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2" r:id="rId12"/>
    <p:sldId id="293" r:id="rId13"/>
    <p:sldId id="294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280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640" y="176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54FBB35-4F64-2AD7-6BAD-AD1354E5EA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EE141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71FA2AF-5314-17EF-AF15-0554431423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B4537799-ED12-12BF-7C92-48283545F8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3A79B3CF-A8A3-51BD-0E32-97D8650622A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D0E9D6EE-74DC-F243-8404-7CF487A080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F0D1807-9B18-D8F2-C848-BF335C38BE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EE141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F5DD7E1-81C7-AFE3-ABBA-0B50C1E97B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308BB6EE-5AD3-3682-AD08-DA0F5D3A698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9663" y="679450"/>
            <a:ext cx="462915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FE1E7246-A9D3-891A-7056-74348BBE02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76738"/>
            <a:ext cx="5037138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5997F294-7416-A58C-74AE-1F1C328836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70941999-04E5-7E14-8C5B-A757F9C70E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547D5F42-8107-774D-929F-37EC35BA5B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11A4AF-7EA6-A686-21AB-17EB2C560A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EE141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464BDBF-A5C4-9B69-A5DC-09FD2AB7D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444EF-2DBE-1646-8D0D-A99F30E7487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4D1CCBA-B8DF-3224-1810-354EC22396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0228F01-C2A3-7773-67AF-6B743CC60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C75D-2576-12AE-09DF-39CFAE9DE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D94FF-069E-2E8E-213E-D2820146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49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69CF-51BD-9618-FE54-315F26DD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CD45A-A8E0-69B2-9DAE-387AD838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54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6125-A55E-6E54-DA50-33D865A07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08750" y="441325"/>
            <a:ext cx="1949450" cy="5426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F9CF9-B360-3BBF-7C7B-5C5019218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400" y="441325"/>
            <a:ext cx="5695950" cy="5426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27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4747-5FA4-03BD-817F-DFABA4A0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41325"/>
            <a:ext cx="77724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DA52E6B-9476-EC95-4C4E-81ADD6C52EA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CB23-7F4C-09E9-641C-13CA21D3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E183-5CA9-B027-B5E0-8C9E2C09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40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E292-BC23-D959-7F08-6A33A6BE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D308B-6B81-6334-02E8-088A1C9B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7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F275-0411-C9B4-7008-9417F229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ECEB-0C7F-9326-EDC9-27EAD87B8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0EE72-29A5-AA4C-54BD-7BE3EA8D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80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ECCD-21E9-CFBE-7B26-4F8868C1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8928-43DF-09F8-8867-01C3FB05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700CA-E157-2B8F-A3C5-92AC2D4E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9A3C7-3CD6-4DFF-01F9-28AF14CCD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0E014-4C41-2025-4D71-C4BB9E4A1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21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F265-200E-892C-AC92-A455802B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306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50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9465-86E6-C247-570C-2108D7BF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F359-AE36-85D5-1CEA-51D7FB6B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960-6102-29FA-ACAC-429F976EE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2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9411-A91C-0BC7-8657-E2C64F9A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C6817-83DA-629F-B8CC-105D44CF1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DDDDD-945B-E72C-C930-68E7CF18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21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036">
            <a:extLst>
              <a:ext uri="{FF2B5EF4-FFF2-40B4-BE49-F238E27FC236}">
                <a16:creationId xmlns:a16="http://schemas.microsoft.com/office/drawing/2014/main" id="{16C238E6-7DED-22F7-E968-CA755F46FF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086" name="Text Box 1038">
            <a:extLst>
              <a:ext uri="{FF2B5EF4-FFF2-40B4-BE49-F238E27FC236}">
                <a16:creationId xmlns:a16="http://schemas.microsoft.com/office/drawing/2014/main" id="{090608E5-E7B5-544D-AA5E-BE12F35616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750" y="6408738"/>
            <a:ext cx="268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1A5B27EB-334A-19FD-35EC-CD9CD0F82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41325"/>
            <a:ext cx="7772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4B2EB2EA-F878-BC7D-053C-F977BCBDF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7" name="Text Box 1039">
            <a:extLst>
              <a:ext uri="{FF2B5EF4-FFF2-40B4-BE49-F238E27FC236}">
                <a16:creationId xmlns:a16="http://schemas.microsoft.com/office/drawing/2014/main" id="{FD1DD511-A298-80BA-FF38-391287EF69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96200" y="6400800"/>
            <a:ext cx="85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Devices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emf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>
            <a:extLst>
              <a:ext uri="{FF2B5EF4-FFF2-40B4-BE49-F238E27FC236}">
                <a16:creationId xmlns:a16="http://schemas.microsoft.com/office/drawing/2014/main" id="{19B4242B-532B-D7FC-3A54-D4EBAEEDDB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371600"/>
            <a:ext cx="4800600" cy="1143000"/>
          </a:xfrm>
        </p:spPr>
        <p:txBody>
          <a:bodyPr/>
          <a:lstStyle/>
          <a:p>
            <a:pPr algn="l"/>
            <a:r>
              <a:rPr lang="en-US" altLang="en-US" sz="4400"/>
              <a:t>Digital Integrated Circuits</a:t>
            </a:r>
            <a:br>
              <a:rPr lang="en-US" altLang="en-US" sz="4400"/>
            </a:br>
            <a:r>
              <a:rPr lang="en-US" altLang="en-US" sz="3600"/>
              <a:t>A Design Perspective</a:t>
            </a:r>
            <a:endParaRPr lang="en-US" altLang="en-US" sz="4800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91245CB7-C17A-843B-4D7D-F4D2F352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 Box 10">
            <a:extLst>
              <a:ext uri="{FF2B5EF4-FFF2-40B4-BE49-F238E27FC236}">
                <a16:creationId xmlns:a16="http://schemas.microsoft.com/office/drawing/2014/main" id="{7D9A51AB-5798-C6B7-5C20-48D6BA708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4229100"/>
            <a:ext cx="35750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Devices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DC355BC1-EA14-4529-BF5D-8B916814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Jan M. Rabaey</a:t>
            </a:r>
          </a:p>
          <a:p>
            <a:r>
              <a:rPr lang="en-US" altLang="en-US" i="0"/>
              <a:t>Anantha Chandrakasan</a:t>
            </a:r>
          </a:p>
          <a:p>
            <a:r>
              <a:rPr lang="en-US" altLang="en-US" i="0"/>
              <a:t>Borivoje Nikolic</a:t>
            </a: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E0274F7E-6131-76F8-29BF-6A4EC2C4C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5087938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July 30, 2002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24757BB5-E612-C463-95E2-655C2510E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Diffusion Capacitance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2A9BE59F-1723-6F71-DF43-3E6E4CF9B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2741613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3044" name="Picture 4">
            <a:extLst>
              <a:ext uri="{FF2B5EF4-FFF2-40B4-BE49-F238E27FC236}">
                <a16:creationId xmlns:a16="http://schemas.microsoft.com/office/drawing/2014/main" id="{0BF677E9-F6D2-14FB-DC68-FA0BE328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" t="26703" r="9424" b="16888"/>
          <a:stretch>
            <a:fillRect/>
          </a:stretch>
        </p:blipFill>
        <p:spPr bwMode="auto">
          <a:xfrm>
            <a:off x="1600200" y="1828800"/>
            <a:ext cx="6210300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357885F4-2CAA-A945-0632-240905BD7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1325"/>
            <a:ext cx="7772400" cy="668338"/>
          </a:xfrm>
        </p:spPr>
        <p:txBody>
          <a:bodyPr/>
          <a:lstStyle/>
          <a:p>
            <a:r>
              <a:rPr lang="en-US" altLang="en-US"/>
              <a:t>Secondary Effects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9B571683-8175-D6A0-6F97-0474E489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4075113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3" name="AutoShape 5">
            <a:extLst>
              <a:ext uri="{FF2B5EF4-FFF2-40B4-BE49-F238E27FC236}">
                <a16:creationId xmlns:a16="http://schemas.microsoft.com/office/drawing/2014/main" id="{01BA33F2-CEB6-CCA0-A137-E08BB5852A0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-407988" y="1641475"/>
            <a:ext cx="7239001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5" name="Rectangle 7">
            <a:extLst>
              <a:ext uri="{FF2B5EF4-FFF2-40B4-BE49-F238E27FC236}">
                <a16:creationId xmlns:a16="http://schemas.microsoft.com/office/drawing/2014/main" id="{88A1D890-C837-1CB3-E0C9-2CFB9589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3100388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6" name="Rectangle 8">
            <a:extLst>
              <a:ext uri="{FF2B5EF4-FFF2-40B4-BE49-F238E27FC236}">
                <a16:creationId xmlns:a16="http://schemas.microsoft.com/office/drawing/2014/main" id="{F08A67B7-C180-BE5D-EBA4-244F3B51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313372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7" name="Freeform 9">
            <a:extLst>
              <a:ext uri="{FF2B5EF4-FFF2-40B4-BE49-F238E27FC236}">
                <a16:creationId xmlns:a16="http://schemas.microsoft.com/office/drawing/2014/main" id="{33B9F195-DBEE-6A05-3AF0-90E738D3E487}"/>
              </a:ext>
            </a:extLst>
          </p:cNvPr>
          <p:cNvSpPr>
            <a:spLocks/>
          </p:cNvSpPr>
          <p:nvPr/>
        </p:nvSpPr>
        <p:spPr bwMode="auto">
          <a:xfrm>
            <a:off x="2860675" y="3100388"/>
            <a:ext cx="3816350" cy="44450"/>
          </a:xfrm>
          <a:custGeom>
            <a:avLst/>
            <a:gdLst>
              <a:gd name="T0" fmla="*/ 0 w 2404"/>
              <a:gd name="T1" fmla="*/ 0 h 28"/>
              <a:gd name="T2" fmla="*/ 0 w 2404"/>
              <a:gd name="T3" fmla="*/ 7 h 28"/>
              <a:gd name="T4" fmla="*/ 2404 w 2404"/>
              <a:gd name="T5" fmla="*/ 28 h 28"/>
              <a:gd name="T6" fmla="*/ 2404 w 2404"/>
              <a:gd name="T7" fmla="*/ 21 h 28"/>
              <a:gd name="T8" fmla="*/ 0 w 2404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4" h="28">
                <a:moveTo>
                  <a:pt x="0" y="0"/>
                </a:moveTo>
                <a:lnTo>
                  <a:pt x="0" y="7"/>
                </a:lnTo>
                <a:lnTo>
                  <a:pt x="2404" y="28"/>
                </a:lnTo>
                <a:lnTo>
                  <a:pt x="2404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8" name="Freeform 10">
            <a:extLst>
              <a:ext uri="{FF2B5EF4-FFF2-40B4-BE49-F238E27FC236}">
                <a16:creationId xmlns:a16="http://schemas.microsoft.com/office/drawing/2014/main" id="{D686E73B-C079-3354-09AD-9EA30DEE2D44}"/>
              </a:ext>
            </a:extLst>
          </p:cNvPr>
          <p:cNvSpPr>
            <a:spLocks/>
          </p:cNvSpPr>
          <p:nvPr/>
        </p:nvSpPr>
        <p:spPr bwMode="auto">
          <a:xfrm>
            <a:off x="286067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9" name="Rectangle 11">
            <a:extLst>
              <a:ext uri="{FF2B5EF4-FFF2-40B4-BE49-F238E27FC236}">
                <a16:creationId xmlns:a16="http://schemas.microsoft.com/office/drawing/2014/main" id="{7B0FE448-4A43-6295-F068-4689DCFC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1751013"/>
            <a:ext cx="11113" cy="2765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0" name="Rectangle 12">
            <a:extLst>
              <a:ext uri="{FF2B5EF4-FFF2-40B4-BE49-F238E27FC236}">
                <a16:creationId xmlns:a16="http://schemas.microsoft.com/office/drawing/2014/main" id="{C5A7CBF6-25CA-A417-6D91-2EBB9FD46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1751013"/>
            <a:ext cx="3827463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1" name="Rectangle 13">
            <a:extLst>
              <a:ext uri="{FF2B5EF4-FFF2-40B4-BE49-F238E27FC236}">
                <a16:creationId xmlns:a16="http://schemas.microsoft.com/office/drawing/2014/main" id="{F90B835C-2528-2004-943D-604EB7E52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1751013"/>
            <a:ext cx="11113" cy="2776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2" name="Freeform 14">
            <a:extLst>
              <a:ext uri="{FF2B5EF4-FFF2-40B4-BE49-F238E27FC236}">
                <a16:creationId xmlns:a16="http://schemas.microsoft.com/office/drawing/2014/main" id="{ECE2C7ED-4824-26CE-AD32-8F7B11A8EBC4}"/>
              </a:ext>
            </a:extLst>
          </p:cNvPr>
          <p:cNvSpPr>
            <a:spLocks/>
          </p:cNvSpPr>
          <p:nvPr/>
        </p:nvSpPr>
        <p:spPr bwMode="auto">
          <a:xfrm>
            <a:off x="286067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3" name="Rectangle 15">
            <a:extLst>
              <a:ext uri="{FF2B5EF4-FFF2-40B4-BE49-F238E27FC236}">
                <a16:creationId xmlns:a16="http://schemas.microsoft.com/office/drawing/2014/main" id="{7E0136C6-8554-A870-215D-90AEEF01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4516438"/>
            <a:ext cx="381635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4" name="Freeform 16">
            <a:extLst>
              <a:ext uri="{FF2B5EF4-FFF2-40B4-BE49-F238E27FC236}">
                <a16:creationId xmlns:a16="http://schemas.microsoft.com/office/drawing/2014/main" id="{0456D2F8-7056-E8F0-F0F8-A9758177A38B}"/>
              </a:ext>
            </a:extLst>
          </p:cNvPr>
          <p:cNvSpPr>
            <a:spLocks/>
          </p:cNvSpPr>
          <p:nvPr/>
        </p:nvSpPr>
        <p:spPr bwMode="auto">
          <a:xfrm>
            <a:off x="286067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5" name="Freeform 17">
            <a:extLst>
              <a:ext uri="{FF2B5EF4-FFF2-40B4-BE49-F238E27FC236}">
                <a16:creationId xmlns:a16="http://schemas.microsoft.com/office/drawing/2014/main" id="{4821FC99-91AE-ABE9-E9E8-312E45AEC94B}"/>
              </a:ext>
            </a:extLst>
          </p:cNvPr>
          <p:cNvSpPr>
            <a:spLocks/>
          </p:cNvSpPr>
          <p:nvPr/>
        </p:nvSpPr>
        <p:spPr bwMode="auto">
          <a:xfrm>
            <a:off x="2860675" y="4494213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6" name="Rectangle 18">
            <a:extLst>
              <a:ext uri="{FF2B5EF4-FFF2-40B4-BE49-F238E27FC236}">
                <a16:creationId xmlns:a16="http://schemas.microsoft.com/office/drawing/2014/main" id="{F3DBAD21-9FCC-E76D-2E21-4C100E8AC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4494213"/>
            <a:ext cx="11113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7" name="Freeform 19">
            <a:extLst>
              <a:ext uri="{FF2B5EF4-FFF2-40B4-BE49-F238E27FC236}">
                <a16:creationId xmlns:a16="http://schemas.microsoft.com/office/drawing/2014/main" id="{DE509A21-A4D2-0D76-3A19-FC20E2F007E5}"/>
              </a:ext>
            </a:extLst>
          </p:cNvPr>
          <p:cNvSpPr>
            <a:spLocks/>
          </p:cNvSpPr>
          <p:nvPr/>
        </p:nvSpPr>
        <p:spPr bwMode="auto">
          <a:xfrm>
            <a:off x="3497263" y="4516438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8" name="Freeform 20">
            <a:extLst>
              <a:ext uri="{FF2B5EF4-FFF2-40B4-BE49-F238E27FC236}">
                <a16:creationId xmlns:a16="http://schemas.microsoft.com/office/drawing/2014/main" id="{58CA0E5D-532E-41F5-1EE0-5BC027CAA6F4}"/>
              </a:ext>
            </a:extLst>
          </p:cNvPr>
          <p:cNvSpPr>
            <a:spLocks/>
          </p:cNvSpPr>
          <p:nvPr/>
        </p:nvSpPr>
        <p:spPr bwMode="auto">
          <a:xfrm>
            <a:off x="3497263" y="4494213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9" name="Rectangle 21">
            <a:extLst>
              <a:ext uri="{FF2B5EF4-FFF2-40B4-BE49-F238E27FC236}">
                <a16:creationId xmlns:a16="http://schemas.microsoft.com/office/drawing/2014/main" id="{8428B07D-45E2-FA9D-F8C7-C706E6416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4494213"/>
            <a:ext cx="11112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0" name="Freeform 22">
            <a:extLst>
              <a:ext uri="{FF2B5EF4-FFF2-40B4-BE49-F238E27FC236}">
                <a16:creationId xmlns:a16="http://schemas.microsoft.com/office/drawing/2014/main" id="{46B8832A-C868-D5DB-CFB2-8AD76D4551AC}"/>
              </a:ext>
            </a:extLst>
          </p:cNvPr>
          <p:cNvSpPr>
            <a:spLocks/>
          </p:cNvSpPr>
          <p:nvPr/>
        </p:nvSpPr>
        <p:spPr bwMode="auto">
          <a:xfrm>
            <a:off x="4132263" y="4516438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1" name="Freeform 23">
            <a:extLst>
              <a:ext uri="{FF2B5EF4-FFF2-40B4-BE49-F238E27FC236}">
                <a16:creationId xmlns:a16="http://schemas.microsoft.com/office/drawing/2014/main" id="{246530D4-8312-F64F-3CF3-970AB98F4FAE}"/>
              </a:ext>
            </a:extLst>
          </p:cNvPr>
          <p:cNvSpPr>
            <a:spLocks/>
          </p:cNvSpPr>
          <p:nvPr/>
        </p:nvSpPr>
        <p:spPr bwMode="auto">
          <a:xfrm>
            <a:off x="4132263" y="4494213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2" name="Rectangle 24">
            <a:extLst>
              <a:ext uri="{FF2B5EF4-FFF2-40B4-BE49-F238E27FC236}">
                <a16:creationId xmlns:a16="http://schemas.microsoft.com/office/drawing/2014/main" id="{720615BA-0C79-9630-94AB-80A9DAAB1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4494213"/>
            <a:ext cx="11112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3" name="Freeform 25">
            <a:extLst>
              <a:ext uri="{FF2B5EF4-FFF2-40B4-BE49-F238E27FC236}">
                <a16:creationId xmlns:a16="http://schemas.microsoft.com/office/drawing/2014/main" id="{117080B1-80E5-0760-ABAF-2CF1E968CCFE}"/>
              </a:ext>
            </a:extLst>
          </p:cNvPr>
          <p:cNvSpPr>
            <a:spLocks/>
          </p:cNvSpPr>
          <p:nvPr/>
        </p:nvSpPr>
        <p:spPr bwMode="auto">
          <a:xfrm>
            <a:off x="4768850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4" name="Freeform 26">
            <a:extLst>
              <a:ext uri="{FF2B5EF4-FFF2-40B4-BE49-F238E27FC236}">
                <a16:creationId xmlns:a16="http://schemas.microsoft.com/office/drawing/2014/main" id="{6D788E6D-D643-948C-0F1C-9AE458664BE8}"/>
              </a:ext>
            </a:extLst>
          </p:cNvPr>
          <p:cNvSpPr>
            <a:spLocks/>
          </p:cNvSpPr>
          <p:nvPr/>
        </p:nvSpPr>
        <p:spPr bwMode="auto">
          <a:xfrm>
            <a:off x="4768850" y="4494213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5" name="Rectangle 27">
            <a:extLst>
              <a:ext uri="{FF2B5EF4-FFF2-40B4-BE49-F238E27FC236}">
                <a16:creationId xmlns:a16="http://schemas.microsoft.com/office/drawing/2014/main" id="{B480D8BE-0AF8-96C2-799D-A916710FE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4494213"/>
            <a:ext cx="11113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6" name="Freeform 28">
            <a:extLst>
              <a:ext uri="{FF2B5EF4-FFF2-40B4-BE49-F238E27FC236}">
                <a16:creationId xmlns:a16="http://schemas.microsoft.com/office/drawing/2014/main" id="{C76D3DCF-A374-B8F6-9383-3667A436E9AD}"/>
              </a:ext>
            </a:extLst>
          </p:cNvPr>
          <p:cNvSpPr>
            <a:spLocks/>
          </p:cNvSpPr>
          <p:nvPr/>
        </p:nvSpPr>
        <p:spPr bwMode="auto">
          <a:xfrm>
            <a:off x="5405438" y="4516438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7" name="Freeform 29">
            <a:extLst>
              <a:ext uri="{FF2B5EF4-FFF2-40B4-BE49-F238E27FC236}">
                <a16:creationId xmlns:a16="http://schemas.microsoft.com/office/drawing/2014/main" id="{0AC93376-F675-9B8B-1950-2A442368A9F8}"/>
              </a:ext>
            </a:extLst>
          </p:cNvPr>
          <p:cNvSpPr>
            <a:spLocks/>
          </p:cNvSpPr>
          <p:nvPr/>
        </p:nvSpPr>
        <p:spPr bwMode="auto">
          <a:xfrm>
            <a:off x="5405438" y="4494213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8" name="Rectangle 30">
            <a:extLst>
              <a:ext uri="{FF2B5EF4-FFF2-40B4-BE49-F238E27FC236}">
                <a16:creationId xmlns:a16="http://schemas.microsoft.com/office/drawing/2014/main" id="{DFA9DA18-E408-5F9A-A1C3-DEEF21F92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4494213"/>
            <a:ext cx="11112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19" name="Freeform 31">
            <a:extLst>
              <a:ext uri="{FF2B5EF4-FFF2-40B4-BE49-F238E27FC236}">
                <a16:creationId xmlns:a16="http://schemas.microsoft.com/office/drawing/2014/main" id="{52B9A7B3-6D47-C31B-B8F7-0884E82DA93C}"/>
              </a:ext>
            </a:extLst>
          </p:cNvPr>
          <p:cNvSpPr>
            <a:spLocks/>
          </p:cNvSpPr>
          <p:nvPr/>
        </p:nvSpPr>
        <p:spPr bwMode="auto">
          <a:xfrm>
            <a:off x="6042025" y="4516438"/>
            <a:ext cx="9525" cy="11112"/>
          </a:xfrm>
          <a:custGeom>
            <a:avLst/>
            <a:gdLst>
              <a:gd name="T0" fmla="*/ 6 w 6"/>
              <a:gd name="T1" fmla="*/ 7 h 7"/>
              <a:gd name="T2" fmla="*/ 6 w 6"/>
              <a:gd name="T3" fmla="*/ 0 h 7"/>
              <a:gd name="T4" fmla="*/ 6 w 6"/>
              <a:gd name="T5" fmla="*/ 0 h 7"/>
              <a:gd name="T6" fmla="*/ 0 w 6"/>
              <a:gd name="T7" fmla="*/ 0 h 7"/>
              <a:gd name="T8" fmla="*/ 0 w 6"/>
              <a:gd name="T9" fmla="*/ 7 h 7"/>
              <a:gd name="T10" fmla="*/ 0 w 6"/>
              <a:gd name="T11" fmla="*/ 7 h 7"/>
              <a:gd name="T12" fmla="*/ 6 w 6"/>
              <a:gd name="T13" fmla="*/ 7 h 7"/>
              <a:gd name="T14" fmla="*/ 6 w 6"/>
              <a:gd name="T15" fmla="*/ 7 h 7"/>
              <a:gd name="T16" fmla="*/ 6 w 6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7">
                <a:moveTo>
                  <a:pt x="6" y="7"/>
                </a:move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6" y="7"/>
                </a:lnTo>
                <a:lnTo>
                  <a:pt x="6" y="7"/>
                </a:lnTo>
                <a:lnTo>
                  <a:pt x="6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0" name="Freeform 32">
            <a:extLst>
              <a:ext uri="{FF2B5EF4-FFF2-40B4-BE49-F238E27FC236}">
                <a16:creationId xmlns:a16="http://schemas.microsoft.com/office/drawing/2014/main" id="{A2779BFB-05AF-64F3-E068-BE4E2EF00F39}"/>
              </a:ext>
            </a:extLst>
          </p:cNvPr>
          <p:cNvSpPr>
            <a:spLocks/>
          </p:cNvSpPr>
          <p:nvPr/>
        </p:nvSpPr>
        <p:spPr bwMode="auto">
          <a:xfrm>
            <a:off x="6042025" y="4494213"/>
            <a:ext cx="9525" cy="11112"/>
          </a:xfrm>
          <a:custGeom>
            <a:avLst/>
            <a:gdLst>
              <a:gd name="T0" fmla="*/ 6 w 6"/>
              <a:gd name="T1" fmla="*/ 7 h 7"/>
              <a:gd name="T2" fmla="*/ 6 w 6"/>
              <a:gd name="T3" fmla="*/ 0 h 7"/>
              <a:gd name="T4" fmla="*/ 6 w 6"/>
              <a:gd name="T5" fmla="*/ 0 h 7"/>
              <a:gd name="T6" fmla="*/ 0 w 6"/>
              <a:gd name="T7" fmla="*/ 0 h 7"/>
              <a:gd name="T8" fmla="*/ 0 w 6"/>
              <a:gd name="T9" fmla="*/ 7 h 7"/>
              <a:gd name="T10" fmla="*/ 0 w 6"/>
              <a:gd name="T11" fmla="*/ 7 h 7"/>
              <a:gd name="T12" fmla="*/ 6 w 6"/>
              <a:gd name="T13" fmla="*/ 7 h 7"/>
              <a:gd name="T14" fmla="*/ 6 w 6"/>
              <a:gd name="T15" fmla="*/ 7 h 7"/>
              <a:gd name="T16" fmla="*/ 6 w 6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7">
                <a:moveTo>
                  <a:pt x="6" y="7"/>
                </a:move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6" y="7"/>
                </a:lnTo>
                <a:lnTo>
                  <a:pt x="6" y="7"/>
                </a:lnTo>
                <a:lnTo>
                  <a:pt x="6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1" name="Rectangle 33">
            <a:extLst>
              <a:ext uri="{FF2B5EF4-FFF2-40B4-BE49-F238E27FC236}">
                <a16:creationId xmlns:a16="http://schemas.microsoft.com/office/drawing/2014/main" id="{FE234B01-A100-0DA7-14F1-33F8F6B22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494213"/>
            <a:ext cx="9525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2" name="Freeform 34">
            <a:extLst>
              <a:ext uri="{FF2B5EF4-FFF2-40B4-BE49-F238E27FC236}">
                <a16:creationId xmlns:a16="http://schemas.microsoft.com/office/drawing/2014/main" id="{66D5F2D2-46B0-62DA-5877-59693E3ED5FF}"/>
              </a:ext>
            </a:extLst>
          </p:cNvPr>
          <p:cNvSpPr>
            <a:spLocks/>
          </p:cNvSpPr>
          <p:nvPr/>
        </p:nvSpPr>
        <p:spPr bwMode="auto">
          <a:xfrm>
            <a:off x="667702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3" name="Freeform 35">
            <a:extLst>
              <a:ext uri="{FF2B5EF4-FFF2-40B4-BE49-F238E27FC236}">
                <a16:creationId xmlns:a16="http://schemas.microsoft.com/office/drawing/2014/main" id="{8796B266-FCF9-45AE-3781-52C14224C6FC}"/>
              </a:ext>
            </a:extLst>
          </p:cNvPr>
          <p:cNvSpPr>
            <a:spLocks/>
          </p:cNvSpPr>
          <p:nvPr/>
        </p:nvSpPr>
        <p:spPr bwMode="auto">
          <a:xfrm>
            <a:off x="6677025" y="4494213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4" name="Rectangle 36">
            <a:extLst>
              <a:ext uri="{FF2B5EF4-FFF2-40B4-BE49-F238E27FC236}">
                <a16:creationId xmlns:a16="http://schemas.microsoft.com/office/drawing/2014/main" id="{A8C930A2-23FA-89E7-88BB-623B7104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4494213"/>
            <a:ext cx="11113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5" name="Freeform 37">
            <a:extLst>
              <a:ext uri="{FF2B5EF4-FFF2-40B4-BE49-F238E27FC236}">
                <a16:creationId xmlns:a16="http://schemas.microsoft.com/office/drawing/2014/main" id="{F06E6CCD-D5EE-29FC-CC50-C7169DEAF0B3}"/>
              </a:ext>
            </a:extLst>
          </p:cNvPr>
          <p:cNvSpPr>
            <a:spLocks/>
          </p:cNvSpPr>
          <p:nvPr/>
        </p:nvSpPr>
        <p:spPr bwMode="auto">
          <a:xfrm>
            <a:off x="2860675" y="1751013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6" name="Freeform 38">
            <a:extLst>
              <a:ext uri="{FF2B5EF4-FFF2-40B4-BE49-F238E27FC236}">
                <a16:creationId xmlns:a16="http://schemas.microsoft.com/office/drawing/2014/main" id="{4A67A998-988E-AFA8-FC13-30D67CDF84B4}"/>
              </a:ext>
            </a:extLst>
          </p:cNvPr>
          <p:cNvSpPr>
            <a:spLocks/>
          </p:cNvSpPr>
          <p:nvPr/>
        </p:nvSpPr>
        <p:spPr bwMode="auto">
          <a:xfrm>
            <a:off x="2860675" y="1762125"/>
            <a:ext cx="11113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7" name="Rectangle 39">
            <a:extLst>
              <a:ext uri="{FF2B5EF4-FFF2-40B4-BE49-F238E27FC236}">
                <a16:creationId xmlns:a16="http://schemas.microsoft.com/office/drawing/2014/main" id="{C33B0A87-E8DA-41FE-8B90-242B1C8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1751013"/>
            <a:ext cx="11113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8" name="Freeform 40">
            <a:extLst>
              <a:ext uri="{FF2B5EF4-FFF2-40B4-BE49-F238E27FC236}">
                <a16:creationId xmlns:a16="http://schemas.microsoft.com/office/drawing/2014/main" id="{381E0CB3-E344-DDA0-DCB8-61165CA7F57B}"/>
              </a:ext>
            </a:extLst>
          </p:cNvPr>
          <p:cNvSpPr>
            <a:spLocks/>
          </p:cNvSpPr>
          <p:nvPr/>
        </p:nvSpPr>
        <p:spPr bwMode="auto">
          <a:xfrm>
            <a:off x="3497263" y="1751013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29" name="Freeform 41">
            <a:extLst>
              <a:ext uri="{FF2B5EF4-FFF2-40B4-BE49-F238E27FC236}">
                <a16:creationId xmlns:a16="http://schemas.microsoft.com/office/drawing/2014/main" id="{9573B376-4888-61AD-DBC2-CA4C62A5CD8B}"/>
              </a:ext>
            </a:extLst>
          </p:cNvPr>
          <p:cNvSpPr>
            <a:spLocks/>
          </p:cNvSpPr>
          <p:nvPr/>
        </p:nvSpPr>
        <p:spPr bwMode="auto">
          <a:xfrm>
            <a:off x="3497263" y="1762125"/>
            <a:ext cx="11112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0" name="Rectangle 42">
            <a:extLst>
              <a:ext uri="{FF2B5EF4-FFF2-40B4-BE49-F238E27FC236}">
                <a16:creationId xmlns:a16="http://schemas.microsoft.com/office/drawing/2014/main" id="{F018EAF0-9841-6894-029C-7F51F125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1751013"/>
            <a:ext cx="11112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1" name="Freeform 43">
            <a:extLst>
              <a:ext uri="{FF2B5EF4-FFF2-40B4-BE49-F238E27FC236}">
                <a16:creationId xmlns:a16="http://schemas.microsoft.com/office/drawing/2014/main" id="{9034B770-54CF-204B-1D04-6DD8F19DA0BA}"/>
              </a:ext>
            </a:extLst>
          </p:cNvPr>
          <p:cNvSpPr>
            <a:spLocks/>
          </p:cNvSpPr>
          <p:nvPr/>
        </p:nvSpPr>
        <p:spPr bwMode="auto">
          <a:xfrm>
            <a:off x="4132263" y="1751013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2" name="Freeform 44">
            <a:extLst>
              <a:ext uri="{FF2B5EF4-FFF2-40B4-BE49-F238E27FC236}">
                <a16:creationId xmlns:a16="http://schemas.microsoft.com/office/drawing/2014/main" id="{53398C0C-0268-CB15-79ED-B87922D9DEE5}"/>
              </a:ext>
            </a:extLst>
          </p:cNvPr>
          <p:cNvSpPr>
            <a:spLocks/>
          </p:cNvSpPr>
          <p:nvPr/>
        </p:nvSpPr>
        <p:spPr bwMode="auto">
          <a:xfrm>
            <a:off x="4132263" y="1762125"/>
            <a:ext cx="11112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3" name="Rectangle 45">
            <a:extLst>
              <a:ext uri="{FF2B5EF4-FFF2-40B4-BE49-F238E27FC236}">
                <a16:creationId xmlns:a16="http://schemas.microsoft.com/office/drawing/2014/main" id="{861863B0-3768-0D11-7AC2-406FCFF91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1751013"/>
            <a:ext cx="11112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4" name="Freeform 46">
            <a:extLst>
              <a:ext uri="{FF2B5EF4-FFF2-40B4-BE49-F238E27FC236}">
                <a16:creationId xmlns:a16="http://schemas.microsoft.com/office/drawing/2014/main" id="{F27485D1-9C7D-75D6-A7C3-F2745E02CD4B}"/>
              </a:ext>
            </a:extLst>
          </p:cNvPr>
          <p:cNvSpPr>
            <a:spLocks/>
          </p:cNvSpPr>
          <p:nvPr/>
        </p:nvSpPr>
        <p:spPr bwMode="auto">
          <a:xfrm>
            <a:off x="4768850" y="1751013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5" name="Freeform 47">
            <a:extLst>
              <a:ext uri="{FF2B5EF4-FFF2-40B4-BE49-F238E27FC236}">
                <a16:creationId xmlns:a16="http://schemas.microsoft.com/office/drawing/2014/main" id="{822E4316-0A7E-43EF-C6BC-A8D9F921802A}"/>
              </a:ext>
            </a:extLst>
          </p:cNvPr>
          <p:cNvSpPr>
            <a:spLocks/>
          </p:cNvSpPr>
          <p:nvPr/>
        </p:nvSpPr>
        <p:spPr bwMode="auto">
          <a:xfrm>
            <a:off x="4768850" y="1762125"/>
            <a:ext cx="11113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6" name="Rectangle 48">
            <a:extLst>
              <a:ext uri="{FF2B5EF4-FFF2-40B4-BE49-F238E27FC236}">
                <a16:creationId xmlns:a16="http://schemas.microsoft.com/office/drawing/2014/main" id="{CB50C928-E89E-4FED-B7C3-A1116ECF4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1751013"/>
            <a:ext cx="11113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7" name="Freeform 49">
            <a:extLst>
              <a:ext uri="{FF2B5EF4-FFF2-40B4-BE49-F238E27FC236}">
                <a16:creationId xmlns:a16="http://schemas.microsoft.com/office/drawing/2014/main" id="{89610F8E-C45C-D558-4FA3-813C0420D629}"/>
              </a:ext>
            </a:extLst>
          </p:cNvPr>
          <p:cNvSpPr>
            <a:spLocks/>
          </p:cNvSpPr>
          <p:nvPr/>
        </p:nvSpPr>
        <p:spPr bwMode="auto">
          <a:xfrm>
            <a:off x="5405438" y="1751013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8" name="Freeform 50">
            <a:extLst>
              <a:ext uri="{FF2B5EF4-FFF2-40B4-BE49-F238E27FC236}">
                <a16:creationId xmlns:a16="http://schemas.microsoft.com/office/drawing/2014/main" id="{3EE4F4F2-5070-C28F-D874-B75AD64C75C4}"/>
              </a:ext>
            </a:extLst>
          </p:cNvPr>
          <p:cNvSpPr>
            <a:spLocks/>
          </p:cNvSpPr>
          <p:nvPr/>
        </p:nvSpPr>
        <p:spPr bwMode="auto">
          <a:xfrm>
            <a:off x="5405438" y="1762125"/>
            <a:ext cx="11112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39" name="Rectangle 51">
            <a:extLst>
              <a:ext uri="{FF2B5EF4-FFF2-40B4-BE49-F238E27FC236}">
                <a16:creationId xmlns:a16="http://schemas.microsoft.com/office/drawing/2014/main" id="{BB697E60-21DF-575A-F115-16A089CF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1751013"/>
            <a:ext cx="11112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0" name="Freeform 52">
            <a:extLst>
              <a:ext uri="{FF2B5EF4-FFF2-40B4-BE49-F238E27FC236}">
                <a16:creationId xmlns:a16="http://schemas.microsoft.com/office/drawing/2014/main" id="{851C1533-B29F-D0C1-036A-B0ED6E5883ED}"/>
              </a:ext>
            </a:extLst>
          </p:cNvPr>
          <p:cNvSpPr>
            <a:spLocks/>
          </p:cNvSpPr>
          <p:nvPr/>
        </p:nvSpPr>
        <p:spPr bwMode="auto">
          <a:xfrm>
            <a:off x="6042025" y="1751013"/>
            <a:ext cx="9525" cy="11112"/>
          </a:xfrm>
          <a:custGeom>
            <a:avLst/>
            <a:gdLst>
              <a:gd name="T0" fmla="*/ 6 w 6"/>
              <a:gd name="T1" fmla="*/ 7 h 7"/>
              <a:gd name="T2" fmla="*/ 6 w 6"/>
              <a:gd name="T3" fmla="*/ 0 h 7"/>
              <a:gd name="T4" fmla="*/ 6 w 6"/>
              <a:gd name="T5" fmla="*/ 0 h 7"/>
              <a:gd name="T6" fmla="*/ 0 w 6"/>
              <a:gd name="T7" fmla="*/ 0 h 7"/>
              <a:gd name="T8" fmla="*/ 0 w 6"/>
              <a:gd name="T9" fmla="*/ 7 h 7"/>
              <a:gd name="T10" fmla="*/ 0 w 6"/>
              <a:gd name="T11" fmla="*/ 7 h 7"/>
              <a:gd name="T12" fmla="*/ 6 w 6"/>
              <a:gd name="T13" fmla="*/ 7 h 7"/>
              <a:gd name="T14" fmla="*/ 6 w 6"/>
              <a:gd name="T15" fmla="*/ 7 h 7"/>
              <a:gd name="T16" fmla="*/ 6 w 6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7">
                <a:moveTo>
                  <a:pt x="6" y="7"/>
                </a:move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6" y="7"/>
                </a:lnTo>
                <a:lnTo>
                  <a:pt x="6" y="7"/>
                </a:lnTo>
                <a:lnTo>
                  <a:pt x="6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1" name="Freeform 53">
            <a:extLst>
              <a:ext uri="{FF2B5EF4-FFF2-40B4-BE49-F238E27FC236}">
                <a16:creationId xmlns:a16="http://schemas.microsoft.com/office/drawing/2014/main" id="{B2096CE7-45EE-4230-45E7-EC72F8E8A4FA}"/>
              </a:ext>
            </a:extLst>
          </p:cNvPr>
          <p:cNvSpPr>
            <a:spLocks/>
          </p:cNvSpPr>
          <p:nvPr/>
        </p:nvSpPr>
        <p:spPr bwMode="auto">
          <a:xfrm>
            <a:off x="6042025" y="1762125"/>
            <a:ext cx="9525" cy="11113"/>
          </a:xfrm>
          <a:custGeom>
            <a:avLst/>
            <a:gdLst>
              <a:gd name="T0" fmla="*/ 6 w 6"/>
              <a:gd name="T1" fmla="*/ 7 h 7"/>
              <a:gd name="T2" fmla="*/ 6 w 6"/>
              <a:gd name="T3" fmla="*/ 0 h 7"/>
              <a:gd name="T4" fmla="*/ 6 w 6"/>
              <a:gd name="T5" fmla="*/ 0 h 7"/>
              <a:gd name="T6" fmla="*/ 0 w 6"/>
              <a:gd name="T7" fmla="*/ 0 h 7"/>
              <a:gd name="T8" fmla="*/ 0 w 6"/>
              <a:gd name="T9" fmla="*/ 7 h 7"/>
              <a:gd name="T10" fmla="*/ 0 w 6"/>
              <a:gd name="T11" fmla="*/ 7 h 7"/>
              <a:gd name="T12" fmla="*/ 6 w 6"/>
              <a:gd name="T13" fmla="*/ 7 h 7"/>
              <a:gd name="T14" fmla="*/ 6 w 6"/>
              <a:gd name="T15" fmla="*/ 7 h 7"/>
              <a:gd name="T16" fmla="*/ 6 w 6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7">
                <a:moveTo>
                  <a:pt x="6" y="7"/>
                </a:move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6" y="7"/>
                </a:lnTo>
                <a:lnTo>
                  <a:pt x="6" y="7"/>
                </a:lnTo>
                <a:lnTo>
                  <a:pt x="6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2" name="Rectangle 54">
            <a:extLst>
              <a:ext uri="{FF2B5EF4-FFF2-40B4-BE49-F238E27FC236}">
                <a16:creationId xmlns:a16="http://schemas.microsoft.com/office/drawing/2014/main" id="{8F6D8101-B40E-5111-8BDE-4736ABFC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1751013"/>
            <a:ext cx="9525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3" name="Freeform 55">
            <a:extLst>
              <a:ext uri="{FF2B5EF4-FFF2-40B4-BE49-F238E27FC236}">
                <a16:creationId xmlns:a16="http://schemas.microsoft.com/office/drawing/2014/main" id="{9A7B7EA8-8408-068F-3C44-19FDD6CC6399}"/>
              </a:ext>
            </a:extLst>
          </p:cNvPr>
          <p:cNvSpPr>
            <a:spLocks/>
          </p:cNvSpPr>
          <p:nvPr/>
        </p:nvSpPr>
        <p:spPr bwMode="auto">
          <a:xfrm>
            <a:off x="6677025" y="1751013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4" name="Freeform 56">
            <a:extLst>
              <a:ext uri="{FF2B5EF4-FFF2-40B4-BE49-F238E27FC236}">
                <a16:creationId xmlns:a16="http://schemas.microsoft.com/office/drawing/2014/main" id="{378A402B-AE70-AF31-EED3-5D4DDFB06FFE}"/>
              </a:ext>
            </a:extLst>
          </p:cNvPr>
          <p:cNvSpPr>
            <a:spLocks/>
          </p:cNvSpPr>
          <p:nvPr/>
        </p:nvSpPr>
        <p:spPr bwMode="auto">
          <a:xfrm>
            <a:off x="6677025" y="1762125"/>
            <a:ext cx="11113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5" name="Rectangle 57">
            <a:extLst>
              <a:ext uri="{FF2B5EF4-FFF2-40B4-BE49-F238E27FC236}">
                <a16:creationId xmlns:a16="http://schemas.microsoft.com/office/drawing/2014/main" id="{17F9ECB7-079E-2A5B-55EB-E9E1A0289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1751013"/>
            <a:ext cx="11113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6" name="Freeform 58">
            <a:extLst>
              <a:ext uri="{FF2B5EF4-FFF2-40B4-BE49-F238E27FC236}">
                <a16:creationId xmlns:a16="http://schemas.microsoft.com/office/drawing/2014/main" id="{CFC69A9D-AB91-929F-3572-4A0EA3A23311}"/>
              </a:ext>
            </a:extLst>
          </p:cNvPr>
          <p:cNvSpPr>
            <a:spLocks/>
          </p:cNvSpPr>
          <p:nvPr/>
        </p:nvSpPr>
        <p:spPr bwMode="auto">
          <a:xfrm>
            <a:off x="286067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7" name="Freeform 59">
            <a:extLst>
              <a:ext uri="{FF2B5EF4-FFF2-40B4-BE49-F238E27FC236}">
                <a16:creationId xmlns:a16="http://schemas.microsoft.com/office/drawing/2014/main" id="{64A19EF7-8E4A-A849-8059-858501B46F27}"/>
              </a:ext>
            </a:extLst>
          </p:cNvPr>
          <p:cNvSpPr>
            <a:spLocks/>
          </p:cNvSpPr>
          <p:nvPr/>
        </p:nvSpPr>
        <p:spPr bwMode="auto">
          <a:xfrm>
            <a:off x="2860675" y="447198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8" name="Rectangle 60">
            <a:extLst>
              <a:ext uri="{FF2B5EF4-FFF2-40B4-BE49-F238E27FC236}">
                <a16:creationId xmlns:a16="http://schemas.microsoft.com/office/drawing/2014/main" id="{E345DDF1-5BE2-811F-CE88-EC2F14E22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4471988"/>
            <a:ext cx="11113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49" name="Freeform 61">
            <a:extLst>
              <a:ext uri="{FF2B5EF4-FFF2-40B4-BE49-F238E27FC236}">
                <a16:creationId xmlns:a16="http://schemas.microsoft.com/office/drawing/2014/main" id="{ABB6A7A0-15E2-8C47-9DE3-3730CA295DEE}"/>
              </a:ext>
            </a:extLst>
          </p:cNvPr>
          <p:cNvSpPr>
            <a:spLocks/>
          </p:cNvSpPr>
          <p:nvPr/>
        </p:nvSpPr>
        <p:spPr bwMode="auto">
          <a:xfrm>
            <a:off x="4132263" y="4516438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0" name="Freeform 62">
            <a:extLst>
              <a:ext uri="{FF2B5EF4-FFF2-40B4-BE49-F238E27FC236}">
                <a16:creationId xmlns:a16="http://schemas.microsoft.com/office/drawing/2014/main" id="{067FC119-E2C9-37CF-F174-85C255F918CE}"/>
              </a:ext>
            </a:extLst>
          </p:cNvPr>
          <p:cNvSpPr>
            <a:spLocks/>
          </p:cNvSpPr>
          <p:nvPr/>
        </p:nvSpPr>
        <p:spPr bwMode="auto">
          <a:xfrm>
            <a:off x="4132263" y="4471988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1" name="Rectangle 63">
            <a:extLst>
              <a:ext uri="{FF2B5EF4-FFF2-40B4-BE49-F238E27FC236}">
                <a16:creationId xmlns:a16="http://schemas.microsoft.com/office/drawing/2014/main" id="{5EAED01F-56D5-E5AA-7C10-C2D907A2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4471988"/>
            <a:ext cx="11112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2" name="Freeform 64">
            <a:extLst>
              <a:ext uri="{FF2B5EF4-FFF2-40B4-BE49-F238E27FC236}">
                <a16:creationId xmlns:a16="http://schemas.microsoft.com/office/drawing/2014/main" id="{802BCCE6-8134-511A-7F8E-781E2282C533}"/>
              </a:ext>
            </a:extLst>
          </p:cNvPr>
          <p:cNvSpPr>
            <a:spLocks/>
          </p:cNvSpPr>
          <p:nvPr/>
        </p:nvSpPr>
        <p:spPr bwMode="auto">
          <a:xfrm>
            <a:off x="5405438" y="4516438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3" name="Freeform 65">
            <a:extLst>
              <a:ext uri="{FF2B5EF4-FFF2-40B4-BE49-F238E27FC236}">
                <a16:creationId xmlns:a16="http://schemas.microsoft.com/office/drawing/2014/main" id="{33C25D98-0F85-14E7-1688-438D7B40B719}"/>
              </a:ext>
            </a:extLst>
          </p:cNvPr>
          <p:cNvSpPr>
            <a:spLocks/>
          </p:cNvSpPr>
          <p:nvPr/>
        </p:nvSpPr>
        <p:spPr bwMode="auto">
          <a:xfrm>
            <a:off x="5405438" y="4471988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4" name="Rectangle 66">
            <a:extLst>
              <a:ext uri="{FF2B5EF4-FFF2-40B4-BE49-F238E27FC236}">
                <a16:creationId xmlns:a16="http://schemas.microsoft.com/office/drawing/2014/main" id="{C91D206B-5C6F-D089-2A9D-4F7A90970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4471988"/>
            <a:ext cx="11112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5" name="Freeform 67">
            <a:extLst>
              <a:ext uri="{FF2B5EF4-FFF2-40B4-BE49-F238E27FC236}">
                <a16:creationId xmlns:a16="http://schemas.microsoft.com/office/drawing/2014/main" id="{B943D236-239A-E5E2-9DA8-2844594C1FA7}"/>
              </a:ext>
            </a:extLst>
          </p:cNvPr>
          <p:cNvSpPr>
            <a:spLocks/>
          </p:cNvSpPr>
          <p:nvPr/>
        </p:nvSpPr>
        <p:spPr bwMode="auto">
          <a:xfrm>
            <a:off x="667702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6" name="Freeform 68">
            <a:extLst>
              <a:ext uri="{FF2B5EF4-FFF2-40B4-BE49-F238E27FC236}">
                <a16:creationId xmlns:a16="http://schemas.microsoft.com/office/drawing/2014/main" id="{98C4EF56-C9AB-8FB6-50BF-465AB615D9A8}"/>
              </a:ext>
            </a:extLst>
          </p:cNvPr>
          <p:cNvSpPr>
            <a:spLocks/>
          </p:cNvSpPr>
          <p:nvPr/>
        </p:nvSpPr>
        <p:spPr bwMode="auto">
          <a:xfrm>
            <a:off x="6677025" y="447198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7" name="Rectangle 69">
            <a:extLst>
              <a:ext uri="{FF2B5EF4-FFF2-40B4-BE49-F238E27FC236}">
                <a16:creationId xmlns:a16="http://schemas.microsoft.com/office/drawing/2014/main" id="{9877F510-64B9-0593-0F90-68695211E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4471988"/>
            <a:ext cx="11113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8" name="Freeform 70">
            <a:extLst>
              <a:ext uri="{FF2B5EF4-FFF2-40B4-BE49-F238E27FC236}">
                <a16:creationId xmlns:a16="http://schemas.microsoft.com/office/drawing/2014/main" id="{E5AD5710-5301-D984-358B-A898A6F4BF41}"/>
              </a:ext>
            </a:extLst>
          </p:cNvPr>
          <p:cNvSpPr>
            <a:spLocks/>
          </p:cNvSpPr>
          <p:nvPr/>
        </p:nvSpPr>
        <p:spPr bwMode="auto">
          <a:xfrm>
            <a:off x="2860675" y="1751013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59" name="Freeform 71">
            <a:extLst>
              <a:ext uri="{FF2B5EF4-FFF2-40B4-BE49-F238E27FC236}">
                <a16:creationId xmlns:a16="http://schemas.microsoft.com/office/drawing/2014/main" id="{071B4820-B17B-F8EF-A511-DCE099BF51A3}"/>
              </a:ext>
            </a:extLst>
          </p:cNvPr>
          <p:cNvSpPr>
            <a:spLocks/>
          </p:cNvSpPr>
          <p:nvPr/>
        </p:nvSpPr>
        <p:spPr bwMode="auto">
          <a:xfrm>
            <a:off x="2860675" y="1784350"/>
            <a:ext cx="11113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60" name="Rectangle 72">
            <a:extLst>
              <a:ext uri="{FF2B5EF4-FFF2-40B4-BE49-F238E27FC236}">
                <a16:creationId xmlns:a16="http://schemas.microsoft.com/office/drawing/2014/main" id="{4776C979-8205-E25F-9D3B-8CC57D29D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1751013"/>
            <a:ext cx="11113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61" name="Freeform 73">
            <a:extLst>
              <a:ext uri="{FF2B5EF4-FFF2-40B4-BE49-F238E27FC236}">
                <a16:creationId xmlns:a16="http://schemas.microsoft.com/office/drawing/2014/main" id="{60E75DA7-0064-AB25-5E7F-924B4A749475}"/>
              </a:ext>
            </a:extLst>
          </p:cNvPr>
          <p:cNvSpPr>
            <a:spLocks/>
          </p:cNvSpPr>
          <p:nvPr/>
        </p:nvSpPr>
        <p:spPr bwMode="auto">
          <a:xfrm>
            <a:off x="4132263" y="1751013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62" name="Freeform 74">
            <a:extLst>
              <a:ext uri="{FF2B5EF4-FFF2-40B4-BE49-F238E27FC236}">
                <a16:creationId xmlns:a16="http://schemas.microsoft.com/office/drawing/2014/main" id="{94774A05-17D4-C32C-F93F-7BBCB990767A}"/>
              </a:ext>
            </a:extLst>
          </p:cNvPr>
          <p:cNvSpPr>
            <a:spLocks/>
          </p:cNvSpPr>
          <p:nvPr/>
        </p:nvSpPr>
        <p:spPr bwMode="auto">
          <a:xfrm>
            <a:off x="4132263" y="1784350"/>
            <a:ext cx="11112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63" name="Rectangle 75">
            <a:extLst>
              <a:ext uri="{FF2B5EF4-FFF2-40B4-BE49-F238E27FC236}">
                <a16:creationId xmlns:a16="http://schemas.microsoft.com/office/drawing/2014/main" id="{ADD8A643-34B8-69DB-17E3-D409A521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1751013"/>
            <a:ext cx="11112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64" name="Freeform 76">
            <a:extLst>
              <a:ext uri="{FF2B5EF4-FFF2-40B4-BE49-F238E27FC236}">
                <a16:creationId xmlns:a16="http://schemas.microsoft.com/office/drawing/2014/main" id="{7C397D6B-2971-3646-377E-814F25EEF20F}"/>
              </a:ext>
            </a:extLst>
          </p:cNvPr>
          <p:cNvSpPr>
            <a:spLocks/>
          </p:cNvSpPr>
          <p:nvPr/>
        </p:nvSpPr>
        <p:spPr bwMode="auto">
          <a:xfrm>
            <a:off x="5405438" y="1751013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65" name="Freeform 77">
            <a:extLst>
              <a:ext uri="{FF2B5EF4-FFF2-40B4-BE49-F238E27FC236}">
                <a16:creationId xmlns:a16="http://schemas.microsoft.com/office/drawing/2014/main" id="{7BDCA61A-AAB8-B19B-CCB8-D6C844CDF2EA}"/>
              </a:ext>
            </a:extLst>
          </p:cNvPr>
          <p:cNvSpPr>
            <a:spLocks/>
          </p:cNvSpPr>
          <p:nvPr/>
        </p:nvSpPr>
        <p:spPr bwMode="auto">
          <a:xfrm>
            <a:off x="5405438" y="1784350"/>
            <a:ext cx="11112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66" name="Rectangle 78">
            <a:extLst>
              <a:ext uri="{FF2B5EF4-FFF2-40B4-BE49-F238E27FC236}">
                <a16:creationId xmlns:a16="http://schemas.microsoft.com/office/drawing/2014/main" id="{7C06A17B-1DED-5635-889C-5D183AB7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1751013"/>
            <a:ext cx="11112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67" name="Rectangle 79">
            <a:extLst>
              <a:ext uri="{FF2B5EF4-FFF2-40B4-BE49-F238E27FC236}">
                <a16:creationId xmlns:a16="http://schemas.microsoft.com/office/drawing/2014/main" id="{703AE5C1-F195-1FD3-2DA5-6712EF9F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61486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–25.0</a:t>
            </a:r>
            <a:endParaRPr lang="en-US" altLang="en-US"/>
          </a:p>
        </p:txBody>
      </p:sp>
      <p:sp>
        <p:nvSpPr>
          <p:cNvPr id="345168" name="Rectangle 80">
            <a:extLst>
              <a:ext uri="{FF2B5EF4-FFF2-40B4-BE49-F238E27FC236}">
                <a16:creationId xmlns:a16="http://schemas.microsoft.com/office/drawing/2014/main" id="{403C69FB-8614-6C2F-730E-ED4A0C52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461486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–15.0</a:t>
            </a:r>
            <a:endParaRPr lang="en-US" altLang="en-US"/>
          </a:p>
        </p:txBody>
      </p:sp>
      <p:sp>
        <p:nvSpPr>
          <p:cNvPr id="345169" name="Rectangle 81">
            <a:extLst>
              <a:ext uri="{FF2B5EF4-FFF2-40B4-BE49-F238E27FC236}">
                <a16:creationId xmlns:a16="http://schemas.microsoft.com/office/drawing/2014/main" id="{A37A1AC6-550E-9521-61BB-D2D93BA9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614863"/>
            <a:ext cx="395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–5.0</a:t>
            </a:r>
            <a:endParaRPr lang="en-US" altLang="en-US"/>
          </a:p>
        </p:txBody>
      </p:sp>
      <p:sp>
        <p:nvSpPr>
          <p:cNvPr id="345170" name="Rectangle 82">
            <a:extLst>
              <a:ext uri="{FF2B5EF4-FFF2-40B4-BE49-F238E27FC236}">
                <a16:creationId xmlns:a16="http://schemas.microsoft.com/office/drawing/2014/main" id="{33B52C2C-B0A3-351E-0E9E-78C33B20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461486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5.0</a:t>
            </a:r>
            <a:endParaRPr lang="en-US" altLang="en-US"/>
          </a:p>
        </p:txBody>
      </p:sp>
      <p:sp>
        <p:nvSpPr>
          <p:cNvPr id="345171" name="Rectangle 83">
            <a:extLst>
              <a:ext uri="{FF2B5EF4-FFF2-40B4-BE49-F238E27FC236}">
                <a16:creationId xmlns:a16="http://schemas.microsoft.com/office/drawing/2014/main" id="{E6CE2B4E-4424-E5A2-1045-2266F9CA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4932363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345172" name="Rectangle 84">
            <a:extLst>
              <a:ext uri="{FF2B5EF4-FFF2-40B4-BE49-F238E27FC236}">
                <a16:creationId xmlns:a16="http://schemas.microsoft.com/office/drawing/2014/main" id="{E3DC2853-AD3B-CAE5-D934-89DDA13A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502126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 </a:t>
            </a:r>
            <a:endParaRPr lang="en-US" altLang="en-US"/>
          </a:p>
        </p:txBody>
      </p:sp>
      <p:sp>
        <p:nvSpPr>
          <p:cNvPr id="345173" name="Rectangle 85">
            <a:extLst>
              <a:ext uri="{FF2B5EF4-FFF2-40B4-BE49-F238E27FC236}">
                <a16:creationId xmlns:a16="http://schemas.microsoft.com/office/drawing/2014/main" id="{730543A4-803F-2022-F218-2A41D5B5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9323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(V)</a:t>
            </a:r>
            <a:endParaRPr lang="en-US" altLang="en-US"/>
          </a:p>
        </p:txBody>
      </p:sp>
      <p:sp>
        <p:nvSpPr>
          <p:cNvPr id="345174" name="Freeform 86">
            <a:extLst>
              <a:ext uri="{FF2B5EF4-FFF2-40B4-BE49-F238E27FC236}">
                <a16:creationId xmlns:a16="http://schemas.microsoft.com/office/drawing/2014/main" id="{6753BAED-71AC-CEEC-CA25-701C6D7C4042}"/>
              </a:ext>
            </a:extLst>
          </p:cNvPr>
          <p:cNvSpPr>
            <a:spLocks/>
          </p:cNvSpPr>
          <p:nvPr/>
        </p:nvSpPr>
        <p:spPr bwMode="auto">
          <a:xfrm>
            <a:off x="6677025" y="1751013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75" name="Freeform 87">
            <a:extLst>
              <a:ext uri="{FF2B5EF4-FFF2-40B4-BE49-F238E27FC236}">
                <a16:creationId xmlns:a16="http://schemas.microsoft.com/office/drawing/2014/main" id="{8B86ED76-4115-FA9B-64EF-B9AA7432E007}"/>
              </a:ext>
            </a:extLst>
          </p:cNvPr>
          <p:cNvSpPr>
            <a:spLocks/>
          </p:cNvSpPr>
          <p:nvPr/>
        </p:nvSpPr>
        <p:spPr bwMode="auto">
          <a:xfrm>
            <a:off x="6677025" y="1784350"/>
            <a:ext cx="11113" cy="11113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76" name="Rectangle 88">
            <a:extLst>
              <a:ext uri="{FF2B5EF4-FFF2-40B4-BE49-F238E27FC236}">
                <a16:creationId xmlns:a16="http://schemas.microsoft.com/office/drawing/2014/main" id="{5675EC3A-BFDC-5513-D0E8-37D26C2D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1751013"/>
            <a:ext cx="11113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77" name="Freeform 89">
            <a:extLst>
              <a:ext uri="{FF2B5EF4-FFF2-40B4-BE49-F238E27FC236}">
                <a16:creationId xmlns:a16="http://schemas.microsoft.com/office/drawing/2014/main" id="{5D5FD36C-FA28-6C6A-6897-045099BAA9C3}"/>
              </a:ext>
            </a:extLst>
          </p:cNvPr>
          <p:cNvSpPr>
            <a:spLocks/>
          </p:cNvSpPr>
          <p:nvPr/>
        </p:nvSpPr>
        <p:spPr bwMode="auto">
          <a:xfrm>
            <a:off x="286067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78" name="Freeform 90">
            <a:extLst>
              <a:ext uri="{FF2B5EF4-FFF2-40B4-BE49-F238E27FC236}">
                <a16:creationId xmlns:a16="http://schemas.microsoft.com/office/drawing/2014/main" id="{D67EC759-5F43-5083-F7DC-C7119587A873}"/>
              </a:ext>
            </a:extLst>
          </p:cNvPr>
          <p:cNvSpPr>
            <a:spLocks/>
          </p:cNvSpPr>
          <p:nvPr/>
        </p:nvSpPr>
        <p:spPr bwMode="auto">
          <a:xfrm>
            <a:off x="2882900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79" name="Rectangle 91">
            <a:extLst>
              <a:ext uri="{FF2B5EF4-FFF2-40B4-BE49-F238E27FC236}">
                <a16:creationId xmlns:a16="http://schemas.microsoft.com/office/drawing/2014/main" id="{22731BEC-BDF6-D64B-0D37-515D3F0D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4516438"/>
            <a:ext cx="22225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80" name="Freeform 92">
            <a:extLst>
              <a:ext uri="{FF2B5EF4-FFF2-40B4-BE49-F238E27FC236}">
                <a16:creationId xmlns:a16="http://schemas.microsoft.com/office/drawing/2014/main" id="{790EDED1-B3F5-8FCA-8378-F43CA65DD25E}"/>
              </a:ext>
            </a:extLst>
          </p:cNvPr>
          <p:cNvSpPr>
            <a:spLocks/>
          </p:cNvSpPr>
          <p:nvPr/>
        </p:nvSpPr>
        <p:spPr bwMode="auto">
          <a:xfrm>
            <a:off x="667702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81" name="Freeform 93">
            <a:extLst>
              <a:ext uri="{FF2B5EF4-FFF2-40B4-BE49-F238E27FC236}">
                <a16:creationId xmlns:a16="http://schemas.microsoft.com/office/drawing/2014/main" id="{5841C9D8-69A3-345A-B68D-8D8801B112DC}"/>
              </a:ext>
            </a:extLst>
          </p:cNvPr>
          <p:cNvSpPr>
            <a:spLocks/>
          </p:cNvSpPr>
          <p:nvPr/>
        </p:nvSpPr>
        <p:spPr bwMode="auto">
          <a:xfrm>
            <a:off x="6654800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82" name="Rectangle 94">
            <a:extLst>
              <a:ext uri="{FF2B5EF4-FFF2-40B4-BE49-F238E27FC236}">
                <a16:creationId xmlns:a16="http://schemas.microsoft.com/office/drawing/2014/main" id="{F0E53157-9761-D1F8-6543-2FECD5E0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516438"/>
            <a:ext cx="22225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83" name="Freeform 95">
            <a:extLst>
              <a:ext uri="{FF2B5EF4-FFF2-40B4-BE49-F238E27FC236}">
                <a16:creationId xmlns:a16="http://schemas.microsoft.com/office/drawing/2014/main" id="{D3B4A3A9-0AB8-FC99-1BF3-8D2A1C152BBA}"/>
              </a:ext>
            </a:extLst>
          </p:cNvPr>
          <p:cNvSpPr>
            <a:spLocks/>
          </p:cNvSpPr>
          <p:nvPr/>
        </p:nvSpPr>
        <p:spPr bwMode="auto">
          <a:xfrm>
            <a:off x="286067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84" name="Freeform 96">
            <a:extLst>
              <a:ext uri="{FF2B5EF4-FFF2-40B4-BE49-F238E27FC236}">
                <a16:creationId xmlns:a16="http://schemas.microsoft.com/office/drawing/2014/main" id="{2CCC3EFD-F3B1-B0EC-7741-75CE08576DF3}"/>
              </a:ext>
            </a:extLst>
          </p:cNvPr>
          <p:cNvSpPr>
            <a:spLocks/>
          </p:cNvSpPr>
          <p:nvPr/>
        </p:nvSpPr>
        <p:spPr bwMode="auto">
          <a:xfrm>
            <a:off x="2905125" y="4516438"/>
            <a:ext cx="9525" cy="11112"/>
          </a:xfrm>
          <a:custGeom>
            <a:avLst/>
            <a:gdLst>
              <a:gd name="T0" fmla="*/ 6 w 6"/>
              <a:gd name="T1" fmla="*/ 7 h 7"/>
              <a:gd name="T2" fmla="*/ 6 w 6"/>
              <a:gd name="T3" fmla="*/ 0 h 7"/>
              <a:gd name="T4" fmla="*/ 6 w 6"/>
              <a:gd name="T5" fmla="*/ 0 h 7"/>
              <a:gd name="T6" fmla="*/ 0 w 6"/>
              <a:gd name="T7" fmla="*/ 0 h 7"/>
              <a:gd name="T8" fmla="*/ 0 w 6"/>
              <a:gd name="T9" fmla="*/ 7 h 7"/>
              <a:gd name="T10" fmla="*/ 0 w 6"/>
              <a:gd name="T11" fmla="*/ 7 h 7"/>
              <a:gd name="T12" fmla="*/ 6 w 6"/>
              <a:gd name="T13" fmla="*/ 7 h 7"/>
              <a:gd name="T14" fmla="*/ 6 w 6"/>
              <a:gd name="T15" fmla="*/ 7 h 7"/>
              <a:gd name="T16" fmla="*/ 6 w 6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7">
                <a:moveTo>
                  <a:pt x="6" y="7"/>
                </a:move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6" y="7"/>
                </a:lnTo>
                <a:lnTo>
                  <a:pt x="6" y="7"/>
                </a:lnTo>
                <a:lnTo>
                  <a:pt x="6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85" name="Rectangle 97">
            <a:extLst>
              <a:ext uri="{FF2B5EF4-FFF2-40B4-BE49-F238E27FC236}">
                <a16:creationId xmlns:a16="http://schemas.microsoft.com/office/drawing/2014/main" id="{FC5E9C0F-60EA-5260-3FBB-B05EF5A9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4516438"/>
            <a:ext cx="4445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86" name="Rectangle 98">
            <a:extLst>
              <a:ext uri="{FF2B5EF4-FFF2-40B4-BE49-F238E27FC236}">
                <a16:creationId xmlns:a16="http://schemas.microsoft.com/office/drawing/2014/main" id="{F9F4A038-2F9F-8D3A-26F9-D37288DA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395788"/>
            <a:ext cx="395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–0.1</a:t>
            </a:r>
            <a:endParaRPr lang="en-US" altLang="en-US"/>
          </a:p>
        </p:txBody>
      </p:sp>
      <p:sp>
        <p:nvSpPr>
          <p:cNvPr id="345187" name="Rectangle 99">
            <a:extLst>
              <a:ext uri="{FF2B5EF4-FFF2-40B4-BE49-F238E27FC236}">
                <a16:creationId xmlns:a16="http://schemas.microsoft.com/office/drawing/2014/main" id="{3F2486CF-B2A7-FDA5-46C0-383BC1B847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76451" y="3201987"/>
            <a:ext cx="5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I</a:t>
            </a:r>
            <a:endParaRPr lang="en-US" altLang="en-US"/>
          </a:p>
        </p:txBody>
      </p:sp>
      <p:sp>
        <p:nvSpPr>
          <p:cNvPr id="345188" name="Rectangle 100">
            <a:extLst>
              <a:ext uri="{FF2B5EF4-FFF2-40B4-BE49-F238E27FC236}">
                <a16:creationId xmlns:a16="http://schemas.microsoft.com/office/drawing/2014/main" id="{68C5B11D-3B13-5685-78CE-095B8AFDE55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17725" y="3152776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345189" name="Rectangle 101">
            <a:extLst>
              <a:ext uri="{FF2B5EF4-FFF2-40B4-BE49-F238E27FC236}">
                <a16:creationId xmlns:a16="http://schemas.microsoft.com/office/drawing/2014/main" id="{767B6592-A4E8-C8AE-0999-B9A3E82BBED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51063" y="3074988"/>
            <a:ext cx="42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345190" name="Rectangle 102">
            <a:extLst>
              <a:ext uri="{FF2B5EF4-FFF2-40B4-BE49-F238E27FC236}">
                <a16:creationId xmlns:a16="http://schemas.microsoft.com/office/drawing/2014/main" id="{4543F12B-A2AB-7698-0D8E-59154802A2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70895" y="2986881"/>
            <a:ext cx="6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(</a:t>
            </a:r>
            <a:endParaRPr lang="en-US" altLang="en-US"/>
          </a:p>
        </p:txBody>
      </p:sp>
      <p:sp>
        <p:nvSpPr>
          <p:cNvPr id="345191" name="Rectangle 103">
            <a:extLst>
              <a:ext uri="{FF2B5EF4-FFF2-40B4-BE49-F238E27FC236}">
                <a16:creationId xmlns:a16="http://schemas.microsoft.com/office/drawing/2014/main" id="{A5BFE37B-1E36-7874-F4DB-A608CE8C15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37557" y="2886869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45192" name="Rectangle 104">
            <a:extLst>
              <a:ext uri="{FF2B5EF4-FFF2-40B4-BE49-F238E27FC236}">
                <a16:creationId xmlns:a16="http://schemas.microsoft.com/office/drawing/2014/main" id="{9BD3AF68-BB16-4512-7159-5A0E1039333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70894" y="2785269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)</a:t>
            </a:r>
            <a:endParaRPr lang="en-US" altLang="en-US"/>
          </a:p>
        </p:txBody>
      </p:sp>
      <p:sp>
        <p:nvSpPr>
          <p:cNvPr id="345193" name="Freeform 105">
            <a:extLst>
              <a:ext uri="{FF2B5EF4-FFF2-40B4-BE49-F238E27FC236}">
                <a16:creationId xmlns:a16="http://schemas.microsoft.com/office/drawing/2014/main" id="{3DD1F9BB-6BAF-8BA6-ED95-4F4DBBC958D2}"/>
              </a:ext>
            </a:extLst>
          </p:cNvPr>
          <p:cNvSpPr>
            <a:spLocks/>
          </p:cNvSpPr>
          <p:nvPr/>
        </p:nvSpPr>
        <p:spPr bwMode="auto">
          <a:xfrm>
            <a:off x="6677025" y="451643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94" name="Freeform 106">
            <a:extLst>
              <a:ext uri="{FF2B5EF4-FFF2-40B4-BE49-F238E27FC236}">
                <a16:creationId xmlns:a16="http://schemas.microsoft.com/office/drawing/2014/main" id="{12B386A5-953F-2E28-C68C-348AF66B3DDD}"/>
              </a:ext>
            </a:extLst>
          </p:cNvPr>
          <p:cNvSpPr>
            <a:spLocks/>
          </p:cNvSpPr>
          <p:nvPr/>
        </p:nvSpPr>
        <p:spPr bwMode="auto">
          <a:xfrm>
            <a:off x="6634163" y="4516438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95" name="Rectangle 107">
            <a:extLst>
              <a:ext uri="{FF2B5EF4-FFF2-40B4-BE49-F238E27FC236}">
                <a16:creationId xmlns:a16="http://schemas.microsoft.com/office/drawing/2014/main" id="{CB0F39DA-FAF2-5D22-474D-AEBDFB0CA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4516438"/>
            <a:ext cx="42862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96" name="Freeform 108">
            <a:extLst>
              <a:ext uri="{FF2B5EF4-FFF2-40B4-BE49-F238E27FC236}">
                <a16:creationId xmlns:a16="http://schemas.microsoft.com/office/drawing/2014/main" id="{9746FB26-8059-A609-5376-5D54BE78DAD3}"/>
              </a:ext>
            </a:extLst>
          </p:cNvPr>
          <p:cNvSpPr>
            <a:spLocks/>
          </p:cNvSpPr>
          <p:nvPr/>
        </p:nvSpPr>
        <p:spPr bwMode="auto">
          <a:xfrm>
            <a:off x="3475038" y="4505325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0 h 14"/>
              <a:gd name="T4" fmla="*/ 7 w 14"/>
              <a:gd name="T5" fmla="*/ 0 h 14"/>
              <a:gd name="T6" fmla="*/ 0 w 14"/>
              <a:gd name="T7" fmla="*/ 0 h 14"/>
              <a:gd name="T8" fmla="*/ 0 w 14"/>
              <a:gd name="T9" fmla="*/ 7 h 14"/>
              <a:gd name="T10" fmla="*/ 0 w 14"/>
              <a:gd name="T11" fmla="*/ 14 h 14"/>
              <a:gd name="T12" fmla="*/ 7 w 14"/>
              <a:gd name="T13" fmla="*/ 14 h 14"/>
              <a:gd name="T14" fmla="*/ 14 w 14"/>
              <a:gd name="T15" fmla="*/ 14 h 14"/>
              <a:gd name="T16" fmla="*/ 14 w 14"/>
              <a:gd name="T17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14"/>
                </a:lnTo>
                <a:lnTo>
                  <a:pt x="7" y="14"/>
                </a:lnTo>
                <a:lnTo>
                  <a:pt x="14" y="14"/>
                </a:lnTo>
                <a:lnTo>
                  <a:pt x="14" y="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97" name="Freeform 109">
            <a:extLst>
              <a:ext uri="{FF2B5EF4-FFF2-40B4-BE49-F238E27FC236}">
                <a16:creationId xmlns:a16="http://schemas.microsoft.com/office/drawing/2014/main" id="{C6F10391-D813-850E-A26E-0A30CD12DB66}"/>
              </a:ext>
            </a:extLst>
          </p:cNvPr>
          <p:cNvSpPr>
            <a:spLocks/>
          </p:cNvSpPr>
          <p:nvPr/>
        </p:nvSpPr>
        <p:spPr bwMode="auto">
          <a:xfrm>
            <a:off x="3475038" y="3122613"/>
            <a:ext cx="42862" cy="1393825"/>
          </a:xfrm>
          <a:custGeom>
            <a:avLst/>
            <a:gdLst>
              <a:gd name="T0" fmla="*/ 0 w 27"/>
              <a:gd name="T1" fmla="*/ 878 h 878"/>
              <a:gd name="T2" fmla="*/ 0 w 27"/>
              <a:gd name="T3" fmla="*/ 422 h 878"/>
              <a:gd name="T4" fmla="*/ 0 w 27"/>
              <a:gd name="T5" fmla="*/ 422 h 878"/>
              <a:gd name="T6" fmla="*/ 0 w 27"/>
              <a:gd name="T7" fmla="*/ 422 h 878"/>
              <a:gd name="T8" fmla="*/ 7 w 27"/>
              <a:gd name="T9" fmla="*/ 62 h 878"/>
              <a:gd name="T10" fmla="*/ 21 w 27"/>
              <a:gd name="T11" fmla="*/ 62 h 878"/>
              <a:gd name="T12" fmla="*/ 7 w 27"/>
              <a:gd name="T13" fmla="*/ 62 h 878"/>
              <a:gd name="T14" fmla="*/ 7 w 27"/>
              <a:gd name="T15" fmla="*/ 14 h 878"/>
              <a:gd name="T16" fmla="*/ 7 w 27"/>
              <a:gd name="T17" fmla="*/ 21 h 878"/>
              <a:gd name="T18" fmla="*/ 14 w 27"/>
              <a:gd name="T19" fmla="*/ 14 h 878"/>
              <a:gd name="T20" fmla="*/ 21 w 27"/>
              <a:gd name="T21" fmla="*/ 7 h 878"/>
              <a:gd name="T22" fmla="*/ 27 w 27"/>
              <a:gd name="T23" fmla="*/ 0 h 878"/>
              <a:gd name="T24" fmla="*/ 21 w 27"/>
              <a:gd name="T25" fmla="*/ 0 h 878"/>
              <a:gd name="T26" fmla="*/ 27 w 27"/>
              <a:gd name="T27" fmla="*/ 14 h 878"/>
              <a:gd name="T28" fmla="*/ 21 w 27"/>
              <a:gd name="T29" fmla="*/ 21 h 878"/>
              <a:gd name="T30" fmla="*/ 14 w 27"/>
              <a:gd name="T31" fmla="*/ 14 h 878"/>
              <a:gd name="T32" fmla="*/ 21 w 27"/>
              <a:gd name="T33" fmla="*/ 14 h 878"/>
              <a:gd name="T34" fmla="*/ 21 w 27"/>
              <a:gd name="T35" fmla="*/ 62 h 878"/>
              <a:gd name="T36" fmla="*/ 21 w 27"/>
              <a:gd name="T37" fmla="*/ 62 h 878"/>
              <a:gd name="T38" fmla="*/ 21 w 27"/>
              <a:gd name="T39" fmla="*/ 62 h 878"/>
              <a:gd name="T40" fmla="*/ 14 w 27"/>
              <a:gd name="T41" fmla="*/ 422 h 878"/>
              <a:gd name="T42" fmla="*/ 0 w 27"/>
              <a:gd name="T43" fmla="*/ 422 h 878"/>
              <a:gd name="T44" fmla="*/ 14 w 27"/>
              <a:gd name="T45" fmla="*/ 422 h 878"/>
              <a:gd name="T46" fmla="*/ 14 w 27"/>
              <a:gd name="T47" fmla="*/ 878 h 878"/>
              <a:gd name="T48" fmla="*/ 0 w 27"/>
              <a:gd name="T4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" h="878">
                <a:moveTo>
                  <a:pt x="0" y="878"/>
                </a:moveTo>
                <a:lnTo>
                  <a:pt x="0" y="422"/>
                </a:lnTo>
                <a:lnTo>
                  <a:pt x="0" y="422"/>
                </a:lnTo>
                <a:lnTo>
                  <a:pt x="0" y="422"/>
                </a:lnTo>
                <a:lnTo>
                  <a:pt x="7" y="62"/>
                </a:lnTo>
                <a:lnTo>
                  <a:pt x="21" y="62"/>
                </a:lnTo>
                <a:lnTo>
                  <a:pt x="7" y="62"/>
                </a:lnTo>
                <a:lnTo>
                  <a:pt x="7" y="14"/>
                </a:lnTo>
                <a:lnTo>
                  <a:pt x="7" y="21"/>
                </a:lnTo>
                <a:lnTo>
                  <a:pt x="14" y="14"/>
                </a:lnTo>
                <a:lnTo>
                  <a:pt x="21" y="7"/>
                </a:lnTo>
                <a:lnTo>
                  <a:pt x="27" y="0"/>
                </a:lnTo>
                <a:lnTo>
                  <a:pt x="21" y="0"/>
                </a:lnTo>
                <a:lnTo>
                  <a:pt x="27" y="14"/>
                </a:lnTo>
                <a:lnTo>
                  <a:pt x="21" y="21"/>
                </a:lnTo>
                <a:lnTo>
                  <a:pt x="14" y="14"/>
                </a:lnTo>
                <a:lnTo>
                  <a:pt x="21" y="14"/>
                </a:lnTo>
                <a:lnTo>
                  <a:pt x="21" y="62"/>
                </a:lnTo>
                <a:lnTo>
                  <a:pt x="21" y="62"/>
                </a:lnTo>
                <a:lnTo>
                  <a:pt x="21" y="62"/>
                </a:lnTo>
                <a:lnTo>
                  <a:pt x="14" y="422"/>
                </a:lnTo>
                <a:lnTo>
                  <a:pt x="0" y="422"/>
                </a:lnTo>
                <a:lnTo>
                  <a:pt x="14" y="422"/>
                </a:lnTo>
                <a:lnTo>
                  <a:pt x="14" y="878"/>
                </a:lnTo>
                <a:lnTo>
                  <a:pt x="0" y="87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98" name="Rectangle 110">
            <a:extLst>
              <a:ext uri="{FF2B5EF4-FFF2-40B4-BE49-F238E27FC236}">
                <a16:creationId xmlns:a16="http://schemas.microsoft.com/office/drawing/2014/main" id="{65759DCC-5E9B-C5DB-3EEF-283315A69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3122613"/>
            <a:ext cx="2632075" cy="22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99" name="Freeform 111">
            <a:extLst>
              <a:ext uri="{FF2B5EF4-FFF2-40B4-BE49-F238E27FC236}">
                <a16:creationId xmlns:a16="http://schemas.microsoft.com/office/drawing/2014/main" id="{79E8D2F9-D057-869F-9178-2A70EDAC0E75}"/>
              </a:ext>
            </a:extLst>
          </p:cNvPr>
          <p:cNvSpPr>
            <a:spLocks/>
          </p:cNvSpPr>
          <p:nvPr/>
        </p:nvSpPr>
        <p:spPr bwMode="auto">
          <a:xfrm>
            <a:off x="6118225" y="2606675"/>
            <a:ext cx="44450" cy="527050"/>
          </a:xfrm>
          <a:custGeom>
            <a:avLst/>
            <a:gdLst>
              <a:gd name="T0" fmla="*/ 0 w 28"/>
              <a:gd name="T1" fmla="*/ 332 h 332"/>
              <a:gd name="T2" fmla="*/ 0 w 28"/>
              <a:gd name="T3" fmla="*/ 325 h 332"/>
              <a:gd name="T4" fmla="*/ 0 w 28"/>
              <a:gd name="T5" fmla="*/ 325 h 332"/>
              <a:gd name="T6" fmla="*/ 0 w 28"/>
              <a:gd name="T7" fmla="*/ 325 h 332"/>
              <a:gd name="T8" fmla="*/ 7 w 28"/>
              <a:gd name="T9" fmla="*/ 283 h 332"/>
              <a:gd name="T10" fmla="*/ 21 w 28"/>
              <a:gd name="T11" fmla="*/ 283 h 332"/>
              <a:gd name="T12" fmla="*/ 7 w 28"/>
              <a:gd name="T13" fmla="*/ 283 h 332"/>
              <a:gd name="T14" fmla="*/ 14 w 28"/>
              <a:gd name="T15" fmla="*/ 0 h 332"/>
              <a:gd name="T16" fmla="*/ 28 w 28"/>
              <a:gd name="T17" fmla="*/ 0 h 332"/>
              <a:gd name="T18" fmla="*/ 28 w 28"/>
              <a:gd name="T19" fmla="*/ 0 h 332"/>
              <a:gd name="T20" fmla="*/ 28 w 28"/>
              <a:gd name="T21" fmla="*/ 0 h 332"/>
              <a:gd name="T22" fmla="*/ 21 w 28"/>
              <a:gd name="T23" fmla="*/ 283 h 332"/>
              <a:gd name="T24" fmla="*/ 21 w 28"/>
              <a:gd name="T25" fmla="*/ 283 h 332"/>
              <a:gd name="T26" fmla="*/ 21 w 28"/>
              <a:gd name="T27" fmla="*/ 283 h 332"/>
              <a:gd name="T28" fmla="*/ 14 w 28"/>
              <a:gd name="T29" fmla="*/ 325 h 332"/>
              <a:gd name="T30" fmla="*/ 0 w 28"/>
              <a:gd name="T31" fmla="*/ 325 h 332"/>
              <a:gd name="T32" fmla="*/ 14 w 28"/>
              <a:gd name="T33" fmla="*/ 325 h 332"/>
              <a:gd name="T34" fmla="*/ 14 w 28"/>
              <a:gd name="T35" fmla="*/ 332 h 332"/>
              <a:gd name="T36" fmla="*/ 0 w 28"/>
              <a:gd name="T37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" h="332">
                <a:moveTo>
                  <a:pt x="0" y="332"/>
                </a:moveTo>
                <a:lnTo>
                  <a:pt x="0" y="325"/>
                </a:lnTo>
                <a:lnTo>
                  <a:pt x="0" y="325"/>
                </a:lnTo>
                <a:lnTo>
                  <a:pt x="0" y="325"/>
                </a:lnTo>
                <a:lnTo>
                  <a:pt x="7" y="283"/>
                </a:lnTo>
                <a:lnTo>
                  <a:pt x="21" y="283"/>
                </a:lnTo>
                <a:lnTo>
                  <a:pt x="7" y="283"/>
                </a:lnTo>
                <a:lnTo>
                  <a:pt x="14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21" y="283"/>
                </a:lnTo>
                <a:lnTo>
                  <a:pt x="21" y="283"/>
                </a:lnTo>
                <a:lnTo>
                  <a:pt x="21" y="283"/>
                </a:lnTo>
                <a:lnTo>
                  <a:pt x="14" y="325"/>
                </a:lnTo>
                <a:lnTo>
                  <a:pt x="0" y="325"/>
                </a:lnTo>
                <a:lnTo>
                  <a:pt x="14" y="325"/>
                </a:lnTo>
                <a:lnTo>
                  <a:pt x="14" y="332"/>
                </a:lnTo>
                <a:lnTo>
                  <a:pt x="0" y="3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00" name="Freeform 112">
            <a:extLst>
              <a:ext uri="{FF2B5EF4-FFF2-40B4-BE49-F238E27FC236}">
                <a16:creationId xmlns:a16="http://schemas.microsoft.com/office/drawing/2014/main" id="{E6322D78-C91A-30F1-B4D9-5E37547FE969}"/>
              </a:ext>
            </a:extLst>
          </p:cNvPr>
          <p:cNvSpPr>
            <a:spLocks/>
          </p:cNvSpPr>
          <p:nvPr/>
        </p:nvSpPr>
        <p:spPr bwMode="auto">
          <a:xfrm>
            <a:off x="6140450" y="1739900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0 h 14"/>
              <a:gd name="T4" fmla="*/ 7 w 14"/>
              <a:gd name="T5" fmla="*/ 0 h 14"/>
              <a:gd name="T6" fmla="*/ 0 w 14"/>
              <a:gd name="T7" fmla="*/ 0 h 14"/>
              <a:gd name="T8" fmla="*/ 0 w 14"/>
              <a:gd name="T9" fmla="*/ 7 h 14"/>
              <a:gd name="T10" fmla="*/ 0 w 14"/>
              <a:gd name="T11" fmla="*/ 14 h 14"/>
              <a:gd name="T12" fmla="*/ 7 w 14"/>
              <a:gd name="T13" fmla="*/ 14 h 14"/>
              <a:gd name="T14" fmla="*/ 14 w 14"/>
              <a:gd name="T15" fmla="*/ 14 h 14"/>
              <a:gd name="T16" fmla="*/ 14 w 14"/>
              <a:gd name="T17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14"/>
                </a:lnTo>
                <a:lnTo>
                  <a:pt x="7" y="14"/>
                </a:lnTo>
                <a:lnTo>
                  <a:pt x="14" y="14"/>
                </a:lnTo>
                <a:lnTo>
                  <a:pt x="14" y="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01" name="Rectangle 113">
            <a:extLst>
              <a:ext uri="{FF2B5EF4-FFF2-40B4-BE49-F238E27FC236}">
                <a16:creationId xmlns:a16="http://schemas.microsoft.com/office/drawing/2014/main" id="{DD1E291C-5B06-FC12-C041-E451EA21F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1751013"/>
            <a:ext cx="22225" cy="8556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02" name="Rectangle 114">
            <a:extLst>
              <a:ext uri="{FF2B5EF4-FFF2-40B4-BE49-F238E27FC236}">
                <a16:creationId xmlns:a16="http://schemas.microsoft.com/office/drawing/2014/main" id="{078ABA08-58BB-8D90-DEED-EBE8C083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163036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0.1</a:t>
            </a:r>
            <a:endParaRPr lang="en-US" altLang="en-US"/>
          </a:p>
        </p:txBody>
      </p:sp>
      <p:sp>
        <p:nvSpPr>
          <p:cNvPr id="345203" name="Rectangle 115">
            <a:extLst>
              <a:ext uri="{FF2B5EF4-FFF2-40B4-BE49-F238E27FC236}">
                <a16:creationId xmlns:a16="http://schemas.microsoft.com/office/drawing/2014/main" id="{739565D2-B159-5532-5490-81F059F8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30241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45204" name="Freeform 116">
            <a:extLst>
              <a:ext uri="{FF2B5EF4-FFF2-40B4-BE49-F238E27FC236}">
                <a16:creationId xmlns:a16="http://schemas.microsoft.com/office/drawing/2014/main" id="{9247C1FF-40D1-B0E5-A594-81973767E49D}"/>
              </a:ext>
            </a:extLst>
          </p:cNvPr>
          <p:cNvSpPr>
            <a:spLocks/>
          </p:cNvSpPr>
          <p:nvPr/>
        </p:nvSpPr>
        <p:spPr bwMode="auto">
          <a:xfrm>
            <a:off x="2914650" y="3100388"/>
            <a:ext cx="11113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05" name="Freeform 117">
            <a:extLst>
              <a:ext uri="{FF2B5EF4-FFF2-40B4-BE49-F238E27FC236}">
                <a16:creationId xmlns:a16="http://schemas.microsoft.com/office/drawing/2014/main" id="{D7360C86-27A4-BD9D-8A32-DEBE10F1F9E6}"/>
              </a:ext>
            </a:extLst>
          </p:cNvPr>
          <p:cNvSpPr>
            <a:spLocks/>
          </p:cNvSpPr>
          <p:nvPr/>
        </p:nvSpPr>
        <p:spPr bwMode="auto">
          <a:xfrm>
            <a:off x="2871788" y="3100388"/>
            <a:ext cx="11112" cy="11112"/>
          </a:xfrm>
          <a:custGeom>
            <a:avLst/>
            <a:gdLst>
              <a:gd name="T0" fmla="*/ 7 w 7"/>
              <a:gd name="T1" fmla="*/ 7 h 7"/>
              <a:gd name="T2" fmla="*/ 7 w 7"/>
              <a:gd name="T3" fmla="*/ 0 h 7"/>
              <a:gd name="T4" fmla="*/ 7 w 7"/>
              <a:gd name="T5" fmla="*/ 0 h 7"/>
              <a:gd name="T6" fmla="*/ 0 w 7"/>
              <a:gd name="T7" fmla="*/ 0 h 7"/>
              <a:gd name="T8" fmla="*/ 0 w 7"/>
              <a:gd name="T9" fmla="*/ 7 h 7"/>
              <a:gd name="T10" fmla="*/ 0 w 7"/>
              <a:gd name="T11" fmla="*/ 7 h 7"/>
              <a:gd name="T12" fmla="*/ 7 w 7"/>
              <a:gd name="T13" fmla="*/ 7 h 7"/>
              <a:gd name="T14" fmla="*/ 7 w 7"/>
              <a:gd name="T15" fmla="*/ 7 h 7"/>
              <a:gd name="T16" fmla="*/ 7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06" name="Rectangle 118">
            <a:extLst>
              <a:ext uri="{FF2B5EF4-FFF2-40B4-BE49-F238E27FC236}">
                <a16:creationId xmlns:a16="http://schemas.microsoft.com/office/drawing/2014/main" id="{A3C0E06F-9E49-AC9E-046B-92BA1223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100388"/>
            <a:ext cx="42862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07" name="Rectangle 119">
            <a:extLst>
              <a:ext uri="{FF2B5EF4-FFF2-40B4-BE49-F238E27FC236}">
                <a16:creationId xmlns:a16="http://schemas.microsoft.com/office/drawing/2014/main" id="{F76FA72C-522B-9C94-41F6-05E482BD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4527550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08" name="Rectangle 120">
            <a:extLst>
              <a:ext uri="{FF2B5EF4-FFF2-40B4-BE49-F238E27FC236}">
                <a16:creationId xmlns:a16="http://schemas.microsoft.com/office/drawing/2014/main" id="{844138C0-89B4-EC31-4EE6-3E812207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1751013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09" name="Rectangle 121">
            <a:extLst>
              <a:ext uri="{FF2B5EF4-FFF2-40B4-BE49-F238E27FC236}">
                <a16:creationId xmlns:a16="http://schemas.microsoft.com/office/drawing/2014/main" id="{6AA4BF06-A5BA-5AED-B94D-FC0E8CCA8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1751013"/>
            <a:ext cx="9525" cy="2776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210" name="Rectangle 122">
            <a:extLst>
              <a:ext uri="{FF2B5EF4-FFF2-40B4-BE49-F238E27FC236}">
                <a16:creationId xmlns:a16="http://schemas.microsoft.com/office/drawing/2014/main" id="{121CE5A5-71EE-EA86-A69D-D851DD321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46148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45211" name="Rectangle 123">
            <a:extLst>
              <a:ext uri="{FF2B5EF4-FFF2-40B4-BE49-F238E27FC236}">
                <a16:creationId xmlns:a16="http://schemas.microsoft.com/office/drawing/2014/main" id="{786CDE6F-C7A5-EF68-BC69-CED8E18A9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038" y="5492750"/>
            <a:ext cx="28432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 i="0">
                <a:solidFill>
                  <a:srgbClr val="315263"/>
                </a:solidFill>
              </a:rPr>
              <a:t>Avalanche Breakdown</a:t>
            </a:r>
            <a:endParaRPr lang="en-US" altLang="en-US">
              <a:solidFill>
                <a:srgbClr val="31526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644C365F-8BAB-37B2-795F-1A3EB2DDA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1325"/>
            <a:ext cx="7772400" cy="668338"/>
          </a:xfrm>
        </p:spPr>
        <p:txBody>
          <a:bodyPr/>
          <a:lstStyle/>
          <a:p>
            <a:r>
              <a:rPr lang="en-US" altLang="en-US"/>
              <a:t>Diode Model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EE1764E1-06F0-5E03-E0DA-1609A544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4075113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6116" name="Picture 4">
            <a:extLst>
              <a:ext uri="{FF2B5EF4-FFF2-40B4-BE49-F238E27FC236}">
                <a16:creationId xmlns:a16="http://schemas.microsoft.com/office/drawing/2014/main" id="{0E65F838-83A4-6EAF-CD9E-1A79D815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2035175"/>
            <a:ext cx="5945187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884A519C-734B-22C9-91D8-DEAB87E6C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SPICE Parameters</a:t>
            </a:r>
          </a:p>
        </p:txBody>
      </p:sp>
      <p:pic>
        <p:nvPicPr>
          <p:cNvPr id="347139" name="Picture 3">
            <a:extLst>
              <a:ext uri="{FF2B5EF4-FFF2-40B4-BE49-F238E27FC236}">
                <a16:creationId xmlns:a16="http://schemas.microsoft.com/office/drawing/2014/main" id="{898352FA-A6E4-2A12-DB1E-44DBFE894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t="24367" r="12105" b="24365"/>
          <a:stretch>
            <a:fillRect/>
          </a:stretch>
        </p:blipFill>
        <p:spPr bwMode="auto">
          <a:xfrm>
            <a:off x="1670050" y="1554163"/>
            <a:ext cx="66436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1AED9440-8F06-980D-BE26-0F80704DF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Transistor?</a:t>
            </a:r>
          </a:p>
        </p:txBody>
      </p:sp>
      <p:grpSp>
        <p:nvGrpSpPr>
          <p:cNvPr id="309251" name="Group 3">
            <a:extLst>
              <a:ext uri="{FF2B5EF4-FFF2-40B4-BE49-F238E27FC236}">
                <a16:creationId xmlns:a16="http://schemas.microsoft.com/office/drawing/2014/main" id="{D355D44F-605C-081B-3E5F-B758834E887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3505200" cy="2740025"/>
            <a:chOff x="432" y="1219"/>
            <a:chExt cx="2208" cy="1726"/>
          </a:xfrm>
        </p:grpSpPr>
        <p:pic>
          <p:nvPicPr>
            <p:cNvPr id="309252" name="Picture 4">
              <a:extLst>
                <a:ext uri="{FF2B5EF4-FFF2-40B4-BE49-F238E27FC236}">
                  <a16:creationId xmlns:a16="http://schemas.microsoft.com/office/drawing/2014/main" id="{4BBC8EED-6631-6690-97BC-2F691773A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968"/>
              <a:ext cx="2160" cy="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9253" name="Text Box 5">
              <a:extLst>
                <a:ext uri="{FF2B5EF4-FFF2-40B4-BE49-F238E27FC236}">
                  <a16:creationId xmlns:a16="http://schemas.microsoft.com/office/drawing/2014/main" id="{F56491DA-296A-0A78-1294-BA75609C4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19"/>
              <a:ext cx="118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i="0"/>
                <a:t>A Switch!</a:t>
              </a:r>
            </a:p>
          </p:txBody>
        </p:sp>
      </p:grpSp>
      <p:grpSp>
        <p:nvGrpSpPr>
          <p:cNvPr id="309254" name="Group 6">
            <a:extLst>
              <a:ext uri="{FF2B5EF4-FFF2-40B4-BE49-F238E27FC236}">
                <a16:creationId xmlns:a16="http://schemas.microsoft.com/office/drawing/2014/main" id="{5E4677E6-9FC0-98CE-FE98-13D7BB69495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09800"/>
            <a:ext cx="3635375" cy="2362200"/>
            <a:chOff x="3360" y="1392"/>
            <a:chExt cx="2290" cy="1488"/>
          </a:xfrm>
        </p:grpSpPr>
        <p:grpSp>
          <p:nvGrpSpPr>
            <p:cNvPr id="309255" name="Group 7">
              <a:extLst>
                <a:ext uri="{FF2B5EF4-FFF2-40B4-BE49-F238E27FC236}">
                  <a16:creationId xmlns:a16="http://schemas.microsoft.com/office/drawing/2014/main" id="{2377FE9E-9DFF-A6AA-D497-C4632C7CA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145"/>
              <a:ext cx="1767" cy="735"/>
              <a:chOff x="1847" y="1056"/>
              <a:chExt cx="1767" cy="735"/>
            </a:xfrm>
          </p:grpSpPr>
          <p:sp>
            <p:nvSpPr>
              <p:cNvPr id="309256" name="Rectangle 8">
                <a:extLst>
                  <a:ext uri="{FF2B5EF4-FFF2-40B4-BE49-F238E27FC236}">
                    <a16:creationId xmlns:a16="http://schemas.microsoft.com/office/drawing/2014/main" id="{F6FD2646-B34D-BDB7-E4AF-D3519511A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1504"/>
                <a:ext cx="8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7" name="Rectangle 9">
                <a:extLst>
                  <a:ext uri="{FF2B5EF4-FFF2-40B4-BE49-F238E27FC236}">
                    <a16:creationId xmlns:a16="http://schemas.microsoft.com/office/drawing/2014/main" id="{CD200A83-EC41-0F7A-0DE1-98BED4CB5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1504"/>
                <a:ext cx="8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8" name="Rectangle 10">
                <a:extLst>
                  <a:ext uri="{FF2B5EF4-FFF2-40B4-BE49-F238E27FC236}">
                    <a16:creationId xmlns:a16="http://schemas.microsoft.com/office/drawing/2014/main" id="{FB2E624B-F46C-8179-D55D-22FA3A425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504"/>
                <a:ext cx="1047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9" name="Rectangle 11">
                <a:extLst>
                  <a:ext uri="{FF2B5EF4-FFF2-40B4-BE49-F238E27FC236}">
                    <a16:creationId xmlns:a16="http://schemas.microsoft.com/office/drawing/2014/main" id="{AB6FF047-C7E1-9F89-5E55-127AF1ACD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" y="1759"/>
                <a:ext cx="16" cy="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0" name="Rectangle 12">
                <a:extLst>
                  <a:ext uri="{FF2B5EF4-FFF2-40B4-BE49-F238E27FC236}">
                    <a16:creationId xmlns:a16="http://schemas.microsoft.com/office/drawing/2014/main" id="{DFE8FF94-1DDA-E5E2-A62C-AF5916DF5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" y="1504"/>
                <a:ext cx="16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1" name="Rectangle 13">
                <a:extLst>
                  <a:ext uri="{FF2B5EF4-FFF2-40B4-BE49-F238E27FC236}">
                    <a16:creationId xmlns:a16="http://schemas.microsoft.com/office/drawing/2014/main" id="{7AC172FF-67F4-9861-3B1B-8BC6F340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1504"/>
                <a:ext cx="711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2" name="Rectangle 14">
                <a:extLst>
                  <a:ext uri="{FF2B5EF4-FFF2-40B4-BE49-F238E27FC236}">
                    <a16:creationId xmlns:a16="http://schemas.microsoft.com/office/drawing/2014/main" id="{D9C30CE6-25E1-6B4C-6A41-1EB62DC17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1759"/>
                <a:ext cx="16" cy="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3" name="Rectangle 15">
                <a:extLst>
                  <a:ext uri="{FF2B5EF4-FFF2-40B4-BE49-F238E27FC236}">
                    <a16:creationId xmlns:a16="http://schemas.microsoft.com/office/drawing/2014/main" id="{3574C83D-1A6E-C8B0-E483-2B2D5C0F1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1512"/>
                <a:ext cx="16" cy="24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4" name="Rectangle 16">
                <a:extLst>
                  <a:ext uri="{FF2B5EF4-FFF2-40B4-BE49-F238E27FC236}">
                    <a16:creationId xmlns:a16="http://schemas.microsoft.com/office/drawing/2014/main" id="{020BD43E-4137-E4B0-56D5-25308340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1751"/>
                <a:ext cx="8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5" name="Rectangle 17">
                <a:extLst>
                  <a:ext uri="{FF2B5EF4-FFF2-40B4-BE49-F238E27FC236}">
                    <a16:creationId xmlns:a16="http://schemas.microsoft.com/office/drawing/2014/main" id="{0A840E64-084F-DF4F-33F0-3ED1009A9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1751"/>
                <a:ext cx="8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6" name="Rectangle 18">
                <a:extLst>
                  <a:ext uri="{FF2B5EF4-FFF2-40B4-BE49-F238E27FC236}">
                    <a16:creationId xmlns:a16="http://schemas.microsoft.com/office/drawing/2014/main" id="{A2085AD4-08B9-F90D-D5A6-5A726F0C3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751"/>
                <a:ext cx="352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7" name="Rectangle 19">
                <a:extLst>
                  <a:ext uri="{FF2B5EF4-FFF2-40B4-BE49-F238E27FC236}">
                    <a16:creationId xmlns:a16="http://schemas.microsoft.com/office/drawing/2014/main" id="{EFE7FE0A-C300-B4B4-AA14-3AE929CB9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1751"/>
                <a:ext cx="8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8" name="Rectangle 20">
                <a:extLst>
                  <a:ext uri="{FF2B5EF4-FFF2-40B4-BE49-F238E27FC236}">
                    <a16:creationId xmlns:a16="http://schemas.microsoft.com/office/drawing/2014/main" id="{5CA368C4-2E6F-919C-6860-1E61F96EB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" y="1751"/>
                <a:ext cx="8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9" name="Rectangle 21">
                <a:extLst>
                  <a:ext uri="{FF2B5EF4-FFF2-40B4-BE49-F238E27FC236}">
                    <a16:creationId xmlns:a16="http://schemas.microsoft.com/office/drawing/2014/main" id="{B02947C8-4224-A707-AE28-5F5426DFF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1751"/>
                <a:ext cx="336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0" name="Rectangle 22">
                <a:extLst>
                  <a:ext uri="{FF2B5EF4-FFF2-40B4-BE49-F238E27FC236}">
                    <a16:creationId xmlns:a16="http://schemas.microsoft.com/office/drawing/2014/main" id="{E09DC441-093C-D6B9-493B-4E5129968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368"/>
                <a:ext cx="8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1" name="Rectangle 23">
                <a:extLst>
                  <a:ext uri="{FF2B5EF4-FFF2-40B4-BE49-F238E27FC236}">
                    <a16:creationId xmlns:a16="http://schemas.microsoft.com/office/drawing/2014/main" id="{A2A31CBF-84A9-0317-6588-B11C9341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1368"/>
                <a:ext cx="8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2" name="Rectangle 24">
                <a:extLst>
                  <a:ext uri="{FF2B5EF4-FFF2-40B4-BE49-F238E27FC236}">
                    <a16:creationId xmlns:a16="http://schemas.microsoft.com/office/drawing/2014/main" id="{3F14FF63-367E-A030-F605-34AD9DBEC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1368"/>
                <a:ext cx="695" cy="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3" name="Rectangle 25">
                <a:extLst>
                  <a:ext uri="{FF2B5EF4-FFF2-40B4-BE49-F238E27FC236}">
                    <a16:creationId xmlns:a16="http://schemas.microsoft.com/office/drawing/2014/main" id="{3A70B086-11F4-E4A4-D417-C38541B7D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1152"/>
                <a:ext cx="16" cy="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4" name="Rectangle 26">
                <a:extLst>
                  <a:ext uri="{FF2B5EF4-FFF2-40B4-BE49-F238E27FC236}">
                    <a16:creationId xmlns:a16="http://schemas.microsoft.com/office/drawing/2014/main" id="{B505274A-CE60-E444-4D46-AA3045B2D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1376"/>
                <a:ext cx="16" cy="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5" name="Rectangle 27">
                <a:extLst>
                  <a:ext uri="{FF2B5EF4-FFF2-40B4-BE49-F238E27FC236}">
                    <a16:creationId xmlns:a16="http://schemas.microsoft.com/office/drawing/2014/main" id="{FF702997-B3F8-CF53-8B8E-6D15E9D4A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1160"/>
                <a:ext cx="16" cy="21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6" name="Freeform 28">
                <a:extLst>
                  <a:ext uri="{FF2B5EF4-FFF2-40B4-BE49-F238E27FC236}">
                    <a16:creationId xmlns:a16="http://schemas.microsoft.com/office/drawing/2014/main" id="{83A04C72-F310-27B9-E60D-C488CAA1C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5" y="1743"/>
                <a:ext cx="56" cy="40"/>
              </a:xfrm>
              <a:custGeom>
                <a:avLst/>
                <a:gdLst>
                  <a:gd name="T0" fmla="*/ 56 w 56"/>
                  <a:gd name="T1" fmla="*/ 16 h 40"/>
                  <a:gd name="T2" fmla="*/ 48 w 56"/>
                  <a:gd name="T3" fmla="*/ 8 h 40"/>
                  <a:gd name="T4" fmla="*/ 32 w 56"/>
                  <a:gd name="T5" fmla="*/ 0 h 40"/>
                  <a:gd name="T6" fmla="*/ 8 w 56"/>
                  <a:gd name="T7" fmla="*/ 8 h 40"/>
                  <a:gd name="T8" fmla="*/ 0 w 56"/>
                  <a:gd name="T9" fmla="*/ 16 h 40"/>
                  <a:gd name="T10" fmla="*/ 8 w 56"/>
                  <a:gd name="T11" fmla="*/ 32 h 40"/>
                  <a:gd name="T12" fmla="*/ 32 w 56"/>
                  <a:gd name="T13" fmla="*/ 40 h 40"/>
                  <a:gd name="T14" fmla="*/ 48 w 56"/>
                  <a:gd name="T15" fmla="*/ 32 h 40"/>
                  <a:gd name="T16" fmla="*/ 56 w 56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40">
                    <a:moveTo>
                      <a:pt x="56" y="16"/>
                    </a:moveTo>
                    <a:lnTo>
                      <a:pt x="48" y="8"/>
                    </a:lnTo>
                    <a:lnTo>
                      <a:pt x="32" y="0"/>
                    </a:lnTo>
                    <a:lnTo>
                      <a:pt x="8" y="8"/>
                    </a:lnTo>
                    <a:lnTo>
                      <a:pt x="0" y="16"/>
                    </a:lnTo>
                    <a:lnTo>
                      <a:pt x="8" y="32"/>
                    </a:lnTo>
                    <a:lnTo>
                      <a:pt x="32" y="40"/>
                    </a:lnTo>
                    <a:lnTo>
                      <a:pt x="48" y="32"/>
                    </a:lnTo>
                    <a:lnTo>
                      <a:pt x="56" y="16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7" name="Freeform 29">
                <a:extLst>
                  <a:ext uri="{FF2B5EF4-FFF2-40B4-BE49-F238E27FC236}">
                    <a16:creationId xmlns:a16="http://schemas.microsoft.com/office/drawing/2014/main" id="{6B8D4D9B-6A82-813A-2EF5-F603EF95E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1735"/>
                <a:ext cx="72" cy="56"/>
              </a:xfrm>
              <a:custGeom>
                <a:avLst/>
                <a:gdLst>
                  <a:gd name="T0" fmla="*/ 64 w 72"/>
                  <a:gd name="T1" fmla="*/ 32 h 56"/>
                  <a:gd name="T2" fmla="*/ 56 w 72"/>
                  <a:gd name="T3" fmla="*/ 24 h 56"/>
                  <a:gd name="T4" fmla="*/ 56 w 72"/>
                  <a:gd name="T5" fmla="*/ 24 h 56"/>
                  <a:gd name="T6" fmla="*/ 56 w 72"/>
                  <a:gd name="T7" fmla="*/ 24 h 56"/>
                  <a:gd name="T8" fmla="*/ 40 w 72"/>
                  <a:gd name="T9" fmla="*/ 16 h 56"/>
                  <a:gd name="T10" fmla="*/ 48 w 72"/>
                  <a:gd name="T11" fmla="*/ 16 h 56"/>
                  <a:gd name="T12" fmla="*/ 48 w 72"/>
                  <a:gd name="T13" fmla="*/ 16 h 56"/>
                  <a:gd name="T14" fmla="*/ 24 w 72"/>
                  <a:gd name="T15" fmla="*/ 24 h 56"/>
                  <a:gd name="T16" fmla="*/ 24 w 72"/>
                  <a:gd name="T17" fmla="*/ 24 h 56"/>
                  <a:gd name="T18" fmla="*/ 24 w 72"/>
                  <a:gd name="T19" fmla="*/ 24 h 56"/>
                  <a:gd name="T20" fmla="*/ 16 w 72"/>
                  <a:gd name="T21" fmla="*/ 32 h 56"/>
                  <a:gd name="T22" fmla="*/ 16 w 72"/>
                  <a:gd name="T23" fmla="*/ 24 h 56"/>
                  <a:gd name="T24" fmla="*/ 16 w 72"/>
                  <a:gd name="T25" fmla="*/ 24 h 56"/>
                  <a:gd name="T26" fmla="*/ 24 w 72"/>
                  <a:gd name="T27" fmla="*/ 40 h 56"/>
                  <a:gd name="T28" fmla="*/ 24 w 72"/>
                  <a:gd name="T29" fmla="*/ 32 h 56"/>
                  <a:gd name="T30" fmla="*/ 24 w 72"/>
                  <a:gd name="T31" fmla="*/ 32 h 56"/>
                  <a:gd name="T32" fmla="*/ 48 w 72"/>
                  <a:gd name="T33" fmla="*/ 40 h 56"/>
                  <a:gd name="T34" fmla="*/ 40 w 72"/>
                  <a:gd name="T35" fmla="*/ 40 h 56"/>
                  <a:gd name="T36" fmla="*/ 40 w 72"/>
                  <a:gd name="T37" fmla="*/ 40 h 56"/>
                  <a:gd name="T38" fmla="*/ 56 w 72"/>
                  <a:gd name="T39" fmla="*/ 32 h 56"/>
                  <a:gd name="T40" fmla="*/ 48 w 72"/>
                  <a:gd name="T41" fmla="*/ 40 h 56"/>
                  <a:gd name="T42" fmla="*/ 48 w 72"/>
                  <a:gd name="T43" fmla="*/ 40 h 56"/>
                  <a:gd name="T44" fmla="*/ 56 w 72"/>
                  <a:gd name="T45" fmla="*/ 24 h 56"/>
                  <a:gd name="T46" fmla="*/ 56 w 72"/>
                  <a:gd name="T47" fmla="*/ 24 h 56"/>
                  <a:gd name="T48" fmla="*/ 72 w 72"/>
                  <a:gd name="T49" fmla="*/ 32 h 56"/>
                  <a:gd name="T50" fmla="*/ 72 w 72"/>
                  <a:gd name="T51" fmla="*/ 32 h 56"/>
                  <a:gd name="T52" fmla="*/ 64 w 72"/>
                  <a:gd name="T53" fmla="*/ 48 h 56"/>
                  <a:gd name="T54" fmla="*/ 64 w 72"/>
                  <a:gd name="T55" fmla="*/ 48 h 56"/>
                  <a:gd name="T56" fmla="*/ 64 w 72"/>
                  <a:gd name="T57" fmla="*/ 48 h 56"/>
                  <a:gd name="T58" fmla="*/ 48 w 72"/>
                  <a:gd name="T59" fmla="*/ 56 h 56"/>
                  <a:gd name="T60" fmla="*/ 48 w 72"/>
                  <a:gd name="T61" fmla="*/ 56 h 56"/>
                  <a:gd name="T62" fmla="*/ 40 w 72"/>
                  <a:gd name="T63" fmla="*/ 56 h 56"/>
                  <a:gd name="T64" fmla="*/ 16 w 72"/>
                  <a:gd name="T65" fmla="*/ 48 h 56"/>
                  <a:gd name="T66" fmla="*/ 16 w 72"/>
                  <a:gd name="T67" fmla="*/ 48 h 56"/>
                  <a:gd name="T68" fmla="*/ 8 w 72"/>
                  <a:gd name="T69" fmla="*/ 48 h 56"/>
                  <a:gd name="T70" fmla="*/ 0 w 72"/>
                  <a:gd name="T71" fmla="*/ 32 h 56"/>
                  <a:gd name="T72" fmla="*/ 0 w 72"/>
                  <a:gd name="T73" fmla="*/ 32 h 56"/>
                  <a:gd name="T74" fmla="*/ 8 w 72"/>
                  <a:gd name="T75" fmla="*/ 24 h 56"/>
                  <a:gd name="T76" fmla="*/ 16 w 72"/>
                  <a:gd name="T77" fmla="*/ 16 h 56"/>
                  <a:gd name="T78" fmla="*/ 16 w 72"/>
                  <a:gd name="T79" fmla="*/ 16 h 56"/>
                  <a:gd name="T80" fmla="*/ 16 w 72"/>
                  <a:gd name="T81" fmla="*/ 8 h 56"/>
                  <a:gd name="T82" fmla="*/ 40 w 72"/>
                  <a:gd name="T83" fmla="*/ 0 h 56"/>
                  <a:gd name="T84" fmla="*/ 40 w 72"/>
                  <a:gd name="T85" fmla="*/ 0 h 56"/>
                  <a:gd name="T86" fmla="*/ 48 w 72"/>
                  <a:gd name="T87" fmla="*/ 0 h 56"/>
                  <a:gd name="T88" fmla="*/ 64 w 72"/>
                  <a:gd name="T89" fmla="*/ 8 h 56"/>
                  <a:gd name="T90" fmla="*/ 64 w 72"/>
                  <a:gd name="T91" fmla="*/ 8 h 56"/>
                  <a:gd name="T92" fmla="*/ 64 w 72"/>
                  <a:gd name="T93" fmla="*/ 16 h 56"/>
                  <a:gd name="T94" fmla="*/ 72 w 72"/>
                  <a:gd name="T95" fmla="*/ 24 h 56"/>
                  <a:gd name="T96" fmla="*/ 64 w 72"/>
                  <a:gd name="T9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2" h="56">
                    <a:moveTo>
                      <a:pt x="64" y="32"/>
                    </a:moveTo>
                    <a:lnTo>
                      <a:pt x="56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40" y="16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16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4" y="40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48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56" y="32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72" y="32"/>
                    </a:lnTo>
                    <a:lnTo>
                      <a:pt x="72" y="32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48" y="56"/>
                    </a:lnTo>
                    <a:lnTo>
                      <a:pt x="48" y="56"/>
                    </a:lnTo>
                    <a:lnTo>
                      <a:pt x="40" y="5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8" y="48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8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8" y="0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4" y="16"/>
                    </a:lnTo>
                    <a:lnTo>
                      <a:pt x="72" y="24"/>
                    </a:lnTo>
                    <a:lnTo>
                      <a:pt x="64" y="3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8" name="Freeform 30">
                <a:extLst>
                  <a:ext uri="{FF2B5EF4-FFF2-40B4-BE49-F238E27FC236}">
                    <a16:creationId xmlns:a16="http://schemas.microsoft.com/office/drawing/2014/main" id="{8E513263-765A-9E38-40E3-D1A0FECC6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759"/>
                <a:ext cx="16" cy="8"/>
              </a:xfrm>
              <a:custGeom>
                <a:avLst/>
                <a:gdLst>
                  <a:gd name="T0" fmla="*/ 0 w 16"/>
                  <a:gd name="T1" fmla="*/ 0 h 8"/>
                  <a:gd name="T2" fmla="*/ 0 w 16"/>
                  <a:gd name="T3" fmla="*/ 0 h 8"/>
                  <a:gd name="T4" fmla="*/ 8 w 16"/>
                  <a:gd name="T5" fmla="*/ 8 h 8"/>
                  <a:gd name="T6" fmla="*/ 16 w 16"/>
                  <a:gd name="T7" fmla="*/ 0 h 8"/>
                  <a:gd name="T8" fmla="*/ 16 w 16"/>
                  <a:gd name="T9" fmla="*/ 8 h 8"/>
                  <a:gd name="T10" fmla="*/ 16 w 16"/>
                  <a:gd name="T11" fmla="*/ 8 h 8"/>
                  <a:gd name="T12" fmla="*/ 0 w 1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8">
                    <a:moveTo>
                      <a:pt x="0" y="0"/>
                    </a:moveTo>
                    <a:lnTo>
                      <a:pt x="0" y="0"/>
                    </a:lnTo>
                    <a:lnTo>
                      <a:pt x="8" y="8"/>
                    </a:lnTo>
                    <a:lnTo>
                      <a:pt x="16" y="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9" name="Freeform 31">
                <a:extLst>
                  <a:ext uri="{FF2B5EF4-FFF2-40B4-BE49-F238E27FC236}">
                    <a16:creationId xmlns:a16="http://schemas.microsoft.com/office/drawing/2014/main" id="{1C5914D9-BF74-C904-5D40-B47783429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136"/>
                <a:ext cx="56" cy="40"/>
              </a:xfrm>
              <a:custGeom>
                <a:avLst/>
                <a:gdLst>
                  <a:gd name="T0" fmla="*/ 56 w 56"/>
                  <a:gd name="T1" fmla="*/ 24 h 40"/>
                  <a:gd name="T2" fmla="*/ 48 w 56"/>
                  <a:gd name="T3" fmla="*/ 8 h 40"/>
                  <a:gd name="T4" fmla="*/ 32 w 56"/>
                  <a:gd name="T5" fmla="*/ 0 h 40"/>
                  <a:gd name="T6" fmla="*/ 8 w 56"/>
                  <a:gd name="T7" fmla="*/ 8 h 40"/>
                  <a:gd name="T8" fmla="*/ 0 w 56"/>
                  <a:gd name="T9" fmla="*/ 24 h 40"/>
                  <a:gd name="T10" fmla="*/ 8 w 56"/>
                  <a:gd name="T11" fmla="*/ 32 h 40"/>
                  <a:gd name="T12" fmla="*/ 32 w 56"/>
                  <a:gd name="T13" fmla="*/ 40 h 40"/>
                  <a:gd name="T14" fmla="*/ 48 w 56"/>
                  <a:gd name="T15" fmla="*/ 32 h 40"/>
                  <a:gd name="T16" fmla="*/ 56 w 56"/>
                  <a:gd name="T17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40">
                    <a:moveTo>
                      <a:pt x="56" y="24"/>
                    </a:moveTo>
                    <a:lnTo>
                      <a:pt x="48" y="8"/>
                    </a:lnTo>
                    <a:lnTo>
                      <a:pt x="32" y="0"/>
                    </a:lnTo>
                    <a:lnTo>
                      <a:pt x="8" y="8"/>
                    </a:lnTo>
                    <a:lnTo>
                      <a:pt x="0" y="24"/>
                    </a:lnTo>
                    <a:lnTo>
                      <a:pt x="8" y="32"/>
                    </a:lnTo>
                    <a:lnTo>
                      <a:pt x="32" y="40"/>
                    </a:lnTo>
                    <a:lnTo>
                      <a:pt x="48" y="32"/>
                    </a:lnTo>
                    <a:lnTo>
                      <a:pt x="56" y="2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0" name="Freeform 32">
                <a:extLst>
                  <a:ext uri="{FF2B5EF4-FFF2-40B4-BE49-F238E27FC236}">
                    <a16:creationId xmlns:a16="http://schemas.microsoft.com/office/drawing/2014/main" id="{D0D2C0FA-AB2B-52A7-0FC3-F0931DD86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" y="1128"/>
                <a:ext cx="72" cy="56"/>
              </a:xfrm>
              <a:custGeom>
                <a:avLst/>
                <a:gdLst>
                  <a:gd name="T0" fmla="*/ 56 w 72"/>
                  <a:gd name="T1" fmla="*/ 40 h 56"/>
                  <a:gd name="T2" fmla="*/ 48 w 72"/>
                  <a:gd name="T3" fmla="*/ 24 h 56"/>
                  <a:gd name="T4" fmla="*/ 56 w 72"/>
                  <a:gd name="T5" fmla="*/ 24 h 56"/>
                  <a:gd name="T6" fmla="*/ 56 w 72"/>
                  <a:gd name="T7" fmla="*/ 24 h 56"/>
                  <a:gd name="T8" fmla="*/ 40 w 72"/>
                  <a:gd name="T9" fmla="*/ 16 h 56"/>
                  <a:gd name="T10" fmla="*/ 48 w 72"/>
                  <a:gd name="T11" fmla="*/ 16 h 56"/>
                  <a:gd name="T12" fmla="*/ 48 w 72"/>
                  <a:gd name="T13" fmla="*/ 16 h 56"/>
                  <a:gd name="T14" fmla="*/ 24 w 72"/>
                  <a:gd name="T15" fmla="*/ 24 h 56"/>
                  <a:gd name="T16" fmla="*/ 24 w 72"/>
                  <a:gd name="T17" fmla="*/ 24 h 56"/>
                  <a:gd name="T18" fmla="*/ 24 w 72"/>
                  <a:gd name="T19" fmla="*/ 24 h 56"/>
                  <a:gd name="T20" fmla="*/ 16 w 72"/>
                  <a:gd name="T21" fmla="*/ 40 h 56"/>
                  <a:gd name="T22" fmla="*/ 16 w 72"/>
                  <a:gd name="T23" fmla="*/ 32 h 56"/>
                  <a:gd name="T24" fmla="*/ 16 w 72"/>
                  <a:gd name="T25" fmla="*/ 32 h 56"/>
                  <a:gd name="T26" fmla="*/ 24 w 72"/>
                  <a:gd name="T27" fmla="*/ 40 h 56"/>
                  <a:gd name="T28" fmla="*/ 24 w 72"/>
                  <a:gd name="T29" fmla="*/ 32 h 56"/>
                  <a:gd name="T30" fmla="*/ 24 w 72"/>
                  <a:gd name="T31" fmla="*/ 32 h 56"/>
                  <a:gd name="T32" fmla="*/ 48 w 72"/>
                  <a:gd name="T33" fmla="*/ 40 h 56"/>
                  <a:gd name="T34" fmla="*/ 40 w 72"/>
                  <a:gd name="T35" fmla="*/ 40 h 56"/>
                  <a:gd name="T36" fmla="*/ 40 w 72"/>
                  <a:gd name="T37" fmla="*/ 40 h 56"/>
                  <a:gd name="T38" fmla="*/ 56 w 72"/>
                  <a:gd name="T39" fmla="*/ 32 h 56"/>
                  <a:gd name="T40" fmla="*/ 56 w 72"/>
                  <a:gd name="T41" fmla="*/ 40 h 56"/>
                  <a:gd name="T42" fmla="*/ 56 w 72"/>
                  <a:gd name="T43" fmla="*/ 40 h 56"/>
                  <a:gd name="T44" fmla="*/ 64 w 72"/>
                  <a:gd name="T45" fmla="*/ 32 h 56"/>
                  <a:gd name="T46" fmla="*/ 64 w 72"/>
                  <a:gd name="T47" fmla="*/ 32 h 56"/>
                  <a:gd name="T48" fmla="*/ 72 w 72"/>
                  <a:gd name="T49" fmla="*/ 40 h 56"/>
                  <a:gd name="T50" fmla="*/ 72 w 72"/>
                  <a:gd name="T51" fmla="*/ 40 h 56"/>
                  <a:gd name="T52" fmla="*/ 64 w 72"/>
                  <a:gd name="T53" fmla="*/ 48 h 56"/>
                  <a:gd name="T54" fmla="*/ 64 w 72"/>
                  <a:gd name="T55" fmla="*/ 48 h 56"/>
                  <a:gd name="T56" fmla="*/ 64 w 72"/>
                  <a:gd name="T57" fmla="*/ 48 h 56"/>
                  <a:gd name="T58" fmla="*/ 48 w 72"/>
                  <a:gd name="T59" fmla="*/ 56 h 56"/>
                  <a:gd name="T60" fmla="*/ 48 w 72"/>
                  <a:gd name="T61" fmla="*/ 56 h 56"/>
                  <a:gd name="T62" fmla="*/ 40 w 72"/>
                  <a:gd name="T63" fmla="*/ 56 h 56"/>
                  <a:gd name="T64" fmla="*/ 16 w 72"/>
                  <a:gd name="T65" fmla="*/ 48 h 56"/>
                  <a:gd name="T66" fmla="*/ 16 w 72"/>
                  <a:gd name="T67" fmla="*/ 48 h 56"/>
                  <a:gd name="T68" fmla="*/ 16 w 72"/>
                  <a:gd name="T69" fmla="*/ 48 h 56"/>
                  <a:gd name="T70" fmla="*/ 8 w 72"/>
                  <a:gd name="T71" fmla="*/ 40 h 56"/>
                  <a:gd name="T72" fmla="*/ 8 w 72"/>
                  <a:gd name="T73" fmla="*/ 40 h 56"/>
                  <a:gd name="T74" fmla="*/ 0 w 72"/>
                  <a:gd name="T75" fmla="*/ 32 h 56"/>
                  <a:gd name="T76" fmla="*/ 8 w 72"/>
                  <a:gd name="T77" fmla="*/ 16 h 56"/>
                  <a:gd name="T78" fmla="*/ 8 w 72"/>
                  <a:gd name="T79" fmla="*/ 16 h 56"/>
                  <a:gd name="T80" fmla="*/ 16 w 72"/>
                  <a:gd name="T81" fmla="*/ 8 h 56"/>
                  <a:gd name="T82" fmla="*/ 40 w 72"/>
                  <a:gd name="T83" fmla="*/ 0 h 56"/>
                  <a:gd name="T84" fmla="*/ 40 w 72"/>
                  <a:gd name="T85" fmla="*/ 0 h 56"/>
                  <a:gd name="T86" fmla="*/ 48 w 72"/>
                  <a:gd name="T87" fmla="*/ 0 h 56"/>
                  <a:gd name="T88" fmla="*/ 64 w 72"/>
                  <a:gd name="T89" fmla="*/ 8 h 56"/>
                  <a:gd name="T90" fmla="*/ 64 w 72"/>
                  <a:gd name="T91" fmla="*/ 8 h 56"/>
                  <a:gd name="T92" fmla="*/ 64 w 72"/>
                  <a:gd name="T93" fmla="*/ 16 h 56"/>
                  <a:gd name="T94" fmla="*/ 72 w 72"/>
                  <a:gd name="T95" fmla="*/ 32 h 56"/>
                  <a:gd name="T96" fmla="*/ 56 w 72"/>
                  <a:gd name="T9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2" h="56">
                    <a:moveTo>
                      <a:pt x="56" y="40"/>
                    </a:moveTo>
                    <a:lnTo>
                      <a:pt x="48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40" y="16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16" y="4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4" y="40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48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56" y="32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64" y="32"/>
                    </a:lnTo>
                    <a:lnTo>
                      <a:pt x="64" y="32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48" y="56"/>
                    </a:lnTo>
                    <a:lnTo>
                      <a:pt x="48" y="56"/>
                    </a:lnTo>
                    <a:lnTo>
                      <a:pt x="40" y="5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0" y="3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6" y="8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8" y="0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4" y="16"/>
                    </a:lnTo>
                    <a:lnTo>
                      <a:pt x="72" y="32"/>
                    </a:lnTo>
                    <a:lnTo>
                      <a:pt x="56" y="4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1" name="Freeform 33">
                <a:extLst>
                  <a:ext uri="{FF2B5EF4-FFF2-40B4-BE49-F238E27FC236}">
                    <a16:creationId xmlns:a16="http://schemas.microsoft.com/office/drawing/2014/main" id="{00B0CDAF-62E4-4771-2965-14B51A514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" y="1160"/>
                <a:ext cx="16" cy="8"/>
              </a:xfrm>
              <a:custGeom>
                <a:avLst/>
                <a:gdLst>
                  <a:gd name="T0" fmla="*/ 8 w 16"/>
                  <a:gd name="T1" fmla="*/ 0 h 8"/>
                  <a:gd name="T2" fmla="*/ 8 w 16"/>
                  <a:gd name="T3" fmla="*/ 0 h 8"/>
                  <a:gd name="T4" fmla="*/ 0 w 16"/>
                  <a:gd name="T5" fmla="*/ 8 h 8"/>
                  <a:gd name="T6" fmla="*/ 16 w 16"/>
                  <a:gd name="T7" fmla="*/ 0 h 8"/>
                  <a:gd name="T8" fmla="*/ 16 w 16"/>
                  <a:gd name="T9" fmla="*/ 8 h 8"/>
                  <a:gd name="T10" fmla="*/ 16 w 16"/>
                  <a:gd name="T11" fmla="*/ 8 h 8"/>
                  <a:gd name="T12" fmla="*/ 8 w 1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8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16" y="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2" name="Freeform 34">
                <a:extLst>
                  <a:ext uri="{FF2B5EF4-FFF2-40B4-BE49-F238E27FC236}">
                    <a16:creationId xmlns:a16="http://schemas.microsoft.com/office/drawing/2014/main" id="{E0A422DC-28A7-C805-7144-3275EAFB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1144"/>
                <a:ext cx="16" cy="16"/>
              </a:xfrm>
              <a:custGeom>
                <a:avLst/>
                <a:gdLst>
                  <a:gd name="T0" fmla="*/ 16 w 16"/>
                  <a:gd name="T1" fmla="*/ 8 h 16"/>
                  <a:gd name="T2" fmla="*/ 8 w 16"/>
                  <a:gd name="T3" fmla="*/ 8 h 16"/>
                  <a:gd name="T4" fmla="*/ 8 w 16"/>
                  <a:gd name="T5" fmla="*/ 0 h 16"/>
                  <a:gd name="T6" fmla="*/ 0 w 16"/>
                  <a:gd name="T7" fmla="*/ 8 h 16"/>
                  <a:gd name="T8" fmla="*/ 0 w 16"/>
                  <a:gd name="T9" fmla="*/ 8 h 16"/>
                  <a:gd name="T10" fmla="*/ 0 w 16"/>
                  <a:gd name="T11" fmla="*/ 16 h 16"/>
                  <a:gd name="T12" fmla="*/ 8 w 16"/>
                  <a:gd name="T13" fmla="*/ 16 h 16"/>
                  <a:gd name="T14" fmla="*/ 8 w 16"/>
                  <a:gd name="T15" fmla="*/ 16 h 16"/>
                  <a:gd name="T16" fmla="*/ 16 w 16"/>
                  <a:gd name="T17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8" y="8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6" y="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3" name="Freeform 35">
                <a:extLst>
                  <a:ext uri="{FF2B5EF4-FFF2-40B4-BE49-F238E27FC236}">
                    <a16:creationId xmlns:a16="http://schemas.microsoft.com/office/drawing/2014/main" id="{9833BD52-3B1D-C30B-FD66-BD4E3C764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" y="1128"/>
                <a:ext cx="56" cy="72"/>
              </a:xfrm>
              <a:custGeom>
                <a:avLst/>
                <a:gdLst>
                  <a:gd name="T0" fmla="*/ 0 w 56"/>
                  <a:gd name="T1" fmla="*/ 24 h 72"/>
                  <a:gd name="T2" fmla="*/ 0 w 56"/>
                  <a:gd name="T3" fmla="*/ 0 h 72"/>
                  <a:gd name="T4" fmla="*/ 0 w 56"/>
                  <a:gd name="T5" fmla="*/ 0 h 72"/>
                  <a:gd name="T6" fmla="*/ 0 w 56"/>
                  <a:gd name="T7" fmla="*/ 0 h 72"/>
                  <a:gd name="T8" fmla="*/ 48 w 56"/>
                  <a:gd name="T9" fmla="*/ 24 h 72"/>
                  <a:gd name="T10" fmla="*/ 56 w 56"/>
                  <a:gd name="T11" fmla="*/ 32 h 72"/>
                  <a:gd name="T12" fmla="*/ 56 w 56"/>
                  <a:gd name="T13" fmla="*/ 32 h 72"/>
                  <a:gd name="T14" fmla="*/ 8 w 56"/>
                  <a:gd name="T15" fmla="*/ 64 h 72"/>
                  <a:gd name="T16" fmla="*/ 0 w 56"/>
                  <a:gd name="T17" fmla="*/ 72 h 72"/>
                  <a:gd name="T18" fmla="*/ 0 w 56"/>
                  <a:gd name="T19" fmla="*/ 56 h 72"/>
                  <a:gd name="T20" fmla="*/ 0 w 56"/>
                  <a:gd name="T21" fmla="*/ 56 h 72"/>
                  <a:gd name="T22" fmla="*/ 48 w 56"/>
                  <a:gd name="T23" fmla="*/ 24 h 72"/>
                  <a:gd name="T24" fmla="*/ 56 w 56"/>
                  <a:gd name="T25" fmla="*/ 32 h 72"/>
                  <a:gd name="T26" fmla="*/ 48 w 56"/>
                  <a:gd name="T27" fmla="*/ 32 h 72"/>
                  <a:gd name="T28" fmla="*/ 0 w 56"/>
                  <a:gd name="T29" fmla="*/ 8 h 72"/>
                  <a:gd name="T30" fmla="*/ 0 w 56"/>
                  <a:gd name="T31" fmla="*/ 0 h 72"/>
                  <a:gd name="T32" fmla="*/ 8 w 56"/>
                  <a:gd name="T33" fmla="*/ 0 h 72"/>
                  <a:gd name="T34" fmla="*/ 8 w 56"/>
                  <a:gd name="T35" fmla="*/ 24 h 72"/>
                  <a:gd name="T36" fmla="*/ 0 w 56"/>
                  <a:gd name="T37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72">
                    <a:moveTo>
                      <a:pt x="0" y="2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24"/>
                    </a:lnTo>
                    <a:lnTo>
                      <a:pt x="56" y="32"/>
                    </a:lnTo>
                    <a:lnTo>
                      <a:pt x="56" y="32"/>
                    </a:lnTo>
                    <a:lnTo>
                      <a:pt x="8" y="64"/>
                    </a:lnTo>
                    <a:lnTo>
                      <a:pt x="0" y="72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8" y="24"/>
                    </a:lnTo>
                    <a:lnTo>
                      <a:pt x="56" y="32"/>
                    </a:lnTo>
                    <a:lnTo>
                      <a:pt x="48" y="3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4"/>
                    </a:lnTo>
                    <a:lnTo>
                      <a:pt x="0" y="2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4" name="Freeform 36">
                <a:extLst>
                  <a:ext uri="{FF2B5EF4-FFF2-40B4-BE49-F238E27FC236}">
                    <a16:creationId xmlns:a16="http://schemas.microsoft.com/office/drawing/2014/main" id="{5177F666-EA77-D2DC-BF4C-1C78506DD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" y="1152"/>
                <a:ext cx="8" cy="32"/>
              </a:xfrm>
              <a:custGeom>
                <a:avLst/>
                <a:gdLst>
                  <a:gd name="T0" fmla="*/ 0 w 8"/>
                  <a:gd name="T1" fmla="*/ 32 h 32"/>
                  <a:gd name="T2" fmla="*/ 0 w 8"/>
                  <a:gd name="T3" fmla="*/ 0 h 32"/>
                  <a:gd name="T4" fmla="*/ 8 w 8"/>
                  <a:gd name="T5" fmla="*/ 0 h 32"/>
                  <a:gd name="T6" fmla="*/ 8 w 8"/>
                  <a:gd name="T7" fmla="*/ 0 h 32"/>
                  <a:gd name="T8" fmla="*/ 8 w 8"/>
                  <a:gd name="T9" fmla="*/ 0 h 32"/>
                  <a:gd name="T10" fmla="*/ 8 w 8"/>
                  <a:gd name="T11" fmla="*/ 32 h 32"/>
                  <a:gd name="T12" fmla="*/ 0 w 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2">
                    <a:moveTo>
                      <a:pt x="0" y="32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32"/>
                    </a:lnTo>
                    <a:lnTo>
                      <a:pt x="0" y="3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5" name="Freeform 37">
                <a:extLst>
                  <a:ext uri="{FF2B5EF4-FFF2-40B4-BE49-F238E27FC236}">
                    <a16:creationId xmlns:a16="http://schemas.microsoft.com/office/drawing/2014/main" id="{41AB92C3-2111-EF73-ABCE-175277072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" y="1128"/>
                <a:ext cx="48" cy="56"/>
              </a:xfrm>
              <a:custGeom>
                <a:avLst/>
                <a:gdLst>
                  <a:gd name="T0" fmla="*/ 0 w 48"/>
                  <a:gd name="T1" fmla="*/ 24 h 56"/>
                  <a:gd name="T2" fmla="*/ 0 w 48"/>
                  <a:gd name="T3" fmla="*/ 0 h 56"/>
                  <a:gd name="T4" fmla="*/ 48 w 48"/>
                  <a:gd name="T5" fmla="*/ 24 h 56"/>
                  <a:gd name="T6" fmla="*/ 0 w 48"/>
                  <a:gd name="T7" fmla="*/ 56 h 56"/>
                  <a:gd name="T8" fmla="*/ 0 w 48"/>
                  <a:gd name="T9" fmla="*/ 2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6">
                    <a:moveTo>
                      <a:pt x="0" y="24"/>
                    </a:moveTo>
                    <a:lnTo>
                      <a:pt x="0" y="0"/>
                    </a:lnTo>
                    <a:lnTo>
                      <a:pt x="48" y="24"/>
                    </a:lnTo>
                    <a:lnTo>
                      <a:pt x="0" y="56"/>
                    </a:lnTo>
                    <a:lnTo>
                      <a:pt x="0" y="2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6" name="Freeform 38">
                <a:extLst>
                  <a:ext uri="{FF2B5EF4-FFF2-40B4-BE49-F238E27FC236}">
                    <a16:creationId xmlns:a16="http://schemas.microsoft.com/office/drawing/2014/main" id="{3C49C907-AF7B-D0C8-EFE3-8041644D7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7" y="1504"/>
                <a:ext cx="16" cy="16"/>
              </a:xfrm>
              <a:custGeom>
                <a:avLst/>
                <a:gdLst>
                  <a:gd name="T0" fmla="*/ 0 w 16"/>
                  <a:gd name="T1" fmla="*/ 16 h 16"/>
                  <a:gd name="T2" fmla="*/ 8 w 16"/>
                  <a:gd name="T3" fmla="*/ 8 h 16"/>
                  <a:gd name="T4" fmla="*/ 16 w 16"/>
                  <a:gd name="T5" fmla="*/ 8 h 16"/>
                  <a:gd name="T6" fmla="*/ 8 w 16"/>
                  <a:gd name="T7" fmla="*/ 0 h 16"/>
                  <a:gd name="T8" fmla="*/ 8 w 16"/>
                  <a:gd name="T9" fmla="*/ 0 h 16"/>
                  <a:gd name="T10" fmla="*/ 0 w 16"/>
                  <a:gd name="T11" fmla="*/ 0 h 16"/>
                  <a:gd name="T12" fmla="*/ 0 w 16"/>
                  <a:gd name="T13" fmla="*/ 0 h 16"/>
                  <a:gd name="T14" fmla="*/ 0 w 16"/>
                  <a:gd name="T15" fmla="*/ 8 h 16"/>
                  <a:gd name="T16" fmla="*/ 0 w 16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0" y="16"/>
                    </a:moveTo>
                    <a:lnTo>
                      <a:pt x="8" y="8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6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7" name="Freeform 39">
                <a:extLst>
                  <a:ext uri="{FF2B5EF4-FFF2-40B4-BE49-F238E27FC236}">
                    <a16:creationId xmlns:a16="http://schemas.microsoft.com/office/drawing/2014/main" id="{A161A37B-A30C-4A5D-73AF-F8E8142A4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" y="1512"/>
                <a:ext cx="72" cy="55"/>
              </a:xfrm>
              <a:custGeom>
                <a:avLst/>
                <a:gdLst>
                  <a:gd name="T0" fmla="*/ 40 w 72"/>
                  <a:gd name="T1" fmla="*/ 0 h 55"/>
                  <a:gd name="T2" fmla="*/ 72 w 72"/>
                  <a:gd name="T3" fmla="*/ 0 h 55"/>
                  <a:gd name="T4" fmla="*/ 72 w 72"/>
                  <a:gd name="T5" fmla="*/ 0 h 55"/>
                  <a:gd name="T6" fmla="*/ 72 w 72"/>
                  <a:gd name="T7" fmla="*/ 0 h 55"/>
                  <a:gd name="T8" fmla="*/ 40 w 72"/>
                  <a:gd name="T9" fmla="*/ 47 h 55"/>
                  <a:gd name="T10" fmla="*/ 32 w 72"/>
                  <a:gd name="T11" fmla="*/ 55 h 55"/>
                  <a:gd name="T12" fmla="*/ 32 w 72"/>
                  <a:gd name="T13" fmla="*/ 55 h 55"/>
                  <a:gd name="T14" fmla="*/ 8 w 72"/>
                  <a:gd name="T15" fmla="*/ 8 h 55"/>
                  <a:gd name="T16" fmla="*/ 0 w 72"/>
                  <a:gd name="T17" fmla="*/ 0 h 55"/>
                  <a:gd name="T18" fmla="*/ 16 w 72"/>
                  <a:gd name="T19" fmla="*/ 0 h 55"/>
                  <a:gd name="T20" fmla="*/ 16 w 72"/>
                  <a:gd name="T21" fmla="*/ 0 h 55"/>
                  <a:gd name="T22" fmla="*/ 40 w 72"/>
                  <a:gd name="T23" fmla="*/ 47 h 55"/>
                  <a:gd name="T24" fmla="*/ 32 w 72"/>
                  <a:gd name="T25" fmla="*/ 55 h 55"/>
                  <a:gd name="T26" fmla="*/ 32 w 72"/>
                  <a:gd name="T27" fmla="*/ 47 h 55"/>
                  <a:gd name="T28" fmla="*/ 64 w 72"/>
                  <a:gd name="T29" fmla="*/ 0 h 55"/>
                  <a:gd name="T30" fmla="*/ 72 w 72"/>
                  <a:gd name="T31" fmla="*/ 0 h 55"/>
                  <a:gd name="T32" fmla="*/ 72 w 72"/>
                  <a:gd name="T33" fmla="*/ 8 h 55"/>
                  <a:gd name="T34" fmla="*/ 40 w 72"/>
                  <a:gd name="T35" fmla="*/ 8 h 55"/>
                  <a:gd name="T36" fmla="*/ 40 w 72"/>
                  <a:gd name="T3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55">
                    <a:moveTo>
                      <a:pt x="40" y="0"/>
                    </a:moveTo>
                    <a:lnTo>
                      <a:pt x="72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40" y="47"/>
                    </a:lnTo>
                    <a:lnTo>
                      <a:pt x="32" y="55"/>
                    </a:lnTo>
                    <a:lnTo>
                      <a:pt x="32" y="55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0" y="47"/>
                    </a:lnTo>
                    <a:lnTo>
                      <a:pt x="32" y="55"/>
                    </a:lnTo>
                    <a:lnTo>
                      <a:pt x="32" y="47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72" y="8"/>
                    </a:lnTo>
                    <a:lnTo>
                      <a:pt x="40" y="8"/>
                    </a:lnTo>
                    <a:lnTo>
                      <a:pt x="4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8" name="Freeform 40">
                <a:extLst>
                  <a:ext uri="{FF2B5EF4-FFF2-40B4-BE49-F238E27FC236}">
                    <a16:creationId xmlns:a16="http://schemas.microsoft.com/office/drawing/2014/main" id="{826C41E7-8BA4-A9F1-078B-E2EFF625B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1512"/>
                <a:ext cx="24" cy="8"/>
              </a:xfrm>
              <a:custGeom>
                <a:avLst/>
                <a:gdLst>
                  <a:gd name="T0" fmla="*/ 0 w 24"/>
                  <a:gd name="T1" fmla="*/ 0 h 8"/>
                  <a:gd name="T2" fmla="*/ 24 w 24"/>
                  <a:gd name="T3" fmla="*/ 0 h 8"/>
                  <a:gd name="T4" fmla="*/ 24 w 24"/>
                  <a:gd name="T5" fmla="*/ 8 h 8"/>
                  <a:gd name="T6" fmla="*/ 24 w 24"/>
                  <a:gd name="T7" fmla="*/ 8 h 8"/>
                  <a:gd name="T8" fmla="*/ 24 w 24"/>
                  <a:gd name="T9" fmla="*/ 8 h 8"/>
                  <a:gd name="T10" fmla="*/ 0 w 24"/>
                  <a:gd name="T11" fmla="*/ 8 h 8"/>
                  <a:gd name="T12" fmla="*/ 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0" y="0"/>
                    </a:moveTo>
                    <a:lnTo>
                      <a:pt x="24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9" name="Freeform 41">
                <a:extLst>
                  <a:ext uri="{FF2B5EF4-FFF2-40B4-BE49-F238E27FC236}">
                    <a16:creationId xmlns:a16="http://schemas.microsoft.com/office/drawing/2014/main" id="{A09440F5-88AD-33E5-20DC-B4D7E683F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1512"/>
                <a:ext cx="56" cy="47"/>
              </a:xfrm>
              <a:custGeom>
                <a:avLst/>
                <a:gdLst>
                  <a:gd name="T0" fmla="*/ 24 w 56"/>
                  <a:gd name="T1" fmla="*/ 0 h 47"/>
                  <a:gd name="T2" fmla="*/ 56 w 56"/>
                  <a:gd name="T3" fmla="*/ 0 h 47"/>
                  <a:gd name="T4" fmla="*/ 24 w 56"/>
                  <a:gd name="T5" fmla="*/ 47 h 47"/>
                  <a:gd name="T6" fmla="*/ 0 w 56"/>
                  <a:gd name="T7" fmla="*/ 0 h 47"/>
                  <a:gd name="T8" fmla="*/ 24 w 5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7">
                    <a:moveTo>
                      <a:pt x="24" y="0"/>
                    </a:moveTo>
                    <a:lnTo>
                      <a:pt x="56" y="0"/>
                    </a:lnTo>
                    <a:lnTo>
                      <a:pt x="24" y="47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0" name="Freeform 42">
                <a:extLst>
                  <a:ext uri="{FF2B5EF4-FFF2-40B4-BE49-F238E27FC236}">
                    <a16:creationId xmlns:a16="http://schemas.microsoft.com/office/drawing/2014/main" id="{04B7242D-D564-DD96-53A3-DEE978C74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7" y="1256"/>
                <a:ext cx="160" cy="256"/>
              </a:xfrm>
              <a:custGeom>
                <a:avLst/>
                <a:gdLst>
                  <a:gd name="T0" fmla="*/ 0 w 160"/>
                  <a:gd name="T1" fmla="*/ 256 h 256"/>
                  <a:gd name="T2" fmla="*/ 8 w 160"/>
                  <a:gd name="T3" fmla="*/ 184 h 256"/>
                  <a:gd name="T4" fmla="*/ 8 w 160"/>
                  <a:gd name="T5" fmla="*/ 184 h 256"/>
                  <a:gd name="T6" fmla="*/ 8 w 160"/>
                  <a:gd name="T7" fmla="*/ 184 h 256"/>
                  <a:gd name="T8" fmla="*/ 40 w 160"/>
                  <a:gd name="T9" fmla="*/ 120 h 256"/>
                  <a:gd name="T10" fmla="*/ 40 w 160"/>
                  <a:gd name="T11" fmla="*/ 120 h 256"/>
                  <a:gd name="T12" fmla="*/ 40 w 160"/>
                  <a:gd name="T13" fmla="*/ 120 h 256"/>
                  <a:gd name="T14" fmla="*/ 88 w 160"/>
                  <a:gd name="T15" fmla="*/ 56 h 256"/>
                  <a:gd name="T16" fmla="*/ 96 w 160"/>
                  <a:gd name="T17" fmla="*/ 48 h 256"/>
                  <a:gd name="T18" fmla="*/ 96 w 160"/>
                  <a:gd name="T19" fmla="*/ 48 h 256"/>
                  <a:gd name="T20" fmla="*/ 152 w 160"/>
                  <a:gd name="T21" fmla="*/ 0 h 256"/>
                  <a:gd name="T22" fmla="*/ 152 w 160"/>
                  <a:gd name="T23" fmla="*/ 0 h 256"/>
                  <a:gd name="T24" fmla="*/ 160 w 160"/>
                  <a:gd name="T25" fmla="*/ 16 h 256"/>
                  <a:gd name="T26" fmla="*/ 160 w 160"/>
                  <a:gd name="T27" fmla="*/ 16 h 256"/>
                  <a:gd name="T28" fmla="*/ 104 w 160"/>
                  <a:gd name="T29" fmla="*/ 64 h 256"/>
                  <a:gd name="T30" fmla="*/ 104 w 160"/>
                  <a:gd name="T31" fmla="*/ 64 h 256"/>
                  <a:gd name="T32" fmla="*/ 104 w 160"/>
                  <a:gd name="T33" fmla="*/ 64 h 256"/>
                  <a:gd name="T34" fmla="*/ 56 w 160"/>
                  <a:gd name="T35" fmla="*/ 128 h 256"/>
                  <a:gd name="T36" fmla="*/ 56 w 160"/>
                  <a:gd name="T37" fmla="*/ 128 h 256"/>
                  <a:gd name="T38" fmla="*/ 56 w 160"/>
                  <a:gd name="T39" fmla="*/ 128 h 256"/>
                  <a:gd name="T40" fmla="*/ 24 w 160"/>
                  <a:gd name="T41" fmla="*/ 192 h 256"/>
                  <a:gd name="T42" fmla="*/ 24 w 160"/>
                  <a:gd name="T43" fmla="*/ 192 h 256"/>
                  <a:gd name="T44" fmla="*/ 24 w 160"/>
                  <a:gd name="T45" fmla="*/ 184 h 256"/>
                  <a:gd name="T46" fmla="*/ 16 w 160"/>
                  <a:gd name="T47" fmla="*/ 256 h 256"/>
                  <a:gd name="T48" fmla="*/ 0 w 160"/>
                  <a:gd name="T4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0" h="256">
                    <a:moveTo>
                      <a:pt x="0" y="256"/>
                    </a:moveTo>
                    <a:lnTo>
                      <a:pt x="8" y="184"/>
                    </a:lnTo>
                    <a:lnTo>
                      <a:pt x="8" y="184"/>
                    </a:lnTo>
                    <a:lnTo>
                      <a:pt x="8" y="184"/>
                    </a:lnTo>
                    <a:lnTo>
                      <a:pt x="40" y="120"/>
                    </a:lnTo>
                    <a:lnTo>
                      <a:pt x="40" y="120"/>
                    </a:lnTo>
                    <a:lnTo>
                      <a:pt x="40" y="120"/>
                    </a:lnTo>
                    <a:lnTo>
                      <a:pt x="88" y="56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0" y="16"/>
                    </a:lnTo>
                    <a:lnTo>
                      <a:pt x="160" y="16"/>
                    </a:lnTo>
                    <a:lnTo>
                      <a:pt x="104" y="64"/>
                    </a:lnTo>
                    <a:lnTo>
                      <a:pt x="104" y="64"/>
                    </a:lnTo>
                    <a:lnTo>
                      <a:pt x="104" y="64"/>
                    </a:lnTo>
                    <a:lnTo>
                      <a:pt x="56" y="128"/>
                    </a:lnTo>
                    <a:lnTo>
                      <a:pt x="56" y="128"/>
                    </a:lnTo>
                    <a:lnTo>
                      <a:pt x="56" y="128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84"/>
                    </a:lnTo>
                    <a:lnTo>
                      <a:pt x="16" y="256"/>
                    </a:lnTo>
                    <a:lnTo>
                      <a:pt x="0" y="256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1" name="Freeform 43">
                <a:extLst>
                  <a:ext uri="{FF2B5EF4-FFF2-40B4-BE49-F238E27FC236}">
                    <a16:creationId xmlns:a16="http://schemas.microsoft.com/office/drawing/2014/main" id="{B3844F35-5087-9932-A82E-4F4288C21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" y="1184"/>
                <a:ext cx="152" cy="88"/>
              </a:xfrm>
              <a:custGeom>
                <a:avLst/>
                <a:gdLst>
                  <a:gd name="T0" fmla="*/ 0 w 152"/>
                  <a:gd name="T1" fmla="*/ 72 h 88"/>
                  <a:gd name="T2" fmla="*/ 144 w 152"/>
                  <a:gd name="T3" fmla="*/ 0 h 88"/>
                  <a:gd name="T4" fmla="*/ 144 w 152"/>
                  <a:gd name="T5" fmla="*/ 0 h 88"/>
                  <a:gd name="T6" fmla="*/ 144 w 152"/>
                  <a:gd name="T7" fmla="*/ 16 h 88"/>
                  <a:gd name="T8" fmla="*/ 152 w 152"/>
                  <a:gd name="T9" fmla="*/ 16 h 88"/>
                  <a:gd name="T10" fmla="*/ 8 w 152"/>
                  <a:gd name="T11" fmla="*/ 88 h 88"/>
                  <a:gd name="T12" fmla="*/ 0 w 152"/>
                  <a:gd name="T13" fmla="*/ 7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88">
                    <a:moveTo>
                      <a:pt x="0" y="72"/>
                    </a:moveTo>
                    <a:lnTo>
                      <a:pt x="144" y="0"/>
                    </a:lnTo>
                    <a:lnTo>
                      <a:pt x="144" y="0"/>
                    </a:lnTo>
                    <a:lnTo>
                      <a:pt x="144" y="16"/>
                    </a:lnTo>
                    <a:lnTo>
                      <a:pt x="152" y="16"/>
                    </a:lnTo>
                    <a:lnTo>
                      <a:pt x="8" y="88"/>
                    </a:lnTo>
                    <a:lnTo>
                      <a:pt x="0" y="7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2" name="Freeform 44">
                <a:extLst>
                  <a:ext uri="{FF2B5EF4-FFF2-40B4-BE49-F238E27FC236}">
                    <a16:creationId xmlns:a16="http://schemas.microsoft.com/office/drawing/2014/main" id="{91C2252C-D1A5-2067-1B0F-9A1798977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1144"/>
                <a:ext cx="176" cy="56"/>
              </a:xfrm>
              <a:custGeom>
                <a:avLst/>
                <a:gdLst>
                  <a:gd name="T0" fmla="*/ 0 w 176"/>
                  <a:gd name="T1" fmla="*/ 40 h 56"/>
                  <a:gd name="T2" fmla="*/ 0 w 176"/>
                  <a:gd name="T3" fmla="*/ 56 h 56"/>
                  <a:gd name="T4" fmla="*/ 176 w 176"/>
                  <a:gd name="T5" fmla="*/ 16 h 56"/>
                  <a:gd name="T6" fmla="*/ 176 w 176"/>
                  <a:gd name="T7" fmla="*/ 0 h 56"/>
                  <a:gd name="T8" fmla="*/ 0 w 176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6" h="56">
                    <a:moveTo>
                      <a:pt x="0" y="40"/>
                    </a:moveTo>
                    <a:lnTo>
                      <a:pt x="0" y="56"/>
                    </a:lnTo>
                    <a:lnTo>
                      <a:pt x="176" y="16"/>
                    </a:lnTo>
                    <a:lnTo>
                      <a:pt x="176" y="0"/>
                    </a:lnTo>
                    <a:lnTo>
                      <a:pt x="0" y="4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3" name="Rectangle 45">
                <a:extLst>
                  <a:ext uri="{FF2B5EF4-FFF2-40B4-BE49-F238E27FC236}">
                    <a16:creationId xmlns:a16="http://schemas.microsoft.com/office/drawing/2014/main" id="{6E399A4D-DED9-32B2-C32C-627E7902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1056"/>
                <a:ext cx="1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 i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|V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09294" name="Rectangle 46">
                <a:extLst>
                  <a:ext uri="{FF2B5EF4-FFF2-40B4-BE49-F238E27FC236}">
                    <a16:creationId xmlns:a16="http://schemas.microsoft.com/office/drawing/2014/main" id="{E613C0ED-A449-7572-C65B-75DBC61DD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1112"/>
                <a:ext cx="14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GS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09295" name="Rectangle 47">
                <a:extLst>
                  <a:ext uri="{FF2B5EF4-FFF2-40B4-BE49-F238E27FC236}">
                    <a16:creationId xmlns:a16="http://schemas.microsoft.com/office/drawing/2014/main" id="{F37352D5-1CFE-E07C-79D0-4A3405C46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" y="1056"/>
                <a:ext cx="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 i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|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09296" name="Freeform 48">
                <a:extLst>
                  <a:ext uri="{FF2B5EF4-FFF2-40B4-BE49-F238E27FC236}">
                    <a16:creationId xmlns:a16="http://schemas.microsoft.com/office/drawing/2014/main" id="{44823279-985A-03AE-8E8C-2D6574514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1743"/>
                <a:ext cx="56" cy="40"/>
              </a:xfrm>
              <a:custGeom>
                <a:avLst/>
                <a:gdLst>
                  <a:gd name="T0" fmla="*/ 56 w 56"/>
                  <a:gd name="T1" fmla="*/ 16 h 40"/>
                  <a:gd name="T2" fmla="*/ 48 w 56"/>
                  <a:gd name="T3" fmla="*/ 8 h 40"/>
                  <a:gd name="T4" fmla="*/ 24 w 56"/>
                  <a:gd name="T5" fmla="*/ 0 h 40"/>
                  <a:gd name="T6" fmla="*/ 8 w 56"/>
                  <a:gd name="T7" fmla="*/ 8 h 40"/>
                  <a:gd name="T8" fmla="*/ 0 w 56"/>
                  <a:gd name="T9" fmla="*/ 16 h 40"/>
                  <a:gd name="T10" fmla="*/ 8 w 56"/>
                  <a:gd name="T11" fmla="*/ 32 h 40"/>
                  <a:gd name="T12" fmla="*/ 24 w 56"/>
                  <a:gd name="T13" fmla="*/ 40 h 40"/>
                  <a:gd name="T14" fmla="*/ 48 w 56"/>
                  <a:gd name="T15" fmla="*/ 32 h 40"/>
                  <a:gd name="T16" fmla="*/ 56 w 56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40">
                    <a:moveTo>
                      <a:pt x="56" y="16"/>
                    </a:moveTo>
                    <a:lnTo>
                      <a:pt x="48" y="8"/>
                    </a:lnTo>
                    <a:lnTo>
                      <a:pt x="24" y="0"/>
                    </a:lnTo>
                    <a:lnTo>
                      <a:pt x="8" y="8"/>
                    </a:lnTo>
                    <a:lnTo>
                      <a:pt x="0" y="16"/>
                    </a:lnTo>
                    <a:lnTo>
                      <a:pt x="8" y="32"/>
                    </a:lnTo>
                    <a:lnTo>
                      <a:pt x="24" y="40"/>
                    </a:lnTo>
                    <a:lnTo>
                      <a:pt x="48" y="32"/>
                    </a:lnTo>
                    <a:lnTo>
                      <a:pt x="56" y="16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7" name="Freeform 49">
                <a:extLst>
                  <a:ext uri="{FF2B5EF4-FFF2-40B4-BE49-F238E27FC236}">
                    <a16:creationId xmlns:a16="http://schemas.microsoft.com/office/drawing/2014/main" id="{ED623B62-8001-890D-C505-7F14973D8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2" y="1735"/>
                <a:ext cx="72" cy="56"/>
              </a:xfrm>
              <a:custGeom>
                <a:avLst/>
                <a:gdLst>
                  <a:gd name="T0" fmla="*/ 64 w 72"/>
                  <a:gd name="T1" fmla="*/ 32 h 56"/>
                  <a:gd name="T2" fmla="*/ 56 w 72"/>
                  <a:gd name="T3" fmla="*/ 24 h 56"/>
                  <a:gd name="T4" fmla="*/ 56 w 72"/>
                  <a:gd name="T5" fmla="*/ 24 h 56"/>
                  <a:gd name="T6" fmla="*/ 56 w 72"/>
                  <a:gd name="T7" fmla="*/ 24 h 56"/>
                  <a:gd name="T8" fmla="*/ 32 w 72"/>
                  <a:gd name="T9" fmla="*/ 16 h 56"/>
                  <a:gd name="T10" fmla="*/ 40 w 72"/>
                  <a:gd name="T11" fmla="*/ 16 h 56"/>
                  <a:gd name="T12" fmla="*/ 40 w 72"/>
                  <a:gd name="T13" fmla="*/ 16 h 56"/>
                  <a:gd name="T14" fmla="*/ 24 w 72"/>
                  <a:gd name="T15" fmla="*/ 24 h 56"/>
                  <a:gd name="T16" fmla="*/ 24 w 72"/>
                  <a:gd name="T17" fmla="*/ 24 h 56"/>
                  <a:gd name="T18" fmla="*/ 24 w 72"/>
                  <a:gd name="T19" fmla="*/ 24 h 56"/>
                  <a:gd name="T20" fmla="*/ 16 w 72"/>
                  <a:gd name="T21" fmla="*/ 32 h 56"/>
                  <a:gd name="T22" fmla="*/ 16 w 72"/>
                  <a:gd name="T23" fmla="*/ 24 h 56"/>
                  <a:gd name="T24" fmla="*/ 16 w 72"/>
                  <a:gd name="T25" fmla="*/ 24 h 56"/>
                  <a:gd name="T26" fmla="*/ 24 w 72"/>
                  <a:gd name="T27" fmla="*/ 40 h 56"/>
                  <a:gd name="T28" fmla="*/ 24 w 72"/>
                  <a:gd name="T29" fmla="*/ 32 h 56"/>
                  <a:gd name="T30" fmla="*/ 24 w 72"/>
                  <a:gd name="T31" fmla="*/ 32 h 56"/>
                  <a:gd name="T32" fmla="*/ 40 w 72"/>
                  <a:gd name="T33" fmla="*/ 40 h 56"/>
                  <a:gd name="T34" fmla="*/ 32 w 72"/>
                  <a:gd name="T35" fmla="*/ 40 h 56"/>
                  <a:gd name="T36" fmla="*/ 32 w 72"/>
                  <a:gd name="T37" fmla="*/ 40 h 56"/>
                  <a:gd name="T38" fmla="*/ 56 w 72"/>
                  <a:gd name="T39" fmla="*/ 32 h 56"/>
                  <a:gd name="T40" fmla="*/ 48 w 72"/>
                  <a:gd name="T41" fmla="*/ 40 h 56"/>
                  <a:gd name="T42" fmla="*/ 48 w 72"/>
                  <a:gd name="T43" fmla="*/ 40 h 56"/>
                  <a:gd name="T44" fmla="*/ 56 w 72"/>
                  <a:gd name="T45" fmla="*/ 24 h 56"/>
                  <a:gd name="T46" fmla="*/ 56 w 72"/>
                  <a:gd name="T47" fmla="*/ 24 h 56"/>
                  <a:gd name="T48" fmla="*/ 72 w 72"/>
                  <a:gd name="T49" fmla="*/ 32 h 56"/>
                  <a:gd name="T50" fmla="*/ 72 w 72"/>
                  <a:gd name="T51" fmla="*/ 32 h 56"/>
                  <a:gd name="T52" fmla="*/ 64 w 72"/>
                  <a:gd name="T53" fmla="*/ 48 h 56"/>
                  <a:gd name="T54" fmla="*/ 64 w 72"/>
                  <a:gd name="T55" fmla="*/ 48 h 56"/>
                  <a:gd name="T56" fmla="*/ 64 w 72"/>
                  <a:gd name="T57" fmla="*/ 48 h 56"/>
                  <a:gd name="T58" fmla="*/ 40 w 72"/>
                  <a:gd name="T59" fmla="*/ 56 h 56"/>
                  <a:gd name="T60" fmla="*/ 40 w 72"/>
                  <a:gd name="T61" fmla="*/ 56 h 56"/>
                  <a:gd name="T62" fmla="*/ 32 w 72"/>
                  <a:gd name="T63" fmla="*/ 56 h 56"/>
                  <a:gd name="T64" fmla="*/ 16 w 72"/>
                  <a:gd name="T65" fmla="*/ 48 h 56"/>
                  <a:gd name="T66" fmla="*/ 16 w 72"/>
                  <a:gd name="T67" fmla="*/ 48 h 56"/>
                  <a:gd name="T68" fmla="*/ 8 w 72"/>
                  <a:gd name="T69" fmla="*/ 48 h 56"/>
                  <a:gd name="T70" fmla="*/ 0 w 72"/>
                  <a:gd name="T71" fmla="*/ 32 h 56"/>
                  <a:gd name="T72" fmla="*/ 0 w 72"/>
                  <a:gd name="T73" fmla="*/ 32 h 56"/>
                  <a:gd name="T74" fmla="*/ 8 w 72"/>
                  <a:gd name="T75" fmla="*/ 24 h 56"/>
                  <a:gd name="T76" fmla="*/ 16 w 72"/>
                  <a:gd name="T77" fmla="*/ 16 h 56"/>
                  <a:gd name="T78" fmla="*/ 16 w 72"/>
                  <a:gd name="T79" fmla="*/ 16 h 56"/>
                  <a:gd name="T80" fmla="*/ 16 w 72"/>
                  <a:gd name="T81" fmla="*/ 8 h 56"/>
                  <a:gd name="T82" fmla="*/ 32 w 72"/>
                  <a:gd name="T83" fmla="*/ 0 h 56"/>
                  <a:gd name="T84" fmla="*/ 32 w 72"/>
                  <a:gd name="T85" fmla="*/ 0 h 56"/>
                  <a:gd name="T86" fmla="*/ 40 w 72"/>
                  <a:gd name="T87" fmla="*/ 0 h 56"/>
                  <a:gd name="T88" fmla="*/ 64 w 72"/>
                  <a:gd name="T89" fmla="*/ 8 h 56"/>
                  <a:gd name="T90" fmla="*/ 64 w 72"/>
                  <a:gd name="T91" fmla="*/ 8 h 56"/>
                  <a:gd name="T92" fmla="*/ 64 w 72"/>
                  <a:gd name="T93" fmla="*/ 16 h 56"/>
                  <a:gd name="T94" fmla="*/ 72 w 72"/>
                  <a:gd name="T95" fmla="*/ 24 h 56"/>
                  <a:gd name="T96" fmla="*/ 64 w 72"/>
                  <a:gd name="T9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2" h="56">
                    <a:moveTo>
                      <a:pt x="64" y="32"/>
                    </a:moveTo>
                    <a:lnTo>
                      <a:pt x="56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32" y="16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16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4" y="40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40" y="40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56" y="32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72" y="32"/>
                    </a:lnTo>
                    <a:lnTo>
                      <a:pt x="72" y="32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32" y="5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8" y="48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8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4" y="16"/>
                    </a:lnTo>
                    <a:lnTo>
                      <a:pt x="72" y="24"/>
                    </a:lnTo>
                    <a:lnTo>
                      <a:pt x="64" y="3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8" name="Freeform 50">
                <a:extLst>
                  <a:ext uri="{FF2B5EF4-FFF2-40B4-BE49-F238E27FC236}">
                    <a16:creationId xmlns:a16="http://schemas.microsoft.com/office/drawing/2014/main" id="{30A46A38-7591-927B-5F78-EE0274B09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1759"/>
                <a:ext cx="16" cy="8"/>
              </a:xfrm>
              <a:custGeom>
                <a:avLst/>
                <a:gdLst>
                  <a:gd name="T0" fmla="*/ 0 w 16"/>
                  <a:gd name="T1" fmla="*/ 0 h 8"/>
                  <a:gd name="T2" fmla="*/ 0 w 16"/>
                  <a:gd name="T3" fmla="*/ 0 h 8"/>
                  <a:gd name="T4" fmla="*/ 8 w 16"/>
                  <a:gd name="T5" fmla="*/ 8 h 8"/>
                  <a:gd name="T6" fmla="*/ 16 w 16"/>
                  <a:gd name="T7" fmla="*/ 0 h 8"/>
                  <a:gd name="T8" fmla="*/ 16 w 16"/>
                  <a:gd name="T9" fmla="*/ 8 h 8"/>
                  <a:gd name="T10" fmla="*/ 16 w 16"/>
                  <a:gd name="T11" fmla="*/ 8 h 8"/>
                  <a:gd name="T12" fmla="*/ 0 w 1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8">
                    <a:moveTo>
                      <a:pt x="0" y="0"/>
                    </a:moveTo>
                    <a:lnTo>
                      <a:pt x="0" y="0"/>
                    </a:lnTo>
                    <a:lnTo>
                      <a:pt x="8" y="8"/>
                    </a:lnTo>
                    <a:lnTo>
                      <a:pt x="16" y="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299" name="Text Box 51">
              <a:extLst>
                <a:ext uri="{FF2B5EF4-FFF2-40B4-BE49-F238E27FC236}">
                  <a16:creationId xmlns:a16="http://schemas.microsoft.com/office/drawing/2014/main" id="{C146FCF7-A01A-4E71-ECD6-563716AF6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392"/>
              <a:ext cx="22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i="0"/>
                <a:t>An MOS Transistor</a:t>
              </a:r>
            </a:p>
          </p:txBody>
        </p:sp>
      </p:grpSp>
      <p:sp>
        <p:nvSpPr>
          <p:cNvPr id="309300" name="Line 52">
            <a:extLst>
              <a:ext uri="{FF2B5EF4-FFF2-40B4-BE49-F238E27FC236}">
                <a16:creationId xmlns:a16="http://schemas.microsoft.com/office/drawing/2014/main" id="{950C890B-53C1-4DA0-04EA-9DBF13B34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4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EFD03EA1-2B49-4F1F-6B8D-A34421C87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MOS Transistor</a:t>
            </a:r>
          </a:p>
        </p:txBody>
      </p:sp>
      <p:pic>
        <p:nvPicPr>
          <p:cNvPr id="310275" name="Picture 3">
            <a:extLst>
              <a:ext uri="{FF2B5EF4-FFF2-40B4-BE49-F238E27FC236}">
                <a16:creationId xmlns:a16="http://schemas.microsoft.com/office/drawing/2014/main" id="{2113CEF5-162E-9D8E-5CEB-972BF6ED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95425"/>
            <a:ext cx="6858000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76" name="Text Box 4">
            <a:extLst>
              <a:ext uri="{FF2B5EF4-FFF2-40B4-BE49-F238E27FC236}">
                <a16:creationId xmlns:a16="http://schemas.microsoft.com/office/drawing/2014/main" id="{2384BAD2-97D2-D3B9-28A5-31CD13A00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2001838"/>
            <a:ext cx="148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E71909"/>
                </a:solidFill>
                <a:latin typeface="Book Antiqua" panose="02040602050305030304" pitchFamily="18" charset="0"/>
              </a:rPr>
              <a:t>Polysilicon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0277" name="Text Box 5">
            <a:extLst>
              <a:ext uri="{FF2B5EF4-FFF2-40B4-BE49-F238E27FC236}">
                <a16:creationId xmlns:a16="http://schemas.microsoft.com/office/drawing/2014/main" id="{40DB383A-19A7-C414-691D-C35E4D134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2078038"/>
            <a:ext cx="146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7F8183"/>
                </a:solidFill>
                <a:latin typeface="Book Antiqua" panose="02040602050305030304" pitchFamily="18" charset="0"/>
              </a:rPr>
              <a:t>Aluminum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65B7311C-FC39-95F5-0265-5EC19FACE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914400"/>
          </a:xfrm>
        </p:spPr>
        <p:txBody>
          <a:bodyPr/>
          <a:lstStyle/>
          <a:p>
            <a:r>
              <a:rPr lang="en-US" altLang="en-US" sz="4000"/>
              <a:t>MOS Transistors -</a:t>
            </a:r>
            <a:br>
              <a:rPr lang="en-US" altLang="en-US" sz="4000"/>
            </a:br>
            <a:r>
              <a:rPr lang="en-US" altLang="en-US" sz="4000"/>
              <a:t>Types and Symbols</a:t>
            </a:r>
            <a:endParaRPr lang="en-US" altLang="en-US"/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13093FF0-65FC-9669-A0C1-55D0B7050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223043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0" name="Rectangle 4">
            <a:extLst>
              <a:ext uri="{FF2B5EF4-FFF2-40B4-BE49-F238E27FC236}">
                <a16:creationId xmlns:a16="http://schemas.microsoft.com/office/drawing/2014/main" id="{6E5119B0-D2D3-F9C0-737C-37904FF9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2917825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1" name="Rectangle 5">
            <a:extLst>
              <a:ext uri="{FF2B5EF4-FFF2-40B4-BE49-F238E27FC236}">
                <a16:creationId xmlns:a16="http://schemas.microsoft.com/office/drawing/2014/main" id="{75004FD6-4324-D8CB-ACE5-14A8D0E27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2239963"/>
            <a:ext cx="19050" cy="6778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2" name="Rectangle 6">
            <a:extLst>
              <a:ext uri="{FF2B5EF4-FFF2-40B4-BE49-F238E27FC236}">
                <a16:creationId xmlns:a16="http://schemas.microsoft.com/office/drawing/2014/main" id="{8BDC070B-4608-538A-63EE-E76CD9812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2794000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3" name="Rectangle 7">
            <a:extLst>
              <a:ext uri="{FF2B5EF4-FFF2-40B4-BE49-F238E27FC236}">
                <a16:creationId xmlns:a16="http://schemas.microsoft.com/office/drawing/2014/main" id="{038C8B6C-F98D-AD73-C472-7F9BB88C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2794000"/>
            <a:ext cx="19050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4" name="Rectangle 8">
            <a:extLst>
              <a:ext uri="{FF2B5EF4-FFF2-40B4-BE49-F238E27FC236}">
                <a16:creationId xmlns:a16="http://schemas.microsoft.com/office/drawing/2014/main" id="{3B95EC3D-212F-8FEB-0565-73BA0C74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2344738"/>
            <a:ext cx="19050" cy="4587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5" name="Rectangle 9">
            <a:extLst>
              <a:ext uri="{FF2B5EF4-FFF2-40B4-BE49-F238E27FC236}">
                <a16:creationId xmlns:a16="http://schemas.microsoft.com/office/drawing/2014/main" id="{AA2C1D43-487A-CCB5-44CA-C7F3FA91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2344738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6" name="Rectangle 10">
            <a:extLst>
              <a:ext uri="{FF2B5EF4-FFF2-40B4-BE49-F238E27FC236}">
                <a16:creationId xmlns:a16="http://schemas.microsoft.com/office/drawing/2014/main" id="{287D665E-A786-B9B7-C228-D46EDA718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344738"/>
            <a:ext cx="18097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7" name="Rectangle 11">
            <a:extLst>
              <a:ext uri="{FF2B5EF4-FFF2-40B4-BE49-F238E27FC236}">
                <a16:creationId xmlns:a16="http://schemas.microsoft.com/office/drawing/2014/main" id="{79B742FF-910F-9B7E-729B-C1B15307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354263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8" name="Rectangle 12">
            <a:extLst>
              <a:ext uri="{FF2B5EF4-FFF2-40B4-BE49-F238E27FC236}">
                <a16:creationId xmlns:a16="http://schemas.microsoft.com/office/drawing/2014/main" id="{8CBF7BF4-5793-75BA-BE32-FBC69D72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11613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9" name="Rectangle 13">
            <a:extLst>
              <a:ext uri="{FF2B5EF4-FFF2-40B4-BE49-F238E27FC236}">
                <a16:creationId xmlns:a16="http://schemas.microsoft.com/office/drawing/2014/main" id="{743E5AEC-0801-0EF7-34FC-EB606BE8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125663"/>
            <a:ext cx="19050" cy="228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0" name="Rectangle 14">
            <a:extLst>
              <a:ext uri="{FF2B5EF4-FFF2-40B4-BE49-F238E27FC236}">
                <a16:creationId xmlns:a16="http://schemas.microsoft.com/office/drawing/2014/main" id="{4E1D8593-C5F2-D9B5-9E11-B254489F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794000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1" name="Rectangle 15">
            <a:extLst>
              <a:ext uri="{FF2B5EF4-FFF2-40B4-BE49-F238E27FC236}">
                <a16:creationId xmlns:a16="http://schemas.microsoft.com/office/drawing/2014/main" id="{885C1F62-5B9C-CDAA-D7BD-CB336E834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02418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2" name="Rectangle 16">
            <a:extLst>
              <a:ext uri="{FF2B5EF4-FFF2-40B4-BE49-F238E27FC236}">
                <a16:creationId xmlns:a16="http://schemas.microsoft.com/office/drawing/2014/main" id="{5EF2A075-CE3E-0A49-74E6-A8BADAF0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803525"/>
            <a:ext cx="19050" cy="2206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3" name="Rectangle 17">
            <a:extLst>
              <a:ext uri="{FF2B5EF4-FFF2-40B4-BE49-F238E27FC236}">
                <a16:creationId xmlns:a16="http://schemas.microsoft.com/office/drawing/2014/main" id="{41F77B91-97D0-2E7E-A207-59CAC383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34473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4" name="Rectangle 18">
            <a:extLst>
              <a:ext uri="{FF2B5EF4-FFF2-40B4-BE49-F238E27FC236}">
                <a16:creationId xmlns:a16="http://schemas.microsoft.com/office/drawing/2014/main" id="{FF8323CA-FCAD-017A-1565-77C2F484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803525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5" name="Rectangle 19">
            <a:extLst>
              <a:ext uri="{FF2B5EF4-FFF2-40B4-BE49-F238E27FC236}">
                <a16:creationId xmlns:a16="http://schemas.microsoft.com/office/drawing/2014/main" id="{98C1CF22-736C-A08C-A078-A25AA87A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354263"/>
            <a:ext cx="19050" cy="4492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6" name="Rectangle 20">
            <a:extLst>
              <a:ext uri="{FF2B5EF4-FFF2-40B4-BE49-F238E27FC236}">
                <a16:creationId xmlns:a16="http://schemas.microsoft.com/office/drawing/2014/main" id="{1D9626E3-44C1-08FC-E86A-E6863589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2593975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7" name="Rectangle 21">
            <a:extLst>
              <a:ext uri="{FF2B5EF4-FFF2-40B4-BE49-F238E27FC236}">
                <a16:creationId xmlns:a16="http://schemas.microsoft.com/office/drawing/2014/main" id="{F3F1E99C-C787-F718-7E86-D542C998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2593975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8" name="Rectangle 22">
            <a:extLst>
              <a:ext uri="{FF2B5EF4-FFF2-40B4-BE49-F238E27FC236}">
                <a16:creationId xmlns:a16="http://schemas.microsoft.com/office/drawing/2014/main" id="{09F2F722-2F2D-B6FA-9347-E3646C56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2593975"/>
            <a:ext cx="144462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9" name="Rectangle 23">
            <a:extLst>
              <a:ext uri="{FF2B5EF4-FFF2-40B4-BE49-F238E27FC236}">
                <a16:creationId xmlns:a16="http://schemas.microsoft.com/office/drawing/2014/main" id="{D41FD450-05C8-F54A-C4CF-397265D6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43418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0" name="Rectangle 24">
            <a:extLst>
              <a:ext uri="{FF2B5EF4-FFF2-40B4-BE49-F238E27FC236}">
                <a16:creationId xmlns:a16="http://schemas.microsoft.com/office/drawing/2014/main" id="{E3787CF2-D7E0-0E5A-4CCF-1EC429E4A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50212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1" name="Rectangle 25">
            <a:extLst>
              <a:ext uri="{FF2B5EF4-FFF2-40B4-BE49-F238E27FC236}">
                <a16:creationId xmlns:a16="http://schemas.microsoft.com/office/drawing/2014/main" id="{152CBFA3-0A1D-B703-82A1-D38DDD77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4351338"/>
            <a:ext cx="19050" cy="669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2" name="Rectangle 26">
            <a:extLst>
              <a:ext uri="{FF2B5EF4-FFF2-40B4-BE49-F238E27FC236}">
                <a16:creationId xmlns:a16="http://schemas.microsoft.com/office/drawing/2014/main" id="{EC6AEF39-4133-1D27-FF74-D8605407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4897438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3" name="Rectangle 27">
            <a:extLst>
              <a:ext uri="{FF2B5EF4-FFF2-40B4-BE49-F238E27FC236}">
                <a16:creationId xmlns:a16="http://schemas.microsoft.com/office/drawing/2014/main" id="{4B81401A-A7D7-2F9A-A5E0-C697AFFBE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4897438"/>
            <a:ext cx="209550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4" name="Rectangle 28">
            <a:extLst>
              <a:ext uri="{FF2B5EF4-FFF2-40B4-BE49-F238E27FC236}">
                <a16:creationId xmlns:a16="http://schemas.microsoft.com/office/drawing/2014/main" id="{39BF3D9A-BBB3-9F90-5BC3-79FB5238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4448175"/>
            <a:ext cx="19050" cy="4587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5" name="Rectangle 29">
            <a:extLst>
              <a:ext uri="{FF2B5EF4-FFF2-40B4-BE49-F238E27FC236}">
                <a16:creationId xmlns:a16="http://schemas.microsoft.com/office/drawing/2014/main" id="{E94B5FBB-6666-677C-FA32-1F411C94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44481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6" name="Rectangle 30">
            <a:extLst>
              <a:ext uri="{FF2B5EF4-FFF2-40B4-BE49-F238E27FC236}">
                <a16:creationId xmlns:a16="http://schemas.microsoft.com/office/drawing/2014/main" id="{43A368E0-B468-4145-6590-46533EB2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448175"/>
            <a:ext cx="2000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7" name="Rectangle 31">
            <a:extLst>
              <a:ext uri="{FF2B5EF4-FFF2-40B4-BE49-F238E27FC236}">
                <a16:creationId xmlns:a16="http://schemas.microsoft.com/office/drawing/2014/main" id="{6114A50D-6DBA-F2CF-C1B4-A4615B41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457700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8" name="Rectangle 32">
            <a:extLst>
              <a:ext uri="{FF2B5EF4-FFF2-40B4-BE49-F238E27FC236}">
                <a16:creationId xmlns:a16="http://schemas.microsoft.com/office/drawing/2014/main" id="{4F42074F-8375-3323-6962-2A4E506B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217988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9" name="Rectangle 33">
            <a:extLst>
              <a:ext uri="{FF2B5EF4-FFF2-40B4-BE49-F238E27FC236}">
                <a16:creationId xmlns:a16="http://schemas.microsoft.com/office/drawing/2014/main" id="{8519DE96-C2EA-6DDD-2BEF-566F992D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227513"/>
            <a:ext cx="19050" cy="2301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0" name="Rectangle 34">
            <a:extLst>
              <a:ext uri="{FF2B5EF4-FFF2-40B4-BE49-F238E27FC236}">
                <a16:creationId xmlns:a16="http://schemas.microsoft.com/office/drawing/2014/main" id="{283BD013-C129-20E2-BA8B-B226F82DC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897438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1" name="Rectangle 35">
            <a:extLst>
              <a:ext uri="{FF2B5EF4-FFF2-40B4-BE49-F238E27FC236}">
                <a16:creationId xmlns:a16="http://schemas.microsoft.com/office/drawing/2014/main" id="{B07749DE-7A78-92FE-68B1-8E417476C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5126038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2" name="Rectangle 36">
            <a:extLst>
              <a:ext uri="{FF2B5EF4-FFF2-40B4-BE49-F238E27FC236}">
                <a16:creationId xmlns:a16="http://schemas.microsoft.com/office/drawing/2014/main" id="{FDEBA6D1-11A9-A04D-75B9-33031BF2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906963"/>
            <a:ext cx="190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3" name="Rectangle 37">
            <a:extLst>
              <a:ext uri="{FF2B5EF4-FFF2-40B4-BE49-F238E27FC236}">
                <a16:creationId xmlns:a16="http://schemas.microsoft.com/office/drawing/2014/main" id="{8E553110-706B-D339-5D4A-B1C9E019A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44817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4" name="Rectangle 38">
            <a:extLst>
              <a:ext uri="{FF2B5EF4-FFF2-40B4-BE49-F238E27FC236}">
                <a16:creationId xmlns:a16="http://schemas.microsoft.com/office/drawing/2014/main" id="{31C179F8-5F7C-5D9D-9090-46F556D6E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9069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5" name="Rectangle 39">
            <a:extLst>
              <a:ext uri="{FF2B5EF4-FFF2-40B4-BE49-F238E27FC236}">
                <a16:creationId xmlns:a16="http://schemas.microsoft.com/office/drawing/2014/main" id="{F7ECB8CE-21A3-8BDC-7F63-6E85C2F68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457700"/>
            <a:ext cx="19050" cy="4492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6" name="Freeform 40">
            <a:extLst>
              <a:ext uri="{FF2B5EF4-FFF2-40B4-BE49-F238E27FC236}">
                <a16:creationId xmlns:a16="http://schemas.microsoft.com/office/drawing/2014/main" id="{FB2E92CF-4D6A-DC6E-EA64-8EB0D35FD137}"/>
              </a:ext>
            </a:extLst>
          </p:cNvPr>
          <p:cNvSpPr>
            <a:spLocks/>
          </p:cNvSpPr>
          <p:nvPr/>
        </p:nvSpPr>
        <p:spPr bwMode="auto">
          <a:xfrm>
            <a:off x="3059113" y="4591050"/>
            <a:ext cx="153987" cy="190500"/>
          </a:xfrm>
          <a:custGeom>
            <a:avLst/>
            <a:gdLst>
              <a:gd name="T0" fmla="*/ 85 w 97"/>
              <a:gd name="T1" fmla="*/ 66 h 120"/>
              <a:gd name="T2" fmla="*/ 73 w 97"/>
              <a:gd name="T3" fmla="*/ 30 h 120"/>
              <a:gd name="T4" fmla="*/ 79 w 97"/>
              <a:gd name="T5" fmla="*/ 30 h 120"/>
              <a:gd name="T6" fmla="*/ 79 w 97"/>
              <a:gd name="T7" fmla="*/ 30 h 120"/>
              <a:gd name="T8" fmla="*/ 49 w 97"/>
              <a:gd name="T9" fmla="*/ 12 h 120"/>
              <a:gd name="T10" fmla="*/ 55 w 97"/>
              <a:gd name="T11" fmla="*/ 12 h 120"/>
              <a:gd name="T12" fmla="*/ 55 w 97"/>
              <a:gd name="T13" fmla="*/ 12 h 120"/>
              <a:gd name="T14" fmla="*/ 25 w 97"/>
              <a:gd name="T15" fmla="*/ 30 h 120"/>
              <a:gd name="T16" fmla="*/ 25 w 97"/>
              <a:gd name="T17" fmla="*/ 30 h 120"/>
              <a:gd name="T18" fmla="*/ 25 w 97"/>
              <a:gd name="T19" fmla="*/ 30 h 120"/>
              <a:gd name="T20" fmla="*/ 12 w 97"/>
              <a:gd name="T21" fmla="*/ 66 h 120"/>
              <a:gd name="T22" fmla="*/ 12 w 97"/>
              <a:gd name="T23" fmla="*/ 60 h 120"/>
              <a:gd name="T24" fmla="*/ 12 w 97"/>
              <a:gd name="T25" fmla="*/ 60 h 120"/>
              <a:gd name="T26" fmla="*/ 25 w 97"/>
              <a:gd name="T27" fmla="*/ 96 h 120"/>
              <a:gd name="T28" fmla="*/ 25 w 97"/>
              <a:gd name="T29" fmla="*/ 90 h 120"/>
              <a:gd name="T30" fmla="*/ 25 w 97"/>
              <a:gd name="T31" fmla="*/ 90 h 120"/>
              <a:gd name="T32" fmla="*/ 55 w 97"/>
              <a:gd name="T33" fmla="*/ 108 h 120"/>
              <a:gd name="T34" fmla="*/ 49 w 97"/>
              <a:gd name="T35" fmla="*/ 108 h 120"/>
              <a:gd name="T36" fmla="*/ 49 w 97"/>
              <a:gd name="T37" fmla="*/ 108 h 120"/>
              <a:gd name="T38" fmla="*/ 79 w 97"/>
              <a:gd name="T39" fmla="*/ 90 h 120"/>
              <a:gd name="T40" fmla="*/ 73 w 97"/>
              <a:gd name="T41" fmla="*/ 96 h 120"/>
              <a:gd name="T42" fmla="*/ 73 w 97"/>
              <a:gd name="T43" fmla="*/ 96 h 120"/>
              <a:gd name="T44" fmla="*/ 85 w 97"/>
              <a:gd name="T45" fmla="*/ 60 h 120"/>
              <a:gd name="T46" fmla="*/ 85 w 97"/>
              <a:gd name="T47" fmla="*/ 60 h 120"/>
              <a:gd name="T48" fmla="*/ 97 w 97"/>
              <a:gd name="T49" fmla="*/ 66 h 120"/>
              <a:gd name="T50" fmla="*/ 97 w 97"/>
              <a:gd name="T51" fmla="*/ 66 h 120"/>
              <a:gd name="T52" fmla="*/ 85 w 97"/>
              <a:gd name="T53" fmla="*/ 102 h 120"/>
              <a:gd name="T54" fmla="*/ 85 w 97"/>
              <a:gd name="T55" fmla="*/ 102 h 120"/>
              <a:gd name="T56" fmla="*/ 85 w 97"/>
              <a:gd name="T57" fmla="*/ 102 h 120"/>
              <a:gd name="T58" fmla="*/ 55 w 97"/>
              <a:gd name="T59" fmla="*/ 120 h 120"/>
              <a:gd name="T60" fmla="*/ 55 w 97"/>
              <a:gd name="T61" fmla="*/ 120 h 120"/>
              <a:gd name="T62" fmla="*/ 49 w 97"/>
              <a:gd name="T63" fmla="*/ 120 h 120"/>
              <a:gd name="T64" fmla="*/ 19 w 97"/>
              <a:gd name="T65" fmla="*/ 102 h 120"/>
              <a:gd name="T66" fmla="*/ 19 w 97"/>
              <a:gd name="T67" fmla="*/ 102 h 120"/>
              <a:gd name="T68" fmla="*/ 12 w 97"/>
              <a:gd name="T69" fmla="*/ 102 h 120"/>
              <a:gd name="T70" fmla="*/ 0 w 97"/>
              <a:gd name="T71" fmla="*/ 66 h 120"/>
              <a:gd name="T72" fmla="*/ 0 w 97"/>
              <a:gd name="T73" fmla="*/ 66 h 120"/>
              <a:gd name="T74" fmla="*/ 0 w 97"/>
              <a:gd name="T75" fmla="*/ 60 h 120"/>
              <a:gd name="T76" fmla="*/ 12 w 97"/>
              <a:gd name="T77" fmla="*/ 24 h 120"/>
              <a:gd name="T78" fmla="*/ 12 w 97"/>
              <a:gd name="T79" fmla="*/ 24 h 120"/>
              <a:gd name="T80" fmla="*/ 19 w 97"/>
              <a:gd name="T81" fmla="*/ 18 h 120"/>
              <a:gd name="T82" fmla="*/ 49 w 97"/>
              <a:gd name="T83" fmla="*/ 0 h 120"/>
              <a:gd name="T84" fmla="*/ 49 w 97"/>
              <a:gd name="T85" fmla="*/ 0 h 120"/>
              <a:gd name="T86" fmla="*/ 55 w 97"/>
              <a:gd name="T87" fmla="*/ 0 h 120"/>
              <a:gd name="T88" fmla="*/ 85 w 97"/>
              <a:gd name="T89" fmla="*/ 18 h 120"/>
              <a:gd name="T90" fmla="*/ 85 w 97"/>
              <a:gd name="T91" fmla="*/ 18 h 120"/>
              <a:gd name="T92" fmla="*/ 85 w 97"/>
              <a:gd name="T93" fmla="*/ 24 h 120"/>
              <a:gd name="T94" fmla="*/ 97 w 97"/>
              <a:gd name="T95" fmla="*/ 60 h 120"/>
              <a:gd name="T96" fmla="*/ 85 w 97"/>
              <a:gd name="T97" fmla="*/ 6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7" h="120">
                <a:moveTo>
                  <a:pt x="85" y="66"/>
                </a:moveTo>
                <a:lnTo>
                  <a:pt x="73" y="30"/>
                </a:lnTo>
                <a:lnTo>
                  <a:pt x="79" y="30"/>
                </a:lnTo>
                <a:lnTo>
                  <a:pt x="79" y="30"/>
                </a:lnTo>
                <a:lnTo>
                  <a:pt x="49" y="12"/>
                </a:lnTo>
                <a:lnTo>
                  <a:pt x="55" y="12"/>
                </a:lnTo>
                <a:lnTo>
                  <a:pt x="55" y="12"/>
                </a:lnTo>
                <a:lnTo>
                  <a:pt x="25" y="30"/>
                </a:lnTo>
                <a:lnTo>
                  <a:pt x="25" y="30"/>
                </a:lnTo>
                <a:lnTo>
                  <a:pt x="25" y="30"/>
                </a:lnTo>
                <a:lnTo>
                  <a:pt x="12" y="66"/>
                </a:lnTo>
                <a:lnTo>
                  <a:pt x="12" y="60"/>
                </a:lnTo>
                <a:lnTo>
                  <a:pt x="12" y="60"/>
                </a:lnTo>
                <a:lnTo>
                  <a:pt x="25" y="96"/>
                </a:lnTo>
                <a:lnTo>
                  <a:pt x="25" y="90"/>
                </a:lnTo>
                <a:lnTo>
                  <a:pt x="25" y="90"/>
                </a:lnTo>
                <a:lnTo>
                  <a:pt x="55" y="108"/>
                </a:lnTo>
                <a:lnTo>
                  <a:pt x="49" y="108"/>
                </a:lnTo>
                <a:lnTo>
                  <a:pt x="49" y="108"/>
                </a:lnTo>
                <a:lnTo>
                  <a:pt x="79" y="90"/>
                </a:lnTo>
                <a:lnTo>
                  <a:pt x="73" y="96"/>
                </a:lnTo>
                <a:lnTo>
                  <a:pt x="73" y="96"/>
                </a:lnTo>
                <a:lnTo>
                  <a:pt x="85" y="60"/>
                </a:lnTo>
                <a:lnTo>
                  <a:pt x="85" y="60"/>
                </a:lnTo>
                <a:lnTo>
                  <a:pt x="97" y="66"/>
                </a:lnTo>
                <a:lnTo>
                  <a:pt x="97" y="66"/>
                </a:lnTo>
                <a:lnTo>
                  <a:pt x="85" y="102"/>
                </a:lnTo>
                <a:lnTo>
                  <a:pt x="85" y="102"/>
                </a:lnTo>
                <a:lnTo>
                  <a:pt x="85" y="102"/>
                </a:lnTo>
                <a:lnTo>
                  <a:pt x="55" y="120"/>
                </a:lnTo>
                <a:lnTo>
                  <a:pt x="55" y="120"/>
                </a:lnTo>
                <a:lnTo>
                  <a:pt x="49" y="120"/>
                </a:lnTo>
                <a:lnTo>
                  <a:pt x="19" y="102"/>
                </a:lnTo>
                <a:lnTo>
                  <a:pt x="19" y="102"/>
                </a:lnTo>
                <a:lnTo>
                  <a:pt x="12" y="102"/>
                </a:lnTo>
                <a:lnTo>
                  <a:pt x="0" y="66"/>
                </a:lnTo>
                <a:lnTo>
                  <a:pt x="0" y="66"/>
                </a:lnTo>
                <a:lnTo>
                  <a:pt x="0" y="60"/>
                </a:lnTo>
                <a:lnTo>
                  <a:pt x="12" y="24"/>
                </a:lnTo>
                <a:lnTo>
                  <a:pt x="12" y="24"/>
                </a:lnTo>
                <a:lnTo>
                  <a:pt x="19" y="18"/>
                </a:lnTo>
                <a:lnTo>
                  <a:pt x="49" y="0"/>
                </a:lnTo>
                <a:lnTo>
                  <a:pt x="49" y="0"/>
                </a:lnTo>
                <a:lnTo>
                  <a:pt x="55" y="0"/>
                </a:lnTo>
                <a:lnTo>
                  <a:pt x="85" y="18"/>
                </a:lnTo>
                <a:lnTo>
                  <a:pt x="85" y="18"/>
                </a:lnTo>
                <a:lnTo>
                  <a:pt x="85" y="24"/>
                </a:lnTo>
                <a:lnTo>
                  <a:pt x="97" y="60"/>
                </a:lnTo>
                <a:lnTo>
                  <a:pt x="85" y="6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7" name="Freeform 41">
            <a:extLst>
              <a:ext uri="{FF2B5EF4-FFF2-40B4-BE49-F238E27FC236}">
                <a16:creationId xmlns:a16="http://schemas.microsoft.com/office/drawing/2014/main" id="{F7610130-7234-3C52-3AAE-F2755B9CF339}"/>
              </a:ext>
            </a:extLst>
          </p:cNvPr>
          <p:cNvSpPr>
            <a:spLocks/>
          </p:cNvSpPr>
          <p:nvPr/>
        </p:nvSpPr>
        <p:spPr bwMode="auto">
          <a:xfrm>
            <a:off x="3194050" y="4686300"/>
            <a:ext cx="19050" cy="9525"/>
          </a:xfrm>
          <a:custGeom>
            <a:avLst/>
            <a:gdLst>
              <a:gd name="T0" fmla="*/ 0 w 12"/>
              <a:gd name="T1" fmla="*/ 0 h 6"/>
              <a:gd name="T2" fmla="*/ 0 w 12"/>
              <a:gd name="T3" fmla="*/ 0 h 6"/>
              <a:gd name="T4" fmla="*/ 0 w 12"/>
              <a:gd name="T5" fmla="*/ 6 h 6"/>
              <a:gd name="T6" fmla="*/ 12 w 12"/>
              <a:gd name="T7" fmla="*/ 0 h 6"/>
              <a:gd name="T8" fmla="*/ 12 w 12"/>
              <a:gd name="T9" fmla="*/ 6 h 6"/>
              <a:gd name="T10" fmla="*/ 12 w 12"/>
              <a:gd name="T11" fmla="*/ 6 h 6"/>
              <a:gd name="T12" fmla="*/ 0 w 1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6">
                <a:moveTo>
                  <a:pt x="0" y="0"/>
                </a:moveTo>
                <a:lnTo>
                  <a:pt x="0" y="0"/>
                </a:lnTo>
                <a:lnTo>
                  <a:pt x="0" y="6"/>
                </a:lnTo>
                <a:lnTo>
                  <a:pt x="12" y="0"/>
                </a:lnTo>
                <a:lnTo>
                  <a:pt x="12" y="6"/>
                </a:lnTo>
                <a:lnTo>
                  <a:pt x="12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8" name="Rectangle 42">
            <a:extLst>
              <a:ext uri="{FF2B5EF4-FFF2-40B4-BE49-F238E27FC236}">
                <a16:creationId xmlns:a16="http://schemas.microsoft.com/office/drawing/2014/main" id="{296C5542-9872-5A46-A32C-BD171C25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6767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39" name="Rectangle 43">
            <a:extLst>
              <a:ext uri="{FF2B5EF4-FFF2-40B4-BE49-F238E27FC236}">
                <a16:creationId xmlns:a16="http://schemas.microsoft.com/office/drawing/2014/main" id="{1016AD3E-33B2-CC22-E23E-BB406531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46767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0" name="Rectangle 44">
            <a:extLst>
              <a:ext uri="{FF2B5EF4-FFF2-40B4-BE49-F238E27FC236}">
                <a16:creationId xmlns:a16="http://schemas.microsoft.com/office/drawing/2014/main" id="{7B811F57-3759-5BC7-C315-E2A094B2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4676775"/>
            <a:ext cx="114300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1" name="Rectangle 45">
            <a:extLst>
              <a:ext uri="{FF2B5EF4-FFF2-40B4-BE49-F238E27FC236}">
                <a16:creationId xmlns:a16="http://schemas.microsoft.com/office/drawing/2014/main" id="{0F76A8B8-BAF9-4D72-7368-B4EC0387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22399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2" name="Rectangle 46">
            <a:extLst>
              <a:ext uri="{FF2B5EF4-FFF2-40B4-BE49-F238E27FC236}">
                <a16:creationId xmlns:a16="http://schemas.microsoft.com/office/drawing/2014/main" id="{AAE69FA7-C000-8608-B602-44715862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29178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3" name="Rectangle 47">
            <a:extLst>
              <a:ext uri="{FF2B5EF4-FFF2-40B4-BE49-F238E27FC236}">
                <a16:creationId xmlns:a16="http://schemas.microsoft.com/office/drawing/2014/main" id="{6F7001CE-9432-FF63-7549-2A7CB8CE9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2249488"/>
            <a:ext cx="19050" cy="668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4" name="Rectangle 48">
            <a:extLst>
              <a:ext uri="{FF2B5EF4-FFF2-40B4-BE49-F238E27FC236}">
                <a16:creationId xmlns:a16="http://schemas.microsoft.com/office/drawing/2014/main" id="{005A992E-B995-C1AC-ECC2-B4325E4B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80352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5" name="Rectangle 49">
            <a:extLst>
              <a:ext uri="{FF2B5EF4-FFF2-40B4-BE49-F238E27FC236}">
                <a16:creationId xmlns:a16="http://schemas.microsoft.com/office/drawing/2014/main" id="{7EB8C3A6-4BB5-572F-E205-299DE729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2803525"/>
            <a:ext cx="190500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6" name="Rectangle 50">
            <a:extLst>
              <a:ext uri="{FF2B5EF4-FFF2-40B4-BE49-F238E27FC236}">
                <a16:creationId xmlns:a16="http://schemas.microsoft.com/office/drawing/2014/main" id="{9FDAD504-E26B-462C-88CE-45ECC1E3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2354263"/>
            <a:ext cx="19050" cy="4587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7" name="Rectangle 51">
            <a:extLst>
              <a:ext uri="{FF2B5EF4-FFF2-40B4-BE49-F238E27FC236}">
                <a16:creationId xmlns:a16="http://schemas.microsoft.com/office/drawing/2014/main" id="{07757BAE-9290-319A-509E-979F7C62D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35426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8" name="Rectangle 52">
            <a:extLst>
              <a:ext uri="{FF2B5EF4-FFF2-40B4-BE49-F238E27FC236}">
                <a16:creationId xmlns:a16="http://schemas.microsoft.com/office/drawing/2014/main" id="{CB776D03-3F83-BC4D-913F-9E9AF5AE0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2354263"/>
            <a:ext cx="18097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49" name="Rectangle 53">
            <a:extLst>
              <a:ext uri="{FF2B5EF4-FFF2-40B4-BE49-F238E27FC236}">
                <a16:creationId xmlns:a16="http://schemas.microsoft.com/office/drawing/2014/main" id="{7E617F2A-5087-88AC-82A5-CA69F665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363788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0" name="Rectangle 54">
            <a:extLst>
              <a:ext uri="{FF2B5EF4-FFF2-40B4-BE49-F238E27FC236}">
                <a16:creationId xmlns:a16="http://schemas.microsoft.com/office/drawing/2014/main" id="{2AF1DBE4-7B46-07D6-CE50-E165BECC0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1256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1" name="Rectangle 55">
            <a:extLst>
              <a:ext uri="{FF2B5EF4-FFF2-40B4-BE49-F238E27FC236}">
                <a16:creationId xmlns:a16="http://schemas.microsoft.com/office/drawing/2014/main" id="{3E65AE81-7AF3-040F-A479-437AE9A1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135188"/>
            <a:ext cx="1905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2" name="Rectangle 56">
            <a:extLst>
              <a:ext uri="{FF2B5EF4-FFF2-40B4-BE49-F238E27FC236}">
                <a16:creationId xmlns:a16="http://schemas.microsoft.com/office/drawing/2014/main" id="{19AF9EFC-11E0-809E-A958-F0E5F51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3" name="Rectangle 57">
            <a:extLst>
              <a:ext uri="{FF2B5EF4-FFF2-40B4-BE49-F238E27FC236}">
                <a16:creationId xmlns:a16="http://schemas.microsoft.com/office/drawing/2014/main" id="{03B35DB9-6109-DF06-0838-C69E6BF8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30337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4" name="Rectangle 58">
            <a:extLst>
              <a:ext uri="{FF2B5EF4-FFF2-40B4-BE49-F238E27FC236}">
                <a16:creationId xmlns:a16="http://schemas.microsoft.com/office/drawing/2014/main" id="{DD731D4A-CDD2-AC0C-EDF0-6996A6AE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813050"/>
            <a:ext cx="19050" cy="2206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5" name="Rectangle 59">
            <a:extLst>
              <a:ext uri="{FF2B5EF4-FFF2-40B4-BE49-F238E27FC236}">
                <a16:creationId xmlns:a16="http://schemas.microsoft.com/office/drawing/2014/main" id="{EB869788-FB7B-FB17-0D92-F47A158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3542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6" name="Rectangle 60">
            <a:extLst>
              <a:ext uri="{FF2B5EF4-FFF2-40B4-BE49-F238E27FC236}">
                <a16:creationId xmlns:a16="http://schemas.microsoft.com/office/drawing/2014/main" id="{859219EF-55D5-63E5-8965-755144EA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7" name="Rectangle 61">
            <a:extLst>
              <a:ext uri="{FF2B5EF4-FFF2-40B4-BE49-F238E27FC236}">
                <a16:creationId xmlns:a16="http://schemas.microsoft.com/office/drawing/2014/main" id="{036B4C12-19AB-A9D2-EE5E-88B3F18C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363788"/>
            <a:ext cx="19050" cy="4397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8" name="Rectangle 62">
            <a:extLst>
              <a:ext uri="{FF2B5EF4-FFF2-40B4-BE49-F238E27FC236}">
                <a16:creationId xmlns:a16="http://schemas.microsoft.com/office/drawing/2014/main" id="{848B995C-5699-F46E-F2B4-24A6CEB6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25939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9" name="Rectangle 63">
            <a:extLst>
              <a:ext uri="{FF2B5EF4-FFF2-40B4-BE49-F238E27FC236}">
                <a16:creationId xmlns:a16="http://schemas.microsoft.com/office/drawing/2014/main" id="{2C3EEA66-A438-1C29-3523-12E09327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25939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0" name="Rectangle 64">
            <a:extLst>
              <a:ext uri="{FF2B5EF4-FFF2-40B4-BE49-F238E27FC236}">
                <a16:creationId xmlns:a16="http://schemas.microsoft.com/office/drawing/2014/main" id="{CE1D3520-CE33-9E95-9C11-9A44C97CC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2593975"/>
            <a:ext cx="144463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1" name="Rectangle 65">
            <a:extLst>
              <a:ext uri="{FF2B5EF4-FFF2-40B4-BE49-F238E27FC236}">
                <a16:creationId xmlns:a16="http://schemas.microsoft.com/office/drawing/2014/main" id="{8BD153BD-BDDC-C3F7-5C78-E1029651F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354263"/>
            <a:ext cx="85725" cy="4492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2" name="Rectangle 66">
            <a:extLst>
              <a:ext uri="{FF2B5EF4-FFF2-40B4-BE49-F238E27FC236}">
                <a16:creationId xmlns:a16="http://schemas.microsoft.com/office/drawing/2014/main" id="{C41803C9-9991-C2EB-6452-36864866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2344738"/>
            <a:ext cx="9525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3" name="Rectangle 67">
            <a:extLst>
              <a:ext uri="{FF2B5EF4-FFF2-40B4-BE49-F238E27FC236}">
                <a16:creationId xmlns:a16="http://schemas.microsoft.com/office/drawing/2014/main" id="{79BD3855-9F0C-187E-57CE-AE036849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2354263"/>
            <a:ext cx="19050" cy="4587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4" name="Rectangle 68">
            <a:extLst>
              <a:ext uri="{FF2B5EF4-FFF2-40B4-BE49-F238E27FC236}">
                <a16:creationId xmlns:a16="http://schemas.microsoft.com/office/drawing/2014/main" id="{A5227AB4-CE53-0929-9D97-684714F09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2794000"/>
            <a:ext cx="9525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5" name="Rectangle 69">
            <a:extLst>
              <a:ext uri="{FF2B5EF4-FFF2-40B4-BE49-F238E27FC236}">
                <a16:creationId xmlns:a16="http://schemas.microsoft.com/office/drawing/2014/main" id="{6A3863E0-BA14-50E9-C975-226F86CC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2344738"/>
            <a:ext cx="19050" cy="4587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6" name="Freeform 70">
            <a:extLst>
              <a:ext uri="{FF2B5EF4-FFF2-40B4-BE49-F238E27FC236}">
                <a16:creationId xmlns:a16="http://schemas.microsoft.com/office/drawing/2014/main" id="{D19CDC26-2975-59CB-F305-2DD4E3B517AA}"/>
              </a:ext>
            </a:extLst>
          </p:cNvPr>
          <p:cNvSpPr>
            <a:spLocks/>
          </p:cNvSpPr>
          <p:nvPr/>
        </p:nvSpPr>
        <p:spPr bwMode="auto">
          <a:xfrm>
            <a:off x="5789613" y="3033713"/>
            <a:ext cx="38100" cy="66675"/>
          </a:xfrm>
          <a:custGeom>
            <a:avLst/>
            <a:gdLst>
              <a:gd name="T0" fmla="*/ 24 w 24"/>
              <a:gd name="T1" fmla="*/ 18 h 42"/>
              <a:gd name="T2" fmla="*/ 24 w 24"/>
              <a:gd name="T3" fmla="*/ 6 h 42"/>
              <a:gd name="T4" fmla="*/ 12 w 24"/>
              <a:gd name="T5" fmla="*/ 0 h 42"/>
              <a:gd name="T6" fmla="*/ 6 w 24"/>
              <a:gd name="T7" fmla="*/ 6 h 42"/>
              <a:gd name="T8" fmla="*/ 0 w 24"/>
              <a:gd name="T9" fmla="*/ 18 h 42"/>
              <a:gd name="T10" fmla="*/ 6 w 24"/>
              <a:gd name="T11" fmla="*/ 36 h 42"/>
              <a:gd name="T12" fmla="*/ 12 w 24"/>
              <a:gd name="T13" fmla="*/ 42 h 42"/>
              <a:gd name="T14" fmla="*/ 24 w 24"/>
              <a:gd name="T15" fmla="*/ 36 h 42"/>
              <a:gd name="T16" fmla="*/ 24 w 24"/>
              <a:gd name="T1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42">
                <a:moveTo>
                  <a:pt x="24" y="18"/>
                </a:moveTo>
                <a:lnTo>
                  <a:pt x="24" y="6"/>
                </a:lnTo>
                <a:lnTo>
                  <a:pt x="12" y="0"/>
                </a:lnTo>
                <a:lnTo>
                  <a:pt x="6" y="6"/>
                </a:lnTo>
                <a:lnTo>
                  <a:pt x="0" y="18"/>
                </a:lnTo>
                <a:lnTo>
                  <a:pt x="6" y="36"/>
                </a:lnTo>
                <a:lnTo>
                  <a:pt x="12" y="42"/>
                </a:lnTo>
                <a:lnTo>
                  <a:pt x="24" y="36"/>
                </a:lnTo>
                <a:lnTo>
                  <a:pt x="24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7" name="Freeform 71">
            <a:extLst>
              <a:ext uri="{FF2B5EF4-FFF2-40B4-BE49-F238E27FC236}">
                <a16:creationId xmlns:a16="http://schemas.microsoft.com/office/drawing/2014/main" id="{2C82DD0A-31F6-D918-3AE5-47C7254633B0}"/>
              </a:ext>
            </a:extLst>
          </p:cNvPr>
          <p:cNvSpPr>
            <a:spLocks/>
          </p:cNvSpPr>
          <p:nvPr/>
        </p:nvSpPr>
        <p:spPr bwMode="auto">
          <a:xfrm>
            <a:off x="5780088" y="3024188"/>
            <a:ext cx="57150" cy="85725"/>
          </a:xfrm>
          <a:custGeom>
            <a:avLst/>
            <a:gdLst>
              <a:gd name="T0" fmla="*/ 24 w 36"/>
              <a:gd name="T1" fmla="*/ 24 h 54"/>
              <a:gd name="T2" fmla="*/ 24 w 36"/>
              <a:gd name="T3" fmla="*/ 12 h 54"/>
              <a:gd name="T4" fmla="*/ 30 w 36"/>
              <a:gd name="T5" fmla="*/ 18 h 54"/>
              <a:gd name="T6" fmla="*/ 30 w 36"/>
              <a:gd name="T7" fmla="*/ 18 h 54"/>
              <a:gd name="T8" fmla="*/ 18 w 36"/>
              <a:gd name="T9" fmla="*/ 12 h 54"/>
              <a:gd name="T10" fmla="*/ 24 w 36"/>
              <a:gd name="T11" fmla="*/ 12 h 54"/>
              <a:gd name="T12" fmla="*/ 24 w 36"/>
              <a:gd name="T13" fmla="*/ 12 h 54"/>
              <a:gd name="T14" fmla="*/ 18 w 36"/>
              <a:gd name="T15" fmla="*/ 18 h 54"/>
              <a:gd name="T16" fmla="*/ 18 w 36"/>
              <a:gd name="T17" fmla="*/ 18 h 54"/>
              <a:gd name="T18" fmla="*/ 18 w 36"/>
              <a:gd name="T19" fmla="*/ 18 h 54"/>
              <a:gd name="T20" fmla="*/ 12 w 36"/>
              <a:gd name="T21" fmla="*/ 30 h 54"/>
              <a:gd name="T22" fmla="*/ 12 w 36"/>
              <a:gd name="T23" fmla="*/ 24 h 54"/>
              <a:gd name="T24" fmla="*/ 12 w 36"/>
              <a:gd name="T25" fmla="*/ 24 h 54"/>
              <a:gd name="T26" fmla="*/ 18 w 36"/>
              <a:gd name="T27" fmla="*/ 42 h 54"/>
              <a:gd name="T28" fmla="*/ 18 w 36"/>
              <a:gd name="T29" fmla="*/ 42 h 54"/>
              <a:gd name="T30" fmla="*/ 18 w 36"/>
              <a:gd name="T31" fmla="*/ 42 h 54"/>
              <a:gd name="T32" fmla="*/ 24 w 36"/>
              <a:gd name="T33" fmla="*/ 48 h 54"/>
              <a:gd name="T34" fmla="*/ 18 w 36"/>
              <a:gd name="T35" fmla="*/ 42 h 54"/>
              <a:gd name="T36" fmla="*/ 18 w 36"/>
              <a:gd name="T37" fmla="*/ 42 h 54"/>
              <a:gd name="T38" fmla="*/ 30 w 36"/>
              <a:gd name="T39" fmla="*/ 36 h 54"/>
              <a:gd name="T40" fmla="*/ 24 w 36"/>
              <a:gd name="T41" fmla="*/ 42 h 54"/>
              <a:gd name="T42" fmla="*/ 24 w 36"/>
              <a:gd name="T43" fmla="*/ 42 h 54"/>
              <a:gd name="T44" fmla="*/ 24 w 36"/>
              <a:gd name="T45" fmla="*/ 24 h 54"/>
              <a:gd name="T46" fmla="*/ 24 w 36"/>
              <a:gd name="T47" fmla="*/ 24 h 54"/>
              <a:gd name="T48" fmla="*/ 36 w 36"/>
              <a:gd name="T49" fmla="*/ 24 h 54"/>
              <a:gd name="T50" fmla="*/ 36 w 36"/>
              <a:gd name="T51" fmla="*/ 24 h 54"/>
              <a:gd name="T52" fmla="*/ 36 w 36"/>
              <a:gd name="T53" fmla="*/ 42 h 54"/>
              <a:gd name="T54" fmla="*/ 36 w 36"/>
              <a:gd name="T55" fmla="*/ 42 h 54"/>
              <a:gd name="T56" fmla="*/ 36 w 36"/>
              <a:gd name="T57" fmla="*/ 48 h 54"/>
              <a:gd name="T58" fmla="*/ 24 w 36"/>
              <a:gd name="T59" fmla="*/ 54 h 54"/>
              <a:gd name="T60" fmla="*/ 24 w 36"/>
              <a:gd name="T61" fmla="*/ 54 h 54"/>
              <a:gd name="T62" fmla="*/ 18 w 36"/>
              <a:gd name="T63" fmla="*/ 54 h 54"/>
              <a:gd name="T64" fmla="*/ 12 w 36"/>
              <a:gd name="T65" fmla="*/ 48 h 54"/>
              <a:gd name="T66" fmla="*/ 12 w 36"/>
              <a:gd name="T67" fmla="*/ 48 h 54"/>
              <a:gd name="T68" fmla="*/ 6 w 36"/>
              <a:gd name="T69" fmla="*/ 48 h 54"/>
              <a:gd name="T70" fmla="*/ 0 w 36"/>
              <a:gd name="T71" fmla="*/ 30 h 54"/>
              <a:gd name="T72" fmla="*/ 0 w 36"/>
              <a:gd name="T73" fmla="*/ 30 h 54"/>
              <a:gd name="T74" fmla="*/ 0 w 36"/>
              <a:gd name="T75" fmla="*/ 24 h 54"/>
              <a:gd name="T76" fmla="*/ 6 w 36"/>
              <a:gd name="T77" fmla="*/ 12 h 54"/>
              <a:gd name="T78" fmla="*/ 6 w 36"/>
              <a:gd name="T79" fmla="*/ 12 h 54"/>
              <a:gd name="T80" fmla="*/ 12 w 36"/>
              <a:gd name="T81" fmla="*/ 12 h 54"/>
              <a:gd name="T82" fmla="*/ 18 w 36"/>
              <a:gd name="T83" fmla="*/ 6 h 54"/>
              <a:gd name="T84" fmla="*/ 18 w 36"/>
              <a:gd name="T85" fmla="*/ 6 h 54"/>
              <a:gd name="T86" fmla="*/ 24 w 36"/>
              <a:gd name="T87" fmla="*/ 0 h 54"/>
              <a:gd name="T88" fmla="*/ 36 w 36"/>
              <a:gd name="T89" fmla="*/ 6 h 54"/>
              <a:gd name="T90" fmla="*/ 36 w 36"/>
              <a:gd name="T91" fmla="*/ 6 h 54"/>
              <a:gd name="T92" fmla="*/ 36 w 36"/>
              <a:gd name="T93" fmla="*/ 12 h 54"/>
              <a:gd name="T94" fmla="*/ 36 w 36"/>
              <a:gd name="T95" fmla="*/ 24 h 54"/>
              <a:gd name="T96" fmla="*/ 24 w 36"/>
              <a:gd name="T97" fmla="*/ 2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" h="54">
                <a:moveTo>
                  <a:pt x="24" y="24"/>
                </a:moveTo>
                <a:lnTo>
                  <a:pt x="24" y="12"/>
                </a:lnTo>
                <a:lnTo>
                  <a:pt x="30" y="18"/>
                </a:lnTo>
                <a:lnTo>
                  <a:pt x="30" y="18"/>
                </a:lnTo>
                <a:lnTo>
                  <a:pt x="18" y="12"/>
                </a:lnTo>
                <a:lnTo>
                  <a:pt x="24" y="12"/>
                </a:lnTo>
                <a:lnTo>
                  <a:pt x="24" y="12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2" y="30"/>
                </a:lnTo>
                <a:lnTo>
                  <a:pt x="12" y="24"/>
                </a:lnTo>
                <a:lnTo>
                  <a:pt x="12" y="24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24" y="48"/>
                </a:lnTo>
                <a:lnTo>
                  <a:pt x="18" y="42"/>
                </a:lnTo>
                <a:lnTo>
                  <a:pt x="18" y="42"/>
                </a:lnTo>
                <a:lnTo>
                  <a:pt x="30" y="36"/>
                </a:lnTo>
                <a:lnTo>
                  <a:pt x="24" y="42"/>
                </a:lnTo>
                <a:lnTo>
                  <a:pt x="24" y="42"/>
                </a:lnTo>
                <a:lnTo>
                  <a:pt x="24" y="24"/>
                </a:lnTo>
                <a:lnTo>
                  <a:pt x="24" y="24"/>
                </a:lnTo>
                <a:lnTo>
                  <a:pt x="36" y="24"/>
                </a:lnTo>
                <a:lnTo>
                  <a:pt x="36" y="24"/>
                </a:lnTo>
                <a:lnTo>
                  <a:pt x="36" y="42"/>
                </a:lnTo>
                <a:lnTo>
                  <a:pt x="36" y="42"/>
                </a:lnTo>
                <a:lnTo>
                  <a:pt x="36" y="48"/>
                </a:lnTo>
                <a:lnTo>
                  <a:pt x="24" y="54"/>
                </a:lnTo>
                <a:lnTo>
                  <a:pt x="24" y="54"/>
                </a:lnTo>
                <a:lnTo>
                  <a:pt x="18" y="54"/>
                </a:lnTo>
                <a:lnTo>
                  <a:pt x="12" y="48"/>
                </a:lnTo>
                <a:lnTo>
                  <a:pt x="12" y="48"/>
                </a:lnTo>
                <a:lnTo>
                  <a:pt x="6" y="48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6" y="12"/>
                </a:lnTo>
                <a:lnTo>
                  <a:pt x="6" y="12"/>
                </a:lnTo>
                <a:lnTo>
                  <a:pt x="12" y="12"/>
                </a:lnTo>
                <a:lnTo>
                  <a:pt x="18" y="6"/>
                </a:lnTo>
                <a:lnTo>
                  <a:pt x="18" y="6"/>
                </a:lnTo>
                <a:lnTo>
                  <a:pt x="24" y="0"/>
                </a:lnTo>
                <a:lnTo>
                  <a:pt x="36" y="6"/>
                </a:lnTo>
                <a:lnTo>
                  <a:pt x="36" y="6"/>
                </a:lnTo>
                <a:lnTo>
                  <a:pt x="36" y="12"/>
                </a:lnTo>
                <a:lnTo>
                  <a:pt x="36" y="24"/>
                </a:lnTo>
                <a:lnTo>
                  <a:pt x="24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8" name="Freeform 72">
            <a:extLst>
              <a:ext uri="{FF2B5EF4-FFF2-40B4-BE49-F238E27FC236}">
                <a16:creationId xmlns:a16="http://schemas.microsoft.com/office/drawing/2014/main" id="{C0ECD0F4-39D4-C9EC-74E7-48C63CA754AF}"/>
              </a:ext>
            </a:extLst>
          </p:cNvPr>
          <p:cNvSpPr>
            <a:spLocks/>
          </p:cNvSpPr>
          <p:nvPr/>
        </p:nvSpPr>
        <p:spPr bwMode="auto">
          <a:xfrm>
            <a:off x="5818188" y="3062288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69" name="Freeform 73">
            <a:extLst>
              <a:ext uri="{FF2B5EF4-FFF2-40B4-BE49-F238E27FC236}">
                <a16:creationId xmlns:a16="http://schemas.microsoft.com/office/drawing/2014/main" id="{8644329C-CB4B-A4AB-76D1-B1DC4621B500}"/>
              </a:ext>
            </a:extLst>
          </p:cNvPr>
          <p:cNvSpPr>
            <a:spLocks/>
          </p:cNvSpPr>
          <p:nvPr/>
        </p:nvSpPr>
        <p:spPr bwMode="auto">
          <a:xfrm>
            <a:off x="5789613" y="2078038"/>
            <a:ext cx="38100" cy="57150"/>
          </a:xfrm>
          <a:custGeom>
            <a:avLst/>
            <a:gdLst>
              <a:gd name="T0" fmla="*/ 24 w 24"/>
              <a:gd name="T1" fmla="*/ 18 h 36"/>
              <a:gd name="T2" fmla="*/ 24 w 24"/>
              <a:gd name="T3" fmla="*/ 6 h 36"/>
              <a:gd name="T4" fmla="*/ 12 w 24"/>
              <a:gd name="T5" fmla="*/ 0 h 36"/>
              <a:gd name="T6" fmla="*/ 6 w 24"/>
              <a:gd name="T7" fmla="*/ 6 h 36"/>
              <a:gd name="T8" fmla="*/ 0 w 24"/>
              <a:gd name="T9" fmla="*/ 18 h 36"/>
              <a:gd name="T10" fmla="*/ 6 w 24"/>
              <a:gd name="T11" fmla="*/ 30 h 36"/>
              <a:gd name="T12" fmla="*/ 12 w 24"/>
              <a:gd name="T13" fmla="*/ 36 h 36"/>
              <a:gd name="T14" fmla="*/ 24 w 24"/>
              <a:gd name="T15" fmla="*/ 30 h 36"/>
              <a:gd name="T16" fmla="*/ 24 w 24"/>
              <a:gd name="T17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6">
                <a:moveTo>
                  <a:pt x="24" y="18"/>
                </a:moveTo>
                <a:lnTo>
                  <a:pt x="24" y="6"/>
                </a:lnTo>
                <a:lnTo>
                  <a:pt x="12" y="0"/>
                </a:lnTo>
                <a:lnTo>
                  <a:pt x="6" y="6"/>
                </a:lnTo>
                <a:lnTo>
                  <a:pt x="0" y="18"/>
                </a:lnTo>
                <a:lnTo>
                  <a:pt x="6" y="30"/>
                </a:lnTo>
                <a:lnTo>
                  <a:pt x="12" y="36"/>
                </a:lnTo>
                <a:lnTo>
                  <a:pt x="24" y="30"/>
                </a:lnTo>
                <a:lnTo>
                  <a:pt x="24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0" name="Freeform 74">
            <a:extLst>
              <a:ext uri="{FF2B5EF4-FFF2-40B4-BE49-F238E27FC236}">
                <a16:creationId xmlns:a16="http://schemas.microsoft.com/office/drawing/2014/main" id="{9A8FD400-BCCC-30EA-C704-8BEF31E575F5}"/>
              </a:ext>
            </a:extLst>
          </p:cNvPr>
          <p:cNvSpPr>
            <a:spLocks/>
          </p:cNvSpPr>
          <p:nvPr/>
        </p:nvSpPr>
        <p:spPr bwMode="auto">
          <a:xfrm>
            <a:off x="5780088" y="2068513"/>
            <a:ext cx="57150" cy="76200"/>
          </a:xfrm>
          <a:custGeom>
            <a:avLst/>
            <a:gdLst>
              <a:gd name="T0" fmla="*/ 24 w 36"/>
              <a:gd name="T1" fmla="*/ 24 h 48"/>
              <a:gd name="T2" fmla="*/ 24 w 36"/>
              <a:gd name="T3" fmla="*/ 12 h 48"/>
              <a:gd name="T4" fmla="*/ 30 w 36"/>
              <a:gd name="T5" fmla="*/ 18 h 48"/>
              <a:gd name="T6" fmla="*/ 30 w 36"/>
              <a:gd name="T7" fmla="*/ 18 h 48"/>
              <a:gd name="T8" fmla="*/ 18 w 36"/>
              <a:gd name="T9" fmla="*/ 12 h 48"/>
              <a:gd name="T10" fmla="*/ 24 w 36"/>
              <a:gd name="T11" fmla="*/ 12 h 48"/>
              <a:gd name="T12" fmla="*/ 24 w 36"/>
              <a:gd name="T13" fmla="*/ 12 h 48"/>
              <a:gd name="T14" fmla="*/ 18 w 36"/>
              <a:gd name="T15" fmla="*/ 18 h 48"/>
              <a:gd name="T16" fmla="*/ 18 w 36"/>
              <a:gd name="T17" fmla="*/ 18 h 48"/>
              <a:gd name="T18" fmla="*/ 18 w 36"/>
              <a:gd name="T19" fmla="*/ 18 h 48"/>
              <a:gd name="T20" fmla="*/ 12 w 36"/>
              <a:gd name="T21" fmla="*/ 30 h 48"/>
              <a:gd name="T22" fmla="*/ 12 w 36"/>
              <a:gd name="T23" fmla="*/ 24 h 48"/>
              <a:gd name="T24" fmla="*/ 12 w 36"/>
              <a:gd name="T25" fmla="*/ 24 h 48"/>
              <a:gd name="T26" fmla="*/ 18 w 36"/>
              <a:gd name="T27" fmla="*/ 36 h 48"/>
              <a:gd name="T28" fmla="*/ 18 w 36"/>
              <a:gd name="T29" fmla="*/ 36 h 48"/>
              <a:gd name="T30" fmla="*/ 18 w 36"/>
              <a:gd name="T31" fmla="*/ 36 h 48"/>
              <a:gd name="T32" fmla="*/ 24 w 36"/>
              <a:gd name="T33" fmla="*/ 42 h 48"/>
              <a:gd name="T34" fmla="*/ 18 w 36"/>
              <a:gd name="T35" fmla="*/ 36 h 48"/>
              <a:gd name="T36" fmla="*/ 18 w 36"/>
              <a:gd name="T37" fmla="*/ 36 h 48"/>
              <a:gd name="T38" fmla="*/ 30 w 36"/>
              <a:gd name="T39" fmla="*/ 30 h 48"/>
              <a:gd name="T40" fmla="*/ 24 w 36"/>
              <a:gd name="T41" fmla="*/ 36 h 48"/>
              <a:gd name="T42" fmla="*/ 24 w 36"/>
              <a:gd name="T43" fmla="*/ 36 h 48"/>
              <a:gd name="T44" fmla="*/ 24 w 36"/>
              <a:gd name="T45" fmla="*/ 24 h 48"/>
              <a:gd name="T46" fmla="*/ 24 w 36"/>
              <a:gd name="T47" fmla="*/ 24 h 48"/>
              <a:gd name="T48" fmla="*/ 36 w 36"/>
              <a:gd name="T49" fmla="*/ 24 h 48"/>
              <a:gd name="T50" fmla="*/ 36 w 36"/>
              <a:gd name="T51" fmla="*/ 24 h 48"/>
              <a:gd name="T52" fmla="*/ 36 w 36"/>
              <a:gd name="T53" fmla="*/ 36 h 48"/>
              <a:gd name="T54" fmla="*/ 36 w 36"/>
              <a:gd name="T55" fmla="*/ 36 h 48"/>
              <a:gd name="T56" fmla="*/ 36 w 36"/>
              <a:gd name="T57" fmla="*/ 42 h 48"/>
              <a:gd name="T58" fmla="*/ 24 w 36"/>
              <a:gd name="T59" fmla="*/ 48 h 48"/>
              <a:gd name="T60" fmla="*/ 24 w 36"/>
              <a:gd name="T61" fmla="*/ 48 h 48"/>
              <a:gd name="T62" fmla="*/ 18 w 36"/>
              <a:gd name="T63" fmla="*/ 48 h 48"/>
              <a:gd name="T64" fmla="*/ 12 w 36"/>
              <a:gd name="T65" fmla="*/ 42 h 48"/>
              <a:gd name="T66" fmla="*/ 12 w 36"/>
              <a:gd name="T67" fmla="*/ 42 h 48"/>
              <a:gd name="T68" fmla="*/ 6 w 36"/>
              <a:gd name="T69" fmla="*/ 42 h 48"/>
              <a:gd name="T70" fmla="*/ 0 w 36"/>
              <a:gd name="T71" fmla="*/ 30 h 48"/>
              <a:gd name="T72" fmla="*/ 0 w 36"/>
              <a:gd name="T73" fmla="*/ 30 h 48"/>
              <a:gd name="T74" fmla="*/ 0 w 36"/>
              <a:gd name="T75" fmla="*/ 24 h 48"/>
              <a:gd name="T76" fmla="*/ 6 w 36"/>
              <a:gd name="T77" fmla="*/ 12 h 48"/>
              <a:gd name="T78" fmla="*/ 6 w 36"/>
              <a:gd name="T79" fmla="*/ 12 h 48"/>
              <a:gd name="T80" fmla="*/ 12 w 36"/>
              <a:gd name="T81" fmla="*/ 12 h 48"/>
              <a:gd name="T82" fmla="*/ 18 w 36"/>
              <a:gd name="T83" fmla="*/ 6 h 48"/>
              <a:gd name="T84" fmla="*/ 18 w 36"/>
              <a:gd name="T85" fmla="*/ 6 h 48"/>
              <a:gd name="T86" fmla="*/ 24 w 36"/>
              <a:gd name="T87" fmla="*/ 0 h 48"/>
              <a:gd name="T88" fmla="*/ 36 w 36"/>
              <a:gd name="T89" fmla="*/ 6 h 48"/>
              <a:gd name="T90" fmla="*/ 36 w 36"/>
              <a:gd name="T91" fmla="*/ 6 h 48"/>
              <a:gd name="T92" fmla="*/ 36 w 36"/>
              <a:gd name="T93" fmla="*/ 12 h 48"/>
              <a:gd name="T94" fmla="*/ 36 w 36"/>
              <a:gd name="T95" fmla="*/ 24 h 48"/>
              <a:gd name="T96" fmla="*/ 24 w 36"/>
              <a:gd name="T9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" h="48">
                <a:moveTo>
                  <a:pt x="24" y="24"/>
                </a:moveTo>
                <a:lnTo>
                  <a:pt x="24" y="12"/>
                </a:lnTo>
                <a:lnTo>
                  <a:pt x="30" y="18"/>
                </a:lnTo>
                <a:lnTo>
                  <a:pt x="30" y="18"/>
                </a:lnTo>
                <a:lnTo>
                  <a:pt x="18" y="12"/>
                </a:lnTo>
                <a:lnTo>
                  <a:pt x="24" y="12"/>
                </a:lnTo>
                <a:lnTo>
                  <a:pt x="24" y="12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2" y="30"/>
                </a:lnTo>
                <a:lnTo>
                  <a:pt x="12" y="24"/>
                </a:lnTo>
                <a:lnTo>
                  <a:pt x="12" y="24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24" y="42"/>
                </a:lnTo>
                <a:lnTo>
                  <a:pt x="18" y="36"/>
                </a:lnTo>
                <a:lnTo>
                  <a:pt x="18" y="36"/>
                </a:lnTo>
                <a:lnTo>
                  <a:pt x="30" y="30"/>
                </a:lnTo>
                <a:lnTo>
                  <a:pt x="24" y="36"/>
                </a:lnTo>
                <a:lnTo>
                  <a:pt x="24" y="36"/>
                </a:lnTo>
                <a:lnTo>
                  <a:pt x="24" y="24"/>
                </a:lnTo>
                <a:lnTo>
                  <a:pt x="24" y="24"/>
                </a:lnTo>
                <a:lnTo>
                  <a:pt x="36" y="24"/>
                </a:lnTo>
                <a:lnTo>
                  <a:pt x="36" y="24"/>
                </a:lnTo>
                <a:lnTo>
                  <a:pt x="36" y="36"/>
                </a:lnTo>
                <a:lnTo>
                  <a:pt x="36" y="36"/>
                </a:lnTo>
                <a:lnTo>
                  <a:pt x="36" y="42"/>
                </a:lnTo>
                <a:lnTo>
                  <a:pt x="24" y="48"/>
                </a:lnTo>
                <a:lnTo>
                  <a:pt x="24" y="48"/>
                </a:lnTo>
                <a:lnTo>
                  <a:pt x="18" y="48"/>
                </a:lnTo>
                <a:lnTo>
                  <a:pt x="12" y="42"/>
                </a:lnTo>
                <a:lnTo>
                  <a:pt x="12" y="42"/>
                </a:lnTo>
                <a:lnTo>
                  <a:pt x="6" y="42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6" y="12"/>
                </a:lnTo>
                <a:lnTo>
                  <a:pt x="6" y="12"/>
                </a:lnTo>
                <a:lnTo>
                  <a:pt x="12" y="12"/>
                </a:lnTo>
                <a:lnTo>
                  <a:pt x="18" y="6"/>
                </a:lnTo>
                <a:lnTo>
                  <a:pt x="18" y="6"/>
                </a:lnTo>
                <a:lnTo>
                  <a:pt x="24" y="0"/>
                </a:lnTo>
                <a:lnTo>
                  <a:pt x="36" y="6"/>
                </a:lnTo>
                <a:lnTo>
                  <a:pt x="36" y="6"/>
                </a:lnTo>
                <a:lnTo>
                  <a:pt x="36" y="12"/>
                </a:lnTo>
                <a:lnTo>
                  <a:pt x="36" y="24"/>
                </a:lnTo>
                <a:lnTo>
                  <a:pt x="24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1" name="Freeform 75">
            <a:extLst>
              <a:ext uri="{FF2B5EF4-FFF2-40B4-BE49-F238E27FC236}">
                <a16:creationId xmlns:a16="http://schemas.microsoft.com/office/drawing/2014/main" id="{9F72917A-8A80-7DA2-46A9-C1D5DE0E4A63}"/>
              </a:ext>
            </a:extLst>
          </p:cNvPr>
          <p:cNvSpPr>
            <a:spLocks/>
          </p:cNvSpPr>
          <p:nvPr/>
        </p:nvSpPr>
        <p:spPr bwMode="auto">
          <a:xfrm>
            <a:off x="5818188" y="2106613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2" name="Freeform 76">
            <a:extLst>
              <a:ext uri="{FF2B5EF4-FFF2-40B4-BE49-F238E27FC236}">
                <a16:creationId xmlns:a16="http://schemas.microsoft.com/office/drawing/2014/main" id="{D23D2A29-9010-85B3-9B90-648053FEAAC2}"/>
              </a:ext>
            </a:extLst>
          </p:cNvPr>
          <p:cNvSpPr>
            <a:spLocks/>
          </p:cNvSpPr>
          <p:nvPr/>
        </p:nvSpPr>
        <p:spPr bwMode="auto">
          <a:xfrm>
            <a:off x="5349875" y="2584450"/>
            <a:ext cx="38100" cy="66675"/>
          </a:xfrm>
          <a:custGeom>
            <a:avLst/>
            <a:gdLst>
              <a:gd name="T0" fmla="*/ 24 w 24"/>
              <a:gd name="T1" fmla="*/ 18 h 42"/>
              <a:gd name="T2" fmla="*/ 18 w 24"/>
              <a:gd name="T3" fmla="*/ 6 h 42"/>
              <a:gd name="T4" fmla="*/ 12 w 24"/>
              <a:gd name="T5" fmla="*/ 0 h 42"/>
              <a:gd name="T6" fmla="*/ 6 w 24"/>
              <a:gd name="T7" fmla="*/ 6 h 42"/>
              <a:gd name="T8" fmla="*/ 0 w 24"/>
              <a:gd name="T9" fmla="*/ 18 h 42"/>
              <a:gd name="T10" fmla="*/ 6 w 24"/>
              <a:gd name="T11" fmla="*/ 36 h 42"/>
              <a:gd name="T12" fmla="*/ 12 w 24"/>
              <a:gd name="T13" fmla="*/ 42 h 42"/>
              <a:gd name="T14" fmla="*/ 18 w 24"/>
              <a:gd name="T15" fmla="*/ 36 h 42"/>
              <a:gd name="T16" fmla="*/ 24 w 24"/>
              <a:gd name="T1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42">
                <a:moveTo>
                  <a:pt x="24" y="18"/>
                </a:moveTo>
                <a:lnTo>
                  <a:pt x="18" y="6"/>
                </a:lnTo>
                <a:lnTo>
                  <a:pt x="12" y="0"/>
                </a:lnTo>
                <a:lnTo>
                  <a:pt x="6" y="6"/>
                </a:lnTo>
                <a:lnTo>
                  <a:pt x="0" y="18"/>
                </a:lnTo>
                <a:lnTo>
                  <a:pt x="6" y="36"/>
                </a:lnTo>
                <a:lnTo>
                  <a:pt x="12" y="42"/>
                </a:lnTo>
                <a:lnTo>
                  <a:pt x="18" y="36"/>
                </a:lnTo>
                <a:lnTo>
                  <a:pt x="24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3" name="Freeform 77">
            <a:extLst>
              <a:ext uri="{FF2B5EF4-FFF2-40B4-BE49-F238E27FC236}">
                <a16:creationId xmlns:a16="http://schemas.microsoft.com/office/drawing/2014/main" id="{C8D82D05-CC9F-E668-29D8-7C5EFC45090B}"/>
              </a:ext>
            </a:extLst>
          </p:cNvPr>
          <p:cNvSpPr>
            <a:spLocks/>
          </p:cNvSpPr>
          <p:nvPr/>
        </p:nvSpPr>
        <p:spPr bwMode="auto">
          <a:xfrm>
            <a:off x="5340350" y="2584450"/>
            <a:ext cx="57150" cy="76200"/>
          </a:xfrm>
          <a:custGeom>
            <a:avLst/>
            <a:gdLst>
              <a:gd name="T0" fmla="*/ 24 w 36"/>
              <a:gd name="T1" fmla="*/ 24 h 48"/>
              <a:gd name="T2" fmla="*/ 18 w 36"/>
              <a:gd name="T3" fmla="*/ 12 h 48"/>
              <a:gd name="T4" fmla="*/ 24 w 36"/>
              <a:gd name="T5" fmla="*/ 12 h 48"/>
              <a:gd name="T6" fmla="*/ 24 w 36"/>
              <a:gd name="T7" fmla="*/ 12 h 48"/>
              <a:gd name="T8" fmla="*/ 18 w 36"/>
              <a:gd name="T9" fmla="*/ 6 h 48"/>
              <a:gd name="T10" fmla="*/ 24 w 36"/>
              <a:gd name="T11" fmla="*/ 6 h 48"/>
              <a:gd name="T12" fmla="*/ 24 w 36"/>
              <a:gd name="T13" fmla="*/ 6 h 48"/>
              <a:gd name="T14" fmla="*/ 18 w 36"/>
              <a:gd name="T15" fmla="*/ 12 h 48"/>
              <a:gd name="T16" fmla="*/ 18 w 36"/>
              <a:gd name="T17" fmla="*/ 12 h 48"/>
              <a:gd name="T18" fmla="*/ 18 w 36"/>
              <a:gd name="T19" fmla="*/ 12 h 48"/>
              <a:gd name="T20" fmla="*/ 12 w 36"/>
              <a:gd name="T21" fmla="*/ 24 h 48"/>
              <a:gd name="T22" fmla="*/ 12 w 36"/>
              <a:gd name="T23" fmla="*/ 18 h 48"/>
              <a:gd name="T24" fmla="*/ 12 w 36"/>
              <a:gd name="T25" fmla="*/ 18 h 48"/>
              <a:gd name="T26" fmla="*/ 18 w 36"/>
              <a:gd name="T27" fmla="*/ 36 h 48"/>
              <a:gd name="T28" fmla="*/ 18 w 36"/>
              <a:gd name="T29" fmla="*/ 36 h 48"/>
              <a:gd name="T30" fmla="*/ 18 w 36"/>
              <a:gd name="T31" fmla="*/ 36 h 48"/>
              <a:gd name="T32" fmla="*/ 24 w 36"/>
              <a:gd name="T33" fmla="*/ 42 h 48"/>
              <a:gd name="T34" fmla="*/ 18 w 36"/>
              <a:gd name="T35" fmla="*/ 42 h 48"/>
              <a:gd name="T36" fmla="*/ 18 w 36"/>
              <a:gd name="T37" fmla="*/ 42 h 48"/>
              <a:gd name="T38" fmla="*/ 24 w 36"/>
              <a:gd name="T39" fmla="*/ 36 h 48"/>
              <a:gd name="T40" fmla="*/ 18 w 36"/>
              <a:gd name="T41" fmla="*/ 36 h 48"/>
              <a:gd name="T42" fmla="*/ 18 w 36"/>
              <a:gd name="T43" fmla="*/ 36 h 48"/>
              <a:gd name="T44" fmla="*/ 24 w 36"/>
              <a:gd name="T45" fmla="*/ 18 h 48"/>
              <a:gd name="T46" fmla="*/ 24 w 36"/>
              <a:gd name="T47" fmla="*/ 18 h 48"/>
              <a:gd name="T48" fmla="*/ 36 w 36"/>
              <a:gd name="T49" fmla="*/ 24 h 48"/>
              <a:gd name="T50" fmla="*/ 36 w 36"/>
              <a:gd name="T51" fmla="*/ 24 h 48"/>
              <a:gd name="T52" fmla="*/ 30 w 36"/>
              <a:gd name="T53" fmla="*/ 42 h 48"/>
              <a:gd name="T54" fmla="*/ 30 w 36"/>
              <a:gd name="T55" fmla="*/ 42 h 48"/>
              <a:gd name="T56" fmla="*/ 30 w 36"/>
              <a:gd name="T57" fmla="*/ 42 h 48"/>
              <a:gd name="T58" fmla="*/ 24 w 36"/>
              <a:gd name="T59" fmla="*/ 48 h 48"/>
              <a:gd name="T60" fmla="*/ 24 w 36"/>
              <a:gd name="T61" fmla="*/ 48 h 48"/>
              <a:gd name="T62" fmla="*/ 18 w 36"/>
              <a:gd name="T63" fmla="*/ 48 h 48"/>
              <a:gd name="T64" fmla="*/ 12 w 36"/>
              <a:gd name="T65" fmla="*/ 42 h 48"/>
              <a:gd name="T66" fmla="*/ 12 w 36"/>
              <a:gd name="T67" fmla="*/ 42 h 48"/>
              <a:gd name="T68" fmla="*/ 6 w 36"/>
              <a:gd name="T69" fmla="*/ 42 h 48"/>
              <a:gd name="T70" fmla="*/ 0 w 36"/>
              <a:gd name="T71" fmla="*/ 24 h 48"/>
              <a:gd name="T72" fmla="*/ 0 w 36"/>
              <a:gd name="T73" fmla="*/ 24 h 48"/>
              <a:gd name="T74" fmla="*/ 0 w 36"/>
              <a:gd name="T75" fmla="*/ 18 h 48"/>
              <a:gd name="T76" fmla="*/ 6 w 36"/>
              <a:gd name="T77" fmla="*/ 6 h 48"/>
              <a:gd name="T78" fmla="*/ 6 w 36"/>
              <a:gd name="T79" fmla="*/ 6 h 48"/>
              <a:gd name="T80" fmla="*/ 12 w 36"/>
              <a:gd name="T81" fmla="*/ 6 h 48"/>
              <a:gd name="T82" fmla="*/ 18 w 36"/>
              <a:gd name="T83" fmla="*/ 0 h 48"/>
              <a:gd name="T84" fmla="*/ 18 w 36"/>
              <a:gd name="T85" fmla="*/ 0 h 48"/>
              <a:gd name="T86" fmla="*/ 24 w 36"/>
              <a:gd name="T87" fmla="*/ 0 h 48"/>
              <a:gd name="T88" fmla="*/ 30 w 36"/>
              <a:gd name="T89" fmla="*/ 6 h 48"/>
              <a:gd name="T90" fmla="*/ 30 w 36"/>
              <a:gd name="T91" fmla="*/ 6 h 48"/>
              <a:gd name="T92" fmla="*/ 30 w 36"/>
              <a:gd name="T93" fmla="*/ 6 h 48"/>
              <a:gd name="T94" fmla="*/ 36 w 36"/>
              <a:gd name="T95" fmla="*/ 18 h 48"/>
              <a:gd name="T96" fmla="*/ 24 w 36"/>
              <a:gd name="T9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" h="48">
                <a:moveTo>
                  <a:pt x="24" y="24"/>
                </a:moveTo>
                <a:lnTo>
                  <a:pt x="18" y="12"/>
                </a:lnTo>
                <a:lnTo>
                  <a:pt x="24" y="12"/>
                </a:lnTo>
                <a:lnTo>
                  <a:pt x="24" y="12"/>
                </a:lnTo>
                <a:lnTo>
                  <a:pt x="18" y="6"/>
                </a:lnTo>
                <a:lnTo>
                  <a:pt x="24" y="6"/>
                </a:lnTo>
                <a:lnTo>
                  <a:pt x="24" y="6"/>
                </a:lnTo>
                <a:lnTo>
                  <a:pt x="18" y="12"/>
                </a:lnTo>
                <a:lnTo>
                  <a:pt x="18" y="12"/>
                </a:lnTo>
                <a:lnTo>
                  <a:pt x="18" y="12"/>
                </a:lnTo>
                <a:lnTo>
                  <a:pt x="12" y="24"/>
                </a:lnTo>
                <a:lnTo>
                  <a:pt x="12" y="18"/>
                </a:lnTo>
                <a:lnTo>
                  <a:pt x="12" y="18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24" y="42"/>
                </a:lnTo>
                <a:lnTo>
                  <a:pt x="18" y="42"/>
                </a:lnTo>
                <a:lnTo>
                  <a:pt x="18" y="42"/>
                </a:lnTo>
                <a:lnTo>
                  <a:pt x="24" y="36"/>
                </a:lnTo>
                <a:lnTo>
                  <a:pt x="18" y="36"/>
                </a:lnTo>
                <a:lnTo>
                  <a:pt x="18" y="36"/>
                </a:lnTo>
                <a:lnTo>
                  <a:pt x="24" y="18"/>
                </a:lnTo>
                <a:lnTo>
                  <a:pt x="24" y="18"/>
                </a:lnTo>
                <a:lnTo>
                  <a:pt x="36" y="24"/>
                </a:lnTo>
                <a:lnTo>
                  <a:pt x="36" y="24"/>
                </a:lnTo>
                <a:lnTo>
                  <a:pt x="30" y="42"/>
                </a:lnTo>
                <a:lnTo>
                  <a:pt x="30" y="42"/>
                </a:lnTo>
                <a:lnTo>
                  <a:pt x="30" y="42"/>
                </a:lnTo>
                <a:lnTo>
                  <a:pt x="24" y="48"/>
                </a:lnTo>
                <a:lnTo>
                  <a:pt x="24" y="48"/>
                </a:lnTo>
                <a:lnTo>
                  <a:pt x="18" y="48"/>
                </a:lnTo>
                <a:lnTo>
                  <a:pt x="12" y="42"/>
                </a:lnTo>
                <a:lnTo>
                  <a:pt x="12" y="42"/>
                </a:lnTo>
                <a:lnTo>
                  <a:pt x="6" y="42"/>
                </a:lnTo>
                <a:lnTo>
                  <a:pt x="0" y="24"/>
                </a:lnTo>
                <a:lnTo>
                  <a:pt x="0" y="24"/>
                </a:lnTo>
                <a:lnTo>
                  <a:pt x="0" y="18"/>
                </a:lnTo>
                <a:lnTo>
                  <a:pt x="6" y="6"/>
                </a:lnTo>
                <a:lnTo>
                  <a:pt x="6" y="6"/>
                </a:lnTo>
                <a:lnTo>
                  <a:pt x="12" y="6"/>
                </a:lnTo>
                <a:lnTo>
                  <a:pt x="18" y="0"/>
                </a:lnTo>
                <a:lnTo>
                  <a:pt x="18" y="0"/>
                </a:lnTo>
                <a:lnTo>
                  <a:pt x="24" y="0"/>
                </a:lnTo>
                <a:lnTo>
                  <a:pt x="30" y="6"/>
                </a:lnTo>
                <a:lnTo>
                  <a:pt x="30" y="6"/>
                </a:lnTo>
                <a:lnTo>
                  <a:pt x="30" y="6"/>
                </a:lnTo>
                <a:lnTo>
                  <a:pt x="36" y="18"/>
                </a:lnTo>
                <a:lnTo>
                  <a:pt x="24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4" name="Freeform 78">
            <a:extLst>
              <a:ext uri="{FF2B5EF4-FFF2-40B4-BE49-F238E27FC236}">
                <a16:creationId xmlns:a16="http://schemas.microsoft.com/office/drawing/2014/main" id="{B9578E4F-AFF9-0F7E-06CB-09F712D6D8B2}"/>
              </a:ext>
            </a:extLst>
          </p:cNvPr>
          <p:cNvSpPr>
            <a:spLocks/>
          </p:cNvSpPr>
          <p:nvPr/>
        </p:nvSpPr>
        <p:spPr bwMode="auto">
          <a:xfrm>
            <a:off x="5378450" y="2613025"/>
            <a:ext cx="19050" cy="9525"/>
          </a:xfrm>
          <a:custGeom>
            <a:avLst/>
            <a:gdLst>
              <a:gd name="T0" fmla="*/ 0 w 12"/>
              <a:gd name="T1" fmla="*/ 0 h 6"/>
              <a:gd name="T2" fmla="*/ 0 w 12"/>
              <a:gd name="T3" fmla="*/ 0 h 6"/>
              <a:gd name="T4" fmla="*/ 0 w 12"/>
              <a:gd name="T5" fmla="*/ 6 h 6"/>
              <a:gd name="T6" fmla="*/ 12 w 12"/>
              <a:gd name="T7" fmla="*/ 0 h 6"/>
              <a:gd name="T8" fmla="*/ 12 w 12"/>
              <a:gd name="T9" fmla="*/ 6 h 6"/>
              <a:gd name="T10" fmla="*/ 12 w 12"/>
              <a:gd name="T11" fmla="*/ 6 h 6"/>
              <a:gd name="T12" fmla="*/ 0 w 1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6">
                <a:moveTo>
                  <a:pt x="0" y="0"/>
                </a:moveTo>
                <a:lnTo>
                  <a:pt x="0" y="0"/>
                </a:lnTo>
                <a:lnTo>
                  <a:pt x="0" y="6"/>
                </a:lnTo>
                <a:lnTo>
                  <a:pt x="12" y="0"/>
                </a:lnTo>
                <a:lnTo>
                  <a:pt x="12" y="6"/>
                </a:lnTo>
                <a:lnTo>
                  <a:pt x="12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5" name="Freeform 79">
            <a:extLst>
              <a:ext uri="{FF2B5EF4-FFF2-40B4-BE49-F238E27FC236}">
                <a16:creationId xmlns:a16="http://schemas.microsoft.com/office/drawing/2014/main" id="{214E2283-59FB-DDCB-5AFF-81A551AB3258}"/>
              </a:ext>
            </a:extLst>
          </p:cNvPr>
          <p:cNvSpPr>
            <a:spLocks/>
          </p:cNvSpPr>
          <p:nvPr/>
        </p:nvSpPr>
        <p:spPr bwMode="auto">
          <a:xfrm>
            <a:off x="2992438" y="2584450"/>
            <a:ext cx="38100" cy="66675"/>
          </a:xfrm>
          <a:custGeom>
            <a:avLst/>
            <a:gdLst>
              <a:gd name="T0" fmla="*/ 24 w 24"/>
              <a:gd name="T1" fmla="*/ 18 h 42"/>
              <a:gd name="T2" fmla="*/ 18 w 24"/>
              <a:gd name="T3" fmla="*/ 6 h 42"/>
              <a:gd name="T4" fmla="*/ 12 w 24"/>
              <a:gd name="T5" fmla="*/ 0 h 42"/>
              <a:gd name="T6" fmla="*/ 6 w 24"/>
              <a:gd name="T7" fmla="*/ 6 h 42"/>
              <a:gd name="T8" fmla="*/ 0 w 24"/>
              <a:gd name="T9" fmla="*/ 18 h 42"/>
              <a:gd name="T10" fmla="*/ 6 w 24"/>
              <a:gd name="T11" fmla="*/ 36 h 42"/>
              <a:gd name="T12" fmla="*/ 12 w 24"/>
              <a:gd name="T13" fmla="*/ 42 h 42"/>
              <a:gd name="T14" fmla="*/ 18 w 24"/>
              <a:gd name="T15" fmla="*/ 36 h 42"/>
              <a:gd name="T16" fmla="*/ 24 w 24"/>
              <a:gd name="T1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42">
                <a:moveTo>
                  <a:pt x="24" y="18"/>
                </a:moveTo>
                <a:lnTo>
                  <a:pt x="18" y="6"/>
                </a:lnTo>
                <a:lnTo>
                  <a:pt x="12" y="0"/>
                </a:lnTo>
                <a:lnTo>
                  <a:pt x="6" y="6"/>
                </a:lnTo>
                <a:lnTo>
                  <a:pt x="0" y="18"/>
                </a:lnTo>
                <a:lnTo>
                  <a:pt x="6" y="36"/>
                </a:lnTo>
                <a:lnTo>
                  <a:pt x="12" y="42"/>
                </a:lnTo>
                <a:lnTo>
                  <a:pt x="18" y="36"/>
                </a:lnTo>
                <a:lnTo>
                  <a:pt x="24" y="18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6" name="Freeform 80">
            <a:extLst>
              <a:ext uri="{FF2B5EF4-FFF2-40B4-BE49-F238E27FC236}">
                <a16:creationId xmlns:a16="http://schemas.microsoft.com/office/drawing/2014/main" id="{E9C24A9E-2E01-154E-702D-C711D6639154}"/>
              </a:ext>
            </a:extLst>
          </p:cNvPr>
          <p:cNvSpPr>
            <a:spLocks/>
          </p:cNvSpPr>
          <p:nvPr/>
        </p:nvSpPr>
        <p:spPr bwMode="auto">
          <a:xfrm>
            <a:off x="2982913" y="2584450"/>
            <a:ext cx="57150" cy="76200"/>
          </a:xfrm>
          <a:custGeom>
            <a:avLst/>
            <a:gdLst>
              <a:gd name="T0" fmla="*/ 24 w 36"/>
              <a:gd name="T1" fmla="*/ 24 h 48"/>
              <a:gd name="T2" fmla="*/ 18 w 36"/>
              <a:gd name="T3" fmla="*/ 12 h 48"/>
              <a:gd name="T4" fmla="*/ 24 w 36"/>
              <a:gd name="T5" fmla="*/ 12 h 48"/>
              <a:gd name="T6" fmla="*/ 24 w 36"/>
              <a:gd name="T7" fmla="*/ 12 h 48"/>
              <a:gd name="T8" fmla="*/ 18 w 36"/>
              <a:gd name="T9" fmla="*/ 6 h 48"/>
              <a:gd name="T10" fmla="*/ 24 w 36"/>
              <a:gd name="T11" fmla="*/ 6 h 48"/>
              <a:gd name="T12" fmla="*/ 24 w 36"/>
              <a:gd name="T13" fmla="*/ 6 h 48"/>
              <a:gd name="T14" fmla="*/ 18 w 36"/>
              <a:gd name="T15" fmla="*/ 12 h 48"/>
              <a:gd name="T16" fmla="*/ 18 w 36"/>
              <a:gd name="T17" fmla="*/ 12 h 48"/>
              <a:gd name="T18" fmla="*/ 18 w 36"/>
              <a:gd name="T19" fmla="*/ 12 h 48"/>
              <a:gd name="T20" fmla="*/ 12 w 36"/>
              <a:gd name="T21" fmla="*/ 24 h 48"/>
              <a:gd name="T22" fmla="*/ 12 w 36"/>
              <a:gd name="T23" fmla="*/ 18 h 48"/>
              <a:gd name="T24" fmla="*/ 12 w 36"/>
              <a:gd name="T25" fmla="*/ 18 h 48"/>
              <a:gd name="T26" fmla="*/ 18 w 36"/>
              <a:gd name="T27" fmla="*/ 36 h 48"/>
              <a:gd name="T28" fmla="*/ 18 w 36"/>
              <a:gd name="T29" fmla="*/ 36 h 48"/>
              <a:gd name="T30" fmla="*/ 18 w 36"/>
              <a:gd name="T31" fmla="*/ 36 h 48"/>
              <a:gd name="T32" fmla="*/ 24 w 36"/>
              <a:gd name="T33" fmla="*/ 42 h 48"/>
              <a:gd name="T34" fmla="*/ 18 w 36"/>
              <a:gd name="T35" fmla="*/ 42 h 48"/>
              <a:gd name="T36" fmla="*/ 18 w 36"/>
              <a:gd name="T37" fmla="*/ 42 h 48"/>
              <a:gd name="T38" fmla="*/ 24 w 36"/>
              <a:gd name="T39" fmla="*/ 36 h 48"/>
              <a:gd name="T40" fmla="*/ 18 w 36"/>
              <a:gd name="T41" fmla="*/ 36 h 48"/>
              <a:gd name="T42" fmla="*/ 18 w 36"/>
              <a:gd name="T43" fmla="*/ 36 h 48"/>
              <a:gd name="T44" fmla="*/ 24 w 36"/>
              <a:gd name="T45" fmla="*/ 18 h 48"/>
              <a:gd name="T46" fmla="*/ 24 w 36"/>
              <a:gd name="T47" fmla="*/ 18 h 48"/>
              <a:gd name="T48" fmla="*/ 36 w 36"/>
              <a:gd name="T49" fmla="*/ 24 h 48"/>
              <a:gd name="T50" fmla="*/ 36 w 36"/>
              <a:gd name="T51" fmla="*/ 24 h 48"/>
              <a:gd name="T52" fmla="*/ 30 w 36"/>
              <a:gd name="T53" fmla="*/ 42 h 48"/>
              <a:gd name="T54" fmla="*/ 30 w 36"/>
              <a:gd name="T55" fmla="*/ 42 h 48"/>
              <a:gd name="T56" fmla="*/ 30 w 36"/>
              <a:gd name="T57" fmla="*/ 42 h 48"/>
              <a:gd name="T58" fmla="*/ 24 w 36"/>
              <a:gd name="T59" fmla="*/ 48 h 48"/>
              <a:gd name="T60" fmla="*/ 24 w 36"/>
              <a:gd name="T61" fmla="*/ 48 h 48"/>
              <a:gd name="T62" fmla="*/ 18 w 36"/>
              <a:gd name="T63" fmla="*/ 48 h 48"/>
              <a:gd name="T64" fmla="*/ 12 w 36"/>
              <a:gd name="T65" fmla="*/ 42 h 48"/>
              <a:gd name="T66" fmla="*/ 12 w 36"/>
              <a:gd name="T67" fmla="*/ 42 h 48"/>
              <a:gd name="T68" fmla="*/ 6 w 36"/>
              <a:gd name="T69" fmla="*/ 42 h 48"/>
              <a:gd name="T70" fmla="*/ 0 w 36"/>
              <a:gd name="T71" fmla="*/ 24 h 48"/>
              <a:gd name="T72" fmla="*/ 0 w 36"/>
              <a:gd name="T73" fmla="*/ 24 h 48"/>
              <a:gd name="T74" fmla="*/ 0 w 36"/>
              <a:gd name="T75" fmla="*/ 18 h 48"/>
              <a:gd name="T76" fmla="*/ 6 w 36"/>
              <a:gd name="T77" fmla="*/ 6 h 48"/>
              <a:gd name="T78" fmla="*/ 6 w 36"/>
              <a:gd name="T79" fmla="*/ 6 h 48"/>
              <a:gd name="T80" fmla="*/ 12 w 36"/>
              <a:gd name="T81" fmla="*/ 6 h 48"/>
              <a:gd name="T82" fmla="*/ 18 w 36"/>
              <a:gd name="T83" fmla="*/ 0 h 48"/>
              <a:gd name="T84" fmla="*/ 18 w 36"/>
              <a:gd name="T85" fmla="*/ 0 h 48"/>
              <a:gd name="T86" fmla="*/ 24 w 36"/>
              <a:gd name="T87" fmla="*/ 0 h 48"/>
              <a:gd name="T88" fmla="*/ 30 w 36"/>
              <a:gd name="T89" fmla="*/ 6 h 48"/>
              <a:gd name="T90" fmla="*/ 30 w 36"/>
              <a:gd name="T91" fmla="*/ 6 h 48"/>
              <a:gd name="T92" fmla="*/ 30 w 36"/>
              <a:gd name="T93" fmla="*/ 6 h 48"/>
              <a:gd name="T94" fmla="*/ 36 w 36"/>
              <a:gd name="T95" fmla="*/ 18 h 48"/>
              <a:gd name="T96" fmla="*/ 24 w 36"/>
              <a:gd name="T9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" h="48">
                <a:moveTo>
                  <a:pt x="24" y="24"/>
                </a:moveTo>
                <a:lnTo>
                  <a:pt x="18" y="12"/>
                </a:lnTo>
                <a:lnTo>
                  <a:pt x="24" y="12"/>
                </a:lnTo>
                <a:lnTo>
                  <a:pt x="24" y="12"/>
                </a:lnTo>
                <a:lnTo>
                  <a:pt x="18" y="6"/>
                </a:lnTo>
                <a:lnTo>
                  <a:pt x="24" y="6"/>
                </a:lnTo>
                <a:lnTo>
                  <a:pt x="24" y="6"/>
                </a:lnTo>
                <a:lnTo>
                  <a:pt x="18" y="12"/>
                </a:lnTo>
                <a:lnTo>
                  <a:pt x="18" y="12"/>
                </a:lnTo>
                <a:lnTo>
                  <a:pt x="18" y="12"/>
                </a:lnTo>
                <a:lnTo>
                  <a:pt x="12" y="24"/>
                </a:lnTo>
                <a:lnTo>
                  <a:pt x="12" y="18"/>
                </a:lnTo>
                <a:lnTo>
                  <a:pt x="12" y="18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24" y="42"/>
                </a:lnTo>
                <a:lnTo>
                  <a:pt x="18" y="42"/>
                </a:lnTo>
                <a:lnTo>
                  <a:pt x="18" y="42"/>
                </a:lnTo>
                <a:lnTo>
                  <a:pt x="24" y="36"/>
                </a:lnTo>
                <a:lnTo>
                  <a:pt x="18" y="36"/>
                </a:lnTo>
                <a:lnTo>
                  <a:pt x="18" y="36"/>
                </a:lnTo>
                <a:lnTo>
                  <a:pt x="24" y="18"/>
                </a:lnTo>
                <a:lnTo>
                  <a:pt x="24" y="18"/>
                </a:lnTo>
                <a:lnTo>
                  <a:pt x="36" y="24"/>
                </a:lnTo>
                <a:lnTo>
                  <a:pt x="36" y="24"/>
                </a:lnTo>
                <a:lnTo>
                  <a:pt x="30" y="42"/>
                </a:lnTo>
                <a:lnTo>
                  <a:pt x="30" y="42"/>
                </a:lnTo>
                <a:lnTo>
                  <a:pt x="30" y="42"/>
                </a:lnTo>
                <a:lnTo>
                  <a:pt x="24" y="48"/>
                </a:lnTo>
                <a:lnTo>
                  <a:pt x="24" y="48"/>
                </a:lnTo>
                <a:lnTo>
                  <a:pt x="18" y="48"/>
                </a:lnTo>
                <a:lnTo>
                  <a:pt x="12" y="42"/>
                </a:lnTo>
                <a:lnTo>
                  <a:pt x="12" y="42"/>
                </a:lnTo>
                <a:lnTo>
                  <a:pt x="6" y="42"/>
                </a:lnTo>
                <a:lnTo>
                  <a:pt x="0" y="24"/>
                </a:lnTo>
                <a:lnTo>
                  <a:pt x="0" y="24"/>
                </a:lnTo>
                <a:lnTo>
                  <a:pt x="0" y="18"/>
                </a:lnTo>
                <a:lnTo>
                  <a:pt x="6" y="6"/>
                </a:lnTo>
                <a:lnTo>
                  <a:pt x="6" y="6"/>
                </a:lnTo>
                <a:lnTo>
                  <a:pt x="12" y="6"/>
                </a:lnTo>
                <a:lnTo>
                  <a:pt x="18" y="0"/>
                </a:lnTo>
                <a:lnTo>
                  <a:pt x="18" y="0"/>
                </a:lnTo>
                <a:lnTo>
                  <a:pt x="24" y="0"/>
                </a:lnTo>
                <a:lnTo>
                  <a:pt x="30" y="6"/>
                </a:lnTo>
                <a:lnTo>
                  <a:pt x="30" y="6"/>
                </a:lnTo>
                <a:lnTo>
                  <a:pt x="30" y="6"/>
                </a:lnTo>
                <a:lnTo>
                  <a:pt x="36" y="18"/>
                </a:lnTo>
                <a:lnTo>
                  <a:pt x="24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7" name="Freeform 81">
            <a:extLst>
              <a:ext uri="{FF2B5EF4-FFF2-40B4-BE49-F238E27FC236}">
                <a16:creationId xmlns:a16="http://schemas.microsoft.com/office/drawing/2014/main" id="{6992A722-CBAE-6678-74D8-8D7649E6B5D2}"/>
              </a:ext>
            </a:extLst>
          </p:cNvPr>
          <p:cNvSpPr>
            <a:spLocks/>
          </p:cNvSpPr>
          <p:nvPr/>
        </p:nvSpPr>
        <p:spPr bwMode="auto">
          <a:xfrm>
            <a:off x="3021013" y="2613025"/>
            <a:ext cx="19050" cy="9525"/>
          </a:xfrm>
          <a:custGeom>
            <a:avLst/>
            <a:gdLst>
              <a:gd name="T0" fmla="*/ 0 w 12"/>
              <a:gd name="T1" fmla="*/ 0 h 6"/>
              <a:gd name="T2" fmla="*/ 0 w 12"/>
              <a:gd name="T3" fmla="*/ 0 h 6"/>
              <a:gd name="T4" fmla="*/ 0 w 12"/>
              <a:gd name="T5" fmla="*/ 6 h 6"/>
              <a:gd name="T6" fmla="*/ 12 w 12"/>
              <a:gd name="T7" fmla="*/ 0 h 6"/>
              <a:gd name="T8" fmla="*/ 12 w 12"/>
              <a:gd name="T9" fmla="*/ 6 h 6"/>
              <a:gd name="T10" fmla="*/ 12 w 12"/>
              <a:gd name="T11" fmla="*/ 6 h 6"/>
              <a:gd name="T12" fmla="*/ 0 w 1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6">
                <a:moveTo>
                  <a:pt x="0" y="0"/>
                </a:moveTo>
                <a:lnTo>
                  <a:pt x="0" y="0"/>
                </a:lnTo>
                <a:lnTo>
                  <a:pt x="0" y="6"/>
                </a:lnTo>
                <a:lnTo>
                  <a:pt x="12" y="0"/>
                </a:lnTo>
                <a:lnTo>
                  <a:pt x="12" y="6"/>
                </a:lnTo>
                <a:lnTo>
                  <a:pt x="12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8" name="Freeform 82">
            <a:extLst>
              <a:ext uri="{FF2B5EF4-FFF2-40B4-BE49-F238E27FC236}">
                <a16:creationId xmlns:a16="http://schemas.microsoft.com/office/drawing/2014/main" id="{87508B62-E504-8A35-7A4E-1584A5B018BE}"/>
              </a:ext>
            </a:extLst>
          </p:cNvPr>
          <p:cNvSpPr>
            <a:spLocks/>
          </p:cNvSpPr>
          <p:nvPr/>
        </p:nvSpPr>
        <p:spPr bwMode="auto">
          <a:xfrm>
            <a:off x="3508375" y="5135563"/>
            <a:ext cx="38100" cy="66675"/>
          </a:xfrm>
          <a:custGeom>
            <a:avLst/>
            <a:gdLst>
              <a:gd name="T0" fmla="*/ 24 w 24"/>
              <a:gd name="T1" fmla="*/ 18 h 42"/>
              <a:gd name="T2" fmla="*/ 24 w 24"/>
              <a:gd name="T3" fmla="*/ 6 h 42"/>
              <a:gd name="T4" fmla="*/ 12 w 24"/>
              <a:gd name="T5" fmla="*/ 0 h 42"/>
              <a:gd name="T6" fmla="*/ 0 w 24"/>
              <a:gd name="T7" fmla="*/ 6 h 42"/>
              <a:gd name="T8" fmla="*/ 0 w 24"/>
              <a:gd name="T9" fmla="*/ 18 h 42"/>
              <a:gd name="T10" fmla="*/ 0 w 24"/>
              <a:gd name="T11" fmla="*/ 36 h 42"/>
              <a:gd name="T12" fmla="*/ 12 w 24"/>
              <a:gd name="T13" fmla="*/ 42 h 42"/>
              <a:gd name="T14" fmla="*/ 24 w 24"/>
              <a:gd name="T15" fmla="*/ 36 h 42"/>
              <a:gd name="T16" fmla="*/ 24 w 24"/>
              <a:gd name="T1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42">
                <a:moveTo>
                  <a:pt x="24" y="18"/>
                </a:moveTo>
                <a:lnTo>
                  <a:pt x="24" y="6"/>
                </a:lnTo>
                <a:lnTo>
                  <a:pt x="12" y="0"/>
                </a:lnTo>
                <a:lnTo>
                  <a:pt x="0" y="6"/>
                </a:lnTo>
                <a:lnTo>
                  <a:pt x="0" y="18"/>
                </a:lnTo>
                <a:lnTo>
                  <a:pt x="0" y="36"/>
                </a:lnTo>
                <a:lnTo>
                  <a:pt x="12" y="42"/>
                </a:lnTo>
                <a:lnTo>
                  <a:pt x="24" y="36"/>
                </a:lnTo>
                <a:lnTo>
                  <a:pt x="24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79" name="Freeform 83">
            <a:extLst>
              <a:ext uri="{FF2B5EF4-FFF2-40B4-BE49-F238E27FC236}">
                <a16:creationId xmlns:a16="http://schemas.microsoft.com/office/drawing/2014/main" id="{4D28DA0C-FA9C-2AEF-6DF2-8D1BDC83160F}"/>
              </a:ext>
            </a:extLst>
          </p:cNvPr>
          <p:cNvSpPr>
            <a:spLocks/>
          </p:cNvSpPr>
          <p:nvPr/>
        </p:nvSpPr>
        <p:spPr bwMode="auto">
          <a:xfrm>
            <a:off x="3498850" y="5126038"/>
            <a:ext cx="57150" cy="85725"/>
          </a:xfrm>
          <a:custGeom>
            <a:avLst/>
            <a:gdLst>
              <a:gd name="T0" fmla="*/ 24 w 36"/>
              <a:gd name="T1" fmla="*/ 24 h 54"/>
              <a:gd name="T2" fmla="*/ 24 w 36"/>
              <a:gd name="T3" fmla="*/ 12 h 54"/>
              <a:gd name="T4" fmla="*/ 30 w 36"/>
              <a:gd name="T5" fmla="*/ 18 h 54"/>
              <a:gd name="T6" fmla="*/ 30 w 36"/>
              <a:gd name="T7" fmla="*/ 18 h 54"/>
              <a:gd name="T8" fmla="*/ 18 w 36"/>
              <a:gd name="T9" fmla="*/ 12 h 54"/>
              <a:gd name="T10" fmla="*/ 24 w 36"/>
              <a:gd name="T11" fmla="*/ 12 h 54"/>
              <a:gd name="T12" fmla="*/ 24 w 36"/>
              <a:gd name="T13" fmla="*/ 12 h 54"/>
              <a:gd name="T14" fmla="*/ 12 w 36"/>
              <a:gd name="T15" fmla="*/ 18 h 54"/>
              <a:gd name="T16" fmla="*/ 12 w 36"/>
              <a:gd name="T17" fmla="*/ 12 h 54"/>
              <a:gd name="T18" fmla="*/ 12 w 36"/>
              <a:gd name="T19" fmla="*/ 12 h 54"/>
              <a:gd name="T20" fmla="*/ 12 w 36"/>
              <a:gd name="T21" fmla="*/ 24 h 54"/>
              <a:gd name="T22" fmla="*/ 12 w 36"/>
              <a:gd name="T23" fmla="*/ 24 h 54"/>
              <a:gd name="T24" fmla="*/ 12 w 36"/>
              <a:gd name="T25" fmla="*/ 24 h 54"/>
              <a:gd name="T26" fmla="*/ 12 w 36"/>
              <a:gd name="T27" fmla="*/ 42 h 54"/>
              <a:gd name="T28" fmla="*/ 12 w 36"/>
              <a:gd name="T29" fmla="*/ 36 h 54"/>
              <a:gd name="T30" fmla="*/ 12 w 36"/>
              <a:gd name="T31" fmla="*/ 36 h 54"/>
              <a:gd name="T32" fmla="*/ 24 w 36"/>
              <a:gd name="T33" fmla="*/ 42 h 54"/>
              <a:gd name="T34" fmla="*/ 18 w 36"/>
              <a:gd name="T35" fmla="*/ 42 h 54"/>
              <a:gd name="T36" fmla="*/ 18 w 36"/>
              <a:gd name="T37" fmla="*/ 42 h 54"/>
              <a:gd name="T38" fmla="*/ 30 w 36"/>
              <a:gd name="T39" fmla="*/ 36 h 54"/>
              <a:gd name="T40" fmla="*/ 24 w 36"/>
              <a:gd name="T41" fmla="*/ 42 h 54"/>
              <a:gd name="T42" fmla="*/ 24 w 36"/>
              <a:gd name="T43" fmla="*/ 42 h 54"/>
              <a:gd name="T44" fmla="*/ 24 w 36"/>
              <a:gd name="T45" fmla="*/ 24 h 54"/>
              <a:gd name="T46" fmla="*/ 24 w 36"/>
              <a:gd name="T47" fmla="*/ 24 h 54"/>
              <a:gd name="T48" fmla="*/ 36 w 36"/>
              <a:gd name="T49" fmla="*/ 24 h 54"/>
              <a:gd name="T50" fmla="*/ 36 w 36"/>
              <a:gd name="T51" fmla="*/ 24 h 54"/>
              <a:gd name="T52" fmla="*/ 36 w 36"/>
              <a:gd name="T53" fmla="*/ 42 h 54"/>
              <a:gd name="T54" fmla="*/ 36 w 36"/>
              <a:gd name="T55" fmla="*/ 42 h 54"/>
              <a:gd name="T56" fmla="*/ 36 w 36"/>
              <a:gd name="T57" fmla="*/ 48 h 54"/>
              <a:gd name="T58" fmla="*/ 24 w 36"/>
              <a:gd name="T59" fmla="*/ 54 h 54"/>
              <a:gd name="T60" fmla="*/ 24 w 36"/>
              <a:gd name="T61" fmla="*/ 54 h 54"/>
              <a:gd name="T62" fmla="*/ 18 w 36"/>
              <a:gd name="T63" fmla="*/ 54 h 54"/>
              <a:gd name="T64" fmla="*/ 6 w 36"/>
              <a:gd name="T65" fmla="*/ 48 h 54"/>
              <a:gd name="T66" fmla="*/ 6 w 36"/>
              <a:gd name="T67" fmla="*/ 48 h 54"/>
              <a:gd name="T68" fmla="*/ 0 w 36"/>
              <a:gd name="T69" fmla="*/ 42 h 54"/>
              <a:gd name="T70" fmla="*/ 0 w 36"/>
              <a:gd name="T71" fmla="*/ 24 h 54"/>
              <a:gd name="T72" fmla="*/ 0 w 36"/>
              <a:gd name="T73" fmla="*/ 24 h 54"/>
              <a:gd name="T74" fmla="*/ 0 w 36"/>
              <a:gd name="T75" fmla="*/ 24 h 54"/>
              <a:gd name="T76" fmla="*/ 0 w 36"/>
              <a:gd name="T77" fmla="*/ 12 h 54"/>
              <a:gd name="T78" fmla="*/ 0 w 36"/>
              <a:gd name="T79" fmla="*/ 12 h 54"/>
              <a:gd name="T80" fmla="*/ 6 w 36"/>
              <a:gd name="T81" fmla="*/ 6 h 54"/>
              <a:gd name="T82" fmla="*/ 18 w 36"/>
              <a:gd name="T83" fmla="*/ 0 h 54"/>
              <a:gd name="T84" fmla="*/ 18 w 36"/>
              <a:gd name="T85" fmla="*/ 0 h 54"/>
              <a:gd name="T86" fmla="*/ 24 w 36"/>
              <a:gd name="T87" fmla="*/ 0 h 54"/>
              <a:gd name="T88" fmla="*/ 36 w 36"/>
              <a:gd name="T89" fmla="*/ 6 h 54"/>
              <a:gd name="T90" fmla="*/ 36 w 36"/>
              <a:gd name="T91" fmla="*/ 6 h 54"/>
              <a:gd name="T92" fmla="*/ 36 w 36"/>
              <a:gd name="T93" fmla="*/ 12 h 54"/>
              <a:gd name="T94" fmla="*/ 36 w 36"/>
              <a:gd name="T95" fmla="*/ 24 h 54"/>
              <a:gd name="T96" fmla="*/ 24 w 36"/>
              <a:gd name="T97" fmla="*/ 2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" h="54">
                <a:moveTo>
                  <a:pt x="24" y="24"/>
                </a:moveTo>
                <a:lnTo>
                  <a:pt x="24" y="12"/>
                </a:lnTo>
                <a:lnTo>
                  <a:pt x="30" y="18"/>
                </a:lnTo>
                <a:lnTo>
                  <a:pt x="30" y="18"/>
                </a:lnTo>
                <a:lnTo>
                  <a:pt x="18" y="12"/>
                </a:lnTo>
                <a:lnTo>
                  <a:pt x="24" y="12"/>
                </a:lnTo>
                <a:lnTo>
                  <a:pt x="24" y="12"/>
                </a:lnTo>
                <a:lnTo>
                  <a:pt x="12" y="18"/>
                </a:lnTo>
                <a:lnTo>
                  <a:pt x="12" y="12"/>
                </a:lnTo>
                <a:lnTo>
                  <a:pt x="12" y="12"/>
                </a:lnTo>
                <a:lnTo>
                  <a:pt x="12" y="24"/>
                </a:lnTo>
                <a:lnTo>
                  <a:pt x="12" y="24"/>
                </a:lnTo>
                <a:lnTo>
                  <a:pt x="12" y="24"/>
                </a:lnTo>
                <a:lnTo>
                  <a:pt x="12" y="42"/>
                </a:lnTo>
                <a:lnTo>
                  <a:pt x="12" y="36"/>
                </a:lnTo>
                <a:lnTo>
                  <a:pt x="12" y="36"/>
                </a:lnTo>
                <a:lnTo>
                  <a:pt x="24" y="42"/>
                </a:lnTo>
                <a:lnTo>
                  <a:pt x="18" y="42"/>
                </a:lnTo>
                <a:lnTo>
                  <a:pt x="18" y="42"/>
                </a:lnTo>
                <a:lnTo>
                  <a:pt x="30" y="36"/>
                </a:lnTo>
                <a:lnTo>
                  <a:pt x="24" y="42"/>
                </a:lnTo>
                <a:lnTo>
                  <a:pt x="24" y="42"/>
                </a:lnTo>
                <a:lnTo>
                  <a:pt x="24" y="24"/>
                </a:lnTo>
                <a:lnTo>
                  <a:pt x="24" y="24"/>
                </a:lnTo>
                <a:lnTo>
                  <a:pt x="36" y="24"/>
                </a:lnTo>
                <a:lnTo>
                  <a:pt x="36" y="24"/>
                </a:lnTo>
                <a:lnTo>
                  <a:pt x="36" y="42"/>
                </a:lnTo>
                <a:lnTo>
                  <a:pt x="36" y="42"/>
                </a:lnTo>
                <a:lnTo>
                  <a:pt x="36" y="48"/>
                </a:lnTo>
                <a:lnTo>
                  <a:pt x="24" y="54"/>
                </a:lnTo>
                <a:lnTo>
                  <a:pt x="24" y="54"/>
                </a:lnTo>
                <a:lnTo>
                  <a:pt x="18" y="54"/>
                </a:lnTo>
                <a:lnTo>
                  <a:pt x="6" y="48"/>
                </a:lnTo>
                <a:lnTo>
                  <a:pt x="6" y="48"/>
                </a:lnTo>
                <a:lnTo>
                  <a:pt x="0" y="42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0" y="12"/>
                </a:lnTo>
                <a:lnTo>
                  <a:pt x="0" y="12"/>
                </a:lnTo>
                <a:lnTo>
                  <a:pt x="6" y="6"/>
                </a:lnTo>
                <a:lnTo>
                  <a:pt x="18" y="0"/>
                </a:lnTo>
                <a:lnTo>
                  <a:pt x="18" y="0"/>
                </a:lnTo>
                <a:lnTo>
                  <a:pt x="24" y="0"/>
                </a:lnTo>
                <a:lnTo>
                  <a:pt x="36" y="6"/>
                </a:lnTo>
                <a:lnTo>
                  <a:pt x="36" y="6"/>
                </a:lnTo>
                <a:lnTo>
                  <a:pt x="36" y="12"/>
                </a:lnTo>
                <a:lnTo>
                  <a:pt x="36" y="24"/>
                </a:lnTo>
                <a:lnTo>
                  <a:pt x="24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0" name="Freeform 84">
            <a:extLst>
              <a:ext uri="{FF2B5EF4-FFF2-40B4-BE49-F238E27FC236}">
                <a16:creationId xmlns:a16="http://schemas.microsoft.com/office/drawing/2014/main" id="{EC96E99A-EA83-018D-7FF1-9A17A65F83B1}"/>
              </a:ext>
            </a:extLst>
          </p:cNvPr>
          <p:cNvSpPr>
            <a:spLocks/>
          </p:cNvSpPr>
          <p:nvPr/>
        </p:nvSpPr>
        <p:spPr bwMode="auto">
          <a:xfrm>
            <a:off x="3536950" y="5164138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1" name="Freeform 85">
            <a:extLst>
              <a:ext uri="{FF2B5EF4-FFF2-40B4-BE49-F238E27FC236}">
                <a16:creationId xmlns:a16="http://schemas.microsoft.com/office/drawing/2014/main" id="{765016D2-53AE-41ED-49E9-F61463104741}"/>
              </a:ext>
            </a:extLst>
          </p:cNvPr>
          <p:cNvSpPr>
            <a:spLocks/>
          </p:cNvSpPr>
          <p:nvPr/>
        </p:nvSpPr>
        <p:spPr bwMode="auto">
          <a:xfrm>
            <a:off x="3432175" y="2078038"/>
            <a:ext cx="28575" cy="57150"/>
          </a:xfrm>
          <a:custGeom>
            <a:avLst/>
            <a:gdLst>
              <a:gd name="T0" fmla="*/ 18 w 18"/>
              <a:gd name="T1" fmla="*/ 18 h 36"/>
              <a:gd name="T2" fmla="*/ 18 w 18"/>
              <a:gd name="T3" fmla="*/ 6 h 36"/>
              <a:gd name="T4" fmla="*/ 6 w 18"/>
              <a:gd name="T5" fmla="*/ 0 h 36"/>
              <a:gd name="T6" fmla="*/ 0 w 18"/>
              <a:gd name="T7" fmla="*/ 6 h 36"/>
              <a:gd name="T8" fmla="*/ 0 w 18"/>
              <a:gd name="T9" fmla="*/ 18 h 36"/>
              <a:gd name="T10" fmla="*/ 0 w 18"/>
              <a:gd name="T11" fmla="*/ 30 h 36"/>
              <a:gd name="T12" fmla="*/ 6 w 18"/>
              <a:gd name="T13" fmla="*/ 36 h 36"/>
              <a:gd name="T14" fmla="*/ 18 w 18"/>
              <a:gd name="T15" fmla="*/ 30 h 36"/>
              <a:gd name="T16" fmla="*/ 18 w 18"/>
              <a:gd name="T17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36">
                <a:moveTo>
                  <a:pt x="18" y="18"/>
                </a:moveTo>
                <a:lnTo>
                  <a:pt x="18" y="6"/>
                </a:lnTo>
                <a:lnTo>
                  <a:pt x="6" y="0"/>
                </a:lnTo>
                <a:lnTo>
                  <a:pt x="0" y="6"/>
                </a:lnTo>
                <a:lnTo>
                  <a:pt x="0" y="18"/>
                </a:lnTo>
                <a:lnTo>
                  <a:pt x="0" y="30"/>
                </a:lnTo>
                <a:lnTo>
                  <a:pt x="6" y="36"/>
                </a:lnTo>
                <a:lnTo>
                  <a:pt x="18" y="30"/>
                </a:lnTo>
                <a:lnTo>
                  <a:pt x="18" y="18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2" name="Freeform 86">
            <a:extLst>
              <a:ext uri="{FF2B5EF4-FFF2-40B4-BE49-F238E27FC236}">
                <a16:creationId xmlns:a16="http://schemas.microsoft.com/office/drawing/2014/main" id="{9FAC3B38-EEB9-2EC7-E714-DD893851BA0F}"/>
              </a:ext>
            </a:extLst>
          </p:cNvPr>
          <p:cNvSpPr>
            <a:spLocks/>
          </p:cNvSpPr>
          <p:nvPr/>
        </p:nvSpPr>
        <p:spPr bwMode="auto">
          <a:xfrm>
            <a:off x="3422650" y="2068513"/>
            <a:ext cx="47625" cy="76200"/>
          </a:xfrm>
          <a:custGeom>
            <a:avLst/>
            <a:gdLst>
              <a:gd name="T0" fmla="*/ 18 w 30"/>
              <a:gd name="T1" fmla="*/ 24 h 48"/>
              <a:gd name="T2" fmla="*/ 18 w 30"/>
              <a:gd name="T3" fmla="*/ 12 h 48"/>
              <a:gd name="T4" fmla="*/ 24 w 30"/>
              <a:gd name="T5" fmla="*/ 18 h 48"/>
              <a:gd name="T6" fmla="*/ 24 w 30"/>
              <a:gd name="T7" fmla="*/ 18 h 48"/>
              <a:gd name="T8" fmla="*/ 12 w 30"/>
              <a:gd name="T9" fmla="*/ 12 h 48"/>
              <a:gd name="T10" fmla="*/ 18 w 30"/>
              <a:gd name="T11" fmla="*/ 12 h 48"/>
              <a:gd name="T12" fmla="*/ 18 w 30"/>
              <a:gd name="T13" fmla="*/ 12 h 48"/>
              <a:gd name="T14" fmla="*/ 12 w 30"/>
              <a:gd name="T15" fmla="*/ 18 h 48"/>
              <a:gd name="T16" fmla="*/ 12 w 30"/>
              <a:gd name="T17" fmla="*/ 12 h 48"/>
              <a:gd name="T18" fmla="*/ 12 w 30"/>
              <a:gd name="T19" fmla="*/ 12 h 48"/>
              <a:gd name="T20" fmla="*/ 12 w 30"/>
              <a:gd name="T21" fmla="*/ 24 h 48"/>
              <a:gd name="T22" fmla="*/ 12 w 30"/>
              <a:gd name="T23" fmla="*/ 24 h 48"/>
              <a:gd name="T24" fmla="*/ 12 w 30"/>
              <a:gd name="T25" fmla="*/ 24 h 48"/>
              <a:gd name="T26" fmla="*/ 12 w 30"/>
              <a:gd name="T27" fmla="*/ 36 h 48"/>
              <a:gd name="T28" fmla="*/ 12 w 30"/>
              <a:gd name="T29" fmla="*/ 36 h 48"/>
              <a:gd name="T30" fmla="*/ 12 w 30"/>
              <a:gd name="T31" fmla="*/ 36 h 48"/>
              <a:gd name="T32" fmla="*/ 18 w 30"/>
              <a:gd name="T33" fmla="*/ 42 h 48"/>
              <a:gd name="T34" fmla="*/ 12 w 30"/>
              <a:gd name="T35" fmla="*/ 36 h 48"/>
              <a:gd name="T36" fmla="*/ 12 w 30"/>
              <a:gd name="T37" fmla="*/ 36 h 48"/>
              <a:gd name="T38" fmla="*/ 24 w 30"/>
              <a:gd name="T39" fmla="*/ 30 h 48"/>
              <a:gd name="T40" fmla="*/ 18 w 30"/>
              <a:gd name="T41" fmla="*/ 36 h 48"/>
              <a:gd name="T42" fmla="*/ 18 w 30"/>
              <a:gd name="T43" fmla="*/ 36 h 48"/>
              <a:gd name="T44" fmla="*/ 18 w 30"/>
              <a:gd name="T45" fmla="*/ 24 h 48"/>
              <a:gd name="T46" fmla="*/ 18 w 30"/>
              <a:gd name="T47" fmla="*/ 24 h 48"/>
              <a:gd name="T48" fmla="*/ 30 w 30"/>
              <a:gd name="T49" fmla="*/ 24 h 48"/>
              <a:gd name="T50" fmla="*/ 30 w 30"/>
              <a:gd name="T51" fmla="*/ 24 h 48"/>
              <a:gd name="T52" fmla="*/ 30 w 30"/>
              <a:gd name="T53" fmla="*/ 36 h 48"/>
              <a:gd name="T54" fmla="*/ 30 w 30"/>
              <a:gd name="T55" fmla="*/ 36 h 48"/>
              <a:gd name="T56" fmla="*/ 30 w 30"/>
              <a:gd name="T57" fmla="*/ 42 h 48"/>
              <a:gd name="T58" fmla="*/ 18 w 30"/>
              <a:gd name="T59" fmla="*/ 48 h 48"/>
              <a:gd name="T60" fmla="*/ 18 w 30"/>
              <a:gd name="T61" fmla="*/ 48 h 48"/>
              <a:gd name="T62" fmla="*/ 12 w 30"/>
              <a:gd name="T63" fmla="*/ 48 h 48"/>
              <a:gd name="T64" fmla="*/ 6 w 30"/>
              <a:gd name="T65" fmla="*/ 42 h 48"/>
              <a:gd name="T66" fmla="*/ 6 w 30"/>
              <a:gd name="T67" fmla="*/ 42 h 48"/>
              <a:gd name="T68" fmla="*/ 0 w 30"/>
              <a:gd name="T69" fmla="*/ 36 h 48"/>
              <a:gd name="T70" fmla="*/ 0 w 30"/>
              <a:gd name="T71" fmla="*/ 24 h 48"/>
              <a:gd name="T72" fmla="*/ 0 w 30"/>
              <a:gd name="T73" fmla="*/ 24 h 48"/>
              <a:gd name="T74" fmla="*/ 0 w 30"/>
              <a:gd name="T75" fmla="*/ 24 h 48"/>
              <a:gd name="T76" fmla="*/ 0 w 30"/>
              <a:gd name="T77" fmla="*/ 12 h 48"/>
              <a:gd name="T78" fmla="*/ 0 w 30"/>
              <a:gd name="T79" fmla="*/ 12 h 48"/>
              <a:gd name="T80" fmla="*/ 6 w 30"/>
              <a:gd name="T81" fmla="*/ 12 h 48"/>
              <a:gd name="T82" fmla="*/ 12 w 30"/>
              <a:gd name="T83" fmla="*/ 6 h 48"/>
              <a:gd name="T84" fmla="*/ 12 w 30"/>
              <a:gd name="T85" fmla="*/ 6 h 48"/>
              <a:gd name="T86" fmla="*/ 18 w 30"/>
              <a:gd name="T87" fmla="*/ 0 h 48"/>
              <a:gd name="T88" fmla="*/ 30 w 30"/>
              <a:gd name="T89" fmla="*/ 6 h 48"/>
              <a:gd name="T90" fmla="*/ 30 w 30"/>
              <a:gd name="T91" fmla="*/ 6 h 48"/>
              <a:gd name="T92" fmla="*/ 30 w 30"/>
              <a:gd name="T93" fmla="*/ 12 h 48"/>
              <a:gd name="T94" fmla="*/ 30 w 30"/>
              <a:gd name="T95" fmla="*/ 24 h 48"/>
              <a:gd name="T96" fmla="*/ 18 w 30"/>
              <a:gd name="T9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" h="48">
                <a:moveTo>
                  <a:pt x="18" y="24"/>
                </a:moveTo>
                <a:lnTo>
                  <a:pt x="18" y="12"/>
                </a:lnTo>
                <a:lnTo>
                  <a:pt x="24" y="18"/>
                </a:lnTo>
                <a:lnTo>
                  <a:pt x="24" y="18"/>
                </a:lnTo>
                <a:lnTo>
                  <a:pt x="12" y="12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2"/>
                </a:lnTo>
                <a:lnTo>
                  <a:pt x="12" y="12"/>
                </a:lnTo>
                <a:lnTo>
                  <a:pt x="12" y="24"/>
                </a:lnTo>
                <a:lnTo>
                  <a:pt x="12" y="24"/>
                </a:lnTo>
                <a:lnTo>
                  <a:pt x="12" y="24"/>
                </a:lnTo>
                <a:lnTo>
                  <a:pt x="12" y="36"/>
                </a:lnTo>
                <a:lnTo>
                  <a:pt x="12" y="36"/>
                </a:lnTo>
                <a:lnTo>
                  <a:pt x="12" y="36"/>
                </a:lnTo>
                <a:lnTo>
                  <a:pt x="18" y="42"/>
                </a:lnTo>
                <a:lnTo>
                  <a:pt x="12" y="36"/>
                </a:lnTo>
                <a:lnTo>
                  <a:pt x="12" y="36"/>
                </a:lnTo>
                <a:lnTo>
                  <a:pt x="24" y="30"/>
                </a:lnTo>
                <a:lnTo>
                  <a:pt x="18" y="36"/>
                </a:lnTo>
                <a:lnTo>
                  <a:pt x="18" y="36"/>
                </a:lnTo>
                <a:lnTo>
                  <a:pt x="18" y="24"/>
                </a:lnTo>
                <a:lnTo>
                  <a:pt x="18" y="24"/>
                </a:lnTo>
                <a:lnTo>
                  <a:pt x="30" y="24"/>
                </a:lnTo>
                <a:lnTo>
                  <a:pt x="30" y="24"/>
                </a:lnTo>
                <a:lnTo>
                  <a:pt x="30" y="36"/>
                </a:lnTo>
                <a:lnTo>
                  <a:pt x="30" y="36"/>
                </a:lnTo>
                <a:lnTo>
                  <a:pt x="30" y="42"/>
                </a:lnTo>
                <a:lnTo>
                  <a:pt x="18" y="48"/>
                </a:lnTo>
                <a:lnTo>
                  <a:pt x="18" y="48"/>
                </a:lnTo>
                <a:lnTo>
                  <a:pt x="12" y="48"/>
                </a:lnTo>
                <a:lnTo>
                  <a:pt x="6" y="42"/>
                </a:lnTo>
                <a:lnTo>
                  <a:pt x="6" y="42"/>
                </a:lnTo>
                <a:lnTo>
                  <a:pt x="0" y="36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0" y="12"/>
                </a:lnTo>
                <a:lnTo>
                  <a:pt x="0" y="12"/>
                </a:lnTo>
                <a:lnTo>
                  <a:pt x="6" y="12"/>
                </a:lnTo>
                <a:lnTo>
                  <a:pt x="12" y="6"/>
                </a:lnTo>
                <a:lnTo>
                  <a:pt x="12" y="6"/>
                </a:lnTo>
                <a:lnTo>
                  <a:pt x="18" y="0"/>
                </a:lnTo>
                <a:lnTo>
                  <a:pt x="30" y="6"/>
                </a:lnTo>
                <a:lnTo>
                  <a:pt x="30" y="6"/>
                </a:lnTo>
                <a:lnTo>
                  <a:pt x="30" y="12"/>
                </a:lnTo>
                <a:lnTo>
                  <a:pt x="30" y="24"/>
                </a:lnTo>
                <a:lnTo>
                  <a:pt x="18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3" name="Freeform 87">
            <a:extLst>
              <a:ext uri="{FF2B5EF4-FFF2-40B4-BE49-F238E27FC236}">
                <a16:creationId xmlns:a16="http://schemas.microsoft.com/office/drawing/2014/main" id="{572C7806-2070-8D4E-7D5C-C91AC4C86D00}"/>
              </a:ext>
            </a:extLst>
          </p:cNvPr>
          <p:cNvSpPr>
            <a:spLocks/>
          </p:cNvSpPr>
          <p:nvPr/>
        </p:nvSpPr>
        <p:spPr bwMode="auto">
          <a:xfrm>
            <a:off x="3451225" y="2106613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4" name="Freeform 88">
            <a:extLst>
              <a:ext uri="{FF2B5EF4-FFF2-40B4-BE49-F238E27FC236}">
                <a16:creationId xmlns:a16="http://schemas.microsoft.com/office/drawing/2014/main" id="{11210FE1-1D29-AB6D-C738-BE1A04B7ABAF}"/>
              </a:ext>
            </a:extLst>
          </p:cNvPr>
          <p:cNvSpPr>
            <a:spLocks/>
          </p:cNvSpPr>
          <p:nvPr/>
        </p:nvSpPr>
        <p:spPr bwMode="auto">
          <a:xfrm>
            <a:off x="3432175" y="3005138"/>
            <a:ext cx="28575" cy="66675"/>
          </a:xfrm>
          <a:custGeom>
            <a:avLst/>
            <a:gdLst>
              <a:gd name="T0" fmla="*/ 18 w 18"/>
              <a:gd name="T1" fmla="*/ 24 h 42"/>
              <a:gd name="T2" fmla="*/ 18 w 18"/>
              <a:gd name="T3" fmla="*/ 6 h 42"/>
              <a:gd name="T4" fmla="*/ 6 w 18"/>
              <a:gd name="T5" fmla="*/ 0 h 42"/>
              <a:gd name="T6" fmla="*/ 0 w 18"/>
              <a:gd name="T7" fmla="*/ 6 h 42"/>
              <a:gd name="T8" fmla="*/ 0 w 18"/>
              <a:gd name="T9" fmla="*/ 24 h 42"/>
              <a:gd name="T10" fmla="*/ 0 w 18"/>
              <a:gd name="T11" fmla="*/ 36 h 42"/>
              <a:gd name="T12" fmla="*/ 6 w 18"/>
              <a:gd name="T13" fmla="*/ 42 h 42"/>
              <a:gd name="T14" fmla="*/ 18 w 18"/>
              <a:gd name="T15" fmla="*/ 36 h 42"/>
              <a:gd name="T16" fmla="*/ 18 w 18"/>
              <a:gd name="T17" fmla="*/ 24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42">
                <a:moveTo>
                  <a:pt x="18" y="24"/>
                </a:moveTo>
                <a:lnTo>
                  <a:pt x="18" y="6"/>
                </a:lnTo>
                <a:lnTo>
                  <a:pt x="6" y="0"/>
                </a:lnTo>
                <a:lnTo>
                  <a:pt x="0" y="6"/>
                </a:lnTo>
                <a:lnTo>
                  <a:pt x="0" y="24"/>
                </a:lnTo>
                <a:lnTo>
                  <a:pt x="0" y="36"/>
                </a:lnTo>
                <a:lnTo>
                  <a:pt x="6" y="42"/>
                </a:lnTo>
                <a:lnTo>
                  <a:pt x="18" y="36"/>
                </a:lnTo>
                <a:lnTo>
                  <a:pt x="18" y="24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5" name="Freeform 89">
            <a:extLst>
              <a:ext uri="{FF2B5EF4-FFF2-40B4-BE49-F238E27FC236}">
                <a16:creationId xmlns:a16="http://schemas.microsoft.com/office/drawing/2014/main" id="{9379A1A9-C41A-A46B-EE2B-70D063C6364D}"/>
              </a:ext>
            </a:extLst>
          </p:cNvPr>
          <p:cNvSpPr>
            <a:spLocks/>
          </p:cNvSpPr>
          <p:nvPr/>
        </p:nvSpPr>
        <p:spPr bwMode="auto">
          <a:xfrm>
            <a:off x="3422650" y="2995613"/>
            <a:ext cx="47625" cy="85725"/>
          </a:xfrm>
          <a:custGeom>
            <a:avLst/>
            <a:gdLst>
              <a:gd name="T0" fmla="*/ 18 w 30"/>
              <a:gd name="T1" fmla="*/ 30 h 54"/>
              <a:gd name="T2" fmla="*/ 18 w 30"/>
              <a:gd name="T3" fmla="*/ 12 h 54"/>
              <a:gd name="T4" fmla="*/ 24 w 30"/>
              <a:gd name="T5" fmla="*/ 18 h 54"/>
              <a:gd name="T6" fmla="*/ 24 w 30"/>
              <a:gd name="T7" fmla="*/ 18 h 54"/>
              <a:gd name="T8" fmla="*/ 12 w 30"/>
              <a:gd name="T9" fmla="*/ 12 h 54"/>
              <a:gd name="T10" fmla="*/ 18 w 30"/>
              <a:gd name="T11" fmla="*/ 12 h 54"/>
              <a:gd name="T12" fmla="*/ 18 w 30"/>
              <a:gd name="T13" fmla="*/ 12 h 54"/>
              <a:gd name="T14" fmla="*/ 12 w 30"/>
              <a:gd name="T15" fmla="*/ 18 h 54"/>
              <a:gd name="T16" fmla="*/ 12 w 30"/>
              <a:gd name="T17" fmla="*/ 12 h 54"/>
              <a:gd name="T18" fmla="*/ 12 w 30"/>
              <a:gd name="T19" fmla="*/ 12 h 54"/>
              <a:gd name="T20" fmla="*/ 12 w 30"/>
              <a:gd name="T21" fmla="*/ 30 h 54"/>
              <a:gd name="T22" fmla="*/ 12 w 30"/>
              <a:gd name="T23" fmla="*/ 30 h 54"/>
              <a:gd name="T24" fmla="*/ 12 w 30"/>
              <a:gd name="T25" fmla="*/ 30 h 54"/>
              <a:gd name="T26" fmla="*/ 12 w 30"/>
              <a:gd name="T27" fmla="*/ 42 h 54"/>
              <a:gd name="T28" fmla="*/ 12 w 30"/>
              <a:gd name="T29" fmla="*/ 42 h 54"/>
              <a:gd name="T30" fmla="*/ 12 w 30"/>
              <a:gd name="T31" fmla="*/ 42 h 54"/>
              <a:gd name="T32" fmla="*/ 18 w 30"/>
              <a:gd name="T33" fmla="*/ 48 h 54"/>
              <a:gd name="T34" fmla="*/ 12 w 30"/>
              <a:gd name="T35" fmla="*/ 42 h 54"/>
              <a:gd name="T36" fmla="*/ 12 w 30"/>
              <a:gd name="T37" fmla="*/ 42 h 54"/>
              <a:gd name="T38" fmla="*/ 24 w 30"/>
              <a:gd name="T39" fmla="*/ 36 h 54"/>
              <a:gd name="T40" fmla="*/ 18 w 30"/>
              <a:gd name="T41" fmla="*/ 42 h 54"/>
              <a:gd name="T42" fmla="*/ 18 w 30"/>
              <a:gd name="T43" fmla="*/ 42 h 54"/>
              <a:gd name="T44" fmla="*/ 18 w 30"/>
              <a:gd name="T45" fmla="*/ 30 h 54"/>
              <a:gd name="T46" fmla="*/ 18 w 30"/>
              <a:gd name="T47" fmla="*/ 30 h 54"/>
              <a:gd name="T48" fmla="*/ 30 w 30"/>
              <a:gd name="T49" fmla="*/ 30 h 54"/>
              <a:gd name="T50" fmla="*/ 30 w 30"/>
              <a:gd name="T51" fmla="*/ 30 h 54"/>
              <a:gd name="T52" fmla="*/ 30 w 30"/>
              <a:gd name="T53" fmla="*/ 42 h 54"/>
              <a:gd name="T54" fmla="*/ 30 w 30"/>
              <a:gd name="T55" fmla="*/ 42 h 54"/>
              <a:gd name="T56" fmla="*/ 30 w 30"/>
              <a:gd name="T57" fmla="*/ 48 h 54"/>
              <a:gd name="T58" fmla="*/ 18 w 30"/>
              <a:gd name="T59" fmla="*/ 54 h 54"/>
              <a:gd name="T60" fmla="*/ 18 w 30"/>
              <a:gd name="T61" fmla="*/ 54 h 54"/>
              <a:gd name="T62" fmla="*/ 12 w 30"/>
              <a:gd name="T63" fmla="*/ 54 h 54"/>
              <a:gd name="T64" fmla="*/ 6 w 30"/>
              <a:gd name="T65" fmla="*/ 48 h 54"/>
              <a:gd name="T66" fmla="*/ 6 w 30"/>
              <a:gd name="T67" fmla="*/ 48 h 54"/>
              <a:gd name="T68" fmla="*/ 0 w 30"/>
              <a:gd name="T69" fmla="*/ 42 h 54"/>
              <a:gd name="T70" fmla="*/ 0 w 30"/>
              <a:gd name="T71" fmla="*/ 30 h 54"/>
              <a:gd name="T72" fmla="*/ 0 w 30"/>
              <a:gd name="T73" fmla="*/ 30 h 54"/>
              <a:gd name="T74" fmla="*/ 0 w 30"/>
              <a:gd name="T75" fmla="*/ 30 h 54"/>
              <a:gd name="T76" fmla="*/ 0 w 30"/>
              <a:gd name="T77" fmla="*/ 12 h 54"/>
              <a:gd name="T78" fmla="*/ 0 w 30"/>
              <a:gd name="T79" fmla="*/ 12 h 54"/>
              <a:gd name="T80" fmla="*/ 6 w 30"/>
              <a:gd name="T81" fmla="*/ 12 h 54"/>
              <a:gd name="T82" fmla="*/ 12 w 30"/>
              <a:gd name="T83" fmla="*/ 6 h 54"/>
              <a:gd name="T84" fmla="*/ 12 w 30"/>
              <a:gd name="T85" fmla="*/ 6 h 54"/>
              <a:gd name="T86" fmla="*/ 18 w 30"/>
              <a:gd name="T87" fmla="*/ 0 h 54"/>
              <a:gd name="T88" fmla="*/ 30 w 30"/>
              <a:gd name="T89" fmla="*/ 6 h 54"/>
              <a:gd name="T90" fmla="*/ 30 w 30"/>
              <a:gd name="T91" fmla="*/ 6 h 54"/>
              <a:gd name="T92" fmla="*/ 30 w 30"/>
              <a:gd name="T93" fmla="*/ 12 h 54"/>
              <a:gd name="T94" fmla="*/ 30 w 30"/>
              <a:gd name="T95" fmla="*/ 30 h 54"/>
              <a:gd name="T96" fmla="*/ 18 w 30"/>
              <a:gd name="T97" fmla="*/ 3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" h="54">
                <a:moveTo>
                  <a:pt x="18" y="30"/>
                </a:moveTo>
                <a:lnTo>
                  <a:pt x="18" y="12"/>
                </a:lnTo>
                <a:lnTo>
                  <a:pt x="24" y="18"/>
                </a:lnTo>
                <a:lnTo>
                  <a:pt x="24" y="18"/>
                </a:lnTo>
                <a:lnTo>
                  <a:pt x="12" y="12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2"/>
                </a:lnTo>
                <a:lnTo>
                  <a:pt x="12" y="12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2" y="42"/>
                </a:lnTo>
                <a:lnTo>
                  <a:pt x="12" y="42"/>
                </a:lnTo>
                <a:lnTo>
                  <a:pt x="12" y="42"/>
                </a:lnTo>
                <a:lnTo>
                  <a:pt x="18" y="48"/>
                </a:lnTo>
                <a:lnTo>
                  <a:pt x="12" y="42"/>
                </a:lnTo>
                <a:lnTo>
                  <a:pt x="12" y="42"/>
                </a:lnTo>
                <a:lnTo>
                  <a:pt x="24" y="36"/>
                </a:lnTo>
                <a:lnTo>
                  <a:pt x="18" y="42"/>
                </a:lnTo>
                <a:lnTo>
                  <a:pt x="18" y="42"/>
                </a:lnTo>
                <a:lnTo>
                  <a:pt x="18" y="30"/>
                </a:lnTo>
                <a:lnTo>
                  <a:pt x="18" y="30"/>
                </a:lnTo>
                <a:lnTo>
                  <a:pt x="30" y="30"/>
                </a:lnTo>
                <a:lnTo>
                  <a:pt x="30" y="30"/>
                </a:lnTo>
                <a:lnTo>
                  <a:pt x="30" y="42"/>
                </a:lnTo>
                <a:lnTo>
                  <a:pt x="30" y="42"/>
                </a:lnTo>
                <a:lnTo>
                  <a:pt x="30" y="48"/>
                </a:lnTo>
                <a:lnTo>
                  <a:pt x="18" y="54"/>
                </a:lnTo>
                <a:lnTo>
                  <a:pt x="18" y="54"/>
                </a:lnTo>
                <a:lnTo>
                  <a:pt x="12" y="54"/>
                </a:lnTo>
                <a:lnTo>
                  <a:pt x="6" y="48"/>
                </a:lnTo>
                <a:lnTo>
                  <a:pt x="6" y="48"/>
                </a:lnTo>
                <a:lnTo>
                  <a:pt x="0" y="42"/>
                </a:lnTo>
                <a:lnTo>
                  <a:pt x="0" y="30"/>
                </a:lnTo>
                <a:lnTo>
                  <a:pt x="0" y="30"/>
                </a:lnTo>
                <a:lnTo>
                  <a:pt x="0" y="30"/>
                </a:lnTo>
                <a:lnTo>
                  <a:pt x="0" y="12"/>
                </a:lnTo>
                <a:lnTo>
                  <a:pt x="0" y="12"/>
                </a:lnTo>
                <a:lnTo>
                  <a:pt x="6" y="12"/>
                </a:lnTo>
                <a:lnTo>
                  <a:pt x="12" y="6"/>
                </a:lnTo>
                <a:lnTo>
                  <a:pt x="12" y="6"/>
                </a:lnTo>
                <a:lnTo>
                  <a:pt x="18" y="0"/>
                </a:lnTo>
                <a:lnTo>
                  <a:pt x="30" y="6"/>
                </a:lnTo>
                <a:lnTo>
                  <a:pt x="30" y="6"/>
                </a:lnTo>
                <a:lnTo>
                  <a:pt x="30" y="12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6" name="Freeform 90">
            <a:extLst>
              <a:ext uri="{FF2B5EF4-FFF2-40B4-BE49-F238E27FC236}">
                <a16:creationId xmlns:a16="http://schemas.microsoft.com/office/drawing/2014/main" id="{312BCE85-0C5C-C90C-3D09-4FABF804EC59}"/>
              </a:ext>
            </a:extLst>
          </p:cNvPr>
          <p:cNvSpPr>
            <a:spLocks/>
          </p:cNvSpPr>
          <p:nvPr/>
        </p:nvSpPr>
        <p:spPr bwMode="auto">
          <a:xfrm>
            <a:off x="3451225" y="3043238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7" name="Freeform 91">
            <a:extLst>
              <a:ext uri="{FF2B5EF4-FFF2-40B4-BE49-F238E27FC236}">
                <a16:creationId xmlns:a16="http://schemas.microsoft.com/office/drawing/2014/main" id="{9460FD25-4D31-A077-C0BE-5FD59DA6D4AD}"/>
              </a:ext>
            </a:extLst>
          </p:cNvPr>
          <p:cNvSpPr>
            <a:spLocks/>
          </p:cNvSpPr>
          <p:nvPr/>
        </p:nvSpPr>
        <p:spPr bwMode="auto">
          <a:xfrm>
            <a:off x="2925763" y="4667250"/>
            <a:ext cx="38100" cy="66675"/>
          </a:xfrm>
          <a:custGeom>
            <a:avLst/>
            <a:gdLst>
              <a:gd name="T0" fmla="*/ 24 w 24"/>
              <a:gd name="T1" fmla="*/ 18 h 42"/>
              <a:gd name="T2" fmla="*/ 24 w 24"/>
              <a:gd name="T3" fmla="*/ 6 h 42"/>
              <a:gd name="T4" fmla="*/ 12 w 24"/>
              <a:gd name="T5" fmla="*/ 0 h 42"/>
              <a:gd name="T6" fmla="*/ 6 w 24"/>
              <a:gd name="T7" fmla="*/ 6 h 42"/>
              <a:gd name="T8" fmla="*/ 0 w 24"/>
              <a:gd name="T9" fmla="*/ 18 h 42"/>
              <a:gd name="T10" fmla="*/ 6 w 24"/>
              <a:gd name="T11" fmla="*/ 36 h 42"/>
              <a:gd name="T12" fmla="*/ 12 w 24"/>
              <a:gd name="T13" fmla="*/ 42 h 42"/>
              <a:gd name="T14" fmla="*/ 24 w 24"/>
              <a:gd name="T15" fmla="*/ 36 h 42"/>
              <a:gd name="T16" fmla="*/ 24 w 24"/>
              <a:gd name="T1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42">
                <a:moveTo>
                  <a:pt x="24" y="18"/>
                </a:moveTo>
                <a:lnTo>
                  <a:pt x="24" y="6"/>
                </a:lnTo>
                <a:lnTo>
                  <a:pt x="12" y="0"/>
                </a:lnTo>
                <a:lnTo>
                  <a:pt x="6" y="6"/>
                </a:lnTo>
                <a:lnTo>
                  <a:pt x="0" y="18"/>
                </a:lnTo>
                <a:lnTo>
                  <a:pt x="6" y="36"/>
                </a:lnTo>
                <a:lnTo>
                  <a:pt x="12" y="42"/>
                </a:lnTo>
                <a:lnTo>
                  <a:pt x="24" y="36"/>
                </a:lnTo>
                <a:lnTo>
                  <a:pt x="24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8" name="Freeform 92">
            <a:extLst>
              <a:ext uri="{FF2B5EF4-FFF2-40B4-BE49-F238E27FC236}">
                <a16:creationId xmlns:a16="http://schemas.microsoft.com/office/drawing/2014/main" id="{2BA4F72C-D4EF-1357-1243-E5AEB7887FB6}"/>
              </a:ext>
            </a:extLst>
          </p:cNvPr>
          <p:cNvSpPr>
            <a:spLocks/>
          </p:cNvSpPr>
          <p:nvPr/>
        </p:nvSpPr>
        <p:spPr bwMode="auto">
          <a:xfrm>
            <a:off x="2916238" y="4657725"/>
            <a:ext cx="57150" cy="85725"/>
          </a:xfrm>
          <a:custGeom>
            <a:avLst/>
            <a:gdLst>
              <a:gd name="T0" fmla="*/ 24 w 36"/>
              <a:gd name="T1" fmla="*/ 24 h 54"/>
              <a:gd name="T2" fmla="*/ 24 w 36"/>
              <a:gd name="T3" fmla="*/ 12 h 54"/>
              <a:gd name="T4" fmla="*/ 30 w 36"/>
              <a:gd name="T5" fmla="*/ 18 h 54"/>
              <a:gd name="T6" fmla="*/ 30 w 36"/>
              <a:gd name="T7" fmla="*/ 18 h 54"/>
              <a:gd name="T8" fmla="*/ 18 w 36"/>
              <a:gd name="T9" fmla="*/ 12 h 54"/>
              <a:gd name="T10" fmla="*/ 24 w 36"/>
              <a:gd name="T11" fmla="*/ 12 h 54"/>
              <a:gd name="T12" fmla="*/ 24 w 36"/>
              <a:gd name="T13" fmla="*/ 12 h 54"/>
              <a:gd name="T14" fmla="*/ 18 w 36"/>
              <a:gd name="T15" fmla="*/ 18 h 54"/>
              <a:gd name="T16" fmla="*/ 18 w 36"/>
              <a:gd name="T17" fmla="*/ 18 h 54"/>
              <a:gd name="T18" fmla="*/ 18 w 36"/>
              <a:gd name="T19" fmla="*/ 18 h 54"/>
              <a:gd name="T20" fmla="*/ 12 w 36"/>
              <a:gd name="T21" fmla="*/ 30 h 54"/>
              <a:gd name="T22" fmla="*/ 12 w 36"/>
              <a:gd name="T23" fmla="*/ 24 h 54"/>
              <a:gd name="T24" fmla="*/ 12 w 36"/>
              <a:gd name="T25" fmla="*/ 24 h 54"/>
              <a:gd name="T26" fmla="*/ 18 w 36"/>
              <a:gd name="T27" fmla="*/ 42 h 54"/>
              <a:gd name="T28" fmla="*/ 18 w 36"/>
              <a:gd name="T29" fmla="*/ 42 h 54"/>
              <a:gd name="T30" fmla="*/ 18 w 36"/>
              <a:gd name="T31" fmla="*/ 42 h 54"/>
              <a:gd name="T32" fmla="*/ 24 w 36"/>
              <a:gd name="T33" fmla="*/ 48 h 54"/>
              <a:gd name="T34" fmla="*/ 18 w 36"/>
              <a:gd name="T35" fmla="*/ 42 h 54"/>
              <a:gd name="T36" fmla="*/ 18 w 36"/>
              <a:gd name="T37" fmla="*/ 42 h 54"/>
              <a:gd name="T38" fmla="*/ 30 w 36"/>
              <a:gd name="T39" fmla="*/ 36 h 54"/>
              <a:gd name="T40" fmla="*/ 24 w 36"/>
              <a:gd name="T41" fmla="*/ 42 h 54"/>
              <a:gd name="T42" fmla="*/ 24 w 36"/>
              <a:gd name="T43" fmla="*/ 42 h 54"/>
              <a:gd name="T44" fmla="*/ 24 w 36"/>
              <a:gd name="T45" fmla="*/ 24 h 54"/>
              <a:gd name="T46" fmla="*/ 24 w 36"/>
              <a:gd name="T47" fmla="*/ 24 h 54"/>
              <a:gd name="T48" fmla="*/ 36 w 36"/>
              <a:gd name="T49" fmla="*/ 24 h 54"/>
              <a:gd name="T50" fmla="*/ 36 w 36"/>
              <a:gd name="T51" fmla="*/ 24 h 54"/>
              <a:gd name="T52" fmla="*/ 36 w 36"/>
              <a:gd name="T53" fmla="*/ 42 h 54"/>
              <a:gd name="T54" fmla="*/ 36 w 36"/>
              <a:gd name="T55" fmla="*/ 42 h 54"/>
              <a:gd name="T56" fmla="*/ 36 w 36"/>
              <a:gd name="T57" fmla="*/ 48 h 54"/>
              <a:gd name="T58" fmla="*/ 24 w 36"/>
              <a:gd name="T59" fmla="*/ 54 h 54"/>
              <a:gd name="T60" fmla="*/ 24 w 36"/>
              <a:gd name="T61" fmla="*/ 54 h 54"/>
              <a:gd name="T62" fmla="*/ 18 w 36"/>
              <a:gd name="T63" fmla="*/ 54 h 54"/>
              <a:gd name="T64" fmla="*/ 12 w 36"/>
              <a:gd name="T65" fmla="*/ 48 h 54"/>
              <a:gd name="T66" fmla="*/ 12 w 36"/>
              <a:gd name="T67" fmla="*/ 48 h 54"/>
              <a:gd name="T68" fmla="*/ 6 w 36"/>
              <a:gd name="T69" fmla="*/ 48 h 54"/>
              <a:gd name="T70" fmla="*/ 0 w 36"/>
              <a:gd name="T71" fmla="*/ 30 h 54"/>
              <a:gd name="T72" fmla="*/ 0 w 36"/>
              <a:gd name="T73" fmla="*/ 30 h 54"/>
              <a:gd name="T74" fmla="*/ 0 w 36"/>
              <a:gd name="T75" fmla="*/ 24 h 54"/>
              <a:gd name="T76" fmla="*/ 6 w 36"/>
              <a:gd name="T77" fmla="*/ 12 h 54"/>
              <a:gd name="T78" fmla="*/ 6 w 36"/>
              <a:gd name="T79" fmla="*/ 12 h 54"/>
              <a:gd name="T80" fmla="*/ 12 w 36"/>
              <a:gd name="T81" fmla="*/ 12 h 54"/>
              <a:gd name="T82" fmla="*/ 18 w 36"/>
              <a:gd name="T83" fmla="*/ 6 h 54"/>
              <a:gd name="T84" fmla="*/ 18 w 36"/>
              <a:gd name="T85" fmla="*/ 6 h 54"/>
              <a:gd name="T86" fmla="*/ 24 w 36"/>
              <a:gd name="T87" fmla="*/ 0 h 54"/>
              <a:gd name="T88" fmla="*/ 36 w 36"/>
              <a:gd name="T89" fmla="*/ 6 h 54"/>
              <a:gd name="T90" fmla="*/ 36 w 36"/>
              <a:gd name="T91" fmla="*/ 6 h 54"/>
              <a:gd name="T92" fmla="*/ 36 w 36"/>
              <a:gd name="T93" fmla="*/ 12 h 54"/>
              <a:gd name="T94" fmla="*/ 36 w 36"/>
              <a:gd name="T95" fmla="*/ 24 h 54"/>
              <a:gd name="T96" fmla="*/ 24 w 36"/>
              <a:gd name="T97" fmla="*/ 2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" h="54">
                <a:moveTo>
                  <a:pt x="24" y="24"/>
                </a:moveTo>
                <a:lnTo>
                  <a:pt x="24" y="12"/>
                </a:lnTo>
                <a:lnTo>
                  <a:pt x="30" y="18"/>
                </a:lnTo>
                <a:lnTo>
                  <a:pt x="30" y="18"/>
                </a:lnTo>
                <a:lnTo>
                  <a:pt x="18" y="12"/>
                </a:lnTo>
                <a:lnTo>
                  <a:pt x="24" y="12"/>
                </a:lnTo>
                <a:lnTo>
                  <a:pt x="24" y="12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2" y="30"/>
                </a:lnTo>
                <a:lnTo>
                  <a:pt x="12" y="24"/>
                </a:lnTo>
                <a:lnTo>
                  <a:pt x="12" y="24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24" y="48"/>
                </a:lnTo>
                <a:lnTo>
                  <a:pt x="18" y="42"/>
                </a:lnTo>
                <a:lnTo>
                  <a:pt x="18" y="42"/>
                </a:lnTo>
                <a:lnTo>
                  <a:pt x="30" y="36"/>
                </a:lnTo>
                <a:lnTo>
                  <a:pt x="24" y="42"/>
                </a:lnTo>
                <a:lnTo>
                  <a:pt x="24" y="42"/>
                </a:lnTo>
                <a:lnTo>
                  <a:pt x="24" y="24"/>
                </a:lnTo>
                <a:lnTo>
                  <a:pt x="24" y="24"/>
                </a:lnTo>
                <a:lnTo>
                  <a:pt x="36" y="24"/>
                </a:lnTo>
                <a:lnTo>
                  <a:pt x="36" y="24"/>
                </a:lnTo>
                <a:lnTo>
                  <a:pt x="36" y="42"/>
                </a:lnTo>
                <a:lnTo>
                  <a:pt x="36" y="42"/>
                </a:lnTo>
                <a:lnTo>
                  <a:pt x="36" y="48"/>
                </a:lnTo>
                <a:lnTo>
                  <a:pt x="24" y="54"/>
                </a:lnTo>
                <a:lnTo>
                  <a:pt x="24" y="54"/>
                </a:lnTo>
                <a:lnTo>
                  <a:pt x="18" y="54"/>
                </a:lnTo>
                <a:lnTo>
                  <a:pt x="12" y="48"/>
                </a:lnTo>
                <a:lnTo>
                  <a:pt x="12" y="48"/>
                </a:lnTo>
                <a:lnTo>
                  <a:pt x="6" y="48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6" y="12"/>
                </a:lnTo>
                <a:lnTo>
                  <a:pt x="6" y="12"/>
                </a:lnTo>
                <a:lnTo>
                  <a:pt x="12" y="12"/>
                </a:lnTo>
                <a:lnTo>
                  <a:pt x="18" y="6"/>
                </a:lnTo>
                <a:lnTo>
                  <a:pt x="18" y="6"/>
                </a:lnTo>
                <a:lnTo>
                  <a:pt x="24" y="0"/>
                </a:lnTo>
                <a:lnTo>
                  <a:pt x="36" y="6"/>
                </a:lnTo>
                <a:lnTo>
                  <a:pt x="36" y="6"/>
                </a:lnTo>
                <a:lnTo>
                  <a:pt x="36" y="12"/>
                </a:lnTo>
                <a:lnTo>
                  <a:pt x="36" y="24"/>
                </a:lnTo>
                <a:lnTo>
                  <a:pt x="24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89" name="Freeform 93">
            <a:extLst>
              <a:ext uri="{FF2B5EF4-FFF2-40B4-BE49-F238E27FC236}">
                <a16:creationId xmlns:a16="http://schemas.microsoft.com/office/drawing/2014/main" id="{E868E91F-380F-6E61-994A-FEE5B250FB22}"/>
              </a:ext>
            </a:extLst>
          </p:cNvPr>
          <p:cNvSpPr>
            <a:spLocks/>
          </p:cNvSpPr>
          <p:nvPr/>
        </p:nvSpPr>
        <p:spPr bwMode="auto">
          <a:xfrm>
            <a:off x="2954338" y="4695825"/>
            <a:ext cx="19050" cy="1588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90" name="Freeform 94">
            <a:extLst>
              <a:ext uri="{FF2B5EF4-FFF2-40B4-BE49-F238E27FC236}">
                <a16:creationId xmlns:a16="http://schemas.microsoft.com/office/drawing/2014/main" id="{28A148D2-F2E9-AF46-D856-BF35AD807E33}"/>
              </a:ext>
            </a:extLst>
          </p:cNvPr>
          <p:cNvSpPr>
            <a:spLocks/>
          </p:cNvSpPr>
          <p:nvPr/>
        </p:nvSpPr>
        <p:spPr bwMode="auto">
          <a:xfrm>
            <a:off x="3508375" y="4170363"/>
            <a:ext cx="38100" cy="57150"/>
          </a:xfrm>
          <a:custGeom>
            <a:avLst/>
            <a:gdLst>
              <a:gd name="T0" fmla="*/ 24 w 24"/>
              <a:gd name="T1" fmla="*/ 18 h 36"/>
              <a:gd name="T2" fmla="*/ 24 w 24"/>
              <a:gd name="T3" fmla="*/ 6 h 36"/>
              <a:gd name="T4" fmla="*/ 12 w 24"/>
              <a:gd name="T5" fmla="*/ 0 h 36"/>
              <a:gd name="T6" fmla="*/ 0 w 24"/>
              <a:gd name="T7" fmla="*/ 6 h 36"/>
              <a:gd name="T8" fmla="*/ 0 w 24"/>
              <a:gd name="T9" fmla="*/ 18 h 36"/>
              <a:gd name="T10" fmla="*/ 0 w 24"/>
              <a:gd name="T11" fmla="*/ 30 h 36"/>
              <a:gd name="T12" fmla="*/ 12 w 24"/>
              <a:gd name="T13" fmla="*/ 36 h 36"/>
              <a:gd name="T14" fmla="*/ 24 w 24"/>
              <a:gd name="T15" fmla="*/ 30 h 36"/>
              <a:gd name="T16" fmla="*/ 24 w 24"/>
              <a:gd name="T17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6">
                <a:moveTo>
                  <a:pt x="24" y="18"/>
                </a:moveTo>
                <a:lnTo>
                  <a:pt x="24" y="6"/>
                </a:lnTo>
                <a:lnTo>
                  <a:pt x="12" y="0"/>
                </a:lnTo>
                <a:lnTo>
                  <a:pt x="0" y="6"/>
                </a:lnTo>
                <a:lnTo>
                  <a:pt x="0" y="18"/>
                </a:lnTo>
                <a:lnTo>
                  <a:pt x="0" y="30"/>
                </a:lnTo>
                <a:lnTo>
                  <a:pt x="12" y="36"/>
                </a:lnTo>
                <a:lnTo>
                  <a:pt x="24" y="30"/>
                </a:lnTo>
                <a:lnTo>
                  <a:pt x="24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91" name="Freeform 95">
            <a:extLst>
              <a:ext uri="{FF2B5EF4-FFF2-40B4-BE49-F238E27FC236}">
                <a16:creationId xmlns:a16="http://schemas.microsoft.com/office/drawing/2014/main" id="{905A3EFD-E4CE-FE43-D832-7531BB0AF8B2}"/>
              </a:ext>
            </a:extLst>
          </p:cNvPr>
          <p:cNvSpPr>
            <a:spLocks/>
          </p:cNvSpPr>
          <p:nvPr/>
        </p:nvSpPr>
        <p:spPr bwMode="auto">
          <a:xfrm>
            <a:off x="3498850" y="4160838"/>
            <a:ext cx="57150" cy="76200"/>
          </a:xfrm>
          <a:custGeom>
            <a:avLst/>
            <a:gdLst>
              <a:gd name="T0" fmla="*/ 24 w 36"/>
              <a:gd name="T1" fmla="*/ 24 h 48"/>
              <a:gd name="T2" fmla="*/ 24 w 36"/>
              <a:gd name="T3" fmla="*/ 12 h 48"/>
              <a:gd name="T4" fmla="*/ 30 w 36"/>
              <a:gd name="T5" fmla="*/ 18 h 48"/>
              <a:gd name="T6" fmla="*/ 30 w 36"/>
              <a:gd name="T7" fmla="*/ 18 h 48"/>
              <a:gd name="T8" fmla="*/ 18 w 36"/>
              <a:gd name="T9" fmla="*/ 12 h 48"/>
              <a:gd name="T10" fmla="*/ 24 w 36"/>
              <a:gd name="T11" fmla="*/ 12 h 48"/>
              <a:gd name="T12" fmla="*/ 24 w 36"/>
              <a:gd name="T13" fmla="*/ 12 h 48"/>
              <a:gd name="T14" fmla="*/ 12 w 36"/>
              <a:gd name="T15" fmla="*/ 18 h 48"/>
              <a:gd name="T16" fmla="*/ 12 w 36"/>
              <a:gd name="T17" fmla="*/ 12 h 48"/>
              <a:gd name="T18" fmla="*/ 12 w 36"/>
              <a:gd name="T19" fmla="*/ 12 h 48"/>
              <a:gd name="T20" fmla="*/ 12 w 36"/>
              <a:gd name="T21" fmla="*/ 24 h 48"/>
              <a:gd name="T22" fmla="*/ 12 w 36"/>
              <a:gd name="T23" fmla="*/ 24 h 48"/>
              <a:gd name="T24" fmla="*/ 12 w 36"/>
              <a:gd name="T25" fmla="*/ 24 h 48"/>
              <a:gd name="T26" fmla="*/ 12 w 36"/>
              <a:gd name="T27" fmla="*/ 36 h 48"/>
              <a:gd name="T28" fmla="*/ 12 w 36"/>
              <a:gd name="T29" fmla="*/ 30 h 48"/>
              <a:gd name="T30" fmla="*/ 12 w 36"/>
              <a:gd name="T31" fmla="*/ 30 h 48"/>
              <a:gd name="T32" fmla="*/ 24 w 36"/>
              <a:gd name="T33" fmla="*/ 36 h 48"/>
              <a:gd name="T34" fmla="*/ 18 w 36"/>
              <a:gd name="T35" fmla="*/ 36 h 48"/>
              <a:gd name="T36" fmla="*/ 18 w 36"/>
              <a:gd name="T37" fmla="*/ 36 h 48"/>
              <a:gd name="T38" fmla="*/ 30 w 36"/>
              <a:gd name="T39" fmla="*/ 30 h 48"/>
              <a:gd name="T40" fmla="*/ 24 w 36"/>
              <a:gd name="T41" fmla="*/ 36 h 48"/>
              <a:gd name="T42" fmla="*/ 24 w 36"/>
              <a:gd name="T43" fmla="*/ 36 h 48"/>
              <a:gd name="T44" fmla="*/ 24 w 36"/>
              <a:gd name="T45" fmla="*/ 24 h 48"/>
              <a:gd name="T46" fmla="*/ 24 w 36"/>
              <a:gd name="T47" fmla="*/ 24 h 48"/>
              <a:gd name="T48" fmla="*/ 36 w 36"/>
              <a:gd name="T49" fmla="*/ 24 h 48"/>
              <a:gd name="T50" fmla="*/ 36 w 36"/>
              <a:gd name="T51" fmla="*/ 24 h 48"/>
              <a:gd name="T52" fmla="*/ 36 w 36"/>
              <a:gd name="T53" fmla="*/ 36 h 48"/>
              <a:gd name="T54" fmla="*/ 36 w 36"/>
              <a:gd name="T55" fmla="*/ 36 h 48"/>
              <a:gd name="T56" fmla="*/ 36 w 36"/>
              <a:gd name="T57" fmla="*/ 42 h 48"/>
              <a:gd name="T58" fmla="*/ 24 w 36"/>
              <a:gd name="T59" fmla="*/ 48 h 48"/>
              <a:gd name="T60" fmla="*/ 24 w 36"/>
              <a:gd name="T61" fmla="*/ 48 h 48"/>
              <a:gd name="T62" fmla="*/ 18 w 36"/>
              <a:gd name="T63" fmla="*/ 48 h 48"/>
              <a:gd name="T64" fmla="*/ 6 w 36"/>
              <a:gd name="T65" fmla="*/ 42 h 48"/>
              <a:gd name="T66" fmla="*/ 6 w 36"/>
              <a:gd name="T67" fmla="*/ 42 h 48"/>
              <a:gd name="T68" fmla="*/ 0 w 36"/>
              <a:gd name="T69" fmla="*/ 36 h 48"/>
              <a:gd name="T70" fmla="*/ 0 w 36"/>
              <a:gd name="T71" fmla="*/ 24 h 48"/>
              <a:gd name="T72" fmla="*/ 0 w 36"/>
              <a:gd name="T73" fmla="*/ 24 h 48"/>
              <a:gd name="T74" fmla="*/ 0 w 36"/>
              <a:gd name="T75" fmla="*/ 24 h 48"/>
              <a:gd name="T76" fmla="*/ 0 w 36"/>
              <a:gd name="T77" fmla="*/ 12 h 48"/>
              <a:gd name="T78" fmla="*/ 0 w 36"/>
              <a:gd name="T79" fmla="*/ 12 h 48"/>
              <a:gd name="T80" fmla="*/ 6 w 36"/>
              <a:gd name="T81" fmla="*/ 6 h 48"/>
              <a:gd name="T82" fmla="*/ 18 w 36"/>
              <a:gd name="T83" fmla="*/ 0 h 48"/>
              <a:gd name="T84" fmla="*/ 18 w 36"/>
              <a:gd name="T85" fmla="*/ 0 h 48"/>
              <a:gd name="T86" fmla="*/ 24 w 36"/>
              <a:gd name="T87" fmla="*/ 0 h 48"/>
              <a:gd name="T88" fmla="*/ 36 w 36"/>
              <a:gd name="T89" fmla="*/ 6 h 48"/>
              <a:gd name="T90" fmla="*/ 36 w 36"/>
              <a:gd name="T91" fmla="*/ 6 h 48"/>
              <a:gd name="T92" fmla="*/ 36 w 36"/>
              <a:gd name="T93" fmla="*/ 12 h 48"/>
              <a:gd name="T94" fmla="*/ 36 w 36"/>
              <a:gd name="T95" fmla="*/ 24 h 48"/>
              <a:gd name="T96" fmla="*/ 24 w 36"/>
              <a:gd name="T9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" h="48">
                <a:moveTo>
                  <a:pt x="24" y="24"/>
                </a:moveTo>
                <a:lnTo>
                  <a:pt x="24" y="12"/>
                </a:lnTo>
                <a:lnTo>
                  <a:pt x="30" y="18"/>
                </a:lnTo>
                <a:lnTo>
                  <a:pt x="30" y="18"/>
                </a:lnTo>
                <a:lnTo>
                  <a:pt x="18" y="12"/>
                </a:lnTo>
                <a:lnTo>
                  <a:pt x="24" y="12"/>
                </a:lnTo>
                <a:lnTo>
                  <a:pt x="24" y="12"/>
                </a:lnTo>
                <a:lnTo>
                  <a:pt x="12" y="18"/>
                </a:lnTo>
                <a:lnTo>
                  <a:pt x="12" y="12"/>
                </a:lnTo>
                <a:lnTo>
                  <a:pt x="12" y="12"/>
                </a:lnTo>
                <a:lnTo>
                  <a:pt x="12" y="24"/>
                </a:lnTo>
                <a:lnTo>
                  <a:pt x="12" y="24"/>
                </a:lnTo>
                <a:lnTo>
                  <a:pt x="12" y="24"/>
                </a:lnTo>
                <a:lnTo>
                  <a:pt x="12" y="36"/>
                </a:lnTo>
                <a:lnTo>
                  <a:pt x="12" y="30"/>
                </a:lnTo>
                <a:lnTo>
                  <a:pt x="12" y="30"/>
                </a:lnTo>
                <a:lnTo>
                  <a:pt x="24" y="36"/>
                </a:lnTo>
                <a:lnTo>
                  <a:pt x="18" y="36"/>
                </a:lnTo>
                <a:lnTo>
                  <a:pt x="18" y="36"/>
                </a:lnTo>
                <a:lnTo>
                  <a:pt x="30" y="30"/>
                </a:lnTo>
                <a:lnTo>
                  <a:pt x="24" y="36"/>
                </a:lnTo>
                <a:lnTo>
                  <a:pt x="24" y="36"/>
                </a:lnTo>
                <a:lnTo>
                  <a:pt x="24" y="24"/>
                </a:lnTo>
                <a:lnTo>
                  <a:pt x="24" y="24"/>
                </a:lnTo>
                <a:lnTo>
                  <a:pt x="36" y="24"/>
                </a:lnTo>
                <a:lnTo>
                  <a:pt x="36" y="24"/>
                </a:lnTo>
                <a:lnTo>
                  <a:pt x="36" y="36"/>
                </a:lnTo>
                <a:lnTo>
                  <a:pt x="36" y="36"/>
                </a:lnTo>
                <a:lnTo>
                  <a:pt x="36" y="42"/>
                </a:lnTo>
                <a:lnTo>
                  <a:pt x="24" y="48"/>
                </a:lnTo>
                <a:lnTo>
                  <a:pt x="24" y="48"/>
                </a:lnTo>
                <a:lnTo>
                  <a:pt x="18" y="48"/>
                </a:lnTo>
                <a:lnTo>
                  <a:pt x="6" y="42"/>
                </a:lnTo>
                <a:lnTo>
                  <a:pt x="6" y="42"/>
                </a:lnTo>
                <a:lnTo>
                  <a:pt x="0" y="36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0" y="12"/>
                </a:lnTo>
                <a:lnTo>
                  <a:pt x="0" y="12"/>
                </a:lnTo>
                <a:lnTo>
                  <a:pt x="6" y="6"/>
                </a:lnTo>
                <a:lnTo>
                  <a:pt x="18" y="0"/>
                </a:lnTo>
                <a:lnTo>
                  <a:pt x="18" y="0"/>
                </a:lnTo>
                <a:lnTo>
                  <a:pt x="24" y="0"/>
                </a:lnTo>
                <a:lnTo>
                  <a:pt x="36" y="6"/>
                </a:lnTo>
                <a:lnTo>
                  <a:pt x="36" y="6"/>
                </a:lnTo>
                <a:lnTo>
                  <a:pt x="36" y="12"/>
                </a:lnTo>
                <a:lnTo>
                  <a:pt x="36" y="24"/>
                </a:lnTo>
                <a:lnTo>
                  <a:pt x="24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92" name="Freeform 96">
            <a:extLst>
              <a:ext uri="{FF2B5EF4-FFF2-40B4-BE49-F238E27FC236}">
                <a16:creationId xmlns:a16="http://schemas.microsoft.com/office/drawing/2014/main" id="{D1CBA1EF-5C9C-337B-DE1F-FC10077871B0}"/>
              </a:ext>
            </a:extLst>
          </p:cNvPr>
          <p:cNvSpPr>
            <a:spLocks/>
          </p:cNvSpPr>
          <p:nvPr/>
        </p:nvSpPr>
        <p:spPr bwMode="auto">
          <a:xfrm>
            <a:off x="3536950" y="4198938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93" name="Rectangle 97">
            <a:extLst>
              <a:ext uri="{FF2B5EF4-FFF2-40B4-BE49-F238E27FC236}">
                <a16:creationId xmlns:a16="http://schemas.microsoft.com/office/drawing/2014/main" id="{6EE4E288-7826-9A17-4FE7-059E20B8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1752600"/>
            <a:ext cx="2000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394" name="Rectangle 98">
            <a:extLst>
              <a:ext uri="{FF2B5EF4-FFF2-40B4-BE49-F238E27FC236}">
                <a16:creationId xmlns:a16="http://schemas.microsoft.com/office/drawing/2014/main" id="{95F3E93C-F01B-7F0E-AA80-AE94BB893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3090863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395" name="Rectangle 99">
            <a:extLst>
              <a:ext uri="{FF2B5EF4-FFF2-40B4-BE49-F238E27FC236}">
                <a16:creationId xmlns:a16="http://schemas.microsoft.com/office/drawing/2014/main" id="{1327F505-4F31-F72B-C600-67C74CE7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2489200"/>
            <a:ext cx="2095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396" name="Rectangle 100">
            <a:extLst>
              <a:ext uri="{FF2B5EF4-FFF2-40B4-BE49-F238E27FC236}">
                <a16:creationId xmlns:a16="http://schemas.microsoft.com/office/drawing/2014/main" id="{9B3E3350-C9D3-B4E6-388F-3BD04F237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1800225"/>
            <a:ext cx="2000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397" name="Rectangle 101">
            <a:extLst>
              <a:ext uri="{FF2B5EF4-FFF2-40B4-BE49-F238E27FC236}">
                <a16:creationId xmlns:a16="http://schemas.microsoft.com/office/drawing/2014/main" id="{1974FFD6-A056-AF6C-39C3-41AF8E5E9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3157538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398" name="Rectangle 102">
            <a:extLst>
              <a:ext uri="{FF2B5EF4-FFF2-40B4-BE49-F238E27FC236}">
                <a16:creationId xmlns:a16="http://schemas.microsoft.com/office/drawing/2014/main" id="{33B42311-0B9F-3674-22F5-FAA1C365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2468563"/>
            <a:ext cx="2095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399" name="Rectangle 103">
            <a:extLst>
              <a:ext uri="{FF2B5EF4-FFF2-40B4-BE49-F238E27FC236}">
                <a16:creationId xmlns:a16="http://schemas.microsoft.com/office/drawing/2014/main" id="{26A574D0-80C5-DDD5-2CA1-2AE605B9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562475"/>
            <a:ext cx="2095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00" name="Rectangle 104">
            <a:extLst>
              <a:ext uri="{FF2B5EF4-FFF2-40B4-BE49-F238E27FC236}">
                <a16:creationId xmlns:a16="http://schemas.microsoft.com/office/drawing/2014/main" id="{EC26DA09-57D0-369F-3C6D-A4DFF4D51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249863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01" name="Rectangle 105">
            <a:extLst>
              <a:ext uri="{FF2B5EF4-FFF2-40B4-BE49-F238E27FC236}">
                <a16:creationId xmlns:a16="http://schemas.microsoft.com/office/drawing/2014/main" id="{87EF6FAE-B218-07F3-1DE0-2981E0B53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3892550"/>
            <a:ext cx="2000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02" name="Rectangle 106">
            <a:extLst>
              <a:ext uri="{FF2B5EF4-FFF2-40B4-BE49-F238E27FC236}">
                <a16:creationId xmlns:a16="http://schemas.microsoft.com/office/drawing/2014/main" id="{AA7D5F5E-6ABF-C6AE-FAE7-2A89D9FA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4370388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03" name="Rectangle 107">
            <a:extLst>
              <a:ext uri="{FF2B5EF4-FFF2-40B4-BE49-F238E27FC236}">
                <a16:creationId xmlns:a16="http://schemas.microsoft.com/office/drawing/2014/main" id="{12D3602B-97C7-97D4-6487-8A0594E9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5049838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04" name="Rectangle 108">
            <a:extLst>
              <a:ext uri="{FF2B5EF4-FFF2-40B4-BE49-F238E27FC236}">
                <a16:creationId xmlns:a16="http://schemas.microsoft.com/office/drawing/2014/main" id="{8D79F5D5-2BEC-50A7-6ABC-7FFFEF82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4379913"/>
            <a:ext cx="19050" cy="669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05" name="Rectangle 109">
            <a:extLst>
              <a:ext uri="{FF2B5EF4-FFF2-40B4-BE49-F238E27FC236}">
                <a16:creationId xmlns:a16="http://schemas.microsoft.com/office/drawing/2014/main" id="{ABA7F3A3-DBED-FFBB-C186-3AEFDCBF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92601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06" name="Rectangle 110">
            <a:extLst>
              <a:ext uri="{FF2B5EF4-FFF2-40B4-BE49-F238E27FC236}">
                <a16:creationId xmlns:a16="http://schemas.microsoft.com/office/drawing/2014/main" id="{8A653565-A404-9C03-8F35-23CACA521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4926013"/>
            <a:ext cx="190500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07" name="Rectangle 111">
            <a:extLst>
              <a:ext uri="{FF2B5EF4-FFF2-40B4-BE49-F238E27FC236}">
                <a16:creationId xmlns:a16="http://schemas.microsoft.com/office/drawing/2014/main" id="{90E45EAC-6F81-E99C-0197-8F6B92845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4486275"/>
            <a:ext cx="19050" cy="4492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08" name="Rectangle 112">
            <a:extLst>
              <a:ext uri="{FF2B5EF4-FFF2-40B4-BE49-F238E27FC236}">
                <a16:creationId xmlns:a16="http://schemas.microsoft.com/office/drawing/2014/main" id="{5741A894-5D88-42F6-C340-EF5E1823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4862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09" name="Rectangle 113">
            <a:extLst>
              <a:ext uri="{FF2B5EF4-FFF2-40B4-BE49-F238E27FC236}">
                <a16:creationId xmlns:a16="http://schemas.microsoft.com/office/drawing/2014/main" id="{41172470-EA82-9025-C985-6FEFD653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486275"/>
            <a:ext cx="18097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0" name="Rectangle 114">
            <a:extLst>
              <a:ext uri="{FF2B5EF4-FFF2-40B4-BE49-F238E27FC236}">
                <a16:creationId xmlns:a16="http://schemas.microsoft.com/office/drawing/2014/main" id="{CDDAD0AC-A8F6-44C8-69A1-7EDE7F4F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4495800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1" name="Rectangle 115">
            <a:extLst>
              <a:ext uri="{FF2B5EF4-FFF2-40B4-BE49-F238E27FC236}">
                <a16:creationId xmlns:a16="http://schemas.microsoft.com/office/drawing/2014/main" id="{B0E74DB7-F934-E8A8-AE85-B34A8C2E3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4256088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2" name="Rectangle 116">
            <a:extLst>
              <a:ext uri="{FF2B5EF4-FFF2-40B4-BE49-F238E27FC236}">
                <a16:creationId xmlns:a16="http://schemas.microsoft.com/office/drawing/2014/main" id="{1C8BCB29-D2A1-3B48-B6A0-366BEC91C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4265613"/>
            <a:ext cx="19050" cy="2301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3" name="Rectangle 117">
            <a:extLst>
              <a:ext uri="{FF2B5EF4-FFF2-40B4-BE49-F238E27FC236}">
                <a16:creationId xmlns:a16="http://schemas.microsoft.com/office/drawing/2014/main" id="{E893CE08-5FE6-1DD7-CDD5-089B0FD61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49260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4" name="Rectangle 118">
            <a:extLst>
              <a:ext uri="{FF2B5EF4-FFF2-40B4-BE49-F238E27FC236}">
                <a16:creationId xmlns:a16="http://schemas.microsoft.com/office/drawing/2014/main" id="{F637F206-D632-0587-ECA3-ED96F6DC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51546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5" name="Rectangle 119">
            <a:extLst>
              <a:ext uri="{FF2B5EF4-FFF2-40B4-BE49-F238E27FC236}">
                <a16:creationId xmlns:a16="http://schemas.microsoft.com/office/drawing/2014/main" id="{CBDF1C56-1013-BAED-AD6C-687BDFCB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4935538"/>
            <a:ext cx="190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6" name="Rectangle 120">
            <a:extLst>
              <a:ext uri="{FF2B5EF4-FFF2-40B4-BE49-F238E27FC236}">
                <a16:creationId xmlns:a16="http://schemas.microsoft.com/office/drawing/2014/main" id="{EA8EEBBC-CC8E-B1D3-CEC7-1A075737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4476750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7" name="Rectangle 121">
            <a:extLst>
              <a:ext uri="{FF2B5EF4-FFF2-40B4-BE49-F238E27FC236}">
                <a16:creationId xmlns:a16="http://schemas.microsoft.com/office/drawing/2014/main" id="{16DFC45B-4819-9C58-05F4-7AD54C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4935538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8" name="Rectangle 122">
            <a:extLst>
              <a:ext uri="{FF2B5EF4-FFF2-40B4-BE49-F238E27FC236}">
                <a16:creationId xmlns:a16="http://schemas.microsoft.com/office/drawing/2014/main" id="{FF79B306-F91C-B3D5-45EB-AB61F44C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4486275"/>
            <a:ext cx="19050" cy="4492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19" name="Rectangle 123">
            <a:extLst>
              <a:ext uri="{FF2B5EF4-FFF2-40B4-BE49-F238E27FC236}">
                <a16:creationId xmlns:a16="http://schemas.microsoft.com/office/drawing/2014/main" id="{85140923-FA6C-8152-ECA6-F54059B0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4724400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0" name="Rectangle 124">
            <a:extLst>
              <a:ext uri="{FF2B5EF4-FFF2-40B4-BE49-F238E27FC236}">
                <a16:creationId xmlns:a16="http://schemas.microsoft.com/office/drawing/2014/main" id="{D513A06B-BE1D-5975-BE8C-819E98B75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4724400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1" name="Rectangle 125">
            <a:extLst>
              <a:ext uri="{FF2B5EF4-FFF2-40B4-BE49-F238E27FC236}">
                <a16:creationId xmlns:a16="http://schemas.microsoft.com/office/drawing/2014/main" id="{B352DC75-CECE-E3BB-E191-250C4B9DE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724400"/>
            <a:ext cx="144463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2" name="Freeform 126">
            <a:extLst>
              <a:ext uri="{FF2B5EF4-FFF2-40B4-BE49-F238E27FC236}">
                <a16:creationId xmlns:a16="http://schemas.microsoft.com/office/drawing/2014/main" id="{F236AF7C-3C47-C1EF-1969-D773966D9C67}"/>
              </a:ext>
            </a:extLst>
          </p:cNvPr>
          <p:cNvSpPr>
            <a:spLocks/>
          </p:cNvSpPr>
          <p:nvPr/>
        </p:nvSpPr>
        <p:spPr bwMode="auto">
          <a:xfrm>
            <a:off x="5311775" y="4724400"/>
            <a:ext cx="38100" cy="57150"/>
          </a:xfrm>
          <a:custGeom>
            <a:avLst/>
            <a:gdLst>
              <a:gd name="T0" fmla="*/ 24 w 24"/>
              <a:gd name="T1" fmla="*/ 18 h 36"/>
              <a:gd name="T2" fmla="*/ 18 w 24"/>
              <a:gd name="T3" fmla="*/ 6 h 36"/>
              <a:gd name="T4" fmla="*/ 12 w 24"/>
              <a:gd name="T5" fmla="*/ 0 h 36"/>
              <a:gd name="T6" fmla="*/ 6 w 24"/>
              <a:gd name="T7" fmla="*/ 6 h 36"/>
              <a:gd name="T8" fmla="*/ 0 w 24"/>
              <a:gd name="T9" fmla="*/ 18 h 36"/>
              <a:gd name="T10" fmla="*/ 6 w 24"/>
              <a:gd name="T11" fmla="*/ 30 h 36"/>
              <a:gd name="T12" fmla="*/ 12 w 24"/>
              <a:gd name="T13" fmla="*/ 36 h 36"/>
              <a:gd name="T14" fmla="*/ 18 w 24"/>
              <a:gd name="T15" fmla="*/ 30 h 36"/>
              <a:gd name="T16" fmla="*/ 24 w 24"/>
              <a:gd name="T17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6">
                <a:moveTo>
                  <a:pt x="24" y="18"/>
                </a:moveTo>
                <a:lnTo>
                  <a:pt x="18" y="6"/>
                </a:lnTo>
                <a:lnTo>
                  <a:pt x="12" y="0"/>
                </a:lnTo>
                <a:lnTo>
                  <a:pt x="6" y="6"/>
                </a:lnTo>
                <a:lnTo>
                  <a:pt x="0" y="18"/>
                </a:lnTo>
                <a:lnTo>
                  <a:pt x="6" y="30"/>
                </a:lnTo>
                <a:lnTo>
                  <a:pt x="12" y="36"/>
                </a:lnTo>
                <a:lnTo>
                  <a:pt x="18" y="30"/>
                </a:lnTo>
                <a:lnTo>
                  <a:pt x="24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3" name="Freeform 127">
            <a:extLst>
              <a:ext uri="{FF2B5EF4-FFF2-40B4-BE49-F238E27FC236}">
                <a16:creationId xmlns:a16="http://schemas.microsoft.com/office/drawing/2014/main" id="{D55230ED-52A7-D5E2-39BB-8FC201EA2EB7}"/>
              </a:ext>
            </a:extLst>
          </p:cNvPr>
          <p:cNvSpPr>
            <a:spLocks/>
          </p:cNvSpPr>
          <p:nvPr/>
        </p:nvSpPr>
        <p:spPr bwMode="auto">
          <a:xfrm>
            <a:off x="5302250" y="4724400"/>
            <a:ext cx="57150" cy="66675"/>
          </a:xfrm>
          <a:custGeom>
            <a:avLst/>
            <a:gdLst>
              <a:gd name="T0" fmla="*/ 24 w 36"/>
              <a:gd name="T1" fmla="*/ 24 h 42"/>
              <a:gd name="T2" fmla="*/ 18 w 36"/>
              <a:gd name="T3" fmla="*/ 12 h 42"/>
              <a:gd name="T4" fmla="*/ 24 w 36"/>
              <a:gd name="T5" fmla="*/ 12 h 42"/>
              <a:gd name="T6" fmla="*/ 24 w 36"/>
              <a:gd name="T7" fmla="*/ 12 h 42"/>
              <a:gd name="T8" fmla="*/ 18 w 36"/>
              <a:gd name="T9" fmla="*/ 6 h 42"/>
              <a:gd name="T10" fmla="*/ 24 w 36"/>
              <a:gd name="T11" fmla="*/ 6 h 42"/>
              <a:gd name="T12" fmla="*/ 24 w 36"/>
              <a:gd name="T13" fmla="*/ 6 h 42"/>
              <a:gd name="T14" fmla="*/ 18 w 36"/>
              <a:gd name="T15" fmla="*/ 12 h 42"/>
              <a:gd name="T16" fmla="*/ 18 w 36"/>
              <a:gd name="T17" fmla="*/ 12 h 42"/>
              <a:gd name="T18" fmla="*/ 18 w 36"/>
              <a:gd name="T19" fmla="*/ 12 h 42"/>
              <a:gd name="T20" fmla="*/ 12 w 36"/>
              <a:gd name="T21" fmla="*/ 24 h 42"/>
              <a:gd name="T22" fmla="*/ 12 w 36"/>
              <a:gd name="T23" fmla="*/ 18 h 42"/>
              <a:gd name="T24" fmla="*/ 12 w 36"/>
              <a:gd name="T25" fmla="*/ 18 h 42"/>
              <a:gd name="T26" fmla="*/ 18 w 36"/>
              <a:gd name="T27" fmla="*/ 30 h 42"/>
              <a:gd name="T28" fmla="*/ 18 w 36"/>
              <a:gd name="T29" fmla="*/ 30 h 42"/>
              <a:gd name="T30" fmla="*/ 18 w 36"/>
              <a:gd name="T31" fmla="*/ 30 h 42"/>
              <a:gd name="T32" fmla="*/ 24 w 36"/>
              <a:gd name="T33" fmla="*/ 36 h 42"/>
              <a:gd name="T34" fmla="*/ 18 w 36"/>
              <a:gd name="T35" fmla="*/ 36 h 42"/>
              <a:gd name="T36" fmla="*/ 18 w 36"/>
              <a:gd name="T37" fmla="*/ 36 h 42"/>
              <a:gd name="T38" fmla="*/ 24 w 36"/>
              <a:gd name="T39" fmla="*/ 30 h 42"/>
              <a:gd name="T40" fmla="*/ 18 w 36"/>
              <a:gd name="T41" fmla="*/ 30 h 42"/>
              <a:gd name="T42" fmla="*/ 18 w 36"/>
              <a:gd name="T43" fmla="*/ 30 h 42"/>
              <a:gd name="T44" fmla="*/ 24 w 36"/>
              <a:gd name="T45" fmla="*/ 18 h 42"/>
              <a:gd name="T46" fmla="*/ 24 w 36"/>
              <a:gd name="T47" fmla="*/ 18 h 42"/>
              <a:gd name="T48" fmla="*/ 36 w 36"/>
              <a:gd name="T49" fmla="*/ 24 h 42"/>
              <a:gd name="T50" fmla="*/ 36 w 36"/>
              <a:gd name="T51" fmla="*/ 24 h 42"/>
              <a:gd name="T52" fmla="*/ 30 w 36"/>
              <a:gd name="T53" fmla="*/ 36 h 42"/>
              <a:gd name="T54" fmla="*/ 30 w 36"/>
              <a:gd name="T55" fmla="*/ 36 h 42"/>
              <a:gd name="T56" fmla="*/ 30 w 36"/>
              <a:gd name="T57" fmla="*/ 36 h 42"/>
              <a:gd name="T58" fmla="*/ 24 w 36"/>
              <a:gd name="T59" fmla="*/ 42 h 42"/>
              <a:gd name="T60" fmla="*/ 24 w 36"/>
              <a:gd name="T61" fmla="*/ 42 h 42"/>
              <a:gd name="T62" fmla="*/ 18 w 36"/>
              <a:gd name="T63" fmla="*/ 42 h 42"/>
              <a:gd name="T64" fmla="*/ 12 w 36"/>
              <a:gd name="T65" fmla="*/ 36 h 42"/>
              <a:gd name="T66" fmla="*/ 12 w 36"/>
              <a:gd name="T67" fmla="*/ 36 h 42"/>
              <a:gd name="T68" fmla="*/ 6 w 36"/>
              <a:gd name="T69" fmla="*/ 36 h 42"/>
              <a:gd name="T70" fmla="*/ 0 w 36"/>
              <a:gd name="T71" fmla="*/ 24 h 42"/>
              <a:gd name="T72" fmla="*/ 0 w 36"/>
              <a:gd name="T73" fmla="*/ 24 h 42"/>
              <a:gd name="T74" fmla="*/ 0 w 36"/>
              <a:gd name="T75" fmla="*/ 18 h 42"/>
              <a:gd name="T76" fmla="*/ 6 w 36"/>
              <a:gd name="T77" fmla="*/ 6 h 42"/>
              <a:gd name="T78" fmla="*/ 6 w 36"/>
              <a:gd name="T79" fmla="*/ 6 h 42"/>
              <a:gd name="T80" fmla="*/ 12 w 36"/>
              <a:gd name="T81" fmla="*/ 6 h 42"/>
              <a:gd name="T82" fmla="*/ 18 w 36"/>
              <a:gd name="T83" fmla="*/ 0 h 42"/>
              <a:gd name="T84" fmla="*/ 18 w 36"/>
              <a:gd name="T85" fmla="*/ 0 h 42"/>
              <a:gd name="T86" fmla="*/ 24 w 36"/>
              <a:gd name="T87" fmla="*/ 0 h 42"/>
              <a:gd name="T88" fmla="*/ 30 w 36"/>
              <a:gd name="T89" fmla="*/ 6 h 42"/>
              <a:gd name="T90" fmla="*/ 30 w 36"/>
              <a:gd name="T91" fmla="*/ 6 h 42"/>
              <a:gd name="T92" fmla="*/ 30 w 36"/>
              <a:gd name="T93" fmla="*/ 6 h 42"/>
              <a:gd name="T94" fmla="*/ 36 w 36"/>
              <a:gd name="T95" fmla="*/ 18 h 42"/>
              <a:gd name="T96" fmla="*/ 24 w 36"/>
              <a:gd name="T97" fmla="*/ 24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" h="42">
                <a:moveTo>
                  <a:pt x="24" y="24"/>
                </a:moveTo>
                <a:lnTo>
                  <a:pt x="18" y="12"/>
                </a:lnTo>
                <a:lnTo>
                  <a:pt x="24" y="12"/>
                </a:lnTo>
                <a:lnTo>
                  <a:pt x="24" y="12"/>
                </a:lnTo>
                <a:lnTo>
                  <a:pt x="18" y="6"/>
                </a:lnTo>
                <a:lnTo>
                  <a:pt x="24" y="6"/>
                </a:lnTo>
                <a:lnTo>
                  <a:pt x="24" y="6"/>
                </a:lnTo>
                <a:lnTo>
                  <a:pt x="18" y="12"/>
                </a:lnTo>
                <a:lnTo>
                  <a:pt x="18" y="12"/>
                </a:lnTo>
                <a:lnTo>
                  <a:pt x="18" y="12"/>
                </a:lnTo>
                <a:lnTo>
                  <a:pt x="12" y="24"/>
                </a:lnTo>
                <a:lnTo>
                  <a:pt x="12" y="18"/>
                </a:lnTo>
                <a:lnTo>
                  <a:pt x="12" y="18"/>
                </a:lnTo>
                <a:lnTo>
                  <a:pt x="18" y="30"/>
                </a:lnTo>
                <a:lnTo>
                  <a:pt x="18" y="30"/>
                </a:lnTo>
                <a:lnTo>
                  <a:pt x="18" y="30"/>
                </a:lnTo>
                <a:lnTo>
                  <a:pt x="24" y="36"/>
                </a:lnTo>
                <a:lnTo>
                  <a:pt x="18" y="36"/>
                </a:lnTo>
                <a:lnTo>
                  <a:pt x="18" y="36"/>
                </a:lnTo>
                <a:lnTo>
                  <a:pt x="24" y="30"/>
                </a:lnTo>
                <a:lnTo>
                  <a:pt x="18" y="30"/>
                </a:lnTo>
                <a:lnTo>
                  <a:pt x="18" y="30"/>
                </a:lnTo>
                <a:lnTo>
                  <a:pt x="24" y="18"/>
                </a:lnTo>
                <a:lnTo>
                  <a:pt x="24" y="18"/>
                </a:lnTo>
                <a:lnTo>
                  <a:pt x="36" y="24"/>
                </a:lnTo>
                <a:lnTo>
                  <a:pt x="36" y="24"/>
                </a:lnTo>
                <a:lnTo>
                  <a:pt x="30" y="36"/>
                </a:lnTo>
                <a:lnTo>
                  <a:pt x="30" y="36"/>
                </a:lnTo>
                <a:lnTo>
                  <a:pt x="30" y="36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0" y="24"/>
                </a:lnTo>
                <a:lnTo>
                  <a:pt x="0" y="24"/>
                </a:lnTo>
                <a:lnTo>
                  <a:pt x="0" y="18"/>
                </a:lnTo>
                <a:lnTo>
                  <a:pt x="6" y="6"/>
                </a:lnTo>
                <a:lnTo>
                  <a:pt x="6" y="6"/>
                </a:lnTo>
                <a:lnTo>
                  <a:pt x="12" y="6"/>
                </a:lnTo>
                <a:lnTo>
                  <a:pt x="18" y="0"/>
                </a:lnTo>
                <a:lnTo>
                  <a:pt x="18" y="0"/>
                </a:lnTo>
                <a:lnTo>
                  <a:pt x="24" y="0"/>
                </a:lnTo>
                <a:lnTo>
                  <a:pt x="30" y="6"/>
                </a:lnTo>
                <a:lnTo>
                  <a:pt x="30" y="6"/>
                </a:lnTo>
                <a:lnTo>
                  <a:pt x="30" y="6"/>
                </a:lnTo>
                <a:lnTo>
                  <a:pt x="36" y="18"/>
                </a:lnTo>
                <a:lnTo>
                  <a:pt x="24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4" name="Freeform 128">
            <a:extLst>
              <a:ext uri="{FF2B5EF4-FFF2-40B4-BE49-F238E27FC236}">
                <a16:creationId xmlns:a16="http://schemas.microsoft.com/office/drawing/2014/main" id="{9EEE3848-9423-F7BF-9E85-39417E998A6B}"/>
              </a:ext>
            </a:extLst>
          </p:cNvPr>
          <p:cNvSpPr>
            <a:spLocks/>
          </p:cNvSpPr>
          <p:nvPr/>
        </p:nvSpPr>
        <p:spPr bwMode="auto">
          <a:xfrm>
            <a:off x="5340350" y="4752975"/>
            <a:ext cx="19050" cy="9525"/>
          </a:xfrm>
          <a:custGeom>
            <a:avLst/>
            <a:gdLst>
              <a:gd name="T0" fmla="*/ 0 w 12"/>
              <a:gd name="T1" fmla="*/ 0 h 6"/>
              <a:gd name="T2" fmla="*/ 0 w 12"/>
              <a:gd name="T3" fmla="*/ 0 h 6"/>
              <a:gd name="T4" fmla="*/ 0 w 12"/>
              <a:gd name="T5" fmla="*/ 6 h 6"/>
              <a:gd name="T6" fmla="*/ 12 w 12"/>
              <a:gd name="T7" fmla="*/ 0 h 6"/>
              <a:gd name="T8" fmla="*/ 12 w 12"/>
              <a:gd name="T9" fmla="*/ 6 h 6"/>
              <a:gd name="T10" fmla="*/ 12 w 12"/>
              <a:gd name="T11" fmla="*/ 6 h 6"/>
              <a:gd name="T12" fmla="*/ 0 w 1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6">
                <a:moveTo>
                  <a:pt x="0" y="0"/>
                </a:moveTo>
                <a:lnTo>
                  <a:pt x="0" y="0"/>
                </a:lnTo>
                <a:lnTo>
                  <a:pt x="0" y="6"/>
                </a:lnTo>
                <a:lnTo>
                  <a:pt x="12" y="0"/>
                </a:lnTo>
                <a:lnTo>
                  <a:pt x="12" y="6"/>
                </a:lnTo>
                <a:lnTo>
                  <a:pt x="12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5" name="Freeform 129">
            <a:extLst>
              <a:ext uri="{FF2B5EF4-FFF2-40B4-BE49-F238E27FC236}">
                <a16:creationId xmlns:a16="http://schemas.microsoft.com/office/drawing/2014/main" id="{F9A1A6EC-1FA1-9111-46DC-E8C75FEC7C69}"/>
              </a:ext>
            </a:extLst>
          </p:cNvPr>
          <p:cNvSpPr>
            <a:spLocks/>
          </p:cNvSpPr>
          <p:nvPr/>
        </p:nvSpPr>
        <p:spPr bwMode="auto">
          <a:xfrm>
            <a:off x="5751513" y="4208463"/>
            <a:ext cx="28575" cy="66675"/>
          </a:xfrm>
          <a:custGeom>
            <a:avLst/>
            <a:gdLst>
              <a:gd name="T0" fmla="*/ 18 w 18"/>
              <a:gd name="T1" fmla="*/ 24 h 42"/>
              <a:gd name="T2" fmla="*/ 18 w 18"/>
              <a:gd name="T3" fmla="*/ 6 h 42"/>
              <a:gd name="T4" fmla="*/ 6 w 18"/>
              <a:gd name="T5" fmla="*/ 0 h 42"/>
              <a:gd name="T6" fmla="*/ 0 w 18"/>
              <a:gd name="T7" fmla="*/ 6 h 42"/>
              <a:gd name="T8" fmla="*/ 0 w 18"/>
              <a:gd name="T9" fmla="*/ 24 h 42"/>
              <a:gd name="T10" fmla="*/ 0 w 18"/>
              <a:gd name="T11" fmla="*/ 36 h 42"/>
              <a:gd name="T12" fmla="*/ 6 w 18"/>
              <a:gd name="T13" fmla="*/ 42 h 42"/>
              <a:gd name="T14" fmla="*/ 18 w 18"/>
              <a:gd name="T15" fmla="*/ 36 h 42"/>
              <a:gd name="T16" fmla="*/ 18 w 18"/>
              <a:gd name="T17" fmla="*/ 24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42">
                <a:moveTo>
                  <a:pt x="18" y="24"/>
                </a:moveTo>
                <a:lnTo>
                  <a:pt x="18" y="6"/>
                </a:lnTo>
                <a:lnTo>
                  <a:pt x="6" y="0"/>
                </a:lnTo>
                <a:lnTo>
                  <a:pt x="0" y="6"/>
                </a:lnTo>
                <a:lnTo>
                  <a:pt x="0" y="24"/>
                </a:lnTo>
                <a:lnTo>
                  <a:pt x="0" y="36"/>
                </a:lnTo>
                <a:lnTo>
                  <a:pt x="6" y="42"/>
                </a:lnTo>
                <a:lnTo>
                  <a:pt x="18" y="36"/>
                </a:lnTo>
                <a:lnTo>
                  <a:pt x="18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6" name="Freeform 130">
            <a:extLst>
              <a:ext uri="{FF2B5EF4-FFF2-40B4-BE49-F238E27FC236}">
                <a16:creationId xmlns:a16="http://schemas.microsoft.com/office/drawing/2014/main" id="{33330A85-5804-D115-DFCD-9E9A962CA8FC}"/>
              </a:ext>
            </a:extLst>
          </p:cNvPr>
          <p:cNvSpPr>
            <a:spLocks/>
          </p:cNvSpPr>
          <p:nvPr/>
        </p:nvSpPr>
        <p:spPr bwMode="auto">
          <a:xfrm>
            <a:off x="5741988" y="4198938"/>
            <a:ext cx="47625" cy="85725"/>
          </a:xfrm>
          <a:custGeom>
            <a:avLst/>
            <a:gdLst>
              <a:gd name="T0" fmla="*/ 18 w 30"/>
              <a:gd name="T1" fmla="*/ 30 h 54"/>
              <a:gd name="T2" fmla="*/ 18 w 30"/>
              <a:gd name="T3" fmla="*/ 12 h 54"/>
              <a:gd name="T4" fmla="*/ 24 w 30"/>
              <a:gd name="T5" fmla="*/ 18 h 54"/>
              <a:gd name="T6" fmla="*/ 24 w 30"/>
              <a:gd name="T7" fmla="*/ 18 h 54"/>
              <a:gd name="T8" fmla="*/ 12 w 30"/>
              <a:gd name="T9" fmla="*/ 12 h 54"/>
              <a:gd name="T10" fmla="*/ 18 w 30"/>
              <a:gd name="T11" fmla="*/ 12 h 54"/>
              <a:gd name="T12" fmla="*/ 18 w 30"/>
              <a:gd name="T13" fmla="*/ 12 h 54"/>
              <a:gd name="T14" fmla="*/ 12 w 30"/>
              <a:gd name="T15" fmla="*/ 18 h 54"/>
              <a:gd name="T16" fmla="*/ 12 w 30"/>
              <a:gd name="T17" fmla="*/ 12 h 54"/>
              <a:gd name="T18" fmla="*/ 12 w 30"/>
              <a:gd name="T19" fmla="*/ 12 h 54"/>
              <a:gd name="T20" fmla="*/ 12 w 30"/>
              <a:gd name="T21" fmla="*/ 30 h 54"/>
              <a:gd name="T22" fmla="*/ 12 w 30"/>
              <a:gd name="T23" fmla="*/ 30 h 54"/>
              <a:gd name="T24" fmla="*/ 12 w 30"/>
              <a:gd name="T25" fmla="*/ 30 h 54"/>
              <a:gd name="T26" fmla="*/ 12 w 30"/>
              <a:gd name="T27" fmla="*/ 42 h 54"/>
              <a:gd name="T28" fmla="*/ 12 w 30"/>
              <a:gd name="T29" fmla="*/ 42 h 54"/>
              <a:gd name="T30" fmla="*/ 12 w 30"/>
              <a:gd name="T31" fmla="*/ 42 h 54"/>
              <a:gd name="T32" fmla="*/ 18 w 30"/>
              <a:gd name="T33" fmla="*/ 48 h 54"/>
              <a:gd name="T34" fmla="*/ 12 w 30"/>
              <a:gd name="T35" fmla="*/ 42 h 54"/>
              <a:gd name="T36" fmla="*/ 12 w 30"/>
              <a:gd name="T37" fmla="*/ 42 h 54"/>
              <a:gd name="T38" fmla="*/ 24 w 30"/>
              <a:gd name="T39" fmla="*/ 36 h 54"/>
              <a:gd name="T40" fmla="*/ 18 w 30"/>
              <a:gd name="T41" fmla="*/ 42 h 54"/>
              <a:gd name="T42" fmla="*/ 18 w 30"/>
              <a:gd name="T43" fmla="*/ 42 h 54"/>
              <a:gd name="T44" fmla="*/ 18 w 30"/>
              <a:gd name="T45" fmla="*/ 30 h 54"/>
              <a:gd name="T46" fmla="*/ 18 w 30"/>
              <a:gd name="T47" fmla="*/ 30 h 54"/>
              <a:gd name="T48" fmla="*/ 30 w 30"/>
              <a:gd name="T49" fmla="*/ 30 h 54"/>
              <a:gd name="T50" fmla="*/ 30 w 30"/>
              <a:gd name="T51" fmla="*/ 30 h 54"/>
              <a:gd name="T52" fmla="*/ 30 w 30"/>
              <a:gd name="T53" fmla="*/ 42 h 54"/>
              <a:gd name="T54" fmla="*/ 30 w 30"/>
              <a:gd name="T55" fmla="*/ 42 h 54"/>
              <a:gd name="T56" fmla="*/ 30 w 30"/>
              <a:gd name="T57" fmla="*/ 48 h 54"/>
              <a:gd name="T58" fmla="*/ 18 w 30"/>
              <a:gd name="T59" fmla="*/ 54 h 54"/>
              <a:gd name="T60" fmla="*/ 18 w 30"/>
              <a:gd name="T61" fmla="*/ 54 h 54"/>
              <a:gd name="T62" fmla="*/ 12 w 30"/>
              <a:gd name="T63" fmla="*/ 54 h 54"/>
              <a:gd name="T64" fmla="*/ 6 w 30"/>
              <a:gd name="T65" fmla="*/ 48 h 54"/>
              <a:gd name="T66" fmla="*/ 6 w 30"/>
              <a:gd name="T67" fmla="*/ 48 h 54"/>
              <a:gd name="T68" fmla="*/ 0 w 30"/>
              <a:gd name="T69" fmla="*/ 42 h 54"/>
              <a:gd name="T70" fmla="*/ 0 w 30"/>
              <a:gd name="T71" fmla="*/ 30 h 54"/>
              <a:gd name="T72" fmla="*/ 0 w 30"/>
              <a:gd name="T73" fmla="*/ 30 h 54"/>
              <a:gd name="T74" fmla="*/ 0 w 30"/>
              <a:gd name="T75" fmla="*/ 30 h 54"/>
              <a:gd name="T76" fmla="*/ 0 w 30"/>
              <a:gd name="T77" fmla="*/ 12 h 54"/>
              <a:gd name="T78" fmla="*/ 0 w 30"/>
              <a:gd name="T79" fmla="*/ 12 h 54"/>
              <a:gd name="T80" fmla="*/ 6 w 30"/>
              <a:gd name="T81" fmla="*/ 12 h 54"/>
              <a:gd name="T82" fmla="*/ 12 w 30"/>
              <a:gd name="T83" fmla="*/ 6 h 54"/>
              <a:gd name="T84" fmla="*/ 12 w 30"/>
              <a:gd name="T85" fmla="*/ 6 h 54"/>
              <a:gd name="T86" fmla="*/ 18 w 30"/>
              <a:gd name="T87" fmla="*/ 0 h 54"/>
              <a:gd name="T88" fmla="*/ 30 w 30"/>
              <a:gd name="T89" fmla="*/ 6 h 54"/>
              <a:gd name="T90" fmla="*/ 30 w 30"/>
              <a:gd name="T91" fmla="*/ 6 h 54"/>
              <a:gd name="T92" fmla="*/ 30 w 30"/>
              <a:gd name="T93" fmla="*/ 12 h 54"/>
              <a:gd name="T94" fmla="*/ 30 w 30"/>
              <a:gd name="T95" fmla="*/ 30 h 54"/>
              <a:gd name="T96" fmla="*/ 18 w 30"/>
              <a:gd name="T97" fmla="*/ 3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" h="54">
                <a:moveTo>
                  <a:pt x="18" y="30"/>
                </a:moveTo>
                <a:lnTo>
                  <a:pt x="18" y="12"/>
                </a:lnTo>
                <a:lnTo>
                  <a:pt x="24" y="18"/>
                </a:lnTo>
                <a:lnTo>
                  <a:pt x="24" y="18"/>
                </a:lnTo>
                <a:lnTo>
                  <a:pt x="12" y="12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2"/>
                </a:lnTo>
                <a:lnTo>
                  <a:pt x="12" y="12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2" y="42"/>
                </a:lnTo>
                <a:lnTo>
                  <a:pt x="12" y="42"/>
                </a:lnTo>
                <a:lnTo>
                  <a:pt x="12" y="42"/>
                </a:lnTo>
                <a:lnTo>
                  <a:pt x="18" y="48"/>
                </a:lnTo>
                <a:lnTo>
                  <a:pt x="12" y="42"/>
                </a:lnTo>
                <a:lnTo>
                  <a:pt x="12" y="42"/>
                </a:lnTo>
                <a:lnTo>
                  <a:pt x="24" y="36"/>
                </a:lnTo>
                <a:lnTo>
                  <a:pt x="18" y="42"/>
                </a:lnTo>
                <a:lnTo>
                  <a:pt x="18" y="42"/>
                </a:lnTo>
                <a:lnTo>
                  <a:pt x="18" y="30"/>
                </a:lnTo>
                <a:lnTo>
                  <a:pt x="18" y="30"/>
                </a:lnTo>
                <a:lnTo>
                  <a:pt x="30" y="30"/>
                </a:lnTo>
                <a:lnTo>
                  <a:pt x="30" y="30"/>
                </a:lnTo>
                <a:lnTo>
                  <a:pt x="30" y="42"/>
                </a:lnTo>
                <a:lnTo>
                  <a:pt x="30" y="42"/>
                </a:lnTo>
                <a:lnTo>
                  <a:pt x="30" y="48"/>
                </a:lnTo>
                <a:lnTo>
                  <a:pt x="18" y="54"/>
                </a:lnTo>
                <a:lnTo>
                  <a:pt x="18" y="54"/>
                </a:lnTo>
                <a:lnTo>
                  <a:pt x="12" y="54"/>
                </a:lnTo>
                <a:lnTo>
                  <a:pt x="6" y="48"/>
                </a:lnTo>
                <a:lnTo>
                  <a:pt x="6" y="48"/>
                </a:lnTo>
                <a:lnTo>
                  <a:pt x="0" y="42"/>
                </a:lnTo>
                <a:lnTo>
                  <a:pt x="0" y="30"/>
                </a:lnTo>
                <a:lnTo>
                  <a:pt x="0" y="30"/>
                </a:lnTo>
                <a:lnTo>
                  <a:pt x="0" y="30"/>
                </a:lnTo>
                <a:lnTo>
                  <a:pt x="0" y="12"/>
                </a:lnTo>
                <a:lnTo>
                  <a:pt x="0" y="12"/>
                </a:lnTo>
                <a:lnTo>
                  <a:pt x="6" y="12"/>
                </a:lnTo>
                <a:lnTo>
                  <a:pt x="12" y="6"/>
                </a:lnTo>
                <a:lnTo>
                  <a:pt x="12" y="6"/>
                </a:lnTo>
                <a:lnTo>
                  <a:pt x="18" y="0"/>
                </a:lnTo>
                <a:lnTo>
                  <a:pt x="30" y="6"/>
                </a:lnTo>
                <a:lnTo>
                  <a:pt x="30" y="6"/>
                </a:lnTo>
                <a:lnTo>
                  <a:pt x="30" y="12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7" name="Freeform 131">
            <a:extLst>
              <a:ext uri="{FF2B5EF4-FFF2-40B4-BE49-F238E27FC236}">
                <a16:creationId xmlns:a16="http://schemas.microsoft.com/office/drawing/2014/main" id="{8E741648-C39F-A3FE-CA10-53B11886E98F}"/>
              </a:ext>
            </a:extLst>
          </p:cNvPr>
          <p:cNvSpPr>
            <a:spLocks/>
          </p:cNvSpPr>
          <p:nvPr/>
        </p:nvSpPr>
        <p:spPr bwMode="auto">
          <a:xfrm>
            <a:off x="5770563" y="4246563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8" name="Freeform 132">
            <a:extLst>
              <a:ext uri="{FF2B5EF4-FFF2-40B4-BE49-F238E27FC236}">
                <a16:creationId xmlns:a16="http://schemas.microsoft.com/office/drawing/2014/main" id="{D545585C-08C3-3DB1-12E5-86D1EBCB3673}"/>
              </a:ext>
            </a:extLst>
          </p:cNvPr>
          <p:cNvSpPr>
            <a:spLocks/>
          </p:cNvSpPr>
          <p:nvPr/>
        </p:nvSpPr>
        <p:spPr bwMode="auto">
          <a:xfrm>
            <a:off x="5751513" y="5145088"/>
            <a:ext cx="28575" cy="66675"/>
          </a:xfrm>
          <a:custGeom>
            <a:avLst/>
            <a:gdLst>
              <a:gd name="T0" fmla="*/ 18 w 18"/>
              <a:gd name="T1" fmla="*/ 18 h 42"/>
              <a:gd name="T2" fmla="*/ 18 w 18"/>
              <a:gd name="T3" fmla="*/ 6 h 42"/>
              <a:gd name="T4" fmla="*/ 6 w 18"/>
              <a:gd name="T5" fmla="*/ 0 h 42"/>
              <a:gd name="T6" fmla="*/ 0 w 18"/>
              <a:gd name="T7" fmla="*/ 6 h 42"/>
              <a:gd name="T8" fmla="*/ 0 w 18"/>
              <a:gd name="T9" fmla="*/ 18 h 42"/>
              <a:gd name="T10" fmla="*/ 0 w 18"/>
              <a:gd name="T11" fmla="*/ 36 h 42"/>
              <a:gd name="T12" fmla="*/ 6 w 18"/>
              <a:gd name="T13" fmla="*/ 42 h 42"/>
              <a:gd name="T14" fmla="*/ 18 w 18"/>
              <a:gd name="T15" fmla="*/ 36 h 42"/>
              <a:gd name="T16" fmla="*/ 18 w 18"/>
              <a:gd name="T1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42">
                <a:moveTo>
                  <a:pt x="18" y="18"/>
                </a:moveTo>
                <a:lnTo>
                  <a:pt x="18" y="6"/>
                </a:lnTo>
                <a:lnTo>
                  <a:pt x="6" y="0"/>
                </a:lnTo>
                <a:lnTo>
                  <a:pt x="0" y="6"/>
                </a:lnTo>
                <a:lnTo>
                  <a:pt x="0" y="18"/>
                </a:lnTo>
                <a:lnTo>
                  <a:pt x="0" y="36"/>
                </a:lnTo>
                <a:lnTo>
                  <a:pt x="6" y="42"/>
                </a:lnTo>
                <a:lnTo>
                  <a:pt x="18" y="36"/>
                </a:lnTo>
                <a:lnTo>
                  <a:pt x="18" y="1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29" name="Freeform 133">
            <a:extLst>
              <a:ext uri="{FF2B5EF4-FFF2-40B4-BE49-F238E27FC236}">
                <a16:creationId xmlns:a16="http://schemas.microsoft.com/office/drawing/2014/main" id="{0C8989F1-8301-1A16-619B-BDC4601267FD}"/>
              </a:ext>
            </a:extLst>
          </p:cNvPr>
          <p:cNvSpPr>
            <a:spLocks/>
          </p:cNvSpPr>
          <p:nvPr/>
        </p:nvSpPr>
        <p:spPr bwMode="auto">
          <a:xfrm>
            <a:off x="5741988" y="5135563"/>
            <a:ext cx="47625" cy="85725"/>
          </a:xfrm>
          <a:custGeom>
            <a:avLst/>
            <a:gdLst>
              <a:gd name="T0" fmla="*/ 18 w 30"/>
              <a:gd name="T1" fmla="*/ 24 h 54"/>
              <a:gd name="T2" fmla="*/ 18 w 30"/>
              <a:gd name="T3" fmla="*/ 12 h 54"/>
              <a:gd name="T4" fmla="*/ 24 w 30"/>
              <a:gd name="T5" fmla="*/ 18 h 54"/>
              <a:gd name="T6" fmla="*/ 24 w 30"/>
              <a:gd name="T7" fmla="*/ 18 h 54"/>
              <a:gd name="T8" fmla="*/ 12 w 30"/>
              <a:gd name="T9" fmla="*/ 12 h 54"/>
              <a:gd name="T10" fmla="*/ 18 w 30"/>
              <a:gd name="T11" fmla="*/ 12 h 54"/>
              <a:gd name="T12" fmla="*/ 18 w 30"/>
              <a:gd name="T13" fmla="*/ 12 h 54"/>
              <a:gd name="T14" fmla="*/ 12 w 30"/>
              <a:gd name="T15" fmla="*/ 18 h 54"/>
              <a:gd name="T16" fmla="*/ 12 w 30"/>
              <a:gd name="T17" fmla="*/ 12 h 54"/>
              <a:gd name="T18" fmla="*/ 12 w 30"/>
              <a:gd name="T19" fmla="*/ 12 h 54"/>
              <a:gd name="T20" fmla="*/ 12 w 30"/>
              <a:gd name="T21" fmla="*/ 24 h 54"/>
              <a:gd name="T22" fmla="*/ 12 w 30"/>
              <a:gd name="T23" fmla="*/ 24 h 54"/>
              <a:gd name="T24" fmla="*/ 12 w 30"/>
              <a:gd name="T25" fmla="*/ 24 h 54"/>
              <a:gd name="T26" fmla="*/ 12 w 30"/>
              <a:gd name="T27" fmla="*/ 42 h 54"/>
              <a:gd name="T28" fmla="*/ 12 w 30"/>
              <a:gd name="T29" fmla="*/ 42 h 54"/>
              <a:gd name="T30" fmla="*/ 12 w 30"/>
              <a:gd name="T31" fmla="*/ 42 h 54"/>
              <a:gd name="T32" fmla="*/ 18 w 30"/>
              <a:gd name="T33" fmla="*/ 48 h 54"/>
              <a:gd name="T34" fmla="*/ 12 w 30"/>
              <a:gd name="T35" fmla="*/ 42 h 54"/>
              <a:gd name="T36" fmla="*/ 12 w 30"/>
              <a:gd name="T37" fmla="*/ 42 h 54"/>
              <a:gd name="T38" fmla="*/ 24 w 30"/>
              <a:gd name="T39" fmla="*/ 36 h 54"/>
              <a:gd name="T40" fmla="*/ 18 w 30"/>
              <a:gd name="T41" fmla="*/ 42 h 54"/>
              <a:gd name="T42" fmla="*/ 18 w 30"/>
              <a:gd name="T43" fmla="*/ 42 h 54"/>
              <a:gd name="T44" fmla="*/ 18 w 30"/>
              <a:gd name="T45" fmla="*/ 24 h 54"/>
              <a:gd name="T46" fmla="*/ 18 w 30"/>
              <a:gd name="T47" fmla="*/ 24 h 54"/>
              <a:gd name="T48" fmla="*/ 30 w 30"/>
              <a:gd name="T49" fmla="*/ 24 h 54"/>
              <a:gd name="T50" fmla="*/ 30 w 30"/>
              <a:gd name="T51" fmla="*/ 24 h 54"/>
              <a:gd name="T52" fmla="*/ 30 w 30"/>
              <a:gd name="T53" fmla="*/ 42 h 54"/>
              <a:gd name="T54" fmla="*/ 30 w 30"/>
              <a:gd name="T55" fmla="*/ 42 h 54"/>
              <a:gd name="T56" fmla="*/ 30 w 30"/>
              <a:gd name="T57" fmla="*/ 48 h 54"/>
              <a:gd name="T58" fmla="*/ 18 w 30"/>
              <a:gd name="T59" fmla="*/ 54 h 54"/>
              <a:gd name="T60" fmla="*/ 18 w 30"/>
              <a:gd name="T61" fmla="*/ 54 h 54"/>
              <a:gd name="T62" fmla="*/ 12 w 30"/>
              <a:gd name="T63" fmla="*/ 54 h 54"/>
              <a:gd name="T64" fmla="*/ 6 w 30"/>
              <a:gd name="T65" fmla="*/ 48 h 54"/>
              <a:gd name="T66" fmla="*/ 6 w 30"/>
              <a:gd name="T67" fmla="*/ 48 h 54"/>
              <a:gd name="T68" fmla="*/ 0 w 30"/>
              <a:gd name="T69" fmla="*/ 42 h 54"/>
              <a:gd name="T70" fmla="*/ 0 w 30"/>
              <a:gd name="T71" fmla="*/ 24 h 54"/>
              <a:gd name="T72" fmla="*/ 0 w 30"/>
              <a:gd name="T73" fmla="*/ 24 h 54"/>
              <a:gd name="T74" fmla="*/ 0 w 30"/>
              <a:gd name="T75" fmla="*/ 24 h 54"/>
              <a:gd name="T76" fmla="*/ 0 w 30"/>
              <a:gd name="T77" fmla="*/ 12 h 54"/>
              <a:gd name="T78" fmla="*/ 0 w 30"/>
              <a:gd name="T79" fmla="*/ 12 h 54"/>
              <a:gd name="T80" fmla="*/ 6 w 30"/>
              <a:gd name="T81" fmla="*/ 12 h 54"/>
              <a:gd name="T82" fmla="*/ 12 w 30"/>
              <a:gd name="T83" fmla="*/ 6 h 54"/>
              <a:gd name="T84" fmla="*/ 12 w 30"/>
              <a:gd name="T85" fmla="*/ 6 h 54"/>
              <a:gd name="T86" fmla="*/ 18 w 30"/>
              <a:gd name="T87" fmla="*/ 0 h 54"/>
              <a:gd name="T88" fmla="*/ 30 w 30"/>
              <a:gd name="T89" fmla="*/ 6 h 54"/>
              <a:gd name="T90" fmla="*/ 30 w 30"/>
              <a:gd name="T91" fmla="*/ 6 h 54"/>
              <a:gd name="T92" fmla="*/ 30 w 30"/>
              <a:gd name="T93" fmla="*/ 12 h 54"/>
              <a:gd name="T94" fmla="*/ 30 w 30"/>
              <a:gd name="T95" fmla="*/ 24 h 54"/>
              <a:gd name="T96" fmla="*/ 18 w 30"/>
              <a:gd name="T97" fmla="*/ 2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" h="54">
                <a:moveTo>
                  <a:pt x="18" y="24"/>
                </a:moveTo>
                <a:lnTo>
                  <a:pt x="18" y="12"/>
                </a:lnTo>
                <a:lnTo>
                  <a:pt x="24" y="18"/>
                </a:lnTo>
                <a:lnTo>
                  <a:pt x="24" y="18"/>
                </a:lnTo>
                <a:lnTo>
                  <a:pt x="12" y="12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2"/>
                </a:lnTo>
                <a:lnTo>
                  <a:pt x="12" y="12"/>
                </a:lnTo>
                <a:lnTo>
                  <a:pt x="12" y="24"/>
                </a:lnTo>
                <a:lnTo>
                  <a:pt x="12" y="24"/>
                </a:lnTo>
                <a:lnTo>
                  <a:pt x="12" y="24"/>
                </a:lnTo>
                <a:lnTo>
                  <a:pt x="12" y="42"/>
                </a:lnTo>
                <a:lnTo>
                  <a:pt x="12" y="42"/>
                </a:lnTo>
                <a:lnTo>
                  <a:pt x="12" y="42"/>
                </a:lnTo>
                <a:lnTo>
                  <a:pt x="18" y="48"/>
                </a:lnTo>
                <a:lnTo>
                  <a:pt x="12" y="42"/>
                </a:lnTo>
                <a:lnTo>
                  <a:pt x="12" y="42"/>
                </a:lnTo>
                <a:lnTo>
                  <a:pt x="24" y="36"/>
                </a:lnTo>
                <a:lnTo>
                  <a:pt x="18" y="42"/>
                </a:lnTo>
                <a:lnTo>
                  <a:pt x="18" y="42"/>
                </a:lnTo>
                <a:lnTo>
                  <a:pt x="18" y="24"/>
                </a:lnTo>
                <a:lnTo>
                  <a:pt x="18" y="24"/>
                </a:lnTo>
                <a:lnTo>
                  <a:pt x="30" y="24"/>
                </a:lnTo>
                <a:lnTo>
                  <a:pt x="30" y="24"/>
                </a:lnTo>
                <a:lnTo>
                  <a:pt x="30" y="42"/>
                </a:lnTo>
                <a:lnTo>
                  <a:pt x="30" y="42"/>
                </a:lnTo>
                <a:lnTo>
                  <a:pt x="30" y="48"/>
                </a:lnTo>
                <a:lnTo>
                  <a:pt x="18" y="54"/>
                </a:lnTo>
                <a:lnTo>
                  <a:pt x="18" y="54"/>
                </a:lnTo>
                <a:lnTo>
                  <a:pt x="12" y="54"/>
                </a:lnTo>
                <a:lnTo>
                  <a:pt x="6" y="48"/>
                </a:lnTo>
                <a:lnTo>
                  <a:pt x="6" y="48"/>
                </a:lnTo>
                <a:lnTo>
                  <a:pt x="0" y="42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0" y="12"/>
                </a:lnTo>
                <a:lnTo>
                  <a:pt x="0" y="12"/>
                </a:lnTo>
                <a:lnTo>
                  <a:pt x="6" y="12"/>
                </a:lnTo>
                <a:lnTo>
                  <a:pt x="12" y="6"/>
                </a:lnTo>
                <a:lnTo>
                  <a:pt x="12" y="6"/>
                </a:lnTo>
                <a:lnTo>
                  <a:pt x="18" y="0"/>
                </a:lnTo>
                <a:lnTo>
                  <a:pt x="30" y="6"/>
                </a:lnTo>
                <a:lnTo>
                  <a:pt x="30" y="6"/>
                </a:lnTo>
                <a:lnTo>
                  <a:pt x="30" y="12"/>
                </a:lnTo>
                <a:lnTo>
                  <a:pt x="30" y="24"/>
                </a:lnTo>
                <a:lnTo>
                  <a:pt x="18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30" name="Freeform 134">
            <a:extLst>
              <a:ext uri="{FF2B5EF4-FFF2-40B4-BE49-F238E27FC236}">
                <a16:creationId xmlns:a16="http://schemas.microsoft.com/office/drawing/2014/main" id="{F33397E4-1E35-2DEA-2793-188CE7B659F8}"/>
              </a:ext>
            </a:extLst>
          </p:cNvPr>
          <p:cNvSpPr>
            <a:spLocks/>
          </p:cNvSpPr>
          <p:nvPr/>
        </p:nvSpPr>
        <p:spPr bwMode="auto">
          <a:xfrm>
            <a:off x="5770563" y="5173663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31" name="Rectangle 135">
            <a:extLst>
              <a:ext uri="{FF2B5EF4-FFF2-40B4-BE49-F238E27FC236}">
                <a16:creationId xmlns:a16="http://schemas.microsoft.com/office/drawing/2014/main" id="{BFD00B48-B17B-A9C2-0169-399A1148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3892550"/>
            <a:ext cx="2000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32" name="Rectangle 136">
            <a:extLst>
              <a:ext uri="{FF2B5EF4-FFF2-40B4-BE49-F238E27FC236}">
                <a16:creationId xmlns:a16="http://schemas.microsoft.com/office/drawing/2014/main" id="{4C6A3F2A-DDFA-6ADE-A64D-3042E6EBD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5230813"/>
            <a:ext cx="180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33" name="Rectangle 137">
            <a:extLst>
              <a:ext uri="{FF2B5EF4-FFF2-40B4-BE49-F238E27FC236}">
                <a16:creationId xmlns:a16="http://schemas.microsoft.com/office/drawing/2014/main" id="{6A318F4F-B70D-3708-B414-FF345FB7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4629150"/>
            <a:ext cx="2095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34" name="Rectangle 138">
            <a:extLst>
              <a:ext uri="{FF2B5EF4-FFF2-40B4-BE49-F238E27FC236}">
                <a16:creationId xmlns:a16="http://schemas.microsoft.com/office/drawing/2014/main" id="{AE392EF8-252D-8793-FB6C-DA3659D25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733925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35" name="Rectangle 139">
            <a:extLst>
              <a:ext uri="{FF2B5EF4-FFF2-40B4-BE49-F238E27FC236}">
                <a16:creationId xmlns:a16="http://schemas.microsoft.com/office/drawing/2014/main" id="{C79E5AF3-4885-93E8-7D76-C3E6F07F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4733925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36" name="Rectangle 140">
            <a:extLst>
              <a:ext uri="{FF2B5EF4-FFF2-40B4-BE49-F238E27FC236}">
                <a16:creationId xmlns:a16="http://schemas.microsoft.com/office/drawing/2014/main" id="{B4D85DAF-EE42-B16F-896C-21448619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733925"/>
            <a:ext cx="266700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37" name="Freeform 141">
            <a:extLst>
              <a:ext uri="{FF2B5EF4-FFF2-40B4-BE49-F238E27FC236}">
                <a16:creationId xmlns:a16="http://schemas.microsoft.com/office/drawing/2014/main" id="{B2C150FC-87FC-4C47-6A59-E6A69936CABF}"/>
              </a:ext>
            </a:extLst>
          </p:cNvPr>
          <p:cNvSpPr>
            <a:spLocks/>
          </p:cNvSpPr>
          <p:nvPr/>
        </p:nvSpPr>
        <p:spPr bwMode="auto">
          <a:xfrm>
            <a:off x="5846763" y="4724400"/>
            <a:ext cx="38100" cy="57150"/>
          </a:xfrm>
          <a:custGeom>
            <a:avLst/>
            <a:gdLst>
              <a:gd name="T0" fmla="*/ 24 w 24"/>
              <a:gd name="T1" fmla="*/ 18 h 36"/>
              <a:gd name="T2" fmla="*/ 24 w 24"/>
              <a:gd name="T3" fmla="*/ 6 h 36"/>
              <a:gd name="T4" fmla="*/ 12 w 24"/>
              <a:gd name="T5" fmla="*/ 0 h 36"/>
              <a:gd name="T6" fmla="*/ 6 w 24"/>
              <a:gd name="T7" fmla="*/ 6 h 36"/>
              <a:gd name="T8" fmla="*/ 0 w 24"/>
              <a:gd name="T9" fmla="*/ 18 h 36"/>
              <a:gd name="T10" fmla="*/ 6 w 24"/>
              <a:gd name="T11" fmla="*/ 30 h 36"/>
              <a:gd name="T12" fmla="*/ 12 w 24"/>
              <a:gd name="T13" fmla="*/ 36 h 36"/>
              <a:gd name="T14" fmla="*/ 24 w 24"/>
              <a:gd name="T15" fmla="*/ 30 h 36"/>
              <a:gd name="T16" fmla="*/ 24 w 24"/>
              <a:gd name="T17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36">
                <a:moveTo>
                  <a:pt x="24" y="18"/>
                </a:moveTo>
                <a:lnTo>
                  <a:pt x="24" y="6"/>
                </a:lnTo>
                <a:lnTo>
                  <a:pt x="12" y="0"/>
                </a:lnTo>
                <a:lnTo>
                  <a:pt x="6" y="6"/>
                </a:lnTo>
                <a:lnTo>
                  <a:pt x="0" y="18"/>
                </a:lnTo>
                <a:lnTo>
                  <a:pt x="6" y="30"/>
                </a:lnTo>
                <a:lnTo>
                  <a:pt x="12" y="36"/>
                </a:lnTo>
                <a:lnTo>
                  <a:pt x="24" y="30"/>
                </a:lnTo>
                <a:lnTo>
                  <a:pt x="24" y="18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38" name="Freeform 142">
            <a:extLst>
              <a:ext uri="{FF2B5EF4-FFF2-40B4-BE49-F238E27FC236}">
                <a16:creationId xmlns:a16="http://schemas.microsoft.com/office/drawing/2014/main" id="{7604931E-17FD-3A66-8931-779F2102CFE1}"/>
              </a:ext>
            </a:extLst>
          </p:cNvPr>
          <p:cNvSpPr>
            <a:spLocks/>
          </p:cNvSpPr>
          <p:nvPr/>
        </p:nvSpPr>
        <p:spPr bwMode="auto">
          <a:xfrm>
            <a:off x="5837238" y="4714875"/>
            <a:ext cx="57150" cy="76200"/>
          </a:xfrm>
          <a:custGeom>
            <a:avLst/>
            <a:gdLst>
              <a:gd name="T0" fmla="*/ 24 w 36"/>
              <a:gd name="T1" fmla="*/ 24 h 48"/>
              <a:gd name="T2" fmla="*/ 24 w 36"/>
              <a:gd name="T3" fmla="*/ 12 h 48"/>
              <a:gd name="T4" fmla="*/ 30 w 36"/>
              <a:gd name="T5" fmla="*/ 18 h 48"/>
              <a:gd name="T6" fmla="*/ 30 w 36"/>
              <a:gd name="T7" fmla="*/ 18 h 48"/>
              <a:gd name="T8" fmla="*/ 18 w 36"/>
              <a:gd name="T9" fmla="*/ 12 h 48"/>
              <a:gd name="T10" fmla="*/ 24 w 36"/>
              <a:gd name="T11" fmla="*/ 12 h 48"/>
              <a:gd name="T12" fmla="*/ 24 w 36"/>
              <a:gd name="T13" fmla="*/ 12 h 48"/>
              <a:gd name="T14" fmla="*/ 18 w 36"/>
              <a:gd name="T15" fmla="*/ 18 h 48"/>
              <a:gd name="T16" fmla="*/ 18 w 36"/>
              <a:gd name="T17" fmla="*/ 18 h 48"/>
              <a:gd name="T18" fmla="*/ 18 w 36"/>
              <a:gd name="T19" fmla="*/ 18 h 48"/>
              <a:gd name="T20" fmla="*/ 12 w 36"/>
              <a:gd name="T21" fmla="*/ 30 h 48"/>
              <a:gd name="T22" fmla="*/ 12 w 36"/>
              <a:gd name="T23" fmla="*/ 24 h 48"/>
              <a:gd name="T24" fmla="*/ 12 w 36"/>
              <a:gd name="T25" fmla="*/ 24 h 48"/>
              <a:gd name="T26" fmla="*/ 18 w 36"/>
              <a:gd name="T27" fmla="*/ 36 h 48"/>
              <a:gd name="T28" fmla="*/ 18 w 36"/>
              <a:gd name="T29" fmla="*/ 36 h 48"/>
              <a:gd name="T30" fmla="*/ 18 w 36"/>
              <a:gd name="T31" fmla="*/ 36 h 48"/>
              <a:gd name="T32" fmla="*/ 24 w 36"/>
              <a:gd name="T33" fmla="*/ 42 h 48"/>
              <a:gd name="T34" fmla="*/ 18 w 36"/>
              <a:gd name="T35" fmla="*/ 36 h 48"/>
              <a:gd name="T36" fmla="*/ 18 w 36"/>
              <a:gd name="T37" fmla="*/ 36 h 48"/>
              <a:gd name="T38" fmla="*/ 30 w 36"/>
              <a:gd name="T39" fmla="*/ 30 h 48"/>
              <a:gd name="T40" fmla="*/ 24 w 36"/>
              <a:gd name="T41" fmla="*/ 36 h 48"/>
              <a:gd name="T42" fmla="*/ 24 w 36"/>
              <a:gd name="T43" fmla="*/ 36 h 48"/>
              <a:gd name="T44" fmla="*/ 24 w 36"/>
              <a:gd name="T45" fmla="*/ 24 h 48"/>
              <a:gd name="T46" fmla="*/ 24 w 36"/>
              <a:gd name="T47" fmla="*/ 24 h 48"/>
              <a:gd name="T48" fmla="*/ 36 w 36"/>
              <a:gd name="T49" fmla="*/ 24 h 48"/>
              <a:gd name="T50" fmla="*/ 36 w 36"/>
              <a:gd name="T51" fmla="*/ 24 h 48"/>
              <a:gd name="T52" fmla="*/ 36 w 36"/>
              <a:gd name="T53" fmla="*/ 36 h 48"/>
              <a:gd name="T54" fmla="*/ 36 w 36"/>
              <a:gd name="T55" fmla="*/ 36 h 48"/>
              <a:gd name="T56" fmla="*/ 36 w 36"/>
              <a:gd name="T57" fmla="*/ 42 h 48"/>
              <a:gd name="T58" fmla="*/ 24 w 36"/>
              <a:gd name="T59" fmla="*/ 48 h 48"/>
              <a:gd name="T60" fmla="*/ 24 w 36"/>
              <a:gd name="T61" fmla="*/ 48 h 48"/>
              <a:gd name="T62" fmla="*/ 18 w 36"/>
              <a:gd name="T63" fmla="*/ 48 h 48"/>
              <a:gd name="T64" fmla="*/ 12 w 36"/>
              <a:gd name="T65" fmla="*/ 42 h 48"/>
              <a:gd name="T66" fmla="*/ 12 w 36"/>
              <a:gd name="T67" fmla="*/ 42 h 48"/>
              <a:gd name="T68" fmla="*/ 6 w 36"/>
              <a:gd name="T69" fmla="*/ 42 h 48"/>
              <a:gd name="T70" fmla="*/ 0 w 36"/>
              <a:gd name="T71" fmla="*/ 30 h 48"/>
              <a:gd name="T72" fmla="*/ 0 w 36"/>
              <a:gd name="T73" fmla="*/ 30 h 48"/>
              <a:gd name="T74" fmla="*/ 0 w 36"/>
              <a:gd name="T75" fmla="*/ 24 h 48"/>
              <a:gd name="T76" fmla="*/ 6 w 36"/>
              <a:gd name="T77" fmla="*/ 12 h 48"/>
              <a:gd name="T78" fmla="*/ 6 w 36"/>
              <a:gd name="T79" fmla="*/ 12 h 48"/>
              <a:gd name="T80" fmla="*/ 12 w 36"/>
              <a:gd name="T81" fmla="*/ 12 h 48"/>
              <a:gd name="T82" fmla="*/ 18 w 36"/>
              <a:gd name="T83" fmla="*/ 6 h 48"/>
              <a:gd name="T84" fmla="*/ 18 w 36"/>
              <a:gd name="T85" fmla="*/ 6 h 48"/>
              <a:gd name="T86" fmla="*/ 24 w 36"/>
              <a:gd name="T87" fmla="*/ 0 h 48"/>
              <a:gd name="T88" fmla="*/ 36 w 36"/>
              <a:gd name="T89" fmla="*/ 6 h 48"/>
              <a:gd name="T90" fmla="*/ 36 w 36"/>
              <a:gd name="T91" fmla="*/ 6 h 48"/>
              <a:gd name="T92" fmla="*/ 36 w 36"/>
              <a:gd name="T93" fmla="*/ 12 h 48"/>
              <a:gd name="T94" fmla="*/ 36 w 36"/>
              <a:gd name="T95" fmla="*/ 24 h 48"/>
              <a:gd name="T96" fmla="*/ 24 w 36"/>
              <a:gd name="T9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" h="48">
                <a:moveTo>
                  <a:pt x="24" y="24"/>
                </a:moveTo>
                <a:lnTo>
                  <a:pt x="24" y="12"/>
                </a:lnTo>
                <a:lnTo>
                  <a:pt x="30" y="18"/>
                </a:lnTo>
                <a:lnTo>
                  <a:pt x="30" y="18"/>
                </a:lnTo>
                <a:lnTo>
                  <a:pt x="18" y="12"/>
                </a:lnTo>
                <a:lnTo>
                  <a:pt x="24" y="12"/>
                </a:lnTo>
                <a:lnTo>
                  <a:pt x="24" y="12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2" y="30"/>
                </a:lnTo>
                <a:lnTo>
                  <a:pt x="12" y="24"/>
                </a:lnTo>
                <a:lnTo>
                  <a:pt x="12" y="24"/>
                </a:lnTo>
                <a:lnTo>
                  <a:pt x="18" y="36"/>
                </a:lnTo>
                <a:lnTo>
                  <a:pt x="18" y="36"/>
                </a:lnTo>
                <a:lnTo>
                  <a:pt x="18" y="36"/>
                </a:lnTo>
                <a:lnTo>
                  <a:pt x="24" y="42"/>
                </a:lnTo>
                <a:lnTo>
                  <a:pt x="18" y="36"/>
                </a:lnTo>
                <a:lnTo>
                  <a:pt x="18" y="36"/>
                </a:lnTo>
                <a:lnTo>
                  <a:pt x="30" y="30"/>
                </a:lnTo>
                <a:lnTo>
                  <a:pt x="24" y="36"/>
                </a:lnTo>
                <a:lnTo>
                  <a:pt x="24" y="36"/>
                </a:lnTo>
                <a:lnTo>
                  <a:pt x="24" y="24"/>
                </a:lnTo>
                <a:lnTo>
                  <a:pt x="24" y="24"/>
                </a:lnTo>
                <a:lnTo>
                  <a:pt x="36" y="24"/>
                </a:lnTo>
                <a:lnTo>
                  <a:pt x="36" y="24"/>
                </a:lnTo>
                <a:lnTo>
                  <a:pt x="36" y="36"/>
                </a:lnTo>
                <a:lnTo>
                  <a:pt x="36" y="36"/>
                </a:lnTo>
                <a:lnTo>
                  <a:pt x="36" y="42"/>
                </a:lnTo>
                <a:lnTo>
                  <a:pt x="24" y="48"/>
                </a:lnTo>
                <a:lnTo>
                  <a:pt x="24" y="48"/>
                </a:lnTo>
                <a:lnTo>
                  <a:pt x="18" y="48"/>
                </a:lnTo>
                <a:lnTo>
                  <a:pt x="12" y="42"/>
                </a:lnTo>
                <a:lnTo>
                  <a:pt x="12" y="42"/>
                </a:lnTo>
                <a:lnTo>
                  <a:pt x="6" y="42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6" y="12"/>
                </a:lnTo>
                <a:lnTo>
                  <a:pt x="6" y="12"/>
                </a:lnTo>
                <a:lnTo>
                  <a:pt x="12" y="12"/>
                </a:lnTo>
                <a:lnTo>
                  <a:pt x="18" y="6"/>
                </a:lnTo>
                <a:lnTo>
                  <a:pt x="18" y="6"/>
                </a:lnTo>
                <a:lnTo>
                  <a:pt x="24" y="0"/>
                </a:lnTo>
                <a:lnTo>
                  <a:pt x="36" y="6"/>
                </a:lnTo>
                <a:lnTo>
                  <a:pt x="36" y="6"/>
                </a:lnTo>
                <a:lnTo>
                  <a:pt x="36" y="12"/>
                </a:lnTo>
                <a:lnTo>
                  <a:pt x="36" y="24"/>
                </a:lnTo>
                <a:lnTo>
                  <a:pt x="24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39" name="Freeform 143">
            <a:extLst>
              <a:ext uri="{FF2B5EF4-FFF2-40B4-BE49-F238E27FC236}">
                <a16:creationId xmlns:a16="http://schemas.microsoft.com/office/drawing/2014/main" id="{51106D35-87DF-E989-80CF-C2DD6F751CD5}"/>
              </a:ext>
            </a:extLst>
          </p:cNvPr>
          <p:cNvSpPr>
            <a:spLocks/>
          </p:cNvSpPr>
          <p:nvPr/>
        </p:nvSpPr>
        <p:spPr bwMode="auto">
          <a:xfrm>
            <a:off x="5875338" y="4752975"/>
            <a:ext cx="19050" cy="1588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40" name="Rectangle 144">
            <a:extLst>
              <a:ext uri="{FF2B5EF4-FFF2-40B4-BE49-F238E27FC236}">
                <a16:creationId xmlns:a16="http://schemas.microsoft.com/office/drawing/2014/main" id="{7A12143E-B79F-B27B-63CC-CDA4CE1D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3482975"/>
            <a:ext cx="7921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</a:rPr>
              <a:t>NMOS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41" name="Rectangle 145">
            <a:extLst>
              <a:ext uri="{FF2B5EF4-FFF2-40B4-BE49-F238E27FC236}">
                <a16:creationId xmlns:a16="http://schemas.microsoft.com/office/drawing/2014/main" id="{535A09DB-DD0F-EF7E-1CCC-7E81619A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3444875"/>
            <a:ext cx="16033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</a:rPr>
              <a:t>Enhancement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42" name="Rectangle 146">
            <a:extLst>
              <a:ext uri="{FF2B5EF4-FFF2-40B4-BE49-F238E27FC236}">
                <a16:creationId xmlns:a16="http://schemas.microsoft.com/office/drawing/2014/main" id="{BAEFFAFB-3AE5-1279-8867-F662B1A1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3435350"/>
            <a:ext cx="792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</a:rPr>
              <a:t>NMOS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43" name="Rectangle 147">
            <a:extLst>
              <a:ext uri="{FF2B5EF4-FFF2-40B4-BE49-F238E27FC236}">
                <a16:creationId xmlns:a16="http://schemas.microsoft.com/office/drawing/2014/main" id="{78C0C154-B776-CD81-7383-4E723C688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594350"/>
            <a:ext cx="7826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</a:rPr>
              <a:t>PMOS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44" name="Rectangle 148">
            <a:extLst>
              <a:ext uri="{FF2B5EF4-FFF2-40B4-BE49-F238E27FC236}">
                <a16:creationId xmlns:a16="http://schemas.microsoft.com/office/drawing/2014/main" id="{29C50036-AD00-798E-779E-C218EF22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424238"/>
            <a:ext cx="11541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</a:rPr>
              <a:t>Depletion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45" name="Rectangle 149">
            <a:extLst>
              <a:ext uri="{FF2B5EF4-FFF2-40B4-BE49-F238E27FC236}">
                <a16:creationId xmlns:a16="http://schemas.microsoft.com/office/drawing/2014/main" id="{2CB37A61-8354-78CD-9679-39064762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5594350"/>
            <a:ext cx="16033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</a:rPr>
              <a:t>Enhancement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46" name="Rectangle 150">
            <a:extLst>
              <a:ext uri="{FF2B5EF4-FFF2-40B4-BE49-F238E27FC236}">
                <a16:creationId xmlns:a16="http://schemas.microsoft.com/office/drawing/2014/main" id="{DCEFEEA7-295C-8AD3-3A70-1FD777C5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4629150"/>
            <a:ext cx="2000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47" name="Rectangle 151">
            <a:extLst>
              <a:ext uri="{FF2B5EF4-FFF2-40B4-BE49-F238E27FC236}">
                <a16:creationId xmlns:a16="http://schemas.microsoft.com/office/drawing/2014/main" id="{42FC01E3-094C-EE0A-FEB9-D7068C77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5508625"/>
            <a:ext cx="1327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</a:rPr>
              <a:t>NMOS with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1448" name="Rectangle 152">
            <a:extLst>
              <a:ext uri="{FF2B5EF4-FFF2-40B4-BE49-F238E27FC236}">
                <a16:creationId xmlns:a16="http://schemas.microsoft.com/office/drawing/2014/main" id="{52B9DCBC-4239-5072-BFE6-3ABACF9F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5784850"/>
            <a:ext cx="15176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</a:rPr>
              <a:t>Bulk Contact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46EAB6AE-D778-C546-8514-2A2CEB142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/>
              <a:t>Threshold Voltage: Concept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92645F47-648F-0C51-2900-A2CC744C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05263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4" name="Rectangle 4">
            <a:extLst>
              <a:ext uri="{FF2B5EF4-FFF2-40B4-BE49-F238E27FC236}">
                <a16:creationId xmlns:a16="http://schemas.microsoft.com/office/drawing/2014/main" id="{A132BD7A-A386-0E75-CEED-D58FD0F2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511425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5" name="Rectangle 5">
            <a:extLst>
              <a:ext uri="{FF2B5EF4-FFF2-40B4-BE49-F238E27FC236}">
                <a16:creationId xmlns:a16="http://schemas.microsoft.com/office/drawing/2014/main" id="{C23C1537-2FA3-537D-6DA7-CD3ABF6A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415607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6" name="Rectangle 6">
            <a:extLst>
              <a:ext uri="{FF2B5EF4-FFF2-40B4-BE49-F238E27FC236}">
                <a16:creationId xmlns:a16="http://schemas.microsoft.com/office/drawing/2014/main" id="{B04B17CB-1B5B-532B-18FD-C6E6D190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46148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7" name="Rectangle 7">
            <a:extLst>
              <a:ext uri="{FF2B5EF4-FFF2-40B4-BE49-F238E27FC236}">
                <a16:creationId xmlns:a16="http://schemas.microsoft.com/office/drawing/2014/main" id="{ABD8E284-3BA3-EB84-B326-BBB76913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51142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8" name="Rectangle 8">
            <a:extLst>
              <a:ext uri="{FF2B5EF4-FFF2-40B4-BE49-F238E27FC236}">
                <a16:creationId xmlns:a16="http://schemas.microsoft.com/office/drawing/2014/main" id="{0B76A58A-A5F5-A834-A9CB-5C5BAB77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06216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9" name="Rectangle 9">
            <a:extLst>
              <a:ext uri="{FF2B5EF4-FFF2-40B4-BE49-F238E27FC236}">
                <a16:creationId xmlns:a16="http://schemas.microsoft.com/office/drawing/2014/main" id="{EE6251EE-65F2-A325-00B1-202C1717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25114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0" name="Rectangle 10">
            <a:extLst>
              <a:ext uri="{FF2B5EF4-FFF2-40B4-BE49-F238E27FC236}">
                <a16:creationId xmlns:a16="http://schemas.microsoft.com/office/drawing/2014/main" id="{18330E5F-7144-ABA6-2011-63C97E5F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25114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1" name="Rectangle 11">
            <a:extLst>
              <a:ext uri="{FF2B5EF4-FFF2-40B4-BE49-F238E27FC236}">
                <a16:creationId xmlns:a16="http://schemas.microsoft.com/office/drawing/2014/main" id="{E202B15E-0DAB-BE51-4B07-F84E154C9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63391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2" name="Rectangle 12">
            <a:extLst>
              <a:ext uri="{FF2B5EF4-FFF2-40B4-BE49-F238E27FC236}">
                <a16:creationId xmlns:a16="http://schemas.microsoft.com/office/drawing/2014/main" id="{7820CA9D-AF42-40D0-5EAC-C4B1E921C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1941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3" name="Rectangle 13">
            <a:extLst>
              <a:ext uri="{FF2B5EF4-FFF2-40B4-BE49-F238E27FC236}">
                <a16:creationId xmlns:a16="http://schemas.microsoft.com/office/drawing/2014/main" id="{8BC84414-EEA2-21BA-C8D1-73ED15D59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48625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2334" name="Picture 14">
            <a:extLst>
              <a:ext uri="{FF2B5EF4-FFF2-40B4-BE49-F238E27FC236}">
                <a16:creationId xmlns:a16="http://schemas.microsoft.com/office/drawing/2014/main" id="{27DF223C-F7A8-1DA4-B5DD-902D8CFB9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689100"/>
            <a:ext cx="6394450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5ED2F510-0F2A-F2B9-20F5-C4D192F24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165100"/>
            <a:ext cx="8686800" cy="914400"/>
          </a:xfrm>
        </p:spPr>
        <p:txBody>
          <a:bodyPr/>
          <a:lstStyle/>
          <a:p>
            <a:r>
              <a:rPr lang="en-US" altLang="en-US"/>
              <a:t>The Threshold Voltage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D30D1567-E59B-6B22-8E0E-811AD81A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34473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48" name="Rectangle 4">
            <a:extLst>
              <a:ext uri="{FF2B5EF4-FFF2-40B4-BE49-F238E27FC236}">
                <a16:creationId xmlns:a16="http://schemas.microsoft.com/office/drawing/2014/main" id="{70241055-94B2-A9D6-E389-6836593C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803525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49" name="Rectangle 5">
            <a:extLst>
              <a:ext uri="{FF2B5EF4-FFF2-40B4-BE49-F238E27FC236}">
                <a16:creationId xmlns:a16="http://schemas.microsoft.com/office/drawing/2014/main" id="{287D16EC-1580-49A6-364B-24F32F0EF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44817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0" name="Rectangle 6">
            <a:extLst>
              <a:ext uri="{FF2B5EF4-FFF2-40B4-BE49-F238E27FC236}">
                <a16:creationId xmlns:a16="http://schemas.microsoft.com/office/drawing/2014/main" id="{FFAF5346-760C-4DA7-27DA-CACF57DE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9069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A7350009-7F98-640D-3961-D1F8849C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80352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2" name="Rectangle 8">
            <a:extLst>
              <a:ext uri="{FF2B5EF4-FFF2-40B4-BE49-F238E27FC236}">
                <a16:creationId xmlns:a16="http://schemas.microsoft.com/office/drawing/2014/main" id="{D035A812-99B5-EDDF-987D-2F67887EB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35426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3" name="Rectangle 9">
            <a:extLst>
              <a:ext uri="{FF2B5EF4-FFF2-40B4-BE49-F238E27FC236}">
                <a16:creationId xmlns:a16="http://schemas.microsoft.com/office/drawing/2014/main" id="{D59D9BEB-C9EF-4983-A695-7D792D83E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4" name="Rectangle 10">
            <a:extLst>
              <a:ext uri="{FF2B5EF4-FFF2-40B4-BE49-F238E27FC236}">
                <a16:creationId xmlns:a16="http://schemas.microsoft.com/office/drawing/2014/main" id="{6F571454-849C-9353-1ECC-EFDFBAB03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5" name="Rectangle 11">
            <a:extLst>
              <a:ext uri="{FF2B5EF4-FFF2-40B4-BE49-F238E27FC236}">
                <a16:creationId xmlns:a16="http://schemas.microsoft.com/office/drawing/2014/main" id="{B262D18C-D30B-A6DD-A9A4-4C2F2E91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92601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6" name="Rectangle 12">
            <a:extLst>
              <a:ext uri="{FF2B5EF4-FFF2-40B4-BE49-F238E27FC236}">
                <a16:creationId xmlns:a16="http://schemas.microsoft.com/office/drawing/2014/main" id="{6039E9E6-945A-4FF1-F17E-FEC78D1E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4862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7" name="Rectangle 13">
            <a:extLst>
              <a:ext uri="{FF2B5EF4-FFF2-40B4-BE49-F238E27FC236}">
                <a16:creationId xmlns:a16="http://schemas.microsoft.com/office/drawing/2014/main" id="{E70CDF80-2A73-8FAB-B2CD-FD16A1FE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51546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3358" name="Picture 14">
            <a:extLst>
              <a:ext uri="{FF2B5EF4-FFF2-40B4-BE49-F238E27FC236}">
                <a16:creationId xmlns:a16="http://schemas.microsoft.com/office/drawing/2014/main" id="{D6E9F5E3-A6BD-9591-2A2D-CD3815FA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1" t="29906" r="22632" b="8345"/>
          <a:stretch>
            <a:fillRect/>
          </a:stretch>
        </p:blipFill>
        <p:spPr bwMode="auto">
          <a:xfrm>
            <a:off x="2028825" y="1227138"/>
            <a:ext cx="5345113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966B4D1B-1724-F91C-826E-8363B40A0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Body Effect</a:t>
            </a:r>
          </a:p>
        </p:txBody>
      </p:sp>
      <p:pic>
        <p:nvPicPr>
          <p:cNvPr id="314371" name="Picture 3">
            <a:extLst>
              <a:ext uri="{FF2B5EF4-FFF2-40B4-BE49-F238E27FC236}">
                <a16:creationId xmlns:a16="http://schemas.microsoft.com/office/drawing/2014/main" id="{C4D14923-2BCF-90DE-60C0-9895D09F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1477963"/>
            <a:ext cx="5791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0D3838BE-6813-8983-1D16-D7BA8823D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 of this chapter</a:t>
            </a:r>
          </a:p>
        </p:txBody>
      </p:sp>
      <p:sp>
        <p:nvSpPr>
          <p:cNvPr id="333828" name="AutoShape 4">
            <a:extLst>
              <a:ext uri="{FF2B5EF4-FFF2-40B4-BE49-F238E27FC236}">
                <a16:creationId xmlns:a16="http://schemas.microsoft.com/office/drawing/2014/main" id="{77517CF4-2320-2F08-133E-3D837EB5DA0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5800" y="1863725"/>
            <a:ext cx="777240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37" name="Rectangle 13">
            <a:extLst>
              <a:ext uri="{FF2B5EF4-FFF2-40B4-BE49-F238E27FC236}">
                <a16:creationId xmlns:a16="http://schemas.microsoft.com/office/drawing/2014/main" id="{AF021243-EFAD-D37F-DFB0-7E09147F3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600" y="16383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/>
              <a:t>Present intuitive understanding of device operation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Introduction of basic device equations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Introduction of models for manual analysis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Introduction of models for SPICE simulation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Analysis of secondary and deep-sub-micron effects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Future trends</a:t>
            </a:r>
            <a:endParaRPr lang="en-US" altLang="en-US" sz="2800" i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800" i="1"/>
          </a:p>
          <a:p>
            <a:pPr>
              <a:lnSpc>
                <a:spcPct val="80000"/>
              </a:lnSpc>
            </a:pPr>
            <a:endParaRPr lang="en-US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EA59CCCC-6D15-D9B5-BCF3-D8C02D41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00200"/>
            <a:ext cx="6346825" cy="4703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ACA289C3-B7C3-A38D-33AC-0D926A32E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00200"/>
            <a:ext cx="63246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96" name="Rectangle 4">
            <a:extLst>
              <a:ext uri="{FF2B5EF4-FFF2-40B4-BE49-F238E27FC236}">
                <a16:creationId xmlns:a16="http://schemas.microsoft.com/office/drawing/2014/main" id="{0523FF90-D20C-E3CC-9EAC-D3B740CD1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20725"/>
            <a:ext cx="7772400" cy="715963"/>
          </a:xfrm>
        </p:spPr>
        <p:txBody>
          <a:bodyPr/>
          <a:lstStyle/>
          <a:p>
            <a:r>
              <a:rPr lang="en-US" altLang="en-US"/>
              <a:t>Current-Voltage Relations</a:t>
            </a:r>
            <a:br>
              <a:rPr lang="en-US" altLang="en-US"/>
            </a:br>
            <a:r>
              <a:rPr lang="en-US" altLang="en-US"/>
              <a:t>A good ol’ transistor</a:t>
            </a:r>
          </a:p>
        </p:txBody>
      </p:sp>
      <p:grpSp>
        <p:nvGrpSpPr>
          <p:cNvPr id="315397" name="Group 5">
            <a:extLst>
              <a:ext uri="{FF2B5EF4-FFF2-40B4-BE49-F238E27FC236}">
                <a16:creationId xmlns:a16="http://schemas.microsoft.com/office/drawing/2014/main" id="{A8126E46-933B-8D5B-44AD-DE182019802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362200"/>
            <a:ext cx="1766888" cy="3200400"/>
            <a:chOff x="4560" y="1488"/>
            <a:chExt cx="1113" cy="2016"/>
          </a:xfrm>
        </p:grpSpPr>
        <p:sp>
          <p:nvSpPr>
            <p:cNvPr id="315398" name="AutoShape 6">
              <a:extLst>
                <a:ext uri="{FF2B5EF4-FFF2-40B4-BE49-F238E27FC236}">
                  <a16:creationId xmlns:a16="http://schemas.microsoft.com/office/drawing/2014/main" id="{59AFC828-807C-64E6-0A4C-4AA398636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1488"/>
              <a:ext cx="192" cy="2016"/>
            </a:xfrm>
            <a:prstGeom prst="rightBrace">
              <a:avLst>
                <a:gd name="adj1" fmla="val 87500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399" name="Text Box 7">
              <a:extLst>
                <a:ext uri="{FF2B5EF4-FFF2-40B4-BE49-F238E27FC236}">
                  <a16:creationId xmlns:a16="http://schemas.microsoft.com/office/drawing/2014/main" id="{B6196ABA-245C-9FE8-1C67-FD23210A7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304"/>
              <a:ext cx="92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Quadratic</a:t>
              </a:r>
            </a:p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Relationship</a:t>
              </a:r>
            </a:p>
          </p:txBody>
        </p:sp>
      </p:grpSp>
      <p:grpSp>
        <p:nvGrpSpPr>
          <p:cNvPr id="315400" name="Group 8">
            <a:extLst>
              <a:ext uri="{FF2B5EF4-FFF2-40B4-BE49-F238E27FC236}">
                <a16:creationId xmlns:a16="http://schemas.microsoft.com/office/drawing/2014/main" id="{2944AF32-57C2-719D-72C1-34F62660278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76400"/>
            <a:ext cx="5353050" cy="4578350"/>
            <a:chOff x="1152" y="1056"/>
            <a:chExt cx="3372" cy="2884"/>
          </a:xfrm>
        </p:grpSpPr>
        <p:sp>
          <p:nvSpPr>
            <p:cNvPr id="315401" name="Rectangle 9">
              <a:extLst>
                <a:ext uri="{FF2B5EF4-FFF2-40B4-BE49-F238E27FC236}">
                  <a16:creationId xmlns:a16="http://schemas.microsoft.com/office/drawing/2014/main" id="{8B425580-775C-B820-E446-6CB61295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239"/>
              <a:ext cx="3081" cy="2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2" name="Rectangle 10">
              <a:extLst>
                <a:ext uri="{FF2B5EF4-FFF2-40B4-BE49-F238E27FC236}">
                  <a16:creationId xmlns:a16="http://schemas.microsoft.com/office/drawing/2014/main" id="{51B3EF9C-E090-CB17-4A23-06CBF391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239"/>
              <a:ext cx="3081" cy="2394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3" name="Line 11">
              <a:extLst>
                <a:ext uri="{FF2B5EF4-FFF2-40B4-BE49-F238E27FC236}">
                  <a16:creationId xmlns:a16="http://schemas.microsoft.com/office/drawing/2014/main" id="{CC9A6E8C-4CC4-B15C-62DD-993FB6FEE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239"/>
              <a:ext cx="3081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4" name="Freeform 12">
              <a:extLst>
                <a:ext uri="{FF2B5EF4-FFF2-40B4-BE49-F238E27FC236}">
                  <a16:creationId xmlns:a16="http://schemas.microsoft.com/office/drawing/2014/main" id="{DADA0288-476B-FF72-9F8E-24980592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1239"/>
              <a:ext cx="3081" cy="2394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5" name="Line 13">
              <a:extLst>
                <a:ext uri="{FF2B5EF4-FFF2-40B4-BE49-F238E27FC236}">
                  <a16:creationId xmlns:a16="http://schemas.microsoft.com/office/drawing/2014/main" id="{84BB4B38-FA54-5E84-3C72-644BCAB7E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" y="1239"/>
              <a:ext cx="1" cy="239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6" name="Line 14">
              <a:extLst>
                <a:ext uri="{FF2B5EF4-FFF2-40B4-BE49-F238E27FC236}">
                  <a16:creationId xmlns:a16="http://schemas.microsoft.com/office/drawing/2014/main" id="{59514988-7283-5212-1DC1-5009469D5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3633"/>
              <a:ext cx="3081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7" name="Line 15">
              <a:extLst>
                <a:ext uri="{FF2B5EF4-FFF2-40B4-BE49-F238E27FC236}">
                  <a16:creationId xmlns:a16="http://schemas.microsoft.com/office/drawing/2014/main" id="{3BE320A7-5B0D-63E2-E8B0-0BE73A795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" y="1239"/>
              <a:ext cx="1" cy="239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8" name="Line 16">
              <a:extLst>
                <a:ext uri="{FF2B5EF4-FFF2-40B4-BE49-F238E27FC236}">
                  <a16:creationId xmlns:a16="http://schemas.microsoft.com/office/drawing/2014/main" id="{9BB04724-0BE2-26A5-F0E5-83DDC83BA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09" name="Line 17">
              <a:extLst>
                <a:ext uri="{FF2B5EF4-FFF2-40B4-BE49-F238E27FC236}">
                  <a16:creationId xmlns:a16="http://schemas.microsoft.com/office/drawing/2014/main" id="{4A1E9D80-DFE7-F23A-DDE1-6B98D67C3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10" name="Rectangle 18">
              <a:extLst>
                <a:ext uri="{FF2B5EF4-FFF2-40B4-BE49-F238E27FC236}">
                  <a16:creationId xmlns:a16="http://schemas.microsoft.com/office/drawing/2014/main" id="{E011F55E-5692-9A22-3EB7-34CDFF6B6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366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11" name="Line 19">
              <a:extLst>
                <a:ext uri="{FF2B5EF4-FFF2-40B4-BE49-F238E27FC236}">
                  <a16:creationId xmlns:a16="http://schemas.microsoft.com/office/drawing/2014/main" id="{6E2D7842-1901-7087-DADD-BA4C8CEFB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0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12" name="Line 20">
              <a:extLst>
                <a:ext uri="{FF2B5EF4-FFF2-40B4-BE49-F238E27FC236}">
                  <a16:creationId xmlns:a16="http://schemas.microsoft.com/office/drawing/2014/main" id="{F0DC0757-29A3-B799-FC24-3571A7000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13" name="Rectangle 21">
              <a:extLst>
                <a:ext uri="{FF2B5EF4-FFF2-40B4-BE49-F238E27FC236}">
                  <a16:creationId xmlns:a16="http://schemas.microsoft.com/office/drawing/2014/main" id="{9B176859-0960-1A79-93F5-653C38A06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66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14" name="Line 22">
              <a:extLst>
                <a:ext uri="{FF2B5EF4-FFF2-40B4-BE49-F238E27FC236}">
                  <a16:creationId xmlns:a16="http://schemas.microsoft.com/office/drawing/2014/main" id="{53938FFA-7353-A076-E19B-C5CBF4938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2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15" name="Line 23">
              <a:extLst>
                <a:ext uri="{FF2B5EF4-FFF2-40B4-BE49-F238E27FC236}">
                  <a16:creationId xmlns:a16="http://schemas.microsoft.com/office/drawing/2014/main" id="{92B2028D-10FF-306C-BB89-26621C5DD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16" name="Rectangle 24">
              <a:extLst>
                <a:ext uri="{FF2B5EF4-FFF2-40B4-BE49-F238E27FC236}">
                  <a16:creationId xmlns:a16="http://schemas.microsoft.com/office/drawing/2014/main" id="{0617F645-B2FB-AC74-A6F3-93D55B07A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66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17" name="Line 25">
              <a:extLst>
                <a:ext uri="{FF2B5EF4-FFF2-40B4-BE49-F238E27FC236}">
                  <a16:creationId xmlns:a16="http://schemas.microsoft.com/office/drawing/2014/main" id="{2B2424DF-9781-2CA2-617A-A18751C01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1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18" name="Line 26">
              <a:extLst>
                <a:ext uri="{FF2B5EF4-FFF2-40B4-BE49-F238E27FC236}">
                  <a16:creationId xmlns:a16="http://schemas.microsoft.com/office/drawing/2014/main" id="{92EB932D-80A9-92FD-F677-6D944B4CD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19" name="Rectangle 27">
              <a:extLst>
                <a:ext uri="{FF2B5EF4-FFF2-40B4-BE49-F238E27FC236}">
                  <a16:creationId xmlns:a16="http://schemas.microsoft.com/office/drawing/2014/main" id="{81F0FF31-80B1-AF8D-FABE-EA0305010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366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20" name="Line 28">
              <a:extLst>
                <a:ext uri="{FF2B5EF4-FFF2-40B4-BE49-F238E27FC236}">
                  <a16:creationId xmlns:a16="http://schemas.microsoft.com/office/drawing/2014/main" id="{5082AC63-AC7B-A369-A974-25F1D8A35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3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21" name="Line 29">
              <a:extLst>
                <a:ext uri="{FF2B5EF4-FFF2-40B4-BE49-F238E27FC236}">
                  <a16:creationId xmlns:a16="http://schemas.microsoft.com/office/drawing/2014/main" id="{89551B92-A230-5DF0-78F3-E1DEDA70B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22" name="Rectangle 30">
              <a:extLst>
                <a:ext uri="{FF2B5EF4-FFF2-40B4-BE49-F238E27FC236}">
                  <a16:creationId xmlns:a16="http://schemas.microsoft.com/office/drawing/2014/main" id="{1837FED9-E115-24D3-B08D-20944FF5B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66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23" name="Line 31">
              <a:extLst>
                <a:ext uri="{FF2B5EF4-FFF2-40B4-BE49-F238E27FC236}">
                  <a16:creationId xmlns:a16="http://schemas.microsoft.com/office/drawing/2014/main" id="{5B533098-6016-45BA-15EE-5F9F1D577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24" name="Line 32">
              <a:extLst>
                <a:ext uri="{FF2B5EF4-FFF2-40B4-BE49-F238E27FC236}">
                  <a16:creationId xmlns:a16="http://schemas.microsoft.com/office/drawing/2014/main" id="{90354E5C-E70B-0538-51ED-6C490C848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25" name="Rectangle 33">
              <a:extLst>
                <a:ext uri="{FF2B5EF4-FFF2-40B4-BE49-F238E27FC236}">
                  <a16:creationId xmlns:a16="http://schemas.microsoft.com/office/drawing/2014/main" id="{D9CB5C6E-4A27-B050-BF49-09AF3C5A4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366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26" name="Line 34">
              <a:extLst>
                <a:ext uri="{FF2B5EF4-FFF2-40B4-BE49-F238E27FC236}">
                  <a16:creationId xmlns:a16="http://schemas.microsoft.com/office/drawing/2014/main" id="{16DD73DD-DB5B-173E-8FF5-160D9EF6F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36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27" name="Line 35">
              <a:extLst>
                <a:ext uri="{FF2B5EF4-FFF2-40B4-BE49-F238E27FC236}">
                  <a16:creationId xmlns:a16="http://schemas.microsoft.com/office/drawing/2014/main" id="{6E51C40B-3955-A7C9-09E7-EC8F60B44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36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28" name="Rectangle 36">
              <a:extLst>
                <a:ext uri="{FF2B5EF4-FFF2-40B4-BE49-F238E27FC236}">
                  <a16:creationId xmlns:a16="http://schemas.microsoft.com/office/drawing/2014/main" id="{6098423D-7037-6AB3-F34E-6487A11E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7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29" name="Line 37">
              <a:extLst>
                <a:ext uri="{FF2B5EF4-FFF2-40B4-BE49-F238E27FC236}">
                  <a16:creationId xmlns:a16="http://schemas.microsoft.com/office/drawing/2014/main" id="{C1877F5A-9485-DE72-7D55-686B3008F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32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30" name="Line 38">
              <a:extLst>
                <a:ext uri="{FF2B5EF4-FFF2-40B4-BE49-F238E27FC236}">
                  <a16:creationId xmlns:a16="http://schemas.microsoft.com/office/drawing/2014/main" id="{3656435D-9BD9-36D7-DB59-E9B636976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32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31" name="Rectangle 39">
              <a:extLst>
                <a:ext uri="{FF2B5EF4-FFF2-40B4-BE49-F238E27FC236}">
                  <a16:creationId xmlns:a16="http://schemas.microsoft.com/office/drawing/2014/main" id="{1DEA7C96-24F5-6CC1-8586-EB40DEA0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7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32" name="Line 40">
              <a:extLst>
                <a:ext uri="{FF2B5EF4-FFF2-40B4-BE49-F238E27FC236}">
                  <a16:creationId xmlns:a16="http://schemas.microsoft.com/office/drawing/2014/main" id="{A679407C-3AEB-34CA-11DF-30E5394BC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8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33" name="Line 41">
              <a:extLst>
                <a:ext uri="{FF2B5EF4-FFF2-40B4-BE49-F238E27FC236}">
                  <a16:creationId xmlns:a16="http://schemas.microsoft.com/office/drawing/2014/main" id="{D0911119-8836-5EEC-FEC5-35867E8F2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28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34" name="Rectangle 42">
              <a:extLst>
                <a:ext uri="{FF2B5EF4-FFF2-40B4-BE49-F238E27FC236}">
                  <a16:creationId xmlns:a16="http://schemas.microsoft.com/office/drawing/2014/main" id="{F0E599BE-40D7-6047-1329-2F1B2A20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7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35" name="Line 43">
              <a:extLst>
                <a:ext uri="{FF2B5EF4-FFF2-40B4-BE49-F238E27FC236}">
                  <a16:creationId xmlns:a16="http://schemas.microsoft.com/office/drawing/2014/main" id="{5850C09A-5E95-F2DE-9EDE-79EE07F0A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432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36" name="Line 44">
              <a:extLst>
                <a:ext uri="{FF2B5EF4-FFF2-40B4-BE49-F238E27FC236}">
                  <a16:creationId xmlns:a16="http://schemas.microsoft.com/office/drawing/2014/main" id="{CD30EFCD-998E-43D1-4AA4-37C94370A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2432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37" name="Rectangle 45">
              <a:extLst>
                <a:ext uri="{FF2B5EF4-FFF2-40B4-BE49-F238E27FC236}">
                  <a16:creationId xmlns:a16="http://schemas.microsoft.com/office/drawing/2014/main" id="{B7C264C2-E122-016C-949B-A895EF08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7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3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38" name="Line 46">
              <a:extLst>
                <a:ext uri="{FF2B5EF4-FFF2-40B4-BE49-F238E27FC236}">
                  <a16:creationId xmlns:a16="http://schemas.microsoft.com/office/drawing/2014/main" id="{76DFBC27-9E75-2640-2C0C-8AB35957D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0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39" name="Line 47">
              <a:extLst>
                <a:ext uri="{FF2B5EF4-FFF2-40B4-BE49-F238E27FC236}">
                  <a16:creationId xmlns:a16="http://schemas.microsoft.com/office/drawing/2014/main" id="{84EEDF11-1D73-8FC9-6041-39235973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20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40" name="Rectangle 48">
              <a:extLst>
                <a:ext uri="{FF2B5EF4-FFF2-40B4-BE49-F238E27FC236}">
                  <a16:creationId xmlns:a16="http://schemas.microsoft.com/office/drawing/2014/main" id="{2528F9DD-633E-78A4-CDCD-7D7F28FA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8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41" name="Line 49">
              <a:extLst>
                <a:ext uri="{FF2B5EF4-FFF2-40B4-BE49-F238E27FC236}">
                  <a16:creationId xmlns:a16="http://schemas.microsoft.com/office/drawing/2014/main" id="{895EAB61-C941-33E4-60BA-2E0C2B467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6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42" name="Line 50">
              <a:extLst>
                <a:ext uri="{FF2B5EF4-FFF2-40B4-BE49-F238E27FC236}">
                  <a16:creationId xmlns:a16="http://schemas.microsoft.com/office/drawing/2014/main" id="{A4E278E1-566B-10E9-E4BC-5E702F6C9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16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43" name="Rectangle 51">
              <a:extLst>
                <a:ext uri="{FF2B5EF4-FFF2-40B4-BE49-F238E27FC236}">
                  <a16:creationId xmlns:a16="http://schemas.microsoft.com/office/drawing/2014/main" id="{58684CE3-E953-0BF3-8E1D-90EEF9791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8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44" name="Line 52">
              <a:extLst>
                <a:ext uri="{FF2B5EF4-FFF2-40B4-BE49-F238E27FC236}">
                  <a16:creationId xmlns:a16="http://schemas.microsoft.com/office/drawing/2014/main" id="{F23B629F-FF42-528E-6168-08EAB33DB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2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45" name="Line 53">
              <a:extLst>
                <a:ext uri="{FF2B5EF4-FFF2-40B4-BE49-F238E27FC236}">
                  <a16:creationId xmlns:a16="http://schemas.microsoft.com/office/drawing/2014/main" id="{FFB50465-DA70-FB91-54D3-DB1B2E5E0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12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46" name="Rectangle 54">
              <a:extLst>
                <a:ext uri="{FF2B5EF4-FFF2-40B4-BE49-F238E27FC236}">
                  <a16:creationId xmlns:a16="http://schemas.microsoft.com/office/drawing/2014/main" id="{0CB67D9A-8B61-3010-4FD8-FBFBDFF0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8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6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47" name="Rectangle 55">
              <a:extLst>
                <a:ext uri="{FF2B5EF4-FFF2-40B4-BE49-F238E27FC236}">
                  <a16:creationId xmlns:a16="http://schemas.microsoft.com/office/drawing/2014/main" id="{6B1F9FDB-C98A-578F-D87B-00499AEA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105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x 10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48" name="Rectangle 56">
              <a:extLst>
                <a:ext uri="{FF2B5EF4-FFF2-40B4-BE49-F238E27FC236}">
                  <a16:creationId xmlns:a16="http://schemas.microsoft.com/office/drawing/2014/main" id="{AB5F6E55-9AC0-F041-09BE-877017631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1056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  <a:latin typeface="Helvetica" pitchFamily="2" charset="0"/>
                </a:rPr>
                <a:t>-4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49" name="Line 57">
              <a:extLst>
                <a:ext uri="{FF2B5EF4-FFF2-40B4-BE49-F238E27FC236}">
                  <a16:creationId xmlns:a16="http://schemas.microsoft.com/office/drawing/2014/main" id="{6A1D05A8-716D-6C0A-8AB8-16F360150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239"/>
              <a:ext cx="3081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0" name="Freeform 58">
              <a:extLst>
                <a:ext uri="{FF2B5EF4-FFF2-40B4-BE49-F238E27FC236}">
                  <a16:creationId xmlns:a16="http://schemas.microsoft.com/office/drawing/2014/main" id="{6B96C199-90AD-EED7-2DEF-D8A38DC1B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1239"/>
              <a:ext cx="3081" cy="2394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1" name="Line 59">
              <a:extLst>
                <a:ext uri="{FF2B5EF4-FFF2-40B4-BE49-F238E27FC236}">
                  <a16:creationId xmlns:a16="http://schemas.microsoft.com/office/drawing/2014/main" id="{241CBAA4-D802-CA91-7811-3B457C473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" y="1239"/>
              <a:ext cx="1" cy="239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2" name="Freeform 60">
              <a:extLst>
                <a:ext uri="{FF2B5EF4-FFF2-40B4-BE49-F238E27FC236}">
                  <a16:creationId xmlns:a16="http://schemas.microsoft.com/office/drawing/2014/main" id="{48A91D6C-8D5B-3EB0-90AE-C114744C9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3633"/>
              <a:ext cx="3081" cy="1"/>
            </a:xfrm>
            <a:custGeom>
              <a:avLst/>
              <a:gdLst>
                <a:gd name="T0" fmla="*/ 0 w 3081"/>
                <a:gd name="T1" fmla="*/ 121 w 3081"/>
                <a:gd name="T2" fmla="*/ 249 w 3081"/>
                <a:gd name="T3" fmla="*/ 370 w 3081"/>
                <a:gd name="T4" fmla="*/ 491 w 3081"/>
                <a:gd name="T5" fmla="*/ 619 w 3081"/>
                <a:gd name="T6" fmla="*/ 740 w 3081"/>
                <a:gd name="T7" fmla="*/ 861 w 3081"/>
                <a:gd name="T8" fmla="*/ 989 w 3081"/>
                <a:gd name="T9" fmla="*/ 1110 w 3081"/>
                <a:gd name="T10" fmla="*/ 1231 w 3081"/>
                <a:gd name="T11" fmla="*/ 1359 w 3081"/>
                <a:gd name="T12" fmla="*/ 1480 w 3081"/>
                <a:gd name="T13" fmla="*/ 1601 w 3081"/>
                <a:gd name="T14" fmla="*/ 1722 w 3081"/>
                <a:gd name="T15" fmla="*/ 1850 w 3081"/>
                <a:gd name="T16" fmla="*/ 1971 w 3081"/>
                <a:gd name="T17" fmla="*/ 2092 w 3081"/>
                <a:gd name="T18" fmla="*/ 2220 w 3081"/>
                <a:gd name="T19" fmla="*/ 2341 w 3081"/>
                <a:gd name="T20" fmla="*/ 2462 w 3081"/>
                <a:gd name="T21" fmla="*/ 2590 w 3081"/>
                <a:gd name="T22" fmla="*/ 2711 w 3081"/>
                <a:gd name="T23" fmla="*/ 2832 w 3081"/>
                <a:gd name="T24" fmla="*/ 2960 w 3081"/>
                <a:gd name="T25" fmla="*/ 3081 w 308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</a:cxnLst>
              <a:rect l="0" t="0" r="r" b="b"/>
              <a:pathLst>
                <a:path w="3081">
                  <a:moveTo>
                    <a:pt x="0" y="0"/>
                  </a:moveTo>
                  <a:lnTo>
                    <a:pt x="121" y="0"/>
                  </a:lnTo>
                  <a:lnTo>
                    <a:pt x="249" y="0"/>
                  </a:lnTo>
                  <a:lnTo>
                    <a:pt x="370" y="0"/>
                  </a:lnTo>
                  <a:lnTo>
                    <a:pt x="491" y="0"/>
                  </a:lnTo>
                  <a:lnTo>
                    <a:pt x="619" y="0"/>
                  </a:lnTo>
                  <a:lnTo>
                    <a:pt x="740" y="0"/>
                  </a:lnTo>
                  <a:lnTo>
                    <a:pt x="861" y="0"/>
                  </a:lnTo>
                  <a:lnTo>
                    <a:pt x="989" y="0"/>
                  </a:lnTo>
                  <a:lnTo>
                    <a:pt x="1110" y="0"/>
                  </a:lnTo>
                  <a:lnTo>
                    <a:pt x="1231" y="0"/>
                  </a:lnTo>
                  <a:lnTo>
                    <a:pt x="1359" y="0"/>
                  </a:lnTo>
                  <a:lnTo>
                    <a:pt x="1480" y="0"/>
                  </a:lnTo>
                  <a:lnTo>
                    <a:pt x="1601" y="0"/>
                  </a:lnTo>
                  <a:lnTo>
                    <a:pt x="1722" y="0"/>
                  </a:lnTo>
                  <a:lnTo>
                    <a:pt x="1850" y="0"/>
                  </a:lnTo>
                  <a:lnTo>
                    <a:pt x="1971" y="0"/>
                  </a:lnTo>
                  <a:lnTo>
                    <a:pt x="2092" y="0"/>
                  </a:lnTo>
                  <a:lnTo>
                    <a:pt x="2220" y="0"/>
                  </a:lnTo>
                  <a:lnTo>
                    <a:pt x="2341" y="0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3" name="Freeform 61">
              <a:extLst>
                <a:ext uri="{FF2B5EF4-FFF2-40B4-BE49-F238E27FC236}">
                  <a16:creationId xmlns:a16="http://schemas.microsoft.com/office/drawing/2014/main" id="{15BA4A29-58E8-87C1-5ACE-1759DDD7E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3633"/>
              <a:ext cx="3081" cy="1"/>
            </a:xfrm>
            <a:custGeom>
              <a:avLst/>
              <a:gdLst>
                <a:gd name="T0" fmla="*/ 0 w 3081"/>
                <a:gd name="T1" fmla="*/ 121 w 3081"/>
                <a:gd name="T2" fmla="*/ 249 w 3081"/>
                <a:gd name="T3" fmla="*/ 370 w 3081"/>
                <a:gd name="T4" fmla="*/ 491 w 3081"/>
                <a:gd name="T5" fmla="*/ 619 w 3081"/>
                <a:gd name="T6" fmla="*/ 740 w 3081"/>
                <a:gd name="T7" fmla="*/ 861 w 3081"/>
                <a:gd name="T8" fmla="*/ 989 w 3081"/>
                <a:gd name="T9" fmla="*/ 1110 w 3081"/>
                <a:gd name="T10" fmla="*/ 1231 w 3081"/>
                <a:gd name="T11" fmla="*/ 1359 w 3081"/>
                <a:gd name="T12" fmla="*/ 1480 w 3081"/>
                <a:gd name="T13" fmla="*/ 1601 w 3081"/>
                <a:gd name="T14" fmla="*/ 1722 w 3081"/>
                <a:gd name="T15" fmla="*/ 1850 w 3081"/>
                <a:gd name="T16" fmla="*/ 1971 w 3081"/>
                <a:gd name="T17" fmla="*/ 2092 w 3081"/>
                <a:gd name="T18" fmla="*/ 2220 w 3081"/>
                <a:gd name="T19" fmla="*/ 2341 w 3081"/>
                <a:gd name="T20" fmla="*/ 2462 w 3081"/>
                <a:gd name="T21" fmla="*/ 2590 w 3081"/>
                <a:gd name="T22" fmla="*/ 2711 w 3081"/>
                <a:gd name="T23" fmla="*/ 2832 w 3081"/>
                <a:gd name="T24" fmla="*/ 2960 w 3081"/>
                <a:gd name="T25" fmla="*/ 3081 w 308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</a:cxnLst>
              <a:rect l="0" t="0" r="r" b="b"/>
              <a:pathLst>
                <a:path w="3081">
                  <a:moveTo>
                    <a:pt x="0" y="0"/>
                  </a:moveTo>
                  <a:lnTo>
                    <a:pt x="121" y="0"/>
                  </a:lnTo>
                  <a:lnTo>
                    <a:pt x="249" y="0"/>
                  </a:lnTo>
                  <a:lnTo>
                    <a:pt x="370" y="0"/>
                  </a:lnTo>
                  <a:lnTo>
                    <a:pt x="491" y="0"/>
                  </a:lnTo>
                  <a:lnTo>
                    <a:pt x="619" y="0"/>
                  </a:lnTo>
                  <a:lnTo>
                    <a:pt x="740" y="0"/>
                  </a:lnTo>
                  <a:lnTo>
                    <a:pt x="861" y="0"/>
                  </a:lnTo>
                  <a:lnTo>
                    <a:pt x="989" y="0"/>
                  </a:lnTo>
                  <a:lnTo>
                    <a:pt x="1110" y="0"/>
                  </a:lnTo>
                  <a:lnTo>
                    <a:pt x="1231" y="0"/>
                  </a:lnTo>
                  <a:lnTo>
                    <a:pt x="1359" y="0"/>
                  </a:lnTo>
                  <a:lnTo>
                    <a:pt x="1480" y="0"/>
                  </a:lnTo>
                  <a:lnTo>
                    <a:pt x="1601" y="0"/>
                  </a:lnTo>
                  <a:lnTo>
                    <a:pt x="1722" y="0"/>
                  </a:lnTo>
                  <a:lnTo>
                    <a:pt x="1850" y="0"/>
                  </a:lnTo>
                  <a:lnTo>
                    <a:pt x="1971" y="0"/>
                  </a:lnTo>
                  <a:lnTo>
                    <a:pt x="2092" y="0"/>
                  </a:lnTo>
                  <a:lnTo>
                    <a:pt x="2220" y="0"/>
                  </a:lnTo>
                  <a:lnTo>
                    <a:pt x="2341" y="0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4" name="Freeform 62">
              <a:extLst>
                <a:ext uri="{FF2B5EF4-FFF2-40B4-BE49-F238E27FC236}">
                  <a16:creationId xmlns:a16="http://schemas.microsoft.com/office/drawing/2014/main" id="{F264A5ED-3866-D1EF-1E5A-5CE598FF8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3443"/>
              <a:ext cx="3081" cy="190"/>
            </a:xfrm>
            <a:custGeom>
              <a:avLst/>
              <a:gdLst>
                <a:gd name="T0" fmla="*/ 0 w 3081"/>
                <a:gd name="T1" fmla="*/ 190 h 190"/>
                <a:gd name="T2" fmla="*/ 121 w 3081"/>
                <a:gd name="T3" fmla="*/ 120 h 190"/>
                <a:gd name="T4" fmla="*/ 249 w 3081"/>
                <a:gd name="T5" fmla="*/ 64 h 190"/>
                <a:gd name="T6" fmla="*/ 370 w 3081"/>
                <a:gd name="T7" fmla="*/ 29 h 190"/>
                <a:gd name="T8" fmla="*/ 491 w 3081"/>
                <a:gd name="T9" fmla="*/ 7 h 190"/>
                <a:gd name="T10" fmla="*/ 619 w 3081"/>
                <a:gd name="T11" fmla="*/ 0 h 190"/>
                <a:gd name="T12" fmla="*/ 740 w 3081"/>
                <a:gd name="T13" fmla="*/ 0 h 190"/>
                <a:gd name="T14" fmla="*/ 861 w 3081"/>
                <a:gd name="T15" fmla="*/ 0 h 190"/>
                <a:gd name="T16" fmla="*/ 989 w 3081"/>
                <a:gd name="T17" fmla="*/ 0 h 190"/>
                <a:gd name="T18" fmla="*/ 1110 w 3081"/>
                <a:gd name="T19" fmla="*/ 0 h 190"/>
                <a:gd name="T20" fmla="*/ 1231 w 3081"/>
                <a:gd name="T21" fmla="*/ 0 h 190"/>
                <a:gd name="T22" fmla="*/ 1359 w 3081"/>
                <a:gd name="T23" fmla="*/ 0 h 190"/>
                <a:gd name="T24" fmla="*/ 1480 w 3081"/>
                <a:gd name="T25" fmla="*/ 0 h 190"/>
                <a:gd name="T26" fmla="*/ 1601 w 3081"/>
                <a:gd name="T27" fmla="*/ 0 h 190"/>
                <a:gd name="T28" fmla="*/ 1722 w 3081"/>
                <a:gd name="T29" fmla="*/ 0 h 190"/>
                <a:gd name="T30" fmla="*/ 1850 w 3081"/>
                <a:gd name="T31" fmla="*/ 0 h 190"/>
                <a:gd name="T32" fmla="*/ 1971 w 3081"/>
                <a:gd name="T33" fmla="*/ 0 h 190"/>
                <a:gd name="T34" fmla="*/ 2092 w 3081"/>
                <a:gd name="T35" fmla="*/ 0 h 190"/>
                <a:gd name="T36" fmla="*/ 2220 w 3081"/>
                <a:gd name="T37" fmla="*/ 0 h 190"/>
                <a:gd name="T38" fmla="*/ 2341 w 3081"/>
                <a:gd name="T39" fmla="*/ 0 h 190"/>
                <a:gd name="T40" fmla="*/ 2462 w 3081"/>
                <a:gd name="T41" fmla="*/ 0 h 190"/>
                <a:gd name="T42" fmla="*/ 2590 w 3081"/>
                <a:gd name="T43" fmla="*/ 0 h 190"/>
                <a:gd name="T44" fmla="*/ 2711 w 3081"/>
                <a:gd name="T45" fmla="*/ 0 h 190"/>
                <a:gd name="T46" fmla="*/ 2832 w 3081"/>
                <a:gd name="T47" fmla="*/ 0 h 190"/>
                <a:gd name="T48" fmla="*/ 2960 w 3081"/>
                <a:gd name="T49" fmla="*/ 0 h 190"/>
                <a:gd name="T50" fmla="*/ 3081 w 3081"/>
                <a:gd name="T5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1" h="190">
                  <a:moveTo>
                    <a:pt x="0" y="190"/>
                  </a:moveTo>
                  <a:lnTo>
                    <a:pt x="121" y="120"/>
                  </a:lnTo>
                  <a:lnTo>
                    <a:pt x="249" y="64"/>
                  </a:lnTo>
                  <a:lnTo>
                    <a:pt x="370" y="29"/>
                  </a:lnTo>
                  <a:lnTo>
                    <a:pt x="491" y="7"/>
                  </a:lnTo>
                  <a:lnTo>
                    <a:pt x="619" y="0"/>
                  </a:lnTo>
                  <a:lnTo>
                    <a:pt x="740" y="0"/>
                  </a:lnTo>
                  <a:lnTo>
                    <a:pt x="861" y="0"/>
                  </a:lnTo>
                  <a:lnTo>
                    <a:pt x="989" y="0"/>
                  </a:lnTo>
                  <a:lnTo>
                    <a:pt x="1110" y="0"/>
                  </a:lnTo>
                  <a:lnTo>
                    <a:pt x="1231" y="0"/>
                  </a:lnTo>
                  <a:lnTo>
                    <a:pt x="1359" y="0"/>
                  </a:lnTo>
                  <a:lnTo>
                    <a:pt x="1480" y="0"/>
                  </a:lnTo>
                  <a:lnTo>
                    <a:pt x="1601" y="0"/>
                  </a:lnTo>
                  <a:lnTo>
                    <a:pt x="1722" y="0"/>
                  </a:lnTo>
                  <a:lnTo>
                    <a:pt x="1850" y="0"/>
                  </a:lnTo>
                  <a:lnTo>
                    <a:pt x="1971" y="0"/>
                  </a:lnTo>
                  <a:lnTo>
                    <a:pt x="2092" y="0"/>
                  </a:lnTo>
                  <a:lnTo>
                    <a:pt x="2220" y="0"/>
                  </a:lnTo>
                  <a:lnTo>
                    <a:pt x="2341" y="0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5" name="Freeform 63">
              <a:extLst>
                <a:ext uri="{FF2B5EF4-FFF2-40B4-BE49-F238E27FC236}">
                  <a16:creationId xmlns:a16="http://schemas.microsoft.com/office/drawing/2014/main" id="{C65B6896-E0BD-933E-4E59-383618B5A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3001"/>
              <a:ext cx="3081" cy="632"/>
            </a:xfrm>
            <a:custGeom>
              <a:avLst/>
              <a:gdLst>
                <a:gd name="T0" fmla="*/ 0 w 3081"/>
                <a:gd name="T1" fmla="*/ 632 h 632"/>
                <a:gd name="T2" fmla="*/ 121 w 3081"/>
                <a:gd name="T3" fmla="*/ 499 h 632"/>
                <a:gd name="T4" fmla="*/ 249 w 3081"/>
                <a:gd name="T5" fmla="*/ 379 h 632"/>
                <a:gd name="T6" fmla="*/ 370 w 3081"/>
                <a:gd name="T7" fmla="*/ 281 h 632"/>
                <a:gd name="T8" fmla="*/ 491 w 3081"/>
                <a:gd name="T9" fmla="*/ 197 h 632"/>
                <a:gd name="T10" fmla="*/ 619 w 3081"/>
                <a:gd name="T11" fmla="*/ 126 h 632"/>
                <a:gd name="T12" fmla="*/ 740 w 3081"/>
                <a:gd name="T13" fmla="*/ 70 h 632"/>
                <a:gd name="T14" fmla="*/ 861 w 3081"/>
                <a:gd name="T15" fmla="*/ 35 h 632"/>
                <a:gd name="T16" fmla="*/ 989 w 3081"/>
                <a:gd name="T17" fmla="*/ 14 h 632"/>
                <a:gd name="T18" fmla="*/ 1110 w 3081"/>
                <a:gd name="T19" fmla="*/ 7 h 632"/>
                <a:gd name="T20" fmla="*/ 1231 w 3081"/>
                <a:gd name="T21" fmla="*/ 7 h 632"/>
                <a:gd name="T22" fmla="*/ 1359 w 3081"/>
                <a:gd name="T23" fmla="*/ 7 h 632"/>
                <a:gd name="T24" fmla="*/ 1480 w 3081"/>
                <a:gd name="T25" fmla="*/ 7 h 632"/>
                <a:gd name="T26" fmla="*/ 1601 w 3081"/>
                <a:gd name="T27" fmla="*/ 0 h 632"/>
                <a:gd name="T28" fmla="*/ 1722 w 3081"/>
                <a:gd name="T29" fmla="*/ 0 h 632"/>
                <a:gd name="T30" fmla="*/ 1850 w 3081"/>
                <a:gd name="T31" fmla="*/ 0 h 632"/>
                <a:gd name="T32" fmla="*/ 1971 w 3081"/>
                <a:gd name="T33" fmla="*/ 0 h 632"/>
                <a:gd name="T34" fmla="*/ 2092 w 3081"/>
                <a:gd name="T35" fmla="*/ 0 h 632"/>
                <a:gd name="T36" fmla="*/ 2220 w 3081"/>
                <a:gd name="T37" fmla="*/ 0 h 632"/>
                <a:gd name="T38" fmla="*/ 2341 w 3081"/>
                <a:gd name="T39" fmla="*/ 0 h 632"/>
                <a:gd name="T40" fmla="*/ 2462 w 3081"/>
                <a:gd name="T41" fmla="*/ 0 h 632"/>
                <a:gd name="T42" fmla="*/ 2590 w 3081"/>
                <a:gd name="T43" fmla="*/ 0 h 632"/>
                <a:gd name="T44" fmla="*/ 2711 w 3081"/>
                <a:gd name="T45" fmla="*/ 0 h 632"/>
                <a:gd name="T46" fmla="*/ 2832 w 3081"/>
                <a:gd name="T47" fmla="*/ 0 h 632"/>
                <a:gd name="T48" fmla="*/ 2960 w 3081"/>
                <a:gd name="T49" fmla="*/ 0 h 632"/>
                <a:gd name="T50" fmla="*/ 3081 w 3081"/>
                <a:gd name="T51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1" h="632">
                  <a:moveTo>
                    <a:pt x="0" y="632"/>
                  </a:moveTo>
                  <a:lnTo>
                    <a:pt x="121" y="499"/>
                  </a:lnTo>
                  <a:lnTo>
                    <a:pt x="249" y="379"/>
                  </a:lnTo>
                  <a:lnTo>
                    <a:pt x="370" y="281"/>
                  </a:lnTo>
                  <a:lnTo>
                    <a:pt x="491" y="197"/>
                  </a:lnTo>
                  <a:lnTo>
                    <a:pt x="619" y="126"/>
                  </a:lnTo>
                  <a:lnTo>
                    <a:pt x="740" y="70"/>
                  </a:lnTo>
                  <a:lnTo>
                    <a:pt x="861" y="35"/>
                  </a:lnTo>
                  <a:lnTo>
                    <a:pt x="989" y="14"/>
                  </a:lnTo>
                  <a:lnTo>
                    <a:pt x="1110" y="7"/>
                  </a:lnTo>
                  <a:lnTo>
                    <a:pt x="1231" y="7"/>
                  </a:lnTo>
                  <a:lnTo>
                    <a:pt x="1359" y="7"/>
                  </a:lnTo>
                  <a:lnTo>
                    <a:pt x="1480" y="7"/>
                  </a:lnTo>
                  <a:lnTo>
                    <a:pt x="1601" y="0"/>
                  </a:lnTo>
                  <a:lnTo>
                    <a:pt x="1722" y="0"/>
                  </a:lnTo>
                  <a:lnTo>
                    <a:pt x="1850" y="0"/>
                  </a:lnTo>
                  <a:lnTo>
                    <a:pt x="1971" y="0"/>
                  </a:lnTo>
                  <a:lnTo>
                    <a:pt x="2092" y="0"/>
                  </a:lnTo>
                  <a:lnTo>
                    <a:pt x="2220" y="0"/>
                  </a:lnTo>
                  <a:lnTo>
                    <a:pt x="2341" y="0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6" name="Freeform 64">
              <a:extLst>
                <a:ext uri="{FF2B5EF4-FFF2-40B4-BE49-F238E27FC236}">
                  <a16:creationId xmlns:a16="http://schemas.microsoft.com/office/drawing/2014/main" id="{56B7617E-87FF-4832-726A-36AF3D894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2334"/>
              <a:ext cx="3081" cy="1299"/>
            </a:xfrm>
            <a:custGeom>
              <a:avLst/>
              <a:gdLst>
                <a:gd name="T0" fmla="*/ 0 w 3081"/>
                <a:gd name="T1" fmla="*/ 1299 h 1299"/>
                <a:gd name="T2" fmla="*/ 121 w 3081"/>
                <a:gd name="T3" fmla="*/ 1109 h 1299"/>
                <a:gd name="T4" fmla="*/ 249 w 3081"/>
                <a:gd name="T5" fmla="*/ 941 h 1299"/>
                <a:gd name="T6" fmla="*/ 370 w 3081"/>
                <a:gd name="T7" fmla="*/ 779 h 1299"/>
                <a:gd name="T8" fmla="*/ 491 w 3081"/>
                <a:gd name="T9" fmla="*/ 639 h 1299"/>
                <a:gd name="T10" fmla="*/ 619 w 3081"/>
                <a:gd name="T11" fmla="*/ 513 h 1299"/>
                <a:gd name="T12" fmla="*/ 740 w 3081"/>
                <a:gd name="T13" fmla="*/ 400 h 1299"/>
                <a:gd name="T14" fmla="*/ 861 w 3081"/>
                <a:gd name="T15" fmla="*/ 302 h 1299"/>
                <a:gd name="T16" fmla="*/ 989 w 3081"/>
                <a:gd name="T17" fmla="*/ 218 h 1299"/>
                <a:gd name="T18" fmla="*/ 1110 w 3081"/>
                <a:gd name="T19" fmla="*/ 147 h 1299"/>
                <a:gd name="T20" fmla="*/ 1231 w 3081"/>
                <a:gd name="T21" fmla="*/ 91 h 1299"/>
                <a:gd name="T22" fmla="*/ 1359 w 3081"/>
                <a:gd name="T23" fmla="*/ 56 h 1299"/>
                <a:gd name="T24" fmla="*/ 1480 w 3081"/>
                <a:gd name="T25" fmla="*/ 28 h 1299"/>
                <a:gd name="T26" fmla="*/ 1601 w 3081"/>
                <a:gd name="T27" fmla="*/ 14 h 1299"/>
                <a:gd name="T28" fmla="*/ 1722 w 3081"/>
                <a:gd name="T29" fmla="*/ 14 h 1299"/>
                <a:gd name="T30" fmla="*/ 1850 w 3081"/>
                <a:gd name="T31" fmla="*/ 7 h 1299"/>
                <a:gd name="T32" fmla="*/ 1971 w 3081"/>
                <a:gd name="T33" fmla="*/ 7 h 1299"/>
                <a:gd name="T34" fmla="*/ 2092 w 3081"/>
                <a:gd name="T35" fmla="*/ 7 h 1299"/>
                <a:gd name="T36" fmla="*/ 2220 w 3081"/>
                <a:gd name="T37" fmla="*/ 7 h 1299"/>
                <a:gd name="T38" fmla="*/ 2341 w 3081"/>
                <a:gd name="T39" fmla="*/ 7 h 1299"/>
                <a:gd name="T40" fmla="*/ 2462 w 3081"/>
                <a:gd name="T41" fmla="*/ 0 h 1299"/>
                <a:gd name="T42" fmla="*/ 2590 w 3081"/>
                <a:gd name="T43" fmla="*/ 0 h 1299"/>
                <a:gd name="T44" fmla="*/ 2711 w 3081"/>
                <a:gd name="T45" fmla="*/ 0 h 1299"/>
                <a:gd name="T46" fmla="*/ 2832 w 3081"/>
                <a:gd name="T47" fmla="*/ 0 h 1299"/>
                <a:gd name="T48" fmla="*/ 2960 w 3081"/>
                <a:gd name="T49" fmla="*/ 0 h 1299"/>
                <a:gd name="T50" fmla="*/ 3081 w 3081"/>
                <a:gd name="T51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1" h="1299">
                  <a:moveTo>
                    <a:pt x="0" y="1299"/>
                  </a:moveTo>
                  <a:lnTo>
                    <a:pt x="121" y="1109"/>
                  </a:lnTo>
                  <a:lnTo>
                    <a:pt x="249" y="941"/>
                  </a:lnTo>
                  <a:lnTo>
                    <a:pt x="370" y="779"/>
                  </a:lnTo>
                  <a:lnTo>
                    <a:pt x="491" y="639"/>
                  </a:lnTo>
                  <a:lnTo>
                    <a:pt x="619" y="513"/>
                  </a:lnTo>
                  <a:lnTo>
                    <a:pt x="740" y="400"/>
                  </a:lnTo>
                  <a:lnTo>
                    <a:pt x="861" y="302"/>
                  </a:lnTo>
                  <a:lnTo>
                    <a:pt x="989" y="218"/>
                  </a:lnTo>
                  <a:lnTo>
                    <a:pt x="1110" y="147"/>
                  </a:lnTo>
                  <a:lnTo>
                    <a:pt x="1231" y="91"/>
                  </a:lnTo>
                  <a:lnTo>
                    <a:pt x="1359" y="56"/>
                  </a:lnTo>
                  <a:lnTo>
                    <a:pt x="1480" y="28"/>
                  </a:lnTo>
                  <a:lnTo>
                    <a:pt x="1601" y="14"/>
                  </a:lnTo>
                  <a:lnTo>
                    <a:pt x="1722" y="14"/>
                  </a:lnTo>
                  <a:lnTo>
                    <a:pt x="1850" y="7"/>
                  </a:lnTo>
                  <a:lnTo>
                    <a:pt x="1971" y="7"/>
                  </a:lnTo>
                  <a:lnTo>
                    <a:pt x="2092" y="7"/>
                  </a:lnTo>
                  <a:lnTo>
                    <a:pt x="2220" y="7"/>
                  </a:lnTo>
                  <a:lnTo>
                    <a:pt x="2341" y="7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7" name="Freeform 65">
              <a:extLst>
                <a:ext uri="{FF2B5EF4-FFF2-40B4-BE49-F238E27FC236}">
                  <a16:creationId xmlns:a16="http://schemas.microsoft.com/office/drawing/2014/main" id="{E8DF42D3-C776-41AF-8AC1-F40DC5E83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1477"/>
              <a:ext cx="3081" cy="2156"/>
            </a:xfrm>
            <a:custGeom>
              <a:avLst/>
              <a:gdLst>
                <a:gd name="T0" fmla="*/ 0 w 3081"/>
                <a:gd name="T1" fmla="*/ 2156 h 2156"/>
                <a:gd name="T2" fmla="*/ 121 w 3081"/>
                <a:gd name="T3" fmla="*/ 1924 h 2156"/>
                <a:gd name="T4" fmla="*/ 249 w 3081"/>
                <a:gd name="T5" fmla="*/ 1707 h 2156"/>
                <a:gd name="T6" fmla="*/ 370 w 3081"/>
                <a:gd name="T7" fmla="*/ 1503 h 2156"/>
                <a:gd name="T8" fmla="*/ 491 w 3081"/>
                <a:gd name="T9" fmla="*/ 1306 h 2156"/>
                <a:gd name="T10" fmla="*/ 619 w 3081"/>
                <a:gd name="T11" fmla="*/ 1131 h 2156"/>
                <a:gd name="T12" fmla="*/ 740 w 3081"/>
                <a:gd name="T13" fmla="*/ 969 h 2156"/>
                <a:gd name="T14" fmla="*/ 861 w 3081"/>
                <a:gd name="T15" fmla="*/ 815 h 2156"/>
                <a:gd name="T16" fmla="*/ 989 w 3081"/>
                <a:gd name="T17" fmla="*/ 681 h 2156"/>
                <a:gd name="T18" fmla="*/ 1110 w 3081"/>
                <a:gd name="T19" fmla="*/ 555 h 2156"/>
                <a:gd name="T20" fmla="*/ 1231 w 3081"/>
                <a:gd name="T21" fmla="*/ 443 h 2156"/>
                <a:gd name="T22" fmla="*/ 1359 w 3081"/>
                <a:gd name="T23" fmla="*/ 344 h 2156"/>
                <a:gd name="T24" fmla="*/ 1480 w 3081"/>
                <a:gd name="T25" fmla="*/ 260 h 2156"/>
                <a:gd name="T26" fmla="*/ 1601 w 3081"/>
                <a:gd name="T27" fmla="*/ 190 h 2156"/>
                <a:gd name="T28" fmla="*/ 1722 w 3081"/>
                <a:gd name="T29" fmla="*/ 134 h 2156"/>
                <a:gd name="T30" fmla="*/ 1850 w 3081"/>
                <a:gd name="T31" fmla="*/ 85 h 2156"/>
                <a:gd name="T32" fmla="*/ 1971 w 3081"/>
                <a:gd name="T33" fmla="*/ 50 h 2156"/>
                <a:gd name="T34" fmla="*/ 2092 w 3081"/>
                <a:gd name="T35" fmla="*/ 29 h 2156"/>
                <a:gd name="T36" fmla="*/ 2220 w 3081"/>
                <a:gd name="T37" fmla="*/ 21 h 2156"/>
                <a:gd name="T38" fmla="*/ 2341 w 3081"/>
                <a:gd name="T39" fmla="*/ 14 h 2156"/>
                <a:gd name="T40" fmla="*/ 2462 w 3081"/>
                <a:gd name="T41" fmla="*/ 14 h 2156"/>
                <a:gd name="T42" fmla="*/ 2590 w 3081"/>
                <a:gd name="T43" fmla="*/ 7 h 2156"/>
                <a:gd name="T44" fmla="*/ 2711 w 3081"/>
                <a:gd name="T45" fmla="*/ 7 h 2156"/>
                <a:gd name="T46" fmla="*/ 2832 w 3081"/>
                <a:gd name="T47" fmla="*/ 7 h 2156"/>
                <a:gd name="T48" fmla="*/ 2960 w 3081"/>
                <a:gd name="T49" fmla="*/ 0 h 2156"/>
                <a:gd name="T50" fmla="*/ 3081 w 3081"/>
                <a:gd name="T51" fmla="*/ 0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1" h="2156">
                  <a:moveTo>
                    <a:pt x="0" y="2156"/>
                  </a:moveTo>
                  <a:lnTo>
                    <a:pt x="121" y="1924"/>
                  </a:lnTo>
                  <a:lnTo>
                    <a:pt x="249" y="1707"/>
                  </a:lnTo>
                  <a:lnTo>
                    <a:pt x="370" y="1503"/>
                  </a:lnTo>
                  <a:lnTo>
                    <a:pt x="491" y="1306"/>
                  </a:lnTo>
                  <a:lnTo>
                    <a:pt x="619" y="1131"/>
                  </a:lnTo>
                  <a:lnTo>
                    <a:pt x="740" y="969"/>
                  </a:lnTo>
                  <a:lnTo>
                    <a:pt x="861" y="815"/>
                  </a:lnTo>
                  <a:lnTo>
                    <a:pt x="989" y="681"/>
                  </a:lnTo>
                  <a:lnTo>
                    <a:pt x="1110" y="555"/>
                  </a:lnTo>
                  <a:lnTo>
                    <a:pt x="1231" y="443"/>
                  </a:lnTo>
                  <a:lnTo>
                    <a:pt x="1359" y="344"/>
                  </a:lnTo>
                  <a:lnTo>
                    <a:pt x="1480" y="260"/>
                  </a:lnTo>
                  <a:lnTo>
                    <a:pt x="1601" y="190"/>
                  </a:lnTo>
                  <a:lnTo>
                    <a:pt x="1722" y="134"/>
                  </a:lnTo>
                  <a:lnTo>
                    <a:pt x="1850" y="85"/>
                  </a:lnTo>
                  <a:lnTo>
                    <a:pt x="1971" y="50"/>
                  </a:lnTo>
                  <a:lnTo>
                    <a:pt x="2092" y="29"/>
                  </a:lnTo>
                  <a:lnTo>
                    <a:pt x="2220" y="21"/>
                  </a:lnTo>
                  <a:lnTo>
                    <a:pt x="2341" y="14"/>
                  </a:lnTo>
                  <a:lnTo>
                    <a:pt x="2462" y="14"/>
                  </a:lnTo>
                  <a:lnTo>
                    <a:pt x="2590" y="7"/>
                  </a:lnTo>
                  <a:lnTo>
                    <a:pt x="2711" y="7"/>
                  </a:lnTo>
                  <a:lnTo>
                    <a:pt x="2832" y="7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8" name="Freeform 66">
              <a:extLst>
                <a:ext uri="{FF2B5EF4-FFF2-40B4-BE49-F238E27FC236}">
                  <a16:creationId xmlns:a16="http://schemas.microsoft.com/office/drawing/2014/main" id="{CB7C0742-A230-B119-FB20-945F0BC0E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1239"/>
              <a:ext cx="2540" cy="2394"/>
            </a:xfrm>
            <a:custGeom>
              <a:avLst/>
              <a:gdLst>
                <a:gd name="T0" fmla="*/ 0 w 2540"/>
                <a:gd name="T1" fmla="*/ 2394 h 2394"/>
                <a:gd name="T2" fmla="*/ 121 w 2540"/>
                <a:gd name="T3" fmla="*/ 2387 h 2394"/>
                <a:gd name="T4" fmla="*/ 249 w 2540"/>
                <a:gd name="T5" fmla="*/ 2373 h 2394"/>
                <a:gd name="T6" fmla="*/ 370 w 2540"/>
                <a:gd name="T7" fmla="*/ 2345 h 2394"/>
                <a:gd name="T8" fmla="*/ 491 w 2540"/>
                <a:gd name="T9" fmla="*/ 2303 h 2394"/>
                <a:gd name="T10" fmla="*/ 619 w 2540"/>
                <a:gd name="T11" fmla="*/ 2254 h 2394"/>
                <a:gd name="T12" fmla="*/ 740 w 2540"/>
                <a:gd name="T13" fmla="*/ 2190 h 2394"/>
                <a:gd name="T14" fmla="*/ 861 w 2540"/>
                <a:gd name="T15" fmla="*/ 2120 h 2394"/>
                <a:gd name="T16" fmla="*/ 989 w 2540"/>
                <a:gd name="T17" fmla="*/ 2036 h 2394"/>
                <a:gd name="T18" fmla="*/ 1110 w 2540"/>
                <a:gd name="T19" fmla="*/ 1938 h 2394"/>
                <a:gd name="T20" fmla="*/ 1231 w 2540"/>
                <a:gd name="T21" fmla="*/ 1832 h 2394"/>
                <a:gd name="T22" fmla="*/ 1359 w 2540"/>
                <a:gd name="T23" fmla="*/ 1713 h 2394"/>
                <a:gd name="T24" fmla="*/ 1480 w 2540"/>
                <a:gd name="T25" fmla="*/ 1580 h 2394"/>
                <a:gd name="T26" fmla="*/ 1601 w 2540"/>
                <a:gd name="T27" fmla="*/ 1439 h 2394"/>
                <a:gd name="T28" fmla="*/ 1722 w 2540"/>
                <a:gd name="T29" fmla="*/ 1292 h 2394"/>
                <a:gd name="T30" fmla="*/ 1850 w 2540"/>
                <a:gd name="T31" fmla="*/ 1123 h 2394"/>
                <a:gd name="T32" fmla="*/ 1971 w 2540"/>
                <a:gd name="T33" fmla="*/ 955 h 2394"/>
                <a:gd name="T34" fmla="*/ 2092 w 2540"/>
                <a:gd name="T35" fmla="*/ 765 h 2394"/>
                <a:gd name="T36" fmla="*/ 2220 w 2540"/>
                <a:gd name="T37" fmla="*/ 568 h 2394"/>
                <a:gd name="T38" fmla="*/ 2341 w 2540"/>
                <a:gd name="T39" fmla="*/ 358 h 2394"/>
                <a:gd name="T40" fmla="*/ 2462 w 2540"/>
                <a:gd name="T41" fmla="*/ 140 h 2394"/>
                <a:gd name="T42" fmla="*/ 2540 w 2540"/>
                <a:gd name="T43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40" h="2394">
                  <a:moveTo>
                    <a:pt x="0" y="2394"/>
                  </a:moveTo>
                  <a:lnTo>
                    <a:pt x="121" y="2387"/>
                  </a:lnTo>
                  <a:lnTo>
                    <a:pt x="249" y="2373"/>
                  </a:lnTo>
                  <a:lnTo>
                    <a:pt x="370" y="2345"/>
                  </a:lnTo>
                  <a:lnTo>
                    <a:pt x="491" y="2303"/>
                  </a:lnTo>
                  <a:lnTo>
                    <a:pt x="619" y="2254"/>
                  </a:lnTo>
                  <a:lnTo>
                    <a:pt x="740" y="2190"/>
                  </a:lnTo>
                  <a:lnTo>
                    <a:pt x="861" y="2120"/>
                  </a:lnTo>
                  <a:lnTo>
                    <a:pt x="989" y="2036"/>
                  </a:lnTo>
                  <a:lnTo>
                    <a:pt x="1110" y="1938"/>
                  </a:lnTo>
                  <a:lnTo>
                    <a:pt x="1231" y="1832"/>
                  </a:lnTo>
                  <a:lnTo>
                    <a:pt x="1359" y="1713"/>
                  </a:lnTo>
                  <a:lnTo>
                    <a:pt x="1480" y="1580"/>
                  </a:lnTo>
                  <a:lnTo>
                    <a:pt x="1601" y="1439"/>
                  </a:lnTo>
                  <a:lnTo>
                    <a:pt x="1722" y="1292"/>
                  </a:lnTo>
                  <a:lnTo>
                    <a:pt x="1850" y="1123"/>
                  </a:lnTo>
                  <a:lnTo>
                    <a:pt x="1971" y="955"/>
                  </a:lnTo>
                  <a:lnTo>
                    <a:pt x="2092" y="765"/>
                  </a:lnTo>
                  <a:lnTo>
                    <a:pt x="2220" y="568"/>
                  </a:lnTo>
                  <a:lnTo>
                    <a:pt x="2341" y="358"/>
                  </a:lnTo>
                  <a:lnTo>
                    <a:pt x="2462" y="140"/>
                  </a:lnTo>
                  <a:lnTo>
                    <a:pt x="254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59" name="Rectangle 67">
              <a:extLst>
                <a:ext uri="{FF2B5EF4-FFF2-40B4-BE49-F238E27FC236}">
                  <a16:creationId xmlns:a16="http://schemas.microsoft.com/office/drawing/2014/main" id="{478CE2A4-BE40-C06C-CD8E-2643E90FF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3787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60" name="Rectangle 68">
              <a:extLst>
                <a:ext uri="{FF2B5EF4-FFF2-40B4-BE49-F238E27FC236}">
                  <a16:creationId xmlns:a16="http://schemas.microsoft.com/office/drawing/2014/main" id="{B38B664A-8B6B-0A8C-FC09-67C85BEB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3844"/>
              <a:ext cx="1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DS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61" name="Rectangle 69">
              <a:extLst>
                <a:ext uri="{FF2B5EF4-FFF2-40B4-BE49-F238E27FC236}">
                  <a16:creationId xmlns:a16="http://schemas.microsoft.com/office/drawing/2014/main" id="{071A8953-7C99-7E21-D273-228A42D70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3787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62" name="Rectangle 70">
              <a:extLst>
                <a:ext uri="{FF2B5EF4-FFF2-40B4-BE49-F238E27FC236}">
                  <a16:creationId xmlns:a16="http://schemas.microsoft.com/office/drawing/2014/main" id="{5063F019-413D-38CD-5855-2410A1DEC9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96" y="2499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I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63" name="Rectangle 71">
              <a:extLst>
                <a:ext uri="{FF2B5EF4-FFF2-40B4-BE49-F238E27FC236}">
                  <a16:creationId xmlns:a16="http://schemas.microsoft.com/office/drawing/2014/main" id="{06C9CBF0-2AFC-E2C6-E913-BDB51A17CB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29" y="2465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D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64" name="Rectangle 72">
              <a:extLst>
                <a:ext uri="{FF2B5EF4-FFF2-40B4-BE49-F238E27FC236}">
                  <a16:creationId xmlns:a16="http://schemas.microsoft.com/office/drawing/2014/main" id="{C56CEAA6-701E-4A3B-DA21-FF76673FC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32" y="2351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 (A)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65" name="Text Box 73">
              <a:extLst>
                <a:ext uri="{FF2B5EF4-FFF2-40B4-BE49-F238E27FC236}">
                  <a16:creationId xmlns:a16="http://schemas.microsoft.com/office/drawing/2014/main" id="{C2B86017-C6E1-CCB7-E50F-99D880211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1254"/>
              <a:ext cx="6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2.5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66" name="Text Box 74">
              <a:extLst>
                <a:ext uri="{FF2B5EF4-FFF2-40B4-BE49-F238E27FC236}">
                  <a16:creationId xmlns:a16="http://schemas.microsoft.com/office/drawing/2014/main" id="{A08F0E28-0D70-647B-B511-458A674E3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2070"/>
              <a:ext cx="6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2.0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67" name="Text Box 75">
              <a:extLst>
                <a:ext uri="{FF2B5EF4-FFF2-40B4-BE49-F238E27FC236}">
                  <a16:creationId xmlns:a16="http://schemas.microsoft.com/office/drawing/2014/main" id="{922A49B7-F280-395E-423C-9D48A3A30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2790"/>
              <a:ext cx="6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1.5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15468" name="Text Box 76">
              <a:extLst>
                <a:ext uri="{FF2B5EF4-FFF2-40B4-BE49-F238E27FC236}">
                  <a16:creationId xmlns:a16="http://schemas.microsoft.com/office/drawing/2014/main" id="{EA0F15B3-09EF-AB84-837D-1CDCBC9D0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3222"/>
              <a:ext cx="6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1.0 V</a:t>
              </a:r>
            </a:p>
          </p:txBody>
        </p:sp>
        <p:grpSp>
          <p:nvGrpSpPr>
            <p:cNvPr id="315469" name="Group 77">
              <a:extLst>
                <a:ext uri="{FF2B5EF4-FFF2-40B4-BE49-F238E27FC236}">
                  <a16:creationId xmlns:a16="http://schemas.microsoft.com/office/drawing/2014/main" id="{C46C3836-2452-EFF4-6BF9-F40DE39B2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728"/>
              <a:ext cx="1643" cy="951"/>
              <a:chOff x="2736" y="1728"/>
              <a:chExt cx="1643" cy="951"/>
            </a:xfrm>
          </p:grpSpPr>
          <p:sp>
            <p:nvSpPr>
              <p:cNvPr id="315470" name="Line 78">
                <a:extLst>
                  <a:ext uri="{FF2B5EF4-FFF2-40B4-BE49-F238E27FC236}">
                    <a16:creationId xmlns:a16="http://schemas.microsoft.com/office/drawing/2014/main" id="{B2D25C2E-3949-1CF5-9649-C559C46A7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71" name="Text Box 79">
                <a:extLst>
                  <a:ext uri="{FF2B5EF4-FFF2-40B4-BE49-F238E27FC236}">
                    <a16:creationId xmlns:a16="http://schemas.microsoft.com/office/drawing/2014/main" id="{DF27416E-236A-FF47-7F1E-D4DC69C9C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Resistive</a:t>
                </a:r>
                <a:endParaRPr lang="en-US" altLang="en-US" sz="4400" i="0">
                  <a:solidFill>
                    <a:srgbClr val="0000B6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15472" name="Text Box 80">
                <a:extLst>
                  <a:ext uri="{FF2B5EF4-FFF2-40B4-BE49-F238E27FC236}">
                    <a16:creationId xmlns:a16="http://schemas.microsoft.com/office/drawing/2014/main" id="{EDF7EFFD-AF83-BAB1-2EED-3D330AA3B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1776"/>
                <a:ext cx="7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Saturation</a:t>
                </a:r>
                <a:endParaRPr lang="en-US" altLang="en-US" sz="4400" i="0">
                  <a:solidFill>
                    <a:srgbClr val="0000B6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15473" name="Text Box 81">
                <a:extLst>
                  <a:ext uri="{FF2B5EF4-FFF2-40B4-BE49-F238E27FC236}">
                    <a16:creationId xmlns:a16="http://schemas.microsoft.com/office/drawing/2014/main" id="{33F4C96C-E946-2898-50E4-270B1CAC0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48"/>
                <a:ext cx="10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V</a:t>
                </a:r>
                <a:r>
                  <a:rPr lang="en-US" altLang="en-US" sz="1800" i="0" baseline="-250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DS</a:t>
                </a:r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 = V</a:t>
                </a:r>
                <a:r>
                  <a:rPr lang="en-US" altLang="en-US" sz="1800" i="0" baseline="-250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GS</a:t>
                </a:r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 - V</a:t>
                </a:r>
                <a:r>
                  <a:rPr lang="en-US" altLang="en-US" sz="1800" i="0" baseline="-250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T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924F4F6A-E48A-D057-24F6-AC87D6D4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/>
              <a:t>Transistor in Linear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34A81C22-9D25-1E04-93E1-C561DA16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34473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0" name="Rectangle 4">
            <a:extLst>
              <a:ext uri="{FF2B5EF4-FFF2-40B4-BE49-F238E27FC236}">
                <a16:creationId xmlns:a16="http://schemas.microsoft.com/office/drawing/2014/main" id="{3768E3A9-38F7-6F66-16C8-E75394A9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803525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1" name="Rectangle 5">
            <a:extLst>
              <a:ext uri="{FF2B5EF4-FFF2-40B4-BE49-F238E27FC236}">
                <a16:creationId xmlns:a16="http://schemas.microsoft.com/office/drawing/2014/main" id="{56888EC4-4D05-0EAE-1691-94B7F7077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44817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2" name="Rectangle 6">
            <a:extLst>
              <a:ext uri="{FF2B5EF4-FFF2-40B4-BE49-F238E27FC236}">
                <a16:creationId xmlns:a16="http://schemas.microsoft.com/office/drawing/2014/main" id="{D721E63A-51AD-F96C-BE41-9E310C2F7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9069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3" name="Rectangle 7">
            <a:extLst>
              <a:ext uri="{FF2B5EF4-FFF2-40B4-BE49-F238E27FC236}">
                <a16:creationId xmlns:a16="http://schemas.microsoft.com/office/drawing/2014/main" id="{8A99FD39-3FF9-0743-847F-8880C9926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80352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3B2E182-28E3-93BA-1DD4-D772C561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35426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5" name="Rectangle 9">
            <a:extLst>
              <a:ext uri="{FF2B5EF4-FFF2-40B4-BE49-F238E27FC236}">
                <a16:creationId xmlns:a16="http://schemas.microsoft.com/office/drawing/2014/main" id="{CCB2B77D-99F2-FCCE-4355-EFE03413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6" name="Rectangle 10">
            <a:extLst>
              <a:ext uri="{FF2B5EF4-FFF2-40B4-BE49-F238E27FC236}">
                <a16:creationId xmlns:a16="http://schemas.microsoft.com/office/drawing/2014/main" id="{32F1EDAB-89EC-8056-B4FB-5C51ED59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7" name="Rectangle 11">
            <a:extLst>
              <a:ext uri="{FF2B5EF4-FFF2-40B4-BE49-F238E27FC236}">
                <a16:creationId xmlns:a16="http://schemas.microsoft.com/office/drawing/2014/main" id="{FB23A63F-FCA7-D18A-F33F-D04E175E4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92601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8" name="Rectangle 12">
            <a:extLst>
              <a:ext uri="{FF2B5EF4-FFF2-40B4-BE49-F238E27FC236}">
                <a16:creationId xmlns:a16="http://schemas.microsoft.com/office/drawing/2014/main" id="{B31F113F-DC47-B91B-6EB8-ECFD94863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4862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29" name="Rectangle 13">
            <a:extLst>
              <a:ext uri="{FF2B5EF4-FFF2-40B4-BE49-F238E27FC236}">
                <a16:creationId xmlns:a16="http://schemas.microsoft.com/office/drawing/2014/main" id="{4DC38141-9CDF-34B9-0548-79B7B0374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51546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6430" name="Picture 14">
            <a:extLst>
              <a:ext uri="{FF2B5EF4-FFF2-40B4-BE49-F238E27FC236}">
                <a16:creationId xmlns:a16="http://schemas.microsoft.com/office/drawing/2014/main" id="{519DA811-B0EA-34A6-7DC1-062F89A3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9436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275B6DD9-7A62-47F9-81E5-16CA49D39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/>
              <a:t>Transistor in Saturation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87284242-F60B-8F7C-2C05-CE55F9E1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34473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44" name="Rectangle 4">
            <a:extLst>
              <a:ext uri="{FF2B5EF4-FFF2-40B4-BE49-F238E27FC236}">
                <a16:creationId xmlns:a16="http://schemas.microsoft.com/office/drawing/2014/main" id="{970DAADF-3E3D-433E-8923-424EEFA0E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803525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45" name="Rectangle 5">
            <a:extLst>
              <a:ext uri="{FF2B5EF4-FFF2-40B4-BE49-F238E27FC236}">
                <a16:creationId xmlns:a16="http://schemas.microsoft.com/office/drawing/2014/main" id="{F6292AAB-F667-6C34-1470-DE752DC3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44817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46" name="Rectangle 6">
            <a:extLst>
              <a:ext uri="{FF2B5EF4-FFF2-40B4-BE49-F238E27FC236}">
                <a16:creationId xmlns:a16="http://schemas.microsoft.com/office/drawing/2014/main" id="{56967E3F-1FA7-B8CE-0535-ADDE51D81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9069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47" name="Rectangle 7">
            <a:extLst>
              <a:ext uri="{FF2B5EF4-FFF2-40B4-BE49-F238E27FC236}">
                <a16:creationId xmlns:a16="http://schemas.microsoft.com/office/drawing/2014/main" id="{4DC7AA91-EE3B-B5AA-D792-82228FA6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80352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48" name="Rectangle 8">
            <a:extLst>
              <a:ext uri="{FF2B5EF4-FFF2-40B4-BE49-F238E27FC236}">
                <a16:creationId xmlns:a16="http://schemas.microsoft.com/office/drawing/2014/main" id="{910290F0-B0B5-7C0D-F491-7A2FD1C3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35426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49" name="Rectangle 9">
            <a:extLst>
              <a:ext uri="{FF2B5EF4-FFF2-40B4-BE49-F238E27FC236}">
                <a16:creationId xmlns:a16="http://schemas.microsoft.com/office/drawing/2014/main" id="{43BA281E-E84E-40AE-DECA-4C162F1C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50" name="Rectangle 10">
            <a:extLst>
              <a:ext uri="{FF2B5EF4-FFF2-40B4-BE49-F238E27FC236}">
                <a16:creationId xmlns:a16="http://schemas.microsoft.com/office/drawing/2014/main" id="{9D2CF3D9-C92D-11F1-534B-8A1D6646B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51" name="Rectangle 11">
            <a:extLst>
              <a:ext uri="{FF2B5EF4-FFF2-40B4-BE49-F238E27FC236}">
                <a16:creationId xmlns:a16="http://schemas.microsoft.com/office/drawing/2014/main" id="{E5801A6B-AFC9-42DE-8E4D-6F5F6ACB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92601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52" name="Rectangle 12">
            <a:extLst>
              <a:ext uri="{FF2B5EF4-FFF2-40B4-BE49-F238E27FC236}">
                <a16:creationId xmlns:a16="http://schemas.microsoft.com/office/drawing/2014/main" id="{255B9E8C-08D2-2B6B-4FC2-271EA0D8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4862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53" name="Rectangle 13">
            <a:extLst>
              <a:ext uri="{FF2B5EF4-FFF2-40B4-BE49-F238E27FC236}">
                <a16:creationId xmlns:a16="http://schemas.microsoft.com/office/drawing/2014/main" id="{17E25883-52F6-A906-F13B-36E3F362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51546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7454" name="Picture 14">
            <a:extLst>
              <a:ext uri="{FF2B5EF4-FFF2-40B4-BE49-F238E27FC236}">
                <a16:creationId xmlns:a16="http://schemas.microsoft.com/office/drawing/2014/main" id="{28863D08-6CFE-58FC-9C42-34B9F13E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1728788"/>
            <a:ext cx="59055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455" name="Group 15">
            <a:extLst>
              <a:ext uri="{FF2B5EF4-FFF2-40B4-BE49-F238E27FC236}">
                <a16:creationId xmlns:a16="http://schemas.microsoft.com/office/drawing/2014/main" id="{1B0F3DBD-16D6-03D8-9C79-D1398A26991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886200"/>
            <a:ext cx="1876425" cy="1828800"/>
            <a:chOff x="3552" y="2448"/>
            <a:chExt cx="1182" cy="1152"/>
          </a:xfrm>
        </p:grpSpPr>
        <p:sp>
          <p:nvSpPr>
            <p:cNvPr id="317456" name="Text Box 16">
              <a:extLst>
                <a:ext uri="{FF2B5EF4-FFF2-40B4-BE49-F238E27FC236}">
                  <a16:creationId xmlns:a16="http://schemas.microsoft.com/office/drawing/2014/main" id="{A666F547-20DF-60F5-367C-716395A32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1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Pinch-off</a:t>
              </a:r>
            </a:p>
          </p:txBody>
        </p:sp>
        <p:sp>
          <p:nvSpPr>
            <p:cNvPr id="317457" name="Line 17">
              <a:extLst>
                <a:ext uri="{FF2B5EF4-FFF2-40B4-BE49-F238E27FC236}">
                  <a16:creationId xmlns:a16="http://schemas.microsoft.com/office/drawing/2014/main" id="{467E0B98-6A55-8176-7B7C-8329DD5C5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448"/>
              <a:ext cx="240" cy="91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BD736198-FB8E-2267-754B-E3CB28496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914400"/>
          </a:xfrm>
        </p:spPr>
        <p:txBody>
          <a:bodyPr/>
          <a:lstStyle/>
          <a:p>
            <a:r>
              <a:rPr lang="en-US" altLang="en-US"/>
              <a:t>Current-Voltage Relations</a:t>
            </a:r>
            <a:br>
              <a:rPr lang="en-US" altLang="en-US"/>
            </a:br>
            <a:r>
              <a:rPr lang="en-US" altLang="en-US"/>
              <a:t>Long-Channel Device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A1A1AADC-1596-AF65-313E-1CB48E0A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34473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8" name="Rectangle 4">
            <a:extLst>
              <a:ext uri="{FF2B5EF4-FFF2-40B4-BE49-F238E27FC236}">
                <a16:creationId xmlns:a16="http://schemas.microsoft.com/office/drawing/2014/main" id="{490C670D-7016-7AC5-731D-BB065E6A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803525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9A86B1F2-0642-DDF4-48F5-C86BED00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44817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BFD7622B-2A01-47D9-A34C-652755DE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9069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8342C8EA-FD4B-C20F-5B3D-3C1BFDC3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80352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2" name="Rectangle 8">
            <a:extLst>
              <a:ext uri="{FF2B5EF4-FFF2-40B4-BE49-F238E27FC236}">
                <a16:creationId xmlns:a16="http://schemas.microsoft.com/office/drawing/2014/main" id="{B123EA5D-8D1E-1AB7-8AA1-46CF4AEC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35426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3" name="Rectangle 9">
            <a:extLst>
              <a:ext uri="{FF2B5EF4-FFF2-40B4-BE49-F238E27FC236}">
                <a16:creationId xmlns:a16="http://schemas.microsoft.com/office/drawing/2014/main" id="{EC84FFE2-F125-FA13-47E9-47CC1D8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4" name="Rectangle 10">
            <a:extLst>
              <a:ext uri="{FF2B5EF4-FFF2-40B4-BE49-F238E27FC236}">
                <a16:creationId xmlns:a16="http://schemas.microsoft.com/office/drawing/2014/main" id="{7A24258C-AE86-7D1D-D3AA-D6B247E7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5" name="Rectangle 11">
            <a:extLst>
              <a:ext uri="{FF2B5EF4-FFF2-40B4-BE49-F238E27FC236}">
                <a16:creationId xmlns:a16="http://schemas.microsoft.com/office/drawing/2014/main" id="{9E68ED7E-5434-21D6-7434-C95E9502C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92601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6" name="Rectangle 12">
            <a:extLst>
              <a:ext uri="{FF2B5EF4-FFF2-40B4-BE49-F238E27FC236}">
                <a16:creationId xmlns:a16="http://schemas.microsoft.com/office/drawing/2014/main" id="{3723C81B-0E52-1D18-DAB0-0D72C305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4862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7" name="Rectangle 13">
            <a:extLst>
              <a:ext uri="{FF2B5EF4-FFF2-40B4-BE49-F238E27FC236}">
                <a16:creationId xmlns:a16="http://schemas.microsoft.com/office/drawing/2014/main" id="{E82711B0-0DB4-2D89-BF5C-B57DBCD8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51546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8478" name="Picture 14">
            <a:extLst>
              <a:ext uri="{FF2B5EF4-FFF2-40B4-BE49-F238E27FC236}">
                <a16:creationId xmlns:a16="http://schemas.microsoft.com/office/drawing/2014/main" id="{2AF6E1E3-DAE3-D1F3-CFD7-3247ABBB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27570" r="5789" b="19025"/>
          <a:stretch>
            <a:fillRect/>
          </a:stretch>
        </p:blipFill>
        <p:spPr bwMode="auto">
          <a:xfrm>
            <a:off x="1524000" y="1828800"/>
            <a:ext cx="62103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72B61F57-47A0-E4FB-1D63-AC0D6E706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/>
              <a:t>A model for manual analysis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AA3404A-C221-17EF-08AB-D4A4F4622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344738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2" name="Rectangle 4">
            <a:extLst>
              <a:ext uri="{FF2B5EF4-FFF2-40B4-BE49-F238E27FC236}">
                <a16:creationId xmlns:a16="http://schemas.microsoft.com/office/drawing/2014/main" id="{12840D3D-61D8-FE0D-C6E8-281C45B8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803525"/>
            <a:ext cx="1905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FE964061-7570-A47A-B805-5AF2A523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44817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C2A9BE3C-71E4-FD82-127F-A7F975056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90696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C3BFF321-DCD6-353D-1549-725E86A9D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80352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6" name="Rectangle 8">
            <a:extLst>
              <a:ext uri="{FF2B5EF4-FFF2-40B4-BE49-F238E27FC236}">
                <a16:creationId xmlns:a16="http://schemas.microsoft.com/office/drawing/2014/main" id="{67085054-F6A3-13A2-A31D-4B3DF42A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35426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7" name="Rectangle 9">
            <a:extLst>
              <a:ext uri="{FF2B5EF4-FFF2-40B4-BE49-F238E27FC236}">
                <a16:creationId xmlns:a16="http://schemas.microsoft.com/office/drawing/2014/main" id="{3A92922B-6CDD-6AC9-AC7D-5039FAD9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8" name="Rectangle 10">
            <a:extLst>
              <a:ext uri="{FF2B5EF4-FFF2-40B4-BE49-F238E27FC236}">
                <a16:creationId xmlns:a16="http://schemas.microsoft.com/office/drawing/2014/main" id="{52047B2E-2304-2676-3B4A-647BB2068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803525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9" name="Rectangle 11">
            <a:extLst>
              <a:ext uri="{FF2B5EF4-FFF2-40B4-BE49-F238E27FC236}">
                <a16:creationId xmlns:a16="http://schemas.microsoft.com/office/drawing/2014/main" id="{FF56E2CF-F186-C783-78BC-374CAFF6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926013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0" name="Rectangle 12">
            <a:extLst>
              <a:ext uri="{FF2B5EF4-FFF2-40B4-BE49-F238E27FC236}">
                <a16:creationId xmlns:a16="http://schemas.microsoft.com/office/drawing/2014/main" id="{32574703-0699-8C0A-FE20-59DE5E6DC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486275"/>
            <a:ext cx="9525" cy="19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1" name="Rectangle 13">
            <a:extLst>
              <a:ext uri="{FF2B5EF4-FFF2-40B4-BE49-F238E27FC236}">
                <a16:creationId xmlns:a16="http://schemas.microsoft.com/office/drawing/2014/main" id="{F3F9A356-B6C9-FC6B-7C88-C8FA5C61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51546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9502" name="Picture 14">
            <a:extLst>
              <a:ext uri="{FF2B5EF4-FFF2-40B4-BE49-F238E27FC236}">
                <a16:creationId xmlns:a16="http://schemas.microsoft.com/office/drawing/2014/main" id="{F14E2F50-63FF-16F0-8836-C40BDA68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t="31842" r="5789" b="16888"/>
          <a:stretch>
            <a:fillRect/>
          </a:stretch>
        </p:blipFill>
        <p:spPr bwMode="auto">
          <a:xfrm>
            <a:off x="1219200" y="1905000"/>
            <a:ext cx="6400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ECB4BE13-95B8-1F74-D70E-013054C7E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695325"/>
            <a:ext cx="7772400" cy="715963"/>
          </a:xfrm>
        </p:spPr>
        <p:txBody>
          <a:bodyPr/>
          <a:lstStyle/>
          <a:p>
            <a:r>
              <a:rPr lang="en-US" altLang="en-US"/>
              <a:t>Current-Voltage Relations</a:t>
            </a:r>
            <a:br>
              <a:rPr lang="en-US" altLang="en-US"/>
            </a:br>
            <a:r>
              <a:rPr lang="en-US" altLang="en-US"/>
              <a:t>The Deep-Submicron Era</a:t>
            </a:r>
          </a:p>
        </p:txBody>
      </p:sp>
      <p:grpSp>
        <p:nvGrpSpPr>
          <p:cNvPr id="320515" name="Group 3">
            <a:extLst>
              <a:ext uri="{FF2B5EF4-FFF2-40B4-BE49-F238E27FC236}">
                <a16:creationId xmlns:a16="http://schemas.microsoft.com/office/drawing/2014/main" id="{E4B6287C-7DA4-B4A1-F267-8BEF53E7B3D4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362200"/>
            <a:ext cx="1766888" cy="3200400"/>
            <a:chOff x="4560" y="1488"/>
            <a:chExt cx="1113" cy="2016"/>
          </a:xfrm>
        </p:grpSpPr>
        <p:sp>
          <p:nvSpPr>
            <p:cNvPr id="320516" name="AutoShape 4">
              <a:extLst>
                <a:ext uri="{FF2B5EF4-FFF2-40B4-BE49-F238E27FC236}">
                  <a16:creationId xmlns:a16="http://schemas.microsoft.com/office/drawing/2014/main" id="{D05955D3-1D56-2DE2-A8EC-995D80CD9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1488"/>
              <a:ext cx="192" cy="2016"/>
            </a:xfrm>
            <a:prstGeom prst="rightBrace">
              <a:avLst>
                <a:gd name="adj1" fmla="val 87500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0517" name="Text Box 5">
              <a:extLst>
                <a:ext uri="{FF2B5EF4-FFF2-40B4-BE49-F238E27FC236}">
                  <a16:creationId xmlns:a16="http://schemas.microsoft.com/office/drawing/2014/main" id="{4F39909A-C3BB-A5D0-F88E-34E1D07F4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304"/>
              <a:ext cx="92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Linear</a:t>
              </a:r>
            </a:p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Relationship</a:t>
              </a:r>
            </a:p>
          </p:txBody>
        </p:sp>
      </p:grpSp>
      <p:grpSp>
        <p:nvGrpSpPr>
          <p:cNvPr id="320518" name="Group 6">
            <a:extLst>
              <a:ext uri="{FF2B5EF4-FFF2-40B4-BE49-F238E27FC236}">
                <a16:creationId xmlns:a16="http://schemas.microsoft.com/office/drawing/2014/main" id="{3751E657-7E81-C26E-BA91-FB8873A192B9}"/>
              </a:ext>
            </a:extLst>
          </p:cNvPr>
          <p:cNvGrpSpPr>
            <a:grpSpLocks/>
          </p:cNvGrpSpPr>
          <p:nvPr/>
        </p:nvGrpSpPr>
        <p:grpSpPr bwMode="auto">
          <a:xfrm>
            <a:off x="1239838" y="1666875"/>
            <a:ext cx="5487987" cy="4545013"/>
            <a:chOff x="781" y="1050"/>
            <a:chExt cx="3457" cy="2863"/>
          </a:xfrm>
        </p:grpSpPr>
        <p:sp>
          <p:nvSpPr>
            <p:cNvPr id="320519" name="Rectangle 7">
              <a:extLst>
                <a:ext uri="{FF2B5EF4-FFF2-40B4-BE49-F238E27FC236}">
                  <a16:creationId xmlns:a16="http://schemas.microsoft.com/office/drawing/2014/main" id="{90784CB9-C5BD-5FBD-200B-7DECB5AD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1050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  <a:latin typeface="Helvetica" pitchFamily="2" charset="0"/>
                </a:rPr>
                <a:t>-4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0520" name="Rectangle 8">
              <a:extLst>
                <a:ext uri="{FF2B5EF4-FFF2-40B4-BE49-F238E27FC236}">
                  <a16:creationId xmlns:a16="http://schemas.microsoft.com/office/drawing/2014/main" id="{A510BC1D-6F5C-E990-467C-22A98315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6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0521" name="Rectangle 9">
              <a:extLst>
                <a:ext uri="{FF2B5EF4-FFF2-40B4-BE49-F238E27FC236}">
                  <a16:creationId xmlns:a16="http://schemas.microsoft.com/office/drawing/2014/main" id="{E88636B6-1292-B4FA-1E6B-3E2586E8A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817"/>
              <a:ext cx="1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DS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0522" name="Rectangle 10">
              <a:extLst>
                <a:ext uri="{FF2B5EF4-FFF2-40B4-BE49-F238E27FC236}">
                  <a16:creationId xmlns:a16="http://schemas.microsoft.com/office/drawing/2014/main" id="{DE0750FB-B9D3-E5D3-65C2-44B3E0116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3762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320523" name="Group 11">
              <a:extLst>
                <a:ext uri="{FF2B5EF4-FFF2-40B4-BE49-F238E27FC236}">
                  <a16:creationId xmlns:a16="http://schemas.microsoft.com/office/drawing/2014/main" id="{302875B5-71EE-36DB-8CE9-E87116E08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" y="1099"/>
              <a:ext cx="3457" cy="2652"/>
              <a:chOff x="781" y="1099"/>
              <a:chExt cx="3457" cy="2652"/>
            </a:xfrm>
          </p:grpSpPr>
          <p:sp>
            <p:nvSpPr>
              <p:cNvPr id="320524" name="Rectangle 12">
                <a:extLst>
                  <a:ext uri="{FF2B5EF4-FFF2-40B4-BE49-F238E27FC236}">
                    <a16:creationId xmlns:a16="http://schemas.microsoft.com/office/drawing/2014/main" id="{5F525804-9EBD-C58F-5EE8-ACC5ADCC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1231"/>
                <a:ext cx="3081" cy="23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5" name="Rectangle 13">
                <a:extLst>
                  <a:ext uri="{FF2B5EF4-FFF2-40B4-BE49-F238E27FC236}">
                    <a16:creationId xmlns:a16="http://schemas.microsoft.com/office/drawing/2014/main" id="{B96BB554-05F2-31BD-DE80-ABA075A8B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1231"/>
                <a:ext cx="3081" cy="2377"/>
              </a:xfrm>
              <a:prstGeom prst="rect">
                <a:avLst/>
              </a:prstGeom>
              <a:noFill/>
              <a:ln w="0" cap="sq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6" name="Line 14">
                <a:extLst>
                  <a:ext uri="{FF2B5EF4-FFF2-40B4-BE49-F238E27FC236}">
                    <a16:creationId xmlns:a16="http://schemas.microsoft.com/office/drawing/2014/main" id="{3B351B4D-DD60-869D-DD3C-431A925AD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231"/>
                <a:ext cx="3081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7" name="Freeform 15">
                <a:extLst>
                  <a:ext uri="{FF2B5EF4-FFF2-40B4-BE49-F238E27FC236}">
                    <a16:creationId xmlns:a16="http://schemas.microsoft.com/office/drawing/2014/main" id="{5A15520C-1579-6742-882A-141722C3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1231"/>
                <a:ext cx="3081" cy="2377"/>
              </a:xfrm>
              <a:custGeom>
                <a:avLst/>
                <a:gdLst>
                  <a:gd name="T0" fmla="*/ 0 w 433"/>
                  <a:gd name="T1" fmla="*/ 341 h 341"/>
                  <a:gd name="T2" fmla="*/ 433 w 433"/>
                  <a:gd name="T3" fmla="*/ 341 h 341"/>
                  <a:gd name="T4" fmla="*/ 433 w 433"/>
                  <a:gd name="T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3" h="341">
                    <a:moveTo>
                      <a:pt x="0" y="341"/>
                    </a:moveTo>
                    <a:lnTo>
                      <a:pt x="433" y="341"/>
                    </a:lnTo>
                    <a:lnTo>
                      <a:pt x="433" y="0"/>
                    </a:lnTo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8" name="Line 16">
                <a:extLst>
                  <a:ext uri="{FF2B5EF4-FFF2-40B4-BE49-F238E27FC236}">
                    <a16:creationId xmlns:a16="http://schemas.microsoft.com/office/drawing/2014/main" id="{179B1461-0AD7-CFEC-4D25-F2D9554BE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5" y="1231"/>
                <a:ext cx="1" cy="237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9" name="Line 17">
                <a:extLst>
                  <a:ext uri="{FF2B5EF4-FFF2-40B4-BE49-F238E27FC236}">
                    <a16:creationId xmlns:a16="http://schemas.microsoft.com/office/drawing/2014/main" id="{F5C77012-E20C-647E-1668-9666D9DA5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3608"/>
                <a:ext cx="3081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0" name="Line 18">
                <a:extLst>
                  <a:ext uri="{FF2B5EF4-FFF2-40B4-BE49-F238E27FC236}">
                    <a16:creationId xmlns:a16="http://schemas.microsoft.com/office/drawing/2014/main" id="{66042CA0-F0EA-D37A-057C-C684BC2B5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5" y="1231"/>
                <a:ext cx="1" cy="237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1" name="Line 19">
                <a:extLst>
                  <a:ext uri="{FF2B5EF4-FFF2-40B4-BE49-F238E27FC236}">
                    <a16:creationId xmlns:a16="http://schemas.microsoft.com/office/drawing/2014/main" id="{95D882C1-6612-120A-9828-2373A2E26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5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2" name="Line 20">
                <a:extLst>
                  <a:ext uri="{FF2B5EF4-FFF2-40B4-BE49-F238E27FC236}">
                    <a16:creationId xmlns:a16="http://schemas.microsoft.com/office/drawing/2014/main" id="{2FC4BF14-1CF8-58F4-803C-98A528FF0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3" name="Rectangle 21">
                <a:extLst>
                  <a:ext uri="{FF2B5EF4-FFF2-40B4-BE49-F238E27FC236}">
                    <a16:creationId xmlns:a16="http://schemas.microsoft.com/office/drawing/2014/main" id="{9E1C0234-1A55-0E31-1A0A-6A0DA0F21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63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34" name="Line 22">
                <a:extLst>
                  <a:ext uri="{FF2B5EF4-FFF2-40B4-BE49-F238E27FC236}">
                    <a16:creationId xmlns:a16="http://schemas.microsoft.com/office/drawing/2014/main" id="{8D8A0ED2-E6D4-C205-4007-C31378D9B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4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5" name="Line 23">
                <a:extLst>
                  <a:ext uri="{FF2B5EF4-FFF2-40B4-BE49-F238E27FC236}">
                    <a16:creationId xmlns:a16="http://schemas.microsoft.com/office/drawing/2014/main" id="{67082E5D-0E80-32E3-22B3-71F84CFCB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4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6" name="Rectangle 24">
                <a:extLst>
                  <a:ext uri="{FF2B5EF4-FFF2-40B4-BE49-F238E27FC236}">
                    <a16:creationId xmlns:a16="http://schemas.microsoft.com/office/drawing/2014/main" id="{71342014-667B-9E0D-2D97-230A71ABA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636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0.5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37" name="Line 25">
                <a:extLst>
                  <a:ext uri="{FF2B5EF4-FFF2-40B4-BE49-F238E27FC236}">
                    <a16:creationId xmlns:a16="http://schemas.microsoft.com/office/drawing/2014/main" id="{93C8F217-8801-1537-A76C-2E53B65EB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6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8" name="Line 26">
                <a:extLst>
                  <a:ext uri="{FF2B5EF4-FFF2-40B4-BE49-F238E27FC236}">
                    <a16:creationId xmlns:a16="http://schemas.microsoft.com/office/drawing/2014/main" id="{DC7CE715-EC2F-A21D-93E6-2C2EBEAB1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9" name="Rectangle 27">
                <a:extLst>
                  <a:ext uri="{FF2B5EF4-FFF2-40B4-BE49-F238E27FC236}">
                    <a16:creationId xmlns:a16="http://schemas.microsoft.com/office/drawing/2014/main" id="{426D5863-D69F-F587-2381-A72035BB5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363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1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40" name="Line 28">
                <a:extLst>
                  <a:ext uri="{FF2B5EF4-FFF2-40B4-BE49-F238E27FC236}">
                    <a16:creationId xmlns:a16="http://schemas.microsoft.com/office/drawing/2014/main" id="{3701B9C9-1CB7-58E9-70EC-3AE0040BA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5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1" name="Line 29">
                <a:extLst>
                  <a:ext uri="{FF2B5EF4-FFF2-40B4-BE49-F238E27FC236}">
                    <a16:creationId xmlns:a16="http://schemas.microsoft.com/office/drawing/2014/main" id="{4B0F6832-E0A3-C8A7-31DB-030050B7A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2" name="Rectangle 30">
                <a:extLst>
                  <a:ext uri="{FF2B5EF4-FFF2-40B4-BE49-F238E27FC236}">
                    <a16:creationId xmlns:a16="http://schemas.microsoft.com/office/drawing/2014/main" id="{507DD6CC-D1D1-8472-A360-B2DA48F1F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3636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1.5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43" name="Line 31">
                <a:extLst>
                  <a:ext uri="{FF2B5EF4-FFF2-40B4-BE49-F238E27FC236}">
                    <a16:creationId xmlns:a16="http://schemas.microsoft.com/office/drawing/2014/main" id="{51AE4394-6CDF-D292-A7DC-0D3C7E665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7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4" name="Line 32">
                <a:extLst>
                  <a:ext uri="{FF2B5EF4-FFF2-40B4-BE49-F238E27FC236}">
                    <a16:creationId xmlns:a16="http://schemas.microsoft.com/office/drawing/2014/main" id="{CD91B756-9416-A44B-3334-E9BDDAC6A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5" name="Rectangle 33">
                <a:extLst>
                  <a:ext uri="{FF2B5EF4-FFF2-40B4-BE49-F238E27FC236}">
                    <a16:creationId xmlns:a16="http://schemas.microsoft.com/office/drawing/2014/main" id="{4ACCCE5E-27B9-95B6-FA1E-1909CD186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363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2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46" name="Line 34">
                <a:extLst>
                  <a:ext uri="{FF2B5EF4-FFF2-40B4-BE49-F238E27FC236}">
                    <a16:creationId xmlns:a16="http://schemas.microsoft.com/office/drawing/2014/main" id="{F0A2EF74-BA6C-379F-7277-E2AE7C8F5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7" name="Line 35">
                <a:extLst>
                  <a:ext uri="{FF2B5EF4-FFF2-40B4-BE49-F238E27FC236}">
                    <a16:creationId xmlns:a16="http://schemas.microsoft.com/office/drawing/2014/main" id="{92824280-2E63-A0E8-1FA7-C0F4DF70F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8" name="Rectangle 36">
                <a:extLst>
                  <a:ext uri="{FF2B5EF4-FFF2-40B4-BE49-F238E27FC236}">
                    <a16:creationId xmlns:a16="http://schemas.microsoft.com/office/drawing/2014/main" id="{424E628F-5C77-E4E8-8AE8-C20CCCE25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636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2.5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49" name="Line 37">
                <a:extLst>
                  <a:ext uri="{FF2B5EF4-FFF2-40B4-BE49-F238E27FC236}">
                    <a16:creationId xmlns:a16="http://schemas.microsoft.com/office/drawing/2014/main" id="{CDE1C00B-B860-1A9A-6906-7D0A0F990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3608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0" name="Line 38">
                <a:extLst>
                  <a:ext uri="{FF2B5EF4-FFF2-40B4-BE49-F238E27FC236}">
                    <a16:creationId xmlns:a16="http://schemas.microsoft.com/office/drawing/2014/main" id="{17DD3D2A-1FCE-C09B-6D33-04EE2BDA8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3608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1" name="Rectangle 39">
                <a:extLst>
                  <a:ext uri="{FF2B5EF4-FFF2-40B4-BE49-F238E27FC236}">
                    <a16:creationId xmlns:a16="http://schemas.microsoft.com/office/drawing/2014/main" id="{54F942DC-FA10-A80A-9A44-B16F03BE6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355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52" name="Line 40">
                <a:extLst>
                  <a:ext uri="{FF2B5EF4-FFF2-40B4-BE49-F238E27FC236}">
                    <a16:creationId xmlns:a16="http://schemas.microsoft.com/office/drawing/2014/main" id="{464FBCE4-B261-6984-4F55-AD974AD05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3134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3" name="Line 41">
                <a:extLst>
                  <a:ext uri="{FF2B5EF4-FFF2-40B4-BE49-F238E27FC236}">
                    <a16:creationId xmlns:a16="http://schemas.microsoft.com/office/drawing/2014/main" id="{4E8FD9EF-E0D2-C87C-AF42-3ADF8C352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3134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4" name="Rectangle 42">
                <a:extLst>
                  <a:ext uri="{FF2B5EF4-FFF2-40B4-BE49-F238E27FC236}">
                    <a16:creationId xmlns:a16="http://schemas.microsoft.com/office/drawing/2014/main" id="{BB44E84C-E125-55C1-5740-8A0CF3BF3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307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0.5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55" name="Line 43">
                <a:extLst>
                  <a:ext uri="{FF2B5EF4-FFF2-40B4-BE49-F238E27FC236}">
                    <a16:creationId xmlns:a16="http://schemas.microsoft.com/office/drawing/2014/main" id="{97167F38-C094-75A7-378D-EFA8607B7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2660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6" name="Line 44">
                <a:extLst>
                  <a:ext uri="{FF2B5EF4-FFF2-40B4-BE49-F238E27FC236}">
                    <a16:creationId xmlns:a16="http://schemas.microsoft.com/office/drawing/2014/main" id="{C0940E75-F4C4-A087-0167-D17ABC4A6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2660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7" name="Rectangle 45">
                <a:extLst>
                  <a:ext uri="{FF2B5EF4-FFF2-40B4-BE49-F238E27FC236}">
                    <a16:creationId xmlns:a16="http://schemas.microsoft.com/office/drawing/2014/main" id="{F0EB16E5-CE3F-2EE8-CE63-53535C39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260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1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58" name="Line 46">
                <a:extLst>
                  <a:ext uri="{FF2B5EF4-FFF2-40B4-BE49-F238E27FC236}">
                    <a16:creationId xmlns:a16="http://schemas.microsoft.com/office/drawing/2014/main" id="{9C9A7855-D6D5-5B1F-01E9-C8A23DFB4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2179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9" name="Line 47">
                <a:extLst>
                  <a:ext uri="{FF2B5EF4-FFF2-40B4-BE49-F238E27FC236}">
                    <a16:creationId xmlns:a16="http://schemas.microsoft.com/office/drawing/2014/main" id="{5052F452-80EC-DD0A-3078-8ACFF5A53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2179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0" name="Rectangle 48">
                <a:extLst>
                  <a:ext uri="{FF2B5EF4-FFF2-40B4-BE49-F238E27FC236}">
                    <a16:creationId xmlns:a16="http://schemas.microsoft.com/office/drawing/2014/main" id="{544E1B28-5544-CF98-BDFC-CEEC7F399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123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1.5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61" name="Line 49">
                <a:extLst>
                  <a:ext uri="{FF2B5EF4-FFF2-40B4-BE49-F238E27FC236}">
                    <a16:creationId xmlns:a16="http://schemas.microsoft.com/office/drawing/2014/main" id="{69C1D388-D3E7-A61E-FC43-37DE69B11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705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2" name="Line 50">
                <a:extLst>
                  <a:ext uri="{FF2B5EF4-FFF2-40B4-BE49-F238E27FC236}">
                    <a16:creationId xmlns:a16="http://schemas.microsoft.com/office/drawing/2014/main" id="{D1A6FFDA-E30F-D899-2C20-C34DB02B2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1705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3" name="Rectangle 51">
                <a:extLst>
                  <a:ext uri="{FF2B5EF4-FFF2-40B4-BE49-F238E27FC236}">
                    <a16:creationId xmlns:a16="http://schemas.microsoft.com/office/drawing/2014/main" id="{F25A60DC-086C-12AA-CFC8-A66ADA4A1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164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2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64" name="Line 52">
                <a:extLst>
                  <a:ext uri="{FF2B5EF4-FFF2-40B4-BE49-F238E27FC236}">
                    <a16:creationId xmlns:a16="http://schemas.microsoft.com/office/drawing/2014/main" id="{FCF507E7-7806-67B7-1E59-3C81522D5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23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5" name="Line 53">
                <a:extLst>
                  <a:ext uri="{FF2B5EF4-FFF2-40B4-BE49-F238E27FC236}">
                    <a16:creationId xmlns:a16="http://schemas.microsoft.com/office/drawing/2014/main" id="{A624C48E-8E59-17D8-251C-5A6D7BAAE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123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6" name="Rectangle 54">
                <a:extLst>
                  <a:ext uri="{FF2B5EF4-FFF2-40B4-BE49-F238E27FC236}">
                    <a16:creationId xmlns:a16="http://schemas.microsoft.com/office/drawing/2014/main" id="{5A9F7E49-2696-05B6-CF00-EEA23884D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175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2.5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67" name="Rectangle 55">
                <a:extLst>
                  <a:ext uri="{FF2B5EF4-FFF2-40B4-BE49-F238E27FC236}">
                    <a16:creationId xmlns:a16="http://schemas.microsoft.com/office/drawing/2014/main" id="{D1EF06EA-320D-00F7-FCC5-78FCB9825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1099"/>
                <a:ext cx="18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x 10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68" name="Line 56">
                <a:extLst>
                  <a:ext uri="{FF2B5EF4-FFF2-40B4-BE49-F238E27FC236}">
                    <a16:creationId xmlns:a16="http://schemas.microsoft.com/office/drawing/2014/main" id="{9AEF3CDB-D798-68E7-A7E9-EDCD12D8A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231"/>
                <a:ext cx="3081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9" name="Freeform 57">
                <a:extLst>
                  <a:ext uri="{FF2B5EF4-FFF2-40B4-BE49-F238E27FC236}">
                    <a16:creationId xmlns:a16="http://schemas.microsoft.com/office/drawing/2014/main" id="{B27206B5-6EBF-9B05-0C9E-16D8C0B57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1231"/>
                <a:ext cx="3081" cy="2377"/>
              </a:xfrm>
              <a:custGeom>
                <a:avLst/>
                <a:gdLst>
                  <a:gd name="T0" fmla="*/ 0 w 433"/>
                  <a:gd name="T1" fmla="*/ 341 h 341"/>
                  <a:gd name="T2" fmla="*/ 433 w 433"/>
                  <a:gd name="T3" fmla="*/ 341 h 341"/>
                  <a:gd name="T4" fmla="*/ 433 w 433"/>
                  <a:gd name="T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3" h="341">
                    <a:moveTo>
                      <a:pt x="0" y="341"/>
                    </a:moveTo>
                    <a:lnTo>
                      <a:pt x="433" y="341"/>
                    </a:lnTo>
                    <a:lnTo>
                      <a:pt x="433" y="0"/>
                    </a:lnTo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0" name="Line 58">
                <a:extLst>
                  <a:ext uri="{FF2B5EF4-FFF2-40B4-BE49-F238E27FC236}">
                    <a16:creationId xmlns:a16="http://schemas.microsoft.com/office/drawing/2014/main" id="{1325A6ED-E6A8-2633-B873-DACBE21E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5" y="1231"/>
                <a:ext cx="1" cy="237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1" name="Freeform 59">
                <a:extLst>
                  <a:ext uri="{FF2B5EF4-FFF2-40B4-BE49-F238E27FC236}">
                    <a16:creationId xmlns:a16="http://schemas.microsoft.com/office/drawing/2014/main" id="{AA354A95-E364-5567-321C-732C6B204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608"/>
                <a:ext cx="3081" cy="1"/>
              </a:xfrm>
              <a:custGeom>
                <a:avLst/>
                <a:gdLst>
                  <a:gd name="T0" fmla="*/ 0 w 3081"/>
                  <a:gd name="T1" fmla="*/ 121 w 3081"/>
                  <a:gd name="T2" fmla="*/ 249 w 3081"/>
                  <a:gd name="T3" fmla="*/ 370 w 3081"/>
                  <a:gd name="T4" fmla="*/ 491 w 3081"/>
                  <a:gd name="T5" fmla="*/ 619 w 3081"/>
                  <a:gd name="T6" fmla="*/ 740 w 3081"/>
                  <a:gd name="T7" fmla="*/ 861 w 3081"/>
                  <a:gd name="T8" fmla="*/ 989 w 3081"/>
                  <a:gd name="T9" fmla="*/ 1110 w 3081"/>
                  <a:gd name="T10" fmla="*/ 1231 w 3081"/>
                  <a:gd name="T11" fmla="*/ 1359 w 3081"/>
                  <a:gd name="T12" fmla="*/ 1480 w 3081"/>
                  <a:gd name="T13" fmla="*/ 1601 w 3081"/>
                  <a:gd name="T14" fmla="*/ 1722 w 3081"/>
                  <a:gd name="T15" fmla="*/ 1850 w 3081"/>
                  <a:gd name="T16" fmla="*/ 1971 w 3081"/>
                  <a:gd name="T17" fmla="*/ 2092 w 3081"/>
                  <a:gd name="T18" fmla="*/ 2220 w 3081"/>
                  <a:gd name="T19" fmla="*/ 2341 w 3081"/>
                  <a:gd name="T20" fmla="*/ 2462 w 3081"/>
                  <a:gd name="T21" fmla="*/ 2590 w 3081"/>
                  <a:gd name="T22" fmla="*/ 2711 w 3081"/>
                  <a:gd name="T23" fmla="*/ 2832 w 3081"/>
                  <a:gd name="T24" fmla="*/ 2960 w 3081"/>
                  <a:gd name="T25" fmla="*/ 3081 w 308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</a:cxnLst>
                <a:rect l="0" t="0" r="r" b="b"/>
                <a:pathLst>
                  <a:path w="3081">
                    <a:moveTo>
                      <a:pt x="0" y="0"/>
                    </a:moveTo>
                    <a:lnTo>
                      <a:pt x="121" y="0"/>
                    </a:lnTo>
                    <a:lnTo>
                      <a:pt x="249" y="0"/>
                    </a:lnTo>
                    <a:lnTo>
                      <a:pt x="370" y="0"/>
                    </a:lnTo>
                    <a:lnTo>
                      <a:pt x="491" y="0"/>
                    </a:lnTo>
                    <a:lnTo>
                      <a:pt x="619" y="0"/>
                    </a:lnTo>
                    <a:lnTo>
                      <a:pt x="740" y="0"/>
                    </a:lnTo>
                    <a:lnTo>
                      <a:pt x="861" y="0"/>
                    </a:lnTo>
                    <a:lnTo>
                      <a:pt x="989" y="0"/>
                    </a:lnTo>
                    <a:lnTo>
                      <a:pt x="1110" y="0"/>
                    </a:lnTo>
                    <a:lnTo>
                      <a:pt x="1231" y="0"/>
                    </a:lnTo>
                    <a:lnTo>
                      <a:pt x="1359" y="0"/>
                    </a:lnTo>
                    <a:lnTo>
                      <a:pt x="1480" y="0"/>
                    </a:lnTo>
                    <a:lnTo>
                      <a:pt x="1601" y="0"/>
                    </a:lnTo>
                    <a:lnTo>
                      <a:pt x="1722" y="0"/>
                    </a:lnTo>
                    <a:lnTo>
                      <a:pt x="1850" y="0"/>
                    </a:lnTo>
                    <a:lnTo>
                      <a:pt x="1971" y="0"/>
                    </a:lnTo>
                    <a:lnTo>
                      <a:pt x="2092" y="0"/>
                    </a:lnTo>
                    <a:lnTo>
                      <a:pt x="2220" y="0"/>
                    </a:lnTo>
                    <a:lnTo>
                      <a:pt x="2341" y="0"/>
                    </a:lnTo>
                    <a:lnTo>
                      <a:pt x="2462" y="0"/>
                    </a:lnTo>
                    <a:lnTo>
                      <a:pt x="2590" y="0"/>
                    </a:lnTo>
                    <a:lnTo>
                      <a:pt x="2711" y="0"/>
                    </a:lnTo>
                    <a:lnTo>
                      <a:pt x="2832" y="0"/>
                    </a:lnTo>
                    <a:lnTo>
                      <a:pt x="2960" y="0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2" name="Freeform 60">
                <a:extLst>
                  <a:ext uri="{FF2B5EF4-FFF2-40B4-BE49-F238E27FC236}">
                    <a16:creationId xmlns:a16="http://schemas.microsoft.com/office/drawing/2014/main" id="{76B626A6-400E-4A92-F998-678926F3D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594"/>
                <a:ext cx="3081" cy="14"/>
              </a:xfrm>
              <a:custGeom>
                <a:avLst/>
                <a:gdLst>
                  <a:gd name="T0" fmla="*/ 0 w 3081"/>
                  <a:gd name="T1" fmla="*/ 14 h 14"/>
                  <a:gd name="T2" fmla="*/ 121 w 3081"/>
                  <a:gd name="T3" fmla="*/ 7 h 14"/>
                  <a:gd name="T4" fmla="*/ 249 w 3081"/>
                  <a:gd name="T5" fmla="*/ 7 h 14"/>
                  <a:gd name="T6" fmla="*/ 370 w 3081"/>
                  <a:gd name="T7" fmla="*/ 7 h 14"/>
                  <a:gd name="T8" fmla="*/ 491 w 3081"/>
                  <a:gd name="T9" fmla="*/ 7 h 14"/>
                  <a:gd name="T10" fmla="*/ 619 w 3081"/>
                  <a:gd name="T11" fmla="*/ 7 h 14"/>
                  <a:gd name="T12" fmla="*/ 740 w 3081"/>
                  <a:gd name="T13" fmla="*/ 7 h 14"/>
                  <a:gd name="T14" fmla="*/ 861 w 3081"/>
                  <a:gd name="T15" fmla="*/ 7 h 14"/>
                  <a:gd name="T16" fmla="*/ 989 w 3081"/>
                  <a:gd name="T17" fmla="*/ 7 h 14"/>
                  <a:gd name="T18" fmla="*/ 1110 w 3081"/>
                  <a:gd name="T19" fmla="*/ 7 h 14"/>
                  <a:gd name="T20" fmla="*/ 1231 w 3081"/>
                  <a:gd name="T21" fmla="*/ 7 h 14"/>
                  <a:gd name="T22" fmla="*/ 1359 w 3081"/>
                  <a:gd name="T23" fmla="*/ 7 h 14"/>
                  <a:gd name="T24" fmla="*/ 1480 w 3081"/>
                  <a:gd name="T25" fmla="*/ 7 h 14"/>
                  <a:gd name="T26" fmla="*/ 1601 w 3081"/>
                  <a:gd name="T27" fmla="*/ 7 h 14"/>
                  <a:gd name="T28" fmla="*/ 1722 w 3081"/>
                  <a:gd name="T29" fmla="*/ 7 h 14"/>
                  <a:gd name="T30" fmla="*/ 1850 w 3081"/>
                  <a:gd name="T31" fmla="*/ 7 h 14"/>
                  <a:gd name="T32" fmla="*/ 1971 w 3081"/>
                  <a:gd name="T33" fmla="*/ 7 h 14"/>
                  <a:gd name="T34" fmla="*/ 2092 w 3081"/>
                  <a:gd name="T35" fmla="*/ 7 h 14"/>
                  <a:gd name="T36" fmla="*/ 2220 w 3081"/>
                  <a:gd name="T37" fmla="*/ 7 h 14"/>
                  <a:gd name="T38" fmla="*/ 2341 w 3081"/>
                  <a:gd name="T39" fmla="*/ 7 h 14"/>
                  <a:gd name="T40" fmla="*/ 2462 w 3081"/>
                  <a:gd name="T41" fmla="*/ 7 h 14"/>
                  <a:gd name="T42" fmla="*/ 2590 w 3081"/>
                  <a:gd name="T43" fmla="*/ 7 h 14"/>
                  <a:gd name="T44" fmla="*/ 2711 w 3081"/>
                  <a:gd name="T45" fmla="*/ 7 h 14"/>
                  <a:gd name="T46" fmla="*/ 2832 w 3081"/>
                  <a:gd name="T47" fmla="*/ 7 h 14"/>
                  <a:gd name="T48" fmla="*/ 2960 w 3081"/>
                  <a:gd name="T49" fmla="*/ 0 h 14"/>
                  <a:gd name="T50" fmla="*/ 3081 w 3081"/>
                  <a:gd name="T5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14">
                    <a:moveTo>
                      <a:pt x="0" y="14"/>
                    </a:moveTo>
                    <a:lnTo>
                      <a:pt x="121" y="7"/>
                    </a:lnTo>
                    <a:lnTo>
                      <a:pt x="249" y="7"/>
                    </a:lnTo>
                    <a:lnTo>
                      <a:pt x="370" y="7"/>
                    </a:lnTo>
                    <a:lnTo>
                      <a:pt x="491" y="7"/>
                    </a:lnTo>
                    <a:lnTo>
                      <a:pt x="619" y="7"/>
                    </a:lnTo>
                    <a:lnTo>
                      <a:pt x="740" y="7"/>
                    </a:lnTo>
                    <a:lnTo>
                      <a:pt x="861" y="7"/>
                    </a:lnTo>
                    <a:lnTo>
                      <a:pt x="989" y="7"/>
                    </a:lnTo>
                    <a:lnTo>
                      <a:pt x="1110" y="7"/>
                    </a:lnTo>
                    <a:lnTo>
                      <a:pt x="1231" y="7"/>
                    </a:lnTo>
                    <a:lnTo>
                      <a:pt x="1359" y="7"/>
                    </a:lnTo>
                    <a:lnTo>
                      <a:pt x="1480" y="7"/>
                    </a:lnTo>
                    <a:lnTo>
                      <a:pt x="1601" y="7"/>
                    </a:lnTo>
                    <a:lnTo>
                      <a:pt x="1722" y="7"/>
                    </a:lnTo>
                    <a:lnTo>
                      <a:pt x="1850" y="7"/>
                    </a:lnTo>
                    <a:lnTo>
                      <a:pt x="1971" y="7"/>
                    </a:lnTo>
                    <a:lnTo>
                      <a:pt x="2092" y="7"/>
                    </a:lnTo>
                    <a:lnTo>
                      <a:pt x="2220" y="7"/>
                    </a:lnTo>
                    <a:lnTo>
                      <a:pt x="2341" y="7"/>
                    </a:lnTo>
                    <a:lnTo>
                      <a:pt x="2462" y="7"/>
                    </a:lnTo>
                    <a:lnTo>
                      <a:pt x="2590" y="7"/>
                    </a:lnTo>
                    <a:lnTo>
                      <a:pt x="2711" y="7"/>
                    </a:lnTo>
                    <a:lnTo>
                      <a:pt x="2832" y="7"/>
                    </a:lnTo>
                    <a:lnTo>
                      <a:pt x="2960" y="0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3" name="Freeform 61">
                <a:extLst>
                  <a:ext uri="{FF2B5EF4-FFF2-40B4-BE49-F238E27FC236}">
                    <a16:creationId xmlns:a16="http://schemas.microsoft.com/office/drawing/2014/main" id="{6909B015-549B-63CE-7456-67AD39257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246"/>
                <a:ext cx="3081" cy="362"/>
              </a:xfrm>
              <a:custGeom>
                <a:avLst/>
                <a:gdLst>
                  <a:gd name="T0" fmla="*/ 0 w 3081"/>
                  <a:gd name="T1" fmla="*/ 362 h 362"/>
                  <a:gd name="T2" fmla="*/ 121 w 3081"/>
                  <a:gd name="T3" fmla="*/ 244 h 362"/>
                  <a:gd name="T4" fmla="*/ 249 w 3081"/>
                  <a:gd name="T5" fmla="*/ 167 h 362"/>
                  <a:gd name="T6" fmla="*/ 370 w 3081"/>
                  <a:gd name="T7" fmla="*/ 118 h 362"/>
                  <a:gd name="T8" fmla="*/ 491 w 3081"/>
                  <a:gd name="T9" fmla="*/ 97 h 362"/>
                  <a:gd name="T10" fmla="*/ 619 w 3081"/>
                  <a:gd name="T11" fmla="*/ 83 h 362"/>
                  <a:gd name="T12" fmla="*/ 740 w 3081"/>
                  <a:gd name="T13" fmla="*/ 70 h 362"/>
                  <a:gd name="T14" fmla="*/ 861 w 3081"/>
                  <a:gd name="T15" fmla="*/ 63 h 362"/>
                  <a:gd name="T16" fmla="*/ 989 w 3081"/>
                  <a:gd name="T17" fmla="*/ 63 h 362"/>
                  <a:gd name="T18" fmla="*/ 1110 w 3081"/>
                  <a:gd name="T19" fmla="*/ 56 h 362"/>
                  <a:gd name="T20" fmla="*/ 1231 w 3081"/>
                  <a:gd name="T21" fmla="*/ 49 h 362"/>
                  <a:gd name="T22" fmla="*/ 1359 w 3081"/>
                  <a:gd name="T23" fmla="*/ 49 h 362"/>
                  <a:gd name="T24" fmla="*/ 1480 w 3081"/>
                  <a:gd name="T25" fmla="*/ 42 h 362"/>
                  <a:gd name="T26" fmla="*/ 1601 w 3081"/>
                  <a:gd name="T27" fmla="*/ 42 h 362"/>
                  <a:gd name="T28" fmla="*/ 1722 w 3081"/>
                  <a:gd name="T29" fmla="*/ 35 h 362"/>
                  <a:gd name="T30" fmla="*/ 1850 w 3081"/>
                  <a:gd name="T31" fmla="*/ 35 h 362"/>
                  <a:gd name="T32" fmla="*/ 1971 w 3081"/>
                  <a:gd name="T33" fmla="*/ 28 h 362"/>
                  <a:gd name="T34" fmla="*/ 2092 w 3081"/>
                  <a:gd name="T35" fmla="*/ 28 h 362"/>
                  <a:gd name="T36" fmla="*/ 2220 w 3081"/>
                  <a:gd name="T37" fmla="*/ 21 h 362"/>
                  <a:gd name="T38" fmla="*/ 2341 w 3081"/>
                  <a:gd name="T39" fmla="*/ 21 h 362"/>
                  <a:gd name="T40" fmla="*/ 2462 w 3081"/>
                  <a:gd name="T41" fmla="*/ 14 h 362"/>
                  <a:gd name="T42" fmla="*/ 2590 w 3081"/>
                  <a:gd name="T43" fmla="*/ 14 h 362"/>
                  <a:gd name="T44" fmla="*/ 2711 w 3081"/>
                  <a:gd name="T45" fmla="*/ 14 h 362"/>
                  <a:gd name="T46" fmla="*/ 2832 w 3081"/>
                  <a:gd name="T47" fmla="*/ 7 h 362"/>
                  <a:gd name="T48" fmla="*/ 2960 w 3081"/>
                  <a:gd name="T49" fmla="*/ 7 h 362"/>
                  <a:gd name="T50" fmla="*/ 3081 w 3081"/>
                  <a:gd name="T51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362">
                    <a:moveTo>
                      <a:pt x="0" y="362"/>
                    </a:moveTo>
                    <a:lnTo>
                      <a:pt x="121" y="244"/>
                    </a:lnTo>
                    <a:lnTo>
                      <a:pt x="249" y="167"/>
                    </a:lnTo>
                    <a:lnTo>
                      <a:pt x="370" y="118"/>
                    </a:lnTo>
                    <a:lnTo>
                      <a:pt x="491" y="97"/>
                    </a:lnTo>
                    <a:lnTo>
                      <a:pt x="619" y="83"/>
                    </a:lnTo>
                    <a:lnTo>
                      <a:pt x="740" y="70"/>
                    </a:lnTo>
                    <a:lnTo>
                      <a:pt x="861" y="63"/>
                    </a:lnTo>
                    <a:lnTo>
                      <a:pt x="989" y="63"/>
                    </a:lnTo>
                    <a:lnTo>
                      <a:pt x="1110" y="56"/>
                    </a:lnTo>
                    <a:lnTo>
                      <a:pt x="1231" y="49"/>
                    </a:lnTo>
                    <a:lnTo>
                      <a:pt x="1359" y="49"/>
                    </a:lnTo>
                    <a:lnTo>
                      <a:pt x="1480" y="42"/>
                    </a:lnTo>
                    <a:lnTo>
                      <a:pt x="1601" y="42"/>
                    </a:lnTo>
                    <a:lnTo>
                      <a:pt x="1722" y="35"/>
                    </a:lnTo>
                    <a:lnTo>
                      <a:pt x="1850" y="35"/>
                    </a:lnTo>
                    <a:lnTo>
                      <a:pt x="1971" y="28"/>
                    </a:lnTo>
                    <a:lnTo>
                      <a:pt x="2092" y="28"/>
                    </a:lnTo>
                    <a:lnTo>
                      <a:pt x="2220" y="21"/>
                    </a:lnTo>
                    <a:lnTo>
                      <a:pt x="2341" y="21"/>
                    </a:lnTo>
                    <a:lnTo>
                      <a:pt x="2462" y="14"/>
                    </a:lnTo>
                    <a:lnTo>
                      <a:pt x="2590" y="14"/>
                    </a:lnTo>
                    <a:lnTo>
                      <a:pt x="2711" y="14"/>
                    </a:lnTo>
                    <a:lnTo>
                      <a:pt x="2832" y="7"/>
                    </a:lnTo>
                    <a:lnTo>
                      <a:pt x="2960" y="7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4" name="Freeform 62">
                <a:extLst>
                  <a:ext uri="{FF2B5EF4-FFF2-40B4-BE49-F238E27FC236}">
                    <a16:creationId xmlns:a16="http://schemas.microsoft.com/office/drawing/2014/main" id="{B8352F63-F08F-B3C8-CAC8-7F24EA56A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2709"/>
                <a:ext cx="3081" cy="899"/>
              </a:xfrm>
              <a:custGeom>
                <a:avLst/>
                <a:gdLst>
                  <a:gd name="T0" fmla="*/ 0 w 3081"/>
                  <a:gd name="T1" fmla="*/ 899 h 899"/>
                  <a:gd name="T2" fmla="*/ 121 w 3081"/>
                  <a:gd name="T3" fmla="*/ 669 h 899"/>
                  <a:gd name="T4" fmla="*/ 249 w 3081"/>
                  <a:gd name="T5" fmla="*/ 495 h 899"/>
                  <a:gd name="T6" fmla="*/ 370 w 3081"/>
                  <a:gd name="T7" fmla="*/ 363 h 899"/>
                  <a:gd name="T8" fmla="*/ 491 w 3081"/>
                  <a:gd name="T9" fmla="*/ 265 h 899"/>
                  <a:gd name="T10" fmla="*/ 619 w 3081"/>
                  <a:gd name="T11" fmla="*/ 202 h 899"/>
                  <a:gd name="T12" fmla="*/ 740 w 3081"/>
                  <a:gd name="T13" fmla="*/ 160 h 899"/>
                  <a:gd name="T14" fmla="*/ 861 w 3081"/>
                  <a:gd name="T15" fmla="*/ 132 h 899"/>
                  <a:gd name="T16" fmla="*/ 989 w 3081"/>
                  <a:gd name="T17" fmla="*/ 112 h 899"/>
                  <a:gd name="T18" fmla="*/ 1110 w 3081"/>
                  <a:gd name="T19" fmla="*/ 98 h 899"/>
                  <a:gd name="T20" fmla="*/ 1231 w 3081"/>
                  <a:gd name="T21" fmla="*/ 84 h 899"/>
                  <a:gd name="T22" fmla="*/ 1359 w 3081"/>
                  <a:gd name="T23" fmla="*/ 77 h 899"/>
                  <a:gd name="T24" fmla="*/ 1480 w 3081"/>
                  <a:gd name="T25" fmla="*/ 70 h 899"/>
                  <a:gd name="T26" fmla="*/ 1601 w 3081"/>
                  <a:gd name="T27" fmla="*/ 63 h 899"/>
                  <a:gd name="T28" fmla="*/ 1722 w 3081"/>
                  <a:gd name="T29" fmla="*/ 56 h 899"/>
                  <a:gd name="T30" fmla="*/ 1850 w 3081"/>
                  <a:gd name="T31" fmla="*/ 49 h 899"/>
                  <a:gd name="T32" fmla="*/ 1971 w 3081"/>
                  <a:gd name="T33" fmla="*/ 42 h 899"/>
                  <a:gd name="T34" fmla="*/ 2092 w 3081"/>
                  <a:gd name="T35" fmla="*/ 35 h 899"/>
                  <a:gd name="T36" fmla="*/ 2220 w 3081"/>
                  <a:gd name="T37" fmla="*/ 35 h 899"/>
                  <a:gd name="T38" fmla="*/ 2341 w 3081"/>
                  <a:gd name="T39" fmla="*/ 28 h 899"/>
                  <a:gd name="T40" fmla="*/ 2462 w 3081"/>
                  <a:gd name="T41" fmla="*/ 21 h 899"/>
                  <a:gd name="T42" fmla="*/ 2590 w 3081"/>
                  <a:gd name="T43" fmla="*/ 14 h 899"/>
                  <a:gd name="T44" fmla="*/ 2711 w 3081"/>
                  <a:gd name="T45" fmla="*/ 14 h 899"/>
                  <a:gd name="T46" fmla="*/ 2832 w 3081"/>
                  <a:gd name="T47" fmla="*/ 7 h 899"/>
                  <a:gd name="T48" fmla="*/ 2960 w 3081"/>
                  <a:gd name="T49" fmla="*/ 0 h 899"/>
                  <a:gd name="T50" fmla="*/ 3081 w 3081"/>
                  <a:gd name="T51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899">
                    <a:moveTo>
                      <a:pt x="0" y="899"/>
                    </a:moveTo>
                    <a:lnTo>
                      <a:pt x="121" y="669"/>
                    </a:lnTo>
                    <a:lnTo>
                      <a:pt x="249" y="495"/>
                    </a:lnTo>
                    <a:lnTo>
                      <a:pt x="370" y="363"/>
                    </a:lnTo>
                    <a:lnTo>
                      <a:pt x="491" y="265"/>
                    </a:lnTo>
                    <a:lnTo>
                      <a:pt x="619" y="202"/>
                    </a:lnTo>
                    <a:lnTo>
                      <a:pt x="740" y="160"/>
                    </a:lnTo>
                    <a:lnTo>
                      <a:pt x="861" y="132"/>
                    </a:lnTo>
                    <a:lnTo>
                      <a:pt x="989" y="112"/>
                    </a:lnTo>
                    <a:lnTo>
                      <a:pt x="1110" y="98"/>
                    </a:lnTo>
                    <a:lnTo>
                      <a:pt x="1231" y="84"/>
                    </a:lnTo>
                    <a:lnTo>
                      <a:pt x="1359" y="77"/>
                    </a:lnTo>
                    <a:lnTo>
                      <a:pt x="1480" y="70"/>
                    </a:lnTo>
                    <a:lnTo>
                      <a:pt x="1601" y="63"/>
                    </a:lnTo>
                    <a:lnTo>
                      <a:pt x="1722" y="56"/>
                    </a:lnTo>
                    <a:lnTo>
                      <a:pt x="1850" y="49"/>
                    </a:lnTo>
                    <a:lnTo>
                      <a:pt x="1971" y="42"/>
                    </a:lnTo>
                    <a:lnTo>
                      <a:pt x="2092" y="35"/>
                    </a:lnTo>
                    <a:lnTo>
                      <a:pt x="2220" y="35"/>
                    </a:lnTo>
                    <a:lnTo>
                      <a:pt x="2341" y="28"/>
                    </a:lnTo>
                    <a:lnTo>
                      <a:pt x="2462" y="21"/>
                    </a:lnTo>
                    <a:lnTo>
                      <a:pt x="2590" y="14"/>
                    </a:lnTo>
                    <a:lnTo>
                      <a:pt x="2711" y="14"/>
                    </a:lnTo>
                    <a:lnTo>
                      <a:pt x="2832" y="7"/>
                    </a:lnTo>
                    <a:lnTo>
                      <a:pt x="2960" y="0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5" name="Freeform 63">
                <a:extLst>
                  <a:ext uri="{FF2B5EF4-FFF2-40B4-BE49-F238E27FC236}">
                    <a16:creationId xmlns:a16="http://schemas.microsoft.com/office/drawing/2014/main" id="{E6A06F1C-43F8-3894-8A76-FBC57EB26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2116"/>
                <a:ext cx="3081" cy="1492"/>
              </a:xfrm>
              <a:custGeom>
                <a:avLst/>
                <a:gdLst>
                  <a:gd name="T0" fmla="*/ 0 w 3081"/>
                  <a:gd name="T1" fmla="*/ 1492 h 1492"/>
                  <a:gd name="T2" fmla="*/ 121 w 3081"/>
                  <a:gd name="T3" fmla="*/ 1186 h 1492"/>
                  <a:gd name="T4" fmla="*/ 249 w 3081"/>
                  <a:gd name="T5" fmla="*/ 928 h 1492"/>
                  <a:gd name="T6" fmla="*/ 370 w 3081"/>
                  <a:gd name="T7" fmla="*/ 719 h 1492"/>
                  <a:gd name="T8" fmla="*/ 491 w 3081"/>
                  <a:gd name="T9" fmla="*/ 544 h 1492"/>
                  <a:gd name="T10" fmla="*/ 619 w 3081"/>
                  <a:gd name="T11" fmla="*/ 412 h 1492"/>
                  <a:gd name="T12" fmla="*/ 740 w 3081"/>
                  <a:gd name="T13" fmla="*/ 314 h 1492"/>
                  <a:gd name="T14" fmla="*/ 861 w 3081"/>
                  <a:gd name="T15" fmla="*/ 244 h 1492"/>
                  <a:gd name="T16" fmla="*/ 989 w 3081"/>
                  <a:gd name="T17" fmla="*/ 196 h 1492"/>
                  <a:gd name="T18" fmla="*/ 1110 w 3081"/>
                  <a:gd name="T19" fmla="*/ 161 h 1492"/>
                  <a:gd name="T20" fmla="*/ 1231 w 3081"/>
                  <a:gd name="T21" fmla="*/ 133 h 1492"/>
                  <a:gd name="T22" fmla="*/ 1359 w 3081"/>
                  <a:gd name="T23" fmla="*/ 119 h 1492"/>
                  <a:gd name="T24" fmla="*/ 1480 w 3081"/>
                  <a:gd name="T25" fmla="*/ 105 h 1492"/>
                  <a:gd name="T26" fmla="*/ 1601 w 3081"/>
                  <a:gd name="T27" fmla="*/ 91 h 1492"/>
                  <a:gd name="T28" fmla="*/ 1722 w 3081"/>
                  <a:gd name="T29" fmla="*/ 77 h 1492"/>
                  <a:gd name="T30" fmla="*/ 1850 w 3081"/>
                  <a:gd name="T31" fmla="*/ 70 h 1492"/>
                  <a:gd name="T32" fmla="*/ 1971 w 3081"/>
                  <a:gd name="T33" fmla="*/ 63 h 1492"/>
                  <a:gd name="T34" fmla="*/ 2092 w 3081"/>
                  <a:gd name="T35" fmla="*/ 56 h 1492"/>
                  <a:gd name="T36" fmla="*/ 2220 w 3081"/>
                  <a:gd name="T37" fmla="*/ 42 h 1492"/>
                  <a:gd name="T38" fmla="*/ 2341 w 3081"/>
                  <a:gd name="T39" fmla="*/ 35 h 1492"/>
                  <a:gd name="T40" fmla="*/ 2462 w 3081"/>
                  <a:gd name="T41" fmla="*/ 35 h 1492"/>
                  <a:gd name="T42" fmla="*/ 2590 w 3081"/>
                  <a:gd name="T43" fmla="*/ 28 h 1492"/>
                  <a:gd name="T44" fmla="*/ 2711 w 3081"/>
                  <a:gd name="T45" fmla="*/ 21 h 1492"/>
                  <a:gd name="T46" fmla="*/ 2832 w 3081"/>
                  <a:gd name="T47" fmla="*/ 14 h 1492"/>
                  <a:gd name="T48" fmla="*/ 2960 w 3081"/>
                  <a:gd name="T49" fmla="*/ 7 h 1492"/>
                  <a:gd name="T50" fmla="*/ 3081 w 3081"/>
                  <a:gd name="T51" fmla="*/ 0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1492">
                    <a:moveTo>
                      <a:pt x="0" y="1492"/>
                    </a:moveTo>
                    <a:lnTo>
                      <a:pt x="121" y="1186"/>
                    </a:lnTo>
                    <a:lnTo>
                      <a:pt x="249" y="928"/>
                    </a:lnTo>
                    <a:lnTo>
                      <a:pt x="370" y="719"/>
                    </a:lnTo>
                    <a:lnTo>
                      <a:pt x="491" y="544"/>
                    </a:lnTo>
                    <a:lnTo>
                      <a:pt x="619" y="412"/>
                    </a:lnTo>
                    <a:lnTo>
                      <a:pt x="740" y="314"/>
                    </a:lnTo>
                    <a:lnTo>
                      <a:pt x="861" y="244"/>
                    </a:lnTo>
                    <a:lnTo>
                      <a:pt x="989" y="196"/>
                    </a:lnTo>
                    <a:lnTo>
                      <a:pt x="1110" y="161"/>
                    </a:lnTo>
                    <a:lnTo>
                      <a:pt x="1231" y="133"/>
                    </a:lnTo>
                    <a:lnTo>
                      <a:pt x="1359" y="119"/>
                    </a:lnTo>
                    <a:lnTo>
                      <a:pt x="1480" y="105"/>
                    </a:lnTo>
                    <a:lnTo>
                      <a:pt x="1601" y="91"/>
                    </a:lnTo>
                    <a:lnTo>
                      <a:pt x="1722" y="77"/>
                    </a:lnTo>
                    <a:lnTo>
                      <a:pt x="1850" y="70"/>
                    </a:lnTo>
                    <a:lnTo>
                      <a:pt x="1971" y="63"/>
                    </a:lnTo>
                    <a:lnTo>
                      <a:pt x="2092" y="56"/>
                    </a:lnTo>
                    <a:lnTo>
                      <a:pt x="2220" y="42"/>
                    </a:lnTo>
                    <a:lnTo>
                      <a:pt x="2341" y="35"/>
                    </a:lnTo>
                    <a:lnTo>
                      <a:pt x="2462" y="35"/>
                    </a:lnTo>
                    <a:lnTo>
                      <a:pt x="2590" y="28"/>
                    </a:lnTo>
                    <a:lnTo>
                      <a:pt x="2711" y="21"/>
                    </a:lnTo>
                    <a:lnTo>
                      <a:pt x="2832" y="14"/>
                    </a:lnTo>
                    <a:lnTo>
                      <a:pt x="2960" y="7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6" name="Freeform 64">
                <a:extLst>
                  <a:ext uri="{FF2B5EF4-FFF2-40B4-BE49-F238E27FC236}">
                    <a16:creationId xmlns:a16="http://schemas.microsoft.com/office/drawing/2014/main" id="{4ACA39E6-7F84-1921-A2A8-6B87740BC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1510"/>
                <a:ext cx="3081" cy="2098"/>
              </a:xfrm>
              <a:custGeom>
                <a:avLst/>
                <a:gdLst>
                  <a:gd name="T0" fmla="*/ 0 w 3081"/>
                  <a:gd name="T1" fmla="*/ 2098 h 2098"/>
                  <a:gd name="T2" fmla="*/ 121 w 3081"/>
                  <a:gd name="T3" fmla="*/ 1729 h 2098"/>
                  <a:gd name="T4" fmla="*/ 249 w 3081"/>
                  <a:gd name="T5" fmla="*/ 1415 h 2098"/>
                  <a:gd name="T6" fmla="*/ 370 w 3081"/>
                  <a:gd name="T7" fmla="*/ 1136 h 2098"/>
                  <a:gd name="T8" fmla="*/ 491 w 3081"/>
                  <a:gd name="T9" fmla="*/ 906 h 2098"/>
                  <a:gd name="T10" fmla="*/ 619 w 3081"/>
                  <a:gd name="T11" fmla="*/ 704 h 2098"/>
                  <a:gd name="T12" fmla="*/ 740 w 3081"/>
                  <a:gd name="T13" fmla="*/ 551 h 2098"/>
                  <a:gd name="T14" fmla="*/ 861 w 3081"/>
                  <a:gd name="T15" fmla="*/ 418 h 2098"/>
                  <a:gd name="T16" fmla="*/ 989 w 3081"/>
                  <a:gd name="T17" fmla="*/ 328 h 2098"/>
                  <a:gd name="T18" fmla="*/ 1110 w 3081"/>
                  <a:gd name="T19" fmla="*/ 258 h 2098"/>
                  <a:gd name="T20" fmla="*/ 1231 w 3081"/>
                  <a:gd name="T21" fmla="*/ 209 h 2098"/>
                  <a:gd name="T22" fmla="*/ 1359 w 3081"/>
                  <a:gd name="T23" fmla="*/ 167 h 2098"/>
                  <a:gd name="T24" fmla="*/ 1480 w 3081"/>
                  <a:gd name="T25" fmla="*/ 139 h 2098"/>
                  <a:gd name="T26" fmla="*/ 1601 w 3081"/>
                  <a:gd name="T27" fmla="*/ 118 h 2098"/>
                  <a:gd name="T28" fmla="*/ 1722 w 3081"/>
                  <a:gd name="T29" fmla="*/ 105 h 2098"/>
                  <a:gd name="T30" fmla="*/ 1850 w 3081"/>
                  <a:gd name="T31" fmla="*/ 91 h 2098"/>
                  <a:gd name="T32" fmla="*/ 1971 w 3081"/>
                  <a:gd name="T33" fmla="*/ 77 h 2098"/>
                  <a:gd name="T34" fmla="*/ 2092 w 3081"/>
                  <a:gd name="T35" fmla="*/ 63 h 2098"/>
                  <a:gd name="T36" fmla="*/ 2220 w 3081"/>
                  <a:gd name="T37" fmla="*/ 56 h 2098"/>
                  <a:gd name="T38" fmla="*/ 2341 w 3081"/>
                  <a:gd name="T39" fmla="*/ 49 h 2098"/>
                  <a:gd name="T40" fmla="*/ 2462 w 3081"/>
                  <a:gd name="T41" fmla="*/ 35 h 2098"/>
                  <a:gd name="T42" fmla="*/ 2590 w 3081"/>
                  <a:gd name="T43" fmla="*/ 28 h 2098"/>
                  <a:gd name="T44" fmla="*/ 2711 w 3081"/>
                  <a:gd name="T45" fmla="*/ 21 h 2098"/>
                  <a:gd name="T46" fmla="*/ 2832 w 3081"/>
                  <a:gd name="T47" fmla="*/ 14 h 2098"/>
                  <a:gd name="T48" fmla="*/ 2960 w 3081"/>
                  <a:gd name="T49" fmla="*/ 7 h 2098"/>
                  <a:gd name="T50" fmla="*/ 3081 w 3081"/>
                  <a:gd name="T51" fmla="*/ 0 h 2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2098">
                    <a:moveTo>
                      <a:pt x="0" y="2098"/>
                    </a:moveTo>
                    <a:lnTo>
                      <a:pt x="121" y="1729"/>
                    </a:lnTo>
                    <a:lnTo>
                      <a:pt x="249" y="1415"/>
                    </a:lnTo>
                    <a:lnTo>
                      <a:pt x="370" y="1136"/>
                    </a:lnTo>
                    <a:lnTo>
                      <a:pt x="491" y="906"/>
                    </a:lnTo>
                    <a:lnTo>
                      <a:pt x="619" y="704"/>
                    </a:lnTo>
                    <a:lnTo>
                      <a:pt x="740" y="551"/>
                    </a:lnTo>
                    <a:lnTo>
                      <a:pt x="861" y="418"/>
                    </a:lnTo>
                    <a:lnTo>
                      <a:pt x="989" y="328"/>
                    </a:lnTo>
                    <a:lnTo>
                      <a:pt x="1110" y="258"/>
                    </a:lnTo>
                    <a:lnTo>
                      <a:pt x="1231" y="209"/>
                    </a:lnTo>
                    <a:lnTo>
                      <a:pt x="1359" y="167"/>
                    </a:lnTo>
                    <a:lnTo>
                      <a:pt x="1480" y="139"/>
                    </a:lnTo>
                    <a:lnTo>
                      <a:pt x="1601" y="118"/>
                    </a:lnTo>
                    <a:lnTo>
                      <a:pt x="1722" y="105"/>
                    </a:lnTo>
                    <a:lnTo>
                      <a:pt x="1850" y="91"/>
                    </a:lnTo>
                    <a:lnTo>
                      <a:pt x="1971" y="77"/>
                    </a:lnTo>
                    <a:lnTo>
                      <a:pt x="2092" y="63"/>
                    </a:lnTo>
                    <a:lnTo>
                      <a:pt x="2220" y="56"/>
                    </a:lnTo>
                    <a:lnTo>
                      <a:pt x="2341" y="49"/>
                    </a:lnTo>
                    <a:lnTo>
                      <a:pt x="2462" y="35"/>
                    </a:lnTo>
                    <a:lnTo>
                      <a:pt x="2590" y="28"/>
                    </a:lnTo>
                    <a:lnTo>
                      <a:pt x="2711" y="21"/>
                    </a:lnTo>
                    <a:lnTo>
                      <a:pt x="2832" y="14"/>
                    </a:lnTo>
                    <a:lnTo>
                      <a:pt x="2960" y="7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7" name="Rectangle 65">
                <a:extLst>
                  <a:ext uri="{FF2B5EF4-FFF2-40B4-BE49-F238E27FC236}">
                    <a16:creationId xmlns:a16="http://schemas.microsoft.com/office/drawing/2014/main" id="{A09F00E1-23BE-CC4F-EE70-137F40877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25" y="248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I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78" name="Rectangle 66">
                <a:extLst>
                  <a:ext uri="{FF2B5EF4-FFF2-40B4-BE49-F238E27FC236}">
                    <a16:creationId xmlns:a16="http://schemas.microsoft.com/office/drawing/2014/main" id="{FD7DE475-B0BF-CEFA-DE4A-534530252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57" y="244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000" i="0">
                    <a:solidFill>
                      <a:srgbClr val="000000"/>
                    </a:solidFill>
                    <a:latin typeface="Helvetica" pitchFamily="2" charset="0"/>
                  </a:rPr>
                  <a:t>D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79" name="Rectangle 67">
                <a:extLst>
                  <a:ext uri="{FF2B5EF4-FFF2-40B4-BE49-F238E27FC236}">
                    <a16:creationId xmlns:a16="http://schemas.microsoft.com/office/drawing/2014/main" id="{856910A5-2E20-D4FE-0F53-903E4D138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61" y="2334"/>
                <a:ext cx="15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 (A)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0580" name="Line 68">
                <a:extLst>
                  <a:ext uri="{FF2B5EF4-FFF2-40B4-BE49-F238E27FC236}">
                    <a16:creationId xmlns:a16="http://schemas.microsoft.com/office/drawing/2014/main" id="{06090667-C2C3-E1FF-A10E-79034B87F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128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1" name="Line 69">
                <a:extLst>
                  <a:ext uri="{FF2B5EF4-FFF2-40B4-BE49-F238E27FC236}">
                    <a16:creationId xmlns:a16="http://schemas.microsoft.com/office/drawing/2014/main" id="{B4CBBAAF-F7B9-7F4F-DD10-CE2BF36B3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28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2" name="Line 70">
                <a:extLst>
                  <a:ext uri="{FF2B5EF4-FFF2-40B4-BE49-F238E27FC236}">
                    <a16:creationId xmlns:a16="http://schemas.microsoft.com/office/drawing/2014/main" id="{4D8F9EFA-37D0-F59E-F887-055BDC385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3275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3" name="Line 71">
                <a:extLst>
                  <a:ext uri="{FF2B5EF4-FFF2-40B4-BE49-F238E27FC236}">
                    <a16:creationId xmlns:a16="http://schemas.microsoft.com/office/drawing/2014/main" id="{A8B6D4A9-C97D-9330-41F9-57125F0F1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2875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4" name="Line 72">
                <a:extLst>
                  <a:ext uri="{FF2B5EF4-FFF2-40B4-BE49-F238E27FC236}">
                    <a16:creationId xmlns:a16="http://schemas.microsoft.com/office/drawing/2014/main" id="{16CB94EE-9F58-9004-E988-231701F0E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2474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5" name="Line 73">
                <a:extLst>
                  <a:ext uri="{FF2B5EF4-FFF2-40B4-BE49-F238E27FC236}">
                    <a16:creationId xmlns:a16="http://schemas.microsoft.com/office/drawing/2014/main" id="{2BDC4127-8D3C-833E-20FA-60B388EB6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208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6" name="Line 74">
                <a:extLst>
                  <a:ext uri="{FF2B5EF4-FFF2-40B4-BE49-F238E27FC236}">
                    <a16:creationId xmlns:a16="http://schemas.microsoft.com/office/drawing/2014/main" id="{98B4560E-1105-A3AB-A06E-C450D9240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168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7" name="Line 75">
                <a:extLst>
                  <a:ext uri="{FF2B5EF4-FFF2-40B4-BE49-F238E27FC236}">
                    <a16:creationId xmlns:a16="http://schemas.microsoft.com/office/drawing/2014/main" id="{F12F6C6C-215B-602A-1A85-FDB2FEF5B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128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588" name="Text Box 76">
              <a:extLst>
                <a:ext uri="{FF2B5EF4-FFF2-40B4-BE49-F238E27FC236}">
                  <a16:creationId xmlns:a16="http://schemas.microsoft.com/office/drawing/2014/main" id="{0EB75B15-FFCD-8436-F074-4A87AD8E2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44"/>
              <a:ext cx="6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2.5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0589" name="Text Box 77">
              <a:extLst>
                <a:ext uri="{FF2B5EF4-FFF2-40B4-BE49-F238E27FC236}">
                  <a16:creationId xmlns:a16="http://schemas.microsoft.com/office/drawing/2014/main" id="{E4231EBE-8D79-3835-CADE-239570571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20"/>
              <a:ext cx="6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2.0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0590" name="Text Box 78">
              <a:extLst>
                <a:ext uri="{FF2B5EF4-FFF2-40B4-BE49-F238E27FC236}">
                  <a16:creationId xmlns:a16="http://schemas.microsoft.com/office/drawing/2014/main" id="{F8BB78AA-2AE5-1B20-C9D8-D03B38987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6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1.5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0591" name="Text Box 79">
              <a:extLst>
                <a:ext uri="{FF2B5EF4-FFF2-40B4-BE49-F238E27FC236}">
                  <a16:creationId xmlns:a16="http://schemas.microsoft.com/office/drawing/2014/main" id="{C95C53AA-800B-8758-923E-D9DA0E50D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72"/>
              <a:ext cx="6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1.0 V</a:t>
              </a:r>
            </a:p>
          </p:txBody>
        </p:sp>
      </p:grpSp>
      <p:grpSp>
        <p:nvGrpSpPr>
          <p:cNvPr id="320592" name="Group 80">
            <a:extLst>
              <a:ext uri="{FF2B5EF4-FFF2-40B4-BE49-F238E27FC236}">
                <a16:creationId xmlns:a16="http://schemas.microsoft.com/office/drawing/2014/main" id="{018B0936-4D6A-E68E-9A19-083D2B822BED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2209800"/>
            <a:ext cx="1831975" cy="3352800"/>
            <a:chOff x="1382" y="1392"/>
            <a:chExt cx="1154" cy="2112"/>
          </a:xfrm>
        </p:grpSpPr>
        <p:sp>
          <p:nvSpPr>
            <p:cNvPr id="320593" name="Line 81">
              <a:extLst>
                <a:ext uri="{FF2B5EF4-FFF2-40B4-BE49-F238E27FC236}">
                  <a16:creationId xmlns:a16="http://schemas.microsoft.com/office/drawing/2014/main" id="{CD06BDFA-5D70-B13D-B2F6-D41D46971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92"/>
              <a:ext cx="0" cy="211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94" name="Text Box 82">
              <a:extLst>
                <a:ext uri="{FF2B5EF4-FFF2-40B4-BE49-F238E27FC236}">
                  <a16:creationId xmlns:a16="http://schemas.microsoft.com/office/drawing/2014/main" id="{AB99CCAA-CB60-F6EC-D016-5F226542C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422"/>
              <a:ext cx="1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Early Saturation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5F1D14D8-DC2A-F14E-396B-4CEED4526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Velocity Saturation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7573E68F-4C0D-DBF1-E8C2-46A3902D7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062288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0" name="Rectangle 4">
            <a:extLst>
              <a:ext uri="{FF2B5EF4-FFF2-40B4-BE49-F238E27FC236}">
                <a16:creationId xmlns:a16="http://schemas.microsoft.com/office/drawing/2014/main" id="{26FE485A-350C-C324-DD9F-00C9884C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3062288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96780CB2-923C-22E3-1DF3-BA190A18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049588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429BBA77-5ECC-5A69-B705-9CFEBF54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20828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6FE1E0E5-0E24-9D56-1CB0-4DC90F1B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788" y="24130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4" name="Rectangle 8">
            <a:extLst>
              <a:ext uri="{FF2B5EF4-FFF2-40B4-BE49-F238E27FC236}">
                <a16:creationId xmlns:a16="http://schemas.microsoft.com/office/drawing/2014/main" id="{B1F46FBE-455F-CCA6-DF10-BD597C779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2413000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5" name="Rectangle 9">
            <a:extLst>
              <a:ext uri="{FF2B5EF4-FFF2-40B4-BE49-F238E27FC236}">
                <a16:creationId xmlns:a16="http://schemas.microsoft.com/office/drawing/2014/main" id="{98CF8EEB-FEE8-13CD-AC67-77CC09FF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2413000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6" name="Rectangle 10">
            <a:extLst>
              <a:ext uri="{FF2B5EF4-FFF2-40B4-BE49-F238E27FC236}">
                <a16:creationId xmlns:a16="http://schemas.microsoft.com/office/drawing/2014/main" id="{CFC62D52-495C-2A01-BC3F-75190873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2998788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7" name="Rectangle 11">
            <a:extLst>
              <a:ext uri="{FF2B5EF4-FFF2-40B4-BE49-F238E27FC236}">
                <a16:creationId xmlns:a16="http://schemas.microsoft.com/office/drawing/2014/main" id="{687C56DA-9CF6-BF13-5D64-5542C3FA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3265488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8" name="Freeform 12">
            <a:extLst>
              <a:ext uri="{FF2B5EF4-FFF2-40B4-BE49-F238E27FC236}">
                <a16:creationId xmlns:a16="http://schemas.microsoft.com/office/drawing/2014/main" id="{1250D4A1-CFDF-45BD-68E9-39905D7CA206}"/>
              </a:ext>
            </a:extLst>
          </p:cNvPr>
          <p:cNvSpPr>
            <a:spLocks/>
          </p:cNvSpPr>
          <p:nvPr/>
        </p:nvSpPr>
        <p:spPr bwMode="auto">
          <a:xfrm>
            <a:off x="6845300" y="5345113"/>
            <a:ext cx="257175" cy="225425"/>
          </a:xfrm>
          <a:custGeom>
            <a:avLst/>
            <a:gdLst>
              <a:gd name="T0" fmla="*/ 0 w 162"/>
              <a:gd name="T1" fmla="*/ 57 h 142"/>
              <a:gd name="T2" fmla="*/ 0 w 162"/>
              <a:gd name="T3" fmla="*/ 0 h 142"/>
              <a:gd name="T4" fmla="*/ 0 w 162"/>
              <a:gd name="T5" fmla="*/ 0 h 142"/>
              <a:gd name="T6" fmla="*/ 0 w 162"/>
              <a:gd name="T7" fmla="*/ 0 h 142"/>
              <a:gd name="T8" fmla="*/ 108 w 162"/>
              <a:gd name="T9" fmla="*/ 57 h 142"/>
              <a:gd name="T10" fmla="*/ 162 w 162"/>
              <a:gd name="T11" fmla="*/ 57 h 142"/>
              <a:gd name="T12" fmla="*/ 108 w 162"/>
              <a:gd name="T13" fmla="*/ 85 h 142"/>
              <a:gd name="T14" fmla="*/ 0 w 162"/>
              <a:gd name="T15" fmla="*/ 142 h 142"/>
              <a:gd name="T16" fmla="*/ 0 w 162"/>
              <a:gd name="T17" fmla="*/ 142 h 142"/>
              <a:gd name="T18" fmla="*/ 0 w 162"/>
              <a:gd name="T19" fmla="*/ 114 h 142"/>
              <a:gd name="T20" fmla="*/ 0 w 162"/>
              <a:gd name="T21" fmla="*/ 114 h 142"/>
              <a:gd name="T22" fmla="*/ 108 w 162"/>
              <a:gd name="T23" fmla="*/ 57 h 142"/>
              <a:gd name="T24" fmla="*/ 108 w 162"/>
              <a:gd name="T25" fmla="*/ 85 h 142"/>
              <a:gd name="T26" fmla="*/ 108 w 162"/>
              <a:gd name="T27" fmla="*/ 85 h 142"/>
              <a:gd name="T28" fmla="*/ 0 w 162"/>
              <a:gd name="T29" fmla="*/ 28 h 142"/>
              <a:gd name="T30" fmla="*/ 0 w 162"/>
              <a:gd name="T31" fmla="*/ 0 h 142"/>
              <a:gd name="T32" fmla="*/ 27 w 162"/>
              <a:gd name="T33" fmla="*/ 0 h 142"/>
              <a:gd name="T34" fmla="*/ 27 w 162"/>
              <a:gd name="T35" fmla="*/ 57 h 142"/>
              <a:gd name="T36" fmla="*/ 0 w 162"/>
              <a:gd name="T37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2" h="142">
                <a:moveTo>
                  <a:pt x="0" y="57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08" y="57"/>
                </a:lnTo>
                <a:lnTo>
                  <a:pt x="162" y="57"/>
                </a:lnTo>
                <a:lnTo>
                  <a:pt x="108" y="85"/>
                </a:lnTo>
                <a:lnTo>
                  <a:pt x="0" y="142"/>
                </a:lnTo>
                <a:lnTo>
                  <a:pt x="0" y="142"/>
                </a:lnTo>
                <a:lnTo>
                  <a:pt x="0" y="114"/>
                </a:lnTo>
                <a:lnTo>
                  <a:pt x="0" y="114"/>
                </a:lnTo>
                <a:lnTo>
                  <a:pt x="108" y="57"/>
                </a:lnTo>
                <a:lnTo>
                  <a:pt x="108" y="85"/>
                </a:lnTo>
                <a:lnTo>
                  <a:pt x="108" y="85"/>
                </a:lnTo>
                <a:lnTo>
                  <a:pt x="0" y="28"/>
                </a:lnTo>
                <a:lnTo>
                  <a:pt x="0" y="0"/>
                </a:lnTo>
                <a:lnTo>
                  <a:pt x="27" y="0"/>
                </a:lnTo>
                <a:lnTo>
                  <a:pt x="27" y="57"/>
                </a:lnTo>
                <a:lnTo>
                  <a:pt x="0" y="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9" name="Freeform 13">
            <a:extLst>
              <a:ext uri="{FF2B5EF4-FFF2-40B4-BE49-F238E27FC236}">
                <a16:creationId xmlns:a16="http://schemas.microsoft.com/office/drawing/2014/main" id="{EA6E7B92-5A44-EBDA-2BDB-BBEDA29B4953}"/>
              </a:ext>
            </a:extLst>
          </p:cNvPr>
          <p:cNvSpPr>
            <a:spLocks/>
          </p:cNvSpPr>
          <p:nvPr/>
        </p:nvSpPr>
        <p:spPr bwMode="auto">
          <a:xfrm>
            <a:off x="6845300" y="5435600"/>
            <a:ext cx="42863" cy="90488"/>
          </a:xfrm>
          <a:custGeom>
            <a:avLst/>
            <a:gdLst>
              <a:gd name="T0" fmla="*/ 0 w 27"/>
              <a:gd name="T1" fmla="*/ 57 h 57"/>
              <a:gd name="T2" fmla="*/ 0 w 27"/>
              <a:gd name="T3" fmla="*/ 0 h 57"/>
              <a:gd name="T4" fmla="*/ 27 w 27"/>
              <a:gd name="T5" fmla="*/ 0 h 57"/>
              <a:gd name="T6" fmla="*/ 27 w 27"/>
              <a:gd name="T7" fmla="*/ 0 h 57"/>
              <a:gd name="T8" fmla="*/ 27 w 27"/>
              <a:gd name="T9" fmla="*/ 0 h 57"/>
              <a:gd name="T10" fmla="*/ 27 w 27"/>
              <a:gd name="T11" fmla="*/ 57 h 57"/>
              <a:gd name="T12" fmla="*/ 0 w 27"/>
              <a:gd name="T13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57">
                <a:moveTo>
                  <a:pt x="0" y="57"/>
                </a:moveTo>
                <a:lnTo>
                  <a:pt x="0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57"/>
                </a:lnTo>
                <a:lnTo>
                  <a:pt x="0" y="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0" name="Freeform 14">
            <a:extLst>
              <a:ext uri="{FF2B5EF4-FFF2-40B4-BE49-F238E27FC236}">
                <a16:creationId xmlns:a16="http://schemas.microsoft.com/office/drawing/2014/main" id="{8AF15A7F-993F-B41F-0BF6-7E0847C26884}"/>
              </a:ext>
            </a:extLst>
          </p:cNvPr>
          <p:cNvSpPr>
            <a:spLocks/>
          </p:cNvSpPr>
          <p:nvPr/>
        </p:nvSpPr>
        <p:spPr bwMode="auto">
          <a:xfrm>
            <a:off x="6845300" y="5345113"/>
            <a:ext cx="171450" cy="180975"/>
          </a:xfrm>
          <a:custGeom>
            <a:avLst/>
            <a:gdLst>
              <a:gd name="T0" fmla="*/ 0 w 108"/>
              <a:gd name="T1" fmla="*/ 57 h 114"/>
              <a:gd name="T2" fmla="*/ 0 w 108"/>
              <a:gd name="T3" fmla="*/ 0 h 114"/>
              <a:gd name="T4" fmla="*/ 108 w 108"/>
              <a:gd name="T5" fmla="*/ 57 h 114"/>
              <a:gd name="T6" fmla="*/ 0 w 108"/>
              <a:gd name="T7" fmla="*/ 114 h 114"/>
              <a:gd name="T8" fmla="*/ 0 w 108"/>
              <a:gd name="T9" fmla="*/ 5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14">
                <a:moveTo>
                  <a:pt x="0" y="57"/>
                </a:moveTo>
                <a:lnTo>
                  <a:pt x="0" y="0"/>
                </a:lnTo>
                <a:lnTo>
                  <a:pt x="108" y="57"/>
                </a:lnTo>
                <a:lnTo>
                  <a:pt x="0" y="114"/>
                </a:lnTo>
                <a:lnTo>
                  <a:pt x="0" y="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1" name="Rectangle 15">
            <a:extLst>
              <a:ext uri="{FF2B5EF4-FFF2-40B4-BE49-F238E27FC236}">
                <a16:creationId xmlns:a16="http://schemas.microsoft.com/office/drawing/2014/main" id="{B963A5E1-A9A9-9D71-7971-1CB4B33A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5435600"/>
            <a:ext cx="0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2" name="Rectangle 16">
            <a:extLst>
              <a:ext uri="{FF2B5EF4-FFF2-40B4-BE49-F238E27FC236}">
                <a16:creationId xmlns:a16="http://schemas.microsoft.com/office/drawing/2014/main" id="{FAA550A6-1CB3-9922-609D-F297CBD9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5435600"/>
            <a:ext cx="0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3" name="Rectangle 17">
            <a:extLst>
              <a:ext uri="{FF2B5EF4-FFF2-40B4-BE49-F238E27FC236}">
                <a16:creationId xmlns:a16="http://schemas.microsoft.com/office/drawing/2014/main" id="{C20D4B29-9CA5-1C49-CAC5-2C35DACB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5435600"/>
            <a:ext cx="4841875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4" name="Freeform 18">
            <a:extLst>
              <a:ext uri="{FF2B5EF4-FFF2-40B4-BE49-F238E27FC236}">
                <a16:creationId xmlns:a16="http://schemas.microsoft.com/office/drawing/2014/main" id="{49CBAEAA-4F6F-45F1-E988-9270D9EAA5A8}"/>
              </a:ext>
            </a:extLst>
          </p:cNvPr>
          <p:cNvSpPr>
            <a:spLocks/>
          </p:cNvSpPr>
          <p:nvPr/>
        </p:nvSpPr>
        <p:spPr bwMode="auto">
          <a:xfrm>
            <a:off x="1917700" y="1690688"/>
            <a:ext cx="214313" cy="269875"/>
          </a:xfrm>
          <a:custGeom>
            <a:avLst/>
            <a:gdLst>
              <a:gd name="T0" fmla="*/ 54 w 135"/>
              <a:gd name="T1" fmla="*/ 170 h 170"/>
              <a:gd name="T2" fmla="*/ 0 w 135"/>
              <a:gd name="T3" fmla="*/ 170 h 170"/>
              <a:gd name="T4" fmla="*/ 0 w 135"/>
              <a:gd name="T5" fmla="*/ 170 h 170"/>
              <a:gd name="T6" fmla="*/ 0 w 135"/>
              <a:gd name="T7" fmla="*/ 170 h 170"/>
              <a:gd name="T8" fmla="*/ 54 w 135"/>
              <a:gd name="T9" fmla="*/ 57 h 170"/>
              <a:gd name="T10" fmla="*/ 54 w 135"/>
              <a:gd name="T11" fmla="*/ 0 h 170"/>
              <a:gd name="T12" fmla="*/ 81 w 135"/>
              <a:gd name="T13" fmla="*/ 57 h 170"/>
              <a:gd name="T14" fmla="*/ 135 w 135"/>
              <a:gd name="T15" fmla="*/ 170 h 170"/>
              <a:gd name="T16" fmla="*/ 135 w 135"/>
              <a:gd name="T17" fmla="*/ 170 h 170"/>
              <a:gd name="T18" fmla="*/ 108 w 135"/>
              <a:gd name="T19" fmla="*/ 170 h 170"/>
              <a:gd name="T20" fmla="*/ 108 w 135"/>
              <a:gd name="T21" fmla="*/ 170 h 170"/>
              <a:gd name="T22" fmla="*/ 54 w 135"/>
              <a:gd name="T23" fmla="*/ 57 h 170"/>
              <a:gd name="T24" fmla="*/ 81 w 135"/>
              <a:gd name="T25" fmla="*/ 57 h 170"/>
              <a:gd name="T26" fmla="*/ 81 w 135"/>
              <a:gd name="T27" fmla="*/ 57 h 170"/>
              <a:gd name="T28" fmla="*/ 27 w 135"/>
              <a:gd name="T29" fmla="*/ 170 h 170"/>
              <a:gd name="T30" fmla="*/ 0 w 135"/>
              <a:gd name="T31" fmla="*/ 170 h 170"/>
              <a:gd name="T32" fmla="*/ 0 w 135"/>
              <a:gd name="T33" fmla="*/ 142 h 170"/>
              <a:gd name="T34" fmla="*/ 54 w 135"/>
              <a:gd name="T35" fmla="*/ 142 h 170"/>
              <a:gd name="T36" fmla="*/ 54 w 135"/>
              <a:gd name="T3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5" h="170">
                <a:moveTo>
                  <a:pt x="54" y="170"/>
                </a:moveTo>
                <a:lnTo>
                  <a:pt x="0" y="170"/>
                </a:lnTo>
                <a:lnTo>
                  <a:pt x="0" y="170"/>
                </a:lnTo>
                <a:lnTo>
                  <a:pt x="0" y="170"/>
                </a:lnTo>
                <a:lnTo>
                  <a:pt x="54" y="57"/>
                </a:lnTo>
                <a:lnTo>
                  <a:pt x="54" y="0"/>
                </a:lnTo>
                <a:lnTo>
                  <a:pt x="81" y="57"/>
                </a:lnTo>
                <a:lnTo>
                  <a:pt x="135" y="170"/>
                </a:lnTo>
                <a:lnTo>
                  <a:pt x="135" y="170"/>
                </a:lnTo>
                <a:lnTo>
                  <a:pt x="108" y="170"/>
                </a:lnTo>
                <a:lnTo>
                  <a:pt x="108" y="170"/>
                </a:lnTo>
                <a:lnTo>
                  <a:pt x="54" y="57"/>
                </a:lnTo>
                <a:lnTo>
                  <a:pt x="81" y="57"/>
                </a:lnTo>
                <a:lnTo>
                  <a:pt x="81" y="57"/>
                </a:lnTo>
                <a:lnTo>
                  <a:pt x="27" y="170"/>
                </a:lnTo>
                <a:lnTo>
                  <a:pt x="0" y="170"/>
                </a:lnTo>
                <a:lnTo>
                  <a:pt x="0" y="142"/>
                </a:lnTo>
                <a:lnTo>
                  <a:pt x="54" y="142"/>
                </a:lnTo>
                <a:lnTo>
                  <a:pt x="54" y="17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5" name="Freeform 19">
            <a:extLst>
              <a:ext uri="{FF2B5EF4-FFF2-40B4-BE49-F238E27FC236}">
                <a16:creationId xmlns:a16="http://schemas.microsoft.com/office/drawing/2014/main" id="{46F2DAA5-41C7-6224-CB70-9B48FBDFB3F0}"/>
              </a:ext>
            </a:extLst>
          </p:cNvPr>
          <p:cNvSpPr>
            <a:spLocks/>
          </p:cNvSpPr>
          <p:nvPr/>
        </p:nvSpPr>
        <p:spPr bwMode="auto">
          <a:xfrm>
            <a:off x="2003425" y="1916113"/>
            <a:ext cx="85725" cy="44450"/>
          </a:xfrm>
          <a:custGeom>
            <a:avLst/>
            <a:gdLst>
              <a:gd name="T0" fmla="*/ 54 w 54"/>
              <a:gd name="T1" fmla="*/ 28 h 28"/>
              <a:gd name="T2" fmla="*/ 0 w 54"/>
              <a:gd name="T3" fmla="*/ 28 h 28"/>
              <a:gd name="T4" fmla="*/ 0 w 54"/>
              <a:gd name="T5" fmla="*/ 0 h 28"/>
              <a:gd name="T6" fmla="*/ 0 w 54"/>
              <a:gd name="T7" fmla="*/ 0 h 28"/>
              <a:gd name="T8" fmla="*/ 0 w 54"/>
              <a:gd name="T9" fmla="*/ 0 h 28"/>
              <a:gd name="T10" fmla="*/ 54 w 54"/>
              <a:gd name="T11" fmla="*/ 0 h 28"/>
              <a:gd name="T12" fmla="*/ 54 w 54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28">
                <a:moveTo>
                  <a:pt x="54" y="28"/>
                </a:moveTo>
                <a:lnTo>
                  <a:pt x="0" y="28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54" y="0"/>
                </a:lnTo>
                <a:lnTo>
                  <a:pt x="54" y="2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6" name="Freeform 20">
            <a:extLst>
              <a:ext uri="{FF2B5EF4-FFF2-40B4-BE49-F238E27FC236}">
                <a16:creationId xmlns:a16="http://schemas.microsoft.com/office/drawing/2014/main" id="{56B3AF0F-352D-307A-C696-1D5A59FD629D}"/>
              </a:ext>
            </a:extLst>
          </p:cNvPr>
          <p:cNvSpPr>
            <a:spLocks/>
          </p:cNvSpPr>
          <p:nvPr/>
        </p:nvSpPr>
        <p:spPr bwMode="auto">
          <a:xfrm>
            <a:off x="1917700" y="1781175"/>
            <a:ext cx="171450" cy="179388"/>
          </a:xfrm>
          <a:custGeom>
            <a:avLst/>
            <a:gdLst>
              <a:gd name="T0" fmla="*/ 54 w 108"/>
              <a:gd name="T1" fmla="*/ 113 h 113"/>
              <a:gd name="T2" fmla="*/ 0 w 108"/>
              <a:gd name="T3" fmla="*/ 113 h 113"/>
              <a:gd name="T4" fmla="*/ 54 w 108"/>
              <a:gd name="T5" fmla="*/ 0 h 113"/>
              <a:gd name="T6" fmla="*/ 108 w 108"/>
              <a:gd name="T7" fmla="*/ 113 h 113"/>
              <a:gd name="T8" fmla="*/ 54 w 108"/>
              <a:gd name="T9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13">
                <a:moveTo>
                  <a:pt x="54" y="113"/>
                </a:moveTo>
                <a:lnTo>
                  <a:pt x="0" y="113"/>
                </a:lnTo>
                <a:lnTo>
                  <a:pt x="54" y="0"/>
                </a:lnTo>
                <a:lnTo>
                  <a:pt x="108" y="113"/>
                </a:lnTo>
                <a:lnTo>
                  <a:pt x="54" y="11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7" name="Rectangle 21">
            <a:extLst>
              <a:ext uri="{FF2B5EF4-FFF2-40B4-BE49-F238E27FC236}">
                <a16:creationId xmlns:a16="http://schemas.microsoft.com/office/drawing/2014/main" id="{FDB04441-8D61-38C6-9370-8C078C5D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5389563"/>
            <a:ext cx="4286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8" name="Rectangle 22">
            <a:extLst>
              <a:ext uri="{FF2B5EF4-FFF2-40B4-BE49-F238E27FC236}">
                <a16:creationId xmlns:a16="http://schemas.microsoft.com/office/drawing/2014/main" id="{AE566E9D-6C3B-AABC-3BA3-19C15609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1960563"/>
            <a:ext cx="4286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59" name="Rectangle 23">
            <a:extLst>
              <a:ext uri="{FF2B5EF4-FFF2-40B4-BE49-F238E27FC236}">
                <a16:creationId xmlns:a16="http://schemas.microsoft.com/office/drawing/2014/main" id="{46A77CCE-CE31-5A1D-A473-09EAA22A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1960563"/>
            <a:ext cx="42863" cy="3429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60" name="Freeform 24">
            <a:extLst>
              <a:ext uri="{FF2B5EF4-FFF2-40B4-BE49-F238E27FC236}">
                <a16:creationId xmlns:a16="http://schemas.microsoft.com/office/drawing/2014/main" id="{54DCF8BC-6E36-2478-2D58-DE169AC60266}"/>
              </a:ext>
            </a:extLst>
          </p:cNvPr>
          <p:cNvSpPr>
            <a:spLocks/>
          </p:cNvSpPr>
          <p:nvPr/>
        </p:nvSpPr>
        <p:spPr bwMode="auto">
          <a:xfrm>
            <a:off x="1960563" y="5435600"/>
            <a:ext cx="42862" cy="44450"/>
          </a:xfrm>
          <a:custGeom>
            <a:avLst/>
            <a:gdLst>
              <a:gd name="T0" fmla="*/ 0 w 27"/>
              <a:gd name="T1" fmla="*/ 0 h 28"/>
              <a:gd name="T2" fmla="*/ 0 w 27"/>
              <a:gd name="T3" fmla="*/ 0 h 28"/>
              <a:gd name="T4" fmla="*/ 27 w 27"/>
              <a:gd name="T5" fmla="*/ 28 h 28"/>
              <a:gd name="T6" fmla="*/ 27 w 27"/>
              <a:gd name="T7" fmla="*/ 28 h 28"/>
              <a:gd name="T8" fmla="*/ 0 w 27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0" y="0"/>
                </a:moveTo>
                <a:lnTo>
                  <a:pt x="0" y="0"/>
                </a:lnTo>
                <a:lnTo>
                  <a:pt x="27" y="28"/>
                </a:lnTo>
                <a:lnTo>
                  <a:pt x="27" y="2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61" name="Freeform 25">
            <a:extLst>
              <a:ext uri="{FF2B5EF4-FFF2-40B4-BE49-F238E27FC236}">
                <a16:creationId xmlns:a16="http://schemas.microsoft.com/office/drawing/2014/main" id="{D2848060-CE35-DEEB-72B6-BBD5169F6743}"/>
              </a:ext>
            </a:extLst>
          </p:cNvPr>
          <p:cNvSpPr>
            <a:spLocks/>
          </p:cNvSpPr>
          <p:nvPr/>
        </p:nvSpPr>
        <p:spPr bwMode="auto">
          <a:xfrm>
            <a:off x="1960563" y="3224213"/>
            <a:ext cx="2528887" cy="2255837"/>
          </a:xfrm>
          <a:custGeom>
            <a:avLst/>
            <a:gdLst>
              <a:gd name="T0" fmla="*/ 0 w 1593"/>
              <a:gd name="T1" fmla="*/ 1393 h 1421"/>
              <a:gd name="T2" fmla="*/ 783 w 1593"/>
              <a:gd name="T3" fmla="*/ 540 h 1421"/>
              <a:gd name="T4" fmla="*/ 783 w 1593"/>
              <a:gd name="T5" fmla="*/ 540 h 1421"/>
              <a:gd name="T6" fmla="*/ 783 w 1593"/>
              <a:gd name="T7" fmla="*/ 540 h 1421"/>
              <a:gd name="T8" fmla="*/ 1053 w 1593"/>
              <a:gd name="T9" fmla="*/ 284 h 1421"/>
              <a:gd name="T10" fmla="*/ 1053 w 1593"/>
              <a:gd name="T11" fmla="*/ 284 h 1421"/>
              <a:gd name="T12" fmla="*/ 1053 w 1593"/>
              <a:gd name="T13" fmla="*/ 284 h 1421"/>
              <a:gd name="T14" fmla="*/ 1323 w 1593"/>
              <a:gd name="T15" fmla="*/ 114 h 1421"/>
              <a:gd name="T16" fmla="*/ 1323 w 1593"/>
              <a:gd name="T17" fmla="*/ 114 h 1421"/>
              <a:gd name="T18" fmla="*/ 1323 w 1593"/>
              <a:gd name="T19" fmla="*/ 114 h 1421"/>
              <a:gd name="T20" fmla="*/ 1593 w 1593"/>
              <a:gd name="T21" fmla="*/ 0 h 1421"/>
              <a:gd name="T22" fmla="*/ 1593 w 1593"/>
              <a:gd name="T23" fmla="*/ 0 h 1421"/>
              <a:gd name="T24" fmla="*/ 1593 w 1593"/>
              <a:gd name="T25" fmla="*/ 29 h 1421"/>
              <a:gd name="T26" fmla="*/ 1593 w 1593"/>
              <a:gd name="T27" fmla="*/ 29 h 1421"/>
              <a:gd name="T28" fmla="*/ 1323 w 1593"/>
              <a:gd name="T29" fmla="*/ 142 h 1421"/>
              <a:gd name="T30" fmla="*/ 1323 w 1593"/>
              <a:gd name="T31" fmla="*/ 142 h 1421"/>
              <a:gd name="T32" fmla="*/ 1350 w 1593"/>
              <a:gd name="T33" fmla="*/ 142 h 1421"/>
              <a:gd name="T34" fmla="*/ 1080 w 1593"/>
              <a:gd name="T35" fmla="*/ 313 h 1421"/>
              <a:gd name="T36" fmla="*/ 1080 w 1593"/>
              <a:gd name="T37" fmla="*/ 313 h 1421"/>
              <a:gd name="T38" fmla="*/ 1080 w 1593"/>
              <a:gd name="T39" fmla="*/ 313 h 1421"/>
              <a:gd name="T40" fmla="*/ 810 w 1593"/>
              <a:gd name="T41" fmla="*/ 569 h 1421"/>
              <a:gd name="T42" fmla="*/ 810 w 1593"/>
              <a:gd name="T43" fmla="*/ 569 h 1421"/>
              <a:gd name="T44" fmla="*/ 810 w 1593"/>
              <a:gd name="T45" fmla="*/ 569 h 1421"/>
              <a:gd name="T46" fmla="*/ 27 w 1593"/>
              <a:gd name="T47" fmla="*/ 1421 h 1421"/>
              <a:gd name="T48" fmla="*/ 0 w 1593"/>
              <a:gd name="T49" fmla="*/ 1393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93" h="1421">
                <a:moveTo>
                  <a:pt x="0" y="1393"/>
                </a:moveTo>
                <a:lnTo>
                  <a:pt x="783" y="540"/>
                </a:lnTo>
                <a:lnTo>
                  <a:pt x="783" y="540"/>
                </a:lnTo>
                <a:lnTo>
                  <a:pt x="783" y="540"/>
                </a:lnTo>
                <a:lnTo>
                  <a:pt x="1053" y="284"/>
                </a:lnTo>
                <a:lnTo>
                  <a:pt x="1053" y="284"/>
                </a:lnTo>
                <a:lnTo>
                  <a:pt x="1053" y="284"/>
                </a:lnTo>
                <a:lnTo>
                  <a:pt x="1323" y="114"/>
                </a:lnTo>
                <a:lnTo>
                  <a:pt x="1323" y="114"/>
                </a:lnTo>
                <a:lnTo>
                  <a:pt x="1323" y="114"/>
                </a:lnTo>
                <a:lnTo>
                  <a:pt x="1593" y="0"/>
                </a:lnTo>
                <a:lnTo>
                  <a:pt x="1593" y="0"/>
                </a:lnTo>
                <a:lnTo>
                  <a:pt x="1593" y="29"/>
                </a:lnTo>
                <a:lnTo>
                  <a:pt x="1593" y="29"/>
                </a:lnTo>
                <a:lnTo>
                  <a:pt x="1323" y="142"/>
                </a:lnTo>
                <a:lnTo>
                  <a:pt x="1323" y="142"/>
                </a:lnTo>
                <a:lnTo>
                  <a:pt x="1350" y="142"/>
                </a:lnTo>
                <a:lnTo>
                  <a:pt x="1080" y="313"/>
                </a:lnTo>
                <a:lnTo>
                  <a:pt x="1080" y="313"/>
                </a:lnTo>
                <a:lnTo>
                  <a:pt x="1080" y="313"/>
                </a:lnTo>
                <a:lnTo>
                  <a:pt x="810" y="569"/>
                </a:lnTo>
                <a:lnTo>
                  <a:pt x="810" y="569"/>
                </a:lnTo>
                <a:lnTo>
                  <a:pt x="810" y="569"/>
                </a:lnTo>
                <a:lnTo>
                  <a:pt x="27" y="1421"/>
                </a:lnTo>
                <a:lnTo>
                  <a:pt x="0" y="139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62" name="Freeform 26">
            <a:extLst>
              <a:ext uri="{FF2B5EF4-FFF2-40B4-BE49-F238E27FC236}">
                <a16:creationId xmlns:a16="http://schemas.microsoft.com/office/drawing/2014/main" id="{991C4D73-8CB6-4EEF-B9F6-810039DC803B}"/>
              </a:ext>
            </a:extLst>
          </p:cNvPr>
          <p:cNvSpPr>
            <a:spLocks/>
          </p:cNvSpPr>
          <p:nvPr/>
        </p:nvSpPr>
        <p:spPr bwMode="auto">
          <a:xfrm>
            <a:off x="4489450" y="3133725"/>
            <a:ext cx="514350" cy="136525"/>
          </a:xfrm>
          <a:custGeom>
            <a:avLst/>
            <a:gdLst>
              <a:gd name="T0" fmla="*/ 0 w 324"/>
              <a:gd name="T1" fmla="*/ 57 h 86"/>
              <a:gd name="T2" fmla="*/ 324 w 324"/>
              <a:gd name="T3" fmla="*/ 0 h 86"/>
              <a:gd name="T4" fmla="*/ 324 w 324"/>
              <a:gd name="T5" fmla="*/ 0 h 86"/>
              <a:gd name="T6" fmla="*/ 324 w 324"/>
              <a:gd name="T7" fmla="*/ 29 h 86"/>
              <a:gd name="T8" fmla="*/ 324 w 324"/>
              <a:gd name="T9" fmla="*/ 29 h 86"/>
              <a:gd name="T10" fmla="*/ 0 w 324"/>
              <a:gd name="T11" fmla="*/ 86 h 86"/>
              <a:gd name="T12" fmla="*/ 0 w 324"/>
              <a:gd name="T13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86">
                <a:moveTo>
                  <a:pt x="0" y="57"/>
                </a:moveTo>
                <a:lnTo>
                  <a:pt x="324" y="0"/>
                </a:lnTo>
                <a:lnTo>
                  <a:pt x="324" y="0"/>
                </a:lnTo>
                <a:lnTo>
                  <a:pt x="324" y="29"/>
                </a:lnTo>
                <a:lnTo>
                  <a:pt x="324" y="29"/>
                </a:lnTo>
                <a:lnTo>
                  <a:pt x="0" y="86"/>
                </a:lnTo>
                <a:lnTo>
                  <a:pt x="0" y="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63" name="Rectangle 27">
            <a:extLst>
              <a:ext uri="{FF2B5EF4-FFF2-40B4-BE49-F238E27FC236}">
                <a16:creationId xmlns:a16="http://schemas.microsoft.com/office/drawing/2014/main" id="{EB88BF03-358C-D2F4-0F5D-9B895362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133725"/>
            <a:ext cx="0" cy="460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64" name="Rectangle 28">
            <a:extLst>
              <a:ext uri="{FF2B5EF4-FFF2-40B4-BE49-F238E27FC236}">
                <a16:creationId xmlns:a16="http://schemas.microsoft.com/office/drawing/2014/main" id="{2C9380A1-F4DE-AE87-3754-E9014950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133725"/>
            <a:ext cx="1455738" cy="460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1565" name="Group 29">
            <a:extLst>
              <a:ext uri="{FF2B5EF4-FFF2-40B4-BE49-F238E27FC236}">
                <a16:creationId xmlns:a16="http://schemas.microsoft.com/office/drawing/2014/main" id="{61B7A094-E810-FC89-AA14-8903392A5155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5614988"/>
            <a:ext cx="1457325" cy="541337"/>
            <a:chOff x="4204" y="3537"/>
            <a:chExt cx="918" cy="341"/>
          </a:xfrm>
        </p:grpSpPr>
        <p:sp>
          <p:nvSpPr>
            <p:cNvPr id="321566" name="Rectangle 30">
              <a:extLst>
                <a:ext uri="{FF2B5EF4-FFF2-40B4-BE49-F238E27FC236}">
                  <a16:creationId xmlns:a16="http://schemas.microsoft.com/office/drawing/2014/main" id="{F00C9316-5337-13F1-B54B-D3E266B1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3537"/>
              <a:ext cx="21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Symbol" pitchFamily="2" charset="2"/>
                </a:rPr>
                <a:t>x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67" name="Rectangle 31">
              <a:extLst>
                <a:ext uri="{FF2B5EF4-FFF2-40B4-BE49-F238E27FC236}">
                  <a16:creationId xmlns:a16="http://schemas.microsoft.com/office/drawing/2014/main" id="{4CA61A38-CECF-5815-21CF-3344EEE93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3537"/>
              <a:ext cx="81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Helvetica" pitchFamily="2" charset="0"/>
                </a:rPr>
                <a:t> (V/µm)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21568" name="Group 32">
            <a:extLst>
              <a:ext uri="{FF2B5EF4-FFF2-40B4-BE49-F238E27FC236}">
                <a16:creationId xmlns:a16="http://schemas.microsoft.com/office/drawing/2014/main" id="{A2CDE645-ADF0-BA95-230C-644B68B4BB38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5480050"/>
            <a:ext cx="1285875" cy="541338"/>
            <a:chOff x="2396" y="3452"/>
            <a:chExt cx="810" cy="341"/>
          </a:xfrm>
        </p:grpSpPr>
        <p:sp>
          <p:nvSpPr>
            <p:cNvPr id="321569" name="Rectangle 33">
              <a:extLst>
                <a:ext uri="{FF2B5EF4-FFF2-40B4-BE49-F238E27FC236}">
                  <a16:creationId xmlns:a16="http://schemas.microsoft.com/office/drawing/2014/main" id="{4BAAA3E3-6B20-976C-18ED-64E4AD9E6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3452"/>
              <a:ext cx="21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Symbol" pitchFamily="2" charset="2"/>
                </a:rPr>
                <a:t>x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70" name="Rectangle 34">
              <a:extLst>
                <a:ext uri="{FF2B5EF4-FFF2-40B4-BE49-F238E27FC236}">
                  <a16:creationId xmlns:a16="http://schemas.microsoft.com/office/drawing/2014/main" id="{21FF0D53-ACB7-7572-4108-6583BFF1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566"/>
              <a:ext cx="16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Helvetica" pitchFamily="2" charset="0"/>
                </a:rPr>
                <a:t>c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71" name="Rectangle 35">
              <a:extLst>
                <a:ext uri="{FF2B5EF4-FFF2-40B4-BE49-F238E27FC236}">
                  <a16:creationId xmlns:a16="http://schemas.microsoft.com/office/drawing/2014/main" id="{CA850135-DDFB-E92F-0086-896D4601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3566"/>
              <a:ext cx="1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 i="0">
                  <a:solidFill>
                    <a:srgbClr val="000000"/>
                  </a:solidFill>
                  <a:latin typeface="Helvetica" pitchFamily="2" charset="0"/>
                </a:rPr>
                <a:t> 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72" name="Rectangle 36">
              <a:extLst>
                <a:ext uri="{FF2B5EF4-FFF2-40B4-BE49-F238E27FC236}">
                  <a16:creationId xmlns:a16="http://schemas.microsoft.com/office/drawing/2014/main" id="{1EE2BD72-628E-2CC6-FA36-2F007B9A9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3452"/>
              <a:ext cx="56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Helvetica" pitchFamily="2" charset="0"/>
                </a:rPr>
                <a:t>= 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21573" name="Group 37">
            <a:extLst>
              <a:ext uri="{FF2B5EF4-FFF2-40B4-BE49-F238E27FC236}">
                <a16:creationId xmlns:a16="http://schemas.microsoft.com/office/drawing/2014/main" id="{5C79DA67-DF21-53A8-0AC0-25B2D1722BE1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1981200"/>
            <a:ext cx="492125" cy="1293813"/>
            <a:chOff x="775" y="2010"/>
            <a:chExt cx="310" cy="815"/>
          </a:xfrm>
        </p:grpSpPr>
        <p:sp>
          <p:nvSpPr>
            <p:cNvPr id="321574" name="Rectangle 38">
              <a:extLst>
                <a:ext uri="{FF2B5EF4-FFF2-40B4-BE49-F238E27FC236}">
                  <a16:creationId xmlns:a16="http://schemas.microsoft.com/office/drawing/2014/main" id="{111A5267-33A6-0479-1BC5-AB41492C6B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45" y="2626"/>
              <a:ext cx="12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Symbol" pitchFamily="2" charset="2"/>
                </a:rPr>
                <a:t>u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75" name="Rectangle 39">
              <a:extLst>
                <a:ext uri="{FF2B5EF4-FFF2-40B4-BE49-F238E27FC236}">
                  <a16:creationId xmlns:a16="http://schemas.microsoft.com/office/drawing/2014/main" id="{76432344-C393-0B8A-C00F-3DDC332AFD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37" y="2536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Helvetica" pitchFamily="2" charset="0"/>
                </a:rPr>
                <a:t>n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76" name="Rectangle 40">
              <a:extLst>
                <a:ext uri="{FF2B5EF4-FFF2-40B4-BE49-F238E27FC236}">
                  <a16:creationId xmlns:a16="http://schemas.microsoft.com/office/drawing/2014/main" id="{8DDA1A31-498B-FB68-F944-3D6168F26E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60" y="2444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 i="0">
                  <a:solidFill>
                    <a:srgbClr val="000000"/>
                  </a:solidFill>
                  <a:latin typeface="Helvetica" pitchFamily="2" charset="0"/>
                </a:rPr>
                <a:t> 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77" name="Rectangle 41">
              <a:extLst>
                <a:ext uri="{FF2B5EF4-FFF2-40B4-BE49-F238E27FC236}">
                  <a16:creationId xmlns:a16="http://schemas.microsoft.com/office/drawing/2014/main" id="{BF07A8E2-BDB1-38AC-271A-7152018A06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2" y="236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Helvetica" pitchFamily="2" charset="0"/>
                </a:rPr>
                <a:t>(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78" name="Rectangle 42">
              <a:extLst>
                <a:ext uri="{FF2B5EF4-FFF2-40B4-BE49-F238E27FC236}">
                  <a16:creationId xmlns:a16="http://schemas.microsoft.com/office/drawing/2014/main" id="{6B9FF392-B8CA-EFE2-876E-2030BAD574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6" y="2227"/>
              <a:ext cx="1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Helvetica" pitchFamily="2" charset="0"/>
                </a:rPr>
                <a:t>m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79" name="Rectangle 43">
              <a:extLst>
                <a:ext uri="{FF2B5EF4-FFF2-40B4-BE49-F238E27FC236}">
                  <a16:creationId xmlns:a16="http://schemas.microsoft.com/office/drawing/2014/main" id="{C5B6D150-8CDC-E98C-7517-8F66162FC9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9" y="2091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Helvetica" pitchFamily="2" charset="0"/>
                </a:rPr>
                <a:t>/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80" name="Rectangle 44">
              <a:extLst>
                <a:ext uri="{FF2B5EF4-FFF2-40B4-BE49-F238E27FC236}">
                  <a16:creationId xmlns:a16="http://schemas.microsoft.com/office/drawing/2014/main" id="{A846DF97-2635-84F1-5E6C-E5B1937672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54" y="200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Helvetica" pitchFamily="2" charset="0"/>
                </a:rPr>
                <a:t>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81" name="Rectangle 45">
              <a:extLst>
                <a:ext uri="{FF2B5EF4-FFF2-40B4-BE49-F238E27FC236}">
                  <a16:creationId xmlns:a16="http://schemas.microsoft.com/office/drawing/2014/main" id="{7AD47647-596F-2516-759F-93D7024317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2" y="1913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Helvetica" pitchFamily="2" charset="0"/>
                </a:rPr>
                <a:t>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21582" name="Group 46">
            <a:extLst>
              <a:ext uri="{FF2B5EF4-FFF2-40B4-BE49-F238E27FC236}">
                <a16:creationId xmlns:a16="http://schemas.microsoft.com/office/drawing/2014/main" id="{94D931A8-6B8B-CC93-CC25-298308559B11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2514600"/>
            <a:ext cx="1474787" cy="546100"/>
            <a:chOff x="3233" y="1491"/>
            <a:chExt cx="929" cy="344"/>
          </a:xfrm>
        </p:grpSpPr>
        <p:sp>
          <p:nvSpPr>
            <p:cNvPr id="321583" name="Rectangle 47">
              <a:extLst>
                <a:ext uri="{FF2B5EF4-FFF2-40B4-BE49-F238E27FC236}">
                  <a16:creationId xmlns:a16="http://schemas.microsoft.com/office/drawing/2014/main" id="{5048FE0C-5ECC-B9E2-D08B-F0BA2EA2B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1520"/>
              <a:ext cx="12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Symbol" pitchFamily="2" charset="2"/>
                </a:rPr>
                <a:t>u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84" name="Rectangle 48">
              <a:extLst>
                <a:ext uri="{FF2B5EF4-FFF2-40B4-BE49-F238E27FC236}">
                  <a16:creationId xmlns:a16="http://schemas.microsoft.com/office/drawing/2014/main" id="{BE99DD2D-B521-F22B-789A-0D23E8F1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633"/>
              <a:ext cx="22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Helvetica" pitchFamily="2" charset="0"/>
                </a:rPr>
                <a:t>sat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85" name="Rectangle 49">
              <a:extLst>
                <a:ext uri="{FF2B5EF4-FFF2-40B4-BE49-F238E27FC236}">
                  <a16:creationId xmlns:a16="http://schemas.microsoft.com/office/drawing/2014/main" id="{E1B31292-C9B4-6B85-8E17-22BF26E7A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633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 i="0">
                  <a:solidFill>
                    <a:srgbClr val="000000"/>
                  </a:solidFill>
                  <a:latin typeface="Helvetica" pitchFamily="2" charset="0"/>
                </a:rPr>
                <a:t> 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86" name="Rectangle 50">
              <a:extLst>
                <a:ext uri="{FF2B5EF4-FFF2-40B4-BE49-F238E27FC236}">
                  <a16:creationId xmlns:a16="http://schemas.microsoft.com/office/drawing/2014/main" id="{BD54F6CB-0AAB-C3F4-0011-55E937D5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520"/>
              <a:ext cx="4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i="0">
                  <a:solidFill>
                    <a:srgbClr val="000000"/>
                  </a:solidFill>
                  <a:latin typeface="Helvetica" pitchFamily="2" charset="0"/>
                </a:rPr>
                <a:t>= 10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1587" name="Rectangle 51">
              <a:extLst>
                <a:ext uri="{FF2B5EF4-FFF2-40B4-BE49-F238E27FC236}">
                  <a16:creationId xmlns:a16="http://schemas.microsoft.com/office/drawing/2014/main" id="{7040CC3E-696F-518A-475B-5F79F4E48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491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 i="0">
                  <a:solidFill>
                    <a:srgbClr val="000000"/>
                  </a:solidFill>
                  <a:latin typeface="Helvetica" pitchFamily="2" charset="0"/>
                </a:rPr>
                <a:t>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21588" name="Rectangle 52">
            <a:extLst>
              <a:ext uri="{FF2B5EF4-FFF2-40B4-BE49-F238E27FC236}">
                <a16:creationId xmlns:a16="http://schemas.microsoft.com/office/drawing/2014/main" id="{0A31283D-3C41-0FC7-1B6D-CF99E8E51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3" y="3133725"/>
            <a:ext cx="0" cy="460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89" name="Rectangle 53">
            <a:extLst>
              <a:ext uri="{FF2B5EF4-FFF2-40B4-BE49-F238E27FC236}">
                <a16:creationId xmlns:a16="http://schemas.microsoft.com/office/drawing/2014/main" id="{2703C2F8-8206-33A8-8FD4-5FAA40E1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3133725"/>
            <a:ext cx="0" cy="460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90" name="Rectangle 54">
            <a:extLst>
              <a:ext uri="{FF2B5EF4-FFF2-40B4-BE49-F238E27FC236}">
                <a16:creationId xmlns:a16="http://schemas.microsoft.com/office/drawing/2014/main" id="{9EA242F0-2842-DFDF-8B85-E69D4A57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3" y="3133725"/>
            <a:ext cx="257175" cy="460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91" name="Rectangle 55">
            <a:extLst>
              <a:ext uri="{FF2B5EF4-FFF2-40B4-BE49-F238E27FC236}">
                <a16:creationId xmlns:a16="http://schemas.microsoft.com/office/drawing/2014/main" id="{BDB26888-D764-1BF1-E6FC-6FE6086E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216400"/>
            <a:ext cx="2901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  <a:latin typeface="Helvetica" pitchFamily="2" charset="0"/>
              </a:rPr>
              <a:t>Constant mobility (slope = µ)</a:t>
            </a:r>
            <a:endParaRPr lang="en-US" altLang="en-US" sz="1200" i="0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  <p:sp>
        <p:nvSpPr>
          <p:cNvPr id="321592" name="Rectangle 56">
            <a:extLst>
              <a:ext uri="{FF2B5EF4-FFF2-40B4-BE49-F238E27FC236}">
                <a16:creationId xmlns:a16="http://schemas.microsoft.com/office/drawing/2014/main" id="{8ECC4F2A-B314-D34A-E836-D6462DA05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3270250"/>
            <a:ext cx="1933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  <a:latin typeface="Helvetica" pitchFamily="2" charset="0"/>
              </a:rPr>
              <a:t>Constant velocity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1593" name="Rectangle 57">
            <a:extLst>
              <a:ext uri="{FF2B5EF4-FFF2-40B4-BE49-F238E27FC236}">
                <a16:creationId xmlns:a16="http://schemas.microsoft.com/office/drawing/2014/main" id="{36CC2681-9FE2-8638-08C0-6A9C05AA5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5435600"/>
            <a:ext cx="4286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94" name="Rectangle 58">
            <a:extLst>
              <a:ext uri="{FF2B5EF4-FFF2-40B4-BE49-F238E27FC236}">
                <a16:creationId xmlns:a16="http://schemas.microsoft.com/office/drawing/2014/main" id="{9E2C9C6E-A53B-D8DA-35B9-3D478DC4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5210175"/>
            <a:ext cx="4286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95" name="Rectangle 59">
            <a:extLst>
              <a:ext uri="{FF2B5EF4-FFF2-40B4-BE49-F238E27FC236}">
                <a16:creationId xmlns:a16="http://schemas.microsoft.com/office/drawing/2014/main" id="{274CA6C7-200C-E398-9568-3F557630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5210175"/>
            <a:ext cx="42862" cy="225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3BFD8004-A8E5-BB86-F784-D39538866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Perspective</a:t>
            </a:r>
          </a:p>
        </p:txBody>
      </p:sp>
      <p:sp>
        <p:nvSpPr>
          <p:cNvPr id="322563" name="Freeform 3">
            <a:extLst>
              <a:ext uri="{FF2B5EF4-FFF2-40B4-BE49-F238E27FC236}">
                <a16:creationId xmlns:a16="http://schemas.microsoft.com/office/drawing/2014/main" id="{85A232AA-F341-E2C5-E800-3C214D438DDD}"/>
              </a:ext>
            </a:extLst>
          </p:cNvPr>
          <p:cNvSpPr>
            <a:spLocks/>
          </p:cNvSpPr>
          <p:nvPr/>
        </p:nvSpPr>
        <p:spPr bwMode="auto">
          <a:xfrm>
            <a:off x="6029325" y="5548313"/>
            <a:ext cx="228600" cy="188912"/>
          </a:xfrm>
          <a:custGeom>
            <a:avLst/>
            <a:gdLst>
              <a:gd name="T0" fmla="*/ 0 w 144"/>
              <a:gd name="T1" fmla="*/ 48 h 119"/>
              <a:gd name="T2" fmla="*/ 0 w 144"/>
              <a:gd name="T3" fmla="*/ 0 h 119"/>
              <a:gd name="T4" fmla="*/ 0 w 144"/>
              <a:gd name="T5" fmla="*/ 0 h 119"/>
              <a:gd name="T6" fmla="*/ 0 w 144"/>
              <a:gd name="T7" fmla="*/ 0 h 119"/>
              <a:gd name="T8" fmla="*/ 96 w 144"/>
              <a:gd name="T9" fmla="*/ 48 h 119"/>
              <a:gd name="T10" fmla="*/ 144 w 144"/>
              <a:gd name="T11" fmla="*/ 48 h 119"/>
              <a:gd name="T12" fmla="*/ 96 w 144"/>
              <a:gd name="T13" fmla="*/ 72 h 119"/>
              <a:gd name="T14" fmla="*/ 0 w 144"/>
              <a:gd name="T15" fmla="*/ 119 h 119"/>
              <a:gd name="T16" fmla="*/ 0 w 144"/>
              <a:gd name="T17" fmla="*/ 119 h 119"/>
              <a:gd name="T18" fmla="*/ 0 w 144"/>
              <a:gd name="T19" fmla="*/ 95 h 119"/>
              <a:gd name="T20" fmla="*/ 0 w 144"/>
              <a:gd name="T21" fmla="*/ 95 h 119"/>
              <a:gd name="T22" fmla="*/ 96 w 144"/>
              <a:gd name="T23" fmla="*/ 48 h 119"/>
              <a:gd name="T24" fmla="*/ 96 w 144"/>
              <a:gd name="T25" fmla="*/ 72 h 119"/>
              <a:gd name="T26" fmla="*/ 96 w 144"/>
              <a:gd name="T27" fmla="*/ 72 h 119"/>
              <a:gd name="T28" fmla="*/ 0 w 144"/>
              <a:gd name="T29" fmla="*/ 24 h 119"/>
              <a:gd name="T30" fmla="*/ 0 w 144"/>
              <a:gd name="T31" fmla="*/ 0 h 119"/>
              <a:gd name="T32" fmla="*/ 24 w 144"/>
              <a:gd name="T33" fmla="*/ 0 h 119"/>
              <a:gd name="T34" fmla="*/ 24 w 144"/>
              <a:gd name="T35" fmla="*/ 48 h 119"/>
              <a:gd name="T36" fmla="*/ 0 w 144"/>
              <a:gd name="T37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4" h="119">
                <a:moveTo>
                  <a:pt x="0" y="48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96" y="48"/>
                </a:lnTo>
                <a:lnTo>
                  <a:pt x="144" y="48"/>
                </a:lnTo>
                <a:lnTo>
                  <a:pt x="96" y="72"/>
                </a:lnTo>
                <a:lnTo>
                  <a:pt x="0" y="119"/>
                </a:lnTo>
                <a:lnTo>
                  <a:pt x="0" y="119"/>
                </a:lnTo>
                <a:lnTo>
                  <a:pt x="0" y="95"/>
                </a:lnTo>
                <a:lnTo>
                  <a:pt x="0" y="95"/>
                </a:lnTo>
                <a:lnTo>
                  <a:pt x="96" y="48"/>
                </a:lnTo>
                <a:lnTo>
                  <a:pt x="96" y="72"/>
                </a:lnTo>
                <a:lnTo>
                  <a:pt x="96" y="72"/>
                </a:lnTo>
                <a:lnTo>
                  <a:pt x="0" y="24"/>
                </a:lnTo>
                <a:lnTo>
                  <a:pt x="0" y="0"/>
                </a:lnTo>
                <a:lnTo>
                  <a:pt x="24" y="0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64" name="Freeform 4">
            <a:extLst>
              <a:ext uri="{FF2B5EF4-FFF2-40B4-BE49-F238E27FC236}">
                <a16:creationId xmlns:a16="http://schemas.microsoft.com/office/drawing/2014/main" id="{7BB127F5-246A-9FF9-F21A-5F570C999355}"/>
              </a:ext>
            </a:extLst>
          </p:cNvPr>
          <p:cNvSpPr>
            <a:spLocks/>
          </p:cNvSpPr>
          <p:nvPr/>
        </p:nvSpPr>
        <p:spPr bwMode="auto">
          <a:xfrm>
            <a:off x="6029325" y="5624513"/>
            <a:ext cx="38100" cy="74612"/>
          </a:xfrm>
          <a:custGeom>
            <a:avLst/>
            <a:gdLst>
              <a:gd name="T0" fmla="*/ 0 w 24"/>
              <a:gd name="T1" fmla="*/ 47 h 47"/>
              <a:gd name="T2" fmla="*/ 0 w 24"/>
              <a:gd name="T3" fmla="*/ 0 h 47"/>
              <a:gd name="T4" fmla="*/ 24 w 24"/>
              <a:gd name="T5" fmla="*/ 0 h 47"/>
              <a:gd name="T6" fmla="*/ 24 w 24"/>
              <a:gd name="T7" fmla="*/ 0 h 47"/>
              <a:gd name="T8" fmla="*/ 24 w 24"/>
              <a:gd name="T9" fmla="*/ 0 h 47"/>
              <a:gd name="T10" fmla="*/ 24 w 24"/>
              <a:gd name="T11" fmla="*/ 47 h 47"/>
              <a:gd name="T12" fmla="*/ 0 w 24"/>
              <a:gd name="T13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47">
                <a:moveTo>
                  <a:pt x="0" y="47"/>
                </a:moveTo>
                <a:lnTo>
                  <a:pt x="0" y="0"/>
                </a:ln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24" y="47"/>
                </a:lnTo>
                <a:lnTo>
                  <a:pt x="0" y="4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65" name="Freeform 5">
            <a:extLst>
              <a:ext uri="{FF2B5EF4-FFF2-40B4-BE49-F238E27FC236}">
                <a16:creationId xmlns:a16="http://schemas.microsoft.com/office/drawing/2014/main" id="{4167BCFF-B67D-6DB8-3784-5B7EC08E7E8A}"/>
              </a:ext>
            </a:extLst>
          </p:cNvPr>
          <p:cNvSpPr>
            <a:spLocks/>
          </p:cNvSpPr>
          <p:nvPr/>
        </p:nvSpPr>
        <p:spPr bwMode="auto">
          <a:xfrm>
            <a:off x="6029325" y="5548313"/>
            <a:ext cx="152400" cy="150812"/>
          </a:xfrm>
          <a:custGeom>
            <a:avLst/>
            <a:gdLst>
              <a:gd name="T0" fmla="*/ 0 w 96"/>
              <a:gd name="T1" fmla="*/ 48 h 95"/>
              <a:gd name="T2" fmla="*/ 0 w 96"/>
              <a:gd name="T3" fmla="*/ 0 h 95"/>
              <a:gd name="T4" fmla="*/ 96 w 96"/>
              <a:gd name="T5" fmla="*/ 48 h 95"/>
              <a:gd name="T6" fmla="*/ 0 w 96"/>
              <a:gd name="T7" fmla="*/ 95 h 95"/>
              <a:gd name="T8" fmla="*/ 0 w 96"/>
              <a:gd name="T9" fmla="*/ 4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0" y="48"/>
                </a:moveTo>
                <a:lnTo>
                  <a:pt x="0" y="0"/>
                </a:lnTo>
                <a:lnTo>
                  <a:pt x="96" y="48"/>
                </a:lnTo>
                <a:lnTo>
                  <a:pt x="0" y="95"/>
                </a:lnTo>
                <a:lnTo>
                  <a:pt x="0" y="4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66" name="Rectangle 6">
            <a:extLst>
              <a:ext uri="{FF2B5EF4-FFF2-40B4-BE49-F238E27FC236}">
                <a16:creationId xmlns:a16="http://schemas.microsoft.com/office/drawing/2014/main" id="{273BEE00-7EB4-1128-F03C-5D29AA48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5624513"/>
            <a:ext cx="0" cy="38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67" name="Rectangle 7">
            <a:extLst>
              <a:ext uri="{FF2B5EF4-FFF2-40B4-BE49-F238E27FC236}">
                <a16:creationId xmlns:a16="http://schemas.microsoft.com/office/drawing/2014/main" id="{3469ACA0-7D0D-FA6C-E387-C5FF095B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5624513"/>
            <a:ext cx="0" cy="38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68" name="Rectangle 8">
            <a:extLst>
              <a:ext uri="{FF2B5EF4-FFF2-40B4-BE49-F238E27FC236}">
                <a16:creationId xmlns:a16="http://schemas.microsoft.com/office/drawing/2014/main" id="{70336F45-E1F1-3D2F-3AAC-A9BE1EB1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38800"/>
            <a:ext cx="4584700" cy="38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69" name="Freeform 9">
            <a:extLst>
              <a:ext uri="{FF2B5EF4-FFF2-40B4-BE49-F238E27FC236}">
                <a16:creationId xmlns:a16="http://schemas.microsoft.com/office/drawing/2014/main" id="{252462E7-B4B3-004C-5BA4-14615C06006C}"/>
              </a:ext>
            </a:extLst>
          </p:cNvPr>
          <p:cNvSpPr>
            <a:spLocks/>
          </p:cNvSpPr>
          <p:nvPr/>
        </p:nvSpPr>
        <p:spPr bwMode="auto">
          <a:xfrm>
            <a:off x="1368425" y="2170113"/>
            <a:ext cx="190500" cy="228600"/>
          </a:xfrm>
          <a:custGeom>
            <a:avLst/>
            <a:gdLst>
              <a:gd name="T0" fmla="*/ 48 w 120"/>
              <a:gd name="T1" fmla="*/ 144 h 144"/>
              <a:gd name="T2" fmla="*/ 0 w 120"/>
              <a:gd name="T3" fmla="*/ 144 h 144"/>
              <a:gd name="T4" fmla="*/ 0 w 120"/>
              <a:gd name="T5" fmla="*/ 144 h 144"/>
              <a:gd name="T6" fmla="*/ 0 w 120"/>
              <a:gd name="T7" fmla="*/ 144 h 144"/>
              <a:gd name="T8" fmla="*/ 48 w 120"/>
              <a:gd name="T9" fmla="*/ 48 h 144"/>
              <a:gd name="T10" fmla="*/ 48 w 120"/>
              <a:gd name="T11" fmla="*/ 0 h 144"/>
              <a:gd name="T12" fmla="*/ 72 w 120"/>
              <a:gd name="T13" fmla="*/ 48 h 144"/>
              <a:gd name="T14" fmla="*/ 120 w 120"/>
              <a:gd name="T15" fmla="*/ 144 h 144"/>
              <a:gd name="T16" fmla="*/ 120 w 120"/>
              <a:gd name="T17" fmla="*/ 144 h 144"/>
              <a:gd name="T18" fmla="*/ 96 w 120"/>
              <a:gd name="T19" fmla="*/ 144 h 144"/>
              <a:gd name="T20" fmla="*/ 96 w 120"/>
              <a:gd name="T21" fmla="*/ 144 h 144"/>
              <a:gd name="T22" fmla="*/ 48 w 120"/>
              <a:gd name="T23" fmla="*/ 48 h 144"/>
              <a:gd name="T24" fmla="*/ 72 w 120"/>
              <a:gd name="T25" fmla="*/ 48 h 144"/>
              <a:gd name="T26" fmla="*/ 72 w 120"/>
              <a:gd name="T27" fmla="*/ 48 h 144"/>
              <a:gd name="T28" fmla="*/ 24 w 120"/>
              <a:gd name="T29" fmla="*/ 144 h 144"/>
              <a:gd name="T30" fmla="*/ 0 w 120"/>
              <a:gd name="T31" fmla="*/ 144 h 144"/>
              <a:gd name="T32" fmla="*/ 0 w 120"/>
              <a:gd name="T33" fmla="*/ 120 h 144"/>
              <a:gd name="T34" fmla="*/ 48 w 120"/>
              <a:gd name="T35" fmla="*/ 120 h 144"/>
              <a:gd name="T36" fmla="*/ 48 w 120"/>
              <a:gd name="T3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0" h="144">
                <a:moveTo>
                  <a:pt x="48" y="144"/>
                </a:moveTo>
                <a:lnTo>
                  <a:pt x="0" y="144"/>
                </a:lnTo>
                <a:lnTo>
                  <a:pt x="0" y="144"/>
                </a:lnTo>
                <a:lnTo>
                  <a:pt x="0" y="144"/>
                </a:lnTo>
                <a:lnTo>
                  <a:pt x="48" y="48"/>
                </a:lnTo>
                <a:lnTo>
                  <a:pt x="48" y="0"/>
                </a:lnTo>
                <a:lnTo>
                  <a:pt x="72" y="48"/>
                </a:lnTo>
                <a:lnTo>
                  <a:pt x="120" y="144"/>
                </a:lnTo>
                <a:lnTo>
                  <a:pt x="120" y="144"/>
                </a:lnTo>
                <a:lnTo>
                  <a:pt x="96" y="144"/>
                </a:lnTo>
                <a:lnTo>
                  <a:pt x="96" y="144"/>
                </a:lnTo>
                <a:lnTo>
                  <a:pt x="48" y="48"/>
                </a:lnTo>
                <a:lnTo>
                  <a:pt x="72" y="48"/>
                </a:lnTo>
                <a:lnTo>
                  <a:pt x="72" y="48"/>
                </a:lnTo>
                <a:lnTo>
                  <a:pt x="24" y="144"/>
                </a:lnTo>
                <a:lnTo>
                  <a:pt x="0" y="144"/>
                </a:lnTo>
                <a:lnTo>
                  <a:pt x="0" y="120"/>
                </a:lnTo>
                <a:lnTo>
                  <a:pt x="48" y="120"/>
                </a:lnTo>
                <a:lnTo>
                  <a:pt x="48" y="14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0" name="Freeform 10">
            <a:extLst>
              <a:ext uri="{FF2B5EF4-FFF2-40B4-BE49-F238E27FC236}">
                <a16:creationId xmlns:a16="http://schemas.microsoft.com/office/drawing/2014/main" id="{8F103F15-4AD2-D0E6-5789-0B6F0B0CC2CC}"/>
              </a:ext>
            </a:extLst>
          </p:cNvPr>
          <p:cNvSpPr>
            <a:spLocks/>
          </p:cNvSpPr>
          <p:nvPr/>
        </p:nvSpPr>
        <p:spPr bwMode="auto">
          <a:xfrm>
            <a:off x="1444625" y="2360613"/>
            <a:ext cx="76200" cy="38100"/>
          </a:xfrm>
          <a:custGeom>
            <a:avLst/>
            <a:gdLst>
              <a:gd name="T0" fmla="*/ 48 w 48"/>
              <a:gd name="T1" fmla="*/ 24 h 24"/>
              <a:gd name="T2" fmla="*/ 0 w 48"/>
              <a:gd name="T3" fmla="*/ 24 h 24"/>
              <a:gd name="T4" fmla="*/ 0 w 48"/>
              <a:gd name="T5" fmla="*/ 0 h 24"/>
              <a:gd name="T6" fmla="*/ 0 w 48"/>
              <a:gd name="T7" fmla="*/ 0 h 24"/>
              <a:gd name="T8" fmla="*/ 0 w 48"/>
              <a:gd name="T9" fmla="*/ 0 h 24"/>
              <a:gd name="T10" fmla="*/ 48 w 48"/>
              <a:gd name="T11" fmla="*/ 0 h 24"/>
              <a:gd name="T12" fmla="*/ 48 w 48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24">
                <a:moveTo>
                  <a:pt x="48" y="24"/>
                </a:moveTo>
                <a:lnTo>
                  <a:pt x="0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48" y="0"/>
                </a:lnTo>
                <a:lnTo>
                  <a:pt x="48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1" name="Freeform 11">
            <a:extLst>
              <a:ext uri="{FF2B5EF4-FFF2-40B4-BE49-F238E27FC236}">
                <a16:creationId xmlns:a16="http://schemas.microsoft.com/office/drawing/2014/main" id="{42E5AD94-79C3-D2F2-3392-61F7AB376B5B}"/>
              </a:ext>
            </a:extLst>
          </p:cNvPr>
          <p:cNvSpPr>
            <a:spLocks/>
          </p:cNvSpPr>
          <p:nvPr/>
        </p:nvSpPr>
        <p:spPr bwMode="auto">
          <a:xfrm>
            <a:off x="1368425" y="2246313"/>
            <a:ext cx="152400" cy="152400"/>
          </a:xfrm>
          <a:custGeom>
            <a:avLst/>
            <a:gdLst>
              <a:gd name="T0" fmla="*/ 48 w 96"/>
              <a:gd name="T1" fmla="*/ 96 h 96"/>
              <a:gd name="T2" fmla="*/ 0 w 96"/>
              <a:gd name="T3" fmla="*/ 96 h 96"/>
              <a:gd name="T4" fmla="*/ 48 w 96"/>
              <a:gd name="T5" fmla="*/ 0 h 96"/>
              <a:gd name="T6" fmla="*/ 96 w 96"/>
              <a:gd name="T7" fmla="*/ 96 h 96"/>
              <a:gd name="T8" fmla="*/ 48 w 96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96"/>
                </a:moveTo>
                <a:lnTo>
                  <a:pt x="0" y="96"/>
                </a:lnTo>
                <a:lnTo>
                  <a:pt x="48" y="0"/>
                </a:lnTo>
                <a:lnTo>
                  <a:pt x="96" y="96"/>
                </a:lnTo>
                <a:lnTo>
                  <a:pt x="48" y="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2" name="Rectangle 12">
            <a:extLst>
              <a:ext uri="{FF2B5EF4-FFF2-40B4-BE49-F238E27FC236}">
                <a16:creationId xmlns:a16="http://schemas.microsoft.com/office/drawing/2014/main" id="{845914E9-43F7-E42F-5DA9-9B7A150B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5624513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3" name="Rectangle 13">
            <a:extLst>
              <a:ext uri="{FF2B5EF4-FFF2-40B4-BE49-F238E27FC236}">
                <a16:creationId xmlns:a16="http://schemas.microsoft.com/office/drawing/2014/main" id="{311E3C68-F41A-CD0F-4FF4-9FD61B464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2398713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4" name="Rectangle 14">
            <a:extLst>
              <a:ext uri="{FF2B5EF4-FFF2-40B4-BE49-F238E27FC236}">
                <a16:creationId xmlns:a16="http://schemas.microsoft.com/office/drawing/2014/main" id="{B2C5057A-B27E-8F5D-C7D7-F4C443676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2398713"/>
            <a:ext cx="38100" cy="322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5" name="Freeform 15">
            <a:extLst>
              <a:ext uri="{FF2B5EF4-FFF2-40B4-BE49-F238E27FC236}">
                <a16:creationId xmlns:a16="http://schemas.microsoft.com/office/drawing/2014/main" id="{7E4E62C8-361D-EDAC-5C69-D9FD7635668D}"/>
              </a:ext>
            </a:extLst>
          </p:cNvPr>
          <p:cNvSpPr>
            <a:spLocks/>
          </p:cNvSpPr>
          <p:nvPr/>
        </p:nvSpPr>
        <p:spPr bwMode="auto">
          <a:xfrm>
            <a:off x="1444625" y="5624513"/>
            <a:ext cx="38100" cy="38100"/>
          </a:xfrm>
          <a:custGeom>
            <a:avLst/>
            <a:gdLst>
              <a:gd name="T0" fmla="*/ 0 w 24"/>
              <a:gd name="T1" fmla="*/ 0 h 24"/>
              <a:gd name="T2" fmla="*/ 0 w 24"/>
              <a:gd name="T3" fmla="*/ 0 h 24"/>
              <a:gd name="T4" fmla="*/ 24 w 24"/>
              <a:gd name="T5" fmla="*/ 24 h 24"/>
              <a:gd name="T6" fmla="*/ 24 w 24"/>
              <a:gd name="T7" fmla="*/ 24 h 24"/>
              <a:gd name="T8" fmla="*/ 0 w 2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0" y="0"/>
                </a:lnTo>
                <a:lnTo>
                  <a:pt x="24" y="24"/>
                </a:lnTo>
                <a:lnTo>
                  <a:pt x="24" y="24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76" name="Rectangle 16">
            <a:extLst>
              <a:ext uri="{FF2B5EF4-FFF2-40B4-BE49-F238E27FC236}">
                <a16:creationId xmlns:a16="http://schemas.microsoft.com/office/drawing/2014/main" id="{8A1368E4-B968-9D06-3917-FA3443E10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2854325"/>
            <a:ext cx="0" cy="38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2577" name="Group 17">
            <a:extLst>
              <a:ext uri="{FF2B5EF4-FFF2-40B4-BE49-F238E27FC236}">
                <a16:creationId xmlns:a16="http://schemas.microsoft.com/office/drawing/2014/main" id="{520F94AA-8D7C-B75A-7E6A-734BE0A8516E}"/>
              </a:ext>
            </a:extLst>
          </p:cNvPr>
          <p:cNvGrpSpPr>
            <a:grpSpLocks/>
          </p:cNvGrpSpPr>
          <p:nvPr/>
        </p:nvGrpSpPr>
        <p:grpSpPr bwMode="auto">
          <a:xfrm>
            <a:off x="1444625" y="2854325"/>
            <a:ext cx="4283075" cy="2808288"/>
            <a:chOff x="910" y="1798"/>
            <a:chExt cx="2698" cy="1769"/>
          </a:xfrm>
        </p:grpSpPr>
        <p:sp>
          <p:nvSpPr>
            <p:cNvPr id="322578" name="Freeform 18">
              <a:extLst>
                <a:ext uri="{FF2B5EF4-FFF2-40B4-BE49-F238E27FC236}">
                  <a16:creationId xmlns:a16="http://schemas.microsoft.com/office/drawing/2014/main" id="{E2904A24-5988-14A3-DBDC-94D0F16DA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2037"/>
              <a:ext cx="1814" cy="1530"/>
            </a:xfrm>
            <a:custGeom>
              <a:avLst/>
              <a:gdLst>
                <a:gd name="T0" fmla="*/ 0 w 1814"/>
                <a:gd name="T1" fmla="*/ 1506 h 1530"/>
                <a:gd name="T2" fmla="*/ 1146 w 1814"/>
                <a:gd name="T3" fmla="*/ 502 h 1530"/>
                <a:gd name="T4" fmla="*/ 1146 w 1814"/>
                <a:gd name="T5" fmla="*/ 502 h 1530"/>
                <a:gd name="T6" fmla="*/ 1146 w 1814"/>
                <a:gd name="T7" fmla="*/ 502 h 1530"/>
                <a:gd name="T8" fmla="*/ 1790 w 1814"/>
                <a:gd name="T9" fmla="*/ 0 h 1530"/>
                <a:gd name="T10" fmla="*/ 1790 w 1814"/>
                <a:gd name="T11" fmla="*/ 0 h 1530"/>
                <a:gd name="T12" fmla="*/ 1790 w 1814"/>
                <a:gd name="T13" fmla="*/ 24 h 1530"/>
                <a:gd name="T14" fmla="*/ 1814 w 1814"/>
                <a:gd name="T15" fmla="*/ 24 h 1530"/>
                <a:gd name="T16" fmla="*/ 1170 w 1814"/>
                <a:gd name="T17" fmla="*/ 526 h 1530"/>
                <a:gd name="T18" fmla="*/ 1170 w 1814"/>
                <a:gd name="T19" fmla="*/ 526 h 1530"/>
                <a:gd name="T20" fmla="*/ 1170 w 1814"/>
                <a:gd name="T21" fmla="*/ 526 h 1530"/>
                <a:gd name="T22" fmla="*/ 24 w 1814"/>
                <a:gd name="T23" fmla="*/ 1530 h 1530"/>
                <a:gd name="T24" fmla="*/ 0 w 1814"/>
                <a:gd name="T25" fmla="*/ 1506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4" h="1530">
                  <a:moveTo>
                    <a:pt x="0" y="1506"/>
                  </a:moveTo>
                  <a:lnTo>
                    <a:pt x="1146" y="502"/>
                  </a:lnTo>
                  <a:lnTo>
                    <a:pt x="1146" y="502"/>
                  </a:lnTo>
                  <a:lnTo>
                    <a:pt x="1146" y="502"/>
                  </a:lnTo>
                  <a:lnTo>
                    <a:pt x="1790" y="0"/>
                  </a:lnTo>
                  <a:lnTo>
                    <a:pt x="1790" y="0"/>
                  </a:lnTo>
                  <a:lnTo>
                    <a:pt x="1790" y="24"/>
                  </a:lnTo>
                  <a:lnTo>
                    <a:pt x="1814" y="24"/>
                  </a:lnTo>
                  <a:lnTo>
                    <a:pt x="1170" y="526"/>
                  </a:lnTo>
                  <a:lnTo>
                    <a:pt x="1170" y="526"/>
                  </a:lnTo>
                  <a:lnTo>
                    <a:pt x="1170" y="526"/>
                  </a:lnTo>
                  <a:lnTo>
                    <a:pt x="24" y="1530"/>
                  </a:lnTo>
                  <a:lnTo>
                    <a:pt x="0" y="15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79" name="Freeform 19">
              <a:extLst>
                <a:ext uri="{FF2B5EF4-FFF2-40B4-BE49-F238E27FC236}">
                  <a16:creationId xmlns:a16="http://schemas.microsoft.com/office/drawing/2014/main" id="{80A19E82-07BE-4263-3811-EAD794088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869"/>
              <a:ext cx="406" cy="192"/>
            </a:xfrm>
            <a:custGeom>
              <a:avLst/>
              <a:gdLst>
                <a:gd name="T0" fmla="*/ 0 w 406"/>
                <a:gd name="T1" fmla="*/ 168 h 192"/>
                <a:gd name="T2" fmla="*/ 406 w 406"/>
                <a:gd name="T3" fmla="*/ 0 h 192"/>
                <a:gd name="T4" fmla="*/ 406 w 406"/>
                <a:gd name="T5" fmla="*/ 0 h 192"/>
                <a:gd name="T6" fmla="*/ 406 w 406"/>
                <a:gd name="T7" fmla="*/ 24 h 192"/>
                <a:gd name="T8" fmla="*/ 406 w 406"/>
                <a:gd name="T9" fmla="*/ 24 h 192"/>
                <a:gd name="T10" fmla="*/ 0 w 406"/>
                <a:gd name="T11" fmla="*/ 192 h 192"/>
                <a:gd name="T12" fmla="*/ 0 w 406"/>
                <a:gd name="T13" fmla="*/ 1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192">
                  <a:moveTo>
                    <a:pt x="0" y="168"/>
                  </a:moveTo>
                  <a:lnTo>
                    <a:pt x="406" y="0"/>
                  </a:lnTo>
                  <a:lnTo>
                    <a:pt x="406" y="0"/>
                  </a:lnTo>
                  <a:lnTo>
                    <a:pt x="406" y="24"/>
                  </a:lnTo>
                  <a:lnTo>
                    <a:pt x="406" y="24"/>
                  </a:lnTo>
                  <a:lnTo>
                    <a:pt x="0" y="192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80" name="Freeform 20">
              <a:extLst>
                <a:ext uri="{FF2B5EF4-FFF2-40B4-BE49-F238E27FC236}">
                  <a16:creationId xmlns:a16="http://schemas.microsoft.com/office/drawing/2014/main" id="{F23BAB42-EC4A-17BF-9FA1-1C4F79B1F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" y="1798"/>
              <a:ext cx="502" cy="95"/>
            </a:xfrm>
            <a:custGeom>
              <a:avLst/>
              <a:gdLst>
                <a:gd name="T0" fmla="*/ 0 w 502"/>
                <a:gd name="T1" fmla="*/ 71 h 95"/>
                <a:gd name="T2" fmla="*/ 0 w 502"/>
                <a:gd name="T3" fmla="*/ 95 h 95"/>
                <a:gd name="T4" fmla="*/ 502 w 502"/>
                <a:gd name="T5" fmla="*/ 24 h 95"/>
                <a:gd name="T6" fmla="*/ 502 w 502"/>
                <a:gd name="T7" fmla="*/ 0 h 95"/>
                <a:gd name="T8" fmla="*/ 0 w 502"/>
                <a:gd name="T9" fmla="*/ 7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95">
                  <a:moveTo>
                    <a:pt x="0" y="71"/>
                  </a:moveTo>
                  <a:lnTo>
                    <a:pt x="0" y="95"/>
                  </a:lnTo>
                  <a:lnTo>
                    <a:pt x="502" y="24"/>
                  </a:lnTo>
                  <a:lnTo>
                    <a:pt x="50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2581" name="Freeform 21">
            <a:extLst>
              <a:ext uri="{FF2B5EF4-FFF2-40B4-BE49-F238E27FC236}">
                <a16:creationId xmlns:a16="http://schemas.microsoft.com/office/drawing/2014/main" id="{A4EFDCBC-35D3-4334-B716-3EDB7B3EABD9}"/>
              </a:ext>
            </a:extLst>
          </p:cNvPr>
          <p:cNvSpPr>
            <a:spLocks/>
          </p:cNvSpPr>
          <p:nvPr/>
        </p:nvSpPr>
        <p:spPr bwMode="auto">
          <a:xfrm>
            <a:off x="1444625" y="5624513"/>
            <a:ext cx="38100" cy="38100"/>
          </a:xfrm>
          <a:custGeom>
            <a:avLst/>
            <a:gdLst>
              <a:gd name="T0" fmla="*/ 0 w 24"/>
              <a:gd name="T1" fmla="*/ 0 h 24"/>
              <a:gd name="T2" fmla="*/ 0 w 24"/>
              <a:gd name="T3" fmla="*/ 0 h 24"/>
              <a:gd name="T4" fmla="*/ 24 w 24"/>
              <a:gd name="T5" fmla="*/ 24 h 24"/>
              <a:gd name="T6" fmla="*/ 24 w 24"/>
              <a:gd name="T7" fmla="*/ 24 h 24"/>
              <a:gd name="T8" fmla="*/ 0 w 2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0" y="0"/>
                </a:lnTo>
                <a:lnTo>
                  <a:pt x="24" y="24"/>
                </a:lnTo>
                <a:lnTo>
                  <a:pt x="24" y="24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82" name="Rectangle 22">
            <a:extLst>
              <a:ext uri="{FF2B5EF4-FFF2-40B4-BE49-F238E27FC236}">
                <a16:creationId xmlns:a16="http://schemas.microsoft.com/office/drawing/2014/main" id="{57B8E48B-DE98-6F65-C08C-E79883EE5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4257675"/>
            <a:ext cx="0" cy="38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2583" name="Group 23">
            <a:extLst>
              <a:ext uri="{FF2B5EF4-FFF2-40B4-BE49-F238E27FC236}">
                <a16:creationId xmlns:a16="http://schemas.microsoft.com/office/drawing/2014/main" id="{75975D0F-458E-B4CF-4EFD-1DD86FEF52AF}"/>
              </a:ext>
            </a:extLst>
          </p:cNvPr>
          <p:cNvGrpSpPr>
            <a:grpSpLocks/>
          </p:cNvGrpSpPr>
          <p:nvPr/>
        </p:nvGrpSpPr>
        <p:grpSpPr bwMode="auto">
          <a:xfrm>
            <a:off x="1444625" y="4257675"/>
            <a:ext cx="4319588" cy="1404938"/>
            <a:chOff x="910" y="2682"/>
            <a:chExt cx="2721" cy="885"/>
          </a:xfrm>
        </p:grpSpPr>
        <p:sp>
          <p:nvSpPr>
            <p:cNvPr id="322584" name="Freeform 24">
              <a:extLst>
                <a:ext uri="{FF2B5EF4-FFF2-40B4-BE49-F238E27FC236}">
                  <a16:creationId xmlns:a16="http://schemas.microsoft.com/office/drawing/2014/main" id="{51BCE13F-8859-CD36-85DC-66A0E9377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2897"/>
              <a:ext cx="979" cy="670"/>
            </a:xfrm>
            <a:custGeom>
              <a:avLst/>
              <a:gdLst>
                <a:gd name="T0" fmla="*/ 0 w 979"/>
                <a:gd name="T1" fmla="*/ 646 h 670"/>
                <a:gd name="T2" fmla="*/ 501 w 979"/>
                <a:gd name="T3" fmla="*/ 239 h 670"/>
                <a:gd name="T4" fmla="*/ 501 w 979"/>
                <a:gd name="T5" fmla="*/ 239 h 670"/>
                <a:gd name="T6" fmla="*/ 501 w 979"/>
                <a:gd name="T7" fmla="*/ 239 h 670"/>
                <a:gd name="T8" fmla="*/ 979 w 979"/>
                <a:gd name="T9" fmla="*/ 0 h 670"/>
                <a:gd name="T10" fmla="*/ 979 w 979"/>
                <a:gd name="T11" fmla="*/ 0 h 670"/>
                <a:gd name="T12" fmla="*/ 979 w 979"/>
                <a:gd name="T13" fmla="*/ 24 h 670"/>
                <a:gd name="T14" fmla="*/ 979 w 979"/>
                <a:gd name="T15" fmla="*/ 24 h 670"/>
                <a:gd name="T16" fmla="*/ 501 w 979"/>
                <a:gd name="T17" fmla="*/ 263 h 670"/>
                <a:gd name="T18" fmla="*/ 501 w 979"/>
                <a:gd name="T19" fmla="*/ 263 h 670"/>
                <a:gd name="T20" fmla="*/ 525 w 979"/>
                <a:gd name="T21" fmla="*/ 263 h 670"/>
                <a:gd name="T22" fmla="*/ 24 w 979"/>
                <a:gd name="T23" fmla="*/ 670 h 670"/>
                <a:gd name="T24" fmla="*/ 0 w 979"/>
                <a:gd name="T25" fmla="*/ 64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9" h="670">
                  <a:moveTo>
                    <a:pt x="0" y="646"/>
                  </a:moveTo>
                  <a:lnTo>
                    <a:pt x="501" y="239"/>
                  </a:lnTo>
                  <a:lnTo>
                    <a:pt x="501" y="239"/>
                  </a:lnTo>
                  <a:lnTo>
                    <a:pt x="501" y="239"/>
                  </a:lnTo>
                  <a:lnTo>
                    <a:pt x="979" y="0"/>
                  </a:lnTo>
                  <a:lnTo>
                    <a:pt x="979" y="0"/>
                  </a:lnTo>
                  <a:lnTo>
                    <a:pt x="979" y="24"/>
                  </a:lnTo>
                  <a:lnTo>
                    <a:pt x="979" y="24"/>
                  </a:lnTo>
                  <a:lnTo>
                    <a:pt x="501" y="263"/>
                  </a:lnTo>
                  <a:lnTo>
                    <a:pt x="501" y="263"/>
                  </a:lnTo>
                  <a:lnTo>
                    <a:pt x="525" y="263"/>
                  </a:lnTo>
                  <a:lnTo>
                    <a:pt x="24" y="670"/>
                  </a:lnTo>
                  <a:lnTo>
                    <a:pt x="0" y="64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85" name="Freeform 25">
              <a:extLst>
                <a:ext uri="{FF2B5EF4-FFF2-40B4-BE49-F238E27FC236}">
                  <a16:creationId xmlns:a16="http://schemas.microsoft.com/office/drawing/2014/main" id="{D1A10B69-9E0C-6B22-DC24-872888716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" y="2778"/>
              <a:ext cx="668" cy="143"/>
            </a:xfrm>
            <a:custGeom>
              <a:avLst/>
              <a:gdLst>
                <a:gd name="T0" fmla="*/ 0 w 668"/>
                <a:gd name="T1" fmla="*/ 119 h 143"/>
                <a:gd name="T2" fmla="*/ 668 w 668"/>
                <a:gd name="T3" fmla="*/ 0 h 143"/>
                <a:gd name="T4" fmla="*/ 668 w 668"/>
                <a:gd name="T5" fmla="*/ 0 h 143"/>
                <a:gd name="T6" fmla="*/ 668 w 668"/>
                <a:gd name="T7" fmla="*/ 24 h 143"/>
                <a:gd name="T8" fmla="*/ 668 w 668"/>
                <a:gd name="T9" fmla="*/ 24 h 143"/>
                <a:gd name="T10" fmla="*/ 0 w 668"/>
                <a:gd name="T11" fmla="*/ 143 h 143"/>
                <a:gd name="T12" fmla="*/ 0 w 668"/>
                <a:gd name="T13" fmla="*/ 11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8" h="143">
                  <a:moveTo>
                    <a:pt x="0" y="119"/>
                  </a:moveTo>
                  <a:lnTo>
                    <a:pt x="668" y="0"/>
                  </a:lnTo>
                  <a:lnTo>
                    <a:pt x="668" y="0"/>
                  </a:lnTo>
                  <a:lnTo>
                    <a:pt x="668" y="24"/>
                  </a:lnTo>
                  <a:lnTo>
                    <a:pt x="668" y="24"/>
                  </a:lnTo>
                  <a:lnTo>
                    <a:pt x="0" y="143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86" name="Freeform 26">
              <a:extLst>
                <a:ext uri="{FF2B5EF4-FFF2-40B4-BE49-F238E27FC236}">
                  <a16:creationId xmlns:a16="http://schemas.microsoft.com/office/drawing/2014/main" id="{BE435717-F42F-9D16-5F79-00C9DC665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2682"/>
              <a:ext cx="1074" cy="120"/>
            </a:xfrm>
            <a:custGeom>
              <a:avLst/>
              <a:gdLst>
                <a:gd name="T0" fmla="*/ 0 w 1074"/>
                <a:gd name="T1" fmla="*/ 96 h 120"/>
                <a:gd name="T2" fmla="*/ 0 w 1074"/>
                <a:gd name="T3" fmla="*/ 120 h 120"/>
                <a:gd name="T4" fmla="*/ 1074 w 1074"/>
                <a:gd name="T5" fmla="*/ 24 h 120"/>
                <a:gd name="T6" fmla="*/ 1074 w 1074"/>
                <a:gd name="T7" fmla="*/ 0 h 120"/>
                <a:gd name="T8" fmla="*/ 0 w 1074"/>
                <a:gd name="T9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4" h="120">
                  <a:moveTo>
                    <a:pt x="0" y="96"/>
                  </a:moveTo>
                  <a:lnTo>
                    <a:pt x="0" y="120"/>
                  </a:lnTo>
                  <a:lnTo>
                    <a:pt x="1074" y="24"/>
                  </a:lnTo>
                  <a:lnTo>
                    <a:pt x="1074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2587" name="Rectangle 27">
            <a:extLst>
              <a:ext uri="{FF2B5EF4-FFF2-40B4-BE49-F238E27FC236}">
                <a16:creationId xmlns:a16="http://schemas.microsoft.com/office/drawing/2014/main" id="{C0ABA956-59C4-D43C-D488-1A3C8B10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905000"/>
            <a:ext cx="2651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00"/>
                </a:solidFill>
                <a:latin typeface="Helvetica" pitchFamily="2" charset="0"/>
              </a:rPr>
              <a:t>I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588" name="Rectangle 28">
            <a:extLst>
              <a:ext uri="{FF2B5EF4-FFF2-40B4-BE49-F238E27FC236}">
                <a16:creationId xmlns:a16="http://schemas.microsoft.com/office/drawing/2014/main" id="{E9F10C89-17FD-E704-C3F3-BC37D1628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057400"/>
            <a:ext cx="3032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589" name="Rectangle 29">
            <a:extLst>
              <a:ext uri="{FF2B5EF4-FFF2-40B4-BE49-F238E27FC236}">
                <a16:creationId xmlns:a16="http://schemas.microsoft.com/office/drawing/2014/main" id="{0E40B851-F288-CBDA-BD67-FED48640F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360613"/>
            <a:ext cx="2817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chemeClr val="accent1"/>
                </a:solidFill>
                <a:latin typeface="Helvetica" pitchFamily="2" charset="0"/>
              </a:rPr>
              <a:t>Long-channel device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590" name="Rectangle 30">
            <a:extLst>
              <a:ext uri="{FF2B5EF4-FFF2-40B4-BE49-F238E27FC236}">
                <a16:creationId xmlns:a16="http://schemas.microsoft.com/office/drawing/2014/main" id="{4BC883F0-3657-36DA-5B68-80EA6338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3689350"/>
            <a:ext cx="2867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chemeClr val="tx2"/>
                </a:solidFill>
                <a:latin typeface="Helvetica" pitchFamily="2" charset="0"/>
              </a:rPr>
              <a:t>Short-channel device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591" name="Rectangle 31">
            <a:extLst>
              <a:ext uri="{FF2B5EF4-FFF2-40B4-BE49-F238E27FC236}">
                <a16:creationId xmlns:a16="http://schemas.microsoft.com/office/drawing/2014/main" id="{4F794DB0-39F5-141E-9043-B5FC32876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5737225"/>
            <a:ext cx="3794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00"/>
                </a:solidFill>
                <a:latin typeface="Helvetica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592" name="Rectangle 32">
            <a:extLst>
              <a:ext uri="{FF2B5EF4-FFF2-40B4-BE49-F238E27FC236}">
                <a16:creationId xmlns:a16="http://schemas.microsoft.com/office/drawing/2014/main" id="{0FE731A9-AB0A-3D2F-4387-36D737ABA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5889625"/>
            <a:ext cx="4921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DS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593" name="Rectangle 33">
            <a:extLst>
              <a:ext uri="{FF2B5EF4-FFF2-40B4-BE49-F238E27FC236}">
                <a16:creationId xmlns:a16="http://schemas.microsoft.com/office/drawing/2014/main" id="{89E04430-7595-4023-3915-2694E7DCF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4637088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4" name="Rectangle 34">
            <a:extLst>
              <a:ext uri="{FF2B5EF4-FFF2-40B4-BE49-F238E27FC236}">
                <a16:creationId xmlns:a16="http://schemas.microsoft.com/office/drawing/2014/main" id="{1A1C1354-57EB-E410-26CE-61E862A0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4865688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5" name="Rectangle 35">
            <a:extLst>
              <a:ext uri="{FF2B5EF4-FFF2-40B4-BE49-F238E27FC236}">
                <a16:creationId xmlns:a16="http://schemas.microsoft.com/office/drawing/2014/main" id="{8E770155-DDB6-32C9-8173-0FC8DAFB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4637088"/>
            <a:ext cx="38100" cy="228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6" name="Line 36">
            <a:extLst>
              <a:ext uri="{FF2B5EF4-FFF2-40B4-BE49-F238E27FC236}">
                <a16:creationId xmlns:a16="http://schemas.microsoft.com/office/drawing/2014/main" id="{72182E78-A127-ED69-9113-0D2FA395D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588" y="5092700"/>
            <a:ext cx="1587" cy="76200"/>
          </a:xfrm>
          <a:prstGeom prst="line">
            <a:avLst/>
          </a:prstGeom>
          <a:noFill/>
          <a:ln w="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7" name="Rectangle 37">
            <a:extLst>
              <a:ext uri="{FF2B5EF4-FFF2-40B4-BE49-F238E27FC236}">
                <a16:creationId xmlns:a16="http://schemas.microsoft.com/office/drawing/2014/main" id="{E52A307C-4BFA-F60F-3F17-5C2D85BC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5395913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8" name="Rectangle 38">
            <a:extLst>
              <a:ext uri="{FF2B5EF4-FFF2-40B4-BE49-F238E27FC236}">
                <a16:creationId xmlns:a16="http://schemas.microsoft.com/office/drawing/2014/main" id="{31860912-7D1A-87F8-92E6-0F6B8B1E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5624513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99" name="Rectangle 39">
            <a:extLst>
              <a:ext uri="{FF2B5EF4-FFF2-40B4-BE49-F238E27FC236}">
                <a16:creationId xmlns:a16="http://schemas.microsoft.com/office/drawing/2014/main" id="{A37E763E-CFB2-DA72-91D8-B0F143CB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5395913"/>
            <a:ext cx="38100" cy="228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0" name="Rectangle 40">
            <a:extLst>
              <a:ext uri="{FF2B5EF4-FFF2-40B4-BE49-F238E27FC236}">
                <a16:creationId xmlns:a16="http://schemas.microsoft.com/office/drawing/2014/main" id="{C88A96A5-178D-BD73-B4E7-6D8E46FE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3081338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1" name="Rectangle 41">
            <a:extLst>
              <a:ext uri="{FF2B5EF4-FFF2-40B4-BE49-F238E27FC236}">
                <a16:creationId xmlns:a16="http://schemas.microsoft.com/office/drawing/2014/main" id="{842D9CAD-BF1D-6F20-212F-E21F6CB55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3271838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2" name="Rectangle 42">
            <a:extLst>
              <a:ext uri="{FF2B5EF4-FFF2-40B4-BE49-F238E27FC236}">
                <a16:creationId xmlns:a16="http://schemas.microsoft.com/office/drawing/2014/main" id="{74F7545D-A77D-23A6-2657-1C538D7A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3081338"/>
            <a:ext cx="38100" cy="190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3" name="Line 43">
            <a:extLst>
              <a:ext uri="{FF2B5EF4-FFF2-40B4-BE49-F238E27FC236}">
                <a16:creationId xmlns:a16="http://schemas.microsoft.com/office/drawing/2014/main" id="{F67F35F7-C810-63E2-4A80-991767869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3498850"/>
            <a:ext cx="1587" cy="38100"/>
          </a:xfrm>
          <a:prstGeom prst="line">
            <a:avLst/>
          </a:prstGeom>
          <a:noFill/>
          <a:ln w="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4" name="Line 44">
            <a:extLst>
              <a:ext uri="{FF2B5EF4-FFF2-40B4-BE49-F238E27FC236}">
                <a16:creationId xmlns:a16="http://schemas.microsoft.com/office/drawing/2014/main" id="{B75E2E33-84EA-943D-BDB3-F52AC540B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3763963"/>
            <a:ext cx="1587" cy="341312"/>
          </a:xfrm>
          <a:prstGeom prst="line">
            <a:avLst/>
          </a:prstGeom>
          <a:noFill/>
          <a:ln w="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5" name="Line 45">
            <a:extLst>
              <a:ext uri="{FF2B5EF4-FFF2-40B4-BE49-F238E27FC236}">
                <a16:creationId xmlns:a16="http://schemas.microsoft.com/office/drawing/2014/main" id="{76484C6E-02E5-D20B-9E03-9E38758E4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4333875"/>
            <a:ext cx="1587" cy="38100"/>
          </a:xfrm>
          <a:prstGeom prst="line">
            <a:avLst/>
          </a:prstGeom>
          <a:noFill/>
          <a:ln w="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6" name="Line 46">
            <a:extLst>
              <a:ext uri="{FF2B5EF4-FFF2-40B4-BE49-F238E27FC236}">
                <a16:creationId xmlns:a16="http://schemas.microsoft.com/office/drawing/2014/main" id="{C45C3402-9372-BBB4-D23D-2C75F6EB9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4560888"/>
            <a:ext cx="1587" cy="379412"/>
          </a:xfrm>
          <a:prstGeom prst="line">
            <a:avLst/>
          </a:prstGeom>
          <a:noFill/>
          <a:ln w="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7" name="Line 47">
            <a:extLst>
              <a:ext uri="{FF2B5EF4-FFF2-40B4-BE49-F238E27FC236}">
                <a16:creationId xmlns:a16="http://schemas.microsoft.com/office/drawing/2014/main" id="{F0CA74C7-9DF9-9755-F478-1158AA32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5168900"/>
            <a:ext cx="1587" cy="38100"/>
          </a:xfrm>
          <a:prstGeom prst="line">
            <a:avLst/>
          </a:prstGeom>
          <a:noFill/>
          <a:ln w="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8" name="Rectangle 48">
            <a:extLst>
              <a:ext uri="{FF2B5EF4-FFF2-40B4-BE49-F238E27FC236}">
                <a16:creationId xmlns:a16="http://schemas.microsoft.com/office/drawing/2014/main" id="{D337BF58-554B-3347-6497-30D308AE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5395913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09" name="Rectangle 49">
            <a:extLst>
              <a:ext uri="{FF2B5EF4-FFF2-40B4-BE49-F238E27FC236}">
                <a16:creationId xmlns:a16="http://schemas.microsoft.com/office/drawing/2014/main" id="{1D99FEFC-6ABE-EA19-20C5-A57D2C21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5624513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10" name="Rectangle 50">
            <a:extLst>
              <a:ext uri="{FF2B5EF4-FFF2-40B4-BE49-F238E27FC236}">
                <a16:creationId xmlns:a16="http://schemas.microsoft.com/office/drawing/2014/main" id="{FB495F48-769C-6246-8822-37609345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699125"/>
            <a:ext cx="34131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Helvetica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11" name="Rectangle 51">
            <a:extLst>
              <a:ext uri="{FF2B5EF4-FFF2-40B4-BE49-F238E27FC236}">
                <a16:creationId xmlns:a16="http://schemas.microsoft.com/office/drawing/2014/main" id="{BB248375-D146-DF42-D6F4-81DB05D8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851525"/>
            <a:ext cx="7207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DSAT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12" name="Rectangle 52">
            <a:extLst>
              <a:ext uri="{FF2B5EF4-FFF2-40B4-BE49-F238E27FC236}">
                <a16:creationId xmlns:a16="http://schemas.microsoft.com/office/drawing/2014/main" id="{8CE9FB00-1FBC-BFF2-92BE-47664A6C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5737225"/>
            <a:ext cx="34131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Helvetica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13" name="Rectangle 53">
            <a:extLst>
              <a:ext uri="{FF2B5EF4-FFF2-40B4-BE49-F238E27FC236}">
                <a16:creationId xmlns:a16="http://schemas.microsoft.com/office/drawing/2014/main" id="{E29A362B-ECD6-B426-25BE-E8824581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5889625"/>
            <a:ext cx="45402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GS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14" name="Rectangle 54">
            <a:extLst>
              <a:ext uri="{FF2B5EF4-FFF2-40B4-BE49-F238E27FC236}">
                <a16:creationId xmlns:a16="http://schemas.microsoft.com/office/drawing/2014/main" id="{12AF4AD6-D539-1612-13DC-4BC8827DC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5737225"/>
            <a:ext cx="6064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Helvetica" pitchFamily="2" charset="0"/>
              </a:rPr>
              <a:t> - 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15" name="Rectangle 55">
            <a:extLst>
              <a:ext uri="{FF2B5EF4-FFF2-40B4-BE49-F238E27FC236}">
                <a16:creationId xmlns:a16="http://schemas.microsoft.com/office/drawing/2014/main" id="{A11BC79A-29B5-6954-CE3A-CCB3C772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5889625"/>
            <a:ext cx="26511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16" name="Rectangle 56">
            <a:extLst>
              <a:ext uri="{FF2B5EF4-FFF2-40B4-BE49-F238E27FC236}">
                <a16:creationId xmlns:a16="http://schemas.microsoft.com/office/drawing/2014/main" id="{4D848EAB-CC1D-B3AC-4303-5DDC0F1AF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119438"/>
            <a:ext cx="3413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Helvetica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17" name="Rectangle 57">
            <a:extLst>
              <a:ext uri="{FF2B5EF4-FFF2-40B4-BE49-F238E27FC236}">
                <a16:creationId xmlns:a16="http://schemas.microsoft.com/office/drawing/2014/main" id="{7F2AA367-896A-D7E3-B9F7-8468CEF5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3271838"/>
            <a:ext cx="5302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GS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18" name="Rectangle 58">
            <a:extLst>
              <a:ext uri="{FF2B5EF4-FFF2-40B4-BE49-F238E27FC236}">
                <a16:creationId xmlns:a16="http://schemas.microsoft.com/office/drawing/2014/main" id="{2CC32AB0-FF4F-27A3-62E2-8F3A28CD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3119438"/>
            <a:ext cx="60642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Helvetica" pitchFamily="2" charset="0"/>
              </a:rPr>
              <a:t>= 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19" name="Rectangle 59">
            <a:extLst>
              <a:ext uri="{FF2B5EF4-FFF2-40B4-BE49-F238E27FC236}">
                <a16:creationId xmlns:a16="http://schemas.microsoft.com/office/drawing/2014/main" id="{35146B09-4A30-FDD5-2C5A-FF8B4990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3271838"/>
            <a:ext cx="41751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DD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2620" name="Rectangle 60">
            <a:extLst>
              <a:ext uri="{FF2B5EF4-FFF2-40B4-BE49-F238E27FC236}">
                <a16:creationId xmlns:a16="http://schemas.microsoft.com/office/drawing/2014/main" id="{1CA2711A-6B29-3934-06D7-96A636AF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3536950"/>
            <a:ext cx="0" cy="38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21" name="Rectangle 61">
            <a:extLst>
              <a:ext uri="{FF2B5EF4-FFF2-40B4-BE49-F238E27FC236}">
                <a16:creationId xmlns:a16="http://schemas.microsoft.com/office/drawing/2014/main" id="{2A77C4FD-92DC-45CF-724D-30EE5D40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3613150"/>
            <a:ext cx="0" cy="38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22" name="Rectangle 62">
            <a:extLst>
              <a:ext uri="{FF2B5EF4-FFF2-40B4-BE49-F238E27FC236}">
                <a16:creationId xmlns:a16="http://schemas.microsoft.com/office/drawing/2014/main" id="{2B5A7491-2595-B062-1A9E-E71320B0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3536950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23" name="Rectangle 63">
            <a:extLst>
              <a:ext uri="{FF2B5EF4-FFF2-40B4-BE49-F238E27FC236}">
                <a16:creationId xmlns:a16="http://schemas.microsoft.com/office/drawing/2014/main" id="{F59D1408-E8DB-0BD2-948E-AECB42F4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4181475"/>
            <a:ext cx="381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24" name="Rectangle 64">
            <a:extLst>
              <a:ext uri="{FF2B5EF4-FFF2-40B4-BE49-F238E27FC236}">
                <a16:creationId xmlns:a16="http://schemas.microsoft.com/office/drawing/2014/main" id="{914F934B-A1F3-735E-08D6-BC32F777D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10200"/>
            <a:ext cx="38100" cy="228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625" name="Line 65">
            <a:extLst>
              <a:ext uri="{FF2B5EF4-FFF2-40B4-BE49-F238E27FC236}">
                <a16:creationId xmlns:a16="http://schemas.microsoft.com/office/drawing/2014/main" id="{F38049E7-9899-7082-AAC6-3D2457507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626" name="Line 66">
            <a:extLst>
              <a:ext uri="{FF2B5EF4-FFF2-40B4-BE49-F238E27FC236}">
                <a16:creationId xmlns:a16="http://schemas.microsoft.com/office/drawing/2014/main" id="{F05473A8-2190-80DA-3177-1231B4225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052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2D4B3CD4-F62A-297A-373F-A4768CD59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</a:t>
            </a:r>
            <a:r>
              <a:rPr lang="en-US" altLang="en-US" baseline="-25000"/>
              <a:t>D</a:t>
            </a:r>
            <a:r>
              <a:rPr lang="en-US" altLang="en-US"/>
              <a:t> versus V</a:t>
            </a:r>
            <a:r>
              <a:rPr lang="en-US" altLang="en-US" baseline="-25000"/>
              <a:t>GS</a:t>
            </a:r>
            <a:endParaRPr lang="en-US" altLang="en-US"/>
          </a:p>
        </p:txBody>
      </p:sp>
      <p:grpSp>
        <p:nvGrpSpPr>
          <p:cNvPr id="323587" name="Group 3">
            <a:extLst>
              <a:ext uri="{FF2B5EF4-FFF2-40B4-BE49-F238E27FC236}">
                <a16:creationId xmlns:a16="http://schemas.microsoft.com/office/drawing/2014/main" id="{B8C20A10-E535-138E-32F3-C72BA42F88E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62100"/>
            <a:ext cx="3976688" cy="3827463"/>
            <a:chOff x="240" y="1152"/>
            <a:chExt cx="2505" cy="2411"/>
          </a:xfrm>
        </p:grpSpPr>
        <p:sp>
          <p:nvSpPr>
            <p:cNvPr id="323588" name="Rectangle 4">
              <a:extLst>
                <a:ext uri="{FF2B5EF4-FFF2-40B4-BE49-F238E27FC236}">
                  <a16:creationId xmlns:a16="http://schemas.microsoft.com/office/drawing/2014/main" id="{6FC4AAB9-02C1-488D-0166-AACC808C5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52"/>
              <a:ext cx="2505" cy="2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89" name="Rectangle 5">
              <a:extLst>
                <a:ext uri="{FF2B5EF4-FFF2-40B4-BE49-F238E27FC236}">
                  <a16:creationId xmlns:a16="http://schemas.microsoft.com/office/drawing/2014/main" id="{D149DC92-DF49-ED4D-3AF3-245D9AFF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335"/>
              <a:ext cx="1930" cy="19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0" name="Rectangle 6">
              <a:extLst>
                <a:ext uri="{FF2B5EF4-FFF2-40B4-BE49-F238E27FC236}">
                  <a16:creationId xmlns:a16="http://schemas.microsoft.com/office/drawing/2014/main" id="{99CBF57B-4FB3-66AF-0271-ED36E1D54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335"/>
              <a:ext cx="1930" cy="1948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1" name="Line 7">
              <a:extLst>
                <a:ext uri="{FF2B5EF4-FFF2-40B4-BE49-F238E27FC236}">
                  <a16:creationId xmlns:a16="http://schemas.microsoft.com/office/drawing/2014/main" id="{493323BC-7FD6-5D46-9774-F085AAAB3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1335"/>
              <a:ext cx="1930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2" name="Freeform 8">
              <a:extLst>
                <a:ext uri="{FF2B5EF4-FFF2-40B4-BE49-F238E27FC236}">
                  <a16:creationId xmlns:a16="http://schemas.microsoft.com/office/drawing/2014/main" id="{285517F0-5BE3-5332-A4BD-DD958E910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1335"/>
              <a:ext cx="1930" cy="1948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3" name="Line 9">
              <a:extLst>
                <a:ext uri="{FF2B5EF4-FFF2-40B4-BE49-F238E27FC236}">
                  <a16:creationId xmlns:a16="http://schemas.microsoft.com/office/drawing/2014/main" id="{A6A2A7B6-34B0-D9BD-EC87-1CC5A066B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" y="1335"/>
              <a:ext cx="1" cy="194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4" name="Line 10">
              <a:extLst>
                <a:ext uri="{FF2B5EF4-FFF2-40B4-BE49-F238E27FC236}">
                  <a16:creationId xmlns:a16="http://schemas.microsoft.com/office/drawing/2014/main" id="{836622C1-218B-1F51-B251-70FF7FE51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3283"/>
              <a:ext cx="1930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5" name="Line 11">
              <a:extLst>
                <a:ext uri="{FF2B5EF4-FFF2-40B4-BE49-F238E27FC236}">
                  <a16:creationId xmlns:a16="http://schemas.microsoft.com/office/drawing/2014/main" id="{4CE2C900-4B6E-479A-3461-457C3387D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" y="1335"/>
              <a:ext cx="1" cy="194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6" name="Line 12">
              <a:extLst>
                <a:ext uri="{FF2B5EF4-FFF2-40B4-BE49-F238E27FC236}">
                  <a16:creationId xmlns:a16="http://schemas.microsoft.com/office/drawing/2014/main" id="{6CCF797B-15C0-1FA5-7F88-F93979E49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" y="3261"/>
              <a:ext cx="1" cy="2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7" name="Line 13">
              <a:extLst>
                <a:ext uri="{FF2B5EF4-FFF2-40B4-BE49-F238E27FC236}">
                  <a16:creationId xmlns:a16="http://schemas.microsoft.com/office/drawing/2014/main" id="{72C57016-EA44-23FF-BDCD-826F3F990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1335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8" name="Rectangle 14">
              <a:extLst>
                <a:ext uri="{FF2B5EF4-FFF2-40B4-BE49-F238E27FC236}">
                  <a16:creationId xmlns:a16="http://schemas.microsoft.com/office/drawing/2014/main" id="{A3963550-5A76-D2B6-4D67-E61DD6181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" y="330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599" name="Line 15">
              <a:extLst>
                <a:ext uri="{FF2B5EF4-FFF2-40B4-BE49-F238E27FC236}">
                  <a16:creationId xmlns:a16="http://schemas.microsoft.com/office/drawing/2014/main" id="{6CD246E7-C4E2-325E-DEAC-83C7D2450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3" y="3261"/>
              <a:ext cx="1" cy="2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00" name="Line 16">
              <a:extLst>
                <a:ext uri="{FF2B5EF4-FFF2-40B4-BE49-F238E27FC236}">
                  <a16:creationId xmlns:a16="http://schemas.microsoft.com/office/drawing/2014/main" id="{450C3CF1-22DF-8EAF-B08B-BB7A6485F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" y="1335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01" name="Rectangle 17">
              <a:extLst>
                <a:ext uri="{FF2B5EF4-FFF2-40B4-BE49-F238E27FC236}">
                  <a16:creationId xmlns:a16="http://schemas.microsoft.com/office/drawing/2014/main" id="{901AF5C4-E5B9-E69B-8242-23EBDA74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306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02" name="Line 18">
              <a:extLst>
                <a:ext uri="{FF2B5EF4-FFF2-40B4-BE49-F238E27FC236}">
                  <a16:creationId xmlns:a16="http://schemas.microsoft.com/office/drawing/2014/main" id="{579681F7-39B6-6FAB-6170-D1E3428F4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6" y="3261"/>
              <a:ext cx="1" cy="2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03" name="Line 19">
              <a:extLst>
                <a:ext uri="{FF2B5EF4-FFF2-40B4-BE49-F238E27FC236}">
                  <a16:creationId xmlns:a16="http://schemas.microsoft.com/office/drawing/2014/main" id="{4FFEF7CA-A582-FB3D-6423-560957927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335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04" name="Rectangle 20">
              <a:extLst>
                <a:ext uri="{FF2B5EF4-FFF2-40B4-BE49-F238E27FC236}">
                  <a16:creationId xmlns:a16="http://schemas.microsoft.com/office/drawing/2014/main" id="{617676CC-E9D4-8AC0-4816-0B256DF09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330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05" name="Line 21">
              <a:extLst>
                <a:ext uri="{FF2B5EF4-FFF2-40B4-BE49-F238E27FC236}">
                  <a16:creationId xmlns:a16="http://schemas.microsoft.com/office/drawing/2014/main" id="{D3C35B12-7EF9-7D38-65BB-5A7D6D68D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4" y="3261"/>
              <a:ext cx="1" cy="2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06" name="Line 22">
              <a:extLst>
                <a:ext uri="{FF2B5EF4-FFF2-40B4-BE49-F238E27FC236}">
                  <a16:creationId xmlns:a16="http://schemas.microsoft.com/office/drawing/2014/main" id="{627A0F08-946A-E3A1-3970-356740E7B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335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07" name="Rectangle 23">
              <a:extLst>
                <a:ext uri="{FF2B5EF4-FFF2-40B4-BE49-F238E27FC236}">
                  <a16:creationId xmlns:a16="http://schemas.microsoft.com/office/drawing/2014/main" id="{3253A9FE-5531-46D1-D127-BFC46BE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3306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08" name="Line 24">
              <a:extLst>
                <a:ext uri="{FF2B5EF4-FFF2-40B4-BE49-F238E27FC236}">
                  <a16:creationId xmlns:a16="http://schemas.microsoft.com/office/drawing/2014/main" id="{48F9D7A1-DB9F-56FF-ACC5-45FCE923D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8" y="3261"/>
              <a:ext cx="1" cy="2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09" name="Line 25">
              <a:extLst>
                <a:ext uri="{FF2B5EF4-FFF2-40B4-BE49-F238E27FC236}">
                  <a16:creationId xmlns:a16="http://schemas.microsoft.com/office/drawing/2014/main" id="{B9B13978-E968-AE49-C4B7-5ABD3A2C3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335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10" name="Rectangle 26">
              <a:extLst>
                <a:ext uri="{FF2B5EF4-FFF2-40B4-BE49-F238E27FC236}">
                  <a16:creationId xmlns:a16="http://schemas.microsoft.com/office/drawing/2014/main" id="{AEA380DB-2E80-E85F-83E5-59DE4ECF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330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11" name="Line 27">
              <a:extLst>
                <a:ext uri="{FF2B5EF4-FFF2-40B4-BE49-F238E27FC236}">
                  <a16:creationId xmlns:a16="http://schemas.microsoft.com/office/drawing/2014/main" id="{B41C615C-5C8E-71D4-3585-E00020AB2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" y="3261"/>
              <a:ext cx="1" cy="2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12" name="Line 28">
              <a:extLst>
                <a:ext uri="{FF2B5EF4-FFF2-40B4-BE49-F238E27FC236}">
                  <a16:creationId xmlns:a16="http://schemas.microsoft.com/office/drawing/2014/main" id="{D8DCC443-CE6E-6200-821F-E6C917855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1335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13" name="Rectangle 29">
              <a:extLst>
                <a:ext uri="{FF2B5EF4-FFF2-40B4-BE49-F238E27FC236}">
                  <a16:creationId xmlns:a16="http://schemas.microsoft.com/office/drawing/2014/main" id="{765FDE72-BDD2-0663-A154-D3C80D4B6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3306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14" name="Line 30">
              <a:extLst>
                <a:ext uri="{FF2B5EF4-FFF2-40B4-BE49-F238E27FC236}">
                  <a16:creationId xmlns:a16="http://schemas.microsoft.com/office/drawing/2014/main" id="{D899AAAB-76C6-64E8-0486-0D56EBA9E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3283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15" name="Line 31">
              <a:extLst>
                <a:ext uri="{FF2B5EF4-FFF2-40B4-BE49-F238E27FC236}">
                  <a16:creationId xmlns:a16="http://schemas.microsoft.com/office/drawing/2014/main" id="{EF735BA1-CE9A-531D-54E5-7F42E2034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7" y="3283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16" name="Rectangle 32">
              <a:extLst>
                <a:ext uri="{FF2B5EF4-FFF2-40B4-BE49-F238E27FC236}">
                  <a16:creationId xmlns:a16="http://schemas.microsoft.com/office/drawing/2014/main" id="{9B23BE14-D30D-8267-04E8-AB3AB2117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322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17" name="Line 33">
              <a:extLst>
                <a:ext uri="{FF2B5EF4-FFF2-40B4-BE49-F238E27FC236}">
                  <a16:creationId xmlns:a16="http://schemas.microsoft.com/office/drawing/2014/main" id="{2C92B7A0-132B-6DDC-C13B-4226E4A75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2958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18" name="Line 34">
              <a:extLst>
                <a:ext uri="{FF2B5EF4-FFF2-40B4-BE49-F238E27FC236}">
                  <a16:creationId xmlns:a16="http://schemas.microsoft.com/office/drawing/2014/main" id="{F52B404B-8D96-3BA4-69EE-9D0950259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7" y="2958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19" name="Rectangle 35">
              <a:extLst>
                <a:ext uri="{FF2B5EF4-FFF2-40B4-BE49-F238E27FC236}">
                  <a16:creationId xmlns:a16="http://schemas.microsoft.com/office/drawing/2014/main" id="{CCA44768-4815-5EDC-DDB7-6AF1FE6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90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20" name="Line 36">
              <a:extLst>
                <a:ext uri="{FF2B5EF4-FFF2-40B4-BE49-F238E27FC236}">
                  <a16:creationId xmlns:a16="http://schemas.microsoft.com/office/drawing/2014/main" id="{D715B28A-D301-EF0E-D6CB-0027FAEB2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2632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1" name="Line 37">
              <a:extLst>
                <a:ext uri="{FF2B5EF4-FFF2-40B4-BE49-F238E27FC236}">
                  <a16:creationId xmlns:a16="http://schemas.microsoft.com/office/drawing/2014/main" id="{0C067B8F-F4C6-E1A1-3D95-9706EC749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7" y="2632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2" name="Rectangle 38">
              <a:extLst>
                <a:ext uri="{FF2B5EF4-FFF2-40B4-BE49-F238E27FC236}">
                  <a16:creationId xmlns:a16="http://schemas.microsoft.com/office/drawing/2014/main" id="{F70A90B6-2465-C989-C55C-B1FAD805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7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23" name="Line 39">
              <a:extLst>
                <a:ext uri="{FF2B5EF4-FFF2-40B4-BE49-F238E27FC236}">
                  <a16:creationId xmlns:a16="http://schemas.microsoft.com/office/drawing/2014/main" id="{D1B5513D-7E2E-EDA6-6F1A-136F8F6DF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2312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4" name="Line 40">
              <a:extLst>
                <a:ext uri="{FF2B5EF4-FFF2-40B4-BE49-F238E27FC236}">
                  <a16:creationId xmlns:a16="http://schemas.microsoft.com/office/drawing/2014/main" id="{AC96878A-96DA-EDDF-1F88-6A5E76BBF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7" y="2312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5" name="Rectangle 41">
              <a:extLst>
                <a:ext uri="{FF2B5EF4-FFF2-40B4-BE49-F238E27FC236}">
                  <a16:creationId xmlns:a16="http://schemas.microsoft.com/office/drawing/2014/main" id="{3948EA1E-FC65-7947-6185-C690CA264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25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3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26" name="Line 42">
              <a:extLst>
                <a:ext uri="{FF2B5EF4-FFF2-40B4-BE49-F238E27FC236}">
                  <a16:creationId xmlns:a16="http://schemas.microsoft.com/office/drawing/2014/main" id="{9F66BB37-FE0E-63EA-F277-219587F96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1986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7" name="Line 43">
              <a:extLst>
                <a:ext uri="{FF2B5EF4-FFF2-40B4-BE49-F238E27FC236}">
                  <a16:creationId xmlns:a16="http://schemas.microsoft.com/office/drawing/2014/main" id="{D1AA838B-030D-AF78-DD79-1D82D68F2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7" y="1986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28" name="Rectangle 44">
              <a:extLst>
                <a:ext uri="{FF2B5EF4-FFF2-40B4-BE49-F238E27FC236}">
                  <a16:creationId xmlns:a16="http://schemas.microsoft.com/office/drawing/2014/main" id="{54A30311-442C-E4EB-F9B4-3895CB6AF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192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29" name="Line 45">
              <a:extLst>
                <a:ext uri="{FF2B5EF4-FFF2-40B4-BE49-F238E27FC236}">
                  <a16:creationId xmlns:a16="http://schemas.microsoft.com/office/drawing/2014/main" id="{FF9D4649-CFC1-A958-52FB-6A6C5CEAF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1661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0" name="Line 46">
              <a:extLst>
                <a:ext uri="{FF2B5EF4-FFF2-40B4-BE49-F238E27FC236}">
                  <a16:creationId xmlns:a16="http://schemas.microsoft.com/office/drawing/2014/main" id="{A8CB2E58-A0EE-7DF1-FA44-9E9BC0AA9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7" y="1661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1" name="Rectangle 47">
              <a:extLst>
                <a:ext uri="{FF2B5EF4-FFF2-40B4-BE49-F238E27FC236}">
                  <a16:creationId xmlns:a16="http://schemas.microsoft.com/office/drawing/2014/main" id="{A3C13939-8D39-A07D-EAA8-202C1893D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160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32" name="Line 48">
              <a:extLst>
                <a:ext uri="{FF2B5EF4-FFF2-40B4-BE49-F238E27FC236}">
                  <a16:creationId xmlns:a16="http://schemas.microsoft.com/office/drawing/2014/main" id="{328F7DAE-F207-2B91-27B3-290D1873C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1335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3" name="Line 49">
              <a:extLst>
                <a:ext uri="{FF2B5EF4-FFF2-40B4-BE49-F238E27FC236}">
                  <a16:creationId xmlns:a16="http://schemas.microsoft.com/office/drawing/2014/main" id="{6D33D7A6-9771-BD97-F733-BAF680104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7" y="1335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4" name="Rectangle 50">
              <a:extLst>
                <a:ext uri="{FF2B5EF4-FFF2-40B4-BE49-F238E27FC236}">
                  <a16:creationId xmlns:a16="http://schemas.microsoft.com/office/drawing/2014/main" id="{EEACC61B-5F98-228A-9B6B-8A63A982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127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6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35" name="Rectangle 51">
              <a:extLst>
                <a:ext uri="{FF2B5EF4-FFF2-40B4-BE49-F238E27FC236}">
                  <a16:creationId xmlns:a16="http://schemas.microsoft.com/office/drawing/2014/main" id="{C4331D01-36B4-57B3-8501-E46A9AACE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209"/>
              <a:ext cx="1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x 10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36" name="Rectangle 52">
              <a:extLst>
                <a:ext uri="{FF2B5EF4-FFF2-40B4-BE49-F238E27FC236}">
                  <a16:creationId xmlns:a16="http://schemas.microsoft.com/office/drawing/2014/main" id="{92B80FF2-C195-2019-11A1-00CE86082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175"/>
              <a:ext cx="5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Helvetica" pitchFamily="2" charset="0"/>
                </a:rPr>
                <a:t>-4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37" name="Line 53">
              <a:extLst>
                <a:ext uri="{FF2B5EF4-FFF2-40B4-BE49-F238E27FC236}">
                  <a16:creationId xmlns:a16="http://schemas.microsoft.com/office/drawing/2014/main" id="{C7BF34BE-AB89-E21D-8807-7EE4E6A25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" y="1335"/>
              <a:ext cx="1930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8" name="Freeform 54">
              <a:extLst>
                <a:ext uri="{FF2B5EF4-FFF2-40B4-BE49-F238E27FC236}">
                  <a16:creationId xmlns:a16="http://schemas.microsoft.com/office/drawing/2014/main" id="{ED29A69E-FE08-E264-371B-32ACF7CF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1335"/>
              <a:ext cx="1930" cy="1948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39" name="Line 55">
              <a:extLst>
                <a:ext uri="{FF2B5EF4-FFF2-40B4-BE49-F238E27FC236}">
                  <a16:creationId xmlns:a16="http://schemas.microsoft.com/office/drawing/2014/main" id="{93F2B267-002F-BDAE-1627-60082FA2F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" y="1335"/>
              <a:ext cx="1" cy="194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0" name="Freeform 56">
              <a:extLst>
                <a:ext uri="{FF2B5EF4-FFF2-40B4-BE49-F238E27FC236}">
                  <a16:creationId xmlns:a16="http://schemas.microsoft.com/office/drawing/2014/main" id="{274B5C1A-1902-E4DD-262F-C35698AEA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1529"/>
              <a:ext cx="1930" cy="1754"/>
            </a:xfrm>
            <a:custGeom>
              <a:avLst/>
              <a:gdLst>
                <a:gd name="T0" fmla="*/ 0 w 1930"/>
                <a:gd name="T1" fmla="*/ 1754 h 1754"/>
                <a:gd name="T2" fmla="*/ 76 w 1930"/>
                <a:gd name="T3" fmla="*/ 1754 h 1754"/>
                <a:gd name="T4" fmla="*/ 156 w 1930"/>
                <a:gd name="T5" fmla="*/ 1754 h 1754"/>
                <a:gd name="T6" fmla="*/ 232 w 1930"/>
                <a:gd name="T7" fmla="*/ 1754 h 1754"/>
                <a:gd name="T8" fmla="*/ 308 w 1930"/>
                <a:gd name="T9" fmla="*/ 1754 h 1754"/>
                <a:gd name="T10" fmla="*/ 388 w 1930"/>
                <a:gd name="T11" fmla="*/ 1749 h 1754"/>
                <a:gd name="T12" fmla="*/ 464 w 1930"/>
                <a:gd name="T13" fmla="*/ 1737 h 1754"/>
                <a:gd name="T14" fmla="*/ 540 w 1930"/>
                <a:gd name="T15" fmla="*/ 1714 h 1754"/>
                <a:gd name="T16" fmla="*/ 620 w 1930"/>
                <a:gd name="T17" fmla="*/ 1686 h 1754"/>
                <a:gd name="T18" fmla="*/ 696 w 1930"/>
                <a:gd name="T19" fmla="*/ 1646 h 1754"/>
                <a:gd name="T20" fmla="*/ 771 w 1930"/>
                <a:gd name="T21" fmla="*/ 1600 h 1754"/>
                <a:gd name="T22" fmla="*/ 852 w 1930"/>
                <a:gd name="T23" fmla="*/ 1543 h 1754"/>
                <a:gd name="T24" fmla="*/ 927 w 1930"/>
                <a:gd name="T25" fmla="*/ 1480 h 1754"/>
                <a:gd name="T26" fmla="*/ 1003 w 1930"/>
                <a:gd name="T27" fmla="*/ 1406 h 1754"/>
                <a:gd name="T28" fmla="*/ 1079 w 1930"/>
                <a:gd name="T29" fmla="*/ 1326 h 1754"/>
                <a:gd name="T30" fmla="*/ 1159 w 1930"/>
                <a:gd name="T31" fmla="*/ 1240 h 1754"/>
                <a:gd name="T32" fmla="*/ 1235 w 1930"/>
                <a:gd name="T33" fmla="*/ 1143 h 1754"/>
                <a:gd name="T34" fmla="*/ 1311 w 1930"/>
                <a:gd name="T35" fmla="*/ 1040 h 1754"/>
                <a:gd name="T36" fmla="*/ 1391 w 1930"/>
                <a:gd name="T37" fmla="*/ 932 h 1754"/>
                <a:gd name="T38" fmla="*/ 1467 w 1930"/>
                <a:gd name="T39" fmla="*/ 817 h 1754"/>
                <a:gd name="T40" fmla="*/ 1543 w 1930"/>
                <a:gd name="T41" fmla="*/ 697 h 1754"/>
                <a:gd name="T42" fmla="*/ 1623 w 1930"/>
                <a:gd name="T43" fmla="*/ 572 h 1754"/>
                <a:gd name="T44" fmla="*/ 1699 w 1930"/>
                <a:gd name="T45" fmla="*/ 434 h 1754"/>
                <a:gd name="T46" fmla="*/ 1774 w 1930"/>
                <a:gd name="T47" fmla="*/ 297 h 1754"/>
                <a:gd name="T48" fmla="*/ 1855 w 1930"/>
                <a:gd name="T49" fmla="*/ 149 h 1754"/>
                <a:gd name="T50" fmla="*/ 1930 w 1930"/>
                <a:gd name="T51" fmla="*/ 0 h 1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30" h="1754">
                  <a:moveTo>
                    <a:pt x="0" y="1754"/>
                  </a:moveTo>
                  <a:lnTo>
                    <a:pt x="76" y="1754"/>
                  </a:lnTo>
                  <a:lnTo>
                    <a:pt x="156" y="1754"/>
                  </a:lnTo>
                  <a:lnTo>
                    <a:pt x="232" y="1754"/>
                  </a:lnTo>
                  <a:lnTo>
                    <a:pt x="308" y="1754"/>
                  </a:lnTo>
                  <a:lnTo>
                    <a:pt x="388" y="1749"/>
                  </a:lnTo>
                  <a:lnTo>
                    <a:pt x="464" y="1737"/>
                  </a:lnTo>
                  <a:lnTo>
                    <a:pt x="540" y="1714"/>
                  </a:lnTo>
                  <a:lnTo>
                    <a:pt x="620" y="1686"/>
                  </a:lnTo>
                  <a:lnTo>
                    <a:pt x="696" y="1646"/>
                  </a:lnTo>
                  <a:lnTo>
                    <a:pt x="771" y="1600"/>
                  </a:lnTo>
                  <a:lnTo>
                    <a:pt x="852" y="1543"/>
                  </a:lnTo>
                  <a:lnTo>
                    <a:pt x="927" y="1480"/>
                  </a:lnTo>
                  <a:lnTo>
                    <a:pt x="1003" y="1406"/>
                  </a:lnTo>
                  <a:lnTo>
                    <a:pt x="1079" y="1326"/>
                  </a:lnTo>
                  <a:lnTo>
                    <a:pt x="1159" y="1240"/>
                  </a:lnTo>
                  <a:lnTo>
                    <a:pt x="1235" y="1143"/>
                  </a:lnTo>
                  <a:lnTo>
                    <a:pt x="1311" y="1040"/>
                  </a:lnTo>
                  <a:lnTo>
                    <a:pt x="1391" y="932"/>
                  </a:lnTo>
                  <a:lnTo>
                    <a:pt x="1467" y="817"/>
                  </a:lnTo>
                  <a:lnTo>
                    <a:pt x="1543" y="697"/>
                  </a:lnTo>
                  <a:lnTo>
                    <a:pt x="1623" y="572"/>
                  </a:lnTo>
                  <a:lnTo>
                    <a:pt x="1699" y="434"/>
                  </a:lnTo>
                  <a:lnTo>
                    <a:pt x="1774" y="297"/>
                  </a:lnTo>
                  <a:lnTo>
                    <a:pt x="1855" y="149"/>
                  </a:lnTo>
                  <a:lnTo>
                    <a:pt x="19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1" name="Rectangle 57">
              <a:extLst>
                <a:ext uri="{FF2B5EF4-FFF2-40B4-BE49-F238E27FC236}">
                  <a16:creationId xmlns:a16="http://schemas.microsoft.com/office/drawing/2014/main" id="{B8D38DC5-43C5-E7A0-82FE-CCBCECB7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3426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42" name="Rectangle 58">
              <a:extLst>
                <a:ext uri="{FF2B5EF4-FFF2-40B4-BE49-F238E27FC236}">
                  <a16:creationId xmlns:a16="http://schemas.microsoft.com/office/drawing/2014/main" id="{7A9101A9-BA3A-BEFC-10A3-90D7C6F9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3472"/>
              <a:ext cx="9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Helvetica" pitchFamily="2" charset="0"/>
                </a:rPr>
                <a:t>GS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43" name="Rectangle 59">
              <a:extLst>
                <a:ext uri="{FF2B5EF4-FFF2-40B4-BE49-F238E27FC236}">
                  <a16:creationId xmlns:a16="http://schemas.microsoft.com/office/drawing/2014/main" id="{CA077E6A-A325-9CE4-CF90-4CD0B43D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3426"/>
              <a:ext cx="12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44" name="Rectangle 60">
              <a:extLst>
                <a:ext uri="{FF2B5EF4-FFF2-40B4-BE49-F238E27FC236}">
                  <a16:creationId xmlns:a16="http://schemas.microsoft.com/office/drawing/2014/main" id="{F850813D-2715-F614-AB88-B495EB4A28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4" y="2361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I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45" name="Rectangle 61">
              <a:extLst>
                <a:ext uri="{FF2B5EF4-FFF2-40B4-BE49-F238E27FC236}">
                  <a16:creationId xmlns:a16="http://schemas.microsoft.com/office/drawing/2014/main" id="{0F4450E0-D40B-20A1-FD33-8837E6570A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9" y="2334"/>
              <a:ext cx="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Helvetica" pitchFamily="2" charset="0"/>
                </a:rPr>
                <a:t>D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46" name="Rectangle 62">
              <a:extLst>
                <a:ext uri="{FF2B5EF4-FFF2-40B4-BE49-F238E27FC236}">
                  <a16:creationId xmlns:a16="http://schemas.microsoft.com/office/drawing/2014/main" id="{CBE8866C-ADDF-2B1A-8C20-08164DEAA1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00" y="2238"/>
              <a:ext cx="12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 (A)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23647" name="Group 63">
            <a:extLst>
              <a:ext uri="{FF2B5EF4-FFF2-40B4-BE49-F238E27FC236}">
                <a16:creationId xmlns:a16="http://schemas.microsoft.com/office/drawing/2014/main" id="{DDB4211C-41C9-188D-DF2F-7CB43EB2D9B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638300"/>
            <a:ext cx="4129088" cy="3751263"/>
            <a:chOff x="2736" y="1200"/>
            <a:chExt cx="2601" cy="2363"/>
          </a:xfrm>
        </p:grpSpPr>
        <p:sp>
          <p:nvSpPr>
            <p:cNvPr id="323648" name="Rectangle 64">
              <a:extLst>
                <a:ext uri="{FF2B5EF4-FFF2-40B4-BE49-F238E27FC236}">
                  <a16:creationId xmlns:a16="http://schemas.microsoft.com/office/drawing/2014/main" id="{C624BB90-D18A-3CF9-98D3-9B334256E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00"/>
              <a:ext cx="2601" cy="2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49" name="Rectangle 65">
              <a:extLst>
                <a:ext uri="{FF2B5EF4-FFF2-40B4-BE49-F238E27FC236}">
                  <a16:creationId xmlns:a16="http://schemas.microsoft.com/office/drawing/2014/main" id="{E9AFFF37-7490-A96F-2F51-F3DCF4D7C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1379"/>
              <a:ext cx="2004" cy="19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0" name="Rectangle 66">
              <a:extLst>
                <a:ext uri="{FF2B5EF4-FFF2-40B4-BE49-F238E27FC236}">
                  <a16:creationId xmlns:a16="http://schemas.microsoft.com/office/drawing/2014/main" id="{4E22F124-7793-ECF7-E632-A47EA76E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1379"/>
              <a:ext cx="2004" cy="1910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1" name="Line 67">
              <a:extLst>
                <a:ext uri="{FF2B5EF4-FFF2-40B4-BE49-F238E27FC236}">
                  <a16:creationId xmlns:a16="http://schemas.microsoft.com/office/drawing/2014/main" id="{EBD1E4CA-B20A-00B8-21F2-41252CB1C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1379"/>
              <a:ext cx="2004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2" name="Freeform 68">
              <a:extLst>
                <a:ext uri="{FF2B5EF4-FFF2-40B4-BE49-F238E27FC236}">
                  <a16:creationId xmlns:a16="http://schemas.microsoft.com/office/drawing/2014/main" id="{22A6D3F1-7BB6-F079-CB1D-1DBE45F84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379"/>
              <a:ext cx="2004" cy="1910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3" name="Line 69">
              <a:extLst>
                <a:ext uri="{FF2B5EF4-FFF2-40B4-BE49-F238E27FC236}">
                  <a16:creationId xmlns:a16="http://schemas.microsoft.com/office/drawing/2014/main" id="{DCD10FFF-CF33-2382-83C8-288B49FD3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" y="1379"/>
              <a:ext cx="1" cy="19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4" name="Line 70">
              <a:extLst>
                <a:ext uri="{FF2B5EF4-FFF2-40B4-BE49-F238E27FC236}">
                  <a16:creationId xmlns:a16="http://schemas.microsoft.com/office/drawing/2014/main" id="{3C7AF901-C432-BDD7-C58C-C276B0F70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3289"/>
              <a:ext cx="2004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5" name="Line 71">
              <a:extLst>
                <a:ext uri="{FF2B5EF4-FFF2-40B4-BE49-F238E27FC236}">
                  <a16:creationId xmlns:a16="http://schemas.microsoft.com/office/drawing/2014/main" id="{37AF5722-E0E6-67FE-99C3-050367A23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" y="1379"/>
              <a:ext cx="1" cy="19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6" name="Line 72">
              <a:extLst>
                <a:ext uri="{FF2B5EF4-FFF2-40B4-BE49-F238E27FC236}">
                  <a16:creationId xmlns:a16="http://schemas.microsoft.com/office/drawing/2014/main" id="{F2CD09B9-A5C4-0A12-AB33-3E807E74F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" y="3266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7" name="Line 73">
              <a:extLst>
                <a:ext uri="{FF2B5EF4-FFF2-40B4-BE49-F238E27FC236}">
                  <a16:creationId xmlns:a16="http://schemas.microsoft.com/office/drawing/2014/main" id="{42CF8010-ED96-F138-94C4-78673A1D0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1379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58" name="Rectangle 74">
              <a:extLst>
                <a:ext uri="{FF2B5EF4-FFF2-40B4-BE49-F238E27FC236}">
                  <a16:creationId xmlns:a16="http://schemas.microsoft.com/office/drawing/2014/main" id="{437B9227-0043-6236-85D6-8083EC10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331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59" name="Line 75">
              <a:extLst>
                <a:ext uri="{FF2B5EF4-FFF2-40B4-BE49-F238E27FC236}">
                  <a16:creationId xmlns:a16="http://schemas.microsoft.com/office/drawing/2014/main" id="{A1D630E3-9D26-3F53-532F-5F5317D375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7" y="3266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60" name="Line 76">
              <a:extLst>
                <a:ext uri="{FF2B5EF4-FFF2-40B4-BE49-F238E27FC236}">
                  <a16:creationId xmlns:a16="http://schemas.microsoft.com/office/drawing/2014/main" id="{B665D8F4-37AE-F1C0-8983-5D18F36FB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1379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61" name="Rectangle 77">
              <a:extLst>
                <a:ext uri="{FF2B5EF4-FFF2-40B4-BE49-F238E27FC236}">
                  <a16:creationId xmlns:a16="http://schemas.microsoft.com/office/drawing/2014/main" id="{BCFF5664-26BD-A6AA-7496-E5DD8B94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33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62" name="Line 78">
              <a:extLst>
                <a:ext uri="{FF2B5EF4-FFF2-40B4-BE49-F238E27FC236}">
                  <a16:creationId xmlns:a16="http://schemas.microsoft.com/office/drawing/2014/main" id="{8542E4A5-3EC2-DF93-7BCA-0C4E81747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5" y="3266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63" name="Line 79">
              <a:extLst>
                <a:ext uri="{FF2B5EF4-FFF2-40B4-BE49-F238E27FC236}">
                  <a16:creationId xmlns:a16="http://schemas.microsoft.com/office/drawing/2014/main" id="{D536F271-3C2F-1F08-6DB0-5A2FE2430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" y="1379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64" name="Rectangle 80">
              <a:extLst>
                <a:ext uri="{FF2B5EF4-FFF2-40B4-BE49-F238E27FC236}">
                  <a16:creationId xmlns:a16="http://schemas.microsoft.com/office/drawing/2014/main" id="{E008A49B-3508-5367-638A-F2D498256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331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65" name="Line 81">
              <a:extLst>
                <a:ext uri="{FF2B5EF4-FFF2-40B4-BE49-F238E27FC236}">
                  <a16:creationId xmlns:a16="http://schemas.microsoft.com/office/drawing/2014/main" id="{424B228A-0465-04A6-ADAB-5D372EFA0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7" y="3266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66" name="Line 82">
              <a:extLst>
                <a:ext uri="{FF2B5EF4-FFF2-40B4-BE49-F238E27FC236}">
                  <a16:creationId xmlns:a16="http://schemas.microsoft.com/office/drawing/2014/main" id="{C8BC1489-0090-5725-75E0-6593454D1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7" y="1379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67" name="Rectangle 83">
              <a:extLst>
                <a:ext uri="{FF2B5EF4-FFF2-40B4-BE49-F238E27FC236}">
                  <a16:creationId xmlns:a16="http://schemas.microsoft.com/office/drawing/2014/main" id="{87AE3D4A-AEC1-6EBB-91C4-6847080ED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33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68" name="Line 84">
              <a:extLst>
                <a:ext uri="{FF2B5EF4-FFF2-40B4-BE49-F238E27FC236}">
                  <a16:creationId xmlns:a16="http://schemas.microsoft.com/office/drawing/2014/main" id="{517CA070-84AB-70B8-789D-51D45F694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5" y="3266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69" name="Line 85">
              <a:extLst>
                <a:ext uri="{FF2B5EF4-FFF2-40B4-BE49-F238E27FC236}">
                  <a16:creationId xmlns:a16="http://schemas.microsoft.com/office/drawing/2014/main" id="{BCDA39D2-E116-995A-955C-4A1F1BC49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5" y="1379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70" name="Rectangle 86">
              <a:extLst>
                <a:ext uri="{FF2B5EF4-FFF2-40B4-BE49-F238E27FC236}">
                  <a16:creationId xmlns:a16="http://schemas.microsoft.com/office/drawing/2014/main" id="{6D8CA545-13A6-7B59-F405-9F31EDD30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331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71" name="Line 87">
              <a:extLst>
                <a:ext uri="{FF2B5EF4-FFF2-40B4-BE49-F238E27FC236}">
                  <a16:creationId xmlns:a16="http://schemas.microsoft.com/office/drawing/2014/main" id="{8195BE76-1A55-4CA9-CC69-7E8BEFD54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8" y="3266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72" name="Line 88">
              <a:extLst>
                <a:ext uri="{FF2B5EF4-FFF2-40B4-BE49-F238E27FC236}">
                  <a16:creationId xmlns:a16="http://schemas.microsoft.com/office/drawing/2014/main" id="{3A055B34-83A6-4DE2-C28E-64B0B0006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8" y="1379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73" name="Rectangle 89">
              <a:extLst>
                <a:ext uri="{FF2B5EF4-FFF2-40B4-BE49-F238E27FC236}">
                  <a16:creationId xmlns:a16="http://schemas.microsoft.com/office/drawing/2014/main" id="{4013C81F-0C21-B535-2F35-879A027AC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" y="33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74" name="Line 90">
              <a:extLst>
                <a:ext uri="{FF2B5EF4-FFF2-40B4-BE49-F238E27FC236}">
                  <a16:creationId xmlns:a16="http://schemas.microsoft.com/office/drawing/2014/main" id="{EC49DC59-AD8D-B21D-FC44-0C90CD77C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3289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75" name="Line 91">
              <a:extLst>
                <a:ext uri="{FF2B5EF4-FFF2-40B4-BE49-F238E27FC236}">
                  <a16:creationId xmlns:a16="http://schemas.microsoft.com/office/drawing/2014/main" id="{AC0D1A25-E4AB-239F-A100-AB6D88C05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60" y="3289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76" name="Rectangle 92">
              <a:extLst>
                <a:ext uri="{FF2B5EF4-FFF2-40B4-BE49-F238E27FC236}">
                  <a16:creationId xmlns:a16="http://schemas.microsoft.com/office/drawing/2014/main" id="{B64F9017-445F-AE86-7752-A5F10E77A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23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77" name="Line 93">
              <a:extLst>
                <a:ext uri="{FF2B5EF4-FFF2-40B4-BE49-F238E27FC236}">
                  <a16:creationId xmlns:a16="http://schemas.microsoft.com/office/drawing/2014/main" id="{8268A65B-5260-ED23-F146-96A4F80D7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2908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78" name="Line 94">
              <a:extLst>
                <a:ext uri="{FF2B5EF4-FFF2-40B4-BE49-F238E27FC236}">
                  <a16:creationId xmlns:a16="http://schemas.microsoft.com/office/drawing/2014/main" id="{38025C9C-1BA2-6DB9-40EB-8DE1AE514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60" y="2908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79" name="Rectangle 95">
              <a:extLst>
                <a:ext uri="{FF2B5EF4-FFF2-40B4-BE49-F238E27FC236}">
                  <a16:creationId xmlns:a16="http://schemas.microsoft.com/office/drawing/2014/main" id="{ED0280EC-37AB-A69A-89F5-7FCD9524B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2852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80" name="Line 96">
              <a:extLst>
                <a:ext uri="{FF2B5EF4-FFF2-40B4-BE49-F238E27FC236}">
                  <a16:creationId xmlns:a16="http://schemas.microsoft.com/office/drawing/2014/main" id="{70BEF160-5A0C-F2E4-752A-14491BD0B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2527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81" name="Line 97">
              <a:extLst>
                <a:ext uri="{FF2B5EF4-FFF2-40B4-BE49-F238E27FC236}">
                  <a16:creationId xmlns:a16="http://schemas.microsoft.com/office/drawing/2014/main" id="{1C33C4CF-EED7-8EAD-9B2C-DBF8A17A6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60" y="2527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82" name="Rectangle 98">
              <a:extLst>
                <a:ext uri="{FF2B5EF4-FFF2-40B4-BE49-F238E27FC236}">
                  <a16:creationId xmlns:a16="http://schemas.microsoft.com/office/drawing/2014/main" id="{C4851C24-1597-B464-8F16-8E376DE1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47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83" name="Line 99">
              <a:extLst>
                <a:ext uri="{FF2B5EF4-FFF2-40B4-BE49-F238E27FC236}">
                  <a16:creationId xmlns:a16="http://schemas.microsoft.com/office/drawing/2014/main" id="{21B8D15D-0042-514D-3688-A44252A06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2141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84" name="Line 100">
              <a:extLst>
                <a:ext uri="{FF2B5EF4-FFF2-40B4-BE49-F238E27FC236}">
                  <a16:creationId xmlns:a16="http://schemas.microsoft.com/office/drawing/2014/main" id="{AA214B0F-DAE5-63FE-EB6E-AC5F22D81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60" y="2141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85" name="Rectangle 101">
              <a:extLst>
                <a:ext uri="{FF2B5EF4-FFF2-40B4-BE49-F238E27FC236}">
                  <a16:creationId xmlns:a16="http://schemas.microsoft.com/office/drawing/2014/main" id="{C0F1B043-147D-025E-3DD1-111E5FD41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2085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86" name="Line 102">
              <a:extLst>
                <a:ext uri="{FF2B5EF4-FFF2-40B4-BE49-F238E27FC236}">
                  <a16:creationId xmlns:a16="http://schemas.microsoft.com/office/drawing/2014/main" id="{2A7BE0B9-5832-3377-3083-EEFA0D622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1760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87" name="Line 103">
              <a:extLst>
                <a:ext uri="{FF2B5EF4-FFF2-40B4-BE49-F238E27FC236}">
                  <a16:creationId xmlns:a16="http://schemas.microsoft.com/office/drawing/2014/main" id="{D09644EC-2088-70CF-7248-59CA1F810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60" y="1760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88" name="Rectangle 104">
              <a:extLst>
                <a:ext uri="{FF2B5EF4-FFF2-40B4-BE49-F238E27FC236}">
                  <a16:creationId xmlns:a16="http://schemas.microsoft.com/office/drawing/2014/main" id="{31D49FE8-0B72-DD47-0D92-B3399E1FF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70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89" name="Line 105">
              <a:extLst>
                <a:ext uri="{FF2B5EF4-FFF2-40B4-BE49-F238E27FC236}">
                  <a16:creationId xmlns:a16="http://schemas.microsoft.com/office/drawing/2014/main" id="{15A9DA4D-96CA-B2FF-7209-25FCCBC8C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1379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90" name="Line 106">
              <a:extLst>
                <a:ext uri="{FF2B5EF4-FFF2-40B4-BE49-F238E27FC236}">
                  <a16:creationId xmlns:a16="http://schemas.microsoft.com/office/drawing/2014/main" id="{857132D1-B0E9-4F36-9D95-C8CFF7AC4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60" y="1379"/>
              <a:ext cx="1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91" name="Rectangle 107">
              <a:extLst>
                <a:ext uri="{FF2B5EF4-FFF2-40B4-BE49-F238E27FC236}">
                  <a16:creationId xmlns:a16="http://schemas.microsoft.com/office/drawing/2014/main" id="{53F4E33F-0E6D-5CCC-68CF-A169CDE61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132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92" name="Rectangle 108">
              <a:extLst>
                <a:ext uri="{FF2B5EF4-FFF2-40B4-BE49-F238E27FC236}">
                  <a16:creationId xmlns:a16="http://schemas.microsoft.com/office/drawing/2014/main" id="{1AFE68CA-58BF-C632-B11B-A99571469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1256"/>
              <a:ext cx="1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x 10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93" name="Rectangle 109">
              <a:extLst>
                <a:ext uri="{FF2B5EF4-FFF2-40B4-BE49-F238E27FC236}">
                  <a16:creationId xmlns:a16="http://schemas.microsoft.com/office/drawing/2014/main" id="{99821193-5F01-EEF5-70C4-A94FC2861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222"/>
              <a:ext cx="5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Helvetica" pitchFamily="2" charset="0"/>
                </a:rPr>
                <a:t>-4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94" name="Line 110">
              <a:extLst>
                <a:ext uri="{FF2B5EF4-FFF2-40B4-BE49-F238E27FC236}">
                  <a16:creationId xmlns:a16="http://schemas.microsoft.com/office/drawing/2014/main" id="{EFE6682D-C929-D46C-8275-4E1A5EC29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1379"/>
              <a:ext cx="2004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95" name="Freeform 111">
              <a:extLst>
                <a:ext uri="{FF2B5EF4-FFF2-40B4-BE49-F238E27FC236}">
                  <a16:creationId xmlns:a16="http://schemas.microsoft.com/office/drawing/2014/main" id="{1BF66A24-AB5D-59CE-6D0D-6CD7CB42B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379"/>
              <a:ext cx="2004" cy="1910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96" name="Line 112">
              <a:extLst>
                <a:ext uri="{FF2B5EF4-FFF2-40B4-BE49-F238E27FC236}">
                  <a16:creationId xmlns:a16="http://schemas.microsoft.com/office/drawing/2014/main" id="{BEB4C3F3-4EB2-A7BA-2029-C76B9011D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" y="1379"/>
              <a:ext cx="1" cy="19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97" name="Freeform 113">
              <a:extLst>
                <a:ext uri="{FF2B5EF4-FFF2-40B4-BE49-F238E27FC236}">
                  <a16:creationId xmlns:a16="http://schemas.microsoft.com/office/drawing/2014/main" id="{3B08A47B-4AD4-20B8-C3DE-27FE239FD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603"/>
              <a:ext cx="2004" cy="1686"/>
            </a:xfrm>
            <a:custGeom>
              <a:avLst/>
              <a:gdLst>
                <a:gd name="T0" fmla="*/ 0 w 2004"/>
                <a:gd name="T1" fmla="*/ 1686 h 1686"/>
                <a:gd name="T2" fmla="*/ 79 w 2004"/>
                <a:gd name="T3" fmla="*/ 1686 h 1686"/>
                <a:gd name="T4" fmla="*/ 162 w 2004"/>
                <a:gd name="T5" fmla="*/ 1686 h 1686"/>
                <a:gd name="T6" fmla="*/ 241 w 2004"/>
                <a:gd name="T7" fmla="*/ 1686 h 1686"/>
                <a:gd name="T8" fmla="*/ 319 w 2004"/>
                <a:gd name="T9" fmla="*/ 1686 h 1686"/>
                <a:gd name="T10" fmla="*/ 403 w 2004"/>
                <a:gd name="T11" fmla="*/ 1675 h 1686"/>
                <a:gd name="T12" fmla="*/ 481 w 2004"/>
                <a:gd name="T13" fmla="*/ 1652 h 1686"/>
                <a:gd name="T14" fmla="*/ 560 w 2004"/>
                <a:gd name="T15" fmla="*/ 1602 h 1686"/>
                <a:gd name="T16" fmla="*/ 643 w 2004"/>
                <a:gd name="T17" fmla="*/ 1540 h 1686"/>
                <a:gd name="T18" fmla="*/ 722 w 2004"/>
                <a:gd name="T19" fmla="*/ 1473 h 1686"/>
                <a:gd name="T20" fmla="*/ 801 w 2004"/>
                <a:gd name="T21" fmla="*/ 1395 h 1686"/>
                <a:gd name="T22" fmla="*/ 884 w 2004"/>
                <a:gd name="T23" fmla="*/ 1316 h 1686"/>
                <a:gd name="T24" fmla="*/ 963 w 2004"/>
                <a:gd name="T25" fmla="*/ 1232 h 1686"/>
                <a:gd name="T26" fmla="*/ 1041 w 2004"/>
                <a:gd name="T27" fmla="*/ 1143 h 1686"/>
                <a:gd name="T28" fmla="*/ 1120 w 2004"/>
                <a:gd name="T29" fmla="*/ 1053 h 1686"/>
                <a:gd name="T30" fmla="*/ 1203 w 2004"/>
                <a:gd name="T31" fmla="*/ 963 h 1686"/>
                <a:gd name="T32" fmla="*/ 1282 w 2004"/>
                <a:gd name="T33" fmla="*/ 868 h 1686"/>
                <a:gd name="T34" fmla="*/ 1361 w 2004"/>
                <a:gd name="T35" fmla="*/ 773 h 1686"/>
                <a:gd name="T36" fmla="*/ 1444 w 2004"/>
                <a:gd name="T37" fmla="*/ 678 h 1686"/>
                <a:gd name="T38" fmla="*/ 1523 w 2004"/>
                <a:gd name="T39" fmla="*/ 583 h 1686"/>
                <a:gd name="T40" fmla="*/ 1601 w 2004"/>
                <a:gd name="T41" fmla="*/ 487 h 1686"/>
                <a:gd name="T42" fmla="*/ 1685 w 2004"/>
                <a:gd name="T43" fmla="*/ 392 h 1686"/>
                <a:gd name="T44" fmla="*/ 1763 w 2004"/>
                <a:gd name="T45" fmla="*/ 297 h 1686"/>
                <a:gd name="T46" fmla="*/ 1842 w 2004"/>
                <a:gd name="T47" fmla="*/ 196 h 1686"/>
                <a:gd name="T48" fmla="*/ 1925 w 2004"/>
                <a:gd name="T49" fmla="*/ 101 h 1686"/>
                <a:gd name="T50" fmla="*/ 2004 w 2004"/>
                <a:gd name="T51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04" h="1686">
                  <a:moveTo>
                    <a:pt x="0" y="1686"/>
                  </a:moveTo>
                  <a:lnTo>
                    <a:pt x="79" y="1686"/>
                  </a:lnTo>
                  <a:lnTo>
                    <a:pt x="162" y="1686"/>
                  </a:lnTo>
                  <a:lnTo>
                    <a:pt x="241" y="1686"/>
                  </a:lnTo>
                  <a:lnTo>
                    <a:pt x="319" y="1686"/>
                  </a:lnTo>
                  <a:lnTo>
                    <a:pt x="403" y="1675"/>
                  </a:lnTo>
                  <a:lnTo>
                    <a:pt x="481" y="1652"/>
                  </a:lnTo>
                  <a:lnTo>
                    <a:pt x="560" y="1602"/>
                  </a:lnTo>
                  <a:lnTo>
                    <a:pt x="643" y="1540"/>
                  </a:lnTo>
                  <a:lnTo>
                    <a:pt x="722" y="1473"/>
                  </a:lnTo>
                  <a:lnTo>
                    <a:pt x="801" y="1395"/>
                  </a:lnTo>
                  <a:lnTo>
                    <a:pt x="884" y="1316"/>
                  </a:lnTo>
                  <a:lnTo>
                    <a:pt x="963" y="1232"/>
                  </a:lnTo>
                  <a:lnTo>
                    <a:pt x="1041" y="1143"/>
                  </a:lnTo>
                  <a:lnTo>
                    <a:pt x="1120" y="1053"/>
                  </a:lnTo>
                  <a:lnTo>
                    <a:pt x="1203" y="963"/>
                  </a:lnTo>
                  <a:lnTo>
                    <a:pt x="1282" y="868"/>
                  </a:lnTo>
                  <a:lnTo>
                    <a:pt x="1361" y="773"/>
                  </a:lnTo>
                  <a:lnTo>
                    <a:pt x="1444" y="678"/>
                  </a:lnTo>
                  <a:lnTo>
                    <a:pt x="1523" y="583"/>
                  </a:lnTo>
                  <a:lnTo>
                    <a:pt x="1601" y="487"/>
                  </a:lnTo>
                  <a:lnTo>
                    <a:pt x="1685" y="392"/>
                  </a:lnTo>
                  <a:lnTo>
                    <a:pt x="1763" y="297"/>
                  </a:lnTo>
                  <a:lnTo>
                    <a:pt x="1842" y="196"/>
                  </a:lnTo>
                  <a:lnTo>
                    <a:pt x="1925" y="101"/>
                  </a:lnTo>
                  <a:lnTo>
                    <a:pt x="200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698" name="Rectangle 114">
              <a:extLst>
                <a:ext uri="{FF2B5EF4-FFF2-40B4-BE49-F238E27FC236}">
                  <a16:creationId xmlns:a16="http://schemas.microsoft.com/office/drawing/2014/main" id="{3F27ED4A-ED25-1E83-1AD0-B5F83D158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429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699" name="Rectangle 115">
              <a:extLst>
                <a:ext uri="{FF2B5EF4-FFF2-40B4-BE49-F238E27FC236}">
                  <a16:creationId xmlns:a16="http://schemas.microsoft.com/office/drawing/2014/main" id="{656EFB83-5AD1-985E-DD71-21AFC3101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3474"/>
              <a:ext cx="9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Helvetica" pitchFamily="2" charset="0"/>
                </a:rPr>
                <a:t>GS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700" name="Rectangle 116">
              <a:extLst>
                <a:ext uri="{FF2B5EF4-FFF2-40B4-BE49-F238E27FC236}">
                  <a16:creationId xmlns:a16="http://schemas.microsoft.com/office/drawing/2014/main" id="{976E729F-B7B8-7066-017D-E98C28BBE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3429"/>
              <a:ext cx="12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701" name="Rectangle 117">
              <a:extLst>
                <a:ext uri="{FF2B5EF4-FFF2-40B4-BE49-F238E27FC236}">
                  <a16:creationId xmlns:a16="http://schemas.microsoft.com/office/drawing/2014/main" id="{2188FD9D-A697-F690-0C65-E4F7C9A004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92" y="2382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I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702" name="Rectangle 118">
              <a:extLst>
                <a:ext uri="{FF2B5EF4-FFF2-40B4-BE49-F238E27FC236}">
                  <a16:creationId xmlns:a16="http://schemas.microsoft.com/office/drawing/2014/main" id="{00935361-24C3-D708-1C7A-9EDB5FE958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09" y="2357"/>
              <a:ext cx="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0">
                  <a:solidFill>
                    <a:srgbClr val="000000"/>
                  </a:solidFill>
                  <a:latin typeface="Helvetica" pitchFamily="2" charset="0"/>
                </a:rPr>
                <a:t>D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3703" name="Rectangle 119">
              <a:extLst>
                <a:ext uri="{FF2B5EF4-FFF2-40B4-BE49-F238E27FC236}">
                  <a16:creationId xmlns:a16="http://schemas.microsoft.com/office/drawing/2014/main" id="{1DEAF6A2-875A-B7FC-4887-3F7A03A8F8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38" y="2262"/>
              <a:ext cx="12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 (A)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23704" name="Text Box 120">
            <a:extLst>
              <a:ext uri="{FF2B5EF4-FFF2-40B4-BE49-F238E27FC236}">
                <a16:creationId xmlns:a16="http://schemas.microsoft.com/office/drawing/2014/main" id="{04A9C784-2EC6-0AEF-07F6-AFE1E1BC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8289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quadratic</a:t>
            </a:r>
          </a:p>
        </p:txBody>
      </p:sp>
      <p:sp>
        <p:nvSpPr>
          <p:cNvPr id="323705" name="Text Box 121">
            <a:extLst>
              <a:ext uri="{FF2B5EF4-FFF2-40B4-BE49-F238E27FC236}">
                <a16:creationId xmlns:a16="http://schemas.microsoft.com/office/drawing/2014/main" id="{878B64C5-8DFC-28CD-C7CF-099EFD46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577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quadratic</a:t>
            </a:r>
          </a:p>
        </p:txBody>
      </p:sp>
      <p:sp>
        <p:nvSpPr>
          <p:cNvPr id="323706" name="Text Box 122">
            <a:extLst>
              <a:ext uri="{FF2B5EF4-FFF2-40B4-BE49-F238E27FC236}">
                <a16:creationId xmlns:a16="http://schemas.microsoft.com/office/drawing/2014/main" id="{915518DF-E7BC-97DB-78DA-3C42E02B8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289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linear</a:t>
            </a:r>
          </a:p>
        </p:txBody>
      </p:sp>
      <p:sp>
        <p:nvSpPr>
          <p:cNvPr id="323707" name="Text Box 123">
            <a:extLst>
              <a:ext uri="{FF2B5EF4-FFF2-40B4-BE49-F238E27FC236}">
                <a16:creationId xmlns:a16="http://schemas.microsoft.com/office/drawing/2014/main" id="{0AED0B75-BDCE-C7E8-5563-A9B059C9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4830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  <a:latin typeface="Book Antiqua" panose="02040602050305030304" pitchFamily="18" charset="0"/>
              </a:rPr>
              <a:t>Long Channel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3708" name="Text Box 124">
            <a:extLst>
              <a:ext uri="{FF2B5EF4-FFF2-40B4-BE49-F238E27FC236}">
                <a16:creationId xmlns:a16="http://schemas.microsoft.com/office/drawing/2014/main" id="{918693ED-6DCA-9219-0A4A-FBDBE20B9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5462588"/>
            <a:ext cx="1638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  <a:latin typeface="Book Antiqua" panose="02040602050305030304" pitchFamily="18" charset="0"/>
              </a:rPr>
              <a:t>Short Channel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7EE587E2-A93A-D867-0E9F-B4F14AE6D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</a:t>
            </a:r>
            <a:r>
              <a:rPr lang="en-US" altLang="en-US" baseline="-25000"/>
              <a:t>D</a:t>
            </a:r>
            <a:r>
              <a:rPr lang="en-US" altLang="en-US"/>
              <a:t> versus V</a:t>
            </a:r>
            <a:r>
              <a:rPr lang="en-US" altLang="en-US" baseline="-25000"/>
              <a:t>DS</a:t>
            </a:r>
          </a:p>
        </p:txBody>
      </p:sp>
      <p:grpSp>
        <p:nvGrpSpPr>
          <p:cNvPr id="324611" name="Group 3">
            <a:extLst>
              <a:ext uri="{FF2B5EF4-FFF2-40B4-BE49-F238E27FC236}">
                <a16:creationId xmlns:a16="http://schemas.microsoft.com/office/drawing/2014/main" id="{A559A81D-DDF4-F88B-54A7-B30BF58AC23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33600"/>
            <a:ext cx="4316413" cy="3432175"/>
            <a:chOff x="781" y="1050"/>
            <a:chExt cx="3578" cy="2896"/>
          </a:xfrm>
        </p:grpSpPr>
        <p:sp>
          <p:nvSpPr>
            <p:cNvPr id="324612" name="Rectangle 4">
              <a:extLst>
                <a:ext uri="{FF2B5EF4-FFF2-40B4-BE49-F238E27FC236}">
                  <a16:creationId xmlns:a16="http://schemas.microsoft.com/office/drawing/2014/main" id="{1A6BE964-A89B-DC54-EB0C-41BC7C00C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050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  <a:latin typeface="Helvetica" pitchFamily="2" charset="0"/>
                </a:rPr>
                <a:t>-4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613" name="Rectangle 5">
              <a:extLst>
                <a:ext uri="{FF2B5EF4-FFF2-40B4-BE49-F238E27FC236}">
                  <a16:creationId xmlns:a16="http://schemas.microsoft.com/office/drawing/2014/main" id="{0C199A3D-01E5-0516-1657-782F366C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6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614" name="Rectangle 6">
              <a:extLst>
                <a:ext uri="{FF2B5EF4-FFF2-40B4-BE49-F238E27FC236}">
                  <a16:creationId xmlns:a16="http://schemas.microsoft.com/office/drawing/2014/main" id="{26EB3590-3E71-00EC-0D23-2358C5B10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817"/>
              <a:ext cx="14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DS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615" name="Rectangle 7">
              <a:extLst>
                <a:ext uri="{FF2B5EF4-FFF2-40B4-BE49-F238E27FC236}">
                  <a16:creationId xmlns:a16="http://schemas.microsoft.com/office/drawing/2014/main" id="{C84D9D97-C0C3-36FD-49D7-33F9812A4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3764"/>
              <a:ext cx="2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324616" name="Group 8">
              <a:extLst>
                <a:ext uri="{FF2B5EF4-FFF2-40B4-BE49-F238E27FC236}">
                  <a16:creationId xmlns:a16="http://schemas.microsoft.com/office/drawing/2014/main" id="{B399CF36-2A5C-FEF6-0DBC-8B6026B82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" y="1100"/>
              <a:ext cx="3499" cy="2690"/>
              <a:chOff x="781" y="1100"/>
              <a:chExt cx="3499" cy="2690"/>
            </a:xfrm>
          </p:grpSpPr>
          <p:sp>
            <p:nvSpPr>
              <p:cNvPr id="324617" name="Rectangle 9">
                <a:extLst>
                  <a:ext uri="{FF2B5EF4-FFF2-40B4-BE49-F238E27FC236}">
                    <a16:creationId xmlns:a16="http://schemas.microsoft.com/office/drawing/2014/main" id="{C5524DD6-8D52-CD7C-B268-A0B3A5C55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1231"/>
                <a:ext cx="3081" cy="23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18" name="Rectangle 10">
                <a:extLst>
                  <a:ext uri="{FF2B5EF4-FFF2-40B4-BE49-F238E27FC236}">
                    <a16:creationId xmlns:a16="http://schemas.microsoft.com/office/drawing/2014/main" id="{9F388D8B-9ED5-1E25-8B2A-6622DD1B8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1231"/>
                <a:ext cx="3081" cy="2377"/>
              </a:xfrm>
              <a:prstGeom prst="rect">
                <a:avLst/>
              </a:prstGeom>
              <a:noFill/>
              <a:ln w="0" cap="sq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19" name="Line 11">
                <a:extLst>
                  <a:ext uri="{FF2B5EF4-FFF2-40B4-BE49-F238E27FC236}">
                    <a16:creationId xmlns:a16="http://schemas.microsoft.com/office/drawing/2014/main" id="{1C33D16E-371A-EEA8-8583-0B5A02BF6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231"/>
                <a:ext cx="3081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20" name="Freeform 12">
                <a:extLst>
                  <a:ext uri="{FF2B5EF4-FFF2-40B4-BE49-F238E27FC236}">
                    <a16:creationId xmlns:a16="http://schemas.microsoft.com/office/drawing/2014/main" id="{0243EA92-D2D1-AEFD-2600-71AF278F3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1231"/>
                <a:ext cx="3081" cy="2377"/>
              </a:xfrm>
              <a:custGeom>
                <a:avLst/>
                <a:gdLst>
                  <a:gd name="T0" fmla="*/ 0 w 433"/>
                  <a:gd name="T1" fmla="*/ 341 h 341"/>
                  <a:gd name="T2" fmla="*/ 433 w 433"/>
                  <a:gd name="T3" fmla="*/ 341 h 341"/>
                  <a:gd name="T4" fmla="*/ 433 w 433"/>
                  <a:gd name="T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3" h="341">
                    <a:moveTo>
                      <a:pt x="0" y="341"/>
                    </a:moveTo>
                    <a:lnTo>
                      <a:pt x="433" y="341"/>
                    </a:lnTo>
                    <a:lnTo>
                      <a:pt x="433" y="0"/>
                    </a:lnTo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21" name="Line 13">
                <a:extLst>
                  <a:ext uri="{FF2B5EF4-FFF2-40B4-BE49-F238E27FC236}">
                    <a16:creationId xmlns:a16="http://schemas.microsoft.com/office/drawing/2014/main" id="{488DA3AF-24D1-9973-B774-F8E671EAA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5" y="1231"/>
                <a:ext cx="1" cy="237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22" name="Line 14">
                <a:extLst>
                  <a:ext uri="{FF2B5EF4-FFF2-40B4-BE49-F238E27FC236}">
                    <a16:creationId xmlns:a16="http://schemas.microsoft.com/office/drawing/2014/main" id="{8A2C3033-1E2E-7937-9420-5E1A9C3A6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3608"/>
                <a:ext cx="3081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23" name="Line 15">
                <a:extLst>
                  <a:ext uri="{FF2B5EF4-FFF2-40B4-BE49-F238E27FC236}">
                    <a16:creationId xmlns:a16="http://schemas.microsoft.com/office/drawing/2014/main" id="{B7B30B3D-F11A-A7B6-A368-8A814464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5" y="1231"/>
                <a:ext cx="1" cy="237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24" name="Line 16">
                <a:extLst>
                  <a:ext uri="{FF2B5EF4-FFF2-40B4-BE49-F238E27FC236}">
                    <a16:creationId xmlns:a16="http://schemas.microsoft.com/office/drawing/2014/main" id="{232C057F-78C4-1AC7-1BD2-85DF79068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5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25" name="Line 17">
                <a:extLst>
                  <a:ext uri="{FF2B5EF4-FFF2-40B4-BE49-F238E27FC236}">
                    <a16:creationId xmlns:a16="http://schemas.microsoft.com/office/drawing/2014/main" id="{E03AD07F-6C1E-E7D5-58BC-2ACFB198A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26" name="Rectangle 18">
                <a:extLst>
                  <a:ext uri="{FF2B5EF4-FFF2-40B4-BE49-F238E27FC236}">
                    <a16:creationId xmlns:a16="http://schemas.microsoft.com/office/drawing/2014/main" id="{919A5067-02D8-B941-23B8-B4EFA8DAB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636"/>
                <a:ext cx="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27" name="Line 19">
                <a:extLst>
                  <a:ext uri="{FF2B5EF4-FFF2-40B4-BE49-F238E27FC236}">
                    <a16:creationId xmlns:a16="http://schemas.microsoft.com/office/drawing/2014/main" id="{D3F35D58-E7FA-DA73-7789-E3A75379E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4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28" name="Line 20">
                <a:extLst>
                  <a:ext uri="{FF2B5EF4-FFF2-40B4-BE49-F238E27FC236}">
                    <a16:creationId xmlns:a16="http://schemas.microsoft.com/office/drawing/2014/main" id="{D68F94C1-A75E-551F-A0AD-01A89D3E8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4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29" name="Rectangle 21">
                <a:extLst>
                  <a:ext uri="{FF2B5EF4-FFF2-40B4-BE49-F238E27FC236}">
                    <a16:creationId xmlns:a16="http://schemas.microsoft.com/office/drawing/2014/main" id="{A13A024F-A24D-3CA3-DB76-08C60CB87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636"/>
                <a:ext cx="1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0.5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30" name="Line 22">
                <a:extLst>
                  <a:ext uri="{FF2B5EF4-FFF2-40B4-BE49-F238E27FC236}">
                    <a16:creationId xmlns:a16="http://schemas.microsoft.com/office/drawing/2014/main" id="{152AAD34-5426-B398-92AA-B2D2CDC7F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6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31" name="Line 23">
                <a:extLst>
                  <a:ext uri="{FF2B5EF4-FFF2-40B4-BE49-F238E27FC236}">
                    <a16:creationId xmlns:a16="http://schemas.microsoft.com/office/drawing/2014/main" id="{E0D2DBA7-4DE3-B8C8-0248-C8FB0E6B6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32" name="Rectangle 24">
                <a:extLst>
                  <a:ext uri="{FF2B5EF4-FFF2-40B4-BE49-F238E27FC236}">
                    <a16:creationId xmlns:a16="http://schemas.microsoft.com/office/drawing/2014/main" id="{6BA4B26A-E0A7-CDD7-956C-57E11CA50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3636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1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33" name="Line 25">
                <a:extLst>
                  <a:ext uri="{FF2B5EF4-FFF2-40B4-BE49-F238E27FC236}">
                    <a16:creationId xmlns:a16="http://schemas.microsoft.com/office/drawing/2014/main" id="{F9944994-7D14-7ABE-B029-D8E999DFF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5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34" name="Line 26">
                <a:extLst>
                  <a:ext uri="{FF2B5EF4-FFF2-40B4-BE49-F238E27FC236}">
                    <a16:creationId xmlns:a16="http://schemas.microsoft.com/office/drawing/2014/main" id="{E2619C31-4AB3-CC1F-09C5-BF243D0F8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35" name="Rectangle 27">
                <a:extLst>
                  <a:ext uri="{FF2B5EF4-FFF2-40B4-BE49-F238E27FC236}">
                    <a16:creationId xmlns:a16="http://schemas.microsoft.com/office/drawing/2014/main" id="{4B7727A4-5A2A-CA8E-BEAE-A12E4B6BD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3636"/>
                <a:ext cx="1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1.5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36" name="Line 28">
                <a:extLst>
                  <a:ext uri="{FF2B5EF4-FFF2-40B4-BE49-F238E27FC236}">
                    <a16:creationId xmlns:a16="http://schemas.microsoft.com/office/drawing/2014/main" id="{6336D1B2-13EA-050C-AD73-A6406360B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7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37" name="Line 29">
                <a:extLst>
                  <a:ext uri="{FF2B5EF4-FFF2-40B4-BE49-F238E27FC236}">
                    <a16:creationId xmlns:a16="http://schemas.microsoft.com/office/drawing/2014/main" id="{FB8CB8E3-7F92-B511-F838-6CE7244B8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38" name="Rectangle 30">
                <a:extLst>
                  <a:ext uri="{FF2B5EF4-FFF2-40B4-BE49-F238E27FC236}">
                    <a16:creationId xmlns:a16="http://schemas.microsoft.com/office/drawing/2014/main" id="{E11AA7C8-F381-8D81-E8C6-E321268B2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3636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2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39" name="Line 31">
                <a:extLst>
                  <a:ext uri="{FF2B5EF4-FFF2-40B4-BE49-F238E27FC236}">
                    <a16:creationId xmlns:a16="http://schemas.microsoft.com/office/drawing/2014/main" id="{3030187D-B57E-E9D3-6563-9B2483720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3580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0" name="Line 32">
                <a:extLst>
                  <a:ext uri="{FF2B5EF4-FFF2-40B4-BE49-F238E27FC236}">
                    <a16:creationId xmlns:a16="http://schemas.microsoft.com/office/drawing/2014/main" id="{2A9F6CCC-3CD0-CEC1-AF07-3E160204F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23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1" name="Rectangle 33">
                <a:extLst>
                  <a:ext uri="{FF2B5EF4-FFF2-40B4-BE49-F238E27FC236}">
                    <a16:creationId xmlns:a16="http://schemas.microsoft.com/office/drawing/2014/main" id="{86ED054F-6DE6-3FDC-5EF3-C021CE3A5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636"/>
                <a:ext cx="1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2.5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42" name="Line 34">
                <a:extLst>
                  <a:ext uri="{FF2B5EF4-FFF2-40B4-BE49-F238E27FC236}">
                    <a16:creationId xmlns:a16="http://schemas.microsoft.com/office/drawing/2014/main" id="{A33DE8BF-C510-53E5-D537-9CDB7EB3C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3608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3" name="Line 35">
                <a:extLst>
                  <a:ext uri="{FF2B5EF4-FFF2-40B4-BE49-F238E27FC236}">
                    <a16:creationId xmlns:a16="http://schemas.microsoft.com/office/drawing/2014/main" id="{3D6C799C-AA65-471E-DB98-23DC5AD12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3608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4" name="Rectangle 36">
                <a:extLst>
                  <a:ext uri="{FF2B5EF4-FFF2-40B4-BE49-F238E27FC236}">
                    <a16:creationId xmlns:a16="http://schemas.microsoft.com/office/drawing/2014/main" id="{4B98D8F1-AE5A-BF83-4C78-29F2CFEF6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355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45" name="Line 37">
                <a:extLst>
                  <a:ext uri="{FF2B5EF4-FFF2-40B4-BE49-F238E27FC236}">
                    <a16:creationId xmlns:a16="http://schemas.microsoft.com/office/drawing/2014/main" id="{4B7F6582-5FEB-0766-ABB0-34870CF15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3134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6" name="Line 38">
                <a:extLst>
                  <a:ext uri="{FF2B5EF4-FFF2-40B4-BE49-F238E27FC236}">
                    <a16:creationId xmlns:a16="http://schemas.microsoft.com/office/drawing/2014/main" id="{52AF6918-8FFD-7351-E384-C7D4CA602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3134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7" name="Rectangle 39">
                <a:extLst>
                  <a:ext uri="{FF2B5EF4-FFF2-40B4-BE49-F238E27FC236}">
                    <a16:creationId xmlns:a16="http://schemas.microsoft.com/office/drawing/2014/main" id="{D341F3B1-9A2C-F134-980D-39DBBB682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078"/>
                <a:ext cx="1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0.5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48" name="Line 40">
                <a:extLst>
                  <a:ext uri="{FF2B5EF4-FFF2-40B4-BE49-F238E27FC236}">
                    <a16:creationId xmlns:a16="http://schemas.microsoft.com/office/drawing/2014/main" id="{2A705E60-286A-F3BC-9341-838F7D6C8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2660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9" name="Line 41">
                <a:extLst>
                  <a:ext uri="{FF2B5EF4-FFF2-40B4-BE49-F238E27FC236}">
                    <a16:creationId xmlns:a16="http://schemas.microsoft.com/office/drawing/2014/main" id="{7F04454F-4C50-82BC-B02B-F653E52B0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2660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50" name="Rectangle 42">
                <a:extLst>
                  <a:ext uri="{FF2B5EF4-FFF2-40B4-BE49-F238E27FC236}">
                    <a16:creationId xmlns:a16="http://schemas.microsoft.com/office/drawing/2014/main" id="{22B826DC-B253-C383-9CA7-D9D2CC995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2602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1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51" name="Line 43">
                <a:extLst>
                  <a:ext uri="{FF2B5EF4-FFF2-40B4-BE49-F238E27FC236}">
                    <a16:creationId xmlns:a16="http://schemas.microsoft.com/office/drawing/2014/main" id="{C8B39922-D79F-9859-AA9A-9A3359020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2179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52" name="Line 44">
                <a:extLst>
                  <a:ext uri="{FF2B5EF4-FFF2-40B4-BE49-F238E27FC236}">
                    <a16:creationId xmlns:a16="http://schemas.microsoft.com/office/drawing/2014/main" id="{4793C556-7266-6671-803F-5897BA4BA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2179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53" name="Rectangle 45">
                <a:extLst>
                  <a:ext uri="{FF2B5EF4-FFF2-40B4-BE49-F238E27FC236}">
                    <a16:creationId xmlns:a16="http://schemas.microsoft.com/office/drawing/2014/main" id="{951025FF-C6B7-179B-1D27-A7566E263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123"/>
                <a:ext cx="1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1.5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54" name="Line 46">
                <a:extLst>
                  <a:ext uri="{FF2B5EF4-FFF2-40B4-BE49-F238E27FC236}">
                    <a16:creationId xmlns:a16="http://schemas.microsoft.com/office/drawing/2014/main" id="{F50C8F9B-05FC-7101-6533-7BE27F1D4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705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55" name="Line 47">
                <a:extLst>
                  <a:ext uri="{FF2B5EF4-FFF2-40B4-BE49-F238E27FC236}">
                    <a16:creationId xmlns:a16="http://schemas.microsoft.com/office/drawing/2014/main" id="{6B235D72-C8AD-EFD8-2770-83AA7A747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1705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56" name="Rectangle 48">
                <a:extLst>
                  <a:ext uri="{FF2B5EF4-FFF2-40B4-BE49-F238E27FC236}">
                    <a16:creationId xmlns:a16="http://schemas.microsoft.com/office/drawing/2014/main" id="{87F663FF-6784-2A0C-C493-4095503F4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1649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2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57" name="Line 49">
                <a:extLst>
                  <a:ext uri="{FF2B5EF4-FFF2-40B4-BE49-F238E27FC236}">
                    <a16:creationId xmlns:a16="http://schemas.microsoft.com/office/drawing/2014/main" id="{D3618178-BFC0-2C65-FDC1-1172B4DCD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23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58" name="Line 50">
                <a:extLst>
                  <a:ext uri="{FF2B5EF4-FFF2-40B4-BE49-F238E27FC236}">
                    <a16:creationId xmlns:a16="http://schemas.microsoft.com/office/drawing/2014/main" id="{0D1BDE97-9CAB-168A-E173-A428989DC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7" y="123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59" name="Rectangle 51">
                <a:extLst>
                  <a:ext uri="{FF2B5EF4-FFF2-40B4-BE49-F238E27FC236}">
                    <a16:creationId xmlns:a16="http://schemas.microsoft.com/office/drawing/2014/main" id="{FDC8F95D-65D5-EA0F-DCE8-A531AA435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1176"/>
                <a:ext cx="1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2.5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60" name="Rectangle 52">
                <a:extLst>
                  <a:ext uri="{FF2B5EF4-FFF2-40B4-BE49-F238E27FC236}">
                    <a16:creationId xmlns:a16="http://schemas.microsoft.com/office/drawing/2014/main" id="{7873654C-C7E4-209B-12E5-E5045E1D5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100"/>
                <a:ext cx="23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x 10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61" name="Line 53">
                <a:extLst>
                  <a:ext uri="{FF2B5EF4-FFF2-40B4-BE49-F238E27FC236}">
                    <a16:creationId xmlns:a16="http://schemas.microsoft.com/office/drawing/2014/main" id="{2E55E615-6079-1F2A-F4C4-4CC080BFA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5" y="1231"/>
                <a:ext cx="3081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62" name="Freeform 54">
                <a:extLst>
                  <a:ext uri="{FF2B5EF4-FFF2-40B4-BE49-F238E27FC236}">
                    <a16:creationId xmlns:a16="http://schemas.microsoft.com/office/drawing/2014/main" id="{4AE2A95F-B05D-1D60-C059-28D1D41B1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1231"/>
                <a:ext cx="3081" cy="2377"/>
              </a:xfrm>
              <a:custGeom>
                <a:avLst/>
                <a:gdLst>
                  <a:gd name="T0" fmla="*/ 0 w 433"/>
                  <a:gd name="T1" fmla="*/ 341 h 341"/>
                  <a:gd name="T2" fmla="*/ 433 w 433"/>
                  <a:gd name="T3" fmla="*/ 341 h 341"/>
                  <a:gd name="T4" fmla="*/ 433 w 433"/>
                  <a:gd name="T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3" h="341">
                    <a:moveTo>
                      <a:pt x="0" y="341"/>
                    </a:moveTo>
                    <a:lnTo>
                      <a:pt x="433" y="341"/>
                    </a:lnTo>
                    <a:lnTo>
                      <a:pt x="433" y="0"/>
                    </a:lnTo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63" name="Line 55">
                <a:extLst>
                  <a:ext uri="{FF2B5EF4-FFF2-40B4-BE49-F238E27FC236}">
                    <a16:creationId xmlns:a16="http://schemas.microsoft.com/office/drawing/2014/main" id="{756716E7-250D-064A-6170-37F1407A8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5" y="1231"/>
                <a:ext cx="1" cy="237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64" name="Freeform 56">
                <a:extLst>
                  <a:ext uri="{FF2B5EF4-FFF2-40B4-BE49-F238E27FC236}">
                    <a16:creationId xmlns:a16="http://schemas.microsoft.com/office/drawing/2014/main" id="{0B61323C-728C-80FA-2D14-F63A7F66D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608"/>
                <a:ext cx="3081" cy="1"/>
              </a:xfrm>
              <a:custGeom>
                <a:avLst/>
                <a:gdLst>
                  <a:gd name="T0" fmla="*/ 0 w 3081"/>
                  <a:gd name="T1" fmla="*/ 121 w 3081"/>
                  <a:gd name="T2" fmla="*/ 249 w 3081"/>
                  <a:gd name="T3" fmla="*/ 370 w 3081"/>
                  <a:gd name="T4" fmla="*/ 491 w 3081"/>
                  <a:gd name="T5" fmla="*/ 619 w 3081"/>
                  <a:gd name="T6" fmla="*/ 740 w 3081"/>
                  <a:gd name="T7" fmla="*/ 861 w 3081"/>
                  <a:gd name="T8" fmla="*/ 989 w 3081"/>
                  <a:gd name="T9" fmla="*/ 1110 w 3081"/>
                  <a:gd name="T10" fmla="*/ 1231 w 3081"/>
                  <a:gd name="T11" fmla="*/ 1359 w 3081"/>
                  <a:gd name="T12" fmla="*/ 1480 w 3081"/>
                  <a:gd name="T13" fmla="*/ 1601 w 3081"/>
                  <a:gd name="T14" fmla="*/ 1722 w 3081"/>
                  <a:gd name="T15" fmla="*/ 1850 w 3081"/>
                  <a:gd name="T16" fmla="*/ 1971 w 3081"/>
                  <a:gd name="T17" fmla="*/ 2092 w 3081"/>
                  <a:gd name="T18" fmla="*/ 2220 w 3081"/>
                  <a:gd name="T19" fmla="*/ 2341 w 3081"/>
                  <a:gd name="T20" fmla="*/ 2462 w 3081"/>
                  <a:gd name="T21" fmla="*/ 2590 w 3081"/>
                  <a:gd name="T22" fmla="*/ 2711 w 3081"/>
                  <a:gd name="T23" fmla="*/ 2832 w 3081"/>
                  <a:gd name="T24" fmla="*/ 2960 w 3081"/>
                  <a:gd name="T25" fmla="*/ 3081 w 308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</a:cxnLst>
                <a:rect l="0" t="0" r="r" b="b"/>
                <a:pathLst>
                  <a:path w="3081">
                    <a:moveTo>
                      <a:pt x="0" y="0"/>
                    </a:moveTo>
                    <a:lnTo>
                      <a:pt x="121" y="0"/>
                    </a:lnTo>
                    <a:lnTo>
                      <a:pt x="249" y="0"/>
                    </a:lnTo>
                    <a:lnTo>
                      <a:pt x="370" y="0"/>
                    </a:lnTo>
                    <a:lnTo>
                      <a:pt x="491" y="0"/>
                    </a:lnTo>
                    <a:lnTo>
                      <a:pt x="619" y="0"/>
                    </a:lnTo>
                    <a:lnTo>
                      <a:pt x="740" y="0"/>
                    </a:lnTo>
                    <a:lnTo>
                      <a:pt x="861" y="0"/>
                    </a:lnTo>
                    <a:lnTo>
                      <a:pt x="989" y="0"/>
                    </a:lnTo>
                    <a:lnTo>
                      <a:pt x="1110" y="0"/>
                    </a:lnTo>
                    <a:lnTo>
                      <a:pt x="1231" y="0"/>
                    </a:lnTo>
                    <a:lnTo>
                      <a:pt x="1359" y="0"/>
                    </a:lnTo>
                    <a:lnTo>
                      <a:pt x="1480" y="0"/>
                    </a:lnTo>
                    <a:lnTo>
                      <a:pt x="1601" y="0"/>
                    </a:lnTo>
                    <a:lnTo>
                      <a:pt x="1722" y="0"/>
                    </a:lnTo>
                    <a:lnTo>
                      <a:pt x="1850" y="0"/>
                    </a:lnTo>
                    <a:lnTo>
                      <a:pt x="1971" y="0"/>
                    </a:lnTo>
                    <a:lnTo>
                      <a:pt x="2092" y="0"/>
                    </a:lnTo>
                    <a:lnTo>
                      <a:pt x="2220" y="0"/>
                    </a:lnTo>
                    <a:lnTo>
                      <a:pt x="2341" y="0"/>
                    </a:lnTo>
                    <a:lnTo>
                      <a:pt x="2462" y="0"/>
                    </a:lnTo>
                    <a:lnTo>
                      <a:pt x="2590" y="0"/>
                    </a:lnTo>
                    <a:lnTo>
                      <a:pt x="2711" y="0"/>
                    </a:lnTo>
                    <a:lnTo>
                      <a:pt x="2832" y="0"/>
                    </a:lnTo>
                    <a:lnTo>
                      <a:pt x="2960" y="0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65" name="Freeform 57">
                <a:extLst>
                  <a:ext uri="{FF2B5EF4-FFF2-40B4-BE49-F238E27FC236}">
                    <a16:creationId xmlns:a16="http://schemas.microsoft.com/office/drawing/2014/main" id="{1C8789E6-CCC5-CC8D-1CEA-B3130F3D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594"/>
                <a:ext cx="3081" cy="14"/>
              </a:xfrm>
              <a:custGeom>
                <a:avLst/>
                <a:gdLst>
                  <a:gd name="T0" fmla="*/ 0 w 3081"/>
                  <a:gd name="T1" fmla="*/ 14 h 14"/>
                  <a:gd name="T2" fmla="*/ 121 w 3081"/>
                  <a:gd name="T3" fmla="*/ 7 h 14"/>
                  <a:gd name="T4" fmla="*/ 249 w 3081"/>
                  <a:gd name="T5" fmla="*/ 7 h 14"/>
                  <a:gd name="T6" fmla="*/ 370 w 3081"/>
                  <a:gd name="T7" fmla="*/ 7 h 14"/>
                  <a:gd name="T8" fmla="*/ 491 w 3081"/>
                  <a:gd name="T9" fmla="*/ 7 h 14"/>
                  <a:gd name="T10" fmla="*/ 619 w 3081"/>
                  <a:gd name="T11" fmla="*/ 7 h 14"/>
                  <a:gd name="T12" fmla="*/ 740 w 3081"/>
                  <a:gd name="T13" fmla="*/ 7 h 14"/>
                  <a:gd name="T14" fmla="*/ 861 w 3081"/>
                  <a:gd name="T15" fmla="*/ 7 h 14"/>
                  <a:gd name="T16" fmla="*/ 989 w 3081"/>
                  <a:gd name="T17" fmla="*/ 7 h 14"/>
                  <a:gd name="T18" fmla="*/ 1110 w 3081"/>
                  <a:gd name="T19" fmla="*/ 7 h 14"/>
                  <a:gd name="T20" fmla="*/ 1231 w 3081"/>
                  <a:gd name="T21" fmla="*/ 7 h 14"/>
                  <a:gd name="T22" fmla="*/ 1359 w 3081"/>
                  <a:gd name="T23" fmla="*/ 7 h 14"/>
                  <a:gd name="T24" fmla="*/ 1480 w 3081"/>
                  <a:gd name="T25" fmla="*/ 7 h 14"/>
                  <a:gd name="T26" fmla="*/ 1601 w 3081"/>
                  <a:gd name="T27" fmla="*/ 7 h 14"/>
                  <a:gd name="T28" fmla="*/ 1722 w 3081"/>
                  <a:gd name="T29" fmla="*/ 7 h 14"/>
                  <a:gd name="T30" fmla="*/ 1850 w 3081"/>
                  <a:gd name="T31" fmla="*/ 7 h 14"/>
                  <a:gd name="T32" fmla="*/ 1971 w 3081"/>
                  <a:gd name="T33" fmla="*/ 7 h 14"/>
                  <a:gd name="T34" fmla="*/ 2092 w 3081"/>
                  <a:gd name="T35" fmla="*/ 7 h 14"/>
                  <a:gd name="T36" fmla="*/ 2220 w 3081"/>
                  <a:gd name="T37" fmla="*/ 7 h 14"/>
                  <a:gd name="T38" fmla="*/ 2341 w 3081"/>
                  <a:gd name="T39" fmla="*/ 7 h 14"/>
                  <a:gd name="T40" fmla="*/ 2462 w 3081"/>
                  <a:gd name="T41" fmla="*/ 7 h 14"/>
                  <a:gd name="T42" fmla="*/ 2590 w 3081"/>
                  <a:gd name="T43" fmla="*/ 7 h 14"/>
                  <a:gd name="T44" fmla="*/ 2711 w 3081"/>
                  <a:gd name="T45" fmla="*/ 7 h 14"/>
                  <a:gd name="T46" fmla="*/ 2832 w 3081"/>
                  <a:gd name="T47" fmla="*/ 7 h 14"/>
                  <a:gd name="T48" fmla="*/ 2960 w 3081"/>
                  <a:gd name="T49" fmla="*/ 0 h 14"/>
                  <a:gd name="T50" fmla="*/ 3081 w 3081"/>
                  <a:gd name="T5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14">
                    <a:moveTo>
                      <a:pt x="0" y="14"/>
                    </a:moveTo>
                    <a:lnTo>
                      <a:pt x="121" y="7"/>
                    </a:lnTo>
                    <a:lnTo>
                      <a:pt x="249" y="7"/>
                    </a:lnTo>
                    <a:lnTo>
                      <a:pt x="370" y="7"/>
                    </a:lnTo>
                    <a:lnTo>
                      <a:pt x="491" y="7"/>
                    </a:lnTo>
                    <a:lnTo>
                      <a:pt x="619" y="7"/>
                    </a:lnTo>
                    <a:lnTo>
                      <a:pt x="740" y="7"/>
                    </a:lnTo>
                    <a:lnTo>
                      <a:pt x="861" y="7"/>
                    </a:lnTo>
                    <a:lnTo>
                      <a:pt x="989" y="7"/>
                    </a:lnTo>
                    <a:lnTo>
                      <a:pt x="1110" y="7"/>
                    </a:lnTo>
                    <a:lnTo>
                      <a:pt x="1231" y="7"/>
                    </a:lnTo>
                    <a:lnTo>
                      <a:pt x="1359" y="7"/>
                    </a:lnTo>
                    <a:lnTo>
                      <a:pt x="1480" y="7"/>
                    </a:lnTo>
                    <a:lnTo>
                      <a:pt x="1601" y="7"/>
                    </a:lnTo>
                    <a:lnTo>
                      <a:pt x="1722" y="7"/>
                    </a:lnTo>
                    <a:lnTo>
                      <a:pt x="1850" y="7"/>
                    </a:lnTo>
                    <a:lnTo>
                      <a:pt x="1971" y="7"/>
                    </a:lnTo>
                    <a:lnTo>
                      <a:pt x="2092" y="7"/>
                    </a:lnTo>
                    <a:lnTo>
                      <a:pt x="2220" y="7"/>
                    </a:lnTo>
                    <a:lnTo>
                      <a:pt x="2341" y="7"/>
                    </a:lnTo>
                    <a:lnTo>
                      <a:pt x="2462" y="7"/>
                    </a:lnTo>
                    <a:lnTo>
                      <a:pt x="2590" y="7"/>
                    </a:lnTo>
                    <a:lnTo>
                      <a:pt x="2711" y="7"/>
                    </a:lnTo>
                    <a:lnTo>
                      <a:pt x="2832" y="7"/>
                    </a:lnTo>
                    <a:lnTo>
                      <a:pt x="2960" y="0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66" name="Freeform 58">
                <a:extLst>
                  <a:ext uri="{FF2B5EF4-FFF2-40B4-BE49-F238E27FC236}">
                    <a16:creationId xmlns:a16="http://schemas.microsoft.com/office/drawing/2014/main" id="{FD991619-82F0-E284-BEF3-0D66857E6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246"/>
                <a:ext cx="3081" cy="362"/>
              </a:xfrm>
              <a:custGeom>
                <a:avLst/>
                <a:gdLst>
                  <a:gd name="T0" fmla="*/ 0 w 3081"/>
                  <a:gd name="T1" fmla="*/ 362 h 362"/>
                  <a:gd name="T2" fmla="*/ 121 w 3081"/>
                  <a:gd name="T3" fmla="*/ 244 h 362"/>
                  <a:gd name="T4" fmla="*/ 249 w 3081"/>
                  <a:gd name="T5" fmla="*/ 167 h 362"/>
                  <a:gd name="T6" fmla="*/ 370 w 3081"/>
                  <a:gd name="T7" fmla="*/ 118 h 362"/>
                  <a:gd name="T8" fmla="*/ 491 w 3081"/>
                  <a:gd name="T9" fmla="*/ 97 h 362"/>
                  <a:gd name="T10" fmla="*/ 619 w 3081"/>
                  <a:gd name="T11" fmla="*/ 83 h 362"/>
                  <a:gd name="T12" fmla="*/ 740 w 3081"/>
                  <a:gd name="T13" fmla="*/ 70 h 362"/>
                  <a:gd name="T14" fmla="*/ 861 w 3081"/>
                  <a:gd name="T15" fmla="*/ 63 h 362"/>
                  <a:gd name="T16" fmla="*/ 989 w 3081"/>
                  <a:gd name="T17" fmla="*/ 63 h 362"/>
                  <a:gd name="T18" fmla="*/ 1110 w 3081"/>
                  <a:gd name="T19" fmla="*/ 56 h 362"/>
                  <a:gd name="T20" fmla="*/ 1231 w 3081"/>
                  <a:gd name="T21" fmla="*/ 49 h 362"/>
                  <a:gd name="T22" fmla="*/ 1359 w 3081"/>
                  <a:gd name="T23" fmla="*/ 49 h 362"/>
                  <a:gd name="T24" fmla="*/ 1480 w 3081"/>
                  <a:gd name="T25" fmla="*/ 42 h 362"/>
                  <a:gd name="T26" fmla="*/ 1601 w 3081"/>
                  <a:gd name="T27" fmla="*/ 42 h 362"/>
                  <a:gd name="T28" fmla="*/ 1722 w 3081"/>
                  <a:gd name="T29" fmla="*/ 35 h 362"/>
                  <a:gd name="T30" fmla="*/ 1850 w 3081"/>
                  <a:gd name="T31" fmla="*/ 35 h 362"/>
                  <a:gd name="T32" fmla="*/ 1971 w 3081"/>
                  <a:gd name="T33" fmla="*/ 28 h 362"/>
                  <a:gd name="T34" fmla="*/ 2092 w 3081"/>
                  <a:gd name="T35" fmla="*/ 28 h 362"/>
                  <a:gd name="T36" fmla="*/ 2220 w 3081"/>
                  <a:gd name="T37" fmla="*/ 21 h 362"/>
                  <a:gd name="T38" fmla="*/ 2341 w 3081"/>
                  <a:gd name="T39" fmla="*/ 21 h 362"/>
                  <a:gd name="T40" fmla="*/ 2462 w 3081"/>
                  <a:gd name="T41" fmla="*/ 14 h 362"/>
                  <a:gd name="T42" fmla="*/ 2590 w 3081"/>
                  <a:gd name="T43" fmla="*/ 14 h 362"/>
                  <a:gd name="T44" fmla="*/ 2711 w 3081"/>
                  <a:gd name="T45" fmla="*/ 14 h 362"/>
                  <a:gd name="T46" fmla="*/ 2832 w 3081"/>
                  <a:gd name="T47" fmla="*/ 7 h 362"/>
                  <a:gd name="T48" fmla="*/ 2960 w 3081"/>
                  <a:gd name="T49" fmla="*/ 7 h 362"/>
                  <a:gd name="T50" fmla="*/ 3081 w 3081"/>
                  <a:gd name="T51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362">
                    <a:moveTo>
                      <a:pt x="0" y="362"/>
                    </a:moveTo>
                    <a:lnTo>
                      <a:pt x="121" y="244"/>
                    </a:lnTo>
                    <a:lnTo>
                      <a:pt x="249" y="167"/>
                    </a:lnTo>
                    <a:lnTo>
                      <a:pt x="370" y="118"/>
                    </a:lnTo>
                    <a:lnTo>
                      <a:pt x="491" y="97"/>
                    </a:lnTo>
                    <a:lnTo>
                      <a:pt x="619" y="83"/>
                    </a:lnTo>
                    <a:lnTo>
                      <a:pt x="740" y="70"/>
                    </a:lnTo>
                    <a:lnTo>
                      <a:pt x="861" y="63"/>
                    </a:lnTo>
                    <a:lnTo>
                      <a:pt x="989" y="63"/>
                    </a:lnTo>
                    <a:lnTo>
                      <a:pt x="1110" y="56"/>
                    </a:lnTo>
                    <a:lnTo>
                      <a:pt x="1231" y="49"/>
                    </a:lnTo>
                    <a:lnTo>
                      <a:pt x="1359" y="49"/>
                    </a:lnTo>
                    <a:lnTo>
                      <a:pt x="1480" y="42"/>
                    </a:lnTo>
                    <a:lnTo>
                      <a:pt x="1601" y="42"/>
                    </a:lnTo>
                    <a:lnTo>
                      <a:pt x="1722" y="35"/>
                    </a:lnTo>
                    <a:lnTo>
                      <a:pt x="1850" y="35"/>
                    </a:lnTo>
                    <a:lnTo>
                      <a:pt x="1971" y="28"/>
                    </a:lnTo>
                    <a:lnTo>
                      <a:pt x="2092" y="28"/>
                    </a:lnTo>
                    <a:lnTo>
                      <a:pt x="2220" y="21"/>
                    </a:lnTo>
                    <a:lnTo>
                      <a:pt x="2341" y="21"/>
                    </a:lnTo>
                    <a:lnTo>
                      <a:pt x="2462" y="14"/>
                    </a:lnTo>
                    <a:lnTo>
                      <a:pt x="2590" y="14"/>
                    </a:lnTo>
                    <a:lnTo>
                      <a:pt x="2711" y="14"/>
                    </a:lnTo>
                    <a:lnTo>
                      <a:pt x="2832" y="7"/>
                    </a:lnTo>
                    <a:lnTo>
                      <a:pt x="2960" y="7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67" name="Freeform 59">
                <a:extLst>
                  <a:ext uri="{FF2B5EF4-FFF2-40B4-BE49-F238E27FC236}">
                    <a16:creationId xmlns:a16="http://schemas.microsoft.com/office/drawing/2014/main" id="{6E84F45A-317A-4380-2381-121FD614D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2709"/>
                <a:ext cx="3081" cy="899"/>
              </a:xfrm>
              <a:custGeom>
                <a:avLst/>
                <a:gdLst>
                  <a:gd name="T0" fmla="*/ 0 w 3081"/>
                  <a:gd name="T1" fmla="*/ 899 h 899"/>
                  <a:gd name="T2" fmla="*/ 121 w 3081"/>
                  <a:gd name="T3" fmla="*/ 669 h 899"/>
                  <a:gd name="T4" fmla="*/ 249 w 3081"/>
                  <a:gd name="T5" fmla="*/ 495 h 899"/>
                  <a:gd name="T6" fmla="*/ 370 w 3081"/>
                  <a:gd name="T7" fmla="*/ 363 h 899"/>
                  <a:gd name="T8" fmla="*/ 491 w 3081"/>
                  <a:gd name="T9" fmla="*/ 265 h 899"/>
                  <a:gd name="T10" fmla="*/ 619 w 3081"/>
                  <a:gd name="T11" fmla="*/ 202 h 899"/>
                  <a:gd name="T12" fmla="*/ 740 w 3081"/>
                  <a:gd name="T13" fmla="*/ 160 h 899"/>
                  <a:gd name="T14" fmla="*/ 861 w 3081"/>
                  <a:gd name="T15" fmla="*/ 132 h 899"/>
                  <a:gd name="T16" fmla="*/ 989 w 3081"/>
                  <a:gd name="T17" fmla="*/ 112 h 899"/>
                  <a:gd name="T18" fmla="*/ 1110 w 3081"/>
                  <a:gd name="T19" fmla="*/ 98 h 899"/>
                  <a:gd name="T20" fmla="*/ 1231 w 3081"/>
                  <a:gd name="T21" fmla="*/ 84 h 899"/>
                  <a:gd name="T22" fmla="*/ 1359 w 3081"/>
                  <a:gd name="T23" fmla="*/ 77 h 899"/>
                  <a:gd name="T24" fmla="*/ 1480 w 3081"/>
                  <a:gd name="T25" fmla="*/ 70 h 899"/>
                  <a:gd name="T26" fmla="*/ 1601 w 3081"/>
                  <a:gd name="T27" fmla="*/ 63 h 899"/>
                  <a:gd name="T28" fmla="*/ 1722 w 3081"/>
                  <a:gd name="T29" fmla="*/ 56 h 899"/>
                  <a:gd name="T30" fmla="*/ 1850 w 3081"/>
                  <a:gd name="T31" fmla="*/ 49 h 899"/>
                  <a:gd name="T32" fmla="*/ 1971 w 3081"/>
                  <a:gd name="T33" fmla="*/ 42 h 899"/>
                  <a:gd name="T34" fmla="*/ 2092 w 3081"/>
                  <a:gd name="T35" fmla="*/ 35 h 899"/>
                  <a:gd name="T36" fmla="*/ 2220 w 3081"/>
                  <a:gd name="T37" fmla="*/ 35 h 899"/>
                  <a:gd name="T38" fmla="*/ 2341 w 3081"/>
                  <a:gd name="T39" fmla="*/ 28 h 899"/>
                  <a:gd name="T40" fmla="*/ 2462 w 3081"/>
                  <a:gd name="T41" fmla="*/ 21 h 899"/>
                  <a:gd name="T42" fmla="*/ 2590 w 3081"/>
                  <a:gd name="T43" fmla="*/ 14 h 899"/>
                  <a:gd name="T44" fmla="*/ 2711 w 3081"/>
                  <a:gd name="T45" fmla="*/ 14 h 899"/>
                  <a:gd name="T46" fmla="*/ 2832 w 3081"/>
                  <a:gd name="T47" fmla="*/ 7 h 899"/>
                  <a:gd name="T48" fmla="*/ 2960 w 3081"/>
                  <a:gd name="T49" fmla="*/ 0 h 899"/>
                  <a:gd name="T50" fmla="*/ 3081 w 3081"/>
                  <a:gd name="T51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899">
                    <a:moveTo>
                      <a:pt x="0" y="899"/>
                    </a:moveTo>
                    <a:lnTo>
                      <a:pt x="121" y="669"/>
                    </a:lnTo>
                    <a:lnTo>
                      <a:pt x="249" y="495"/>
                    </a:lnTo>
                    <a:lnTo>
                      <a:pt x="370" y="363"/>
                    </a:lnTo>
                    <a:lnTo>
                      <a:pt x="491" y="265"/>
                    </a:lnTo>
                    <a:lnTo>
                      <a:pt x="619" y="202"/>
                    </a:lnTo>
                    <a:lnTo>
                      <a:pt x="740" y="160"/>
                    </a:lnTo>
                    <a:lnTo>
                      <a:pt x="861" y="132"/>
                    </a:lnTo>
                    <a:lnTo>
                      <a:pt x="989" y="112"/>
                    </a:lnTo>
                    <a:lnTo>
                      <a:pt x="1110" y="98"/>
                    </a:lnTo>
                    <a:lnTo>
                      <a:pt x="1231" y="84"/>
                    </a:lnTo>
                    <a:lnTo>
                      <a:pt x="1359" y="77"/>
                    </a:lnTo>
                    <a:lnTo>
                      <a:pt x="1480" y="70"/>
                    </a:lnTo>
                    <a:lnTo>
                      <a:pt x="1601" y="63"/>
                    </a:lnTo>
                    <a:lnTo>
                      <a:pt x="1722" y="56"/>
                    </a:lnTo>
                    <a:lnTo>
                      <a:pt x="1850" y="49"/>
                    </a:lnTo>
                    <a:lnTo>
                      <a:pt x="1971" y="42"/>
                    </a:lnTo>
                    <a:lnTo>
                      <a:pt x="2092" y="35"/>
                    </a:lnTo>
                    <a:lnTo>
                      <a:pt x="2220" y="35"/>
                    </a:lnTo>
                    <a:lnTo>
                      <a:pt x="2341" y="28"/>
                    </a:lnTo>
                    <a:lnTo>
                      <a:pt x="2462" y="21"/>
                    </a:lnTo>
                    <a:lnTo>
                      <a:pt x="2590" y="14"/>
                    </a:lnTo>
                    <a:lnTo>
                      <a:pt x="2711" y="14"/>
                    </a:lnTo>
                    <a:lnTo>
                      <a:pt x="2832" y="7"/>
                    </a:lnTo>
                    <a:lnTo>
                      <a:pt x="2960" y="0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68" name="Freeform 60">
                <a:extLst>
                  <a:ext uri="{FF2B5EF4-FFF2-40B4-BE49-F238E27FC236}">
                    <a16:creationId xmlns:a16="http://schemas.microsoft.com/office/drawing/2014/main" id="{56A89FAC-A150-47A2-CEE2-DA677D3B5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2116"/>
                <a:ext cx="3081" cy="1492"/>
              </a:xfrm>
              <a:custGeom>
                <a:avLst/>
                <a:gdLst>
                  <a:gd name="T0" fmla="*/ 0 w 3081"/>
                  <a:gd name="T1" fmla="*/ 1492 h 1492"/>
                  <a:gd name="T2" fmla="*/ 121 w 3081"/>
                  <a:gd name="T3" fmla="*/ 1186 h 1492"/>
                  <a:gd name="T4" fmla="*/ 249 w 3081"/>
                  <a:gd name="T5" fmla="*/ 928 h 1492"/>
                  <a:gd name="T6" fmla="*/ 370 w 3081"/>
                  <a:gd name="T7" fmla="*/ 719 h 1492"/>
                  <a:gd name="T8" fmla="*/ 491 w 3081"/>
                  <a:gd name="T9" fmla="*/ 544 h 1492"/>
                  <a:gd name="T10" fmla="*/ 619 w 3081"/>
                  <a:gd name="T11" fmla="*/ 412 h 1492"/>
                  <a:gd name="T12" fmla="*/ 740 w 3081"/>
                  <a:gd name="T13" fmla="*/ 314 h 1492"/>
                  <a:gd name="T14" fmla="*/ 861 w 3081"/>
                  <a:gd name="T15" fmla="*/ 244 h 1492"/>
                  <a:gd name="T16" fmla="*/ 989 w 3081"/>
                  <a:gd name="T17" fmla="*/ 196 h 1492"/>
                  <a:gd name="T18" fmla="*/ 1110 w 3081"/>
                  <a:gd name="T19" fmla="*/ 161 h 1492"/>
                  <a:gd name="T20" fmla="*/ 1231 w 3081"/>
                  <a:gd name="T21" fmla="*/ 133 h 1492"/>
                  <a:gd name="T22" fmla="*/ 1359 w 3081"/>
                  <a:gd name="T23" fmla="*/ 119 h 1492"/>
                  <a:gd name="T24" fmla="*/ 1480 w 3081"/>
                  <a:gd name="T25" fmla="*/ 105 h 1492"/>
                  <a:gd name="T26" fmla="*/ 1601 w 3081"/>
                  <a:gd name="T27" fmla="*/ 91 h 1492"/>
                  <a:gd name="T28" fmla="*/ 1722 w 3081"/>
                  <a:gd name="T29" fmla="*/ 77 h 1492"/>
                  <a:gd name="T30" fmla="*/ 1850 w 3081"/>
                  <a:gd name="T31" fmla="*/ 70 h 1492"/>
                  <a:gd name="T32" fmla="*/ 1971 w 3081"/>
                  <a:gd name="T33" fmla="*/ 63 h 1492"/>
                  <a:gd name="T34" fmla="*/ 2092 w 3081"/>
                  <a:gd name="T35" fmla="*/ 56 h 1492"/>
                  <a:gd name="T36" fmla="*/ 2220 w 3081"/>
                  <a:gd name="T37" fmla="*/ 42 h 1492"/>
                  <a:gd name="T38" fmla="*/ 2341 w 3081"/>
                  <a:gd name="T39" fmla="*/ 35 h 1492"/>
                  <a:gd name="T40" fmla="*/ 2462 w 3081"/>
                  <a:gd name="T41" fmla="*/ 35 h 1492"/>
                  <a:gd name="T42" fmla="*/ 2590 w 3081"/>
                  <a:gd name="T43" fmla="*/ 28 h 1492"/>
                  <a:gd name="T44" fmla="*/ 2711 w 3081"/>
                  <a:gd name="T45" fmla="*/ 21 h 1492"/>
                  <a:gd name="T46" fmla="*/ 2832 w 3081"/>
                  <a:gd name="T47" fmla="*/ 14 h 1492"/>
                  <a:gd name="T48" fmla="*/ 2960 w 3081"/>
                  <a:gd name="T49" fmla="*/ 7 h 1492"/>
                  <a:gd name="T50" fmla="*/ 3081 w 3081"/>
                  <a:gd name="T51" fmla="*/ 0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1492">
                    <a:moveTo>
                      <a:pt x="0" y="1492"/>
                    </a:moveTo>
                    <a:lnTo>
                      <a:pt x="121" y="1186"/>
                    </a:lnTo>
                    <a:lnTo>
                      <a:pt x="249" y="928"/>
                    </a:lnTo>
                    <a:lnTo>
                      <a:pt x="370" y="719"/>
                    </a:lnTo>
                    <a:lnTo>
                      <a:pt x="491" y="544"/>
                    </a:lnTo>
                    <a:lnTo>
                      <a:pt x="619" y="412"/>
                    </a:lnTo>
                    <a:lnTo>
                      <a:pt x="740" y="314"/>
                    </a:lnTo>
                    <a:lnTo>
                      <a:pt x="861" y="244"/>
                    </a:lnTo>
                    <a:lnTo>
                      <a:pt x="989" y="196"/>
                    </a:lnTo>
                    <a:lnTo>
                      <a:pt x="1110" y="161"/>
                    </a:lnTo>
                    <a:lnTo>
                      <a:pt x="1231" y="133"/>
                    </a:lnTo>
                    <a:lnTo>
                      <a:pt x="1359" y="119"/>
                    </a:lnTo>
                    <a:lnTo>
                      <a:pt x="1480" y="105"/>
                    </a:lnTo>
                    <a:lnTo>
                      <a:pt x="1601" y="91"/>
                    </a:lnTo>
                    <a:lnTo>
                      <a:pt x="1722" y="77"/>
                    </a:lnTo>
                    <a:lnTo>
                      <a:pt x="1850" y="70"/>
                    </a:lnTo>
                    <a:lnTo>
                      <a:pt x="1971" y="63"/>
                    </a:lnTo>
                    <a:lnTo>
                      <a:pt x="2092" y="56"/>
                    </a:lnTo>
                    <a:lnTo>
                      <a:pt x="2220" y="42"/>
                    </a:lnTo>
                    <a:lnTo>
                      <a:pt x="2341" y="35"/>
                    </a:lnTo>
                    <a:lnTo>
                      <a:pt x="2462" y="35"/>
                    </a:lnTo>
                    <a:lnTo>
                      <a:pt x="2590" y="28"/>
                    </a:lnTo>
                    <a:lnTo>
                      <a:pt x="2711" y="21"/>
                    </a:lnTo>
                    <a:lnTo>
                      <a:pt x="2832" y="14"/>
                    </a:lnTo>
                    <a:lnTo>
                      <a:pt x="2960" y="7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69" name="Freeform 61">
                <a:extLst>
                  <a:ext uri="{FF2B5EF4-FFF2-40B4-BE49-F238E27FC236}">
                    <a16:creationId xmlns:a16="http://schemas.microsoft.com/office/drawing/2014/main" id="{55CD443F-373C-6864-3912-7241EC3B8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1510"/>
                <a:ext cx="3081" cy="2098"/>
              </a:xfrm>
              <a:custGeom>
                <a:avLst/>
                <a:gdLst>
                  <a:gd name="T0" fmla="*/ 0 w 3081"/>
                  <a:gd name="T1" fmla="*/ 2098 h 2098"/>
                  <a:gd name="T2" fmla="*/ 121 w 3081"/>
                  <a:gd name="T3" fmla="*/ 1729 h 2098"/>
                  <a:gd name="T4" fmla="*/ 249 w 3081"/>
                  <a:gd name="T5" fmla="*/ 1415 h 2098"/>
                  <a:gd name="T6" fmla="*/ 370 w 3081"/>
                  <a:gd name="T7" fmla="*/ 1136 h 2098"/>
                  <a:gd name="T8" fmla="*/ 491 w 3081"/>
                  <a:gd name="T9" fmla="*/ 906 h 2098"/>
                  <a:gd name="T10" fmla="*/ 619 w 3081"/>
                  <a:gd name="T11" fmla="*/ 704 h 2098"/>
                  <a:gd name="T12" fmla="*/ 740 w 3081"/>
                  <a:gd name="T13" fmla="*/ 551 h 2098"/>
                  <a:gd name="T14" fmla="*/ 861 w 3081"/>
                  <a:gd name="T15" fmla="*/ 418 h 2098"/>
                  <a:gd name="T16" fmla="*/ 989 w 3081"/>
                  <a:gd name="T17" fmla="*/ 328 h 2098"/>
                  <a:gd name="T18" fmla="*/ 1110 w 3081"/>
                  <a:gd name="T19" fmla="*/ 258 h 2098"/>
                  <a:gd name="T20" fmla="*/ 1231 w 3081"/>
                  <a:gd name="T21" fmla="*/ 209 h 2098"/>
                  <a:gd name="T22" fmla="*/ 1359 w 3081"/>
                  <a:gd name="T23" fmla="*/ 167 h 2098"/>
                  <a:gd name="T24" fmla="*/ 1480 w 3081"/>
                  <a:gd name="T25" fmla="*/ 139 h 2098"/>
                  <a:gd name="T26" fmla="*/ 1601 w 3081"/>
                  <a:gd name="T27" fmla="*/ 118 h 2098"/>
                  <a:gd name="T28" fmla="*/ 1722 w 3081"/>
                  <a:gd name="T29" fmla="*/ 105 h 2098"/>
                  <a:gd name="T30" fmla="*/ 1850 w 3081"/>
                  <a:gd name="T31" fmla="*/ 91 h 2098"/>
                  <a:gd name="T32" fmla="*/ 1971 w 3081"/>
                  <a:gd name="T33" fmla="*/ 77 h 2098"/>
                  <a:gd name="T34" fmla="*/ 2092 w 3081"/>
                  <a:gd name="T35" fmla="*/ 63 h 2098"/>
                  <a:gd name="T36" fmla="*/ 2220 w 3081"/>
                  <a:gd name="T37" fmla="*/ 56 h 2098"/>
                  <a:gd name="T38" fmla="*/ 2341 w 3081"/>
                  <a:gd name="T39" fmla="*/ 49 h 2098"/>
                  <a:gd name="T40" fmla="*/ 2462 w 3081"/>
                  <a:gd name="T41" fmla="*/ 35 h 2098"/>
                  <a:gd name="T42" fmla="*/ 2590 w 3081"/>
                  <a:gd name="T43" fmla="*/ 28 h 2098"/>
                  <a:gd name="T44" fmla="*/ 2711 w 3081"/>
                  <a:gd name="T45" fmla="*/ 21 h 2098"/>
                  <a:gd name="T46" fmla="*/ 2832 w 3081"/>
                  <a:gd name="T47" fmla="*/ 14 h 2098"/>
                  <a:gd name="T48" fmla="*/ 2960 w 3081"/>
                  <a:gd name="T49" fmla="*/ 7 h 2098"/>
                  <a:gd name="T50" fmla="*/ 3081 w 3081"/>
                  <a:gd name="T51" fmla="*/ 0 h 2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1" h="2098">
                    <a:moveTo>
                      <a:pt x="0" y="2098"/>
                    </a:moveTo>
                    <a:lnTo>
                      <a:pt x="121" y="1729"/>
                    </a:lnTo>
                    <a:lnTo>
                      <a:pt x="249" y="1415"/>
                    </a:lnTo>
                    <a:lnTo>
                      <a:pt x="370" y="1136"/>
                    </a:lnTo>
                    <a:lnTo>
                      <a:pt x="491" y="906"/>
                    </a:lnTo>
                    <a:lnTo>
                      <a:pt x="619" y="704"/>
                    </a:lnTo>
                    <a:lnTo>
                      <a:pt x="740" y="551"/>
                    </a:lnTo>
                    <a:lnTo>
                      <a:pt x="861" y="418"/>
                    </a:lnTo>
                    <a:lnTo>
                      <a:pt x="989" y="328"/>
                    </a:lnTo>
                    <a:lnTo>
                      <a:pt x="1110" y="258"/>
                    </a:lnTo>
                    <a:lnTo>
                      <a:pt x="1231" y="209"/>
                    </a:lnTo>
                    <a:lnTo>
                      <a:pt x="1359" y="167"/>
                    </a:lnTo>
                    <a:lnTo>
                      <a:pt x="1480" y="139"/>
                    </a:lnTo>
                    <a:lnTo>
                      <a:pt x="1601" y="118"/>
                    </a:lnTo>
                    <a:lnTo>
                      <a:pt x="1722" y="105"/>
                    </a:lnTo>
                    <a:lnTo>
                      <a:pt x="1850" y="91"/>
                    </a:lnTo>
                    <a:lnTo>
                      <a:pt x="1971" y="77"/>
                    </a:lnTo>
                    <a:lnTo>
                      <a:pt x="2092" y="63"/>
                    </a:lnTo>
                    <a:lnTo>
                      <a:pt x="2220" y="56"/>
                    </a:lnTo>
                    <a:lnTo>
                      <a:pt x="2341" y="49"/>
                    </a:lnTo>
                    <a:lnTo>
                      <a:pt x="2462" y="35"/>
                    </a:lnTo>
                    <a:lnTo>
                      <a:pt x="2590" y="28"/>
                    </a:lnTo>
                    <a:lnTo>
                      <a:pt x="2711" y="21"/>
                    </a:lnTo>
                    <a:lnTo>
                      <a:pt x="2832" y="14"/>
                    </a:lnTo>
                    <a:lnTo>
                      <a:pt x="2960" y="7"/>
                    </a:lnTo>
                    <a:lnTo>
                      <a:pt x="3081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70" name="Rectangle 62">
                <a:extLst>
                  <a:ext uri="{FF2B5EF4-FFF2-40B4-BE49-F238E27FC236}">
                    <a16:creationId xmlns:a16="http://schemas.microsoft.com/office/drawing/2014/main" id="{2CBD5431-7CCC-9DB6-92E2-8B6B14675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39" y="2456"/>
                <a:ext cx="36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I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71" name="Rectangle 63">
                <a:extLst>
                  <a:ext uri="{FF2B5EF4-FFF2-40B4-BE49-F238E27FC236}">
                    <a16:creationId xmlns:a16="http://schemas.microsoft.com/office/drawing/2014/main" id="{9A85AB22-B6B8-3379-901F-520064B64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59" y="2418"/>
                <a:ext cx="7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000" i="0">
                    <a:solidFill>
                      <a:srgbClr val="000000"/>
                    </a:solidFill>
                    <a:latin typeface="Helvetica" pitchFamily="2" charset="0"/>
                  </a:rPr>
                  <a:t>D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72" name="Rectangle 64">
                <a:extLst>
                  <a:ext uri="{FF2B5EF4-FFF2-40B4-BE49-F238E27FC236}">
                    <a16:creationId xmlns:a16="http://schemas.microsoft.com/office/drawing/2014/main" id="{9B1CC583-7254-1015-E1B9-6A39499BF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53" y="2285"/>
                <a:ext cx="207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i="0">
                    <a:solidFill>
                      <a:srgbClr val="000000"/>
                    </a:solidFill>
                    <a:latin typeface="Helvetica" pitchFamily="2" charset="0"/>
                  </a:rPr>
                  <a:t> (A)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673" name="Line 65">
                <a:extLst>
                  <a:ext uri="{FF2B5EF4-FFF2-40B4-BE49-F238E27FC236}">
                    <a16:creationId xmlns:a16="http://schemas.microsoft.com/office/drawing/2014/main" id="{39C2D126-8D27-6021-1483-39DDE9A02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128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74" name="Line 66">
                <a:extLst>
                  <a:ext uri="{FF2B5EF4-FFF2-40B4-BE49-F238E27FC236}">
                    <a16:creationId xmlns:a16="http://schemas.microsoft.com/office/drawing/2014/main" id="{D4FAA682-0607-C5A9-EC02-2103295F1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281"/>
                <a:ext cx="1" cy="28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75" name="Line 67">
                <a:extLst>
                  <a:ext uri="{FF2B5EF4-FFF2-40B4-BE49-F238E27FC236}">
                    <a16:creationId xmlns:a16="http://schemas.microsoft.com/office/drawing/2014/main" id="{6DABC849-D60F-C987-C942-30B63E9F1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3275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76" name="Line 68">
                <a:extLst>
                  <a:ext uri="{FF2B5EF4-FFF2-40B4-BE49-F238E27FC236}">
                    <a16:creationId xmlns:a16="http://schemas.microsoft.com/office/drawing/2014/main" id="{9026F2A8-D46A-6E84-3419-F31C5D593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2875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77" name="Line 69">
                <a:extLst>
                  <a:ext uri="{FF2B5EF4-FFF2-40B4-BE49-F238E27FC236}">
                    <a16:creationId xmlns:a16="http://schemas.microsoft.com/office/drawing/2014/main" id="{5D3AFFF1-766D-9D8A-17DA-F74F3FAAE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2474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78" name="Line 70">
                <a:extLst>
                  <a:ext uri="{FF2B5EF4-FFF2-40B4-BE49-F238E27FC236}">
                    <a16:creationId xmlns:a16="http://schemas.microsoft.com/office/drawing/2014/main" id="{28D226D2-55E5-672F-43B9-D28966CB3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208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79" name="Line 71">
                <a:extLst>
                  <a:ext uri="{FF2B5EF4-FFF2-40B4-BE49-F238E27FC236}">
                    <a16:creationId xmlns:a16="http://schemas.microsoft.com/office/drawing/2014/main" id="{2976DE51-D97B-2241-B45B-3DC4FED75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168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80" name="Line 72">
                <a:extLst>
                  <a:ext uri="{FF2B5EF4-FFF2-40B4-BE49-F238E27FC236}">
                    <a16:creationId xmlns:a16="http://schemas.microsoft.com/office/drawing/2014/main" id="{717F89E2-8933-54AE-2512-1DBC295B5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1281"/>
                <a:ext cx="29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4681" name="Text Box 73">
              <a:extLst>
                <a:ext uri="{FF2B5EF4-FFF2-40B4-BE49-F238E27FC236}">
                  <a16:creationId xmlns:a16="http://schemas.microsoft.com/office/drawing/2014/main" id="{2AC82012-63D3-7403-BA5D-46A9C7C39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45"/>
              <a:ext cx="90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2.5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682" name="Text Box 74">
              <a:extLst>
                <a:ext uri="{FF2B5EF4-FFF2-40B4-BE49-F238E27FC236}">
                  <a16:creationId xmlns:a16="http://schemas.microsoft.com/office/drawing/2014/main" id="{12F84DC1-CA03-FC3F-951B-23D0C0D11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19"/>
              <a:ext cx="90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2.0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683" name="Text Box 75">
              <a:extLst>
                <a:ext uri="{FF2B5EF4-FFF2-40B4-BE49-F238E27FC236}">
                  <a16:creationId xmlns:a16="http://schemas.microsoft.com/office/drawing/2014/main" id="{34521756-12A9-9301-2C7B-3209578AC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7"/>
              <a:ext cx="90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1.5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684" name="Text Box 76">
              <a:extLst>
                <a:ext uri="{FF2B5EF4-FFF2-40B4-BE49-F238E27FC236}">
                  <a16:creationId xmlns:a16="http://schemas.microsoft.com/office/drawing/2014/main" id="{5E4C9832-3A77-1B36-C257-49E9E7A93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71"/>
              <a:ext cx="90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1.0 V</a:t>
              </a:r>
            </a:p>
          </p:txBody>
        </p:sp>
      </p:grpSp>
      <p:grpSp>
        <p:nvGrpSpPr>
          <p:cNvPr id="324685" name="Group 77">
            <a:extLst>
              <a:ext uri="{FF2B5EF4-FFF2-40B4-BE49-F238E27FC236}">
                <a16:creationId xmlns:a16="http://schemas.microsoft.com/office/drawing/2014/main" id="{9CD5467C-CB7E-2224-3864-CE5D95BBAD0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133600"/>
            <a:ext cx="4187825" cy="3467100"/>
            <a:chOff x="1150" y="1056"/>
            <a:chExt cx="3476" cy="2916"/>
          </a:xfrm>
        </p:grpSpPr>
        <p:sp>
          <p:nvSpPr>
            <p:cNvPr id="324686" name="Rectangle 78">
              <a:extLst>
                <a:ext uri="{FF2B5EF4-FFF2-40B4-BE49-F238E27FC236}">
                  <a16:creationId xmlns:a16="http://schemas.microsoft.com/office/drawing/2014/main" id="{2D25DA5E-CE21-B66D-B887-DDC5EBCDB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239"/>
              <a:ext cx="3081" cy="2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87" name="Rectangle 79">
              <a:extLst>
                <a:ext uri="{FF2B5EF4-FFF2-40B4-BE49-F238E27FC236}">
                  <a16:creationId xmlns:a16="http://schemas.microsoft.com/office/drawing/2014/main" id="{2BEA3703-097D-5281-0B64-700E2C10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239"/>
              <a:ext cx="3081" cy="2394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88" name="Line 80">
              <a:extLst>
                <a:ext uri="{FF2B5EF4-FFF2-40B4-BE49-F238E27FC236}">
                  <a16:creationId xmlns:a16="http://schemas.microsoft.com/office/drawing/2014/main" id="{D4EB6D34-9DDA-5714-A769-5279DDADC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239"/>
              <a:ext cx="3081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89" name="Freeform 81">
              <a:extLst>
                <a:ext uri="{FF2B5EF4-FFF2-40B4-BE49-F238E27FC236}">
                  <a16:creationId xmlns:a16="http://schemas.microsoft.com/office/drawing/2014/main" id="{41649556-76A0-1B06-E01E-3B52A314C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1239"/>
              <a:ext cx="3081" cy="2394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90" name="Line 82">
              <a:extLst>
                <a:ext uri="{FF2B5EF4-FFF2-40B4-BE49-F238E27FC236}">
                  <a16:creationId xmlns:a16="http://schemas.microsoft.com/office/drawing/2014/main" id="{B3F01DFC-2B99-6D05-87CE-6F811DDF0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" y="1239"/>
              <a:ext cx="1" cy="239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91" name="Line 83">
              <a:extLst>
                <a:ext uri="{FF2B5EF4-FFF2-40B4-BE49-F238E27FC236}">
                  <a16:creationId xmlns:a16="http://schemas.microsoft.com/office/drawing/2014/main" id="{47727263-0AE7-4267-CA5C-1DA0430E2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3633"/>
              <a:ext cx="3081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92" name="Line 84">
              <a:extLst>
                <a:ext uri="{FF2B5EF4-FFF2-40B4-BE49-F238E27FC236}">
                  <a16:creationId xmlns:a16="http://schemas.microsoft.com/office/drawing/2014/main" id="{2C3EFBF9-79E9-3BBD-9366-992471A98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" y="1239"/>
              <a:ext cx="1" cy="239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93" name="Line 85">
              <a:extLst>
                <a:ext uri="{FF2B5EF4-FFF2-40B4-BE49-F238E27FC236}">
                  <a16:creationId xmlns:a16="http://schemas.microsoft.com/office/drawing/2014/main" id="{0CBE4217-124D-C861-61BF-3EF02C1F3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94" name="Line 86">
              <a:extLst>
                <a:ext uri="{FF2B5EF4-FFF2-40B4-BE49-F238E27FC236}">
                  <a16:creationId xmlns:a16="http://schemas.microsoft.com/office/drawing/2014/main" id="{6A48CCD5-AE90-216E-60E9-43313FB22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95" name="Rectangle 87">
              <a:extLst>
                <a:ext uri="{FF2B5EF4-FFF2-40B4-BE49-F238E27FC236}">
                  <a16:creationId xmlns:a16="http://schemas.microsoft.com/office/drawing/2014/main" id="{8DB639CA-B88E-853E-0395-7FE90E8E2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3661"/>
              <a:ext cx="7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696" name="Line 88">
              <a:extLst>
                <a:ext uri="{FF2B5EF4-FFF2-40B4-BE49-F238E27FC236}">
                  <a16:creationId xmlns:a16="http://schemas.microsoft.com/office/drawing/2014/main" id="{E473C671-CB4C-FE81-D785-F071A7302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0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97" name="Line 89">
              <a:extLst>
                <a:ext uri="{FF2B5EF4-FFF2-40B4-BE49-F238E27FC236}">
                  <a16:creationId xmlns:a16="http://schemas.microsoft.com/office/drawing/2014/main" id="{AD935E84-CFAA-5589-0297-5A8F649A8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98" name="Rectangle 90">
              <a:extLst>
                <a:ext uri="{FF2B5EF4-FFF2-40B4-BE49-F238E27FC236}">
                  <a16:creationId xmlns:a16="http://schemas.microsoft.com/office/drawing/2014/main" id="{5E55D35B-62EE-657B-CCC8-23DC5463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661"/>
              <a:ext cx="17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699" name="Line 91">
              <a:extLst>
                <a:ext uri="{FF2B5EF4-FFF2-40B4-BE49-F238E27FC236}">
                  <a16:creationId xmlns:a16="http://schemas.microsoft.com/office/drawing/2014/main" id="{216E56A2-C221-AEFE-3251-0E4BBA64B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2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00" name="Line 92">
              <a:extLst>
                <a:ext uri="{FF2B5EF4-FFF2-40B4-BE49-F238E27FC236}">
                  <a16:creationId xmlns:a16="http://schemas.microsoft.com/office/drawing/2014/main" id="{F200CF14-4C24-3EBC-F034-F04695F09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01" name="Rectangle 93">
              <a:extLst>
                <a:ext uri="{FF2B5EF4-FFF2-40B4-BE49-F238E27FC236}">
                  <a16:creationId xmlns:a16="http://schemas.microsoft.com/office/drawing/2014/main" id="{2C2B7D50-07A2-4661-BCD8-0AF300B4B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661"/>
              <a:ext cx="7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02" name="Line 94">
              <a:extLst>
                <a:ext uri="{FF2B5EF4-FFF2-40B4-BE49-F238E27FC236}">
                  <a16:creationId xmlns:a16="http://schemas.microsoft.com/office/drawing/2014/main" id="{6901FAD6-D68C-5042-7AD0-548FE0791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1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03" name="Line 95">
              <a:extLst>
                <a:ext uri="{FF2B5EF4-FFF2-40B4-BE49-F238E27FC236}">
                  <a16:creationId xmlns:a16="http://schemas.microsoft.com/office/drawing/2014/main" id="{3985FCDA-16DB-1BE6-70D2-1388B127B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04" name="Rectangle 96">
              <a:extLst>
                <a:ext uri="{FF2B5EF4-FFF2-40B4-BE49-F238E27FC236}">
                  <a16:creationId xmlns:a16="http://schemas.microsoft.com/office/drawing/2014/main" id="{7A267EC5-1405-A6E3-A1AD-C6D6E8FA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3661"/>
              <a:ext cx="17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05" name="Line 97">
              <a:extLst>
                <a:ext uri="{FF2B5EF4-FFF2-40B4-BE49-F238E27FC236}">
                  <a16:creationId xmlns:a16="http://schemas.microsoft.com/office/drawing/2014/main" id="{916701B0-D75D-694D-A8AD-ED7917CE5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3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06" name="Line 98">
              <a:extLst>
                <a:ext uri="{FF2B5EF4-FFF2-40B4-BE49-F238E27FC236}">
                  <a16:creationId xmlns:a16="http://schemas.microsoft.com/office/drawing/2014/main" id="{D76ADEE3-6DBC-38D2-2FC6-BAE75073F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07" name="Rectangle 99">
              <a:extLst>
                <a:ext uri="{FF2B5EF4-FFF2-40B4-BE49-F238E27FC236}">
                  <a16:creationId xmlns:a16="http://schemas.microsoft.com/office/drawing/2014/main" id="{06596835-91AC-79FD-B29A-28D1439A1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661"/>
              <a:ext cx="7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08" name="Line 100">
              <a:extLst>
                <a:ext uri="{FF2B5EF4-FFF2-40B4-BE49-F238E27FC236}">
                  <a16:creationId xmlns:a16="http://schemas.microsoft.com/office/drawing/2014/main" id="{0BF1C449-006A-CFF1-3E7B-9BB4DDE2A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" y="3605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09" name="Line 101">
              <a:extLst>
                <a:ext uri="{FF2B5EF4-FFF2-40B4-BE49-F238E27FC236}">
                  <a16:creationId xmlns:a16="http://schemas.microsoft.com/office/drawing/2014/main" id="{4C654FCD-C72D-347D-EF56-6B343E294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1239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10" name="Rectangle 102">
              <a:extLst>
                <a:ext uri="{FF2B5EF4-FFF2-40B4-BE49-F238E27FC236}">
                  <a16:creationId xmlns:a16="http://schemas.microsoft.com/office/drawing/2014/main" id="{BDA7533B-7EFE-4DC9-B1A4-E8BEF4D23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661"/>
              <a:ext cx="17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11" name="Line 103">
              <a:extLst>
                <a:ext uri="{FF2B5EF4-FFF2-40B4-BE49-F238E27FC236}">
                  <a16:creationId xmlns:a16="http://schemas.microsoft.com/office/drawing/2014/main" id="{CD074BFA-3530-DC93-13A1-29E3647C6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36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12" name="Line 104">
              <a:extLst>
                <a:ext uri="{FF2B5EF4-FFF2-40B4-BE49-F238E27FC236}">
                  <a16:creationId xmlns:a16="http://schemas.microsoft.com/office/drawing/2014/main" id="{2E6F9320-AD74-8745-EE9A-346365A8E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36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13" name="Rectangle 105">
              <a:extLst>
                <a:ext uri="{FF2B5EF4-FFF2-40B4-BE49-F238E27FC236}">
                  <a16:creationId xmlns:a16="http://schemas.microsoft.com/office/drawing/2014/main" id="{DF7048DD-774D-C53D-4FFD-666021022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77"/>
              <a:ext cx="7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14" name="Line 106">
              <a:extLst>
                <a:ext uri="{FF2B5EF4-FFF2-40B4-BE49-F238E27FC236}">
                  <a16:creationId xmlns:a16="http://schemas.microsoft.com/office/drawing/2014/main" id="{29891DA9-FFA5-5847-598F-7C8D81996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32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15" name="Line 107">
              <a:extLst>
                <a:ext uri="{FF2B5EF4-FFF2-40B4-BE49-F238E27FC236}">
                  <a16:creationId xmlns:a16="http://schemas.microsoft.com/office/drawing/2014/main" id="{871F9C5C-6571-0C4E-20EB-EF5D38F3E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32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16" name="Rectangle 108">
              <a:extLst>
                <a:ext uri="{FF2B5EF4-FFF2-40B4-BE49-F238E27FC236}">
                  <a16:creationId xmlns:a16="http://schemas.microsoft.com/office/drawing/2014/main" id="{737B42E2-7C67-A123-4E26-88E77C946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78"/>
              <a:ext cx="7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17" name="Line 109">
              <a:extLst>
                <a:ext uri="{FF2B5EF4-FFF2-40B4-BE49-F238E27FC236}">
                  <a16:creationId xmlns:a16="http://schemas.microsoft.com/office/drawing/2014/main" id="{F0ED56DA-635F-8CB2-DF7C-41F2C3589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8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18" name="Line 110">
              <a:extLst>
                <a:ext uri="{FF2B5EF4-FFF2-40B4-BE49-F238E27FC236}">
                  <a16:creationId xmlns:a16="http://schemas.microsoft.com/office/drawing/2014/main" id="{FFA5896E-2495-23E7-F45B-E74DD594D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283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19" name="Rectangle 111">
              <a:extLst>
                <a:ext uri="{FF2B5EF4-FFF2-40B4-BE49-F238E27FC236}">
                  <a16:creationId xmlns:a16="http://schemas.microsoft.com/office/drawing/2014/main" id="{7AE7B322-6822-E6FD-B1C1-C1A901721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76"/>
              <a:ext cx="7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20" name="Line 112">
              <a:extLst>
                <a:ext uri="{FF2B5EF4-FFF2-40B4-BE49-F238E27FC236}">
                  <a16:creationId xmlns:a16="http://schemas.microsoft.com/office/drawing/2014/main" id="{C9F4A8D0-531B-AA35-CE83-77C13B8BA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432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21" name="Line 113">
              <a:extLst>
                <a:ext uri="{FF2B5EF4-FFF2-40B4-BE49-F238E27FC236}">
                  <a16:creationId xmlns:a16="http://schemas.microsoft.com/office/drawing/2014/main" id="{9F76429C-7A6B-7CE6-E38E-A78144C07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2432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22" name="Rectangle 114">
              <a:extLst>
                <a:ext uri="{FF2B5EF4-FFF2-40B4-BE49-F238E27FC236}">
                  <a16:creationId xmlns:a16="http://schemas.microsoft.com/office/drawing/2014/main" id="{177617F3-0AC4-7F18-576B-2B25BF9B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76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3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23" name="Line 115">
              <a:extLst>
                <a:ext uri="{FF2B5EF4-FFF2-40B4-BE49-F238E27FC236}">
                  <a16:creationId xmlns:a16="http://schemas.microsoft.com/office/drawing/2014/main" id="{24CBCE35-D4C6-78D7-B4A5-7FD9E82B3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0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24" name="Line 116">
              <a:extLst>
                <a:ext uri="{FF2B5EF4-FFF2-40B4-BE49-F238E27FC236}">
                  <a16:creationId xmlns:a16="http://schemas.microsoft.com/office/drawing/2014/main" id="{39B2BB9A-FF94-7926-ED1D-2923D2455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20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25" name="Rectangle 117">
              <a:extLst>
                <a:ext uri="{FF2B5EF4-FFF2-40B4-BE49-F238E27FC236}">
                  <a16:creationId xmlns:a16="http://schemas.microsoft.com/office/drawing/2014/main" id="{5B755E92-C315-78D9-0D3A-F1F38D035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83"/>
              <a:ext cx="7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26" name="Line 118">
              <a:extLst>
                <a:ext uri="{FF2B5EF4-FFF2-40B4-BE49-F238E27FC236}">
                  <a16:creationId xmlns:a16="http://schemas.microsoft.com/office/drawing/2014/main" id="{61B8E4C1-DA0F-825B-35C5-727BD875D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6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27" name="Line 119">
              <a:extLst>
                <a:ext uri="{FF2B5EF4-FFF2-40B4-BE49-F238E27FC236}">
                  <a16:creationId xmlns:a16="http://schemas.microsoft.com/office/drawing/2014/main" id="{9C6FC0BB-A831-65BA-8215-B8811DC5F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16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28" name="Rectangle 120">
              <a:extLst>
                <a:ext uri="{FF2B5EF4-FFF2-40B4-BE49-F238E27FC236}">
                  <a16:creationId xmlns:a16="http://schemas.microsoft.com/office/drawing/2014/main" id="{E008AEA6-EDC7-6442-6A73-951781B7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83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29" name="Line 121">
              <a:extLst>
                <a:ext uri="{FF2B5EF4-FFF2-40B4-BE49-F238E27FC236}">
                  <a16:creationId xmlns:a16="http://schemas.microsoft.com/office/drawing/2014/main" id="{CACC9F8F-CF82-F5E1-B68C-494F3BC8C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2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30" name="Line 122">
              <a:extLst>
                <a:ext uri="{FF2B5EF4-FFF2-40B4-BE49-F238E27FC236}">
                  <a16:creationId xmlns:a16="http://schemas.microsoft.com/office/drawing/2014/main" id="{DC3030B2-CF4D-449E-58F9-108584E30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123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31" name="Rectangle 123">
              <a:extLst>
                <a:ext uri="{FF2B5EF4-FFF2-40B4-BE49-F238E27FC236}">
                  <a16:creationId xmlns:a16="http://schemas.microsoft.com/office/drawing/2014/main" id="{C3FAFF00-FE99-A969-FA16-95D92BE6E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83"/>
              <a:ext cx="7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6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32" name="Rectangle 124">
              <a:extLst>
                <a:ext uri="{FF2B5EF4-FFF2-40B4-BE49-F238E27FC236}">
                  <a16:creationId xmlns:a16="http://schemas.microsoft.com/office/drawing/2014/main" id="{ECA347E9-5D0F-BFAD-6DB3-3D1E6B6F4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105"/>
              <a:ext cx="2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x 10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33" name="Rectangle 125">
              <a:extLst>
                <a:ext uri="{FF2B5EF4-FFF2-40B4-BE49-F238E27FC236}">
                  <a16:creationId xmlns:a16="http://schemas.microsoft.com/office/drawing/2014/main" id="{B1E985E4-D3A7-1F5E-ABF3-02D54F69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056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  <a:latin typeface="Helvetica" pitchFamily="2" charset="0"/>
                </a:rPr>
                <a:t>-4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34" name="Line 126">
              <a:extLst>
                <a:ext uri="{FF2B5EF4-FFF2-40B4-BE49-F238E27FC236}">
                  <a16:creationId xmlns:a16="http://schemas.microsoft.com/office/drawing/2014/main" id="{29721453-A4C2-B26C-6678-E7731D0AD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1239"/>
              <a:ext cx="3081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35" name="Freeform 127">
              <a:extLst>
                <a:ext uri="{FF2B5EF4-FFF2-40B4-BE49-F238E27FC236}">
                  <a16:creationId xmlns:a16="http://schemas.microsoft.com/office/drawing/2014/main" id="{C23DA1EF-5AF0-BD7C-8A03-72C3881BC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1239"/>
              <a:ext cx="3081" cy="2394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36" name="Line 128">
              <a:extLst>
                <a:ext uri="{FF2B5EF4-FFF2-40B4-BE49-F238E27FC236}">
                  <a16:creationId xmlns:a16="http://schemas.microsoft.com/office/drawing/2014/main" id="{495A6297-2FD4-DFA4-997B-4DB1F49C8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" y="1239"/>
              <a:ext cx="1" cy="239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37" name="Freeform 129">
              <a:extLst>
                <a:ext uri="{FF2B5EF4-FFF2-40B4-BE49-F238E27FC236}">
                  <a16:creationId xmlns:a16="http://schemas.microsoft.com/office/drawing/2014/main" id="{69F3FFAC-391A-958E-0561-ECB28157A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3633"/>
              <a:ext cx="3081" cy="1"/>
            </a:xfrm>
            <a:custGeom>
              <a:avLst/>
              <a:gdLst>
                <a:gd name="T0" fmla="*/ 0 w 3081"/>
                <a:gd name="T1" fmla="*/ 121 w 3081"/>
                <a:gd name="T2" fmla="*/ 249 w 3081"/>
                <a:gd name="T3" fmla="*/ 370 w 3081"/>
                <a:gd name="T4" fmla="*/ 491 w 3081"/>
                <a:gd name="T5" fmla="*/ 619 w 3081"/>
                <a:gd name="T6" fmla="*/ 740 w 3081"/>
                <a:gd name="T7" fmla="*/ 861 w 3081"/>
                <a:gd name="T8" fmla="*/ 989 w 3081"/>
                <a:gd name="T9" fmla="*/ 1110 w 3081"/>
                <a:gd name="T10" fmla="*/ 1231 w 3081"/>
                <a:gd name="T11" fmla="*/ 1359 w 3081"/>
                <a:gd name="T12" fmla="*/ 1480 w 3081"/>
                <a:gd name="T13" fmla="*/ 1601 w 3081"/>
                <a:gd name="T14" fmla="*/ 1722 w 3081"/>
                <a:gd name="T15" fmla="*/ 1850 w 3081"/>
                <a:gd name="T16" fmla="*/ 1971 w 3081"/>
                <a:gd name="T17" fmla="*/ 2092 w 3081"/>
                <a:gd name="T18" fmla="*/ 2220 w 3081"/>
                <a:gd name="T19" fmla="*/ 2341 w 3081"/>
                <a:gd name="T20" fmla="*/ 2462 w 3081"/>
                <a:gd name="T21" fmla="*/ 2590 w 3081"/>
                <a:gd name="T22" fmla="*/ 2711 w 3081"/>
                <a:gd name="T23" fmla="*/ 2832 w 3081"/>
                <a:gd name="T24" fmla="*/ 2960 w 3081"/>
                <a:gd name="T25" fmla="*/ 3081 w 308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</a:cxnLst>
              <a:rect l="0" t="0" r="r" b="b"/>
              <a:pathLst>
                <a:path w="3081">
                  <a:moveTo>
                    <a:pt x="0" y="0"/>
                  </a:moveTo>
                  <a:lnTo>
                    <a:pt x="121" y="0"/>
                  </a:lnTo>
                  <a:lnTo>
                    <a:pt x="249" y="0"/>
                  </a:lnTo>
                  <a:lnTo>
                    <a:pt x="370" y="0"/>
                  </a:lnTo>
                  <a:lnTo>
                    <a:pt x="491" y="0"/>
                  </a:lnTo>
                  <a:lnTo>
                    <a:pt x="619" y="0"/>
                  </a:lnTo>
                  <a:lnTo>
                    <a:pt x="740" y="0"/>
                  </a:lnTo>
                  <a:lnTo>
                    <a:pt x="861" y="0"/>
                  </a:lnTo>
                  <a:lnTo>
                    <a:pt x="989" y="0"/>
                  </a:lnTo>
                  <a:lnTo>
                    <a:pt x="1110" y="0"/>
                  </a:lnTo>
                  <a:lnTo>
                    <a:pt x="1231" y="0"/>
                  </a:lnTo>
                  <a:lnTo>
                    <a:pt x="1359" y="0"/>
                  </a:lnTo>
                  <a:lnTo>
                    <a:pt x="1480" y="0"/>
                  </a:lnTo>
                  <a:lnTo>
                    <a:pt x="1601" y="0"/>
                  </a:lnTo>
                  <a:lnTo>
                    <a:pt x="1722" y="0"/>
                  </a:lnTo>
                  <a:lnTo>
                    <a:pt x="1850" y="0"/>
                  </a:lnTo>
                  <a:lnTo>
                    <a:pt x="1971" y="0"/>
                  </a:lnTo>
                  <a:lnTo>
                    <a:pt x="2092" y="0"/>
                  </a:lnTo>
                  <a:lnTo>
                    <a:pt x="2220" y="0"/>
                  </a:lnTo>
                  <a:lnTo>
                    <a:pt x="2341" y="0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38" name="Freeform 130">
              <a:extLst>
                <a:ext uri="{FF2B5EF4-FFF2-40B4-BE49-F238E27FC236}">
                  <a16:creationId xmlns:a16="http://schemas.microsoft.com/office/drawing/2014/main" id="{4C4DAD82-AE10-A043-359E-D5DD2C08C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3633"/>
              <a:ext cx="3081" cy="1"/>
            </a:xfrm>
            <a:custGeom>
              <a:avLst/>
              <a:gdLst>
                <a:gd name="T0" fmla="*/ 0 w 3081"/>
                <a:gd name="T1" fmla="*/ 121 w 3081"/>
                <a:gd name="T2" fmla="*/ 249 w 3081"/>
                <a:gd name="T3" fmla="*/ 370 w 3081"/>
                <a:gd name="T4" fmla="*/ 491 w 3081"/>
                <a:gd name="T5" fmla="*/ 619 w 3081"/>
                <a:gd name="T6" fmla="*/ 740 w 3081"/>
                <a:gd name="T7" fmla="*/ 861 w 3081"/>
                <a:gd name="T8" fmla="*/ 989 w 3081"/>
                <a:gd name="T9" fmla="*/ 1110 w 3081"/>
                <a:gd name="T10" fmla="*/ 1231 w 3081"/>
                <a:gd name="T11" fmla="*/ 1359 w 3081"/>
                <a:gd name="T12" fmla="*/ 1480 w 3081"/>
                <a:gd name="T13" fmla="*/ 1601 w 3081"/>
                <a:gd name="T14" fmla="*/ 1722 w 3081"/>
                <a:gd name="T15" fmla="*/ 1850 w 3081"/>
                <a:gd name="T16" fmla="*/ 1971 w 3081"/>
                <a:gd name="T17" fmla="*/ 2092 w 3081"/>
                <a:gd name="T18" fmla="*/ 2220 w 3081"/>
                <a:gd name="T19" fmla="*/ 2341 w 3081"/>
                <a:gd name="T20" fmla="*/ 2462 w 3081"/>
                <a:gd name="T21" fmla="*/ 2590 w 3081"/>
                <a:gd name="T22" fmla="*/ 2711 w 3081"/>
                <a:gd name="T23" fmla="*/ 2832 w 3081"/>
                <a:gd name="T24" fmla="*/ 2960 w 3081"/>
                <a:gd name="T25" fmla="*/ 3081 w 308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</a:cxnLst>
              <a:rect l="0" t="0" r="r" b="b"/>
              <a:pathLst>
                <a:path w="3081">
                  <a:moveTo>
                    <a:pt x="0" y="0"/>
                  </a:moveTo>
                  <a:lnTo>
                    <a:pt x="121" y="0"/>
                  </a:lnTo>
                  <a:lnTo>
                    <a:pt x="249" y="0"/>
                  </a:lnTo>
                  <a:lnTo>
                    <a:pt x="370" y="0"/>
                  </a:lnTo>
                  <a:lnTo>
                    <a:pt x="491" y="0"/>
                  </a:lnTo>
                  <a:lnTo>
                    <a:pt x="619" y="0"/>
                  </a:lnTo>
                  <a:lnTo>
                    <a:pt x="740" y="0"/>
                  </a:lnTo>
                  <a:lnTo>
                    <a:pt x="861" y="0"/>
                  </a:lnTo>
                  <a:lnTo>
                    <a:pt x="989" y="0"/>
                  </a:lnTo>
                  <a:lnTo>
                    <a:pt x="1110" y="0"/>
                  </a:lnTo>
                  <a:lnTo>
                    <a:pt x="1231" y="0"/>
                  </a:lnTo>
                  <a:lnTo>
                    <a:pt x="1359" y="0"/>
                  </a:lnTo>
                  <a:lnTo>
                    <a:pt x="1480" y="0"/>
                  </a:lnTo>
                  <a:lnTo>
                    <a:pt x="1601" y="0"/>
                  </a:lnTo>
                  <a:lnTo>
                    <a:pt x="1722" y="0"/>
                  </a:lnTo>
                  <a:lnTo>
                    <a:pt x="1850" y="0"/>
                  </a:lnTo>
                  <a:lnTo>
                    <a:pt x="1971" y="0"/>
                  </a:lnTo>
                  <a:lnTo>
                    <a:pt x="2092" y="0"/>
                  </a:lnTo>
                  <a:lnTo>
                    <a:pt x="2220" y="0"/>
                  </a:lnTo>
                  <a:lnTo>
                    <a:pt x="2341" y="0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39" name="Freeform 131">
              <a:extLst>
                <a:ext uri="{FF2B5EF4-FFF2-40B4-BE49-F238E27FC236}">
                  <a16:creationId xmlns:a16="http://schemas.microsoft.com/office/drawing/2014/main" id="{133DAD96-5998-B9C9-81C0-AEF029FFE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3443"/>
              <a:ext cx="3081" cy="190"/>
            </a:xfrm>
            <a:custGeom>
              <a:avLst/>
              <a:gdLst>
                <a:gd name="T0" fmla="*/ 0 w 3081"/>
                <a:gd name="T1" fmla="*/ 190 h 190"/>
                <a:gd name="T2" fmla="*/ 121 w 3081"/>
                <a:gd name="T3" fmla="*/ 120 h 190"/>
                <a:gd name="T4" fmla="*/ 249 w 3081"/>
                <a:gd name="T5" fmla="*/ 64 h 190"/>
                <a:gd name="T6" fmla="*/ 370 w 3081"/>
                <a:gd name="T7" fmla="*/ 29 h 190"/>
                <a:gd name="T8" fmla="*/ 491 w 3081"/>
                <a:gd name="T9" fmla="*/ 7 h 190"/>
                <a:gd name="T10" fmla="*/ 619 w 3081"/>
                <a:gd name="T11" fmla="*/ 0 h 190"/>
                <a:gd name="T12" fmla="*/ 740 w 3081"/>
                <a:gd name="T13" fmla="*/ 0 h 190"/>
                <a:gd name="T14" fmla="*/ 861 w 3081"/>
                <a:gd name="T15" fmla="*/ 0 h 190"/>
                <a:gd name="T16" fmla="*/ 989 w 3081"/>
                <a:gd name="T17" fmla="*/ 0 h 190"/>
                <a:gd name="T18" fmla="*/ 1110 w 3081"/>
                <a:gd name="T19" fmla="*/ 0 h 190"/>
                <a:gd name="T20" fmla="*/ 1231 w 3081"/>
                <a:gd name="T21" fmla="*/ 0 h 190"/>
                <a:gd name="T22" fmla="*/ 1359 w 3081"/>
                <a:gd name="T23" fmla="*/ 0 h 190"/>
                <a:gd name="T24" fmla="*/ 1480 w 3081"/>
                <a:gd name="T25" fmla="*/ 0 h 190"/>
                <a:gd name="T26" fmla="*/ 1601 w 3081"/>
                <a:gd name="T27" fmla="*/ 0 h 190"/>
                <a:gd name="T28" fmla="*/ 1722 w 3081"/>
                <a:gd name="T29" fmla="*/ 0 h 190"/>
                <a:gd name="T30" fmla="*/ 1850 w 3081"/>
                <a:gd name="T31" fmla="*/ 0 h 190"/>
                <a:gd name="T32" fmla="*/ 1971 w 3081"/>
                <a:gd name="T33" fmla="*/ 0 h 190"/>
                <a:gd name="T34" fmla="*/ 2092 w 3081"/>
                <a:gd name="T35" fmla="*/ 0 h 190"/>
                <a:gd name="T36" fmla="*/ 2220 w 3081"/>
                <a:gd name="T37" fmla="*/ 0 h 190"/>
                <a:gd name="T38" fmla="*/ 2341 w 3081"/>
                <a:gd name="T39" fmla="*/ 0 h 190"/>
                <a:gd name="T40" fmla="*/ 2462 w 3081"/>
                <a:gd name="T41" fmla="*/ 0 h 190"/>
                <a:gd name="T42" fmla="*/ 2590 w 3081"/>
                <a:gd name="T43" fmla="*/ 0 h 190"/>
                <a:gd name="T44" fmla="*/ 2711 w 3081"/>
                <a:gd name="T45" fmla="*/ 0 h 190"/>
                <a:gd name="T46" fmla="*/ 2832 w 3081"/>
                <a:gd name="T47" fmla="*/ 0 h 190"/>
                <a:gd name="T48" fmla="*/ 2960 w 3081"/>
                <a:gd name="T49" fmla="*/ 0 h 190"/>
                <a:gd name="T50" fmla="*/ 3081 w 3081"/>
                <a:gd name="T5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1" h="190">
                  <a:moveTo>
                    <a:pt x="0" y="190"/>
                  </a:moveTo>
                  <a:lnTo>
                    <a:pt x="121" y="120"/>
                  </a:lnTo>
                  <a:lnTo>
                    <a:pt x="249" y="64"/>
                  </a:lnTo>
                  <a:lnTo>
                    <a:pt x="370" y="29"/>
                  </a:lnTo>
                  <a:lnTo>
                    <a:pt x="491" y="7"/>
                  </a:lnTo>
                  <a:lnTo>
                    <a:pt x="619" y="0"/>
                  </a:lnTo>
                  <a:lnTo>
                    <a:pt x="740" y="0"/>
                  </a:lnTo>
                  <a:lnTo>
                    <a:pt x="861" y="0"/>
                  </a:lnTo>
                  <a:lnTo>
                    <a:pt x="989" y="0"/>
                  </a:lnTo>
                  <a:lnTo>
                    <a:pt x="1110" y="0"/>
                  </a:lnTo>
                  <a:lnTo>
                    <a:pt x="1231" y="0"/>
                  </a:lnTo>
                  <a:lnTo>
                    <a:pt x="1359" y="0"/>
                  </a:lnTo>
                  <a:lnTo>
                    <a:pt x="1480" y="0"/>
                  </a:lnTo>
                  <a:lnTo>
                    <a:pt x="1601" y="0"/>
                  </a:lnTo>
                  <a:lnTo>
                    <a:pt x="1722" y="0"/>
                  </a:lnTo>
                  <a:lnTo>
                    <a:pt x="1850" y="0"/>
                  </a:lnTo>
                  <a:lnTo>
                    <a:pt x="1971" y="0"/>
                  </a:lnTo>
                  <a:lnTo>
                    <a:pt x="2092" y="0"/>
                  </a:lnTo>
                  <a:lnTo>
                    <a:pt x="2220" y="0"/>
                  </a:lnTo>
                  <a:lnTo>
                    <a:pt x="2341" y="0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40" name="Freeform 132">
              <a:extLst>
                <a:ext uri="{FF2B5EF4-FFF2-40B4-BE49-F238E27FC236}">
                  <a16:creationId xmlns:a16="http://schemas.microsoft.com/office/drawing/2014/main" id="{558DE77C-B2E9-2377-E5DC-2DF9E79EB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3001"/>
              <a:ext cx="3081" cy="632"/>
            </a:xfrm>
            <a:custGeom>
              <a:avLst/>
              <a:gdLst>
                <a:gd name="T0" fmla="*/ 0 w 3081"/>
                <a:gd name="T1" fmla="*/ 632 h 632"/>
                <a:gd name="T2" fmla="*/ 121 w 3081"/>
                <a:gd name="T3" fmla="*/ 499 h 632"/>
                <a:gd name="T4" fmla="*/ 249 w 3081"/>
                <a:gd name="T5" fmla="*/ 379 h 632"/>
                <a:gd name="T6" fmla="*/ 370 w 3081"/>
                <a:gd name="T7" fmla="*/ 281 h 632"/>
                <a:gd name="T8" fmla="*/ 491 w 3081"/>
                <a:gd name="T9" fmla="*/ 197 h 632"/>
                <a:gd name="T10" fmla="*/ 619 w 3081"/>
                <a:gd name="T11" fmla="*/ 126 h 632"/>
                <a:gd name="T12" fmla="*/ 740 w 3081"/>
                <a:gd name="T13" fmla="*/ 70 h 632"/>
                <a:gd name="T14" fmla="*/ 861 w 3081"/>
                <a:gd name="T15" fmla="*/ 35 h 632"/>
                <a:gd name="T16" fmla="*/ 989 w 3081"/>
                <a:gd name="T17" fmla="*/ 14 h 632"/>
                <a:gd name="T18" fmla="*/ 1110 w 3081"/>
                <a:gd name="T19" fmla="*/ 7 h 632"/>
                <a:gd name="T20" fmla="*/ 1231 w 3081"/>
                <a:gd name="T21" fmla="*/ 7 h 632"/>
                <a:gd name="T22" fmla="*/ 1359 w 3081"/>
                <a:gd name="T23" fmla="*/ 7 h 632"/>
                <a:gd name="T24" fmla="*/ 1480 w 3081"/>
                <a:gd name="T25" fmla="*/ 7 h 632"/>
                <a:gd name="T26" fmla="*/ 1601 w 3081"/>
                <a:gd name="T27" fmla="*/ 0 h 632"/>
                <a:gd name="T28" fmla="*/ 1722 w 3081"/>
                <a:gd name="T29" fmla="*/ 0 h 632"/>
                <a:gd name="T30" fmla="*/ 1850 w 3081"/>
                <a:gd name="T31" fmla="*/ 0 h 632"/>
                <a:gd name="T32" fmla="*/ 1971 w 3081"/>
                <a:gd name="T33" fmla="*/ 0 h 632"/>
                <a:gd name="T34" fmla="*/ 2092 w 3081"/>
                <a:gd name="T35" fmla="*/ 0 h 632"/>
                <a:gd name="T36" fmla="*/ 2220 w 3081"/>
                <a:gd name="T37" fmla="*/ 0 h 632"/>
                <a:gd name="T38" fmla="*/ 2341 w 3081"/>
                <a:gd name="T39" fmla="*/ 0 h 632"/>
                <a:gd name="T40" fmla="*/ 2462 w 3081"/>
                <a:gd name="T41" fmla="*/ 0 h 632"/>
                <a:gd name="T42" fmla="*/ 2590 w 3081"/>
                <a:gd name="T43" fmla="*/ 0 h 632"/>
                <a:gd name="T44" fmla="*/ 2711 w 3081"/>
                <a:gd name="T45" fmla="*/ 0 h 632"/>
                <a:gd name="T46" fmla="*/ 2832 w 3081"/>
                <a:gd name="T47" fmla="*/ 0 h 632"/>
                <a:gd name="T48" fmla="*/ 2960 w 3081"/>
                <a:gd name="T49" fmla="*/ 0 h 632"/>
                <a:gd name="T50" fmla="*/ 3081 w 3081"/>
                <a:gd name="T51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1" h="632">
                  <a:moveTo>
                    <a:pt x="0" y="632"/>
                  </a:moveTo>
                  <a:lnTo>
                    <a:pt x="121" y="499"/>
                  </a:lnTo>
                  <a:lnTo>
                    <a:pt x="249" y="379"/>
                  </a:lnTo>
                  <a:lnTo>
                    <a:pt x="370" y="281"/>
                  </a:lnTo>
                  <a:lnTo>
                    <a:pt x="491" y="197"/>
                  </a:lnTo>
                  <a:lnTo>
                    <a:pt x="619" y="126"/>
                  </a:lnTo>
                  <a:lnTo>
                    <a:pt x="740" y="70"/>
                  </a:lnTo>
                  <a:lnTo>
                    <a:pt x="861" y="35"/>
                  </a:lnTo>
                  <a:lnTo>
                    <a:pt x="989" y="14"/>
                  </a:lnTo>
                  <a:lnTo>
                    <a:pt x="1110" y="7"/>
                  </a:lnTo>
                  <a:lnTo>
                    <a:pt x="1231" y="7"/>
                  </a:lnTo>
                  <a:lnTo>
                    <a:pt x="1359" y="7"/>
                  </a:lnTo>
                  <a:lnTo>
                    <a:pt x="1480" y="7"/>
                  </a:lnTo>
                  <a:lnTo>
                    <a:pt x="1601" y="0"/>
                  </a:lnTo>
                  <a:lnTo>
                    <a:pt x="1722" y="0"/>
                  </a:lnTo>
                  <a:lnTo>
                    <a:pt x="1850" y="0"/>
                  </a:lnTo>
                  <a:lnTo>
                    <a:pt x="1971" y="0"/>
                  </a:lnTo>
                  <a:lnTo>
                    <a:pt x="2092" y="0"/>
                  </a:lnTo>
                  <a:lnTo>
                    <a:pt x="2220" y="0"/>
                  </a:lnTo>
                  <a:lnTo>
                    <a:pt x="2341" y="0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41" name="Freeform 133">
              <a:extLst>
                <a:ext uri="{FF2B5EF4-FFF2-40B4-BE49-F238E27FC236}">
                  <a16:creationId xmlns:a16="http://schemas.microsoft.com/office/drawing/2014/main" id="{A9F752BC-07D9-507E-0B04-E0D693D8F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2334"/>
              <a:ext cx="3081" cy="1299"/>
            </a:xfrm>
            <a:custGeom>
              <a:avLst/>
              <a:gdLst>
                <a:gd name="T0" fmla="*/ 0 w 3081"/>
                <a:gd name="T1" fmla="*/ 1299 h 1299"/>
                <a:gd name="T2" fmla="*/ 121 w 3081"/>
                <a:gd name="T3" fmla="*/ 1109 h 1299"/>
                <a:gd name="T4" fmla="*/ 249 w 3081"/>
                <a:gd name="T5" fmla="*/ 941 h 1299"/>
                <a:gd name="T6" fmla="*/ 370 w 3081"/>
                <a:gd name="T7" fmla="*/ 779 h 1299"/>
                <a:gd name="T8" fmla="*/ 491 w 3081"/>
                <a:gd name="T9" fmla="*/ 639 h 1299"/>
                <a:gd name="T10" fmla="*/ 619 w 3081"/>
                <a:gd name="T11" fmla="*/ 513 h 1299"/>
                <a:gd name="T12" fmla="*/ 740 w 3081"/>
                <a:gd name="T13" fmla="*/ 400 h 1299"/>
                <a:gd name="T14" fmla="*/ 861 w 3081"/>
                <a:gd name="T15" fmla="*/ 302 h 1299"/>
                <a:gd name="T16" fmla="*/ 989 w 3081"/>
                <a:gd name="T17" fmla="*/ 218 h 1299"/>
                <a:gd name="T18" fmla="*/ 1110 w 3081"/>
                <a:gd name="T19" fmla="*/ 147 h 1299"/>
                <a:gd name="T20" fmla="*/ 1231 w 3081"/>
                <a:gd name="T21" fmla="*/ 91 h 1299"/>
                <a:gd name="T22" fmla="*/ 1359 w 3081"/>
                <a:gd name="T23" fmla="*/ 56 h 1299"/>
                <a:gd name="T24" fmla="*/ 1480 w 3081"/>
                <a:gd name="T25" fmla="*/ 28 h 1299"/>
                <a:gd name="T26" fmla="*/ 1601 w 3081"/>
                <a:gd name="T27" fmla="*/ 14 h 1299"/>
                <a:gd name="T28" fmla="*/ 1722 w 3081"/>
                <a:gd name="T29" fmla="*/ 14 h 1299"/>
                <a:gd name="T30" fmla="*/ 1850 w 3081"/>
                <a:gd name="T31" fmla="*/ 7 h 1299"/>
                <a:gd name="T32" fmla="*/ 1971 w 3081"/>
                <a:gd name="T33" fmla="*/ 7 h 1299"/>
                <a:gd name="T34" fmla="*/ 2092 w 3081"/>
                <a:gd name="T35" fmla="*/ 7 h 1299"/>
                <a:gd name="T36" fmla="*/ 2220 w 3081"/>
                <a:gd name="T37" fmla="*/ 7 h 1299"/>
                <a:gd name="T38" fmla="*/ 2341 w 3081"/>
                <a:gd name="T39" fmla="*/ 7 h 1299"/>
                <a:gd name="T40" fmla="*/ 2462 w 3081"/>
                <a:gd name="T41" fmla="*/ 0 h 1299"/>
                <a:gd name="T42" fmla="*/ 2590 w 3081"/>
                <a:gd name="T43" fmla="*/ 0 h 1299"/>
                <a:gd name="T44" fmla="*/ 2711 w 3081"/>
                <a:gd name="T45" fmla="*/ 0 h 1299"/>
                <a:gd name="T46" fmla="*/ 2832 w 3081"/>
                <a:gd name="T47" fmla="*/ 0 h 1299"/>
                <a:gd name="T48" fmla="*/ 2960 w 3081"/>
                <a:gd name="T49" fmla="*/ 0 h 1299"/>
                <a:gd name="T50" fmla="*/ 3081 w 3081"/>
                <a:gd name="T51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1" h="1299">
                  <a:moveTo>
                    <a:pt x="0" y="1299"/>
                  </a:moveTo>
                  <a:lnTo>
                    <a:pt x="121" y="1109"/>
                  </a:lnTo>
                  <a:lnTo>
                    <a:pt x="249" y="941"/>
                  </a:lnTo>
                  <a:lnTo>
                    <a:pt x="370" y="779"/>
                  </a:lnTo>
                  <a:lnTo>
                    <a:pt x="491" y="639"/>
                  </a:lnTo>
                  <a:lnTo>
                    <a:pt x="619" y="513"/>
                  </a:lnTo>
                  <a:lnTo>
                    <a:pt x="740" y="400"/>
                  </a:lnTo>
                  <a:lnTo>
                    <a:pt x="861" y="302"/>
                  </a:lnTo>
                  <a:lnTo>
                    <a:pt x="989" y="218"/>
                  </a:lnTo>
                  <a:lnTo>
                    <a:pt x="1110" y="147"/>
                  </a:lnTo>
                  <a:lnTo>
                    <a:pt x="1231" y="91"/>
                  </a:lnTo>
                  <a:lnTo>
                    <a:pt x="1359" y="56"/>
                  </a:lnTo>
                  <a:lnTo>
                    <a:pt x="1480" y="28"/>
                  </a:lnTo>
                  <a:lnTo>
                    <a:pt x="1601" y="14"/>
                  </a:lnTo>
                  <a:lnTo>
                    <a:pt x="1722" y="14"/>
                  </a:lnTo>
                  <a:lnTo>
                    <a:pt x="1850" y="7"/>
                  </a:lnTo>
                  <a:lnTo>
                    <a:pt x="1971" y="7"/>
                  </a:lnTo>
                  <a:lnTo>
                    <a:pt x="2092" y="7"/>
                  </a:lnTo>
                  <a:lnTo>
                    <a:pt x="2220" y="7"/>
                  </a:lnTo>
                  <a:lnTo>
                    <a:pt x="2341" y="7"/>
                  </a:lnTo>
                  <a:lnTo>
                    <a:pt x="2462" y="0"/>
                  </a:lnTo>
                  <a:lnTo>
                    <a:pt x="2590" y="0"/>
                  </a:lnTo>
                  <a:lnTo>
                    <a:pt x="2711" y="0"/>
                  </a:lnTo>
                  <a:lnTo>
                    <a:pt x="2832" y="0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42" name="Freeform 134">
              <a:extLst>
                <a:ext uri="{FF2B5EF4-FFF2-40B4-BE49-F238E27FC236}">
                  <a16:creationId xmlns:a16="http://schemas.microsoft.com/office/drawing/2014/main" id="{2A35E501-63D1-F7BE-338E-724E54170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1477"/>
              <a:ext cx="3081" cy="2156"/>
            </a:xfrm>
            <a:custGeom>
              <a:avLst/>
              <a:gdLst>
                <a:gd name="T0" fmla="*/ 0 w 3081"/>
                <a:gd name="T1" fmla="*/ 2156 h 2156"/>
                <a:gd name="T2" fmla="*/ 121 w 3081"/>
                <a:gd name="T3" fmla="*/ 1924 h 2156"/>
                <a:gd name="T4" fmla="*/ 249 w 3081"/>
                <a:gd name="T5" fmla="*/ 1707 h 2156"/>
                <a:gd name="T6" fmla="*/ 370 w 3081"/>
                <a:gd name="T7" fmla="*/ 1503 h 2156"/>
                <a:gd name="T8" fmla="*/ 491 w 3081"/>
                <a:gd name="T9" fmla="*/ 1306 h 2156"/>
                <a:gd name="T10" fmla="*/ 619 w 3081"/>
                <a:gd name="T11" fmla="*/ 1131 h 2156"/>
                <a:gd name="T12" fmla="*/ 740 w 3081"/>
                <a:gd name="T13" fmla="*/ 969 h 2156"/>
                <a:gd name="T14" fmla="*/ 861 w 3081"/>
                <a:gd name="T15" fmla="*/ 815 h 2156"/>
                <a:gd name="T16" fmla="*/ 989 w 3081"/>
                <a:gd name="T17" fmla="*/ 681 h 2156"/>
                <a:gd name="T18" fmla="*/ 1110 w 3081"/>
                <a:gd name="T19" fmla="*/ 555 h 2156"/>
                <a:gd name="T20" fmla="*/ 1231 w 3081"/>
                <a:gd name="T21" fmla="*/ 443 h 2156"/>
                <a:gd name="T22" fmla="*/ 1359 w 3081"/>
                <a:gd name="T23" fmla="*/ 344 h 2156"/>
                <a:gd name="T24" fmla="*/ 1480 w 3081"/>
                <a:gd name="T25" fmla="*/ 260 h 2156"/>
                <a:gd name="T26" fmla="*/ 1601 w 3081"/>
                <a:gd name="T27" fmla="*/ 190 h 2156"/>
                <a:gd name="T28" fmla="*/ 1722 w 3081"/>
                <a:gd name="T29" fmla="*/ 134 h 2156"/>
                <a:gd name="T30" fmla="*/ 1850 w 3081"/>
                <a:gd name="T31" fmla="*/ 85 h 2156"/>
                <a:gd name="T32" fmla="*/ 1971 w 3081"/>
                <a:gd name="T33" fmla="*/ 50 h 2156"/>
                <a:gd name="T34" fmla="*/ 2092 w 3081"/>
                <a:gd name="T35" fmla="*/ 29 h 2156"/>
                <a:gd name="T36" fmla="*/ 2220 w 3081"/>
                <a:gd name="T37" fmla="*/ 21 h 2156"/>
                <a:gd name="T38" fmla="*/ 2341 w 3081"/>
                <a:gd name="T39" fmla="*/ 14 h 2156"/>
                <a:gd name="T40" fmla="*/ 2462 w 3081"/>
                <a:gd name="T41" fmla="*/ 14 h 2156"/>
                <a:gd name="T42" fmla="*/ 2590 w 3081"/>
                <a:gd name="T43" fmla="*/ 7 h 2156"/>
                <a:gd name="T44" fmla="*/ 2711 w 3081"/>
                <a:gd name="T45" fmla="*/ 7 h 2156"/>
                <a:gd name="T46" fmla="*/ 2832 w 3081"/>
                <a:gd name="T47" fmla="*/ 7 h 2156"/>
                <a:gd name="T48" fmla="*/ 2960 w 3081"/>
                <a:gd name="T49" fmla="*/ 0 h 2156"/>
                <a:gd name="T50" fmla="*/ 3081 w 3081"/>
                <a:gd name="T51" fmla="*/ 0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1" h="2156">
                  <a:moveTo>
                    <a:pt x="0" y="2156"/>
                  </a:moveTo>
                  <a:lnTo>
                    <a:pt x="121" y="1924"/>
                  </a:lnTo>
                  <a:lnTo>
                    <a:pt x="249" y="1707"/>
                  </a:lnTo>
                  <a:lnTo>
                    <a:pt x="370" y="1503"/>
                  </a:lnTo>
                  <a:lnTo>
                    <a:pt x="491" y="1306"/>
                  </a:lnTo>
                  <a:lnTo>
                    <a:pt x="619" y="1131"/>
                  </a:lnTo>
                  <a:lnTo>
                    <a:pt x="740" y="969"/>
                  </a:lnTo>
                  <a:lnTo>
                    <a:pt x="861" y="815"/>
                  </a:lnTo>
                  <a:lnTo>
                    <a:pt x="989" y="681"/>
                  </a:lnTo>
                  <a:lnTo>
                    <a:pt x="1110" y="555"/>
                  </a:lnTo>
                  <a:lnTo>
                    <a:pt x="1231" y="443"/>
                  </a:lnTo>
                  <a:lnTo>
                    <a:pt x="1359" y="344"/>
                  </a:lnTo>
                  <a:lnTo>
                    <a:pt x="1480" y="260"/>
                  </a:lnTo>
                  <a:lnTo>
                    <a:pt x="1601" y="190"/>
                  </a:lnTo>
                  <a:lnTo>
                    <a:pt x="1722" y="134"/>
                  </a:lnTo>
                  <a:lnTo>
                    <a:pt x="1850" y="85"/>
                  </a:lnTo>
                  <a:lnTo>
                    <a:pt x="1971" y="50"/>
                  </a:lnTo>
                  <a:lnTo>
                    <a:pt x="2092" y="29"/>
                  </a:lnTo>
                  <a:lnTo>
                    <a:pt x="2220" y="21"/>
                  </a:lnTo>
                  <a:lnTo>
                    <a:pt x="2341" y="14"/>
                  </a:lnTo>
                  <a:lnTo>
                    <a:pt x="2462" y="14"/>
                  </a:lnTo>
                  <a:lnTo>
                    <a:pt x="2590" y="7"/>
                  </a:lnTo>
                  <a:lnTo>
                    <a:pt x="2711" y="7"/>
                  </a:lnTo>
                  <a:lnTo>
                    <a:pt x="2832" y="7"/>
                  </a:lnTo>
                  <a:lnTo>
                    <a:pt x="2960" y="0"/>
                  </a:lnTo>
                  <a:lnTo>
                    <a:pt x="308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43" name="Freeform 135">
              <a:extLst>
                <a:ext uri="{FF2B5EF4-FFF2-40B4-BE49-F238E27FC236}">
                  <a16:creationId xmlns:a16="http://schemas.microsoft.com/office/drawing/2014/main" id="{49FE78B0-6315-73E8-2C00-1FAB24D20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" y="1239"/>
              <a:ext cx="2540" cy="2394"/>
            </a:xfrm>
            <a:custGeom>
              <a:avLst/>
              <a:gdLst>
                <a:gd name="T0" fmla="*/ 0 w 2540"/>
                <a:gd name="T1" fmla="*/ 2394 h 2394"/>
                <a:gd name="T2" fmla="*/ 121 w 2540"/>
                <a:gd name="T3" fmla="*/ 2387 h 2394"/>
                <a:gd name="T4" fmla="*/ 249 w 2540"/>
                <a:gd name="T5" fmla="*/ 2373 h 2394"/>
                <a:gd name="T6" fmla="*/ 370 w 2540"/>
                <a:gd name="T7" fmla="*/ 2345 h 2394"/>
                <a:gd name="T8" fmla="*/ 491 w 2540"/>
                <a:gd name="T9" fmla="*/ 2303 h 2394"/>
                <a:gd name="T10" fmla="*/ 619 w 2540"/>
                <a:gd name="T11" fmla="*/ 2254 h 2394"/>
                <a:gd name="T12" fmla="*/ 740 w 2540"/>
                <a:gd name="T13" fmla="*/ 2190 h 2394"/>
                <a:gd name="T14" fmla="*/ 861 w 2540"/>
                <a:gd name="T15" fmla="*/ 2120 h 2394"/>
                <a:gd name="T16" fmla="*/ 989 w 2540"/>
                <a:gd name="T17" fmla="*/ 2036 h 2394"/>
                <a:gd name="T18" fmla="*/ 1110 w 2540"/>
                <a:gd name="T19" fmla="*/ 1938 h 2394"/>
                <a:gd name="T20" fmla="*/ 1231 w 2540"/>
                <a:gd name="T21" fmla="*/ 1832 h 2394"/>
                <a:gd name="T22" fmla="*/ 1359 w 2540"/>
                <a:gd name="T23" fmla="*/ 1713 h 2394"/>
                <a:gd name="T24" fmla="*/ 1480 w 2540"/>
                <a:gd name="T25" fmla="*/ 1580 h 2394"/>
                <a:gd name="T26" fmla="*/ 1601 w 2540"/>
                <a:gd name="T27" fmla="*/ 1439 h 2394"/>
                <a:gd name="T28" fmla="*/ 1722 w 2540"/>
                <a:gd name="T29" fmla="*/ 1292 h 2394"/>
                <a:gd name="T30" fmla="*/ 1850 w 2540"/>
                <a:gd name="T31" fmla="*/ 1123 h 2394"/>
                <a:gd name="T32" fmla="*/ 1971 w 2540"/>
                <a:gd name="T33" fmla="*/ 955 h 2394"/>
                <a:gd name="T34" fmla="*/ 2092 w 2540"/>
                <a:gd name="T35" fmla="*/ 765 h 2394"/>
                <a:gd name="T36" fmla="*/ 2220 w 2540"/>
                <a:gd name="T37" fmla="*/ 568 h 2394"/>
                <a:gd name="T38" fmla="*/ 2341 w 2540"/>
                <a:gd name="T39" fmla="*/ 358 h 2394"/>
                <a:gd name="T40" fmla="*/ 2462 w 2540"/>
                <a:gd name="T41" fmla="*/ 140 h 2394"/>
                <a:gd name="T42" fmla="*/ 2540 w 2540"/>
                <a:gd name="T43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40" h="2394">
                  <a:moveTo>
                    <a:pt x="0" y="2394"/>
                  </a:moveTo>
                  <a:lnTo>
                    <a:pt x="121" y="2387"/>
                  </a:lnTo>
                  <a:lnTo>
                    <a:pt x="249" y="2373"/>
                  </a:lnTo>
                  <a:lnTo>
                    <a:pt x="370" y="2345"/>
                  </a:lnTo>
                  <a:lnTo>
                    <a:pt x="491" y="2303"/>
                  </a:lnTo>
                  <a:lnTo>
                    <a:pt x="619" y="2254"/>
                  </a:lnTo>
                  <a:lnTo>
                    <a:pt x="740" y="2190"/>
                  </a:lnTo>
                  <a:lnTo>
                    <a:pt x="861" y="2120"/>
                  </a:lnTo>
                  <a:lnTo>
                    <a:pt x="989" y="2036"/>
                  </a:lnTo>
                  <a:lnTo>
                    <a:pt x="1110" y="1938"/>
                  </a:lnTo>
                  <a:lnTo>
                    <a:pt x="1231" y="1832"/>
                  </a:lnTo>
                  <a:lnTo>
                    <a:pt x="1359" y="1713"/>
                  </a:lnTo>
                  <a:lnTo>
                    <a:pt x="1480" y="1580"/>
                  </a:lnTo>
                  <a:lnTo>
                    <a:pt x="1601" y="1439"/>
                  </a:lnTo>
                  <a:lnTo>
                    <a:pt x="1722" y="1292"/>
                  </a:lnTo>
                  <a:lnTo>
                    <a:pt x="1850" y="1123"/>
                  </a:lnTo>
                  <a:lnTo>
                    <a:pt x="1971" y="955"/>
                  </a:lnTo>
                  <a:lnTo>
                    <a:pt x="2092" y="765"/>
                  </a:lnTo>
                  <a:lnTo>
                    <a:pt x="2220" y="568"/>
                  </a:lnTo>
                  <a:lnTo>
                    <a:pt x="2341" y="358"/>
                  </a:lnTo>
                  <a:lnTo>
                    <a:pt x="2462" y="140"/>
                  </a:lnTo>
                  <a:lnTo>
                    <a:pt x="254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44" name="Rectangle 136">
              <a:extLst>
                <a:ext uri="{FF2B5EF4-FFF2-40B4-BE49-F238E27FC236}">
                  <a16:creationId xmlns:a16="http://schemas.microsoft.com/office/drawing/2014/main" id="{A0FB2A1E-9B26-EC38-7A27-0E7653496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3786"/>
              <a:ext cx="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45" name="Rectangle 137">
              <a:extLst>
                <a:ext uri="{FF2B5EF4-FFF2-40B4-BE49-F238E27FC236}">
                  <a16:creationId xmlns:a16="http://schemas.microsoft.com/office/drawing/2014/main" id="{D43F520F-9CCC-2D96-5164-EFCCB6A78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844"/>
              <a:ext cx="14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DS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46" name="Rectangle 138">
              <a:extLst>
                <a:ext uri="{FF2B5EF4-FFF2-40B4-BE49-F238E27FC236}">
                  <a16:creationId xmlns:a16="http://schemas.microsoft.com/office/drawing/2014/main" id="{B6AC9717-5BFA-E249-D55C-8F1F633FF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3786"/>
              <a:ext cx="2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47" name="Rectangle 139">
              <a:extLst>
                <a:ext uri="{FF2B5EF4-FFF2-40B4-BE49-F238E27FC236}">
                  <a16:creationId xmlns:a16="http://schemas.microsoft.com/office/drawing/2014/main" id="{F18E998F-CB46-BB31-BFAF-869B07236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09" y="2473"/>
              <a:ext cx="3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I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48" name="Rectangle 140">
              <a:extLst>
                <a:ext uri="{FF2B5EF4-FFF2-40B4-BE49-F238E27FC236}">
                  <a16:creationId xmlns:a16="http://schemas.microsoft.com/office/drawing/2014/main" id="{3AF15DA3-514C-32DB-2C97-991C8C1208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35" y="2437"/>
              <a:ext cx="7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Helvetica" pitchFamily="2" charset="0"/>
                </a:rPr>
                <a:t>D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49" name="Rectangle 141">
              <a:extLst>
                <a:ext uri="{FF2B5EF4-FFF2-40B4-BE49-F238E27FC236}">
                  <a16:creationId xmlns:a16="http://schemas.microsoft.com/office/drawing/2014/main" id="{AB80CDC4-DD03-B435-9C9E-CBE42FFAE2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2" y="2304"/>
              <a:ext cx="20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 (A)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50" name="Text Box 142">
              <a:extLst>
                <a:ext uri="{FF2B5EF4-FFF2-40B4-BE49-F238E27FC236}">
                  <a16:creationId xmlns:a16="http://schemas.microsoft.com/office/drawing/2014/main" id="{7F044F64-63AD-C10C-9FEE-5D03F861F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1254"/>
              <a:ext cx="90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2.5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51" name="Text Box 143">
              <a:extLst>
                <a:ext uri="{FF2B5EF4-FFF2-40B4-BE49-F238E27FC236}">
                  <a16:creationId xmlns:a16="http://schemas.microsoft.com/office/drawing/2014/main" id="{60B27B15-6A29-43FA-9930-9A5974AE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2069"/>
              <a:ext cx="90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2.0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52" name="Text Box 144">
              <a:extLst>
                <a:ext uri="{FF2B5EF4-FFF2-40B4-BE49-F238E27FC236}">
                  <a16:creationId xmlns:a16="http://schemas.microsoft.com/office/drawing/2014/main" id="{A9C8BC91-E9B5-3C8A-5038-32DB800B1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2790"/>
              <a:ext cx="90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1.5 V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4753" name="Text Box 145">
              <a:extLst>
                <a:ext uri="{FF2B5EF4-FFF2-40B4-BE49-F238E27FC236}">
                  <a16:creationId xmlns:a16="http://schemas.microsoft.com/office/drawing/2014/main" id="{ED4F3B56-7D66-9CA5-C5DE-44AC0D95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3222"/>
              <a:ext cx="90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VGS= 1.0 V</a:t>
              </a:r>
            </a:p>
          </p:txBody>
        </p:sp>
        <p:grpSp>
          <p:nvGrpSpPr>
            <p:cNvPr id="324754" name="Group 146">
              <a:extLst>
                <a:ext uri="{FF2B5EF4-FFF2-40B4-BE49-F238E27FC236}">
                  <a16:creationId xmlns:a16="http://schemas.microsoft.com/office/drawing/2014/main" id="{284B11D1-415A-EFF0-8D62-828182C9D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5" y="1728"/>
              <a:ext cx="1891" cy="1029"/>
              <a:chOff x="2735" y="1728"/>
              <a:chExt cx="1891" cy="1029"/>
            </a:xfrm>
          </p:grpSpPr>
          <p:sp>
            <p:nvSpPr>
              <p:cNvPr id="324755" name="Line 147">
                <a:extLst>
                  <a:ext uri="{FF2B5EF4-FFF2-40B4-BE49-F238E27FC236}">
                    <a16:creationId xmlns:a16="http://schemas.microsoft.com/office/drawing/2014/main" id="{723C586F-FAAC-3FDF-F733-59E6514F4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756" name="Text Box 148">
                <a:extLst>
                  <a:ext uri="{FF2B5EF4-FFF2-40B4-BE49-F238E27FC236}">
                    <a16:creationId xmlns:a16="http://schemas.microsoft.com/office/drawing/2014/main" id="{F7E890AC-EEC2-5D82-6578-0615B77669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5" y="1776"/>
                <a:ext cx="90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Resistive</a:t>
                </a:r>
                <a:endParaRPr lang="en-US" altLang="en-US" sz="4400" i="0">
                  <a:solidFill>
                    <a:srgbClr val="0000B6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757" name="Text Box 149">
                <a:extLst>
                  <a:ext uri="{FF2B5EF4-FFF2-40B4-BE49-F238E27FC236}">
                    <a16:creationId xmlns:a16="http://schemas.microsoft.com/office/drawing/2014/main" id="{0F923EA9-0B74-AFE1-FE5F-4611303AC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1776"/>
                <a:ext cx="102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Saturation</a:t>
                </a:r>
                <a:endParaRPr lang="en-US" altLang="en-US" sz="4400" i="0">
                  <a:solidFill>
                    <a:srgbClr val="0000B6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24758" name="Text Box 150">
                <a:extLst>
                  <a:ext uri="{FF2B5EF4-FFF2-40B4-BE49-F238E27FC236}">
                    <a16:creationId xmlns:a16="http://schemas.microsoft.com/office/drawing/2014/main" id="{75F33E4E-38D3-F4C7-80D4-D67A48E01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9" y="2449"/>
                <a:ext cx="133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V</a:t>
                </a:r>
                <a:r>
                  <a:rPr lang="en-US" altLang="en-US" sz="1800" i="0" baseline="-250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DS</a:t>
                </a:r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 = V</a:t>
                </a:r>
                <a:r>
                  <a:rPr lang="en-US" altLang="en-US" sz="1800" i="0" baseline="-250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GS</a:t>
                </a:r>
                <a:r>
                  <a:rPr lang="en-US" altLang="en-US" sz="1800" i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 - V</a:t>
                </a:r>
                <a:r>
                  <a:rPr lang="en-US" altLang="en-US" sz="1800" i="0" baseline="-250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T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  <p:sp>
        <p:nvSpPr>
          <p:cNvPr id="324759" name="Rectangle 151">
            <a:extLst>
              <a:ext uri="{FF2B5EF4-FFF2-40B4-BE49-F238E27FC236}">
                <a16:creationId xmlns:a16="http://schemas.microsoft.com/office/drawing/2014/main" id="{FF38BE61-57AB-5A69-E7B9-E5407BF9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  <a:latin typeface="Book Antiqua" panose="02040602050305030304" pitchFamily="18" charset="0"/>
              </a:rPr>
              <a:t>Long Channel</a:t>
            </a:r>
          </a:p>
        </p:txBody>
      </p:sp>
      <p:sp>
        <p:nvSpPr>
          <p:cNvPr id="324760" name="Rectangle 152">
            <a:extLst>
              <a:ext uri="{FF2B5EF4-FFF2-40B4-BE49-F238E27FC236}">
                <a16:creationId xmlns:a16="http://schemas.microsoft.com/office/drawing/2014/main" id="{E0AE6D7A-E4D3-64A0-5EB0-00670FC4C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15000"/>
            <a:ext cx="163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  <a:latin typeface="Book Antiqua" panose="02040602050305030304" pitchFamily="18" charset="0"/>
              </a:rPr>
              <a:t>Short Channel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6A568BAE-15CC-962F-0BA7-C1643DA2A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200" y="276225"/>
            <a:ext cx="7772400" cy="715963"/>
          </a:xfrm>
        </p:spPr>
        <p:txBody>
          <a:bodyPr/>
          <a:lstStyle/>
          <a:p>
            <a:r>
              <a:rPr lang="en-US" altLang="en-US"/>
              <a:t>The Diode</a:t>
            </a:r>
          </a:p>
        </p:txBody>
      </p:sp>
      <p:grpSp>
        <p:nvGrpSpPr>
          <p:cNvPr id="335013" name="Group 165">
            <a:extLst>
              <a:ext uri="{FF2B5EF4-FFF2-40B4-BE49-F238E27FC236}">
                <a16:creationId xmlns:a16="http://schemas.microsoft.com/office/drawing/2014/main" id="{535D68D8-8F2C-C86A-1E5C-50191E4E430A}"/>
              </a:ext>
            </a:extLst>
          </p:cNvPr>
          <p:cNvGrpSpPr>
            <a:grpSpLocks/>
          </p:cNvGrpSpPr>
          <p:nvPr/>
        </p:nvGrpSpPr>
        <p:grpSpPr bwMode="auto">
          <a:xfrm>
            <a:off x="2219325" y="990600"/>
            <a:ext cx="4787900" cy="4243388"/>
            <a:chOff x="1422" y="832"/>
            <a:chExt cx="3016" cy="2673"/>
          </a:xfrm>
        </p:grpSpPr>
        <p:sp>
          <p:nvSpPr>
            <p:cNvPr id="334851" name="Rectangle 3">
              <a:extLst>
                <a:ext uri="{FF2B5EF4-FFF2-40B4-BE49-F238E27FC236}">
                  <a16:creationId xmlns:a16="http://schemas.microsoft.com/office/drawing/2014/main" id="{AFF26079-F77D-33C9-6C09-D7BAC7C58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611"/>
              <a:ext cx="556" cy="6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52" name="Rectangle 4">
              <a:extLst>
                <a:ext uri="{FF2B5EF4-FFF2-40B4-BE49-F238E27FC236}">
                  <a16:creationId xmlns:a16="http://schemas.microsoft.com/office/drawing/2014/main" id="{148E91ED-7E13-E04D-A2F2-CFF5AFED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604"/>
              <a:ext cx="563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53" name="Rectangle 5">
              <a:extLst>
                <a:ext uri="{FF2B5EF4-FFF2-40B4-BE49-F238E27FC236}">
                  <a16:creationId xmlns:a16="http://schemas.microsoft.com/office/drawing/2014/main" id="{A3458620-955B-4F85-9E78-3EFD53468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2611"/>
              <a:ext cx="13" cy="64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54" name="Rectangle 6">
              <a:extLst>
                <a:ext uri="{FF2B5EF4-FFF2-40B4-BE49-F238E27FC236}">
                  <a16:creationId xmlns:a16="http://schemas.microsoft.com/office/drawing/2014/main" id="{602CC61E-EBDF-4145-4FBE-DD00122C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3244"/>
              <a:ext cx="562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55" name="Rectangle 7">
              <a:extLst>
                <a:ext uri="{FF2B5EF4-FFF2-40B4-BE49-F238E27FC236}">
                  <a16:creationId xmlns:a16="http://schemas.microsoft.com/office/drawing/2014/main" id="{9EDEEDB2-EAB4-69EF-EB65-B338D2CCE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2604"/>
              <a:ext cx="13" cy="64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56" name="Rectangle 8">
              <a:extLst>
                <a:ext uri="{FF2B5EF4-FFF2-40B4-BE49-F238E27FC236}">
                  <a16:creationId xmlns:a16="http://schemas.microsoft.com/office/drawing/2014/main" id="{762D133E-D8DC-22F7-6786-459EF3090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585"/>
              <a:ext cx="666" cy="1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57" name="Rectangle 9">
              <a:extLst>
                <a:ext uri="{FF2B5EF4-FFF2-40B4-BE49-F238E27FC236}">
                  <a16:creationId xmlns:a16="http://schemas.microsoft.com/office/drawing/2014/main" id="{7B6220A5-565C-08EE-223A-419F0CB4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772"/>
              <a:ext cx="666" cy="27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58" name="Rectangle 10">
              <a:extLst>
                <a:ext uri="{FF2B5EF4-FFF2-40B4-BE49-F238E27FC236}">
                  <a16:creationId xmlns:a16="http://schemas.microsoft.com/office/drawing/2014/main" id="{A47B6373-93E8-5851-0370-8454E3C47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285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859" name="Rectangle 11">
              <a:extLst>
                <a:ext uri="{FF2B5EF4-FFF2-40B4-BE49-F238E27FC236}">
                  <a16:creationId xmlns:a16="http://schemas.microsoft.com/office/drawing/2014/main" id="{69D9AEFD-A55C-12C3-2203-D7C5F2053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2604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860" name="Rectangle 12">
              <a:extLst>
                <a:ext uri="{FF2B5EF4-FFF2-40B4-BE49-F238E27FC236}">
                  <a16:creationId xmlns:a16="http://schemas.microsoft.com/office/drawing/2014/main" id="{BA117A4E-873B-F715-04D4-7AC84597A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3096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61" name="Rectangle 13">
              <a:extLst>
                <a:ext uri="{FF2B5EF4-FFF2-40B4-BE49-F238E27FC236}">
                  <a16:creationId xmlns:a16="http://schemas.microsoft.com/office/drawing/2014/main" id="{1CBCCC88-5FFD-A0D8-738F-8154FE7A9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3147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62" name="Rectangle 14">
              <a:extLst>
                <a:ext uri="{FF2B5EF4-FFF2-40B4-BE49-F238E27FC236}">
                  <a16:creationId xmlns:a16="http://schemas.microsoft.com/office/drawing/2014/main" id="{2D542630-0E90-A260-500E-F414F09DF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3102"/>
              <a:ext cx="13" cy="4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63" name="Rectangle 15">
              <a:extLst>
                <a:ext uri="{FF2B5EF4-FFF2-40B4-BE49-F238E27FC236}">
                  <a16:creationId xmlns:a16="http://schemas.microsoft.com/office/drawing/2014/main" id="{06147DEE-4A2E-9D8B-F589-B73BA3AA1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475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64" name="Rectangle 16">
              <a:extLst>
                <a:ext uri="{FF2B5EF4-FFF2-40B4-BE49-F238E27FC236}">
                  <a16:creationId xmlns:a16="http://schemas.microsoft.com/office/drawing/2014/main" id="{831F2CF3-174B-8EF6-848D-E2A9DE9AF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526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65" name="Rectangle 17">
              <a:extLst>
                <a:ext uri="{FF2B5EF4-FFF2-40B4-BE49-F238E27FC236}">
                  <a16:creationId xmlns:a16="http://schemas.microsoft.com/office/drawing/2014/main" id="{0BA5BB79-C84B-BDE0-8F90-17358241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481"/>
              <a:ext cx="13" cy="4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66" name="Freeform 18">
              <a:extLst>
                <a:ext uri="{FF2B5EF4-FFF2-40B4-BE49-F238E27FC236}">
                  <a16:creationId xmlns:a16="http://schemas.microsoft.com/office/drawing/2014/main" id="{2BB7C2CC-719A-D8EA-54AF-B9DA9C80F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2805"/>
              <a:ext cx="362" cy="226"/>
            </a:xfrm>
            <a:custGeom>
              <a:avLst/>
              <a:gdLst>
                <a:gd name="T0" fmla="*/ 362 w 362"/>
                <a:gd name="T1" fmla="*/ 0 h 226"/>
                <a:gd name="T2" fmla="*/ 0 w 362"/>
                <a:gd name="T3" fmla="*/ 0 h 226"/>
                <a:gd name="T4" fmla="*/ 181 w 362"/>
                <a:gd name="T5" fmla="*/ 226 h 226"/>
                <a:gd name="T6" fmla="*/ 362 w 362"/>
                <a:gd name="T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" h="226">
                  <a:moveTo>
                    <a:pt x="362" y="0"/>
                  </a:moveTo>
                  <a:lnTo>
                    <a:pt x="0" y="0"/>
                  </a:lnTo>
                  <a:lnTo>
                    <a:pt x="181" y="226"/>
                  </a:lnTo>
                  <a:lnTo>
                    <a:pt x="362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67" name="Freeform 19">
              <a:extLst>
                <a:ext uri="{FF2B5EF4-FFF2-40B4-BE49-F238E27FC236}">
                  <a16:creationId xmlns:a16="http://schemas.microsoft.com/office/drawing/2014/main" id="{9EAB2B96-BE76-C9A5-B463-8F92DB17F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2798"/>
              <a:ext cx="382" cy="246"/>
            </a:xfrm>
            <a:custGeom>
              <a:avLst/>
              <a:gdLst>
                <a:gd name="T0" fmla="*/ 382 w 382"/>
                <a:gd name="T1" fmla="*/ 13 h 246"/>
                <a:gd name="T2" fmla="*/ 20 w 382"/>
                <a:gd name="T3" fmla="*/ 13 h 246"/>
                <a:gd name="T4" fmla="*/ 13 w 382"/>
                <a:gd name="T5" fmla="*/ 13 h 246"/>
                <a:gd name="T6" fmla="*/ 26 w 382"/>
                <a:gd name="T7" fmla="*/ 7 h 246"/>
                <a:gd name="T8" fmla="*/ 207 w 382"/>
                <a:gd name="T9" fmla="*/ 233 h 246"/>
                <a:gd name="T10" fmla="*/ 207 w 382"/>
                <a:gd name="T11" fmla="*/ 239 h 246"/>
                <a:gd name="T12" fmla="*/ 201 w 382"/>
                <a:gd name="T13" fmla="*/ 246 h 246"/>
                <a:gd name="T14" fmla="*/ 194 w 382"/>
                <a:gd name="T15" fmla="*/ 239 h 246"/>
                <a:gd name="T16" fmla="*/ 13 w 382"/>
                <a:gd name="T17" fmla="*/ 13 h 246"/>
                <a:gd name="T18" fmla="*/ 0 w 382"/>
                <a:gd name="T19" fmla="*/ 0 h 246"/>
                <a:gd name="T20" fmla="*/ 20 w 382"/>
                <a:gd name="T21" fmla="*/ 0 h 246"/>
                <a:gd name="T22" fmla="*/ 382 w 382"/>
                <a:gd name="T23" fmla="*/ 0 h 246"/>
                <a:gd name="T24" fmla="*/ 382 w 382"/>
                <a:gd name="T25" fmla="*/ 1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246">
                  <a:moveTo>
                    <a:pt x="382" y="13"/>
                  </a:moveTo>
                  <a:lnTo>
                    <a:pt x="20" y="13"/>
                  </a:lnTo>
                  <a:lnTo>
                    <a:pt x="13" y="13"/>
                  </a:lnTo>
                  <a:lnTo>
                    <a:pt x="26" y="7"/>
                  </a:lnTo>
                  <a:lnTo>
                    <a:pt x="207" y="233"/>
                  </a:lnTo>
                  <a:lnTo>
                    <a:pt x="207" y="239"/>
                  </a:lnTo>
                  <a:lnTo>
                    <a:pt x="201" y="246"/>
                  </a:lnTo>
                  <a:lnTo>
                    <a:pt x="194" y="239"/>
                  </a:lnTo>
                  <a:lnTo>
                    <a:pt x="13" y="1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382" y="0"/>
                  </a:lnTo>
                  <a:lnTo>
                    <a:pt x="382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68" name="Freeform 20">
              <a:extLst>
                <a:ext uri="{FF2B5EF4-FFF2-40B4-BE49-F238E27FC236}">
                  <a16:creationId xmlns:a16="http://schemas.microsoft.com/office/drawing/2014/main" id="{2D3AB56E-1152-6AA3-5075-351BC953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798"/>
              <a:ext cx="207" cy="239"/>
            </a:xfrm>
            <a:custGeom>
              <a:avLst/>
              <a:gdLst>
                <a:gd name="T0" fmla="*/ 0 w 207"/>
                <a:gd name="T1" fmla="*/ 233 h 239"/>
                <a:gd name="T2" fmla="*/ 181 w 207"/>
                <a:gd name="T3" fmla="*/ 7 h 239"/>
                <a:gd name="T4" fmla="*/ 188 w 207"/>
                <a:gd name="T5" fmla="*/ 0 h 239"/>
                <a:gd name="T6" fmla="*/ 207 w 207"/>
                <a:gd name="T7" fmla="*/ 0 h 239"/>
                <a:gd name="T8" fmla="*/ 194 w 207"/>
                <a:gd name="T9" fmla="*/ 13 h 239"/>
                <a:gd name="T10" fmla="*/ 13 w 207"/>
                <a:gd name="T11" fmla="*/ 239 h 239"/>
                <a:gd name="T12" fmla="*/ 0 w 207"/>
                <a:gd name="T13" fmla="*/ 2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39">
                  <a:moveTo>
                    <a:pt x="0" y="233"/>
                  </a:moveTo>
                  <a:lnTo>
                    <a:pt x="181" y="7"/>
                  </a:lnTo>
                  <a:lnTo>
                    <a:pt x="188" y="0"/>
                  </a:lnTo>
                  <a:lnTo>
                    <a:pt x="207" y="0"/>
                  </a:lnTo>
                  <a:lnTo>
                    <a:pt x="194" y="13"/>
                  </a:lnTo>
                  <a:lnTo>
                    <a:pt x="13" y="239"/>
                  </a:lnTo>
                  <a:lnTo>
                    <a:pt x="0" y="23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69" name="Rectangle 21">
              <a:extLst>
                <a:ext uri="{FF2B5EF4-FFF2-40B4-BE49-F238E27FC236}">
                  <a16:creationId xmlns:a16="http://schemas.microsoft.com/office/drawing/2014/main" id="{A9243C36-5964-6B1B-1DAF-CC1CDC527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3031"/>
              <a:ext cx="6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0" name="Rectangle 22">
              <a:extLst>
                <a:ext uri="{FF2B5EF4-FFF2-40B4-BE49-F238E27FC236}">
                  <a16:creationId xmlns:a16="http://schemas.microsoft.com/office/drawing/2014/main" id="{68594B6A-57E9-BB18-AAE9-BEA46EDD4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3031"/>
              <a:ext cx="6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1" name="Rectangle 23">
              <a:extLst>
                <a:ext uri="{FF2B5EF4-FFF2-40B4-BE49-F238E27FC236}">
                  <a16:creationId xmlns:a16="http://schemas.microsoft.com/office/drawing/2014/main" id="{1719EC54-86EB-5220-09A0-C67ECCD82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031"/>
              <a:ext cx="240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2" name="Rectangle 24">
              <a:extLst>
                <a:ext uri="{FF2B5EF4-FFF2-40B4-BE49-F238E27FC236}">
                  <a16:creationId xmlns:a16="http://schemas.microsoft.com/office/drawing/2014/main" id="{D39498BD-8A16-B510-57C0-A74F18C3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3031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3" name="Rectangle 25">
              <a:extLst>
                <a:ext uri="{FF2B5EF4-FFF2-40B4-BE49-F238E27FC236}">
                  <a16:creationId xmlns:a16="http://schemas.microsoft.com/office/drawing/2014/main" id="{790E4F97-19D2-8119-84D1-DEF0DF458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3108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4" name="Rectangle 26">
              <a:extLst>
                <a:ext uri="{FF2B5EF4-FFF2-40B4-BE49-F238E27FC236}">
                  <a16:creationId xmlns:a16="http://schemas.microsoft.com/office/drawing/2014/main" id="{EE7D1669-C756-71B2-99EC-CDEBA3336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3037"/>
              <a:ext cx="13" cy="7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5" name="Rectangle 27">
              <a:extLst>
                <a:ext uri="{FF2B5EF4-FFF2-40B4-BE49-F238E27FC236}">
                  <a16:creationId xmlns:a16="http://schemas.microsoft.com/office/drawing/2014/main" id="{999C5E51-0156-F238-414A-C714A017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2720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6" name="Rectangle 28">
              <a:extLst>
                <a:ext uri="{FF2B5EF4-FFF2-40B4-BE49-F238E27FC236}">
                  <a16:creationId xmlns:a16="http://schemas.microsoft.com/office/drawing/2014/main" id="{1B1BEE41-2FBE-6926-FEDA-83DC2A53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2805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7" name="Rectangle 29">
              <a:extLst>
                <a:ext uri="{FF2B5EF4-FFF2-40B4-BE49-F238E27FC236}">
                  <a16:creationId xmlns:a16="http://schemas.microsoft.com/office/drawing/2014/main" id="{710464D8-E86A-C2C0-4190-9AE62C186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2727"/>
              <a:ext cx="13" cy="7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8" name="Rectangle 30">
              <a:extLst>
                <a:ext uri="{FF2B5EF4-FFF2-40B4-BE49-F238E27FC236}">
                  <a16:creationId xmlns:a16="http://schemas.microsoft.com/office/drawing/2014/main" id="{BA0E1687-7EE2-A5AF-0E9A-BB461D0FD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796"/>
              <a:ext cx="7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79" name="Rectangle 31">
              <a:extLst>
                <a:ext uri="{FF2B5EF4-FFF2-40B4-BE49-F238E27FC236}">
                  <a16:creationId xmlns:a16="http://schemas.microsoft.com/office/drawing/2014/main" id="{F0DAE4BA-C48B-CC04-AC7B-5927B52C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796"/>
              <a:ext cx="7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0" name="Rectangle 32">
              <a:extLst>
                <a:ext uri="{FF2B5EF4-FFF2-40B4-BE49-F238E27FC236}">
                  <a16:creationId xmlns:a16="http://schemas.microsoft.com/office/drawing/2014/main" id="{55E63BFB-EC5F-1538-FC0D-E6D2C7B81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796"/>
              <a:ext cx="2346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1" name="Freeform 33">
              <a:extLst>
                <a:ext uri="{FF2B5EF4-FFF2-40B4-BE49-F238E27FC236}">
                  <a16:creationId xmlns:a16="http://schemas.microsoft.com/office/drawing/2014/main" id="{DD0E57B0-EB22-9796-12D8-7CBA7473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272"/>
              <a:ext cx="1176" cy="200"/>
            </a:xfrm>
            <a:custGeom>
              <a:avLst/>
              <a:gdLst>
                <a:gd name="T0" fmla="*/ 0 w 1176"/>
                <a:gd name="T1" fmla="*/ 0 h 200"/>
                <a:gd name="T2" fmla="*/ 13 w 1176"/>
                <a:gd name="T3" fmla="*/ 116 h 200"/>
                <a:gd name="T4" fmla="*/ 32 w 1176"/>
                <a:gd name="T5" fmla="*/ 149 h 200"/>
                <a:gd name="T6" fmla="*/ 77 w 1176"/>
                <a:gd name="T7" fmla="*/ 174 h 200"/>
                <a:gd name="T8" fmla="*/ 246 w 1176"/>
                <a:gd name="T9" fmla="*/ 194 h 200"/>
                <a:gd name="T10" fmla="*/ 588 w 1176"/>
                <a:gd name="T11" fmla="*/ 200 h 200"/>
                <a:gd name="T12" fmla="*/ 924 w 1176"/>
                <a:gd name="T13" fmla="*/ 194 h 200"/>
                <a:gd name="T14" fmla="*/ 1099 w 1176"/>
                <a:gd name="T15" fmla="*/ 174 h 200"/>
                <a:gd name="T16" fmla="*/ 1144 w 1176"/>
                <a:gd name="T17" fmla="*/ 149 h 200"/>
                <a:gd name="T18" fmla="*/ 1164 w 1176"/>
                <a:gd name="T19" fmla="*/ 116 h 200"/>
                <a:gd name="T20" fmla="*/ 1176 w 1176"/>
                <a:gd name="T21" fmla="*/ 0 h 200"/>
                <a:gd name="T22" fmla="*/ 0 w 1176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6" h="200">
                  <a:moveTo>
                    <a:pt x="0" y="0"/>
                  </a:moveTo>
                  <a:lnTo>
                    <a:pt x="13" y="116"/>
                  </a:lnTo>
                  <a:lnTo>
                    <a:pt x="32" y="149"/>
                  </a:lnTo>
                  <a:lnTo>
                    <a:pt x="77" y="174"/>
                  </a:lnTo>
                  <a:lnTo>
                    <a:pt x="246" y="194"/>
                  </a:lnTo>
                  <a:lnTo>
                    <a:pt x="588" y="200"/>
                  </a:lnTo>
                  <a:lnTo>
                    <a:pt x="924" y="194"/>
                  </a:lnTo>
                  <a:lnTo>
                    <a:pt x="1099" y="174"/>
                  </a:lnTo>
                  <a:lnTo>
                    <a:pt x="1144" y="149"/>
                  </a:lnTo>
                  <a:lnTo>
                    <a:pt x="1164" y="116"/>
                  </a:lnTo>
                  <a:lnTo>
                    <a:pt x="1176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2" name="Rectangle 34">
              <a:extLst>
                <a:ext uri="{FF2B5EF4-FFF2-40B4-BE49-F238E27FC236}">
                  <a16:creationId xmlns:a16="http://schemas.microsoft.com/office/drawing/2014/main" id="{6937E315-2AE4-5B2D-C6C8-358C2A4BF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265"/>
              <a:ext cx="13" cy="7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3" name="Freeform 35">
              <a:extLst>
                <a:ext uri="{FF2B5EF4-FFF2-40B4-BE49-F238E27FC236}">
                  <a16:creationId xmlns:a16="http://schemas.microsoft.com/office/drawing/2014/main" id="{F98196A0-76A3-93FF-1C43-2ABAFFED3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1272"/>
              <a:ext cx="1158" cy="207"/>
            </a:xfrm>
            <a:custGeom>
              <a:avLst/>
              <a:gdLst>
                <a:gd name="T0" fmla="*/ 13 w 1158"/>
                <a:gd name="T1" fmla="*/ 0 h 207"/>
                <a:gd name="T2" fmla="*/ 26 w 1158"/>
                <a:gd name="T3" fmla="*/ 116 h 207"/>
                <a:gd name="T4" fmla="*/ 26 w 1158"/>
                <a:gd name="T5" fmla="*/ 116 h 207"/>
                <a:gd name="T6" fmla="*/ 26 w 1158"/>
                <a:gd name="T7" fmla="*/ 116 h 207"/>
                <a:gd name="T8" fmla="*/ 46 w 1158"/>
                <a:gd name="T9" fmla="*/ 149 h 207"/>
                <a:gd name="T10" fmla="*/ 46 w 1158"/>
                <a:gd name="T11" fmla="*/ 142 h 207"/>
                <a:gd name="T12" fmla="*/ 46 w 1158"/>
                <a:gd name="T13" fmla="*/ 142 h 207"/>
                <a:gd name="T14" fmla="*/ 91 w 1158"/>
                <a:gd name="T15" fmla="*/ 168 h 207"/>
                <a:gd name="T16" fmla="*/ 84 w 1158"/>
                <a:gd name="T17" fmla="*/ 168 h 207"/>
                <a:gd name="T18" fmla="*/ 84 w 1158"/>
                <a:gd name="T19" fmla="*/ 168 h 207"/>
                <a:gd name="T20" fmla="*/ 253 w 1158"/>
                <a:gd name="T21" fmla="*/ 187 h 207"/>
                <a:gd name="T22" fmla="*/ 253 w 1158"/>
                <a:gd name="T23" fmla="*/ 187 h 207"/>
                <a:gd name="T24" fmla="*/ 253 w 1158"/>
                <a:gd name="T25" fmla="*/ 187 h 207"/>
                <a:gd name="T26" fmla="*/ 595 w 1158"/>
                <a:gd name="T27" fmla="*/ 194 h 207"/>
                <a:gd name="T28" fmla="*/ 595 w 1158"/>
                <a:gd name="T29" fmla="*/ 194 h 207"/>
                <a:gd name="T30" fmla="*/ 595 w 1158"/>
                <a:gd name="T31" fmla="*/ 194 h 207"/>
                <a:gd name="T32" fmla="*/ 931 w 1158"/>
                <a:gd name="T33" fmla="*/ 187 h 207"/>
                <a:gd name="T34" fmla="*/ 931 w 1158"/>
                <a:gd name="T35" fmla="*/ 187 h 207"/>
                <a:gd name="T36" fmla="*/ 931 w 1158"/>
                <a:gd name="T37" fmla="*/ 187 h 207"/>
                <a:gd name="T38" fmla="*/ 1106 w 1158"/>
                <a:gd name="T39" fmla="*/ 168 h 207"/>
                <a:gd name="T40" fmla="*/ 1106 w 1158"/>
                <a:gd name="T41" fmla="*/ 168 h 207"/>
                <a:gd name="T42" fmla="*/ 1106 w 1158"/>
                <a:gd name="T43" fmla="*/ 168 h 207"/>
                <a:gd name="T44" fmla="*/ 1151 w 1158"/>
                <a:gd name="T45" fmla="*/ 142 h 207"/>
                <a:gd name="T46" fmla="*/ 1145 w 1158"/>
                <a:gd name="T47" fmla="*/ 149 h 207"/>
                <a:gd name="T48" fmla="*/ 1158 w 1158"/>
                <a:gd name="T49" fmla="*/ 155 h 207"/>
                <a:gd name="T50" fmla="*/ 1158 w 1158"/>
                <a:gd name="T51" fmla="*/ 155 h 207"/>
                <a:gd name="T52" fmla="*/ 1112 w 1158"/>
                <a:gd name="T53" fmla="*/ 181 h 207"/>
                <a:gd name="T54" fmla="*/ 1112 w 1158"/>
                <a:gd name="T55" fmla="*/ 181 h 207"/>
                <a:gd name="T56" fmla="*/ 1106 w 1158"/>
                <a:gd name="T57" fmla="*/ 181 h 207"/>
                <a:gd name="T58" fmla="*/ 931 w 1158"/>
                <a:gd name="T59" fmla="*/ 200 h 207"/>
                <a:gd name="T60" fmla="*/ 931 w 1158"/>
                <a:gd name="T61" fmla="*/ 200 h 207"/>
                <a:gd name="T62" fmla="*/ 931 w 1158"/>
                <a:gd name="T63" fmla="*/ 200 h 207"/>
                <a:gd name="T64" fmla="*/ 595 w 1158"/>
                <a:gd name="T65" fmla="*/ 207 h 207"/>
                <a:gd name="T66" fmla="*/ 595 w 1158"/>
                <a:gd name="T67" fmla="*/ 207 h 207"/>
                <a:gd name="T68" fmla="*/ 595 w 1158"/>
                <a:gd name="T69" fmla="*/ 207 h 207"/>
                <a:gd name="T70" fmla="*/ 253 w 1158"/>
                <a:gd name="T71" fmla="*/ 200 h 207"/>
                <a:gd name="T72" fmla="*/ 253 w 1158"/>
                <a:gd name="T73" fmla="*/ 200 h 207"/>
                <a:gd name="T74" fmla="*/ 253 w 1158"/>
                <a:gd name="T75" fmla="*/ 200 h 207"/>
                <a:gd name="T76" fmla="*/ 84 w 1158"/>
                <a:gd name="T77" fmla="*/ 181 h 207"/>
                <a:gd name="T78" fmla="*/ 84 w 1158"/>
                <a:gd name="T79" fmla="*/ 181 h 207"/>
                <a:gd name="T80" fmla="*/ 84 w 1158"/>
                <a:gd name="T81" fmla="*/ 181 h 207"/>
                <a:gd name="T82" fmla="*/ 39 w 1158"/>
                <a:gd name="T83" fmla="*/ 155 h 207"/>
                <a:gd name="T84" fmla="*/ 39 w 1158"/>
                <a:gd name="T85" fmla="*/ 155 h 207"/>
                <a:gd name="T86" fmla="*/ 33 w 1158"/>
                <a:gd name="T87" fmla="*/ 155 h 207"/>
                <a:gd name="T88" fmla="*/ 13 w 1158"/>
                <a:gd name="T89" fmla="*/ 123 h 207"/>
                <a:gd name="T90" fmla="*/ 13 w 1158"/>
                <a:gd name="T91" fmla="*/ 123 h 207"/>
                <a:gd name="T92" fmla="*/ 13 w 1158"/>
                <a:gd name="T93" fmla="*/ 116 h 207"/>
                <a:gd name="T94" fmla="*/ 0 w 1158"/>
                <a:gd name="T95" fmla="*/ 0 h 207"/>
                <a:gd name="T96" fmla="*/ 13 w 1158"/>
                <a:gd name="T9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8" h="207">
                  <a:moveTo>
                    <a:pt x="13" y="0"/>
                  </a:moveTo>
                  <a:lnTo>
                    <a:pt x="26" y="116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46" y="149"/>
                  </a:lnTo>
                  <a:lnTo>
                    <a:pt x="46" y="142"/>
                  </a:lnTo>
                  <a:lnTo>
                    <a:pt x="46" y="142"/>
                  </a:lnTo>
                  <a:lnTo>
                    <a:pt x="91" y="168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253" y="187"/>
                  </a:lnTo>
                  <a:lnTo>
                    <a:pt x="253" y="187"/>
                  </a:lnTo>
                  <a:lnTo>
                    <a:pt x="253" y="187"/>
                  </a:lnTo>
                  <a:lnTo>
                    <a:pt x="595" y="194"/>
                  </a:lnTo>
                  <a:lnTo>
                    <a:pt x="595" y="194"/>
                  </a:lnTo>
                  <a:lnTo>
                    <a:pt x="595" y="194"/>
                  </a:lnTo>
                  <a:lnTo>
                    <a:pt x="931" y="187"/>
                  </a:lnTo>
                  <a:lnTo>
                    <a:pt x="931" y="187"/>
                  </a:lnTo>
                  <a:lnTo>
                    <a:pt x="931" y="187"/>
                  </a:lnTo>
                  <a:lnTo>
                    <a:pt x="1106" y="168"/>
                  </a:lnTo>
                  <a:lnTo>
                    <a:pt x="1106" y="168"/>
                  </a:lnTo>
                  <a:lnTo>
                    <a:pt x="1106" y="168"/>
                  </a:lnTo>
                  <a:lnTo>
                    <a:pt x="1151" y="142"/>
                  </a:lnTo>
                  <a:lnTo>
                    <a:pt x="1145" y="149"/>
                  </a:lnTo>
                  <a:lnTo>
                    <a:pt x="1158" y="155"/>
                  </a:lnTo>
                  <a:lnTo>
                    <a:pt x="1158" y="155"/>
                  </a:lnTo>
                  <a:lnTo>
                    <a:pt x="1112" y="181"/>
                  </a:lnTo>
                  <a:lnTo>
                    <a:pt x="1112" y="181"/>
                  </a:lnTo>
                  <a:lnTo>
                    <a:pt x="1106" y="181"/>
                  </a:lnTo>
                  <a:lnTo>
                    <a:pt x="931" y="200"/>
                  </a:lnTo>
                  <a:lnTo>
                    <a:pt x="931" y="200"/>
                  </a:lnTo>
                  <a:lnTo>
                    <a:pt x="931" y="200"/>
                  </a:lnTo>
                  <a:lnTo>
                    <a:pt x="595" y="207"/>
                  </a:lnTo>
                  <a:lnTo>
                    <a:pt x="595" y="207"/>
                  </a:lnTo>
                  <a:lnTo>
                    <a:pt x="595" y="207"/>
                  </a:lnTo>
                  <a:lnTo>
                    <a:pt x="253" y="200"/>
                  </a:lnTo>
                  <a:lnTo>
                    <a:pt x="253" y="200"/>
                  </a:lnTo>
                  <a:lnTo>
                    <a:pt x="253" y="200"/>
                  </a:lnTo>
                  <a:lnTo>
                    <a:pt x="84" y="181"/>
                  </a:lnTo>
                  <a:lnTo>
                    <a:pt x="84" y="181"/>
                  </a:lnTo>
                  <a:lnTo>
                    <a:pt x="84" y="181"/>
                  </a:lnTo>
                  <a:lnTo>
                    <a:pt x="39" y="155"/>
                  </a:lnTo>
                  <a:lnTo>
                    <a:pt x="39" y="155"/>
                  </a:lnTo>
                  <a:lnTo>
                    <a:pt x="33" y="155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13" y="116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4" name="Freeform 36">
              <a:extLst>
                <a:ext uri="{FF2B5EF4-FFF2-40B4-BE49-F238E27FC236}">
                  <a16:creationId xmlns:a16="http://schemas.microsoft.com/office/drawing/2014/main" id="{B4780E83-098D-44C2-A002-D29BDBBBF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1388"/>
              <a:ext cx="32" cy="39"/>
            </a:xfrm>
            <a:custGeom>
              <a:avLst/>
              <a:gdLst>
                <a:gd name="T0" fmla="*/ 0 w 32"/>
                <a:gd name="T1" fmla="*/ 33 h 39"/>
                <a:gd name="T2" fmla="*/ 19 w 32"/>
                <a:gd name="T3" fmla="*/ 0 h 39"/>
                <a:gd name="T4" fmla="*/ 19 w 32"/>
                <a:gd name="T5" fmla="*/ 0 h 39"/>
                <a:gd name="T6" fmla="*/ 32 w 32"/>
                <a:gd name="T7" fmla="*/ 0 h 39"/>
                <a:gd name="T8" fmla="*/ 32 w 32"/>
                <a:gd name="T9" fmla="*/ 7 h 39"/>
                <a:gd name="T10" fmla="*/ 13 w 32"/>
                <a:gd name="T11" fmla="*/ 39 h 39"/>
                <a:gd name="T12" fmla="*/ 0 w 32"/>
                <a:gd name="T13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9">
                  <a:moveTo>
                    <a:pt x="0" y="33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32" y="0"/>
                  </a:lnTo>
                  <a:lnTo>
                    <a:pt x="32" y="7"/>
                  </a:lnTo>
                  <a:lnTo>
                    <a:pt x="13" y="39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5" name="Rectangle 37">
              <a:extLst>
                <a:ext uri="{FF2B5EF4-FFF2-40B4-BE49-F238E27FC236}">
                  <a16:creationId xmlns:a16="http://schemas.microsoft.com/office/drawing/2014/main" id="{C688560A-D596-95DC-5D14-CDACD58C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265"/>
              <a:ext cx="13" cy="7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6" name="Freeform 38">
              <a:extLst>
                <a:ext uri="{FF2B5EF4-FFF2-40B4-BE49-F238E27FC236}">
                  <a16:creationId xmlns:a16="http://schemas.microsoft.com/office/drawing/2014/main" id="{1A807287-1235-BBA5-84F7-05C176542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272"/>
              <a:ext cx="26" cy="116"/>
            </a:xfrm>
            <a:custGeom>
              <a:avLst/>
              <a:gdLst>
                <a:gd name="T0" fmla="*/ 0 w 26"/>
                <a:gd name="T1" fmla="*/ 116 h 116"/>
                <a:gd name="T2" fmla="*/ 13 w 26"/>
                <a:gd name="T3" fmla="*/ 116 h 116"/>
                <a:gd name="T4" fmla="*/ 26 w 26"/>
                <a:gd name="T5" fmla="*/ 0 h 116"/>
                <a:gd name="T6" fmla="*/ 13 w 26"/>
                <a:gd name="T7" fmla="*/ 0 h 116"/>
                <a:gd name="T8" fmla="*/ 0 w 2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6">
                  <a:moveTo>
                    <a:pt x="0" y="116"/>
                  </a:moveTo>
                  <a:lnTo>
                    <a:pt x="13" y="116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16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7" name="Rectangle 39">
              <a:extLst>
                <a:ext uri="{FF2B5EF4-FFF2-40B4-BE49-F238E27FC236}">
                  <a16:creationId xmlns:a16="http://schemas.microsoft.com/office/drawing/2014/main" id="{7B78FEB4-F4BF-F07E-484F-095651EB3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265"/>
              <a:ext cx="7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8" name="Rectangle 40">
              <a:extLst>
                <a:ext uri="{FF2B5EF4-FFF2-40B4-BE49-F238E27FC236}">
                  <a16:creationId xmlns:a16="http://schemas.microsoft.com/office/drawing/2014/main" id="{5EFBE10A-DED2-5B9B-BC7E-DE4F74C5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265"/>
              <a:ext cx="7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89" name="Rectangle 41">
              <a:extLst>
                <a:ext uri="{FF2B5EF4-FFF2-40B4-BE49-F238E27FC236}">
                  <a16:creationId xmlns:a16="http://schemas.microsoft.com/office/drawing/2014/main" id="{67846F62-DEB7-0C54-424D-291AA2ABC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265"/>
              <a:ext cx="2346" cy="1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90" name="Rectangle 42">
              <a:extLst>
                <a:ext uri="{FF2B5EF4-FFF2-40B4-BE49-F238E27FC236}">
                  <a16:creationId xmlns:a16="http://schemas.microsoft.com/office/drawing/2014/main" id="{33849690-71EB-DD90-8692-3521F3693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27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891" name="Freeform 43">
              <a:extLst>
                <a:ext uri="{FF2B5EF4-FFF2-40B4-BE49-F238E27FC236}">
                  <a16:creationId xmlns:a16="http://schemas.microsoft.com/office/drawing/2014/main" id="{DD10A54E-13AB-401F-E79A-B659A5B3F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" y="1136"/>
              <a:ext cx="7" cy="6"/>
            </a:xfrm>
            <a:custGeom>
              <a:avLst/>
              <a:gdLst>
                <a:gd name="T0" fmla="*/ 7 w 7"/>
                <a:gd name="T1" fmla="*/ 6 h 6"/>
                <a:gd name="T2" fmla="*/ 7 w 7"/>
                <a:gd name="T3" fmla="*/ 6 h 6"/>
                <a:gd name="T4" fmla="*/ 0 w 7"/>
                <a:gd name="T5" fmla="*/ 0 h 6"/>
                <a:gd name="T6" fmla="*/ 0 w 7"/>
                <a:gd name="T7" fmla="*/ 0 h 6"/>
                <a:gd name="T8" fmla="*/ 7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lnTo>
                    <a:pt x="7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92" name="Freeform 44">
              <a:extLst>
                <a:ext uri="{FF2B5EF4-FFF2-40B4-BE49-F238E27FC236}">
                  <a16:creationId xmlns:a16="http://schemas.microsoft.com/office/drawing/2014/main" id="{92799205-7FFC-45B7-95BF-33ECE4B46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1136"/>
              <a:ext cx="207" cy="407"/>
            </a:xfrm>
            <a:custGeom>
              <a:avLst/>
              <a:gdLst>
                <a:gd name="T0" fmla="*/ 201 w 207"/>
                <a:gd name="T1" fmla="*/ 6 h 407"/>
                <a:gd name="T2" fmla="*/ 7 w 207"/>
                <a:gd name="T3" fmla="*/ 272 h 407"/>
                <a:gd name="T4" fmla="*/ 0 w 207"/>
                <a:gd name="T5" fmla="*/ 272 h 407"/>
                <a:gd name="T6" fmla="*/ 7 w 207"/>
                <a:gd name="T7" fmla="*/ 265 h 407"/>
                <a:gd name="T8" fmla="*/ 201 w 207"/>
                <a:gd name="T9" fmla="*/ 401 h 407"/>
                <a:gd name="T10" fmla="*/ 207 w 207"/>
                <a:gd name="T11" fmla="*/ 401 h 407"/>
                <a:gd name="T12" fmla="*/ 201 w 207"/>
                <a:gd name="T13" fmla="*/ 407 h 407"/>
                <a:gd name="T14" fmla="*/ 194 w 207"/>
                <a:gd name="T15" fmla="*/ 407 h 407"/>
                <a:gd name="T16" fmla="*/ 0 w 207"/>
                <a:gd name="T17" fmla="*/ 272 h 407"/>
                <a:gd name="T18" fmla="*/ 0 w 207"/>
                <a:gd name="T19" fmla="*/ 272 h 407"/>
                <a:gd name="T20" fmla="*/ 0 w 207"/>
                <a:gd name="T21" fmla="*/ 265 h 407"/>
                <a:gd name="T22" fmla="*/ 194 w 207"/>
                <a:gd name="T23" fmla="*/ 0 h 407"/>
                <a:gd name="T24" fmla="*/ 201 w 207"/>
                <a:gd name="T25" fmla="*/ 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407">
                  <a:moveTo>
                    <a:pt x="201" y="6"/>
                  </a:moveTo>
                  <a:lnTo>
                    <a:pt x="7" y="272"/>
                  </a:lnTo>
                  <a:lnTo>
                    <a:pt x="0" y="272"/>
                  </a:lnTo>
                  <a:lnTo>
                    <a:pt x="7" y="265"/>
                  </a:lnTo>
                  <a:lnTo>
                    <a:pt x="201" y="401"/>
                  </a:lnTo>
                  <a:lnTo>
                    <a:pt x="207" y="401"/>
                  </a:lnTo>
                  <a:lnTo>
                    <a:pt x="201" y="407"/>
                  </a:lnTo>
                  <a:lnTo>
                    <a:pt x="194" y="40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65"/>
                  </a:lnTo>
                  <a:lnTo>
                    <a:pt x="194" y="0"/>
                  </a:lnTo>
                  <a:lnTo>
                    <a:pt x="201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93" name="Freeform 45">
              <a:extLst>
                <a:ext uri="{FF2B5EF4-FFF2-40B4-BE49-F238E27FC236}">
                  <a16:creationId xmlns:a16="http://schemas.microsoft.com/office/drawing/2014/main" id="{CFA3F0CC-C836-1DBB-A7A6-9435E521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1" y="1537"/>
              <a:ext cx="207" cy="142"/>
            </a:xfrm>
            <a:custGeom>
              <a:avLst/>
              <a:gdLst>
                <a:gd name="T0" fmla="*/ 207 w 207"/>
                <a:gd name="T1" fmla="*/ 6 h 142"/>
                <a:gd name="T2" fmla="*/ 13 w 207"/>
                <a:gd name="T3" fmla="*/ 142 h 142"/>
                <a:gd name="T4" fmla="*/ 6 w 207"/>
                <a:gd name="T5" fmla="*/ 142 h 142"/>
                <a:gd name="T6" fmla="*/ 0 w 207"/>
                <a:gd name="T7" fmla="*/ 136 h 142"/>
                <a:gd name="T8" fmla="*/ 6 w 207"/>
                <a:gd name="T9" fmla="*/ 136 h 142"/>
                <a:gd name="T10" fmla="*/ 200 w 207"/>
                <a:gd name="T11" fmla="*/ 0 h 142"/>
                <a:gd name="T12" fmla="*/ 207 w 207"/>
                <a:gd name="T13" fmla="*/ 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142">
                  <a:moveTo>
                    <a:pt x="207" y="6"/>
                  </a:moveTo>
                  <a:lnTo>
                    <a:pt x="13" y="142"/>
                  </a:lnTo>
                  <a:lnTo>
                    <a:pt x="6" y="142"/>
                  </a:lnTo>
                  <a:lnTo>
                    <a:pt x="0" y="136"/>
                  </a:lnTo>
                  <a:lnTo>
                    <a:pt x="6" y="136"/>
                  </a:lnTo>
                  <a:lnTo>
                    <a:pt x="200" y="0"/>
                  </a:lnTo>
                  <a:lnTo>
                    <a:pt x="207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94" name="Freeform 46">
              <a:extLst>
                <a:ext uri="{FF2B5EF4-FFF2-40B4-BE49-F238E27FC236}">
                  <a16:creationId xmlns:a16="http://schemas.microsoft.com/office/drawing/2014/main" id="{C8B2D1FF-3746-C41E-461F-54B3000E9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1802"/>
              <a:ext cx="7" cy="7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0 h 7"/>
                <a:gd name="T4" fmla="*/ 0 w 7"/>
                <a:gd name="T5" fmla="*/ 7 h 7"/>
                <a:gd name="T6" fmla="*/ 0 w 7"/>
                <a:gd name="T7" fmla="*/ 7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95" name="Freeform 47">
              <a:extLst>
                <a:ext uri="{FF2B5EF4-FFF2-40B4-BE49-F238E27FC236}">
                  <a16:creationId xmlns:a16="http://schemas.microsoft.com/office/drawing/2014/main" id="{538E578D-D23F-B0C2-9F1F-D69D0954D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1673"/>
              <a:ext cx="104" cy="136"/>
            </a:xfrm>
            <a:custGeom>
              <a:avLst/>
              <a:gdLst>
                <a:gd name="T0" fmla="*/ 7 w 104"/>
                <a:gd name="T1" fmla="*/ 0 h 136"/>
                <a:gd name="T2" fmla="*/ 0 w 104"/>
                <a:gd name="T3" fmla="*/ 6 h 136"/>
                <a:gd name="T4" fmla="*/ 97 w 104"/>
                <a:gd name="T5" fmla="*/ 136 h 136"/>
                <a:gd name="T6" fmla="*/ 104 w 104"/>
                <a:gd name="T7" fmla="*/ 129 h 136"/>
                <a:gd name="T8" fmla="*/ 7 w 10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36">
                  <a:moveTo>
                    <a:pt x="7" y="0"/>
                  </a:moveTo>
                  <a:lnTo>
                    <a:pt x="0" y="6"/>
                  </a:lnTo>
                  <a:lnTo>
                    <a:pt x="97" y="136"/>
                  </a:lnTo>
                  <a:lnTo>
                    <a:pt x="104" y="129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96" name="Freeform 48">
              <a:extLst>
                <a:ext uri="{FF2B5EF4-FFF2-40B4-BE49-F238E27FC236}">
                  <a16:creationId xmlns:a16="http://schemas.microsoft.com/office/drawing/2014/main" id="{612A9D63-6F35-19C5-05E2-5DAE9ADB1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1136"/>
              <a:ext cx="976" cy="136"/>
            </a:xfrm>
            <a:custGeom>
              <a:avLst/>
              <a:gdLst>
                <a:gd name="T0" fmla="*/ 0 w 976"/>
                <a:gd name="T1" fmla="*/ 136 h 136"/>
                <a:gd name="T2" fmla="*/ 78 w 976"/>
                <a:gd name="T3" fmla="*/ 0 h 136"/>
                <a:gd name="T4" fmla="*/ 892 w 976"/>
                <a:gd name="T5" fmla="*/ 0 h 136"/>
                <a:gd name="T6" fmla="*/ 976 w 976"/>
                <a:gd name="T7" fmla="*/ 136 h 136"/>
                <a:gd name="T8" fmla="*/ 0 w 97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6">
                  <a:moveTo>
                    <a:pt x="0" y="136"/>
                  </a:moveTo>
                  <a:lnTo>
                    <a:pt x="78" y="0"/>
                  </a:lnTo>
                  <a:lnTo>
                    <a:pt x="892" y="0"/>
                  </a:lnTo>
                  <a:lnTo>
                    <a:pt x="976" y="136"/>
                  </a:lnTo>
                  <a:lnTo>
                    <a:pt x="0" y="136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97" name="Freeform 49">
              <a:extLst>
                <a:ext uri="{FF2B5EF4-FFF2-40B4-BE49-F238E27FC236}">
                  <a16:creationId xmlns:a16="http://schemas.microsoft.com/office/drawing/2014/main" id="{239B2D58-47BA-7657-9E66-AF2CAA95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1272"/>
              <a:ext cx="12" cy="13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6 h 13"/>
                <a:gd name="T4" fmla="*/ 12 w 12"/>
                <a:gd name="T5" fmla="*/ 13 h 13"/>
                <a:gd name="T6" fmla="*/ 12 w 12"/>
                <a:gd name="T7" fmla="*/ 6 h 13"/>
                <a:gd name="T8" fmla="*/ 0 w 1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lnTo>
                    <a:pt x="0" y="6"/>
                  </a:lnTo>
                  <a:lnTo>
                    <a:pt x="12" y="13"/>
                  </a:lnTo>
                  <a:lnTo>
                    <a:pt x="12" y="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98" name="Freeform 50">
              <a:extLst>
                <a:ext uri="{FF2B5EF4-FFF2-40B4-BE49-F238E27FC236}">
                  <a16:creationId xmlns:a16="http://schemas.microsoft.com/office/drawing/2014/main" id="{903557E0-0C3D-15EE-6E68-66365A56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1129"/>
              <a:ext cx="90" cy="149"/>
            </a:xfrm>
            <a:custGeom>
              <a:avLst/>
              <a:gdLst>
                <a:gd name="T0" fmla="*/ 0 w 90"/>
                <a:gd name="T1" fmla="*/ 143 h 149"/>
                <a:gd name="T2" fmla="*/ 77 w 90"/>
                <a:gd name="T3" fmla="*/ 7 h 149"/>
                <a:gd name="T4" fmla="*/ 84 w 90"/>
                <a:gd name="T5" fmla="*/ 0 h 149"/>
                <a:gd name="T6" fmla="*/ 84 w 90"/>
                <a:gd name="T7" fmla="*/ 0 h 149"/>
                <a:gd name="T8" fmla="*/ 90 w 90"/>
                <a:gd name="T9" fmla="*/ 13 h 149"/>
                <a:gd name="T10" fmla="*/ 12 w 90"/>
                <a:gd name="T11" fmla="*/ 149 h 149"/>
                <a:gd name="T12" fmla="*/ 0 w 90"/>
                <a:gd name="T13" fmla="*/ 14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49">
                  <a:moveTo>
                    <a:pt x="0" y="143"/>
                  </a:moveTo>
                  <a:lnTo>
                    <a:pt x="77" y="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0" y="13"/>
                  </a:lnTo>
                  <a:lnTo>
                    <a:pt x="12" y="149"/>
                  </a:lnTo>
                  <a:lnTo>
                    <a:pt x="0" y="14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99" name="Freeform 51">
              <a:extLst>
                <a:ext uri="{FF2B5EF4-FFF2-40B4-BE49-F238E27FC236}">
                  <a16:creationId xmlns:a16="http://schemas.microsoft.com/office/drawing/2014/main" id="{D9194EE4-24EC-59D1-1A36-6CC05CCEE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1129"/>
              <a:ext cx="821" cy="13"/>
            </a:xfrm>
            <a:custGeom>
              <a:avLst/>
              <a:gdLst>
                <a:gd name="T0" fmla="*/ 0 w 821"/>
                <a:gd name="T1" fmla="*/ 0 h 13"/>
                <a:gd name="T2" fmla="*/ 814 w 821"/>
                <a:gd name="T3" fmla="*/ 0 h 13"/>
                <a:gd name="T4" fmla="*/ 814 w 821"/>
                <a:gd name="T5" fmla="*/ 0 h 13"/>
                <a:gd name="T6" fmla="*/ 821 w 821"/>
                <a:gd name="T7" fmla="*/ 7 h 13"/>
                <a:gd name="T8" fmla="*/ 814 w 821"/>
                <a:gd name="T9" fmla="*/ 13 h 13"/>
                <a:gd name="T10" fmla="*/ 0 w 821"/>
                <a:gd name="T11" fmla="*/ 13 h 13"/>
                <a:gd name="T12" fmla="*/ 0 w 821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1" h="13">
                  <a:moveTo>
                    <a:pt x="0" y="0"/>
                  </a:moveTo>
                  <a:lnTo>
                    <a:pt x="814" y="0"/>
                  </a:lnTo>
                  <a:lnTo>
                    <a:pt x="814" y="0"/>
                  </a:lnTo>
                  <a:lnTo>
                    <a:pt x="821" y="7"/>
                  </a:lnTo>
                  <a:lnTo>
                    <a:pt x="814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0" name="Freeform 52">
              <a:extLst>
                <a:ext uri="{FF2B5EF4-FFF2-40B4-BE49-F238E27FC236}">
                  <a16:creationId xmlns:a16="http://schemas.microsoft.com/office/drawing/2014/main" id="{1F7C444A-08F4-4A94-BE4D-D45DEDA48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" y="1272"/>
              <a:ext cx="13" cy="13"/>
            </a:xfrm>
            <a:custGeom>
              <a:avLst/>
              <a:gdLst>
                <a:gd name="T0" fmla="*/ 13 w 13"/>
                <a:gd name="T1" fmla="*/ 0 h 13"/>
                <a:gd name="T2" fmla="*/ 13 w 13"/>
                <a:gd name="T3" fmla="*/ 6 h 13"/>
                <a:gd name="T4" fmla="*/ 0 w 13"/>
                <a:gd name="T5" fmla="*/ 13 h 13"/>
                <a:gd name="T6" fmla="*/ 0 w 13"/>
                <a:gd name="T7" fmla="*/ 6 h 13"/>
                <a:gd name="T8" fmla="*/ 13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0"/>
                  </a:moveTo>
                  <a:lnTo>
                    <a:pt x="13" y="6"/>
                  </a:lnTo>
                  <a:lnTo>
                    <a:pt x="0" y="13"/>
                  </a:lnTo>
                  <a:lnTo>
                    <a:pt x="0" y="6"/>
                  </a:lnTo>
                  <a:lnTo>
                    <a:pt x="1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1" name="Freeform 53">
              <a:extLst>
                <a:ext uri="{FF2B5EF4-FFF2-40B4-BE49-F238E27FC236}">
                  <a16:creationId xmlns:a16="http://schemas.microsoft.com/office/drawing/2014/main" id="{320F44F4-9EDD-8F49-54C8-8AA815E2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1136"/>
              <a:ext cx="97" cy="142"/>
            </a:xfrm>
            <a:custGeom>
              <a:avLst/>
              <a:gdLst>
                <a:gd name="T0" fmla="*/ 13 w 97"/>
                <a:gd name="T1" fmla="*/ 0 h 142"/>
                <a:gd name="T2" fmla="*/ 0 w 97"/>
                <a:gd name="T3" fmla="*/ 6 h 142"/>
                <a:gd name="T4" fmla="*/ 84 w 97"/>
                <a:gd name="T5" fmla="*/ 142 h 142"/>
                <a:gd name="T6" fmla="*/ 97 w 97"/>
                <a:gd name="T7" fmla="*/ 136 h 142"/>
                <a:gd name="T8" fmla="*/ 13 w 97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42">
                  <a:moveTo>
                    <a:pt x="13" y="0"/>
                  </a:moveTo>
                  <a:lnTo>
                    <a:pt x="0" y="6"/>
                  </a:lnTo>
                  <a:lnTo>
                    <a:pt x="84" y="142"/>
                  </a:lnTo>
                  <a:lnTo>
                    <a:pt x="97" y="136"/>
                  </a:lnTo>
                  <a:lnTo>
                    <a:pt x="1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2" name="Freeform 54">
              <a:extLst>
                <a:ext uri="{FF2B5EF4-FFF2-40B4-BE49-F238E27FC236}">
                  <a16:creationId xmlns:a16="http://schemas.microsoft.com/office/drawing/2014/main" id="{ADE3C344-B425-98FB-B334-49552F3B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136"/>
              <a:ext cx="6" cy="6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0 w 6"/>
                <a:gd name="T5" fmla="*/ 6 h 6"/>
                <a:gd name="T6" fmla="*/ 0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3" name="Freeform 55">
              <a:extLst>
                <a:ext uri="{FF2B5EF4-FFF2-40B4-BE49-F238E27FC236}">
                  <a16:creationId xmlns:a16="http://schemas.microsoft.com/office/drawing/2014/main" id="{1E449CBB-9ABE-E6DA-EAA3-3DD0E9F87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136"/>
              <a:ext cx="207" cy="407"/>
            </a:xfrm>
            <a:custGeom>
              <a:avLst/>
              <a:gdLst>
                <a:gd name="T0" fmla="*/ 13 w 207"/>
                <a:gd name="T1" fmla="*/ 0 h 407"/>
                <a:gd name="T2" fmla="*/ 207 w 207"/>
                <a:gd name="T3" fmla="*/ 265 h 407"/>
                <a:gd name="T4" fmla="*/ 207 w 207"/>
                <a:gd name="T5" fmla="*/ 272 h 407"/>
                <a:gd name="T6" fmla="*/ 207 w 207"/>
                <a:gd name="T7" fmla="*/ 272 h 407"/>
                <a:gd name="T8" fmla="*/ 13 w 207"/>
                <a:gd name="T9" fmla="*/ 407 h 407"/>
                <a:gd name="T10" fmla="*/ 7 w 207"/>
                <a:gd name="T11" fmla="*/ 407 h 407"/>
                <a:gd name="T12" fmla="*/ 0 w 207"/>
                <a:gd name="T13" fmla="*/ 401 h 407"/>
                <a:gd name="T14" fmla="*/ 7 w 207"/>
                <a:gd name="T15" fmla="*/ 401 h 407"/>
                <a:gd name="T16" fmla="*/ 201 w 207"/>
                <a:gd name="T17" fmla="*/ 265 h 407"/>
                <a:gd name="T18" fmla="*/ 207 w 207"/>
                <a:gd name="T19" fmla="*/ 272 h 407"/>
                <a:gd name="T20" fmla="*/ 201 w 207"/>
                <a:gd name="T21" fmla="*/ 272 h 407"/>
                <a:gd name="T22" fmla="*/ 7 w 207"/>
                <a:gd name="T23" fmla="*/ 6 h 407"/>
                <a:gd name="T24" fmla="*/ 13 w 207"/>
                <a:gd name="T2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407">
                  <a:moveTo>
                    <a:pt x="13" y="0"/>
                  </a:moveTo>
                  <a:lnTo>
                    <a:pt x="207" y="265"/>
                  </a:lnTo>
                  <a:lnTo>
                    <a:pt x="207" y="272"/>
                  </a:lnTo>
                  <a:lnTo>
                    <a:pt x="207" y="272"/>
                  </a:lnTo>
                  <a:lnTo>
                    <a:pt x="13" y="407"/>
                  </a:lnTo>
                  <a:lnTo>
                    <a:pt x="7" y="407"/>
                  </a:lnTo>
                  <a:lnTo>
                    <a:pt x="0" y="401"/>
                  </a:lnTo>
                  <a:lnTo>
                    <a:pt x="7" y="401"/>
                  </a:lnTo>
                  <a:lnTo>
                    <a:pt x="201" y="265"/>
                  </a:lnTo>
                  <a:lnTo>
                    <a:pt x="207" y="272"/>
                  </a:lnTo>
                  <a:lnTo>
                    <a:pt x="201" y="272"/>
                  </a:lnTo>
                  <a:lnTo>
                    <a:pt x="7" y="6"/>
                  </a:lnTo>
                  <a:lnTo>
                    <a:pt x="13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4" name="Freeform 56">
              <a:extLst>
                <a:ext uri="{FF2B5EF4-FFF2-40B4-BE49-F238E27FC236}">
                  <a16:creationId xmlns:a16="http://schemas.microsoft.com/office/drawing/2014/main" id="{5BDECF04-19C1-C1A3-2A60-546B837D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537"/>
              <a:ext cx="207" cy="142"/>
            </a:xfrm>
            <a:custGeom>
              <a:avLst/>
              <a:gdLst>
                <a:gd name="T0" fmla="*/ 6 w 207"/>
                <a:gd name="T1" fmla="*/ 0 h 142"/>
                <a:gd name="T2" fmla="*/ 200 w 207"/>
                <a:gd name="T3" fmla="*/ 136 h 142"/>
                <a:gd name="T4" fmla="*/ 207 w 207"/>
                <a:gd name="T5" fmla="*/ 136 h 142"/>
                <a:gd name="T6" fmla="*/ 200 w 207"/>
                <a:gd name="T7" fmla="*/ 142 h 142"/>
                <a:gd name="T8" fmla="*/ 194 w 207"/>
                <a:gd name="T9" fmla="*/ 142 h 142"/>
                <a:gd name="T10" fmla="*/ 0 w 207"/>
                <a:gd name="T11" fmla="*/ 6 h 142"/>
                <a:gd name="T12" fmla="*/ 6 w 207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142">
                  <a:moveTo>
                    <a:pt x="6" y="0"/>
                  </a:moveTo>
                  <a:lnTo>
                    <a:pt x="200" y="136"/>
                  </a:lnTo>
                  <a:lnTo>
                    <a:pt x="207" y="136"/>
                  </a:lnTo>
                  <a:lnTo>
                    <a:pt x="200" y="142"/>
                  </a:lnTo>
                  <a:lnTo>
                    <a:pt x="194" y="142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5" name="Freeform 57">
              <a:extLst>
                <a:ext uri="{FF2B5EF4-FFF2-40B4-BE49-F238E27FC236}">
                  <a16:creationId xmlns:a16="http://schemas.microsoft.com/office/drawing/2014/main" id="{E77ED000-9940-C3B2-9305-2FFCC1ACB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1802"/>
              <a:ext cx="6" cy="7"/>
            </a:xfrm>
            <a:custGeom>
              <a:avLst/>
              <a:gdLst>
                <a:gd name="T0" fmla="*/ 6 w 6"/>
                <a:gd name="T1" fmla="*/ 7 h 7"/>
                <a:gd name="T2" fmla="*/ 6 w 6"/>
                <a:gd name="T3" fmla="*/ 7 h 7"/>
                <a:gd name="T4" fmla="*/ 0 w 6"/>
                <a:gd name="T5" fmla="*/ 0 h 7"/>
                <a:gd name="T6" fmla="*/ 0 w 6"/>
                <a:gd name="T7" fmla="*/ 0 h 7"/>
                <a:gd name="T8" fmla="*/ 6 w 6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6" name="Freeform 58">
              <a:extLst>
                <a:ext uri="{FF2B5EF4-FFF2-40B4-BE49-F238E27FC236}">
                  <a16:creationId xmlns:a16="http://schemas.microsoft.com/office/drawing/2014/main" id="{BEFE4B05-B158-DAD9-CC52-47D087363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1673"/>
              <a:ext cx="103" cy="136"/>
            </a:xfrm>
            <a:custGeom>
              <a:avLst/>
              <a:gdLst>
                <a:gd name="T0" fmla="*/ 103 w 103"/>
                <a:gd name="T1" fmla="*/ 6 h 136"/>
                <a:gd name="T2" fmla="*/ 97 w 103"/>
                <a:gd name="T3" fmla="*/ 0 h 136"/>
                <a:gd name="T4" fmla="*/ 0 w 103"/>
                <a:gd name="T5" fmla="*/ 129 h 136"/>
                <a:gd name="T6" fmla="*/ 6 w 103"/>
                <a:gd name="T7" fmla="*/ 136 h 136"/>
                <a:gd name="T8" fmla="*/ 103 w 103"/>
                <a:gd name="T9" fmla="*/ 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36">
                  <a:moveTo>
                    <a:pt x="103" y="6"/>
                  </a:moveTo>
                  <a:lnTo>
                    <a:pt x="97" y="0"/>
                  </a:lnTo>
                  <a:lnTo>
                    <a:pt x="0" y="129"/>
                  </a:lnTo>
                  <a:lnTo>
                    <a:pt x="6" y="136"/>
                  </a:lnTo>
                  <a:lnTo>
                    <a:pt x="103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7" name="Freeform 59">
              <a:extLst>
                <a:ext uri="{FF2B5EF4-FFF2-40B4-BE49-F238E27FC236}">
                  <a16:creationId xmlns:a16="http://schemas.microsoft.com/office/drawing/2014/main" id="{CE418B29-765F-A154-1A53-CB74EE066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136"/>
              <a:ext cx="491" cy="136"/>
            </a:xfrm>
            <a:custGeom>
              <a:avLst/>
              <a:gdLst>
                <a:gd name="T0" fmla="*/ 491 w 491"/>
                <a:gd name="T1" fmla="*/ 136 h 136"/>
                <a:gd name="T2" fmla="*/ 388 w 491"/>
                <a:gd name="T3" fmla="*/ 0 h 136"/>
                <a:gd name="T4" fmla="*/ 0 w 491"/>
                <a:gd name="T5" fmla="*/ 0 h 136"/>
                <a:gd name="T6" fmla="*/ 97 w 491"/>
                <a:gd name="T7" fmla="*/ 136 h 136"/>
                <a:gd name="T8" fmla="*/ 491 w 491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136">
                  <a:moveTo>
                    <a:pt x="491" y="136"/>
                  </a:moveTo>
                  <a:lnTo>
                    <a:pt x="388" y="0"/>
                  </a:lnTo>
                  <a:lnTo>
                    <a:pt x="0" y="0"/>
                  </a:lnTo>
                  <a:lnTo>
                    <a:pt x="97" y="136"/>
                  </a:lnTo>
                  <a:lnTo>
                    <a:pt x="491" y="136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8" name="Freeform 60">
              <a:extLst>
                <a:ext uri="{FF2B5EF4-FFF2-40B4-BE49-F238E27FC236}">
                  <a16:creationId xmlns:a16="http://schemas.microsoft.com/office/drawing/2014/main" id="{18266A43-81C3-5E82-9EDC-56C259332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129"/>
              <a:ext cx="511" cy="149"/>
            </a:xfrm>
            <a:custGeom>
              <a:avLst/>
              <a:gdLst>
                <a:gd name="T0" fmla="*/ 498 w 511"/>
                <a:gd name="T1" fmla="*/ 149 h 149"/>
                <a:gd name="T2" fmla="*/ 394 w 511"/>
                <a:gd name="T3" fmla="*/ 13 h 149"/>
                <a:gd name="T4" fmla="*/ 401 w 511"/>
                <a:gd name="T5" fmla="*/ 0 h 149"/>
                <a:gd name="T6" fmla="*/ 401 w 511"/>
                <a:gd name="T7" fmla="*/ 13 h 149"/>
                <a:gd name="T8" fmla="*/ 13 w 511"/>
                <a:gd name="T9" fmla="*/ 13 h 149"/>
                <a:gd name="T10" fmla="*/ 6 w 511"/>
                <a:gd name="T11" fmla="*/ 13 h 149"/>
                <a:gd name="T12" fmla="*/ 19 w 511"/>
                <a:gd name="T13" fmla="*/ 7 h 149"/>
                <a:gd name="T14" fmla="*/ 116 w 511"/>
                <a:gd name="T15" fmla="*/ 143 h 149"/>
                <a:gd name="T16" fmla="*/ 110 w 511"/>
                <a:gd name="T17" fmla="*/ 149 h 149"/>
                <a:gd name="T18" fmla="*/ 103 w 511"/>
                <a:gd name="T19" fmla="*/ 149 h 149"/>
                <a:gd name="T20" fmla="*/ 103 w 511"/>
                <a:gd name="T21" fmla="*/ 149 h 149"/>
                <a:gd name="T22" fmla="*/ 6 w 511"/>
                <a:gd name="T23" fmla="*/ 13 h 149"/>
                <a:gd name="T24" fmla="*/ 0 w 511"/>
                <a:gd name="T25" fmla="*/ 0 h 149"/>
                <a:gd name="T26" fmla="*/ 13 w 511"/>
                <a:gd name="T27" fmla="*/ 0 h 149"/>
                <a:gd name="T28" fmla="*/ 401 w 511"/>
                <a:gd name="T29" fmla="*/ 0 h 149"/>
                <a:gd name="T30" fmla="*/ 401 w 511"/>
                <a:gd name="T31" fmla="*/ 0 h 149"/>
                <a:gd name="T32" fmla="*/ 407 w 511"/>
                <a:gd name="T33" fmla="*/ 7 h 149"/>
                <a:gd name="T34" fmla="*/ 511 w 511"/>
                <a:gd name="T35" fmla="*/ 143 h 149"/>
                <a:gd name="T36" fmla="*/ 498 w 511"/>
                <a:gd name="T3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1" h="149">
                  <a:moveTo>
                    <a:pt x="498" y="149"/>
                  </a:moveTo>
                  <a:lnTo>
                    <a:pt x="394" y="13"/>
                  </a:lnTo>
                  <a:lnTo>
                    <a:pt x="401" y="0"/>
                  </a:lnTo>
                  <a:lnTo>
                    <a:pt x="401" y="13"/>
                  </a:lnTo>
                  <a:lnTo>
                    <a:pt x="13" y="13"/>
                  </a:lnTo>
                  <a:lnTo>
                    <a:pt x="6" y="13"/>
                  </a:lnTo>
                  <a:lnTo>
                    <a:pt x="19" y="7"/>
                  </a:lnTo>
                  <a:lnTo>
                    <a:pt x="116" y="143"/>
                  </a:lnTo>
                  <a:lnTo>
                    <a:pt x="110" y="149"/>
                  </a:lnTo>
                  <a:lnTo>
                    <a:pt x="103" y="149"/>
                  </a:lnTo>
                  <a:lnTo>
                    <a:pt x="103" y="149"/>
                  </a:lnTo>
                  <a:lnTo>
                    <a:pt x="6" y="13"/>
                  </a:lnTo>
                  <a:lnTo>
                    <a:pt x="0" y="0"/>
                  </a:lnTo>
                  <a:lnTo>
                    <a:pt x="13" y="0"/>
                  </a:lnTo>
                  <a:lnTo>
                    <a:pt x="401" y="0"/>
                  </a:lnTo>
                  <a:lnTo>
                    <a:pt x="401" y="0"/>
                  </a:lnTo>
                  <a:lnTo>
                    <a:pt x="407" y="7"/>
                  </a:lnTo>
                  <a:lnTo>
                    <a:pt x="511" y="143"/>
                  </a:lnTo>
                  <a:lnTo>
                    <a:pt x="498" y="14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09" name="Freeform 61">
              <a:extLst>
                <a:ext uri="{FF2B5EF4-FFF2-40B4-BE49-F238E27FC236}">
                  <a16:creationId xmlns:a16="http://schemas.microsoft.com/office/drawing/2014/main" id="{B9CFBE10-4E2F-9121-08D9-A8BB894DC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1265"/>
              <a:ext cx="407" cy="13"/>
            </a:xfrm>
            <a:custGeom>
              <a:avLst/>
              <a:gdLst>
                <a:gd name="T0" fmla="*/ 0 w 407"/>
                <a:gd name="T1" fmla="*/ 0 h 13"/>
                <a:gd name="T2" fmla="*/ 394 w 407"/>
                <a:gd name="T3" fmla="*/ 0 h 13"/>
                <a:gd name="T4" fmla="*/ 401 w 407"/>
                <a:gd name="T5" fmla="*/ 7 h 13"/>
                <a:gd name="T6" fmla="*/ 407 w 407"/>
                <a:gd name="T7" fmla="*/ 13 h 13"/>
                <a:gd name="T8" fmla="*/ 394 w 407"/>
                <a:gd name="T9" fmla="*/ 13 h 13"/>
                <a:gd name="T10" fmla="*/ 0 w 407"/>
                <a:gd name="T11" fmla="*/ 13 h 13"/>
                <a:gd name="T12" fmla="*/ 0 w 40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7" h="13">
                  <a:moveTo>
                    <a:pt x="0" y="0"/>
                  </a:moveTo>
                  <a:lnTo>
                    <a:pt x="394" y="0"/>
                  </a:lnTo>
                  <a:lnTo>
                    <a:pt x="401" y="7"/>
                  </a:lnTo>
                  <a:lnTo>
                    <a:pt x="407" y="13"/>
                  </a:lnTo>
                  <a:lnTo>
                    <a:pt x="394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0" name="Freeform 62">
              <a:extLst>
                <a:ext uri="{FF2B5EF4-FFF2-40B4-BE49-F238E27FC236}">
                  <a16:creationId xmlns:a16="http://schemas.microsoft.com/office/drawing/2014/main" id="{D462F772-3394-A8E5-2E52-A18871665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1136"/>
              <a:ext cx="685" cy="136"/>
            </a:xfrm>
            <a:custGeom>
              <a:avLst/>
              <a:gdLst>
                <a:gd name="T0" fmla="*/ 685 w 685"/>
                <a:gd name="T1" fmla="*/ 0 h 136"/>
                <a:gd name="T2" fmla="*/ 97 w 685"/>
                <a:gd name="T3" fmla="*/ 0 h 136"/>
                <a:gd name="T4" fmla="*/ 0 w 685"/>
                <a:gd name="T5" fmla="*/ 136 h 136"/>
                <a:gd name="T6" fmla="*/ 588 w 685"/>
                <a:gd name="T7" fmla="*/ 136 h 136"/>
                <a:gd name="T8" fmla="*/ 685 w 685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136">
                  <a:moveTo>
                    <a:pt x="685" y="0"/>
                  </a:moveTo>
                  <a:lnTo>
                    <a:pt x="97" y="0"/>
                  </a:lnTo>
                  <a:lnTo>
                    <a:pt x="0" y="136"/>
                  </a:lnTo>
                  <a:lnTo>
                    <a:pt x="588" y="136"/>
                  </a:lnTo>
                  <a:lnTo>
                    <a:pt x="685" y="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1" name="Freeform 63">
              <a:extLst>
                <a:ext uri="{FF2B5EF4-FFF2-40B4-BE49-F238E27FC236}">
                  <a16:creationId xmlns:a16="http://schemas.microsoft.com/office/drawing/2014/main" id="{5FD7CE28-73FF-F20A-A5A7-3EA3CEE68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1129"/>
              <a:ext cx="698" cy="149"/>
            </a:xfrm>
            <a:custGeom>
              <a:avLst/>
              <a:gdLst>
                <a:gd name="T0" fmla="*/ 698 w 698"/>
                <a:gd name="T1" fmla="*/ 13 h 149"/>
                <a:gd name="T2" fmla="*/ 110 w 698"/>
                <a:gd name="T3" fmla="*/ 13 h 149"/>
                <a:gd name="T4" fmla="*/ 104 w 698"/>
                <a:gd name="T5" fmla="*/ 7 h 149"/>
                <a:gd name="T6" fmla="*/ 117 w 698"/>
                <a:gd name="T7" fmla="*/ 13 h 149"/>
                <a:gd name="T8" fmla="*/ 20 w 698"/>
                <a:gd name="T9" fmla="*/ 149 h 149"/>
                <a:gd name="T10" fmla="*/ 13 w 698"/>
                <a:gd name="T11" fmla="*/ 149 h 149"/>
                <a:gd name="T12" fmla="*/ 13 w 698"/>
                <a:gd name="T13" fmla="*/ 136 h 149"/>
                <a:gd name="T14" fmla="*/ 601 w 698"/>
                <a:gd name="T15" fmla="*/ 136 h 149"/>
                <a:gd name="T16" fmla="*/ 608 w 698"/>
                <a:gd name="T17" fmla="*/ 149 h 149"/>
                <a:gd name="T18" fmla="*/ 608 w 698"/>
                <a:gd name="T19" fmla="*/ 149 h 149"/>
                <a:gd name="T20" fmla="*/ 601 w 698"/>
                <a:gd name="T21" fmla="*/ 149 h 149"/>
                <a:gd name="T22" fmla="*/ 13 w 698"/>
                <a:gd name="T23" fmla="*/ 149 h 149"/>
                <a:gd name="T24" fmla="*/ 0 w 698"/>
                <a:gd name="T25" fmla="*/ 149 h 149"/>
                <a:gd name="T26" fmla="*/ 7 w 698"/>
                <a:gd name="T27" fmla="*/ 143 h 149"/>
                <a:gd name="T28" fmla="*/ 104 w 698"/>
                <a:gd name="T29" fmla="*/ 7 h 149"/>
                <a:gd name="T30" fmla="*/ 110 w 698"/>
                <a:gd name="T31" fmla="*/ 0 h 149"/>
                <a:gd name="T32" fmla="*/ 110 w 698"/>
                <a:gd name="T33" fmla="*/ 0 h 149"/>
                <a:gd name="T34" fmla="*/ 698 w 698"/>
                <a:gd name="T35" fmla="*/ 0 h 149"/>
                <a:gd name="T36" fmla="*/ 698 w 698"/>
                <a:gd name="T37" fmla="*/ 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8" h="149">
                  <a:moveTo>
                    <a:pt x="698" y="13"/>
                  </a:moveTo>
                  <a:lnTo>
                    <a:pt x="110" y="13"/>
                  </a:lnTo>
                  <a:lnTo>
                    <a:pt x="104" y="7"/>
                  </a:lnTo>
                  <a:lnTo>
                    <a:pt x="117" y="13"/>
                  </a:lnTo>
                  <a:lnTo>
                    <a:pt x="20" y="149"/>
                  </a:lnTo>
                  <a:lnTo>
                    <a:pt x="13" y="149"/>
                  </a:lnTo>
                  <a:lnTo>
                    <a:pt x="13" y="136"/>
                  </a:lnTo>
                  <a:lnTo>
                    <a:pt x="601" y="136"/>
                  </a:lnTo>
                  <a:lnTo>
                    <a:pt x="608" y="149"/>
                  </a:lnTo>
                  <a:lnTo>
                    <a:pt x="608" y="149"/>
                  </a:lnTo>
                  <a:lnTo>
                    <a:pt x="601" y="149"/>
                  </a:lnTo>
                  <a:lnTo>
                    <a:pt x="13" y="149"/>
                  </a:lnTo>
                  <a:lnTo>
                    <a:pt x="0" y="149"/>
                  </a:lnTo>
                  <a:lnTo>
                    <a:pt x="7" y="143"/>
                  </a:lnTo>
                  <a:lnTo>
                    <a:pt x="104" y="7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698" y="0"/>
                  </a:lnTo>
                  <a:lnTo>
                    <a:pt x="698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2" name="Freeform 64">
              <a:extLst>
                <a:ext uri="{FF2B5EF4-FFF2-40B4-BE49-F238E27FC236}">
                  <a16:creationId xmlns:a16="http://schemas.microsoft.com/office/drawing/2014/main" id="{5941FD3D-5BA4-B1F4-961A-053EA0DEA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" y="1129"/>
              <a:ext cx="116" cy="149"/>
            </a:xfrm>
            <a:custGeom>
              <a:avLst/>
              <a:gdLst>
                <a:gd name="T0" fmla="*/ 0 w 116"/>
                <a:gd name="T1" fmla="*/ 143 h 149"/>
                <a:gd name="T2" fmla="*/ 97 w 116"/>
                <a:gd name="T3" fmla="*/ 7 h 149"/>
                <a:gd name="T4" fmla="*/ 103 w 116"/>
                <a:gd name="T5" fmla="*/ 0 h 149"/>
                <a:gd name="T6" fmla="*/ 116 w 116"/>
                <a:gd name="T7" fmla="*/ 0 h 149"/>
                <a:gd name="T8" fmla="*/ 110 w 116"/>
                <a:gd name="T9" fmla="*/ 13 h 149"/>
                <a:gd name="T10" fmla="*/ 13 w 116"/>
                <a:gd name="T11" fmla="*/ 149 h 149"/>
                <a:gd name="T12" fmla="*/ 0 w 116"/>
                <a:gd name="T13" fmla="*/ 14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9">
                  <a:moveTo>
                    <a:pt x="0" y="143"/>
                  </a:moveTo>
                  <a:lnTo>
                    <a:pt x="97" y="7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0" y="13"/>
                  </a:lnTo>
                  <a:lnTo>
                    <a:pt x="13" y="149"/>
                  </a:lnTo>
                  <a:lnTo>
                    <a:pt x="0" y="14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3" name="Freeform 65">
              <a:extLst>
                <a:ext uri="{FF2B5EF4-FFF2-40B4-BE49-F238E27FC236}">
                  <a16:creationId xmlns:a16="http://schemas.microsoft.com/office/drawing/2014/main" id="{11A67894-8E11-78DA-AB0C-090A98698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1007"/>
              <a:ext cx="582" cy="265"/>
            </a:xfrm>
            <a:custGeom>
              <a:avLst/>
              <a:gdLst>
                <a:gd name="T0" fmla="*/ 0 w 582"/>
                <a:gd name="T1" fmla="*/ 0 h 265"/>
                <a:gd name="T2" fmla="*/ 0 w 582"/>
                <a:gd name="T3" fmla="*/ 129 h 265"/>
                <a:gd name="T4" fmla="*/ 97 w 582"/>
                <a:gd name="T5" fmla="*/ 129 h 265"/>
                <a:gd name="T6" fmla="*/ 194 w 582"/>
                <a:gd name="T7" fmla="*/ 265 h 265"/>
                <a:gd name="T8" fmla="*/ 388 w 582"/>
                <a:gd name="T9" fmla="*/ 265 h 265"/>
                <a:gd name="T10" fmla="*/ 485 w 582"/>
                <a:gd name="T11" fmla="*/ 129 h 265"/>
                <a:gd name="T12" fmla="*/ 582 w 582"/>
                <a:gd name="T13" fmla="*/ 129 h 265"/>
                <a:gd name="T14" fmla="*/ 582 w 582"/>
                <a:gd name="T15" fmla="*/ 0 h 265"/>
                <a:gd name="T16" fmla="*/ 0 w 582"/>
                <a:gd name="T1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265">
                  <a:moveTo>
                    <a:pt x="0" y="0"/>
                  </a:moveTo>
                  <a:lnTo>
                    <a:pt x="0" y="129"/>
                  </a:lnTo>
                  <a:lnTo>
                    <a:pt x="97" y="129"/>
                  </a:lnTo>
                  <a:lnTo>
                    <a:pt x="194" y="265"/>
                  </a:lnTo>
                  <a:lnTo>
                    <a:pt x="388" y="265"/>
                  </a:lnTo>
                  <a:lnTo>
                    <a:pt x="485" y="129"/>
                  </a:lnTo>
                  <a:lnTo>
                    <a:pt x="582" y="129"/>
                  </a:lnTo>
                  <a:lnTo>
                    <a:pt x="582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4" name="Rectangle 66">
              <a:extLst>
                <a:ext uri="{FF2B5EF4-FFF2-40B4-BE49-F238E27FC236}">
                  <a16:creationId xmlns:a16="http://schemas.microsoft.com/office/drawing/2014/main" id="{B1957BC4-CF1B-2120-C26E-CFBF84CA5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007"/>
              <a:ext cx="13" cy="135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5" name="Freeform 67">
              <a:extLst>
                <a:ext uri="{FF2B5EF4-FFF2-40B4-BE49-F238E27FC236}">
                  <a16:creationId xmlns:a16="http://schemas.microsoft.com/office/drawing/2014/main" id="{28E38CBD-C05F-77DF-5A40-AAD00E119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1129"/>
              <a:ext cx="492" cy="149"/>
            </a:xfrm>
            <a:custGeom>
              <a:avLst/>
              <a:gdLst>
                <a:gd name="T0" fmla="*/ 0 w 492"/>
                <a:gd name="T1" fmla="*/ 0 h 149"/>
                <a:gd name="T2" fmla="*/ 97 w 492"/>
                <a:gd name="T3" fmla="*/ 0 h 149"/>
                <a:gd name="T4" fmla="*/ 97 w 492"/>
                <a:gd name="T5" fmla="*/ 0 h 149"/>
                <a:gd name="T6" fmla="*/ 104 w 492"/>
                <a:gd name="T7" fmla="*/ 7 h 149"/>
                <a:gd name="T8" fmla="*/ 201 w 492"/>
                <a:gd name="T9" fmla="*/ 143 h 149"/>
                <a:gd name="T10" fmla="*/ 194 w 492"/>
                <a:gd name="T11" fmla="*/ 149 h 149"/>
                <a:gd name="T12" fmla="*/ 194 w 492"/>
                <a:gd name="T13" fmla="*/ 136 h 149"/>
                <a:gd name="T14" fmla="*/ 388 w 492"/>
                <a:gd name="T15" fmla="*/ 136 h 149"/>
                <a:gd name="T16" fmla="*/ 395 w 492"/>
                <a:gd name="T17" fmla="*/ 149 h 149"/>
                <a:gd name="T18" fmla="*/ 382 w 492"/>
                <a:gd name="T19" fmla="*/ 143 h 149"/>
                <a:gd name="T20" fmla="*/ 479 w 492"/>
                <a:gd name="T21" fmla="*/ 7 h 149"/>
                <a:gd name="T22" fmla="*/ 485 w 492"/>
                <a:gd name="T23" fmla="*/ 0 h 149"/>
                <a:gd name="T24" fmla="*/ 485 w 492"/>
                <a:gd name="T25" fmla="*/ 0 h 149"/>
                <a:gd name="T26" fmla="*/ 492 w 492"/>
                <a:gd name="T27" fmla="*/ 13 h 149"/>
                <a:gd name="T28" fmla="*/ 395 w 492"/>
                <a:gd name="T29" fmla="*/ 149 h 149"/>
                <a:gd name="T30" fmla="*/ 395 w 492"/>
                <a:gd name="T31" fmla="*/ 149 h 149"/>
                <a:gd name="T32" fmla="*/ 388 w 492"/>
                <a:gd name="T33" fmla="*/ 149 h 149"/>
                <a:gd name="T34" fmla="*/ 194 w 492"/>
                <a:gd name="T35" fmla="*/ 149 h 149"/>
                <a:gd name="T36" fmla="*/ 188 w 492"/>
                <a:gd name="T37" fmla="*/ 149 h 149"/>
                <a:gd name="T38" fmla="*/ 188 w 492"/>
                <a:gd name="T39" fmla="*/ 149 h 149"/>
                <a:gd name="T40" fmla="*/ 91 w 492"/>
                <a:gd name="T41" fmla="*/ 13 h 149"/>
                <a:gd name="T42" fmla="*/ 104 w 492"/>
                <a:gd name="T43" fmla="*/ 7 h 149"/>
                <a:gd name="T44" fmla="*/ 97 w 492"/>
                <a:gd name="T45" fmla="*/ 13 h 149"/>
                <a:gd name="T46" fmla="*/ 0 w 492"/>
                <a:gd name="T47" fmla="*/ 13 h 149"/>
                <a:gd name="T48" fmla="*/ 0 w 492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2" h="149">
                  <a:moveTo>
                    <a:pt x="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104" y="7"/>
                  </a:lnTo>
                  <a:lnTo>
                    <a:pt x="201" y="143"/>
                  </a:lnTo>
                  <a:lnTo>
                    <a:pt x="194" y="149"/>
                  </a:lnTo>
                  <a:lnTo>
                    <a:pt x="194" y="136"/>
                  </a:lnTo>
                  <a:lnTo>
                    <a:pt x="388" y="136"/>
                  </a:lnTo>
                  <a:lnTo>
                    <a:pt x="395" y="149"/>
                  </a:lnTo>
                  <a:lnTo>
                    <a:pt x="382" y="143"/>
                  </a:lnTo>
                  <a:lnTo>
                    <a:pt x="479" y="7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92" y="13"/>
                  </a:lnTo>
                  <a:lnTo>
                    <a:pt x="395" y="149"/>
                  </a:lnTo>
                  <a:lnTo>
                    <a:pt x="395" y="149"/>
                  </a:lnTo>
                  <a:lnTo>
                    <a:pt x="388" y="149"/>
                  </a:lnTo>
                  <a:lnTo>
                    <a:pt x="194" y="149"/>
                  </a:lnTo>
                  <a:lnTo>
                    <a:pt x="188" y="149"/>
                  </a:lnTo>
                  <a:lnTo>
                    <a:pt x="188" y="149"/>
                  </a:lnTo>
                  <a:lnTo>
                    <a:pt x="91" y="13"/>
                  </a:lnTo>
                  <a:lnTo>
                    <a:pt x="104" y="7"/>
                  </a:lnTo>
                  <a:lnTo>
                    <a:pt x="97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6" name="Rectangle 68">
              <a:extLst>
                <a:ext uri="{FF2B5EF4-FFF2-40B4-BE49-F238E27FC236}">
                  <a16:creationId xmlns:a16="http://schemas.microsoft.com/office/drawing/2014/main" id="{86B8FACB-EC52-D605-29DB-AEC4D236C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1129"/>
              <a:ext cx="104" cy="13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7" name="Rectangle 69">
              <a:extLst>
                <a:ext uri="{FF2B5EF4-FFF2-40B4-BE49-F238E27FC236}">
                  <a16:creationId xmlns:a16="http://schemas.microsoft.com/office/drawing/2014/main" id="{14A1A8F8-3CC7-CB5D-EB64-88CDEF788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1000"/>
              <a:ext cx="13" cy="136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8" name="Rectangle 70">
              <a:extLst>
                <a:ext uri="{FF2B5EF4-FFF2-40B4-BE49-F238E27FC236}">
                  <a16:creationId xmlns:a16="http://schemas.microsoft.com/office/drawing/2014/main" id="{36728041-E052-A752-8F26-49FFCDA6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000"/>
              <a:ext cx="588" cy="13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19" name="Freeform 71">
              <a:extLst>
                <a:ext uri="{FF2B5EF4-FFF2-40B4-BE49-F238E27FC236}">
                  <a16:creationId xmlns:a16="http://schemas.microsoft.com/office/drawing/2014/main" id="{410A3697-A00A-1E90-71BE-CD452945C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1007"/>
              <a:ext cx="588" cy="265"/>
            </a:xfrm>
            <a:custGeom>
              <a:avLst/>
              <a:gdLst>
                <a:gd name="T0" fmla="*/ 0 w 588"/>
                <a:gd name="T1" fmla="*/ 0 h 265"/>
                <a:gd name="T2" fmla="*/ 0 w 588"/>
                <a:gd name="T3" fmla="*/ 129 h 265"/>
                <a:gd name="T4" fmla="*/ 97 w 588"/>
                <a:gd name="T5" fmla="*/ 129 h 265"/>
                <a:gd name="T6" fmla="*/ 200 w 588"/>
                <a:gd name="T7" fmla="*/ 265 h 265"/>
                <a:gd name="T8" fmla="*/ 394 w 588"/>
                <a:gd name="T9" fmla="*/ 265 h 265"/>
                <a:gd name="T10" fmla="*/ 491 w 588"/>
                <a:gd name="T11" fmla="*/ 129 h 265"/>
                <a:gd name="T12" fmla="*/ 588 w 588"/>
                <a:gd name="T13" fmla="*/ 129 h 265"/>
                <a:gd name="T14" fmla="*/ 588 w 588"/>
                <a:gd name="T15" fmla="*/ 0 h 265"/>
                <a:gd name="T16" fmla="*/ 0 w 588"/>
                <a:gd name="T1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265">
                  <a:moveTo>
                    <a:pt x="0" y="0"/>
                  </a:moveTo>
                  <a:lnTo>
                    <a:pt x="0" y="129"/>
                  </a:lnTo>
                  <a:lnTo>
                    <a:pt x="97" y="129"/>
                  </a:lnTo>
                  <a:lnTo>
                    <a:pt x="200" y="265"/>
                  </a:lnTo>
                  <a:lnTo>
                    <a:pt x="394" y="265"/>
                  </a:lnTo>
                  <a:lnTo>
                    <a:pt x="491" y="129"/>
                  </a:lnTo>
                  <a:lnTo>
                    <a:pt x="588" y="129"/>
                  </a:lnTo>
                  <a:lnTo>
                    <a:pt x="58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20" name="Rectangle 72">
              <a:extLst>
                <a:ext uri="{FF2B5EF4-FFF2-40B4-BE49-F238E27FC236}">
                  <a16:creationId xmlns:a16="http://schemas.microsoft.com/office/drawing/2014/main" id="{B0BF9331-7C64-FE75-023C-E8CEEF35E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07"/>
              <a:ext cx="13" cy="135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21" name="Freeform 73">
              <a:extLst>
                <a:ext uri="{FF2B5EF4-FFF2-40B4-BE49-F238E27FC236}">
                  <a16:creationId xmlns:a16="http://schemas.microsoft.com/office/drawing/2014/main" id="{CCE82B2A-D4E6-519D-144D-E121BFFB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1129"/>
              <a:ext cx="497" cy="149"/>
            </a:xfrm>
            <a:custGeom>
              <a:avLst/>
              <a:gdLst>
                <a:gd name="T0" fmla="*/ 0 w 497"/>
                <a:gd name="T1" fmla="*/ 0 h 149"/>
                <a:gd name="T2" fmla="*/ 97 w 497"/>
                <a:gd name="T3" fmla="*/ 0 h 149"/>
                <a:gd name="T4" fmla="*/ 97 w 497"/>
                <a:gd name="T5" fmla="*/ 0 h 149"/>
                <a:gd name="T6" fmla="*/ 103 w 497"/>
                <a:gd name="T7" fmla="*/ 7 h 149"/>
                <a:gd name="T8" fmla="*/ 207 w 497"/>
                <a:gd name="T9" fmla="*/ 143 h 149"/>
                <a:gd name="T10" fmla="*/ 200 w 497"/>
                <a:gd name="T11" fmla="*/ 149 h 149"/>
                <a:gd name="T12" fmla="*/ 200 w 497"/>
                <a:gd name="T13" fmla="*/ 136 h 149"/>
                <a:gd name="T14" fmla="*/ 394 w 497"/>
                <a:gd name="T15" fmla="*/ 136 h 149"/>
                <a:gd name="T16" fmla="*/ 400 w 497"/>
                <a:gd name="T17" fmla="*/ 149 h 149"/>
                <a:gd name="T18" fmla="*/ 388 w 497"/>
                <a:gd name="T19" fmla="*/ 143 h 149"/>
                <a:gd name="T20" fmla="*/ 484 w 497"/>
                <a:gd name="T21" fmla="*/ 7 h 149"/>
                <a:gd name="T22" fmla="*/ 491 w 497"/>
                <a:gd name="T23" fmla="*/ 0 h 149"/>
                <a:gd name="T24" fmla="*/ 491 w 497"/>
                <a:gd name="T25" fmla="*/ 0 h 149"/>
                <a:gd name="T26" fmla="*/ 497 w 497"/>
                <a:gd name="T27" fmla="*/ 13 h 149"/>
                <a:gd name="T28" fmla="*/ 400 w 497"/>
                <a:gd name="T29" fmla="*/ 149 h 149"/>
                <a:gd name="T30" fmla="*/ 400 w 497"/>
                <a:gd name="T31" fmla="*/ 149 h 149"/>
                <a:gd name="T32" fmla="*/ 394 w 497"/>
                <a:gd name="T33" fmla="*/ 149 h 149"/>
                <a:gd name="T34" fmla="*/ 200 w 497"/>
                <a:gd name="T35" fmla="*/ 149 h 149"/>
                <a:gd name="T36" fmla="*/ 194 w 497"/>
                <a:gd name="T37" fmla="*/ 149 h 149"/>
                <a:gd name="T38" fmla="*/ 194 w 497"/>
                <a:gd name="T39" fmla="*/ 149 h 149"/>
                <a:gd name="T40" fmla="*/ 90 w 497"/>
                <a:gd name="T41" fmla="*/ 13 h 149"/>
                <a:gd name="T42" fmla="*/ 103 w 497"/>
                <a:gd name="T43" fmla="*/ 7 h 149"/>
                <a:gd name="T44" fmla="*/ 97 w 497"/>
                <a:gd name="T45" fmla="*/ 13 h 149"/>
                <a:gd name="T46" fmla="*/ 0 w 497"/>
                <a:gd name="T47" fmla="*/ 13 h 149"/>
                <a:gd name="T48" fmla="*/ 0 w 497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7" h="149">
                  <a:moveTo>
                    <a:pt x="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103" y="7"/>
                  </a:lnTo>
                  <a:lnTo>
                    <a:pt x="207" y="143"/>
                  </a:lnTo>
                  <a:lnTo>
                    <a:pt x="200" y="149"/>
                  </a:lnTo>
                  <a:lnTo>
                    <a:pt x="200" y="136"/>
                  </a:lnTo>
                  <a:lnTo>
                    <a:pt x="394" y="136"/>
                  </a:lnTo>
                  <a:lnTo>
                    <a:pt x="400" y="149"/>
                  </a:lnTo>
                  <a:lnTo>
                    <a:pt x="388" y="143"/>
                  </a:lnTo>
                  <a:lnTo>
                    <a:pt x="484" y="7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497" y="13"/>
                  </a:lnTo>
                  <a:lnTo>
                    <a:pt x="400" y="149"/>
                  </a:lnTo>
                  <a:lnTo>
                    <a:pt x="400" y="149"/>
                  </a:lnTo>
                  <a:lnTo>
                    <a:pt x="394" y="149"/>
                  </a:lnTo>
                  <a:lnTo>
                    <a:pt x="200" y="149"/>
                  </a:lnTo>
                  <a:lnTo>
                    <a:pt x="194" y="149"/>
                  </a:lnTo>
                  <a:lnTo>
                    <a:pt x="194" y="149"/>
                  </a:lnTo>
                  <a:lnTo>
                    <a:pt x="90" y="13"/>
                  </a:lnTo>
                  <a:lnTo>
                    <a:pt x="103" y="7"/>
                  </a:lnTo>
                  <a:lnTo>
                    <a:pt x="97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22" name="Rectangle 74">
              <a:extLst>
                <a:ext uri="{FF2B5EF4-FFF2-40B4-BE49-F238E27FC236}">
                  <a16:creationId xmlns:a16="http://schemas.microsoft.com/office/drawing/2014/main" id="{D10EE20D-D316-298E-8DE8-3B9C1355E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129"/>
              <a:ext cx="103" cy="13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23" name="Rectangle 75">
              <a:extLst>
                <a:ext uri="{FF2B5EF4-FFF2-40B4-BE49-F238E27FC236}">
                  <a16:creationId xmlns:a16="http://schemas.microsoft.com/office/drawing/2014/main" id="{D9DB5050-FE6A-F409-E660-43CE42288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1000"/>
              <a:ext cx="13" cy="136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24" name="Rectangle 76">
              <a:extLst>
                <a:ext uri="{FF2B5EF4-FFF2-40B4-BE49-F238E27FC236}">
                  <a16:creationId xmlns:a16="http://schemas.microsoft.com/office/drawing/2014/main" id="{FE5978B7-5054-5418-2E69-A9432FC5C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00"/>
              <a:ext cx="595" cy="13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25" name="Rectangle 77">
              <a:extLst>
                <a:ext uri="{FF2B5EF4-FFF2-40B4-BE49-F238E27FC236}">
                  <a16:creationId xmlns:a16="http://schemas.microsoft.com/office/drawing/2014/main" id="{3456542A-C0F3-733B-E37C-64918C036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5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926" name="Rectangle 78">
              <a:extLst>
                <a:ext uri="{FF2B5EF4-FFF2-40B4-BE49-F238E27FC236}">
                  <a16:creationId xmlns:a16="http://schemas.microsoft.com/office/drawing/2014/main" id="{8655C0D3-C46F-87DC-FEC0-BA2826004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864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27" name="Rectangle 79">
              <a:extLst>
                <a:ext uri="{FF2B5EF4-FFF2-40B4-BE49-F238E27FC236}">
                  <a16:creationId xmlns:a16="http://schemas.microsoft.com/office/drawing/2014/main" id="{AA89C99E-229E-B9F2-4950-91BCDB198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903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28" name="Rectangle 80">
              <a:extLst>
                <a:ext uri="{FF2B5EF4-FFF2-40B4-BE49-F238E27FC236}">
                  <a16:creationId xmlns:a16="http://schemas.microsoft.com/office/drawing/2014/main" id="{ADB69A90-AE20-F0EC-55BD-F7CF6A8C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871"/>
              <a:ext cx="13" cy="3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29" name="Rectangle 81">
              <a:extLst>
                <a:ext uri="{FF2B5EF4-FFF2-40B4-BE49-F238E27FC236}">
                  <a16:creationId xmlns:a16="http://schemas.microsoft.com/office/drawing/2014/main" id="{B29072DE-414F-EBFD-4ACF-F9E3D398E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948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0" name="Rectangle 82">
              <a:extLst>
                <a:ext uri="{FF2B5EF4-FFF2-40B4-BE49-F238E27FC236}">
                  <a16:creationId xmlns:a16="http://schemas.microsoft.com/office/drawing/2014/main" id="{36BB8B3B-754C-5CC8-CF83-5996C1DBB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961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1" name="Rectangle 83">
              <a:extLst>
                <a:ext uri="{FF2B5EF4-FFF2-40B4-BE49-F238E27FC236}">
                  <a16:creationId xmlns:a16="http://schemas.microsoft.com/office/drawing/2014/main" id="{11C50FF8-88D3-17C6-33EE-0DB30234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955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2" name="Rectangle 84">
              <a:extLst>
                <a:ext uri="{FF2B5EF4-FFF2-40B4-BE49-F238E27FC236}">
                  <a16:creationId xmlns:a16="http://schemas.microsoft.com/office/drawing/2014/main" id="{A7BED1F1-9D25-B21B-0C50-B931F656C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000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3" name="Rectangle 85">
              <a:extLst>
                <a:ext uri="{FF2B5EF4-FFF2-40B4-BE49-F238E27FC236}">
                  <a16:creationId xmlns:a16="http://schemas.microsoft.com/office/drawing/2014/main" id="{DD4591E8-BFCD-805F-5E73-6F00B7EF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071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4" name="Rectangle 86">
              <a:extLst>
                <a:ext uri="{FF2B5EF4-FFF2-40B4-BE49-F238E27FC236}">
                  <a16:creationId xmlns:a16="http://schemas.microsoft.com/office/drawing/2014/main" id="{FF99489C-33C5-691A-C3A1-5CD9E8959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007"/>
              <a:ext cx="13" cy="6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5" name="Rectangle 87">
              <a:extLst>
                <a:ext uri="{FF2B5EF4-FFF2-40B4-BE49-F238E27FC236}">
                  <a16:creationId xmlns:a16="http://schemas.microsoft.com/office/drawing/2014/main" id="{257D0A7A-49E7-DA4A-7B08-3E4C4622F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117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6" name="Rectangle 88">
              <a:extLst>
                <a:ext uri="{FF2B5EF4-FFF2-40B4-BE49-F238E27FC236}">
                  <a16:creationId xmlns:a16="http://schemas.microsoft.com/office/drawing/2014/main" id="{C4C571AD-0BEF-1860-1F3E-2CEA78AF3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129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7" name="Rectangle 89">
              <a:extLst>
                <a:ext uri="{FF2B5EF4-FFF2-40B4-BE49-F238E27FC236}">
                  <a16:creationId xmlns:a16="http://schemas.microsoft.com/office/drawing/2014/main" id="{39756440-79B8-4D0F-37BE-D7896AA9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123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8" name="Rectangle 90">
              <a:extLst>
                <a:ext uri="{FF2B5EF4-FFF2-40B4-BE49-F238E27FC236}">
                  <a16:creationId xmlns:a16="http://schemas.microsoft.com/office/drawing/2014/main" id="{7B3B66C0-0E17-329F-A3BD-CAB4988A9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168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39" name="Rectangle 91">
              <a:extLst>
                <a:ext uri="{FF2B5EF4-FFF2-40B4-BE49-F238E27FC236}">
                  <a16:creationId xmlns:a16="http://schemas.microsoft.com/office/drawing/2014/main" id="{58E73D07-C39C-77FF-2FE6-96709CA49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233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0" name="Rectangle 92">
              <a:extLst>
                <a:ext uri="{FF2B5EF4-FFF2-40B4-BE49-F238E27FC236}">
                  <a16:creationId xmlns:a16="http://schemas.microsoft.com/office/drawing/2014/main" id="{C5D765A7-F498-E3E4-37FE-417172B4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175"/>
              <a:ext cx="13" cy="5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1" name="Rectangle 93">
              <a:extLst>
                <a:ext uri="{FF2B5EF4-FFF2-40B4-BE49-F238E27FC236}">
                  <a16:creationId xmlns:a16="http://schemas.microsoft.com/office/drawing/2014/main" id="{74BC4BCE-ED80-1248-A8F9-1CC186144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278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2" name="Rectangle 94">
              <a:extLst>
                <a:ext uri="{FF2B5EF4-FFF2-40B4-BE49-F238E27FC236}">
                  <a16:creationId xmlns:a16="http://schemas.microsoft.com/office/drawing/2014/main" id="{A973F16D-62CC-650D-0EDB-DA4060F81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291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3" name="Rectangle 95">
              <a:extLst>
                <a:ext uri="{FF2B5EF4-FFF2-40B4-BE49-F238E27FC236}">
                  <a16:creationId xmlns:a16="http://schemas.microsoft.com/office/drawing/2014/main" id="{5369006E-BB3A-0DD3-48AC-EA49BCA0B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285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4" name="Rectangle 96">
              <a:extLst>
                <a:ext uri="{FF2B5EF4-FFF2-40B4-BE49-F238E27FC236}">
                  <a16:creationId xmlns:a16="http://schemas.microsoft.com/office/drawing/2014/main" id="{A51373E5-AB01-87B5-1CBC-CD00D0729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330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5" name="Rectangle 97">
              <a:extLst>
                <a:ext uri="{FF2B5EF4-FFF2-40B4-BE49-F238E27FC236}">
                  <a16:creationId xmlns:a16="http://schemas.microsoft.com/office/drawing/2014/main" id="{0F9F4D46-33E4-AABA-86D4-D5B31694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401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6" name="Rectangle 98">
              <a:extLst>
                <a:ext uri="{FF2B5EF4-FFF2-40B4-BE49-F238E27FC236}">
                  <a16:creationId xmlns:a16="http://schemas.microsoft.com/office/drawing/2014/main" id="{7AE74F0A-FF80-CA17-6238-2F1B294E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336"/>
              <a:ext cx="13" cy="6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7" name="Rectangle 99">
              <a:extLst>
                <a:ext uri="{FF2B5EF4-FFF2-40B4-BE49-F238E27FC236}">
                  <a16:creationId xmlns:a16="http://schemas.microsoft.com/office/drawing/2014/main" id="{6D6DB023-65CC-A5A2-DC9D-8F6DE96A7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446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8" name="Rectangle 100">
              <a:extLst>
                <a:ext uri="{FF2B5EF4-FFF2-40B4-BE49-F238E27FC236}">
                  <a16:creationId xmlns:a16="http://schemas.microsoft.com/office/drawing/2014/main" id="{6E5280B5-57B4-58B8-18DD-315D77358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459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49" name="Rectangle 101">
              <a:extLst>
                <a:ext uri="{FF2B5EF4-FFF2-40B4-BE49-F238E27FC236}">
                  <a16:creationId xmlns:a16="http://schemas.microsoft.com/office/drawing/2014/main" id="{1787104D-7A89-A972-112E-C58D2CB9A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453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0" name="Rectangle 102">
              <a:extLst>
                <a:ext uri="{FF2B5EF4-FFF2-40B4-BE49-F238E27FC236}">
                  <a16:creationId xmlns:a16="http://schemas.microsoft.com/office/drawing/2014/main" id="{CFA55A73-5D9E-D177-7DE6-CED820A2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498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1" name="Rectangle 103">
              <a:extLst>
                <a:ext uri="{FF2B5EF4-FFF2-40B4-BE49-F238E27FC236}">
                  <a16:creationId xmlns:a16="http://schemas.microsoft.com/office/drawing/2014/main" id="{40D85F81-4299-7183-4E79-E0441CF55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569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2" name="Rectangle 104">
              <a:extLst>
                <a:ext uri="{FF2B5EF4-FFF2-40B4-BE49-F238E27FC236}">
                  <a16:creationId xmlns:a16="http://schemas.microsoft.com/office/drawing/2014/main" id="{8767FF5B-47E4-0881-27B4-583C6990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505"/>
              <a:ext cx="13" cy="6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3" name="Rectangle 105">
              <a:extLst>
                <a:ext uri="{FF2B5EF4-FFF2-40B4-BE49-F238E27FC236}">
                  <a16:creationId xmlns:a16="http://schemas.microsoft.com/office/drawing/2014/main" id="{D085567E-8EF5-85A9-F4B7-D74C0CAC6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615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4" name="Rectangle 106">
              <a:extLst>
                <a:ext uri="{FF2B5EF4-FFF2-40B4-BE49-F238E27FC236}">
                  <a16:creationId xmlns:a16="http://schemas.microsoft.com/office/drawing/2014/main" id="{964BFC8B-5E8A-C90F-A841-C170E7EC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627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5" name="Rectangle 107">
              <a:extLst>
                <a:ext uri="{FF2B5EF4-FFF2-40B4-BE49-F238E27FC236}">
                  <a16:creationId xmlns:a16="http://schemas.microsoft.com/office/drawing/2014/main" id="{B6751137-F28D-9096-75BD-8C484547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621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6" name="Rectangle 108">
              <a:extLst>
                <a:ext uri="{FF2B5EF4-FFF2-40B4-BE49-F238E27FC236}">
                  <a16:creationId xmlns:a16="http://schemas.microsoft.com/office/drawing/2014/main" id="{230CADF9-EF2F-A325-C4F6-B7B4487D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666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7" name="Rectangle 109">
              <a:extLst>
                <a:ext uri="{FF2B5EF4-FFF2-40B4-BE49-F238E27FC236}">
                  <a16:creationId xmlns:a16="http://schemas.microsoft.com/office/drawing/2014/main" id="{456ED63B-0A07-6463-C5D6-99E6D388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737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8" name="Rectangle 110">
              <a:extLst>
                <a:ext uri="{FF2B5EF4-FFF2-40B4-BE49-F238E27FC236}">
                  <a16:creationId xmlns:a16="http://schemas.microsoft.com/office/drawing/2014/main" id="{2AFCF9D0-B74B-63F7-57A1-506169306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673"/>
              <a:ext cx="13" cy="6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59" name="Rectangle 111">
              <a:extLst>
                <a:ext uri="{FF2B5EF4-FFF2-40B4-BE49-F238E27FC236}">
                  <a16:creationId xmlns:a16="http://schemas.microsoft.com/office/drawing/2014/main" id="{EBCB39A6-C680-046F-340C-FDCCDEEE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783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60" name="Rectangle 112">
              <a:extLst>
                <a:ext uri="{FF2B5EF4-FFF2-40B4-BE49-F238E27FC236}">
                  <a16:creationId xmlns:a16="http://schemas.microsoft.com/office/drawing/2014/main" id="{179A009A-0A75-CACE-7779-A39ECC16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796"/>
              <a:ext cx="13" cy="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61" name="Rectangle 113">
              <a:extLst>
                <a:ext uri="{FF2B5EF4-FFF2-40B4-BE49-F238E27FC236}">
                  <a16:creationId xmlns:a16="http://schemas.microsoft.com/office/drawing/2014/main" id="{2C0931F4-A66A-189C-7DF0-5FFCFEF60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789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62" name="Rectangle 114">
              <a:extLst>
                <a:ext uri="{FF2B5EF4-FFF2-40B4-BE49-F238E27FC236}">
                  <a16:creationId xmlns:a16="http://schemas.microsoft.com/office/drawing/2014/main" id="{6A0BE596-0671-7B82-0D6E-5AEFE616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834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63" name="Rectangle 115">
              <a:extLst>
                <a:ext uri="{FF2B5EF4-FFF2-40B4-BE49-F238E27FC236}">
                  <a16:creationId xmlns:a16="http://schemas.microsoft.com/office/drawing/2014/main" id="{F169D13C-ABE7-6C30-E4BA-9FBAF6F6D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873"/>
              <a:ext cx="13" cy="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64" name="Rectangle 116">
              <a:extLst>
                <a:ext uri="{FF2B5EF4-FFF2-40B4-BE49-F238E27FC236}">
                  <a16:creationId xmlns:a16="http://schemas.microsoft.com/office/drawing/2014/main" id="{70EEB751-7282-DE76-C969-F3E3DAA62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841"/>
              <a:ext cx="13" cy="3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65" name="Rectangle 117">
              <a:extLst>
                <a:ext uri="{FF2B5EF4-FFF2-40B4-BE49-F238E27FC236}">
                  <a16:creationId xmlns:a16="http://schemas.microsoft.com/office/drawing/2014/main" id="{23C386CB-A959-2724-1E06-E6D655798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832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966" name="Rectangle 118">
              <a:extLst>
                <a:ext uri="{FF2B5EF4-FFF2-40B4-BE49-F238E27FC236}">
                  <a16:creationId xmlns:a16="http://schemas.microsoft.com/office/drawing/2014/main" id="{B431AFD9-D265-D1A6-99EE-EDF453A0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832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967" name="Freeform 119">
              <a:extLst>
                <a:ext uri="{FF2B5EF4-FFF2-40B4-BE49-F238E27FC236}">
                  <a16:creationId xmlns:a16="http://schemas.microsoft.com/office/drawing/2014/main" id="{853804DF-B72C-0274-9111-55B1A72B6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1155"/>
              <a:ext cx="13" cy="13"/>
            </a:xfrm>
            <a:custGeom>
              <a:avLst/>
              <a:gdLst>
                <a:gd name="T0" fmla="*/ 6 w 13"/>
                <a:gd name="T1" fmla="*/ 13 h 13"/>
                <a:gd name="T2" fmla="*/ 6 w 13"/>
                <a:gd name="T3" fmla="*/ 13 h 13"/>
                <a:gd name="T4" fmla="*/ 13 w 13"/>
                <a:gd name="T5" fmla="*/ 13 h 13"/>
                <a:gd name="T6" fmla="*/ 13 w 13"/>
                <a:gd name="T7" fmla="*/ 7 h 13"/>
                <a:gd name="T8" fmla="*/ 13 w 13"/>
                <a:gd name="T9" fmla="*/ 0 h 13"/>
                <a:gd name="T10" fmla="*/ 6 w 13"/>
                <a:gd name="T11" fmla="*/ 0 h 13"/>
                <a:gd name="T12" fmla="*/ 0 w 13"/>
                <a:gd name="T13" fmla="*/ 7 h 13"/>
                <a:gd name="T14" fmla="*/ 0 w 13"/>
                <a:gd name="T15" fmla="*/ 7 h 13"/>
                <a:gd name="T16" fmla="*/ 6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6" y="13"/>
                  </a:lnTo>
                  <a:lnTo>
                    <a:pt x="13" y="13"/>
                  </a:lnTo>
                  <a:lnTo>
                    <a:pt x="13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6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68" name="Freeform 120">
              <a:extLst>
                <a:ext uri="{FF2B5EF4-FFF2-40B4-BE49-F238E27FC236}">
                  <a16:creationId xmlns:a16="http://schemas.microsoft.com/office/drawing/2014/main" id="{348CAB08-451F-187C-85E9-4AF994A4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142"/>
              <a:ext cx="58" cy="72"/>
            </a:xfrm>
            <a:custGeom>
              <a:avLst/>
              <a:gdLst>
                <a:gd name="T0" fmla="*/ 32 w 58"/>
                <a:gd name="T1" fmla="*/ 26 h 72"/>
                <a:gd name="T2" fmla="*/ 52 w 58"/>
                <a:gd name="T3" fmla="*/ 39 h 72"/>
                <a:gd name="T4" fmla="*/ 58 w 58"/>
                <a:gd name="T5" fmla="*/ 39 h 72"/>
                <a:gd name="T6" fmla="*/ 45 w 58"/>
                <a:gd name="T7" fmla="*/ 46 h 72"/>
                <a:gd name="T8" fmla="*/ 0 w 58"/>
                <a:gd name="T9" fmla="*/ 65 h 72"/>
                <a:gd name="T10" fmla="*/ 0 w 58"/>
                <a:gd name="T11" fmla="*/ 72 h 72"/>
                <a:gd name="T12" fmla="*/ 0 w 58"/>
                <a:gd name="T13" fmla="*/ 52 h 72"/>
                <a:gd name="T14" fmla="*/ 6 w 58"/>
                <a:gd name="T15" fmla="*/ 0 h 72"/>
                <a:gd name="T16" fmla="*/ 6 w 58"/>
                <a:gd name="T17" fmla="*/ 0 h 72"/>
                <a:gd name="T18" fmla="*/ 13 w 58"/>
                <a:gd name="T19" fmla="*/ 7 h 72"/>
                <a:gd name="T20" fmla="*/ 13 w 58"/>
                <a:gd name="T21" fmla="*/ 7 h 72"/>
                <a:gd name="T22" fmla="*/ 6 w 58"/>
                <a:gd name="T23" fmla="*/ 59 h 72"/>
                <a:gd name="T24" fmla="*/ 0 w 58"/>
                <a:gd name="T25" fmla="*/ 52 h 72"/>
                <a:gd name="T26" fmla="*/ 0 w 58"/>
                <a:gd name="T27" fmla="*/ 52 h 72"/>
                <a:gd name="T28" fmla="*/ 45 w 58"/>
                <a:gd name="T29" fmla="*/ 33 h 72"/>
                <a:gd name="T30" fmla="*/ 45 w 58"/>
                <a:gd name="T31" fmla="*/ 46 h 72"/>
                <a:gd name="T32" fmla="*/ 45 w 58"/>
                <a:gd name="T33" fmla="*/ 46 h 72"/>
                <a:gd name="T34" fmla="*/ 26 w 58"/>
                <a:gd name="T35" fmla="*/ 33 h 72"/>
                <a:gd name="T36" fmla="*/ 32 w 58"/>
                <a:gd name="T37" fmla="*/ 2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72">
                  <a:moveTo>
                    <a:pt x="32" y="26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45" y="46"/>
                  </a:lnTo>
                  <a:lnTo>
                    <a:pt x="0" y="65"/>
                  </a:lnTo>
                  <a:lnTo>
                    <a:pt x="0" y="72"/>
                  </a:lnTo>
                  <a:lnTo>
                    <a:pt x="0" y="5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6" y="5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5" y="33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26" y="33"/>
                  </a:lnTo>
                  <a:lnTo>
                    <a:pt x="32" y="2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69" name="Freeform 121">
              <a:extLst>
                <a:ext uri="{FF2B5EF4-FFF2-40B4-BE49-F238E27FC236}">
                  <a16:creationId xmlns:a16="http://schemas.microsoft.com/office/drawing/2014/main" id="{4A21A541-5930-A6DE-438B-4C0895629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1149"/>
              <a:ext cx="26" cy="26"/>
            </a:xfrm>
            <a:custGeom>
              <a:avLst/>
              <a:gdLst>
                <a:gd name="T0" fmla="*/ 7 w 26"/>
                <a:gd name="T1" fmla="*/ 0 h 26"/>
                <a:gd name="T2" fmla="*/ 26 w 26"/>
                <a:gd name="T3" fmla="*/ 19 h 26"/>
                <a:gd name="T4" fmla="*/ 20 w 26"/>
                <a:gd name="T5" fmla="*/ 26 h 26"/>
                <a:gd name="T6" fmla="*/ 20 w 26"/>
                <a:gd name="T7" fmla="*/ 26 h 26"/>
                <a:gd name="T8" fmla="*/ 20 w 26"/>
                <a:gd name="T9" fmla="*/ 26 h 26"/>
                <a:gd name="T10" fmla="*/ 0 w 26"/>
                <a:gd name="T11" fmla="*/ 6 h 26"/>
                <a:gd name="T12" fmla="*/ 7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7" y="0"/>
                  </a:moveTo>
                  <a:lnTo>
                    <a:pt x="26" y="19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70" name="Freeform 122">
              <a:extLst>
                <a:ext uri="{FF2B5EF4-FFF2-40B4-BE49-F238E27FC236}">
                  <a16:creationId xmlns:a16="http://schemas.microsoft.com/office/drawing/2014/main" id="{0709BD35-A242-937E-8B0F-10A0ACF2C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1149"/>
              <a:ext cx="46" cy="52"/>
            </a:xfrm>
            <a:custGeom>
              <a:avLst/>
              <a:gdLst>
                <a:gd name="T0" fmla="*/ 26 w 46"/>
                <a:gd name="T1" fmla="*/ 19 h 52"/>
                <a:gd name="T2" fmla="*/ 46 w 46"/>
                <a:gd name="T3" fmla="*/ 32 h 52"/>
                <a:gd name="T4" fmla="*/ 0 w 46"/>
                <a:gd name="T5" fmla="*/ 52 h 52"/>
                <a:gd name="T6" fmla="*/ 7 w 46"/>
                <a:gd name="T7" fmla="*/ 0 h 52"/>
                <a:gd name="T8" fmla="*/ 26 w 46"/>
                <a:gd name="T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26" y="19"/>
                  </a:moveTo>
                  <a:lnTo>
                    <a:pt x="46" y="32"/>
                  </a:lnTo>
                  <a:lnTo>
                    <a:pt x="0" y="52"/>
                  </a:lnTo>
                  <a:lnTo>
                    <a:pt x="7" y="0"/>
                  </a:lnTo>
                  <a:lnTo>
                    <a:pt x="26" y="1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71" name="Freeform 123">
              <a:extLst>
                <a:ext uri="{FF2B5EF4-FFF2-40B4-BE49-F238E27FC236}">
                  <a16:creationId xmlns:a16="http://schemas.microsoft.com/office/drawing/2014/main" id="{FD58C245-0E8B-A6CA-A09C-85C6A5028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1" y="1065"/>
              <a:ext cx="13" cy="13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6 h 13"/>
                <a:gd name="T4" fmla="*/ 0 w 13"/>
                <a:gd name="T5" fmla="*/ 0 h 13"/>
                <a:gd name="T6" fmla="*/ 0 w 13"/>
                <a:gd name="T7" fmla="*/ 6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13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72" name="Freeform 124">
              <a:extLst>
                <a:ext uri="{FF2B5EF4-FFF2-40B4-BE49-F238E27FC236}">
                  <a16:creationId xmlns:a16="http://schemas.microsoft.com/office/drawing/2014/main" id="{7090EC05-4929-DDA1-E290-64EE4C74C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1162"/>
              <a:ext cx="13" cy="13"/>
            </a:xfrm>
            <a:custGeom>
              <a:avLst/>
              <a:gdLst>
                <a:gd name="T0" fmla="*/ 13 w 13"/>
                <a:gd name="T1" fmla="*/ 6 h 13"/>
                <a:gd name="T2" fmla="*/ 13 w 13"/>
                <a:gd name="T3" fmla="*/ 13 h 13"/>
                <a:gd name="T4" fmla="*/ 0 w 13"/>
                <a:gd name="T5" fmla="*/ 6 h 13"/>
                <a:gd name="T6" fmla="*/ 0 w 13"/>
                <a:gd name="T7" fmla="*/ 0 h 13"/>
                <a:gd name="T8" fmla="*/ 13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lnTo>
                    <a:pt x="13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13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73" name="Freeform 125">
              <a:extLst>
                <a:ext uri="{FF2B5EF4-FFF2-40B4-BE49-F238E27FC236}">
                  <a16:creationId xmlns:a16="http://schemas.microsoft.com/office/drawing/2014/main" id="{9AFC2051-0DCA-8C69-F10B-86E444C7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1071"/>
              <a:ext cx="84" cy="97"/>
            </a:xfrm>
            <a:custGeom>
              <a:avLst/>
              <a:gdLst>
                <a:gd name="T0" fmla="*/ 84 w 84"/>
                <a:gd name="T1" fmla="*/ 7 h 97"/>
                <a:gd name="T2" fmla="*/ 71 w 84"/>
                <a:gd name="T3" fmla="*/ 0 h 97"/>
                <a:gd name="T4" fmla="*/ 0 w 84"/>
                <a:gd name="T5" fmla="*/ 91 h 97"/>
                <a:gd name="T6" fmla="*/ 13 w 84"/>
                <a:gd name="T7" fmla="*/ 97 h 97"/>
                <a:gd name="T8" fmla="*/ 84 w 84"/>
                <a:gd name="T9" fmla="*/ 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97">
                  <a:moveTo>
                    <a:pt x="84" y="7"/>
                  </a:moveTo>
                  <a:lnTo>
                    <a:pt x="71" y="0"/>
                  </a:lnTo>
                  <a:lnTo>
                    <a:pt x="0" y="91"/>
                  </a:lnTo>
                  <a:lnTo>
                    <a:pt x="13" y="97"/>
                  </a:lnTo>
                  <a:lnTo>
                    <a:pt x="84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74" name="Rectangle 126">
              <a:extLst>
                <a:ext uri="{FF2B5EF4-FFF2-40B4-BE49-F238E27FC236}">
                  <a16:creationId xmlns:a16="http://schemas.microsoft.com/office/drawing/2014/main" id="{6FB99D0D-EC45-85D8-1317-219249E03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897"/>
              <a:ext cx="1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SiO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975" name="Rectangle 127">
              <a:extLst>
                <a:ext uri="{FF2B5EF4-FFF2-40B4-BE49-F238E27FC236}">
                  <a16:creationId xmlns:a16="http://schemas.microsoft.com/office/drawing/2014/main" id="{45154205-580C-1090-DD93-4A3BEFFB2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948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976" name="Rectangle 128">
              <a:extLst>
                <a:ext uri="{FF2B5EF4-FFF2-40B4-BE49-F238E27FC236}">
                  <a16:creationId xmlns:a16="http://schemas.microsoft.com/office/drawing/2014/main" id="{64342A11-00F4-B9F1-BB0D-62491C163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858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Al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977" name="Freeform 129">
              <a:extLst>
                <a:ext uri="{FF2B5EF4-FFF2-40B4-BE49-F238E27FC236}">
                  <a16:creationId xmlns:a16="http://schemas.microsoft.com/office/drawing/2014/main" id="{2663A62C-9C6F-3394-681A-9DE4A2DFD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981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0 w 13"/>
                <a:gd name="T3" fmla="*/ 13 h 13"/>
                <a:gd name="T4" fmla="*/ 7 w 13"/>
                <a:gd name="T5" fmla="*/ 13 h 13"/>
                <a:gd name="T6" fmla="*/ 13 w 13"/>
                <a:gd name="T7" fmla="*/ 6 h 13"/>
                <a:gd name="T8" fmla="*/ 13 w 13"/>
                <a:gd name="T9" fmla="*/ 0 h 13"/>
                <a:gd name="T10" fmla="*/ 7 w 13"/>
                <a:gd name="T11" fmla="*/ 0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0" y="13"/>
                  </a:lnTo>
                  <a:lnTo>
                    <a:pt x="7" y="13"/>
                  </a:lnTo>
                  <a:lnTo>
                    <a:pt x="13" y="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78" name="Freeform 130">
              <a:extLst>
                <a:ext uri="{FF2B5EF4-FFF2-40B4-BE49-F238E27FC236}">
                  <a16:creationId xmlns:a16="http://schemas.microsoft.com/office/drawing/2014/main" id="{F8430C99-9DD8-8BFB-7209-97CDF4636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48"/>
              <a:ext cx="52" cy="59"/>
            </a:xfrm>
            <a:custGeom>
              <a:avLst/>
              <a:gdLst>
                <a:gd name="T0" fmla="*/ 45 w 52"/>
                <a:gd name="T1" fmla="*/ 39 h 59"/>
                <a:gd name="T2" fmla="*/ 52 w 52"/>
                <a:gd name="T3" fmla="*/ 59 h 59"/>
                <a:gd name="T4" fmla="*/ 52 w 52"/>
                <a:gd name="T5" fmla="*/ 59 h 59"/>
                <a:gd name="T6" fmla="*/ 52 w 52"/>
                <a:gd name="T7" fmla="*/ 59 h 59"/>
                <a:gd name="T8" fmla="*/ 6 w 52"/>
                <a:gd name="T9" fmla="*/ 52 h 59"/>
                <a:gd name="T10" fmla="*/ 0 w 52"/>
                <a:gd name="T11" fmla="*/ 46 h 59"/>
                <a:gd name="T12" fmla="*/ 0 w 52"/>
                <a:gd name="T13" fmla="*/ 46 h 59"/>
                <a:gd name="T14" fmla="*/ 32 w 52"/>
                <a:gd name="T15" fmla="*/ 7 h 59"/>
                <a:gd name="T16" fmla="*/ 32 w 52"/>
                <a:gd name="T17" fmla="*/ 0 h 59"/>
                <a:gd name="T18" fmla="*/ 39 w 52"/>
                <a:gd name="T19" fmla="*/ 13 h 59"/>
                <a:gd name="T20" fmla="*/ 39 w 52"/>
                <a:gd name="T21" fmla="*/ 13 h 59"/>
                <a:gd name="T22" fmla="*/ 6 w 52"/>
                <a:gd name="T23" fmla="*/ 52 h 59"/>
                <a:gd name="T24" fmla="*/ 0 w 52"/>
                <a:gd name="T25" fmla="*/ 46 h 59"/>
                <a:gd name="T26" fmla="*/ 6 w 52"/>
                <a:gd name="T27" fmla="*/ 46 h 59"/>
                <a:gd name="T28" fmla="*/ 52 w 52"/>
                <a:gd name="T29" fmla="*/ 52 h 59"/>
                <a:gd name="T30" fmla="*/ 52 w 52"/>
                <a:gd name="T31" fmla="*/ 59 h 59"/>
                <a:gd name="T32" fmla="*/ 45 w 52"/>
                <a:gd name="T33" fmla="*/ 59 h 59"/>
                <a:gd name="T34" fmla="*/ 39 w 52"/>
                <a:gd name="T35" fmla="*/ 39 h 59"/>
                <a:gd name="T36" fmla="*/ 45 w 52"/>
                <a:gd name="T37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9">
                  <a:moveTo>
                    <a:pt x="45" y="39"/>
                  </a:moveTo>
                  <a:lnTo>
                    <a:pt x="52" y="59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6" y="5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32" y="7"/>
                  </a:lnTo>
                  <a:lnTo>
                    <a:pt x="32" y="0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6" y="52"/>
                  </a:lnTo>
                  <a:lnTo>
                    <a:pt x="0" y="46"/>
                  </a:lnTo>
                  <a:lnTo>
                    <a:pt x="6" y="46"/>
                  </a:lnTo>
                  <a:lnTo>
                    <a:pt x="52" y="52"/>
                  </a:lnTo>
                  <a:lnTo>
                    <a:pt x="52" y="59"/>
                  </a:lnTo>
                  <a:lnTo>
                    <a:pt x="45" y="59"/>
                  </a:lnTo>
                  <a:lnTo>
                    <a:pt x="39" y="39"/>
                  </a:lnTo>
                  <a:lnTo>
                    <a:pt x="45" y="3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79" name="Freeform 131">
              <a:extLst>
                <a:ext uri="{FF2B5EF4-FFF2-40B4-BE49-F238E27FC236}">
                  <a16:creationId xmlns:a16="http://schemas.microsoft.com/office/drawing/2014/main" id="{7ED23266-B284-9E5B-4686-061D932D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961"/>
              <a:ext cx="13" cy="26"/>
            </a:xfrm>
            <a:custGeom>
              <a:avLst/>
              <a:gdLst>
                <a:gd name="T0" fmla="*/ 7 w 13"/>
                <a:gd name="T1" fmla="*/ 0 h 26"/>
                <a:gd name="T2" fmla="*/ 13 w 13"/>
                <a:gd name="T3" fmla="*/ 26 h 26"/>
                <a:gd name="T4" fmla="*/ 7 w 13"/>
                <a:gd name="T5" fmla="*/ 26 h 26"/>
                <a:gd name="T6" fmla="*/ 7 w 13"/>
                <a:gd name="T7" fmla="*/ 26 h 26"/>
                <a:gd name="T8" fmla="*/ 7 w 13"/>
                <a:gd name="T9" fmla="*/ 26 h 26"/>
                <a:gd name="T10" fmla="*/ 0 w 13"/>
                <a:gd name="T11" fmla="*/ 0 h 26"/>
                <a:gd name="T12" fmla="*/ 7 w 13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6">
                  <a:moveTo>
                    <a:pt x="7" y="0"/>
                  </a:moveTo>
                  <a:lnTo>
                    <a:pt x="13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0" name="Freeform 132">
              <a:extLst>
                <a:ext uri="{FF2B5EF4-FFF2-40B4-BE49-F238E27FC236}">
                  <a16:creationId xmlns:a16="http://schemas.microsoft.com/office/drawing/2014/main" id="{7470B1AE-543E-D348-451C-DE5DEEA48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961"/>
              <a:ext cx="46" cy="46"/>
            </a:xfrm>
            <a:custGeom>
              <a:avLst/>
              <a:gdLst>
                <a:gd name="T0" fmla="*/ 39 w 46"/>
                <a:gd name="T1" fmla="*/ 26 h 46"/>
                <a:gd name="T2" fmla="*/ 46 w 46"/>
                <a:gd name="T3" fmla="*/ 46 h 46"/>
                <a:gd name="T4" fmla="*/ 0 w 46"/>
                <a:gd name="T5" fmla="*/ 39 h 46"/>
                <a:gd name="T6" fmla="*/ 33 w 46"/>
                <a:gd name="T7" fmla="*/ 0 h 46"/>
                <a:gd name="T8" fmla="*/ 39 w 46"/>
                <a:gd name="T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39" y="26"/>
                  </a:moveTo>
                  <a:lnTo>
                    <a:pt x="46" y="46"/>
                  </a:lnTo>
                  <a:lnTo>
                    <a:pt x="0" y="39"/>
                  </a:lnTo>
                  <a:lnTo>
                    <a:pt x="33" y="0"/>
                  </a:lnTo>
                  <a:lnTo>
                    <a:pt x="39" y="2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1" name="Freeform 133">
              <a:extLst>
                <a:ext uri="{FF2B5EF4-FFF2-40B4-BE49-F238E27FC236}">
                  <a16:creationId xmlns:a16="http://schemas.microsoft.com/office/drawing/2014/main" id="{FAC8AAEB-745B-024A-5A84-2A71EDBF4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" y="935"/>
              <a:ext cx="13" cy="13"/>
            </a:xfrm>
            <a:custGeom>
              <a:avLst/>
              <a:gdLst>
                <a:gd name="T0" fmla="*/ 7 w 13"/>
                <a:gd name="T1" fmla="*/ 13 h 13"/>
                <a:gd name="T2" fmla="*/ 13 w 13"/>
                <a:gd name="T3" fmla="*/ 13 h 13"/>
                <a:gd name="T4" fmla="*/ 7 w 13"/>
                <a:gd name="T5" fmla="*/ 0 h 13"/>
                <a:gd name="T6" fmla="*/ 0 w 13"/>
                <a:gd name="T7" fmla="*/ 0 h 13"/>
                <a:gd name="T8" fmla="*/ 7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13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2" name="Freeform 134">
              <a:extLst>
                <a:ext uri="{FF2B5EF4-FFF2-40B4-BE49-F238E27FC236}">
                  <a16:creationId xmlns:a16="http://schemas.microsoft.com/office/drawing/2014/main" id="{4CE5B10E-231A-5D41-2D57-16B664F6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981"/>
              <a:ext cx="13" cy="13"/>
            </a:xfrm>
            <a:custGeom>
              <a:avLst/>
              <a:gdLst>
                <a:gd name="T0" fmla="*/ 13 w 13"/>
                <a:gd name="T1" fmla="*/ 13 h 13"/>
                <a:gd name="T2" fmla="*/ 7 w 13"/>
                <a:gd name="T3" fmla="*/ 13 h 13"/>
                <a:gd name="T4" fmla="*/ 0 w 13"/>
                <a:gd name="T5" fmla="*/ 0 h 13"/>
                <a:gd name="T6" fmla="*/ 7 w 13"/>
                <a:gd name="T7" fmla="*/ 0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7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3" name="Freeform 135">
              <a:extLst>
                <a:ext uri="{FF2B5EF4-FFF2-40B4-BE49-F238E27FC236}">
                  <a16:creationId xmlns:a16="http://schemas.microsoft.com/office/drawing/2014/main" id="{2F351D54-E721-EA59-4A1B-143080BC6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" y="935"/>
              <a:ext cx="155" cy="59"/>
            </a:xfrm>
            <a:custGeom>
              <a:avLst/>
              <a:gdLst>
                <a:gd name="T0" fmla="*/ 155 w 155"/>
                <a:gd name="T1" fmla="*/ 13 h 59"/>
                <a:gd name="T2" fmla="*/ 148 w 155"/>
                <a:gd name="T3" fmla="*/ 0 h 59"/>
                <a:gd name="T4" fmla="*/ 0 w 155"/>
                <a:gd name="T5" fmla="*/ 46 h 59"/>
                <a:gd name="T6" fmla="*/ 6 w 155"/>
                <a:gd name="T7" fmla="*/ 59 h 59"/>
                <a:gd name="T8" fmla="*/ 155 w 155"/>
                <a:gd name="T9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9">
                  <a:moveTo>
                    <a:pt x="155" y="13"/>
                  </a:moveTo>
                  <a:lnTo>
                    <a:pt x="148" y="0"/>
                  </a:lnTo>
                  <a:lnTo>
                    <a:pt x="0" y="46"/>
                  </a:lnTo>
                  <a:lnTo>
                    <a:pt x="6" y="59"/>
                  </a:lnTo>
                  <a:lnTo>
                    <a:pt x="155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4" name="Rectangle 136">
              <a:extLst>
                <a:ext uri="{FF2B5EF4-FFF2-40B4-BE49-F238E27FC236}">
                  <a16:creationId xmlns:a16="http://schemas.microsoft.com/office/drawing/2014/main" id="{7C2D395B-5146-3B23-4373-3232F03EB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526"/>
              <a:ext cx="660" cy="59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5" name="Rectangle 137">
              <a:extLst>
                <a:ext uri="{FF2B5EF4-FFF2-40B4-BE49-F238E27FC236}">
                  <a16:creationId xmlns:a16="http://schemas.microsoft.com/office/drawing/2014/main" id="{EEF64193-A137-F723-904B-C80C2611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520"/>
              <a:ext cx="666" cy="13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6" name="Rectangle 138">
              <a:extLst>
                <a:ext uri="{FF2B5EF4-FFF2-40B4-BE49-F238E27FC236}">
                  <a16:creationId xmlns:a16="http://schemas.microsoft.com/office/drawing/2014/main" id="{FD583397-9739-43C7-F39F-B34C7105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2526"/>
              <a:ext cx="13" cy="65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7" name="Rectangle 139">
              <a:extLst>
                <a:ext uri="{FF2B5EF4-FFF2-40B4-BE49-F238E27FC236}">
                  <a16:creationId xmlns:a16="http://schemas.microsoft.com/office/drawing/2014/main" id="{2BC0468C-0BE9-4B3F-5063-A2E52206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578"/>
              <a:ext cx="666" cy="13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8" name="Rectangle 140">
              <a:extLst>
                <a:ext uri="{FF2B5EF4-FFF2-40B4-BE49-F238E27FC236}">
                  <a16:creationId xmlns:a16="http://schemas.microsoft.com/office/drawing/2014/main" id="{8F76B192-1753-ACA4-50AE-76911669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520"/>
              <a:ext cx="13" cy="65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9" name="Rectangle 141">
              <a:extLst>
                <a:ext uri="{FF2B5EF4-FFF2-40B4-BE49-F238E27FC236}">
                  <a16:creationId xmlns:a16="http://schemas.microsoft.com/office/drawing/2014/main" id="{76069283-CCE9-6CAD-3E3A-293B2C1F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3050"/>
              <a:ext cx="660" cy="5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0" name="Rectangle 142">
              <a:extLst>
                <a:ext uri="{FF2B5EF4-FFF2-40B4-BE49-F238E27FC236}">
                  <a16:creationId xmlns:a16="http://schemas.microsoft.com/office/drawing/2014/main" id="{AB882B2B-27E6-7611-246C-581C148E4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3044"/>
              <a:ext cx="666" cy="13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1" name="Rectangle 143">
              <a:extLst>
                <a:ext uri="{FF2B5EF4-FFF2-40B4-BE49-F238E27FC236}">
                  <a16:creationId xmlns:a16="http://schemas.microsoft.com/office/drawing/2014/main" id="{A0CA7D9C-B50D-8585-0D6C-B4D42AA4A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3050"/>
              <a:ext cx="13" cy="58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2" name="Rectangle 144">
              <a:extLst>
                <a:ext uri="{FF2B5EF4-FFF2-40B4-BE49-F238E27FC236}">
                  <a16:creationId xmlns:a16="http://schemas.microsoft.com/office/drawing/2014/main" id="{4BDA155E-75D9-2BE9-F05D-269FB9926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096"/>
              <a:ext cx="666" cy="12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3" name="Rectangle 145">
              <a:extLst>
                <a:ext uri="{FF2B5EF4-FFF2-40B4-BE49-F238E27FC236}">
                  <a16:creationId xmlns:a16="http://schemas.microsoft.com/office/drawing/2014/main" id="{8317F80F-1701-53DF-9FD8-6039E06A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044"/>
              <a:ext cx="13" cy="58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4" name="Rectangle 146">
              <a:extLst>
                <a:ext uri="{FF2B5EF4-FFF2-40B4-BE49-F238E27FC236}">
                  <a16:creationId xmlns:a16="http://schemas.microsoft.com/office/drawing/2014/main" id="{232BCB57-F826-587F-CDFD-52256D1C3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326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995" name="Rectangle 147">
              <a:extLst>
                <a:ext uri="{FF2B5EF4-FFF2-40B4-BE49-F238E27FC236}">
                  <a16:creationId xmlns:a16="http://schemas.microsoft.com/office/drawing/2014/main" id="{CA2AB859-0652-ED60-16CD-DA839D8F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3141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996" name="Rectangle 148">
              <a:extLst>
                <a:ext uri="{FF2B5EF4-FFF2-40B4-BE49-F238E27FC236}">
                  <a16:creationId xmlns:a16="http://schemas.microsoft.com/office/drawing/2014/main" id="{FC16D1D9-470D-6112-5F64-6833474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2365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Al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4997" name="Freeform 149">
              <a:extLst>
                <a:ext uri="{FF2B5EF4-FFF2-40B4-BE49-F238E27FC236}">
                  <a16:creationId xmlns:a16="http://schemas.microsoft.com/office/drawing/2014/main" id="{B84EA306-2C57-BD26-74B7-5880C18A0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07"/>
              <a:ext cx="13" cy="13"/>
            </a:xfrm>
            <a:custGeom>
              <a:avLst/>
              <a:gdLst>
                <a:gd name="T0" fmla="*/ 0 w 13"/>
                <a:gd name="T1" fmla="*/ 7 h 13"/>
                <a:gd name="T2" fmla="*/ 0 w 13"/>
                <a:gd name="T3" fmla="*/ 13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7 h 13"/>
                <a:gd name="T10" fmla="*/ 7 w 13"/>
                <a:gd name="T11" fmla="*/ 0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7"/>
                  </a:moveTo>
                  <a:lnTo>
                    <a:pt x="0" y="13"/>
                  </a:lnTo>
                  <a:lnTo>
                    <a:pt x="7" y="13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8" name="Freeform 150">
              <a:extLst>
                <a:ext uri="{FF2B5EF4-FFF2-40B4-BE49-F238E27FC236}">
                  <a16:creationId xmlns:a16="http://schemas.microsoft.com/office/drawing/2014/main" id="{CAA0E66E-C1C2-9D43-D249-918D2942D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" y="2488"/>
              <a:ext cx="51" cy="45"/>
            </a:xfrm>
            <a:custGeom>
              <a:avLst/>
              <a:gdLst>
                <a:gd name="T0" fmla="*/ 38 w 51"/>
                <a:gd name="T1" fmla="*/ 26 h 45"/>
                <a:gd name="T2" fmla="*/ 51 w 51"/>
                <a:gd name="T3" fmla="*/ 45 h 45"/>
                <a:gd name="T4" fmla="*/ 51 w 51"/>
                <a:gd name="T5" fmla="*/ 45 h 45"/>
                <a:gd name="T6" fmla="*/ 51 w 51"/>
                <a:gd name="T7" fmla="*/ 45 h 45"/>
                <a:gd name="T8" fmla="*/ 0 w 51"/>
                <a:gd name="T9" fmla="*/ 38 h 45"/>
                <a:gd name="T10" fmla="*/ 0 w 51"/>
                <a:gd name="T11" fmla="*/ 32 h 45"/>
                <a:gd name="T12" fmla="*/ 0 w 51"/>
                <a:gd name="T13" fmla="*/ 32 h 45"/>
                <a:gd name="T14" fmla="*/ 32 w 51"/>
                <a:gd name="T15" fmla="*/ 0 h 45"/>
                <a:gd name="T16" fmla="*/ 32 w 51"/>
                <a:gd name="T17" fmla="*/ 0 h 45"/>
                <a:gd name="T18" fmla="*/ 32 w 51"/>
                <a:gd name="T19" fmla="*/ 6 h 45"/>
                <a:gd name="T20" fmla="*/ 32 w 51"/>
                <a:gd name="T21" fmla="*/ 6 h 45"/>
                <a:gd name="T22" fmla="*/ 0 w 51"/>
                <a:gd name="T23" fmla="*/ 38 h 45"/>
                <a:gd name="T24" fmla="*/ 0 w 51"/>
                <a:gd name="T25" fmla="*/ 32 h 45"/>
                <a:gd name="T26" fmla="*/ 0 w 51"/>
                <a:gd name="T27" fmla="*/ 32 h 45"/>
                <a:gd name="T28" fmla="*/ 51 w 51"/>
                <a:gd name="T29" fmla="*/ 38 h 45"/>
                <a:gd name="T30" fmla="*/ 51 w 51"/>
                <a:gd name="T31" fmla="*/ 45 h 45"/>
                <a:gd name="T32" fmla="*/ 45 w 51"/>
                <a:gd name="T33" fmla="*/ 45 h 45"/>
                <a:gd name="T34" fmla="*/ 32 w 51"/>
                <a:gd name="T35" fmla="*/ 26 h 45"/>
                <a:gd name="T36" fmla="*/ 38 w 51"/>
                <a:gd name="T3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45">
                  <a:moveTo>
                    <a:pt x="38" y="26"/>
                  </a:moveTo>
                  <a:lnTo>
                    <a:pt x="51" y="45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51" y="38"/>
                  </a:lnTo>
                  <a:lnTo>
                    <a:pt x="51" y="45"/>
                  </a:lnTo>
                  <a:lnTo>
                    <a:pt x="45" y="45"/>
                  </a:lnTo>
                  <a:lnTo>
                    <a:pt x="32" y="26"/>
                  </a:lnTo>
                  <a:lnTo>
                    <a:pt x="38" y="2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9" name="Freeform 151">
              <a:extLst>
                <a:ext uri="{FF2B5EF4-FFF2-40B4-BE49-F238E27FC236}">
                  <a16:creationId xmlns:a16="http://schemas.microsoft.com/office/drawing/2014/main" id="{CEEFAF7B-EAFA-BE1A-BAB0-83EFBF2ED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" y="2494"/>
              <a:ext cx="13" cy="20"/>
            </a:xfrm>
            <a:custGeom>
              <a:avLst/>
              <a:gdLst>
                <a:gd name="T0" fmla="*/ 7 w 13"/>
                <a:gd name="T1" fmla="*/ 0 h 20"/>
                <a:gd name="T2" fmla="*/ 13 w 13"/>
                <a:gd name="T3" fmla="*/ 20 h 20"/>
                <a:gd name="T4" fmla="*/ 7 w 13"/>
                <a:gd name="T5" fmla="*/ 20 h 20"/>
                <a:gd name="T6" fmla="*/ 7 w 13"/>
                <a:gd name="T7" fmla="*/ 20 h 20"/>
                <a:gd name="T8" fmla="*/ 7 w 13"/>
                <a:gd name="T9" fmla="*/ 20 h 20"/>
                <a:gd name="T10" fmla="*/ 0 w 13"/>
                <a:gd name="T11" fmla="*/ 0 h 20"/>
                <a:gd name="T12" fmla="*/ 7 w 1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7" y="0"/>
                  </a:moveTo>
                  <a:lnTo>
                    <a:pt x="13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00" name="Freeform 152">
              <a:extLst>
                <a:ext uri="{FF2B5EF4-FFF2-40B4-BE49-F238E27FC236}">
                  <a16:creationId xmlns:a16="http://schemas.microsoft.com/office/drawing/2014/main" id="{00A33A74-7CD9-38B2-AD08-4E8E07459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" y="2494"/>
              <a:ext cx="51" cy="39"/>
            </a:xfrm>
            <a:custGeom>
              <a:avLst/>
              <a:gdLst>
                <a:gd name="T0" fmla="*/ 38 w 51"/>
                <a:gd name="T1" fmla="*/ 20 h 39"/>
                <a:gd name="T2" fmla="*/ 51 w 51"/>
                <a:gd name="T3" fmla="*/ 39 h 39"/>
                <a:gd name="T4" fmla="*/ 0 w 51"/>
                <a:gd name="T5" fmla="*/ 32 h 39"/>
                <a:gd name="T6" fmla="*/ 32 w 51"/>
                <a:gd name="T7" fmla="*/ 0 h 39"/>
                <a:gd name="T8" fmla="*/ 38 w 51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9">
                  <a:moveTo>
                    <a:pt x="38" y="20"/>
                  </a:moveTo>
                  <a:lnTo>
                    <a:pt x="51" y="39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38" y="2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01" name="Freeform 153">
              <a:extLst>
                <a:ext uri="{FF2B5EF4-FFF2-40B4-BE49-F238E27FC236}">
                  <a16:creationId xmlns:a16="http://schemas.microsoft.com/office/drawing/2014/main" id="{D28879D1-2AFC-FC9E-53D7-7E32BEC11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" y="2462"/>
              <a:ext cx="13" cy="13"/>
            </a:xfrm>
            <a:custGeom>
              <a:avLst/>
              <a:gdLst>
                <a:gd name="T0" fmla="*/ 6 w 13"/>
                <a:gd name="T1" fmla="*/ 13 h 13"/>
                <a:gd name="T2" fmla="*/ 13 w 13"/>
                <a:gd name="T3" fmla="*/ 13 h 13"/>
                <a:gd name="T4" fmla="*/ 6 w 13"/>
                <a:gd name="T5" fmla="*/ 0 h 13"/>
                <a:gd name="T6" fmla="*/ 0 w 13"/>
                <a:gd name="T7" fmla="*/ 0 h 13"/>
                <a:gd name="T8" fmla="*/ 6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02" name="Freeform 154">
              <a:extLst>
                <a:ext uri="{FF2B5EF4-FFF2-40B4-BE49-F238E27FC236}">
                  <a16:creationId xmlns:a16="http://schemas.microsoft.com/office/drawing/2014/main" id="{8DE22E92-C30E-F949-40B9-2A2B8EFF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07"/>
              <a:ext cx="13" cy="13"/>
            </a:xfrm>
            <a:custGeom>
              <a:avLst/>
              <a:gdLst>
                <a:gd name="T0" fmla="*/ 13 w 13"/>
                <a:gd name="T1" fmla="*/ 13 h 13"/>
                <a:gd name="T2" fmla="*/ 7 w 13"/>
                <a:gd name="T3" fmla="*/ 13 h 13"/>
                <a:gd name="T4" fmla="*/ 0 w 13"/>
                <a:gd name="T5" fmla="*/ 0 h 13"/>
                <a:gd name="T6" fmla="*/ 7 w 13"/>
                <a:gd name="T7" fmla="*/ 0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7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03" name="Freeform 155">
              <a:extLst>
                <a:ext uri="{FF2B5EF4-FFF2-40B4-BE49-F238E27FC236}">
                  <a16:creationId xmlns:a16="http://schemas.microsoft.com/office/drawing/2014/main" id="{CD0798E4-595A-4ABF-48EE-548D554A7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" y="2462"/>
              <a:ext cx="129" cy="58"/>
            </a:xfrm>
            <a:custGeom>
              <a:avLst/>
              <a:gdLst>
                <a:gd name="T0" fmla="*/ 129 w 129"/>
                <a:gd name="T1" fmla="*/ 13 h 58"/>
                <a:gd name="T2" fmla="*/ 123 w 129"/>
                <a:gd name="T3" fmla="*/ 0 h 58"/>
                <a:gd name="T4" fmla="*/ 0 w 129"/>
                <a:gd name="T5" fmla="*/ 45 h 58"/>
                <a:gd name="T6" fmla="*/ 6 w 129"/>
                <a:gd name="T7" fmla="*/ 58 h 58"/>
                <a:gd name="T8" fmla="*/ 129 w 129"/>
                <a:gd name="T9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8">
                  <a:moveTo>
                    <a:pt x="129" y="13"/>
                  </a:moveTo>
                  <a:lnTo>
                    <a:pt x="123" y="0"/>
                  </a:lnTo>
                  <a:lnTo>
                    <a:pt x="0" y="45"/>
                  </a:lnTo>
                  <a:lnTo>
                    <a:pt x="6" y="58"/>
                  </a:lnTo>
                  <a:lnTo>
                    <a:pt x="129" y="1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04" name="Rectangle 156">
              <a:extLst>
                <a:ext uri="{FF2B5EF4-FFF2-40B4-BE49-F238E27FC236}">
                  <a16:creationId xmlns:a16="http://schemas.microsoft.com/office/drawing/2014/main" id="{8A905A10-528C-8E0D-CDEB-CB2748B6E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2565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5005" name="Rectangle 157">
              <a:extLst>
                <a:ext uri="{FF2B5EF4-FFF2-40B4-BE49-F238E27FC236}">
                  <a16:creationId xmlns:a16="http://schemas.microsoft.com/office/drawing/2014/main" id="{BF27F9A7-A7E5-2F22-BF44-504408657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3102"/>
              <a:ext cx="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grpSp>
          <p:nvGrpSpPr>
            <p:cNvPr id="335006" name="Group 158">
              <a:extLst>
                <a:ext uri="{FF2B5EF4-FFF2-40B4-BE49-F238E27FC236}">
                  <a16:creationId xmlns:a16="http://schemas.microsoft.com/office/drawing/2014/main" id="{D09B9E6C-3EEB-CD2D-64D0-18700030F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1936"/>
              <a:ext cx="2173" cy="144"/>
              <a:chOff x="2122" y="2258"/>
              <a:chExt cx="2173" cy="144"/>
            </a:xfrm>
          </p:grpSpPr>
          <p:sp>
            <p:nvSpPr>
              <p:cNvPr id="335007" name="Rectangle 159">
                <a:extLst>
                  <a:ext uri="{FF2B5EF4-FFF2-40B4-BE49-F238E27FC236}">
                    <a16:creationId xmlns:a16="http://schemas.microsoft.com/office/drawing/2014/main" id="{0C554B76-CAC6-5CF1-FA12-F19AE1904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258"/>
                <a:ext cx="81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Cross-section of </a:t>
                </a:r>
                <a:endParaRPr lang="en-US" altLang="en-US" sz="2000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5008" name="Rectangle 160">
                <a:extLst>
                  <a:ext uri="{FF2B5EF4-FFF2-40B4-BE49-F238E27FC236}">
                    <a16:creationId xmlns:a16="http://schemas.microsoft.com/office/drawing/2014/main" id="{AC7B324A-092D-F11A-4444-B359ECFF0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258"/>
                <a:ext cx="15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pn</a:t>
                </a:r>
                <a:endParaRPr lang="en-US" altLang="en-US" sz="2000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5009" name="Rectangle 161">
                <a:extLst>
                  <a:ext uri="{FF2B5EF4-FFF2-40B4-BE49-F238E27FC236}">
                    <a16:creationId xmlns:a16="http://schemas.microsoft.com/office/drawing/2014/main" id="{D90F0818-FE97-0C5A-3DAF-4C365048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8"/>
                <a:ext cx="126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i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-junction in an IC process </a:t>
                </a:r>
                <a:endParaRPr lang="en-US" altLang="en-US" sz="2000" i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35010" name="Rectangle 162">
              <a:extLst>
                <a:ext uri="{FF2B5EF4-FFF2-40B4-BE49-F238E27FC236}">
                  <a16:creationId xmlns:a16="http://schemas.microsoft.com/office/drawing/2014/main" id="{B4CFF390-51B1-D06E-1890-FF86B4D52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3277"/>
              <a:ext cx="82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One-dimensional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5011" name="Rectangle 163">
              <a:extLst>
                <a:ext uri="{FF2B5EF4-FFF2-40B4-BE49-F238E27FC236}">
                  <a16:creationId xmlns:a16="http://schemas.microsoft.com/office/drawing/2014/main" id="{757D0D01-6977-623B-17B7-55A773C5C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3361"/>
              <a:ext cx="67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representation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35012" name="Rectangle 164">
              <a:extLst>
                <a:ext uri="{FF2B5EF4-FFF2-40B4-BE49-F238E27FC236}">
                  <a16:creationId xmlns:a16="http://schemas.microsoft.com/office/drawing/2014/main" id="{FE7E3B6B-62FB-2D65-947D-3D8FD6BF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3361"/>
              <a:ext cx="64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diode symbol</a:t>
              </a:r>
              <a:endParaRPr lang="en-US" altLang="en-US" sz="2000" i="0">
                <a:latin typeface="Times New Roman" panose="02020603050405020304" pitchFamily="18" charset="0"/>
              </a:endParaRPr>
            </a:p>
          </p:txBody>
        </p:sp>
      </p:grpSp>
      <p:sp>
        <p:nvSpPr>
          <p:cNvPr id="335014" name="Text Box 166">
            <a:extLst>
              <a:ext uri="{FF2B5EF4-FFF2-40B4-BE49-F238E27FC236}">
                <a16:creationId xmlns:a16="http://schemas.microsoft.com/office/drawing/2014/main" id="{F2F26AFA-7CB8-173D-F5BA-C8CECC59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5487988"/>
            <a:ext cx="69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Mostly occurring as parasitic element in Digital 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99815BFE-2DDE-A315-60A1-2465185D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2438400" cy="2286000"/>
          </a:xfrm>
          <a:prstGeom prst="rect">
            <a:avLst/>
          </a:prstGeom>
          <a:solidFill>
            <a:srgbClr val="C3C5C5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FA764FEE-D020-C1E7-9477-7A6733B89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686800" cy="914400"/>
          </a:xfrm>
        </p:spPr>
        <p:txBody>
          <a:bodyPr/>
          <a:lstStyle/>
          <a:p>
            <a:r>
              <a:rPr lang="en-US" altLang="en-US"/>
              <a:t>A unified model</a:t>
            </a:r>
            <a:br>
              <a:rPr lang="en-US" altLang="en-US"/>
            </a:br>
            <a:r>
              <a:rPr lang="en-US" altLang="en-US"/>
              <a:t>for manual analysis</a:t>
            </a:r>
          </a:p>
        </p:txBody>
      </p:sp>
      <p:sp>
        <p:nvSpPr>
          <p:cNvPr id="325636" name="Rectangle 4">
            <a:extLst>
              <a:ext uri="{FF2B5EF4-FFF2-40B4-BE49-F238E27FC236}">
                <a16:creationId xmlns:a16="http://schemas.microsoft.com/office/drawing/2014/main" id="{BE85D2F9-8A29-FEB1-DE7E-550E06053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34290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7" name="Rectangle 5">
            <a:extLst>
              <a:ext uri="{FF2B5EF4-FFF2-40B4-BE49-F238E27FC236}">
                <a16:creationId xmlns:a16="http://schemas.microsoft.com/office/drawing/2014/main" id="{5659D5CA-633A-1CBA-3BCC-4D63E50F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4290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Rectangle 6">
            <a:extLst>
              <a:ext uri="{FF2B5EF4-FFF2-40B4-BE49-F238E27FC236}">
                <a16:creationId xmlns:a16="http://schemas.microsoft.com/office/drawing/2014/main" id="{F0C00626-A8B3-453C-83CE-2F31520AF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34290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Rectangle 7">
            <a:extLst>
              <a:ext uri="{FF2B5EF4-FFF2-40B4-BE49-F238E27FC236}">
                <a16:creationId xmlns:a16="http://schemas.microsoft.com/office/drawing/2014/main" id="{F5529962-BC19-AF53-C651-93DA4620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34417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40" name="Rectangle 8">
            <a:extLst>
              <a:ext uri="{FF2B5EF4-FFF2-40B4-BE49-F238E27FC236}">
                <a16:creationId xmlns:a16="http://schemas.microsoft.com/office/drawing/2014/main" id="{1DBF2447-F375-9C9F-621D-4EE36EFF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44170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5641" name="Group 9">
            <a:extLst>
              <a:ext uri="{FF2B5EF4-FFF2-40B4-BE49-F238E27FC236}">
                <a16:creationId xmlns:a16="http://schemas.microsoft.com/office/drawing/2014/main" id="{1CE93581-9F4A-9CC3-5BBD-7B1D975A7D2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667000"/>
            <a:ext cx="2281238" cy="2195513"/>
            <a:chOff x="134" y="1872"/>
            <a:chExt cx="1437" cy="1383"/>
          </a:xfrm>
        </p:grpSpPr>
        <p:grpSp>
          <p:nvGrpSpPr>
            <p:cNvPr id="325642" name="Group 10">
              <a:extLst>
                <a:ext uri="{FF2B5EF4-FFF2-40B4-BE49-F238E27FC236}">
                  <a16:creationId xmlns:a16="http://schemas.microsoft.com/office/drawing/2014/main" id="{3E6987A0-1BEF-2001-8F59-E645EA832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00"/>
              <a:ext cx="768" cy="288"/>
              <a:chOff x="432" y="2352"/>
              <a:chExt cx="768" cy="288"/>
            </a:xfrm>
          </p:grpSpPr>
          <p:sp>
            <p:nvSpPr>
              <p:cNvPr id="325643" name="Oval 11">
                <a:extLst>
                  <a:ext uri="{FF2B5EF4-FFF2-40B4-BE49-F238E27FC236}">
                    <a16:creationId xmlns:a16="http://schemas.microsoft.com/office/drawing/2014/main" id="{72154F7E-9BEA-3E08-93D7-5700B3128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288" cy="288"/>
              </a:xfrm>
              <a:prstGeom prst="ellipse">
                <a:avLst/>
              </a:prstGeom>
              <a:noFill/>
              <a:ln w="28575">
                <a:solidFill>
                  <a:srgbClr val="00008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644" name="Line 12">
                <a:extLst>
                  <a:ext uri="{FF2B5EF4-FFF2-40B4-BE49-F238E27FC236}">
                    <a16:creationId xmlns:a16="http://schemas.microsoft.com/office/drawing/2014/main" id="{D00B382A-B51F-E79C-013F-6C615F5AD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49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8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645" name="Line 13">
                <a:extLst>
                  <a:ext uri="{FF2B5EF4-FFF2-40B4-BE49-F238E27FC236}">
                    <a16:creationId xmlns:a16="http://schemas.microsoft.com/office/drawing/2014/main" id="{F4BB7D50-426B-5F4F-C1B1-AF8C52DB8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8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646" name="Line 14">
                <a:extLst>
                  <a:ext uri="{FF2B5EF4-FFF2-40B4-BE49-F238E27FC236}">
                    <a16:creationId xmlns:a16="http://schemas.microsoft.com/office/drawing/2014/main" id="{82D87B5B-4050-CA1A-3773-103295966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49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8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5647" name="Oval 15">
              <a:extLst>
                <a:ext uri="{FF2B5EF4-FFF2-40B4-BE49-F238E27FC236}">
                  <a16:creationId xmlns:a16="http://schemas.microsoft.com/office/drawing/2014/main" id="{4F3433A9-868E-C7D2-1CE5-7B37AFC2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14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48" name="Oval 16">
              <a:extLst>
                <a:ext uri="{FF2B5EF4-FFF2-40B4-BE49-F238E27FC236}">
                  <a16:creationId xmlns:a16="http://schemas.microsoft.com/office/drawing/2014/main" id="{B3BE3202-4818-032F-11FF-341A4AA7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520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49" name="Oval 17">
              <a:extLst>
                <a:ext uri="{FF2B5EF4-FFF2-40B4-BE49-F238E27FC236}">
                  <a16:creationId xmlns:a16="http://schemas.microsoft.com/office/drawing/2014/main" id="{0FF78619-BD62-C7C8-1940-DAE90FC4AE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16" y="2112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0" name="Oval 18">
              <a:extLst>
                <a:ext uri="{FF2B5EF4-FFF2-40B4-BE49-F238E27FC236}">
                  <a16:creationId xmlns:a16="http://schemas.microsoft.com/office/drawing/2014/main" id="{5EAD317A-AC56-B624-5C40-E6CDA9C34F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16" y="292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1" name="Text Box 19">
              <a:extLst>
                <a:ext uri="{FF2B5EF4-FFF2-40B4-BE49-F238E27FC236}">
                  <a16:creationId xmlns:a16="http://schemas.microsoft.com/office/drawing/2014/main" id="{8B3CB420-73B9-04D0-BD9F-6C89624EC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243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S</a:t>
              </a:r>
            </a:p>
          </p:txBody>
        </p:sp>
        <p:sp>
          <p:nvSpPr>
            <p:cNvPr id="325652" name="Text Box 20">
              <a:extLst>
                <a:ext uri="{FF2B5EF4-FFF2-40B4-BE49-F238E27FC236}">
                  <a16:creationId xmlns:a16="http://schemas.microsoft.com/office/drawing/2014/main" id="{EAE873D5-0EF6-F968-AF88-D6147A100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4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325653" name="Text Box 21">
              <a:extLst>
                <a:ext uri="{FF2B5EF4-FFF2-40B4-BE49-F238E27FC236}">
                  <a16:creationId xmlns:a16="http://schemas.microsoft.com/office/drawing/2014/main" id="{4712B8A3-ADC3-1789-99FB-65DB3E850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872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325654" name="Text Box 22">
              <a:extLst>
                <a:ext uri="{FF2B5EF4-FFF2-40B4-BE49-F238E27FC236}">
                  <a16:creationId xmlns:a16="http://schemas.microsoft.com/office/drawing/2014/main" id="{AB640DF0-6AB9-5234-898D-575E9FCD4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</p:grpSp>
      <p:pic>
        <p:nvPicPr>
          <p:cNvPr id="325655" name="Picture 23">
            <a:extLst>
              <a:ext uri="{FF2B5EF4-FFF2-40B4-BE49-F238E27FC236}">
                <a16:creationId xmlns:a16="http://schemas.microsoft.com/office/drawing/2014/main" id="{9EF41F0B-0F86-B764-CFA0-6531AACF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32031" r="4506" b="12500"/>
          <a:stretch>
            <a:fillRect/>
          </a:stretch>
        </p:blipFill>
        <p:spPr bwMode="auto">
          <a:xfrm>
            <a:off x="3048000" y="2362200"/>
            <a:ext cx="6096000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3CBE26A8-E7C9-1940-F938-C62C12B5D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Model versus SPICE </a:t>
            </a:r>
          </a:p>
        </p:txBody>
      </p:sp>
      <p:grpSp>
        <p:nvGrpSpPr>
          <p:cNvPr id="326659" name="Group 3">
            <a:extLst>
              <a:ext uri="{FF2B5EF4-FFF2-40B4-BE49-F238E27FC236}">
                <a16:creationId xmlns:a16="http://schemas.microsoft.com/office/drawing/2014/main" id="{38382522-60B2-168F-0EDC-9D85B96967A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6423025" cy="4594225"/>
            <a:chOff x="816" y="1104"/>
            <a:chExt cx="4046" cy="2894"/>
          </a:xfrm>
        </p:grpSpPr>
        <p:sp>
          <p:nvSpPr>
            <p:cNvPr id="326660" name="Rectangle 4">
              <a:extLst>
                <a:ext uri="{FF2B5EF4-FFF2-40B4-BE49-F238E27FC236}">
                  <a16:creationId xmlns:a16="http://schemas.microsoft.com/office/drawing/2014/main" id="{6E094BB4-7F74-46B0-0463-894540399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04"/>
              <a:ext cx="4046" cy="28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1" name="Rectangle 5">
              <a:extLst>
                <a:ext uri="{FF2B5EF4-FFF2-40B4-BE49-F238E27FC236}">
                  <a16:creationId xmlns:a16="http://schemas.microsoft.com/office/drawing/2014/main" id="{928C6465-4D23-4D10-1F2F-4CB86AFF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1323"/>
              <a:ext cx="3117" cy="23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2" name="Rectangle 6">
              <a:extLst>
                <a:ext uri="{FF2B5EF4-FFF2-40B4-BE49-F238E27FC236}">
                  <a16:creationId xmlns:a16="http://schemas.microsoft.com/office/drawing/2014/main" id="{8086458A-8CBE-78AA-1145-3969F8906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1323"/>
              <a:ext cx="3117" cy="2339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3" name="Line 7">
              <a:extLst>
                <a:ext uri="{FF2B5EF4-FFF2-40B4-BE49-F238E27FC236}">
                  <a16:creationId xmlns:a16="http://schemas.microsoft.com/office/drawing/2014/main" id="{8E54D709-2F13-9461-135F-0D7ACEB92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323"/>
              <a:ext cx="311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4" name="Freeform 8">
              <a:extLst>
                <a:ext uri="{FF2B5EF4-FFF2-40B4-BE49-F238E27FC236}">
                  <a16:creationId xmlns:a16="http://schemas.microsoft.com/office/drawing/2014/main" id="{3A2F545C-9C99-109F-D557-1F0ACA355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" y="1323"/>
              <a:ext cx="3117" cy="2339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5" name="Line 9">
              <a:extLst>
                <a:ext uri="{FF2B5EF4-FFF2-40B4-BE49-F238E27FC236}">
                  <a16:creationId xmlns:a16="http://schemas.microsoft.com/office/drawing/2014/main" id="{E7072FFE-910C-0A90-E403-903400560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2" y="1323"/>
              <a:ext cx="1" cy="233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6" name="Line 10">
              <a:extLst>
                <a:ext uri="{FF2B5EF4-FFF2-40B4-BE49-F238E27FC236}">
                  <a16:creationId xmlns:a16="http://schemas.microsoft.com/office/drawing/2014/main" id="{8D9E7ECB-8329-4E04-A974-427619B6D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3662"/>
              <a:ext cx="311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7" name="Line 11">
              <a:extLst>
                <a:ext uri="{FF2B5EF4-FFF2-40B4-BE49-F238E27FC236}">
                  <a16:creationId xmlns:a16="http://schemas.microsoft.com/office/drawing/2014/main" id="{1375C9A7-AD0F-AD71-6896-F5C77F982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2" y="1323"/>
              <a:ext cx="1" cy="233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8" name="Line 12">
              <a:extLst>
                <a:ext uri="{FF2B5EF4-FFF2-40B4-BE49-F238E27FC236}">
                  <a16:creationId xmlns:a16="http://schemas.microsoft.com/office/drawing/2014/main" id="{45393DA8-EB5A-9CE3-D1F1-5BFAABB5D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2" y="3634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69" name="Line 13">
              <a:extLst>
                <a:ext uri="{FF2B5EF4-FFF2-40B4-BE49-F238E27FC236}">
                  <a16:creationId xmlns:a16="http://schemas.microsoft.com/office/drawing/2014/main" id="{3DD15963-0447-8CD7-6A09-BAA2803C3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323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0" name="Rectangle 14">
              <a:extLst>
                <a:ext uri="{FF2B5EF4-FFF2-40B4-BE49-F238E27FC236}">
                  <a16:creationId xmlns:a16="http://schemas.microsoft.com/office/drawing/2014/main" id="{1521A9A9-3C2F-BD48-A3DE-3A6E0E46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6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71" name="Line 15">
              <a:extLst>
                <a:ext uri="{FF2B5EF4-FFF2-40B4-BE49-F238E27FC236}">
                  <a16:creationId xmlns:a16="http://schemas.microsoft.com/office/drawing/2014/main" id="{4F70BA7C-A897-8AA3-43BA-59AA7199B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634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2" name="Line 16">
              <a:extLst>
                <a:ext uri="{FF2B5EF4-FFF2-40B4-BE49-F238E27FC236}">
                  <a16:creationId xmlns:a16="http://schemas.microsoft.com/office/drawing/2014/main" id="{6AF25B2B-54DA-B890-FA5A-B9491BF34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23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3" name="Rectangle 17">
              <a:extLst>
                <a:ext uri="{FF2B5EF4-FFF2-40B4-BE49-F238E27FC236}">
                  <a16:creationId xmlns:a16="http://schemas.microsoft.com/office/drawing/2014/main" id="{82F3CEA5-1B05-3B15-9B69-8E7725E9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368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74" name="Line 18">
              <a:extLst>
                <a:ext uri="{FF2B5EF4-FFF2-40B4-BE49-F238E27FC236}">
                  <a16:creationId xmlns:a16="http://schemas.microsoft.com/office/drawing/2014/main" id="{C8CDB9F2-27D7-21B6-8DED-1F180AF53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7" y="3634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5" name="Line 19">
              <a:extLst>
                <a:ext uri="{FF2B5EF4-FFF2-40B4-BE49-F238E27FC236}">
                  <a16:creationId xmlns:a16="http://schemas.microsoft.com/office/drawing/2014/main" id="{0FA429D1-84DD-CE11-99DE-2EFD33CC0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" y="1323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6" name="Rectangle 20">
              <a:extLst>
                <a:ext uri="{FF2B5EF4-FFF2-40B4-BE49-F238E27FC236}">
                  <a16:creationId xmlns:a16="http://schemas.microsoft.com/office/drawing/2014/main" id="{733A2C91-554C-0ED1-3EAE-761E884CC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36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77" name="Line 21">
              <a:extLst>
                <a:ext uri="{FF2B5EF4-FFF2-40B4-BE49-F238E27FC236}">
                  <a16:creationId xmlns:a16="http://schemas.microsoft.com/office/drawing/2014/main" id="{3BBCE51D-53CA-63ED-8799-9BE97F1CE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4" y="3634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8" name="Line 22">
              <a:extLst>
                <a:ext uri="{FF2B5EF4-FFF2-40B4-BE49-F238E27FC236}">
                  <a16:creationId xmlns:a16="http://schemas.microsoft.com/office/drawing/2014/main" id="{F22A41B8-01BF-8293-86C2-AF49C8CF7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1323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79" name="Rectangle 23">
              <a:extLst>
                <a:ext uri="{FF2B5EF4-FFF2-40B4-BE49-F238E27FC236}">
                  <a16:creationId xmlns:a16="http://schemas.microsoft.com/office/drawing/2014/main" id="{6B2685DC-FBB0-BC37-0D93-587FDAD2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368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80" name="Line 24">
              <a:extLst>
                <a:ext uri="{FF2B5EF4-FFF2-40B4-BE49-F238E27FC236}">
                  <a16:creationId xmlns:a16="http://schemas.microsoft.com/office/drawing/2014/main" id="{7B661454-9B70-9EB9-B80A-995CCB153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3634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1" name="Line 25">
              <a:extLst>
                <a:ext uri="{FF2B5EF4-FFF2-40B4-BE49-F238E27FC236}">
                  <a16:creationId xmlns:a16="http://schemas.microsoft.com/office/drawing/2014/main" id="{D24A8649-2672-9C13-3AC9-8A08B48ED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323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2" name="Rectangle 26">
              <a:extLst>
                <a:ext uri="{FF2B5EF4-FFF2-40B4-BE49-F238E27FC236}">
                  <a16:creationId xmlns:a16="http://schemas.microsoft.com/office/drawing/2014/main" id="{370E0E44-691A-D437-D776-DDAEAF38D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36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83" name="Line 27">
              <a:extLst>
                <a:ext uri="{FF2B5EF4-FFF2-40B4-BE49-F238E27FC236}">
                  <a16:creationId xmlns:a16="http://schemas.microsoft.com/office/drawing/2014/main" id="{749679A8-BEB8-4A73-C856-0F842A68C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9" y="3634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4" name="Line 28">
              <a:extLst>
                <a:ext uri="{FF2B5EF4-FFF2-40B4-BE49-F238E27FC236}">
                  <a16:creationId xmlns:a16="http://schemas.microsoft.com/office/drawing/2014/main" id="{EC191129-3DCA-908F-F5CD-87419D0E1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9" y="1323"/>
              <a:ext cx="1" cy="28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5" name="Rectangle 29">
              <a:extLst>
                <a:ext uri="{FF2B5EF4-FFF2-40B4-BE49-F238E27FC236}">
                  <a16:creationId xmlns:a16="http://schemas.microsoft.com/office/drawing/2014/main" id="{BA2F0601-A949-07D5-E5D3-3D82CAA7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368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86" name="Line 30">
              <a:extLst>
                <a:ext uri="{FF2B5EF4-FFF2-40B4-BE49-F238E27FC236}">
                  <a16:creationId xmlns:a16="http://schemas.microsoft.com/office/drawing/2014/main" id="{79C67024-8CEC-EE19-B7D9-8603E1647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3662"/>
              <a:ext cx="2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7" name="Line 31">
              <a:extLst>
                <a:ext uri="{FF2B5EF4-FFF2-40B4-BE49-F238E27FC236}">
                  <a16:creationId xmlns:a16="http://schemas.microsoft.com/office/drawing/2014/main" id="{A2B713D2-0545-AD5E-CEED-543D6BBA3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3662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88" name="Rectangle 32">
              <a:extLst>
                <a:ext uri="{FF2B5EF4-FFF2-40B4-BE49-F238E27FC236}">
                  <a16:creationId xmlns:a16="http://schemas.microsoft.com/office/drawing/2014/main" id="{5D6F9C4E-5363-0F64-4C4C-46E3E6AD7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360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89" name="Line 33">
              <a:extLst>
                <a:ext uri="{FF2B5EF4-FFF2-40B4-BE49-F238E27FC236}">
                  <a16:creationId xmlns:a16="http://schemas.microsoft.com/office/drawing/2014/main" id="{27935497-57D5-2D36-1B91-70455DAAC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3195"/>
              <a:ext cx="2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0" name="Line 34">
              <a:extLst>
                <a:ext uri="{FF2B5EF4-FFF2-40B4-BE49-F238E27FC236}">
                  <a16:creationId xmlns:a16="http://schemas.microsoft.com/office/drawing/2014/main" id="{9B1A3C67-03D8-44B8-9942-06B881E29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3195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1" name="Rectangle 35">
              <a:extLst>
                <a:ext uri="{FF2B5EF4-FFF2-40B4-BE49-F238E27FC236}">
                  <a16:creationId xmlns:a16="http://schemas.microsoft.com/office/drawing/2014/main" id="{DA609F7E-6296-AD50-903E-C9EFCDAF9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314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92" name="Line 36">
              <a:extLst>
                <a:ext uri="{FF2B5EF4-FFF2-40B4-BE49-F238E27FC236}">
                  <a16:creationId xmlns:a16="http://schemas.microsoft.com/office/drawing/2014/main" id="{E611C69D-F557-DF0F-0F64-A12F6DC99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2729"/>
              <a:ext cx="2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3" name="Line 37">
              <a:extLst>
                <a:ext uri="{FF2B5EF4-FFF2-40B4-BE49-F238E27FC236}">
                  <a16:creationId xmlns:a16="http://schemas.microsoft.com/office/drawing/2014/main" id="{FDFCB274-D90A-DA98-F76E-E29D88A75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2729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4" name="Rectangle 38">
              <a:extLst>
                <a:ext uri="{FF2B5EF4-FFF2-40B4-BE49-F238E27FC236}">
                  <a16:creationId xmlns:a16="http://schemas.microsoft.com/office/drawing/2014/main" id="{2C33D103-4BCD-CF23-68E2-CD1718241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267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95" name="Line 39">
              <a:extLst>
                <a:ext uri="{FF2B5EF4-FFF2-40B4-BE49-F238E27FC236}">
                  <a16:creationId xmlns:a16="http://schemas.microsoft.com/office/drawing/2014/main" id="{C5E4D483-D5D8-1DEC-1B77-4BB454081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2256"/>
              <a:ext cx="2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6" name="Line 40">
              <a:extLst>
                <a:ext uri="{FF2B5EF4-FFF2-40B4-BE49-F238E27FC236}">
                  <a16:creationId xmlns:a16="http://schemas.microsoft.com/office/drawing/2014/main" id="{2429AB80-2EFC-3376-154C-86364CDA5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2256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7" name="Rectangle 41">
              <a:extLst>
                <a:ext uri="{FF2B5EF4-FFF2-40B4-BE49-F238E27FC236}">
                  <a16:creationId xmlns:a16="http://schemas.microsoft.com/office/drawing/2014/main" id="{742C8859-672A-4B4E-270C-CFA49022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220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698" name="Line 42">
              <a:extLst>
                <a:ext uri="{FF2B5EF4-FFF2-40B4-BE49-F238E27FC236}">
                  <a16:creationId xmlns:a16="http://schemas.microsoft.com/office/drawing/2014/main" id="{435DA786-27B3-A316-59A8-D2ECA70E9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790"/>
              <a:ext cx="2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99" name="Line 43">
              <a:extLst>
                <a:ext uri="{FF2B5EF4-FFF2-40B4-BE49-F238E27FC236}">
                  <a16:creationId xmlns:a16="http://schemas.microsoft.com/office/drawing/2014/main" id="{47BAD930-254A-99B7-0B1B-051CABD91B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1790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00" name="Rectangle 44">
              <a:extLst>
                <a:ext uri="{FF2B5EF4-FFF2-40B4-BE49-F238E27FC236}">
                  <a16:creationId xmlns:a16="http://schemas.microsoft.com/office/drawing/2014/main" id="{BF13404B-8E8E-D2FF-D5CE-A2F7CDCCE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173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701" name="Line 45">
              <a:extLst>
                <a:ext uri="{FF2B5EF4-FFF2-40B4-BE49-F238E27FC236}">
                  <a16:creationId xmlns:a16="http://schemas.microsoft.com/office/drawing/2014/main" id="{FFCD7131-894B-DA8C-2C2D-FBAE7F771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323"/>
              <a:ext cx="28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02" name="Line 46">
              <a:extLst>
                <a:ext uri="{FF2B5EF4-FFF2-40B4-BE49-F238E27FC236}">
                  <a16:creationId xmlns:a16="http://schemas.microsoft.com/office/drawing/2014/main" id="{57CA5238-225C-0F6B-BB1C-ED96DA492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1323"/>
              <a:ext cx="29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03" name="Rectangle 47">
              <a:extLst>
                <a:ext uri="{FF2B5EF4-FFF2-40B4-BE49-F238E27FC236}">
                  <a16:creationId xmlns:a16="http://schemas.microsoft.com/office/drawing/2014/main" id="{E34217E8-7E5F-F2D9-7E4E-C875A91A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126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704" name="Rectangle 48">
              <a:extLst>
                <a:ext uri="{FF2B5EF4-FFF2-40B4-BE49-F238E27FC236}">
                  <a16:creationId xmlns:a16="http://schemas.microsoft.com/office/drawing/2014/main" id="{2C01EA2F-9138-3919-4637-564D0E5AA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1193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x 10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705" name="Rectangle 49">
              <a:extLst>
                <a:ext uri="{FF2B5EF4-FFF2-40B4-BE49-F238E27FC236}">
                  <a16:creationId xmlns:a16="http://schemas.microsoft.com/office/drawing/2014/main" id="{4F3890D1-D506-A1ED-2324-6CBFADF97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145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  <a:latin typeface="Helvetica" pitchFamily="2" charset="0"/>
                </a:rPr>
                <a:t>-4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6706" name="Line 50">
              <a:extLst>
                <a:ext uri="{FF2B5EF4-FFF2-40B4-BE49-F238E27FC236}">
                  <a16:creationId xmlns:a16="http://schemas.microsoft.com/office/drawing/2014/main" id="{9FF955A6-FED1-F28A-3FA3-D672CED4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323"/>
              <a:ext cx="311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07" name="Freeform 51">
              <a:extLst>
                <a:ext uri="{FF2B5EF4-FFF2-40B4-BE49-F238E27FC236}">
                  <a16:creationId xmlns:a16="http://schemas.microsoft.com/office/drawing/2014/main" id="{FB384E18-FC95-A80F-DAA1-29A94F7CD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" y="1323"/>
              <a:ext cx="3117" cy="2339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08" name="Line 52">
              <a:extLst>
                <a:ext uri="{FF2B5EF4-FFF2-40B4-BE49-F238E27FC236}">
                  <a16:creationId xmlns:a16="http://schemas.microsoft.com/office/drawing/2014/main" id="{D2D86E58-81DA-D239-D0ED-609517782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2" y="1323"/>
              <a:ext cx="1" cy="233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09" name="Freeform 53">
              <a:extLst>
                <a:ext uri="{FF2B5EF4-FFF2-40B4-BE49-F238E27FC236}">
                  <a16:creationId xmlns:a16="http://schemas.microsoft.com/office/drawing/2014/main" id="{8B731B7D-2BFA-8ADC-20EC-8BCA279C8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0" name="Freeform 54">
              <a:extLst>
                <a:ext uri="{FF2B5EF4-FFF2-40B4-BE49-F238E27FC236}">
                  <a16:creationId xmlns:a16="http://schemas.microsoft.com/office/drawing/2014/main" id="{9AA3194C-666A-5A7B-8E5C-0720EB17F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3648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1" name="Freeform 55">
              <a:extLst>
                <a:ext uri="{FF2B5EF4-FFF2-40B4-BE49-F238E27FC236}">
                  <a16:creationId xmlns:a16="http://schemas.microsoft.com/office/drawing/2014/main" id="{2A7C1016-D8E4-5B09-FAAF-0F242FCE9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2" name="Freeform 56">
              <a:extLst>
                <a:ext uri="{FF2B5EF4-FFF2-40B4-BE49-F238E27FC236}">
                  <a16:creationId xmlns:a16="http://schemas.microsoft.com/office/drawing/2014/main" id="{17A63775-2D7D-7138-E2FB-29F7797B7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3648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3" name="Freeform 57">
              <a:extLst>
                <a:ext uri="{FF2B5EF4-FFF2-40B4-BE49-F238E27FC236}">
                  <a16:creationId xmlns:a16="http://schemas.microsoft.com/office/drawing/2014/main" id="{25D40354-3417-FA43-CAEA-69292E943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4" name="Freeform 58">
              <a:extLst>
                <a:ext uri="{FF2B5EF4-FFF2-40B4-BE49-F238E27FC236}">
                  <a16:creationId xmlns:a16="http://schemas.microsoft.com/office/drawing/2014/main" id="{F48A4F66-A4FE-7402-650E-21245B27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3648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5" name="Freeform 59">
              <a:extLst>
                <a:ext uri="{FF2B5EF4-FFF2-40B4-BE49-F238E27FC236}">
                  <a16:creationId xmlns:a16="http://schemas.microsoft.com/office/drawing/2014/main" id="{3857F464-0CE2-F7D5-BDFA-E457F177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6" name="Freeform 60">
              <a:extLst>
                <a:ext uri="{FF2B5EF4-FFF2-40B4-BE49-F238E27FC236}">
                  <a16:creationId xmlns:a16="http://schemas.microsoft.com/office/drawing/2014/main" id="{2B5B540F-1F48-80ED-8A45-92E466723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7" name="Freeform 61">
              <a:extLst>
                <a:ext uri="{FF2B5EF4-FFF2-40B4-BE49-F238E27FC236}">
                  <a16:creationId xmlns:a16="http://schemas.microsoft.com/office/drawing/2014/main" id="{67440803-6E6A-7749-59A2-47A6EEC7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8" name="Freeform 62">
              <a:extLst>
                <a:ext uri="{FF2B5EF4-FFF2-40B4-BE49-F238E27FC236}">
                  <a16:creationId xmlns:a16="http://schemas.microsoft.com/office/drawing/2014/main" id="{E5CFDEFA-78D0-EBA6-EE9F-DE8633B00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19" name="Freeform 63">
              <a:extLst>
                <a:ext uri="{FF2B5EF4-FFF2-40B4-BE49-F238E27FC236}">
                  <a16:creationId xmlns:a16="http://schemas.microsoft.com/office/drawing/2014/main" id="{BD33E45D-B292-BF54-2A9A-89459E940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0" name="Freeform 64">
              <a:extLst>
                <a:ext uri="{FF2B5EF4-FFF2-40B4-BE49-F238E27FC236}">
                  <a16:creationId xmlns:a16="http://schemas.microsoft.com/office/drawing/2014/main" id="{D7C72C6E-83E1-1062-39DF-F4A73F429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1" name="Freeform 65">
              <a:extLst>
                <a:ext uri="{FF2B5EF4-FFF2-40B4-BE49-F238E27FC236}">
                  <a16:creationId xmlns:a16="http://schemas.microsoft.com/office/drawing/2014/main" id="{9E9F3792-D324-8ACC-3DF4-BBB1373CB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2" name="Freeform 66">
              <a:extLst>
                <a:ext uri="{FF2B5EF4-FFF2-40B4-BE49-F238E27FC236}">
                  <a16:creationId xmlns:a16="http://schemas.microsoft.com/office/drawing/2014/main" id="{5B4D3AC8-95F8-28F0-B18F-7B54D2BDE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3" name="Freeform 67">
              <a:extLst>
                <a:ext uri="{FF2B5EF4-FFF2-40B4-BE49-F238E27FC236}">
                  <a16:creationId xmlns:a16="http://schemas.microsoft.com/office/drawing/2014/main" id="{4C7A3F37-EF20-629B-9E57-5A4DA29F0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" y="3648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4" name="Freeform 68">
              <a:extLst>
                <a:ext uri="{FF2B5EF4-FFF2-40B4-BE49-F238E27FC236}">
                  <a16:creationId xmlns:a16="http://schemas.microsoft.com/office/drawing/2014/main" id="{72588BC9-C3EB-8191-AFF5-083B88694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5" name="Freeform 69">
              <a:extLst>
                <a:ext uri="{FF2B5EF4-FFF2-40B4-BE49-F238E27FC236}">
                  <a16:creationId xmlns:a16="http://schemas.microsoft.com/office/drawing/2014/main" id="{1C30F74E-0F87-C5AA-0F5E-53280F8FF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3648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6" name="Freeform 70">
              <a:extLst>
                <a:ext uri="{FF2B5EF4-FFF2-40B4-BE49-F238E27FC236}">
                  <a16:creationId xmlns:a16="http://schemas.microsoft.com/office/drawing/2014/main" id="{85681B3F-7CFA-4BE3-025E-B3C9985D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7" name="Freeform 71">
              <a:extLst>
                <a:ext uri="{FF2B5EF4-FFF2-40B4-BE49-F238E27FC236}">
                  <a16:creationId xmlns:a16="http://schemas.microsoft.com/office/drawing/2014/main" id="{4E823301-5BB8-5610-2C1E-D3512A641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648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8" name="Freeform 72">
              <a:extLst>
                <a:ext uri="{FF2B5EF4-FFF2-40B4-BE49-F238E27FC236}">
                  <a16:creationId xmlns:a16="http://schemas.microsoft.com/office/drawing/2014/main" id="{338EC080-CBA3-852D-EB41-1F3438903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29" name="Freeform 73">
              <a:extLst>
                <a:ext uri="{FF2B5EF4-FFF2-40B4-BE49-F238E27FC236}">
                  <a16:creationId xmlns:a16="http://schemas.microsoft.com/office/drawing/2014/main" id="{BFE3A487-3097-4EA0-60D7-58B3E184C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0" name="Freeform 74">
              <a:extLst>
                <a:ext uri="{FF2B5EF4-FFF2-40B4-BE49-F238E27FC236}">
                  <a16:creationId xmlns:a16="http://schemas.microsoft.com/office/drawing/2014/main" id="{1DBEAD6D-5427-BAD9-1982-61560A53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1" name="Freeform 75">
              <a:extLst>
                <a:ext uri="{FF2B5EF4-FFF2-40B4-BE49-F238E27FC236}">
                  <a16:creationId xmlns:a16="http://schemas.microsoft.com/office/drawing/2014/main" id="{A1A733DC-B5B2-8D00-5EA6-401F1D2D0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2" name="Freeform 76">
              <a:extLst>
                <a:ext uri="{FF2B5EF4-FFF2-40B4-BE49-F238E27FC236}">
                  <a16:creationId xmlns:a16="http://schemas.microsoft.com/office/drawing/2014/main" id="{4AC6DDE9-0FB4-83AF-971A-C8F3422E7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3" name="Freeform 77">
              <a:extLst>
                <a:ext uri="{FF2B5EF4-FFF2-40B4-BE49-F238E27FC236}">
                  <a16:creationId xmlns:a16="http://schemas.microsoft.com/office/drawing/2014/main" id="{C2699C0E-63BD-8043-C262-075B64F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4" name="Freeform 78">
              <a:extLst>
                <a:ext uri="{FF2B5EF4-FFF2-40B4-BE49-F238E27FC236}">
                  <a16:creationId xmlns:a16="http://schemas.microsoft.com/office/drawing/2014/main" id="{AE1CFAFC-906E-8839-B3C2-9164A75CA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364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5" name="Freeform 79">
              <a:extLst>
                <a:ext uri="{FF2B5EF4-FFF2-40B4-BE49-F238E27FC236}">
                  <a16:creationId xmlns:a16="http://schemas.microsoft.com/office/drawing/2014/main" id="{6DAF143E-16A2-BBA7-EC39-8656D631F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6" name="Freeform 80">
              <a:extLst>
                <a:ext uri="{FF2B5EF4-FFF2-40B4-BE49-F238E27FC236}">
                  <a16:creationId xmlns:a16="http://schemas.microsoft.com/office/drawing/2014/main" id="{3B02DDF9-0AE1-934C-C9B4-030D61718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3641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7" name="Freeform 81">
              <a:extLst>
                <a:ext uri="{FF2B5EF4-FFF2-40B4-BE49-F238E27FC236}">
                  <a16:creationId xmlns:a16="http://schemas.microsoft.com/office/drawing/2014/main" id="{D693BD93-C005-AF04-BB10-6280C97EB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364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8" name="Freeform 82">
              <a:extLst>
                <a:ext uri="{FF2B5EF4-FFF2-40B4-BE49-F238E27FC236}">
                  <a16:creationId xmlns:a16="http://schemas.microsoft.com/office/drawing/2014/main" id="{1CA735D4-660E-CF82-526C-E7DFF45FD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3641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39" name="Freeform 83">
              <a:extLst>
                <a:ext uri="{FF2B5EF4-FFF2-40B4-BE49-F238E27FC236}">
                  <a16:creationId xmlns:a16="http://schemas.microsoft.com/office/drawing/2014/main" id="{0C2C87D8-CACE-358A-44AB-58C8A48B8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364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0" name="Freeform 84">
              <a:extLst>
                <a:ext uri="{FF2B5EF4-FFF2-40B4-BE49-F238E27FC236}">
                  <a16:creationId xmlns:a16="http://schemas.microsoft.com/office/drawing/2014/main" id="{3E9E94B8-7E28-D142-3606-89380895C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3641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1" name="Freeform 85">
              <a:extLst>
                <a:ext uri="{FF2B5EF4-FFF2-40B4-BE49-F238E27FC236}">
                  <a16:creationId xmlns:a16="http://schemas.microsoft.com/office/drawing/2014/main" id="{3CF1814C-0C43-3613-3CDC-5330BA2CE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364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2" name="Freeform 86">
              <a:extLst>
                <a:ext uri="{FF2B5EF4-FFF2-40B4-BE49-F238E27FC236}">
                  <a16:creationId xmlns:a16="http://schemas.microsoft.com/office/drawing/2014/main" id="{986D650B-5ED8-201B-F823-4CD57F343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364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3" name="Freeform 87">
              <a:extLst>
                <a:ext uri="{FF2B5EF4-FFF2-40B4-BE49-F238E27FC236}">
                  <a16:creationId xmlns:a16="http://schemas.microsoft.com/office/drawing/2014/main" id="{7267B0FB-C93A-4BC0-53C9-CAF76832F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64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4" name="Freeform 88">
              <a:extLst>
                <a:ext uri="{FF2B5EF4-FFF2-40B4-BE49-F238E27FC236}">
                  <a16:creationId xmlns:a16="http://schemas.microsoft.com/office/drawing/2014/main" id="{A7291B2F-7C79-DA2D-C75F-527E9C32C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364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5" name="Freeform 89">
              <a:extLst>
                <a:ext uri="{FF2B5EF4-FFF2-40B4-BE49-F238E27FC236}">
                  <a16:creationId xmlns:a16="http://schemas.microsoft.com/office/drawing/2014/main" id="{8984989D-5585-07DD-5639-EB83635C5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364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6" name="Freeform 90">
              <a:extLst>
                <a:ext uri="{FF2B5EF4-FFF2-40B4-BE49-F238E27FC236}">
                  <a16:creationId xmlns:a16="http://schemas.microsoft.com/office/drawing/2014/main" id="{065435EF-C888-E3A4-A6B4-EB028AC4E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364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7" name="Freeform 91">
              <a:extLst>
                <a:ext uri="{FF2B5EF4-FFF2-40B4-BE49-F238E27FC236}">
                  <a16:creationId xmlns:a16="http://schemas.microsoft.com/office/drawing/2014/main" id="{8182E19A-3EF2-E0DA-5890-E1CE0D0F9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364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8" name="Freeform 92">
              <a:extLst>
                <a:ext uri="{FF2B5EF4-FFF2-40B4-BE49-F238E27FC236}">
                  <a16:creationId xmlns:a16="http://schemas.microsoft.com/office/drawing/2014/main" id="{B358B2CE-87C2-4456-A5D6-5268F6A1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364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49" name="Freeform 93">
              <a:extLst>
                <a:ext uri="{FF2B5EF4-FFF2-40B4-BE49-F238E27FC236}">
                  <a16:creationId xmlns:a16="http://schemas.microsoft.com/office/drawing/2014/main" id="{39D38486-3B54-2439-F65B-AB4364CB1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" y="3641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0" name="Freeform 94">
              <a:extLst>
                <a:ext uri="{FF2B5EF4-FFF2-40B4-BE49-F238E27FC236}">
                  <a16:creationId xmlns:a16="http://schemas.microsoft.com/office/drawing/2014/main" id="{506F5BCD-D756-7F06-8D8B-F0F819BA6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364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1" name="Freeform 95">
              <a:extLst>
                <a:ext uri="{FF2B5EF4-FFF2-40B4-BE49-F238E27FC236}">
                  <a16:creationId xmlns:a16="http://schemas.microsoft.com/office/drawing/2014/main" id="{D46E809E-3C12-29CB-0E8C-D9C83FCBC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3641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2" name="Freeform 96">
              <a:extLst>
                <a:ext uri="{FF2B5EF4-FFF2-40B4-BE49-F238E27FC236}">
                  <a16:creationId xmlns:a16="http://schemas.microsoft.com/office/drawing/2014/main" id="{9240528B-57AD-97A2-E6E2-70586A444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364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3" name="Freeform 97">
              <a:extLst>
                <a:ext uri="{FF2B5EF4-FFF2-40B4-BE49-F238E27FC236}">
                  <a16:creationId xmlns:a16="http://schemas.microsoft.com/office/drawing/2014/main" id="{8C63B854-E7CA-A7F9-FC33-E5F09DE17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641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4" name="Freeform 98">
              <a:extLst>
                <a:ext uri="{FF2B5EF4-FFF2-40B4-BE49-F238E27FC236}">
                  <a16:creationId xmlns:a16="http://schemas.microsoft.com/office/drawing/2014/main" id="{F74B8CF7-943E-BCF2-3066-F4FAA6FA8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64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5" name="Freeform 99">
              <a:extLst>
                <a:ext uri="{FF2B5EF4-FFF2-40B4-BE49-F238E27FC236}">
                  <a16:creationId xmlns:a16="http://schemas.microsoft.com/office/drawing/2014/main" id="{6D88CF12-CB25-F3BE-1C85-FA8E8B7B6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364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6" name="Freeform 100">
              <a:extLst>
                <a:ext uri="{FF2B5EF4-FFF2-40B4-BE49-F238E27FC236}">
                  <a16:creationId xmlns:a16="http://schemas.microsoft.com/office/drawing/2014/main" id="{2D22BFFC-CED8-402C-7BC8-E695B123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364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7" name="Freeform 101">
              <a:extLst>
                <a:ext uri="{FF2B5EF4-FFF2-40B4-BE49-F238E27FC236}">
                  <a16:creationId xmlns:a16="http://schemas.microsoft.com/office/drawing/2014/main" id="{739296B4-EF5F-FAD6-5AC4-6F8EE4D31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364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8" name="Freeform 102">
              <a:extLst>
                <a:ext uri="{FF2B5EF4-FFF2-40B4-BE49-F238E27FC236}">
                  <a16:creationId xmlns:a16="http://schemas.microsoft.com/office/drawing/2014/main" id="{D5D5127B-3476-A13E-97A1-CD93DB7FE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364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59" name="Freeform 103">
              <a:extLst>
                <a:ext uri="{FF2B5EF4-FFF2-40B4-BE49-F238E27FC236}">
                  <a16:creationId xmlns:a16="http://schemas.microsoft.com/office/drawing/2014/main" id="{2F0BEFE9-9139-AB30-B623-1FD5C64A9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3634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0" name="Freeform 104">
              <a:extLst>
                <a:ext uri="{FF2B5EF4-FFF2-40B4-BE49-F238E27FC236}">
                  <a16:creationId xmlns:a16="http://schemas.microsoft.com/office/drawing/2014/main" id="{A35229C0-EA4D-FA98-0C0B-8FEF885FE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3634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1" name="Freeform 105">
              <a:extLst>
                <a:ext uri="{FF2B5EF4-FFF2-40B4-BE49-F238E27FC236}">
                  <a16:creationId xmlns:a16="http://schemas.microsoft.com/office/drawing/2014/main" id="{FC94607A-26AD-3225-18E1-B2B323596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2" name="Freeform 106">
              <a:extLst>
                <a:ext uri="{FF2B5EF4-FFF2-40B4-BE49-F238E27FC236}">
                  <a16:creationId xmlns:a16="http://schemas.microsoft.com/office/drawing/2014/main" id="{9A78203B-F10F-DABA-0FC3-02D5F13A2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3531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3" name="Freeform 107">
              <a:extLst>
                <a:ext uri="{FF2B5EF4-FFF2-40B4-BE49-F238E27FC236}">
                  <a16:creationId xmlns:a16="http://schemas.microsoft.com/office/drawing/2014/main" id="{13455505-5307-A595-C5D2-D981B002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3456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4" name="Freeform 108">
              <a:extLst>
                <a:ext uri="{FF2B5EF4-FFF2-40B4-BE49-F238E27FC236}">
                  <a16:creationId xmlns:a16="http://schemas.microsoft.com/office/drawing/2014/main" id="{05B3180D-E9C6-5D8A-0DEE-8E732911B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3408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5" name="Freeform 109">
              <a:extLst>
                <a:ext uri="{FF2B5EF4-FFF2-40B4-BE49-F238E27FC236}">
                  <a16:creationId xmlns:a16="http://schemas.microsoft.com/office/drawing/2014/main" id="{6E228893-67BF-6D94-1CA2-5BAD75B83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3387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6" name="Freeform 110">
              <a:extLst>
                <a:ext uri="{FF2B5EF4-FFF2-40B4-BE49-F238E27FC236}">
                  <a16:creationId xmlns:a16="http://schemas.microsoft.com/office/drawing/2014/main" id="{F927DA1B-C5EF-001A-C3F9-2BCDF859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3374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3 h 27"/>
                <a:gd name="T4" fmla="*/ 14 w 28"/>
                <a:gd name="T5" fmla="*/ 0 h 27"/>
                <a:gd name="T6" fmla="*/ 0 w 28"/>
                <a:gd name="T7" fmla="*/ 13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7" name="Freeform 111">
              <a:extLst>
                <a:ext uri="{FF2B5EF4-FFF2-40B4-BE49-F238E27FC236}">
                  <a16:creationId xmlns:a16="http://schemas.microsoft.com/office/drawing/2014/main" id="{9CF733D9-3A8E-ED27-6129-639D00862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3360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8" name="Freeform 112">
              <a:extLst>
                <a:ext uri="{FF2B5EF4-FFF2-40B4-BE49-F238E27FC236}">
                  <a16:creationId xmlns:a16="http://schemas.microsoft.com/office/drawing/2014/main" id="{9E09B496-5180-91F7-D2E5-5BBD057A8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3353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69" name="Freeform 113">
              <a:extLst>
                <a:ext uri="{FF2B5EF4-FFF2-40B4-BE49-F238E27FC236}">
                  <a16:creationId xmlns:a16="http://schemas.microsoft.com/office/drawing/2014/main" id="{CC970FCC-F047-489A-B253-DEEF5D56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353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0" name="Freeform 114">
              <a:extLst>
                <a:ext uri="{FF2B5EF4-FFF2-40B4-BE49-F238E27FC236}">
                  <a16:creationId xmlns:a16="http://schemas.microsoft.com/office/drawing/2014/main" id="{9EC4F893-C9C1-B044-4155-1D568F21D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3346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1" name="Freeform 115">
              <a:extLst>
                <a:ext uri="{FF2B5EF4-FFF2-40B4-BE49-F238E27FC236}">
                  <a16:creationId xmlns:a16="http://schemas.microsoft.com/office/drawing/2014/main" id="{8319C3C9-A2BE-9F1D-AE6E-5BAE94458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3339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2" name="Freeform 116">
              <a:extLst>
                <a:ext uri="{FF2B5EF4-FFF2-40B4-BE49-F238E27FC236}">
                  <a16:creationId xmlns:a16="http://schemas.microsoft.com/office/drawing/2014/main" id="{D27CCE31-95B3-3A76-28DA-4C43D598F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3339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3" name="Freeform 117">
              <a:extLst>
                <a:ext uri="{FF2B5EF4-FFF2-40B4-BE49-F238E27FC236}">
                  <a16:creationId xmlns:a16="http://schemas.microsoft.com/office/drawing/2014/main" id="{200DCF88-020C-341E-82BB-FFB97F8F6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3333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3 h 27"/>
                <a:gd name="T4" fmla="*/ 14 w 29"/>
                <a:gd name="T5" fmla="*/ 0 h 27"/>
                <a:gd name="T6" fmla="*/ 0 w 29"/>
                <a:gd name="T7" fmla="*/ 13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4" name="Freeform 118">
              <a:extLst>
                <a:ext uri="{FF2B5EF4-FFF2-40B4-BE49-F238E27FC236}">
                  <a16:creationId xmlns:a16="http://schemas.microsoft.com/office/drawing/2014/main" id="{97C70045-F50A-DA2B-99D7-9610AED1A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3333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3 h 27"/>
                <a:gd name="T4" fmla="*/ 15 w 29"/>
                <a:gd name="T5" fmla="*/ 0 h 27"/>
                <a:gd name="T6" fmla="*/ 0 w 29"/>
                <a:gd name="T7" fmla="*/ 13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3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5" name="Freeform 119">
              <a:extLst>
                <a:ext uri="{FF2B5EF4-FFF2-40B4-BE49-F238E27FC236}">
                  <a16:creationId xmlns:a16="http://schemas.microsoft.com/office/drawing/2014/main" id="{BD9E29E5-7645-F5CC-5AF5-D26449AC4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" y="3326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3 h 27"/>
                <a:gd name="T4" fmla="*/ 14 w 28"/>
                <a:gd name="T5" fmla="*/ 0 h 27"/>
                <a:gd name="T6" fmla="*/ 0 w 28"/>
                <a:gd name="T7" fmla="*/ 13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6" name="Freeform 120">
              <a:extLst>
                <a:ext uri="{FF2B5EF4-FFF2-40B4-BE49-F238E27FC236}">
                  <a16:creationId xmlns:a16="http://schemas.microsoft.com/office/drawing/2014/main" id="{C0BACF6A-0A2B-83A1-8FCE-567810D70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3326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3 h 27"/>
                <a:gd name="T4" fmla="*/ 15 w 29"/>
                <a:gd name="T5" fmla="*/ 0 h 27"/>
                <a:gd name="T6" fmla="*/ 0 w 29"/>
                <a:gd name="T7" fmla="*/ 13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3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7" name="Freeform 121">
              <a:extLst>
                <a:ext uri="{FF2B5EF4-FFF2-40B4-BE49-F238E27FC236}">
                  <a16:creationId xmlns:a16="http://schemas.microsoft.com/office/drawing/2014/main" id="{4ADE051E-E66B-5E0A-46EB-34D1EC839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3319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8" name="Freeform 122">
              <a:extLst>
                <a:ext uri="{FF2B5EF4-FFF2-40B4-BE49-F238E27FC236}">
                  <a16:creationId xmlns:a16="http://schemas.microsoft.com/office/drawing/2014/main" id="{9F22ED02-5D1D-95AB-CD89-55F2B59A2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3319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79" name="Freeform 123">
              <a:extLst>
                <a:ext uri="{FF2B5EF4-FFF2-40B4-BE49-F238E27FC236}">
                  <a16:creationId xmlns:a16="http://schemas.microsoft.com/office/drawing/2014/main" id="{897E2C04-10B5-CBC3-00CA-4ABFAC0F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312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0" name="Freeform 124">
              <a:extLst>
                <a:ext uri="{FF2B5EF4-FFF2-40B4-BE49-F238E27FC236}">
                  <a16:creationId xmlns:a16="http://schemas.microsoft.com/office/drawing/2014/main" id="{B05F3686-DE4D-4CAA-840A-7503C2E6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312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1" name="Freeform 125">
              <a:extLst>
                <a:ext uri="{FF2B5EF4-FFF2-40B4-BE49-F238E27FC236}">
                  <a16:creationId xmlns:a16="http://schemas.microsoft.com/office/drawing/2014/main" id="{9FBA04C9-51F3-C817-C161-A697299DD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3305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2" name="Freeform 126">
              <a:extLst>
                <a:ext uri="{FF2B5EF4-FFF2-40B4-BE49-F238E27FC236}">
                  <a16:creationId xmlns:a16="http://schemas.microsoft.com/office/drawing/2014/main" id="{216FFE64-52D6-8D59-658D-2CE5A108C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3305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3" name="Freeform 127">
              <a:extLst>
                <a:ext uri="{FF2B5EF4-FFF2-40B4-BE49-F238E27FC236}">
                  <a16:creationId xmlns:a16="http://schemas.microsoft.com/office/drawing/2014/main" id="{7A2F1A1F-EB1D-6A16-190C-02A74B298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3305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4" name="Freeform 128">
              <a:extLst>
                <a:ext uri="{FF2B5EF4-FFF2-40B4-BE49-F238E27FC236}">
                  <a16:creationId xmlns:a16="http://schemas.microsoft.com/office/drawing/2014/main" id="{37B2BEC6-5594-3BFD-AA9D-B37CD36FD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3298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5" name="Freeform 129">
              <a:extLst>
                <a:ext uri="{FF2B5EF4-FFF2-40B4-BE49-F238E27FC236}">
                  <a16:creationId xmlns:a16="http://schemas.microsoft.com/office/drawing/2014/main" id="{75FF8853-0E3A-2A39-63B5-E6A909290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3298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6" name="Freeform 130">
              <a:extLst>
                <a:ext uri="{FF2B5EF4-FFF2-40B4-BE49-F238E27FC236}">
                  <a16:creationId xmlns:a16="http://schemas.microsoft.com/office/drawing/2014/main" id="{3B02E4FA-F6C5-B1FA-EFA2-A0975A4AB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329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7" name="Freeform 131">
              <a:extLst>
                <a:ext uri="{FF2B5EF4-FFF2-40B4-BE49-F238E27FC236}">
                  <a16:creationId xmlns:a16="http://schemas.microsoft.com/office/drawing/2014/main" id="{D1CFBAA8-D226-2C91-B21B-CA923ACB7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8" name="Freeform 132">
              <a:extLst>
                <a:ext uri="{FF2B5EF4-FFF2-40B4-BE49-F238E27FC236}">
                  <a16:creationId xmlns:a16="http://schemas.microsoft.com/office/drawing/2014/main" id="{A3933F94-3210-35D5-EE8A-2E8D7C483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3422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3 h 27"/>
                <a:gd name="T4" fmla="*/ 14 w 28"/>
                <a:gd name="T5" fmla="*/ 0 h 27"/>
                <a:gd name="T6" fmla="*/ 0 w 28"/>
                <a:gd name="T7" fmla="*/ 13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89" name="Freeform 133">
              <a:extLst>
                <a:ext uri="{FF2B5EF4-FFF2-40B4-BE49-F238E27FC236}">
                  <a16:creationId xmlns:a16="http://schemas.microsoft.com/office/drawing/2014/main" id="{86211F5A-C53A-11CB-25F6-E0A886116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3250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0" name="Freeform 134">
              <a:extLst>
                <a:ext uri="{FF2B5EF4-FFF2-40B4-BE49-F238E27FC236}">
                  <a16:creationId xmlns:a16="http://schemas.microsoft.com/office/drawing/2014/main" id="{BE8D719D-1F43-4054-973D-6C20D6B4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3120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1" name="Freeform 135">
              <a:extLst>
                <a:ext uri="{FF2B5EF4-FFF2-40B4-BE49-F238E27FC236}">
                  <a16:creationId xmlns:a16="http://schemas.microsoft.com/office/drawing/2014/main" id="{C8DF8D84-6A0A-95D8-F431-3F8851844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3024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2" name="Freeform 136">
              <a:extLst>
                <a:ext uri="{FF2B5EF4-FFF2-40B4-BE49-F238E27FC236}">
                  <a16:creationId xmlns:a16="http://schemas.microsoft.com/office/drawing/2014/main" id="{FB9DA33F-2B0C-1213-6738-6953FA5D2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2962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3" name="Freeform 137">
              <a:extLst>
                <a:ext uri="{FF2B5EF4-FFF2-40B4-BE49-F238E27FC236}">
                  <a16:creationId xmlns:a16="http://schemas.microsoft.com/office/drawing/2014/main" id="{03D6475F-8697-70F7-9EAD-75BD06FDC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292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4" name="Freeform 138">
              <a:extLst>
                <a:ext uri="{FF2B5EF4-FFF2-40B4-BE49-F238E27FC236}">
                  <a16:creationId xmlns:a16="http://schemas.microsoft.com/office/drawing/2014/main" id="{F298468E-01C8-7056-0815-16AAB3EEF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894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3 h 27"/>
                <a:gd name="T4" fmla="*/ 15 w 29"/>
                <a:gd name="T5" fmla="*/ 0 h 27"/>
                <a:gd name="T6" fmla="*/ 0 w 29"/>
                <a:gd name="T7" fmla="*/ 13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3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5" name="Freeform 139">
              <a:extLst>
                <a:ext uri="{FF2B5EF4-FFF2-40B4-BE49-F238E27FC236}">
                  <a16:creationId xmlns:a16="http://schemas.microsoft.com/office/drawing/2014/main" id="{B1731B17-EF40-DE80-751F-C0DA7DF7B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873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6" name="Freeform 140">
              <a:extLst>
                <a:ext uri="{FF2B5EF4-FFF2-40B4-BE49-F238E27FC236}">
                  <a16:creationId xmlns:a16="http://schemas.microsoft.com/office/drawing/2014/main" id="{CAE8D85E-EC64-1956-116E-C9E88C05D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2859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7" name="Freeform 141">
              <a:extLst>
                <a:ext uri="{FF2B5EF4-FFF2-40B4-BE49-F238E27FC236}">
                  <a16:creationId xmlns:a16="http://schemas.microsoft.com/office/drawing/2014/main" id="{05E468F6-797E-F144-B18F-C76E2FE75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2846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3 h 27"/>
                <a:gd name="T4" fmla="*/ 14 w 29"/>
                <a:gd name="T5" fmla="*/ 0 h 27"/>
                <a:gd name="T6" fmla="*/ 0 w 29"/>
                <a:gd name="T7" fmla="*/ 13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8" name="Freeform 142">
              <a:extLst>
                <a:ext uri="{FF2B5EF4-FFF2-40B4-BE49-F238E27FC236}">
                  <a16:creationId xmlns:a16="http://schemas.microsoft.com/office/drawing/2014/main" id="{B9010121-25FF-7236-C3E3-19ABE2718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839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99" name="Freeform 143">
              <a:extLst>
                <a:ext uri="{FF2B5EF4-FFF2-40B4-BE49-F238E27FC236}">
                  <a16:creationId xmlns:a16="http://schemas.microsoft.com/office/drawing/2014/main" id="{4CD679F6-43D3-C355-6F62-218383BE9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2832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0" name="Freeform 144">
              <a:extLst>
                <a:ext uri="{FF2B5EF4-FFF2-40B4-BE49-F238E27FC236}">
                  <a16:creationId xmlns:a16="http://schemas.microsoft.com/office/drawing/2014/main" id="{5BC865D4-0366-2A4B-E26D-31772A37B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2825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1" name="Freeform 145">
              <a:extLst>
                <a:ext uri="{FF2B5EF4-FFF2-40B4-BE49-F238E27FC236}">
                  <a16:creationId xmlns:a16="http://schemas.microsoft.com/office/drawing/2014/main" id="{7522D9F7-FFBB-37F0-87B0-EA454808F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" y="2818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2" name="Freeform 146">
              <a:extLst>
                <a:ext uri="{FF2B5EF4-FFF2-40B4-BE49-F238E27FC236}">
                  <a16:creationId xmlns:a16="http://schemas.microsoft.com/office/drawing/2014/main" id="{87A74280-1D8C-B28C-7ED2-F836B295B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281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3" name="Freeform 147">
              <a:extLst>
                <a:ext uri="{FF2B5EF4-FFF2-40B4-BE49-F238E27FC236}">
                  <a16:creationId xmlns:a16="http://schemas.microsoft.com/office/drawing/2014/main" id="{1DC96C01-CDD0-CC92-9F7F-569EEB55F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2805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3 h 27"/>
                <a:gd name="T4" fmla="*/ 14 w 28"/>
                <a:gd name="T5" fmla="*/ 0 h 27"/>
                <a:gd name="T6" fmla="*/ 0 w 28"/>
                <a:gd name="T7" fmla="*/ 13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4" name="Freeform 148">
              <a:extLst>
                <a:ext uri="{FF2B5EF4-FFF2-40B4-BE49-F238E27FC236}">
                  <a16:creationId xmlns:a16="http://schemas.microsoft.com/office/drawing/2014/main" id="{A62CCF27-53FE-DCF3-37C7-D752BABD1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279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3 h 27"/>
                <a:gd name="T4" fmla="*/ 14 w 29"/>
                <a:gd name="T5" fmla="*/ 0 h 27"/>
                <a:gd name="T6" fmla="*/ 0 w 29"/>
                <a:gd name="T7" fmla="*/ 13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5" name="Freeform 149">
              <a:extLst>
                <a:ext uri="{FF2B5EF4-FFF2-40B4-BE49-F238E27FC236}">
                  <a16:creationId xmlns:a16="http://schemas.microsoft.com/office/drawing/2014/main" id="{558FB617-8B7D-6A3E-0826-140EC4185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2798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3 h 27"/>
                <a:gd name="T4" fmla="*/ 14 w 28"/>
                <a:gd name="T5" fmla="*/ 0 h 27"/>
                <a:gd name="T6" fmla="*/ 0 w 28"/>
                <a:gd name="T7" fmla="*/ 13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6" name="Freeform 150">
              <a:extLst>
                <a:ext uri="{FF2B5EF4-FFF2-40B4-BE49-F238E27FC236}">
                  <a16:creationId xmlns:a16="http://schemas.microsoft.com/office/drawing/2014/main" id="{7AC1CABA-5179-4EBF-59C0-1587748F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791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7" name="Freeform 151">
              <a:extLst>
                <a:ext uri="{FF2B5EF4-FFF2-40B4-BE49-F238E27FC236}">
                  <a16:creationId xmlns:a16="http://schemas.microsoft.com/office/drawing/2014/main" id="{AA00929D-E6A1-AE5D-F58A-93D850718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784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8" name="Freeform 152">
              <a:extLst>
                <a:ext uri="{FF2B5EF4-FFF2-40B4-BE49-F238E27FC236}">
                  <a16:creationId xmlns:a16="http://schemas.microsoft.com/office/drawing/2014/main" id="{010A3D53-299C-793D-8F55-84C0ACA8E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2777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09" name="Freeform 153">
              <a:extLst>
                <a:ext uri="{FF2B5EF4-FFF2-40B4-BE49-F238E27FC236}">
                  <a16:creationId xmlns:a16="http://schemas.microsoft.com/office/drawing/2014/main" id="{B1A5E949-5B42-1E41-9C7E-8E041AC3F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2777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0" name="Freeform 154">
              <a:extLst>
                <a:ext uri="{FF2B5EF4-FFF2-40B4-BE49-F238E27FC236}">
                  <a16:creationId xmlns:a16="http://schemas.microsoft.com/office/drawing/2014/main" id="{9C41BA21-7E64-2AB5-4C4F-B676F34D7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770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1" name="Freeform 155">
              <a:extLst>
                <a:ext uri="{FF2B5EF4-FFF2-40B4-BE49-F238E27FC236}">
                  <a16:creationId xmlns:a16="http://schemas.microsoft.com/office/drawing/2014/main" id="{001F38EB-B1D1-CDB7-D52B-579BF4170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763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2" name="Freeform 156">
              <a:extLst>
                <a:ext uri="{FF2B5EF4-FFF2-40B4-BE49-F238E27FC236}">
                  <a16:creationId xmlns:a16="http://schemas.microsoft.com/office/drawing/2014/main" id="{5190BEEE-E2A6-A48F-8E94-FE37D2E1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2763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3" name="Freeform 157">
              <a:extLst>
                <a:ext uri="{FF2B5EF4-FFF2-40B4-BE49-F238E27FC236}">
                  <a16:creationId xmlns:a16="http://schemas.microsoft.com/office/drawing/2014/main" id="{EE4C7111-57C3-D30C-9CD8-2E28870DC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4" name="Freeform 158">
              <a:extLst>
                <a:ext uri="{FF2B5EF4-FFF2-40B4-BE49-F238E27FC236}">
                  <a16:creationId xmlns:a16="http://schemas.microsoft.com/office/drawing/2014/main" id="{6AB7A90D-BAAD-E009-5DB5-BC29BB6D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3346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5" name="Freeform 159">
              <a:extLst>
                <a:ext uri="{FF2B5EF4-FFF2-40B4-BE49-F238E27FC236}">
                  <a16:creationId xmlns:a16="http://schemas.microsoft.com/office/drawing/2014/main" id="{92E53EA4-BA5D-4062-CD60-EC72FAACA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3093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3 h 27"/>
                <a:gd name="T4" fmla="*/ 15 w 29"/>
                <a:gd name="T5" fmla="*/ 0 h 27"/>
                <a:gd name="T6" fmla="*/ 0 w 29"/>
                <a:gd name="T7" fmla="*/ 13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3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6" name="Freeform 160">
              <a:extLst>
                <a:ext uri="{FF2B5EF4-FFF2-40B4-BE49-F238E27FC236}">
                  <a16:creationId xmlns:a16="http://schemas.microsoft.com/office/drawing/2014/main" id="{CED199D3-B76D-9003-4FBC-EEBE9D1C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2887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7" name="Freeform 161">
              <a:extLst>
                <a:ext uri="{FF2B5EF4-FFF2-40B4-BE49-F238E27FC236}">
                  <a16:creationId xmlns:a16="http://schemas.microsoft.com/office/drawing/2014/main" id="{1EAF7273-EC23-92A4-F54F-53E3B1B72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715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8" name="Freeform 162">
              <a:extLst>
                <a:ext uri="{FF2B5EF4-FFF2-40B4-BE49-F238E27FC236}">
                  <a16:creationId xmlns:a16="http://schemas.microsoft.com/office/drawing/2014/main" id="{D6700F46-2C67-AA62-8D41-02E580E37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2585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19" name="Freeform 163">
              <a:extLst>
                <a:ext uri="{FF2B5EF4-FFF2-40B4-BE49-F238E27FC236}">
                  <a16:creationId xmlns:a16="http://schemas.microsoft.com/office/drawing/2014/main" id="{A3918B16-C728-F20F-5BB6-60FA5F846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2489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0" name="Freeform 164">
              <a:extLst>
                <a:ext uri="{FF2B5EF4-FFF2-40B4-BE49-F238E27FC236}">
                  <a16:creationId xmlns:a16="http://schemas.microsoft.com/office/drawing/2014/main" id="{ECF47448-3595-8F36-D444-097A82FC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421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3 h 27"/>
                <a:gd name="T4" fmla="*/ 15 w 29"/>
                <a:gd name="T5" fmla="*/ 0 h 27"/>
                <a:gd name="T6" fmla="*/ 0 w 29"/>
                <a:gd name="T7" fmla="*/ 13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3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1" name="Freeform 165">
              <a:extLst>
                <a:ext uri="{FF2B5EF4-FFF2-40B4-BE49-F238E27FC236}">
                  <a16:creationId xmlns:a16="http://schemas.microsoft.com/office/drawing/2014/main" id="{3F590118-F370-DB8E-6F2C-27AC76116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373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3 h 27"/>
                <a:gd name="T4" fmla="*/ 14 w 29"/>
                <a:gd name="T5" fmla="*/ 0 h 27"/>
                <a:gd name="T6" fmla="*/ 0 w 29"/>
                <a:gd name="T7" fmla="*/ 13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2" name="Freeform 166">
              <a:extLst>
                <a:ext uri="{FF2B5EF4-FFF2-40B4-BE49-F238E27FC236}">
                  <a16:creationId xmlns:a16="http://schemas.microsoft.com/office/drawing/2014/main" id="{8A1AA854-EE9B-174A-5C32-3E78159D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2338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3" name="Freeform 167">
              <a:extLst>
                <a:ext uri="{FF2B5EF4-FFF2-40B4-BE49-F238E27FC236}">
                  <a16:creationId xmlns:a16="http://schemas.microsoft.com/office/drawing/2014/main" id="{B9763C8B-C7C1-506A-CE9E-2A7A11A59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2311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4" name="Freeform 168">
              <a:extLst>
                <a:ext uri="{FF2B5EF4-FFF2-40B4-BE49-F238E27FC236}">
                  <a16:creationId xmlns:a16="http://schemas.microsoft.com/office/drawing/2014/main" id="{97800868-A76C-778D-3DC8-59DF45BA4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297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5" name="Freeform 169">
              <a:extLst>
                <a:ext uri="{FF2B5EF4-FFF2-40B4-BE49-F238E27FC236}">
                  <a16:creationId xmlns:a16="http://schemas.microsoft.com/office/drawing/2014/main" id="{F0F956CD-D938-EEF0-56D3-7B23EC78B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2283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6" name="Freeform 170">
              <a:extLst>
                <a:ext uri="{FF2B5EF4-FFF2-40B4-BE49-F238E27FC236}">
                  <a16:creationId xmlns:a16="http://schemas.microsoft.com/office/drawing/2014/main" id="{987D07E8-02F3-B776-5836-51A2674E3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2270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3 h 27"/>
                <a:gd name="T4" fmla="*/ 15 w 29"/>
                <a:gd name="T5" fmla="*/ 0 h 27"/>
                <a:gd name="T6" fmla="*/ 0 w 29"/>
                <a:gd name="T7" fmla="*/ 13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3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7" name="Freeform 171">
              <a:extLst>
                <a:ext uri="{FF2B5EF4-FFF2-40B4-BE49-F238E27FC236}">
                  <a16:creationId xmlns:a16="http://schemas.microsoft.com/office/drawing/2014/main" id="{ADB84777-ADEB-315D-DF2B-94B5AA6FE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" y="2256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8" name="Freeform 172">
              <a:extLst>
                <a:ext uri="{FF2B5EF4-FFF2-40B4-BE49-F238E27FC236}">
                  <a16:creationId xmlns:a16="http://schemas.microsoft.com/office/drawing/2014/main" id="{5CF3D9B3-D06C-9186-49D1-5FCB54657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2249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29" name="Freeform 173">
              <a:extLst>
                <a:ext uri="{FF2B5EF4-FFF2-40B4-BE49-F238E27FC236}">
                  <a16:creationId xmlns:a16="http://schemas.microsoft.com/office/drawing/2014/main" id="{DC469842-1DBC-D83F-8AF5-0B9B0DFEB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2242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0" name="Freeform 174">
              <a:extLst>
                <a:ext uri="{FF2B5EF4-FFF2-40B4-BE49-F238E27FC236}">
                  <a16:creationId xmlns:a16="http://schemas.microsoft.com/office/drawing/2014/main" id="{7E2651D3-B5D7-C2C2-E34F-5CB51A0D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2235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1" name="Freeform 175">
              <a:extLst>
                <a:ext uri="{FF2B5EF4-FFF2-40B4-BE49-F238E27FC236}">
                  <a16:creationId xmlns:a16="http://schemas.microsoft.com/office/drawing/2014/main" id="{CE05E6EA-E080-72F5-5199-848395023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2222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3 h 27"/>
                <a:gd name="T4" fmla="*/ 14 w 28"/>
                <a:gd name="T5" fmla="*/ 0 h 27"/>
                <a:gd name="T6" fmla="*/ 0 w 28"/>
                <a:gd name="T7" fmla="*/ 13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2" name="Freeform 176">
              <a:extLst>
                <a:ext uri="{FF2B5EF4-FFF2-40B4-BE49-F238E27FC236}">
                  <a16:creationId xmlns:a16="http://schemas.microsoft.com/office/drawing/2014/main" id="{46422D17-2887-11D2-D443-CA3E21E86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215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3" name="Freeform 177">
              <a:extLst>
                <a:ext uri="{FF2B5EF4-FFF2-40B4-BE49-F238E27FC236}">
                  <a16:creationId xmlns:a16="http://schemas.microsoft.com/office/drawing/2014/main" id="{43092B2C-10B2-12D8-6DC3-F0D60BE7E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215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4" name="Freeform 178">
              <a:extLst>
                <a:ext uri="{FF2B5EF4-FFF2-40B4-BE49-F238E27FC236}">
                  <a16:creationId xmlns:a16="http://schemas.microsoft.com/office/drawing/2014/main" id="{E9026455-B72B-5D56-68C6-94C20A9EB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2208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5" name="Freeform 179">
              <a:extLst>
                <a:ext uri="{FF2B5EF4-FFF2-40B4-BE49-F238E27FC236}">
                  <a16:creationId xmlns:a16="http://schemas.microsoft.com/office/drawing/2014/main" id="{15319206-DE94-8016-8365-DB284193E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2201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6" name="Freeform 180">
              <a:extLst>
                <a:ext uri="{FF2B5EF4-FFF2-40B4-BE49-F238E27FC236}">
                  <a16:creationId xmlns:a16="http://schemas.microsoft.com/office/drawing/2014/main" id="{FC2D3CD6-A172-14F8-4DE3-BAD9AB4CA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194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7" name="Freeform 181">
              <a:extLst>
                <a:ext uri="{FF2B5EF4-FFF2-40B4-BE49-F238E27FC236}">
                  <a16:creationId xmlns:a16="http://schemas.microsoft.com/office/drawing/2014/main" id="{FFFC0531-E0E6-2CBF-CB11-C8FC635D7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2187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8" name="Freeform 182">
              <a:extLst>
                <a:ext uri="{FF2B5EF4-FFF2-40B4-BE49-F238E27FC236}">
                  <a16:creationId xmlns:a16="http://schemas.microsoft.com/office/drawing/2014/main" id="{E2ABEDE9-3B1C-3A6E-05C1-C41DD8207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" y="2181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3 h 27"/>
                <a:gd name="T4" fmla="*/ 14 w 29"/>
                <a:gd name="T5" fmla="*/ 0 h 27"/>
                <a:gd name="T6" fmla="*/ 0 w 29"/>
                <a:gd name="T7" fmla="*/ 13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39" name="Freeform 183">
              <a:extLst>
                <a:ext uri="{FF2B5EF4-FFF2-40B4-BE49-F238E27FC236}">
                  <a16:creationId xmlns:a16="http://schemas.microsoft.com/office/drawing/2014/main" id="{7E2A70CF-EBFE-9E77-3EFE-0C3592CB0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64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0" name="Freeform 184">
              <a:extLst>
                <a:ext uri="{FF2B5EF4-FFF2-40B4-BE49-F238E27FC236}">
                  <a16:creationId xmlns:a16="http://schemas.microsoft.com/office/drawing/2014/main" id="{A890EE31-7B00-F3B7-C6BD-5D03AB62B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3285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3 h 27"/>
                <a:gd name="T4" fmla="*/ 14 w 28"/>
                <a:gd name="T5" fmla="*/ 0 h 27"/>
                <a:gd name="T6" fmla="*/ 0 w 28"/>
                <a:gd name="T7" fmla="*/ 13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1" name="Freeform 185">
              <a:extLst>
                <a:ext uri="{FF2B5EF4-FFF2-40B4-BE49-F238E27FC236}">
                  <a16:creationId xmlns:a16="http://schemas.microsoft.com/office/drawing/2014/main" id="{1B77AB96-B90A-C26A-8F98-647C4D5D0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2976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4 h 27"/>
                <a:gd name="T4" fmla="*/ 15 w 29"/>
                <a:gd name="T5" fmla="*/ 0 h 27"/>
                <a:gd name="T6" fmla="*/ 0 w 29"/>
                <a:gd name="T7" fmla="*/ 14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2" name="Freeform 186">
              <a:extLst>
                <a:ext uri="{FF2B5EF4-FFF2-40B4-BE49-F238E27FC236}">
                  <a16:creationId xmlns:a16="http://schemas.microsoft.com/office/drawing/2014/main" id="{D2769302-EC2F-A23B-6635-D23C62A57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2702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3 h 27"/>
                <a:gd name="T4" fmla="*/ 14 w 28"/>
                <a:gd name="T5" fmla="*/ 0 h 27"/>
                <a:gd name="T6" fmla="*/ 0 w 28"/>
                <a:gd name="T7" fmla="*/ 13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3" name="Freeform 187">
              <a:extLst>
                <a:ext uri="{FF2B5EF4-FFF2-40B4-BE49-F238E27FC236}">
                  <a16:creationId xmlns:a16="http://schemas.microsoft.com/office/drawing/2014/main" id="{8C71D502-DF37-024C-428F-1CC6A2BF0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475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4" name="Freeform 188">
              <a:extLst>
                <a:ext uri="{FF2B5EF4-FFF2-40B4-BE49-F238E27FC236}">
                  <a16:creationId xmlns:a16="http://schemas.microsoft.com/office/drawing/2014/main" id="{E273C4D6-6C2F-D8CC-2F26-A587D9E22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2277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3 h 27"/>
                <a:gd name="T4" fmla="*/ 14 w 28"/>
                <a:gd name="T5" fmla="*/ 0 h 27"/>
                <a:gd name="T6" fmla="*/ 0 w 28"/>
                <a:gd name="T7" fmla="*/ 13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5" name="Freeform 189">
              <a:extLst>
                <a:ext uri="{FF2B5EF4-FFF2-40B4-BE49-F238E27FC236}">
                  <a16:creationId xmlns:a16="http://schemas.microsoft.com/office/drawing/2014/main" id="{0E7E21E3-3404-52F6-DE06-E21E7B0B2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2126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3 h 27"/>
                <a:gd name="T4" fmla="*/ 14 w 29"/>
                <a:gd name="T5" fmla="*/ 0 h 27"/>
                <a:gd name="T6" fmla="*/ 0 w 29"/>
                <a:gd name="T7" fmla="*/ 13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6" name="Freeform 190">
              <a:extLst>
                <a:ext uri="{FF2B5EF4-FFF2-40B4-BE49-F238E27FC236}">
                  <a16:creationId xmlns:a16="http://schemas.microsoft.com/office/drawing/2014/main" id="{F2C14713-BD6E-A152-4BCE-38C0F1E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995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7" name="Freeform 191">
              <a:extLst>
                <a:ext uri="{FF2B5EF4-FFF2-40B4-BE49-F238E27FC236}">
                  <a16:creationId xmlns:a16="http://schemas.microsoft.com/office/drawing/2014/main" id="{05C72455-8A41-A3B3-E777-72795214E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1906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8" name="Freeform 192">
              <a:extLst>
                <a:ext uri="{FF2B5EF4-FFF2-40B4-BE49-F238E27FC236}">
                  <a16:creationId xmlns:a16="http://schemas.microsoft.com/office/drawing/2014/main" id="{B756BB4A-976E-597B-8F34-80F0649E8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1838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3 h 27"/>
                <a:gd name="T4" fmla="*/ 15 w 29"/>
                <a:gd name="T5" fmla="*/ 0 h 27"/>
                <a:gd name="T6" fmla="*/ 0 w 29"/>
                <a:gd name="T7" fmla="*/ 13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3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49" name="Freeform 193">
              <a:extLst>
                <a:ext uri="{FF2B5EF4-FFF2-40B4-BE49-F238E27FC236}">
                  <a16:creationId xmlns:a16="http://schemas.microsoft.com/office/drawing/2014/main" id="{A7AA7BDD-DAA4-C197-27DD-861469282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1790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3 h 27"/>
                <a:gd name="T4" fmla="*/ 14 w 29"/>
                <a:gd name="T5" fmla="*/ 0 h 27"/>
                <a:gd name="T6" fmla="*/ 0 w 29"/>
                <a:gd name="T7" fmla="*/ 13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0" name="Freeform 194">
              <a:extLst>
                <a:ext uri="{FF2B5EF4-FFF2-40B4-BE49-F238E27FC236}">
                  <a16:creationId xmlns:a16="http://schemas.microsoft.com/office/drawing/2014/main" id="{EA20AAE4-5A96-8BF4-798C-149C26D64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49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3 h 27"/>
                <a:gd name="T4" fmla="*/ 15 w 29"/>
                <a:gd name="T5" fmla="*/ 0 h 27"/>
                <a:gd name="T6" fmla="*/ 0 w 29"/>
                <a:gd name="T7" fmla="*/ 13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3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1" name="Freeform 195">
              <a:extLst>
                <a:ext uri="{FF2B5EF4-FFF2-40B4-BE49-F238E27FC236}">
                  <a16:creationId xmlns:a16="http://schemas.microsoft.com/office/drawing/2014/main" id="{B2EEB6D9-FEA1-B56E-AD9F-4B37612E3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1721"/>
              <a:ext cx="29" cy="28"/>
            </a:xfrm>
            <a:custGeom>
              <a:avLst/>
              <a:gdLst>
                <a:gd name="T0" fmla="*/ 14 w 29"/>
                <a:gd name="T1" fmla="*/ 28 h 28"/>
                <a:gd name="T2" fmla="*/ 29 w 29"/>
                <a:gd name="T3" fmla="*/ 14 h 28"/>
                <a:gd name="T4" fmla="*/ 14 w 29"/>
                <a:gd name="T5" fmla="*/ 0 h 28"/>
                <a:gd name="T6" fmla="*/ 0 w 29"/>
                <a:gd name="T7" fmla="*/ 14 h 28"/>
                <a:gd name="T8" fmla="*/ 14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4" y="28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2" name="Freeform 196">
              <a:extLst>
                <a:ext uri="{FF2B5EF4-FFF2-40B4-BE49-F238E27FC236}">
                  <a16:creationId xmlns:a16="http://schemas.microsoft.com/office/drawing/2014/main" id="{E5F82671-BDB3-7526-C75E-8564F64E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1701"/>
              <a:ext cx="29" cy="27"/>
            </a:xfrm>
            <a:custGeom>
              <a:avLst/>
              <a:gdLst>
                <a:gd name="T0" fmla="*/ 15 w 29"/>
                <a:gd name="T1" fmla="*/ 27 h 27"/>
                <a:gd name="T2" fmla="*/ 29 w 29"/>
                <a:gd name="T3" fmla="*/ 13 h 27"/>
                <a:gd name="T4" fmla="*/ 15 w 29"/>
                <a:gd name="T5" fmla="*/ 0 h 27"/>
                <a:gd name="T6" fmla="*/ 0 w 29"/>
                <a:gd name="T7" fmla="*/ 13 h 27"/>
                <a:gd name="T8" fmla="*/ 15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5" y="27"/>
                  </a:moveTo>
                  <a:lnTo>
                    <a:pt x="29" y="13"/>
                  </a:lnTo>
                  <a:lnTo>
                    <a:pt x="15" y="0"/>
                  </a:lnTo>
                  <a:lnTo>
                    <a:pt x="0" y="13"/>
                  </a:lnTo>
                  <a:lnTo>
                    <a:pt x="15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3" name="Freeform 197">
              <a:extLst>
                <a:ext uri="{FF2B5EF4-FFF2-40B4-BE49-F238E27FC236}">
                  <a16:creationId xmlns:a16="http://schemas.microsoft.com/office/drawing/2014/main" id="{808D7A6C-60F5-B7AD-DEBF-32AB87D42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" y="1687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4" name="Freeform 198">
              <a:extLst>
                <a:ext uri="{FF2B5EF4-FFF2-40B4-BE49-F238E27FC236}">
                  <a16:creationId xmlns:a16="http://schemas.microsoft.com/office/drawing/2014/main" id="{1F52D06A-B4C1-2AE4-1088-0F7BB7A93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673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5" name="Freeform 199">
              <a:extLst>
                <a:ext uri="{FF2B5EF4-FFF2-40B4-BE49-F238E27FC236}">
                  <a16:creationId xmlns:a16="http://schemas.microsoft.com/office/drawing/2014/main" id="{02AF8ECB-3556-7A8B-B995-5DDB1C7E9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659"/>
              <a:ext cx="28" cy="28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6" name="Freeform 200">
              <a:extLst>
                <a:ext uri="{FF2B5EF4-FFF2-40B4-BE49-F238E27FC236}">
                  <a16:creationId xmlns:a16="http://schemas.microsoft.com/office/drawing/2014/main" id="{2077F817-1D01-9F97-4360-030B83B0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646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3 h 27"/>
                <a:gd name="T4" fmla="*/ 14 w 29"/>
                <a:gd name="T5" fmla="*/ 0 h 27"/>
                <a:gd name="T6" fmla="*/ 0 w 29"/>
                <a:gd name="T7" fmla="*/ 13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3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7" name="Freeform 201">
              <a:extLst>
                <a:ext uri="{FF2B5EF4-FFF2-40B4-BE49-F238E27FC236}">
                  <a16:creationId xmlns:a16="http://schemas.microsoft.com/office/drawing/2014/main" id="{CE445D19-EDD9-01DD-EEB3-6B28D708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1639"/>
              <a:ext cx="28" cy="27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14 h 27"/>
                <a:gd name="T4" fmla="*/ 14 w 28"/>
                <a:gd name="T5" fmla="*/ 0 h 27"/>
                <a:gd name="T6" fmla="*/ 0 w 28"/>
                <a:gd name="T7" fmla="*/ 14 h 27"/>
                <a:gd name="T8" fmla="*/ 14 w 2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8" name="Freeform 202">
              <a:extLst>
                <a:ext uri="{FF2B5EF4-FFF2-40B4-BE49-F238E27FC236}">
                  <a16:creationId xmlns:a16="http://schemas.microsoft.com/office/drawing/2014/main" id="{36DCF4EF-4EED-FE63-AD4D-DDEBEC4A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32"/>
              <a:ext cx="29" cy="27"/>
            </a:xfrm>
            <a:custGeom>
              <a:avLst/>
              <a:gdLst>
                <a:gd name="T0" fmla="*/ 14 w 29"/>
                <a:gd name="T1" fmla="*/ 27 h 27"/>
                <a:gd name="T2" fmla="*/ 29 w 29"/>
                <a:gd name="T3" fmla="*/ 14 h 27"/>
                <a:gd name="T4" fmla="*/ 14 w 29"/>
                <a:gd name="T5" fmla="*/ 0 h 27"/>
                <a:gd name="T6" fmla="*/ 0 w 29"/>
                <a:gd name="T7" fmla="*/ 14 h 27"/>
                <a:gd name="T8" fmla="*/ 14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14" y="27"/>
                  </a:moveTo>
                  <a:lnTo>
                    <a:pt x="29" y="14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7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59" name="Freeform 203">
              <a:extLst>
                <a:ext uri="{FF2B5EF4-FFF2-40B4-BE49-F238E27FC236}">
                  <a16:creationId xmlns:a16="http://schemas.microsoft.com/office/drawing/2014/main" id="{D1E12226-5B35-82B8-FC66-0266619F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618"/>
              <a:ext cx="29" cy="28"/>
            </a:xfrm>
            <a:custGeom>
              <a:avLst/>
              <a:gdLst>
                <a:gd name="T0" fmla="*/ 15 w 29"/>
                <a:gd name="T1" fmla="*/ 28 h 28"/>
                <a:gd name="T2" fmla="*/ 29 w 29"/>
                <a:gd name="T3" fmla="*/ 14 h 28"/>
                <a:gd name="T4" fmla="*/ 15 w 29"/>
                <a:gd name="T5" fmla="*/ 0 h 28"/>
                <a:gd name="T6" fmla="*/ 0 w 29"/>
                <a:gd name="T7" fmla="*/ 14 h 28"/>
                <a:gd name="T8" fmla="*/ 15 w 2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5" y="28"/>
                  </a:moveTo>
                  <a:lnTo>
                    <a:pt x="29" y="14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15" y="28"/>
                  </a:lnTo>
                  <a:close/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6860" name="Freeform 204">
            <a:extLst>
              <a:ext uri="{FF2B5EF4-FFF2-40B4-BE49-F238E27FC236}">
                <a16:creationId xmlns:a16="http://schemas.microsoft.com/office/drawing/2014/main" id="{F1137B29-37D6-FD9D-A9E9-B47FE12D7869}"/>
              </a:ext>
            </a:extLst>
          </p:cNvPr>
          <p:cNvSpPr>
            <a:spLocks/>
          </p:cNvSpPr>
          <p:nvPr/>
        </p:nvSpPr>
        <p:spPr bwMode="auto">
          <a:xfrm>
            <a:off x="6267450" y="2557463"/>
            <a:ext cx="46038" cy="44450"/>
          </a:xfrm>
          <a:custGeom>
            <a:avLst/>
            <a:gdLst>
              <a:gd name="T0" fmla="*/ 14 w 29"/>
              <a:gd name="T1" fmla="*/ 28 h 28"/>
              <a:gd name="T2" fmla="*/ 29 w 29"/>
              <a:gd name="T3" fmla="*/ 14 h 28"/>
              <a:gd name="T4" fmla="*/ 14 w 29"/>
              <a:gd name="T5" fmla="*/ 0 h 28"/>
              <a:gd name="T6" fmla="*/ 0 w 29"/>
              <a:gd name="T7" fmla="*/ 14 h 28"/>
              <a:gd name="T8" fmla="*/ 14 w 29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14" y="28"/>
                </a:moveTo>
                <a:lnTo>
                  <a:pt x="29" y="14"/>
                </a:lnTo>
                <a:lnTo>
                  <a:pt x="14" y="0"/>
                </a:lnTo>
                <a:lnTo>
                  <a:pt x="0" y="14"/>
                </a:lnTo>
                <a:lnTo>
                  <a:pt x="14" y="28"/>
                </a:lnTo>
                <a:close/>
              </a:path>
            </a:pathLst>
          </a:custGeom>
          <a:noFill/>
          <a:ln w="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1" name="Freeform 205">
            <a:extLst>
              <a:ext uri="{FF2B5EF4-FFF2-40B4-BE49-F238E27FC236}">
                <a16:creationId xmlns:a16="http://schemas.microsoft.com/office/drawing/2014/main" id="{2486CC0D-E51D-63F4-558F-785EA1BEC567}"/>
              </a:ext>
            </a:extLst>
          </p:cNvPr>
          <p:cNvSpPr>
            <a:spLocks/>
          </p:cNvSpPr>
          <p:nvPr/>
        </p:nvSpPr>
        <p:spPr bwMode="auto">
          <a:xfrm>
            <a:off x="6461125" y="2547938"/>
            <a:ext cx="46038" cy="42862"/>
          </a:xfrm>
          <a:custGeom>
            <a:avLst/>
            <a:gdLst>
              <a:gd name="T0" fmla="*/ 15 w 29"/>
              <a:gd name="T1" fmla="*/ 27 h 27"/>
              <a:gd name="T2" fmla="*/ 29 w 29"/>
              <a:gd name="T3" fmla="*/ 13 h 27"/>
              <a:gd name="T4" fmla="*/ 15 w 29"/>
              <a:gd name="T5" fmla="*/ 0 h 27"/>
              <a:gd name="T6" fmla="*/ 0 w 29"/>
              <a:gd name="T7" fmla="*/ 13 h 27"/>
              <a:gd name="T8" fmla="*/ 15 w 29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7">
                <a:moveTo>
                  <a:pt x="15" y="27"/>
                </a:moveTo>
                <a:lnTo>
                  <a:pt x="29" y="13"/>
                </a:lnTo>
                <a:lnTo>
                  <a:pt x="15" y="0"/>
                </a:lnTo>
                <a:lnTo>
                  <a:pt x="0" y="13"/>
                </a:lnTo>
                <a:lnTo>
                  <a:pt x="15" y="27"/>
                </a:lnTo>
                <a:close/>
              </a:path>
            </a:pathLst>
          </a:custGeom>
          <a:noFill/>
          <a:ln w="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2" name="Freeform 206">
            <a:extLst>
              <a:ext uri="{FF2B5EF4-FFF2-40B4-BE49-F238E27FC236}">
                <a16:creationId xmlns:a16="http://schemas.microsoft.com/office/drawing/2014/main" id="{5A3DAC03-B3A9-551F-AF4D-F3DB5FE86C0F}"/>
              </a:ext>
            </a:extLst>
          </p:cNvPr>
          <p:cNvSpPr>
            <a:spLocks/>
          </p:cNvSpPr>
          <p:nvPr/>
        </p:nvSpPr>
        <p:spPr bwMode="auto">
          <a:xfrm>
            <a:off x="6656388" y="2536825"/>
            <a:ext cx="46037" cy="42863"/>
          </a:xfrm>
          <a:custGeom>
            <a:avLst/>
            <a:gdLst>
              <a:gd name="T0" fmla="*/ 14 w 29"/>
              <a:gd name="T1" fmla="*/ 27 h 27"/>
              <a:gd name="T2" fmla="*/ 29 w 29"/>
              <a:gd name="T3" fmla="*/ 13 h 27"/>
              <a:gd name="T4" fmla="*/ 14 w 29"/>
              <a:gd name="T5" fmla="*/ 0 h 27"/>
              <a:gd name="T6" fmla="*/ 0 w 29"/>
              <a:gd name="T7" fmla="*/ 13 h 27"/>
              <a:gd name="T8" fmla="*/ 14 w 29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7">
                <a:moveTo>
                  <a:pt x="14" y="27"/>
                </a:moveTo>
                <a:lnTo>
                  <a:pt x="29" y="13"/>
                </a:lnTo>
                <a:lnTo>
                  <a:pt x="14" y="0"/>
                </a:lnTo>
                <a:lnTo>
                  <a:pt x="0" y="13"/>
                </a:lnTo>
                <a:lnTo>
                  <a:pt x="14" y="27"/>
                </a:lnTo>
                <a:close/>
              </a:path>
            </a:pathLst>
          </a:custGeom>
          <a:noFill/>
          <a:ln w="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3" name="Freeform 207">
            <a:extLst>
              <a:ext uri="{FF2B5EF4-FFF2-40B4-BE49-F238E27FC236}">
                <a16:creationId xmlns:a16="http://schemas.microsoft.com/office/drawing/2014/main" id="{5AE13CEF-23FB-2091-FB81-1D05D22CDBDB}"/>
              </a:ext>
            </a:extLst>
          </p:cNvPr>
          <p:cNvSpPr>
            <a:spLocks/>
          </p:cNvSpPr>
          <p:nvPr/>
        </p:nvSpPr>
        <p:spPr bwMode="auto">
          <a:xfrm>
            <a:off x="6861175" y="2525713"/>
            <a:ext cx="46038" cy="42862"/>
          </a:xfrm>
          <a:custGeom>
            <a:avLst/>
            <a:gdLst>
              <a:gd name="T0" fmla="*/ 15 w 29"/>
              <a:gd name="T1" fmla="*/ 27 h 27"/>
              <a:gd name="T2" fmla="*/ 29 w 29"/>
              <a:gd name="T3" fmla="*/ 14 h 27"/>
              <a:gd name="T4" fmla="*/ 15 w 29"/>
              <a:gd name="T5" fmla="*/ 0 h 27"/>
              <a:gd name="T6" fmla="*/ 0 w 29"/>
              <a:gd name="T7" fmla="*/ 14 h 27"/>
              <a:gd name="T8" fmla="*/ 15 w 29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7">
                <a:moveTo>
                  <a:pt x="15" y="27"/>
                </a:moveTo>
                <a:lnTo>
                  <a:pt x="29" y="14"/>
                </a:lnTo>
                <a:lnTo>
                  <a:pt x="15" y="0"/>
                </a:lnTo>
                <a:lnTo>
                  <a:pt x="0" y="14"/>
                </a:lnTo>
                <a:lnTo>
                  <a:pt x="15" y="27"/>
                </a:lnTo>
                <a:close/>
              </a:path>
            </a:pathLst>
          </a:custGeom>
          <a:noFill/>
          <a:ln w="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4" name="Freeform 208">
            <a:extLst>
              <a:ext uri="{FF2B5EF4-FFF2-40B4-BE49-F238E27FC236}">
                <a16:creationId xmlns:a16="http://schemas.microsoft.com/office/drawing/2014/main" id="{0AFC6913-34C1-4B91-8E5B-F18A1411EA87}"/>
              </a:ext>
            </a:extLst>
          </p:cNvPr>
          <p:cNvSpPr>
            <a:spLocks/>
          </p:cNvSpPr>
          <p:nvPr/>
        </p:nvSpPr>
        <p:spPr bwMode="auto">
          <a:xfrm>
            <a:off x="7056438" y="2514600"/>
            <a:ext cx="46037" cy="42863"/>
          </a:xfrm>
          <a:custGeom>
            <a:avLst/>
            <a:gdLst>
              <a:gd name="T0" fmla="*/ 14 w 29"/>
              <a:gd name="T1" fmla="*/ 27 h 27"/>
              <a:gd name="T2" fmla="*/ 29 w 29"/>
              <a:gd name="T3" fmla="*/ 14 h 27"/>
              <a:gd name="T4" fmla="*/ 14 w 29"/>
              <a:gd name="T5" fmla="*/ 0 h 27"/>
              <a:gd name="T6" fmla="*/ 0 w 29"/>
              <a:gd name="T7" fmla="*/ 14 h 27"/>
              <a:gd name="T8" fmla="*/ 14 w 29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7">
                <a:moveTo>
                  <a:pt x="14" y="27"/>
                </a:moveTo>
                <a:lnTo>
                  <a:pt x="29" y="14"/>
                </a:lnTo>
                <a:lnTo>
                  <a:pt x="14" y="0"/>
                </a:lnTo>
                <a:lnTo>
                  <a:pt x="0" y="14"/>
                </a:lnTo>
                <a:lnTo>
                  <a:pt x="14" y="27"/>
                </a:lnTo>
                <a:close/>
              </a:path>
            </a:pathLst>
          </a:custGeom>
          <a:noFill/>
          <a:ln w="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5" name="Freeform 209">
            <a:extLst>
              <a:ext uri="{FF2B5EF4-FFF2-40B4-BE49-F238E27FC236}">
                <a16:creationId xmlns:a16="http://schemas.microsoft.com/office/drawing/2014/main" id="{9E3851CC-CB19-7412-103F-E73E6E7941D0}"/>
              </a:ext>
            </a:extLst>
          </p:cNvPr>
          <p:cNvSpPr>
            <a:spLocks/>
          </p:cNvSpPr>
          <p:nvPr/>
        </p:nvSpPr>
        <p:spPr bwMode="auto">
          <a:xfrm>
            <a:off x="2130425" y="5813425"/>
            <a:ext cx="4948238" cy="1588"/>
          </a:xfrm>
          <a:custGeom>
            <a:avLst/>
            <a:gdLst>
              <a:gd name="T0" fmla="*/ 0 w 3117"/>
              <a:gd name="T1" fmla="*/ 122 w 3117"/>
              <a:gd name="T2" fmla="*/ 252 w 3117"/>
              <a:gd name="T3" fmla="*/ 374 w 3117"/>
              <a:gd name="T4" fmla="*/ 496 w 3117"/>
              <a:gd name="T5" fmla="*/ 626 w 3117"/>
              <a:gd name="T6" fmla="*/ 748 w 3117"/>
              <a:gd name="T7" fmla="*/ 871 w 3117"/>
              <a:gd name="T8" fmla="*/ 1000 w 3117"/>
              <a:gd name="T9" fmla="*/ 1123 w 3117"/>
              <a:gd name="T10" fmla="*/ 1245 w 3117"/>
              <a:gd name="T11" fmla="*/ 1375 w 3117"/>
              <a:gd name="T12" fmla="*/ 1497 w 3117"/>
              <a:gd name="T13" fmla="*/ 1620 w 3117"/>
              <a:gd name="T14" fmla="*/ 1742 w 3117"/>
              <a:gd name="T15" fmla="*/ 1872 w 3117"/>
              <a:gd name="T16" fmla="*/ 1994 w 3117"/>
              <a:gd name="T17" fmla="*/ 2116 w 3117"/>
              <a:gd name="T18" fmla="*/ 2246 w 3117"/>
              <a:gd name="T19" fmla="*/ 2368 w 3117"/>
              <a:gd name="T20" fmla="*/ 2491 w 3117"/>
              <a:gd name="T21" fmla="*/ 2620 w 3117"/>
              <a:gd name="T22" fmla="*/ 2743 w 3117"/>
              <a:gd name="T23" fmla="*/ 2865 w 3117"/>
              <a:gd name="T24" fmla="*/ 2995 w 3117"/>
              <a:gd name="T25" fmla="*/ 3117 w 311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</a:cxnLst>
            <a:rect l="0" t="0" r="r" b="b"/>
            <a:pathLst>
              <a:path w="3117">
                <a:moveTo>
                  <a:pt x="0" y="0"/>
                </a:moveTo>
                <a:lnTo>
                  <a:pt x="122" y="0"/>
                </a:lnTo>
                <a:lnTo>
                  <a:pt x="252" y="0"/>
                </a:lnTo>
                <a:lnTo>
                  <a:pt x="374" y="0"/>
                </a:lnTo>
                <a:lnTo>
                  <a:pt x="496" y="0"/>
                </a:lnTo>
                <a:lnTo>
                  <a:pt x="626" y="0"/>
                </a:lnTo>
                <a:lnTo>
                  <a:pt x="748" y="0"/>
                </a:lnTo>
                <a:lnTo>
                  <a:pt x="871" y="0"/>
                </a:lnTo>
                <a:lnTo>
                  <a:pt x="1000" y="0"/>
                </a:lnTo>
                <a:lnTo>
                  <a:pt x="1123" y="0"/>
                </a:lnTo>
                <a:lnTo>
                  <a:pt x="1245" y="0"/>
                </a:lnTo>
                <a:lnTo>
                  <a:pt x="1375" y="0"/>
                </a:lnTo>
                <a:lnTo>
                  <a:pt x="1497" y="0"/>
                </a:lnTo>
                <a:lnTo>
                  <a:pt x="1620" y="0"/>
                </a:lnTo>
                <a:lnTo>
                  <a:pt x="1742" y="0"/>
                </a:lnTo>
                <a:lnTo>
                  <a:pt x="1872" y="0"/>
                </a:lnTo>
                <a:lnTo>
                  <a:pt x="1994" y="0"/>
                </a:lnTo>
                <a:lnTo>
                  <a:pt x="2116" y="0"/>
                </a:lnTo>
                <a:lnTo>
                  <a:pt x="2246" y="0"/>
                </a:lnTo>
                <a:lnTo>
                  <a:pt x="2368" y="0"/>
                </a:lnTo>
                <a:lnTo>
                  <a:pt x="2491" y="0"/>
                </a:lnTo>
                <a:lnTo>
                  <a:pt x="2620" y="0"/>
                </a:lnTo>
                <a:lnTo>
                  <a:pt x="2743" y="0"/>
                </a:lnTo>
                <a:lnTo>
                  <a:pt x="2865" y="0"/>
                </a:lnTo>
                <a:lnTo>
                  <a:pt x="2995" y="0"/>
                </a:lnTo>
                <a:lnTo>
                  <a:pt x="3117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6" name="Freeform 210">
            <a:extLst>
              <a:ext uri="{FF2B5EF4-FFF2-40B4-BE49-F238E27FC236}">
                <a16:creationId xmlns:a16="http://schemas.microsoft.com/office/drawing/2014/main" id="{06F482EC-C4D3-A59E-A159-1F4DCA6702C2}"/>
              </a:ext>
            </a:extLst>
          </p:cNvPr>
          <p:cNvSpPr>
            <a:spLocks/>
          </p:cNvSpPr>
          <p:nvPr/>
        </p:nvSpPr>
        <p:spPr bwMode="auto">
          <a:xfrm>
            <a:off x="2130425" y="5802313"/>
            <a:ext cx="4948238" cy="11112"/>
          </a:xfrm>
          <a:custGeom>
            <a:avLst/>
            <a:gdLst>
              <a:gd name="T0" fmla="*/ 0 w 3117"/>
              <a:gd name="T1" fmla="*/ 7 h 7"/>
              <a:gd name="T2" fmla="*/ 122 w 3117"/>
              <a:gd name="T3" fmla="*/ 0 h 7"/>
              <a:gd name="T4" fmla="*/ 252 w 3117"/>
              <a:gd name="T5" fmla="*/ 0 h 7"/>
              <a:gd name="T6" fmla="*/ 374 w 3117"/>
              <a:gd name="T7" fmla="*/ 0 h 7"/>
              <a:gd name="T8" fmla="*/ 496 w 3117"/>
              <a:gd name="T9" fmla="*/ 0 h 7"/>
              <a:gd name="T10" fmla="*/ 626 w 3117"/>
              <a:gd name="T11" fmla="*/ 0 h 7"/>
              <a:gd name="T12" fmla="*/ 748 w 3117"/>
              <a:gd name="T13" fmla="*/ 0 h 7"/>
              <a:gd name="T14" fmla="*/ 871 w 3117"/>
              <a:gd name="T15" fmla="*/ 0 h 7"/>
              <a:gd name="T16" fmla="*/ 1000 w 3117"/>
              <a:gd name="T17" fmla="*/ 0 h 7"/>
              <a:gd name="T18" fmla="*/ 1123 w 3117"/>
              <a:gd name="T19" fmla="*/ 0 h 7"/>
              <a:gd name="T20" fmla="*/ 1245 w 3117"/>
              <a:gd name="T21" fmla="*/ 0 h 7"/>
              <a:gd name="T22" fmla="*/ 1375 w 3117"/>
              <a:gd name="T23" fmla="*/ 0 h 7"/>
              <a:gd name="T24" fmla="*/ 1497 w 3117"/>
              <a:gd name="T25" fmla="*/ 0 h 7"/>
              <a:gd name="T26" fmla="*/ 1620 w 3117"/>
              <a:gd name="T27" fmla="*/ 0 h 7"/>
              <a:gd name="T28" fmla="*/ 1742 w 3117"/>
              <a:gd name="T29" fmla="*/ 0 h 7"/>
              <a:gd name="T30" fmla="*/ 1872 w 3117"/>
              <a:gd name="T31" fmla="*/ 0 h 7"/>
              <a:gd name="T32" fmla="*/ 1994 w 3117"/>
              <a:gd name="T33" fmla="*/ 0 h 7"/>
              <a:gd name="T34" fmla="*/ 2116 w 3117"/>
              <a:gd name="T35" fmla="*/ 0 h 7"/>
              <a:gd name="T36" fmla="*/ 2246 w 3117"/>
              <a:gd name="T37" fmla="*/ 0 h 7"/>
              <a:gd name="T38" fmla="*/ 2368 w 3117"/>
              <a:gd name="T39" fmla="*/ 0 h 7"/>
              <a:gd name="T40" fmla="*/ 2491 w 3117"/>
              <a:gd name="T41" fmla="*/ 0 h 7"/>
              <a:gd name="T42" fmla="*/ 2620 w 3117"/>
              <a:gd name="T43" fmla="*/ 0 h 7"/>
              <a:gd name="T44" fmla="*/ 2743 w 3117"/>
              <a:gd name="T45" fmla="*/ 0 h 7"/>
              <a:gd name="T46" fmla="*/ 2865 w 3117"/>
              <a:gd name="T47" fmla="*/ 0 h 7"/>
              <a:gd name="T48" fmla="*/ 2995 w 3117"/>
              <a:gd name="T49" fmla="*/ 0 h 7"/>
              <a:gd name="T50" fmla="*/ 3117 w 3117"/>
              <a:gd name="T51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17" h="7">
                <a:moveTo>
                  <a:pt x="0" y="7"/>
                </a:moveTo>
                <a:lnTo>
                  <a:pt x="122" y="0"/>
                </a:lnTo>
                <a:lnTo>
                  <a:pt x="252" y="0"/>
                </a:lnTo>
                <a:lnTo>
                  <a:pt x="374" y="0"/>
                </a:lnTo>
                <a:lnTo>
                  <a:pt x="496" y="0"/>
                </a:lnTo>
                <a:lnTo>
                  <a:pt x="626" y="0"/>
                </a:lnTo>
                <a:lnTo>
                  <a:pt x="748" y="0"/>
                </a:lnTo>
                <a:lnTo>
                  <a:pt x="871" y="0"/>
                </a:lnTo>
                <a:lnTo>
                  <a:pt x="1000" y="0"/>
                </a:lnTo>
                <a:lnTo>
                  <a:pt x="1123" y="0"/>
                </a:lnTo>
                <a:lnTo>
                  <a:pt x="1245" y="0"/>
                </a:lnTo>
                <a:lnTo>
                  <a:pt x="1375" y="0"/>
                </a:lnTo>
                <a:lnTo>
                  <a:pt x="1497" y="0"/>
                </a:lnTo>
                <a:lnTo>
                  <a:pt x="1620" y="0"/>
                </a:lnTo>
                <a:lnTo>
                  <a:pt x="1742" y="0"/>
                </a:lnTo>
                <a:lnTo>
                  <a:pt x="1872" y="0"/>
                </a:lnTo>
                <a:lnTo>
                  <a:pt x="1994" y="0"/>
                </a:lnTo>
                <a:lnTo>
                  <a:pt x="2116" y="0"/>
                </a:lnTo>
                <a:lnTo>
                  <a:pt x="2246" y="0"/>
                </a:lnTo>
                <a:lnTo>
                  <a:pt x="2368" y="0"/>
                </a:lnTo>
                <a:lnTo>
                  <a:pt x="2491" y="0"/>
                </a:lnTo>
                <a:lnTo>
                  <a:pt x="2620" y="0"/>
                </a:lnTo>
                <a:lnTo>
                  <a:pt x="2743" y="0"/>
                </a:lnTo>
                <a:lnTo>
                  <a:pt x="2865" y="0"/>
                </a:lnTo>
                <a:lnTo>
                  <a:pt x="2995" y="0"/>
                </a:lnTo>
                <a:lnTo>
                  <a:pt x="3117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7" name="Freeform 211">
            <a:extLst>
              <a:ext uri="{FF2B5EF4-FFF2-40B4-BE49-F238E27FC236}">
                <a16:creationId xmlns:a16="http://schemas.microsoft.com/office/drawing/2014/main" id="{DE3A3F13-C04E-A292-13B7-668B8A33BB0B}"/>
              </a:ext>
            </a:extLst>
          </p:cNvPr>
          <p:cNvSpPr>
            <a:spLocks/>
          </p:cNvSpPr>
          <p:nvPr/>
        </p:nvSpPr>
        <p:spPr bwMode="auto">
          <a:xfrm>
            <a:off x="2130425" y="5334000"/>
            <a:ext cx="4948238" cy="479425"/>
          </a:xfrm>
          <a:custGeom>
            <a:avLst/>
            <a:gdLst>
              <a:gd name="T0" fmla="*/ 0 w 3117"/>
              <a:gd name="T1" fmla="*/ 302 h 302"/>
              <a:gd name="T2" fmla="*/ 122 w 3117"/>
              <a:gd name="T3" fmla="*/ 219 h 302"/>
              <a:gd name="T4" fmla="*/ 252 w 3117"/>
              <a:gd name="T5" fmla="*/ 151 h 302"/>
              <a:gd name="T6" fmla="*/ 374 w 3117"/>
              <a:gd name="T7" fmla="*/ 96 h 302"/>
              <a:gd name="T8" fmla="*/ 496 w 3117"/>
              <a:gd name="T9" fmla="*/ 55 h 302"/>
              <a:gd name="T10" fmla="*/ 626 w 3117"/>
              <a:gd name="T11" fmla="*/ 34 h 302"/>
              <a:gd name="T12" fmla="*/ 748 w 3117"/>
              <a:gd name="T13" fmla="*/ 27 h 302"/>
              <a:gd name="T14" fmla="*/ 871 w 3117"/>
              <a:gd name="T15" fmla="*/ 27 h 302"/>
              <a:gd name="T16" fmla="*/ 1000 w 3117"/>
              <a:gd name="T17" fmla="*/ 27 h 302"/>
              <a:gd name="T18" fmla="*/ 1123 w 3117"/>
              <a:gd name="T19" fmla="*/ 27 h 302"/>
              <a:gd name="T20" fmla="*/ 1245 w 3117"/>
              <a:gd name="T21" fmla="*/ 21 h 302"/>
              <a:gd name="T22" fmla="*/ 1375 w 3117"/>
              <a:gd name="T23" fmla="*/ 21 h 302"/>
              <a:gd name="T24" fmla="*/ 1497 w 3117"/>
              <a:gd name="T25" fmla="*/ 21 h 302"/>
              <a:gd name="T26" fmla="*/ 1620 w 3117"/>
              <a:gd name="T27" fmla="*/ 21 h 302"/>
              <a:gd name="T28" fmla="*/ 1742 w 3117"/>
              <a:gd name="T29" fmla="*/ 14 h 302"/>
              <a:gd name="T30" fmla="*/ 1872 w 3117"/>
              <a:gd name="T31" fmla="*/ 14 h 302"/>
              <a:gd name="T32" fmla="*/ 1994 w 3117"/>
              <a:gd name="T33" fmla="*/ 14 h 302"/>
              <a:gd name="T34" fmla="*/ 2116 w 3117"/>
              <a:gd name="T35" fmla="*/ 14 h 302"/>
              <a:gd name="T36" fmla="*/ 2246 w 3117"/>
              <a:gd name="T37" fmla="*/ 14 h 302"/>
              <a:gd name="T38" fmla="*/ 2368 w 3117"/>
              <a:gd name="T39" fmla="*/ 7 h 302"/>
              <a:gd name="T40" fmla="*/ 2491 w 3117"/>
              <a:gd name="T41" fmla="*/ 7 h 302"/>
              <a:gd name="T42" fmla="*/ 2620 w 3117"/>
              <a:gd name="T43" fmla="*/ 7 h 302"/>
              <a:gd name="T44" fmla="*/ 2743 w 3117"/>
              <a:gd name="T45" fmla="*/ 7 h 302"/>
              <a:gd name="T46" fmla="*/ 2865 w 3117"/>
              <a:gd name="T47" fmla="*/ 0 h 302"/>
              <a:gd name="T48" fmla="*/ 2995 w 3117"/>
              <a:gd name="T49" fmla="*/ 0 h 302"/>
              <a:gd name="T50" fmla="*/ 3117 w 3117"/>
              <a:gd name="T5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17" h="302">
                <a:moveTo>
                  <a:pt x="0" y="302"/>
                </a:moveTo>
                <a:lnTo>
                  <a:pt x="122" y="219"/>
                </a:lnTo>
                <a:lnTo>
                  <a:pt x="252" y="151"/>
                </a:lnTo>
                <a:lnTo>
                  <a:pt x="374" y="96"/>
                </a:lnTo>
                <a:lnTo>
                  <a:pt x="496" y="55"/>
                </a:lnTo>
                <a:lnTo>
                  <a:pt x="626" y="34"/>
                </a:lnTo>
                <a:lnTo>
                  <a:pt x="748" y="27"/>
                </a:lnTo>
                <a:lnTo>
                  <a:pt x="871" y="27"/>
                </a:lnTo>
                <a:lnTo>
                  <a:pt x="1000" y="27"/>
                </a:lnTo>
                <a:lnTo>
                  <a:pt x="1123" y="27"/>
                </a:lnTo>
                <a:lnTo>
                  <a:pt x="1245" y="21"/>
                </a:lnTo>
                <a:lnTo>
                  <a:pt x="1375" y="21"/>
                </a:lnTo>
                <a:lnTo>
                  <a:pt x="1497" y="21"/>
                </a:lnTo>
                <a:lnTo>
                  <a:pt x="1620" y="21"/>
                </a:lnTo>
                <a:lnTo>
                  <a:pt x="1742" y="14"/>
                </a:lnTo>
                <a:lnTo>
                  <a:pt x="1872" y="14"/>
                </a:lnTo>
                <a:lnTo>
                  <a:pt x="1994" y="14"/>
                </a:lnTo>
                <a:lnTo>
                  <a:pt x="2116" y="14"/>
                </a:lnTo>
                <a:lnTo>
                  <a:pt x="2246" y="14"/>
                </a:lnTo>
                <a:lnTo>
                  <a:pt x="2368" y="7"/>
                </a:lnTo>
                <a:lnTo>
                  <a:pt x="2491" y="7"/>
                </a:lnTo>
                <a:lnTo>
                  <a:pt x="2620" y="7"/>
                </a:lnTo>
                <a:lnTo>
                  <a:pt x="2743" y="7"/>
                </a:lnTo>
                <a:lnTo>
                  <a:pt x="2865" y="0"/>
                </a:lnTo>
                <a:lnTo>
                  <a:pt x="2995" y="0"/>
                </a:lnTo>
                <a:lnTo>
                  <a:pt x="3117" y="0"/>
                </a:lnTo>
              </a:path>
            </a:pathLst>
          </a:custGeom>
          <a:noFill/>
          <a:ln w="22225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8" name="Freeform 212">
            <a:extLst>
              <a:ext uri="{FF2B5EF4-FFF2-40B4-BE49-F238E27FC236}">
                <a16:creationId xmlns:a16="http://schemas.microsoft.com/office/drawing/2014/main" id="{152E63A9-964B-51CF-E3B7-B2D92BAC0606}"/>
              </a:ext>
            </a:extLst>
          </p:cNvPr>
          <p:cNvSpPr>
            <a:spLocks/>
          </p:cNvSpPr>
          <p:nvPr/>
        </p:nvSpPr>
        <p:spPr bwMode="auto">
          <a:xfrm>
            <a:off x="2130425" y="4408488"/>
            <a:ext cx="4948238" cy="1404937"/>
          </a:xfrm>
          <a:custGeom>
            <a:avLst/>
            <a:gdLst>
              <a:gd name="T0" fmla="*/ 0 w 3117"/>
              <a:gd name="T1" fmla="*/ 885 h 885"/>
              <a:gd name="T2" fmla="*/ 122 w 3117"/>
              <a:gd name="T3" fmla="*/ 720 h 885"/>
              <a:gd name="T4" fmla="*/ 252 w 3117"/>
              <a:gd name="T5" fmla="*/ 569 h 885"/>
              <a:gd name="T6" fmla="*/ 374 w 3117"/>
              <a:gd name="T7" fmla="*/ 432 h 885"/>
              <a:gd name="T8" fmla="*/ 496 w 3117"/>
              <a:gd name="T9" fmla="*/ 309 h 885"/>
              <a:gd name="T10" fmla="*/ 626 w 3117"/>
              <a:gd name="T11" fmla="*/ 199 h 885"/>
              <a:gd name="T12" fmla="*/ 748 w 3117"/>
              <a:gd name="T13" fmla="*/ 110 h 885"/>
              <a:gd name="T14" fmla="*/ 871 w 3117"/>
              <a:gd name="T15" fmla="*/ 82 h 885"/>
              <a:gd name="T16" fmla="*/ 1000 w 3117"/>
              <a:gd name="T17" fmla="*/ 76 h 885"/>
              <a:gd name="T18" fmla="*/ 1123 w 3117"/>
              <a:gd name="T19" fmla="*/ 69 h 885"/>
              <a:gd name="T20" fmla="*/ 1245 w 3117"/>
              <a:gd name="T21" fmla="*/ 69 h 885"/>
              <a:gd name="T22" fmla="*/ 1375 w 3117"/>
              <a:gd name="T23" fmla="*/ 62 h 885"/>
              <a:gd name="T24" fmla="*/ 1497 w 3117"/>
              <a:gd name="T25" fmla="*/ 55 h 885"/>
              <a:gd name="T26" fmla="*/ 1620 w 3117"/>
              <a:gd name="T27" fmla="*/ 55 h 885"/>
              <a:gd name="T28" fmla="*/ 1742 w 3117"/>
              <a:gd name="T29" fmla="*/ 48 h 885"/>
              <a:gd name="T30" fmla="*/ 1872 w 3117"/>
              <a:gd name="T31" fmla="*/ 41 h 885"/>
              <a:gd name="T32" fmla="*/ 1994 w 3117"/>
              <a:gd name="T33" fmla="*/ 41 h 885"/>
              <a:gd name="T34" fmla="*/ 2116 w 3117"/>
              <a:gd name="T35" fmla="*/ 34 h 885"/>
              <a:gd name="T36" fmla="*/ 2246 w 3117"/>
              <a:gd name="T37" fmla="*/ 28 h 885"/>
              <a:gd name="T38" fmla="*/ 2368 w 3117"/>
              <a:gd name="T39" fmla="*/ 28 h 885"/>
              <a:gd name="T40" fmla="*/ 2491 w 3117"/>
              <a:gd name="T41" fmla="*/ 21 h 885"/>
              <a:gd name="T42" fmla="*/ 2620 w 3117"/>
              <a:gd name="T43" fmla="*/ 14 h 885"/>
              <a:gd name="T44" fmla="*/ 2743 w 3117"/>
              <a:gd name="T45" fmla="*/ 14 h 885"/>
              <a:gd name="T46" fmla="*/ 2865 w 3117"/>
              <a:gd name="T47" fmla="*/ 7 h 885"/>
              <a:gd name="T48" fmla="*/ 2995 w 3117"/>
              <a:gd name="T49" fmla="*/ 0 h 885"/>
              <a:gd name="T50" fmla="*/ 3117 w 3117"/>
              <a:gd name="T51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17" h="885">
                <a:moveTo>
                  <a:pt x="0" y="885"/>
                </a:moveTo>
                <a:lnTo>
                  <a:pt x="122" y="720"/>
                </a:lnTo>
                <a:lnTo>
                  <a:pt x="252" y="569"/>
                </a:lnTo>
                <a:lnTo>
                  <a:pt x="374" y="432"/>
                </a:lnTo>
                <a:lnTo>
                  <a:pt x="496" y="309"/>
                </a:lnTo>
                <a:lnTo>
                  <a:pt x="626" y="199"/>
                </a:lnTo>
                <a:lnTo>
                  <a:pt x="748" y="110"/>
                </a:lnTo>
                <a:lnTo>
                  <a:pt x="871" y="82"/>
                </a:lnTo>
                <a:lnTo>
                  <a:pt x="1000" y="76"/>
                </a:lnTo>
                <a:lnTo>
                  <a:pt x="1123" y="69"/>
                </a:lnTo>
                <a:lnTo>
                  <a:pt x="1245" y="69"/>
                </a:lnTo>
                <a:lnTo>
                  <a:pt x="1375" y="62"/>
                </a:lnTo>
                <a:lnTo>
                  <a:pt x="1497" y="55"/>
                </a:lnTo>
                <a:lnTo>
                  <a:pt x="1620" y="55"/>
                </a:lnTo>
                <a:lnTo>
                  <a:pt x="1742" y="48"/>
                </a:lnTo>
                <a:lnTo>
                  <a:pt x="1872" y="41"/>
                </a:lnTo>
                <a:lnTo>
                  <a:pt x="1994" y="41"/>
                </a:lnTo>
                <a:lnTo>
                  <a:pt x="2116" y="34"/>
                </a:lnTo>
                <a:lnTo>
                  <a:pt x="2246" y="28"/>
                </a:lnTo>
                <a:lnTo>
                  <a:pt x="2368" y="28"/>
                </a:lnTo>
                <a:lnTo>
                  <a:pt x="2491" y="21"/>
                </a:lnTo>
                <a:lnTo>
                  <a:pt x="2620" y="14"/>
                </a:lnTo>
                <a:lnTo>
                  <a:pt x="2743" y="14"/>
                </a:lnTo>
                <a:lnTo>
                  <a:pt x="2865" y="7"/>
                </a:lnTo>
                <a:lnTo>
                  <a:pt x="2995" y="0"/>
                </a:lnTo>
                <a:lnTo>
                  <a:pt x="3117" y="0"/>
                </a:lnTo>
              </a:path>
            </a:pathLst>
          </a:custGeom>
          <a:noFill/>
          <a:ln w="22225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69" name="Freeform 213">
            <a:extLst>
              <a:ext uri="{FF2B5EF4-FFF2-40B4-BE49-F238E27FC236}">
                <a16:creationId xmlns:a16="http://schemas.microsoft.com/office/drawing/2014/main" id="{36D95547-AB15-F7DF-F464-B9FD19097348}"/>
              </a:ext>
            </a:extLst>
          </p:cNvPr>
          <p:cNvSpPr>
            <a:spLocks/>
          </p:cNvSpPr>
          <p:nvPr/>
        </p:nvSpPr>
        <p:spPr bwMode="auto">
          <a:xfrm>
            <a:off x="2130425" y="3471863"/>
            <a:ext cx="4948238" cy="2341562"/>
          </a:xfrm>
          <a:custGeom>
            <a:avLst/>
            <a:gdLst>
              <a:gd name="T0" fmla="*/ 0 w 3117"/>
              <a:gd name="T1" fmla="*/ 1475 h 1475"/>
              <a:gd name="T2" fmla="*/ 122 w 3117"/>
              <a:gd name="T3" fmla="*/ 1228 h 1475"/>
              <a:gd name="T4" fmla="*/ 252 w 3117"/>
              <a:gd name="T5" fmla="*/ 995 h 1475"/>
              <a:gd name="T6" fmla="*/ 374 w 3117"/>
              <a:gd name="T7" fmla="*/ 775 h 1475"/>
              <a:gd name="T8" fmla="*/ 496 w 3117"/>
              <a:gd name="T9" fmla="*/ 570 h 1475"/>
              <a:gd name="T10" fmla="*/ 626 w 3117"/>
              <a:gd name="T11" fmla="*/ 378 h 1475"/>
              <a:gd name="T12" fmla="*/ 748 w 3117"/>
              <a:gd name="T13" fmla="*/ 199 h 1475"/>
              <a:gd name="T14" fmla="*/ 871 w 3117"/>
              <a:gd name="T15" fmla="*/ 138 h 1475"/>
              <a:gd name="T16" fmla="*/ 1000 w 3117"/>
              <a:gd name="T17" fmla="*/ 131 h 1475"/>
              <a:gd name="T18" fmla="*/ 1123 w 3117"/>
              <a:gd name="T19" fmla="*/ 124 h 1475"/>
              <a:gd name="T20" fmla="*/ 1245 w 3117"/>
              <a:gd name="T21" fmla="*/ 117 h 1475"/>
              <a:gd name="T22" fmla="*/ 1375 w 3117"/>
              <a:gd name="T23" fmla="*/ 110 h 1475"/>
              <a:gd name="T24" fmla="*/ 1497 w 3117"/>
              <a:gd name="T25" fmla="*/ 96 h 1475"/>
              <a:gd name="T26" fmla="*/ 1620 w 3117"/>
              <a:gd name="T27" fmla="*/ 90 h 1475"/>
              <a:gd name="T28" fmla="*/ 1742 w 3117"/>
              <a:gd name="T29" fmla="*/ 83 h 1475"/>
              <a:gd name="T30" fmla="*/ 1872 w 3117"/>
              <a:gd name="T31" fmla="*/ 76 h 1475"/>
              <a:gd name="T32" fmla="*/ 1994 w 3117"/>
              <a:gd name="T33" fmla="*/ 69 h 1475"/>
              <a:gd name="T34" fmla="*/ 2116 w 3117"/>
              <a:gd name="T35" fmla="*/ 62 h 1475"/>
              <a:gd name="T36" fmla="*/ 2246 w 3117"/>
              <a:gd name="T37" fmla="*/ 55 h 1475"/>
              <a:gd name="T38" fmla="*/ 2368 w 3117"/>
              <a:gd name="T39" fmla="*/ 48 h 1475"/>
              <a:gd name="T40" fmla="*/ 2491 w 3117"/>
              <a:gd name="T41" fmla="*/ 35 h 1475"/>
              <a:gd name="T42" fmla="*/ 2620 w 3117"/>
              <a:gd name="T43" fmla="*/ 28 h 1475"/>
              <a:gd name="T44" fmla="*/ 2743 w 3117"/>
              <a:gd name="T45" fmla="*/ 21 h 1475"/>
              <a:gd name="T46" fmla="*/ 2865 w 3117"/>
              <a:gd name="T47" fmla="*/ 14 h 1475"/>
              <a:gd name="T48" fmla="*/ 2995 w 3117"/>
              <a:gd name="T49" fmla="*/ 7 h 1475"/>
              <a:gd name="T50" fmla="*/ 3117 w 3117"/>
              <a:gd name="T51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17" h="1475">
                <a:moveTo>
                  <a:pt x="0" y="1475"/>
                </a:moveTo>
                <a:lnTo>
                  <a:pt x="122" y="1228"/>
                </a:lnTo>
                <a:lnTo>
                  <a:pt x="252" y="995"/>
                </a:lnTo>
                <a:lnTo>
                  <a:pt x="374" y="775"/>
                </a:lnTo>
                <a:lnTo>
                  <a:pt x="496" y="570"/>
                </a:lnTo>
                <a:lnTo>
                  <a:pt x="626" y="378"/>
                </a:lnTo>
                <a:lnTo>
                  <a:pt x="748" y="199"/>
                </a:lnTo>
                <a:lnTo>
                  <a:pt x="871" y="138"/>
                </a:lnTo>
                <a:lnTo>
                  <a:pt x="1000" y="131"/>
                </a:lnTo>
                <a:lnTo>
                  <a:pt x="1123" y="124"/>
                </a:lnTo>
                <a:lnTo>
                  <a:pt x="1245" y="117"/>
                </a:lnTo>
                <a:lnTo>
                  <a:pt x="1375" y="110"/>
                </a:lnTo>
                <a:lnTo>
                  <a:pt x="1497" y="96"/>
                </a:lnTo>
                <a:lnTo>
                  <a:pt x="1620" y="90"/>
                </a:lnTo>
                <a:lnTo>
                  <a:pt x="1742" y="83"/>
                </a:lnTo>
                <a:lnTo>
                  <a:pt x="1872" y="76"/>
                </a:lnTo>
                <a:lnTo>
                  <a:pt x="1994" y="69"/>
                </a:lnTo>
                <a:lnTo>
                  <a:pt x="2116" y="62"/>
                </a:lnTo>
                <a:lnTo>
                  <a:pt x="2246" y="55"/>
                </a:lnTo>
                <a:lnTo>
                  <a:pt x="2368" y="48"/>
                </a:lnTo>
                <a:lnTo>
                  <a:pt x="2491" y="35"/>
                </a:lnTo>
                <a:lnTo>
                  <a:pt x="2620" y="28"/>
                </a:lnTo>
                <a:lnTo>
                  <a:pt x="2743" y="21"/>
                </a:lnTo>
                <a:lnTo>
                  <a:pt x="2865" y="14"/>
                </a:lnTo>
                <a:lnTo>
                  <a:pt x="2995" y="7"/>
                </a:lnTo>
                <a:lnTo>
                  <a:pt x="3117" y="0"/>
                </a:lnTo>
              </a:path>
            </a:pathLst>
          </a:custGeom>
          <a:noFill/>
          <a:ln w="22225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70" name="Freeform 214">
            <a:extLst>
              <a:ext uri="{FF2B5EF4-FFF2-40B4-BE49-F238E27FC236}">
                <a16:creationId xmlns:a16="http://schemas.microsoft.com/office/drawing/2014/main" id="{7DB503FA-1034-BFE4-FBE7-CB5A4B6B6EA6}"/>
              </a:ext>
            </a:extLst>
          </p:cNvPr>
          <p:cNvSpPr>
            <a:spLocks/>
          </p:cNvSpPr>
          <p:nvPr/>
        </p:nvSpPr>
        <p:spPr bwMode="auto">
          <a:xfrm>
            <a:off x="2130425" y="2536825"/>
            <a:ext cx="4948238" cy="3276600"/>
          </a:xfrm>
          <a:custGeom>
            <a:avLst/>
            <a:gdLst>
              <a:gd name="T0" fmla="*/ 0 w 3117"/>
              <a:gd name="T1" fmla="*/ 2064 h 2064"/>
              <a:gd name="T2" fmla="*/ 122 w 3117"/>
              <a:gd name="T3" fmla="*/ 1735 h 2064"/>
              <a:gd name="T4" fmla="*/ 252 w 3117"/>
              <a:gd name="T5" fmla="*/ 1419 h 2064"/>
              <a:gd name="T6" fmla="*/ 374 w 3117"/>
              <a:gd name="T7" fmla="*/ 1117 h 2064"/>
              <a:gd name="T8" fmla="*/ 496 w 3117"/>
              <a:gd name="T9" fmla="*/ 823 h 2064"/>
              <a:gd name="T10" fmla="*/ 626 w 3117"/>
              <a:gd name="T11" fmla="*/ 548 h 2064"/>
              <a:gd name="T12" fmla="*/ 748 w 3117"/>
              <a:gd name="T13" fmla="*/ 281 h 2064"/>
              <a:gd name="T14" fmla="*/ 871 w 3117"/>
              <a:gd name="T15" fmla="*/ 192 h 2064"/>
              <a:gd name="T16" fmla="*/ 1000 w 3117"/>
              <a:gd name="T17" fmla="*/ 185 h 2064"/>
              <a:gd name="T18" fmla="*/ 1123 w 3117"/>
              <a:gd name="T19" fmla="*/ 171 h 2064"/>
              <a:gd name="T20" fmla="*/ 1245 w 3117"/>
              <a:gd name="T21" fmla="*/ 164 h 2064"/>
              <a:gd name="T22" fmla="*/ 1375 w 3117"/>
              <a:gd name="T23" fmla="*/ 151 h 2064"/>
              <a:gd name="T24" fmla="*/ 1497 w 3117"/>
              <a:gd name="T25" fmla="*/ 137 h 2064"/>
              <a:gd name="T26" fmla="*/ 1620 w 3117"/>
              <a:gd name="T27" fmla="*/ 130 h 2064"/>
              <a:gd name="T28" fmla="*/ 1742 w 3117"/>
              <a:gd name="T29" fmla="*/ 116 h 2064"/>
              <a:gd name="T30" fmla="*/ 1872 w 3117"/>
              <a:gd name="T31" fmla="*/ 109 h 2064"/>
              <a:gd name="T32" fmla="*/ 1994 w 3117"/>
              <a:gd name="T33" fmla="*/ 96 h 2064"/>
              <a:gd name="T34" fmla="*/ 2116 w 3117"/>
              <a:gd name="T35" fmla="*/ 89 h 2064"/>
              <a:gd name="T36" fmla="*/ 2246 w 3117"/>
              <a:gd name="T37" fmla="*/ 75 h 2064"/>
              <a:gd name="T38" fmla="*/ 2368 w 3117"/>
              <a:gd name="T39" fmla="*/ 61 h 2064"/>
              <a:gd name="T40" fmla="*/ 2491 w 3117"/>
              <a:gd name="T41" fmla="*/ 55 h 2064"/>
              <a:gd name="T42" fmla="*/ 2620 w 3117"/>
              <a:gd name="T43" fmla="*/ 41 h 2064"/>
              <a:gd name="T44" fmla="*/ 2743 w 3117"/>
              <a:gd name="T45" fmla="*/ 34 h 2064"/>
              <a:gd name="T46" fmla="*/ 2865 w 3117"/>
              <a:gd name="T47" fmla="*/ 20 h 2064"/>
              <a:gd name="T48" fmla="*/ 2995 w 3117"/>
              <a:gd name="T49" fmla="*/ 13 h 2064"/>
              <a:gd name="T50" fmla="*/ 3117 w 3117"/>
              <a:gd name="T51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17" h="2064">
                <a:moveTo>
                  <a:pt x="0" y="2064"/>
                </a:moveTo>
                <a:lnTo>
                  <a:pt x="122" y="1735"/>
                </a:lnTo>
                <a:lnTo>
                  <a:pt x="252" y="1419"/>
                </a:lnTo>
                <a:lnTo>
                  <a:pt x="374" y="1117"/>
                </a:lnTo>
                <a:lnTo>
                  <a:pt x="496" y="823"/>
                </a:lnTo>
                <a:lnTo>
                  <a:pt x="626" y="548"/>
                </a:lnTo>
                <a:lnTo>
                  <a:pt x="748" y="281"/>
                </a:lnTo>
                <a:lnTo>
                  <a:pt x="871" y="192"/>
                </a:lnTo>
                <a:lnTo>
                  <a:pt x="1000" y="185"/>
                </a:lnTo>
                <a:lnTo>
                  <a:pt x="1123" y="171"/>
                </a:lnTo>
                <a:lnTo>
                  <a:pt x="1245" y="164"/>
                </a:lnTo>
                <a:lnTo>
                  <a:pt x="1375" y="151"/>
                </a:lnTo>
                <a:lnTo>
                  <a:pt x="1497" y="137"/>
                </a:lnTo>
                <a:lnTo>
                  <a:pt x="1620" y="130"/>
                </a:lnTo>
                <a:lnTo>
                  <a:pt x="1742" y="116"/>
                </a:lnTo>
                <a:lnTo>
                  <a:pt x="1872" y="109"/>
                </a:lnTo>
                <a:lnTo>
                  <a:pt x="1994" y="96"/>
                </a:lnTo>
                <a:lnTo>
                  <a:pt x="2116" y="89"/>
                </a:lnTo>
                <a:lnTo>
                  <a:pt x="2246" y="75"/>
                </a:lnTo>
                <a:lnTo>
                  <a:pt x="2368" y="61"/>
                </a:lnTo>
                <a:lnTo>
                  <a:pt x="2491" y="55"/>
                </a:lnTo>
                <a:lnTo>
                  <a:pt x="2620" y="41"/>
                </a:lnTo>
                <a:lnTo>
                  <a:pt x="2743" y="34"/>
                </a:lnTo>
                <a:lnTo>
                  <a:pt x="2865" y="20"/>
                </a:lnTo>
                <a:lnTo>
                  <a:pt x="2995" y="13"/>
                </a:lnTo>
                <a:lnTo>
                  <a:pt x="3117" y="0"/>
                </a:lnTo>
              </a:path>
            </a:pathLst>
          </a:custGeom>
          <a:noFill/>
          <a:ln w="22225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871" name="Rectangle 215">
            <a:extLst>
              <a:ext uri="{FF2B5EF4-FFF2-40B4-BE49-F238E27FC236}">
                <a16:creationId xmlns:a16="http://schemas.microsoft.com/office/drawing/2014/main" id="{4406E3B5-53B8-9E05-5507-C59AFF9B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6042025"/>
            <a:ext cx="2174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  <a:latin typeface="Helvetica" pitchFamily="2" charset="0"/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6872" name="Rectangle 216">
            <a:extLst>
              <a:ext uri="{FF2B5EF4-FFF2-40B4-BE49-F238E27FC236}">
                <a16:creationId xmlns:a16="http://schemas.microsoft.com/office/drawing/2014/main" id="{951B60A0-73F6-9F90-452A-EC2D320A1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6172200"/>
            <a:ext cx="2857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Helvetica" pitchFamily="2" charset="0"/>
              </a:rPr>
              <a:t>DS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6873" name="Rectangle 217">
            <a:extLst>
              <a:ext uri="{FF2B5EF4-FFF2-40B4-BE49-F238E27FC236}">
                <a16:creationId xmlns:a16="http://schemas.microsoft.com/office/drawing/2014/main" id="{196A91D3-10F0-A65C-7A93-2343DB591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6042025"/>
            <a:ext cx="4111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  <a:latin typeface="Helvetica" pitchFamily="2" charset="0"/>
              </a:rPr>
              <a:t> (V)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6874" name="Rectangle 218">
            <a:extLst>
              <a:ext uri="{FF2B5EF4-FFF2-40B4-BE49-F238E27FC236}">
                <a16:creationId xmlns:a16="http://schemas.microsoft.com/office/drawing/2014/main" id="{D10E30E0-78DF-C990-47E7-64A9DDAD0B2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58144" y="3985419"/>
            <a:ext cx="1365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  <a:latin typeface="Helvetica" pitchFamily="2" charset="0"/>
              </a:rPr>
              <a:t>I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6875" name="Rectangle 219">
            <a:extLst>
              <a:ext uri="{FF2B5EF4-FFF2-40B4-BE49-F238E27FC236}">
                <a16:creationId xmlns:a16="http://schemas.microsoft.com/office/drawing/2014/main" id="{3DC0F7C9-AB84-0B0A-BE30-BE44F1F56FB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40695" y="3939381"/>
            <a:ext cx="18256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Helvetica" pitchFamily="2" charset="0"/>
              </a:rPr>
              <a:t>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6876" name="Rectangle 220">
            <a:extLst>
              <a:ext uri="{FF2B5EF4-FFF2-40B4-BE49-F238E27FC236}">
                <a16:creationId xmlns:a16="http://schemas.microsoft.com/office/drawing/2014/main" id="{74E139C8-039B-2560-5C12-E52EE2E6B75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20826" y="3694112"/>
            <a:ext cx="4111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  <a:latin typeface="Helvetica" pitchFamily="2" charset="0"/>
              </a:rPr>
              <a:t> (A)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6877" name="Line 221">
            <a:extLst>
              <a:ext uri="{FF2B5EF4-FFF2-40B4-BE49-F238E27FC236}">
                <a16:creationId xmlns:a16="http://schemas.microsoft.com/office/drawing/2014/main" id="{B7AF88A7-148A-C7A3-AAC2-4E0FF4BC8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133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6878" name="Group 222">
            <a:extLst>
              <a:ext uri="{FF2B5EF4-FFF2-40B4-BE49-F238E27FC236}">
                <a16:creationId xmlns:a16="http://schemas.microsoft.com/office/drawing/2014/main" id="{B106C0F7-DB47-7F6F-F31B-F7FA39D080E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076450"/>
            <a:ext cx="4953000" cy="3714750"/>
            <a:chOff x="1344" y="1308"/>
            <a:chExt cx="3120" cy="2340"/>
          </a:xfrm>
        </p:grpSpPr>
        <p:grpSp>
          <p:nvGrpSpPr>
            <p:cNvPr id="326879" name="Group 223">
              <a:extLst>
                <a:ext uri="{FF2B5EF4-FFF2-40B4-BE49-F238E27FC236}">
                  <a16:creationId xmlns:a16="http://schemas.microsoft.com/office/drawing/2014/main" id="{6FAED02A-98AA-FA77-B77F-FC4395CA1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08"/>
              <a:ext cx="3120" cy="2340"/>
              <a:chOff x="1344" y="1308"/>
              <a:chExt cx="3120" cy="2340"/>
            </a:xfrm>
          </p:grpSpPr>
          <p:sp>
            <p:nvSpPr>
              <p:cNvPr id="326880" name="Line 224">
                <a:extLst>
                  <a:ext uri="{FF2B5EF4-FFF2-40B4-BE49-F238E27FC236}">
                    <a16:creationId xmlns:a16="http://schemas.microsoft.com/office/drawing/2014/main" id="{AB348021-4FA3-BDEC-8348-62B21C467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308"/>
                <a:ext cx="0" cy="187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881" name="Line 225">
                <a:extLst>
                  <a:ext uri="{FF2B5EF4-FFF2-40B4-BE49-F238E27FC236}">
                    <a16:creationId xmlns:a16="http://schemas.microsoft.com/office/drawing/2014/main" id="{C09EEC23-0518-0920-E1C4-AE5C12A48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120"/>
                <a:ext cx="2352" cy="4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882" name="Freeform 226">
                <a:extLst>
                  <a:ext uri="{FF2B5EF4-FFF2-40B4-BE49-F238E27FC236}">
                    <a16:creationId xmlns:a16="http://schemas.microsoft.com/office/drawing/2014/main" id="{1EED2997-D676-FA8F-E5EA-8E59265D6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3168"/>
                <a:ext cx="768" cy="480"/>
              </a:xfrm>
              <a:custGeom>
                <a:avLst/>
                <a:gdLst>
                  <a:gd name="T0" fmla="*/ 0 w 768"/>
                  <a:gd name="T1" fmla="*/ 480 h 480"/>
                  <a:gd name="T2" fmla="*/ 480 w 768"/>
                  <a:gd name="T3" fmla="*/ 96 h 480"/>
                  <a:gd name="T4" fmla="*/ 768 w 768"/>
                  <a:gd name="T5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480">
                    <a:moveTo>
                      <a:pt x="0" y="480"/>
                    </a:moveTo>
                    <a:lnTo>
                      <a:pt x="480" y="96"/>
                    </a:lnTo>
                    <a:lnTo>
                      <a:pt x="768" y="0"/>
                    </a:lnTo>
                  </a:path>
                </a:pathLst>
              </a:custGeom>
              <a:noFill/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6883" name="Text Box 227">
              <a:extLst>
                <a:ext uri="{FF2B5EF4-FFF2-40B4-BE49-F238E27FC236}">
                  <a16:creationId xmlns:a16="http://schemas.microsoft.com/office/drawing/2014/main" id="{00C1317C-3A45-3B15-0259-901D3DEE5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1900"/>
              <a:ext cx="7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i="0">
                  <a:solidFill>
                    <a:srgbClr val="006600"/>
                  </a:solidFill>
                  <a:latin typeface="Book Antiqua" panose="02040602050305030304" pitchFamily="18" charset="0"/>
                </a:rPr>
                <a:t>Velocity</a:t>
              </a:r>
              <a:br>
                <a:rPr lang="en-US" altLang="en-US" sz="1800" b="1" i="0">
                  <a:solidFill>
                    <a:srgbClr val="006600"/>
                  </a:solidFill>
                  <a:latin typeface="Book Antiqua" panose="02040602050305030304" pitchFamily="18" charset="0"/>
                </a:rPr>
              </a:br>
              <a:r>
                <a:rPr lang="en-US" altLang="en-US" sz="1800" b="1" i="0">
                  <a:solidFill>
                    <a:srgbClr val="006600"/>
                  </a:solidFill>
                  <a:latin typeface="Book Antiqua" panose="02040602050305030304" pitchFamily="18" charset="0"/>
                </a:rPr>
                <a:t>Saturated</a:t>
              </a:r>
            </a:p>
          </p:txBody>
        </p:sp>
        <p:sp>
          <p:nvSpPr>
            <p:cNvPr id="326884" name="Text Box 228">
              <a:extLst>
                <a:ext uri="{FF2B5EF4-FFF2-40B4-BE49-F238E27FC236}">
                  <a16:creationId xmlns:a16="http://schemas.microsoft.com/office/drawing/2014/main" id="{1C64592F-4FB6-7988-9E80-F57B3455F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2380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i="0">
                  <a:solidFill>
                    <a:srgbClr val="006600"/>
                  </a:solidFill>
                  <a:latin typeface="Book Antiqua" panose="02040602050305030304" pitchFamily="18" charset="0"/>
                </a:rPr>
                <a:t>Linear</a:t>
              </a:r>
            </a:p>
          </p:txBody>
        </p:sp>
        <p:sp>
          <p:nvSpPr>
            <p:cNvPr id="326885" name="Text Box 229">
              <a:extLst>
                <a:ext uri="{FF2B5EF4-FFF2-40B4-BE49-F238E27FC236}">
                  <a16:creationId xmlns:a16="http://schemas.microsoft.com/office/drawing/2014/main" id="{8823F1F9-F395-AF88-D18B-54774C070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60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i="0">
                  <a:solidFill>
                    <a:srgbClr val="006600"/>
                  </a:solidFill>
                  <a:latin typeface="Book Antiqua" panose="02040602050305030304" pitchFamily="18" charset="0"/>
                </a:rPr>
                <a:t>Saturated</a:t>
              </a:r>
            </a:p>
          </p:txBody>
        </p:sp>
        <p:sp>
          <p:nvSpPr>
            <p:cNvPr id="326886" name="Text Box 230">
              <a:extLst>
                <a:ext uri="{FF2B5EF4-FFF2-40B4-BE49-F238E27FC236}">
                  <a16:creationId xmlns:a16="http://schemas.microsoft.com/office/drawing/2014/main" id="{1437D5C2-F39D-6233-9DA8-F4BD14BAE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925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66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en-US" sz="1600" b="1" baseline="-25000">
                  <a:solidFill>
                    <a:srgbClr val="006600"/>
                  </a:solidFill>
                  <a:latin typeface="Book Antiqua" panose="02040602050305030304" pitchFamily="18" charset="0"/>
                </a:rPr>
                <a:t>DSAT</a:t>
              </a:r>
              <a:r>
                <a:rPr lang="en-US" altLang="en-US" sz="1600" b="1">
                  <a:solidFill>
                    <a:srgbClr val="006600"/>
                  </a:solidFill>
                  <a:latin typeface="Book Antiqua" panose="02040602050305030304" pitchFamily="18" charset="0"/>
                </a:rPr>
                <a:t>=V</a:t>
              </a:r>
              <a:r>
                <a:rPr lang="en-US" altLang="en-US" sz="1600" b="1" baseline="-25000">
                  <a:solidFill>
                    <a:srgbClr val="006600"/>
                  </a:solidFill>
                  <a:latin typeface="Book Antiqua" panose="02040602050305030304" pitchFamily="18" charset="0"/>
                </a:rPr>
                <a:t>GT</a:t>
              </a:r>
            </a:p>
          </p:txBody>
        </p:sp>
        <p:sp>
          <p:nvSpPr>
            <p:cNvPr id="326887" name="Text Box 231">
              <a:extLst>
                <a:ext uri="{FF2B5EF4-FFF2-40B4-BE49-F238E27FC236}">
                  <a16:creationId xmlns:a16="http://schemas.microsoft.com/office/drawing/2014/main" id="{479521A9-579B-A0BB-BABB-B445538EE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0"/>
              <a:ext cx="7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66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en-US" sz="1600" b="1" baseline="-25000">
                  <a:solidFill>
                    <a:srgbClr val="006600"/>
                  </a:solidFill>
                  <a:latin typeface="Book Antiqua" panose="02040602050305030304" pitchFamily="18" charset="0"/>
                </a:rPr>
                <a:t>DS</a:t>
              </a:r>
              <a:r>
                <a:rPr lang="en-US" altLang="en-US" sz="1600" b="1">
                  <a:solidFill>
                    <a:srgbClr val="006600"/>
                  </a:solidFill>
                  <a:latin typeface="Book Antiqua" panose="02040602050305030304" pitchFamily="18" charset="0"/>
                </a:rPr>
                <a:t>=V</a:t>
              </a:r>
              <a:r>
                <a:rPr lang="en-US" altLang="en-US" sz="1600" b="1" baseline="-25000">
                  <a:solidFill>
                    <a:srgbClr val="006600"/>
                  </a:solidFill>
                  <a:latin typeface="Book Antiqua" panose="02040602050305030304" pitchFamily="18" charset="0"/>
                </a:rPr>
                <a:t>DSAT</a:t>
              </a:r>
            </a:p>
          </p:txBody>
        </p:sp>
        <p:sp>
          <p:nvSpPr>
            <p:cNvPr id="326888" name="Text Box 232">
              <a:extLst>
                <a:ext uri="{FF2B5EF4-FFF2-40B4-BE49-F238E27FC236}">
                  <a16:creationId xmlns:a16="http://schemas.microsoft.com/office/drawing/2014/main" id="{EC6A0C9F-0A85-EE94-B7AC-04DE86F8B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292"/>
              <a:ext cx="6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66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en-US" sz="1600" b="1" baseline="-25000">
                  <a:solidFill>
                    <a:srgbClr val="006600"/>
                  </a:solidFill>
                  <a:latin typeface="Book Antiqua" panose="02040602050305030304" pitchFamily="18" charset="0"/>
                </a:rPr>
                <a:t>DS</a:t>
              </a:r>
              <a:r>
                <a:rPr lang="en-US" altLang="en-US" sz="1600" b="1">
                  <a:solidFill>
                    <a:srgbClr val="006600"/>
                  </a:solidFill>
                  <a:latin typeface="Book Antiqua" panose="02040602050305030304" pitchFamily="18" charset="0"/>
                </a:rPr>
                <a:t>=V</a:t>
              </a:r>
              <a:r>
                <a:rPr lang="en-US" altLang="en-US" sz="1600" b="1" baseline="-25000">
                  <a:solidFill>
                    <a:srgbClr val="006600"/>
                  </a:solidFill>
                  <a:latin typeface="Book Antiqua" panose="02040602050305030304" pitchFamily="18" charset="0"/>
                </a:rPr>
                <a:t>GT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EADE000-08E9-EE5E-F407-3DB338AF4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PMOS Transistor</a:t>
            </a:r>
          </a:p>
        </p:txBody>
      </p:sp>
      <p:grpSp>
        <p:nvGrpSpPr>
          <p:cNvPr id="327683" name="Group 3">
            <a:extLst>
              <a:ext uri="{FF2B5EF4-FFF2-40B4-BE49-F238E27FC236}">
                <a16:creationId xmlns:a16="http://schemas.microsoft.com/office/drawing/2014/main" id="{2B444481-C3F4-6100-AACB-A39AF3260D5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00200"/>
            <a:ext cx="5964238" cy="4516438"/>
            <a:chOff x="816" y="1056"/>
            <a:chExt cx="3757" cy="2845"/>
          </a:xfrm>
        </p:grpSpPr>
        <p:sp>
          <p:nvSpPr>
            <p:cNvPr id="327684" name="Rectangle 4">
              <a:extLst>
                <a:ext uri="{FF2B5EF4-FFF2-40B4-BE49-F238E27FC236}">
                  <a16:creationId xmlns:a16="http://schemas.microsoft.com/office/drawing/2014/main" id="{0AA130F6-03E6-FDE8-F773-9442C65E1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56"/>
              <a:ext cx="3757" cy="28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85" name="Rectangle 5">
              <a:extLst>
                <a:ext uri="{FF2B5EF4-FFF2-40B4-BE49-F238E27FC236}">
                  <a16:creationId xmlns:a16="http://schemas.microsoft.com/office/drawing/2014/main" id="{CD249874-756B-BEDE-9BA5-A189D643E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1272"/>
              <a:ext cx="2895" cy="2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86" name="Rectangle 6">
              <a:extLst>
                <a:ext uri="{FF2B5EF4-FFF2-40B4-BE49-F238E27FC236}">
                  <a16:creationId xmlns:a16="http://schemas.microsoft.com/office/drawing/2014/main" id="{85823F56-F1C1-6C5B-B6C3-13E599BCA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1272"/>
              <a:ext cx="2895" cy="2299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87" name="Line 7">
              <a:extLst>
                <a:ext uri="{FF2B5EF4-FFF2-40B4-BE49-F238E27FC236}">
                  <a16:creationId xmlns:a16="http://schemas.microsoft.com/office/drawing/2014/main" id="{29B28EF0-E89C-417B-DE4E-6DC0FAB7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1272"/>
              <a:ext cx="289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88" name="Freeform 8">
              <a:extLst>
                <a:ext uri="{FF2B5EF4-FFF2-40B4-BE49-F238E27FC236}">
                  <a16:creationId xmlns:a16="http://schemas.microsoft.com/office/drawing/2014/main" id="{8F112296-5F5A-D0D8-FEEA-ED680263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1272"/>
              <a:ext cx="2895" cy="2299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89" name="Line 9">
              <a:extLst>
                <a:ext uri="{FF2B5EF4-FFF2-40B4-BE49-F238E27FC236}">
                  <a16:creationId xmlns:a16="http://schemas.microsoft.com/office/drawing/2014/main" id="{33933813-FC6C-0BFB-8812-1922842CD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4" y="1272"/>
              <a:ext cx="1" cy="229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90" name="Line 10">
              <a:extLst>
                <a:ext uri="{FF2B5EF4-FFF2-40B4-BE49-F238E27FC236}">
                  <a16:creationId xmlns:a16="http://schemas.microsoft.com/office/drawing/2014/main" id="{5700A872-AD06-FA86-C4BB-7D27A1123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3571"/>
              <a:ext cx="289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91" name="Line 11">
              <a:extLst>
                <a:ext uri="{FF2B5EF4-FFF2-40B4-BE49-F238E27FC236}">
                  <a16:creationId xmlns:a16="http://schemas.microsoft.com/office/drawing/2014/main" id="{683CC049-6879-6EE4-81B9-17B9E380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4" y="1272"/>
              <a:ext cx="1" cy="229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92" name="Line 12">
              <a:extLst>
                <a:ext uri="{FF2B5EF4-FFF2-40B4-BE49-F238E27FC236}">
                  <a16:creationId xmlns:a16="http://schemas.microsoft.com/office/drawing/2014/main" id="{36DBC27C-32FA-7324-F431-8D7167B8F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4" y="3544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93" name="Line 13">
              <a:extLst>
                <a:ext uri="{FF2B5EF4-FFF2-40B4-BE49-F238E27FC236}">
                  <a16:creationId xmlns:a16="http://schemas.microsoft.com/office/drawing/2014/main" id="{4CC30C08-7681-FE81-ECA7-C24FFC2D0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1272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94" name="Rectangle 14">
              <a:extLst>
                <a:ext uri="{FF2B5EF4-FFF2-40B4-BE49-F238E27FC236}">
                  <a16:creationId xmlns:a16="http://schemas.microsoft.com/office/drawing/2014/main" id="{73BB6709-9943-FE58-1745-89F9CEA3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359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-2.5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695" name="Line 15">
              <a:extLst>
                <a:ext uri="{FF2B5EF4-FFF2-40B4-BE49-F238E27FC236}">
                  <a16:creationId xmlns:a16="http://schemas.microsoft.com/office/drawing/2014/main" id="{10E9F466-2FA0-6E97-910C-5EF66CBD4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6" y="3544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96" name="Line 16">
              <a:extLst>
                <a:ext uri="{FF2B5EF4-FFF2-40B4-BE49-F238E27FC236}">
                  <a16:creationId xmlns:a16="http://schemas.microsoft.com/office/drawing/2014/main" id="{F08516ED-9619-93EA-68D1-371392427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1272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97" name="Rectangle 17">
              <a:extLst>
                <a:ext uri="{FF2B5EF4-FFF2-40B4-BE49-F238E27FC236}">
                  <a16:creationId xmlns:a16="http://schemas.microsoft.com/office/drawing/2014/main" id="{5E208338-E80C-E5C8-E3E7-95B3EB8E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3598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698" name="Line 18">
              <a:extLst>
                <a:ext uri="{FF2B5EF4-FFF2-40B4-BE49-F238E27FC236}">
                  <a16:creationId xmlns:a16="http://schemas.microsoft.com/office/drawing/2014/main" id="{4AC40A30-6D83-F578-AD5B-E3E37AE16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1" y="3544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99" name="Line 19">
              <a:extLst>
                <a:ext uri="{FF2B5EF4-FFF2-40B4-BE49-F238E27FC236}">
                  <a16:creationId xmlns:a16="http://schemas.microsoft.com/office/drawing/2014/main" id="{BBBA59F7-B8CF-EF7A-F328-00538EE3E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272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00" name="Rectangle 20">
              <a:extLst>
                <a:ext uri="{FF2B5EF4-FFF2-40B4-BE49-F238E27FC236}">
                  <a16:creationId xmlns:a16="http://schemas.microsoft.com/office/drawing/2014/main" id="{9EA4F25E-388D-0364-BBAF-079EA5E8E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359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-1.5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01" name="Line 21">
              <a:extLst>
                <a:ext uri="{FF2B5EF4-FFF2-40B4-BE49-F238E27FC236}">
                  <a16:creationId xmlns:a16="http://schemas.microsoft.com/office/drawing/2014/main" id="{2128DDC0-8C66-52AD-1ED8-57ECB07C8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" y="3544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02" name="Line 22">
              <a:extLst>
                <a:ext uri="{FF2B5EF4-FFF2-40B4-BE49-F238E27FC236}">
                  <a16:creationId xmlns:a16="http://schemas.microsoft.com/office/drawing/2014/main" id="{71A17B9E-FF4B-CD53-143C-93688975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272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03" name="Rectangle 23">
              <a:extLst>
                <a:ext uri="{FF2B5EF4-FFF2-40B4-BE49-F238E27FC236}">
                  <a16:creationId xmlns:a16="http://schemas.microsoft.com/office/drawing/2014/main" id="{05B30892-B0D1-E689-A9AA-5353632BD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3598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04" name="Line 24">
              <a:extLst>
                <a:ext uri="{FF2B5EF4-FFF2-40B4-BE49-F238E27FC236}">
                  <a16:creationId xmlns:a16="http://schemas.microsoft.com/office/drawing/2014/main" id="{2D198B6E-4238-FA16-B652-83F9E5F9E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3544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05" name="Line 25">
              <a:extLst>
                <a:ext uri="{FF2B5EF4-FFF2-40B4-BE49-F238E27FC236}">
                  <a16:creationId xmlns:a16="http://schemas.microsoft.com/office/drawing/2014/main" id="{2CBD81CE-AE76-9A92-37E9-E9CE9DAE5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1272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06" name="Rectangle 26">
              <a:extLst>
                <a:ext uri="{FF2B5EF4-FFF2-40B4-BE49-F238E27FC236}">
                  <a16:creationId xmlns:a16="http://schemas.microsoft.com/office/drawing/2014/main" id="{2F9B2108-E9AE-7838-492B-528772E72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59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-0.5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07" name="Line 27">
              <a:extLst>
                <a:ext uri="{FF2B5EF4-FFF2-40B4-BE49-F238E27FC236}">
                  <a16:creationId xmlns:a16="http://schemas.microsoft.com/office/drawing/2014/main" id="{8565A0E8-4C2C-3268-A74A-0755A34FE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544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08" name="Line 28">
              <a:extLst>
                <a:ext uri="{FF2B5EF4-FFF2-40B4-BE49-F238E27FC236}">
                  <a16:creationId xmlns:a16="http://schemas.microsoft.com/office/drawing/2014/main" id="{9535455B-3888-29C5-BB5A-881F3AB66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272"/>
              <a:ext cx="1" cy="27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09" name="Rectangle 29">
              <a:extLst>
                <a:ext uri="{FF2B5EF4-FFF2-40B4-BE49-F238E27FC236}">
                  <a16:creationId xmlns:a16="http://schemas.microsoft.com/office/drawing/2014/main" id="{02778EBA-5F30-160B-1C08-7E6A426E2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9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10" name="Line 30">
              <a:extLst>
                <a:ext uri="{FF2B5EF4-FFF2-40B4-BE49-F238E27FC236}">
                  <a16:creationId xmlns:a16="http://schemas.microsoft.com/office/drawing/2014/main" id="{ADD65F0B-9229-B468-4814-85C0AA262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3571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11" name="Line 31">
              <a:extLst>
                <a:ext uri="{FF2B5EF4-FFF2-40B4-BE49-F238E27FC236}">
                  <a16:creationId xmlns:a16="http://schemas.microsoft.com/office/drawing/2014/main" id="{D90B61A9-5BAE-24B8-7F7E-EF00C4CD5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3571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12" name="Rectangle 32">
              <a:extLst>
                <a:ext uri="{FF2B5EF4-FFF2-40B4-BE49-F238E27FC236}">
                  <a16:creationId xmlns:a16="http://schemas.microsoft.com/office/drawing/2014/main" id="{342ECED7-C6F6-55E4-7CB2-11BE45EA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3504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-1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13" name="Line 33">
              <a:extLst>
                <a:ext uri="{FF2B5EF4-FFF2-40B4-BE49-F238E27FC236}">
                  <a16:creationId xmlns:a16="http://schemas.microsoft.com/office/drawing/2014/main" id="{52D14F4B-EADF-1F3B-4991-7FE0CF28D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3113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14" name="Line 34">
              <a:extLst>
                <a:ext uri="{FF2B5EF4-FFF2-40B4-BE49-F238E27FC236}">
                  <a16:creationId xmlns:a16="http://schemas.microsoft.com/office/drawing/2014/main" id="{01DD7572-1AC7-A313-3621-58E509B93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3113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15" name="Rectangle 35">
              <a:extLst>
                <a:ext uri="{FF2B5EF4-FFF2-40B4-BE49-F238E27FC236}">
                  <a16:creationId xmlns:a16="http://schemas.microsoft.com/office/drawing/2014/main" id="{3E36C9E7-3C93-F666-01A1-337B77CD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045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-0.8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16" name="Line 36">
              <a:extLst>
                <a:ext uri="{FF2B5EF4-FFF2-40B4-BE49-F238E27FC236}">
                  <a16:creationId xmlns:a16="http://schemas.microsoft.com/office/drawing/2014/main" id="{E296AC19-8488-1D09-AD8F-F79D35C86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2654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17" name="Line 37">
              <a:extLst>
                <a:ext uri="{FF2B5EF4-FFF2-40B4-BE49-F238E27FC236}">
                  <a16:creationId xmlns:a16="http://schemas.microsoft.com/office/drawing/2014/main" id="{76B3E596-E983-BB61-2395-61127D7A4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2654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18" name="Rectangle 38">
              <a:extLst>
                <a:ext uri="{FF2B5EF4-FFF2-40B4-BE49-F238E27FC236}">
                  <a16:creationId xmlns:a16="http://schemas.microsoft.com/office/drawing/2014/main" id="{FC5E72F6-DC7B-944B-15CD-D0994B2D0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587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-0.6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19" name="Line 39">
              <a:extLst>
                <a:ext uri="{FF2B5EF4-FFF2-40B4-BE49-F238E27FC236}">
                  <a16:creationId xmlns:a16="http://schemas.microsoft.com/office/drawing/2014/main" id="{3D5918BB-6077-716B-3430-EF1799BD4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2189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20" name="Line 40">
              <a:extLst>
                <a:ext uri="{FF2B5EF4-FFF2-40B4-BE49-F238E27FC236}">
                  <a16:creationId xmlns:a16="http://schemas.microsoft.com/office/drawing/2014/main" id="{1CC2408E-2FF3-17BC-82BA-C465EBD33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2189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21" name="Rectangle 41">
              <a:extLst>
                <a:ext uri="{FF2B5EF4-FFF2-40B4-BE49-F238E27FC236}">
                  <a16:creationId xmlns:a16="http://schemas.microsoft.com/office/drawing/2014/main" id="{06988D6D-1F03-397F-6316-47E35EB1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121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-0.4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22" name="Line 42">
              <a:extLst>
                <a:ext uri="{FF2B5EF4-FFF2-40B4-BE49-F238E27FC236}">
                  <a16:creationId xmlns:a16="http://schemas.microsoft.com/office/drawing/2014/main" id="{04A522F6-B907-356B-1A63-607F81A9F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1730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23" name="Line 43">
              <a:extLst>
                <a:ext uri="{FF2B5EF4-FFF2-40B4-BE49-F238E27FC236}">
                  <a16:creationId xmlns:a16="http://schemas.microsoft.com/office/drawing/2014/main" id="{CF9A2866-3F1B-46B2-C403-A8EE7AC8E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1730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24" name="Rectangle 44">
              <a:extLst>
                <a:ext uri="{FF2B5EF4-FFF2-40B4-BE49-F238E27FC236}">
                  <a16:creationId xmlns:a16="http://schemas.microsoft.com/office/drawing/2014/main" id="{14332DD7-56E8-FDBA-3364-94EB30F6E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1663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-0.2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25" name="Line 45">
              <a:extLst>
                <a:ext uri="{FF2B5EF4-FFF2-40B4-BE49-F238E27FC236}">
                  <a16:creationId xmlns:a16="http://schemas.microsoft.com/office/drawing/2014/main" id="{1D701889-C500-2485-7848-ECC4CC5AC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1272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26" name="Line 46">
              <a:extLst>
                <a:ext uri="{FF2B5EF4-FFF2-40B4-BE49-F238E27FC236}">
                  <a16:creationId xmlns:a16="http://schemas.microsoft.com/office/drawing/2014/main" id="{F7AAC5EE-0758-CC7D-0BF3-0D054894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1272"/>
              <a:ext cx="2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27" name="Rectangle 47">
              <a:extLst>
                <a:ext uri="{FF2B5EF4-FFF2-40B4-BE49-F238E27FC236}">
                  <a16:creationId xmlns:a16="http://schemas.microsoft.com/office/drawing/2014/main" id="{0B01C96E-C4ED-B3AC-C668-60D843BEC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20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28" name="Rectangle 48">
              <a:extLst>
                <a:ext uri="{FF2B5EF4-FFF2-40B4-BE49-F238E27FC236}">
                  <a16:creationId xmlns:a16="http://schemas.microsoft.com/office/drawing/2014/main" id="{BDEF76DA-5377-E7B7-3ECE-759178C21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1123"/>
              <a:ext cx="2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Helvetica" pitchFamily="2" charset="0"/>
                </a:rPr>
                <a:t>x 10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29" name="Rectangle 49">
              <a:extLst>
                <a:ext uri="{FF2B5EF4-FFF2-40B4-BE49-F238E27FC236}">
                  <a16:creationId xmlns:a16="http://schemas.microsoft.com/office/drawing/2014/main" id="{85471E47-8D2E-70E3-F55D-7461BEDD0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1083"/>
              <a:ext cx="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  <a:latin typeface="Helvetica" pitchFamily="2" charset="0"/>
                </a:rPr>
                <a:t>-4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30" name="Line 50">
              <a:extLst>
                <a:ext uri="{FF2B5EF4-FFF2-40B4-BE49-F238E27FC236}">
                  <a16:creationId xmlns:a16="http://schemas.microsoft.com/office/drawing/2014/main" id="{5F334210-B30B-81BF-AC63-205082FA7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1272"/>
              <a:ext cx="289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1" name="Freeform 51">
              <a:extLst>
                <a:ext uri="{FF2B5EF4-FFF2-40B4-BE49-F238E27FC236}">
                  <a16:creationId xmlns:a16="http://schemas.microsoft.com/office/drawing/2014/main" id="{ED772960-52FF-55AD-9FF5-0A283421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1272"/>
              <a:ext cx="2895" cy="2299"/>
            </a:xfrm>
            <a:custGeom>
              <a:avLst/>
              <a:gdLst>
                <a:gd name="T0" fmla="*/ 0 w 433"/>
                <a:gd name="T1" fmla="*/ 341 h 341"/>
                <a:gd name="T2" fmla="*/ 433 w 433"/>
                <a:gd name="T3" fmla="*/ 341 h 341"/>
                <a:gd name="T4" fmla="*/ 433 w 433"/>
                <a:gd name="T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2" name="Line 52">
              <a:extLst>
                <a:ext uri="{FF2B5EF4-FFF2-40B4-BE49-F238E27FC236}">
                  <a16:creationId xmlns:a16="http://schemas.microsoft.com/office/drawing/2014/main" id="{9D82E825-7EB6-147A-46D7-F0AF3898B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4" y="1272"/>
              <a:ext cx="1" cy="229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3" name="Freeform 53">
              <a:extLst>
                <a:ext uri="{FF2B5EF4-FFF2-40B4-BE49-F238E27FC236}">
                  <a16:creationId xmlns:a16="http://schemas.microsoft.com/office/drawing/2014/main" id="{9E1491A6-FCA1-0BBB-987E-C513FF0BA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1272"/>
              <a:ext cx="2895" cy="1"/>
            </a:xfrm>
            <a:custGeom>
              <a:avLst/>
              <a:gdLst>
                <a:gd name="T0" fmla="*/ 2895 w 2895"/>
                <a:gd name="T1" fmla="*/ 2781 w 2895"/>
                <a:gd name="T2" fmla="*/ 2661 w 2895"/>
                <a:gd name="T3" fmla="*/ 2547 w 2895"/>
                <a:gd name="T4" fmla="*/ 2434 w 2895"/>
                <a:gd name="T5" fmla="*/ 2313 w 2895"/>
                <a:gd name="T6" fmla="*/ 2200 w 2895"/>
                <a:gd name="T7" fmla="*/ 2086 w 2895"/>
                <a:gd name="T8" fmla="*/ 1966 w 2895"/>
                <a:gd name="T9" fmla="*/ 1852 w 2895"/>
                <a:gd name="T10" fmla="*/ 1738 w 2895"/>
                <a:gd name="T11" fmla="*/ 1618 w 2895"/>
                <a:gd name="T12" fmla="*/ 1504 w 2895"/>
                <a:gd name="T13" fmla="*/ 1391 w 2895"/>
                <a:gd name="T14" fmla="*/ 1277 w 2895"/>
                <a:gd name="T15" fmla="*/ 1157 w 2895"/>
                <a:gd name="T16" fmla="*/ 1043 w 2895"/>
                <a:gd name="T17" fmla="*/ 929 w 2895"/>
                <a:gd name="T18" fmla="*/ 809 w 2895"/>
                <a:gd name="T19" fmla="*/ 695 w 2895"/>
                <a:gd name="T20" fmla="*/ 582 w 2895"/>
                <a:gd name="T21" fmla="*/ 461 w 2895"/>
                <a:gd name="T22" fmla="*/ 348 w 2895"/>
                <a:gd name="T23" fmla="*/ 234 w 2895"/>
                <a:gd name="T24" fmla="*/ 114 w 2895"/>
                <a:gd name="T25" fmla="*/ 0 w 28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</a:cxnLst>
              <a:rect l="0" t="0" r="r" b="b"/>
              <a:pathLst>
                <a:path w="2895">
                  <a:moveTo>
                    <a:pt x="2895" y="0"/>
                  </a:moveTo>
                  <a:lnTo>
                    <a:pt x="2781" y="0"/>
                  </a:lnTo>
                  <a:lnTo>
                    <a:pt x="2661" y="0"/>
                  </a:lnTo>
                  <a:lnTo>
                    <a:pt x="2547" y="0"/>
                  </a:lnTo>
                  <a:lnTo>
                    <a:pt x="2434" y="0"/>
                  </a:lnTo>
                  <a:lnTo>
                    <a:pt x="2313" y="0"/>
                  </a:lnTo>
                  <a:lnTo>
                    <a:pt x="2200" y="0"/>
                  </a:lnTo>
                  <a:lnTo>
                    <a:pt x="2086" y="0"/>
                  </a:lnTo>
                  <a:lnTo>
                    <a:pt x="1966" y="0"/>
                  </a:lnTo>
                  <a:lnTo>
                    <a:pt x="1852" y="0"/>
                  </a:lnTo>
                  <a:lnTo>
                    <a:pt x="1738" y="0"/>
                  </a:lnTo>
                  <a:lnTo>
                    <a:pt x="1618" y="0"/>
                  </a:lnTo>
                  <a:lnTo>
                    <a:pt x="1504" y="0"/>
                  </a:lnTo>
                  <a:lnTo>
                    <a:pt x="1391" y="0"/>
                  </a:lnTo>
                  <a:lnTo>
                    <a:pt x="1277" y="0"/>
                  </a:lnTo>
                  <a:lnTo>
                    <a:pt x="1157" y="0"/>
                  </a:lnTo>
                  <a:lnTo>
                    <a:pt x="1043" y="0"/>
                  </a:lnTo>
                  <a:lnTo>
                    <a:pt x="929" y="0"/>
                  </a:lnTo>
                  <a:lnTo>
                    <a:pt x="809" y="0"/>
                  </a:lnTo>
                  <a:lnTo>
                    <a:pt x="695" y="0"/>
                  </a:lnTo>
                  <a:lnTo>
                    <a:pt x="582" y="0"/>
                  </a:lnTo>
                  <a:lnTo>
                    <a:pt x="461" y="0"/>
                  </a:lnTo>
                  <a:lnTo>
                    <a:pt x="348" y="0"/>
                  </a:lnTo>
                  <a:lnTo>
                    <a:pt x="234" y="0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4" name="Freeform 54">
              <a:extLst>
                <a:ext uri="{FF2B5EF4-FFF2-40B4-BE49-F238E27FC236}">
                  <a16:creationId xmlns:a16="http://schemas.microsoft.com/office/drawing/2014/main" id="{C7008D3C-6C4C-4E66-FBD9-580B4C107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1272"/>
              <a:ext cx="2895" cy="7"/>
            </a:xfrm>
            <a:custGeom>
              <a:avLst/>
              <a:gdLst>
                <a:gd name="T0" fmla="*/ 2895 w 2895"/>
                <a:gd name="T1" fmla="*/ 0 h 7"/>
                <a:gd name="T2" fmla="*/ 2781 w 2895"/>
                <a:gd name="T3" fmla="*/ 7 h 7"/>
                <a:gd name="T4" fmla="*/ 2661 w 2895"/>
                <a:gd name="T5" fmla="*/ 7 h 7"/>
                <a:gd name="T6" fmla="*/ 2547 w 2895"/>
                <a:gd name="T7" fmla="*/ 7 h 7"/>
                <a:gd name="T8" fmla="*/ 2434 w 2895"/>
                <a:gd name="T9" fmla="*/ 7 h 7"/>
                <a:gd name="T10" fmla="*/ 2313 w 2895"/>
                <a:gd name="T11" fmla="*/ 7 h 7"/>
                <a:gd name="T12" fmla="*/ 2200 w 2895"/>
                <a:gd name="T13" fmla="*/ 7 h 7"/>
                <a:gd name="T14" fmla="*/ 2086 w 2895"/>
                <a:gd name="T15" fmla="*/ 7 h 7"/>
                <a:gd name="T16" fmla="*/ 1966 w 2895"/>
                <a:gd name="T17" fmla="*/ 7 h 7"/>
                <a:gd name="T18" fmla="*/ 1852 w 2895"/>
                <a:gd name="T19" fmla="*/ 7 h 7"/>
                <a:gd name="T20" fmla="*/ 1738 w 2895"/>
                <a:gd name="T21" fmla="*/ 7 h 7"/>
                <a:gd name="T22" fmla="*/ 1618 w 2895"/>
                <a:gd name="T23" fmla="*/ 7 h 7"/>
                <a:gd name="T24" fmla="*/ 1504 w 2895"/>
                <a:gd name="T25" fmla="*/ 7 h 7"/>
                <a:gd name="T26" fmla="*/ 1391 w 2895"/>
                <a:gd name="T27" fmla="*/ 7 h 7"/>
                <a:gd name="T28" fmla="*/ 1277 w 2895"/>
                <a:gd name="T29" fmla="*/ 7 h 7"/>
                <a:gd name="T30" fmla="*/ 1157 w 2895"/>
                <a:gd name="T31" fmla="*/ 7 h 7"/>
                <a:gd name="T32" fmla="*/ 1043 w 2895"/>
                <a:gd name="T33" fmla="*/ 7 h 7"/>
                <a:gd name="T34" fmla="*/ 929 w 2895"/>
                <a:gd name="T35" fmla="*/ 7 h 7"/>
                <a:gd name="T36" fmla="*/ 809 w 2895"/>
                <a:gd name="T37" fmla="*/ 7 h 7"/>
                <a:gd name="T38" fmla="*/ 695 w 2895"/>
                <a:gd name="T39" fmla="*/ 7 h 7"/>
                <a:gd name="T40" fmla="*/ 582 w 2895"/>
                <a:gd name="T41" fmla="*/ 7 h 7"/>
                <a:gd name="T42" fmla="*/ 461 w 2895"/>
                <a:gd name="T43" fmla="*/ 7 h 7"/>
                <a:gd name="T44" fmla="*/ 348 w 2895"/>
                <a:gd name="T45" fmla="*/ 7 h 7"/>
                <a:gd name="T46" fmla="*/ 234 w 2895"/>
                <a:gd name="T47" fmla="*/ 7 h 7"/>
                <a:gd name="T48" fmla="*/ 114 w 2895"/>
                <a:gd name="T49" fmla="*/ 7 h 7"/>
                <a:gd name="T50" fmla="*/ 0 w 2895"/>
                <a:gd name="T5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5" h="7">
                  <a:moveTo>
                    <a:pt x="2895" y="0"/>
                  </a:moveTo>
                  <a:lnTo>
                    <a:pt x="2781" y="7"/>
                  </a:lnTo>
                  <a:lnTo>
                    <a:pt x="2661" y="7"/>
                  </a:lnTo>
                  <a:lnTo>
                    <a:pt x="2547" y="7"/>
                  </a:lnTo>
                  <a:lnTo>
                    <a:pt x="2434" y="7"/>
                  </a:lnTo>
                  <a:lnTo>
                    <a:pt x="2313" y="7"/>
                  </a:lnTo>
                  <a:lnTo>
                    <a:pt x="2200" y="7"/>
                  </a:lnTo>
                  <a:lnTo>
                    <a:pt x="2086" y="7"/>
                  </a:lnTo>
                  <a:lnTo>
                    <a:pt x="1966" y="7"/>
                  </a:lnTo>
                  <a:lnTo>
                    <a:pt x="1852" y="7"/>
                  </a:lnTo>
                  <a:lnTo>
                    <a:pt x="1738" y="7"/>
                  </a:lnTo>
                  <a:lnTo>
                    <a:pt x="1618" y="7"/>
                  </a:lnTo>
                  <a:lnTo>
                    <a:pt x="1504" y="7"/>
                  </a:lnTo>
                  <a:lnTo>
                    <a:pt x="1391" y="7"/>
                  </a:lnTo>
                  <a:lnTo>
                    <a:pt x="1277" y="7"/>
                  </a:lnTo>
                  <a:lnTo>
                    <a:pt x="1157" y="7"/>
                  </a:lnTo>
                  <a:lnTo>
                    <a:pt x="1043" y="7"/>
                  </a:lnTo>
                  <a:lnTo>
                    <a:pt x="929" y="7"/>
                  </a:lnTo>
                  <a:lnTo>
                    <a:pt x="809" y="7"/>
                  </a:lnTo>
                  <a:lnTo>
                    <a:pt x="695" y="7"/>
                  </a:lnTo>
                  <a:lnTo>
                    <a:pt x="582" y="7"/>
                  </a:lnTo>
                  <a:lnTo>
                    <a:pt x="461" y="7"/>
                  </a:lnTo>
                  <a:lnTo>
                    <a:pt x="348" y="7"/>
                  </a:lnTo>
                  <a:lnTo>
                    <a:pt x="234" y="7"/>
                  </a:lnTo>
                  <a:lnTo>
                    <a:pt x="114" y="7"/>
                  </a:lnTo>
                  <a:lnTo>
                    <a:pt x="0" y="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5" name="Freeform 55">
              <a:extLst>
                <a:ext uri="{FF2B5EF4-FFF2-40B4-BE49-F238E27FC236}">
                  <a16:creationId xmlns:a16="http://schemas.microsoft.com/office/drawing/2014/main" id="{380B33A8-0307-E1C5-3648-DB5F7454D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1272"/>
              <a:ext cx="2895" cy="269"/>
            </a:xfrm>
            <a:custGeom>
              <a:avLst/>
              <a:gdLst>
                <a:gd name="T0" fmla="*/ 2895 w 2895"/>
                <a:gd name="T1" fmla="*/ 0 h 269"/>
                <a:gd name="T2" fmla="*/ 2781 w 2895"/>
                <a:gd name="T3" fmla="*/ 74 h 269"/>
                <a:gd name="T4" fmla="*/ 2661 w 2895"/>
                <a:gd name="T5" fmla="*/ 128 h 269"/>
                <a:gd name="T6" fmla="*/ 2547 w 2895"/>
                <a:gd name="T7" fmla="*/ 168 h 269"/>
                <a:gd name="T8" fmla="*/ 2434 w 2895"/>
                <a:gd name="T9" fmla="*/ 189 h 269"/>
                <a:gd name="T10" fmla="*/ 2313 w 2895"/>
                <a:gd name="T11" fmla="*/ 202 h 269"/>
                <a:gd name="T12" fmla="*/ 2200 w 2895"/>
                <a:gd name="T13" fmla="*/ 209 h 269"/>
                <a:gd name="T14" fmla="*/ 2086 w 2895"/>
                <a:gd name="T15" fmla="*/ 216 h 269"/>
                <a:gd name="T16" fmla="*/ 1966 w 2895"/>
                <a:gd name="T17" fmla="*/ 222 h 269"/>
                <a:gd name="T18" fmla="*/ 1852 w 2895"/>
                <a:gd name="T19" fmla="*/ 229 h 269"/>
                <a:gd name="T20" fmla="*/ 1738 w 2895"/>
                <a:gd name="T21" fmla="*/ 229 h 269"/>
                <a:gd name="T22" fmla="*/ 1618 w 2895"/>
                <a:gd name="T23" fmla="*/ 236 h 269"/>
                <a:gd name="T24" fmla="*/ 1504 w 2895"/>
                <a:gd name="T25" fmla="*/ 243 h 269"/>
                <a:gd name="T26" fmla="*/ 1391 w 2895"/>
                <a:gd name="T27" fmla="*/ 243 h 269"/>
                <a:gd name="T28" fmla="*/ 1277 w 2895"/>
                <a:gd name="T29" fmla="*/ 243 h 269"/>
                <a:gd name="T30" fmla="*/ 1157 w 2895"/>
                <a:gd name="T31" fmla="*/ 249 h 269"/>
                <a:gd name="T32" fmla="*/ 1043 w 2895"/>
                <a:gd name="T33" fmla="*/ 249 h 269"/>
                <a:gd name="T34" fmla="*/ 929 w 2895"/>
                <a:gd name="T35" fmla="*/ 256 h 269"/>
                <a:gd name="T36" fmla="*/ 809 w 2895"/>
                <a:gd name="T37" fmla="*/ 256 h 269"/>
                <a:gd name="T38" fmla="*/ 695 w 2895"/>
                <a:gd name="T39" fmla="*/ 256 h 269"/>
                <a:gd name="T40" fmla="*/ 582 w 2895"/>
                <a:gd name="T41" fmla="*/ 263 h 269"/>
                <a:gd name="T42" fmla="*/ 461 w 2895"/>
                <a:gd name="T43" fmla="*/ 263 h 269"/>
                <a:gd name="T44" fmla="*/ 348 w 2895"/>
                <a:gd name="T45" fmla="*/ 263 h 269"/>
                <a:gd name="T46" fmla="*/ 234 w 2895"/>
                <a:gd name="T47" fmla="*/ 269 h 269"/>
                <a:gd name="T48" fmla="*/ 114 w 2895"/>
                <a:gd name="T49" fmla="*/ 269 h 269"/>
                <a:gd name="T50" fmla="*/ 0 w 2895"/>
                <a:gd name="T51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5" h="269">
                  <a:moveTo>
                    <a:pt x="2895" y="0"/>
                  </a:moveTo>
                  <a:lnTo>
                    <a:pt x="2781" y="74"/>
                  </a:lnTo>
                  <a:lnTo>
                    <a:pt x="2661" y="128"/>
                  </a:lnTo>
                  <a:lnTo>
                    <a:pt x="2547" y="168"/>
                  </a:lnTo>
                  <a:lnTo>
                    <a:pt x="2434" y="189"/>
                  </a:lnTo>
                  <a:lnTo>
                    <a:pt x="2313" y="202"/>
                  </a:lnTo>
                  <a:lnTo>
                    <a:pt x="2200" y="209"/>
                  </a:lnTo>
                  <a:lnTo>
                    <a:pt x="2086" y="216"/>
                  </a:lnTo>
                  <a:lnTo>
                    <a:pt x="1966" y="222"/>
                  </a:lnTo>
                  <a:lnTo>
                    <a:pt x="1852" y="229"/>
                  </a:lnTo>
                  <a:lnTo>
                    <a:pt x="1738" y="229"/>
                  </a:lnTo>
                  <a:lnTo>
                    <a:pt x="1618" y="236"/>
                  </a:lnTo>
                  <a:lnTo>
                    <a:pt x="1504" y="243"/>
                  </a:lnTo>
                  <a:lnTo>
                    <a:pt x="1391" y="243"/>
                  </a:lnTo>
                  <a:lnTo>
                    <a:pt x="1277" y="243"/>
                  </a:lnTo>
                  <a:lnTo>
                    <a:pt x="1157" y="249"/>
                  </a:lnTo>
                  <a:lnTo>
                    <a:pt x="1043" y="249"/>
                  </a:lnTo>
                  <a:lnTo>
                    <a:pt x="929" y="256"/>
                  </a:lnTo>
                  <a:lnTo>
                    <a:pt x="809" y="256"/>
                  </a:lnTo>
                  <a:lnTo>
                    <a:pt x="695" y="256"/>
                  </a:lnTo>
                  <a:lnTo>
                    <a:pt x="582" y="263"/>
                  </a:lnTo>
                  <a:lnTo>
                    <a:pt x="461" y="263"/>
                  </a:lnTo>
                  <a:lnTo>
                    <a:pt x="348" y="263"/>
                  </a:lnTo>
                  <a:lnTo>
                    <a:pt x="234" y="269"/>
                  </a:lnTo>
                  <a:lnTo>
                    <a:pt x="114" y="269"/>
                  </a:lnTo>
                  <a:lnTo>
                    <a:pt x="0" y="26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6" name="Freeform 56">
              <a:extLst>
                <a:ext uri="{FF2B5EF4-FFF2-40B4-BE49-F238E27FC236}">
                  <a16:creationId xmlns:a16="http://schemas.microsoft.com/office/drawing/2014/main" id="{71E09F98-91BE-A3D6-7FAC-257523BC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1272"/>
              <a:ext cx="2895" cy="782"/>
            </a:xfrm>
            <a:custGeom>
              <a:avLst/>
              <a:gdLst>
                <a:gd name="T0" fmla="*/ 2895 w 2895"/>
                <a:gd name="T1" fmla="*/ 0 h 782"/>
                <a:gd name="T2" fmla="*/ 2781 w 2895"/>
                <a:gd name="T3" fmla="*/ 135 h 782"/>
                <a:gd name="T4" fmla="*/ 2661 w 2895"/>
                <a:gd name="T5" fmla="*/ 249 h 782"/>
                <a:gd name="T6" fmla="*/ 2547 w 2895"/>
                <a:gd name="T7" fmla="*/ 350 h 782"/>
                <a:gd name="T8" fmla="*/ 2434 w 2895"/>
                <a:gd name="T9" fmla="*/ 438 h 782"/>
                <a:gd name="T10" fmla="*/ 2313 w 2895"/>
                <a:gd name="T11" fmla="*/ 505 h 782"/>
                <a:gd name="T12" fmla="*/ 2200 w 2895"/>
                <a:gd name="T13" fmla="*/ 559 h 782"/>
                <a:gd name="T14" fmla="*/ 2086 w 2895"/>
                <a:gd name="T15" fmla="*/ 593 h 782"/>
                <a:gd name="T16" fmla="*/ 1966 w 2895"/>
                <a:gd name="T17" fmla="*/ 627 h 782"/>
                <a:gd name="T18" fmla="*/ 1852 w 2895"/>
                <a:gd name="T19" fmla="*/ 647 h 782"/>
                <a:gd name="T20" fmla="*/ 1738 w 2895"/>
                <a:gd name="T21" fmla="*/ 667 h 782"/>
                <a:gd name="T22" fmla="*/ 1618 w 2895"/>
                <a:gd name="T23" fmla="*/ 681 h 782"/>
                <a:gd name="T24" fmla="*/ 1504 w 2895"/>
                <a:gd name="T25" fmla="*/ 694 h 782"/>
                <a:gd name="T26" fmla="*/ 1391 w 2895"/>
                <a:gd name="T27" fmla="*/ 701 h 782"/>
                <a:gd name="T28" fmla="*/ 1277 w 2895"/>
                <a:gd name="T29" fmla="*/ 715 h 782"/>
                <a:gd name="T30" fmla="*/ 1157 w 2895"/>
                <a:gd name="T31" fmla="*/ 721 h 782"/>
                <a:gd name="T32" fmla="*/ 1043 w 2895"/>
                <a:gd name="T33" fmla="*/ 728 h 782"/>
                <a:gd name="T34" fmla="*/ 929 w 2895"/>
                <a:gd name="T35" fmla="*/ 735 h 782"/>
                <a:gd name="T36" fmla="*/ 809 w 2895"/>
                <a:gd name="T37" fmla="*/ 741 h 782"/>
                <a:gd name="T38" fmla="*/ 695 w 2895"/>
                <a:gd name="T39" fmla="*/ 748 h 782"/>
                <a:gd name="T40" fmla="*/ 582 w 2895"/>
                <a:gd name="T41" fmla="*/ 755 h 782"/>
                <a:gd name="T42" fmla="*/ 461 w 2895"/>
                <a:gd name="T43" fmla="*/ 762 h 782"/>
                <a:gd name="T44" fmla="*/ 348 w 2895"/>
                <a:gd name="T45" fmla="*/ 768 h 782"/>
                <a:gd name="T46" fmla="*/ 234 w 2895"/>
                <a:gd name="T47" fmla="*/ 775 h 782"/>
                <a:gd name="T48" fmla="*/ 114 w 2895"/>
                <a:gd name="T49" fmla="*/ 775 h 782"/>
                <a:gd name="T50" fmla="*/ 0 w 2895"/>
                <a:gd name="T51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5" h="782">
                  <a:moveTo>
                    <a:pt x="2895" y="0"/>
                  </a:moveTo>
                  <a:lnTo>
                    <a:pt x="2781" y="135"/>
                  </a:lnTo>
                  <a:lnTo>
                    <a:pt x="2661" y="249"/>
                  </a:lnTo>
                  <a:lnTo>
                    <a:pt x="2547" y="350"/>
                  </a:lnTo>
                  <a:lnTo>
                    <a:pt x="2434" y="438"/>
                  </a:lnTo>
                  <a:lnTo>
                    <a:pt x="2313" y="505"/>
                  </a:lnTo>
                  <a:lnTo>
                    <a:pt x="2200" y="559"/>
                  </a:lnTo>
                  <a:lnTo>
                    <a:pt x="2086" y="593"/>
                  </a:lnTo>
                  <a:lnTo>
                    <a:pt x="1966" y="627"/>
                  </a:lnTo>
                  <a:lnTo>
                    <a:pt x="1852" y="647"/>
                  </a:lnTo>
                  <a:lnTo>
                    <a:pt x="1738" y="667"/>
                  </a:lnTo>
                  <a:lnTo>
                    <a:pt x="1618" y="681"/>
                  </a:lnTo>
                  <a:lnTo>
                    <a:pt x="1504" y="694"/>
                  </a:lnTo>
                  <a:lnTo>
                    <a:pt x="1391" y="701"/>
                  </a:lnTo>
                  <a:lnTo>
                    <a:pt x="1277" y="715"/>
                  </a:lnTo>
                  <a:lnTo>
                    <a:pt x="1157" y="721"/>
                  </a:lnTo>
                  <a:lnTo>
                    <a:pt x="1043" y="728"/>
                  </a:lnTo>
                  <a:lnTo>
                    <a:pt x="929" y="735"/>
                  </a:lnTo>
                  <a:lnTo>
                    <a:pt x="809" y="741"/>
                  </a:lnTo>
                  <a:lnTo>
                    <a:pt x="695" y="748"/>
                  </a:lnTo>
                  <a:lnTo>
                    <a:pt x="582" y="755"/>
                  </a:lnTo>
                  <a:lnTo>
                    <a:pt x="461" y="762"/>
                  </a:lnTo>
                  <a:lnTo>
                    <a:pt x="348" y="768"/>
                  </a:lnTo>
                  <a:lnTo>
                    <a:pt x="234" y="775"/>
                  </a:lnTo>
                  <a:lnTo>
                    <a:pt x="114" y="775"/>
                  </a:lnTo>
                  <a:lnTo>
                    <a:pt x="0" y="78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7" name="Freeform 57">
              <a:extLst>
                <a:ext uri="{FF2B5EF4-FFF2-40B4-BE49-F238E27FC236}">
                  <a16:creationId xmlns:a16="http://schemas.microsoft.com/office/drawing/2014/main" id="{BD42AFFA-A34F-2B88-CFDC-A844D616F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1272"/>
              <a:ext cx="2895" cy="1423"/>
            </a:xfrm>
            <a:custGeom>
              <a:avLst/>
              <a:gdLst>
                <a:gd name="T0" fmla="*/ 2895 w 2895"/>
                <a:gd name="T1" fmla="*/ 0 h 1423"/>
                <a:gd name="T2" fmla="*/ 2781 w 2895"/>
                <a:gd name="T3" fmla="*/ 182 h 1423"/>
                <a:gd name="T4" fmla="*/ 2661 w 2895"/>
                <a:gd name="T5" fmla="*/ 344 h 1423"/>
                <a:gd name="T6" fmla="*/ 2547 w 2895"/>
                <a:gd name="T7" fmla="*/ 499 h 1423"/>
                <a:gd name="T8" fmla="*/ 2434 w 2895"/>
                <a:gd name="T9" fmla="*/ 634 h 1423"/>
                <a:gd name="T10" fmla="*/ 2313 w 2895"/>
                <a:gd name="T11" fmla="*/ 755 h 1423"/>
                <a:gd name="T12" fmla="*/ 2200 w 2895"/>
                <a:gd name="T13" fmla="*/ 863 h 1423"/>
                <a:gd name="T14" fmla="*/ 2086 w 2895"/>
                <a:gd name="T15" fmla="*/ 957 h 1423"/>
                <a:gd name="T16" fmla="*/ 1966 w 2895"/>
                <a:gd name="T17" fmla="*/ 1038 h 1423"/>
                <a:gd name="T18" fmla="*/ 1852 w 2895"/>
                <a:gd name="T19" fmla="*/ 1099 h 1423"/>
                <a:gd name="T20" fmla="*/ 1738 w 2895"/>
                <a:gd name="T21" fmla="*/ 1153 h 1423"/>
                <a:gd name="T22" fmla="*/ 1618 w 2895"/>
                <a:gd name="T23" fmla="*/ 1193 h 1423"/>
                <a:gd name="T24" fmla="*/ 1504 w 2895"/>
                <a:gd name="T25" fmla="*/ 1227 h 1423"/>
                <a:gd name="T26" fmla="*/ 1391 w 2895"/>
                <a:gd name="T27" fmla="*/ 1254 h 1423"/>
                <a:gd name="T28" fmla="*/ 1277 w 2895"/>
                <a:gd name="T29" fmla="*/ 1281 h 1423"/>
                <a:gd name="T30" fmla="*/ 1157 w 2895"/>
                <a:gd name="T31" fmla="*/ 1301 h 1423"/>
                <a:gd name="T32" fmla="*/ 1043 w 2895"/>
                <a:gd name="T33" fmla="*/ 1321 h 1423"/>
                <a:gd name="T34" fmla="*/ 929 w 2895"/>
                <a:gd name="T35" fmla="*/ 1335 h 1423"/>
                <a:gd name="T36" fmla="*/ 809 w 2895"/>
                <a:gd name="T37" fmla="*/ 1348 h 1423"/>
                <a:gd name="T38" fmla="*/ 695 w 2895"/>
                <a:gd name="T39" fmla="*/ 1362 h 1423"/>
                <a:gd name="T40" fmla="*/ 582 w 2895"/>
                <a:gd name="T41" fmla="*/ 1375 h 1423"/>
                <a:gd name="T42" fmla="*/ 461 w 2895"/>
                <a:gd name="T43" fmla="*/ 1389 h 1423"/>
                <a:gd name="T44" fmla="*/ 348 w 2895"/>
                <a:gd name="T45" fmla="*/ 1396 h 1423"/>
                <a:gd name="T46" fmla="*/ 234 w 2895"/>
                <a:gd name="T47" fmla="*/ 1409 h 1423"/>
                <a:gd name="T48" fmla="*/ 114 w 2895"/>
                <a:gd name="T49" fmla="*/ 1416 h 1423"/>
                <a:gd name="T50" fmla="*/ 0 w 2895"/>
                <a:gd name="T51" fmla="*/ 1423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5" h="1423">
                  <a:moveTo>
                    <a:pt x="2895" y="0"/>
                  </a:moveTo>
                  <a:lnTo>
                    <a:pt x="2781" y="182"/>
                  </a:lnTo>
                  <a:lnTo>
                    <a:pt x="2661" y="344"/>
                  </a:lnTo>
                  <a:lnTo>
                    <a:pt x="2547" y="499"/>
                  </a:lnTo>
                  <a:lnTo>
                    <a:pt x="2434" y="634"/>
                  </a:lnTo>
                  <a:lnTo>
                    <a:pt x="2313" y="755"/>
                  </a:lnTo>
                  <a:lnTo>
                    <a:pt x="2200" y="863"/>
                  </a:lnTo>
                  <a:lnTo>
                    <a:pt x="2086" y="957"/>
                  </a:lnTo>
                  <a:lnTo>
                    <a:pt x="1966" y="1038"/>
                  </a:lnTo>
                  <a:lnTo>
                    <a:pt x="1852" y="1099"/>
                  </a:lnTo>
                  <a:lnTo>
                    <a:pt x="1738" y="1153"/>
                  </a:lnTo>
                  <a:lnTo>
                    <a:pt x="1618" y="1193"/>
                  </a:lnTo>
                  <a:lnTo>
                    <a:pt x="1504" y="1227"/>
                  </a:lnTo>
                  <a:lnTo>
                    <a:pt x="1391" y="1254"/>
                  </a:lnTo>
                  <a:lnTo>
                    <a:pt x="1277" y="1281"/>
                  </a:lnTo>
                  <a:lnTo>
                    <a:pt x="1157" y="1301"/>
                  </a:lnTo>
                  <a:lnTo>
                    <a:pt x="1043" y="1321"/>
                  </a:lnTo>
                  <a:lnTo>
                    <a:pt x="929" y="1335"/>
                  </a:lnTo>
                  <a:lnTo>
                    <a:pt x="809" y="1348"/>
                  </a:lnTo>
                  <a:lnTo>
                    <a:pt x="695" y="1362"/>
                  </a:lnTo>
                  <a:lnTo>
                    <a:pt x="582" y="1375"/>
                  </a:lnTo>
                  <a:lnTo>
                    <a:pt x="461" y="1389"/>
                  </a:lnTo>
                  <a:lnTo>
                    <a:pt x="348" y="1396"/>
                  </a:lnTo>
                  <a:lnTo>
                    <a:pt x="234" y="1409"/>
                  </a:lnTo>
                  <a:lnTo>
                    <a:pt x="114" y="1416"/>
                  </a:lnTo>
                  <a:lnTo>
                    <a:pt x="0" y="142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8" name="Freeform 58">
              <a:extLst>
                <a:ext uri="{FF2B5EF4-FFF2-40B4-BE49-F238E27FC236}">
                  <a16:creationId xmlns:a16="http://schemas.microsoft.com/office/drawing/2014/main" id="{0A7A0000-454D-40DE-934E-54D1CC203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1272"/>
              <a:ext cx="2895" cy="2131"/>
            </a:xfrm>
            <a:custGeom>
              <a:avLst/>
              <a:gdLst>
                <a:gd name="T0" fmla="*/ 2895 w 2895"/>
                <a:gd name="T1" fmla="*/ 0 h 2131"/>
                <a:gd name="T2" fmla="*/ 2781 w 2895"/>
                <a:gd name="T3" fmla="*/ 216 h 2131"/>
                <a:gd name="T4" fmla="*/ 2661 w 2895"/>
                <a:gd name="T5" fmla="*/ 425 h 2131"/>
                <a:gd name="T6" fmla="*/ 2547 w 2895"/>
                <a:gd name="T7" fmla="*/ 613 h 2131"/>
                <a:gd name="T8" fmla="*/ 2434 w 2895"/>
                <a:gd name="T9" fmla="*/ 789 h 2131"/>
                <a:gd name="T10" fmla="*/ 2313 w 2895"/>
                <a:gd name="T11" fmla="*/ 957 h 2131"/>
                <a:gd name="T12" fmla="*/ 2200 w 2895"/>
                <a:gd name="T13" fmla="*/ 1106 h 2131"/>
                <a:gd name="T14" fmla="*/ 2086 w 2895"/>
                <a:gd name="T15" fmla="*/ 1247 h 2131"/>
                <a:gd name="T16" fmla="*/ 1966 w 2895"/>
                <a:gd name="T17" fmla="*/ 1375 h 2131"/>
                <a:gd name="T18" fmla="*/ 1852 w 2895"/>
                <a:gd name="T19" fmla="*/ 1490 h 2131"/>
                <a:gd name="T20" fmla="*/ 1738 w 2895"/>
                <a:gd name="T21" fmla="*/ 1591 h 2131"/>
                <a:gd name="T22" fmla="*/ 1618 w 2895"/>
                <a:gd name="T23" fmla="*/ 1679 h 2131"/>
                <a:gd name="T24" fmla="*/ 1504 w 2895"/>
                <a:gd name="T25" fmla="*/ 1753 h 2131"/>
                <a:gd name="T26" fmla="*/ 1391 w 2895"/>
                <a:gd name="T27" fmla="*/ 1814 h 2131"/>
                <a:gd name="T28" fmla="*/ 1277 w 2895"/>
                <a:gd name="T29" fmla="*/ 1868 h 2131"/>
                <a:gd name="T30" fmla="*/ 1157 w 2895"/>
                <a:gd name="T31" fmla="*/ 1908 h 2131"/>
                <a:gd name="T32" fmla="*/ 1043 w 2895"/>
                <a:gd name="T33" fmla="*/ 1942 h 2131"/>
                <a:gd name="T34" fmla="*/ 929 w 2895"/>
                <a:gd name="T35" fmla="*/ 1975 h 2131"/>
                <a:gd name="T36" fmla="*/ 809 w 2895"/>
                <a:gd name="T37" fmla="*/ 2002 h 2131"/>
                <a:gd name="T38" fmla="*/ 695 w 2895"/>
                <a:gd name="T39" fmla="*/ 2029 h 2131"/>
                <a:gd name="T40" fmla="*/ 582 w 2895"/>
                <a:gd name="T41" fmla="*/ 2050 h 2131"/>
                <a:gd name="T42" fmla="*/ 461 w 2895"/>
                <a:gd name="T43" fmla="*/ 2070 h 2131"/>
                <a:gd name="T44" fmla="*/ 348 w 2895"/>
                <a:gd name="T45" fmla="*/ 2083 h 2131"/>
                <a:gd name="T46" fmla="*/ 234 w 2895"/>
                <a:gd name="T47" fmla="*/ 2104 h 2131"/>
                <a:gd name="T48" fmla="*/ 114 w 2895"/>
                <a:gd name="T49" fmla="*/ 2117 h 2131"/>
                <a:gd name="T50" fmla="*/ 0 w 2895"/>
                <a:gd name="T51" fmla="*/ 2131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5" h="2131">
                  <a:moveTo>
                    <a:pt x="2895" y="0"/>
                  </a:moveTo>
                  <a:lnTo>
                    <a:pt x="2781" y="216"/>
                  </a:lnTo>
                  <a:lnTo>
                    <a:pt x="2661" y="425"/>
                  </a:lnTo>
                  <a:lnTo>
                    <a:pt x="2547" y="613"/>
                  </a:lnTo>
                  <a:lnTo>
                    <a:pt x="2434" y="789"/>
                  </a:lnTo>
                  <a:lnTo>
                    <a:pt x="2313" y="957"/>
                  </a:lnTo>
                  <a:lnTo>
                    <a:pt x="2200" y="1106"/>
                  </a:lnTo>
                  <a:lnTo>
                    <a:pt x="2086" y="1247"/>
                  </a:lnTo>
                  <a:lnTo>
                    <a:pt x="1966" y="1375"/>
                  </a:lnTo>
                  <a:lnTo>
                    <a:pt x="1852" y="1490"/>
                  </a:lnTo>
                  <a:lnTo>
                    <a:pt x="1738" y="1591"/>
                  </a:lnTo>
                  <a:lnTo>
                    <a:pt x="1618" y="1679"/>
                  </a:lnTo>
                  <a:lnTo>
                    <a:pt x="1504" y="1753"/>
                  </a:lnTo>
                  <a:lnTo>
                    <a:pt x="1391" y="1814"/>
                  </a:lnTo>
                  <a:lnTo>
                    <a:pt x="1277" y="1868"/>
                  </a:lnTo>
                  <a:lnTo>
                    <a:pt x="1157" y="1908"/>
                  </a:lnTo>
                  <a:lnTo>
                    <a:pt x="1043" y="1942"/>
                  </a:lnTo>
                  <a:lnTo>
                    <a:pt x="929" y="1975"/>
                  </a:lnTo>
                  <a:lnTo>
                    <a:pt x="809" y="2002"/>
                  </a:lnTo>
                  <a:lnTo>
                    <a:pt x="695" y="2029"/>
                  </a:lnTo>
                  <a:lnTo>
                    <a:pt x="582" y="2050"/>
                  </a:lnTo>
                  <a:lnTo>
                    <a:pt x="461" y="2070"/>
                  </a:lnTo>
                  <a:lnTo>
                    <a:pt x="348" y="2083"/>
                  </a:lnTo>
                  <a:lnTo>
                    <a:pt x="234" y="2104"/>
                  </a:lnTo>
                  <a:lnTo>
                    <a:pt x="114" y="2117"/>
                  </a:lnTo>
                  <a:lnTo>
                    <a:pt x="0" y="213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9" name="Rectangle 59">
              <a:extLst>
                <a:ext uri="{FF2B5EF4-FFF2-40B4-BE49-F238E27FC236}">
                  <a16:creationId xmlns:a16="http://schemas.microsoft.com/office/drawing/2014/main" id="{CD917833-FEFA-32E1-D5CA-12F8D88F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3740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40" name="Rectangle 60">
              <a:extLst>
                <a:ext uri="{FF2B5EF4-FFF2-40B4-BE49-F238E27FC236}">
                  <a16:creationId xmlns:a16="http://schemas.microsoft.com/office/drawing/2014/main" id="{0D121933-C5D7-4776-1F81-8260B3D96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794"/>
              <a:ext cx="10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  <a:latin typeface="Helvetica" pitchFamily="2" charset="0"/>
                </a:rPr>
                <a:t>DS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41" name="Rectangle 61">
              <a:extLst>
                <a:ext uri="{FF2B5EF4-FFF2-40B4-BE49-F238E27FC236}">
                  <a16:creationId xmlns:a16="http://schemas.microsoft.com/office/drawing/2014/main" id="{8D0FB626-63F1-A9E4-C8A1-9EF3289B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3740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42" name="Rectangle 62">
              <a:extLst>
                <a:ext uri="{FF2B5EF4-FFF2-40B4-BE49-F238E27FC236}">
                  <a16:creationId xmlns:a16="http://schemas.microsoft.com/office/drawing/2014/main" id="{CB6D0373-D5F5-4D9F-3B91-D7C5E8D146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98" y="248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I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43" name="Rectangle 63">
              <a:extLst>
                <a:ext uri="{FF2B5EF4-FFF2-40B4-BE49-F238E27FC236}">
                  <a16:creationId xmlns:a16="http://schemas.microsoft.com/office/drawing/2014/main" id="{FD7F88C4-0A7E-C3BB-D7EF-909ABDA0FF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26" y="2455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  <a:latin typeface="Helvetica" pitchFamily="2" charset="0"/>
                </a:rPr>
                <a:t>D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27744" name="Rectangle 64">
              <a:extLst>
                <a:ext uri="{FF2B5EF4-FFF2-40B4-BE49-F238E27FC236}">
                  <a16:creationId xmlns:a16="http://schemas.microsoft.com/office/drawing/2014/main" id="{E511101C-C643-5186-80F6-A7142C16E4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34" y="2335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Helvetica" pitchFamily="2" charset="0"/>
                </a:rPr>
                <a:t> (A)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27745" name="Text Box 65">
            <a:extLst>
              <a:ext uri="{FF2B5EF4-FFF2-40B4-BE49-F238E27FC236}">
                <a16:creationId xmlns:a16="http://schemas.microsoft.com/office/drawing/2014/main" id="{A692B7A2-A50A-3E80-6AE2-CF539720F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86200"/>
            <a:ext cx="2978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chemeClr val="accent1"/>
                </a:solidFill>
                <a:latin typeface="Book Antiqua" panose="02040602050305030304" pitchFamily="18" charset="0"/>
              </a:rPr>
              <a:t>Assume all variables</a:t>
            </a:r>
          </a:p>
          <a:p>
            <a:r>
              <a:rPr lang="en-US" altLang="en-US" i="0">
                <a:solidFill>
                  <a:schemeClr val="accent1"/>
                </a:solidFill>
                <a:latin typeface="Book Antiqua" panose="02040602050305030304" pitchFamily="18" charset="0"/>
              </a:rPr>
              <a:t>negative!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7746" name="Text Box 66">
            <a:extLst>
              <a:ext uri="{FF2B5EF4-FFF2-40B4-BE49-F238E27FC236}">
                <a16:creationId xmlns:a16="http://schemas.microsoft.com/office/drawing/2014/main" id="{B31A17F7-E17B-8BBB-03A0-26C5D069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57400"/>
            <a:ext cx="114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latin typeface="Book Antiqua" panose="02040602050305030304" pitchFamily="18" charset="0"/>
              </a:rPr>
              <a:t>VGS = -1.0V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7747" name="Text Box 67">
            <a:extLst>
              <a:ext uri="{FF2B5EF4-FFF2-40B4-BE49-F238E27FC236}">
                <a16:creationId xmlns:a16="http://schemas.microsoft.com/office/drawing/2014/main" id="{018F2BC6-C123-65E4-24C2-5763A04ED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19400"/>
            <a:ext cx="114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latin typeface="Book Antiqua" panose="02040602050305030304" pitchFamily="18" charset="0"/>
              </a:rPr>
              <a:t>VGS = -1.5V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7748" name="Text Box 68">
            <a:extLst>
              <a:ext uri="{FF2B5EF4-FFF2-40B4-BE49-F238E27FC236}">
                <a16:creationId xmlns:a16="http://schemas.microsoft.com/office/drawing/2014/main" id="{FE6B6BE5-4675-FF2E-96A3-50F864BFB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0"/>
            <a:ext cx="114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latin typeface="Book Antiqua" panose="02040602050305030304" pitchFamily="18" charset="0"/>
              </a:rPr>
              <a:t>VGS = -2.0V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27749" name="Text Box 69">
            <a:extLst>
              <a:ext uri="{FF2B5EF4-FFF2-40B4-BE49-F238E27FC236}">
                <a16:creationId xmlns:a16="http://schemas.microsoft.com/office/drawing/2014/main" id="{176EA697-5E92-247E-AA99-1767D825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00600"/>
            <a:ext cx="1147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latin typeface="Book Antiqua" panose="02040602050305030304" pitchFamily="18" charset="0"/>
              </a:rPr>
              <a:t>VGS = -2.5V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80410441-5578-BC3E-8E7B-ADE57DB59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733425"/>
            <a:ext cx="7772400" cy="715963"/>
          </a:xfrm>
        </p:spPr>
        <p:txBody>
          <a:bodyPr/>
          <a:lstStyle/>
          <a:p>
            <a:r>
              <a:rPr lang="en-US" altLang="en-US"/>
              <a:t>Transistor Model </a:t>
            </a:r>
            <a:br>
              <a:rPr lang="en-US" altLang="en-US"/>
            </a:br>
            <a:r>
              <a:rPr lang="en-US" altLang="en-US"/>
              <a:t>for Manual Analysis</a:t>
            </a:r>
          </a:p>
        </p:txBody>
      </p:sp>
      <p:pic>
        <p:nvPicPr>
          <p:cNvPr id="328707" name="Picture 3">
            <a:extLst>
              <a:ext uri="{FF2B5EF4-FFF2-40B4-BE49-F238E27FC236}">
                <a16:creationId xmlns:a16="http://schemas.microsoft.com/office/drawing/2014/main" id="{2EACA52E-A47E-D9D8-BC21-B6ED3D69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8" t="56250" r="7036" b="21875"/>
          <a:stretch>
            <a:fillRect/>
          </a:stretch>
        </p:blipFill>
        <p:spPr bwMode="auto">
          <a:xfrm>
            <a:off x="228600" y="3048000"/>
            <a:ext cx="8763000" cy="19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D7D3F856-FD1D-2013-0FAB-00F3DA0EC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Transistor as a Switch</a:t>
            </a:r>
          </a:p>
        </p:txBody>
      </p:sp>
      <p:pic>
        <p:nvPicPr>
          <p:cNvPr id="329731" name="Picture 3">
            <a:extLst>
              <a:ext uri="{FF2B5EF4-FFF2-40B4-BE49-F238E27FC236}">
                <a16:creationId xmlns:a16="http://schemas.microsoft.com/office/drawing/2014/main" id="{8F251992-25CE-9686-E11B-CAB842AD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6100"/>
            <a:ext cx="3429000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9732" name="Rectangle 4">
            <a:extLst>
              <a:ext uri="{FF2B5EF4-FFF2-40B4-BE49-F238E27FC236}">
                <a16:creationId xmlns:a16="http://schemas.microsoft.com/office/drawing/2014/main" id="{0CAEBB9E-7B0E-CCC1-2C03-A84CCE865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3962400" cy="16764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29733" name="Picture 5">
            <a:extLst>
              <a:ext uri="{FF2B5EF4-FFF2-40B4-BE49-F238E27FC236}">
                <a16:creationId xmlns:a16="http://schemas.microsoft.com/office/drawing/2014/main" id="{EA172AA0-1873-CD27-7940-DF66DB19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73300"/>
            <a:ext cx="4865688" cy="289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pic>
        <p:nvPicPr>
          <p:cNvPr id="329734" name="Picture 6">
            <a:extLst>
              <a:ext uri="{FF2B5EF4-FFF2-40B4-BE49-F238E27FC236}">
                <a16:creationId xmlns:a16="http://schemas.microsoft.com/office/drawing/2014/main" id="{D32F661B-BE82-7FB7-1AE0-3615169D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4" t="40706" r="19604" b="50700"/>
          <a:stretch>
            <a:fillRect/>
          </a:stretch>
        </p:blipFill>
        <p:spPr bwMode="auto">
          <a:xfrm>
            <a:off x="3429000" y="5321300"/>
            <a:ext cx="54864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454A19E1-0D1C-A49F-F66A-8489005EB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Transistor as a Switch</a:t>
            </a:r>
          </a:p>
        </p:txBody>
      </p:sp>
      <p:pic>
        <p:nvPicPr>
          <p:cNvPr id="330755" name="Picture 3">
            <a:extLst>
              <a:ext uri="{FF2B5EF4-FFF2-40B4-BE49-F238E27FC236}">
                <a16:creationId xmlns:a16="http://schemas.microsoft.com/office/drawing/2014/main" id="{B0334BA9-52DA-58CC-6CA1-4677A777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638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E2B465BB-E9D2-0B44-7973-5926ACB8B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Transistor as a Switch</a:t>
            </a:r>
          </a:p>
        </p:txBody>
      </p:sp>
      <p:pic>
        <p:nvPicPr>
          <p:cNvPr id="331779" name="Picture 3">
            <a:extLst>
              <a:ext uri="{FF2B5EF4-FFF2-40B4-BE49-F238E27FC236}">
                <a16:creationId xmlns:a16="http://schemas.microsoft.com/office/drawing/2014/main" id="{7B69D610-444F-E637-418B-21FD521E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67188" r="12727" b="9375"/>
          <a:stretch>
            <a:fillRect/>
          </a:stretch>
        </p:blipFill>
        <p:spPr bwMode="auto">
          <a:xfrm>
            <a:off x="533400" y="3124200"/>
            <a:ext cx="822960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E619A99C-D58C-E4B4-F44D-1A92EF3B12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914650"/>
            <a:ext cx="5638800" cy="1143000"/>
          </a:xfrm>
          <a:noFill/>
          <a:ln/>
        </p:spPr>
        <p:txBody>
          <a:bodyPr/>
          <a:lstStyle/>
          <a:p>
            <a:pPr algn="l"/>
            <a:r>
              <a:rPr lang="en-US" altLang="en-US" sz="4800"/>
              <a:t>MOS Capacitances</a:t>
            </a:r>
            <a:br>
              <a:rPr lang="en-US" altLang="en-US" sz="4800"/>
            </a:br>
            <a:r>
              <a:rPr lang="en-US" altLang="en-US" sz="4800"/>
              <a:t>Dynamic Behavior</a:t>
            </a:r>
            <a:endParaRPr lang="en-US" altLang="en-US" sz="4400"/>
          </a:p>
        </p:txBody>
      </p:sp>
      <p:pic>
        <p:nvPicPr>
          <p:cNvPr id="356355" name="Picture 3">
            <a:extLst>
              <a:ext uri="{FF2B5EF4-FFF2-40B4-BE49-F238E27FC236}">
                <a16:creationId xmlns:a16="http://schemas.microsoft.com/office/drawing/2014/main" id="{788D3581-7D6D-5244-B457-A649DBD1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23950"/>
            <a:ext cx="3179763" cy="4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378" name="Group 2">
            <a:extLst>
              <a:ext uri="{FF2B5EF4-FFF2-40B4-BE49-F238E27FC236}">
                <a16:creationId xmlns:a16="http://schemas.microsoft.com/office/drawing/2014/main" id="{CC2C8631-9940-99C9-CE1A-F2AE2B8299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600" y="1362075"/>
            <a:ext cx="6940550" cy="4597400"/>
            <a:chOff x="672" y="1056"/>
            <a:chExt cx="4372" cy="2896"/>
          </a:xfrm>
        </p:grpSpPr>
        <p:sp>
          <p:nvSpPr>
            <p:cNvPr id="357379" name="AutoShape 3">
              <a:extLst>
                <a:ext uri="{FF2B5EF4-FFF2-40B4-BE49-F238E27FC236}">
                  <a16:creationId xmlns:a16="http://schemas.microsoft.com/office/drawing/2014/main" id="{382FF17C-4400-5577-447D-E0A469D80EA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2" y="1056"/>
              <a:ext cx="4372" cy="2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0" name="Rectangle 4">
              <a:extLst>
                <a:ext uri="{FF2B5EF4-FFF2-40B4-BE49-F238E27FC236}">
                  <a16:creationId xmlns:a16="http://schemas.microsoft.com/office/drawing/2014/main" id="{9031A8FC-AD58-906F-A3B3-34DD5407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1064"/>
              <a:ext cx="4348" cy="2880"/>
            </a:xfrm>
            <a:prstGeom prst="rect">
              <a:avLst/>
            </a:prstGeom>
            <a:gradFill rotWithShape="0">
              <a:gsLst>
                <a:gs pos="0">
                  <a:srgbClr val="C3C5C5">
                    <a:gamma/>
                    <a:tint val="0"/>
                    <a:invGamma/>
                  </a:srgbClr>
                </a:gs>
                <a:gs pos="100000">
                  <a:srgbClr val="C3C5C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1" name="Rectangle 5">
              <a:extLst>
                <a:ext uri="{FF2B5EF4-FFF2-40B4-BE49-F238E27FC236}">
                  <a16:creationId xmlns:a16="http://schemas.microsoft.com/office/drawing/2014/main" id="{DD9B0FFE-A156-FEDA-47BB-1E2AE323D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1064"/>
              <a:ext cx="4356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2" name="Rectangle 6">
              <a:extLst>
                <a:ext uri="{FF2B5EF4-FFF2-40B4-BE49-F238E27FC236}">
                  <a16:creationId xmlns:a16="http://schemas.microsoft.com/office/drawing/2014/main" id="{D80BC511-2103-5C2C-3659-390BF7022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" y="1064"/>
              <a:ext cx="8" cy="28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3" name="Rectangle 7">
              <a:extLst>
                <a:ext uri="{FF2B5EF4-FFF2-40B4-BE49-F238E27FC236}">
                  <a16:creationId xmlns:a16="http://schemas.microsoft.com/office/drawing/2014/main" id="{DF11BE84-3775-8E2F-EE37-8CA3C98EE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944"/>
              <a:ext cx="4348" cy="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84" name="Rectangle 8">
              <a:extLst>
                <a:ext uri="{FF2B5EF4-FFF2-40B4-BE49-F238E27FC236}">
                  <a16:creationId xmlns:a16="http://schemas.microsoft.com/office/drawing/2014/main" id="{3F8FAC2A-4038-C14F-DB4B-F1EECBB75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1064"/>
              <a:ext cx="8" cy="288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385" name="Rectangle 9">
            <a:extLst>
              <a:ext uri="{FF2B5EF4-FFF2-40B4-BE49-F238E27FC236}">
                <a16:creationId xmlns:a16="http://schemas.microsoft.com/office/drawing/2014/main" id="{4E1C089B-C665-49CC-0E17-3C896D17E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 sz="4000"/>
              <a:t>Dynamic Behavior of MOS Transistor</a:t>
            </a:r>
            <a:endParaRPr lang="en-US" altLang="en-US"/>
          </a:p>
        </p:txBody>
      </p:sp>
      <p:sp>
        <p:nvSpPr>
          <p:cNvPr id="357386" name="Rectangle 10">
            <a:extLst>
              <a:ext uri="{FF2B5EF4-FFF2-40B4-BE49-F238E27FC236}">
                <a16:creationId xmlns:a16="http://schemas.microsoft.com/office/drawing/2014/main" id="{4F1DF124-292C-CFD2-A163-C84CFC52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1878013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7" name="Rectangle 11">
            <a:extLst>
              <a:ext uri="{FF2B5EF4-FFF2-40B4-BE49-F238E27FC236}">
                <a16:creationId xmlns:a16="http://schemas.microsoft.com/office/drawing/2014/main" id="{991A4DE0-2657-E99F-2318-DCFD8B5B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2336800"/>
            <a:ext cx="19050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8" name="Rectangle 12">
            <a:extLst>
              <a:ext uri="{FF2B5EF4-FFF2-40B4-BE49-F238E27FC236}">
                <a16:creationId xmlns:a16="http://schemas.microsoft.com/office/drawing/2014/main" id="{CC05E25D-24D7-6BD5-BC13-E7A5468E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3981450"/>
            <a:ext cx="19050" cy="95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9" name="Rectangle 13">
            <a:extLst>
              <a:ext uri="{FF2B5EF4-FFF2-40B4-BE49-F238E27FC236}">
                <a16:creationId xmlns:a16="http://schemas.microsoft.com/office/drawing/2014/main" id="{EA3D7C62-B0EB-7527-7A48-22F394938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440238"/>
            <a:ext cx="19050" cy="95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Rectangle 14">
            <a:extLst>
              <a:ext uri="{FF2B5EF4-FFF2-40B4-BE49-F238E27FC236}">
                <a16:creationId xmlns:a16="http://schemas.microsoft.com/office/drawing/2014/main" id="{5F1EEC8A-8E50-A609-CF66-1347941DA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336800"/>
            <a:ext cx="9525" cy="190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1" name="Rectangle 15">
            <a:extLst>
              <a:ext uri="{FF2B5EF4-FFF2-40B4-BE49-F238E27FC236}">
                <a16:creationId xmlns:a16="http://schemas.microsoft.com/office/drawing/2014/main" id="{1745E501-029C-1E80-E8D8-B25295935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1887538"/>
            <a:ext cx="9525" cy="190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2" name="Rectangle 16">
            <a:extLst>
              <a:ext uri="{FF2B5EF4-FFF2-40B4-BE49-F238E27FC236}">
                <a16:creationId xmlns:a16="http://schemas.microsoft.com/office/drawing/2014/main" id="{ED627609-B974-164F-0F4A-92D6AE54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336800"/>
            <a:ext cx="19050" cy="95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3" name="Rectangle 17">
            <a:extLst>
              <a:ext uri="{FF2B5EF4-FFF2-40B4-BE49-F238E27FC236}">
                <a16:creationId xmlns:a16="http://schemas.microsoft.com/office/drawing/2014/main" id="{8DA24961-5CC6-F0ED-9511-6D2E42B6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2336800"/>
            <a:ext cx="19050" cy="95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4" name="Rectangle 18">
            <a:extLst>
              <a:ext uri="{FF2B5EF4-FFF2-40B4-BE49-F238E27FC236}">
                <a16:creationId xmlns:a16="http://schemas.microsoft.com/office/drawing/2014/main" id="{1E757748-EC6A-F46C-E71B-8983D818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459288"/>
            <a:ext cx="9525" cy="190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5" name="Rectangle 19">
            <a:extLst>
              <a:ext uri="{FF2B5EF4-FFF2-40B4-BE49-F238E27FC236}">
                <a16:creationId xmlns:a16="http://schemas.microsoft.com/office/drawing/2014/main" id="{DF7EFCCF-DAF6-D860-ED8A-9FFB016A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019550"/>
            <a:ext cx="9525" cy="1905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6" name="Rectangle 20">
            <a:extLst>
              <a:ext uri="{FF2B5EF4-FFF2-40B4-BE49-F238E27FC236}">
                <a16:creationId xmlns:a16="http://schemas.microsoft.com/office/drawing/2014/main" id="{785E2932-2223-7453-39B0-F8B92792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4687888"/>
            <a:ext cx="19050" cy="95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7397" name="Picture 21">
            <a:extLst>
              <a:ext uri="{FF2B5EF4-FFF2-40B4-BE49-F238E27FC236}">
                <a16:creationId xmlns:a16="http://schemas.microsoft.com/office/drawing/2014/main" id="{361725DD-6C08-9E22-5071-F2A9F8CA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38275"/>
            <a:ext cx="564356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8B319ADF-F798-AF2F-E71C-D635D17CD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r>
              <a:rPr lang="en-US" altLang="en-US" sz="4000"/>
              <a:t>The Gate Capacitance</a:t>
            </a:r>
            <a:endParaRPr lang="en-US" altLang="en-US"/>
          </a:p>
        </p:txBody>
      </p:sp>
      <p:pic>
        <p:nvPicPr>
          <p:cNvPr id="358403" name="Picture 3">
            <a:extLst>
              <a:ext uri="{FF2B5EF4-FFF2-40B4-BE49-F238E27FC236}">
                <a16:creationId xmlns:a16="http://schemas.microsoft.com/office/drawing/2014/main" id="{B63F67C7-3842-2584-DCB0-51636491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5" t="78603" r="36800" b="10481"/>
          <a:stretch>
            <a:fillRect/>
          </a:stretch>
        </p:blipFill>
        <p:spPr bwMode="auto">
          <a:xfrm>
            <a:off x="6934200" y="3114675"/>
            <a:ext cx="1524000" cy="846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8404" name="AutoShape 4">
            <a:extLst>
              <a:ext uri="{FF2B5EF4-FFF2-40B4-BE49-F238E27FC236}">
                <a16:creationId xmlns:a16="http://schemas.microsoft.com/office/drawing/2014/main" id="{F17EC77A-60A9-471D-CC4C-E4215523A0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86000" y="981075"/>
            <a:ext cx="41767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405" name="Group 5">
            <a:extLst>
              <a:ext uri="{FF2B5EF4-FFF2-40B4-BE49-F238E27FC236}">
                <a16:creationId xmlns:a16="http://schemas.microsoft.com/office/drawing/2014/main" id="{FEC52C75-C4AF-2EDB-28AC-E3BC602362EF}"/>
              </a:ext>
            </a:extLst>
          </p:cNvPr>
          <p:cNvGrpSpPr>
            <a:grpSpLocks/>
          </p:cNvGrpSpPr>
          <p:nvPr/>
        </p:nvGrpSpPr>
        <p:grpSpPr bwMode="auto">
          <a:xfrm>
            <a:off x="2314575" y="4340225"/>
            <a:ext cx="4133850" cy="1563688"/>
            <a:chOff x="1458" y="3220"/>
            <a:chExt cx="2604" cy="985"/>
          </a:xfrm>
        </p:grpSpPr>
        <p:sp>
          <p:nvSpPr>
            <p:cNvPr id="358406" name="Freeform 6">
              <a:extLst>
                <a:ext uri="{FF2B5EF4-FFF2-40B4-BE49-F238E27FC236}">
                  <a16:creationId xmlns:a16="http://schemas.microsoft.com/office/drawing/2014/main" id="{AC5CD7AA-92AB-F8CA-625E-3B3FB40CA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3594"/>
              <a:ext cx="1009" cy="361"/>
            </a:xfrm>
            <a:custGeom>
              <a:avLst/>
              <a:gdLst>
                <a:gd name="T0" fmla="*/ 0 w 229"/>
                <a:gd name="T1" fmla="*/ 0 h 82"/>
                <a:gd name="T2" fmla="*/ 229 w 229"/>
                <a:gd name="T3" fmla="*/ 0 h 82"/>
                <a:gd name="T4" fmla="*/ 224 w 229"/>
                <a:gd name="T5" fmla="*/ 45 h 82"/>
                <a:gd name="T6" fmla="*/ 195 w 229"/>
                <a:gd name="T7" fmla="*/ 75 h 82"/>
                <a:gd name="T8" fmla="*/ 132 w 229"/>
                <a:gd name="T9" fmla="*/ 82 h 82"/>
                <a:gd name="T10" fmla="*/ 0 w 229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82">
                  <a:moveTo>
                    <a:pt x="0" y="0"/>
                  </a:moveTo>
                  <a:cubicBezTo>
                    <a:pt x="229" y="0"/>
                    <a:pt x="229" y="0"/>
                    <a:pt x="229" y="0"/>
                  </a:cubicBezTo>
                  <a:cubicBezTo>
                    <a:pt x="229" y="0"/>
                    <a:pt x="224" y="43"/>
                    <a:pt x="224" y="45"/>
                  </a:cubicBezTo>
                  <a:cubicBezTo>
                    <a:pt x="224" y="45"/>
                    <a:pt x="220" y="65"/>
                    <a:pt x="195" y="75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0" y="82"/>
                    <a:pt x="0" y="82"/>
                    <a:pt x="0" y="82"/>
                  </a:cubicBezTo>
                </a:path>
              </a:pathLst>
            </a:custGeom>
            <a:solidFill>
              <a:schemeClr val="hlink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07" name="Freeform 7">
              <a:extLst>
                <a:ext uri="{FF2B5EF4-FFF2-40B4-BE49-F238E27FC236}">
                  <a16:creationId xmlns:a16="http://schemas.microsoft.com/office/drawing/2014/main" id="{B6CB3BDA-9CC4-3092-71EC-81B8C49F0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3594"/>
              <a:ext cx="1009" cy="361"/>
            </a:xfrm>
            <a:custGeom>
              <a:avLst/>
              <a:gdLst>
                <a:gd name="T0" fmla="*/ 0 w 229"/>
                <a:gd name="T1" fmla="*/ 0 h 82"/>
                <a:gd name="T2" fmla="*/ 229 w 229"/>
                <a:gd name="T3" fmla="*/ 0 h 82"/>
                <a:gd name="T4" fmla="*/ 224 w 229"/>
                <a:gd name="T5" fmla="*/ 45 h 82"/>
                <a:gd name="T6" fmla="*/ 195 w 229"/>
                <a:gd name="T7" fmla="*/ 75 h 82"/>
                <a:gd name="T8" fmla="*/ 132 w 229"/>
                <a:gd name="T9" fmla="*/ 82 h 82"/>
                <a:gd name="T10" fmla="*/ 0 w 229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82">
                  <a:moveTo>
                    <a:pt x="0" y="0"/>
                  </a:moveTo>
                  <a:cubicBezTo>
                    <a:pt x="229" y="0"/>
                    <a:pt x="229" y="0"/>
                    <a:pt x="229" y="0"/>
                  </a:cubicBezTo>
                  <a:cubicBezTo>
                    <a:pt x="229" y="0"/>
                    <a:pt x="224" y="43"/>
                    <a:pt x="224" y="45"/>
                  </a:cubicBezTo>
                  <a:cubicBezTo>
                    <a:pt x="224" y="45"/>
                    <a:pt x="220" y="65"/>
                    <a:pt x="195" y="75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0" y="82"/>
                    <a:pt x="0" y="82"/>
                    <a:pt x="0" y="82"/>
                  </a:cubicBez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08" name="Freeform 8">
              <a:extLst>
                <a:ext uri="{FF2B5EF4-FFF2-40B4-BE49-F238E27FC236}">
                  <a16:creationId xmlns:a16="http://schemas.microsoft.com/office/drawing/2014/main" id="{12AA0CD7-1E55-26AC-B641-DF3808FEB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3594"/>
              <a:ext cx="1009" cy="361"/>
            </a:xfrm>
            <a:custGeom>
              <a:avLst/>
              <a:gdLst>
                <a:gd name="T0" fmla="*/ 229 w 229"/>
                <a:gd name="T1" fmla="*/ 0 h 82"/>
                <a:gd name="T2" fmla="*/ 0 w 229"/>
                <a:gd name="T3" fmla="*/ 0 h 82"/>
                <a:gd name="T4" fmla="*/ 5 w 229"/>
                <a:gd name="T5" fmla="*/ 45 h 82"/>
                <a:gd name="T6" fmla="*/ 34 w 229"/>
                <a:gd name="T7" fmla="*/ 75 h 82"/>
                <a:gd name="T8" fmla="*/ 97 w 229"/>
                <a:gd name="T9" fmla="*/ 82 h 82"/>
                <a:gd name="T10" fmla="*/ 229 w 229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82">
                  <a:moveTo>
                    <a:pt x="2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43"/>
                    <a:pt x="5" y="45"/>
                  </a:cubicBezTo>
                  <a:cubicBezTo>
                    <a:pt x="5" y="45"/>
                    <a:pt x="10" y="65"/>
                    <a:pt x="34" y="7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229" y="82"/>
                    <a:pt x="229" y="82"/>
                    <a:pt x="229" y="82"/>
                  </a:cubicBezTo>
                </a:path>
              </a:pathLst>
            </a:custGeom>
            <a:solidFill>
              <a:schemeClr val="hlink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Freeform 9">
              <a:extLst>
                <a:ext uri="{FF2B5EF4-FFF2-40B4-BE49-F238E27FC236}">
                  <a16:creationId xmlns:a16="http://schemas.microsoft.com/office/drawing/2014/main" id="{7446D9C7-500A-B39A-4C4A-AA18D91E5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3594"/>
              <a:ext cx="1009" cy="361"/>
            </a:xfrm>
            <a:custGeom>
              <a:avLst/>
              <a:gdLst>
                <a:gd name="T0" fmla="*/ 229 w 229"/>
                <a:gd name="T1" fmla="*/ 0 h 82"/>
                <a:gd name="T2" fmla="*/ 0 w 229"/>
                <a:gd name="T3" fmla="*/ 0 h 82"/>
                <a:gd name="T4" fmla="*/ 5 w 229"/>
                <a:gd name="T5" fmla="*/ 45 h 82"/>
                <a:gd name="T6" fmla="*/ 34 w 229"/>
                <a:gd name="T7" fmla="*/ 75 h 82"/>
                <a:gd name="T8" fmla="*/ 97 w 229"/>
                <a:gd name="T9" fmla="*/ 82 h 82"/>
                <a:gd name="T10" fmla="*/ 229 w 229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82">
                  <a:moveTo>
                    <a:pt x="2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43"/>
                    <a:pt x="5" y="45"/>
                  </a:cubicBezTo>
                  <a:cubicBezTo>
                    <a:pt x="5" y="45"/>
                    <a:pt x="10" y="65"/>
                    <a:pt x="34" y="75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229" y="82"/>
                    <a:pt x="229" y="82"/>
                    <a:pt x="229" y="82"/>
                  </a:cubicBez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10" name="Rectangle 10">
              <a:extLst>
                <a:ext uri="{FF2B5EF4-FFF2-40B4-BE49-F238E27FC236}">
                  <a16:creationId xmlns:a16="http://schemas.microsoft.com/office/drawing/2014/main" id="{104D60AD-8F22-FA99-3FD7-645632E59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3382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t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11" name="Rectangle 11">
              <a:extLst>
                <a:ext uri="{FF2B5EF4-FFF2-40B4-BE49-F238E27FC236}">
                  <a16:creationId xmlns:a16="http://schemas.microsoft.com/office/drawing/2014/main" id="{B4F26106-C396-6EF8-8B9D-C9178F983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3452"/>
              <a:ext cx="11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ox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12" name="Rectangle 12">
              <a:extLst>
                <a:ext uri="{FF2B5EF4-FFF2-40B4-BE49-F238E27FC236}">
                  <a16:creationId xmlns:a16="http://schemas.microsoft.com/office/drawing/2014/main" id="{1CBF7DD9-E9EE-AFB1-526F-97564F28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66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n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13" name="Rectangle 13">
              <a:extLst>
                <a:ext uri="{FF2B5EF4-FFF2-40B4-BE49-F238E27FC236}">
                  <a16:creationId xmlns:a16="http://schemas.microsoft.com/office/drawing/2014/main" id="{88FB59E1-9D0A-69F3-BFE8-B4AC0C890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" y="3660"/>
              <a:ext cx="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</a:rPr>
                <a:t>+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14" name="Rectangle 14">
              <a:extLst>
                <a:ext uri="{FF2B5EF4-FFF2-40B4-BE49-F238E27FC236}">
                  <a16:creationId xmlns:a16="http://schemas.microsoft.com/office/drawing/2014/main" id="{3CCB8CBC-1EDF-643B-1E3D-22AF16B38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366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n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15" name="Rectangle 15">
              <a:extLst>
                <a:ext uri="{FF2B5EF4-FFF2-40B4-BE49-F238E27FC236}">
                  <a16:creationId xmlns:a16="http://schemas.microsoft.com/office/drawing/2014/main" id="{0E97C100-7C3B-DBC4-5CA2-0BB29B26C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660"/>
              <a:ext cx="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</a:rPr>
                <a:t>+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16" name="Rectangle 16">
              <a:extLst>
                <a:ext uri="{FF2B5EF4-FFF2-40B4-BE49-F238E27FC236}">
                  <a16:creationId xmlns:a16="http://schemas.microsoft.com/office/drawing/2014/main" id="{37610C9E-551A-2848-C0DF-14AD61630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4032"/>
              <a:ext cx="9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1" i="0">
                  <a:solidFill>
                    <a:srgbClr val="000082"/>
                  </a:solidFill>
                </a:rPr>
                <a:t>Cross section</a:t>
              </a:r>
            </a:p>
          </p:txBody>
        </p:sp>
        <p:sp>
          <p:nvSpPr>
            <p:cNvPr id="358417" name="Rectangle 17">
              <a:extLst>
                <a:ext uri="{FF2B5EF4-FFF2-40B4-BE49-F238E27FC236}">
                  <a16:creationId xmlns:a16="http://schemas.microsoft.com/office/drawing/2014/main" id="{30D8ACB7-869B-C0E8-FF7E-A7E36B565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368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L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18" name="Rectangle 18">
              <a:extLst>
                <a:ext uri="{FF2B5EF4-FFF2-40B4-BE49-F238E27FC236}">
                  <a16:creationId xmlns:a16="http://schemas.microsoft.com/office/drawing/2014/main" id="{272E5075-4EFA-DC49-3B05-2FA53DCD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220"/>
              <a:ext cx="6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</a:rPr>
                <a:t>Gate oxide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19" name="Rectangle 19">
              <a:extLst>
                <a:ext uri="{FF2B5EF4-FFF2-40B4-BE49-F238E27FC236}">
                  <a16:creationId xmlns:a16="http://schemas.microsoft.com/office/drawing/2014/main" id="{ED48638F-8784-A329-6AD0-0577ADA6C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3431"/>
              <a:ext cx="970" cy="163"/>
            </a:xfrm>
            <a:prstGeom prst="rect">
              <a:avLst/>
            </a:prstGeom>
            <a:solidFill>
              <a:srgbClr val="9999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0" name="Freeform 20">
              <a:extLst>
                <a:ext uri="{FF2B5EF4-FFF2-40B4-BE49-F238E27FC236}">
                  <a16:creationId xmlns:a16="http://schemas.microsoft.com/office/drawing/2014/main" id="{A4943F5C-9C68-A1A5-BE81-B376424EE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272"/>
              <a:ext cx="970" cy="159"/>
            </a:xfrm>
            <a:custGeom>
              <a:avLst/>
              <a:gdLst>
                <a:gd name="T0" fmla="*/ 882 w 970"/>
                <a:gd name="T1" fmla="*/ 0 h 159"/>
                <a:gd name="T2" fmla="*/ 88 w 970"/>
                <a:gd name="T3" fmla="*/ 0 h 159"/>
                <a:gd name="T4" fmla="*/ 0 w 970"/>
                <a:gd name="T5" fmla="*/ 159 h 159"/>
                <a:gd name="T6" fmla="*/ 970 w 970"/>
                <a:gd name="T7" fmla="*/ 159 h 159"/>
                <a:gd name="T8" fmla="*/ 882 w 970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159">
                  <a:moveTo>
                    <a:pt x="882" y="0"/>
                  </a:moveTo>
                  <a:lnTo>
                    <a:pt x="88" y="0"/>
                  </a:lnTo>
                  <a:lnTo>
                    <a:pt x="0" y="159"/>
                  </a:lnTo>
                  <a:lnTo>
                    <a:pt x="970" y="15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21" name="Line 21">
              <a:extLst>
                <a:ext uri="{FF2B5EF4-FFF2-40B4-BE49-F238E27FC236}">
                  <a16:creationId xmlns:a16="http://schemas.microsoft.com/office/drawing/2014/main" id="{61F897B3-6E45-8B4D-C4C6-6F2612BBA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3660"/>
              <a:ext cx="47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22" name="Freeform 22">
              <a:extLst>
                <a:ext uri="{FF2B5EF4-FFF2-40B4-BE49-F238E27FC236}">
                  <a16:creationId xmlns:a16="http://schemas.microsoft.com/office/drawing/2014/main" id="{8C65C61B-501E-C45C-9166-78397492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8" y="3633"/>
              <a:ext cx="84" cy="53"/>
            </a:xfrm>
            <a:custGeom>
              <a:avLst/>
              <a:gdLst>
                <a:gd name="T0" fmla="*/ 3 w 19"/>
                <a:gd name="T1" fmla="*/ 6 h 12"/>
                <a:gd name="T2" fmla="*/ 0 w 19"/>
                <a:gd name="T3" fmla="*/ 0 h 12"/>
                <a:gd name="T4" fmla="*/ 0 w 19"/>
                <a:gd name="T5" fmla="*/ 0 h 12"/>
                <a:gd name="T6" fmla="*/ 9 w 19"/>
                <a:gd name="T7" fmla="*/ 4 h 12"/>
                <a:gd name="T8" fmla="*/ 19 w 19"/>
                <a:gd name="T9" fmla="*/ 6 h 12"/>
                <a:gd name="T10" fmla="*/ 9 w 19"/>
                <a:gd name="T11" fmla="*/ 8 h 12"/>
                <a:gd name="T12" fmla="*/ 0 w 19"/>
                <a:gd name="T13" fmla="*/ 12 h 12"/>
                <a:gd name="T14" fmla="*/ 0 w 19"/>
                <a:gd name="T15" fmla="*/ 12 h 12"/>
                <a:gd name="T16" fmla="*/ 3 w 19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3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4"/>
                    <a:pt x="16" y="5"/>
                    <a:pt x="19" y="6"/>
                  </a:cubicBezTo>
                  <a:cubicBezTo>
                    <a:pt x="16" y="7"/>
                    <a:pt x="13" y="7"/>
                    <a:pt x="9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23" name="Freeform 23">
              <a:extLst>
                <a:ext uri="{FF2B5EF4-FFF2-40B4-BE49-F238E27FC236}">
                  <a16:creationId xmlns:a16="http://schemas.microsoft.com/office/drawing/2014/main" id="{44DEC428-99E1-9AC4-82DA-A62FD204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3633"/>
              <a:ext cx="88" cy="53"/>
            </a:xfrm>
            <a:custGeom>
              <a:avLst/>
              <a:gdLst>
                <a:gd name="T0" fmla="*/ 16 w 20"/>
                <a:gd name="T1" fmla="*/ 6 h 12"/>
                <a:gd name="T2" fmla="*/ 20 w 20"/>
                <a:gd name="T3" fmla="*/ 12 h 12"/>
                <a:gd name="T4" fmla="*/ 19 w 20"/>
                <a:gd name="T5" fmla="*/ 12 h 12"/>
                <a:gd name="T6" fmla="*/ 10 w 20"/>
                <a:gd name="T7" fmla="*/ 8 h 12"/>
                <a:gd name="T8" fmla="*/ 0 w 20"/>
                <a:gd name="T9" fmla="*/ 6 h 12"/>
                <a:gd name="T10" fmla="*/ 10 w 20"/>
                <a:gd name="T11" fmla="*/ 4 h 12"/>
                <a:gd name="T12" fmla="*/ 19 w 20"/>
                <a:gd name="T13" fmla="*/ 0 h 12"/>
                <a:gd name="T14" fmla="*/ 20 w 20"/>
                <a:gd name="T15" fmla="*/ 0 h 12"/>
                <a:gd name="T16" fmla="*/ 16 w 20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16" y="6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7"/>
                    <a:pt x="4" y="7"/>
                    <a:pt x="0" y="6"/>
                  </a:cubicBezTo>
                  <a:cubicBezTo>
                    <a:pt x="4" y="5"/>
                    <a:pt x="7" y="4"/>
                    <a:pt x="1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24" name="Line 24">
              <a:extLst>
                <a:ext uri="{FF2B5EF4-FFF2-40B4-BE49-F238E27FC236}">
                  <a16:creationId xmlns:a16="http://schemas.microsoft.com/office/drawing/2014/main" id="{18002D4C-54E7-C8C7-D83F-744CBD3FF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" y="3475"/>
              <a:ext cx="1" cy="7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25" name="Freeform 25">
              <a:extLst>
                <a:ext uri="{FF2B5EF4-FFF2-40B4-BE49-F238E27FC236}">
                  <a16:creationId xmlns:a16="http://schemas.microsoft.com/office/drawing/2014/main" id="{EAB86D6F-E48F-F3A2-35A3-A5F1C610A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" y="3431"/>
              <a:ext cx="35" cy="61"/>
            </a:xfrm>
            <a:custGeom>
              <a:avLst/>
              <a:gdLst>
                <a:gd name="T0" fmla="*/ 4 w 8"/>
                <a:gd name="T1" fmla="*/ 12 h 14"/>
                <a:gd name="T2" fmla="*/ 0 w 8"/>
                <a:gd name="T3" fmla="*/ 14 h 14"/>
                <a:gd name="T4" fmla="*/ 0 w 8"/>
                <a:gd name="T5" fmla="*/ 14 h 14"/>
                <a:gd name="T6" fmla="*/ 3 w 8"/>
                <a:gd name="T7" fmla="*/ 7 h 14"/>
                <a:gd name="T8" fmla="*/ 4 w 8"/>
                <a:gd name="T9" fmla="*/ 0 h 14"/>
                <a:gd name="T10" fmla="*/ 6 w 8"/>
                <a:gd name="T11" fmla="*/ 7 h 14"/>
                <a:gd name="T12" fmla="*/ 8 w 8"/>
                <a:gd name="T13" fmla="*/ 14 h 14"/>
                <a:gd name="T14" fmla="*/ 8 w 8"/>
                <a:gd name="T15" fmla="*/ 14 h 14"/>
                <a:gd name="T16" fmla="*/ 4 w 8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4">
                  <a:moveTo>
                    <a:pt x="4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4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26" name="Freeform 26">
              <a:extLst>
                <a:ext uri="{FF2B5EF4-FFF2-40B4-BE49-F238E27FC236}">
                  <a16:creationId xmlns:a16="http://schemas.microsoft.com/office/drawing/2014/main" id="{667C56EA-3B84-3498-A8BF-8CB22501F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" y="3532"/>
              <a:ext cx="35" cy="62"/>
            </a:xfrm>
            <a:custGeom>
              <a:avLst/>
              <a:gdLst>
                <a:gd name="T0" fmla="*/ 4 w 8"/>
                <a:gd name="T1" fmla="*/ 2 h 14"/>
                <a:gd name="T2" fmla="*/ 8 w 8"/>
                <a:gd name="T3" fmla="*/ 0 h 14"/>
                <a:gd name="T4" fmla="*/ 8 w 8"/>
                <a:gd name="T5" fmla="*/ 0 h 14"/>
                <a:gd name="T6" fmla="*/ 6 w 8"/>
                <a:gd name="T7" fmla="*/ 7 h 14"/>
                <a:gd name="T8" fmla="*/ 4 w 8"/>
                <a:gd name="T9" fmla="*/ 14 h 14"/>
                <a:gd name="T10" fmla="*/ 3 w 8"/>
                <a:gd name="T11" fmla="*/ 7 h 14"/>
                <a:gd name="T12" fmla="*/ 0 w 8"/>
                <a:gd name="T13" fmla="*/ 0 h 14"/>
                <a:gd name="T14" fmla="*/ 0 w 8"/>
                <a:gd name="T15" fmla="*/ 0 h 14"/>
                <a:gd name="T16" fmla="*/ 4 w 8"/>
                <a:gd name="T1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4">
                  <a:moveTo>
                    <a:pt x="4" y="2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9"/>
                    <a:pt x="5" y="11"/>
                    <a:pt x="4" y="14"/>
                  </a:cubicBezTo>
                  <a:cubicBezTo>
                    <a:pt x="4" y="11"/>
                    <a:pt x="3" y="9"/>
                    <a:pt x="3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27" name="Line 27">
              <a:extLst>
                <a:ext uri="{FF2B5EF4-FFF2-40B4-BE49-F238E27FC236}">
                  <a16:creationId xmlns:a16="http://schemas.microsoft.com/office/drawing/2014/main" id="{E99A1EA8-EF5F-EEFF-E38F-C999C03FB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2" y="3387"/>
              <a:ext cx="242" cy="11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28" name="Freeform 28">
              <a:extLst>
                <a:ext uri="{FF2B5EF4-FFF2-40B4-BE49-F238E27FC236}">
                  <a16:creationId xmlns:a16="http://schemas.microsoft.com/office/drawing/2014/main" id="{76F249C0-710D-3FB6-A614-21EA2AF9C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3462"/>
              <a:ext cx="88" cy="61"/>
            </a:xfrm>
            <a:custGeom>
              <a:avLst/>
              <a:gdLst>
                <a:gd name="T0" fmla="*/ 15 w 20"/>
                <a:gd name="T1" fmla="*/ 7 h 14"/>
                <a:gd name="T2" fmla="*/ 20 w 20"/>
                <a:gd name="T3" fmla="*/ 11 h 14"/>
                <a:gd name="T4" fmla="*/ 20 w 20"/>
                <a:gd name="T5" fmla="*/ 11 h 14"/>
                <a:gd name="T6" fmla="*/ 10 w 20"/>
                <a:gd name="T7" fmla="*/ 11 h 14"/>
                <a:gd name="T8" fmla="*/ 0 w 20"/>
                <a:gd name="T9" fmla="*/ 14 h 14"/>
                <a:gd name="T10" fmla="*/ 8 w 20"/>
                <a:gd name="T11" fmla="*/ 8 h 14"/>
                <a:gd name="T12" fmla="*/ 15 w 20"/>
                <a:gd name="T13" fmla="*/ 0 h 14"/>
                <a:gd name="T14" fmla="*/ 16 w 20"/>
                <a:gd name="T15" fmla="*/ 0 h 14"/>
                <a:gd name="T16" fmla="*/ 15 w 20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15" y="7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2"/>
                    <a:pt x="4" y="13"/>
                    <a:pt x="0" y="14"/>
                  </a:cubicBezTo>
                  <a:cubicBezTo>
                    <a:pt x="3" y="12"/>
                    <a:pt x="6" y="10"/>
                    <a:pt x="8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29" name="Group 29">
            <a:extLst>
              <a:ext uri="{FF2B5EF4-FFF2-40B4-BE49-F238E27FC236}">
                <a16:creationId xmlns:a16="http://schemas.microsoft.com/office/drawing/2014/main" id="{ABC65569-01E9-D522-8605-D377E5872538}"/>
              </a:ext>
            </a:extLst>
          </p:cNvPr>
          <p:cNvGrpSpPr>
            <a:grpSpLocks/>
          </p:cNvGrpSpPr>
          <p:nvPr/>
        </p:nvGrpSpPr>
        <p:grpSpPr bwMode="auto">
          <a:xfrm>
            <a:off x="2320925" y="981075"/>
            <a:ext cx="4113213" cy="3189288"/>
            <a:chOff x="1462" y="1104"/>
            <a:chExt cx="2591" cy="2009"/>
          </a:xfrm>
        </p:grpSpPr>
        <p:sp>
          <p:nvSpPr>
            <p:cNvPr id="358430" name="Freeform 30">
              <a:extLst>
                <a:ext uri="{FF2B5EF4-FFF2-40B4-BE49-F238E27FC236}">
                  <a16:creationId xmlns:a16="http://schemas.microsoft.com/office/drawing/2014/main" id="{F2E90923-D45C-8FC8-47D0-D205FCCEE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1399"/>
              <a:ext cx="974" cy="1463"/>
            </a:xfrm>
            <a:custGeom>
              <a:avLst/>
              <a:gdLst>
                <a:gd name="T0" fmla="*/ 974 w 974"/>
                <a:gd name="T1" fmla="*/ 0 h 1463"/>
                <a:gd name="T2" fmla="*/ 974 w 974"/>
                <a:gd name="T3" fmla="*/ 1463 h 1463"/>
                <a:gd name="T4" fmla="*/ 0 w 974"/>
                <a:gd name="T5" fmla="*/ 1463 h 1463"/>
                <a:gd name="T6" fmla="*/ 0 w 974"/>
                <a:gd name="T7" fmla="*/ 0 h 1463"/>
                <a:gd name="T8" fmla="*/ 273 w 974"/>
                <a:gd name="T9" fmla="*/ 185 h 1463"/>
                <a:gd name="T10" fmla="*/ 379 w 974"/>
                <a:gd name="T11" fmla="*/ 22 h 1463"/>
                <a:gd name="T12" fmla="*/ 687 w 974"/>
                <a:gd name="T13" fmla="*/ 172 h 1463"/>
                <a:gd name="T14" fmla="*/ 974 w 974"/>
                <a:gd name="T15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4" h="1463">
                  <a:moveTo>
                    <a:pt x="974" y="0"/>
                  </a:moveTo>
                  <a:lnTo>
                    <a:pt x="974" y="1463"/>
                  </a:lnTo>
                  <a:lnTo>
                    <a:pt x="0" y="1463"/>
                  </a:lnTo>
                  <a:lnTo>
                    <a:pt x="0" y="0"/>
                  </a:lnTo>
                  <a:lnTo>
                    <a:pt x="273" y="185"/>
                  </a:lnTo>
                  <a:lnTo>
                    <a:pt x="379" y="22"/>
                  </a:lnTo>
                  <a:lnTo>
                    <a:pt x="687" y="172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1" name="Rectangle 31">
              <a:extLst>
                <a:ext uri="{FF2B5EF4-FFF2-40B4-BE49-F238E27FC236}">
                  <a16:creationId xmlns:a16="http://schemas.microsoft.com/office/drawing/2014/main" id="{CF691FF1-8AE2-BD5A-ADA8-3003EDBD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734"/>
              <a:ext cx="189" cy="820"/>
            </a:xfrm>
            <a:prstGeom prst="rect">
              <a:avLst/>
            </a:prstGeom>
            <a:solidFill>
              <a:srgbClr val="1FFF1F">
                <a:alpha val="37000"/>
              </a:srgbClr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2" name="Rectangle 32">
              <a:extLst>
                <a:ext uri="{FF2B5EF4-FFF2-40B4-BE49-F238E27FC236}">
                  <a16:creationId xmlns:a16="http://schemas.microsoft.com/office/drawing/2014/main" id="{82E32945-2A07-7D5A-F406-DC2E294B4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1734"/>
              <a:ext cx="194" cy="820"/>
            </a:xfrm>
            <a:prstGeom prst="rect">
              <a:avLst/>
            </a:prstGeom>
            <a:solidFill>
              <a:srgbClr val="1FFF1F">
                <a:alpha val="36000"/>
              </a:srgbClr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33" name="Line 33">
              <a:extLst>
                <a:ext uri="{FF2B5EF4-FFF2-40B4-BE49-F238E27FC236}">
                  <a16:creationId xmlns:a16="http://schemas.microsoft.com/office/drawing/2014/main" id="{D306429C-FC2A-8340-FF18-39199E1C7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651"/>
              <a:ext cx="846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34" name="Freeform 34">
              <a:extLst>
                <a:ext uri="{FF2B5EF4-FFF2-40B4-BE49-F238E27FC236}">
                  <a16:creationId xmlns:a16="http://schemas.microsoft.com/office/drawing/2014/main" id="{104E551D-BEB3-C022-3344-FE53B9C9C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2624"/>
              <a:ext cx="88" cy="53"/>
            </a:xfrm>
            <a:custGeom>
              <a:avLst/>
              <a:gdLst>
                <a:gd name="T0" fmla="*/ 4 w 20"/>
                <a:gd name="T1" fmla="*/ 6 h 12"/>
                <a:gd name="T2" fmla="*/ 0 w 20"/>
                <a:gd name="T3" fmla="*/ 0 h 12"/>
                <a:gd name="T4" fmla="*/ 0 w 20"/>
                <a:gd name="T5" fmla="*/ 0 h 12"/>
                <a:gd name="T6" fmla="*/ 10 w 20"/>
                <a:gd name="T7" fmla="*/ 4 h 12"/>
                <a:gd name="T8" fmla="*/ 20 w 20"/>
                <a:gd name="T9" fmla="*/ 6 h 12"/>
                <a:gd name="T10" fmla="*/ 10 w 20"/>
                <a:gd name="T11" fmla="*/ 8 h 12"/>
                <a:gd name="T12" fmla="*/ 0 w 20"/>
                <a:gd name="T13" fmla="*/ 12 h 12"/>
                <a:gd name="T14" fmla="*/ 0 w 20"/>
                <a:gd name="T15" fmla="*/ 12 h 12"/>
                <a:gd name="T16" fmla="*/ 4 w 20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4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5"/>
                    <a:pt x="16" y="5"/>
                    <a:pt x="20" y="6"/>
                  </a:cubicBezTo>
                  <a:cubicBezTo>
                    <a:pt x="16" y="7"/>
                    <a:pt x="13" y="8"/>
                    <a:pt x="1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35" name="Freeform 35">
              <a:extLst>
                <a:ext uri="{FF2B5EF4-FFF2-40B4-BE49-F238E27FC236}">
                  <a16:creationId xmlns:a16="http://schemas.microsoft.com/office/drawing/2014/main" id="{2E7E943B-E688-8B92-B57D-C24BF8708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2624"/>
              <a:ext cx="84" cy="53"/>
            </a:xfrm>
            <a:custGeom>
              <a:avLst/>
              <a:gdLst>
                <a:gd name="T0" fmla="*/ 16 w 19"/>
                <a:gd name="T1" fmla="*/ 6 h 12"/>
                <a:gd name="T2" fmla="*/ 19 w 19"/>
                <a:gd name="T3" fmla="*/ 12 h 12"/>
                <a:gd name="T4" fmla="*/ 19 w 19"/>
                <a:gd name="T5" fmla="*/ 12 h 12"/>
                <a:gd name="T6" fmla="*/ 10 w 19"/>
                <a:gd name="T7" fmla="*/ 8 h 12"/>
                <a:gd name="T8" fmla="*/ 0 w 19"/>
                <a:gd name="T9" fmla="*/ 6 h 12"/>
                <a:gd name="T10" fmla="*/ 10 w 19"/>
                <a:gd name="T11" fmla="*/ 4 h 12"/>
                <a:gd name="T12" fmla="*/ 19 w 19"/>
                <a:gd name="T13" fmla="*/ 0 h 12"/>
                <a:gd name="T14" fmla="*/ 19 w 19"/>
                <a:gd name="T15" fmla="*/ 0 h 12"/>
                <a:gd name="T16" fmla="*/ 16 w 19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6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3" y="7"/>
                    <a:pt x="0" y="6"/>
                  </a:cubicBezTo>
                  <a:cubicBezTo>
                    <a:pt x="3" y="5"/>
                    <a:pt x="6" y="5"/>
                    <a:pt x="1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36" name="Line 36">
              <a:extLst>
                <a:ext uri="{FF2B5EF4-FFF2-40B4-BE49-F238E27FC236}">
                  <a16:creationId xmlns:a16="http://schemas.microsoft.com/office/drawing/2014/main" id="{3EB7B4F9-9635-BABB-FF23-5797CFE61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175"/>
              <a:ext cx="66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37" name="Freeform 37">
              <a:extLst>
                <a:ext uri="{FF2B5EF4-FFF2-40B4-BE49-F238E27FC236}">
                  <a16:creationId xmlns:a16="http://schemas.microsoft.com/office/drawing/2014/main" id="{4C55432B-C0D6-0F51-3421-D248DE47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" y="2148"/>
              <a:ext cx="83" cy="53"/>
            </a:xfrm>
            <a:custGeom>
              <a:avLst/>
              <a:gdLst>
                <a:gd name="T0" fmla="*/ 3 w 19"/>
                <a:gd name="T1" fmla="*/ 6 h 12"/>
                <a:gd name="T2" fmla="*/ 0 w 19"/>
                <a:gd name="T3" fmla="*/ 0 h 12"/>
                <a:gd name="T4" fmla="*/ 0 w 19"/>
                <a:gd name="T5" fmla="*/ 0 h 12"/>
                <a:gd name="T6" fmla="*/ 9 w 19"/>
                <a:gd name="T7" fmla="*/ 4 h 12"/>
                <a:gd name="T8" fmla="*/ 19 w 19"/>
                <a:gd name="T9" fmla="*/ 6 h 12"/>
                <a:gd name="T10" fmla="*/ 9 w 19"/>
                <a:gd name="T11" fmla="*/ 8 h 12"/>
                <a:gd name="T12" fmla="*/ 0 w 19"/>
                <a:gd name="T13" fmla="*/ 12 h 12"/>
                <a:gd name="T14" fmla="*/ 0 w 19"/>
                <a:gd name="T15" fmla="*/ 12 h 12"/>
                <a:gd name="T16" fmla="*/ 3 w 19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3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3" y="5"/>
                    <a:pt x="16" y="5"/>
                    <a:pt x="19" y="6"/>
                  </a:cubicBezTo>
                  <a:cubicBezTo>
                    <a:pt x="16" y="7"/>
                    <a:pt x="13" y="8"/>
                    <a:pt x="9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38" name="Freeform 38">
              <a:extLst>
                <a:ext uri="{FF2B5EF4-FFF2-40B4-BE49-F238E27FC236}">
                  <a16:creationId xmlns:a16="http://schemas.microsoft.com/office/drawing/2014/main" id="{6EC75C1A-8F8B-0DB5-2767-1E16F6AC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2148"/>
              <a:ext cx="84" cy="53"/>
            </a:xfrm>
            <a:custGeom>
              <a:avLst/>
              <a:gdLst>
                <a:gd name="T0" fmla="*/ 16 w 19"/>
                <a:gd name="T1" fmla="*/ 6 h 12"/>
                <a:gd name="T2" fmla="*/ 19 w 19"/>
                <a:gd name="T3" fmla="*/ 12 h 12"/>
                <a:gd name="T4" fmla="*/ 19 w 19"/>
                <a:gd name="T5" fmla="*/ 12 h 12"/>
                <a:gd name="T6" fmla="*/ 10 w 19"/>
                <a:gd name="T7" fmla="*/ 8 h 12"/>
                <a:gd name="T8" fmla="*/ 0 w 19"/>
                <a:gd name="T9" fmla="*/ 6 h 12"/>
                <a:gd name="T10" fmla="*/ 10 w 19"/>
                <a:gd name="T11" fmla="*/ 4 h 12"/>
                <a:gd name="T12" fmla="*/ 19 w 19"/>
                <a:gd name="T13" fmla="*/ 0 h 12"/>
                <a:gd name="T14" fmla="*/ 19 w 19"/>
                <a:gd name="T15" fmla="*/ 0 h 12"/>
                <a:gd name="T16" fmla="*/ 16 w 19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6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3" y="7"/>
                    <a:pt x="0" y="6"/>
                  </a:cubicBezTo>
                  <a:cubicBezTo>
                    <a:pt x="3" y="5"/>
                    <a:pt x="6" y="5"/>
                    <a:pt x="1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39" name="Line 39">
              <a:extLst>
                <a:ext uri="{FF2B5EF4-FFF2-40B4-BE49-F238E27FC236}">
                  <a16:creationId xmlns:a16="http://schemas.microsoft.com/office/drawing/2014/main" id="{F29FB282-58C5-B686-9714-7A5B8BBA9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1" y="1289"/>
              <a:ext cx="299" cy="2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40" name="Freeform 40">
              <a:extLst>
                <a:ext uri="{FF2B5EF4-FFF2-40B4-BE49-F238E27FC236}">
                  <a16:creationId xmlns:a16="http://schemas.microsoft.com/office/drawing/2014/main" id="{AA79BBFF-0068-27C2-0BC2-D6517B33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492"/>
              <a:ext cx="83" cy="75"/>
            </a:xfrm>
            <a:custGeom>
              <a:avLst/>
              <a:gdLst>
                <a:gd name="T0" fmla="*/ 6 w 19"/>
                <a:gd name="T1" fmla="*/ 7 h 17"/>
                <a:gd name="T2" fmla="*/ 7 w 19"/>
                <a:gd name="T3" fmla="*/ 0 h 17"/>
                <a:gd name="T4" fmla="*/ 7 w 19"/>
                <a:gd name="T5" fmla="*/ 0 h 17"/>
                <a:gd name="T6" fmla="*/ 12 w 19"/>
                <a:gd name="T7" fmla="*/ 9 h 17"/>
                <a:gd name="T8" fmla="*/ 19 w 19"/>
                <a:gd name="T9" fmla="*/ 17 h 17"/>
                <a:gd name="T10" fmla="*/ 10 w 19"/>
                <a:gd name="T11" fmla="*/ 12 h 17"/>
                <a:gd name="T12" fmla="*/ 0 w 19"/>
                <a:gd name="T13" fmla="*/ 9 h 17"/>
                <a:gd name="T14" fmla="*/ 0 w 19"/>
                <a:gd name="T15" fmla="*/ 9 h 17"/>
                <a:gd name="T16" fmla="*/ 6 w 19"/>
                <a:gd name="T1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6" y="7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4" y="12"/>
                    <a:pt x="16" y="14"/>
                    <a:pt x="19" y="17"/>
                  </a:cubicBezTo>
                  <a:cubicBezTo>
                    <a:pt x="16" y="15"/>
                    <a:pt x="13" y="14"/>
                    <a:pt x="1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41" name="Line 41">
              <a:extLst>
                <a:ext uri="{FF2B5EF4-FFF2-40B4-BE49-F238E27FC236}">
                  <a16:creationId xmlns:a16="http://schemas.microsoft.com/office/drawing/2014/main" id="{11254E54-2C04-C379-D41C-DFFD36DBA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6" y="2620"/>
              <a:ext cx="1" cy="1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42" name="Freeform 42">
              <a:extLst>
                <a:ext uri="{FF2B5EF4-FFF2-40B4-BE49-F238E27FC236}">
                  <a16:creationId xmlns:a16="http://schemas.microsoft.com/office/drawing/2014/main" id="{71F6FB4D-2E06-F7F6-EC0E-C7B460A8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2554"/>
              <a:ext cx="53" cy="88"/>
            </a:xfrm>
            <a:custGeom>
              <a:avLst/>
              <a:gdLst>
                <a:gd name="T0" fmla="*/ 6 w 12"/>
                <a:gd name="T1" fmla="*/ 16 h 20"/>
                <a:gd name="T2" fmla="*/ 1 w 12"/>
                <a:gd name="T3" fmla="*/ 20 h 20"/>
                <a:gd name="T4" fmla="*/ 0 w 12"/>
                <a:gd name="T5" fmla="*/ 20 h 20"/>
                <a:gd name="T6" fmla="*/ 4 w 12"/>
                <a:gd name="T7" fmla="*/ 10 h 20"/>
                <a:gd name="T8" fmla="*/ 6 w 12"/>
                <a:gd name="T9" fmla="*/ 0 h 20"/>
                <a:gd name="T10" fmla="*/ 8 w 12"/>
                <a:gd name="T11" fmla="*/ 10 h 20"/>
                <a:gd name="T12" fmla="*/ 12 w 12"/>
                <a:gd name="T13" fmla="*/ 20 h 20"/>
                <a:gd name="T14" fmla="*/ 12 w 12"/>
                <a:gd name="T15" fmla="*/ 20 h 20"/>
                <a:gd name="T16" fmla="*/ 6 w 12"/>
                <a:gd name="T1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0">
                  <a:moveTo>
                    <a:pt x="6" y="16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7"/>
                    <a:pt x="6" y="4"/>
                    <a:pt x="6" y="0"/>
                  </a:cubicBezTo>
                  <a:cubicBezTo>
                    <a:pt x="7" y="4"/>
                    <a:pt x="8" y="7"/>
                    <a:pt x="8" y="1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43" name="Freeform 43">
              <a:extLst>
                <a:ext uri="{FF2B5EF4-FFF2-40B4-BE49-F238E27FC236}">
                  <a16:creationId xmlns:a16="http://schemas.microsoft.com/office/drawing/2014/main" id="{4D4F720A-7DA2-3A39-FDD5-2E66ABFC9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2774"/>
              <a:ext cx="53" cy="88"/>
            </a:xfrm>
            <a:custGeom>
              <a:avLst/>
              <a:gdLst>
                <a:gd name="T0" fmla="*/ 6 w 12"/>
                <a:gd name="T1" fmla="*/ 4 h 20"/>
                <a:gd name="T2" fmla="*/ 12 w 12"/>
                <a:gd name="T3" fmla="*/ 0 h 20"/>
                <a:gd name="T4" fmla="*/ 12 w 12"/>
                <a:gd name="T5" fmla="*/ 1 h 20"/>
                <a:gd name="T6" fmla="*/ 8 w 12"/>
                <a:gd name="T7" fmla="*/ 10 h 20"/>
                <a:gd name="T8" fmla="*/ 6 w 12"/>
                <a:gd name="T9" fmla="*/ 20 h 20"/>
                <a:gd name="T10" fmla="*/ 4 w 12"/>
                <a:gd name="T11" fmla="*/ 10 h 20"/>
                <a:gd name="T12" fmla="*/ 0 w 12"/>
                <a:gd name="T13" fmla="*/ 1 h 20"/>
                <a:gd name="T14" fmla="*/ 1 w 12"/>
                <a:gd name="T15" fmla="*/ 0 h 20"/>
                <a:gd name="T16" fmla="*/ 6 w 1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0">
                  <a:moveTo>
                    <a:pt x="6" y="4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7" y="16"/>
                    <a:pt x="6" y="20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44" name="Rectangle 44">
              <a:extLst>
                <a:ext uri="{FF2B5EF4-FFF2-40B4-BE49-F238E27FC236}">
                  <a16:creationId xmlns:a16="http://schemas.microsoft.com/office/drawing/2014/main" id="{2E47B816-D0D9-A880-4761-791A9E5A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18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FFFFFF"/>
                  </a:solidFill>
                </a:rPr>
                <a:t>x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45" name="Rectangle 45">
              <a:extLst>
                <a:ext uri="{FF2B5EF4-FFF2-40B4-BE49-F238E27FC236}">
                  <a16:creationId xmlns:a16="http://schemas.microsoft.com/office/drawing/2014/main" id="{839E4930-6139-65CA-A829-DA605BF09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259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FFFFFF"/>
                  </a:solidFill>
                </a:rPr>
                <a:t>d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46" name="Line 46">
              <a:extLst>
                <a:ext uri="{FF2B5EF4-FFF2-40B4-BE49-F238E27FC236}">
                  <a16:creationId xmlns:a16="http://schemas.microsoft.com/office/drawing/2014/main" id="{F36FF3E2-5624-2F1C-0CE4-0824A9D9C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" y="2175"/>
              <a:ext cx="66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47" name="Freeform 47">
              <a:extLst>
                <a:ext uri="{FF2B5EF4-FFF2-40B4-BE49-F238E27FC236}">
                  <a16:creationId xmlns:a16="http://schemas.microsoft.com/office/drawing/2014/main" id="{D1AF7B64-5470-64C5-B438-7A63B3429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2148"/>
              <a:ext cx="88" cy="53"/>
            </a:xfrm>
            <a:custGeom>
              <a:avLst/>
              <a:gdLst>
                <a:gd name="T0" fmla="*/ 4 w 20"/>
                <a:gd name="T1" fmla="*/ 6 h 12"/>
                <a:gd name="T2" fmla="*/ 0 w 20"/>
                <a:gd name="T3" fmla="*/ 0 h 12"/>
                <a:gd name="T4" fmla="*/ 0 w 20"/>
                <a:gd name="T5" fmla="*/ 0 h 12"/>
                <a:gd name="T6" fmla="*/ 10 w 20"/>
                <a:gd name="T7" fmla="*/ 4 h 12"/>
                <a:gd name="T8" fmla="*/ 20 w 20"/>
                <a:gd name="T9" fmla="*/ 6 h 12"/>
                <a:gd name="T10" fmla="*/ 10 w 20"/>
                <a:gd name="T11" fmla="*/ 8 h 12"/>
                <a:gd name="T12" fmla="*/ 0 w 20"/>
                <a:gd name="T13" fmla="*/ 12 h 12"/>
                <a:gd name="T14" fmla="*/ 0 w 20"/>
                <a:gd name="T15" fmla="*/ 12 h 12"/>
                <a:gd name="T16" fmla="*/ 4 w 20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4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5"/>
                    <a:pt x="16" y="5"/>
                    <a:pt x="20" y="6"/>
                  </a:cubicBezTo>
                  <a:cubicBezTo>
                    <a:pt x="16" y="7"/>
                    <a:pt x="13" y="8"/>
                    <a:pt x="1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48" name="Freeform 48">
              <a:extLst>
                <a:ext uri="{FF2B5EF4-FFF2-40B4-BE49-F238E27FC236}">
                  <a16:creationId xmlns:a16="http://schemas.microsoft.com/office/drawing/2014/main" id="{C3362691-9CBE-21DC-9BA9-924CB256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2148"/>
              <a:ext cx="84" cy="53"/>
            </a:xfrm>
            <a:custGeom>
              <a:avLst/>
              <a:gdLst>
                <a:gd name="T0" fmla="*/ 16 w 19"/>
                <a:gd name="T1" fmla="*/ 6 h 12"/>
                <a:gd name="T2" fmla="*/ 19 w 19"/>
                <a:gd name="T3" fmla="*/ 12 h 12"/>
                <a:gd name="T4" fmla="*/ 19 w 19"/>
                <a:gd name="T5" fmla="*/ 12 h 12"/>
                <a:gd name="T6" fmla="*/ 10 w 19"/>
                <a:gd name="T7" fmla="*/ 8 h 12"/>
                <a:gd name="T8" fmla="*/ 0 w 19"/>
                <a:gd name="T9" fmla="*/ 6 h 12"/>
                <a:gd name="T10" fmla="*/ 10 w 19"/>
                <a:gd name="T11" fmla="*/ 4 h 12"/>
                <a:gd name="T12" fmla="*/ 19 w 19"/>
                <a:gd name="T13" fmla="*/ 0 h 12"/>
                <a:gd name="T14" fmla="*/ 19 w 19"/>
                <a:gd name="T15" fmla="*/ 0 h 12"/>
                <a:gd name="T16" fmla="*/ 16 w 19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6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3" y="7"/>
                    <a:pt x="0" y="6"/>
                  </a:cubicBezTo>
                  <a:cubicBezTo>
                    <a:pt x="3" y="5"/>
                    <a:pt x="7" y="5"/>
                    <a:pt x="1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49" name="Rectangle 49">
              <a:extLst>
                <a:ext uri="{FF2B5EF4-FFF2-40B4-BE49-F238E27FC236}">
                  <a16:creationId xmlns:a16="http://schemas.microsoft.com/office/drawing/2014/main" id="{6F4E1A45-496E-DB5F-B0C1-0DEA9CC8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18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FFFFFF"/>
                  </a:solidFill>
                </a:rPr>
                <a:t>x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50" name="Rectangle 50">
              <a:extLst>
                <a:ext uri="{FF2B5EF4-FFF2-40B4-BE49-F238E27FC236}">
                  <a16:creationId xmlns:a16="http://schemas.microsoft.com/office/drawing/2014/main" id="{06C3D2CF-61C8-1187-B645-7ED1A47CA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259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FFFFFF"/>
                  </a:solidFill>
                </a:rPr>
                <a:t>d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51" name="Rectangle 51">
              <a:extLst>
                <a:ext uri="{FF2B5EF4-FFF2-40B4-BE49-F238E27FC236}">
                  <a16:creationId xmlns:a16="http://schemas.microsoft.com/office/drawing/2014/main" id="{FEF41028-9A69-E5C1-5CAE-AC6B7571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65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FFFFFF"/>
                  </a:solidFill>
                </a:rPr>
                <a:t>L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52" name="Rectangle 52">
              <a:extLst>
                <a:ext uri="{FF2B5EF4-FFF2-40B4-BE49-F238E27FC236}">
                  <a16:creationId xmlns:a16="http://schemas.microsoft.com/office/drawing/2014/main" id="{32ABDC50-6F9D-9B61-1AFF-B529C8F9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272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FFFFFF"/>
                  </a:solidFill>
                </a:rPr>
                <a:t>d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53" name="Rectangle 53">
              <a:extLst>
                <a:ext uri="{FF2B5EF4-FFF2-40B4-BE49-F238E27FC236}">
                  <a16:creationId xmlns:a16="http://schemas.microsoft.com/office/drawing/2014/main" id="{2C270026-A5A9-5CD1-42E1-8DC665698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1104"/>
              <a:ext cx="10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/>
                <a:t>Polysilicon</a:t>
              </a:r>
              <a:r>
                <a:rPr lang="en-US" altLang="en-US" sz="1800" i="0">
                  <a:solidFill>
                    <a:srgbClr val="000082"/>
                  </a:solidFill>
                </a:rPr>
                <a:t> </a:t>
              </a:r>
              <a:r>
                <a:rPr lang="en-US" altLang="en-US" sz="1800" i="0"/>
                <a:t>gate</a:t>
              </a:r>
            </a:p>
          </p:txBody>
        </p:sp>
        <p:sp>
          <p:nvSpPr>
            <p:cNvPr id="358454" name="Rectangle 54">
              <a:extLst>
                <a:ext uri="{FF2B5EF4-FFF2-40B4-BE49-F238E27FC236}">
                  <a16:creationId xmlns:a16="http://schemas.microsoft.com/office/drawing/2014/main" id="{9CB04EB1-F773-0267-04EF-DD6EA631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940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1" i="0">
                  <a:solidFill>
                    <a:srgbClr val="000082"/>
                  </a:solidFill>
                </a:rPr>
                <a:t>Top view</a:t>
              </a:r>
            </a:p>
          </p:txBody>
        </p:sp>
        <p:sp>
          <p:nvSpPr>
            <p:cNvPr id="358455" name="Rectangle 55">
              <a:extLst>
                <a:ext uri="{FF2B5EF4-FFF2-40B4-BE49-F238E27FC236}">
                  <a16:creationId xmlns:a16="http://schemas.microsoft.com/office/drawing/2014/main" id="{7826EAE0-3B86-9AD7-CEF1-642A1F803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2571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</a:rPr>
                <a:t>Gate-bulk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56" name="Rectangle 56">
              <a:extLst>
                <a:ext uri="{FF2B5EF4-FFF2-40B4-BE49-F238E27FC236}">
                  <a16:creationId xmlns:a16="http://schemas.microsoft.com/office/drawing/2014/main" id="{B5517339-B096-B913-4E77-8584995A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730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</a:rPr>
                <a:t>overlap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57" name="Rectangle 57">
              <a:extLst>
                <a:ext uri="{FF2B5EF4-FFF2-40B4-BE49-F238E27FC236}">
                  <a16:creationId xmlns:a16="http://schemas.microsoft.com/office/drawing/2014/main" id="{06F7BD52-1066-4FA3-3C87-4F3C77AA0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734"/>
              <a:ext cx="811" cy="820"/>
            </a:xfrm>
            <a:prstGeom prst="rect">
              <a:avLst/>
            </a:prstGeom>
            <a:solidFill>
              <a:schemeClr val="hlink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8" name="Rectangle 58">
              <a:extLst>
                <a:ext uri="{FF2B5EF4-FFF2-40B4-BE49-F238E27FC236}">
                  <a16:creationId xmlns:a16="http://schemas.microsoft.com/office/drawing/2014/main" id="{7B92E3C0-F9D5-BDF9-AAD1-B30E4A2A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1734"/>
              <a:ext cx="806" cy="820"/>
            </a:xfrm>
            <a:prstGeom prst="rect">
              <a:avLst/>
            </a:prstGeom>
            <a:solidFill>
              <a:schemeClr val="hlink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9" name="Line 59">
              <a:extLst>
                <a:ext uri="{FF2B5EF4-FFF2-40B4-BE49-F238E27FC236}">
                  <a16:creationId xmlns:a16="http://schemas.microsoft.com/office/drawing/2014/main" id="{4A0C4380-90B4-94EC-A9D1-7DB5E15D1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6" y="1796"/>
              <a:ext cx="1" cy="6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60" name="Freeform 60">
              <a:extLst>
                <a:ext uri="{FF2B5EF4-FFF2-40B4-BE49-F238E27FC236}">
                  <a16:creationId xmlns:a16="http://schemas.microsoft.com/office/drawing/2014/main" id="{797C3983-856A-D623-3A60-2A5C88E8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1734"/>
              <a:ext cx="53" cy="84"/>
            </a:xfrm>
            <a:custGeom>
              <a:avLst/>
              <a:gdLst>
                <a:gd name="T0" fmla="*/ 6 w 12"/>
                <a:gd name="T1" fmla="*/ 16 h 19"/>
                <a:gd name="T2" fmla="*/ 1 w 12"/>
                <a:gd name="T3" fmla="*/ 19 h 19"/>
                <a:gd name="T4" fmla="*/ 0 w 12"/>
                <a:gd name="T5" fmla="*/ 19 h 19"/>
                <a:gd name="T6" fmla="*/ 4 w 12"/>
                <a:gd name="T7" fmla="*/ 10 h 19"/>
                <a:gd name="T8" fmla="*/ 6 w 12"/>
                <a:gd name="T9" fmla="*/ 0 h 19"/>
                <a:gd name="T10" fmla="*/ 8 w 12"/>
                <a:gd name="T11" fmla="*/ 10 h 19"/>
                <a:gd name="T12" fmla="*/ 12 w 12"/>
                <a:gd name="T13" fmla="*/ 19 h 19"/>
                <a:gd name="T14" fmla="*/ 12 w 12"/>
                <a:gd name="T15" fmla="*/ 19 h 19"/>
                <a:gd name="T16" fmla="*/ 6 w 12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6" y="16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7"/>
                    <a:pt x="6" y="3"/>
                    <a:pt x="6" y="0"/>
                  </a:cubicBezTo>
                  <a:cubicBezTo>
                    <a:pt x="7" y="3"/>
                    <a:pt x="8" y="7"/>
                    <a:pt x="8" y="1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61" name="Freeform 61">
              <a:extLst>
                <a:ext uri="{FF2B5EF4-FFF2-40B4-BE49-F238E27FC236}">
                  <a16:creationId xmlns:a16="http://schemas.microsoft.com/office/drawing/2014/main" id="{FA971EE4-7456-7D05-0F6E-4163C29B1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2470"/>
              <a:ext cx="53" cy="84"/>
            </a:xfrm>
            <a:custGeom>
              <a:avLst/>
              <a:gdLst>
                <a:gd name="T0" fmla="*/ 6 w 12"/>
                <a:gd name="T1" fmla="*/ 3 h 19"/>
                <a:gd name="T2" fmla="*/ 12 w 12"/>
                <a:gd name="T3" fmla="*/ 0 h 19"/>
                <a:gd name="T4" fmla="*/ 12 w 12"/>
                <a:gd name="T5" fmla="*/ 0 h 19"/>
                <a:gd name="T6" fmla="*/ 8 w 12"/>
                <a:gd name="T7" fmla="*/ 9 h 19"/>
                <a:gd name="T8" fmla="*/ 6 w 12"/>
                <a:gd name="T9" fmla="*/ 19 h 19"/>
                <a:gd name="T10" fmla="*/ 4 w 12"/>
                <a:gd name="T11" fmla="*/ 9 h 19"/>
                <a:gd name="T12" fmla="*/ 0 w 12"/>
                <a:gd name="T13" fmla="*/ 0 h 19"/>
                <a:gd name="T14" fmla="*/ 1 w 12"/>
                <a:gd name="T15" fmla="*/ 0 h 19"/>
                <a:gd name="T16" fmla="*/ 6 w 12"/>
                <a:gd name="T1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6" y="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3"/>
                    <a:pt x="7" y="16"/>
                    <a:pt x="6" y="19"/>
                  </a:cubicBezTo>
                  <a:cubicBezTo>
                    <a:pt x="6" y="16"/>
                    <a:pt x="5" y="13"/>
                    <a:pt x="4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62" name="Rectangle 62">
              <a:extLst>
                <a:ext uri="{FF2B5EF4-FFF2-40B4-BE49-F238E27FC236}">
                  <a16:creationId xmlns:a16="http://schemas.microsoft.com/office/drawing/2014/main" id="{494F8DDC-71C8-2DAD-3E12-847E15349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916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</a:rPr>
                <a:t>Source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63" name="Rectangle 63">
              <a:extLst>
                <a:ext uri="{FF2B5EF4-FFF2-40B4-BE49-F238E27FC236}">
                  <a16:creationId xmlns:a16="http://schemas.microsoft.com/office/drawing/2014/main" id="{467AC56A-F685-7351-1F6F-667D005E4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223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n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64" name="Rectangle 64">
              <a:extLst>
                <a:ext uri="{FF2B5EF4-FFF2-40B4-BE49-F238E27FC236}">
                  <a16:creationId xmlns:a16="http://schemas.microsoft.com/office/drawing/2014/main" id="{557DCFB8-F867-C6A6-5C9D-F1F62F9BD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2230"/>
              <a:ext cx="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</a:rPr>
                <a:t>+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65" name="Rectangle 65">
              <a:extLst>
                <a:ext uri="{FF2B5EF4-FFF2-40B4-BE49-F238E27FC236}">
                  <a16:creationId xmlns:a16="http://schemas.microsoft.com/office/drawing/2014/main" id="{59490393-9CEA-C025-7C1E-C130154D2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1916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</a:rPr>
                <a:t>Drain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66" name="Rectangle 66">
              <a:extLst>
                <a:ext uri="{FF2B5EF4-FFF2-40B4-BE49-F238E27FC236}">
                  <a16:creationId xmlns:a16="http://schemas.microsoft.com/office/drawing/2014/main" id="{56E2C2F0-7EAA-6391-CCE1-BB7A62A9A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23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n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67" name="Rectangle 67">
              <a:extLst>
                <a:ext uri="{FF2B5EF4-FFF2-40B4-BE49-F238E27FC236}">
                  <a16:creationId xmlns:a16="http://schemas.microsoft.com/office/drawing/2014/main" id="{6A516EED-1794-60CD-1B1C-AF4C7CD92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230"/>
              <a:ext cx="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i="0">
                  <a:solidFill>
                    <a:srgbClr val="000000"/>
                  </a:solidFill>
                </a:rPr>
                <a:t>+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  <p:sp>
          <p:nvSpPr>
            <p:cNvPr id="358468" name="Rectangle 68">
              <a:extLst>
                <a:ext uri="{FF2B5EF4-FFF2-40B4-BE49-F238E27FC236}">
                  <a16:creationId xmlns:a16="http://schemas.microsoft.com/office/drawing/2014/main" id="{880FD765-FA2D-BD3E-E942-74000F3AB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061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W</a:t>
              </a:r>
              <a:endParaRPr lang="en-US" altLang="en-US" sz="1800" i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F23E128E-7471-DCFD-2C89-42A2582EB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1325"/>
            <a:ext cx="7772400" cy="620713"/>
          </a:xfrm>
        </p:spPr>
        <p:txBody>
          <a:bodyPr/>
          <a:lstStyle/>
          <a:p>
            <a:r>
              <a:rPr lang="en-US" altLang="en-US"/>
              <a:t>Depletion Region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35875" name="Picture 3">
            <a:extLst>
              <a:ext uri="{FF2B5EF4-FFF2-40B4-BE49-F238E27FC236}">
                <a16:creationId xmlns:a16="http://schemas.microsoft.com/office/drawing/2014/main" id="{78BD4208-A6FF-0053-F25F-17D84DE22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416050"/>
            <a:ext cx="5715000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CEF75644-F4A6-5D85-37F5-F8611557A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Gate Capacitance</a:t>
            </a:r>
          </a:p>
        </p:txBody>
      </p:sp>
      <p:pic>
        <p:nvPicPr>
          <p:cNvPr id="359427" name="Picture 3">
            <a:extLst>
              <a:ext uri="{FF2B5EF4-FFF2-40B4-BE49-F238E27FC236}">
                <a16:creationId xmlns:a16="http://schemas.microsoft.com/office/drawing/2014/main" id="{73362191-093B-E6AF-995C-E7974044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681163"/>
            <a:ext cx="8493125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9428" name="Text Box 4">
            <a:extLst>
              <a:ext uri="{FF2B5EF4-FFF2-40B4-BE49-F238E27FC236}">
                <a16:creationId xmlns:a16="http://schemas.microsoft.com/office/drawing/2014/main" id="{97BC8660-7794-6BDC-386B-8B437BBFD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3352800"/>
            <a:ext cx="912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Cut-off</a:t>
            </a:r>
          </a:p>
        </p:txBody>
      </p:sp>
      <p:sp>
        <p:nvSpPr>
          <p:cNvPr id="359429" name="Text Box 5">
            <a:extLst>
              <a:ext uri="{FF2B5EF4-FFF2-40B4-BE49-F238E27FC236}">
                <a16:creationId xmlns:a16="http://schemas.microsoft.com/office/drawing/2014/main" id="{1AF2CF90-5CAD-29BB-E423-3213F034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400425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Resistive</a:t>
            </a:r>
          </a:p>
        </p:txBody>
      </p:sp>
      <p:sp>
        <p:nvSpPr>
          <p:cNvPr id="359430" name="Text Box 6">
            <a:extLst>
              <a:ext uri="{FF2B5EF4-FFF2-40B4-BE49-F238E27FC236}">
                <a16:creationId xmlns:a16="http://schemas.microsoft.com/office/drawing/2014/main" id="{591EF0C8-0217-DDE0-8B57-1B7A2E89E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3400425"/>
            <a:ext cx="1236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Saturation</a:t>
            </a:r>
          </a:p>
        </p:txBody>
      </p:sp>
      <p:pic>
        <p:nvPicPr>
          <p:cNvPr id="359431" name="Picture 7">
            <a:extLst>
              <a:ext uri="{FF2B5EF4-FFF2-40B4-BE49-F238E27FC236}">
                <a16:creationId xmlns:a16="http://schemas.microsoft.com/office/drawing/2014/main" id="{18AF04BC-8E3A-A20D-D60F-8D5D3578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43791" r="10527" b="35248"/>
          <a:stretch>
            <a:fillRect/>
          </a:stretch>
        </p:blipFill>
        <p:spPr bwMode="auto">
          <a:xfrm>
            <a:off x="1085850" y="3409950"/>
            <a:ext cx="7010400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9432" name="Rectangle 8">
            <a:extLst>
              <a:ext uri="{FF2B5EF4-FFF2-40B4-BE49-F238E27FC236}">
                <a16:creationId xmlns:a16="http://schemas.microsoft.com/office/drawing/2014/main" id="{29D59824-EB83-0126-473A-CB217A6F8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5413375"/>
            <a:ext cx="6972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FF0000"/>
                </a:solidFill>
              </a:rPr>
              <a:t>Most important regions in digital design: saturation and cut-off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B055999B-4494-9483-E74D-C9E8AB84B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 sz="4000"/>
              <a:t>Gate Capacitance</a:t>
            </a:r>
            <a:endParaRPr lang="en-US" altLang="en-US"/>
          </a:p>
        </p:txBody>
      </p:sp>
      <p:pic>
        <p:nvPicPr>
          <p:cNvPr id="360451" name="Picture 3">
            <a:extLst>
              <a:ext uri="{FF2B5EF4-FFF2-40B4-BE49-F238E27FC236}">
                <a16:creationId xmlns:a16="http://schemas.microsoft.com/office/drawing/2014/main" id="{1F32E54B-0156-9A68-158D-EAC12120A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144713"/>
            <a:ext cx="4114800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0452" name="Picture 4">
            <a:extLst>
              <a:ext uri="{FF2B5EF4-FFF2-40B4-BE49-F238E27FC236}">
                <a16:creationId xmlns:a16="http://schemas.microsoft.com/office/drawing/2014/main" id="{0E2FBA3D-6CB7-E701-DEF6-DB400EF3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108200"/>
            <a:ext cx="3654425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0453" name="Text Box 5">
            <a:extLst>
              <a:ext uri="{FF2B5EF4-FFF2-40B4-BE49-F238E27FC236}">
                <a16:creationId xmlns:a16="http://schemas.microsoft.com/office/drawing/2014/main" id="{622DE74A-FE37-9674-5E55-6EDC918E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873625"/>
            <a:ext cx="3670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>
                <a:solidFill>
                  <a:schemeClr val="tx2"/>
                </a:solidFill>
                <a:latin typeface="Book Antiqua" panose="02040602050305030304" pitchFamily="18" charset="0"/>
              </a:rPr>
              <a:t>Capacitance as a function of VGS</a:t>
            </a:r>
          </a:p>
          <a:p>
            <a:r>
              <a:rPr lang="en-US" altLang="en-US" sz="1800" b="1" i="0">
                <a:solidFill>
                  <a:schemeClr val="tx2"/>
                </a:solidFill>
                <a:latin typeface="Book Antiqua" panose="02040602050305030304" pitchFamily="18" charset="0"/>
              </a:rPr>
              <a:t>(with VDS = 0)</a:t>
            </a:r>
          </a:p>
        </p:txBody>
      </p:sp>
      <p:sp>
        <p:nvSpPr>
          <p:cNvPr id="360454" name="Text Box 6">
            <a:extLst>
              <a:ext uri="{FF2B5EF4-FFF2-40B4-BE49-F238E27FC236}">
                <a16:creationId xmlns:a16="http://schemas.microsoft.com/office/drawing/2014/main" id="{E6E29788-8140-4B52-8462-D96912DAE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4864100"/>
            <a:ext cx="354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>
                <a:solidFill>
                  <a:schemeClr val="tx2"/>
                </a:solidFill>
                <a:latin typeface="Book Antiqua" panose="02040602050305030304" pitchFamily="18" charset="0"/>
              </a:rPr>
              <a:t>Capacitance as a function of the </a:t>
            </a:r>
            <a:br>
              <a:rPr lang="en-US" altLang="en-US" sz="1800" b="1" i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1800" b="1" i="0">
                <a:solidFill>
                  <a:schemeClr val="tx2"/>
                </a:solidFill>
                <a:latin typeface="Book Antiqua" panose="02040602050305030304" pitchFamily="18" charset="0"/>
              </a:rPr>
              <a:t>degree of saturation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A394A907-FE8C-2B77-0C6A-A90D6DF9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Measuring the Gate Cap</a:t>
            </a:r>
          </a:p>
        </p:txBody>
      </p:sp>
      <p:pic>
        <p:nvPicPr>
          <p:cNvPr id="361475" name="Picture 3">
            <a:extLst>
              <a:ext uri="{FF2B5EF4-FFF2-40B4-BE49-F238E27FC236}">
                <a16:creationId xmlns:a16="http://schemas.microsoft.com/office/drawing/2014/main" id="{C7E92C14-549A-0F62-9F89-F55070705EB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76375"/>
            <a:ext cx="7162800" cy="438943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73B4951F-9642-48B3-AE16-ACB67179B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25" y="381000"/>
            <a:ext cx="7772400" cy="715963"/>
          </a:xfrm>
        </p:spPr>
        <p:txBody>
          <a:bodyPr/>
          <a:lstStyle/>
          <a:p>
            <a:r>
              <a:rPr lang="en-US" altLang="en-US" sz="4000"/>
              <a:t>Diffusion Capacitance</a:t>
            </a:r>
            <a:endParaRPr lang="en-US" altLang="en-US"/>
          </a:p>
        </p:txBody>
      </p:sp>
      <p:sp>
        <p:nvSpPr>
          <p:cNvPr id="362499" name="Line 3">
            <a:extLst>
              <a:ext uri="{FF2B5EF4-FFF2-40B4-BE49-F238E27FC236}">
                <a16:creationId xmlns:a16="http://schemas.microsoft.com/office/drawing/2014/main" id="{2A4DDF6F-E6CF-8B6D-24F2-2DB951EF1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6425" y="4178300"/>
            <a:ext cx="1652588" cy="55563"/>
          </a:xfrm>
          <a:prstGeom prst="line">
            <a:avLst/>
          </a:prstGeom>
          <a:noFill/>
          <a:ln w="1270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00" name="Freeform 4">
            <a:extLst>
              <a:ext uri="{FF2B5EF4-FFF2-40B4-BE49-F238E27FC236}">
                <a16:creationId xmlns:a16="http://schemas.microsoft.com/office/drawing/2014/main" id="{AC2CDE2F-C0F7-10D8-9FCC-ABA4C1EF6E45}"/>
              </a:ext>
            </a:extLst>
          </p:cNvPr>
          <p:cNvSpPr>
            <a:spLocks/>
          </p:cNvSpPr>
          <p:nvPr/>
        </p:nvSpPr>
        <p:spPr bwMode="auto">
          <a:xfrm>
            <a:off x="2655888" y="2586038"/>
            <a:ext cx="2408237" cy="1485900"/>
          </a:xfrm>
          <a:custGeom>
            <a:avLst/>
            <a:gdLst>
              <a:gd name="T0" fmla="*/ 0 w 386"/>
              <a:gd name="T1" fmla="*/ 238 h 238"/>
              <a:gd name="T2" fmla="*/ 192 w 386"/>
              <a:gd name="T3" fmla="*/ 0 h 238"/>
              <a:gd name="T4" fmla="*/ 196 w 386"/>
              <a:gd name="T5" fmla="*/ 1 h 238"/>
              <a:gd name="T6" fmla="*/ 252 w 386"/>
              <a:gd name="T7" fmla="*/ 8 h 238"/>
              <a:gd name="T8" fmla="*/ 386 w 386"/>
              <a:gd name="T9" fmla="*/ 8 h 238"/>
              <a:gd name="T10" fmla="*/ 244 w 386"/>
              <a:gd name="T11" fmla="*/ 205 h 238"/>
              <a:gd name="T12" fmla="*/ 244 w 386"/>
              <a:gd name="T13" fmla="*/ 238 h 238"/>
              <a:gd name="T14" fmla="*/ 0 w 386"/>
              <a:gd name="T15" fmla="*/ 23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6" h="238">
                <a:moveTo>
                  <a:pt x="0" y="238"/>
                </a:moveTo>
                <a:cubicBezTo>
                  <a:pt x="192" y="0"/>
                  <a:pt x="192" y="0"/>
                  <a:pt x="192" y="0"/>
                </a:cubicBezTo>
                <a:cubicBezTo>
                  <a:pt x="193" y="0"/>
                  <a:pt x="194" y="1"/>
                  <a:pt x="196" y="1"/>
                </a:cubicBezTo>
                <a:cubicBezTo>
                  <a:pt x="196" y="1"/>
                  <a:pt x="235" y="8"/>
                  <a:pt x="252" y="8"/>
                </a:cubicBezTo>
                <a:cubicBezTo>
                  <a:pt x="386" y="8"/>
                  <a:pt x="386" y="8"/>
                  <a:pt x="386" y="8"/>
                </a:cubicBezTo>
                <a:cubicBezTo>
                  <a:pt x="244" y="205"/>
                  <a:pt x="244" y="205"/>
                  <a:pt x="244" y="205"/>
                </a:cubicBezTo>
                <a:cubicBezTo>
                  <a:pt x="244" y="238"/>
                  <a:pt x="244" y="238"/>
                  <a:pt x="244" y="238"/>
                </a:cubicBezTo>
                <a:cubicBezTo>
                  <a:pt x="0" y="238"/>
                  <a:pt x="0" y="238"/>
                  <a:pt x="0" y="238"/>
                </a:cubicBezTo>
                <a:close/>
              </a:path>
            </a:pathLst>
          </a:custGeom>
          <a:solidFill>
            <a:srgbClr val="E5E5E5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2501" name="Freeform 5">
            <a:extLst>
              <a:ext uri="{FF2B5EF4-FFF2-40B4-BE49-F238E27FC236}">
                <a16:creationId xmlns:a16="http://schemas.microsoft.com/office/drawing/2014/main" id="{9B2E8D00-560E-8E49-D6F0-FAFCDBA77627}"/>
              </a:ext>
            </a:extLst>
          </p:cNvPr>
          <p:cNvSpPr>
            <a:spLocks/>
          </p:cNvSpPr>
          <p:nvPr/>
        </p:nvSpPr>
        <p:spPr bwMode="auto">
          <a:xfrm>
            <a:off x="4403725" y="4071938"/>
            <a:ext cx="142875" cy="193675"/>
          </a:xfrm>
          <a:custGeom>
            <a:avLst/>
            <a:gdLst>
              <a:gd name="T0" fmla="*/ 0 w 23"/>
              <a:gd name="T1" fmla="*/ 31 h 31"/>
              <a:gd name="T2" fmla="*/ 23 w 23"/>
              <a:gd name="T3" fmla="*/ 0 h 31"/>
              <a:gd name="T4" fmla="*/ 4 w 23"/>
              <a:gd name="T5" fmla="*/ 0 h 31"/>
              <a:gd name="T6" fmla="*/ 1 w 23"/>
              <a:gd name="T7" fmla="*/ 30 h 31"/>
              <a:gd name="T8" fmla="*/ 0 w 23"/>
              <a:gd name="T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1">
                <a:moveTo>
                  <a:pt x="0" y="31"/>
                </a:moveTo>
                <a:cubicBezTo>
                  <a:pt x="23" y="0"/>
                  <a:pt x="23" y="0"/>
                  <a:pt x="23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3"/>
                  <a:pt x="3" y="25"/>
                  <a:pt x="1" y="30"/>
                </a:cubicBezTo>
                <a:cubicBezTo>
                  <a:pt x="1" y="30"/>
                  <a:pt x="1" y="30"/>
                  <a:pt x="0" y="31"/>
                </a:cubicBezTo>
                <a:close/>
              </a:path>
            </a:pathLst>
          </a:custGeom>
          <a:solidFill>
            <a:srgbClr val="999999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2502" name="Line 6">
            <a:extLst>
              <a:ext uri="{FF2B5EF4-FFF2-40B4-BE49-F238E27FC236}">
                <a16:creationId xmlns:a16="http://schemas.microsoft.com/office/drawing/2014/main" id="{5DBC0749-293E-2F34-B6F8-918939220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550" y="2255838"/>
            <a:ext cx="1588" cy="1555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03" name="Freeform 7">
            <a:extLst>
              <a:ext uri="{FF2B5EF4-FFF2-40B4-BE49-F238E27FC236}">
                <a16:creationId xmlns:a16="http://schemas.microsoft.com/office/drawing/2014/main" id="{883FB41F-9902-7C71-B425-9E4EFA9D6766}"/>
              </a:ext>
            </a:extLst>
          </p:cNvPr>
          <p:cNvSpPr>
            <a:spLocks/>
          </p:cNvSpPr>
          <p:nvPr/>
        </p:nvSpPr>
        <p:spPr bwMode="auto">
          <a:xfrm>
            <a:off x="4178300" y="2093913"/>
            <a:ext cx="2889250" cy="1978025"/>
          </a:xfrm>
          <a:custGeom>
            <a:avLst/>
            <a:gdLst>
              <a:gd name="T0" fmla="*/ 1820 w 1820"/>
              <a:gd name="T1" fmla="*/ 102 h 1246"/>
              <a:gd name="T2" fmla="*/ 1671 w 1820"/>
              <a:gd name="T3" fmla="*/ 0 h 1246"/>
              <a:gd name="T4" fmla="*/ 806 w 1820"/>
              <a:gd name="T5" fmla="*/ 0 h 1246"/>
              <a:gd name="T6" fmla="*/ 0 w 1820"/>
              <a:gd name="T7" fmla="*/ 1116 h 1246"/>
              <a:gd name="T8" fmla="*/ 0 w 1820"/>
              <a:gd name="T9" fmla="*/ 1246 h 1246"/>
              <a:gd name="T10" fmla="*/ 1368 w 1820"/>
              <a:gd name="T11" fmla="*/ 1246 h 1246"/>
              <a:gd name="T12" fmla="*/ 1820 w 1820"/>
              <a:gd name="T13" fmla="*/ 200 h 1246"/>
              <a:gd name="T14" fmla="*/ 1820 w 1820"/>
              <a:gd name="T15" fmla="*/ 102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0" h="1246">
                <a:moveTo>
                  <a:pt x="1820" y="102"/>
                </a:moveTo>
                <a:lnTo>
                  <a:pt x="1671" y="0"/>
                </a:lnTo>
                <a:lnTo>
                  <a:pt x="806" y="0"/>
                </a:lnTo>
                <a:lnTo>
                  <a:pt x="0" y="1116"/>
                </a:lnTo>
                <a:lnTo>
                  <a:pt x="0" y="1246"/>
                </a:lnTo>
                <a:lnTo>
                  <a:pt x="1368" y="1246"/>
                </a:lnTo>
                <a:lnTo>
                  <a:pt x="1820" y="200"/>
                </a:lnTo>
                <a:lnTo>
                  <a:pt x="1820" y="102"/>
                </a:lnTo>
                <a:close/>
              </a:path>
            </a:pathLst>
          </a:custGeom>
          <a:solidFill>
            <a:srgbClr val="666666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2504" name="Line 8">
            <a:extLst>
              <a:ext uri="{FF2B5EF4-FFF2-40B4-BE49-F238E27FC236}">
                <a16:creationId xmlns:a16="http://schemas.microsoft.com/office/drawing/2014/main" id="{DA753518-4633-951C-155D-530BA6FAB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5" y="3578225"/>
            <a:ext cx="17351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05" name="Line 9">
            <a:extLst>
              <a:ext uri="{FF2B5EF4-FFF2-40B4-BE49-F238E27FC236}">
                <a16:creationId xmlns:a16="http://schemas.microsoft.com/office/drawing/2014/main" id="{E523F9F9-EC12-2B02-9935-E94DBC24F7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9813" y="3578225"/>
            <a:ext cx="204787" cy="2873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06" name="Line 10">
            <a:extLst>
              <a:ext uri="{FF2B5EF4-FFF2-40B4-BE49-F238E27FC236}">
                <a16:creationId xmlns:a16="http://schemas.microsoft.com/office/drawing/2014/main" id="{933D7F95-43F4-DE75-5F32-D53A97A5D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3865563"/>
            <a:ext cx="21463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07" name="Line 11">
            <a:extLst>
              <a:ext uri="{FF2B5EF4-FFF2-40B4-BE49-F238E27FC236}">
                <a16:creationId xmlns:a16="http://schemas.microsoft.com/office/drawing/2014/main" id="{4147858E-E3D4-E004-7CE5-724E732E9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038" y="4090988"/>
            <a:ext cx="158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08" name="Freeform 12">
            <a:extLst>
              <a:ext uri="{FF2B5EF4-FFF2-40B4-BE49-F238E27FC236}">
                <a16:creationId xmlns:a16="http://schemas.microsoft.com/office/drawing/2014/main" id="{136153A9-7197-5B21-A8DA-FF8156325AFE}"/>
              </a:ext>
            </a:extLst>
          </p:cNvPr>
          <p:cNvSpPr>
            <a:spLocks/>
          </p:cNvSpPr>
          <p:nvPr/>
        </p:nvSpPr>
        <p:spPr bwMode="auto">
          <a:xfrm>
            <a:off x="2174875" y="2206625"/>
            <a:ext cx="3201988" cy="2133600"/>
          </a:xfrm>
          <a:custGeom>
            <a:avLst/>
            <a:gdLst>
              <a:gd name="T0" fmla="*/ 513 w 513"/>
              <a:gd name="T1" fmla="*/ 0 h 342"/>
              <a:gd name="T2" fmla="*/ 251 w 513"/>
              <a:gd name="T3" fmla="*/ 0 h 342"/>
              <a:gd name="T4" fmla="*/ 1 w 513"/>
              <a:gd name="T5" fmla="*/ 297 h 342"/>
              <a:gd name="T6" fmla="*/ 1 w 513"/>
              <a:gd name="T7" fmla="*/ 302 h 342"/>
              <a:gd name="T8" fmla="*/ 14 w 513"/>
              <a:gd name="T9" fmla="*/ 332 h 342"/>
              <a:gd name="T10" fmla="*/ 43 w 513"/>
              <a:gd name="T11" fmla="*/ 342 h 342"/>
              <a:gd name="T12" fmla="*/ 28 w 513"/>
              <a:gd name="T13" fmla="*/ 329 h 342"/>
              <a:gd name="T14" fmla="*/ 25 w 513"/>
              <a:gd name="T15" fmla="*/ 302 h 342"/>
              <a:gd name="T16" fmla="*/ 255 w 513"/>
              <a:gd name="T17" fmla="*/ 20 h 342"/>
              <a:gd name="T18" fmla="*/ 498 w 513"/>
              <a:gd name="T19" fmla="*/ 20 h 342"/>
              <a:gd name="T20" fmla="*/ 513 w 513"/>
              <a:gd name="T21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3" h="342">
                <a:moveTo>
                  <a:pt x="513" y="0"/>
                </a:moveTo>
                <a:cubicBezTo>
                  <a:pt x="251" y="0"/>
                  <a:pt x="251" y="0"/>
                  <a:pt x="251" y="0"/>
                </a:cubicBezTo>
                <a:cubicBezTo>
                  <a:pt x="1" y="297"/>
                  <a:pt x="1" y="297"/>
                  <a:pt x="1" y="297"/>
                </a:cubicBezTo>
                <a:cubicBezTo>
                  <a:pt x="1" y="302"/>
                  <a:pt x="1" y="302"/>
                  <a:pt x="1" y="302"/>
                </a:cubicBezTo>
                <a:cubicBezTo>
                  <a:pt x="1" y="302"/>
                  <a:pt x="0" y="318"/>
                  <a:pt x="14" y="332"/>
                </a:cubicBezTo>
                <a:cubicBezTo>
                  <a:pt x="14" y="332"/>
                  <a:pt x="23" y="342"/>
                  <a:pt x="43" y="342"/>
                </a:cubicBezTo>
                <a:cubicBezTo>
                  <a:pt x="32" y="337"/>
                  <a:pt x="28" y="329"/>
                  <a:pt x="28" y="329"/>
                </a:cubicBezTo>
                <a:cubicBezTo>
                  <a:pt x="26" y="324"/>
                  <a:pt x="25" y="304"/>
                  <a:pt x="25" y="302"/>
                </a:cubicBezTo>
                <a:cubicBezTo>
                  <a:pt x="255" y="20"/>
                  <a:pt x="255" y="20"/>
                  <a:pt x="255" y="20"/>
                </a:cubicBezTo>
                <a:cubicBezTo>
                  <a:pt x="498" y="20"/>
                  <a:pt x="498" y="20"/>
                  <a:pt x="498" y="2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666666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2509" name="Freeform 13">
            <a:extLst>
              <a:ext uri="{FF2B5EF4-FFF2-40B4-BE49-F238E27FC236}">
                <a16:creationId xmlns:a16="http://schemas.microsoft.com/office/drawing/2014/main" id="{CBD4450C-DA68-22C2-6163-6F84362CF737}"/>
              </a:ext>
            </a:extLst>
          </p:cNvPr>
          <p:cNvSpPr>
            <a:spLocks/>
          </p:cNvSpPr>
          <p:nvPr/>
        </p:nvSpPr>
        <p:spPr bwMode="auto">
          <a:xfrm>
            <a:off x="3767138" y="2330450"/>
            <a:ext cx="1516062" cy="306388"/>
          </a:xfrm>
          <a:custGeom>
            <a:avLst/>
            <a:gdLst>
              <a:gd name="T0" fmla="*/ 208 w 243"/>
              <a:gd name="T1" fmla="*/ 49 h 49"/>
              <a:gd name="T2" fmla="*/ 74 w 243"/>
              <a:gd name="T3" fmla="*/ 49 h 49"/>
              <a:gd name="T4" fmla="*/ 18 w 243"/>
              <a:gd name="T5" fmla="*/ 42 h 49"/>
              <a:gd name="T6" fmla="*/ 3 w 243"/>
              <a:gd name="T7" fmla="*/ 30 h 49"/>
              <a:gd name="T8" fmla="*/ 0 w 243"/>
              <a:gd name="T9" fmla="*/ 0 h 49"/>
              <a:gd name="T10" fmla="*/ 243 w 243"/>
              <a:gd name="T11" fmla="*/ 0 h 49"/>
              <a:gd name="T12" fmla="*/ 208 w 243"/>
              <a:gd name="T13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" h="49">
                <a:moveTo>
                  <a:pt x="208" y="49"/>
                </a:moveTo>
                <a:cubicBezTo>
                  <a:pt x="74" y="49"/>
                  <a:pt x="74" y="49"/>
                  <a:pt x="74" y="49"/>
                </a:cubicBezTo>
                <a:cubicBezTo>
                  <a:pt x="57" y="49"/>
                  <a:pt x="18" y="42"/>
                  <a:pt x="18" y="42"/>
                </a:cubicBezTo>
                <a:cubicBezTo>
                  <a:pt x="7" y="38"/>
                  <a:pt x="3" y="30"/>
                  <a:pt x="3" y="30"/>
                </a:cubicBezTo>
                <a:cubicBezTo>
                  <a:pt x="1" y="25"/>
                  <a:pt x="0" y="2"/>
                  <a:pt x="0" y="0"/>
                </a:cubicBezTo>
                <a:cubicBezTo>
                  <a:pt x="243" y="0"/>
                  <a:pt x="243" y="0"/>
                  <a:pt x="243" y="0"/>
                </a:cubicBezTo>
                <a:lnTo>
                  <a:pt x="208" y="49"/>
                </a:lnTo>
                <a:close/>
              </a:path>
            </a:pathLst>
          </a:cu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2510" name="Freeform 14">
            <a:extLst>
              <a:ext uri="{FF2B5EF4-FFF2-40B4-BE49-F238E27FC236}">
                <a16:creationId xmlns:a16="http://schemas.microsoft.com/office/drawing/2014/main" id="{63902A43-26FA-D133-4DE2-1ECCD7FB6380}"/>
              </a:ext>
            </a:extLst>
          </p:cNvPr>
          <p:cNvSpPr>
            <a:spLocks/>
          </p:cNvSpPr>
          <p:nvPr/>
        </p:nvSpPr>
        <p:spPr bwMode="auto">
          <a:xfrm>
            <a:off x="2343150" y="2330450"/>
            <a:ext cx="1511300" cy="1741488"/>
          </a:xfrm>
          <a:custGeom>
            <a:avLst/>
            <a:gdLst>
              <a:gd name="T0" fmla="*/ 0 w 242"/>
              <a:gd name="T1" fmla="*/ 279 h 279"/>
              <a:gd name="T2" fmla="*/ 228 w 242"/>
              <a:gd name="T3" fmla="*/ 0 h 279"/>
              <a:gd name="T4" fmla="*/ 231 w 242"/>
              <a:gd name="T5" fmla="*/ 30 h 279"/>
              <a:gd name="T6" fmla="*/ 242 w 242"/>
              <a:gd name="T7" fmla="*/ 41 h 279"/>
              <a:gd name="T8" fmla="*/ 50 w 242"/>
              <a:gd name="T9" fmla="*/ 279 h 279"/>
              <a:gd name="T10" fmla="*/ 0 w 242"/>
              <a:gd name="T11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2" h="279">
                <a:moveTo>
                  <a:pt x="0" y="279"/>
                </a:moveTo>
                <a:cubicBezTo>
                  <a:pt x="228" y="0"/>
                  <a:pt x="228" y="0"/>
                  <a:pt x="228" y="0"/>
                </a:cubicBezTo>
                <a:cubicBezTo>
                  <a:pt x="228" y="2"/>
                  <a:pt x="229" y="25"/>
                  <a:pt x="231" y="30"/>
                </a:cubicBezTo>
                <a:cubicBezTo>
                  <a:pt x="231" y="30"/>
                  <a:pt x="234" y="36"/>
                  <a:pt x="242" y="41"/>
                </a:cubicBezTo>
                <a:cubicBezTo>
                  <a:pt x="50" y="279"/>
                  <a:pt x="50" y="279"/>
                  <a:pt x="50" y="279"/>
                </a:cubicBezTo>
                <a:lnTo>
                  <a:pt x="0" y="279"/>
                </a:lnTo>
                <a:close/>
              </a:path>
            </a:pathLst>
          </a:custGeom>
          <a:solidFill>
            <a:srgbClr val="BFBFB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2511" name="Freeform 15">
            <a:extLst>
              <a:ext uri="{FF2B5EF4-FFF2-40B4-BE49-F238E27FC236}">
                <a16:creationId xmlns:a16="http://schemas.microsoft.com/office/drawing/2014/main" id="{8AE07E32-C927-4B4A-BCAF-D4F817B472CA}"/>
              </a:ext>
            </a:extLst>
          </p:cNvPr>
          <p:cNvSpPr>
            <a:spLocks/>
          </p:cNvSpPr>
          <p:nvPr/>
        </p:nvSpPr>
        <p:spPr bwMode="auto">
          <a:xfrm>
            <a:off x="2332038" y="4071938"/>
            <a:ext cx="2095500" cy="306387"/>
          </a:xfrm>
          <a:custGeom>
            <a:avLst/>
            <a:gdLst>
              <a:gd name="T0" fmla="*/ 336 w 336"/>
              <a:gd name="T1" fmla="*/ 0 h 49"/>
              <a:gd name="T2" fmla="*/ 333 w 336"/>
              <a:gd name="T3" fmla="*/ 30 h 49"/>
              <a:gd name="T4" fmla="*/ 318 w 336"/>
              <a:gd name="T5" fmla="*/ 43 h 49"/>
              <a:gd name="T6" fmla="*/ 262 w 336"/>
              <a:gd name="T7" fmla="*/ 49 h 49"/>
              <a:gd name="T8" fmla="*/ 74 w 336"/>
              <a:gd name="T9" fmla="*/ 49 h 49"/>
              <a:gd name="T10" fmla="*/ 18 w 336"/>
              <a:gd name="T11" fmla="*/ 43 h 49"/>
              <a:gd name="T12" fmla="*/ 3 w 336"/>
              <a:gd name="T13" fmla="*/ 30 h 49"/>
              <a:gd name="T14" fmla="*/ 0 w 336"/>
              <a:gd name="T15" fmla="*/ 0 h 49"/>
              <a:gd name="T16" fmla="*/ 336 w 336"/>
              <a:gd name="T1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6" h="49">
                <a:moveTo>
                  <a:pt x="336" y="0"/>
                </a:moveTo>
                <a:cubicBezTo>
                  <a:pt x="336" y="3"/>
                  <a:pt x="335" y="25"/>
                  <a:pt x="333" y="30"/>
                </a:cubicBezTo>
                <a:cubicBezTo>
                  <a:pt x="333" y="30"/>
                  <a:pt x="329" y="38"/>
                  <a:pt x="318" y="43"/>
                </a:cubicBezTo>
                <a:cubicBezTo>
                  <a:pt x="318" y="43"/>
                  <a:pt x="279" y="49"/>
                  <a:pt x="262" y="49"/>
                </a:cubicBezTo>
                <a:cubicBezTo>
                  <a:pt x="74" y="49"/>
                  <a:pt x="74" y="49"/>
                  <a:pt x="74" y="49"/>
                </a:cubicBezTo>
                <a:cubicBezTo>
                  <a:pt x="57" y="49"/>
                  <a:pt x="18" y="43"/>
                  <a:pt x="18" y="43"/>
                </a:cubicBezTo>
                <a:cubicBezTo>
                  <a:pt x="7" y="38"/>
                  <a:pt x="3" y="30"/>
                  <a:pt x="3" y="30"/>
                </a:cubicBezTo>
                <a:cubicBezTo>
                  <a:pt x="1" y="25"/>
                  <a:pt x="0" y="3"/>
                  <a:pt x="0" y="0"/>
                </a:cubicBezTo>
                <a:lnTo>
                  <a:pt x="336" y="0"/>
                </a:lnTo>
                <a:close/>
              </a:path>
            </a:pathLst>
          </a:custGeom>
          <a:solidFill>
            <a:srgbClr val="999999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2512" name="Freeform 16">
            <a:extLst>
              <a:ext uri="{FF2B5EF4-FFF2-40B4-BE49-F238E27FC236}">
                <a16:creationId xmlns:a16="http://schemas.microsoft.com/office/drawing/2014/main" id="{5288B029-6D0A-0F83-1F78-A37B0E1AC4F7}"/>
              </a:ext>
            </a:extLst>
          </p:cNvPr>
          <p:cNvSpPr>
            <a:spLocks/>
          </p:cNvSpPr>
          <p:nvPr/>
        </p:nvSpPr>
        <p:spPr bwMode="auto">
          <a:xfrm>
            <a:off x="6056313" y="4071938"/>
            <a:ext cx="811212" cy="249237"/>
          </a:xfrm>
          <a:custGeom>
            <a:avLst/>
            <a:gdLst>
              <a:gd name="T0" fmla="*/ 0 w 130"/>
              <a:gd name="T1" fmla="*/ 0 h 40"/>
              <a:gd name="T2" fmla="*/ 5 w 130"/>
              <a:gd name="T3" fmla="*/ 25 h 40"/>
              <a:gd name="T4" fmla="*/ 27 w 130"/>
              <a:gd name="T5" fmla="*/ 36 h 40"/>
              <a:gd name="T6" fmla="*/ 130 w 130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40">
                <a:moveTo>
                  <a:pt x="0" y="0"/>
                </a:moveTo>
                <a:cubicBezTo>
                  <a:pt x="0" y="2"/>
                  <a:pt x="0" y="18"/>
                  <a:pt x="5" y="25"/>
                </a:cubicBezTo>
                <a:cubicBezTo>
                  <a:pt x="5" y="25"/>
                  <a:pt x="9" y="34"/>
                  <a:pt x="27" y="36"/>
                </a:cubicBezTo>
                <a:cubicBezTo>
                  <a:pt x="27" y="36"/>
                  <a:pt x="104" y="38"/>
                  <a:pt x="130" y="40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13" name="Rectangle 17">
            <a:extLst>
              <a:ext uri="{FF2B5EF4-FFF2-40B4-BE49-F238E27FC236}">
                <a16:creationId xmlns:a16="http://schemas.microsoft.com/office/drawing/2014/main" id="{675B97E9-0C35-9A08-1A85-AB2717BC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3365500"/>
            <a:ext cx="67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Ten Roman" pitchFamily="2" charset="0"/>
              </a:rPr>
              <a:t>Bottom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14" name="Rectangle 18">
            <a:extLst>
              <a:ext uri="{FF2B5EF4-FFF2-40B4-BE49-F238E27FC236}">
                <a16:creationId xmlns:a16="http://schemas.microsoft.com/office/drawing/2014/main" id="{5D0101C3-B434-1026-8CD7-16851395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2343150"/>
            <a:ext cx="796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Ten Roman" pitchFamily="2" charset="0"/>
              </a:rPr>
              <a:t>Side wall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15" name="Rectangle 19">
            <a:extLst>
              <a:ext uri="{FF2B5EF4-FFF2-40B4-BE49-F238E27FC236}">
                <a16:creationId xmlns:a16="http://schemas.microsoft.com/office/drawing/2014/main" id="{2E10CFF1-570A-FA24-7351-38FF3375A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102100"/>
            <a:ext cx="796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Ten Roman" pitchFamily="2" charset="0"/>
              </a:rPr>
              <a:t>Side wall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16" name="Rectangle 20">
            <a:extLst>
              <a:ext uri="{FF2B5EF4-FFF2-40B4-BE49-F238E27FC236}">
                <a16:creationId xmlns:a16="http://schemas.microsoft.com/office/drawing/2014/main" id="{5B9EBD15-F57C-B26C-AA8D-BB6FBD878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4379913"/>
            <a:ext cx="744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Ten Roman" pitchFamily="2" charset="0"/>
              </a:rPr>
              <a:t>Channel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17" name="Rectangle 21">
            <a:extLst>
              <a:ext uri="{FF2B5EF4-FFF2-40B4-BE49-F238E27FC236}">
                <a16:creationId xmlns:a16="http://schemas.microsoft.com/office/drawing/2014/main" id="{1780FBBF-72D9-0067-651F-5C9DF36C5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27273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Ten Roman" pitchFamily="2" charset="0"/>
              </a:rPr>
              <a:t>Source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18" name="Rectangle 22">
            <a:extLst>
              <a:ext uri="{FF2B5EF4-FFF2-40B4-BE49-F238E27FC236}">
                <a16:creationId xmlns:a16="http://schemas.microsoft.com/office/drawing/2014/main" id="{CB5790DD-DE7A-60D9-0ECE-A0EC53F0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2949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19" name="Rectangle 23">
            <a:extLst>
              <a:ext uri="{FF2B5EF4-FFF2-40B4-BE49-F238E27FC236}">
                <a16:creationId xmlns:a16="http://schemas.microsoft.com/office/drawing/2014/main" id="{FDBAA3EC-C388-85BB-00E9-F612353B9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304800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Ten Roman" pitchFamily="2" charset="0"/>
              </a:rPr>
              <a:t>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20" name="Rectangle 24">
            <a:extLst>
              <a:ext uri="{FF2B5EF4-FFF2-40B4-BE49-F238E27FC236}">
                <a16:creationId xmlns:a16="http://schemas.microsoft.com/office/drawing/2014/main" id="{66FC798F-713F-4434-D7E5-B3407E79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1455738"/>
            <a:ext cx="1916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Ten Roman" pitchFamily="2" charset="0"/>
              </a:rPr>
              <a:t>Channel-stop implant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21" name="Rectangle 25">
            <a:extLst>
              <a:ext uri="{FF2B5EF4-FFF2-40B4-BE49-F238E27FC236}">
                <a16:creationId xmlns:a16="http://schemas.microsoft.com/office/drawing/2014/main" id="{1B839800-D0B6-2D7D-C95A-A088CF4D8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1679575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Times Ten Roman" pitchFamily="2" charset="0"/>
              </a:rPr>
              <a:t>        N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22" name="Rectangle 26">
            <a:extLst>
              <a:ext uri="{FF2B5EF4-FFF2-40B4-BE49-F238E27FC236}">
                <a16:creationId xmlns:a16="http://schemas.microsoft.com/office/drawing/2014/main" id="{C9068193-E748-C972-C037-A2B51CA7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1781175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Ten Roman" pitchFamily="2" charset="0"/>
              </a:rPr>
              <a:t>A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23" name="Rectangle 27">
            <a:extLst>
              <a:ext uri="{FF2B5EF4-FFF2-40B4-BE49-F238E27FC236}">
                <a16:creationId xmlns:a16="http://schemas.microsoft.com/office/drawing/2014/main" id="{A872C8FD-4A53-4735-8038-F7078A000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1709738"/>
            <a:ext cx="169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24" name="Rectangle 28">
            <a:extLst>
              <a:ext uri="{FF2B5EF4-FFF2-40B4-BE49-F238E27FC236}">
                <a16:creationId xmlns:a16="http://schemas.microsoft.com/office/drawing/2014/main" id="{629B5521-64AA-8FDE-F447-5796E873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4672013"/>
            <a:ext cx="836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Ten Roman" pitchFamily="2" charset="0"/>
              </a:rPr>
              <a:t>Substrate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25" name="Rectangle 29">
            <a:extLst>
              <a:ext uri="{FF2B5EF4-FFF2-40B4-BE49-F238E27FC236}">
                <a16:creationId xmlns:a16="http://schemas.microsoft.com/office/drawing/2014/main" id="{72559EED-A9ED-5D52-0E40-930B97A8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4672013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26" name="Rectangle 30">
            <a:extLst>
              <a:ext uri="{FF2B5EF4-FFF2-40B4-BE49-F238E27FC236}">
                <a16:creationId xmlns:a16="http://schemas.microsoft.com/office/drawing/2014/main" id="{50A257B5-7E09-4D84-072B-EE8ED18F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773613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Ten Roman" pitchFamily="2" charset="0"/>
              </a:rPr>
              <a:t>A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27" name="Line 31">
            <a:extLst>
              <a:ext uri="{FF2B5EF4-FFF2-40B4-BE49-F238E27FC236}">
                <a16:creationId xmlns:a16="http://schemas.microsoft.com/office/drawing/2014/main" id="{5B0986E0-150D-62CA-CF4A-69D64184A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8" y="4208463"/>
            <a:ext cx="193675" cy="254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28" name="Freeform 32">
            <a:extLst>
              <a:ext uri="{FF2B5EF4-FFF2-40B4-BE49-F238E27FC236}">
                <a16:creationId xmlns:a16="http://schemas.microsoft.com/office/drawing/2014/main" id="{58D45FAB-7518-F5E8-44F7-53656DA85B90}"/>
              </a:ext>
            </a:extLst>
          </p:cNvPr>
          <p:cNvSpPr>
            <a:spLocks/>
          </p:cNvSpPr>
          <p:nvPr/>
        </p:nvSpPr>
        <p:spPr bwMode="auto">
          <a:xfrm>
            <a:off x="2924175" y="4178300"/>
            <a:ext cx="125413" cy="74613"/>
          </a:xfrm>
          <a:custGeom>
            <a:avLst/>
            <a:gdLst>
              <a:gd name="T0" fmla="*/ 16 w 20"/>
              <a:gd name="T1" fmla="*/ 6 h 12"/>
              <a:gd name="T2" fmla="*/ 18 w 20"/>
              <a:gd name="T3" fmla="*/ 12 h 12"/>
              <a:gd name="T4" fmla="*/ 18 w 20"/>
              <a:gd name="T5" fmla="*/ 12 h 12"/>
              <a:gd name="T6" fmla="*/ 9 w 20"/>
              <a:gd name="T7" fmla="*/ 7 h 12"/>
              <a:gd name="T8" fmla="*/ 0 w 20"/>
              <a:gd name="T9" fmla="*/ 4 h 12"/>
              <a:gd name="T10" fmla="*/ 10 w 20"/>
              <a:gd name="T11" fmla="*/ 3 h 12"/>
              <a:gd name="T12" fmla="*/ 19 w 20"/>
              <a:gd name="T13" fmla="*/ 0 h 12"/>
              <a:gd name="T14" fmla="*/ 20 w 20"/>
              <a:gd name="T15" fmla="*/ 0 h 12"/>
              <a:gd name="T16" fmla="*/ 16 w 2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2">
                <a:moveTo>
                  <a:pt x="16" y="6"/>
                </a:move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9" y="7"/>
                  <a:pt x="9" y="7"/>
                  <a:pt x="9" y="7"/>
                </a:cubicBezTo>
                <a:cubicBezTo>
                  <a:pt x="6" y="6"/>
                  <a:pt x="3" y="5"/>
                  <a:pt x="0" y="4"/>
                </a:cubicBezTo>
                <a:cubicBezTo>
                  <a:pt x="3" y="3"/>
                  <a:pt x="6" y="3"/>
                  <a:pt x="10" y="3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29" name="Line 33">
            <a:extLst>
              <a:ext uri="{FF2B5EF4-FFF2-40B4-BE49-F238E27FC236}">
                <a16:creationId xmlns:a16="http://schemas.microsoft.com/office/drawing/2014/main" id="{777542B8-C41F-319A-1059-10AB8ECD4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8" y="3578225"/>
            <a:ext cx="212725" cy="5937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0" name="Freeform 34">
            <a:extLst>
              <a:ext uri="{FF2B5EF4-FFF2-40B4-BE49-F238E27FC236}">
                <a16:creationId xmlns:a16="http://schemas.microsoft.com/office/drawing/2014/main" id="{72655221-99D2-8B7E-3E32-C9EAD0EC5182}"/>
              </a:ext>
            </a:extLst>
          </p:cNvPr>
          <p:cNvSpPr>
            <a:spLocks/>
          </p:cNvSpPr>
          <p:nvPr/>
        </p:nvSpPr>
        <p:spPr bwMode="auto">
          <a:xfrm>
            <a:off x="2979738" y="3490913"/>
            <a:ext cx="76200" cy="125412"/>
          </a:xfrm>
          <a:custGeom>
            <a:avLst/>
            <a:gdLst>
              <a:gd name="T0" fmla="*/ 6 w 12"/>
              <a:gd name="T1" fmla="*/ 15 h 20"/>
              <a:gd name="T2" fmla="*/ 1 w 12"/>
              <a:gd name="T3" fmla="*/ 20 h 20"/>
              <a:gd name="T4" fmla="*/ 1 w 12"/>
              <a:gd name="T5" fmla="*/ 20 h 20"/>
              <a:gd name="T6" fmla="*/ 2 w 12"/>
              <a:gd name="T7" fmla="*/ 10 h 20"/>
              <a:gd name="T8" fmla="*/ 0 w 12"/>
              <a:gd name="T9" fmla="*/ 0 h 20"/>
              <a:gd name="T10" fmla="*/ 6 w 12"/>
              <a:gd name="T11" fmla="*/ 9 h 20"/>
              <a:gd name="T12" fmla="*/ 12 w 12"/>
              <a:gd name="T13" fmla="*/ 16 h 20"/>
              <a:gd name="T14" fmla="*/ 12 w 12"/>
              <a:gd name="T15" fmla="*/ 17 h 20"/>
              <a:gd name="T16" fmla="*/ 6 w 12"/>
              <a:gd name="T17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20">
                <a:moveTo>
                  <a:pt x="6" y="15"/>
                </a:move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7"/>
                  <a:pt x="1" y="4"/>
                  <a:pt x="0" y="0"/>
                </a:cubicBezTo>
                <a:cubicBezTo>
                  <a:pt x="2" y="3"/>
                  <a:pt x="4" y="6"/>
                  <a:pt x="6" y="9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7"/>
                  <a:pt x="12" y="17"/>
                  <a:pt x="12" y="17"/>
                </a:cubicBezTo>
                <a:lnTo>
                  <a:pt x="6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1" name="Line 35">
            <a:extLst>
              <a:ext uri="{FF2B5EF4-FFF2-40B4-BE49-F238E27FC236}">
                <a16:creationId xmlns:a16="http://schemas.microsoft.com/office/drawing/2014/main" id="{B098EC24-1581-5CD6-8D13-4AA36827C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4178300"/>
            <a:ext cx="350837" cy="1682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2" name="Freeform 36">
            <a:extLst>
              <a:ext uri="{FF2B5EF4-FFF2-40B4-BE49-F238E27FC236}">
                <a16:creationId xmlns:a16="http://schemas.microsoft.com/office/drawing/2014/main" id="{28A5BBDF-1412-F2BB-DD4A-C265782494B9}"/>
              </a:ext>
            </a:extLst>
          </p:cNvPr>
          <p:cNvSpPr>
            <a:spLocks/>
          </p:cNvSpPr>
          <p:nvPr/>
        </p:nvSpPr>
        <p:spPr bwMode="auto">
          <a:xfrm>
            <a:off x="5245100" y="4140200"/>
            <a:ext cx="125413" cy="87313"/>
          </a:xfrm>
          <a:custGeom>
            <a:avLst/>
            <a:gdLst>
              <a:gd name="T0" fmla="*/ 14 w 20"/>
              <a:gd name="T1" fmla="*/ 7 h 14"/>
              <a:gd name="T2" fmla="*/ 15 w 20"/>
              <a:gd name="T3" fmla="*/ 14 h 14"/>
              <a:gd name="T4" fmla="*/ 14 w 20"/>
              <a:gd name="T5" fmla="*/ 14 h 14"/>
              <a:gd name="T6" fmla="*/ 8 w 20"/>
              <a:gd name="T7" fmla="*/ 6 h 14"/>
              <a:gd name="T8" fmla="*/ 0 w 20"/>
              <a:gd name="T9" fmla="*/ 0 h 14"/>
              <a:gd name="T10" fmla="*/ 9 w 20"/>
              <a:gd name="T11" fmla="*/ 2 h 14"/>
              <a:gd name="T12" fmla="*/ 20 w 20"/>
              <a:gd name="T13" fmla="*/ 3 h 14"/>
              <a:gd name="T14" fmla="*/ 20 w 20"/>
              <a:gd name="T15" fmla="*/ 3 h 14"/>
              <a:gd name="T16" fmla="*/ 14 w 20"/>
              <a:gd name="T17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4">
                <a:moveTo>
                  <a:pt x="14" y="7"/>
                </a:move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8" y="6"/>
                  <a:pt x="8" y="6"/>
                  <a:pt x="8" y="6"/>
                </a:cubicBezTo>
                <a:cubicBezTo>
                  <a:pt x="5" y="4"/>
                  <a:pt x="2" y="2"/>
                  <a:pt x="0" y="0"/>
                </a:cubicBezTo>
                <a:cubicBezTo>
                  <a:pt x="3" y="1"/>
                  <a:pt x="6" y="2"/>
                  <a:pt x="9" y="2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3" name="Line 37">
            <a:extLst>
              <a:ext uri="{FF2B5EF4-FFF2-40B4-BE49-F238E27FC236}">
                <a16:creationId xmlns:a16="http://schemas.microsoft.com/office/drawing/2014/main" id="{DA37F890-3F34-562F-CB36-BACE58F09A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1975" y="1912938"/>
            <a:ext cx="261938" cy="3111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4" name="Freeform 38">
            <a:extLst>
              <a:ext uri="{FF2B5EF4-FFF2-40B4-BE49-F238E27FC236}">
                <a16:creationId xmlns:a16="http://schemas.microsoft.com/office/drawing/2014/main" id="{B305F5C2-A39A-14CA-607B-5E7FF8BC33F2}"/>
              </a:ext>
            </a:extLst>
          </p:cNvPr>
          <p:cNvSpPr>
            <a:spLocks/>
          </p:cNvSpPr>
          <p:nvPr/>
        </p:nvSpPr>
        <p:spPr bwMode="auto">
          <a:xfrm>
            <a:off x="4591050" y="2174875"/>
            <a:ext cx="104775" cy="119063"/>
          </a:xfrm>
          <a:custGeom>
            <a:avLst/>
            <a:gdLst>
              <a:gd name="T0" fmla="*/ 6 w 17"/>
              <a:gd name="T1" fmla="*/ 7 h 19"/>
              <a:gd name="T2" fmla="*/ 8 w 17"/>
              <a:gd name="T3" fmla="*/ 0 h 19"/>
              <a:gd name="T4" fmla="*/ 9 w 17"/>
              <a:gd name="T5" fmla="*/ 0 h 19"/>
              <a:gd name="T6" fmla="*/ 12 w 17"/>
              <a:gd name="T7" fmla="*/ 10 h 19"/>
              <a:gd name="T8" fmla="*/ 17 w 17"/>
              <a:gd name="T9" fmla="*/ 19 h 19"/>
              <a:gd name="T10" fmla="*/ 9 w 17"/>
              <a:gd name="T11" fmla="*/ 13 h 19"/>
              <a:gd name="T12" fmla="*/ 0 w 17"/>
              <a:gd name="T13" fmla="*/ 8 h 19"/>
              <a:gd name="T14" fmla="*/ 0 w 17"/>
              <a:gd name="T15" fmla="*/ 8 h 19"/>
              <a:gd name="T16" fmla="*/ 6 w 17"/>
              <a:gd name="T17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6" y="7"/>
                </a:move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0"/>
                  <a:pt x="9" y="0"/>
                </a:cubicBezTo>
                <a:cubicBezTo>
                  <a:pt x="12" y="10"/>
                  <a:pt x="12" y="10"/>
                  <a:pt x="12" y="10"/>
                </a:cubicBezTo>
                <a:cubicBezTo>
                  <a:pt x="14" y="13"/>
                  <a:pt x="15" y="16"/>
                  <a:pt x="17" y="19"/>
                </a:cubicBezTo>
                <a:cubicBezTo>
                  <a:pt x="14" y="17"/>
                  <a:pt x="11" y="15"/>
                  <a:pt x="9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lnTo>
                  <a:pt x="6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5" name="Line 39">
            <a:extLst>
              <a:ext uri="{FF2B5EF4-FFF2-40B4-BE49-F238E27FC236}">
                <a16:creationId xmlns:a16="http://schemas.microsoft.com/office/drawing/2014/main" id="{1CD7E4CD-0FF7-F5AC-CB66-84945C8F0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4576763"/>
            <a:ext cx="17033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6" name="Freeform 40">
            <a:extLst>
              <a:ext uri="{FF2B5EF4-FFF2-40B4-BE49-F238E27FC236}">
                <a16:creationId xmlns:a16="http://schemas.microsoft.com/office/drawing/2014/main" id="{048B457B-79C2-F19D-B300-D728891F1EAB}"/>
              </a:ext>
            </a:extLst>
          </p:cNvPr>
          <p:cNvSpPr>
            <a:spLocks/>
          </p:cNvSpPr>
          <p:nvPr/>
        </p:nvSpPr>
        <p:spPr bwMode="auto">
          <a:xfrm>
            <a:off x="4084638" y="4540250"/>
            <a:ext cx="119062" cy="74613"/>
          </a:xfrm>
          <a:custGeom>
            <a:avLst/>
            <a:gdLst>
              <a:gd name="T0" fmla="*/ 3 w 19"/>
              <a:gd name="T1" fmla="*/ 6 h 12"/>
              <a:gd name="T2" fmla="*/ 0 w 19"/>
              <a:gd name="T3" fmla="*/ 0 h 12"/>
              <a:gd name="T4" fmla="*/ 0 w 19"/>
              <a:gd name="T5" fmla="*/ 0 h 12"/>
              <a:gd name="T6" fmla="*/ 9 w 19"/>
              <a:gd name="T7" fmla="*/ 4 h 12"/>
              <a:gd name="T8" fmla="*/ 19 w 19"/>
              <a:gd name="T9" fmla="*/ 6 h 12"/>
              <a:gd name="T10" fmla="*/ 9 w 19"/>
              <a:gd name="T11" fmla="*/ 8 h 12"/>
              <a:gd name="T12" fmla="*/ 0 w 19"/>
              <a:gd name="T13" fmla="*/ 12 h 12"/>
              <a:gd name="T14" fmla="*/ 0 w 19"/>
              <a:gd name="T15" fmla="*/ 12 h 12"/>
              <a:gd name="T16" fmla="*/ 3 w 19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2">
                <a:moveTo>
                  <a:pt x="3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4"/>
                  <a:pt x="9" y="4"/>
                  <a:pt x="9" y="4"/>
                </a:cubicBezTo>
                <a:cubicBezTo>
                  <a:pt x="13" y="5"/>
                  <a:pt x="16" y="5"/>
                  <a:pt x="19" y="6"/>
                </a:cubicBezTo>
                <a:cubicBezTo>
                  <a:pt x="16" y="7"/>
                  <a:pt x="13" y="8"/>
                  <a:pt x="9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3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7" name="Freeform 41">
            <a:extLst>
              <a:ext uri="{FF2B5EF4-FFF2-40B4-BE49-F238E27FC236}">
                <a16:creationId xmlns:a16="http://schemas.microsoft.com/office/drawing/2014/main" id="{A24F1793-0140-68AE-2BA9-92A559E5D306}"/>
              </a:ext>
            </a:extLst>
          </p:cNvPr>
          <p:cNvSpPr>
            <a:spLocks/>
          </p:cNvSpPr>
          <p:nvPr/>
        </p:nvSpPr>
        <p:spPr bwMode="auto">
          <a:xfrm>
            <a:off x="2319338" y="4540250"/>
            <a:ext cx="123825" cy="74613"/>
          </a:xfrm>
          <a:custGeom>
            <a:avLst/>
            <a:gdLst>
              <a:gd name="T0" fmla="*/ 16 w 20"/>
              <a:gd name="T1" fmla="*/ 6 h 12"/>
              <a:gd name="T2" fmla="*/ 20 w 20"/>
              <a:gd name="T3" fmla="*/ 12 h 12"/>
              <a:gd name="T4" fmla="*/ 20 w 20"/>
              <a:gd name="T5" fmla="*/ 12 h 12"/>
              <a:gd name="T6" fmla="*/ 10 w 20"/>
              <a:gd name="T7" fmla="*/ 8 h 12"/>
              <a:gd name="T8" fmla="*/ 0 w 20"/>
              <a:gd name="T9" fmla="*/ 6 h 12"/>
              <a:gd name="T10" fmla="*/ 10 w 20"/>
              <a:gd name="T11" fmla="*/ 4 h 12"/>
              <a:gd name="T12" fmla="*/ 20 w 20"/>
              <a:gd name="T13" fmla="*/ 0 h 12"/>
              <a:gd name="T14" fmla="*/ 20 w 20"/>
              <a:gd name="T15" fmla="*/ 0 h 12"/>
              <a:gd name="T16" fmla="*/ 16 w 2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2">
                <a:moveTo>
                  <a:pt x="16" y="6"/>
                </a:move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7" y="8"/>
                  <a:pt x="4" y="7"/>
                  <a:pt x="0" y="6"/>
                </a:cubicBezTo>
                <a:cubicBezTo>
                  <a:pt x="4" y="5"/>
                  <a:pt x="7" y="5"/>
                  <a:pt x="10" y="4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8" name="Line 42">
            <a:extLst>
              <a:ext uri="{FF2B5EF4-FFF2-40B4-BE49-F238E27FC236}">
                <a16:creationId xmlns:a16="http://schemas.microsoft.com/office/drawing/2014/main" id="{2A25FDDC-657F-A097-30BF-3A83836F9F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638" y="4152900"/>
            <a:ext cx="1587" cy="13811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39" name="Freeform 43">
            <a:extLst>
              <a:ext uri="{FF2B5EF4-FFF2-40B4-BE49-F238E27FC236}">
                <a16:creationId xmlns:a16="http://schemas.microsoft.com/office/drawing/2014/main" id="{605CA1C9-2B25-A964-E1CB-326FC75D2701}"/>
              </a:ext>
            </a:extLst>
          </p:cNvPr>
          <p:cNvSpPr>
            <a:spLocks/>
          </p:cNvSpPr>
          <p:nvPr/>
        </p:nvSpPr>
        <p:spPr bwMode="auto">
          <a:xfrm>
            <a:off x="1889125" y="4059238"/>
            <a:ext cx="74613" cy="125412"/>
          </a:xfrm>
          <a:custGeom>
            <a:avLst/>
            <a:gdLst>
              <a:gd name="T0" fmla="*/ 6 w 12"/>
              <a:gd name="T1" fmla="*/ 16 h 20"/>
              <a:gd name="T2" fmla="*/ 0 w 12"/>
              <a:gd name="T3" fmla="*/ 20 h 20"/>
              <a:gd name="T4" fmla="*/ 0 w 12"/>
              <a:gd name="T5" fmla="*/ 20 h 20"/>
              <a:gd name="T6" fmla="*/ 4 w 12"/>
              <a:gd name="T7" fmla="*/ 10 h 20"/>
              <a:gd name="T8" fmla="*/ 6 w 12"/>
              <a:gd name="T9" fmla="*/ 0 h 20"/>
              <a:gd name="T10" fmla="*/ 8 w 12"/>
              <a:gd name="T11" fmla="*/ 10 h 20"/>
              <a:gd name="T12" fmla="*/ 12 w 12"/>
              <a:gd name="T13" fmla="*/ 20 h 20"/>
              <a:gd name="T14" fmla="*/ 12 w 12"/>
              <a:gd name="T15" fmla="*/ 20 h 20"/>
              <a:gd name="T16" fmla="*/ 6 w 12"/>
              <a:gd name="T17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20">
                <a:moveTo>
                  <a:pt x="6" y="16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4"/>
                  <a:pt x="6" y="0"/>
                </a:cubicBezTo>
                <a:cubicBezTo>
                  <a:pt x="7" y="4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40" name="Freeform 44">
            <a:extLst>
              <a:ext uri="{FF2B5EF4-FFF2-40B4-BE49-F238E27FC236}">
                <a16:creationId xmlns:a16="http://schemas.microsoft.com/office/drawing/2014/main" id="{CF78D0C4-B36F-1F18-F2EE-965E74C0E384}"/>
              </a:ext>
            </a:extLst>
          </p:cNvPr>
          <p:cNvSpPr>
            <a:spLocks/>
          </p:cNvSpPr>
          <p:nvPr/>
        </p:nvSpPr>
        <p:spPr bwMode="auto">
          <a:xfrm>
            <a:off x="1889125" y="4259263"/>
            <a:ext cx="74613" cy="119062"/>
          </a:xfrm>
          <a:custGeom>
            <a:avLst/>
            <a:gdLst>
              <a:gd name="T0" fmla="*/ 6 w 12"/>
              <a:gd name="T1" fmla="*/ 3 h 19"/>
              <a:gd name="T2" fmla="*/ 12 w 12"/>
              <a:gd name="T3" fmla="*/ 0 h 19"/>
              <a:gd name="T4" fmla="*/ 12 w 12"/>
              <a:gd name="T5" fmla="*/ 0 h 19"/>
              <a:gd name="T6" fmla="*/ 8 w 12"/>
              <a:gd name="T7" fmla="*/ 9 h 19"/>
              <a:gd name="T8" fmla="*/ 6 w 12"/>
              <a:gd name="T9" fmla="*/ 19 h 19"/>
              <a:gd name="T10" fmla="*/ 4 w 12"/>
              <a:gd name="T11" fmla="*/ 9 h 19"/>
              <a:gd name="T12" fmla="*/ 0 w 12"/>
              <a:gd name="T13" fmla="*/ 0 h 19"/>
              <a:gd name="T14" fmla="*/ 0 w 12"/>
              <a:gd name="T15" fmla="*/ 0 h 19"/>
              <a:gd name="T16" fmla="*/ 6 w 12"/>
              <a:gd name="T17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9">
                <a:moveTo>
                  <a:pt x="6" y="3"/>
                </a:move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9"/>
                  <a:pt x="8" y="9"/>
                  <a:pt x="8" y="9"/>
                </a:cubicBezTo>
                <a:cubicBezTo>
                  <a:pt x="7" y="12"/>
                  <a:pt x="7" y="16"/>
                  <a:pt x="6" y="19"/>
                </a:cubicBezTo>
                <a:cubicBezTo>
                  <a:pt x="5" y="16"/>
                  <a:pt x="4" y="12"/>
                  <a:pt x="4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41" name="Line 45">
            <a:extLst>
              <a:ext uri="{FF2B5EF4-FFF2-40B4-BE49-F238E27FC236}">
                <a16:creationId xmlns:a16="http://schemas.microsoft.com/office/drawing/2014/main" id="{6A1F9435-BEBD-D513-F6CA-10A5D58D9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362200"/>
            <a:ext cx="1373188" cy="16351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42" name="Freeform 46">
            <a:extLst>
              <a:ext uri="{FF2B5EF4-FFF2-40B4-BE49-F238E27FC236}">
                <a16:creationId xmlns:a16="http://schemas.microsoft.com/office/drawing/2014/main" id="{9E480026-76E2-1427-4B2F-57DCC14118D2}"/>
              </a:ext>
            </a:extLst>
          </p:cNvPr>
          <p:cNvSpPr>
            <a:spLocks/>
          </p:cNvSpPr>
          <p:nvPr/>
        </p:nvSpPr>
        <p:spPr bwMode="auto">
          <a:xfrm>
            <a:off x="3305175" y="2293938"/>
            <a:ext cx="106363" cy="111125"/>
          </a:xfrm>
          <a:custGeom>
            <a:avLst/>
            <a:gdLst>
              <a:gd name="T0" fmla="*/ 7 w 17"/>
              <a:gd name="T1" fmla="*/ 12 h 18"/>
              <a:gd name="T2" fmla="*/ 0 w 17"/>
              <a:gd name="T3" fmla="*/ 11 h 18"/>
              <a:gd name="T4" fmla="*/ 0 w 17"/>
              <a:gd name="T5" fmla="*/ 11 h 18"/>
              <a:gd name="T6" fmla="*/ 9 w 17"/>
              <a:gd name="T7" fmla="*/ 6 h 18"/>
              <a:gd name="T8" fmla="*/ 17 w 17"/>
              <a:gd name="T9" fmla="*/ 0 h 18"/>
              <a:gd name="T10" fmla="*/ 12 w 17"/>
              <a:gd name="T11" fmla="*/ 9 h 18"/>
              <a:gd name="T12" fmla="*/ 9 w 17"/>
              <a:gd name="T13" fmla="*/ 18 h 18"/>
              <a:gd name="T14" fmla="*/ 9 w 17"/>
              <a:gd name="T15" fmla="*/ 18 h 18"/>
              <a:gd name="T16" fmla="*/ 7 w 17"/>
              <a:gd name="T17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8">
                <a:moveTo>
                  <a:pt x="7" y="12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9" y="6"/>
                  <a:pt x="9" y="6"/>
                  <a:pt x="9" y="6"/>
                </a:cubicBezTo>
                <a:cubicBezTo>
                  <a:pt x="12" y="4"/>
                  <a:pt x="14" y="2"/>
                  <a:pt x="17" y="0"/>
                </a:cubicBezTo>
                <a:cubicBezTo>
                  <a:pt x="15" y="3"/>
                  <a:pt x="14" y="6"/>
                  <a:pt x="12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43" name="Freeform 47">
            <a:extLst>
              <a:ext uri="{FF2B5EF4-FFF2-40B4-BE49-F238E27FC236}">
                <a16:creationId xmlns:a16="http://schemas.microsoft.com/office/drawing/2014/main" id="{2E8B7CAB-265A-E05A-43A4-77AD63C2B152}"/>
              </a:ext>
            </a:extLst>
          </p:cNvPr>
          <p:cNvSpPr>
            <a:spLocks/>
          </p:cNvSpPr>
          <p:nvPr/>
        </p:nvSpPr>
        <p:spPr bwMode="auto">
          <a:xfrm>
            <a:off x="1925638" y="3946525"/>
            <a:ext cx="106362" cy="112713"/>
          </a:xfrm>
          <a:custGeom>
            <a:avLst/>
            <a:gdLst>
              <a:gd name="T0" fmla="*/ 10 w 17"/>
              <a:gd name="T1" fmla="*/ 6 h 18"/>
              <a:gd name="T2" fmla="*/ 17 w 17"/>
              <a:gd name="T3" fmla="*/ 7 h 18"/>
              <a:gd name="T4" fmla="*/ 17 w 17"/>
              <a:gd name="T5" fmla="*/ 8 h 18"/>
              <a:gd name="T6" fmla="*/ 8 w 17"/>
              <a:gd name="T7" fmla="*/ 12 h 18"/>
              <a:gd name="T8" fmla="*/ 0 w 17"/>
              <a:gd name="T9" fmla="*/ 18 h 18"/>
              <a:gd name="T10" fmla="*/ 4 w 17"/>
              <a:gd name="T11" fmla="*/ 10 h 18"/>
              <a:gd name="T12" fmla="*/ 8 w 17"/>
              <a:gd name="T13" fmla="*/ 0 h 18"/>
              <a:gd name="T14" fmla="*/ 8 w 17"/>
              <a:gd name="T15" fmla="*/ 0 h 18"/>
              <a:gd name="T16" fmla="*/ 10 w 17"/>
              <a:gd name="T17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8">
                <a:moveTo>
                  <a:pt x="10" y="6"/>
                </a:move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8" y="12"/>
                  <a:pt x="8" y="12"/>
                  <a:pt x="8" y="12"/>
                </a:cubicBezTo>
                <a:cubicBezTo>
                  <a:pt x="5" y="14"/>
                  <a:pt x="2" y="16"/>
                  <a:pt x="0" y="18"/>
                </a:cubicBezTo>
                <a:cubicBezTo>
                  <a:pt x="1" y="15"/>
                  <a:pt x="3" y="13"/>
                  <a:pt x="4" y="1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lnTo>
                  <a:pt x="1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44" name="Rectangle 48">
            <a:extLst>
              <a:ext uri="{FF2B5EF4-FFF2-40B4-BE49-F238E27FC236}">
                <a16:creationId xmlns:a16="http://schemas.microsoft.com/office/drawing/2014/main" id="{BA42C2A2-C79A-93DF-6462-B81D9CC9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2838450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Times Ten Roman" pitchFamily="2" charset="0"/>
              </a:rPr>
              <a:t>W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45" name="Rectangle 49">
            <a:extLst>
              <a:ext uri="{FF2B5EF4-FFF2-40B4-BE49-F238E27FC236}">
                <a16:creationId xmlns:a16="http://schemas.microsoft.com/office/drawing/2014/main" id="{FDED350C-A5F9-B98B-4EC9-F1100A90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40782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46" name="Rectangle 50">
            <a:extLst>
              <a:ext uri="{FF2B5EF4-FFF2-40B4-BE49-F238E27FC236}">
                <a16:creationId xmlns:a16="http://schemas.microsoft.com/office/drawing/2014/main" id="{3F838D80-723C-181F-20FC-FCDD197E8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4176713"/>
            <a:ext cx="428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Ten Roman" pitchFamily="2" charset="0"/>
              </a:rPr>
              <a:t>j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47" name="Rectangle 51">
            <a:extLst>
              <a:ext uri="{FF2B5EF4-FFF2-40B4-BE49-F238E27FC236}">
                <a16:creationId xmlns:a16="http://schemas.microsoft.com/office/drawing/2014/main" id="{538BFA85-D30B-EFAA-9E25-834C5E54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45831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48" name="Rectangle 52">
            <a:extLst>
              <a:ext uri="{FF2B5EF4-FFF2-40B4-BE49-F238E27FC236}">
                <a16:creationId xmlns:a16="http://schemas.microsoft.com/office/drawing/2014/main" id="{306E83D6-39FC-76C4-423C-7D76313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46815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62549" name="Line 53">
            <a:extLst>
              <a:ext uri="{FF2B5EF4-FFF2-40B4-BE49-F238E27FC236}">
                <a16:creationId xmlns:a16="http://schemas.microsoft.com/office/drawing/2014/main" id="{FA58CE3B-2616-5AFE-45E2-703895D45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1225" y="4090988"/>
            <a:ext cx="1508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50" name="Line 54">
            <a:extLst>
              <a:ext uri="{FF2B5EF4-FFF2-40B4-BE49-F238E27FC236}">
                <a16:creationId xmlns:a16="http://schemas.microsoft.com/office/drawing/2014/main" id="{08B84F25-E57E-FFDC-F358-478EBFF6A2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255838"/>
            <a:ext cx="742950" cy="16097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51" name="Line 55">
            <a:extLst>
              <a:ext uri="{FF2B5EF4-FFF2-40B4-BE49-F238E27FC236}">
                <a16:creationId xmlns:a16="http://schemas.microsoft.com/office/drawing/2014/main" id="{7A1EC0C0-BC57-6C0F-6847-0CBD6BE0E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9813" y="2093913"/>
            <a:ext cx="711200" cy="14843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2552" name="Line 56">
            <a:extLst>
              <a:ext uri="{FF2B5EF4-FFF2-40B4-BE49-F238E27FC236}">
                <a16:creationId xmlns:a16="http://schemas.microsoft.com/office/drawing/2014/main" id="{DC17E2A3-AC74-3405-1F61-52AE4CED4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865563"/>
            <a:ext cx="1588" cy="2063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2553" name="Picture 57">
            <a:extLst>
              <a:ext uri="{FF2B5EF4-FFF2-40B4-BE49-F238E27FC236}">
                <a16:creationId xmlns:a16="http://schemas.microsoft.com/office/drawing/2014/main" id="{2C9CFEEE-1EFB-720F-DCF9-C45806799FC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5191125"/>
            <a:ext cx="5086350" cy="695325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5607CEF8-6309-75BB-273D-072345058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altLang="en-US" sz="4000"/>
              <a:t>Junction Capacitance</a:t>
            </a:r>
            <a:endParaRPr lang="en-US" altLang="en-US"/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33CCB5C3-020A-21C6-7290-CC9FF335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584450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24" name="Rectangle 4">
            <a:extLst>
              <a:ext uri="{FF2B5EF4-FFF2-40B4-BE49-F238E27FC236}">
                <a16:creationId xmlns:a16="http://schemas.microsoft.com/office/drawing/2014/main" id="{691C9020-544D-5522-5F6B-5616D883D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135188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3525" name="Picture 5">
            <a:extLst>
              <a:ext uri="{FF2B5EF4-FFF2-40B4-BE49-F238E27FC236}">
                <a16:creationId xmlns:a16="http://schemas.microsoft.com/office/drawing/2014/main" id="{BC39CAD5-F983-B4D9-6C7F-E1CE5225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t="29906" r="17369" b="10481"/>
          <a:stretch>
            <a:fillRect/>
          </a:stretch>
        </p:blipFill>
        <p:spPr bwMode="auto">
          <a:xfrm>
            <a:off x="1676400" y="1457325"/>
            <a:ext cx="60198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26E6744A-C735-CA97-C614-3C08155C9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r>
              <a:rPr lang="en-US" altLang="en-US" sz="4000"/>
              <a:t>Linearizing the Junction Capacitance</a:t>
            </a:r>
            <a:endParaRPr lang="en-US" altLang="en-US"/>
          </a:p>
        </p:txBody>
      </p:sp>
      <p:pic>
        <p:nvPicPr>
          <p:cNvPr id="364547" name="Picture 3">
            <a:extLst>
              <a:ext uri="{FF2B5EF4-FFF2-40B4-BE49-F238E27FC236}">
                <a16:creationId xmlns:a16="http://schemas.microsoft.com/office/drawing/2014/main" id="{91484574-C09E-F803-7CBB-1C469E3A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1" t="41777" r="9514" b="32889"/>
          <a:stretch>
            <a:fillRect/>
          </a:stretch>
        </p:blipFill>
        <p:spPr bwMode="auto">
          <a:xfrm>
            <a:off x="1295400" y="3648075"/>
            <a:ext cx="7010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4548" name="Text Box 4">
            <a:extLst>
              <a:ext uri="{FF2B5EF4-FFF2-40B4-BE49-F238E27FC236}">
                <a16:creationId xmlns:a16="http://schemas.microsoft.com/office/drawing/2014/main" id="{86203410-8BDC-71B6-2DDA-BAFEC339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3075"/>
            <a:ext cx="57578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0">
                <a:solidFill>
                  <a:schemeClr val="accent2"/>
                </a:solidFill>
                <a:latin typeface="Book Antiqua" panose="02040602050305030304" pitchFamily="18" charset="0"/>
              </a:rPr>
              <a:t>Replace non-linear capacitance by</a:t>
            </a:r>
          </a:p>
          <a:p>
            <a:pPr algn="ctr"/>
            <a:r>
              <a:rPr lang="en-US" altLang="en-US" i="0">
                <a:solidFill>
                  <a:schemeClr val="accent1"/>
                </a:solidFill>
                <a:latin typeface="Book Antiqua" panose="02040602050305030304" pitchFamily="18" charset="0"/>
              </a:rPr>
              <a:t>large-signal equivalent linear capacitance</a:t>
            </a:r>
            <a:endParaRPr lang="en-US" altLang="en-US" i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altLang="en-US" i="0">
                <a:solidFill>
                  <a:schemeClr val="accent2"/>
                </a:solidFill>
                <a:latin typeface="Book Antiqua" panose="02040602050305030304" pitchFamily="18" charset="0"/>
              </a:rPr>
              <a:t>which displaces </a:t>
            </a:r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equal charge </a:t>
            </a:r>
          </a:p>
          <a:p>
            <a:pPr algn="ctr"/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over voltage swing of interest</a:t>
            </a:r>
            <a:endParaRPr lang="en-US" altLang="en-US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6B9D0CC1-FEA8-304F-19D2-12D0B15DE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852488"/>
            <a:ext cx="7772400" cy="715962"/>
          </a:xfrm>
        </p:spPr>
        <p:txBody>
          <a:bodyPr/>
          <a:lstStyle/>
          <a:p>
            <a:r>
              <a:rPr lang="en-US" altLang="en-US"/>
              <a:t>Capacitances in 0.25 </a:t>
            </a:r>
            <a:r>
              <a:rPr lang="en-US" altLang="en-US">
                <a:latin typeface="Symbol" pitchFamily="2" charset="2"/>
              </a:rPr>
              <a:t>m</a:t>
            </a:r>
            <a:r>
              <a:rPr lang="en-US" altLang="en-US"/>
              <a:t>m CMOS process</a:t>
            </a:r>
          </a:p>
        </p:txBody>
      </p:sp>
      <p:pic>
        <p:nvPicPr>
          <p:cNvPr id="365571" name="Picture 3">
            <a:extLst>
              <a:ext uri="{FF2B5EF4-FFF2-40B4-BE49-F238E27FC236}">
                <a16:creationId xmlns:a16="http://schemas.microsoft.com/office/drawing/2014/main" id="{884E9DF7-1592-4222-89B0-EDAE1BA4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t="36273" r="18182" b="42871"/>
          <a:stretch>
            <a:fillRect/>
          </a:stretch>
        </p:blipFill>
        <p:spPr bwMode="auto">
          <a:xfrm>
            <a:off x="209550" y="2997200"/>
            <a:ext cx="8934450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46241143-04BA-24FF-D3B0-30BAFE9A1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838200"/>
          </a:xfrm>
        </p:spPr>
        <p:txBody>
          <a:bodyPr/>
          <a:lstStyle/>
          <a:p>
            <a:r>
              <a:rPr lang="en-US" altLang="en-US"/>
              <a:t>The Sub-Micron MOS Transistor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35783B7B-EF74-D861-0D52-50595C383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Threshold Variations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Subthreshold Conduction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Parasitic Resistances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3104A260-C7C3-04A8-9808-DC30F945A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Threshold Variations</a:t>
            </a:r>
          </a:p>
        </p:txBody>
      </p:sp>
      <p:sp>
        <p:nvSpPr>
          <p:cNvPr id="349187" name="Freeform 3">
            <a:extLst>
              <a:ext uri="{FF2B5EF4-FFF2-40B4-BE49-F238E27FC236}">
                <a16:creationId xmlns:a16="http://schemas.microsoft.com/office/drawing/2014/main" id="{A1FAEA4A-8465-BA32-0553-72D2A2DD3E28}"/>
              </a:ext>
            </a:extLst>
          </p:cNvPr>
          <p:cNvSpPr>
            <a:spLocks/>
          </p:cNvSpPr>
          <p:nvPr/>
        </p:nvSpPr>
        <p:spPr bwMode="auto">
          <a:xfrm>
            <a:off x="965200" y="2286000"/>
            <a:ext cx="25400" cy="25400"/>
          </a:xfrm>
          <a:custGeom>
            <a:avLst/>
            <a:gdLst>
              <a:gd name="T0" fmla="*/ 8 w 16"/>
              <a:gd name="T1" fmla="*/ 0 h 16"/>
              <a:gd name="T2" fmla="*/ 0 w 16"/>
              <a:gd name="T3" fmla="*/ 0 h 16"/>
              <a:gd name="T4" fmla="*/ 0 w 16"/>
              <a:gd name="T5" fmla="*/ 8 h 16"/>
              <a:gd name="T6" fmla="*/ 0 w 16"/>
              <a:gd name="T7" fmla="*/ 16 h 16"/>
              <a:gd name="T8" fmla="*/ 8 w 16"/>
              <a:gd name="T9" fmla="*/ 16 h 16"/>
              <a:gd name="T10" fmla="*/ 16 w 16"/>
              <a:gd name="T11" fmla="*/ 16 h 16"/>
              <a:gd name="T12" fmla="*/ 16 w 16"/>
              <a:gd name="T13" fmla="*/ 8 h 16"/>
              <a:gd name="T14" fmla="*/ 16 w 16"/>
              <a:gd name="T15" fmla="*/ 0 h 16"/>
              <a:gd name="T16" fmla="*/ 8 w 16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88" name="Freeform 4">
            <a:extLst>
              <a:ext uri="{FF2B5EF4-FFF2-40B4-BE49-F238E27FC236}">
                <a16:creationId xmlns:a16="http://schemas.microsoft.com/office/drawing/2014/main" id="{08D4C190-4DBB-0F66-F259-AC42AB334F61}"/>
              </a:ext>
            </a:extLst>
          </p:cNvPr>
          <p:cNvSpPr>
            <a:spLocks/>
          </p:cNvSpPr>
          <p:nvPr/>
        </p:nvSpPr>
        <p:spPr bwMode="auto">
          <a:xfrm>
            <a:off x="939800" y="2197100"/>
            <a:ext cx="114300" cy="88900"/>
          </a:xfrm>
          <a:custGeom>
            <a:avLst/>
            <a:gdLst>
              <a:gd name="T0" fmla="*/ 24 w 72"/>
              <a:gd name="T1" fmla="*/ 56 h 56"/>
              <a:gd name="T2" fmla="*/ 0 w 72"/>
              <a:gd name="T3" fmla="*/ 56 h 56"/>
              <a:gd name="T4" fmla="*/ 0 w 72"/>
              <a:gd name="T5" fmla="*/ 56 h 56"/>
              <a:gd name="T6" fmla="*/ 0 w 72"/>
              <a:gd name="T7" fmla="*/ 56 h 56"/>
              <a:gd name="T8" fmla="*/ 24 w 72"/>
              <a:gd name="T9" fmla="*/ 8 h 56"/>
              <a:gd name="T10" fmla="*/ 32 w 72"/>
              <a:gd name="T11" fmla="*/ 0 h 56"/>
              <a:gd name="T12" fmla="*/ 32 w 72"/>
              <a:gd name="T13" fmla="*/ 0 h 56"/>
              <a:gd name="T14" fmla="*/ 64 w 72"/>
              <a:gd name="T15" fmla="*/ 48 h 56"/>
              <a:gd name="T16" fmla="*/ 72 w 72"/>
              <a:gd name="T17" fmla="*/ 56 h 56"/>
              <a:gd name="T18" fmla="*/ 56 w 72"/>
              <a:gd name="T19" fmla="*/ 56 h 56"/>
              <a:gd name="T20" fmla="*/ 56 w 72"/>
              <a:gd name="T21" fmla="*/ 56 h 56"/>
              <a:gd name="T22" fmla="*/ 24 w 72"/>
              <a:gd name="T23" fmla="*/ 8 h 56"/>
              <a:gd name="T24" fmla="*/ 32 w 72"/>
              <a:gd name="T25" fmla="*/ 0 h 56"/>
              <a:gd name="T26" fmla="*/ 32 w 72"/>
              <a:gd name="T27" fmla="*/ 8 h 56"/>
              <a:gd name="T28" fmla="*/ 8 w 72"/>
              <a:gd name="T29" fmla="*/ 56 h 56"/>
              <a:gd name="T30" fmla="*/ 0 w 72"/>
              <a:gd name="T31" fmla="*/ 56 h 56"/>
              <a:gd name="T32" fmla="*/ 0 w 72"/>
              <a:gd name="T33" fmla="*/ 48 h 56"/>
              <a:gd name="T34" fmla="*/ 24 w 72"/>
              <a:gd name="T35" fmla="*/ 48 h 56"/>
              <a:gd name="T36" fmla="*/ 24 w 72"/>
              <a:gd name="T3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" h="56">
                <a:moveTo>
                  <a:pt x="24" y="56"/>
                </a:moveTo>
                <a:lnTo>
                  <a:pt x="0" y="56"/>
                </a:lnTo>
                <a:lnTo>
                  <a:pt x="0" y="56"/>
                </a:lnTo>
                <a:lnTo>
                  <a:pt x="0" y="56"/>
                </a:lnTo>
                <a:lnTo>
                  <a:pt x="24" y="8"/>
                </a:lnTo>
                <a:lnTo>
                  <a:pt x="32" y="0"/>
                </a:lnTo>
                <a:lnTo>
                  <a:pt x="32" y="0"/>
                </a:lnTo>
                <a:lnTo>
                  <a:pt x="64" y="48"/>
                </a:lnTo>
                <a:lnTo>
                  <a:pt x="72" y="56"/>
                </a:lnTo>
                <a:lnTo>
                  <a:pt x="56" y="56"/>
                </a:lnTo>
                <a:lnTo>
                  <a:pt x="56" y="56"/>
                </a:lnTo>
                <a:lnTo>
                  <a:pt x="24" y="8"/>
                </a:lnTo>
                <a:lnTo>
                  <a:pt x="32" y="0"/>
                </a:lnTo>
                <a:lnTo>
                  <a:pt x="32" y="8"/>
                </a:lnTo>
                <a:lnTo>
                  <a:pt x="8" y="56"/>
                </a:lnTo>
                <a:lnTo>
                  <a:pt x="0" y="56"/>
                </a:lnTo>
                <a:lnTo>
                  <a:pt x="0" y="48"/>
                </a:lnTo>
                <a:lnTo>
                  <a:pt x="24" y="48"/>
                </a:lnTo>
                <a:lnTo>
                  <a:pt x="24" y="5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89" name="Freeform 5">
            <a:extLst>
              <a:ext uri="{FF2B5EF4-FFF2-40B4-BE49-F238E27FC236}">
                <a16:creationId xmlns:a16="http://schemas.microsoft.com/office/drawing/2014/main" id="{32B5EDE5-A784-EB59-BE71-0870BCB3BB4F}"/>
              </a:ext>
            </a:extLst>
          </p:cNvPr>
          <p:cNvSpPr>
            <a:spLocks/>
          </p:cNvSpPr>
          <p:nvPr/>
        </p:nvSpPr>
        <p:spPr bwMode="auto">
          <a:xfrm>
            <a:off x="977900" y="2273300"/>
            <a:ext cx="50800" cy="12700"/>
          </a:xfrm>
          <a:custGeom>
            <a:avLst/>
            <a:gdLst>
              <a:gd name="T0" fmla="*/ 32 w 32"/>
              <a:gd name="T1" fmla="*/ 8 h 8"/>
              <a:gd name="T2" fmla="*/ 0 w 32"/>
              <a:gd name="T3" fmla="*/ 8 h 8"/>
              <a:gd name="T4" fmla="*/ 0 w 32"/>
              <a:gd name="T5" fmla="*/ 0 h 8"/>
              <a:gd name="T6" fmla="*/ 0 w 32"/>
              <a:gd name="T7" fmla="*/ 0 h 8"/>
              <a:gd name="T8" fmla="*/ 0 w 32"/>
              <a:gd name="T9" fmla="*/ 0 h 8"/>
              <a:gd name="T10" fmla="*/ 32 w 32"/>
              <a:gd name="T11" fmla="*/ 0 h 8"/>
              <a:gd name="T12" fmla="*/ 32 w 32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8">
                <a:moveTo>
                  <a:pt x="32" y="8"/>
                </a:moveTo>
                <a:lnTo>
                  <a:pt x="0" y="8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2" y="0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0" name="Freeform 6">
            <a:extLst>
              <a:ext uri="{FF2B5EF4-FFF2-40B4-BE49-F238E27FC236}">
                <a16:creationId xmlns:a16="http://schemas.microsoft.com/office/drawing/2014/main" id="{AD07BB31-9A5E-4A25-681D-95AA20F02055}"/>
              </a:ext>
            </a:extLst>
          </p:cNvPr>
          <p:cNvSpPr>
            <a:spLocks/>
          </p:cNvSpPr>
          <p:nvPr/>
        </p:nvSpPr>
        <p:spPr bwMode="auto">
          <a:xfrm>
            <a:off x="939800" y="2209800"/>
            <a:ext cx="88900" cy="76200"/>
          </a:xfrm>
          <a:custGeom>
            <a:avLst/>
            <a:gdLst>
              <a:gd name="T0" fmla="*/ 24 w 56"/>
              <a:gd name="T1" fmla="*/ 48 h 48"/>
              <a:gd name="T2" fmla="*/ 0 w 56"/>
              <a:gd name="T3" fmla="*/ 48 h 48"/>
              <a:gd name="T4" fmla="*/ 24 w 56"/>
              <a:gd name="T5" fmla="*/ 0 h 48"/>
              <a:gd name="T6" fmla="*/ 56 w 56"/>
              <a:gd name="T7" fmla="*/ 48 h 48"/>
              <a:gd name="T8" fmla="*/ 24 w 56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48">
                <a:moveTo>
                  <a:pt x="24" y="48"/>
                </a:moveTo>
                <a:lnTo>
                  <a:pt x="0" y="48"/>
                </a:lnTo>
                <a:lnTo>
                  <a:pt x="24" y="0"/>
                </a:lnTo>
                <a:lnTo>
                  <a:pt x="56" y="48"/>
                </a:lnTo>
                <a:lnTo>
                  <a:pt x="24" y="4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1" name="Freeform 7">
            <a:extLst>
              <a:ext uri="{FF2B5EF4-FFF2-40B4-BE49-F238E27FC236}">
                <a16:creationId xmlns:a16="http://schemas.microsoft.com/office/drawing/2014/main" id="{B6A5BDDC-67C9-4501-446B-60B9F3070716}"/>
              </a:ext>
            </a:extLst>
          </p:cNvPr>
          <p:cNvSpPr>
            <a:spLocks/>
          </p:cNvSpPr>
          <p:nvPr/>
        </p:nvSpPr>
        <p:spPr bwMode="auto">
          <a:xfrm>
            <a:off x="3594100" y="4181475"/>
            <a:ext cx="25400" cy="25400"/>
          </a:xfrm>
          <a:custGeom>
            <a:avLst/>
            <a:gdLst>
              <a:gd name="T0" fmla="*/ 16 w 16"/>
              <a:gd name="T1" fmla="*/ 8 h 16"/>
              <a:gd name="T2" fmla="*/ 8 w 16"/>
              <a:gd name="T3" fmla="*/ 0 h 16"/>
              <a:gd name="T4" fmla="*/ 8 w 16"/>
              <a:gd name="T5" fmla="*/ 0 h 16"/>
              <a:gd name="T6" fmla="*/ 0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8 w 16"/>
              <a:gd name="T13" fmla="*/ 16 h 16"/>
              <a:gd name="T14" fmla="*/ 8 w 16"/>
              <a:gd name="T15" fmla="*/ 8 h 16"/>
              <a:gd name="T16" fmla="*/ 16 w 1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6" y="8"/>
                </a:move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8"/>
                </a:lnTo>
                <a:lnTo>
                  <a:pt x="8" y="16"/>
                </a:lnTo>
                <a:lnTo>
                  <a:pt x="8" y="8"/>
                </a:lnTo>
                <a:lnTo>
                  <a:pt x="16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2" name="Freeform 8">
            <a:extLst>
              <a:ext uri="{FF2B5EF4-FFF2-40B4-BE49-F238E27FC236}">
                <a16:creationId xmlns:a16="http://schemas.microsoft.com/office/drawing/2014/main" id="{66344B81-8470-CDE7-57D3-DF820FE8F2E9}"/>
              </a:ext>
            </a:extLst>
          </p:cNvPr>
          <p:cNvSpPr>
            <a:spLocks/>
          </p:cNvSpPr>
          <p:nvPr/>
        </p:nvSpPr>
        <p:spPr bwMode="auto">
          <a:xfrm>
            <a:off x="3606800" y="4130675"/>
            <a:ext cx="101600" cy="114300"/>
          </a:xfrm>
          <a:custGeom>
            <a:avLst/>
            <a:gdLst>
              <a:gd name="T0" fmla="*/ 0 w 64"/>
              <a:gd name="T1" fmla="*/ 40 h 72"/>
              <a:gd name="T2" fmla="*/ 0 w 64"/>
              <a:gd name="T3" fmla="*/ 8 h 72"/>
              <a:gd name="T4" fmla="*/ 0 w 64"/>
              <a:gd name="T5" fmla="*/ 0 h 72"/>
              <a:gd name="T6" fmla="*/ 8 w 64"/>
              <a:gd name="T7" fmla="*/ 8 h 72"/>
              <a:gd name="T8" fmla="*/ 56 w 64"/>
              <a:gd name="T9" fmla="*/ 40 h 72"/>
              <a:gd name="T10" fmla="*/ 64 w 64"/>
              <a:gd name="T11" fmla="*/ 40 h 72"/>
              <a:gd name="T12" fmla="*/ 48 w 64"/>
              <a:gd name="T13" fmla="*/ 48 h 72"/>
              <a:gd name="T14" fmla="*/ 0 w 64"/>
              <a:gd name="T15" fmla="*/ 72 h 72"/>
              <a:gd name="T16" fmla="*/ 0 w 64"/>
              <a:gd name="T17" fmla="*/ 72 h 72"/>
              <a:gd name="T18" fmla="*/ 0 w 64"/>
              <a:gd name="T19" fmla="*/ 64 h 72"/>
              <a:gd name="T20" fmla="*/ 0 w 64"/>
              <a:gd name="T21" fmla="*/ 64 h 72"/>
              <a:gd name="T22" fmla="*/ 48 w 64"/>
              <a:gd name="T23" fmla="*/ 40 h 72"/>
              <a:gd name="T24" fmla="*/ 48 w 64"/>
              <a:gd name="T25" fmla="*/ 48 h 72"/>
              <a:gd name="T26" fmla="*/ 48 w 64"/>
              <a:gd name="T27" fmla="*/ 48 h 72"/>
              <a:gd name="T28" fmla="*/ 0 w 64"/>
              <a:gd name="T29" fmla="*/ 16 h 72"/>
              <a:gd name="T30" fmla="*/ 8 w 64"/>
              <a:gd name="T31" fmla="*/ 8 h 72"/>
              <a:gd name="T32" fmla="*/ 8 w 64"/>
              <a:gd name="T33" fmla="*/ 8 h 72"/>
              <a:gd name="T34" fmla="*/ 8 w 64"/>
              <a:gd name="T35" fmla="*/ 40 h 72"/>
              <a:gd name="T36" fmla="*/ 0 w 64"/>
              <a:gd name="T37" fmla="*/ 4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72">
                <a:moveTo>
                  <a:pt x="0" y="40"/>
                </a:moveTo>
                <a:lnTo>
                  <a:pt x="0" y="8"/>
                </a:lnTo>
                <a:lnTo>
                  <a:pt x="0" y="0"/>
                </a:lnTo>
                <a:lnTo>
                  <a:pt x="8" y="8"/>
                </a:lnTo>
                <a:lnTo>
                  <a:pt x="56" y="40"/>
                </a:lnTo>
                <a:lnTo>
                  <a:pt x="64" y="40"/>
                </a:lnTo>
                <a:lnTo>
                  <a:pt x="48" y="48"/>
                </a:lnTo>
                <a:lnTo>
                  <a:pt x="0" y="72"/>
                </a:lnTo>
                <a:lnTo>
                  <a:pt x="0" y="72"/>
                </a:lnTo>
                <a:lnTo>
                  <a:pt x="0" y="64"/>
                </a:lnTo>
                <a:lnTo>
                  <a:pt x="0" y="64"/>
                </a:lnTo>
                <a:lnTo>
                  <a:pt x="48" y="40"/>
                </a:lnTo>
                <a:lnTo>
                  <a:pt x="48" y="48"/>
                </a:lnTo>
                <a:lnTo>
                  <a:pt x="48" y="48"/>
                </a:lnTo>
                <a:lnTo>
                  <a:pt x="0" y="16"/>
                </a:lnTo>
                <a:lnTo>
                  <a:pt x="8" y="8"/>
                </a:lnTo>
                <a:lnTo>
                  <a:pt x="8" y="8"/>
                </a:lnTo>
                <a:lnTo>
                  <a:pt x="8" y="40"/>
                </a:lnTo>
                <a:lnTo>
                  <a:pt x="0" y="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3" name="Freeform 9">
            <a:extLst>
              <a:ext uri="{FF2B5EF4-FFF2-40B4-BE49-F238E27FC236}">
                <a16:creationId xmlns:a16="http://schemas.microsoft.com/office/drawing/2014/main" id="{72F3DC19-55BA-7C1D-5227-4CF092C66F38}"/>
              </a:ext>
            </a:extLst>
          </p:cNvPr>
          <p:cNvSpPr>
            <a:spLocks/>
          </p:cNvSpPr>
          <p:nvPr/>
        </p:nvSpPr>
        <p:spPr bwMode="auto">
          <a:xfrm>
            <a:off x="3606800" y="4194175"/>
            <a:ext cx="12700" cy="38100"/>
          </a:xfrm>
          <a:custGeom>
            <a:avLst/>
            <a:gdLst>
              <a:gd name="T0" fmla="*/ 0 w 8"/>
              <a:gd name="T1" fmla="*/ 24 h 24"/>
              <a:gd name="T2" fmla="*/ 0 w 8"/>
              <a:gd name="T3" fmla="*/ 0 h 24"/>
              <a:gd name="T4" fmla="*/ 8 w 8"/>
              <a:gd name="T5" fmla="*/ 0 h 24"/>
              <a:gd name="T6" fmla="*/ 8 w 8"/>
              <a:gd name="T7" fmla="*/ 0 h 24"/>
              <a:gd name="T8" fmla="*/ 8 w 8"/>
              <a:gd name="T9" fmla="*/ 0 h 24"/>
              <a:gd name="T10" fmla="*/ 8 w 8"/>
              <a:gd name="T11" fmla="*/ 24 h 24"/>
              <a:gd name="T12" fmla="*/ 0 w 8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4">
                <a:moveTo>
                  <a:pt x="0" y="24"/>
                </a:move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4" name="Freeform 10">
            <a:extLst>
              <a:ext uri="{FF2B5EF4-FFF2-40B4-BE49-F238E27FC236}">
                <a16:creationId xmlns:a16="http://schemas.microsoft.com/office/drawing/2014/main" id="{5E173E93-C2FF-2BC7-CD9D-0116B5B15124}"/>
              </a:ext>
            </a:extLst>
          </p:cNvPr>
          <p:cNvSpPr>
            <a:spLocks/>
          </p:cNvSpPr>
          <p:nvPr/>
        </p:nvSpPr>
        <p:spPr bwMode="auto">
          <a:xfrm>
            <a:off x="3606800" y="4143375"/>
            <a:ext cx="76200" cy="88900"/>
          </a:xfrm>
          <a:custGeom>
            <a:avLst/>
            <a:gdLst>
              <a:gd name="T0" fmla="*/ 0 w 48"/>
              <a:gd name="T1" fmla="*/ 32 h 56"/>
              <a:gd name="T2" fmla="*/ 0 w 48"/>
              <a:gd name="T3" fmla="*/ 0 h 56"/>
              <a:gd name="T4" fmla="*/ 48 w 48"/>
              <a:gd name="T5" fmla="*/ 32 h 56"/>
              <a:gd name="T6" fmla="*/ 0 w 48"/>
              <a:gd name="T7" fmla="*/ 56 h 56"/>
              <a:gd name="T8" fmla="*/ 0 w 48"/>
              <a:gd name="T9" fmla="*/ 3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6">
                <a:moveTo>
                  <a:pt x="0" y="32"/>
                </a:moveTo>
                <a:lnTo>
                  <a:pt x="0" y="0"/>
                </a:lnTo>
                <a:lnTo>
                  <a:pt x="48" y="32"/>
                </a:lnTo>
                <a:lnTo>
                  <a:pt x="0" y="56"/>
                </a:lnTo>
                <a:lnTo>
                  <a:pt x="0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5" name="Rectangle 11">
            <a:extLst>
              <a:ext uri="{FF2B5EF4-FFF2-40B4-BE49-F238E27FC236}">
                <a16:creationId xmlns:a16="http://schemas.microsoft.com/office/drawing/2014/main" id="{9E23CDE1-43F9-3927-C7E3-74C7B9DF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298700"/>
            <a:ext cx="25400" cy="1908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6" name="Rectangle 12">
            <a:extLst>
              <a:ext uri="{FF2B5EF4-FFF2-40B4-BE49-F238E27FC236}">
                <a16:creationId xmlns:a16="http://schemas.microsoft.com/office/drawing/2014/main" id="{90F880E2-C53A-BF55-367C-62D655AB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4181475"/>
            <a:ext cx="26289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7" name="Freeform 13">
            <a:extLst>
              <a:ext uri="{FF2B5EF4-FFF2-40B4-BE49-F238E27FC236}">
                <a16:creationId xmlns:a16="http://schemas.microsoft.com/office/drawing/2014/main" id="{A91F4C71-4099-7E54-3B37-4198840BF593}"/>
              </a:ext>
            </a:extLst>
          </p:cNvPr>
          <p:cNvSpPr>
            <a:spLocks/>
          </p:cNvSpPr>
          <p:nvPr/>
        </p:nvSpPr>
        <p:spPr bwMode="auto">
          <a:xfrm>
            <a:off x="7810500" y="4067175"/>
            <a:ext cx="25400" cy="25400"/>
          </a:xfrm>
          <a:custGeom>
            <a:avLst/>
            <a:gdLst>
              <a:gd name="T0" fmla="*/ 16 w 16"/>
              <a:gd name="T1" fmla="*/ 8 h 16"/>
              <a:gd name="T2" fmla="*/ 16 w 16"/>
              <a:gd name="T3" fmla="*/ 0 h 16"/>
              <a:gd name="T4" fmla="*/ 8 w 16"/>
              <a:gd name="T5" fmla="*/ 0 h 16"/>
              <a:gd name="T6" fmla="*/ 8 w 16"/>
              <a:gd name="T7" fmla="*/ 0 h 16"/>
              <a:gd name="T8" fmla="*/ 0 w 16"/>
              <a:gd name="T9" fmla="*/ 8 h 16"/>
              <a:gd name="T10" fmla="*/ 8 w 16"/>
              <a:gd name="T11" fmla="*/ 16 h 16"/>
              <a:gd name="T12" fmla="*/ 8 w 16"/>
              <a:gd name="T13" fmla="*/ 16 h 16"/>
              <a:gd name="T14" fmla="*/ 16 w 16"/>
              <a:gd name="T15" fmla="*/ 16 h 16"/>
              <a:gd name="T16" fmla="*/ 16 w 1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6">
                <a:moveTo>
                  <a:pt x="16" y="8"/>
                </a:move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0" y="8"/>
                </a:lnTo>
                <a:lnTo>
                  <a:pt x="8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8" name="Freeform 14">
            <a:extLst>
              <a:ext uri="{FF2B5EF4-FFF2-40B4-BE49-F238E27FC236}">
                <a16:creationId xmlns:a16="http://schemas.microsoft.com/office/drawing/2014/main" id="{8AFCD374-355E-E3B3-8B44-6D9FBD147311}"/>
              </a:ext>
            </a:extLst>
          </p:cNvPr>
          <p:cNvSpPr>
            <a:spLocks/>
          </p:cNvSpPr>
          <p:nvPr/>
        </p:nvSpPr>
        <p:spPr bwMode="auto">
          <a:xfrm>
            <a:off x="7835900" y="4016375"/>
            <a:ext cx="114300" cy="139700"/>
          </a:xfrm>
          <a:custGeom>
            <a:avLst/>
            <a:gdLst>
              <a:gd name="T0" fmla="*/ 0 w 72"/>
              <a:gd name="T1" fmla="*/ 40 h 88"/>
              <a:gd name="T2" fmla="*/ 0 w 72"/>
              <a:gd name="T3" fmla="*/ 8 h 88"/>
              <a:gd name="T4" fmla="*/ 0 w 72"/>
              <a:gd name="T5" fmla="*/ 0 h 88"/>
              <a:gd name="T6" fmla="*/ 8 w 72"/>
              <a:gd name="T7" fmla="*/ 8 h 88"/>
              <a:gd name="T8" fmla="*/ 56 w 72"/>
              <a:gd name="T9" fmla="*/ 40 h 88"/>
              <a:gd name="T10" fmla="*/ 72 w 72"/>
              <a:gd name="T11" fmla="*/ 40 h 88"/>
              <a:gd name="T12" fmla="*/ 56 w 72"/>
              <a:gd name="T13" fmla="*/ 48 h 88"/>
              <a:gd name="T14" fmla="*/ 8 w 72"/>
              <a:gd name="T15" fmla="*/ 80 h 88"/>
              <a:gd name="T16" fmla="*/ 0 w 72"/>
              <a:gd name="T17" fmla="*/ 88 h 88"/>
              <a:gd name="T18" fmla="*/ 0 w 72"/>
              <a:gd name="T19" fmla="*/ 72 h 88"/>
              <a:gd name="T20" fmla="*/ 0 w 72"/>
              <a:gd name="T21" fmla="*/ 72 h 88"/>
              <a:gd name="T22" fmla="*/ 48 w 72"/>
              <a:gd name="T23" fmla="*/ 40 h 88"/>
              <a:gd name="T24" fmla="*/ 56 w 72"/>
              <a:gd name="T25" fmla="*/ 48 h 88"/>
              <a:gd name="T26" fmla="*/ 48 w 72"/>
              <a:gd name="T27" fmla="*/ 48 h 88"/>
              <a:gd name="T28" fmla="*/ 0 w 72"/>
              <a:gd name="T29" fmla="*/ 16 h 88"/>
              <a:gd name="T30" fmla="*/ 8 w 72"/>
              <a:gd name="T31" fmla="*/ 8 h 88"/>
              <a:gd name="T32" fmla="*/ 8 w 72"/>
              <a:gd name="T33" fmla="*/ 8 h 88"/>
              <a:gd name="T34" fmla="*/ 8 w 72"/>
              <a:gd name="T35" fmla="*/ 40 h 88"/>
              <a:gd name="T36" fmla="*/ 0 w 72"/>
              <a:gd name="T37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" h="88">
                <a:moveTo>
                  <a:pt x="0" y="40"/>
                </a:moveTo>
                <a:lnTo>
                  <a:pt x="0" y="8"/>
                </a:lnTo>
                <a:lnTo>
                  <a:pt x="0" y="0"/>
                </a:lnTo>
                <a:lnTo>
                  <a:pt x="8" y="8"/>
                </a:lnTo>
                <a:lnTo>
                  <a:pt x="56" y="40"/>
                </a:lnTo>
                <a:lnTo>
                  <a:pt x="72" y="40"/>
                </a:lnTo>
                <a:lnTo>
                  <a:pt x="56" y="48"/>
                </a:lnTo>
                <a:lnTo>
                  <a:pt x="8" y="8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48" y="40"/>
                </a:lnTo>
                <a:lnTo>
                  <a:pt x="56" y="48"/>
                </a:lnTo>
                <a:lnTo>
                  <a:pt x="48" y="48"/>
                </a:lnTo>
                <a:lnTo>
                  <a:pt x="0" y="16"/>
                </a:lnTo>
                <a:lnTo>
                  <a:pt x="8" y="8"/>
                </a:lnTo>
                <a:lnTo>
                  <a:pt x="8" y="8"/>
                </a:lnTo>
                <a:lnTo>
                  <a:pt x="8" y="40"/>
                </a:lnTo>
                <a:lnTo>
                  <a:pt x="0" y="4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9" name="Freeform 15">
            <a:extLst>
              <a:ext uri="{FF2B5EF4-FFF2-40B4-BE49-F238E27FC236}">
                <a16:creationId xmlns:a16="http://schemas.microsoft.com/office/drawing/2014/main" id="{7880896C-F358-699F-F954-033250D7A0FB}"/>
              </a:ext>
            </a:extLst>
          </p:cNvPr>
          <p:cNvSpPr>
            <a:spLocks/>
          </p:cNvSpPr>
          <p:nvPr/>
        </p:nvSpPr>
        <p:spPr bwMode="auto">
          <a:xfrm>
            <a:off x="7835900" y="4079875"/>
            <a:ext cx="12700" cy="50800"/>
          </a:xfrm>
          <a:custGeom>
            <a:avLst/>
            <a:gdLst>
              <a:gd name="T0" fmla="*/ 0 w 8"/>
              <a:gd name="T1" fmla="*/ 32 h 32"/>
              <a:gd name="T2" fmla="*/ 0 w 8"/>
              <a:gd name="T3" fmla="*/ 0 h 32"/>
              <a:gd name="T4" fmla="*/ 8 w 8"/>
              <a:gd name="T5" fmla="*/ 0 h 32"/>
              <a:gd name="T6" fmla="*/ 8 w 8"/>
              <a:gd name="T7" fmla="*/ 0 h 32"/>
              <a:gd name="T8" fmla="*/ 8 w 8"/>
              <a:gd name="T9" fmla="*/ 0 h 32"/>
              <a:gd name="T10" fmla="*/ 8 w 8"/>
              <a:gd name="T11" fmla="*/ 32 h 32"/>
              <a:gd name="T12" fmla="*/ 0 w 8"/>
              <a:gd name="T1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32">
                <a:moveTo>
                  <a:pt x="0" y="32"/>
                </a:move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8" y="32"/>
                </a:lnTo>
                <a:lnTo>
                  <a:pt x="0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0" name="Freeform 16">
            <a:extLst>
              <a:ext uri="{FF2B5EF4-FFF2-40B4-BE49-F238E27FC236}">
                <a16:creationId xmlns:a16="http://schemas.microsoft.com/office/drawing/2014/main" id="{CA0EC451-F6B0-5F85-1244-63D5B7B95B64}"/>
              </a:ext>
            </a:extLst>
          </p:cNvPr>
          <p:cNvSpPr>
            <a:spLocks/>
          </p:cNvSpPr>
          <p:nvPr/>
        </p:nvSpPr>
        <p:spPr bwMode="auto">
          <a:xfrm>
            <a:off x="7835900" y="4029075"/>
            <a:ext cx="76200" cy="101600"/>
          </a:xfrm>
          <a:custGeom>
            <a:avLst/>
            <a:gdLst>
              <a:gd name="T0" fmla="*/ 0 w 48"/>
              <a:gd name="T1" fmla="*/ 32 h 64"/>
              <a:gd name="T2" fmla="*/ 0 w 48"/>
              <a:gd name="T3" fmla="*/ 0 h 64"/>
              <a:gd name="T4" fmla="*/ 48 w 48"/>
              <a:gd name="T5" fmla="*/ 32 h 64"/>
              <a:gd name="T6" fmla="*/ 0 w 48"/>
              <a:gd name="T7" fmla="*/ 64 h 64"/>
              <a:gd name="T8" fmla="*/ 0 w 48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64">
                <a:moveTo>
                  <a:pt x="0" y="32"/>
                </a:moveTo>
                <a:lnTo>
                  <a:pt x="0" y="0"/>
                </a:lnTo>
                <a:lnTo>
                  <a:pt x="48" y="32"/>
                </a:lnTo>
                <a:lnTo>
                  <a:pt x="0" y="64"/>
                </a:lnTo>
                <a:lnTo>
                  <a:pt x="0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1" name="Rectangle 17">
            <a:extLst>
              <a:ext uri="{FF2B5EF4-FFF2-40B4-BE49-F238E27FC236}">
                <a16:creationId xmlns:a16="http://schemas.microsoft.com/office/drawing/2014/main" id="{FF69FF7F-6B9C-233F-E1E6-D6B67F57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067175"/>
            <a:ext cx="26162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9202" name="Group 18">
            <a:extLst>
              <a:ext uri="{FF2B5EF4-FFF2-40B4-BE49-F238E27FC236}">
                <a16:creationId xmlns:a16="http://schemas.microsoft.com/office/drawing/2014/main" id="{42F4EB1C-40AF-1945-7FEF-CFCE96851D2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92300"/>
            <a:ext cx="342900" cy="355600"/>
            <a:chOff x="3024" y="1192"/>
            <a:chExt cx="216" cy="224"/>
          </a:xfrm>
        </p:grpSpPr>
        <p:sp>
          <p:nvSpPr>
            <p:cNvPr id="349203" name="Rectangle 19">
              <a:extLst>
                <a:ext uri="{FF2B5EF4-FFF2-40B4-BE49-F238E27FC236}">
                  <a16:creationId xmlns:a16="http://schemas.microsoft.com/office/drawing/2014/main" id="{03016D16-6A5B-320F-F1A0-2C423B37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92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49204" name="Rectangle 20">
              <a:extLst>
                <a:ext uri="{FF2B5EF4-FFF2-40B4-BE49-F238E27FC236}">
                  <a16:creationId xmlns:a16="http://schemas.microsoft.com/office/drawing/2014/main" id="{E0BA1D56-9E60-25A3-00D3-3B1BA04A6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64"/>
              <a:ext cx="120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T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49205" name="Rectangle 21">
            <a:extLst>
              <a:ext uri="{FF2B5EF4-FFF2-40B4-BE49-F238E27FC236}">
                <a16:creationId xmlns:a16="http://schemas.microsoft.com/office/drawing/2014/main" id="{05CF2296-51A7-88B8-F035-CE6F32C7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4422775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06" name="Rectangle 22">
            <a:extLst>
              <a:ext uri="{FF2B5EF4-FFF2-40B4-BE49-F238E27FC236}">
                <a16:creationId xmlns:a16="http://schemas.microsoft.com/office/drawing/2014/main" id="{CC0FDE4C-E04A-3BF3-B948-B4F3E015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3036888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7" name="Rectangle 23">
            <a:extLst>
              <a:ext uri="{FF2B5EF4-FFF2-40B4-BE49-F238E27FC236}">
                <a16:creationId xmlns:a16="http://schemas.microsoft.com/office/drawing/2014/main" id="{C66AE39B-3DF0-02D3-D76C-58F32C186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3036888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8" name="Rectangle 24">
            <a:extLst>
              <a:ext uri="{FF2B5EF4-FFF2-40B4-BE49-F238E27FC236}">
                <a16:creationId xmlns:a16="http://schemas.microsoft.com/office/drawing/2014/main" id="{336BB9D2-D03C-9F26-44C3-F19D08DD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3036888"/>
            <a:ext cx="15875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9" name="Rectangle 25">
            <a:extLst>
              <a:ext uri="{FF2B5EF4-FFF2-40B4-BE49-F238E27FC236}">
                <a16:creationId xmlns:a16="http://schemas.microsoft.com/office/drawing/2014/main" id="{0F51DF81-5D08-C665-2C22-9E859727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3036888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0" name="Freeform 26">
            <a:extLst>
              <a:ext uri="{FF2B5EF4-FFF2-40B4-BE49-F238E27FC236}">
                <a16:creationId xmlns:a16="http://schemas.microsoft.com/office/drawing/2014/main" id="{50D908C4-71B9-9C42-F2A8-1B1C50F516D2}"/>
              </a:ext>
            </a:extLst>
          </p:cNvPr>
          <p:cNvSpPr>
            <a:spLocks/>
          </p:cNvSpPr>
          <p:nvPr/>
        </p:nvSpPr>
        <p:spPr bwMode="auto">
          <a:xfrm>
            <a:off x="1333500" y="3036888"/>
            <a:ext cx="660400" cy="304800"/>
          </a:xfrm>
          <a:custGeom>
            <a:avLst/>
            <a:gdLst>
              <a:gd name="T0" fmla="*/ 416 w 416"/>
              <a:gd name="T1" fmla="*/ 16 h 192"/>
              <a:gd name="T2" fmla="*/ 272 w 416"/>
              <a:gd name="T3" fmla="*/ 24 h 192"/>
              <a:gd name="T4" fmla="*/ 280 w 416"/>
              <a:gd name="T5" fmla="*/ 24 h 192"/>
              <a:gd name="T6" fmla="*/ 280 w 416"/>
              <a:gd name="T7" fmla="*/ 24 h 192"/>
              <a:gd name="T8" fmla="*/ 136 w 416"/>
              <a:gd name="T9" fmla="*/ 88 h 192"/>
              <a:gd name="T10" fmla="*/ 136 w 416"/>
              <a:gd name="T11" fmla="*/ 88 h 192"/>
              <a:gd name="T12" fmla="*/ 136 w 416"/>
              <a:gd name="T13" fmla="*/ 88 h 192"/>
              <a:gd name="T14" fmla="*/ 72 w 416"/>
              <a:gd name="T15" fmla="*/ 136 h 192"/>
              <a:gd name="T16" fmla="*/ 72 w 416"/>
              <a:gd name="T17" fmla="*/ 136 h 192"/>
              <a:gd name="T18" fmla="*/ 72 w 416"/>
              <a:gd name="T19" fmla="*/ 136 h 192"/>
              <a:gd name="T20" fmla="*/ 16 w 416"/>
              <a:gd name="T21" fmla="*/ 192 h 192"/>
              <a:gd name="T22" fmla="*/ 16 w 416"/>
              <a:gd name="T23" fmla="*/ 192 h 192"/>
              <a:gd name="T24" fmla="*/ 0 w 416"/>
              <a:gd name="T25" fmla="*/ 184 h 192"/>
              <a:gd name="T26" fmla="*/ 8 w 416"/>
              <a:gd name="T27" fmla="*/ 184 h 192"/>
              <a:gd name="T28" fmla="*/ 64 w 416"/>
              <a:gd name="T29" fmla="*/ 128 h 192"/>
              <a:gd name="T30" fmla="*/ 64 w 416"/>
              <a:gd name="T31" fmla="*/ 128 h 192"/>
              <a:gd name="T32" fmla="*/ 64 w 416"/>
              <a:gd name="T33" fmla="*/ 120 h 192"/>
              <a:gd name="T34" fmla="*/ 128 w 416"/>
              <a:gd name="T35" fmla="*/ 72 h 192"/>
              <a:gd name="T36" fmla="*/ 128 w 416"/>
              <a:gd name="T37" fmla="*/ 72 h 192"/>
              <a:gd name="T38" fmla="*/ 128 w 416"/>
              <a:gd name="T39" fmla="*/ 72 h 192"/>
              <a:gd name="T40" fmla="*/ 272 w 416"/>
              <a:gd name="T41" fmla="*/ 8 h 192"/>
              <a:gd name="T42" fmla="*/ 272 w 416"/>
              <a:gd name="T43" fmla="*/ 8 h 192"/>
              <a:gd name="T44" fmla="*/ 272 w 416"/>
              <a:gd name="T45" fmla="*/ 8 h 192"/>
              <a:gd name="T46" fmla="*/ 416 w 416"/>
              <a:gd name="T47" fmla="*/ 0 h 192"/>
              <a:gd name="T48" fmla="*/ 416 w 416"/>
              <a:gd name="T49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6" h="192">
                <a:moveTo>
                  <a:pt x="416" y="16"/>
                </a:moveTo>
                <a:lnTo>
                  <a:pt x="272" y="24"/>
                </a:lnTo>
                <a:lnTo>
                  <a:pt x="280" y="24"/>
                </a:lnTo>
                <a:lnTo>
                  <a:pt x="280" y="24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72" y="136"/>
                </a:lnTo>
                <a:lnTo>
                  <a:pt x="72" y="136"/>
                </a:lnTo>
                <a:lnTo>
                  <a:pt x="72" y="136"/>
                </a:lnTo>
                <a:lnTo>
                  <a:pt x="16" y="192"/>
                </a:lnTo>
                <a:lnTo>
                  <a:pt x="16" y="192"/>
                </a:lnTo>
                <a:lnTo>
                  <a:pt x="0" y="184"/>
                </a:lnTo>
                <a:lnTo>
                  <a:pt x="8" y="184"/>
                </a:lnTo>
                <a:lnTo>
                  <a:pt x="64" y="128"/>
                </a:lnTo>
                <a:lnTo>
                  <a:pt x="64" y="128"/>
                </a:lnTo>
                <a:lnTo>
                  <a:pt x="64" y="120"/>
                </a:lnTo>
                <a:lnTo>
                  <a:pt x="128" y="72"/>
                </a:lnTo>
                <a:lnTo>
                  <a:pt x="128" y="72"/>
                </a:lnTo>
                <a:lnTo>
                  <a:pt x="128" y="72"/>
                </a:lnTo>
                <a:lnTo>
                  <a:pt x="272" y="8"/>
                </a:lnTo>
                <a:lnTo>
                  <a:pt x="272" y="8"/>
                </a:lnTo>
                <a:lnTo>
                  <a:pt x="272" y="8"/>
                </a:lnTo>
                <a:lnTo>
                  <a:pt x="416" y="0"/>
                </a:lnTo>
                <a:lnTo>
                  <a:pt x="416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1" name="Freeform 27">
            <a:extLst>
              <a:ext uri="{FF2B5EF4-FFF2-40B4-BE49-F238E27FC236}">
                <a16:creationId xmlns:a16="http://schemas.microsoft.com/office/drawing/2014/main" id="{C9232FA8-AC0F-B86D-5EF4-D82EEA326A2B}"/>
              </a:ext>
            </a:extLst>
          </p:cNvPr>
          <p:cNvSpPr>
            <a:spLocks/>
          </p:cNvSpPr>
          <p:nvPr/>
        </p:nvSpPr>
        <p:spPr bwMode="auto">
          <a:xfrm>
            <a:off x="1257300" y="3328988"/>
            <a:ext cx="101600" cy="139700"/>
          </a:xfrm>
          <a:custGeom>
            <a:avLst/>
            <a:gdLst>
              <a:gd name="T0" fmla="*/ 64 w 64"/>
              <a:gd name="T1" fmla="*/ 8 h 88"/>
              <a:gd name="T2" fmla="*/ 16 w 64"/>
              <a:gd name="T3" fmla="*/ 88 h 88"/>
              <a:gd name="T4" fmla="*/ 16 w 64"/>
              <a:gd name="T5" fmla="*/ 88 h 88"/>
              <a:gd name="T6" fmla="*/ 0 w 64"/>
              <a:gd name="T7" fmla="*/ 80 h 88"/>
              <a:gd name="T8" fmla="*/ 0 w 64"/>
              <a:gd name="T9" fmla="*/ 80 h 88"/>
              <a:gd name="T10" fmla="*/ 48 w 64"/>
              <a:gd name="T11" fmla="*/ 0 h 88"/>
              <a:gd name="T12" fmla="*/ 64 w 64"/>
              <a:gd name="T13" fmla="*/ 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64" y="8"/>
                </a:moveTo>
                <a:lnTo>
                  <a:pt x="16" y="88"/>
                </a:lnTo>
                <a:lnTo>
                  <a:pt x="16" y="88"/>
                </a:lnTo>
                <a:lnTo>
                  <a:pt x="0" y="80"/>
                </a:lnTo>
                <a:lnTo>
                  <a:pt x="0" y="80"/>
                </a:lnTo>
                <a:lnTo>
                  <a:pt x="48" y="0"/>
                </a:lnTo>
                <a:lnTo>
                  <a:pt x="64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2" name="Freeform 28">
            <a:extLst>
              <a:ext uri="{FF2B5EF4-FFF2-40B4-BE49-F238E27FC236}">
                <a16:creationId xmlns:a16="http://schemas.microsoft.com/office/drawing/2014/main" id="{7C9A8089-AF7B-0955-2CBD-DB2094A7ADB8}"/>
              </a:ext>
            </a:extLst>
          </p:cNvPr>
          <p:cNvSpPr>
            <a:spLocks/>
          </p:cNvSpPr>
          <p:nvPr/>
        </p:nvSpPr>
        <p:spPr bwMode="auto">
          <a:xfrm>
            <a:off x="1206500" y="3582988"/>
            <a:ext cx="25400" cy="25400"/>
          </a:xfrm>
          <a:custGeom>
            <a:avLst/>
            <a:gdLst>
              <a:gd name="T0" fmla="*/ 16 w 16"/>
              <a:gd name="T1" fmla="*/ 8 h 16"/>
              <a:gd name="T2" fmla="*/ 16 w 16"/>
              <a:gd name="T3" fmla="*/ 16 h 16"/>
              <a:gd name="T4" fmla="*/ 0 w 16"/>
              <a:gd name="T5" fmla="*/ 8 h 16"/>
              <a:gd name="T6" fmla="*/ 0 w 16"/>
              <a:gd name="T7" fmla="*/ 0 h 16"/>
              <a:gd name="T8" fmla="*/ 16 w 16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8"/>
                </a:moveTo>
                <a:lnTo>
                  <a:pt x="16" y="16"/>
                </a:lnTo>
                <a:lnTo>
                  <a:pt x="0" y="8"/>
                </a:lnTo>
                <a:lnTo>
                  <a:pt x="0" y="0"/>
                </a:lnTo>
                <a:lnTo>
                  <a:pt x="16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3" name="Freeform 29">
            <a:extLst>
              <a:ext uri="{FF2B5EF4-FFF2-40B4-BE49-F238E27FC236}">
                <a16:creationId xmlns:a16="http://schemas.microsoft.com/office/drawing/2014/main" id="{98BC4313-3C6A-89B2-F7DC-2F718A8A3F5F}"/>
              </a:ext>
            </a:extLst>
          </p:cNvPr>
          <p:cNvSpPr>
            <a:spLocks/>
          </p:cNvSpPr>
          <p:nvPr/>
        </p:nvSpPr>
        <p:spPr bwMode="auto">
          <a:xfrm>
            <a:off x="1206500" y="3455988"/>
            <a:ext cx="76200" cy="139700"/>
          </a:xfrm>
          <a:custGeom>
            <a:avLst/>
            <a:gdLst>
              <a:gd name="T0" fmla="*/ 48 w 48"/>
              <a:gd name="T1" fmla="*/ 8 h 88"/>
              <a:gd name="T2" fmla="*/ 32 w 48"/>
              <a:gd name="T3" fmla="*/ 0 h 88"/>
              <a:gd name="T4" fmla="*/ 0 w 48"/>
              <a:gd name="T5" fmla="*/ 80 h 88"/>
              <a:gd name="T6" fmla="*/ 16 w 48"/>
              <a:gd name="T7" fmla="*/ 88 h 88"/>
              <a:gd name="T8" fmla="*/ 48 w 48"/>
              <a:gd name="T9" fmla="*/ 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8">
                <a:moveTo>
                  <a:pt x="48" y="8"/>
                </a:moveTo>
                <a:lnTo>
                  <a:pt x="32" y="0"/>
                </a:lnTo>
                <a:lnTo>
                  <a:pt x="0" y="80"/>
                </a:lnTo>
                <a:lnTo>
                  <a:pt x="16" y="88"/>
                </a:lnTo>
                <a:lnTo>
                  <a:pt x="48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4" name="Rectangle 30">
            <a:extLst>
              <a:ext uri="{FF2B5EF4-FFF2-40B4-BE49-F238E27FC236}">
                <a16:creationId xmlns:a16="http://schemas.microsoft.com/office/drawing/2014/main" id="{61307FC6-BF46-244B-260F-12B0868C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2655888"/>
            <a:ext cx="2489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Long-channel threshold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15" name="Rectangle 31">
            <a:extLst>
              <a:ext uri="{FF2B5EF4-FFF2-40B4-BE49-F238E27FC236}">
                <a16:creationId xmlns:a16="http://schemas.microsoft.com/office/drawing/2014/main" id="{6211F2EF-DCC9-2C34-3A4E-4F035E1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2566988"/>
            <a:ext cx="584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Low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16" name="Rectangle 32">
            <a:extLst>
              <a:ext uri="{FF2B5EF4-FFF2-40B4-BE49-F238E27FC236}">
                <a16:creationId xmlns:a16="http://schemas.microsoft.com/office/drawing/2014/main" id="{FAB5219F-2EC5-7DCC-FF8E-47C91DFC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566988"/>
            <a:ext cx="25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17" name="Rectangle 33">
            <a:extLst>
              <a:ext uri="{FF2B5EF4-FFF2-40B4-BE49-F238E27FC236}">
                <a16:creationId xmlns:a16="http://schemas.microsoft.com/office/drawing/2014/main" id="{BAED51C7-06D4-48BD-EEEF-EF986162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2681288"/>
            <a:ext cx="317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DS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18" name="Rectangle 34">
            <a:extLst>
              <a:ext uri="{FF2B5EF4-FFF2-40B4-BE49-F238E27FC236}">
                <a16:creationId xmlns:a16="http://schemas.microsoft.com/office/drawing/2014/main" id="{5C607F0E-BBBE-A722-4B1D-0638A8A7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66988"/>
            <a:ext cx="165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19" name="Rectangle 35">
            <a:extLst>
              <a:ext uri="{FF2B5EF4-FFF2-40B4-BE49-F238E27FC236}">
                <a16:creationId xmlns:a16="http://schemas.microsoft.com/office/drawing/2014/main" id="{16CECADE-8238-D5FF-9544-701A0F0D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2566988"/>
            <a:ext cx="1041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threshold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349220" name="Group 36">
            <a:extLst>
              <a:ext uri="{FF2B5EF4-FFF2-40B4-BE49-F238E27FC236}">
                <a16:creationId xmlns:a16="http://schemas.microsoft.com/office/drawing/2014/main" id="{CD9EB95C-84A5-E4C2-524B-7C87904FA121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2070100"/>
            <a:ext cx="152400" cy="2022475"/>
            <a:chOff x="3240" y="1304"/>
            <a:chExt cx="96" cy="1274"/>
          </a:xfrm>
        </p:grpSpPr>
        <p:grpSp>
          <p:nvGrpSpPr>
            <p:cNvPr id="349221" name="Group 37">
              <a:extLst>
                <a:ext uri="{FF2B5EF4-FFF2-40B4-BE49-F238E27FC236}">
                  <a16:creationId xmlns:a16="http://schemas.microsoft.com/office/drawing/2014/main" id="{527E0856-615E-EEC3-4863-9C14D97618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1304"/>
              <a:ext cx="88" cy="80"/>
              <a:chOff x="3240" y="1304"/>
              <a:chExt cx="88" cy="80"/>
            </a:xfrm>
          </p:grpSpPr>
          <p:sp>
            <p:nvSpPr>
              <p:cNvPr id="349222" name="Freeform 38">
                <a:extLst>
                  <a:ext uri="{FF2B5EF4-FFF2-40B4-BE49-F238E27FC236}">
                    <a16:creationId xmlns:a16="http://schemas.microsoft.com/office/drawing/2014/main" id="{EA901EAB-2C34-AFA2-D8C1-C71080795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1368"/>
                <a:ext cx="16" cy="16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0 w 16"/>
                  <a:gd name="T5" fmla="*/ 8 h 16"/>
                  <a:gd name="T6" fmla="*/ 0 w 16"/>
                  <a:gd name="T7" fmla="*/ 16 h 16"/>
                  <a:gd name="T8" fmla="*/ 8 w 16"/>
                  <a:gd name="T9" fmla="*/ 16 h 16"/>
                  <a:gd name="T10" fmla="*/ 16 w 16"/>
                  <a:gd name="T11" fmla="*/ 16 h 16"/>
                  <a:gd name="T12" fmla="*/ 16 w 16"/>
                  <a:gd name="T13" fmla="*/ 8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23" name="Freeform 39">
                <a:extLst>
                  <a:ext uri="{FF2B5EF4-FFF2-40B4-BE49-F238E27FC236}">
                    <a16:creationId xmlns:a16="http://schemas.microsoft.com/office/drawing/2014/main" id="{BBD99435-D083-D00D-A515-06E037213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" y="1304"/>
                <a:ext cx="88" cy="72"/>
              </a:xfrm>
              <a:custGeom>
                <a:avLst/>
                <a:gdLst>
                  <a:gd name="T0" fmla="*/ 40 w 88"/>
                  <a:gd name="T1" fmla="*/ 72 h 72"/>
                  <a:gd name="T2" fmla="*/ 8 w 88"/>
                  <a:gd name="T3" fmla="*/ 72 h 72"/>
                  <a:gd name="T4" fmla="*/ 0 w 88"/>
                  <a:gd name="T5" fmla="*/ 72 h 72"/>
                  <a:gd name="T6" fmla="*/ 8 w 88"/>
                  <a:gd name="T7" fmla="*/ 64 h 72"/>
                  <a:gd name="T8" fmla="*/ 40 w 88"/>
                  <a:gd name="T9" fmla="*/ 16 h 72"/>
                  <a:gd name="T10" fmla="*/ 40 w 88"/>
                  <a:gd name="T11" fmla="*/ 0 h 72"/>
                  <a:gd name="T12" fmla="*/ 48 w 88"/>
                  <a:gd name="T13" fmla="*/ 16 h 72"/>
                  <a:gd name="T14" fmla="*/ 80 w 88"/>
                  <a:gd name="T15" fmla="*/ 64 h 72"/>
                  <a:gd name="T16" fmla="*/ 88 w 88"/>
                  <a:gd name="T17" fmla="*/ 72 h 72"/>
                  <a:gd name="T18" fmla="*/ 72 w 88"/>
                  <a:gd name="T19" fmla="*/ 72 h 72"/>
                  <a:gd name="T20" fmla="*/ 72 w 88"/>
                  <a:gd name="T21" fmla="*/ 72 h 72"/>
                  <a:gd name="T22" fmla="*/ 40 w 88"/>
                  <a:gd name="T23" fmla="*/ 24 h 72"/>
                  <a:gd name="T24" fmla="*/ 48 w 88"/>
                  <a:gd name="T25" fmla="*/ 16 h 72"/>
                  <a:gd name="T26" fmla="*/ 48 w 88"/>
                  <a:gd name="T27" fmla="*/ 24 h 72"/>
                  <a:gd name="T28" fmla="*/ 16 w 88"/>
                  <a:gd name="T29" fmla="*/ 72 h 72"/>
                  <a:gd name="T30" fmla="*/ 8 w 88"/>
                  <a:gd name="T31" fmla="*/ 64 h 72"/>
                  <a:gd name="T32" fmla="*/ 8 w 88"/>
                  <a:gd name="T33" fmla="*/ 64 h 72"/>
                  <a:gd name="T34" fmla="*/ 40 w 88"/>
                  <a:gd name="T35" fmla="*/ 64 h 72"/>
                  <a:gd name="T36" fmla="*/ 40 w 88"/>
                  <a:gd name="T3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72">
                    <a:moveTo>
                      <a:pt x="40" y="72"/>
                    </a:moveTo>
                    <a:lnTo>
                      <a:pt x="8" y="72"/>
                    </a:lnTo>
                    <a:lnTo>
                      <a:pt x="0" y="72"/>
                    </a:lnTo>
                    <a:lnTo>
                      <a:pt x="8" y="64"/>
                    </a:lnTo>
                    <a:lnTo>
                      <a:pt x="40" y="16"/>
                    </a:lnTo>
                    <a:lnTo>
                      <a:pt x="40" y="0"/>
                    </a:lnTo>
                    <a:lnTo>
                      <a:pt x="48" y="16"/>
                    </a:lnTo>
                    <a:lnTo>
                      <a:pt x="80" y="64"/>
                    </a:lnTo>
                    <a:lnTo>
                      <a:pt x="88" y="72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40" y="24"/>
                    </a:lnTo>
                    <a:lnTo>
                      <a:pt x="48" y="16"/>
                    </a:lnTo>
                    <a:lnTo>
                      <a:pt x="48" y="24"/>
                    </a:lnTo>
                    <a:lnTo>
                      <a:pt x="16" y="72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40" y="64"/>
                    </a:lnTo>
                    <a:lnTo>
                      <a:pt x="40" y="7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24" name="Freeform 40">
                <a:extLst>
                  <a:ext uri="{FF2B5EF4-FFF2-40B4-BE49-F238E27FC236}">
                    <a16:creationId xmlns:a16="http://schemas.microsoft.com/office/drawing/2014/main" id="{49264949-57F7-E4C2-C588-56F07D50D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1368"/>
                <a:ext cx="32" cy="8"/>
              </a:xfrm>
              <a:custGeom>
                <a:avLst/>
                <a:gdLst>
                  <a:gd name="T0" fmla="*/ 32 w 32"/>
                  <a:gd name="T1" fmla="*/ 8 h 8"/>
                  <a:gd name="T2" fmla="*/ 0 w 32"/>
                  <a:gd name="T3" fmla="*/ 8 h 8"/>
                  <a:gd name="T4" fmla="*/ 0 w 32"/>
                  <a:gd name="T5" fmla="*/ 0 h 8"/>
                  <a:gd name="T6" fmla="*/ 0 w 32"/>
                  <a:gd name="T7" fmla="*/ 0 h 8"/>
                  <a:gd name="T8" fmla="*/ 0 w 32"/>
                  <a:gd name="T9" fmla="*/ 0 h 8"/>
                  <a:gd name="T10" fmla="*/ 32 w 32"/>
                  <a:gd name="T11" fmla="*/ 0 h 8"/>
                  <a:gd name="T12" fmla="*/ 32 w 3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8">
                    <a:moveTo>
                      <a:pt x="32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2" y="0"/>
                    </a:lnTo>
                    <a:lnTo>
                      <a:pt x="32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25" name="Freeform 41">
                <a:extLst>
                  <a:ext uri="{FF2B5EF4-FFF2-40B4-BE49-F238E27FC236}">
                    <a16:creationId xmlns:a16="http://schemas.microsoft.com/office/drawing/2014/main" id="{3BCE329A-9005-4900-144B-7AA328092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" y="1328"/>
                <a:ext cx="64" cy="48"/>
              </a:xfrm>
              <a:custGeom>
                <a:avLst/>
                <a:gdLst>
                  <a:gd name="T0" fmla="*/ 32 w 64"/>
                  <a:gd name="T1" fmla="*/ 48 h 48"/>
                  <a:gd name="T2" fmla="*/ 0 w 64"/>
                  <a:gd name="T3" fmla="*/ 48 h 48"/>
                  <a:gd name="T4" fmla="*/ 32 w 64"/>
                  <a:gd name="T5" fmla="*/ 0 h 48"/>
                  <a:gd name="T6" fmla="*/ 64 w 64"/>
                  <a:gd name="T7" fmla="*/ 48 h 48"/>
                  <a:gd name="T8" fmla="*/ 32 w 64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32" y="48"/>
                    </a:moveTo>
                    <a:lnTo>
                      <a:pt x="0" y="48"/>
                    </a:lnTo>
                    <a:lnTo>
                      <a:pt x="32" y="0"/>
                    </a:lnTo>
                    <a:lnTo>
                      <a:pt x="64" y="48"/>
                    </a:lnTo>
                    <a:lnTo>
                      <a:pt x="32" y="4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226" name="Rectangle 42">
              <a:extLst>
                <a:ext uri="{FF2B5EF4-FFF2-40B4-BE49-F238E27FC236}">
                  <a16:creationId xmlns:a16="http://schemas.microsoft.com/office/drawing/2014/main" id="{8EDF9329-62FF-9CDD-2F60-4749C2741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376"/>
              <a:ext cx="16" cy="120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7" name="Rectangle 43">
              <a:extLst>
                <a:ext uri="{FF2B5EF4-FFF2-40B4-BE49-F238E27FC236}">
                  <a16:creationId xmlns:a16="http://schemas.microsoft.com/office/drawing/2014/main" id="{0AF93A3F-3D07-AE27-80EC-0065F5E8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1905"/>
              <a:ext cx="8" cy="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9228" name="Rectangle 44">
            <a:extLst>
              <a:ext uri="{FF2B5EF4-FFF2-40B4-BE49-F238E27FC236}">
                <a16:creationId xmlns:a16="http://schemas.microsoft.com/office/drawing/2014/main" id="{F58A2E38-8858-18A8-AEE4-FE5B94102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0" y="3455988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29" name="Freeform 45">
            <a:extLst>
              <a:ext uri="{FF2B5EF4-FFF2-40B4-BE49-F238E27FC236}">
                <a16:creationId xmlns:a16="http://schemas.microsoft.com/office/drawing/2014/main" id="{75CA30A9-B127-69F6-80BF-C64511E035A4}"/>
              </a:ext>
            </a:extLst>
          </p:cNvPr>
          <p:cNvSpPr>
            <a:spLocks/>
          </p:cNvSpPr>
          <p:nvPr/>
        </p:nvSpPr>
        <p:spPr bwMode="auto">
          <a:xfrm>
            <a:off x="5295900" y="3024188"/>
            <a:ext cx="2489200" cy="457200"/>
          </a:xfrm>
          <a:custGeom>
            <a:avLst/>
            <a:gdLst>
              <a:gd name="T0" fmla="*/ 0 w 1568"/>
              <a:gd name="T1" fmla="*/ 0 h 288"/>
              <a:gd name="T2" fmla="*/ 0 w 1568"/>
              <a:gd name="T3" fmla="*/ 16 h 288"/>
              <a:gd name="T4" fmla="*/ 1568 w 1568"/>
              <a:gd name="T5" fmla="*/ 288 h 288"/>
              <a:gd name="T6" fmla="*/ 1568 w 1568"/>
              <a:gd name="T7" fmla="*/ 272 h 288"/>
              <a:gd name="T8" fmla="*/ 0 w 1568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8" h="288">
                <a:moveTo>
                  <a:pt x="0" y="0"/>
                </a:moveTo>
                <a:lnTo>
                  <a:pt x="0" y="16"/>
                </a:lnTo>
                <a:lnTo>
                  <a:pt x="1568" y="288"/>
                </a:lnTo>
                <a:lnTo>
                  <a:pt x="1568" y="27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30" name="Rectangle 46">
            <a:extLst>
              <a:ext uri="{FF2B5EF4-FFF2-40B4-BE49-F238E27FC236}">
                <a16:creationId xmlns:a16="http://schemas.microsoft.com/office/drawing/2014/main" id="{69BBDA3B-75DA-5293-6BC2-6CA674B3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81575"/>
            <a:ext cx="2806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Threshold as a function of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31" name="Rectangle 47">
            <a:extLst>
              <a:ext uri="{FF2B5EF4-FFF2-40B4-BE49-F238E27FC236}">
                <a16:creationId xmlns:a16="http://schemas.microsoft.com/office/drawing/2014/main" id="{005A51E8-A1CF-5FA3-8696-8E729161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262563"/>
            <a:ext cx="1981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the length (for low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32" name="Rectangle 48">
            <a:extLst>
              <a:ext uri="{FF2B5EF4-FFF2-40B4-BE49-F238E27FC236}">
                <a16:creationId xmlns:a16="http://schemas.microsoft.com/office/drawing/2014/main" id="{9B375E20-43DA-F6A7-7944-5981A1098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5262563"/>
            <a:ext cx="25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V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33" name="Rectangle 49">
            <a:extLst>
              <a:ext uri="{FF2B5EF4-FFF2-40B4-BE49-F238E27FC236}">
                <a16:creationId xmlns:a16="http://schemas.microsoft.com/office/drawing/2014/main" id="{B07B23B8-647C-DFF7-611D-142A55B4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364163"/>
            <a:ext cx="317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DS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34" name="Rectangle 50">
            <a:extLst>
              <a:ext uri="{FF2B5EF4-FFF2-40B4-BE49-F238E27FC236}">
                <a16:creationId xmlns:a16="http://schemas.microsoft.com/office/drawing/2014/main" id="{4D8CCFF3-E90E-19A3-0012-684F6F96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262563"/>
            <a:ext cx="241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)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35" name="Rectangle 51">
            <a:extLst>
              <a:ext uri="{FF2B5EF4-FFF2-40B4-BE49-F238E27FC236}">
                <a16:creationId xmlns:a16="http://schemas.microsoft.com/office/drawing/2014/main" id="{284FABFE-2C34-DFB4-DB2C-6AD4D1D8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981575"/>
            <a:ext cx="32258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Drain-induced barrier lowering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36" name="Rectangle 52">
            <a:extLst>
              <a:ext uri="{FF2B5EF4-FFF2-40B4-BE49-F238E27FC236}">
                <a16:creationId xmlns:a16="http://schemas.microsoft.com/office/drawing/2014/main" id="{DE76B93C-6E2C-3229-7306-1A27649D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62563"/>
            <a:ext cx="914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(for low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37" name="Rectangle 53">
            <a:extLst>
              <a:ext uri="{FF2B5EF4-FFF2-40B4-BE49-F238E27FC236}">
                <a16:creationId xmlns:a16="http://schemas.microsoft.com/office/drawing/2014/main" id="{1B25AB5B-F25D-8913-0D25-8F198634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5262563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L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38" name="Rectangle 54">
            <a:extLst>
              <a:ext uri="{FF2B5EF4-FFF2-40B4-BE49-F238E27FC236}">
                <a16:creationId xmlns:a16="http://schemas.microsoft.com/office/drawing/2014/main" id="{3D277124-E1B4-0525-6F20-C9A2C9D7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5262563"/>
            <a:ext cx="1778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49239" name="Text Box 55">
            <a:extLst>
              <a:ext uri="{FF2B5EF4-FFF2-40B4-BE49-F238E27FC236}">
                <a16:creationId xmlns:a16="http://schemas.microsoft.com/office/drawing/2014/main" id="{F3A4BA8E-3A62-2E00-0B13-1F1776D0E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16242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V</a:t>
            </a:r>
            <a:r>
              <a:rPr lang="en-US" altLang="en-US" sz="1800" baseline="-25000">
                <a:latin typeface="Book Antiqua" panose="02040602050305030304" pitchFamily="18" charset="0"/>
              </a:rPr>
              <a:t>DS</a:t>
            </a:r>
            <a:endParaRPr lang="en-US" altLang="en-US" sz="1800" i="0">
              <a:latin typeface="Book Antiqua" panose="02040602050305030304" pitchFamily="18" charset="0"/>
            </a:endParaRPr>
          </a:p>
        </p:txBody>
      </p:sp>
      <p:grpSp>
        <p:nvGrpSpPr>
          <p:cNvPr id="349240" name="Group 56">
            <a:extLst>
              <a:ext uri="{FF2B5EF4-FFF2-40B4-BE49-F238E27FC236}">
                <a16:creationId xmlns:a16="http://schemas.microsoft.com/office/drawing/2014/main" id="{CD009618-553F-2C5A-E7E3-5D28CC51AAB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05000"/>
            <a:ext cx="260350" cy="327025"/>
            <a:chOff x="3024" y="1192"/>
            <a:chExt cx="164" cy="206"/>
          </a:xfrm>
        </p:grpSpPr>
        <p:sp>
          <p:nvSpPr>
            <p:cNvPr id="349241" name="Rectangle 57">
              <a:extLst>
                <a:ext uri="{FF2B5EF4-FFF2-40B4-BE49-F238E27FC236}">
                  <a16:creationId xmlns:a16="http://schemas.microsoft.com/office/drawing/2014/main" id="{B711A204-7A18-342C-19BD-BA4E4A857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9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V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49242" name="Rectangle 58">
              <a:extLst>
                <a:ext uri="{FF2B5EF4-FFF2-40B4-BE49-F238E27FC236}">
                  <a16:creationId xmlns:a16="http://schemas.microsoft.com/office/drawing/2014/main" id="{6506FCB3-5DC6-57D3-999E-D4AB30A8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64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T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EBF68355-33B4-E192-FA4F-39BD55907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Sub-Threshold Conduction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50211" name="Group 3">
            <a:extLst>
              <a:ext uri="{FF2B5EF4-FFF2-40B4-BE49-F238E27FC236}">
                <a16:creationId xmlns:a16="http://schemas.microsoft.com/office/drawing/2014/main" id="{95339ACA-B152-BAD9-E072-3E7A9FD02A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28800"/>
            <a:ext cx="5429250" cy="4364038"/>
            <a:chOff x="1056" y="1152"/>
            <a:chExt cx="3420" cy="2749"/>
          </a:xfrm>
        </p:grpSpPr>
        <p:sp>
          <p:nvSpPr>
            <p:cNvPr id="350212" name="Rectangle 4">
              <a:extLst>
                <a:ext uri="{FF2B5EF4-FFF2-40B4-BE49-F238E27FC236}">
                  <a16:creationId xmlns:a16="http://schemas.microsoft.com/office/drawing/2014/main" id="{C380068F-7D6B-D5B1-CC4C-12CF124BE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3420" cy="27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0213" name="Group 5">
              <a:extLst>
                <a:ext uri="{FF2B5EF4-FFF2-40B4-BE49-F238E27FC236}">
                  <a16:creationId xmlns:a16="http://schemas.microsoft.com/office/drawing/2014/main" id="{5973C48C-D676-F160-10DC-56F9CF835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5" y="1256"/>
              <a:ext cx="3078" cy="2627"/>
              <a:chOff x="1145" y="1256"/>
              <a:chExt cx="3078" cy="2627"/>
            </a:xfrm>
          </p:grpSpPr>
          <p:sp>
            <p:nvSpPr>
              <p:cNvPr id="350214" name="Rectangle 6">
                <a:extLst>
                  <a:ext uri="{FF2B5EF4-FFF2-40B4-BE49-F238E27FC236}">
                    <a16:creationId xmlns:a16="http://schemas.microsoft.com/office/drawing/2014/main" id="{83FA729E-D770-EF73-2ED5-566D85874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1360"/>
                <a:ext cx="2635" cy="2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15" name="Rectangle 7">
                <a:extLst>
                  <a:ext uri="{FF2B5EF4-FFF2-40B4-BE49-F238E27FC236}">
                    <a16:creationId xmlns:a16="http://schemas.microsoft.com/office/drawing/2014/main" id="{0C08FB97-0A88-E03F-6C55-B6D8D6F3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1360"/>
                <a:ext cx="2635" cy="2222"/>
              </a:xfrm>
              <a:prstGeom prst="rect">
                <a:avLst/>
              </a:prstGeom>
              <a:noFill/>
              <a:ln w="0" cap="sq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16" name="Line 8">
                <a:extLst>
                  <a:ext uri="{FF2B5EF4-FFF2-40B4-BE49-F238E27FC236}">
                    <a16:creationId xmlns:a16="http://schemas.microsoft.com/office/drawing/2014/main" id="{4BB8D790-BBB1-A85C-BB44-7FEF70C95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360"/>
                <a:ext cx="2635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17" name="Freeform 9">
                <a:extLst>
                  <a:ext uri="{FF2B5EF4-FFF2-40B4-BE49-F238E27FC236}">
                    <a16:creationId xmlns:a16="http://schemas.microsoft.com/office/drawing/2014/main" id="{A1A1033D-8704-6ACD-478B-B55927BF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1360"/>
                <a:ext cx="2635" cy="2222"/>
              </a:xfrm>
              <a:custGeom>
                <a:avLst/>
                <a:gdLst>
                  <a:gd name="T0" fmla="*/ 0 w 433"/>
                  <a:gd name="T1" fmla="*/ 341 h 341"/>
                  <a:gd name="T2" fmla="*/ 433 w 433"/>
                  <a:gd name="T3" fmla="*/ 341 h 341"/>
                  <a:gd name="T4" fmla="*/ 433 w 433"/>
                  <a:gd name="T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3" h="341">
                    <a:moveTo>
                      <a:pt x="0" y="341"/>
                    </a:moveTo>
                    <a:lnTo>
                      <a:pt x="433" y="341"/>
                    </a:lnTo>
                    <a:lnTo>
                      <a:pt x="433" y="0"/>
                    </a:lnTo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18" name="Line 10">
                <a:extLst>
                  <a:ext uri="{FF2B5EF4-FFF2-40B4-BE49-F238E27FC236}">
                    <a16:creationId xmlns:a16="http://schemas.microsoft.com/office/drawing/2014/main" id="{C6A633EE-C46C-98AC-18D0-5833E50FF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0" y="1360"/>
                <a:ext cx="1" cy="2222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19" name="Line 11">
                <a:extLst>
                  <a:ext uri="{FF2B5EF4-FFF2-40B4-BE49-F238E27FC236}">
                    <a16:creationId xmlns:a16="http://schemas.microsoft.com/office/drawing/2014/main" id="{AAEA88FF-2D19-6243-AC83-D8481CF4D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3582"/>
                <a:ext cx="2635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0" name="Line 12">
                <a:extLst>
                  <a:ext uri="{FF2B5EF4-FFF2-40B4-BE49-F238E27FC236}">
                    <a16:creationId xmlns:a16="http://schemas.microsoft.com/office/drawing/2014/main" id="{005FE5AF-81AA-8119-FB3C-D1A43E1C8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0" y="1360"/>
                <a:ext cx="1" cy="2222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1" name="Line 13">
                <a:extLst>
                  <a:ext uri="{FF2B5EF4-FFF2-40B4-BE49-F238E27FC236}">
                    <a16:creationId xmlns:a16="http://schemas.microsoft.com/office/drawing/2014/main" id="{9552359F-E922-6477-6D7E-A785EFF66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0" y="3556"/>
                <a:ext cx="1" cy="26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2" name="Line 14">
                <a:extLst>
                  <a:ext uri="{FF2B5EF4-FFF2-40B4-BE49-F238E27FC236}">
                    <a16:creationId xmlns:a16="http://schemas.microsoft.com/office/drawing/2014/main" id="{CE0C5813-AEBC-B309-5C7F-54DAD772B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360"/>
                <a:ext cx="1" cy="2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3" name="Rectangle 15">
                <a:extLst>
                  <a:ext uri="{FF2B5EF4-FFF2-40B4-BE49-F238E27FC236}">
                    <a16:creationId xmlns:a16="http://schemas.microsoft.com/office/drawing/2014/main" id="{CBF50951-C31A-74DC-C178-FD2EDD2C3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3608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24" name="Line 16">
                <a:extLst>
                  <a:ext uri="{FF2B5EF4-FFF2-40B4-BE49-F238E27FC236}">
                    <a16:creationId xmlns:a16="http://schemas.microsoft.com/office/drawing/2014/main" id="{B7E6B352-54E7-46B3-D446-65FEB6BD0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0" y="3556"/>
                <a:ext cx="1" cy="26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5" name="Line 17">
                <a:extLst>
                  <a:ext uri="{FF2B5EF4-FFF2-40B4-BE49-F238E27FC236}">
                    <a16:creationId xmlns:a16="http://schemas.microsoft.com/office/drawing/2014/main" id="{8E9C8D51-80C3-BF3B-9F6B-1612CDE5A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0" y="1360"/>
                <a:ext cx="1" cy="2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6" name="Rectangle 18">
                <a:extLst>
                  <a:ext uri="{FF2B5EF4-FFF2-40B4-BE49-F238E27FC236}">
                    <a16:creationId xmlns:a16="http://schemas.microsoft.com/office/drawing/2014/main" id="{DA23ED81-CDDE-CE01-8554-958FA99C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3608"/>
                <a:ext cx="15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0.5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27" name="Line 19">
                <a:extLst>
                  <a:ext uri="{FF2B5EF4-FFF2-40B4-BE49-F238E27FC236}">
                    <a16:creationId xmlns:a16="http://schemas.microsoft.com/office/drawing/2014/main" id="{428CACFE-1C0B-C3F6-EEA4-48CFECA3D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3" y="3556"/>
                <a:ext cx="1" cy="26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8" name="Line 20">
                <a:extLst>
                  <a:ext uri="{FF2B5EF4-FFF2-40B4-BE49-F238E27FC236}">
                    <a16:creationId xmlns:a16="http://schemas.microsoft.com/office/drawing/2014/main" id="{F09FE400-BED9-4599-EDD0-619F52317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1360"/>
                <a:ext cx="1" cy="2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9" name="Rectangle 21">
                <a:extLst>
                  <a:ext uri="{FF2B5EF4-FFF2-40B4-BE49-F238E27FC236}">
                    <a16:creationId xmlns:a16="http://schemas.microsoft.com/office/drawing/2014/main" id="{54A093FF-10E1-5617-820A-8697765AD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3608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1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30" name="Line 22">
                <a:extLst>
                  <a:ext uri="{FF2B5EF4-FFF2-40B4-BE49-F238E27FC236}">
                    <a16:creationId xmlns:a16="http://schemas.microsoft.com/office/drawing/2014/main" id="{C14F35D3-A7E0-5040-994A-01022B105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3556"/>
                <a:ext cx="1" cy="26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1" name="Line 23">
                <a:extLst>
                  <a:ext uri="{FF2B5EF4-FFF2-40B4-BE49-F238E27FC236}">
                    <a16:creationId xmlns:a16="http://schemas.microsoft.com/office/drawing/2014/main" id="{4B35CB73-360A-DB9B-8956-461F6AFE2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1360"/>
                <a:ext cx="1" cy="2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2" name="Rectangle 24">
                <a:extLst>
                  <a:ext uri="{FF2B5EF4-FFF2-40B4-BE49-F238E27FC236}">
                    <a16:creationId xmlns:a16="http://schemas.microsoft.com/office/drawing/2014/main" id="{46785795-1D54-22A5-431B-F2BA09824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3608"/>
                <a:ext cx="15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1.5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33" name="Line 25">
                <a:extLst>
                  <a:ext uri="{FF2B5EF4-FFF2-40B4-BE49-F238E27FC236}">
                    <a16:creationId xmlns:a16="http://schemas.microsoft.com/office/drawing/2014/main" id="{5728D979-89B6-56C2-9EE5-69CF284A9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6" y="3556"/>
                <a:ext cx="1" cy="26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4" name="Line 26">
                <a:extLst>
                  <a:ext uri="{FF2B5EF4-FFF2-40B4-BE49-F238E27FC236}">
                    <a16:creationId xmlns:a16="http://schemas.microsoft.com/office/drawing/2014/main" id="{4BA9F89A-446E-A0E5-7AA4-4CF1EDA54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1360"/>
                <a:ext cx="1" cy="2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5" name="Rectangle 27">
                <a:extLst>
                  <a:ext uri="{FF2B5EF4-FFF2-40B4-BE49-F238E27FC236}">
                    <a16:creationId xmlns:a16="http://schemas.microsoft.com/office/drawing/2014/main" id="{1D9219D7-256A-C2BA-61A9-5560E3924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" y="3608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2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36" name="Line 28">
                <a:extLst>
                  <a:ext uri="{FF2B5EF4-FFF2-40B4-BE49-F238E27FC236}">
                    <a16:creationId xmlns:a16="http://schemas.microsoft.com/office/drawing/2014/main" id="{A78CD8D8-FB93-1B5A-240C-2A4053EA0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5" y="3556"/>
                <a:ext cx="1" cy="26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7" name="Line 29">
                <a:extLst>
                  <a:ext uri="{FF2B5EF4-FFF2-40B4-BE49-F238E27FC236}">
                    <a16:creationId xmlns:a16="http://schemas.microsoft.com/office/drawing/2014/main" id="{D19E55C8-0E9A-9C50-4CF9-523C69125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5" y="1360"/>
                <a:ext cx="1" cy="27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8" name="Rectangle 30">
                <a:extLst>
                  <a:ext uri="{FF2B5EF4-FFF2-40B4-BE49-F238E27FC236}">
                    <a16:creationId xmlns:a16="http://schemas.microsoft.com/office/drawing/2014/main" id="{9234D8E0-472F-B3F3-5C26-F1C4FCB10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3608"/>
                <a:ext cx="15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2.5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39" name="Line 31">
                <a:extLst>
                  <a:ext uri="{FF2B5EF4-FFF2-40B4-BE49-F238E27FC236}">
                    <a16:creationId xmlns:a16="http://schemas.microsoft.com/office/drawing/2014/main" id="{10F0229A-4373-8981-59EE-C4669A497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3582"/>
                <a:ext cx="25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0" name="Line 32">
                <a:extLst>
                  <a:ext uri="{FF2B5EF4-FFF2-40B4-BE49-F238E27FC236}">
                    <a16:creationId xmlns:a16="http://schemas.microsoft.com/office/drawing/2014/main" id="{4B75DFBB-1D98-2A03-A55F-55F38758A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1" y="3582"/>
                <a:ext cx="24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1" name="Rectangle 33">
                <a:extLst>
                  <a:ext uri="{FF2B5EF4-FFF2-40B4-BE49-F238E27FC236}">
                    <a16:creationId xmlns:a16="http://schemas.microsoft.com/office/drawing/2014/main" id="{2495187B-7C76-F10B-75EC-46DDF843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3517"/>
                <a:ext cx="12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42" name="Rectangle 34">
                <a:extLst>
                  <a:ext uri="{FF2B5EF4-FFF2-40B4-BE49-F238E27FC236}">
                    <a16:creationId xmlns:a16="http://schemas.microsoft.com/office/drawing/2014/main" id="{14FABDAA-1DC8-FAFA-CF61-4762BA0BD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3478"/>
                <a:ext cx="10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900" i="0">
                    <a:solidFill>
                      <a:srgbClr val="000000"/>
                    </a:solidFill>
                    <a:latin typeface="Helvetica" pitchFamily="2" charset="0"/>
                  </a:rPr>
                  <a:t>-12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43" name="Line 35">
                <a:extLst>
                  <a:ext uri="{FF2B5EF4-FFF2-40B4-BE49-F238E27FC236}">
                    <a16:creationId xmlns:a16="http://schemas.microsoft.com/office/drawing/2014/main" id="{584A0743-8724-34A6-EFA7-F4BBE2B8F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3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4" name="Line 36">
                <a:extLst>
                  <a:ext uri="{FF2B5EF4-FFF2-40B4-BE49-F238E27FC236}">
                    <a16:creationId xmlns:a16="http://schemas.microsoft.com/office/drawing/2014/main" id="{C3CE9385-6E87-F63B-159A-A679849C2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3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5" name="Line 37">
                <a:extLst>
                  <a:ext uri="{FF2B5EF4-FFF2-40B4-BE49-F238E27FC236}">
                    <a16:creationId xmlns:a16="http://schemas.microsoft.com/office/drawing/2014/main" id="{F7A0CA69-D102-3C0A-51D9-C287C15B5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3139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6" name="Line 38">
                <a:extLst>
                  <a:ext uri="{FF2B5EF4-FFF2-40B4-BE49-F238E27FC236}">
                    <a16:creationId xmlns:a16="http://schemas.microsoft.com/office/drawing/2014/main" id="{E6782CFB-A9DC-43A3-3F7F-7A91FBA3D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3139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7" name="Line 39">
                <a:extLst>
                  <a:ext uri="{FF2B5EF4-FFF2-40B4-BE49-F238E27FC236}">
                    <a16:creationId xmlns:a16="http://schemas.microsoft.com/office/drawing/2014/main" id="{80D68807-98AB-71E4-EF22-EA4527657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917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8" name="Line 40">
                <a:extLst>
                  <a:ext uri="{FF2B5EF4-FFF2-40B4-BE49-F238E27FC236}">
                    <a16:creationId xmlns:a16="http://schemas.microsoft.com/office/drawing/2014/main" id="{9C8CAABA-DFB1-C354-DFD7-BE81D254C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917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9" name="Line 41">
                <a:extLst>
                  <a:ext uri="{FF2B5EF4-FFF2-40B4-BE49-F238E27FC236}">
                    <a16:creationId xmlns:a16="http://schemas.microsoft.com/office/drawing/2014/main" id="{FD76A4FE-918C-DA0D-17EE-AB44E181D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69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0" name="Line 42">
                <a:extLst>
                  <a:ext uri="{FF2B5EF4-FFF2-40B4-BE49-F238E27FC236}">
                    <a16:creationId xmlns:a16="http://schemas.microsoft.com/office/drawing/2014/main" id="{2544449D-FC1B-4FF2-41FB-5F063C866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69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1" name="Line 43">
                <a:extLst>
                  <a:ext uri="{FF2B5EF4-FFF2-40B4-BE49-F238E27FC236}">
                    <a16:creationId xmlns:a16="http://schemas.microsoft.com/office/drawing/2014/main" id="{8494CB4D-55DD-083F-7DEF-CE317678B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474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2" name="Line 44">
                <a:extLst>
                  <a:ext uri="{FF2B5EF4-FFF2-40B4-BE49-F238E27FC236}">
                    <a16:creationId xmlns:a16="http://schemas.microsoft.com/office/drawing/2014/main" id="{29BC1EEA-A3E3-127F-BA50-C3D8885BE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474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3" name="Line 45">
                <a:extLst>
                  <a:ext uri="{FF2B5EF4-FFF2-40B4-BE49-F238E27FC236}">
                    <a16:creationId xmlns:a16="http://schemas.microsoft.com/office/drawing/2014/main" id="{B480224A-3CA3-8484-1512-BD78A99B5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24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4" name="Line 46">
                <a:extLst>
                  <a:ext uri="{FF2B5EF4-FFF2-40B4-BE49-F238E27FC236}">
                    <a16:creationId xmlns:a16="http://schemas.microsoft.com/office/drawing/2014/main" id="{C0A2CA16-5997-3D03-86A9-DB69403BF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24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5" name="Line 47">
                <a:extLst>
                  <a:ext uri="{FF2B5EF4-FFF2-40B4-BE49-F238E27FC236}">
                    <a16:creationId xmlns:a16="http://schemas.microsoft.com/office/drawing/2014/main" id="{847608F5-9126-C3EB-0266-A7E6DB11B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025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6" name="Line 48">
                <a:extLst>
                  <a:ext uri="{FF2B5EF4-FFF2-40B4-BE49-F238E27FC236}">
                    <a16:creationId xmlns:a16="http://schemas.microsoft.com/office/drawing/2014/main" id="{6ADD84BE-6F85-222A-0C56-30297254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025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7" name="Line 49">
                <a:extLst>
                  <a:ext uri="{FF2B5EF4-FFF2-40B4-BE49-F238E27FC236}">
                    <a16:creationId xmlns:a16="http://schemas.microsoft.com/office/drawing/2014/main" id="{986B9171-20D0-A6D8-BF3D-DFF7B55E9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803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8" name="Line 50">
                <a:extLst>
                  <a:ext uri="{FF2B5EF4-FFF2-40B4-BE49-F238E27FC236}">
                    <a16:creationId xmlns:a16="http://schemas.microsoft.com/office/drawing/2014/main" id="{9A3CC3E1-DBF8-77A1-85FF-6FA9F2EAB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803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9" name="Line 51">
                <a:extLst>
                  <a:ext uri="{FF2B5EF4-FFF2-40B4-BE49-F238E27FC236}">
                    <a16:creationId xmlns:a16="http://schemas.microsoft.com/office/drawing/2014/main" id="{4093C588-F6F4-3FB0-A381-878CDB53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0" name="Line 52">
                <a:extLst>
                  <a:ext uri="{FF2B5EF4-FFF2-40B4-BE49-F238E27FC236}">
                    <a16:creationId xmlns:a16="http://schemas.microsoft.com/office/drawing/2014/main" id="{A8EC7E9E-06AC-A585-BEF3-6521B458E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1" name="Line 53">
                <a:extLst>
                  <a:ext uri="{FF2B5EF4-FFF2-40B4-BE49-F238E27FC236}">
                    <a16:creationId xmlns:a16="http://schemas.microsoft.com/office/drawing/2014/main" id="{B8016281-6426-1A57-5D3D-AF3819400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3139"/>
                <a:ext cx="25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2" name="Line 54">
                <a:extLst>
                  <a:ext uri="{FF2B5EF4-FFF2-40B4-BE49-F238E27FC236}">
                    <a16:creationId xmlns:a16="http://schemas.microsoft.com/office/drawing/2014/main" id="{C0893431-B5EB-7821-1FD8-D1236BBEC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1" y="3139"/>
                <a:ext cx="24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3" name="Rectangle 55">
                <a:extLst>
                  <a:ext uri="{FF2B5EF4-FFF2-40B4-BE49-F238E27FC236}">
                    <a16:creationId xmlns:a16="http://schemas.microsoft.com/office/drawing/2014/main" id="{182604AC-2581-DCBA-4BD7-7CE4470DC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3074"/>
                <a:ext cx="12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64" name="Rectangle 56">
                <a:extLst>
                  <a:ext uri="{FF2B5EF4-FFF2-40B4-BE49-F238E27FC236}">
                    <a16:creationId xmlns:a16="http://schemas.microsoft.com/office/drawing/2014/main" id="{2750950E-F17C-EE5F-AD36-1D00FCFEF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3035"/>
                <a:ext cx="10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900" i="0">
                    <a:solidFill>
                      <a:srgbClr val="000000"/>
                    </a:solidFill>
                    <a:latin typeface="Helvetica" pitchFamily="2" charset="0"/>
                  </a:rPr>
                  <a:t>-10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65" name="Line 57">
                <a:extLst>
                  <a:ext uri="{FF2B5EF4-FFF2-40B4-BE49-F238E27FC236}">
                    <a16:creationId xmlns:a16="http://schemas.microsoft.com/office/drawing/2014/main" id="{EC1CBDFF-7FA0-78E7-B5E9-32FA9B8C7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917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6" name="Line 58">
                <a:extLst>
                  <a:ext uri="{FF2B5EF4-FFF2-40B4-BE49-F238E27FC236}">
                    <a16:creationId xmlns:a16="http://schemas.microsoft.com/office/drawing/2014/main" id="{B24A35A4-1D46-4061-ABB6-84D1E5AAF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917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7" name="Line 59">
                <a:extLst>
                  <a:ext uri="{FF2B5EF4-FFF2-40B4-BE49-F238E27FC236}">
                    <a16:creationId xmlns:a16="http://schemas.microsoft.com/office/drawing/2014/main" id="{0C76E64A-080C-9EE1-F7BE-7D0E9D13B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69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8" name="Line 60">
                <a:extLst>
                  <a:ext uri="{FF2B5EF4-FFF2-40B4-BE49-F238E27FC236}">
                    <a16:creationId xmlns:a16="http://schemas.microsoft.com/office/drawing/2014/main" id="{3F291147-DACB-670B-5B98-2895A6A4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69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9" name="Line 61">
                <a:extLst>
                  <a:ext uri="{FF2B5EF4-FFF2-40B4-BE49-F238E27FC236}">
                    <a16:creationId xmlns:a16="http://schemas.microsoft.com/office/drawing/2014/main" id="{7422E595-AD8F-95C6-B055-065D44F06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474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0" name="Line 62">
                <a:extLst>
                  <a:ext uri="{FF2B5EF4-FFF2-40B4-BE49-F238E27FC236}">
                    <a16:creationId xmlns:a16="http://schemas.microsoft.com/office/drawing/2014/main" id="{5568AF77-C70F-6DE6-7410-8D7EF8148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474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1" name="Line 63">
                <a:extLst>
                  <a:ext uri="{FF2B5EF4-FFF2-40B4-BE49-F238E27FC236}">
                    <a16:creationId xmlns:a16="http://schemas.microsoft.com/office/drawing/2014/main" id="{5CA304A1-D348-1E94-6A69-74CDC859B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24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2" name="Line 64">
                <a:extLst>
                  <a:ext uri="{FF2B5EF4-FFF2-40B4-BE49-F238E27FC236}">
                    <a16:creationId xmlns:a16="http://schemas.microsoft.com/office/drawing/2014/main" id="{F90A4F32-4A4A-F76F-6C3C-6E106652B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24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3" name="Line 65">
                <a:extLst>
                  <a:ext uri="{FF2B5EF4-FFF2-40B4-BE49-F238E27FC236}">
                    <a16:creationId xmlns:a16="http://schemas.microsoft.com/office/drawing/2014/main" id="{168CBFF8-45BB-5416-85B8-35BD6EC79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025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4" name="Line 66">
                <a:extLst>
                  <a:ext uri="{FF2B5EF4-FFF2-40B4-BE49-F238E27FC236}">
                    <a16:creationId xmlns:a16="http://schemas.microsoft.com/office/drawing/2014/main" id="{1DC75921-F4BE-B669-0FD7-D4DFD45BD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025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5" name="Line 67">
                <a:extLst>
                  <a:ext uri="{FF2B5EF4-FFF2-40B4-BE49-F238E27FC236}">
                    <a16:creationId xmlns:a16="http://schemas.microsoft.com/office/drawing/2014/main" id="{12052B36-6A96-9450-C83B-9C8491CFB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803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6" name="Line 68">
                <a:extLst>
                  <a:ext uri="{FF2B5EF4-FFF2-40B4-BE49-F238E27FC236}">
                    <a16:creationId xmlns:a16="http://schemas.microsoft.com/office/drawing/2014/main" id="{7EACC144-86AF-95E9-1807-4DEDA4A4A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803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7" name="Line 69">
                <a:extLst>
                  <a:ext uri="{FF2B5EF4-FFF2-40B4-BE49-F238E27FC236}">
                    <a16:creationId xmlns:a16="http://schemas.microsoft.com/office/drawing/2014/main" id="{7D0B7120-377A-6C24-8D24-BE05FB01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8" name="Line 70">
                <a:extLst>
                  <a:ext uri="{FF2B5EF4-FFF2-40B4-BE49-F238E27FC236}">
                    <a16:creationId xmlns:a16="http://schemas.microsoft.com/office/drawing/2014/main" id="{A188254F-99B0-A292-EE93-1A127B2C5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79" name="Line 71">
                <a:extLst>
                  <a:ext uri="{FF2B5EF4-FFF2-40B4-BE49-F238E27FC236}">
                    <a16:creationId xmlns:a16="http://schemas.microsoft.com/office/drawing/2014/main" id="{1EE08945-7751-485D-8B10-D87056749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80" name="Line 72">
                <a:extLst>
                  <a:ext uri="{FF2B5EF4-FFF2-40B4-BE49-F238E27FC236}">
                    <a16:creationId xmlns:a16="http://schemas.microsoft.com/office/drawing/2014/main" id="{2CD078A0-1B02-3BD4-9724-455A5D4FE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81" name="Line 73">
                <a:extLst>
                  <a:ext uri="{FF2B5EF4-FFF2-40B4-BE49-F238E27FC236}">
                    <a16:creationId xmlns:a16="http://schemas.microsoft.com/office/drawing/2014/main" id="{DB4F7A44-A167-FDA9-EA4A-873D39BF7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696"/>
                <a:ext cx="25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82" name="Line 74">
                <a:extLst>
                  <a:ext uri="{FF2B5EF4-FFF2-40B4-BE49-F238E27FC236}">
                    <a16:creationId xmlns:a16="http://schemas.microsoft.com/office/drawing/2014/main" id="{8F232D59-9B0E-5C89-705D-7DB72BFE9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1" y="2696"/>
                <a:ext cx="24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83" name="Rectangle 75">
                <a:extLst>
                  <a:ext uri="{FF2B5EF4-FFF2-40B4-BE49-F238E27FC236}">
                    <a16:creationId xmlns:a16="http://schemas.microsoft.com/office/drawing/2014/main" id="{51FE812A-9FBC-BB80-FC73-D10DFED24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2631"/>
                <a:ext cx="12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84" name="Rectangle 76">
                <a:extLst>
                  <a:ext uri="{FF2B5EF4-FFF2-40B4-BE49-F238E27FC236}">
                    <a16:creationId xmlns:a16="http://schemas.microsoft.com/office/drawing/2014/main" id="{FD9AC068-F57C-2C8F-22C7-CAB0265C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2592"/>
                <a:ext cx="6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900" i="0">
                    <a:solidFill>
                      <a:srgbClr val="000000"/>
                    </a:solidFill>
                    <a:latin typeface="Helvetica" pitchFamily="2" charset="0"/>
                  </a:rPr>
                  <a:t>-8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285" name="Line 77">
                <a:extLst>
                  <a:ext uri="{FF2B5EF4-FFF2-40B4-BE49-F238E27FC236}">
                    <a16:creationId xmlns:a16="http://schemas.microsoft.com/office/drawing/2014/main" id="{B72BD39C-96D3-CEC4-8071-A78642D6F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474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86" name="Line 78">
                <a:extLst>
                  <a:ext uri="{FF2B5EF4-FFF2-40B4-BE49-F238E27FC236}">
                    <a16:creationId xmlns:a16="http://schemas.microsoft.com/office/drawing/2014/main" id="{F02248AD-3FEC-2E4F-0322-9DB73DF71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474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87" name="Line 79">
                <a:extLst>
                  <a:ext uri="{FF2B5EF4-FFF2-40B4-BE49-F238E27FC236}">
                    <a16:creationId xmlns:a16="http://schemas.microsoft.com/office/drawing/2014/main" id="{FF74427C-42F3-CBCC-D971-F77C8C65B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24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88" name="Line 80">
                <a:extLst>
                  <a:ext uri="{FF2B5EF4-FFF2-40B4-BE49-F238E27FC236}">
                    <a16:creationId xmlns:a16="http://schemas.microsoft.com/office/drawing/2014/main" id="{8DCCBCE7-0CC1-8BDD-E9F8-749CEE346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246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89" name="Line 81">
                <a:extLst>
                  <a:ext uri="{FF2B5EF4-FFF2-40B4-BE49-F238E27FC236}">
                    <a16:creationId xmlns:a16="http://schemas.microsoft.com/office/drawing/2014/main" id="{71409047-B1BA-B00C-8E40-D4027C2C2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025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0" name="Line 82">
                <a:extLst>
                  <a:ext uri="{FF2B5EF4-FFF2-40B4-BE49-F238E27FC236}">
                    <a16:creationId xmlns:a16="http://schemas.microsoft.com/office/drawing/2014/main" id="{B08FB25C-8758-12A6-AAA8-B5192AA00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025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1" name="Line 83">
                <a:extLst>
                  <a:ext uri="{FF2B5EF4-FFF2-40B4-BE49-F238E27FC236}">
                    <a16:creationId xmlns:a16="http://schemas.microsoft.com/office/drawing/2014/main" id="{B7063398-AD0A-ED29-CC1C-01DD5F5DA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803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2" name="Line 84">
                <a:extLst>
                  <a:ext uri="{FF2B5EF4-FFF2-40B4-BE49-F238E27FC236}">
                    <a16:creationId xmlns:a16="http://schemas.microsoft.com/office/drawing/2014/main" id="{14EE078E-5B51-D95A-C810-B6DC6FE35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803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3" name="Line 85">
                <a:extLst>
                  <a:ext uri="{FF2B5EF4-FFF2-40B4-BE49-F238E27FC236}">
                    <a16:creationId xmlns:a16="http://schemas.microsoft.com/office/drawing/2014/main" id="{25DADA54-1542-52C0-F613-77725C8B3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4" name="Line 86">
                <a:extLst>
                  <a:ext uri="{FF2B5EF4-FFF2-40B4-BE49-F238E27FC236}">
                    <a16:creationId xmlns:a16="http://schemas.microsoft.com/office/drawing/2014/main" id="{3C342C28-1DBD-16D6-9E11-EC7585CB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5" name="Line 87">
                <a:extLst>
                  <a:ext uri="{FF2B5EF4-FFF2-40B4-BE49-F238E27FC236}">
                    <a16:creationId xmlns:a16="http://schemas.microsoft.com/office/drawing/2014/main" id="{98FA27DF-2298-A1BD-8CB1-C7332E171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6" name="Line 88">
                <a:extLst>
                  <a:ext uri="{FF2B5EF4-FFF2-40B4-BE49-F238E27FC236}">
                    <a16:creationId xmlns:a16="http://schemas.microsoft.com/office/drawing/2014/main" id="{BA9F58C7-0013-C32C-4DD8-ADBDD2297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7" name="Line 89">
                <a:extLst>
                  <a:ext uri="{FF2B5EF4-FFF2-40B4-BE49-F238E27FC236}">
                    <a16:creationId xmlns:a16="http://schemas.microsoft.com/office/drawing/2014/main" id="{AC5D7D01-E9A9-A5B9-695A-28F3F6BFD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246"/>
                <a:ext cx="25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8" name="Line 90">
                <a:extLst>
                  <a:ext uri="{FF2B5EF4-FFF2-40B4-BE49-F238E27FC236}">
                    <a16:creationId xmlns:a16="http://schemas.microsoft.com/office/drawing/2014/main" id="{68894B35-520B-8F0E-6EC5-A35DCF992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1" y="2246"/>
                <a:ext cx="24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99" name="Rectangle 91">
                <a:extLst>
                  <a:ext uri="{FF2B5EF4-FFF2-40B4-BE49-F238E27FC236}">
                    <a16:creationId xmlns:a16="http://schemas.microsoft.com/office/drawing/2014/main" id="{6264527F-D2C7-3E6F-DEF0-79D7B393E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2181"/>
                <a:ext cx="12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00" name="Rectangle 92">
                <a:extLst>
                  <a:ext uri="{FF2B5EF4-FFF2-40B4-BE49-F238E27FC236}">
                    <a16:creationId xmlns:a16="http://schemas.microsoft.com/office/drawing/2014/main" id="{0854AE07-0EAF-6FC1-2934-FF14A8ECC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2142"/>
                <a:ext cx="6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900" i="0">
                    <a:solidFill>
                      <a:srgbClr val="000000"/>
                    </a:solidFill>
                    <a:latin typeface="Helvetica" pitchFamily="2" charset="0"/>
                  </a:rPr>
                  <a:t>-6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01" name="Line 93">
                <a:extLst>
                  <a:ext uri="{FF2B5EF4-FFF2-40B4-BE49-F238E27FC236}">
                    <a16:creationId xmlns:a16="http://schemas.microsoft.com/office/drawing/2014/main" id="{576F95B6-A409-2135-7BB6-038625188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025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02" name="Line 94">
                <a:extLst>
                  <a:ext uri="{FF2B5EF4-FFF2-40B4-BE49-F238E27FC236}">
                    <a16:creationId xmlns:a16="http://schemas.microsoft.com/office/drawing/2014/main" id="{DED12159-BB3B-8AA9-7AD7-EEA972F03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2025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03" name="Line 95">
                <a:extLst>
                  <a:ext uri="{FF2B5EF4-FFF2-40B4-BE49-F238E27FC236}">
                    <a16:creationId xmlns:a16="http://schemas.microsoft.com/office/drawing/2014/main" id="{62F9954D-26A9-05F3-62E9-0C0BCBCCF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803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04" name="Line 96">
                <a:extLst>
                  <a:ext uri="{FF2B5EF4-FFF2-40B4-BE49-F238E27FC236}">
                    <a16:creationId xmlns:a16="http://schemas.microsoft.com/office/drawing/2014/main" id="{47040E37-D000-0627-69D5-3800F95FE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803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05" name="Line 97">
                <a:extLst>
                  <a:ext uri="{FF2B5EF4-FFF2-40B4-BE49-F238E27FC236}">
                    <a16:creationId xmlns:a16="http://schemas.microsoft.com/office/drawing/2014/main" id="{558FA686-95B9-CB77-05AF-BC70AFF7B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06" name="Line 98">
                <a:extLst>
                  <a:ext uri="{FF2B5EF4-FFF2-40B4-BE49-F238E27FC236}">
                    <a16:creationId xmlns:a16="http://schemas.microsoft.com/office/drawing/2014/main" id="{A8491146-79DF-4AA4-5C40-81D58C788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07" name="Line 99">
                <a:extLst>
                  <a:ext uri="{FF2B5EF4-FFF2-40B4-BE49-F238E27FC236}">
                    <a16:creationId xmlns:a16="http://schemas.microsoft.com/office/drawing/2014/main" id="{A98B62FF-682A-F1EB-ADD9-7D5FBDF22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08" name="Line 100">
                <a:extLst>
                  <a:ext uri="{FF2B5EF4-FFF2-40B4-BE49-F238E27FC236}">
                    <a16:creationId xmlns:a16="http://schemas.microsoft.com/office/drawing/2014/main" id="{854CB525-1B6B-E878-69DF-19CB71C67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09" name="Line 101">
                <a:extLst>
                  <a:ext uri="{FF2B5EF4-FFF2-40B4-BE49-F238E27FC236}">
                    <a16:creationId xmlns:a16="http://schemas.microsoft.com/office/drawing/2014/main" id="{0E90C892-78F7-954F-D239-BBA56C41E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803"/>
                <a:ext cx="25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10" name="Line 102">
                <a:extLst>
                  <a:ext uri="{FF2B5EF4-FFF2-40B4-BE49-F238E27FC236}">
                    <a16:creationId xmlns:a16="http://schemas.microsoft.com/office/drawing/2014/main" id="{1803370B-DB65-49BB-6267-BAF6F3FAC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1" y="1803"/>
                <a:ext cx="24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11" name="Rectangle 103">
                <a:extLst>
                  <a:ext uri="{FF2B5EF4-FFF2-40B4-BE49-F238E27FC236}">
                    <a16:creationId xmlns:a16="http://schemas.microsoft.com/office/drawing/2014/main" id="{812F1718-F2A0-3365-49E3-4701FB208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738"/>
                <a:ext cx="12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12" name="Rectangle 104">
                <a:extLst>
                  <a:ext uri="{FF2B5EF4-FFF2-40B4-BE49-F238E27FC236}">
                    <a16:creationId xmlns:a16="http://schemas.microsoft.com/office/drawing/2014/main" id="{DE221C96-861D-1D43-CBB5-6C88F86F9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699"/>
                <a:ext cx="6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900" i="0">
                    <a:solidFill>
                      <a:srgbClr val="000000"/>
                    </a:solidFill>
                    <a:latin typeface="Helvetica" pitchFamily="2" charset="0"/>
                  </a:rPr>
                  <a:t>-4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13" name="Line 105">
                <a:extLst>
                  <a:ext uri="{FF2B5EF4-FFF2-40B4-BE49-F238E27FC236}">
                    <a16:creationId xmlns:a16="http://schemas.microsoft.com/office/drawing/2014/main" id="{97528D12-0F96-A282-89B5-8D24FB486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14" name="Line 106">
                <a:extLst>
                  <a:ext uri="{FF2B5EF4-FFF2-40B4-BE49-F238E27FC236}">
                    <a16:creationId xmlns:a16="http://schemas.microsoft.com/office/drawing/2014/main" id="{98DB5182-0D42-1757-8AB0-0B4862EEE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582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15" name="Line 107">
                <a:extLst>
                  <a:ext uri="{FF2B5EF4-FFF2-40B4-BE49-F238E27FC236}">
                    <a16:creationId xmlns:a16="http://schemas.microsoft.com/office/drawing/2014/main" id="{229506F1-EE5A-1F06-1739-D2F537779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16" name="Line 108">
                <a:extLst>
                  <a:ext uri="{FF2B5EF4-FFF2-40B4-BE49-F238E27FC236}">
                    <a16:creationId xmlns:a16="http://schemas.microsoft.com/office/drawing/2014/main" id="{606C0CED-36B2-1130-75C5-3D402E78C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360"/>
                <a:ext cx="12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17" name="Line 109">
                <a:extLst>
                  <a:ext uri="{FF2B5EF4-FFF2-40B4-BE49-F238E27FC236}">
                    <a16:creationId xmlns:a16="http://schemas.microsoft.com/office/drawing/2014/main" id="{140DB834-1AB9-9BF0-8A14-ED226FC55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360"/>
                <a:ext cx="25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18" name="Line 110">
                <a:extLst>
                  <a:ext uri="{FF2B5EF4-FFF2-40B4-BE49-F238E27FC236}">
                    <a16:creationId xmlns:a16="http://schemas.microsoft.com/office/drawing/2014/main" id="{478CCA08-7DAF-FC16-AED9-77AD11EB5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1" y="1360"/>
                <a:ext cx="24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19" name="Rectangle 111">
                <a:extLst>
                  <a:ext uri="{FF2B5EF4-FFF2-40B4-BE49-F238E27FC236}">
                    <a16:creationId xmlns:a16="http://schemas.microsoft.com/office/drawing/2014/main" id="{F3D8F3F8-BC58-98A4-8E3D-088BC46FF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295"/>
                <a:ext cx="12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20" name="Rectangle 112">
                <a:extLst>
                  <a:ext uri="{FF2B5EF4-FFF2-40B4-BE49-F238E27FC236}">
                    <a16:creationId xmlns:a16="http://schemas.microsoft.com/office/drawing/2014/main" id="{6C587C10-B362-C3C7-D4D5-EB2B554CF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1256"/>
                <a:ext cx="6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900" i="0">
                    <a:solidFill>
                      <a:srgbClr val="000000"/>
                    </a:solidFill>
                    <a:latin typeface="Helvetica" pitchFamily="2" charset="0"/>
                  </a:rPr>
                  <a:t>-2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21" name="Line 113">
                <a:extLst>
                  <a:ext uri="{FF2B5EF4-FFF2-40B4-BE49-F238E27FC236}">
                    <a16:creationId xmlns:a16="http://schemas.microsoft.com/office/drawing/2014/main" id="{E4094E19-F295-D986-CD67-1721C0B5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360"/>
                <a:ext cx="2635" cy="1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22" name="Freeform 114">
                <a:extLst>
                  <a:ext uri="{FF2B5EF4-FFF2-40B4-BE49-F238E27FC236}">
                    <a16:creationId xmlns:a16="http://schemas.microsoft.com/office/drawing/2014/main" id="{B7B587D1-EC05-4451-1415-29ACC0F1A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1360"/>
                <a:ext cx="2635" cy="2222"/>
              </a:xfrm>
              <a:custGeom>
                <a:avLst/>
                <a:gdLst>
                  <a:gd name="T0" fmla="*/ 0 w 433"/>
                  <a:gd name="T1" fmla="*/ 341 h 341"/>
                  <a:gd name="T2" fmla="*/ 433 w 433"/>
                  <a:gd name="T3" fmla="*/ 341 h 341"/>
                  <a:gd name="T4" fmla="*/ 433 w 433"/>
                  <a:gd name="T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3" h="341">
                    <a:moveTo>
                      <a:pt x="0" y="341"/>
                    </a:moveTo>
                    <a:lnTo>
                      <a:pt x="433" y="341"/>
                    </a:lnTo>
                    <a:lnTo>
                      <a:pt x="433" y="0"/>
                    </a:lnTo>
                  </a:path>
                </a:pathLst>
              </a:custGeom>
              <a:noFill/>
              <a:ln w="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23" name="Line 115">
                <a:extLst>
                  <a:ext uri="{FF2B5EF4-FFF2-40B4-BE49-F238E27FC236}">
                    <a16:creationId xmlns:a16="http://schemas.microsoft.com/office/drawing/2014/main" id="{E7A2D8F9-A4EF-EAE6-9928-677D4BECA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0" y="1360"/>
                <a:ext cx="1" cy="2222"/>
              </a:xfrm>
              <a:prstGeom prst="line">
                <a:avLst/>
              </a:prstGeom>
              <a:noFill/>
              <a:ln w="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24" name="Freeform 116">
                <a:extLst>
                  <a:ext uri="{FF2B5EF4-FFF2-40B4-BE49-F238E27FC236}">
                    <a16:creationId xmlns:a16="http://schemas.microsoft.com/office/drawing/2014/main" id="{E9278E92-8D70-5523-6720-7295B8130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1725"/>
                <a:ext cx="2635" cy="1655"/>
              </a:xfrm>
              <a:custGeom>
                <a:avLst/>
                <a:gdLst>
                  <a:gd name="T0" fmla="*/ 0 w 2635"/>
                  <a:gd name="T1" fmla="*/ 1655 h 1655"/>
                  <a:gd name="T2" fmla="*/ 104 w 2635"/>
                  <a:gd name="T3" fmla="*/ 1466 h 1655"/>
                  <a:gd name="T4" fmla="*/ 213 w 2635"/>
                  <a:gd name="T5" fmla="*/ 1199 h 1655"/>
                  <a:gd name="T6" fmla="*/ 317 w 2635"/>
                  <a:gd name="T7" fmla="*/ 938 h 1655"/>
                  <a:gd name="T8" fmla="*/ 420 w 2635"/>
                  <a:gd name="T9" fmla="*/ 704 h 1655"/>
                  <a:gd name="T10" fmla="*/ 530 w 2635"/>
                  <a:gd name="T11" fmla="*/ 515 h 1655"/>
                  <a:gd name="T12" fmla="*/ 633 w 2635"/>
                  <a:gd name="T13" fmla="*/ 378 h 1655"/>
                  <a:gd name="T14" fmla="*/ 737 w 2635"/>
                  <a:gd name="T15" fmla="*/ 293 h 1655"/>
                  <a:gd name="T16" fmla="*/ 846 w 2635"/>
                  <a:gd name="T17" fmla="*/ 241 h 1655"/>
                  <a:gd name="T18" fmla="*/ 950 w 2635"/>
                  <a:gd name="T19" fmla="*/ 202 h 1655"/>
                  <a:gd name="T20" fmla="*/ 1053 w 2635"/>
                  <a:gd name="T21" fmla="*/ 176 h 1655"/>
                  <a:gd name="T22" fmla="*/ 1163 w 2635"/>
                  <a:gd name="T23" fmla="*/ 150 h 1655"/>
                  <a:gd name="T24" fmla="*/ 1266 w 2635"/>
                  <a:gd name="T25" fmla="*/ 131 h 1655"/>
                  <a:gd name="T26" fmla="*/ 1370 w 2635"/>
                  <a:gd name="T27" fmla="*/ 111 h 1655"/>
                  <a:gd name="T28" fmla="*/ 1473 w 2635"/>
                  <a:gd name="T29" fmla="*/ 98 h 1655"/>
                  <a:gd name="T30" fmla="*/ 1583 w 2635"/>
                  <a:gd name="T31" fmla="*/ 85 h 1655"/>
                  <a:gd name="T32" fmla="*/ 1686 w 2635"/>
                  <a:gd name="T33" fmla="*/ 72 h 1655"/>
                  <a:gd name="T34" fmla="*/ 1789 w 2635"/>
                  <a:gd name="T35" fmla="*/ 65 h 1655"/>
                  <a:gd name="T36" fmla="*/ 1899 w 2635"/>
                  <a:gd name="T37" fmla="*/ 52 h 1655"/>
                  <a:gd name="T38" fmla="*/ 2002 w 2635"/>
                  <a:gd name="T39" fmla="*/ 46 h 1655"/>
                  <a:gd name="T40" fmla="*/ 2106 w 2635"/>
                  <a:gd name="T41" fmla="*/ 39 h 1655"/>
                  <a:gd name="T42" fmla="*/ 2215 w 2635"/>
                  <a:gd name="T43" fmla="*/ 26 h 1655"/>
                  <a:gd name="T44" fmla="*/ 2319 w 2635"/>
                  <a:gd name="T45" fmla="*/ 20 h 1655"/>
                  <a:gd name="T46" fmla="*/ 2422 w 2635"/>
                  <a:gd name="T47" fmla="*/ 13 h 1655"/>
                  <a:gd name="T48" fmla="*/ 2532 w 2635"/>
                  <a:gd name="T49" fmla="*/ 7 h 1655"/>
                  <a:gd name="T50" fmla="*/ 2635 w 2635"/>
                  <a:gd name="T51" fmla="*/ 0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35" h="1655">
                    <a:moveTo>
                      <a:pt x="0" y="1655"/>
                    </a:moveTo>
                    <a:lnTo>
                      <a:pt x="104" y="1466"/>
                    </a:lnTo>
                    <a:lnTo>
                      <a:pt x="213" y="1199"/>
                    </a:lnTo>
                    <a:lnTo>
                      <a:pt x="317" y="938"/>
                    </a:lnTo>
                    <a:lnTo>
                      <a:pt x="420" y="704"/>
                    </a:lnTo>
                    <a:lnTo>
                      <a:pt x="530" y="515"/>
                    </a:lnTo>
                    <a:lnTo>
                      <a:pt x="633" y="378"/>
                    </a:lnTo>
                    <a:lnTo>
                      <a:pt x="737" y="293"/>
                    </a:lnTo>
                    <a:lnTo>
                      <a:pt x="846" y="241"/>
                    </a:lnTo>
                    <a:lnTo>
                      <a:pt x="950" y="202"/>
                    </a:lnTo>
                    <a:lnTo>
                      <a:pt x="1053" y="176"/>
                    </a:lnTo>
                    <a:lnTo>
                      <a:pt x="1163" y="150"/>
                    </a:lnTo>
                    <a:lnTo>
                      <a:pt x="1266" y="131"/>
                    </a:lnTo>
                    <a:lnTo>
                      <a:pt x="1370" y="111"/>
                    </a:lnTo>
                    <a:lnTo>
                      <a:pt x="1473" y="98"/>
                    </a:lnTo>
                    <a:lnTo>
                      <a:pt x="1583" y="85"/>
                    </a:lnTo>
                    <a:lnTo>
                      <a:pt x="1686" y="72"/>
                    </a:lnTo>
                    <a:lnTo>
                      <a:pt x="1789" y="65"/>
                    </a:lnTo>
                    <a:lnTo>
                      <a:pt x="1899" y="52"/>
                    </a:lnTo>
                    <a:lnTo>
                      <a:pt x="2002" y="46"/>
                    </a:lnTo>
                    <a:lnTo>
                      <a:pt x="2106" y="39"/>
                    </a:lnTo>
                    <a:lnTo>
                      <a:pt x="2215" y="26"/>
                    </a:lnTo>
                    <a:lnTo>
                      <a:pt x="2319" y="20"/>
                    </a:lnTo>
                    <a:lnTo>
                      <a:pt x="2422" y="13"/>
                    </a:lnTo>
                    <a:lnTo>
                      <a:pt x="2532" y="7"/>
                    </a:lnTo>
                    <a:lnTo>
                      <a:pt x="2635" y="0"/>
                    </a:lnTo>
                  </a:path>
                </a:pathLst>
              </a:custGeom>
              <a:no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25" name="Rectangle 117">
                <a:extLst>
                  <a:ext uri="{FF2B5EF4-FFF2-40B4-BE49-F238E27FC236}">
                    <a16:creationId xmlns:a16="http://schemas.microsoft.com/office/drawing/2014/main" id="{D8ADF132-C734-0D26-BC02-7D27E66F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3745"/>
                <a:ext cx="5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solidFill>
                      <a:srgbClr val="000000"/>
                    </a:solidFill>
                    <a:latin typeface="Helvetica" pitchFamily="2" charset="0"/>
                  </a:rPr>
                  <a:t>V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26" name="Rectangle 118">
                <a:extLst>
                  <a:ext uri="{FF2B5EF4-FFF2-40B4-BE49-F238E27FC236}">
                    <a16:creationId xmlns:a16="http://schemas.microsoft.com/office/drawing/2014/main" id="{40B62D0D-512D-407B-BA71-5530ADBA5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3797"/>
                <a:ext cx="10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900" i="0">
                    <a:solidFill>
                      <a:srgbClr val="000000"/>
                    </a:solidFill>
                    <a:latin typeface="Helvetica" pitchFamily="2" charset="0"/>
                  </a:rPr>
                  <a:t>GS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27" name="Rectangle 119">
                <a:extLst>
                  <a:ext uri="{FF2B5EF4-FFF2-40B4-BE49-F238E27FC236}">
                    <a16:creationId xmlns:a16="http://schemas.microsoft.com/office/drawing/2014/main" id="{F1C3931C-ADD7-43FF-D531-54E8B7E14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5" y="3745"/>
                <a:ext cx="14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solidFill>
                      <a:srgbClr val="000000"/>
                    </a:solidFill>
                    <a:latin typeface="Helvetica" pitchFamily="2" charset="0"/>
                  </a:rPr>
                  <a:t> (V)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28" name="Rectangle 120">
                <a:extLst>
                  <a:ext uri="{FF2B5EF4-FFF2-40B4-BE49-F238E27FC236}">
                    <a16:creationId xmlns:a16="http://schemas.microsoft.com/office/drawing/2014/main" id="{8F7026A8-76F3-4CF7-B6EE-C0305C85D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186" y="2530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solidFill>
                      <a:srgbClr val="000000"/>
                    </a:solidFill>
                    <a:latin typeface="Helvetica" pitchFamily="2" charset="0"/>
                  </a:rPr>
                  <a:t>I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29" name="Rectangle 121">
                <a:extLst>
                  <a:ext uri="{FF2B5EF4-FFF2-40B4-BE49-F238E27FC236}">
                    <a16:creationId xmlns:a16="http://schemas.microsoft.com/office/drawing/2014/main" id="{FF86DC1A-3C07-41D4-FC44-5285136C1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12" y="2500"/>
                <a:ext cx="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900" i="0">
                    <a:solidFill>
                      <a:srgbClr val="000000"/>
                    </a:solidFill>
                    <a:latin typeface="Helvetica" pitchFamily="2" charset="0"/>
                  </a:rPr>
                  <a:t>D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50330" name="Rectangle 122">
                <a:extLst>
                  <a:ext uri="{FF2B5EF4-FFF2-40B4-BE49-F238E27FC236}">
                    <a16:creationId xmlns:a16="http://schemas.microsoft.com/office/drawing/2014/main" id="{F9CA6649-3F7E-63C4-6A8C-3D76ABC63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127" y="2394"/>
                <a:ext cx="14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100" i="0">
                    <a:solidFill>
                      <a:srgbClr val="000000"/>
                    </a:solidFill>
                    <a:latin typeface="Helvetica" pitchFamily="2" charset="0"/>
                  </a:rPr>
                  <a:t> (A)</a:t>
                </a:r>
                <a:endPara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350331" name="Line 123">
              <a:extLst>
                <a:ext uri="{FF2B5EF4-FFF2-40B4-BE49-F238E27FC236}">
                  <a16:creationId xmlns:a16="http://schemas.microsoft.com/office/drawing/2014/main" id="{271DFF50-3CA1-702D-660A-7E6D4FAD5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352"/>
              <a:ext cx="0" cy="1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32" name="Text Box 124">
              <a:extLst>
                <a:ext uri="{FF2B5EF4-FFF2-40B4-BE49-F238E27FC236}">
                  <a16:creationId xmlns:a16="http://schemas.microsoft.com/office/drawing/2014/main" id="{2D2EA7AA-AE89-0C3F-94BC-4C8353647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3342"/>
              <a:ext cx="2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tx2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en-US" sz="1800" i="0" baseline="-25000">
                  <a:solidFill>
                    <a:schemeClr val="tx2"/>
                  </a:solidFill>
                  <a:latin typeface="Book Antiqua" panose="02040602050305030304" pitchFamily="18" charset="0"/>
                </a:rPr>
                <a:t>T</a:t>
              </a:r>
              <a:endPara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50333" name="Text Box 125">
              <a:extLst>
                <a:ext uri="{FF2B5EF4-FFF2-40B4-BE49-F238E27FC236}">
                  <a16:creationId xmlns:a16="http://schemas.microsoft.com/office/drawing/2014/main" id="{534E824A-9526-1BAB-CA2B-C9006437F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88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Linear</a:t>
              </a:r>
            </a:p>
          </p:txBody>
        </p:sp>
        <p:sp>
          <p:nvSpPr>
            <p:cNvPr id="350334" name="Text Box 126">
              <a:extLst>
                <a:ext uri="{FF2B5EF4-FFF2-40B4-BE49-F238E27FC236}">
                  <a16:creationId xmlns:a16="http://schemas.microsoft.com/office/drawing/2014/main" id="{6A0C5578-2FE3-6CB2-075F-142E3712F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28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Exponential</a:t>
              </a:r>
            </a:p>
          </p:txBody>
        </p:sp>
        <p:sp>
          <p:nvSpPr>
            <p:cNvPr id="350335" name="Text Box 127">
              <a:extLst>
                <a:ext uri="{FF2B5EF4-FFF2-40B4-BE49-F238E27FC236}">
                  <a16:creationId xmlns:a16="http://schemas.microsoft.com/office/drawing/2014/main" id="{BE5FFF82-C720-97AF-518C-4C7F49829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160"/>
              <a:ext cx="7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0">
                  <a:solidFill>
                    <a:schemeClr val="accent1"/>
                  </a:solidFill>
                  <a:latin typeface="Book Antiqua" panose="02040602050305030304" pitchFamily="18" charset="0"/>
                </a:rPr>
                <a:t>Quadratic</a:t>
              </a:r>
            </a:p>
          </p:txBody>
        </p:sp>
      </p:grpSp>
      <p:pic>
        <p:nvPicPr>
          <p:cNvPr id="350336" name="Picture 128">
            <a:extLst>
              <a:ext uri="{FF2B5EF4-FFF2-40B4-BE49-F238E27FC236}">
                <a16:creationId xmlns:a16="http://schemas.microsoft.com/office/drawing/2014/main" id="{18A26E3E-9E26-629B-C5C4-88478EAA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6" t="42790" r="31067" b="42969"/>
          <a:stretch>
            <a:fillRect/>
          </a:stretch>
        </p:blipFill>
        <p:spPr bwMode="auto">
          <a:xfrm>
            <a:off x="5676900" y="4406900"/>
            <a:ext cx="22860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0337" name="Text Box 129">
            <a:extLst>
              <a:ext uri="{FF2B5EF4-FFF2-40B4-BE49-F238E27FC236}">
                <a16:creationId xmlns:a16="http://schemas.microsoft.com/office/drawing/2014/main" id="{DBE528FA-7438-F5A8-4F37-A4F606299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5372100"/>
            <a:ext cx="226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Typical values for S:</a:t>
            </a:r>
          </a:p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60 .. 100 mV/decade</a:t>
            </a:r>
          </a:p>
        </p:txBody>
      </p:sp>
      <p:sp>
        <p:nvSpPr>
          <p:cNvPr id="350338" name="Text Box 130">
            <a:extLst>
              <a:ext uri="{FF2B5EF4-FFF2-40B4-BE49-F238E27FC236}">
                <a16:creationId xmlns:a16="http://schemas.microsoft.com/office/drawing/2014/main" id="{ADF8D137-96D3-8A7D-0492-1CA8C93C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1962150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chemeClr val="tx2"/>
                </a:solidFill>
                <a:latin typeface="Book Antiqua" panose="02040602050305030304" pitchFamily="18" charset="0"/>
              </a:rPr>
              <a:t>The Slope Factor</a:t>
            </a:r>
            <a:endParaRPr lang="en-US" altLang="en-US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50339" name="Object 131">
            <a:extLst>
              <a:ext uri="{FF2B5EF4-FFF2-40B4-BE49-F238E27FC236}">
                <a16:creationId xmlns:a16="http://schemas.microsoft.com/office/drawing/2014/main" id="{9FBAC799-3F0C-1A25-A1F8-73C6D7904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2419350"/>
          <a:ext cx="29368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699700" imgH="10820400" progId="Equation.3">
                  <p:embed/>
                </p:oleObj>
              </mc:Choice>
              <mc:Fallback>
                <p:oleObj name="Equation" r:id="rId3" imgW="35699700" imgH="1082040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2419350"/>
                        <a:ext cx="29368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340" name="Text Box 132">
            <a:extLst>
              <a:ext uri="{FF2B5EF4-FFF2-40B4-BE49-F238E27FC236}">
                <a16:creationId xmlns:a16="http://schemas.microsoft.com/office/drawing/2014/main" id="{8B7960CA-79BC-3FF4-4020-29B588D2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3643313"/>
            <a:ext cx="34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S</a:t>
            </a:r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 is </a:t>
            </a:r>
            <a:r>
              <a:rPr lang="en-US" altLang="en-US" i="0">
                <a:solidFill>
                  <a:schemeClr val="tx2"/>
                </a:solidFill>
                <a:latin typeface="Symbol" pitchFamily="2" charset="2"/>
              </a:rPr>
              <a:t>D</a:t>
            </a: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V</a:t>
            </a:r>
            <a:r>
              <a:rPr lang="en-US" altLang="en-US" baseline="-25000">
                <a:solidFill>
                  <a:schemeClr val="tx2"/>
                </a:solidFill>
                <a:latin typeface="Book Antiqua" panose="02040602050305030304" pitchFamily="18" charset="0"/>
              </a:rPr>
              <a:t>GS</a:t>
            </a:r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 for </a:t>
            </a: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baseline="-25000">
                <a:solidFill>
                  <a:schemeClr val="tx2"/>
                </a:solidFill>
                <a:latin typeface="Book Antiqua" panose="02040602050305030304" pitchFamily="18" charset="0"/>
              </a:rPr>
              <a:t>D</a:t>
            </a:r>
            <a:r>
              <a:rPr lang="en-US" altLang="en-US" i="0" baseline="-25000">
                <a:solidFill>
                  <a:schemeClr val="tx2"/>
                </a:solidFill>
                <a:latin typeface="Book Antiqua" panose="02040602050305030304" pitchFamily="18" charset="0"/>
              </a:rPr>
              <a:t>2</a:t>
            </a:r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/</a:t>
            </a: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baseline="-25000">
                <a:solidFill>
                  <a:schemeClr val="tx2"/>
                </a:solidFill>
                <a:latin typeface="Book Antiqua" panose="02040602050305030304" pitchFamily="18" charset="0"/>
              </a:rPr>
              <a:t>D</a:t>
            </a:r>
            <a:r>
              <a:rPr lang="en-US" altLang="en-US" i="0" baseline="-250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  <a:r>
              <a:rPr lang="en-US" altLang="en-US" i="0">
                <a:solidFill>
                  <a:schemeClr val="tx2"/>
                </a:solidFill>
                <a:latin typeface="Book Antiqua" panose="02040602050305030304" pitchFamily="18" charset="0"/>
              </a:rPr>
              <a:t> =10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13AF0037-C973-BDB6-65C6-8CE10F5F3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1325"/>
            <a:ext cx="7772400" cy="620713"/>
          </a:xfrm>
        </p:spPr>
        <p:txBody>
          <a:bodyPr/>
          <a:lstStyle/>
          <a:p>
            <a:r>
              <a:rPr lang="en-US" altLang="en-US"/>
              <a:t>Diode Current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36899" name="Picture 3">
            <a:extLst>
              <a:ext uri="{FF2B5EF4-FFF2-40B4-BE49-F238E27FC236}">
                <a16:creationId xmlns:a16="http://schemas.microsoft.com/office/drawing/2014/main" id="{28CA8322-4D39-7ED6-68FB-3FC893B3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t="20370" r="13974" b="18091"/>
          <a:stretch>
            <a:fillRect/>
          </a:stretch>
        </p:blipFill>
        <p:spPr bwMode="auto">
          <a:xfrm>
            <a:off x="1295400" y="1174750"/>
            <a:ext cx="701675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EF05DEB3-E578-7201-4933-8D71DB0CF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Sub-Threshold </a:t>
            </a:r>
            <a:r>
              <a:rPr lang="en-US" altLang="en-US" i="0"/>
              <a:t>I</a:t>
            </a:r>
            <a:r>
              <a:rPr lang="en-US" altLang="en-US" i="0" baseline="-25000"/>
              <a:t>D</a:t>
            </a:r>
            <a:r>
              <a:rPr lang="en-US" altLang="en-US"/>
              <a:t> vs </a:t>
            </a:r>
            <a:r>
              <a:rPr lang="en-US" altLang="en-US" i="0"/>
              <a:t>V</a:t>
            </a:r>
            <a:r>
              <a:rPr lang="en-US" altLang="en-US" i="0" baseline="-25000"/>
              <a:t>GS</a:t>
            </a:r>
            <a:endParaRPr lang="en-US" altLang="en-US"/>
          </a:p>
        </p:txBody>
      </p:sp>
      <p:pic>
        <p:nvPicPr>
          <p:cNvPr id="351236" name="Picture 4">
            <a:extLst>
              <a:ext uri="{FF2B5EF4-FFF2-40B4-BE49-F238E27FC236}">
                <a16:creationId xmlns:a16="http://schemas.microsoft.com/office/drawing/2014/main" id="{72A71FBD-C0FF-3614-9050-8232177F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236788"/>
            <a:ext cx="57943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1237" name="Text Box 5">
            <a:extLst>
              <a:ext uri="{FF2B5EF4-FFF2-40B4-BE49-F238E27FC236}">
                <a16:creationId xmlns:a16="http://schemas.microsoft.com/office/drawing/2014/main" id="{D13F7AEE-037D-0261-7213-20CF195F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4619625"/>
            <a:ext cx="203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V</a:t>
            </a:r>
            <a:r>
              <a:rPr lang="en-US" altLang="en-US" sz="1800" baseline="-25000">
                <a:solidFill>
                  <a:schemeClr val="tx2"/>
                </a:solidFill>
                <a:latin typeface="Book Antiqua" panose="02040602050305030304" pitchFamily="18" charset="0"/>
              </a:rPr>
              <a:t>DS</a:t>
            </a:r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 from 0 to 0.5V</a:t>
            </a:r>
          </a:p>
        </p:txBody>
      </p:sp>
      <p:graphicFrame>
        <p:nvGraphicFramePr>
          <p:cNvPr id="351238" name="Object 6">
            <a:extLst>
              <a:ext uri="{FF2B5EF4-FFF2-40B4-BE49-F238E27FC236}">
                <a16:creationId xmlns:a16="http://schemas.microsoft.com/office/drawing/2014/main" id="{3E093F01-1E9A-635D-7F69-65B89B771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8575" y="1257300"/>
          <a:ext cx="28225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350200" imgH="11696700" progId="Equation.3">
                  <p:embed/>
                </p:oleObj>
              </mc:Choice>
              <mc:Fallback>
                <p:oleObj name="Equation" r:id="rId3" imgW="33350200" imgH="1169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1257300"/>
                        <a:ext cx="28225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8FF7982B-498F-472E-FC07-2DC483847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Sub-Threshold </a:t>
            </a:r>
            <a:r>
              <a:rPr lang="en-US" altLang="en-US" i="0"/>
              <a:t>I</a:t>
            </a:r>
            <a:r>
              <a:rPr lang="en-US" altLang="en-US" i="0" baseline="-25000"/>
              <a:t>D</a:t>
            </a:r>
            <a:r>
              <a:rPr lang="en-US" altLang="en-US"/>
              <a:t> vs </a:t>
            </a:r>
            <a:r>
              <a:rPr lang="en-US" altLang="en-US" i="0"/>
              <a:t>V</a:t>
            </a:r>
            <a:r>
              <a:rPr lang="en-US" altLang="en-US" i="0" baseline="-25000"/>
              <a:t>DS</a:t>
            </a:r>
            <a:endParaRPr lang="en-US" altLang="en-US"/>
          </a:p>
        </p:txBody>
      </p:sp>
      <p:pic>
        <p:nvPicPr>
          <p:cNvPr id="352259" name="Picture 3">
            <a:extLst>
              <a:ext uri="{FF2B5EF4-FFF2-40B4-BE49-F238E27FC236}">
                <a16:creationId xmlns:a16="http://schemas.microsoft.com/office/drawing/2014/main" id="{69DABD00-82D4-C5FE-79CC-3BD9951F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166938"/>
            <a:ext cx="588645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2260" name="Object 4">
            <a:extLst>
              <a:ext uri="{FF2B5EF4-FFF2-40B4-BE49-F238E27FC236}">
                <a16:creationId xmlns:a16="http://schemas.microsoft.com/office/drawing/2014/main" id="{134AB35C-B199-F8B5-D0D1-88F0063EF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0" y="1206500"/>
          <a:ext cx="4086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72700" imgH="11696700" progId="Equation.3">
                  <p:embed/>
                </p:oleObj>
              </mc:Choice>
              <mc:Fallback>
                <p:oleObj name="Equation" r:id="rId3" imgW="48272700" imgH="1169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206500"/>
                        <a:ext cx="40862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2" name="Text Box 6">
            <a:extLst>
              <a:ext uri="{FF2B5EF4-FFF2-40B4-BE49-F238E27FC236}">
                <a16:creationId xmlns:a16="http://schemas.microsoft.com/office/drawing/2014/main" id="{F5882465-E1D1-D008-116D-78FBB5702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3311525"/>
            <a:ext cx="2030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V</a:t>
            </a:r>
            <a:r>
              <a:rPr lang="en-US" altLang="en-US" sz="1800" baseline="-25000">
                <a:solidFill>
                  <a:schemeClr val="tx2"/>
                </a:solidFill>
                <a:latin typeface="Book Antiqua" panose="02040602050305030304" pitchFamily="18" charset="0"/>
              </a:rPr>
              <a:t>GS</a:t>
            </a:r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 from 0 to 0.3V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30647545-05FA-683B-3C92-3AF54CEC5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0" y="847725"/>
            <a:ext cx="7772400" cy="715963"/>
          </a:xfrm>
        </p:spPr>
        <p:txBody>
          <a:bodyPr/>
          <a:lstStyle/>
          <a:p>
            <a:r>
              <a:rPr lang="en-US" altLang="en-US"/>
              <a:t>Summary of MOSFET Operating Regions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46C829FF-2FE7-86A6-93BD-657FA8C51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981200"/>
            <a:ext cx="8394700" cy="4114800"/>
          </a:xfrm>
        </p:spPr>
        <p:txBody>
          <a:bodyPr/>
          <a:lstStyle/>
          <a:p>
            <a:r>
              <a:rPr lang="en-US" altLang="en-US"/>
              <a:t>Strong Inversion </a:t>
            </a:r>
            <a:r>
              <a:rPr lang="en-US" altLang="en-US" i="1"/>
              <a:t>V</a:t>
            </a:r>
            <a:r>
              <a:rPr lang="en-US" altLang="en-US" i="1" baseline="-25000"/>
              <a:t>GS  </a:t>
            </a:r>
            <a:r>
              <a:rPr lang="en-US" altLang="en-US" i="1"/>
              <a:t>&gt;</a:t>
            </a:r>
            <a:r>
              <a:rPr lang="en-US" altLang="en-US" i="1" baseline="-25000"/>
              <a:t> </a:t>
            </a:r>
            <a:r>
              <a:rPr lang="en-US" altLang="en-US" i="1"/>
              <a:t>V</a:t>
            </a:r>
            <a:r>
              <a:rPr lang="en-US" altLang="en-US" i="1" baseline="-25000"/>
              <a:t>T</a:t>
            </a:r>
            <a:endParaRPr lang="en-US" altLang="en-US" i="1"/>
          </a:p>
          <a:p>
            <a:pPr lvl="1"/>
            <a:r>
              <a:rPr lang="en-US" altLang="en-US"/>
              <a:t>Linear (Resistive) </a:t>
            </a:r>
            <a:r>
              <a:rPr lang="en-US" altLang="en-US" i="1"/>
              <a:t>V</a:t>
            </a:r>
            <a:r>
              <a:rPr lang="en-US" altLang="en-US" i="1" baseline="-25000"/>
              <a:t>DS  </a:t>
            </a:r>
            <a:r>
              <a:rPr lang="en-US" altLang="en-US" i="1"/>
              <a:t>&lt;</a:t>
            </a:r>
            <a:r>
              <a:rPr lang="en-US" altLang="en-US" i="1" baseline="-25000"/>
              <a:t> </a:t>
            </a:r>
            <a:r>
              <a:rPr lang="en-US" altLang="en-US" i="1"/>
              <a:t>V</a:t>
            </a:r>
            <a:r>
              <a:rPr lang="en-US" altLang="en-US" i="1" baseline="-25000"/>
              <a:t>DSAT</a:t>
            </a:r>
            <a:endParaRPr lang="en-US" altLang="en-US"/>
          </a:p>
          <a:p>
            <a:pPr lvl="1"/>
            <a:r>
              <a:rPr lang="en-US" altLang="en-US"/>
              <a:t>Saturated (Constant Current) </a:t>
            </a:r>
            <a:r>
              <a:rPr lang="en-US" altLang="en-US" i="1"/>
              <a:t>V</a:t>
            </a:r>
            <a:r>
              <a:rPr lang="en-US" altLang="en-US" i="1" baseline="-25000"/>
              <a:t>DS  </a:t>
            </a:r>
            <a:r>
              <a:rPr lang="en-US" altLang="en-US">
                <a:sym typeface="Symbol" pitchFamily="2" charset="2"/>
              </a:rPr>
              <a:t></a:t>
            </a:r>
            <a:r>
              <a:rPr lang="en-US" altLang="en-US" i="1" baseline="-25000"/>
              <a:t> </a:t>
            </a:r>
            <a:r>
              <a:rPr lang="en-US" altLang="en-US" i="1"/>
              <a:t>V</a:t>
            </a:r>
            <a:r>
              <a:rPr lang="en-US" altLang="en-US" i="1" baseline="-25000"/>
              <a:t>DSAT</a:t>
            </a:r>
            <a:endParaRPr lang="en-US" altLang="en-US"/>
          </a:p>
          <a:p>
            <a:r>
              <a:rPr lang="en-US" altLang="en-US"/>
              <a:t>Weak Inversion (Sub-Threshold) </a:t>
            </a:r>
            <a:r>
              <a:rPr lang="en-US" altLang="en-US" i="1"/>
              <a:t>V</a:t>
            </a:r>
            <a:r>
              <a:rPr lang="en-US" altLang="en-US" i="1" baseline="-25000"/>
              <a:t>GS  </a:t>
            </a:r>
            <a:r>
              <a:rPr lang="en-US" altLang="en-US">
                <a:sym typeface="Symbol" pitchFamily="2" charset="2"/>
              </a:rPr>
              <a:t></a:t>
            </a:r>
            <a:r>
              <a:rPr lang="en-US" altLang="en-US" baseline="-25000"/>
              <a:t> </a:t>
            </a:r>
            <a:r>
              <a:rPr lang="en-US" altLang="en-US" i="1"/>
              <a:t>V</a:t>
            </a:r>
            <a:r>
              <a:rPr lang="en-US" altLang="en-US" i="1" baseline="-25000"/>
              <a:t>T</a:t>
            </a:r>
            <a:endParaRPr lang="en-US" altLang="en-US" i="1"/>
          </a:p>
          <a:p>
            <a:pPr lvl="1"/>
            <a:r>
              <a:rPr lang="en-US" altLang="en-US"/>
              <a:t>Exponential in </a:t>
            </a:r>
            <a:r>
              <a:rPr lang="en-US" altLang="en-US" i="1"/>
              <a:t>V</a:t>
            </a:r>
            <a:r>
              <a:rPr lang="en-US" altLang="en-US" i="1" baseline="-25000"/>
              <a:t>GS </a:t>
            </a:r>
            <a:r>
              <a:rPr lang="en-US" altLang="en-US"/>
              <a:t>with linear </a:t>
            </a:r>
            <a:r>
              <a:rPr lang="en-US" altLang="en-US" i="1"/>
              <a:t>V</a:t>
            </a:r>
            <a:r>
              <a:rPr lang="en-US" altLang="en-US" i="1" baseline="-25000"/>
              <a:t>DS</a:t>
            </a:r>
            <a:r>
              <a:rPr lang="en-US" altLang="en-US"/>
              <a:t> dependence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571A7473-598A-8236-6B3C-7A43686BE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Parasitic Resistances</a:t>
            </a:r>
          </a:p>
        </p:txBody>
      </p:sp>
      <p:pic>
        <p:nvPicPr>
          <p:cNvPr id="354307" name="Picture 3">
            <a:extLst>
              <a:ext uri="{FF2B5EF4-FFF2-40B4-BE49-F238E27FC236}">
                <a16:creationId xmlns:a16="http://schemas.microsoft.com/office/drawing/2014/main" id="{F4BFF769-F903-10AC-0ACB-7D39E6F17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3" t="54773"/>
          <a:stretch>
            <a:fillRect/>
          </a:stretch>
        </p:blipFill>
        <p:spPr bwMode="auto">
          <a:xfrm>
            <a:off x="722313" y="2182813"/>
            <a:ext cx="7658100" cy="306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76AB5E0D-4085-3CEB-941B-ED1AD02C5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Latch-up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289A2841-AAA2-CA1F-44E6-D78344849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55332" name="Picture 4">
            <a:extLst>
              <a:ext uri="{FF2B5EF4-FFF2-40B4-BE49-F238E27FC236}">
                <a16:creationId xmlns:a16="http://schemas.microsoft.com/office/drawing/2014/main" id="{FF2BDAA0-987D-91AE-6327-8F9F6225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2546350"/>
            <a:ext cx="8599487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7F0DFFAB-015A-16A5-75DB-B5082717A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Future Perspectives</a:t>
            </a:r>
          </a:p>
        </p:txBody>
      </p:sp>
      <p:pic>
        <p:nvPicPr>
          <p:cNvPr id="332803" name="Picture 3">
            <a:extLst>
              <a:ext uri="{FF2B5EF4-FFF2-40B4-BE49-F238E27FC236}">
                <a16:creationId xmlns:a16="http://schemas.microsoft.com/office/drawing/2014/main" id="{D28C6344-7930-1B6D-4052-4E849E2D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71625"/>
            <a:ext cx="71056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2804" name="Text Box 4">
            <a:extLst>
              <a:ext uri="{FF2B5EF4-FFF2-40B4-BE49-F238E27FC236}">
                <a16:creationId xmlns:a16="http://schemas.microsoft.com/office/drawing/2014/main" id="{4146D7E5-13E7-B02A-13E7-30050BFBA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462588"/>
            <a:ext cx="428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rgbClr val="315263"/>
                </a:solidFill>
                <a:latin typeface="Book Antiqua" panose="02040602050305030304" pitchFamily="18" charset="0"/>
              </a:rPr>
              <a:t>25 nm FINFET MOS transistor</a:t>
            </a:r>
            <a:endParaRPr lang="en-US" altLang="en-US" sz="5400" i="0">
              <a:solidFill>
                <a:srgbClr val="315263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C7B189DF-8ABE-ED46-5963-7B8D0E3EE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1325"/>
            <a:ext cx="7772400" cy="620713"/>
          </a:xfrm>
        </p:spPr>
        <p:txBody>
          <a:bodyPr/>
          <a:lstStyle/>
          <a:p>
            <a:r>
              <a:rPr lang="en-US" altLang="en-US"/>
              <a:t>Forward Bias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37923" name="Picture 3">
            <a:extLst>
              <a:ext uri="{FF2B5EF4-FFF2-40B4-BE49-F238E27FC236}">
                <a16:creationId xmlns:a16="http://schemas.microsoft.com/office/drawing/2014/main" id="{9FD50877-AD8D-B147-1C7E-B0108A19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3" t="38547"/>
          <a:stretch>
            <a:fillRect/>
          </a:stretch>
        </p:blipFill>
        <p:spPr bwMode="auto">
          <a:xfrm>
            <a:off x="762000" y="774700"/>
            <a:ext cx="7086600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24" name="Text Box 4">
            <a:extLst>
              <a:ext uri="{FF2B5EF4-FFF2-40B4-BE49-F238E27FC236}">
                <a16:creationId xmlns:a16="http://schemas.microsoft.com/office/drawing/2014/main" id="{6E119C82-500B-4578-72AD-B4A39246D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5754688"/>
            <a:ext cx="432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Typically avoided in Digital 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15E55FB8-CF44-E9FE-94B9-7885F58B6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1325"/>
            <a:ext cx="7772400" cy="620713"/>
          </a:xfrm>
        </p:spPr>
        <p:txBody>
          <a:bodyPr/>
          <a:lstStyle/>
          <a:p>
            <a:r>
              <a:rPr lang="en-US" altLang="en-US"/>
              <a:t>Reverse Bias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38947" name="Picture 3">
            <a:extLst>
              <a:ext uri="{FF2B5EF4-FFF2-40B4-BE49-F238E27FC236}">
                <a16:creationId xmlns:a16="http://schemas.microsoft.com/office/drawing/2014/main" id="{67A913AE-3988-D9AF-F862-B7BB54B3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79500"/>
            <a:ext cx="6545263" cy="448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948" name="Text Box 4">
            <a:extLst>
              <a:ext uri="{FF2B5EF4-FFF2-40B4-BE49-F238E27FC236}">
                <a16:creationId xmlns:a16="http://schemas.microsoft.com/office/drawing/2014/main" id="{E81EDC98-3B2F-6CE8-72FD-BF057933D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5640388"/>
            <a:ext cx="437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Dominant Operation Mode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F47EE6B4-21ED-686E-83C6-0A57701CF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1325"/>
            <a:ext cx="7772400" cy="620713"/>
          </a:xfrm>
        </p:spPr>
        <p:txBody>
          <a:bodyPr/>
          <a:lstStyle/>
          <a:p>
            <a:r>
              <a:rPr lang="en-US" altLang="en-US"/>
              <a:t>Models for Manual Analysis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40995" name="Picture 3">
            <a:extLst>
              <a:ext uri="{FF2B5EF4-FFF2-40B4-BE49-F238E27FC236}">
                <a16:creationId xmlns:a16="http://schemas.microsoft.com/office/drawing/2014/main" id="{0E76145D-3DA8-23A9-298D-BBD48CF3F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2130425"/>
            <a:ext cx="71564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CBB341E1-8FC8-D692-1AD5-07245803D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441325"/>
            <a:ext cx="7772400" cy="620713"/>
          </a:xfrm>
        </p:spPr>
        <p:txBody>
          <a:bodyPr/>
          <a:lstStyle/>
          <a:p>
            <a:r>
              <a:rPr lang="en-US" altLang="en-US"/>
              <a:t>Junction Capacitance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42019" name="Picture 3">
            <a:extLst>
              <a:ext uri="{FF2B5EF4-FFF2-40B4-BE49-F238E27FC236}">
                <a16:creationId xmlns:a16="http://schemas.microsoft.com/office/drawing/2014/main" id="{F60AC978-B17A-FE61-4EC2-714BB50E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t="29906" r="17369" b="10481"/>
          <a:stretch>
            <a:fillRect/>
          </a:stretch>
        </p:blipFill>
        <p:spPr bwMode="auto">
          <a:xfrm>
            <a:off x="1447800" y="1676400"/>
            <a:ext cx="5562600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Competition</Template>
  <TotalTime>2968</TotalTime>
  <Words>1033</Words>
  <Application>Microsoft Macintosh PowerPoint</Application>
  <PresentationFormat>On-screen Show (4:3)</PresentationFormat>
  <Paragraphs>508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Times New Roman</vt:lpstr>
      <vt:lpstr>Arial Narrow</vt:lpstr>
      <vt:lpstr>Arial</vt:lpstr>
      <vt:lpstr>Wingdings</vt:lpstr>
      <vt:lpstr>Monotype Sorts</vt:lpstr>
      <vt:lpstr>Book Antiqua</vt:lpstr>
      <vt:lpstr>Helvetica</vt:lpstr>
      <vt:lpstr>Symbol</vt:lpstr>
      <vt:lpstr>Times Ten Roman</vt:lpstr>
      <vt:lpstr>MathematicalPi 1</vt:lpstr>
      <vt:lpstr>iab97</vt:lpstr>
      <vt:lpstr>Microsoft Equation 3.0</vt:lpstr>
      <vt:lpstr>Digital Integrated Circuits A Design Perspective</vt:lpstr>
      <vt:lpstr>Goal of this chapter</vt:lpstr>
      <vt:lpstr>The Diode</vt:lpstr>
      <vt:lpstr>Depletion Region</vt:lpstr>
      <vt:lpstr>Diode Current</vt:lpstr>
      <vt:lpstr>Forward Bias</vt:lpstr>
      <vt:lpstr>Reverse Bias</vt:lpstr>
      <vt:lpstr>Models for Manual Analysis</vt:lpstr>
      <vt:lpstr>Junction Capacitance</vt:lpstr>
      <vt:lpstr>Diffusion Capacitance</vt:lpstr>
      <vt:lpstr>Secondary Effects</vt:lpstr>
      <vt:lpstr>Diode Model</vt:lpstr>
      <vt:lpstr>SPICE Parameters</vt:lpstr>
      <vt:lpstr>What is a Transistor?</vt:lpstr>
      <vt:lpstr>The MOS Transistor</vt:lpstr>
      <vt:lpstr>MOS Transistors - Types and Symbols</vt:lpstr>
      <vt:lpstr>Threshold Voltage: Concept</vt:lpstr>
      <vt:lpstr>The Threshold Voltage</vt:lpstr>
      <vt:lpstr>The Body Effect</vt:lpstr>
      <vt:lpstr>Current-Voltage Relations A good ol’ transistor</vt:lpstr>
      <vt:lpstr>Transistor in Linear</vt:lpstr>
      <vt:lpstr>Transistor in Saturation</vt:lpstr>
      <vt:lpstr>Current-Voltage Relations Long-Channel Device</vt:lpstr>
      <vt:lpstr>A model for manual analysis</vt:lpstr>
      <vt:lpstr>Current-Voltage Relations The Deep-Submicron Era</vt:lpstr>
      <vt:lpstr>Velocity Saturation</vt:lpstr>
      <vt:lpstr>Perspective</vt:lpstr>
      <vt:lpstr>ID versus VGS</vt:lpstr>
      <vt:lpstr>ID versus VDS</vt:lpstr>
      <vt:lpstr>A unified model for manual analysis</vt:lpstr>
      <vt:lpstr>Simple Model versus SPICE </vt:lpstr>
      <vt:lpstr>A PMOS Transistor</vt:lpstr>
      <vt:lpstr>Transistor Model  for Manual Analysis</vt:lpstr>
      <vt:lpstr>The Transistor as a Switch</vt:lpstr>
      <vt:lpstr>The Transistor as a Switch</vt:lpstr>
      <vt:lpstr>The Transistor as a Switch</vt:lpstr>
      <vt:lpstr>MOS Capacitances Dynamic Behavior</vt:lpstr>
      <vt:lpstr>Dynamic Behavior of MOS Transistor</vt:lpstr>
      <vt:lpstr>The Gate Capacitance</vt:lpstr>
      <vt:lpstr>Gate Capacitance</vt:lpstr>
      <vt:lpstr>Gate Capacitance</vt:lpstr>
      <vt:lpstr>Measuring the Gate Cap</vt:lpstr>
      <vt:lpstr>Diffusion Capacitance</vt:lpstr>
      <vt:lpstr>Junction Capacitance</vt:lpstr>
      <vt:lpstr>Linearizing the Junction Capacitance</vt:lpstr>
      <vt:lpstr>Capacitances in 0.25 mm CMOS process</vt:lpstr>
      <vt:lpstr>The Sub-Micron MOS Transistor</vt:lpstr>
      <vt:lpstr>Threshold Variations</vt:lpstr>
      <vt:lpstr>Sub-Threshold Conduction</vt:lpstr>
      <vt:lpstr>Sub-Threshold ID vs VGS</vt:lpstr>
      <vt:lpstr>Sub-Threshold ID vs VDS</vt:lpstr>
      <vt:lpstr>Summary of MOSFET Operating Regions</vt:lpstr>
      <vt:lpstr>Parasitic Resistances</vt:lpstr>
      <vt:lpstr>Latch-up</vt:lpstr>
      <vt:lpstr>Future Perspectives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Jan Rabaey</cp:lastModifiedBy>
  <cp:revision>112</cp:revision>
  <cp:lastPrinted>1998-01-20T18:41:17Z</cp:lastPrinted>
  <dcterms:created xsi:type="dcterms:W3CDTF">1997-04-13T14:24:48Z</dcterms:created>
  <dcterms:modified xsi:type="dcterms:W3CDTF">2022-08-26T18:30:07Z</dcterms:modified>
</cp:coreProperties>
</file>