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640" y="176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497EB25-8B1F-91AB-44FD-307ED6EF83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6BDF358-A5EE-89A9-8969-A5949C1E0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22507F7-448C-4C91-7F8E-52F833BE18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50E10CB-B915-8C30-F775-C9CE1B26A4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4DACC37A-180E-6341-9A44-2EC4A4F7C3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69B77F3-E749-6FF3-DDAA-EF97B7F48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F9CA48B-FA5F-C67F-FE19-4410E3DC5A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939BC789-36FD-5731-515B-BD9D485A65F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74C35B8-AB59-8C81-E7E1-6191300D35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429B1E73-D8C2-637D-C0FF-2391E953C3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13900198-CC5C-7077-5DCF-7216BD6F5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FD3465DC-38C7-B545-BEE4-48B1C8BB56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9C46B7A-F454-15D1-7A42-A67E645C7C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EE141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0A1BEEF-5704-878E-B8B2-5F67A6C58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2E77B-9499-494D-BCB2-39F1B204FAA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815186F-43DB-0B51-C6A5-5FEE648CBB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A639E68-083D-F48D-AE45-FAE8C72E0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0D1-7F48-2C6E-8D71-5387139BB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B87C-1D90-34A8-955F-C1E60F24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36D9-0F58-0FEE-A7F6-05804132F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5600AE-4293-8E4A-AE61-E983940A2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0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5B63-E674-8681-EF29-28CDE34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F0F2-5C13-1326-8AAE-6D7E24415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18FC-984A-6DA3-ED72-65B38BCAA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F2DA10-3485-0541-BA41-65560A58F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2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84C0F-7C03-CFB2-9AB0-013C10B45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441325"/>
            <a:ext cx="1949450" cy="54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3FC8B-1160-7CC3-B695-41E5D80A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441325"/>
            <a:ext cx="5695950" cy="54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941D-2835-DEEA-A5B7-D9FA6AD83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F59C02-E6C9-B54B-98FF-6CFB4D7E5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3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E380-153F-B4C0-1508-650D1D31D77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60400" y="441325"/>
            <a:ext cx="7797800" cy="5426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064C4-BD1F-847B-3E41-4DDEE7107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58CACF-ED3A-754A-9AA4-09179A96F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2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21F-C19E-548B-84B8-B6FA78C9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95ED-2685-F70D-A91A-9CF65812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CC4C-6E18-C93F-5294-F144871E4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7A5991-DC3F-8545-904F-1E672BB46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BB1-D126-A26D-60D7-16A8DE28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C5B5-EACD-3D7F-811F-D24CD33E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A235-AFE8-7209-A463-DC3A3FFBC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EBC5BD-FD7C-7F41-9512-6DEC270C9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4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5719-DCD5-2680-CD51-51D32EF2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841A-FA96-7154-D61E-DCFB5803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F2AA-FDB8-03FE-9513-29EABBED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223D0-1D7D-2658-1E49-6E0E9271F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44A48C-DAC3-8442-A0F2-B98864EB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4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A540-8A71-6C1F-49D8-3CE99E4E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07CE-7ACE-0EB5-88E8-BBA9A004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40F9C-166A-1D1D-290B-DF5B3BCB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3D970-6352-0BA8-EB72-047B76DE2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B149C-D6D7-03B1-9B88-9C34E13E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DC0E-6CCC-5021-527E-D7D98D151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CAC57-AB2A-5847-8426-3233CE40E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5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72B1-14F7-A546-6779-70D5D5A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14CA6-D98D-59CB-4AC5-9F34A943F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5399BD-EA31-E54E-9408-71DFEF5BB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0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58AC4D-E0E3-9137-EECD-3543CFAAC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159DAE-C8BD-BC47-8771-50ABA6FE8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0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4D37-56C2-662B-0F8D-6F88B91E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8F96-A09D-3E17-9DCA-15C32612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0028-7EC0-A18D-5C02-839A8FA0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8953F-980D-EF29-E184-E71E7F530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BF69F2-8CDF-6C45-8C3C-EF99BABA9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94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492-CC55-222D-EA18-3CD06EB1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B201D-6B7E-1E19-5D41-A92B754B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F2828-9F9D-A68C-7AD4-F6BCAFAA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B7F6E-E817-B71D-2CAA-5C8C142AF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1DB38E-7CC2-DD40-BDF9-5F8AA6B14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1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29">
            <a:extLst>
              <a:ext uri="{FF2B5EF4-FFF2-40B4-BE49-F238E27FC236}">
                <a16:creationId xmlns:a16="http://schemas.microsoft.com/office/drawing/2014/main" id="{A0CC6008-29F4-2771-940E-AC45C46B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41325"/>
            <a:ext cx="7772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85E88542-39BE-EA32-2BF3-24CB9E89B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9" name="Text Box 1031">
            <a:extLst>
              <a:ext uri="{FF2B5EF4-FFF2-40B4-BE49-F238E27FC236}">
                <a16:creationId xmlns:a16="http://schemas.microsoft.com/office/drawing/2014/main" id="{6B285233-D6BE-E2EE-DAF3-D55C5CF5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73825"/>
            <a:ext cx="639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solidFill>
                  <a:srgbClr val="000082"/>
                </a:solidFill>
              </a:rPr>
              <a:t>EE141</a:t>
            </a:r>
            <a:endParaRPr lang="en-US" altLang="en-US" sz="2000" i="0">
              <a:solidFill>
                <a:srgbClr val="00008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95A51DF3-F223-176B-A0ED-72FE2DABF8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rgbClr val="0000B6"/>
                </a:solidFill>
                <a:latin typeface="Book Antiqua" panose="02040602050305030304" pitchFamily="18" charset="0"/>
              </a:defRPr>
            </a:lvl1pPr>
          </a:lstStyle>
          <a:p>
            <a:fld id="{7613D9CC-16A8-504F-A80E-383497E7AE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E9765792-97D2-6112-B855-C5F81A698F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086" name="Text Box 1038">
            <a:extLst>
              <a:ext uri="{FF2B5EF4-FFF2-40B4-BE49-F238E27FC236}">
                <a16:creationId xmlns:a16="http://schemas.microsoft.com/office/drawing/2014/main" id="{06CB0597-709F-3AB6-A47E-081BFBF669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087" name="Text Box 1039">
            <a:extLst>
              <a:ext uri="{FF2B5EF4-FFF2-40B4-BE49-F238E27FC236}">
                <a16:creationId xmlns:a16="http://schemas.microsoft.com/office/drawing/2014/main" id="{F47E8765-035C-51D7-8B9D-D476D8FEA9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6200" y="6400800"/>
            <a:ext cx="661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Wires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A65204D-DCC5-EDC8-E303-962994E4A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6DC4-524A-D143-8118-EAC18C1F554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5E922AE-8E83-0C4E-C89A-B2CF22EED9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B7CBE1B3-9237-B232-2524-7D89C2A7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 Box 10">
            <a:extLst>
              <a:ext uri="{FF2B5EF4-FFF2-40B4-BE49-F238E27FC236}">
                <a16:creationId xmlns:a16="http://schemas.microsoft.com/office/drawing/2014/main" id="{80212065-D4EA-DAA0-75D9-D29387D5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4619625"/>
            <a:ext cx="2659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Wire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BC45884B-CEF2-BD32-9045-69E7EC9E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C92F0492-5AC6-69AA-96F0-0B2415D9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5516563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July 30,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AFB13A9-CEC3-71A0-1533-4B9BECAD8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B4254-CA30-D248-9DB3-F32A5F29AD8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DE5032BD-B13B-B212-8DF5-31C6CBEC0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Permittivity</a:t>
            </a:r>
          </a:p>
        </p:txBody>
      </p:sp>
      <p:pic>
        <p:nvPicPr>
          <p:cNvPr id="318467" name="Picture 3">
            <a:extLst>
              <a:ext uri="{FF2B5EF4-FFF2-40B4-BE49-F238E27FC236}">
                <a16:creationId xmlns:a16="http://schemas.microsoft.com/office/drawing/2014/main" id="{A86A8D25-9D75-BBC5-929D-196AF564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14844" r="36758" b="32031"/>
          <a:stretch>
            <a:fillRect/>
          </a:stretch>
        </p:blipFill>
        <p:spPr bwMode="auto">
          <a:xfrm>
            <a:off x="1573213" y="1430338"/>
            <a:ext cx="59436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4BDC6FC-A40F-C2FF-FF35-02362D37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E75D6-2259-E144-9FF9-0B279073971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AA4CC23-4448-CEB1-FC02-C97CBA82F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Fringing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19491" name="Picture 3">
            <a:extLst>
              <a:ext uri="{FF2B5EF4-FFF2-40B4-BE49-F238E27FC236}">
                <a16:creationId xmlns:a16="http://schemas.microsoft.com/office/drawing/2014/main" id="{0DF15F86-1DE7-217F-F93E-2D19CA6E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5389563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492" name="Picture 4">
            <a:extLst>
              <a:ext uri="{FF2B5EF4-FFF2-40B4-BE49-F238E27FC236}">
                <a16:creationId xmlns:a16="http://schemas.microsoft.com/office/drawing/2014/main" id="{B257C27B-7560-B358-3D45-8ED66E67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7" t="58594" r="7668" b="28125"/>
          <a:stretch>
            <a:fillRect/>
          </a:stretch>
        </p:blipFill>
        <p:spPr bwMode="auto">
          <a:xfrm>
            <a:off x="4953000" y="3657600"/>
            <a:ext cx="41148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372D171-17E7-FDFF-8F4C-09E10F659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596BA-2E6F-4947-BEC9-E6AF02FE008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19F50574-7DB1-F7D9-AB06-9F66C6988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Fringing versus Parallel Plate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20515" name="Picture 3">
            <a:extLst>
              <a:ext uri="{FF2B5EF4-FFF2-40B4-BE49-F238E27FC236}">
                <a16:creationId xmlns:a16="http://schemas.microsoft.com/office/drawing/2014/main" id="{0136574B-EB69-2F27-39C8-01218304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3148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16" name="Picture 4">
            <a:extLst>
              <a:ext uri="{FF2B5EF4-FFF2-40B4-BE49-F238E27FC236}">
                <a16:creationId xmlns:a16="http://schemas.microsoft.com/office/drawing/2014/main" id="{EEF68486-FEFE-FB1E-7FA8-922ABAA4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20574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57427F9-1B04-2E8B-9A52-76933E85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EBB5-DDAC-6448-877F-21DBF48240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BB4D90F3-C0CD-6918-1C66-B20D1ABAA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Interwire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21539" name="Picture 3">
            <a:extLst>
              <a:ext uri="{FF2B5EF4-FFF2-40B4-BE49-F238E27FC236}">
                <a16:creationId xmlns:a16="http://schemas.microsoft.com/office/drawing/2014/main" id="{81EF4039-F493-C25D-811F-7C73E047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638800" cy="40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0E1898B-9119-B987-B5D8-55942161C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00A3-4BA6-8A4A-A32A-894B582EDBA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EDDC8268-36BF-A3DB-D6BD-98009968B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Impact of Interwire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22563" name="Picture 3">
            <a:extLst>
              <a:ext uri="{FF2B5EF4-FFF2-40B4-BE49-F238E27FC236}">
                <a16:creationId xmlns:a16="http://schemas.microsoft.com/office/drawing/2014/main" id="{E63301B3-3634-F802-8860-E825E5F2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37528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564" name="Picture 4">
            <a:extLst>
              <a:ext uri="{FF2B5EF4-FFF2-40B4-BE49-F238E27FC236}">
                <a16:creationId xmlns:a16="http://schemas.microsoft.com/office/drawing/2014/main" id="{78FAA42A-BDEB-E3DD-8645-D29A42EA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20574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AC4F3E2-ADDA-9480-C3BC-86906C6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957E-157D-ED4E-8017-467655DEE8A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5102ED5C-2391-CBDA-98B9-BEA3B22A2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438" y="360363"/>
            <a:ext cx="8483600" cy="715962"/>
          </a:xfrm>
        </p:spPr>
        <p:txBody>
          <a:bodyPr/>
          <a:lstStyle/>
          <a:p>
            <a:r>
              <a:rPr lang="en-US" altLang="en-US"/>
              <a:t>Wiring Capacitances (0.25 </a:t>
            </a:r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m CMOS)</a:t>
            </a:r>
          </a:p>
        </p:txBody>
      </p:sp>
      <p:pic>
        <p:nvPicPr>
          <p:cNvPr id="323587" name="Picture 3">
            <a:extLst>
              <a:ext uri="{FF2B5EF4-FFF2-40B4-BE49-F238E27FC236}">
                <a16:creationId xmlns:a16="http://schemas.microsoft.com/office/drawing/2014/main" id="{BBF8918C-0A6F-0A41-4346-D147E900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25781" r="11383" b="23438"/>
          <a:stretch>
            <a:fillRect/>
          </a:stretch>
        </p:blipFill>
        <p:spPr bwMode="auto">
          <a:xfrm>
            <a:off x="350838" y="1330325"/>
            <a:ext cx="8497887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37DE1F-DF70-D4DB-21FA-5B2B31EB8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02E7F-988C-7B48-9A71-BBAA39B115F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E8383CC5-FEAB-3E5C-37B0-207DDFA35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INTERCONNECT</a:t>
            </a:r>
          </a:p>
        </p:txBody>
      </p:sp>
      <p:sp>
        <p:nvSpPr>
          <p:cNvPr id="324611" name="WordArt 3">
            <a:extLst>
              <a:ext uri="{FF2B5EF4-FFF2-40B4-BE49-F238E27FC236}">
                <a16:creationId xmlns:a16="http://schemas.microsoft.com/office/drawing/2014/main" id="{6025CE46-F3C4-8F45-FC09-731D964E25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5975" y="2438400"/>
            <a:ext cx="3903663" cy="28209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Resistance</a:t>
            </a:r>
          </a:p>
        </p:txBody>
      </p:sp>
      <p:pic>
        <p:nvPicPr>
          <p:cNvPr id="324612" name="Picture 4">
            <a:extLst>
              <a:ext uri="{FF2B5EF4-FFF2-40B4-BE49-F238E27FC236}">
                <a16:creationId xmlns:a16="http://schemas.microsoft.com/office/drawing/2014/main" id="{8D7AB7E0-CB16-C422-297E-E9D1786649F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2563" y="1296988"/>
            <a:ext cx="3354387" cy="4665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8E561A1-F651-7EE3-038E-6E4361790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9E83A-5066-4E47-8DEC-E719610EC01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714E5E18-893A-4BDB-7257-E008760F6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Wire Resistance </a:t>
            </a:r>
          </a:p>
        </p:txBody>
      </p:sp>
      <p:pic>
        <p:nvPicPr>
          <p:cNvPr id="325635" name="Picture 3">
            <a:extLst>
              <a:ext uri="{FF2B5EF4-FFF2-40B4-BE49-F238E27FC236}">
                <a16:creationId xmlns:a16="http://schemas.microsoft.com/office/drawing/2014/main" id="{FFF951E7-930B-510E-A282-6714BA82F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923088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9D5147C-8245-D565-83D8-6EDE087C1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9C75-6DF1-D940-9C55-1325C86166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6C8794D2-5B55-4D9E-4EA3-3E2F29C9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Interconnect Resistance </a:t>
            </a:r>
          </a:p>
        </p:txBody>
      </p:sp>
      <p:pic>
        <p:nvPicPr>
          <p:cNvPr id="326659" name="Picture 3">
            <a:extLst>
              <a:ext uri="{FF2B5EF4-FFF2-40B4-BE49-F238E27FC236}">
                <a16:creationId xmlns:a16="http://schemas.microsoft.com/office/drawing/2014/main" id="{338B5BFF-9371-5634-F9FA-E78E3423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t="25000" r="41818" b="28125"/>
          <a:stretch>
            <a:fillRect/>
          </a:stretch>
        </p:blipFill>
        <p:spPr bwMode="auto">
          <a:xfrm>
            <a:off x="2057400" y="1752600"/>
            <a:ext cx="48006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A1D1221-BCAB-EAA4-7ED4-D14F0B1E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9C59-5137-4940-9CC0-74EE3CDF8E9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14C22CFB-44CA-550E-BFC6-BBD1C152E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Resistance</a:t>
            </a:r>
          </a:p>
        </p:txBody>
      </p:sp>
      <p:sp>
        <p:nvSpPr>
          <p:cNvPr id="327695" name="Rectangle 15">
            <a:extLst>
              <a:ext uri="{FF2B5EF4-FFF2-40B4-BE49-F238E27FC236}">
                <a16:creationId xmlns:a16="http://schemas.microsoft.com/office/drawing/2014/main" id="{C8DEDF98-8B8C-8552-0496-544F57AFF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Selective Technology Scaling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Use Better Interconnect Materials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reduce average wire-length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e.g. copper, silicides</a:t>
            </a:r>
            <a:endParaRPr lang="en-US" altLang="en-US" b="1">
              <a:solidFill>
                <a:srgbClr val="000000"/>
              </a:solidFill>
            </a:endParaRPr>
          </a:p>
          <a:p>
            <a:r>
              <a:rPr lang="en-US" altLang="en-US" b="1">
                <a:solidFill>
                  <a:srgbClr val="000000"/>
                </a:solidFill>
              </a:rPr>
              <a:t>More Interconnect Layers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reduce average wire-length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F219A9A-A0E9-D967-BD2F-A795B0935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03-558A-104A-B4E7-CCE8F4C060F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5E179BA4-6AA4-4807-A6FB-0F7598346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Wire</a:t>
            </a:r>
          </a:p>
        </p:txBody>
      </p:sp>
      <p:pic>
        <p:nvPicPr>
          <p:cNvPr id="310275" name="Picture 3">
            <a:extLst>
              <a:ext uri="{FF2B5EF4-FFF2-40B4-BE49-F238E27FC236}">
                <a16:creationId xmlns:a16="http://schemas.microsoft.com/office/drawing/2014/main" id="{5EE7B40D-718C-7467-5300-8F2DAF62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76" name="Picture 4">
            <a:extLst>
              <a:ext uri="{FF2B5EF4-FFF2-40B4-BE49-F238E27FC236}">
                <a16:creationId xmlns:a16="http://schemas.microsoft.com/office/drawing/2014/main" id="{3B5D4184-9E28-AD91-C4FA-F2947C44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3810000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7" name="Text Box 5">
            <a:extLst>
              <a:ext uri="{FF2B5EF4-FFF2-40B4-BE49-F238E27FC236}">
                <a16:creationId xmlns:a16="http://schemas.microsoft.com/office/drawing/2014/main" id="{53D63C36-8291-7F2D-2D9B-98AC7BAD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37200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</a:rPr>
              <a:t>schematics</a:t>
            </a:r>
            <a:endParaRPr lang="en-US" altLang="en-US" sz="1800" i="0">
              <a:solidFill>
                <a:srgbClr val="0000B6"/>
              </a:solidFill>
            </a:endParaRPr>
          </a:p>
        </p:txBody>
      </p:sp>
      <p:sp>
        <p:nvSpPr>
          <p:cNvPr id="310278" name="Text Box 6">
            <a:extLst>
              <a:ext uri="{FF2B5EF4-FFF2-40B4-BE49-F238E27FC236}">
                <a16:creationId xmlns:a16="http://schemas.microsoft.com/office/drawing/2014/main" id="{001460D4-ECA3-597A-0548-D1D784C4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</a:rPr>
              <a:t>physical</a:t>
            </a:r>
            <a:endParaRPr lang="en-US" altLang="en-US" sz="1800" i="0">
              <a:solidFill>
                <a:srgbClr val="0000B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5370951-4D0B-E2FD-1606-78D261771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08D4-28AB-7E4D-BB25-051C470988C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D3031B8F-ED55-DF2D-3259-7F0FE11F7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Polycide Gate MOSFET</a:t>
            </a:r>
          </a:p>
        </p:txBody>
      </p:sp>
      <p:sp>
        <p:nvSpPr>
          <p:cNvPr id="328710" name="Freeform 6">
            <a:extLst>
              <a:ext uri="{FF2B5EF4-FFF2-40B4-BE49-F238E27FC236}">
                <a16:creationId xmlns:a16="http://schemas.microsoft.com/office/drawing/2014/main" id="{ADFAEA6E-167B-EB0E-2FCC-3F803225DFA5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63825" cy="533400"/>
          </a:xfrm>
          <a:custGeom>
            <a:avLst/>
            <a:gdLst>
              <a:gd name="T0" fmla="*/ 144 w 1678"/>
              <a:gd name="T1" fmla="*/ 0 h 336"/>
              <a:gd name="T2" fmla="*/ 88 w 1678"/>
              <a:gd name="T3" fmla="*/ 16 h 336"/>
              <a:gd name="T4" fmla="*/ 40 w 1678"/>
              <a:gd name="T5" fmla="*/ 48 h 336"/>
              <a:gd name="T6" fmla="*/ 16 w 1678"/>
              <a:gd name="T7" fmla="*/ 88 h 336"/>
              <a:gd name="T8" fmla="*/ 0 w 1678"/>
              <a:gd name="T9" fmla="*/ 144 h 336"/>
              <a:gd name="T10" fmla="*/ 0 w 1678"/>
              <a:gd name="T11" fmla="*/ 168 h 336"/>
              <a:gd name="T12" fmla="*/ 0 w 1678"/>
              <a:gd name="T13" fmla="*/ 192 h 336"/>
              <a:gd name="T14" fmla="*/ 16 w 1678"/>
              <a:gd name="T15" fmla="*/ 248 h 336"/>
              <a:gd name="T16" fmla="*/ 40 w 1678"/>
              <a:gd name="T17" fmla="*/ 296 h 336"/>
              <a:gd name="T18" fmla="*/ 88 w 1678"/>
              <a:gd name="T19" fmla="*/ 328 h 336"/>
              <a:gd name="T20" fmla="*/ 144 w 1678"/>
              <a:gd name="T21" fmla="*/ 336 h 336"/>
              <a:gd name="T22" fmla="*/ 839 w 1678"/>
              <a:gd name="T23" fmla="*/ 336 h 336"/>
              <a:gd name="T24" fmla="*/ 1534 w 1678"/>
              <a:gd name="T25" fmla="*/ 336 h 336"/>
              <a:gd name="T26" fmla="*/ 1590 w 1678"/>
              <a:gd name="T27" fmla="*/ 328 h 336"/>
              <a:gd name="T28" fmla="*/ 1638 w 1678"/>
              <a:gd name="T29" fmla="*/ 296 h 336"/>
              <a:gd name="T30" fmla="*/ 1670 w 1678"/>
              <a:gd name="T31" fmla="*/ 248 h 336"/>
              <a:gd name="T32" fmla="*/ 1678 w 1678"/>
              <a:gd name="T33" fmla="*/ 192 h 336"/>
              <a:gd name="T34" fmla="*/ 1678 w 1678"/>
              <a:gd name="T35" fmla="*/ 168 h 336"/>
              <a:gd name="T36" fmla="*/ 1678 w 1678"/>
              <a:gd name="T37" fmla="*/ 144 h 336"/>
              <a:gd name="T38" fmla="*/ 1670 w 1678"/>
              <a:gd name="T39" fmla="*/ 88 h 336"/>
              <a:gd name="T40" fmla="*/ 1638 w 1678"/>
              <a:gd name="T41" fmla="*/ 48 h 336"/>
              <a:gd name="T42" fmla="*/ 1590 w 1678"/>
              <a:gd name="T43" fmla="*/ 16 h 336"/>
              <a:gd name="T44" fmla="*/ 1534 w 1678"/>
              <a:gd name="T45" fmla="*/ 0 h 336"/>
              <a:gd name="T46" fmla="*/ 839 w 1678"/>
              <a:gd name="T47" fmla="*/ 0 h 336"/>
              <a:gd name="T48" fmla="*/ 144 w 1678"/>
              <a:gd name="T4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78" h="336">
                <a:moveTo>
                  <a:pt x="144" y="0"/>
                </a:moveTo>
                <a:lnTo>
                  <a:pt x="88" y="16"/>
                </a:lnTo>
                <a:lnTo>
                  <a:pt x="40" y="48"/>
                </a:lnTo>
                <a:lnTo>
                  <a:pt x="16" y="88"/>
                </a:lnTo>
                <a:lnTo>
                  <a:pt x="0" y="144"/>
                </a:lnTo>
                <a:lnTo>
                  <a:pt x="0" y="168"/>
                </a:lnTo>
                <a:lnTo>
                  <a:pt x="0" y="192"/>
                </a:lnTo>
                <a:lnTo>
                  <a:pt x="16" y="248"/>
                </a:lnTo>
                <a:lnTo>
                  <a:pt x="40" y="296"/>
                </a:lnTo>
                <a:lnTo>
                  <a:pt x="88" y="328"/>
                </a:lnTo>
                <a:lnTo>
                  <a:pt x="144" y="336"/>
                </a:lnTo>
                <a:lnTo>
                  <a:pt x="839" y="336"/>
                </a:lnTo>
                <a:lnTo>
                  <a:pt x="1534" y="336"/>
                </a:lnTo>
                <a:lnTo>
                  <a:pt x="1590" y="328"/>
                </a:lnTo>
                <a:lnTo>
                  <a:pt x="1638" y="296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44"/>
                </a:lnTo>
                <a:lnTo>
                  <a:pt x="1670" y="88"/>
                </a:lnTo>
                <a:lnTo>
                  <a:pt x="1638" y="48"/>
                </a:lnTo>
                <a:lnTo>
                  <a:pt x="1590" y="16"/>
                </a:lnTo>
                <a:lnTo>
                  <a:pt x="1534" y="0"/>
                </a:lnTo>
                <a:lnTo>
                  <a:pt x="839" y="0"/>
                </a:lnTo>
                <a:lnTo>
                  <a:pt x="144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11" name="Freeform 7">
            <a:extLst>
              <a:ext uri="{FF2B5EF4-FFF2-40B4-BE49-F238E27FC236}">
                <a16:creationId xmlns:a16="http://schemas.microsoft.com/office/drawing/2014/main" id="{0A89035D-D746-0DDA-BC2E-44A8CE35F5C8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76525" cy="546100"/>
          </a:xfrm>
          <a:custGeom>
            <a:avLst/>
            <a:gdLst>
              <a:gd name="T0" fmla="*/ 96 w 1686"/>
              <a:gd name="T1" fmla="*/ 24 h 344"/>
              <a:gd name="T2" fmla="*/ 48 w 1686"/>
              <a:gd name="T3" fmla="*/ 56 h 344"/>
              <a:gd name="T4" fmla="*/ 24 w 1686"/>
              <a:gd name="T5" fmla="*/ 88 h 344"/>
              <a:gd name="T6" fmla="*/ 8 w 1686"/>
              <a:gd name="T7" fmla="*/ 144 h 344"/>
              <a:gd name="T8" fmla="*/ 8 w 1686"/>
              <a:gd name="T9" fmla="*/ 168 h 344"/>
              <a:gd name="T10" fmla="*/ 8 w 1686"/>
              <a:gd name="T11" fmla="*/ 192 h 344"/>
              <a:gd name="T12" fmla="*/ 24 w 1686"/>
              <a:gd name="T13" fmla="*/ 248 h 344"/>
              <a:gd name="T14" fmla="*/ 48 w 1686"/>
              <a:gd name="T15" fmla="*/ 296 h 344"/>
              <a:gd name="T16" fmla="*/ 88 w 1686"/>
              <a:gd name="T17" fmla="*/ 328 h 344"/>
              <a:gd name="T18" fmla="*/ 144 w 1686"/>
              <a:gd name="T19" fmla="*/ 336 h 344"/>
              <a:gd name="T20" fmla="*/ 839 w 1686"/>
              <a:gd name="T21" fmla="*/ 336 h 344"/>
              <a:gd name="T22" fmla="*/ 1534 w 1686"/>
              <a:gd name="T23" fmla="*/ 336 h 344"/>
              <a:gd name="T24" fmla="*/ 1590 w 1686"/>
              <a:gd name="T25" fmla="*/ 328 h 344"/>
              <a:gd name="T26" fmla="*/ 1638 w 1686"/>
              <a:gd name="T27" fmla="*/ 296 h 344"/>
              <a:gd name="T28" fmla="*/ 1670 w 1686"/>
              <a:gd name="T29" fmla="*/ 248 h 344"/>
              <a:gd name="T30" fmla="*/ 1678 w 1686"/>
              <a:gd name="T31" fmla="*/ 192 h 344"/>
              <a:gd name="T32" fmla="*/ 1678 w 1686"/>
              <a:gd name="T33" fmla="*/ 168 h 344"/>
              <a:gd name="T34" fmla="*/ 1678 w 1686"/>
              <a:gd name="T35" fmla="*/ 144 h 344"/>
              <a:gd name="T36" fmla="*/ 1670 w 1686"/>
              <a:gd name="T37" fmla="*/ 96 h 344"/>
              <a:gd name="T38" fmla="*/ 1638 w 1686"/>
              <a:gd name="T39" fmla="*/ 56 h 344"/>
              <a:gd name="T40" fmla="*/ 1590 w 1686"/>
              <a:gd name="T41" fmla="*/ 24 h 344"/>
              <a:gd name="T42" fmla="*/ 1534 w 1686"/>
              <a:gd name="T43" fmla="*/ 8 h 344"/>
              <a:gd name="T44" fmla="*/ 839 w 1686"/>
              <a:gd name="T45" fmla="*/ 8 h 344"/>
              <a:gd name="T46" fmla="*/ 144 w 1686"/>
              <a:gd name="T47" fmla="*/ 8 h 344"/>
              <a:gd name="T48" fmla="*/ 839 w 1686"/>
              <a:gd name="T49" fmla="*/ 0 h 344"/>
              <a:gd name="T50" fmla="*/ 1534 w 1686"/>
              <a:gd name="T51" fmla="*/ 0 h 344"/>
              <a:gd name="T52" fmla="*/ 1590 w 1686"/>
              <a:gd name="T53" fmla="*/ 16 h 344"/>
              <a:gd name="T54" fmla="*/ 1646 w 1686"/>
              <a:gd name="T55" fmla="*/ 48 h 344"/>
              <a:gd name="T56" fmla="*/ 1678 w 1686"/>
              <a:gd name="T57" fmla="*/ 88 h 344"/>
              <a:gd name="T58" fmla="*/ 1686 w 1686"/>
              <a:gd name="T59" fmla="*/ 144 h 344"/>
              <a:gd name="T60" fmla="*/ 1686 w 1686"/>
              <a:gd name="T61" fmla="*/ 168 h 344"/>
              <a:gd name="T62" fmla="*/ 1686 w 1686"/>
              <a:gd name="T63" fmla="*/ 192 h 344"/>
              <a:gd name="T64" fmla="*/ 1678 w 1686"/>
              <a:gd name="T65" fmla="*/ 248 h 344"/>
              <a:gd name="T66" fmla="*/ 1646 w 1686"/>
              <a:gd name="T67" fmla="*/ 304 h 344"/>
              <a:gd name="T68" fmla="*/ 1598 w 1686"/>
              <a:gd name="T69" fmla="*/ 336 h 344"/>
              <a:gd name="T70" fmla="*/ 1534 w 1686"/>
              <a:gd name="T71" fmla="*/ 344 h 344"/>
              <a:gd name="T72" fmla="*/ 839 w 1686"/>
              <a:gd name="T73" fmla="*/ 344 h 344"/>
              <a:gd name="T74" fmla="*/ 144 w 1686"/>
              <a:gd name="T75" fmla="*/ 344 h 344"/>
              <a:gd name="T76" fmla="*/ 88 w 1686"/>
              <a:gd name="T77" fmla="*/ 336 h 344"/>
              <a:gd name="T78" fmla="*/ 40 w 1686"/>
              <a:gd name="T79" fmla="*/ 304 h 344"/>
              <a:gd name="T80" fmla="*/ 16 w 1686"/>
              <a:gd name="T81" fmla="*/ 248 h 344"/>
              <a:gd name="T82" fmla="*/ 0 w 1686"/>
              <a:gd name="T83" fmla="*/ 192 h 344"/>
              <a:gd name="T84" fmla="*/ 0 w 1686"/>
              <a:gd name="T85" fmla="*/ 168 h 344"/>
              <a:gd name="T86" fmla="*/ 0 w 1686"/>
              <a:gd name="T87" fmla="*/ 144 h 344"/>
              <a:gd name="T88" fmla="*/ 16 w 1686"/>
              <a:gd name="T89" fmla="*/ 88 h 344"/>
              <a:gd name="T90" fmla="*/ 40 w 1686"/>
              <a:gd name="T91" fmla="*/ 48 h 344"/>
              <a:gd name="T92" fmla="*/ 88 w 1686"/>
              <a:gd name="T93" fmla="*/ 16 h 344"/>
              <a:gd name="T94" fmla="*/ 144 w 1686"/>
              <a:gd name="T9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6" h="344">
                <a:moveTo>
                  <a:pt x="144" y="8"/>
                </a:moveTo>
                <a:lnTo>
                  <a:pt x="88" y="24"/>
                </a:lnTo>
                <a:lnTo>
                  <a:pt x="96" y="24"/>
                </a:lnTo>
                <a:lnTo>
                  <a:pt x="96" y="24"/>
                </a:lnTo>
                <a:lnTo>
                  <a:pt x="48" y="56"/>
                </a:lnTo>
                <a:lnTo>
                  <a:pt x="48" y="56"/>
                </a:lnTo>
                <a:lnTo>
                  <a:pt x="48" y="56"/>
                </a:lnTo>
                <a:lnTo>
                  <a:pt x="24" y="96"/>
                </a:lnTo>
                <a:lnTo>
                  <a:pt x="24" y="88"/>
                </a:lnTo>
                <a:lnTo>
                  <a:pt x="24" y="88"/>
                </a:lnTo>
                <a:lnTo>
                  <a:pt x="8" y="144"/>
                </a:lnTo>
                <a:lnTo>
                  <a:pt x="8" y="144"/>
                </a:lnTo>
                <a:lnTo>
                  <a:pt x="8" y="144"/>
                </a:lnTo>
                <a:lnTo>
                  <a:pt x="8" y="168"/>
                </a:lnTo>
                <a:lnTo>
                  <a:pt x="8" y="168"/>
                </a:lnTo>
                <a:lnTo>
                  <a:pt x="8" y="168"/>
                </a:lnTo>
                <a:lnTo>
                  <a:pt x="8" y="192"/>
                </a:lnTo>
                <a:lnTo>
                  <a:pt x="8" y="192"/>
                </a:lnTo>
                <a:lnTo>
                  <a:pt x="8" y="192"/>
                </a:lnTo>
                <a:lnTo>
                  <a:pt x="24" y="248"/>
                </a:lnTo>
                <a:lnTo>
                  <a:pt x="24" y="248"/>
                </a:lnTo>
                <a:lnTo>
                  <a:pt x="24" y="248"/>
                </a:lnTo>
                <a:lnTo>
                  <a:pt x="48" y="296"/>
                </a:lnTo>
                <a:lnTo>
                  <a:pt x="48" y="296"/>
                </a:lnTo>
                <a:lnTo>
                  <a:pt x="48" y="296"/>
                </a:lnTo>
                <a:lnTo>
                  <a:pt x="96" y="328"/>
                </a:lnTo>
                <a:lnTo>
                  <a:pt x="88" y="328"/>
                </a:lnTo>
                <a:lnTo>
                  <a:pt x="88" y="328"/>
                </a:lnTo>
                <a:lnTo>
                  <a:pt x="144" y="336"/>
                </a:lnTo>
                <a:lnTo>
                  <a:pt x="144" y="336"/>
                </a:lnTo>
                <a:lnTo>
                  <a:pt x="144" y="336"/>
                </a:lnTo>
                <a:lnTo>
                  <a:pt x="839" y="336"/>
                </a:lnTo>
                <a:lnTo>
                  <a:pt x="839" y="336"/>
                </a:lnTo>
                <a:lnTo>
                  <a:pt x="839" y="336"/>
                </a:lnTo>
                <a:lnTo>
                  <a:pt x="1534" y="336"/>
                </a:lnTo>
                <a:lnTo>
                  <a:pt x="1534" y="336"/>
                </a:lnTo>
                <a:lnTo>
                  <a:pt x="1534" y="336"/>
                </a:lnTo>
                <a:lnTo>
                  <a:pt x="1590" y="328"/>
                </a:lnTo>
                <a:lnTo>
                  <a:pt x="1590" y="328"/>
                </a:lnTo>
                <a:lnTo>
                  <a:pt x="1590" y="328"/>
                </a:lnTo>
                <a:lnTo>
                  <a:pt x="1638" y="296"/>
                </a:lnTo>
                <a:lnTo>
                  <a:pt x="1638" y="296"/>
                </a:lnTo>
                <a:lnTo>
                  <a:pt x="1638" y="296"/>
                </a:lnTo>
                <a:lnTo>
                  <a:pt x="1670" y="248"/>
                </a:lnTo>
                <a:lnTo>
                  <a:pt x="1670" y="248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92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68"/>
                </a:lnTo>
                <a:lnTo>
                  <a:pt x="1678" y="168"/>
                </a:lnTo>
                <a:lnTo>
                  <a:pt x="1678" y="144"/>
                </a:lnTo>
                <a:lnTo>
                  <a:pt x="1678" y="144"/>
                </a:lnTo>
                <a:lnTo>
                  <a:pt x="1678" y="144"/>
                </a:lnTo>
                <a:lnTo>
                  <a:pt x="1670" y="88"/>
                </a:lnTo>
                <a:lnTo>
                  <a:pt x="1670" y="96"/>
                </a:lnTo>
                <a:lnTo>
                  <a:pt x="1670" y="96"/>
                </a:lnTo>
                <a:lnTo>
                  <a:pt x="1638" y="56"/>
                </a:lnTo>
                <a:lnTo>
                  <a:pt x="1638" y="56"/>
                </a:lnTo>
                <a:lnTo>
                  <a:pt x="1638" y="56"/>
                </a:lnTo>
                <a:lnTo>
                  <a:pt x="1590" y="24"/>
                </a:lnTo>
                <a:lnTo>
                  <a:pt x="1590" y="24"/>
                </a:lnTo>
                <a:lnTo>
                  <a:pt x="1590" y="24"/>
                </a:lnTo>
                <a:lnTo>
                  <a:pt x="1534" y="8"/>
                </a:lnTo>
                <a:lnTo>
                  <a:pt x="1534" y="8"/>
                </a:lnTo>
                <a:lnTo>
                  <a:pt x="1534" y="8"/>
                </a:lnTo>
                <a:lnTo>
                  <a:pt x="839" y="8"/>
                </a:lnTo>
                <a:lnTo>
                  <a:pt x="839" y="8"/>
                </a:lnTo>
                <a:lnTo>
                  <a:pt x="839" y="8"/>
                </a:lnTo>
                <a:lnTo>
                  <a:pt x="144" y="8"/>
                </a:lnTo>
                <a:lnTo>
                  <a:pt x="144" y="8"/>
                </a:lnTo>
                <a:lnTo>
                  <a:pt x="144" y="0"/>
                </a:lnTo>
                <a:lnTo>
                  <a:pt x="144" y="0"/>
                </a:lnTo>
                <a:lnTo>
                  <a:pt x="839" y="0"/>
                </a:lnTo>
                <a:lnTo>
                  <a:pt x="839" y="0"/>
                </a:lnTo>
                <a:lnTo>
                  <a:pt x="839" y="0"/>
                </a:lnTo>
                <a:lnTo>
                  <a:pt x="1534" y="0"/>
                </a:lnTo>
                <a:lnTo>
                  <a:pt x="1534" y="0"/>
                </a:lnTo>
                <a:lnTo>
                  <a:pt x="1534" y="0"/>
                </a:lnTo>
                <a:lnTo>
                  <a:pt x="1590" y="16"/>
                </a:lnTo>
                <a:lnTo>
                  <a:pt x="1590" y="16"/>
                </a:lnTo>
                <a:lnTo>
                  <a:pt x="1598" y="16"/>
                </a:lnTo>
                <a:lnTo>
                  <a:pt x="1646" y="48"/>
                </a:lnTo>
                <a:lnTo>
                  <a:pt x="1646" y="48"/>
                </a:lnTo>
                <a:lnTo>
                  <a:pt x="1646" y="48"/>
                </a:lnTo>
                <a:lnTo>
                  <a:pt x="1678" y="88"/>
                </a:lnTo>
                <a:lnTo>
                  <a:pt x="1678" y="88"/>
                </a:lnTo>
                <a:lnTo>
                  <a:pt x="1678" y="88"/>
                </a:lnTo>
                <a:lnTo>
                  <a:pt x="1686" y="144"/>
                </a:lnTo>
                <a:lnTo>
                  <a:pt x="1686" y="144"/>
                </a:lnTo>
                <a:lnTo>
                  <a:pt x="1686" y="144"/>
                </a:lnTo>
                <a:lnTo>
                  <a:pt x="1686" y="168"/>
                </a:lnTo>
                <a:lnTo>
                  <a:pt x="1686" y="168"/>
                </a:lnTo>
                <a:lnTo>
                  <a:pt x="1686" y="168"/>
                </a:lnTo>
                <a:lnTo>
                  <a:pt x="1686" y="192"/>
                </a:lnTo>
                <a:lnTo>
                  <a:pt x="1686" y="192"/>
                </a:lnTo>
                <a:lnTo>
                  <a:pt x="1686" y="192"/>
                </a:lnTo>
                <a:lnTo>
                  <a:pt x="1678" y="248"/>
                </a:lnTo>
                <a:lnTo>
                  <a:pt x="1678" y="248"/>
                </a:lnTo>
                <a:lnTo>
                  <a:pt x="1678" y="256"/>
                </a:lnTo>
                <a:lnTo>
                  <a:pt x="1646" y="304"/>
                </a:lnTo>
                <a:lnTo>
                  <a:pt x="1646" y="304"/>
                </a:lnTo>
                <a:lnTo>
                  <a:pt x="1646" y="304"/>
                </a:lnTo>
                <a:lnTo>
                  <a:pt x="1598" y="336"/>
                </a:lnTo>
                <a:lnTo>
                  <a:pt x="1598" y="336"/>
                </a:lnTo>
                <a:lnTo>
                  <a:pt x="1590" y="336"/>
                </a:lnTo>
                <a:lnTo>
                  <a:pt x="1534" y="344"/>
                </a:lnTo>
                <a:lnTo>
                  <a:pt x="1534" y="344"/>
                </a:lnTo>
                <a:lnTo>
                  <a:pt x="1534" y="344"/>
                </a:lnTo>
                <a:lnTo>
                  <a:pt x="839" y="344"/>
                </a:lnTo>
                <a:lnTo>
                  <a:pt x="839" y="344"/>
                </a:lnTo>
                <a:lnTo>
                  <a:pt x="839" y="344"/>
                </a:lnTo>
                <a:lnTo>
                  <a:pt x="144" y="344"/>
                </a:lnTo>
                <a:lnTo>
                  <a:pt x="144" y="344"/>
                </a:lnTo>
                <a:lnTo>
                  <a:pt x="144" y="344"/>
                </a:lnTo>
                <a:lnTo>
                  <a:pt x="88" y="336"/>
                </a:lnTo>
                <a:lnTo>
                  <a:pt x="88" y="336"/>
                </a:lnTo>
                <a:lnTo>
                  <a:pt x="88" y="336"/>
                </a:lnTo>
                <a:lnTo>
                  <a:pt x="40" y="304"/>
                </a:lnTo>
                <a:lnTo>
                  <a:pt x="40" y="304"/>
                </a:lnTo>
                <a:lnTo>
                  <a:pt x="40" y="296"/>
                </a:lnTo>
                <a:lnTo>
                  <a:pt x="16" y="248"/>
                </a:lnTo>
                <a:lnTo>
                  <a:pt x="16" y="248"/>
                </a:lnTo>
                <a:lnTo>
                  <a:pt x="16" y="248"/>
                </a:lnTo>
                <a:lnTo>
                  <a:pt x="0" y="192"/>
                </a:lnTo>
                <a:lnTo>
                  <a:pt x="0" y="192"/>
                </a:lnTo>
                <a:lnTo>
                  <a:pt x="0" y="192"/>
                </a:lnTo>
                <a:lnTo>
                  <a:pt x="0" y="168"/>
                </a:lnTo>
                <a:lnTo>
                  <a:pt x="0" y="168"/>
                </a:lnTo>
                <a:lnTo>
                  <a:pt x="0" y="168"/>
                </a:lnTo>
                <a:lnTo>
                  <a:pt x="0" y="144"/>
                </a:lnTo>
                <a:lnTo>
                  <a:pt x="0" y="144"/>
                </a:lnTo>
                <a:lnTo>
                  <a:pt x="0" y="144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40" y="48"/>
                </a:lnTo>
                <a:lnTo>
                  <a:pt x="40" y="48"/>
                </a:lnTo>
                <a:lnTo>
                  <a:pt x="40" y="48"/>
                </a:lnTo>
                <a:lnTo>
                  <a:pt x="88" y="16"/>
                </a:lnTo>
                <a:lnTo>
                  <a:pt x="88" y="16"/>
                </a:lnTo>
                <a:lnTo>
                  <a:pt x="88" y="16"/>
                </a:lnTo>
                <a:lnTo>
                  <a:pt x="144" y="0"/>
                </a:lnTo>
                <a:lnTo>
                  <a:pt x="144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2" name="Freeform 8">
            <a:extLst>
              <a:ext uri="{FF2B5EF4-FFF2-40B4-BE49-F238E27FC236}">
                <a16:creationId xmlns:a16="http://schemas.microsoft.com/office/drawing/2014/main" id="{92C555E4-FBAC-F268-8B0C-4493E601F94B}"/>
              </a:ext>
            </a:extLst>
          </p:cNvPr>
          <p:cNvSpPr>
            <a:spLocks/>
          </p:cNvSpPr>
          <p:nvPr/>
        </p:nvSpPr>
        <p:spPr bwMode="auto">
          <a:xfrm>
            <a:off x="3503613" y="1905000"/>
            <a:ext cx="1587" cy="12700"/>
          </a:xfrm>
          <a:custGeom>
            <a:avLst/>
            <a:gdLst>
              <a:gd name="T0" fmla="*/ 8 h 8"/>
              <a:gd name="T1" fmla="*/ 8 h 8"/>
              <a:gd name="T2" fmla="*/ 8 h 8"/>
              <a:gd name="T3" fmla="*/ 0 h 8"/>
              <a:gd name="T4" fmla="*/ 0 h 8"/>
              <a:gd name="T5" fmla="*/ 0 h 8"/>
              <a:gd name="T6" fmla="*/ 8 h 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3" name="Rectangle 9">
            <a:extLst>
              <a:ext uri="{FF2B5EF4-FFF2-40B4-BE49-F238E27FC236}">
                <a16:creationId xmlns:a16="http://schemas.microsoft.com/office/drawing/2014/main" id="{86050ACF-9C0D-6E6B-979A-8567D919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4" name="Rectangle 10">
            <a:extLst>
              <a:ext uri="{FF2B5EF4-FFF2-40B4-BE49-F238E27FC236}">
                <a16:creationId xmlns:a16="http://schemas.microsoft.com/office/drawing/2014/main" id="{47ABB001-6B85-5DC0-BE5B-FDC32705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34178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5" name="Rectangle 11">
            <a:extLst>
              <a:ext uri="{FF2B5EF4-FFF2-40B4-BE49-F238E27FC236}">
                <a16:creationId xmlns:a16="http://schemas.microsoft.com/office/drawing/2014/main" id="{1CB6769B-D328-9B43-817E-23FC13D0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655955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6" name="Rectangle 12">
            <a:extLst>
              <a:ext uri="{FF2B5EF4-FFF2-40B4-BE49-F238E27FC236}">
                <a16:creationId xmlns:a16="http://schemas.microsoft.com/office/drawing/2014/main" id="{1105300D-B4B7-5DB1-65B9-4C911E23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417888"/>
            <a:ext cx="127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7" name="Freeform 13">
            <a:extLst>
              <a:ext uri="{FF2B5EF4-FFF2-40B4-BE49-F238E27FC236}">
                <a16:creationId xmlns:a16="http://schemas.microsoft.com/office/drawing/2014/main" id="{34DC672D-2988-92DA-E2B9-100D86DDE3CB}"/>
              </a:ext>
            </a:extLst>
          </p:cNvPr>
          <p:cNvSpPr>
            <a:spLocks/>
          </p:cNvSpPr>
          <p:nvPr/>
        </p:nvSpPr>
        <p:spPr bwMode="auto">
          <a:xfrm>
            <a:off x="5735638" y="3417888"/>
            <a:ext cx="533400" cy="1104900"/>
          </a:xfrm>
          <a:custGeom>
            <a:avLst/>
            <a:gdLst>
              <a:gd name="T0" fmla="*/ 8 w 336"/>
              <a:gd name="T1" fmla="*/ 0 h 696"/>
              <a:gd name="T2" fmla="*/ 24 w 336"/>
              <a:gd name="T3" fmla="*/ 152 h 696"/>
              <a:gd name="T4" fmla="*/ 24 w 336"/>
              <a:gd name="T5" fmla="*/ 152 h 696"/>
              <a:gd name="T6" fmla="*/ 24 w 336"/>
              <a:gd name="T7" fmla="*/ 152 h 696"/>
              <a:gd name="T8" fmla="*/ 56 w 336"/>
              <a:gd name="T9" fmla="*/ 288 h 696"/>
              <a:gd name="T10" fmla="*/ 56 w 336"/>
              <a:gd name="T11" fmla="*/ 288 h 696"/>
              <a:gd name="T12" fmla="*/ 56 w 336"/>
              <a:gd name="T13" fmla="*/ 288 h 696"/>
              <a:gd name="T14" fmla="*/ 104 w 336"/>
              <a:gd name="T15" fmla="*/ 416 h 696"/>
              <a:gd name="T16" fmla="*/ 104 w 336"/>
              <a:gd name="T17" fmla="*/ 416 h 696"/>
              <a:gd name="T18" fmla="*/ 104 w 336"/>
              <a:gd name="T19" fmla="*/ 416 h 696"/>
              <a:gd name="T20" fmla="*/ 168 w 336"/>
              <a:gd name="T21" fmla="*/ 528 h 696"/>
              <a:gd name="T22" fmla="*/ 168 w 336"/>
              <a:gd name="T23" fmla="*/ 528 h 696"/>
              <a:gd name="T24" fmla="*/ 168 w 336"/>
              <a:gd name="T25" fmla="*/ 528 h 696"/>
              <a:gd name="T26" fmla="*/ 248 w 336"/>
              <a:gd name="T27" fmla="*/ 616 h 696"/>
              <a:gd name="T28" fmla="*/ 248 w 336"/>
              <a:gd name="T29" fmla="*/ 616 h 696"/>
              <a:gd name="T30" fmla="*/ 248 w 336"/>
              <a:gd name="T31" fmla="*/ 616 h 696"/>
              <a:gd name="T32" fmla="*/ 336 w 336"/>
              <a:gd name="T33" fmla="*/ 688 h 696"/>
              <a:gd name="T34" fmla="*/ 328 w 336"/>
              <a:gd name="T35" fmla="*/ 688 h 696"/>
              <a:gd name="T36" fmla="*/ 328 w 336"/>
              <a:gd name="T37" fmla="*/ 696 h 696"/>
              <a:gd name="T38" fmla="*/ 328 w 336"/>
              <a:gd name="T39" fmla="*/ 696 h 696"/>
              <a:gd name="T40" fmla="*/ 240 w 336"/>
              <a:gd name="T41" fmla="*/ 624 h 696"/>
              <a:gd name="T42" fmla="*/ 240 w 336"/>
              <a:gd name="T43" fmla="*/ 624 h 696"/>
              <a:gd name="T44" fmla="*/ 240 w 336"/>
              <a:gd name="T45" fmla="*/ 624 h 696"/>
              <a:gd name="T46" fmla="*/ 160 w 336"/>
              <a:gd name="T47" fmla="*/ 536 h 696"/>
              <a:gd name="T48" fmla="*/ 160 w 336"/>
              <a:gd name="T49" fmla="*/ 536 h 696"/>
              <a:gd name="T50" fmla="*/ 160 w 336"/>
              <a:gd name="T51" fmla="*/ 528 h 696"/>
              <a:gd name="T52" fmla="*/ 96 w 336"/>
              <a:gd name="T53" fmla="*/ 416 h 696"/>
              <a:gd name="T54" fmla="*/ 96 w 336"/>
              <a:gd name="T55" fmla="*/ 416 h 696"/>
              <a:gd name="T56" fmla="*/ 96 w 336"/>
              <a:gd name="T57" fmla="*/ 416 h 696"/>
              <a:gd name="T58" fmla="*/ 48 w 336"/>
              <a:gd name="T59" fmla="*/ 288 h 696"/>
              <a:gd name="T60" fmla="*/ 48 w 336"/>
              <a:gd name="T61" fmla="*/ 288 h 696"/>
              <a:gd name="T62" fmla="*/ 48 w 336"/>
              <a:gd name="T63" fmla="*/ 288 h 696"/>
              <a:gd name="T64" fmla="*/ 16 w 336"/>
              <a:gd name="T65" fmla="*/ 152 h 696"/>
              <a:gd name="T66" fmla="*/ 16 w 336"/>
              <a:gd name="T67" fmla="*/ 152 h 696"/>
              <a:gd name="T68" fmla="*/ 16 w 336"/>
              <a:gd name="T69" fmla="*/ 152 h 696"/>
              <a:gd name="T70" fmla="*/ 0 w 336"/>
              <a:gd name="T71" fmla="*/ 0 h 696"/>
              <a:gd name="T72" fmla="*/ 8 w 336"/>
              <a:gd name="T73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6" h="696">
                <a:moveTo>
                  <a:pt x="8" y="0"/>
                </a:moveTo>
                <a:lnTo>
                  <a:pt x="24" y="152"/>
                </a:lnTo>
                <a:lnTo>
                  <a:pt x="24" y="152"/>
                </a:lnTo>
                <a:lnTo>
                  <a:pt x="24" y="152"/>
                </a:lnTo>
                <a:lnTo>
                  <a:pt x="56" y="288"/>
                </a:lnTo>
                <a:lnTo>
                  <a:pt x="56" y="288"/>
                </a:lnTo>
                <a:lnTo>
                  <a:pt x="56" y="288"/>
                </a:lnTo>
                <a:lnTo>
                  <a:pt x="104" y="416"/>
                </a:lnTo>
                <a:lnTo>
                  <a:pt x="104" y="416"/>
                </a:lnTo>
                <a:lnTo>
                  <a:pt x="104" y="416"/>
                </a:lnTo>
                <a:lnTo>
                  <a:pt x="168" y="528"/>
                </a:lnTo>
                <a:lnTo>
                  <a:pt x="168" y="528"/>
                </a:lnTo>
                <a:lnTo>
                  <a:pt x="168" y="528"/>
                </a:lnTo>
                <a:lnTo>
                  <a:pt x="248" y="616"/>
                </a:lnTo>
                <a:lnTo>
                  <a:pt x="248" y="616"/>
                </a:lnTo>
                <a:lnTo>
                  <a:pt x="248" y="616"/>
                </a:lnTo>
                <a:lnTo>
                  <a:pt x="336" y="688"/>
                </a:lnTo>
                <a:lnTo>
                  <a:pt x="328" y="688"/>
                </a:lnTo>
                <a:lnTo>
                  <a:pt x="328" y="696"/>
                </a:lnTo>
                <a:lnTo>
                  <a:pt x="328" y="696"/>
                </a:lnTo>
                <a:lnTo>
                  <a:pt x="240" y="624"/>
                </a:lnTo>
                <a:lnTo>
                  <a:pt x="240" y="624"/>
                </a:lnTo>
                <a:lnTo>
                  <a:pt x="240" y="624"/>
                </a:lnTo>
                <a:lnTo>
                  <a:pt x="160" y="536"/>
                </a:lnTo>
                <a:lnTo>
                  <a:pt x="160" y="536"/>
                </a:lnTo>
                <a:lnTo>
                  <a:pt x="160" y="528"/>
                </a:lnTo>
                <a:lnTo>
                  <a:pt x="96" y="416"/>
                </a:lnTo>
                <a:lnTo>
                  <a:pt x="96" y="416"/>
                </a:lnTo>
                <a:lnTo>
                  <a:pt x="96" y="416"/>
                </a:lnTo>
                <a:lnTo>
                  <a:pt x="48" y="288"/>
                </a:lnTo>
                <a:lnTo>
                  <a:pt x="48" y="288"/>
                </a:lnTo>
                <a:lnTo>
                  <a:pt x="48" y="288"/>
                </a:lnTo>
                <a:lnTo>
                  <a:pt x="16" y="152"/>
                </a:lnTo>
                <a:lnTo>
                  <a:pt x="16" y="152"/>
                </a:lnTo>
                <a:lnTo>
                  <a:pt x="16" y="15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8" name="Freeform 14">
            <a:extLst>
              <a:ext uri="{FF2B5EF4-FFF2-40B4-BE49-F238E27FC236}">
                <a16:creationId xmlns:a16="http://schemas.microsoft.com/office/drawing/2014/main" id="{2E5ECF4F-7B09-DCA2-5808-560167AF6E87}"/>
              </a:ext>
            </a:extLst>
          </p:cNvPr>
          <p:cNvSpPr>
            <a:spLocks/>
          </p:cNvSpPr>
          <p:nvPr/>
        </p:nvSpPr>
        <p:spPr bwMode="auto">
          <a:xfrm>
            <a:off x="6256338" y="4510088"/>
            <a:ext cx="152400" cy="76200"/>
          </a:xfrm>
          <a:custGeom>
            <a:avLst/>
            <a:gdLst>
              <a:gd name="T0" fmla="*/ 0 w 96"/>
              <a:gd name="T1" fmla="*/ 0 h 48"/>
              <a:gd name="T2" fmla="*/ 96 w 96"/>
              <a:gd name="T3" fmla="*/ 40 h 48"/>
              <a:gd name="T4" fmla="*/ 96 w 96"/>
              <a:gd name="T5" fmla="*/ 40 h 48"/>
              <a:gd name="T6" fmla="*/ 96 w 96"/>
              <a:gd name="T7" fmla="*/ 48 h 48"/>
              <a:gd name="T8" fmla="*/ 96 w 96"/>
              <a:gd name="T9" fmla="*/ 48 h 48"/>
              <a:gd name="T10" fmla="*/ 0 w 96"/>
              <a:gd name="T11" fmla="*/ 8 h 48"/>
              <a:gd name="T12" fmla="*/ 0 w 96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8">
                <a:moveTo>
                  <a:pt x="0" y="0"/>
                </a:moveTo>
                <a:lnTo>
                  <a:pt x="96" y="40"/>
                </a:lnTo>
                <a:lnTo>
                  <a:pt x="96" y="40"/>
                </a:lnTo>
                <a:lnTo>
                  <a:pt x="96" y="48"/>
                </a:lnTo>
                <a:lnTo>
                  <a:pt x="96" y="4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9" name="Rectangle 15">
            <a:extLst>
              <a:ext uri="{FF2B5EF4-FFF2-40B4-BE49-F238E27FC236}">
                <a16:creationId xmlns:a16="http://schemas.microsoft.com/office/drawing/2014/main" id="{9036E311-D99D-BCB5-8207-A72F640D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0" name="Rectangle 16">
            <a:extLst>
              <a:ext uri="{FF2B5EF4-FFF2-40B4-BE49-F238E27FC236}">
                <a16:creationId xmlns:a16="http://schemas.microsoft.com/office/drawing/2014/main" id="{D4E61D9D-0532-F8EF-5638-5AFA878DF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573588"/>
            <a:ext cx="1524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1" name="Rectangle 17">
            <a:extLst>
              <a:ext uri="{FF2B5EF4-FFF2-40B4-BE49-F238E27FC236}">
                <a16:creationId xmlns:a16="http://schemas.microsoft.com/office/drawing/2014/main" id="{A5EE2732-E6EB-9A3A-CD87-1F2018FE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2" name="Rectangle 18">
            <a:extLst>
              <a:ext uri="{FF2B5EF4-FFF2-40B4-BE49-F238E27FC236}">
                <a16:creationId xmlns:a16="http://schemas.microsoft.com/office/drawing/2014/main" id="{3959D75B-8EBE-E553-D57C-47019885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5735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3" name="Rectangle 19">
            <a:extLst>
              <a:ext uri="{FF2B5EF4-FFF2-40B4-BE49-F238E27FC236}">
                <a16:creationId xmlns:a16="http://schemas.microsoft.com/office/drawing/2014/main" id="{3D9745CF-008F-5781-DDEE-43358307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230312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4" name="Rectangle 20">
            <a:extLst>
              <a:ext uri="{FF2B5EF4-FFF2-40B4-BE49-F238E27FC236}">
                <a16:creationId xmlns:a16="http://schemas.microsoft.com/office/drawing/2014/main" id="{FE7A5804-64B5-6EF6-CB5E-AAA778B8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417888"/>
            <a:ext cx="127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5" name="Freeform 21">
            <a:extLst>
              <a:ext uri="{FF2B5EF4-FFF2-40B4-BE49-F238E27FC236}">
                <a16:creationId xmlns:a16="http://schemas.microsoft.com/office/drawing/2014/main" id="{58663F15-6176-4F72-A86E-A33CA3AA3AA3}"/>
              </a:ext>
            </a:extLst>
          </p:cNvPr>
          <p:cNvSpPr>
            <a:spLocks/>
          </p:cNvSpPr>
          <p:nvPr/>
        </p:nvSpPr>
        <p:spPr bwMode="auto">
          <a:xfrm>
            <a:off x="2957513" y="3417888"/>
            <a:ext cx="533400" cy="1104900"/>
          </a:xfrm>
          <a:custGeom>
            <a:avLst/>
            <a:gdLst>
              <a:gd name="T0" fmla="*/ 336 w 336"/>
              <a:gd name="T1" fmla="*/ 0 h 696"/>
              <a:gd name="T2" fmla="*/ 328 w 336"/>
              <a:gd name="T3" fmla="*/ 152 h 696"/>
              <a:gd name="T4" fmla="*/ 328 w 336"/>
              <a:gd name="T5" fmla="*/ 152 h 696"/>
              <a:gd name="T6" fmla="*/ 328 w 336"/>
              <a:gd name="T7" fmla="*/ 152 h 696"/>
              <a:gd name="T8" fmla="*/ 296 w 336"/>
              <a:gd name="T9" fmla="*/ 288 h 696"/>
              <a:gd name="T10" fmla="*/ 296 w 336"/>
              <a:gd name="T11" fmla="*/ 288 h 696"/>
              <a:gd name="T12" fmla="*/ 296 w 336"/>
              <a:gd name="T13" fmla="*/ 288 h 696"/>
              <a:gd name="T14" fmla="*/ 240 w 336"/>
              <a:gd name="T15" fmla="*/ 416 h 696"/>
              <a:gd name="T16" fmla="*/ 240 w 336"/>
              <a:gd name="T17" fmla="*/ 416 h 696"/>
              <a:gd name="T18" fmla="*/ 240 w 336"/>
              <a:gd name="T19" fmla="*/ 416 h 696"/>
              <a:gd name="T20" fmla="*/ 176 w 336"/>
              <a:gd name="T21" fmla="*/ 528 h 696"/>
              <a:gd name="T22" fmla="*/ 176 w 336"/>
              <a:gd name="T23" fmla="*/ 536 h 696"/>
              <a:gd name="T24" fmla="*/ 176 w 336"/>
              <a:gd name="T25" fmla="*/ 536 h 696"/>
              <a:gd name="T26" fmla="*/ 96 w 336"/>
              <a:gd name="T27" fmla="*/ 624 h 696"/>
              <a:gd name="T28" fmla="*/ 96 w 336"/>
              <a:gd name="T29" fmla="*/ 624 h 696"/>
              <a:gd name="T30" fmla="*/ 96 w 336"/>
              <a:gd name="T31" fmla="*/ 624 h 696"/>
              <a:gd name="T32" fmla="*/ 8 w 336"/>
              <a:gd name="T33" fmla="*/ 696 h 696"/>
              <a:gd name="T34" fmla="*/ 0 w 336"/>
              <a:gd name="T35" fmla="*/ 696 h 696"/>
              <a:gd name="T36" fmla="*/ 0 w 336"/>
              <a:gd name="T37" fmla="*/ 688 h 696"/>
              <a:gd name="T38" fmla="*/ 0 w 336"/>
              <a:gd name="T39" fmla="*/ 688 h 696"/>
              <a:gd name="T40" fmla="*/ 88 w 336"/>
              <a:gd name="T41" fmla="*/ 616 h 696"/>
              <a:gd name="T42" fmla="*/ 88 w 336"/>
              <a:gd name="T43" fmla="*/ 616 h 696"/>
              <a:gd name="T44" fmla="*/ 88 w 336"/>
              <a:gd name="T45" fmla="*/ 616 h 696"/>
              <a:gd name="T46" fmla="*/ 168 w 336"/>
              <a:gd name="T47" fmla="*/ 528 h 696"/>
              <a:gd name="T48" fmla="*/ 168 w 336"/>
              <a:gd name="T49" fmla="*/ 528 h 696"/>
              <a:gd name="T50" fmla="*/ 168 w 336"/>
              <a:gd name="T51" fmla="*/ 528 h 696"/>
              <a:gd name="T52" fmla="*/ 232 w 336"/>
              <a:gd name="T53" fmla="*/ 416 h 696"/>
              <a:gd name="T54" fmla="*/ 232 w 336"/>
              <a:gd name="T55" fmla="*/ 416 h 696"/>
              <a:gd name="T56" fmla="*/ 232 w 336"/>
              <a:gd name="T57" fmla="*/ 416 h 696"/>
              <a:gd name="T58" fmla="*/ 288 w 336"/>
              <a:gd name="T59" fmla="*/ 288 h 696"/>
              <a:gd name="T60" fmla="*/ 288 w 336"/>
              <a:gd name="T61" fmla="*/ 288 h 696"/>
              <a:gd name="T62" fmla="*/ 288 w 336"/>
              <a:gd name="T63" fmla="*/ 288 h 696"/>
              <a:gd name="T64" fmla="*/ 320 w 336"/>
              <a:gd name="T65" fmla="*/ 152 h 696"/>
              <a:gd name="T66" fmla="*/ 320 w 336"/>
              <a:gd name="T67" fmla="*/ 152 h 696"/>
              <a:gd name="T68" fmla="*/ 320 w 336"/>
              <a:gd name="T69" fmla="*/ 152 h 696"/>
              <a:gd name="T70" fmla="*/ 328 w 336"/>
              <a:gd name="T71" fmla="*/ 0 h 696"/>
              <a:gd name="T72" fmla="*/ 336 w 336"/>
              <a:gd name="T73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6" h="696">
                <a:moveTo>
                  <a:pt x="336" y="0"/>
                </a:moveTo>
                <a:lnTo>
                  <a:pt x="328" y="152"/>
                </a:lnTo>
                <a:lnTo>
                  <a:pt x="328" y="152"/>
                </a:lnTo>
                <a:lnTo>
                  <a:pt x="328" y="152"/>
                </a:lnTo>
                <a:lnTo>
                  <a:pt x="296" y="288"/>
                </a:lnTo>
                <a:lnTo>
                  <a:pt x="296" y="288"/>
                </a:lnTo>
                <a:lnTo>
                  <a:pt x="296" y="288"/>
                </a:lnTo>
                <a:lnTo>
                  <a:pt x="240" y="416"/>
                </a:lnTo>
                <a:lnTo>
                  <a:pt x="240" y="416"/>
                </a:lnTo>
                <a:lnTo>
                  <a:pt x="240" y="416"/>
                </a:lnTo>
                <a:lnTo>
                  <a:pt x="176" y="528"/>
                </a:lnTo>
                <a:lnTo>
                  <a:pt x="176" y="536"/>
                </a:lnTo>
                <a:lnTo>
                  <a:pt x="176" y="536"/>
                </a:lnTo>
                <a:lnTo>
                  <a:pt x="96" y="624"/>
                </a:lnTo>
                <a:lnTo>
                  <a:pt x="96" y="624"/>
                </a:lnTo>
                <a:lnTo>
                  <a:pt x="96" y="624"/>
                </a:lnTo>
                <a:lnTo>
                  <a:pt x="8" y="696"/>
                </a:lnTo>
                <a:lnTo>
                  <a:pt x="0" y="696"/>
                </a:lnTo>
                <a:lnTo>
                  <a:pt x="0" y="688"/>
                </a:lnTo>
                <a:lnTo>
                  <a:pt x="0" y="688"/>
                </a:lnTo>
                <a:lnTo>
                  <a:pt x="88" y="616"/>
                </a:lnTo>
                <a:lnTo>
                  <a:pt x="88" y="616"/>
                </a:lnTo>
                <a:lnTo>
                  <a:pt x="88" y="616"/>
                </a:lnTo>
                <a:lnTo>
                  <a:pt x="168" y="528"/>
                </a:lnTo>
                <a:lnTo>
                  <a:pt x="168" y="528"/>
                </a:lnTo>
                <a:lnTo>
                  <a:pt x="168" y="528"/>
                </a:lnTo>
                <a:lnTo>
                  <a:pt x="232" y="416"/>
                </a:lnTo>
                <a:lnTo>
                  <a:pt x="232" y="416"/>
                </a:lnTo>
                <a:lnTo>
                  <a:pt x="232" y="416"/>
                </a:lnTo>
                <a:lnTo>
                  <a:pt x="288" y="288"/>
                </a:lnTo>
                <a:lnTo>
                  <a:pt x="288" y="288"/>
                </a:lnTo>
                <a:lnTo>
                  <a:pt x="288" y="288"/>
                </a:lnTo>
                <a:lnTo>
                  <a:pt x="320" y="152"/>
                </a:lnTo>
                <a:lnTo>
                  <a:pt x="320" y="152"/>
                </a:lnTo>
                <a:lnTo>
                  <a:pt x="320" y="152"/>
                </a:lnTo>
                <a:lnTo>
                  <a:pt x="328" y="0"/>
                </a:lnTo>
                <a:lnTo>
                  <a:pt x="33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6" name="Freeform 22">
            <a:extLst>
              <a:ext uri="{FF2B5EF4-FFF2-40B4-BE49-F238E27FC236}">
                <a16:creationId xmlns:a16="http://schemas.microsoft.com/office/drawing/2014/main" id="{0C98E850-5866-BB82-FEC5-A2482DA5096D}"/>
              </a:ext>
            </a:extLst>
          </p:cNvPr>
          <p:cNvSpPr>
            <a:spLocks/>
          </p:cNvSpPr>
          <p:nvPr/>
        </p:nvSpPr>
        <p:spPr bwMode="auto">
          <a:xfrm>
            <a:off x="2817813" y="4510088"/>
            <a:ext cx="139700" cy="76200"/>
          </a:xfrm>
          <a:custGeom>
            <a:avLst/>
            <a:gdLst>
              <a:gd name="T0" fmla="*/ 88 w 88"/>
              <a:gd name="T1" fmla="*/ 8 h 48"/>
              <a:gd name="T2" fmla="*/ 0 w 88"/>
              <a:gd name="T3" fmla="*/ 48 h 48"/>
              <a:gd name="T4" fmla="*/ 0 w 88"/>
              <a:gd name="T5" fmla="*/ 48 h 48"/>
              <a:gd name="T6" fmla="*/ 0 w 88"/>
              <a:gd name="T7" fmla="*/ 40 h 48"/>
              <a:gd name="T8" fmla="*/ 0 w 88"/>
              <a:gd name="T9" fmla="*/ 40 h 48"/>
              <a:gd name="T10" fmla="*/ 88 w 88"/>
              <a:gd name="T11" fmla="*/ 0 h 48"/>
              <a:gd name="T12" fmla="*/ 88 w 88"/>
              <a:gd name="T1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48">
                <a:moveTo>
                  <a:pt x="88" y="8"/>
                </a:moveTo>
                <a:lnTo>
                  <a:pt x="0" y="48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88" y="0"/>
                </a:lnTo>
                <a:lnTo>
                  <a:pt x="88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7" name="Rectangle 23">
            <a:extLst>
              <a:ext uri="{FF2B5EF4-FFF2-40B4-BE49-F238E27FC236}">
                <a16:creationId xmlns:a16="http://schemas.microsoft.com/office/drawing/2014/main" id="{0B8A4523-49B4-249E-5604-9B69F80E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8" name="Rectangle 24">
            <a:extLst>
              <a:ext uri="{FF2B5EF4-FFF2-40B4-BE49-F238E27FC236}">
                <a16:creationId xmlns:a16="http://schemas.microsoft.com/office/drawing/2014/main" id="{E467E0B7-E71F-8611-053D-062EFCDD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24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9" name="Rectangle 25">
            <a:extLst>
              <a:ext uri="{FF2B5EF4-FFF2-40B4-BE49-F238E27FC236}">
                <a16:creationId xmlns:a16="http://schemas.microsoft.com/office/drawing/2014/main" id="{61CC2BAE-C2C1-99DC-B30F-E8B3BC3A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0" name="Rectangle 26">
            <a:extLst>
              <a:ext uri="{FF2B5EF4-FFF2-40B4-BE49-F238E27FC236}">
                <a16:creationId xmlns:a16="http://schemas.microsoft.com/office/drawing/2014/main" id="{68F76D60-1A07-0673-598A-590D73F7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1" name="Rectangle 27">
            <a:extLst>
              <a:ext uri="{FF2B5EF4-FFF2-40B4-BE49-F238E27FC236}">
                <a16:creationId xmlns:a16="http://schemas.microsoft.com/office/drawing/2014/main" id="{A99DA95D-681D-1987-B2FD-466C47E2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230313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2" name="Rectangle 28">
            <a:extLst>
              <a:ext uri="{FF2B5EF4-FFF2-40B4-BE49-F238E27FC236}">
                <a16:creationId xmlns:a16="http://schemas.microsoft.com/office/drawing/2014/main" id="{43A0CB9F-E318-55A7-C21F-2A3C1AC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533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3" name="Rectangle 29">
            <a:extLst>
              <a:ext uri="{FF2B5EF4-FFF2-40B4-BE49-F238E27FC236}">
                <a16:creationId xmlns:a16="http://schemas.microsoft.com/office/drawing/2014/main" id="{5B702DA6-00F6-39D2-906C-DD968569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76525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4" name="Rectangle 30">
            <a:extLst>
              <a:ext uri="{FF2B5EF4-FFF2-40B4-BE49-F238E27FC236}">
                <a16:creationId xmlns:a16="http://schemas.microsoft.com/office/drawing/2014/main" id="{A6AC064D-89D9-E38E-4046-2020F10E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884488"/>
            <a:ext cx="12700" cy="5461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5" name="Rectangle 31">
            <a:extLst>
              <a:ext uri="{FF2B5EF4-FFF2-40B4-BE49-F238E27FC236}">
                <a16:creationId xmlns:a16="http://schemas.microsoft.com/office/drawing/2014/main" id="{EE926071-764D-DFF0-D6BC-32EF4898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3417888"/>
            <a:ext cx="2663825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6" name="Rectangle 32">
            <a:extLst>
              <a:ext uri="{FF2B5EF4-FFF2-40B4-BE49-F238E27FC236}">
                <a16:creationId xmlns:a16="http://schemas.microsoft.com/office/drawing/2014/main" id="{49C6D344-8465-FA5B-EDA8-427A6FA2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12700" cy="533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7" name="Rectangle 33">
            <a:extLst>
              <a:ext uri="{FF2B5EF4-FFF2-40B4-BE49-F238E27FC236}">
                <a16:creationId xmlns:a16="http://schemas.microsoft.com/office/drawing/2014/main" id="{2D3C3194-ED44-8AB3-1B9F-6D1C50BF8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63825" cy="522288"/>
          </a:xfrm>
          <a:prstGeom prst="rect">
            <a:avLst/>
          </a:prstGeom>
          <a:solidFill>
            <a:srgbClr val="C66B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28738" name="Rectangle 34">
            <a:extLst>
              <a:ext uri="{FF2B5EF4-FFF2-40B4-BE49-F238E27FC236}">
                <a16:creationId xmlns:a16="http://schemas.microsoft.com/office/drawing/2014/main" id="{E5294796-2E63-70DE-96C4-4F777B2E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76525" cy="127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9" name="Rectangle 35">
            <a:extLst>
              <a:ext uri="{FF2B5EF4-FFF2-40B4-BE49-F238E27FC236}">
                <a16:creationId xmlns:a16="http://schemas.microsoft.com/office/drawing/2014/main" id="{418A1C6E-2FFD-A802-B065-1F834505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362200"/>
            <a:ext cx="12700" cy="5349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0" name="Rectangle 36">
            <a:extLst>
              <a:ext uri="{FF2B5EF4-FFF2-40B4-BE49-F238E27FC236}">
                <a16:creationId xmlns:a16="http://schemas.microsoft.com/office/drawing/2014/main" id="{55C04108-71E6-5086-0826-0A2A9C99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127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1" name="Rectangle 37">
            <a:extLst>
              <a:ext uri="{FF2B5EF4-FFF2-40B4-BE49-F238E27FC236}">
                <a16:creationId xmlns:a16="http://schemas.microsoft.com/office/drawing/2014/main" id="{FDBFD336-A69F-A01E-E383-3F828570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12700" cy="5222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2" name="Rectangle 38">
            <a:extLst>
              <a:ext uri="{FF2B5EF4-FFF2-40B4-BE49-F238E27FC236}">
                <a16:creationId xmlns:a16="http://schemas.microsoft.com/office/drawing/2014/main" id="{32F3EEA9-FDB7-903E-AEDB-9FC211A7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en-US"/>
          </a:p>
        </p:txBody>
      </p:sp>
      <p:sp>
        <p:nvSpPr>
          <p:cNvPr id="328743" name="Rectangle 39">
            <a:extLst>
              <a:ext uri="{FF2B5EF4-FFF2-40B4-BE49-F238E27FC236}">
                <a16:creationId xmlns:a16="http://schemas.microsoft.com/office/drawing/2014/main" id="{DC4B0045-9ED6-692E-D5D1-25E8E6DC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en-US"/>
          </a:p>
        </p:txBody>
      </p:sp>
      <p:sp>
        <p:nvSpPr>
          <p:cNvPr id="328744" name="Rectangle 40">
            <a:extLst>
              <a:ext uri="{FF2B5EF4-FFF2-40B4-BE49-F238E27FC236}">
                <a16:creationId xmlns:a16="http://schemas.microsoft.com/office/drawing/2014/main" id="{E45FD7B8-6CF3-26B3-387C-CF9B016B2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en-US"/>
          </a:p>
        </p:txBody>
      </p:sp>
      <p:sp>
        <p:nvSpPr>
          <p:cNvPr id="328745" name="Rectangle 41">
            <a:extLst>
              <a:ext uri="{FF2B5EF4-FFF2-40B4-BE49-F238E27FC236}">
                <a16:creationId xmlns:a16="http://schemas.microsoft.com/office/drawing/2014/main" id="{9108CD4D-B97F-615D-E969-6E999B2E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en-US"/>
          </a:p>
        </p:txBody>
      </p:sp>
      <p:sp>
        <p:nvSpPr>
          <p:cNvPr id="328746" name="Rectangle 42">
            <a:extLst>
              <a:ext uri="{FF2B5EF4-FFF2-40B4-BE49-F238E27FC236}">
                <a16:creationId xmlns:a16="http://schemas.microsoft.com/office/drawing/2014/main" id="{913EC587-F8FD-EE60-5F2E-FB2FF636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897188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SiO</a:t>
            </a:r>
            <a:endParaRPr lang="en-US" altLang="en-US"/>
          </a:p>
        </p:txBody>
      </p:sp>
      <p:sp>
        <p:nvSpPr>
          <p:cNvPr id="328747" name="Rectangle 43">
            <a:extLst>
              <a:ext uri="{FF2B5EF4-FFF2-40B4-BE49-F238E27FC236}">
                <a16:creationId xmlns:a16="http://schemas.microsoft.com/office/drawing/2014/main" id="{DAD6E1C6-63A2-A297-BABB-C7F03FD8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860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/>
          </a:p>
        </p:txBody>
      </p:sp>
      <p:sp>
        <p:nvSpPr>
          <p:cNvPr id="328748" name="Rectangle 44">
            <a:extLst>
              <a:ext uri="{FF2B5EF4-FFF2-40B4-BE49-F238E27FC236}">
                <a16:creationId xmlns:a16="http://schemas.microsoft.com/office/drawing/2014/main" id="{72490145-C85C-A974-2C70-93EC3DBAC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273300"/>
            <a:ext cx="973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PolySilicon</a:t>
            </a:r>
            <a:endParaRPr lang="en-US" altLang="en-US"/>
          </a:p>
        </p:txBody>
      </p:sp>
      <p:sp>
        <p:nvSpPr>
          <p:cNvPr id="328749" name="Rectangle 45">
            <a:extLst>
              <a:ext uri="{FF2B5EF4-FFF2-40B4-BE49-F238E27FC236}">
                <a16:creationId xmlns:a16="http://schemas.microsoft.com/office/drawing/2014/main" id="{AE35573E-FFF3-815A-8483-56B735C7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663700"/>
            <a:ext cx="63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Silicide</a:t>
            </a:r>
            <a:endParaRPr lang="en-US" altLang="en-US"/>
          </a:p>
        </p:txBody>
      </p:sp>
      <p:sp>
        <p:nvSpPr>
          <p:cNvPr id="328750" name="Freeform 46">
            <a:extLst>
              <a:ext uri="{FF2B5EF4-FFF2-40B4-BE49-F238E27FC236}">
                <a16:creationId xmlns:a16="http://schemas.microsoft.com/office/drawing/2014/main" id="{8479E966-4E04-6143-8540-1D3F448E95D5}"/>
              </a:ext>
            </a:extLst>
          </p:cNvPr>
          <p:cNvSpPr>
            <a:spLocks/>
          </p:cNvSpPr>
          <p:nvPr/>
        </p:nvSpPr>
        <p:spPr bwMode="auto">
          <a:xfrm>
            <a:off x="4657725" y="2082800"/>
            <a:ext cx="76200" cy="101600"/>
          </a:xfrm>
          <a:custGeom>
            <a:avLst/>
            <a:gdLst>
              <a:gd name="T0" fmla="*/ 48 w 48"/>
              <a:gd name="T1" fmla="*/ 40 h 64"/>
              <a:gd name="T2" fmla="*/ 48 w 48"/>
              <a:gd name="T3" fmla="*/ 64 h 64"/>
              <a:gd name="T4" fmla="*/ 48 w 48"/>
              <a:gd name="T5" fmla="*/ 64 h 64"/>
              <a:gd name="T6" fmla="*/ 48 w 48"/>
              <a:gd name="T7" fmla="*/ 64 h 64"/>
              <a:gd name="T8" fmla="*/ 8 w 48"/>
              <a:gd name="T9" fmla="*/ 48 h 64"/>
              <a:gd name="T10" fmla="*/ 0 w 48"/>
              <a:gd name="T11" fmla="*/ 40 h 64"/>
              <a:gd name="T12" fmla="*/ 0 w 48"/>
              <a:gd name="T13" fmla="*/ 40 h 64"/>
              <a:gd name="T14" fmla="*/ 32 w 48"/>
              <a:gd name="T15" fmla="*/ 8 h 64"/>
              <a:gd name="T16" fmla="*/ 40 w 48"/>
              <a:gd name="T17" fmla="*/ 0 h 64"/>
              <a:gd name="T18" fmla="*/ 40 w 48"/>
              <a:gd name="T19" fmla="*/ 16 h 64"/>
              <a:gd name="T20" fmla="*/ 40 w 48"/>
              <a:gd name="T21" fmla="*/ 16 h 64"/>
              <a:gd name="T22" fmla="*/ 8 w 48"/>
              <a:gd name="T23" fmla="*/ 48 h 64"/>
              <a:gd name="T24" fmla="*/ 0 w 48"/>
              <a:gd name="T25" fmla="*/ 40 h 64"/>
              <a:gd name="T26" fmla="*/ 8 w 48"/>
              <a:gd name="T27" fmla="*/ 40 h 64"/>
              <a:gd name="T28" fmla="*/ 48 w 48"/>
              <a:gd name="T29" fmla="*/ 56 h 64"/>
              <a:gd name="T30" fmla="*/ 48 w 48"/>
              <a:gd name="T31" fmla="*/ 64 h 64"/>
              <a:gd name="T32" fmla="*/ 40 w 48"/>
              <a:gd name="T33" fmla="*/ 64 h 64"/>
              <a:gd name="T34" fmla="*/ 40 w 48"/>
              <a:gd name="T35" fmla="*/ 40 h 64"/>
              <a:gd name="T36" fmla="*/ 48 w 48"/>
              <a:gd name="T3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" h="64">
                <a:moveTo>
                  <a:pt x="48" y="40"/>
                </a:moveTo>
                <a:lnTo>
                  <a:pt x="48" y="64"/>
                </a:lnTo>
                <a:lnTo>
                  <a:pt x="48" y="64"/>
                </a:lnTo>
                <a:lnTo>
                  <a:pt x="48" y="64"/>
                </a:lnTo>
                <a:lnTo>
                  <a:pt x="8" y="48"/>
                </a:lnTo>
                <a:lnTo>
                  <a:pt x="0" y="40"/>
                </a:lnTo>
                <a:lnTo>
                  <a:pt x="0" y="40"/>
                </a:lnTo>
                <a:lnTo>
                  <a:pt x="32" y="8"/>
                </a:lnTo>
                <a:lnTo>
                  <a:pt x="40" y="0"/>
                </a:lnTo>
                <a:lnTo>
                  <a:pt x="40" y="16"/>
                </a:lnTo>
                <a:lnTo>
                  <a:pt x="40" y="1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48" y="56"/>
                </a:lnTo>
                <a:lnTo>
                  <a:pt x="48" y="64"/>
                </a:lnTo>
                <a:lnTo>
                  <a:pt x="40" y="64"/>
                </a:lnTo>
                <a:lnTo>
                  <a:pt x="40" y="40"/>
                </a:lnTo>
                <a:lnTo>
                  <a:pt x="48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1" name="Freeform 47">
            <a:extLst>
              <a:ext uri="{FF2B5EF4-FFF2-40B4-BE49-F238E27FC236}">
                <a16:creationId xmlns:a16="http://schemas.microsoft.com/office/drawing/2014/main" id="{6852422C-FE9D-D037-8BD6-4040D42A1785}"/>
              </a:ext>
            </a:extLst>
          </p:cNvPr>
          <p:cNvSpPr>
            <a:spLocks/>
          </p:cNvSpPr>
          <p:nvPr/>
        </p:nvSpPr>
        <p:spPr bwMode="auto">
          <a:xfrm>
            <a:off x="4708525" y="21082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24 h 24"/>
              <a:gd name="T4" fmla="*/ 16 w 16"/>
              <a:gd name="T5" fmla="*/ 24 h 24"/>
              <a:gd name="T6" fmla="*/ 16 w 16"/>
              <a:gd name="T7" fmla="*/ 24 h 24"/>
              <a:gd name="T8" fmla="*/ 8 w 16"/>
              <a:gd name="T9" fmla="*/ 24 h 24"/>
              <a:gd name="T10" fmla="*/ 0 w 16"/>
              <a:gd name="T11" fmla="*/ 0 h 24"/>
              <a:gd name="T12" fmla="*/ 8 w 16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2" name="Freeform 48">
            <a:extLst>
              <a:ext uri="{FF2B5EF4-FFF2-40B4-BE49-F238E27FC236}">
                <a16:creationId xmlns:a16="http://schemas.microsoft.com/office/drawing/2014/main" id="{3148EA0D-B624-4906-5500-8F9BEE05CC71}"/>
              </a:ext>
            </a:extLst>
          </p:cNvPr>
          <p:cNvSpPr>
            <a:spLocks/>
          </p:cNvSpPr>
          <p:nvPr/>
        </p:nvSpPr>
        <p:spPr bwMode="auto">
          <a:xfrm>
            <a:off x="4670425" y="2108200"/>
            <a:ext cx="63500" cy="76200"/>
          </a:xfrm>
          <a:custGeom>
            <a:avLst/>
            <a:gdLst>
              <a:gd name="T0" fmla="*/ 40 w 40"/>
              <a:gd name="T1" fmla="*/ 24 h 48"/>
              <a:gd name="T2" fmla="*/ 40 w 40"/>
              <a:gd name="T3" fmla="*/ 48 h 48"/>
              <a:gd name="T4" fmla="*/ 0 w 40"/>
              <a:gd name="T5" fmla="*/ 32 h 48"/>
              <a:gd name="T6" fmla="*/ 32 w 40"/>
              <a:gd name="T7" fmla="*/ 0 h 48"/>
              <a:gd name="T8" fmla="*/ 40 w 40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32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3" name="Rectangle 49">
            <a:extLst>
              <a:ext uri="{FF2B5EF4-FFF2-40B4-BE49-F238E27FC236}">
                <a16:creationId xmlns:a16="http://schemas.microsoft.com/office/drawing/2014/main" id="{1AF27720-645D-4B15-BDD1-2D9491C5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905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4" name="Rectangle 50">
            <a:extLst>
              <a:ext uri="{FF2B5EF4-FFF2-40B4-BE49-F238E27FC236}">
                <a16:creationId xmlns:a16="http://schemas.microsoft.com/office/drawing/2014/main" id="{B0E46DE7-B0C3-0A3D-2074-D626C63A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146300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5" name="Freeform 51">
            <a:extLst>
              <a:ext uri="{FF2B5EF4-FFF2-40B4-BE49-F238E27FC236}">
                <a16:creationId xmlns:a16="http://schemas.microsoft.com/office/drawing/2014/main" id="{2075499A-A2D9-208B-2E25-73AD638E251C}"/>
              </a:ext>
            </a:extLst>
          </p:cNvPr>
          <p:cNvSpPr>
            <a:spLocks/>
          </p:cNvSpPr>
          <p:nvPr/>
        </p:nvSpPr>
        <p:spPr bwMode="auto">
          <a:xfrm>
            <a:off x="4733925" y="1905000"/>
            <a:ext cx="1827213" cy="254000"/>
          </a:xfrm>
          <a:custGeom>
            <a:avLst/>
            <a:gdLst>
              <a:gd name="T0" fmla="*/ 1151 w 1151"/>
              <a:gd name="T1" fmla="*/ 8 h 160"/>
              <a:gd name="T2" fmla="*/ 1151 w 1151"/>
              <a:gd name="T3" fmla="*/ 0 h 160"/>
              <a:gd name="T4" fmla="*/ 0 w 1151"/>
              <a:gd name="T5" fmla="*/ 152 h 160"/>
              <a:gd name="T6" fmla="*/ 0 w 1151"/>
              <a:gd name="T7" fmla="*/ 160 h 160"/>
              <a:gd name="T8" fmla="*/ 1151 w 1151"/>
              <a:gd name="T9" fmla="*/ 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" h="160">
                <a:moveTo>
                  <a:pt x="1151" y="8"/>
                </a:moveTo>
                <a:lnTo>
                  <a:pt x="1151" y="0"/>
                </a:lnTo>
                <a:lnTo>
                  <a:pt x="0" y="152"/>
                </a:lnTo>
                <a:lnTo>
                  <a:pt x="0" y="160"/>
                </a:lnTo>
                <a:lnTo>
                  <a:pt x="1151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6" name="Freeform 52">
            <a:extLst>
              <a:ext uri="{FF2B5EF4-FFF2-40B4-BE49-F238E27FC236}">
                <a16:creationId xmlns:a16="http://schemas.microsoft.com/office/drawing/2014/main" id="{DF66715F-48A7-E311-F28D-062A008FCBA5}"/>
              </a:ext>
            </a:extLst>
          </p:cNvPr>
          <p:cNvSpPr>
            <a:spLocks/>
          </p:cNvSpPr>
          <p:nvPr/>
        </p:nvSpPr>
        <p:spPr bwMode="auto">
          <a:xfrm>
            <a:off x="4772025" y="2578100"/>
            <a:ext cx="76200" cy="101600"/>
          </a:xfrm>
          <a:custGeom>
            <a:avLst/>
            <a:gdLst>
              <a:gd name="T0" fmla="*/ 48 w 48"/>
              <a:gd name="T1" fmla="*/ 32 h 64"/>
              <a:gd name="T2" fmla="*/ 48 w 48"/>
              <a:gd name="T3" fmla="*/ 56 h 64"/>
              <a:gd name="T4" fmla="*/ 48 w 48"/>
              <a:gd name="T5" fmla="*/ 64 h 64"/>
              <a:gd name="T6" fmla="*/ 40 w 48"/>
              <a:gd name="T7" fmla="*/ 56 h 64"/>
              <a:gd name="T8" fmla="*/ 0 w 48"/>
              <a:gd name="T9" fmla="*/ 32 h 64"/>
              <a:gd name="T10" fmla="*/ 0 w 48"/>
              <a:gd name="T11" fmla="*/ 24 h 64"/>
              <a:gd name="T12" fmla="*/ 0 w 48"/>
              <a:gd name="T13" fmla="*/ 24 h 64"/>
              <a:gd name="T14" fmla="*/ 32 w 48"/>
              <a:gd name="T15" fmla="*/ 0 h 64"/>
              <a:gd name="T16" fmla="*/ 40 w 48"/>
              <a:gd name="T17" fmla="*/ 0 h 64"/>
              <a:gd name="T18" fmla="*/ 40 w 48"/>
              <a:gd name="T19" fmla="*/ 8 h 64"/>
              <a:gd name="T20" fmla="*/ 40 w 48"/>
              <a:gd name="T21" fmla="*/ 8 h 64"/>
              <a:gd name="T22" fmla="*/ 8 w 48"/>
              <a:gd name="T23" fmla="*/ 32 h 64"/>
              <a:gd name="T24" fmla="*/ 0 w 48"/>
              <a:gd name="T25" fmla="*/ 24 h 64"/>
              <a:gd name="T26" fmla="*/ 8 w 48"/>
              <a:gd name="T27" fmla="*/ 24 h 64"/>
              <a:gd name="T28" fmla="*/ 48 w 48"/>
              <a:gd name="T29" fmla="*/ 48 h 64"/>
              <a:gd name="T30" fmla="*/ 40 w 48"/>
              <a:gd name="T31" fmla="*/ 56 h 64"/>
              <a:gd name="T32" fmla="*/ 40 w 48"/>
              <a:gd name="T33" fmla="*/ 56 h 64"/>
              <a:gd name="T34" fmla="*/ 40 w 48"/>
              <a:gd name="T35" fmla="*/ 32 h 64"/>
              <a:gd name="T36" fmla="*/ 48 w 48"/>
              <a:gd name="T37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" h="64">
                <a:moveTo>
                  <a:pt x="48" y="32"/>
                </a:moveTo>
                <a:lnTo>
                  <a:pt x="48" y="56"/>
                </a:lnTo>
                <a:lnTo>
                  <a:pt x="48" y="64"/>
                </a:lnTo>
                <a:lnTo>
                  <a:pt x="40" y="56"/>
                </a:lnTo>
                <a:lnTo>
                  <a:pt x="0" y="32"/>
                </a:lnTo>
                <a:lnTo>
                  <a:pt x="0" y="24"/>
                </a:lnTo>
                <a:lnTo>
                  <a:pt x="0" y="24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40" y="8"/>
                </a:lnTo>
                <a:lnTo>
                  <a:pt x="8" y="32"/>
                </a:lnTo>
                <a:lnTo>
                  <a:pt x="0" y="24"/>
                </a:lnTo>
                <a:lnTo>
                  <a:pt x="8" y="24"/>
                </a:lnTo>
                <a:lnTo>
                  <a:pt x="48" y="48"/>
                </a:lnTo>
                <a:lnTo>
                  <a:pt x="40" y="56"/>
                </a:lnTo>
                <a:lnTo>
                  <a:pt x="40" y="56"/>
                </a:lnTo>
                <a:lnTo>
                  <a:pt x="40" y="32"/>
                </a:lnTo>
                <a:lnTo>
                  <a:pt x="48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7" name="Freeform 53">
            <a:extLst>
              <a:ext uri="{FF2B5EF4-FFF2-40B4-BE49-F238E27FC236}">
                <a16:creationId xmlns:a16="http://schemas.microsoft.com/office/drawing/2014/main" id="{21CF1741-9D38-E501-6622-B19D727689F0}"/>
              </a:ext>
            </a:extLst>
          </p:cNvPr>
          <p:cNvSpPr>
            <a:spLocks/>
          </p:cNvSpPr>
          <p:nvPr/>
        </p:nvSpPr>
        <p:spPr bwMode="auto">
          <a:xfrm>
            <a:off x="4822825" y="25908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24 h 24"/>
              <a:gd name="T4" fmla="*/ 16 w 16"/>
              <a:gd name="T5" fmla="*/ 24 h 24"/>
              <a:gd name="T6" fmla="*/ 16 w 16"/>
              <a:gd name="T7" fmla="*/ 24 h 24"/>
              <a:gd name="T8" fmla="*/ 8 w 16"/>
              <a:gd name="T9" fmla="*/ 24 h 24"/>
              <a:gd name="T10" fmla="*/ 0 w 16"/>
              <a:gd name="T11" fmla="*/ 0 h 24"/>
              <a:gd name="T12" fmla="*/ 8 w 16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8" name="Freeform 54">
            <a:extLst>
              <a:ext uri="{FF2B5EF4-FFF2-40B4-BE49-F238E27FC236}">
                <a16:creationId xmlns:a16="http://schemas.microsoft.com/office/drawing/2014/main" id="{C18BBA8A-0E90-0226-C58D-AC580228371B}"/>
              </a:ext>
            </a:extLst>
          </p:cNvPr>
          <p:cNvSpPr>
            <a:spLocks/>
          </p:cNvSpPr>
          <p:nvPr/>
        </p:nvSpPr>
        <p:spPr bwMode="auto">
          <a:xfrm>
            <a:off x="4784725" y="2590800"/>
            <a:ext cx="63500" cy="76200"/>
          </a:xfrm>
          <a:custGeom>
            <a:avLst/>
            <a:gdLst>
              <a:gd name="T0" fmla="*/ 40 w 40"/>
              <a:gd name="T1" fmla="*/ 24 h 48"/>
              <a:gd name="T2" fmla="*/ 40 w 40"/>
              <a:gd name="T3" fmla="*/ 48 h 48"/>
              <a:gd name="T4" fmla="*/ 0 w 40"/>
              <a:gd name="T5" fmla="*/ 24 h 48"/>
              <a:gd name="T6" fmla="*/ 32 w 40"/>
              <a:gd name="T7" fmla="*/ 0 h 48"/>
              <a:gd name="T8" fmla="*/ 40 w 40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9" name="Rectangle 55">
            <a:extLst>
              <a:ext uri="{FF2B5EF4-FFF2-40B4-BE49-F238E27FC236}">
                <a16:creationId xmlns:a16="http://schemas.microsoft.com/office/drawing/2014/main" id="{64004DEB-6C41-6740-5746-3E881405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4384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0" name="Rectangle 56">
            <a:extLst>
              <a:ext uri="{FF2B5EF4-FFF2-40B4-BE49-F238E27FC236}">
                <a16:creationId xmlns:a16="http://schemas.microsoft.com/office/drawing/2014/main" id="{6D7B36F8-A5F8-8458-CF21-2D45AD0E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628900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1" name="Freeform 57">
            <a:extLst>
              <a:ext uri="{FF2B5EF4-FFF2-40B4-BE49-F238E27FC236}">
                <a16:creationId xmlns:a16="http://schemas.microsoft.com/office/drawing/2014/main" id="{653495D3-04D2-FFD8-80AC-806D28F9C6AC}"/>
              </a:ext>
            </a:extLst>
          </p:cNvPr>
          <p:cNvSpPr>
            <a:spLocks/>
          </p:cNvSpPr>
          <p:nvPr/>
        </p:nvSpPr>
        <p:spPr bwMode="auto">
          <a:xfrm>
            <a:off x="4848225" y="2438400"/>
            <a:ext cx="1560513" cy="203200"/>
          </a:xfrm>
          <a:custGeom>
            <a:avLst/>
            <a:gdLst>
              <a:gd name="T0" fmla="*/ 983 w 983"/>
              <a:gd name="T1" fmla="*/ 8 h 128"/>
              <a:gd name="T2" fmla="*/ 983 w 983"/>
              <a:gd name="T3" fmla="*/ 0 h 128"/>
              <a:gd name="T4" fmla="*/ 0 w 983"/>
              <a:gd name="T5" fmla="*/ 120 h 128"/>
              <a:gd name="T6" fmla="*/ 0 w 983"/>
              <a:gd name="T7" fmla="*/ 128 h 128"/>
              <a:gd name="T8" fmla="*/ 983 w 983"/>
              <a:gd name="T9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3" h="128">
                <a:moveTo>
                  <a:pt x="983" y="8"/>
                </a:moveTo>
                <a:lnTo>
                  <a:pt x="983" y="0"/>
                </a:lnTo>
                <a:lnTo>
                  <a:pt x="0" y="120"/>
                </a:lnTo>
                <a:lnTo>
                  <a:pt x="0" y="128"/>
                </a:lnTo>
                <a:lnTo>
                  <a:pt x="983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2" name="Freeform 58">
            <a:extLst>
              <a:ext uri="{FF2B5EF4-FFF2-40B4-BE49-F238E27FC236}">
                <a16:creationId xmlns:a16="http://schemas.microsoft.com/office/drawing/2014/main" id="{776FFD3F-150C-73FA-CF7D-C168DB846115}"/>
              </a:ext>
            </a:extLst>
          </p:cNvPr>
          <p:cNvSpPr>
            <a:spLocks/>
          </p:cNvSpPr>
          <p:nvPr/>
        </p:nvSpPr>
        <p:spPr bwMode="auto">
          <a:xfrm>
            <a:off x="4784725" y="3151188"/>
            <a:ext cx="114300" cy="101600"/>
          </a:xfrm>
          <a:custGeom>
            <a:avLst/>
            <a:gdLst>
              <a:gd name="T0" fmla="*/ 56 w 72"/>
              <a:gd name="T1" fmla="*/ 32 h 64"/>
              <a:gd name="T2" fmla="*/ 64 w 72"/>
              <a:gd name="T3" fmla="*/ 56 h 64"/>
              <a:gd name="T4" fmla="*/ 72 w 72"/>
              <a:gd name="T5" fmla="*/ 64 h 64"/>
              <a:gd name="T6" fmla="*/ 56 w 72"/>
              <a:gd name="T7" fmla="*/ 56 h 64"/>
              <a:gd name="T8" fmla="*/ 8 w 72"/>
              <a:gd name="T9" fmla="*/ 32 h 64"/>
              <a:gd name="T10" fmla="*/ 0 w 72"/>
              <a:gd name="T11" fmla="*/ 32 h 64"/>
              <a:gd name="T12" fmla="*/ 16 w 72"/>
              <a:gd name="T13" fmla="*/ 24 h 64"/>
              <a:gd name="T14" fmla="*/ 56 w 72"/>
              <a:gd name="T15" fmla="*/ 0 h 64"/>
              <a:gd name="T16" fmla="*/ 56 w 72"/>
              <a:gd name="T17" fmla="*/ 0 h 64"/>
              <a:gd name="T18" fmla="*/ 56 w 72"/>
              <a:gd name="T19" fmla="*/ 8 h 64"/>
              <a:gd name="T20" fmla="*/ 56 w 72"/>
              <a:gd name="T21" fmla="*/ 8 h 64"/>
              <a:gd name="T22" fmla="*/ 16 w 72"/>
              <a:gd name="T23" fmla="*/ 32 h 64"/>
              <a:gd name="T24" fmla="*/ 16 w 72"/>
              <a:gd name="T25" fmla="*/ 24 h 64"/>
              <a:gd name="T26" fmla="*/ 16 w 72"/>
              <a:gd name="T27" fmla="*/ 24 h 64"/>
              <a:gd name="T28" fmla="*/ 64 w 72"/>
              <a:gd name="T29" fmla="*/ 48 h 64"/>
              <a:gd name="T30" fmla="*/ 56 w 72"/>
              <a:gd name="T31" fmla="*/ 56 h 64"/>
              <a:gd name="T32" fmla="*/ 56 w 72"/>
              <a:gd name="T33" fmla="*/ 56 h 64"/>
              <a:gd name="T34" fmla="*/ 48 w 72"/>
              <a:gd name="T35" fmla="*/ 32 h 64"/>
              <a:gd name="T36" fmla="*/ 56 w 72"/>
              <a:gd name="T37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" h="64">
                <a:moveTo>
                  <a:pt x="56" y="32"/>
                </a:moveTo>
                <a:lnTo>
                  <a:pt x="64" y="56"/>
                </a:lnTo>
                <a:lnTo>
                  <a:pt x="72" y="64"/>
                </a:lnTo>
                <a:lnTo>
                  <a:pt x="56" y="56"/>
                </a:lnTo>
                <a:lnTo>
                  <a:pt x="8" y="32"/>
                </a:lnTo>
                <a:lnTo>
                  <a:pt x="0" y="32"/>
                </a:lnTo>
                <a:lnTo>
                  <a:pt x="16" y="24"/>
                </a:lnTo>
                <a:lnTo>
                  <a:pt x="56" y="0"/>
                </a:lnTo>
                <a:lnTo>
                  <a:pt x="56" y="0"/>
                </a:lnTo>
                <a:lnTo>
                  <a:pt x="56" y="8"/>
                </a:lnTo>
                <a:lnTo>
                  <a:pt x="56" y="8"/>
                </a:lnTo>
                <a:lnTo>
                  <a:pt x="16" y="32"/>
                </a:lnTo>
                <a:lnTo>
                  <a:pt x="16" y="24"/>
                </a:lnTo>
                <a:lnTo>
                  <a:pt x="16" y="24"/>
                </a:lnTo>
                <a:lnTo>
                  <a:pt x="64" y="48"/>
                </a:lnTo>
                <a:lnTo>
                  <a:pt x="56" y="56"/>
                </a:lnTo>
                <a:lnTo>
                  <a:pt x="56" y="56"/>
                </a:lnTo>
                <a:lnTo>
                  <a:pt x="48" y="32"/>
                </a:lnTo>
                <a:lnTo>
                  <a:pt x="56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3" name="Freeform 59">
            <a:extLst>
              <a:ext uri="{FF2B5EF4-FFF2-40B4-BE49-F238E27FC236}">
                <a16:creationId xmlns:a16="http://schemas.microsoft.com/office/drawing/2014/main" id="{E1C1B7C6-A48D-7872-9372-C49A906F9854}"/>
              </a:ext>
            </a:extLst>
          </p:cNvPr>
          <p:cNvSpPr>
            <a:spLocks/>
          </p:cNvSpPr>
          <p:nvPr/>
        </p:nvSpPr>
        <p:spPr bwMode="auto">
          <a:xfrm>
            <a:off x="4860925" y="3163888"/>
            <a:ext cx="12700" cy="38100"/>
          </a:xfrm>
          <a:custGeom>
            <a:avLst/>
            <a:gdLst>
              <a:gd name="T0" fmla="*/ 8 w 8"/>
              <a:gd name="T1" fmla="*/ 0 h 24"/>
              <a:gd name="T2" fmla="*/ 8 w 8"/>
              <a:gd name="T3" fmla="*/ 24 h 24"/>
              <a:gd name="T4" fmla="*/ 0 w 8"/>
              <a:gd name="T5" fmla="*/ 24 h 24"/>
              <a:gd name="T6" fmla="*/ 0 w 8"/>
              <a:gd name="T7" fmla="*/ 24 h 24"/>
              <a:gd name="T8" fmla="*/ 0 w 8"/>
              <a:gd name="T9" fmla="*/ 24 h 24"/>
              <a:gd name="T10" fmla="*/ 0 w 8"/>
              <a:gd name="T11" fmla="*/ 0 h 24"/>
              <a:gd name="T12" fmla="*/ 8 w 8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4" name="Freeform 60">
            <a:extLst>
              <a:ext uri="{FF2B5EF4-FFF2-40B4-BE49-F238E27FC236}">
                <a16:creationId xmlns:a16="http://schemas.microsoft.com/office/drawing/2014/main" id="{81EDF702-2929-EFD3-B7D7-627F539C9439}"/>
              </a:ext>
            </a:extLst>
          </p:cNvPr>
          <p:cNvSpPr>
            <a:spLocks/>
          </p:cNvSpPr>
          <p:nvPr/>
        </p:nvSpPr>
        <p:spPr bwMode="auto">
          <a:xfrm>
            <a:off x="4810125" y="3163888"/>
            <a:ext cx="76200" cy="76200"/>
          </a:xfrm>
          <a:custGeom>
            <a:avLst/>
            <a:gdLst>
              <a:gd name="T0" fmla="*/ 40 w 48"/>
              <a:gd name="T1" fmla="*/ 24 h 48"/>
              <a:gd name="T2" fmla="*/ 48 w 48"/>
              <a:gd name="T3" fmla="*/ 48 h 48"/>
              <a:gd name="T4" fmla="*/ 0 w 48"/>
              <a:gd name="T5" fmla="*/ 24 h 48"/>
              <a:gd name="T6" fmla="*/ 40 w 48"/>
              <a:gd name="T7" fmla="*/ 0 h 48"/>
              <a:gd name="T8" fmla="*/ 40 w 48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40" y="24"/>
                </a:moveTo>
                <a:lnTo>
                  <a:pt x="48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5" name="Rectangle 61">
            <a:extLst>
              <a:ext uri="{FF2B5EF4-FFF2-40B4-BE49-F238E27FC236}">
                <a16:creationId xmlns:a16="http://schemas.microsoft.com/office/drawing/2014/main" id="{DD3AF28D-B327-51FE-36DB-B6564177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0368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6" name="Rectangle 62">
            <a:extLst>
              <a:ext uri="{FF2B5EF4-FFF2-40B4-BE49-F238E27FC236}">
                <a16:creationId xmlns:a16="http://schemas.microsoft.com/office/drawing/2014/main" id="{E608E732-0A68-21FB-6AA1-AA0676FA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2019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7" name="Freeform 63">
            <a:extLst>
              <a:ext uri="{FF2B5EF4-FFF2-40B4-BE49-F238E27FC236}">
                <a16:creationId xmlns:a16="http://schemas.microsoft.com/office/drawing/2014/main" id="{950DEE9E-0560-0131-6BE1-0292955F9BB5}"/>
              </a:ext>
            </a:extLst>
          </p:cNvPr>
          <p:cNvSpPr>
            <a:spLocks/>
          </p:cNvSpPr>
          <p:nvPr/>
        </p:nvSpPr>
        <p:spPr bwMode="auto">
          <a:xfrm>
            <a:off x="4886325" y="3036888"/>
            <a:ext cx="1509713" cy="177800"/>
          </a:xfrm>
          <a:custGeom>
            <a:avLst/>
            <a:gdLst>
              <a:gd name="T0" fmla="*/ 951 w 951"/>
              <a:gd name="T1" fmla="*/ 8 h 112"/>
              <a:gd name="T2" fmla="*/ 951 w 951"/>
              <a:gd name="T3" fmla="*/ 0 h 112"/>
              <a:gd name="T4" fmla="*/ 0 w 951"/>
              <a:gd name="T5" fmla="*/ 104 h 112"/>
              <a:gd name="T6" fmla="*/ 0 w 951"/>
              <a:gd name="T7" fmla="*/ 112 h 112"/>
              <a:gd name="T8" fmla="*/ 951 w 951"/>
              <a:gd name="T9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1" h="112">
                <a:moveTo>
                  <a:pt x="951" y="8"/>
                </a:moveTo>
                <a:lnTo>
                  <a:pt x="951" y="0"/>
                </a:lnTo>
                <a:lnTo>
                  <a:pt x="0" y="104"/>
                </a:lnTo>
                <a:lnTo>
                  <a:pt x="0" y="112"/>
                </a:lnTo>
                <a:lnTo>
                  <a:pt x="951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8" name="Rectangle 64">
            <a:extLst>
              <a:ext uri="{FF2B5EF4-FFF2-40B4-BE49-F238E27FC236}">
                <a16:creationId xmlns:a16="http://schemas.microsoft.com/office/drawing/2014/main" id="{746F4EFC-7181-C7B5-4752-C14E1B25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1417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/>
          </a:p>
        </p:txBody>
      </p:sp>
      <p:grpSp>
        <p:nvGrpSpPr>
          <p:cNvPr id="328777" name="Group 73">
            <a:extLst>
              <a:ext uri="{FF2B5EF4-FFF2-40B4-BE49-F238E27FC236}">
                <a16:creationId xmlns:a16="http://schemas.microsoft.com/office/drawing/2014/main" id="{1093F8BD-697A-DC7A-2FD3-ACA2481069EC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4968875"/>
            <a:ext cx="3790950" cy="731838"/>
            <a:chOff x="1639" y="3402"/>
            <a:chExt cx="2388" cy="461"/>
          </a:xfrm>
        </p:grpSpPr>
        <p:sp>
          <p:nvSpPr>
            <p:cNvPr id="328769" name="Rectangle 65">
              <a:extLst>
                <a:ext uri="{FF2B5EF4-FFF2-40B4-BE49-F238E27FC236}">
                  <a16:creationId xmlns:a16="http://schemas.microsoft.com/office/drawing/2014/main" id="{2CE1984B-1494-F36E-3ACE-5B38614DA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402"/>
              <a:ext cx="8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Silicides: WSi</a:t>
              </a:r>
              <a:endParaRPr lang="en-US" altLang="en-US"/>
            </a:p>
          </p:txBody>
        </p:sp>
        <p:sp>
          <p:nvSpPr>
            <p:cNvPr id="328770" name="Rectangle 66">
              <a:extLst>
                <a:ext uri="{FF2B5EF4-FFF2-40B4-BE49-F238E27FC236}">
                  <a16:creationId xmlns:a16="http://schemas.microsoft.com/office/drawing/2014/main" id="{0CB1739D-01C0-796A-F16D-732D58E0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3458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2, </a:t>
              </a:r>
              <a:endParaRPr lang="en-US" altLang="en-US"/>
            </a:p>
          </p:txBody>
        </p:sp>
        <p:sp>
          <p:nvSpPr>
            <p:cNvPr id="328771" name="Rectangle 67">
              <a:extLst>
                <a:ext uri="{FF2B5EF4-FFF2-40B4-BE49-F238E27FC236}">
                  <a16:creationId xmlns:a16="http://schemas.microsoft.com/office/drawing/2014/main" id="{1C7A4990-4B00-26FD-8AD8-CC9D61C69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2"/>
              <a:ext cx="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TiSi</a:t>
              </a:r>
              <a:endParaRPr lang="en-US" altLang="en-US"/>
            </a:p>
          </p:txBody>
        </p:sp>
        <p:sp>
          <p:nvSpPr>
            <p:cNvPr id="328772" name="Rectangle 68">
              <a:extLst>
                <a:ext uri="{FF2B5EF4-FFF2-40B4-BE49-F238E27FC236}">
                  <a16:creationId xmlns:a16="http://schemas.microsoft.com/office/drawing/2014/main" id="{F88C9372-B975-378C-51BC-DFDC34A7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328773" name="Rectangle 69">
              <a:extLst>
                <a:ext uri="{FF2B5EF4-FFF2-40B4-BE49-F238E27FC236}">
                  <a16:creationId xmlns:a16="http://schemas.microsoft.com/office/drawing/2014/main" id="{2249A5B6-BB45-88B2-A718-DAC22D07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402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PtSi</a:t>
              </a:r>
              <a:endParaRPr lang="en-US" altLang="en-US"/>
            </a:p>
          </p:txBody>
        </p:sp>
        <p:sp>
          <p:nvSpPr>
            <p:cNvPr id="328774" name="Rectangle 70">
              <a:extLst>
                <a:ext uri="{FF2B5EF4-FFF2-40B4-BE49-F238E27FC236}">
                  <a16:creationId xmlns:a16="http://schemas.microsoft.com/office/drawing/2014/main" id="{D8037FB0-61AD-BB6B-22E6-0C62082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328775" name="Rectangle 71">
              <a:extLst>
                <a:ext uri="{FF2B5EF4-FFF2-40B4-BE49-F238E27FC236}">
                  <a16:creationId xmlns:a16="http://schemas.microsoft.com/office/drawing/2014/main" id="{132E7946-FC0A-EA03-1C24-AF88DA1F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402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and TaSi</a:t>
              </a:r>
              <a:endParaRPr lang="en-US" altLang="en-US"/>
            </a:p>
          </p:txBody>
        </p:sp>
        <p:sp>
          <p:nvSpPr>
            <p:cNvPr id="328776" name="Rectangle 72">
              <a:extLst>
                <a:ext uri="{FF2B5EF4-FFF2-40B4-BE49-F238E27FC236}">
                  <a16:creationId xmlns:a16="http://schemas.microsoft.com/office/drawing/2014/main" id="{727A3D7E-6CEE-327F-1A9C-CB340909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690"/>
              <a:ext cx="23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Conductivity: 8-10 times better than Poly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B500FA-C1D6-52C0-836B-4980D7CD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7523E-11BE-A24E-B034-2A8B7C6ECD1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EB1B8651-C025-AC71-FA4F-A986F5BD8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Sheet Resistance</a:t>
            </a:r>
          </a:p>
        </p:txBody>
      </p:sp>
      <p:pic>
        <p:nvPicPr>
          <p:cNvPr id="329731" name="Picture 3">
            <a:extLst>
              <a:ext uri="{FF2B5EF4-FFF2-40B4-BE49-F238E27FC236}">
                <a16:creationId xmlns:a16="http://schemas.microsoft.com/office/drawing/2014/main" id="{45B08FBE-E079-DBB6-52AC-C70086EA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44531" r="4506" b="13281"/>
          <a:stretch>
            <a:fillRect/>
          </a:stretch>
        </p:blipFill>
        <p:spPr bwMode="auto">
          <a:xfrm>
            <a:off x="228600" y="2438400"/>
            <a:ext cx="84582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79CA244-59F9-9E24-8505-AFD81BAE9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18EB-2A29-0A43-B36C-833AF02206B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F7906377-1479-7BEB-E301-08033BA8A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Interconnect</a:t>
            </a:r>
          </a:p>
        </p:txBody>
      </p:sp>
      <p:pic>
        <p:nvPicPr>
          <p:cNvPr id="330755" name="Picture 3">
            <a:extLst>
              <a:ext uri="{FF2B5EF4-FFF2-40B4-BE49-F238E27FC236}">
                <a16:creationId xmlns:a16="http://schemas.microsoft.com/office/drawing/2014/main" id="{8A551073-CF9F-9BDB-81BC-A2890529F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1246188"/>
            <a:ext cx="35115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4DAC15-539D-4CBE-897A-9BA85F3AB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927E-1525-2741-A8CA-912172C9730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6CF22D6E-A0F5-7BC7-BA9D-1D00A2AB1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altLang="en-US" sz="4000"/>
              <a:t>Example: Intel 0.25 micron Process</a:t>
            </a:r>
            <a:endParaRPr lang="en-US" altLang="en-US"/>
          </a:p>
        </p:txBody>
      </p:sp>
      <p:pic>
        <p:nvPicPr>
          <p:cNvPr id="331779" name="Picture 3">
            <a:extLst>
              <a:ext uri="{FF2B5EF4-FFF2-40B4-BE49-F238E27FC236}">
                <a16:creationId xmlns:a16="http://schemas.microsoft.com/office/drawing/2014/main" id="{348187C1-E553-EFC7-20E3-CD923C95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7720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780" name="Picture 4">
            <a:extLst>
              <a:ext uri="{FF2B5EF4-FFF2-40B4-BE49-F238E27FC236}">
                <a16:creationId xmlns:a16="http://schemas.microsoft.com/office/drawing/2014/main" id="{D6CACE94-7226-9332-DB73-8529DAF5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1718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1781" name="Text Box 5">
            <a:extLst>
              <a:ext uri="{FF2B5EF4-FFF2-40B4-BE49-F238E27FC236}">
                <a16:creationId xmlns:a16="http://schemas.microsoft.com/office/drawing/2014/main" id="{6A01EDD3-84EF-F353-5B0A-35685F47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2460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5 metal layers</a:t>
            </a:r>
          </a:p>
          <a:p>
            <a:r>
              <a:rPr lang="en-US" altLang="en-US" sz="2000" i="0"/>
              <a:t>Ti/Al - Cu/Ti/TiN</a:t>
            </a:r>
          </a:p>
          <a:p>
            <a:r>
              <a:rPr lang="en-US" altLang="en-US" sz="2000" i="0"/>
              <a:t>Polysilicon dielectric</a:t>
            </a:r>
            <a:endParaRPr lang="en-US" altLang="en-US" i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44E5C7-9FE2-D186-C65C-CB117F81A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5DC4B-4CAB-1840-A59F-87FD27FE42E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FEC08533-85C3-7AD7-D883-0E455E6FE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INTERCONNECT</a:t>
            </a:r>
          </a:p>
        </p:txBody>
      </p:sp>
      <p:sp>
        <p:nvSpPr>
          <p:cNvPr id="335875" name="WordArt 3">
            <a:extLst>
              <a:ext uri="{FF2B5EF4-FFF2-40B4-BE49-F238E27FC236}">
                <a16:creationId xmlns:a16="http://schemas.microsoft.com/office/drawing/2014/main" id="{25BF7908-FDB6-6D8D-9F94-6D027BB30D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15975" y="2438400"/>
            <a:ext cx="3903663" cy="28209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Inductance</a:t>
            </a:r>
          </a:p>
        </p:txBody>
      </p:sp>
      <p:pic>
        <p:nvPicPr>
          <p:cNvPr id="335876" name="Picture 4">
            <a:extLst>
              <a:ext uri="{FF2B5EF4-FFF2-40B4-BE49-F238E27FC236}">
                <a16:creationId xmlns:a16="http://schemas.microsoft.com/office/drawing/2014/main" id="{250DE085-C2E7-2536-DE9A-924FAB00D70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2563" y="1296988"/>
            <a:ext cx="3354387" cy="4665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A350D3E-AAE4-82A2-97ED-BDE7A76AF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30FF-B25F-C143-8920-885BBF2E5689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336901" name="Picture 5">
            <a:extLst>
              <a:ext uri="{FF2B5EF4-FFF2-40B4-BE49-F238E27FC236}">
                <a16:creationId xmlns:a16="http://schemas.microsoft.com/office/drawing/2014/main" id="{37CB301B-4D1D-B10C-C1E4-A08D6F62553C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601663"/>
            <a:ext cx="3810000" cy="5300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6903" name="Text Box 7">
            <a:extLst>
              <a:ext uri="{FF2B5EF4-FFF2-40B4-BE49-F238E27FC236}">
                <a16:creationId xmlns:a16="http://schemas.microsoft.com/office/drawing/2014/main" id="{2F574CD2-9129-A46C-B82A-1588C99BD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2684463"/>
            <a:ext cx="3435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Interconnect</a:t>
            </a:r>
          </a:p>
          <a:p>
            <a:r>
              <a:rPr lang="en-US" altLang="en-US" sz="40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942F7CF-B149-A13D-32D0-FD6E4E7F5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11EAE-8DFB-CF44-806E-0DE6DA8895B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9B365DF7-66D1-04EE-CD82-24FB7D3A1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Lumped Model</a:t>
            </a:r>
          </a:p>
        </p:txBody>
      </p:sp>
      <p:pic>
        <p:nvPicPr>
          <p:cNvPr id="337923" name="Picture 3">
            <a:extLst>
              <a:ext uri="{FF2B5EF4-FFF2-40B4-BE49-F238E27FC236}">
                <a16:creationId xmlns:a16="http://schemas.microsoft.com/office/drawing/2014/main" id="{DBBDF17B-3197-E12C-442B-537666AD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9436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24" name="Picture 4">
            <a:extLst>
              <a:ext uri="{FF2B5EF4-FFF2-40B4-BE49-F238E27FC236}">
                <a16:creationId xmlns:a16="http://schemas.microsoft.com/office/drawing/2014/main" id="{E74C8BE8-BB2F-9AA1-10A0-ECA52055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7432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5" name="AutoShape 5">
            <a:extLst>
              <a:ext uri="{FF2B5EF4-FFF2-40B4-BE49-F238E27FC236}">
                <a16:creationId xmlns:a16="http://schemas.microsoft.com/office/drawing/2014/main" id="{7C0665C7-6889-8B29-731C-85635274AE35}"/>
              </a:ext>
            </a:extLst>
          </p:cNvPr>
          <p:cNvSpPr>
            <a:spLocks noChangeArrowheads="1"/>
          </p:cNvSpPr>
          <p:nvPr/>
        </p:nvSpPr>
        <p:spPr bwMode="auto">
          <a:xfrm rot="5360167">
            <a:off x="4457700" y="3619500"/>
            <a:ext cx="914400" cy="6858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3F65EDF-F24A-1896-19C2-324ADEB79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7E76D-31A0-8F4E-8624-06971648E05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EA9FE4E5-EF84-467B-1571-287004019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711200"/>
            <a:ext cx="7772400" cy="715963"/>
          </a:xfrm>
        </p:spPr>
        <p:txBody>
          <a:bodyPr/>
          <a:lstStyle/>
          <a:p>
            <a:r>
              <a:rPr lang="en-US" altLang="en-US"/>
              <a:t>The Lumped RC-Model</a:t>
            </a:r>
            <a:br>
              <a:rPr lang="en-US" altLang="en-US"/>
            </a:br>
            <a:r>
              <a:rPr lang="en-US" altLang="en-US"/>
              <a:t>The Elmore Delay</a:t>
            </a:r>
          </a:p>
        </p:txBody>
      </p:sp>
      <p:pic>
        <p:nvPicPr>
          <p:cNvPr id="338947" name="Picture 3">
            <a:extLst>
              <a:ext uri="{FF2B5EF4-FFF2-40B4-BE49-F238E27FC236}">
                <a16:creationId xmlns:a16="http://schemas.microsoft.com/office/drawing/2014/main" id="{7C05C456-0866-5CB8-4485-D3081EC5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24947" r="29889" b="41739"/>
          <a:stretch>
            <a:fillRect/>
          </a:stretch>
        </p:blipFill>
        <p:spPr bwMode="auto">
          <a:xfrm>
            <a:off x="1685925" y="1428750"/>
            <a:ext cx="49530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948" name="Picture 4">
            <a:extLst>
              <a:ext uri="{FF2B5EF4-FFF2-40B4-BE49-F238E27FC236}">
                <a16:creationId xmlns:a16="http://schemas.microsoft.com/office/drawing/2014/main" id="{76601932-E787-F296-CDE3-72646DF3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40625" r="9566" b="50000"/>
          <a:stretch>
            <a:fillRect/>
          </a:stretch>
        </p:blipFill>
        <p:spPr bwMode="auto">
          <a:xfrm>
            <a:off x="1752600" y="4311650"/>
            <a:ext cx="5257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949" name="Picture 5">
            <a:extLst>
              <a:ext uri="{FF2B5EF4-FFF2-40B4-BE49-F238E27FC236}">
                <a16:creationId xmlns:a16="http://schemas.microsoft.com/office/drawing/2014/main" id="{35A17DB9-207A-0962-DB6A-797D28FF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4" t="73438" r="32886" b="8594"/>
          <a:stretch>
            <a:fillRect/>
          </a:stretch>
        </p:blipFill>
        <p:spPr bwMode="auto">
          <a:xfrm>
            <a:off x="3630613" y="4827588"/>
            <a:ext cx="19812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84B06EC-DD99-2E39-2EA9-1DF5C71E9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67A6E-1CD1-8440-8197-60677460EBC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D9E93DB-729E-CA2C-39A5-652497A08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458200" cy="609600"/>
          </a:xfrm>
        </p:spPr>
        <p:txBody>
          <a:bodyPr/>
          <a:lstStyle/>
          <a:p>
            <a:r>
              <a:rPr lang="en-US" altLang="en-US" sz="4000"/>
              <a:t>The Ellmore Delay</a:t>
            </a:r>
            <a:br>
              <a:rPr lang="en-US" altLang="en-US" sz="4000"/>
            </a:br>
            <a:r>
              <a:rPr lang="en-US" altLang="en-US" sz="4000"/>
              <a:t>RC Chain</a:t>
            </a:r>
            <a:endParaRPr lang="en-US" altLang="en-US"/>
          </a:p>
        </p:txBody>
      </p:sp>
      <p:pic>
        <p:nvPicPr>
          <p:cNvPr id="339971" name="Picture 3">
            <a:extLst>
              <a:ext uri="{FF2B5EF4-FFF2-40B4-BE49-F238E27FC236}">
                <a16:creationId xmlns:a16="http://schemas.microsoft.com/office/drawing/2014/main" id="{E3BE62EB-7077-D14F-4AE4-8177A645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24947" r="15868" b="20645"/>
          <a:stretch>
            <a:fillRect/>
          </a:stretch>
        </p:blipFill>
        <p:spPr bwMode="auto">
          <a:xfrm>
            <a:off x="976313" y="1425575"/>
            <a:ext cx="76962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30635E4-5588-0906-C0BE-C3295218A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8627A-B13C-5E48-A37E-D5BBAC1EFAF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FDA497FF-D034-6DEB-7443-7EAA18AC2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 Model</a:t>
            </a:r>
          </a:p>
        </p:txBody>
      </p:sp>
      <p:grpSp>
        <p:nvGrpSpPr>
          <p:cNvPr id="340995" name="Group 3">
            <a:extLst>
              <a:ext uri="{FF2B5EF4-FFF2-40B4-BE49-F238E27FC236}">
                <a16:creationId xmlns:a16="http://schemas.microsoft.com/office/drawing/2014/main" id="{70C6436E-82A3-DAD6-63AC-7B5347E7D87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19400"/>
            <a:ext cx="8991600" cy="3181350"/>
            <a:chOff x="96" y="1392"/>
            <a:chExt cx="5664" cy="2004"/>
          </a:xfrm>
        </p:grpSpPr>
        <p:pic>
          <p:nvPicPr>
            <p:cNvPr id="340996" name="Picture 4">
              <a:extLst>
                <a:ext uri="{FF2B5EF4-FFF2-40B4-BE49-F238E27FC236}">
                  <a16:creationId xmlns:a16="http://schemas.microsoft.com/office/drawing/2014/main" id="{679137F6-FAEB-20F7-6DFF-68479A5EF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2" t="46875" r="4506" b="12500"/>
            <a:stretch>
              <a:fillRect/>
            </a:stretch>
          </p:blipFill>
          <p:spPr bwMode="auto">
            <a:xfrm>
              <a:off x="144" y="1392"/>
              <a:ext cx="5472" cy="2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0997" name="Rectangle 5">
              <a:extLst>
                <a:ext uri="{FF2B5EF4-FFF2-40B4-BE49-F238E27FC236}">
                  <a16:creationId xmlns:a16="http://schemas.microsoft.com/office/drawing/2014/main" id="{3A8B59E8-497D-E096-EDBE-1D76AE5A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16"/>
              <a:ext cx="566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998" name="Text Box 6">
            <a:extLst>
              <a:ext uri="{FF2B5EF4-FFF2-40B4-BE49-F238E27FC236}">
                <a16:creationId xmlns:a16="http://schemas.microsoft.com/office/drawing/2014/main" id="{799577CB-9D54-9925-38EB-3E9390B6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551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Assume: Wire modeled by N equal-length segments </a:t>
            </a:r>
          </a:p>
        </p:txBody>
      </p:sp>
      <p:sp>
        <p:nvSpPr>
          <p:cNvPr id="340999" name="Text Box 7">
            <a:extLst>
              <a:ext uri="{FF2B5EF4-FFF2-40B4-BE49-F238E27FC236}">
                <a16:creationId xmlns:a16="http://schemas.microsoft.com/office/drawing/2014/main" id="{D87B0642-A6ED-6DB4-59D0-3B5DEB02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For large values of 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91ECC9-D724-BE31-08F3-27A704EFB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B793-CC46-FE48-AFB0-A9FD4F3A7D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CC629F2F-EFCD-E32D-8E1E-C8D15D13E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293688"/>
            <a:ext cx="7772400" cy="715962"/>
          </a:xfrm>
        </p:spPr>
        <p:txBody>
          <a:bodyPr/>
          <a:lstStyle/>
          <a:p>
            <a:r>
              <a:rPr lang="en-US" altLang="en-US"/>
              <a:t>Interconnect Impact on Chip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0594EE0-328A-09A9-B54C-D60DFAF27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11300" name="Picture 4">
            <a:extLst>
              <a:ext uri="{FF2B5EF4-FFF2-40B4-BE49-F238E27FC236}">
                <a16:creationId xmlns:a16="http://schemas.microsoft.com/office/drawing/2014/main" id="{F1B488DD-6FFF-0329-687A-6A00BE69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219200"/>
            <a:ext cx="762000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DA20FBA-7274-5AD0-A804-860675A73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7B776-0BBF-ED4B-BD75-5C76E67B034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E3FABEE2-9599-6D04-2EFC-462F3CE1F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800"/>
              <a:t>The Distributed RC-line</a:t>
            </a:r>
            <a:endParaRPr lang="en-US" altLang="en-US"/>
          </a:p>
        </p:txBody>
      </p:sp>
      <p:pic>
        <p:nvPicPr>
          <p:cNvPr id="342019" name="Picture 3">
            <a:extLst>
              <a:ext uri="{FF2B5EF4-FFF2-40B4-BE49-F238E27FC236}">
                <a16:creationId xmlns:a16="http://schemas.microsoft.com/office/drawing/2014/main" id="{FB942B3B-4739-D32D-F795-DE9CE7F7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179638"/>
            <a:ext cx="599440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2020" name="Picture 4">
            <a:extLst>
              <a:ext uri="{FF2B5EF4-FFF2-40B4-BE49-F238E27FC236}">
                <a16:creationId xmlns:a16="http://schemas.microsoft.com/office/drawing/2014/main" id="{290895EC-5728-FD22-2DA7-0142C06F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25806" r="20663" b="21721"/>
          <a:stretch>
            <a:fillRect/>
          </a:stretch>
        </p:blipFill>
        <p:spPr bwMode="auto">
          <a:xfrm>
            <a:off x="1219200" y="1219200"/>
            <a:ext cx="6324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2021" name="Group 5">
            <a:extLst>
              <a:ext uri="{FF2B5EF4-FFF2-40B4-BE49-F238E27FC236}">
                <a16:creationId xmlns:a16="http://schemas.microsoft.com/office/drawing/2014/main" id="{2EF023EB-F5FB-617C-127D-767E454B549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6324600" cy="3200400"/>
            <a:chOff x="1200" y="2064"/>
            <a:chExt cx="3984" cy="2016"/>
          </a:xfrm>
        </p:grpSpPr>
        <p:sp>
          <p:nvSpPr>
            <p:cNvPr id="342022" name="Rectangle 6">
              <a:extLst>
                <a:ext uri="{FF2B5EF4-FFF2-40B4-BE49-F238E27FC236}">
                  <a16:creationId xmlns:a16="http://schemas.microsoft.com/office/drawing/2014/main" id="{4CDCFFE2-1250-A145-EE3C-C8A1D57D1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1152" cy="6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23" name="WordArt 7">
              <a:extLst>
                <a:ext uri="{FF2B5EF4-FFF2-40B4-BE49-F238E27FC236}">
                  <a16:creationId xmlns:a16="http://schemas.microsoft.com/office/drawing/2014/main" id="{79C83A22-CCB4-DCD4-9AC5-93C515024A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448" y="2064"/>
              <a:ext cx="2736" cy="13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mic Sans MS" panose="030F0902030302020204" pitchFamily="66" charset="0"/>
                </a:rPr>
                <a:t>The diffusion equation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7228045-A2DC-6747-D5C7-B1DDDE78F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8987E-BD5D-7540-98CC-52F30185EC3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E022F4B8-D91C-664B-CFA7-FDF77C57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819150"/>
            <a:ext cx="7772400" cy="715963"/>
          </a:xfrm>
        </p:spPr>
        <p:txBody>
          <a:bodyPr/>
          <a:lstStyle/>
          <a:p>
            <a:r>
              <a:rPr lang="en-US" altLang="en-US"/>
              <a:t>Step-response of RC wire as a function of time and space</a:t>
            </a:r>
          </a:p>
        </p:txBody>
      </p:sp>
      <p:pic>
        <p:nvPicPr>
          <p:cNvPr id="343043" name="Picture 3">
            <a:extLst>
              <a:ext uri="{FF2B5EF4-FFF2-40B4-BE49-F238E27FC236}">
                <a16:creationId xmlns:a16="http://schemas.microsoft.com/office/drawing/2014/main" id="{C52178C9-82F9-D86C-1B8F-1A5D4ADE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38313"/>
            <a:ext cx="6781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13E98BF-6F2D-AAE3-9C68-B085725D9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E894A-2F63-4E44-B3A5-6E682A2760F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555CAB3D-14DC-9564-D4E9-35B003559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242888"/>
            <a:ext cx="2824162" cy="838200"/>
          </a:xfrm>
        </p:spPr>
        <p:txBody>
          <a:bodyPr/>
          <a:lstStyle/>
          <a:p>
            <a:r>
              <a:rPr lang="en-US" altLang="en-US"/>
              <a:t>RC-Models</a:t>
            </a:r>
          </a:p>
        </p:txBody>
      </p:sp>
      <p:pic>
        <p:nvPicPr>
          <p:cNvPr id="344067" name="Picture 3">
            <a:extLst>
              <a:ext uri="{FF2B5EF4-FFF2-40B4-BE49-F238E27FC236}">
                <a16:creationId xmlns:a16="http://schemas.microsoft.com/office/drawing/2014/main" id="{21C255D6-68DB-A6D4-71F6-4B7E5F69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23225" r="23247" b="12903"/>
          <a:stretch>
            <a:fillRect/>
          </a:stretch>
        </p:blipFill>
        <p:spPr bwMode="auto">
          <a:xfrm>
            <a:off x="2214563" y="1108075"/>
            <a:ext cx="51816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8962C7B-6DF7-3B73-82F7-9EB35400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28E3-B1C2-EA42-8002-F4A4013C922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86541A9-CDB9-7664-AC3C-338FF49BF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Driving an RC-line</a:t>
            </a:r>
          </a:p>
        </p:txBody>
      </p:sp>
      <p:pic>
        <p:nvPicPr>
          <p:cNvPr id="345091" name="Picture 3">
            <a:extLst>
              <a:ext uri="{FF2B5EF4-FFF2-40B4-BE49-F238E27FC236}">
                <a16:creationId xmlns:a16="http://schemas.microsoft.com/office/drawing/2014/main" id="{28F0B959-B356-477E-B1F0-9B2EE402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000"/>
            <a:ext cx="3733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2" name="Picture 4">
            <a:extLst>
              <a:ext uri="{FF2B5EF4-FFF2-40B4-BE49-F238E27FC236}">
                <a16:creationId xmlns:a16="http://schemas.microsoft.com/office/drawing/2014/main" id="{13696C4B-C572-D23D-D045-517B1FFF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3" t="61165" r="26009" b="10710"/>
          <a:stretch>
            <a:fillRect/>
          </a:stretch>
        </p:blipFill>
        <p:spPr bwMode="auto">
          <a:xfrm>
            <a:off x="1676400" y="3403600"/>
            <a:ext cx="5638800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18BBED9-647F-43D8-2F6F-660A9F0D2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CBC97-99BB-B14A-B280-B792C514250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7EBA8B36-6895-1C97-F982-CB5637063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Rules of Thumb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95DBCA6-5221-FB59-4704-CC15B875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8097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rc delays should only be considered when </a:t>
            </a:r>
            <a:r>
              <a:rPr lang="en-US" altLang="en-US" sz="2800" i="1"/>
              <a:t>t</a:t>
            </a:r>
            <a:r>
              <a:rPr lang="en-US" altLang="en-US" sz="2800" baseline="-25000"/>
              <a:t>pRC</a:t>
            </a:r>
            <a:r>
              <a:rPr lang="en-US" altLang="en-US" sz="2800"/>
              <a:t> &gt;&gt; </a:t>
            </a:r>
            <a:r>
              <a:rPr lang="en-US" altLang="en-US" sz="2800" i="1"/>
              <a:t>t</a:t>
            </a:r>
            <a:r>
              <a:rPr lang="en-US" altLang="en-US" sz="2800" baseline="-25000"/>
              <a:t>pgate</a:t>
            </a:r>
            <a:r>
              <a:rPr lang="en-US" altLang="en-US" sz="2800"/>
              <a:t> of the driving gate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Lcrit &gt;&gt; </a:t>
            </a:r>
            <a:r>
              <a:rPr lang="en-US" altLang="en-US">
                <a:sym typeface="Symbol" pitchFamily="2" charset="2"/>
              </a:rPr>
              <a:t></a:t>
            </a:r>
            <a:r>
              <a:rPr lang="en-US" altLang="en-US"/>
              <a:t> </a:t>
            </a:r>
            <a:r>
              <a:rPr lang="en-US" altLang="en-US" i="1"/>
              <a:t>t</a:t>
            </a:r>
            <a:r>
              <a:rPr lang="en-US" altLang="en-US" baseline="-25000"/>
              <a:t>pgate</a:t>
            </a:r>
            <a:r>
              <a:rPr lang="en-US" altLang="en-US"/>
              <a:t>/0.38rc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rc delays should only be considered when the rise (fall) time at the line input is smaller than RC, the rise (fall) time of the line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/>
              <a:t>t</a:t>
            </a:r>
            <a:r>
              <a:rPr lang="en-US" altLang="en-US" baseline="-25000"/>
              <a:t>rise</a:t>
            </a:r>
            <a:r>
              <a:rPr lang="en-US" altLang="en-US"/>
              <a:t> &lt; RC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when not met, the change in the signal is slower than the propagation delay of the wire</a:t>
            </a:r>
          </a:p>
        </p:txBody>
      </p:sp>
      <p:sp>
        <p:nvSpPr>
          <p:cNvPr id="346116" name="Line 4">
            <a:extLst>
              <a:ext uri="{FF2B5EF4-FFF2-40B4-BE49-F238E27FC236}">
                <a16:creationId xmlns:a16="http://schemas.microsoft.com/office/drawing/2014/main" id="{322A8895-5226-3B6A-26BC-94AFE10A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2717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9F8C460A-F607-C0DC-E6EE-0ED583F5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410325"/>
            <a:ext cx="168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solidFill>
                  <a:srgbClr val="000082"/>
                </a:solidFill>
              </a:rPr>
              <a:t>© MJIrwin, PSU, 2000</a:t>
            </a:r>
            <a:endParaRPr lang="en-US" altLang="en-US" sz="1200" i="0">
              <a:solidFill>
                <a:srgbClr val="00008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13689DD-5413-B0D0-E8D9-711B14F25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F7CB-4216-A344-9598-3F34ACAE6B5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BAA606EF-9864-D791-3874-73F70C43C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 Models</a:t>
            </a:r>
          </a:p>
        </p:txBody>
      </p:sp>
      <p:pic>
        <p:nvPicPr>
          <p:cNvPr id="312323" name="Picture 3">
            <a:extLst>
              <a:ext uri="{FF2B5EF4-FFF2-40B4-BE49-F238E27FC236}">
                <a16:creationId xmlns:a16="http://schemas.microsoft.com/office/drawing/2014/main" id="{8B93ACDE-893D-DD93-BFBB-2AD73750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4" name="Text Box 4">
            <a:extLst>
              <a:ext uri="{FF2B5EF4-FFF2-40B4-BE49-F238E27FC236}">
                <a16:creationId xmlns:a16="http://schemas.microsoft.com/office/drawing/2014/main" id="{18FF81FE-F3A1-AAB2-1D12-7C14F9B6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370513"/>
            <a:ext cx="207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All-inclusive model</a:t>
            </a:r>
          </a:p>
        </p:txBody>
      </p:sp>
      <p:sp>
        <p:nvSpPr>
          <p:cNvPr id="312325" name="Text Box 5">
            <a:extLst>
              <a:ext uri="{FF2B5EF4-FFF2-40B4-BE49-F238E27FC236}">
                <a16:creationId xmlns:a16="http://schemas.microsoft.com/office/drawing/2014/main" id="{2D0482A3-26BF-67AB-0C15-0464837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578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Capacitance-only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99C3DF-9E0D-68B4-2EF8-6C19B6C989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B9720-DE86-2B46-B8D0-A4D05C5921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8DBBC7F-EAD5-B1FC-D7A0-8B40E0C5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Interconnect Parasitics</a:t>
            </a:r>
            <a:endParaRPr lang="en-US" altLang="en-US" sz="3200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2255CA4F-550E-152F-66B8-6E406442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Interconnect parasitics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 reliability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affect performance and power consumption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Classes of parasitics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Capacitive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Resistive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Inductive</a:t>
            </a:r>
          </a:p>
        </p:txBody>
      </p:sp>
      <p:sp>
        <p:nvSpPr>
          <p:cNvPr id="313349" name="AutoShape 5">
            <a:extLst>
              <a:ext uri="{FF2B5EF4-FFF2-40B4-BE49-F238E27FC236}">
                <a16:creationId xmlns:a16="http://schemas.microsoft.com/office/drawing/2014/main" id="{1AE2C4A6-A04C-0920-A446-7DA35243CC4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91719" y="4706144"/>
            <a:ext cx="1452562" cy="6985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C66B5A"/>
              </a:gs>
              <a:gs pos="100000">
                <a:srgbClr val="C66B5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>
              <a:solidFill>
                <a:srgbClr val="C66B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EE9371D-4AA4-2DB9-38BE-3DF8DE40B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49B2-D9A0-F44E-A0BF-D51696633CC8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314370" name="Picture 2">
            <a:extLst>
              <a:ext uri="{FF2B5EF4-FFF2-40B4-BE49-F238E27FC236}">
                <a16:creationId xmlns:a16="http://schemas.microsoft.com/office/drawing/2014/main" id="{BC2829EA-8082-D6A0-4352-CD7B21107E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6938963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1" name="Rectangle 3">
            <a:extLst>
              <a:ext uri="{FF2B5EF4-FFF2-40B4-BE49-F238E27FC236}">
                <a16:creationId xmlns:a16="http://schemas.microsoft.com/office/drawing/2014/main" id="{0622F990-6005-5580-B3A7-EF1993AB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Nature of Interconnect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14372" name="Picture 4">
            <a:extLst>
              <a:ext uri="{FF2B5EF4-FFF2-40B4-BE49-F238E27FC236}">
                <a16:creationId xmlns:a16="http://schemas.microsoft.com/office/drawing/2014/main" id="{B89B02CF-F2FC-5FD8-1477-85CFD6B0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25765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3" name="Rectangle 5">
            <a:extLst>
              <a:ext uri="{FF2B5EF4-FFF2-40B4-BE49-F238E27FC236}">
                <a16:creationId xmlns:a16="http://schemas.microsoft.com/office/drawing/2014/main" id="{24DDD537-7031-5CA0-8C08-EE5FB8C2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2382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0">
                <a:solidFill>
                  <a:srgbClr val="000000"/>
                </a:solidFill>
              </a:rPr>
              <a:t>Global Interconnect</a:t>
            </a:r>
            <a:endParaRPr lang="en-US" altLang="en-US" sz="1800" i="0">
              <a:solidFill>
                <a:srgbClr val="0000B6"/>
              </a:solidFill>
            </a:endParaRPr>
          </a:p>
        </p:txBody>
      </p:sp>
      <p:sp>
        <p:nvSpPr>
          <p:cNvPr id="314374" name="Freeform 6">
            <a:extLst>
              <a:ext uri="{FF2B5EF4-FFF2-40B4-BE49-F238E27FC236}">
                <a16:creationId xmlns:a16="http://schemas.microsoft.com/office/drawing/2014/main" id="{AE2B6D83-259B-F84B-EC01-338A8B03D4D8}"/>
              </a:ext>
            </a:extLst>
          </p:cNvPr>
          <p:cNvSpPr>
            <a:spLocks/>
          </p:cNvSpPr>
          <p:nvPr/>
        </p:nvSpPr>
        <p:spPr bwMode="auto">
          <a:xfrm>
            <a:off x="4572000" y="3678238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6 h 24"/>
              <a:gd name="T4" fmla="*/ 24 w 24"/>
              <a:gd name="T5" fmla="*/ 24 h 24"/>
              <a:gd name="T6" fmla="*/ 24 w 24"/>
              <a:gd name="T7" fmla="*/ 24 h 24"/>
              <a:gd name="T8" fmla="*/ 24 w 24"/>
              <a:gd name="T9" fmla="*/ 24 h 24"/>
              <a:gd name="T10" fmla="*/ 0 w 24"/>
              <a:gd name="T11" fmla="*/ 8 h 24"/>
              <a:gd name="T12" fmla="*/ 0 w 24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6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75" name="Freeform 7">
            <a:extLst>
              <a:ext uri="{FF2B5EF4-FFF2-40B4-BE49-F238E27FC236}">
                <a16:creationId xmlns:a16="http://schemas.microsoft.com/office/drawing/2014/main" id="{101914E7-B382-83F7-7F79-9FC55401C8CF}"/>
              </a:ext>
            </a:extLst>
          </p:cNvPr>
          <p:cNvSpPr>
            <a:spLocks/>
          </p:cNvSpPr>
          <p:nvPr/>
        </p:nvSpPr>
        <p:spPr bwMode="auto">
          <a:xfrm>
            <a:off x="4749800" y="3463925"/>
            <a:ext cx="12700" cy="12700"/>
          </a:xfrm>
          <a:custGeom>
            <a:avLst/>
            <a:gdLst>
              <a:gd name="T0" fmla="*/ 8 w 8"/>
              <a:gd name="T1" fmla="*/ 8 h 8"/>
              <a:gd name="T2" fmla="*/ 8 w 8"/>
              <a:gd name="T3" fmla="*/ 8 h 8"/>
              <a:gd name="T4" fmla="*/ 0 w 8"/>
              <a:gd name="T5" fmla="*/ 0 h 8"/>
              <a:gd name="T6" fmla="*/ 0 w 8"/>
              <a:gd name="T7" fmla="*/ 0 h 8"/>
              <a:gd name="T8" fmla="*/ 8 w 8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76" name="Freeform 8">
            <a:extLst>
              <a:ext uri="{FF2B5EF4-FFF2-40B4-BE49-F238E27FC236}">
                <a16:creationId xmlns:a16="http://schemas.microsoft.com/office/drawing/2014/main" id="{854DC2A8-83B4-E922-B8F8-0E4132C1AFA2}"/>
              </a:ext>
            </a:extLst>
          </p:cNvPr>
          <p:cNvSpPr>
            <a:spLocks/>
          </p:cNvSpPr>
          <p:nvPr/>
        </p:nvSpPr>
        <p:spPr bwMode="auto">
          <a:xfrm>
            <a:off x="4610100" y="3690938"/>
            <a:ext cx="12700" cy="12700"/>
          </a:xfrm>
          <a:custGeom>
            <a:avLst/>
            <a:gdLst>
              <a:gd name="T0" fmla="*/ 8 w 8"/>
              <a:gd name="T1" fmla="*/ 8 h 8"/>
              <a:gd name="T2" fmla="*/ 8 w 8"/>
              <a:gd name="T3" fmla="*/ 8 h 8"/>
              <a:gd name="T4" fmla="*/ 0 w 8"/>
              <a:gd name="T5" fmla="*/ 0 h 8"/>
              <a:gd name="T6" fmla="*/ 0 w 8"/>
              <a:gd name="T7" fmla="*/ 0 h 8"/>
              <a:gd name="T8" fmla="*/ 8 w 8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4377" name="Group 9">
            <a:extLst>
              <a:ext uri="{FF2B5EF4-FFF2-40B4-BE49-F238E27FC236}">
                <a16:creationId xmlns:a16="http://schemas.microsoft.com/office/drawing/2014/main" id="{76E905B0-5FDE-7403-BDE5-772F55643AF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2208213" cy="354013"/>
            <a:chOff x="2168" y="3376"/>
            <a:chExt cx="1391" cy="223"/>
          </a:xfrm>
        </p:grpSpPr>
        <p:sp>
          <p:nvSpPr>
            <p:cNvPr id="314378" name="Rectangle 10">
              <a:extLst>
                <a:ext uri="{FF2B5EF4-FFF2-40B4-BE49-F238E27FC236}">
                  <a16:creationId xmlns:a16="http://schemas.microsoft.com/office/drawing/2014/main" id="{BC1F556A-9244-FDFD-A42C-CD574A0F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337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1" i="0">
                  <a:solidFill>
                    <a:srgbClr val="FF0000"/>
                  </a:solidFill>
                </a:rPr>
                <a:t>S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79" name="Rectangle 11">
              <a:extLst>
                <a:ext uri="{FF2B5EF4-FFF2-40B4-BE49-F238E27FC236}">
                  <a16:creationId xmlns:a16="http://schemas.microsoft.com/office/drawing/2014/main" id="{41F44CDD-A78E-74FC-61AF-2C0E3BDE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455"/>
              <a:ext cx="3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0">
                  <a:solidFill>
                    <a:srgbClr val="FF0000"/>
                  </a:solidFill>
                </a:rPr>
                <a:t>Local 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80" name="Rectangle 12">
              <a:extLst>
                <a:ext uri="{FF2B5EF4-FFF2-40B4-BE49-F238E27FC236}">
                  <a16:creationId xmlns:a16="http://schemas.microsoft.com/office/drawing/2014/main" id="{D955C902-672D-21D1-9E58-7F3BE36D1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3376"/>
              <a:ext cx="2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1" i="0">
                  <a:solidFill>
                    <a:srgbClr val="FF0000"/>
                  </a:solidFill>
                </a:rPr>
                <a:t>= S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81" name="Rectangle 13">
              <a:extLst>
                <a:ext uri="{FF2B5EF4-FFF2-40B4-BE49-F238E27FC236}">
                  <a16:creationId xmlns:a16="http://schemas.microsoft.com/office/drawing/2014/main" id="{2CD54499-92FE-3CED-CFFF-26CE82B7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3455"/>
              <a:ext cx="6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0">
                  <a:solidFill>
                    <a:srgbClr val="FF0000"/>
                  </a:solidFill>
                </a:rPr>
                <a:t>Technology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</p:grpSp>
      <p:grpSp>
        <p:nvGrpSpPr>
          <p:cNvPr id="314382" name="Group 14">
            <a:extLst>
              <a:ext uri="{FF2B5EF4-FFF2-40B4-BE49-F238E27FC236}">
                <a16:creationId xmlns:a16="http://schemas.microsoft.com/office/drawing/2014/main" id="{2011189A-5939-BBE9-9519-B4571FBAEC2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429000"/>
            <a:ext cx="1552575" cy="354013"/>
            <a:chOff x="2168" y="3631"/>
            <a:chExt cx="978" cy="223"/>
          </a:xfrm>
        </p:grpSpPr>
        <p:sp>
          <p:nvSpPr>
            <p:cNvPr id="314383" name="Rectangle 15">
              <a:extLst>
                <a:ext uri="{FF2B5EF4-FFF2-40B4-BE49-F238E27FC236}">
                  <a16:creationId xmlns:a16="http://schemas.microsoft.com/office/drawing/2014/main" id="{BF8522BA-37CC-7985-C772-69E566A0E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363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1" i="0">
                  <a:solidFill>
                    <a:srgbClr val="FF0000"/>
                  </a:solidFill>
                </a:rPr>
                <a:t>S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84" name="Rectangle 16">
              <a:extLst>
                <a:ext uri="{FF2B5EF4-FFF2-40B4-BE49-F238E27FC236}">
                  <a16:creationId xmlns:a16="http://schemas.microsoft.com/office/drawing/2014/main" id="{E2AFE70F-78E2-5027-6CBB-865D10DD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710"/>
              <a:ext cx="3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0">
                  <a:solidFill>
                    <a:srgbClr val="FF0000"/>
                  </a:solidFill>
                </a:rPr>
                <a:t>Global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85" name="Rectangle 17">
              <a:extLst>
                <a:ext uri="{FF2B5EF4-FFF2-40B4-BE49-F238E27FC236}">
                  <a16:creationId xmlns:a16="http://schemas.microsoft.com/office/drawing/2014/main" id="{0F722B00-B40B-7099-6B48-F5B26278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31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1" i="0">
                  <a:solidFill>
                    <a:srgbClr val="FF0000"/>
                  </a:solidFill>
                </a:rPr>
                <a:t> = S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  <p:sp>
          <p:nvSpPr>
            <p:cNvPr id="314386" name="Rectangle 18">
              <a:extLst>
                <a:ext uri="{FF2B5EF4-FFF2-40B4-BE49-F238E27FC236}">
                  <a16:creationId xmlns:a16="http://schemas.microsoft.com/office/drawing/2014/main" id="{223733C2-07CF-4D89-272D-7DF65123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710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0">
                  <a:solidFill>
                    <a:srgbClr val="FF0000"/>
                  </a:solidFill>
                </a:rPr>
                <a:t>Die</a:t>
              </a:r>
              <a:endParaRPr lang="en-US" altLang="en-US" sz="1800" i="0">
                <a:solidFill>
                  <a:srgbClr val="0000B6"/>
                </a:solidFill>
              </a:endParaRPr>
            </a:p>
          </p:txBody>
        </p:sp>
      </p:grpSp>
      <p:sp>
        <p:nvSpPr>
          <p:cNvPr id="314387" name="Rectangle 19">
            <a:extLst>
              <a:ext uri="{FF2B5EF4-FFF2-40B4-BE49-F238E27FC236}">
                <a16:creationId xmlns:a16="http://schemas.microsoft.com/office/drawing/2014/main" id="{CAA881EC-D4AA-74DC-EADC-56A6E4DB27A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86613" y="4924425"/>
            <a:ext cx="1108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200" b="1" i="0">
                <a:solidFill>
                  <a:schemeClr val="folHlink"/>
                </a:solidFill>
              </a:rPr>
              <a:t>Source: Intel</a:t>
            </a:r>
            <a:endParaRPr lang="en-US" altLang="en-US" sz="1200" b="1" i="0">
              <a:solidFill>
                <a:schemeClr val="accent2"/>
              </a:solidFill>
            </a:endParaRPr>
          </a:p>
        </p:txBody>
      </p:sp>
      <p:sp>
        <p:nvSpPr>
          <p:cNvPr id="314388" name="AutoShape 20">
            <a:extLst>
              <a:ext uri="{FF2B5EF4-FFF2-40B4-BE49-F238E27FC236}">
                <a16:creationId xmlns:a16="http://schemas.microsoft.com/office/drawing/2014/main" id="{CC3559F2-22EC-BD61-259C-C2287C28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902200"/>
            <a:ext cx="1619250" cy="203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9" name="Line 21">
            <a:extLst>
              <a:ext uri="{FF2B5EF4-FFF2-40B4-BE49-F238E27FC236}">
                <a16:creationId xmlns:a16="http://schemas.microsoft.com/office/drawing/2014/main" id="{ED2EFA72-ECF1-1F5D-3C81-93C29669C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286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90" name="Line 22">
            <a:extLst>
              <a:ext uri="{FF2B5EF4-FFF2-40B4-BE49-F238E27FC236}">
                <a16:creationId xmlns:a16="http://schemas.microsoft.com/office/drawing/2014/main" id="{5FC92415-AA4A-07EC-BB18-5DE0E8399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8862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91" name="AutoShape 23">
            <a:extLst>
              <a:ext uri="{FF2B5EF4-FFF2-40B4-BE49-F238E27FC236}">
                <a16:creationId xmlns:a16="http://schemas.microsoft.com/office/drawing/2014/main" id="{108F3289-D6E1-B74D-2B9A-093E8E4936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4267200"/>
            <a:ext cx="1619250" cy="203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D133928-A246-71B0-C52A-6C09D5794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0A0C5-3EB7-DE4A-B59D-657B493B1D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691E0BB4-802C-CE6D-DE2A-562007929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INTERCONNECT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5395" name="WordArt 3">
            <a:extLst>
              <a:ext uri="{FF2B5EF4-FFF2-40B4-BE49-F238E27FC236}">
                <a16:creationId xmlns:a16="http://schemas.microsoft.com/office/drawing/2014/main" id="{1432AA1D-6281-DFB6-2D1C-F01B04FACE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0875" y="2259013"/>
            <a:ext cx="3905250" cy="3079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Capacitance</a:t>
            </a:r>
          </a:p>
        </p:txBody>
      </p:sp>
      <p:pic>
        <p:nvPicPr>
          <p:cNvPr id="315396" name="Picture 4">
            <a:extLst>
              <a:ext uri="{FF2B5EF4-FFF2-40B4-BE49-F238E27FC236}">
                <a16:creationId xmlns:a16="http://schemas.microsoft.com/office/drawing/2014/main" id="{4D147E08-3C0C-7323-40DF-363B04132B2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238" y="1135063"/>
            <a:ext cx="3487737" cy="4851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1CC1609-2B7F-221B-25AB-C903932B7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4161-8323-1A43-9497-71C98F1DD15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A1B535D8-78FC-23C3-E97F-371CCF84D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Capacitance of Wire Interconnect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16419" name="Picture 3">
            <a:extLst>
              <a:ext uri="{FF2B5EF4-FFF2-40B4-BE49-F238E27FC236}">
                <a16:creationId xmlns:a16="http://schemas.microsoft.com/office/drawing/2014/main" id="{2692ADFF-A6F3-8AA1-7C50-4ED7E784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674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02C9B13-DF74-3450-4934-E1DEFA11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4C571-03C5-4B48-A281-49934C54B8C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A0EC6448-D816-F264-0D48-A784DB5B1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Capacitance: The Parallel Plate Model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17443" name="Picture 3">
            <a:extLst>
              <a:ext uri="{FF2B5EF4-FFF2-40B4-BE49-F238E27FC236}">
                <a16:creationId xmlns:a16="http://schemas.microsoft.com/office/drawing/2014/main" id="{13071F35-C6C3-96FE-AED1-17D1F731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7056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7444" name="Object 4">
            <a:extLst>
              <a:ext uri="{FF2B5EF4-FFF2-40B4-BE49-F238E27FC236}">
                <a16:creationId xmlns:a16="http://schemas.microsoft.com/office/drawing/2014/main" id="{82CB26B0-F115-FDD2-DD8D-07842180F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6400"/>
          <a:ext cx="17526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35600" imgH="9944100" progId="Equation.3">
                  <p:embed/>
                </p:oleObj>
              </mc:Choice>
              <mc:Fallback>
                <p:oleObj name="Equation" r:id="rId3" imgW="181356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17526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>
            <a:extLst>
              <a:ext uri="{FF2B5EF4-FFF2-40B4-BE49-F238E27FC236}">
                <a16:creationId xmlns:a16="http://schemas.microsoft.com/office/drawing/2014/main" id="{3DEF6BC4-B3AC-3702-430F-15F08B010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638800"/>
          <a:ext cx="2133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800300" imgH="9944100" progId="Equation.3">
                  <p:embed/>
                </p:oleObj>
              </mc:Choice>
              <mc:Fallback>
                <p:oleObj name="Equation" r:id="rId5" imgW="278003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2133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2677</TotalTime>
  <Words>367</Words>
  <Application>Microsoft Macintosh PowerPoint</Application>
  <PresentationFormat>On-screen Show (4:3)</PresentationFormat>
  <Paragraphs>135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 New Roman</vt:lpstr>
      <vt:lpstr>Arial Narrow</vt:lpstr>
      <vt:lpstr>Arial</vt:lpstr>
      <vt:lpstr>Wingdings</vt:lpstr>
      <vt:lpstr>Monotype Sorts</vt:lpstr>
      <vt:lpstr>Book Antiqua</vt:lpstr>
      <vt:lpstr>Symbol</vt:lpstr>
      <vt:lpstr>iab97</vt:lpstr>
      <vt:lpstr>Microsoft Equation 3.0</vt:lpstr>
      <vt:lpstr>Digital Integrated Circuits A Design Perspective</vt:lpstr>
      <vt:lpstr>The Wire</vt:lpstr>
      <vt:lpstr>Interconnect Impact on Chip</vt:lpstr>
      <vt:lpstr>Wire Models</vt:lpstr>
      <vt:lpstr>Impact of Interconnect Parasitics</vt:lpstr>
      <vt:lpstr>Nature of Interconnect</vt:lpstr>
      <vt:lpstr>INTERCONNECT</vt:lpstr>
      <vt:lpstr>Capacitance of Wire Interconnect</vt:lpstr>
      <vt:lpstr>Capacitance: The Parallel Plate Model</vt:lpstr>
      <vt:lpstr>Permittivity</vt:lpstr>
      <vt:lpstr>Fringing Capacitance</vt:lpstr>
      <vt:lpstr>Fringing versus Parallel Plate</vt:lpstr>
      <vt:lpstr>Interwire Capacitance</vt:lpstr>
      <vt:lpstr>Impact of Interwire Capacitance</vt:lpstr>
      <vt:lpstr>Wiring Capacitances (0.25 mm CMOS)</vt:lpstr>
      <vt:lpstr>INTERCONNECT</vt:lpstr>
      <vt:lpstr>Wire Resistance </vt:lpstr>
      <vt:lpstr>Interconnect Resistance </vt:lpstr>
      <vt:lpstr>Dealing with Resistance</vt:lpstr>
      <vt:lpstr>Polycide Gate MOSFET</vt:lpstr>
      <vt:lpstr>Sheet Resistance</vt:lpstr>
      <vt:lpstr>Modern Interconnect</vt:lpstr>
      <vt:lpstr>Example: Intel 0.25 micron Process</vt:lpstr>
      <vt:lpstr>INTERCONNECT</vt:lpstr>
      <vt:lpstr>PowerPoint Presentation</vt:lpstr>
      <vt:lpstr>The Lumped Model</vt:lpstr>
      <vt:lpstr>The Lumped RC-Model The Elmore Delay</vt:lpstr>
      <vt:lpstr>The Ellmore Delay RC Chain</vt:lpstr>
      <vt:lpstr>Wire Model</vt:lpstr>
      <vt:lpstr>The Distributed RC-line</vt:lpstr>
      <vt:lpstr>Step-response of RC wire as a function of time and space</vt:lpstr>
      <vt:lpstr>RC-Models</vt:lpstr>
      <vt:lpstr>Driving an RC-line</vt:lpstr>
      <vt:lpstr>Design Rules of Thumb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112</cp:revision>
  <cp:lastPrinted>1998-01-20T18:41:17Z</cp:lastPrinted>
  <dcterms:created xsi:type="dcterms:W3CDTF">1997-04-13T14:24:48Z</dcterms:created>
  <dcterms:modified xsi:type="dcterms:W3CDTF">2022-08-26T18:29:57Z</dcterms:modified>
</cp:coreProperties>
</file>