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92" r:id="rId3"/>
    <p:sldId id="335" r:id="rId4"/>
    <p:sldId id="336" r:id="rId5"/>
    <p:sldId id="295" r:id="rId6"/>
    <p:sldId id="33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9" autoAdjust="0"/>
    <p:restoredTop sz="94719" autoAdjust="0"/>
  </p:normalViewPr>
  <p:slideViewPr>
    <p:cSldViewPr snapToGrid="0">
      <p:cViewPr varScale="1">
        <p:scale>
          <a:sx n="127" d="100"/>
          <a:sy n="127" d="100"/>
        </p:scale>
        <p:origin x="2640" y="176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B96B7C-7050-9E69-A19D-361F577E1D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D031BCE-FECD-4A86-FA8A-3F799EBC06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6C0BA3C-F586-D57C-F28A-950C49CD49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546F365-68FA-544D-0396-535FFF3C69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16A8E347-4DEA-8A40-98F4-285D295E7F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B37E0F0-A57B-3024-6F5A-9F86EFD37F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89C3D0-8940-4328-1E05-E4E995560D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0D71EE39-44B3-0CAE-34B0-A6433D1E993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BDDBA90D-2D6B-864A-ECAC-F88C27122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3EA042F-D15A-AAAA-A194-F83ECEEAC4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3E05C4B1-1B15-2470-5282-320C00E30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2E6C62DC-D153-354D-9E31-2FB0ADA0C4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B013E5-9299-4ECD-B76D-5681CDC2D6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EE141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EB61EE-28C0-381A-C979-73F1F9431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BA1AE-A4BE-2348-80FD-D376325F373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C095557-7053-F62E-FFA1-371CAD7BE5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8DC1CB6-B1DA-09E8-1DC7-67D643586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9147-DF30-1BD4-161F-BB06D6A6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CEE8-E8BD-9448-3BEE-379FA21E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612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6F16-363D-6232-4F11-99EEB88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9E60D-E404-0BE7-4369-0F244D71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D9B08-7510-B02E-2A71-C5618A5B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441325"/>
            <a:ext cx="1949450" cy="54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1049-C5A7-7D1D-186E-47B93E9D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441325"/>
            <a:ext cx="5695950" cy="54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8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E764-AE4A-F1DA-9DB5-85BF0C79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2C1E-F8AD-560B-445D-EE594D2A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3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BFE6-9870-B373-625B-8C07DED4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56FA-4CD1-17BC-1AB7-AE6B42A7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7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9F6-D2A3-BC75-67B6-4E61057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1A11-E527-7844-2D64-27C8D45F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45C8-C2CA-4EC7-E573-0E823E877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7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3A9-A5FB-E14F-9078-AE28211E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C76B-0253-B135-A05F-3E70EC8D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52BA-E1FC-0E25-B08A-BD2B409E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E07F9-20ED-9D1E-9D34-C2F8E411F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588B6-597B-AF78-BA9A-1C0EC4E4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09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F112-1D4C-C399-E512-28D7354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21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7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9F3C-41AC-B3D0-D500-95A82574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D714-7E7B-8D3C-506D-64962EB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FE51-9448-192F-7094-E51920A30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83B-F445-E415-9248-D7017D1F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13323-3DC5-79A5-181B-11D4EC198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BBD8-47D9-0BA2-48D2-B58C5964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97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036">
            <a:extLst>
              <a:ext uri="{FF2B5EF4-FFF2-40B4-BE49-F238E27FC236}">
                <a16:creationId xmlns:a16="http://schemas.microsoft.com/office/drawing/2014/main" id="{DDF8BC76-D285-6A7E-322F-037DED0750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086" name="Text Box 1038">
            <a:extLst>
              <a:ext uri="{FF2B5EF4-FFF2-40B4-BE49-F238E27FC236}">
                <a16:creationId xmlns:a16="http://schemas.microsoft.com/office/drawing/2014/main" id="{6F0A6F66-AB52-132B-3539-4873E146DC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0ED2164C-1D4F-55D2-5864-9E7EFF137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41325"/>
            <a:ext cx="7772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75192775-0C7E-3CE6-D19B-24048F00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7" name="Text Box 1039">
            <a:extLst>
              <a:ext uri="{FF2B5EF4-FFF2-40B4-BE49-F238E27FC236}">
                <a16:creationId xmlns:a16="http://schemas.microsoft.com/office/drawing/2014/main" id="{78564697-B445-ECC1-87D7-2E31705EA4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6200" y="6400800"/>
            <a:ext cx="820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Inverter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2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oleObject" Target="../embeddings/oleObject2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A4DAEC8D-C7F3-C01C-AE3D-CC711C7CB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07437852-20D9-804E-EF96-F0E89F788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 Box 10">
            <a:extLst>
              <a:ext uri="{FF2B5EF4-FFF2-40B4-BE49-F238E27FC236}">
                <a16:creationId xmlns:a16="http://schemas.microsoft.com/office/drawing/2014/main" id="{7E105304-E840-832E-4D68-FC02F718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4229100"/>
            <a:ext cx="3476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Inverter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F909BF06-B49C-EB43-4B9D-9BBA6474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599A79C1-3CD7-30C1-82D4-77FBB9BA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50879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July 30,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5CB59ABD-570F-F3F6-977F-EBFA31021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600"/>
              <a:t>CMOS Inverter VTC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D0D40BC4-D3F5-0B93-8450-D865BF30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3749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2AAA4789-C875-2496-B995-CA72E255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3749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2AA58EEC-405F-9A55-8D43-35AFF3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921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Rectangle 6">
            <a:extLst>
              <a:ext uri="{FF2B5EF4-FFF2-40B4-BE49-F238E27FC236}">
                <a16:creationId xmlns:a16="http://schemas.microsoft.com/office/drawing/2014/main" id="{4BF31929-2918-F5DA-11B4-56991C84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921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1" name="Rectangle 7">
            <a:extLst>
              <a:ext uri="{FF2B5EF4-FFF2-40B4-BE49-F238E27FC236}">
                <a16:creationId xmlns:a16="http://schemas.microsoft.com/office/drawing/2014/main" id="{6C94F690-DC86-5EBD-7E2D-63C971DC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6416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2" name="Rectangle 8">
            <a:extLst>
              <a:ext uri="{FF2B5EF4-FFF2-40B4-BE49-F238E27FC236}">
                <a16:creationId xmlns:a16="http://schemas.microsoft.com/office/drawing/2014/main" id="{BBA6EF94-CD25-7E10-1B0B-EBB80392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6416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3" name="Rectangle 9">
            <a:extLst>
              <a:ext uri="{FF2B5EF4-FFF2-40B4-BE49-F238E27FC236}">
                <a16:creationId xmlns:a16="http://schemas.microsoft.com/office/drawing/2014/main" id="{AA4B8B2B-0430-2EF5-AB44-F3BB8009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2004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4" name="Rectangle 10">
            <a:extLst>
              <a:ext uri="{FF2B5EF4-FFF2-40B4-BE49-F238E27FC236}">
                <a16:creationId xmlns:a16="http://schemas.microsoft.com/office/drawing/2014/main" id="{9838BA4B-F8E4-A7A0-AAA0-DA75DE37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2004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Rectangle 11">
            <a:extLst>
              <a:ext uri="{FF2B5EF4-FFF2-40B4-BE49-F238E27FC236}">
                <a16:creationId xmlns:a16="http://schemas.microsoft.com/office/drawing/2014/main" id="{16FCFCCA-35DD-E46F-7EF7-D87CE3EB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0955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6" name="Rectangle 12">
            <a:extLst>
              <a:ext uri="{FF2B5EF4-FFF2-40B4-BE49-F238E27FC236}">
                <a16:creationId xmlns:a16="http://schemas.microsoft.com/office/drawing/2014/main" id="{C0E17BA2-1ABA-30A5-7BFA-FEB51DE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0955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Rectangle 13">
            <a:extLst>
              <a:ext uri="{FF2B5EF4-FFF2-40B4-BE49-F238E27FC236}">
                <a16:creationId xmlns:a16="http://schemas.microsoft.com/office/drawing/2014/main" id="{736D10A0-9D77-A090-F4D1-87501CA1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8288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Rectangle 14">
            <a:extLst>
              <a:ext uri="{FF2B5EF4-FFF2-40B4-BE49-F238E27FC236}">
                <a16:creationId xmlns:a16="http://schemas.microsoft.com/office/drawing/2014/main" id="{15FABF03-B6A5-D04D-056B-B80A019E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18288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9" name="Rectangle 15">
            <a:extLst>
              <a:ext uri="{FF2B5EF4-FFF2-40B4-BE49-F238E27FC236}">
                <a16:creationId xmlns:a16="http://schemas.microsoft.com/office/drawing/2014/main" id="{CA874336-0CA2-245F-4915-5B5C7CD2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Rectangle 16">
            <a:extLst>
              <a:ext uri="{FF2B5EF4-FFF2-40B4-BE49-F238E27FC236}">
                <a16:creationId xmlns:a16="http://schemas.microsoft.com/office/drawing/2014/main" id="{847AC436-11AA-DC7E-EC24-87D7C57D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1" name="Rectangle 17">
            <a:extLst>
              <a:ext uri="{FF2B5EF4-FFF2-40B4-BE49-F238E27FC236}">
                <a16:creationId xmlns:a16="http://schemas.microsoft.com/office/drawing/2014/main" id="{D9099214-E499-6D76-C37F-035F98D7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2" name="Rectangle 18">
            <a:extLst>
              <a:ext uri="{FF2B5EF4-FFF2-40B4-BE49-F238E27FC236}">
                <a16:creationId xmlns:a16="http://schemas.microsoft.com/office/drawing/2014/main" id="{918B21D5-FA42-4AB8-79BF-884488E5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3" name="Rectangle 19">
            <a:extLst>
              <a:ext uri="{FF2B5EF4-FFF2-40B4-BE49-F238E27FC236}">
                <a16:creationId xmlns:a16="http://schemas.microsoft.com/office/drawing/2014/main" id="{30154668-B6CD-D29E-E3C5-5EF8A9D7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4" name="Rectangle 20">
            <a:extLst>
              <a:ext uri="{FF2B5EF4-FFF2-40B4-BE49-F238E27FC236}">
                <a16:creationId xmlns:a16="http://schemas.microsoft.com/office/drawing/2014/main" id="{29B53C56-E179-0EC6-258A-CD4DE542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5" name="Rectangle 21">
            <a:extLst>
              <a:ext uri="{FF2B5EF4-FFF2-40B4-BE49-F238E27FC236}">
                <a16:creationId xmlns:a16="http://schemas.microsoft.com/office/drawing/2014/main" id="{E002221D-2BE7-EC35-90ED-CD961686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6" name="Rectangle 22">
            <a:extLst>
              <a:ext uri="{FF2B5EF4-FFF2-40B4-BE49-F238E27FC236}">
                <a16:creationId xmlns:a16="http://schemas.microsoft.com/office/drawing/2014/main" id="{4621B665-7FE8-3676-C9D0-9FC90D56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7" name="Rectangle 23">
            <a:extLst>
              <a:ext uri="{FF2B5EF4-FFF2-40B4-BE49-F238E27FC236}">
                <a16:creationId xmlns:a16="http://schemas.microsoft.com/office/drawing/2014/main" id="{8DE1DC5B-7532-E332-BDD9-9AC3D9C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8" name="Rectangle 24">
            <a:extLst>
              <a:ext uri="{FF2B5EF4-FFF2-40B4-BE49-F238E27FC236}">
                <a16:creationId xmlns:a16="http://schemas.microsoft.com/office/drawing/2014/main" id="{2B4CFB82-6879-6F92-FA52-C30AB2A1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9" name="Rectangle 25">
            <a:extLst>
              <a:ext uri="{FF2B5EF4-FFF2-40B4-BE49-F238E27FC236}">
                <a16:creationId xmlns:a16="http://schemas.microsoft.com/office/drawing/2014/main" id="{B902C488-30BC-587C-4CC2-E90C7E62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0" name="Rectangle 26">
            <a:extLst>
              <a:ext uri="{FF2B5EF4-FFF2-40B4-BE49-F238E27FC236}">
                <a16:creationId xmlns:a16="http://schemas.microsoft.com/office/drawing/2014/main" id="{325EB7A3-6B5E-14E2-9D1F-5AC0EEC3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1496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1" name="Rectangle 27">
            <a:extLst>
              <a:ext uri="{FF2B5EF4-FFF2-40B4-BE49-F238E27FC236}">
                <a16:creationId xmlns:a16="http://schemas.microsoft.com/office/drawing/2014/main" id="{635E429C-846C-56A6-4643-53F3A0E2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1877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2" name="Rectangle 28">
            <a:extLst>
              <a:ext uri="{FF2B5EF4-FFF2-40B4-BE49-F238E27FC236}">
                <a16:creationId xmlns:a16="http://schemas.microsoft.com/office/drawing/2014/main" id="{9448DCA6-7A9E-4456-89C6-24BB9633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16129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3" name="Rectangle 29">
            <a:extLst>
              <a:ext uri="{FF2B5EF4-FFF2-40B4-BE49-F238E27FC236}">
                <a16:creationId xmlns:a16="http://schemas.microsoft.com/office/drawing/2014/main" id="{30A2B8FF-6393-1625-7F0D-027E2616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1877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4" name="Rectangle 30">
            <a:extLst>
              <a:ext uri="{FF2B5EF4-FFF2-40B4-BE49-F238E27FC236}">
                <a16:creationId xmlns:a16="http://schemas.microsoft.com/office/drawing/2014/main" id="{3F5F0FCC-31D8-08CC-81C0-9021EF3C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31877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5" name="Rectangle 31">
            <a:extLst>
              <a:ext uri="{FF2B5EF4-FFF2-40B4-BE49-F238E27FC236}">
                <a16:creationId xmlns:a16="http://schemas.microsoft.com/office/drawing/2014/main" id="{707ED790-733E-6363-52EA-8427C3B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18161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9456" name="Picture 32">
            <a:extLst>
              <a:ext uri="{FF2B5EF4-FFF2-40B4-BE49-F238E27FC236}">
                <a16:creationId xmlns:a16="http://schemas.microsoft.com/office/drawing/2014/main" id="{D36F927B-7224-FA52-FB64-02C48301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6" b="55576"/>
          <a:stretch>
            <a:fillRect/>
          </a:stretch>
        </p:blipFill>
        <p:spPr bwMode="auto">
          <a:xfrm>
            <a:off x="1608138" y="1581150"/>
            <a:ext cx="58261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5A7498CE-3F0B-9E92-93DE-D3D184F6C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Threshold as a function of Transistor Ratio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9C3670D4-9678-29CE-FC3A-B2A5859DB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38300"/>
            <a:ext cx="6127750" cy="4764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0452" name="Group 4">
            <a:extLst>
              <a:ext uri="{FF2B5EF4-FFF2-40B4-BE49-F238E27FC236}">
                <a16:creationId xmlns:a16="http://schemas.microsoft.com/office/drawing/2014/main" id="{EBDD6CA7-444D-FF80-8314-AFB28C8D23BE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690688"/>
            <a:ext cx="6418262" cy="4811712"/>
            <a:chOff x="287" y="1069"/>
            <a:chExt cx="2303" cy="2153"/>
          </a:xfrm>
        </p:grpSpPr>
        <p:sp>
          <p:nvSpPr>
            <p:cNvPr id="360453" name="Rectangle 5">
              <a:extLst>
                <a:ext uri="{FF2B5EF4-FFF2-40B4-BE49-F238E27FC236}">
                  <a16:creationId xmlns:a16="http://schemas.microsoft.com/office/drawing/2014/main" id="{FBBAADCA-BA90-813A-8CBD-9214B63D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4" name="Rectangle 6">
              <a:extLst>
                <a:ext uri="{FF2B5EF4-FFF2-40B4-BE49-F238E27FC236}">
                  <a16:creationId xmlns:a16="http://schemas.microsoft.com/office/drawing/2014/main" id="{B8798AC8-4852-BCEA-DD43-DC4E56EE2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5" name="Line 7">
              <a:extLst>
                <a:ext uri="{FF2B5EF4-FFF2-40B4-BE49-F238E27FC236}">
                  <a16:creationId xmlns:a16="http://schemas.microsoft.com/office/drawing/2014/main" id="{15DDAC1A-79A2-2B97-A8D5-34E50BDD8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6" name="Freeform 8">
              <a:extLst>
                <a:ext uri="{FF2B5EF4-FFF2-40B4-BE49-F238E27FC236}">
                  <a16:creationId xmlns:a16="http://schemas.microsoft.com/office/drawing/2014/main" id="{E9CD5E0E-49D7-7D18-8BE0-B015E1F85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403 h 403"/>
                <a:gd name="T2" fmla="*/ 451 w 451"/>
                <a:gd name="T3" fmla="*/ 403 h 403"/>
                <a:gd name="T4" fmla="*/ 451 w 451"/>
                <a:gd name="T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7" name="Line 9">
              <a:extLst>
                <a:ext uri="{FF2B5EF4-FFF2-40B4-BE49-F238E27FC236}">
                  <a16:creationId xmlns:a16="http://schemas.microsoft.com/office/drawing/2014/main" id="{CC69EEEE-7923-489C-B502-F0505280B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8" name="Line 10">
              <a:extLst>
                <a:ext uri="{FF2B5EF4-FFF2-40B4-BE49-F238E27FC236}">
                  <a16:creationId xmlns:a16="http://schemas.microsoft.com/office/drawing/2014/main" id="{9CB6AE31-3F25-C688-B662-75722B96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9" name="Line 11">
              <a:extLst>
                <a:ext uri="{FF2B5EF4-FFF2-40B4-BE49-F238E27FC236}">
                  <a16:creationId xmlns:a16="http://schemas.microsoft.com/office/drawing/2014/main" id="{5F943382-1926-4A2B-A883-DD0642379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0" name="Line 12">
              <a:extLst>
                <a:ext uri="{FF2B5EF4-FFF2-40B4-BE49-F238E27FC236}">
                  <a16:creationId xmlns:a16="http://schemas.microsoft.com/office/drawing/2014/main" id="{0724921C-C426-FB1E-93C2-1EB14E2F1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1" name="Line 13">
              <a:extLst>
                <a:ext uri="{FF2B5EF4-FFF2-40B4-BE49-F238E27FC236}">
                  <a16:creationId xmlns:a16="http://schemas.microsoft.com/office/drawing/2014/main" id="{3AE477F9-EBFB-0574-DFD6-5349BAEC6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2" name="Line 14">
              <a:extLst>
                <a:ext uri="{FF2B5EF4-FFF2-40B4-BE49-F238E27FC236}">
                  <a16:creationId xmlns:a16="http://schemas.microsoft.com/office/drawing/2014/main" id="{951671C1-9C21-BD9C-DB76-3FEA366CF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3" name="Line 15">
              <a:extLst>
                <a:ext uri="{FF2B5EF4-FFF2-40B4-BE49-F238E27FC236}">
                  <a16:creationId xmlns:a16="http://schemas.microsoft.com/office/drawing/2014/main" id="{D81AA708-50A6-AE83-D452-3CAE6C31F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4" name="Line 16">
              <a:extLst>
                <a:ext uri="{FF2B5EF4-FFF2-40B4-BE49-F238E27FC236}">
                  <a16:creationId xmlns:a16="http://schemas.microsoft.com/office/drawing/2014/main" id="{9444BD6F-65A7-099F-8826-3AFBD9BA0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5" name="Line 17">
              <a:extLst>
                <a:ext uri="{FF2B5EF4-FFF2-40B4-BE49-F238E27FC236}">
                  <a16:creationId xmlns:a16="http://schemas.microsoft.com/office/drawing/2014/main" id="{99163475-E6FA-E335-AA7C-E419A38D4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6" name="Line 18">
              <a:extLst>
                <a:ext uri="{FF2B5EF4-FFF2-40B4-BE49-F238E27FC236}">
                  <a16:creationId xmlns:a16="http://schemas.microsoft.com/office/drawing/2014/main" id="{9A171F94-52E9-9C6D-1178-747CA0225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7" name="Line 19">
              <a:extLst>
                <a:ext uri="{FF2B5EF4-FFF2-40B4-BE49-F238E27FC236}">
                  <a16:creationId xmlns:a16="http://schemas.microsoft.com/office/drawing/2014/main" id="{F537F191-86AE-BA10-D2BA-76F99ADCA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8" name="Line 20">
              <a:extLst>
                <a:ext uri="{FF2B5EF4-FFF2-40B4-BE49-F238E27FC236}">
                  <a16:creationId xmlns:a16="http://schemas.microsoft.com/office/drawing/2014/main" id="{9D102671-680B-3080-AFEA-BFD769DB0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9" name="Line 21">
              <a:extLst>
                <a:ext uri="{FF2B5EF4-FFF2-40B4-BE49-F238E27FC236}">
                  <a16:creationId xmlns:a16="http://schemas.microsoft.com/office/drawing/2014/main" id="{78E29913-1B7F-B6E8-0F30-DB5C930E3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0" name="Line 22">
              <a:extLst>
                <a:ext uri="{FF2B5EF4-FFF2-40B4-BE49-F238E27FC236}">
                  <a16:creationId xmlns:a16="http://schemas.microsoft.com/office/drawing/2014/main" id="{BB0351B9-4C20-8DF8-15C8-D4F22BD46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1" name="Line 23">
              <a:extLst>
                <a:ext uri="{FF2B5EF4-FFF2-40B4-BE49-F238E27FC236}">
                  <a16:creationId xmlns:a16="http://schemas.microsoft.com/office/drawing/2014/main" id="{9DB007DE-53D9-4229-7E2C-C9C74EE86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2" name="Line 24">
              <a:extLst>
                <a:ext uri="{FF2B5EF4-FFF2-40B4-BE49-F238E27FC236}">
                  <a16:creationId xmlns:a16="http://schemas.microsoft.com/office/drawing/2014/main" id="{654C3618-5140-888A-66E0-08346F50E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3" name="Line 25">
              <a:extLst>
                <a:ext uri="{FF2B5EF4-FFF2-40B4-BE49-F238E27FC236}">
                  <a16:creationId xmlns:a16="http://schemas.microsoft.com/office/drawing/2014/main" id="{335F3D90-8E48-C90B-379E-66BCFA4BC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4" name="Line 26">
              <a:extLst>
                <a:ext uri="{FF2B5EF4-FFF2-40B4-BE49-F238E27FC236}">
                  <a16:creationId xmlns:a16="http://schemas.microsoft.com/office/drawing/2014/main" id="{1625B3FA-8A61-7278-4A9A-4830252CB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5" name="Line 27">
              <a:extLst>
                <a:ext uri="{FF2B5EF4-FFF2-40B4-BE49-F238E27FC236}">
                  <a16:creationId xmlns:a16="http://schemas.microsoft.com/office/drawing/2014/main" id="{4C4C3E09-6157-3797-A3D8-DDABC76F8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6" name="Line 28">
              <a:extLst>
                <a:ext uri="{FF2B5EF4-FFF2-40B4-BE49-F238E27FC236}">
                  <a16:creationId xmlns:a16="http://schemas.microsoft.com/office/drawing/2014/main" id="{C308A0B4-5554-DB97-FCC9-328B87B8C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44"/>
              <a:ext cx="1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7" name="Line 29">
              <a:extLst>
                <a:ext uri="{FF2B5EF4-FFF2-40B4-BE49-F238E27FC236}">
                  <a16:creationId xmlns:a16="http://schemas.microsoft.com/office/drawing/2014/main" id="{2604A169-068E-5D6E-A902-9D53EAA00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8" name="Rectangle 30">
              <a:extLst>
                <a:ext uri="{FF2B5EF4-FFF2-40B4-BE49-F238E27FC236}">
                  <a16:creationId xmlns:a16="http://schemas.microsoft.com/office/drawing/2014/main" id="{BC593451-3C27-06C2-6F49-275794BC0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479" name="Rectangle 31">
              <a:extLst>
                <a:ext uri="{FF2B5EF4-FFF2-40B4-BE49-F238E27FC236}">
                  <a16:creationId xmlns:a16="http://schemas.microsoft.com/office/drawing/2014/main" id="{7B47C5C5-394B-B0D0-9A9C-6A8D7E2E0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988"/>
              <a:ext cx="2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480" name="Line 32">
              <a:extLst>
                <a:ext uri="{FF2B5EF4-FFF2-40B4-BE49-F238E27FC236}">
                  <a16:creationId xmlns:a16="http://schemas.microsoft.com/office/drawing/2014/main" id="{27328BF8-883B-193D-2288-9E4D6DC12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1" name="Line 33">
              <a:extLst>
                <a:ext uri="{FF2B5EF4-FFF2-40B4-BE49-F238E27FC236}">
                  <a16:creationId xmlns:a16="http://schemas.microsoft.com/office/drawing/2014/main" id="{E018F655-010E-5C14-256F-E1175C7DC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2" name="Line 34">
              <a:extLst>
                <a:ext uri="{FF2B5EF4-FFF2-40B4-BE49-F238E27FC236}">
                  <a16:creationId xmlns:a16="http://schemas.microsoft.com/office/drawing/2014/main" id="{0DDDD2B4-03D9-1E7A-6B1B-98BFE4CB1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3" name="Line 35">
              <a:extLst>
                <a:ext uri="{FF2B5EF4-FFF2-40B4-BE49-F238E27FC236}">
                  <a16:creationId xmlns:a16="http://schemas.microsoft.com/office/drawing/2014/main" id="{2B32B50C-801B-ADBB-09E0-561AB622D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4" name="Line 36">
              <a:extLst>
                <a:ext uri="{FF2B5EF4-FFF2-40B4-BE49-F238E27FC236}">
                  <a16:creationId xmlns:a16="http://schemas.microsoft.com/office/drawing/2014/main" id="{21550AC9-AB23-3FB1-DA76-235D0EED7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5" name="Line 37">
              <a:extLst>
                <a:ext uri="{FF2B5EF4-FFF2-40B4-BE49-F238E27FC236}">
                  <a16:creationId xmlns:a16="http://schemas.microsoft.com/office/drawing/2014/main" id="{0828C0A6-563D-BA97-5C33-4F3DA9589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6" name="Line 38">
              <a:extLst>
                <a:ext uri="{FF2B5EF4-FFF2-40B4-BE49-F238E27FC236}">
                  <a16:creationId xmlns:a16="http://schemas.microsoft.com/office/drawing/2014/main" id="{EC06B654-0DEC-AFD1-0C03-C74CF574D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7" name="Line 39">
              <a:extLst>
                <a:ext uri="{FF2B5EF4-FFF2-40B4-BE49-F238E27FC236}">
                  <a16:creationId xmlns:a16="http://schemas.microsoft.com/office/drawing/2014/main" id="{91503A17-E26A-E0F3-1A64-F83649E50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8" name="Line 40">
              <a:extLst>
                <a:ext uri="{FF2B5EF4-FFF2-40B4-BE49-F238E27FC236}">
                  <a16:creationId xmlns:a16="http://schemas.microsoft.com/office/drawing/2014/main" id="{AB43839B-686A-2119-69F2-2A7C5419F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9" name="Line 41">
              <a:extLst>
                <a:ext uri="{FF2B5EF4-FFF2-40B4-BE49-F238E27FC236}">
                  <a16:creationId xmlns:a16="http://schemas.microsoft.com/office/drawing/2014/main" id="{FED71DE2-28E9-69AF-9846-92FB8F5E1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0" name="Line 42">
              <a:extLst>
                <a:ext uri="{FF2B5EF4-FFF2-40B4-BE49-F238E27FC236}">
                  <a16:creationId xmlns:a16="http://schemas.microsoft.com/office/drawing/2014/main" id="{4C5D2C56-4BC8-E08A-1A30-6A0768A67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1" name="Line 43">
              <a:extLst>
                <a:ext uri="{FF2B5EF4-FFF2-40B4-BE49-F238E27FC236}">
                  <a16:creationId xmlns:a16="http://schemas.microsoft.com/office/drawing/2014/main" id="{1ED7AC2B-F44D-8BD4-FF14-F36394593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2" name="Line 44">
              <a:extLst>
                <a:ext uri="{FF2B5EF4-FFF2-40B4-BE49-F238E27FC236}">
                  <a16:creationId xmlns:a16="http://schemas.microsoft.com/office/drawing/2014/main" id="{D34AC430-BECC-1BBF-E851-D135F936C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3" name="Line 45">
              <a:extLst>
                <a:ext uri="{FF2B5EF4-FFF2-40B4-BE49-F238E27FC236}">
                  <a16:creationId xmlns:a16="http://schemas.microsoft.com/office/drawing/2014/main" id="{16518325-5A7F-1A82-BF51-A0517299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4" name="Line 46">
              <a:extLst>
                <a:ext uri="{FF2B5EF4-FFF2-40B4-BE49-F238E27FC236}">
                  <a16:creationId xmlns:a16="http://schemas.microsoft.com/office/drawing/2014/main" id="{DFB600B2-1F08-0E82-77C4-15F8AE77C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5" name="Line 47">
              <a:extLst>
                <a:ext uri="{FF2B5EF4-FFF2-40B4-BE49-F238E27FC236}">
                  <a16:creationId xmlns:a16="http://schemas.microsoft.com/office/drawing/2014/main" id="{F8E57784-EB43-BA10-7652-864794C15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6" name="Line 48">
              <a:extLst>
                <a:ext uri="{FF2B5EF4-FFF2-40B4-BE49-F238E27FC236}">
                  <a16:creationId xmlns:a16="http://schemas.microsoft.com/office/drawing/2014/main" id="{2B7BA58E-0F4C-CC9B-AF0C-0D5E086A2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7" name="Line 49">
              <a:extLst>
                <a:ext uri="{FF2B5EF4-FFF2-40B4-BE49-F238E27FC236}">
                  <a16:creationId xmlns:a16="http://schemas.microsoft.com/office/drawing/2014/main" id="{BCE48A99-1629-7FFE-9133-BAAFEE09A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8" name="Line 50">
              <a:extLst>
                <a:ext uri="{FF2B5EF4-FFF2-40B4-BE49-F238E27FC236}">
                  <a16:creationId xmlns:a16="http://schemas.microsoft.com/office/drawing/2014/main" id="{043631D7-C3BE-A7A4-322C-4F8C7E9F0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44"/>
              <a:ext cx="0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9" name="Line 51">
              <a:extLst>
                <a:ext uri="{FF2B5EF4-FFF2-40B4-BE49-F238E27FC236}">
                  <a16:creationId xmlns:a16="http://schemas.microsoft.com/office/drawing/2014/main" id="{AF1C0F1C-009A-1397-9F22-43E9F61D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0" name="Rectangle 52">
              <a:extLst>
                <a:ext uri="{FF2B5EF4-FFF2-40B4-BE49-F238E27FC236}">
                  <a16:creationId xmlns:a16="http://schemas.microsoft.com/office/drawing/2014/main" id="{BCBE1AD7-CE02-C238-ABC3-1F90CD7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01" name="Rectangle 53">
              <a:extLst>
                <a:ext uri="{FF2B5EF4-FFF2-40B4-BE49-F238E27FC236}">
                  <a16:creationId xmlns:a16="http://schemas.microsoft.com/office/drawing/2014/main" id="{FE6AC194-21B7-168E-716B-F853A9AD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988"/>
              <a:ext cx="2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02" name="Line 54">
              <a:extLst>
                <a:ext uri="{FF2B5EF4-FFF2-40B4-BE49-F238E27FC236}">
                  <a16:creationId xmlns:a16="http://schemas.microsoft.com/office/drawing/2014/main" id="{80C773C2-DD97-C887-8F6D-ACD0B70DC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3" name="Line 55">
              <a:extLst>
                <a:ext uri="{FF2B5EF4-FFF2-40B4-BE49-F238E27FC236}">
                  <a16:creationId xmlns:a16="http://schemas.microsoft.com/office/drawing/2014/main" id="{30A7798C-0789-C747-34C6-817AE2DC5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4" name="Line 56">
              <a:extLst>
                <a:ext uri="{FF2B5EF4-FFF2-40B4-BE49-F238E27FC236}">
                  <a16:creationId xmlns:a16="http://schemas.microsoft.com/office/drawing/2014/main" id="{ED0C2236-D892-AE04-CF2B-0A02B78D0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5" name="Line 57">
              <a:extLst>
                <a:ext uri="{FF2B5EF4-FFF2-40B4-BE49-F238E27FC236}">
                  <a16:creationId xmlns:a16="http://schemas.microsoft.com/office/drawing/2014/main" id="{9CC7E387-01A6-1FAB-2B24-A41F45F8A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6" name="Line 58">
              <a:extLst>
                <a:ext uri="{FF2B5EF4-FFF2-40B4-BE49-F238E27FC236}">
                  <a16:creationId xmlns:a16="http://schemas.microsoft.com/office/drawing/2014/main" id="{93048FE8-8052-783A-173B-B9A15837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7" name="Line 59">
              <a:extLst>
                <a:ext uri="{FF2B5EF4-FFF2-40B4-BE49-F238E27FC236}">
                  <a16:creationId xmlns:a16="http://schemas.microsoft.com/office/drawing/2014/main" id="{E1B874F7-046B-9A1B-F696-BE537FA81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8" name="Rectangle 60">
              <a:extLst>
                <a:ext uri="{FF2B5EF4-FFF2-40B4-BE49-F238E27FC236}">
                  <a16:creationId xmlns:a16="http://schemas.microsoft.com/office/drawing/2014/main" id="{0E503357-A264-85B5-2D67-D32BC456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93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0.8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09" name="Line 61">
              <a:extLst>
                <a:ext uri="{FF2B5EF4-FFF2-40B4-BE49-F238E27FC236}">
                  <a16:creationId xmlns:a16="http://schemas.microsoft.com/office/drawing/2014/main" id="{5332420F-2D18-E092-3714-F64A3DB59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0" name="Line 62">
              <a:extLst>
                <a:ext uri="{FF2B5EF4-FFF2-40B4-BE49-F238E27FC236}">
                  <a16:creationId xmlns:a16="http://schemas.microsoft.com/office/drawing/2014/main" id="{C3D59304-4793-8A9C-1263-A6935F043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1" name="Rectangle 63">
              <a:extLst>
                <a:ext uri="{FF2B5EF4-FFF2-40B4-BE49-F238E27FC236}">
                  <a16:creationId xmlns:a16="http://schemas.microsoft.com/office/drawing/2014/main" id="{1ECC5EA6-2859-0F1D-C23E-3768D0DA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746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0.9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12" name="Line 64">
              <a:extLst>
                <a:ext uri="{FF2B5EF4-FFF2-40B4-BE49-F238E27FC236}">
                  <a16:creationId xmlns:a16="http://schemas.microsoft.com/office/drawing/2014/main" id="{EEF70E0E-92CB-A019-D181-79CA0A5A6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3" name="Line 65">
              <a:extLst>
                <a:ext uri="{FF2B5EF4-FFF2-40B4-BE49-F238E27FC236}">
                  <a16:creationId xmlns:a16="http://schemas.microsoft.com/office/drawing/2014/main" id="{43360E65-A973-9DFD-5D19-023B7B839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4" name="Rectangle 66">
              <a:extLst>
                <a:ext uri="{FF2B5EF4-FFF2-40B4-BE49-F238E27FC236}">
                  <a16:creationId xmlns:a16="http://schemas.microsoft.com/office/drawing/2014/main" id="{B68FBB5A-6F39-30AB-B84C-09B2A116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558"/>
              <a:ext cx="2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15" name="Line 67">
              <a:extLst>
                <a:ext uri="{FF2B5EF4-FFF2-40B4-BE49-F238E27FC236}">
                  <a16:creationId xmlns:a16="http://schemas.microsoft.com/office/drawing/2014/main" id="{78BBF20C-4064-CFD3-37A9-F3CF2A79E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6" name="Line 68">
              <a:extLst>
                <a:ext uri="{FF2B5EF4-FFF2-40B4-BE49-F238E27FC236}">
                  <a16:creationId xmlns:a16="http://schemas.microsoft.com/office/drawing/2014/main" id="{2D6185FD-5807-8EAD-BE60-B2111EEEE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7" name="Rectangle 69">
              <a:extLst>
                <a:ext uri="{FF2B5EF4-FFF2-40B4-BE49-F238E27FC236}">
                  <a16:creationId xmlns:a16="http://schemas.microsoft.com/office/drawing/2014/main" id="{16192C51-310E-9A1F-E1E4-FA569AFF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37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18" name="Line 70">
              <a:extLst>
                <a:ext uri="{FF2B5EF4-FFF2-40B4-BE49-F238E27FC236}">
                  <a16:creationId xmlns:a16="http://schemas.microsoft.com/office/drawing/2014/main" id="{55284A7F-875E-C575-8A88-DFA990890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9" name="Line 71">
              <a:extLst>
                <a:ext uri="{FF2B5EF4-FFF2-40B4-BE49-F238E27FC236}">
                  <a16:creationId xmlns:a16="http://schemas.microsoft.com/office/drawing/2014/main" id="{307E46BC-384D-B61A-4B81-CC811376B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0" name="Rectangle 72">
              <a:extLst>
                <a:ext uri="{FF2B5EF4-FFF2-40B4-BE49-F238E27FC236}">
                  <a16:creationId xmlns:a16="http://schemas.microsoft.com/office/drawing/2014/main" id="{9F8992DC-85FD-A1BF-61C1-164A2EB4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187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21" name="Line 73">
              <a:extLst>
                <a:ext uri="{FF2B5EF4-FFF2-40B4-BE49-F238E27FC236}">
                  <a16:creationId xmlns:a16="http://schemas.microsoft.com/office/drawing/2014/main" id="{BEDA0890-62E9-82FF-F2D5-C7D668AF5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2" name="Line 74">
              <a:extLst>
                <a:ext uri="{FF2B5EF4-FFF2-40B4-BE49-F238E27FC236}">
                  <a16:creationId xmlns:a16="http://schemas.microsoft.com/office/drawing/2014/main" id="{1832B992-DD42-C17C-8B9B-2478D5B13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3" name="Rectangle 75">
              <a:extLst>
                <a:ext uri="{FF2B5EF4-FFF2-40B4-BE49-F238E27FC236}">
                  <a16:creationId xmlns:a16="http://schemas.microsoft.com/office/drawing/2014/main" id="{E8293AC6-66C2-E95F-1B6F-430930C8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00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1.3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24" name="Line 76">
              <a:extLst>
                <a:ext uri="{FF2B5EF4-FFF2-40B4-BE49-F238E27FC236}">
                  <a16:creationId xmlns:a16="http://schemas.microsoft.com/office/drawing/2014/main" id="{3EA0DF2F-DCED-154F-AC13-780EEF70E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5" name="Line 77">
              <a:extLst>
                <a:ext uri="{FF2B5EF4-FFF2-40B4-BE49-F238E27FC236}">
                  <a16:creationId xmlns:a16="http://schemas.microsoft.com/office/drawing/2014/main" id="{5C496430-9168-06FC-6E0E-400414520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6" name="Rectangle 78">
              <a:extLst>
                <a:ext uri="{FF2B5EF4-FFF2-40B4-BE49-F238E27FC236}">
                  <a16:creationId xmlns:a16="http://schemas.microsoft.com/office/drawing/2014/main" id="{F1D9ADD1-4ECE-573D-CFC0-0373A4EA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81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27" name="Line 79">
              <a:extLst>
                <a:ext uri="{FF2B5EF4-FFF2-40B4-BE49-F238E27FC236}">
                  <a16:creationId xmlns:a16="http://schemas.microsoft.com/office/drawing/2014/main" id="{5AFD7000-5735-6720-CAF4-6D6A16ED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8" name="Line 80">
              <a:extLst>
                <a:ext uri="{FF2B5EF4-FFF2-40B4-BE49-F238E27FC236}">
                  <a16:creationId xmlns:a16="http://schemas.microsoft.com/office/drawing/2014/main" id="{5E9E7DB7-D7C5-E09F-EDF0-8ACF516F6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9" name="Rectangle 81">
              <a:extLst>
                <a:ext uri="{FF2B5EF4-FFF2-40B4-BE49-F238E27FC236}">
                  <a16:creationId xmlns:a16="http://schemas.microsoft.com/office/drawing/2014/main" id="{F1C979FD-9F9C-5643-2418-2C6C8446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628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30" name="Line 82">
              <a:extLst>
                <a:ext uri="{FF2B5EF4-FFF2-40B4-BE49-F238E27FC236}">
                  <a16:creationId xmlns:a16="http://schemas.microsoft.com/office/drawing/2014/main" id="{E55F5D2B-5B85-C64A-7700-0085D9B19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1" name="Line 83">
              <a:extLst>
                <a:ext uri="{FF2B5EF4-FFF2-40B4-BE49-F238E27FC236}">
                  <a16:creationId xmlns:a16="http://schemas.microsoft.com/office/drawing/2014/main" id="{FA03DED3-6294-5BB4-51B5-5F1752479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2" name="Rectangle 84">
              <a:extLst>
                <a:ext uri="{FF2B5EF4-FFF2-40B4-BE49-F238E27FC236}">
                  <a16:creationId xmlns:a16="http://schemas.microsoft.com/office/drawing/2014/main" id="{21DB5877-120D-D661-4BA2-E5F4975A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44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1.6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33" name="Line 85">
              <a:extLst>
                <a:ext uri="{FF2B5EF4-FFF2-40B4-BE49-F238E27FC236}">
                  <a16:creationId xmlns:a16="http://schemas.microsoft.com/office/drawing/2014/main" id="{607AC62C-FF1B-784F-5724-4386EF41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4" name="Line 86">
              <a:extLst>
                <a:ext uri="{FF2B5EF4-FFF2-40B4-BE49-F238E27FC236}">
                  <a16:creationId xmlns:a16="http://schemas.microsoft.com/office/drawing/2014/main" id="{D0E89061-80BB-3AE9-3C36-3F14F1B69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5" name="Rectangle 87">
              <a:extLst>
                <a:ext uri="{FF2B5EF4-FFF2-40B4-BE49-F238E27FC236}">
                  <a16:creationId xmlns:a16="http://schemas.microsoft.com/office/drawing/2014/main" id="{4A18C4B9-FE36-9741-4CA0-94F8C608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255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1.7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36" name="Line 88">
              <a:extLst>
                <a:ext uri="{FF2B5EF4-FFF2-40B4-BE49-F238E27FC236}">
                  <a16:creationId xmlns:a16="http://schemas.microsoft.com/office/drawing/2014/main" id="{8AAC6CC0-112A-D9F4-0F0B-1B9889726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7" name="Line 89">
              <a:extLst>
                <a:ext uri="{FF2B5EF4-FFF2-40B4-BE49-F238E27FC236}">
                  <a16:creationId xmlns:a16="http://schemas.microsoft.com/office/drawing/2014/main" id="{DC7218C0-FBE3-D212-01C6-F40561390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38" name="Rectangle 90">
              <a:extLst>
                <a:ext uri="{FF2B5EF4-FFF2-40B4-BE49-F238E27FC236}">
                  <a16:creationId xmlns:a16="http://schemas.microsoft.com/office/drawing/2014/main" id="{6D597FC8-E30F-7319-E7F7-3687D7268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069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Helvetica" pitchFamily="2" charset="0"/>
                </a:rPr>
                <a:t>1.8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39" name="Line 91">
              <a:extLst>
                <a:ext uri="{FF2B5EF4-FFF2-40B4-BE49-F238E27FC236}">
                  <a16:creationId xmlns:a16="http://schemas.microsoft.com/office/drawing/2014/main" id="{0D59D394-F76B-1EE6-7002-37CB6DC4C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0" name="Freeform 92">
              <a:extLst>
                <a:ext uri="{FF2B5EF4-FFF2-40B4-BE49-F238E27FC236}">
                  <a16:creationId xmlns:a16="http://schemas.microsoft.com/office/drawing/2014/main" id="{D78C1D51-D615-524D-7927-A1259F385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403 h 403"/>
                <a:gd name="T2" fmla="*/ 451 w 451"/>
                <a:gd name="T3" fmla="*/ 403 h 403"/>
                <a:gd name="T4" fmla="*/ 451 w 451"/>
                <a:gd name="T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1" name="Line 93">
              <a:extLst>
                <a:ext uri="{FF2B5EF4-FFF2-40B4-BE49-F238E27FC236}">
                  <a16:creationId xmlns:a16="http://schemas.microsoft.com/office/drawing/2014/main" id="{DB7851DC-7DC2-09C8-0B59-155EB91F9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2" name="Freeform 94">
              <a:extLst>
                <a:ext uri="{FF2B5EF4-FFF2-40B4-BE49-F238E27FC236}">
                  <a16:creationId xmlns:a16="http://schemas.microsoft.com/office/drawing/2014/main" id="{05F81225-4B5C-02C8-6916-32674427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341"/>
              <a:ext cx="2063" cy="1585"/>
            </a:xfrm>
            <a:custGeom>
              <a:avLst/>
              <a:gdLst>
                <a:gd name="T0" fmla="*/ 40 w 2976"/>
                <a:gd name="T1" fmla="*/ 2055 h 2067"/>
                <a:gd name="T2" fmla="*/ 106 w 2976"/>
                <a:gd name="T3" fmla="*/ 2025 h 2067"/>
                <a:gd name="T4" fmla="*/ 172 w 2976"/>
                <a:gd name="T5" fmla="*/ 1995 h 2067"/>
                <a:gd name="T6" fmla="*/ 238 w 2976"/>
                <a:gd name="T7" fmla="*/ 1965 h 2067"/>
                <a:gd name="T8" fmla="*/ 297 w 2976"/>
                <a:gd name="T9" fmla="*/ 1935 h 2067"/>
                <a:gd name="T10" fmla="*/ 363 w 2976"/>
                <a:gd name="T11" fmla="*/ 1899 h 2067"/>
                <a:gd name="T12" fmla="*/ 429 w 2976"/>
                <a:gd name="T13" fmla="*/ 1868 h 2067"/>
                <a:gd name="T14" fmla="*/ 489 w 2976"/>
                <a:gd name="T15" fmla="*/ 1832 h 2067"/>
                <a:gd name="T16" fmla="*/ 555 w 2976"/>
                <a:gd name="T17" fmla="*/ 1790 h 2067"/>
                <a:gd name="T18" fmla="*/ 621 w 2976"/>
                <a:gd name="T19" fmla="*/ 1754 h 2067"/>
                <a:gd name="T20" fmla="*/ 680 w 2976"/>
                <a:gd name="T21" fmla="*/ 1712 h 2067"/>
                <a:gd name="T22" fmla="*/ 740 w 2976"/>
                <a:gd name="T23" fmla="*/ 1676 h 2067"/>
                <a:gd name="T24" fmla="*/ 806 w 2976"/>
                <a:gd name="T25" fmla="*/ 1633 h 2067"/>
                <a:gd name="T26" fmla="*/ 865 w 2976"/>
                <a:gd name="T27" fmla="*/ 1585 h 2067"/>
                <a:gd name="T28" fmla="*/ 931 w 2976"/>
                <a:gd name="T29" fmla="*/ 1543 h 2067"/>
                <a:gd name="T30" fmla="*/ 990 w 2976"/>
                <a:gd name="T31" fmla="*/ 1495 h 2067"/>
                <a:gd name="T32" fmla="*/ 1050 w 2976"/>
                <a:gd name="T33" fmla="*/ 1453 h 2067"/>
                <a:gd name="T34" fmla="*/ 1109 w 2976"/>
                <a:gd name="T35" fmla="*/ 1404 h 2067"/>
                <a:gd name="T36" fmla="*/ 1175 w 2976"/>
                <a:gd name="T37" fmla="*/ 1356 h 2067"/>
                <a:gd name="T38" fmla="*/ 1234 w 2976"/>
                <a:gd name="T39" fmla="*/ 1308 h 2067"/>
                <a:gd name="T40" fmla="*/ 1294 w 2976"/>
                <a:gd name="T41" fmla="*/ 1260 h 2067"/>
                <a:gd name="T42" fmla="*/ 1353 w 2976"/>
                <a:gd name="T43" fmla="*/ 1206 h 2067"/>
                <a:gd name="T44" fmla="*/ 1413 w 2976"/>
                <a:gd name="T45" fmla="*/ 1157 h 2067"/>
                <a:gd name="T46" fmla="*/ 1472 w 2976"/>
                <a:gd name="T47" fmla="*/ 1109 h 2067"/>
                <a:gd name="T48" fmla="*/ 1538 w 2976"/>
                <a:gd name="T49" fmla="*/ 1055 h 2067"/>
                <a:gd name="T50" fmla="*/ 1597 w 2976"/>
                <a:gd name="T51" fmla="*/ 1007 h 2067"/>
                <a:gd name="T52" fmla="*/ 1657 w 2976"/>
                <a:gd name="T53" fmla="*/ 952 h 2067"/>
                <a:gd name="T54" fmla="*/ 1716 w 2976"/>
                <a:gd name="T55" fmla="*/ 904 h 2067"/>
                <a:gd name="T56" fmla="*/ 1776 w 2976"/>
                <a:gd name="T57" fmla="*/ 856 h 2067"/>
                <a:gd name="T58" fmla="*/ 1835 w 2976"/>
                <a:gd name="T59" fmla="*/ 802 h 2067"/>
                <a:gd name="T60" fmla="*/ 1894 w 2976"/>
                <a:gd name="T61" fmla="*/ 754 h 2067"/>
                <a:gd name="T62" fmla="*/ 1954 w 2976"/>
                <a:gd name="T63" fmla="*/ 705 h 2067"/>
                <a:gd name="T64" fmla="*/ 2013 w 2976"/>
                <a:gd name="T65" fmla="*/ 657 h 2067"/>
                <a:gd name="T66" fmla="*/ 2072 w 2976"/>
                <a:gd name="T67" fmla="*/ 609 h 2067"/>
                <a:gd name="T68" fmla="*/ 2138 w 2976"/>
                <a:gd name="T69" fmla="*/ 561 h 2067"/>
                <a:gd name="T70" fmla="*/ 2198 w 2976"/>
                <a:gd name="T71" fmla="*/ 519 h 2067"/>
                <a:gd name="T72" fmla="*/ 2257 w 2976"/>
                <a:gd name="T73" fmla="*/ 470 h 2067"/>
                <a:gd name="T74" fmla="*/ 2317 w 2976"/>
                <a:gd name="T75" fmla="*/ 428 h 2067"/>
                <a:gd name="T76" fmla="*/ 2376 w 2976"/>
                <a:gd name="T77" fmla="*/ 380 h 2067"/>
                <a:gd name="T78" fmla="*/ 2435 w 2976"/>
                <a:gd name="T79" fmla="*/ 338 h 2067"/>
                <a:gd name="T80" fmla="*/ 2495 w 2976"/>
                <a:gd name="T81" fmla="*/ 296 h 2067"/>
                <a:gd name="T82" fmla="*/ 2554 w 2976"/>
                <a:gd name="T83" fmla="*/ 259 h 2067"/>
                <a:gd name="T84" fmla="*/ 2614 w 2976"/>
                <a:gd name="T85" fmla="*/ 217 h 2067"/>
                <a:gd name="T86" fmla="*/ 2673 w 2976"/>
                <a:gd name="T87" fmla="*/ 181 h 2067"/>
                <a:gd name="T88" fmla="*/ 2732 w 2976"/>
                <a:gd name="T89" fmla="*/ 139 h 2067"/>
                <a:gd name="T90" fmla="*/ 2792 w 2976"/>
                <a:gd name="T91" fmla="*/ 103 h 2067"/>
                <a:gd name="T92" fmla="*/ 2851 w 2976"/>
                <a:gd name="T93" fmla="*/ 67 h 2067"/>
                <a:gd name="T94" fmla="*/ 2910 w 2976"/>
                <a:gd name="T95" fmla="*/ 36 h 2067"/>
                <a:gd name="T96" fmla="*/ 2970 w 2976"/>
                <a:gd name="T9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76" h="2067">
                  <a:moveTo>
                    <a:pt x="0" y="2067"/>
                  </a:moveTo>
                  <a:lnTo>
                    <a:pt x="0" y="2067"/>
                  </a:lnTo>
                  <a:lnTo>
                    <a:pt x="20" y="2061"/>
                  </a:lnTo>
                  <a:lnTo>
                    <a:pt x="40" y="2055"/>
                  </a:lnTo>
                  <a:lnTo>
                    <a:pt x="53" y="2043"/>
                  </a:lnTo>
                  <a:lnTo>
                    <a:pt x="73" y="2037"/>
                  </a:lnTo>
                  <a:lnTo>
                    <a:pt x="86" y="2031"/>
                  </a:lnTo>
                  <a:lnTo>
                    <a:pt x="106" y="2025"/>
                  </a:lnTo>
                  <a:lnTo>
                    <a:pt x="119" y="2019"/>
                  </a:lnTo>
                  <a:lnTo>
                    <a:pt x="139" y="2013"/>
                  </a:lnTo>
                  <a:lnTo>
                    <a:pt x="152" y="2001"/>
                  </a:lnTo>
                  <a:lnTo>
                    <a:pt x="172" y="1995"/>
                  </a:lnTo>
                  <a:lnTo>
                    <a:pt x="185" y="1989"/>
                  </a:lnTo>
                  <a:lnTo>
                    <a:pt x="205" y="1983"/>
                  </a:lnTo>
                  <a:lnTo>
                    <a:pt x="218" y="1971"/>
                  </a:lnTo>
                  <a:lnTo>
                    <a:pt x="238" y="1965"/>
                  </a:lnTo>
                  <a:lnTo>
                    <a:pt x="251" y="1959"/>
                  </a:lnTo>
                  <a:lnTo>
                    <a:pt x="264" y="1953"/>
                  </a:lnTo>
                  <a:lnTo>
                    <a:pt x="284" y="1941"/>
                  </a:lnTo>
                  <a:lnTo>
                    <a:pt x="297" y="1935"/>
                  </a:lnTo>
                  <a:lnTo>
                    <a:pt x="317" y="1929"/>
                  </a:lnTo>
                  <a:lnTo>
                    <a:pt x="330" y="1917"/>
                  </a:lnTo>
                  <a:lnTo>
                    <a:pt x="350" y="1911"/>
                  </a:lnTo>
                  <a:lnTo>
                    <a:pt x="363" y="1899"/>
                  </a:lnTo>
                  <a:lnTo>
                    <a:pt x="383" y="1893"/>
                  </a:lnTo>
                  <a:lnTo>
                    <a:pt x="396" y="1887"/>
                  </a:lnTo>
                  <a:lnTo>
                    <a:pt x="410" y="1874"/>
                  </a:lnTo>
                  <a:lnTo>
                    <a:pt x="429" y="1868"/>
                  </a:lnTo>
                  <a:lnTo>
                    <a:pt x="443" y="1856"/>
                  </a:lnTo>
                  <a:lnTo>
                    <a:pt x="462" y="1850"/>
                  </a:lnTo>
                  <a:lnTo>
                    <a:pt x="476" y="1838"/>
                  </a:lnTo>
                  <a:lnTo>
                    <a:pt x="489" y="1832"/>
                  </a:lnTo>
                  <a:lnTo>
                    <a:pt x="509" y="1820"/>
                  </a:lnTo>
                  <a:lnTo>
                    <a:pt x="522" y="1814"/>
                  </a:lnTo>
                  <a:lnTo>
                    <a:pt x="542" y="1802"/>
                  </a:lnTo>
                  <a:lnTo>
                    <a:pt x="555" y="1790"/>
                  </a:lnTo>
                  <a:lnTo>
                    <a:pt x="568" y="1784"/>
                  </a:lnTo>
                  <a:lnTo>
                    <a:pt x="588" y="1772"/>
                  </a:lnTo>
                  <a:lnTo>
                    <a:pt x="601" y="1766"/>
                  </a:lnTo>
                  <a:lnTo>
                    <a:pt x="621" y="1754"/>
                  </a:lnTo>
                  <a:lnTo>
                    <a:pt x="634" y="1742"/>
                  </a:lnTo>
                  <a:lnTo>
                    <a:pt x="647" y="1736"/>
                  </a:lnTo>
                  <a:lnTo>
                    <a:pt x="667" y="1724"/>
                  </a:lnTo>
                  <a:lnTo>
                    <a:pt x="680" y="1712"/>
                  </a:lnTo>
                  <a:lnTo>
                    <a:pt x="693" y="1706"/>
                  </a:lnTo>
                  <a:lnTo>
                    <a:pt x="713" y="1694"/>
                  </a:lnTo>
                  <a:lnTo>
                    <a:pt x="726" y="1682"/>
                  </a:lnTo>
                  <a:lnTo>
                    <a:pt x="740" y="1676"/>
                  </a:lnTo>
                  <a:lnTo>
                    <a:pt x="759" y="1664"/>
                  </a:lnTo>
                  <a:lnTo>
                    <a:pt x="773" y="1651"/>
                  </a:lnTo>
                  <a:lnTo>
                    <a:pt x="786" y="1639"/>
                  </a:lnTo>
                  <a:lnTo>
                    <a:pt x="806" y="1633"/>
                  </a:lnTo>
                  <a:lnTo>
                    <a:pt x="819" y="1621"/>
                  </a:lnTo>
                  <a:lnTo>
                    <a:pt x="839" y="1609"/>
                  </a:lnTo>
                  <a:lnTo>
                    <a:pt x="852" y="1597"/>
                  </a:lnTo>
                  <a:lnTo>
                    <a:pt x="865" y="1585"/>
                  </a:lnTo>
                  <a:lnTo>
                    <a:pt x="885" y="1573"/>
                  </a:lnTo>
                  <a:lnTo>
                    <a:pt x="898" y="1567"/>
                  </a:lnTo>
                  <a:lnTo>
                    <a:pt x="911" y="1555"/>
                  </a:lnTo>
                  <a:lnTo>
                    <a:pt x="931" y="1543"/>
                  </a:lnTo>
                  <a:lnTo>
                    <a:pt x="944" y="1531"/>
                  </a:lnTo>
                  <a:lnTo>
                    <a:pt x="957" y="1519"/>
                  </a:lnTo>
                  <a:lnTo>
                    <a:pt x="970" y="1507"/>
                  </a:lnTo>
                  <a:lnTo>
                    <a:pt x="990" y="1495"/>
                  </a:lnTo>
                  <a:lnTo>
                    <a:pt x="1003" y="1483"/>
                  </a:lnTo>
                  <a:lnTo>
                    <a:pt x="1017" y="1477"/>
                  </a:lnTo>
                  <a:lnTo>
                    <a:pt x="1036" y="1465"/>
                  </a:lnTo>
                  <a:lnTo>
                    <a:pt x="1050" y="1453"/>
                  </a:lnTo>
                  <a:lnTo>
                    <a:pt x="1063" y="1441"/>
                  </a:lnTo>
                  <a:lnTo>
                    <a:pt x="1083" y="1429"/>
                  </a:lnTo>
                  <a:lnTo>
                    <a:pt x="1096" y="1416"/>
                  </a:lnTo>
                  <a:lnTo>
                    <a:pt x="1109" y="1404"/>
                  </a:lnTo>
                  <a:lnTo>
                    <a:pt x="1129" y="1392"/>
                  </a:lnTo>
                  <a:lnTo>
                    <a:pt x="1142" y="1380"/>
                  </a:lnTo>
                  <a:lnTo>
                    <a:pt x="1155" y="1368"/>
                  </a:lnTo>
                  <a:lnTo>
                    <a:pt x="1175" y="1356"/>
                  </a:lnTo>
                  <a:lnTo>
                    <a:pt x="1188" y="1344"/>
                  </a:lnTo>
                  <a:lnTo>
                    <a:pt x="1201" y="1332"/>
                  </a:lnTo>
                  <a:lnTo>
                    <a:pt x="1215" y="1320"/>
                  </a:lnTo>
                  <a:lnTo>
                    <a:pt x="1234" y="1308"/>
                  </a:lnTo>
                  <a:lnTo>
                    <a:pt x="1248" y="1296"/>
                  </a:lnTo>
                  <a:lnTo>
                    <a:pt x="1261" y="1284"/>
                  </a:lnTo>
                  <a:lnTo>
                    <a:pt x="1281" y="1272"/>
                  </a:lnTo>
                  <a:lnTo>
                    <a:pt x="1294" y="1260"/>
                  </a:lnTo>
                  <a:lnTo>
                    <a:pt x="1307" y="1248"/>
                  </a:lnTo>
                  <a:lnTo>
                    <a:pt x="1327" y="1230"/>
                  </a:lnTo>
                  <a:lnTo>
                    <a:pt x="1340" y="1218"/>
                  </a:lnTo>
                  <a:lnTo>
                    <a:pt x="1353" y="1206"/>
                  </a:lnTo>
                  <a:lnTo>
                    <a:pt x="1366" y="1193"/>
                  </a:lnTo>
                  <a:lnTo>
                    <a:pt x="1386" y="1181"/>
                  </a:lnTo>
                  <a:lnTo>
                    <a:pt x="1399" y="1169"/>
                  </a:lnTo>
                  <a:lnTo>
                    <a:pt x="1413" y="1157"/>
                  </a:lnTo>
                  <a:lnTo>
                    <a:pt x="1432" y="1145"/>
                  </a:lnTo>
                  <a:lnTo>
                    <a:pt x="1446" y="1133"/>
                  </a:lnTo>
                  <a:lnTo>
                    <a:pt x="1459" y="1121"/>
                  </a:lnTo>
                  <a:lnTo>
                    <a:pt x="1472" y="1109"/>
                  </a:lnTo>
                  <a:lnTo>
                    <a:pt x="1492" y="1097"/>
                  </a:lnTo>
                  <a:lnTo>
                    <a:pt x="1505" y="1079"/>
                  </a:lnTo>
                  <a:lnTo>
                    <a:pt x="1518" y="1067"/>
                  </a:lnTo>
                  <a:lnTo>
                    <a:pt x="1538" y="1055"/>
                  </a:lnTo>
                  <a:lnTo>
                    <a:pt x="1551" y="1043"/>
                  </a:lnTo>
                  <a:lnTo>
                    <a:pt x="1564" y="1031"/>
                  </a:lnTo>
                  <a:lnTo>
                    <a:pt x="1578" y="1019"/>
                  </a:lnTo>
                  <a:lnTo>
                    <a:pt x="1597" y="1007"/>
                  </a:lnTo>
                  <a:lnTo>
                    <a:pt x="1611" y="995"/>
                  </a:lnTo>
                  <a:lnTo>
                    <a:pt x="1624" y="983"/>
                  </a:lnTo>
                  <a:lnTo>
                    <a:pt x="1644" y="965"/>
                  </a:lnTo>
                  <a:lnTo>
                    <a:pt x="1657" y="952"/>
                  </a:lnTo>
                  <a:lnTo>
                    <a:pt x="1670" y="940"/>
                  </a:lnTo>
                  <a:lnTo>
                    <a:pt x="1683" y="928"/>
                  </a:lnTo>
                  <a:lnTo>
                    <a:pt x="1703" y="916"/>
                  </a:lnTo>
                  <a:lnTo>
                    <a:pt x="1716" y="904"/>
                  </a:lnTo>
                  <a:lnTo>
                    <a:pt x="1729" y="892"/>
                  </a:lnTo>
                  <a:lnTo>
                    <a:pt x="1749" y="880"/>
                  </a:lnTo>
                  <a:lnTo>
                    <a:pt x="1762" y="868"/>
                  </a:lnTo>
                  <a:lnTo>
                    <a:pt x="1776" y="856"/>
                  </a:lnTo>
                  <a:lnTo>
                    <a:pt x="1789" y="844"/>
                  </a:lnTo>
                  <a:lnTo>
                    <a:pt x="1809" y="832"/>
                  </a:lnTo>
                  <a:lnTo>
                    <a:pt x="1822" y="814"/>
                  </a:lnTo>
                  <a:lnTo>
                    <a:pt x="1835" y="802"/>
                  </a:lnTo>
                  <a:lnTo>
                    <a:pt x="1848" y="790"/>
                  </a:lnTo>
                  <a:lnTo>
                    <a:pt x="1868" y="778"/>
                  </a:lnTo>
                  <a:lnTo>
                    <a:pt x="1881" y="766"/>
                  </a:lnTo>
                  <a:lnTo>
                    <a:pt x="1894" y="754"/>
                  </a:lnTo>
                  <a:lnTo>
                    <a:pt x="1914" y="742"/>
                  </a:lnTo>
                  <a:lnTo>
                    <a:pt x="1927" y="729"/>
                  </a:lnTo>
                  <a:lnTo>
                    <a:pt x="1940" y="717"/>
                  </a:lnTo>
                  <a:lnTo>
                    <a:pt x="1954" y="705"/>
                  </a:lnTo>
                  <a:lnTo>
                    <a:pt x="1973" y="693"/>
                  </a:lnTo>
                  <a:lnTo>
                    <a:pt x="1987" y="681"/>
                  </a:lnTo>
                  <a:lnTo>
                    <a:pt x="2000" y="669"/>
                  </a:lnTo>
                  <a:lnTo>
                    <a:pt x="2013" y="657"/>
                  </a:lnTo>
                  <a:lnTo>
                    <a:pt x="2033" y="645"/>
                  </a:lnTo>
                  <a:lnTo>
                    <a:pt x="2046" y="633"/>
                  </a:lnTo>
                  <a:lnTo>
                    <a:pt x="2059" y="621"/>
                  </a:lnTo>
                  <a:lnTo>
                    <a:pt x="2072" y="609"/>
                  </a:lnTo>
                  <a:lnTo>
                    <a:pt x="2092" y="597"/>
                  </a:lnTo>
                  <a:lnTo>
                    <a:pt x="2105" y="585"/>
                  </a:lnTo>
                  <a:lnTo>
                    <a:pt x="2119" y="573"/>
                  </a:lnTo>
                  <a:lnTo>
                    <a:pt x="2138" y="561"/>
                  </a:lnTo>
                  <a:lnTo>
                    <a:pt x="2152" y="549"/>
                  </a:lnTo>
                  <a:lnTo>
                    <a:pt x="2165" y="537"/>
                  </a:lnTo>
                  <a:lnTo>
                    <a:pt x="2178" y="525"/>
                  </a:lnTo>
                  <a:lnTo>
                    <a:pt x="2198" y="519"/>
                  </a:lnTo>
                  <a:lnTo>
                    <a:pt x="2211" y="507"/>
                  </a:lnTo>
                  <a:lnTo>
                    <a:pt x="2224" y="494"/>
                  </a:lnTo>
                  <a:lnTo>
                    <a:pt x="2237" y="482"/>
                  </a:lnTo>
                  <a:lnTo>
                    <a:pt x="2257" y="470"/>
                  </a:lnTo>
                  <a:lnTo>
                    <a:pt x="2270" y="458"/>
                  </a:lnTo>
                  <a:lnTo>
                    <a:pt x="2284" y="446"/>
                  </a:lnTo>
                  <a:lnTo>
                    <a:pt x="2297" y="434"/>
                  </a:lnTo>
                  <a:lnTo>
                    <a:pt x="2317" y="428"/>
                  </a:lnTo>
                  <a:lnTo>
                    <a:pt x="2330" y="416"/>
                  </a:lnTo>
                  <a:lnTo>
                    <a:pt x="2343" y="404"/>
                  </a:lnTo>
                  <a:lnTo>
                    <a:pt x="2363" y="392"/>
                  </a:lnTo>
                  <a:lnTo>
                    <a:pt x="2376" y="380"/>
                  </a:lnTo>
                  <a:lnTo>
                    <a:pt x="2389" y="374"/>
                  </a:lnTo>
                  <a:lnTo>
                    <a:pt x="2402" y="362"/>
                  </a:lnTo>
                  <a:lnTo>
                    <a:pt x="2422" y="350"/>
                  </a:lnTo>
                  <a:lnTo>
                    <a:pt x="2435" y="338"/>
                  </a:lnTo>
                  <a:lnTo>
                    <a:pt x="2449" y="332"/>
                  </a:lnTo>
                  <a:lnTo>
                    <a:pt x="2462" y="320"/>
                  </a:lnTo>
                  <a:lnTo>
                    <a:pt x="2482" y="308"/>
                  </a:lnTo>
                  <a:lnTo>
                    <a:pt x="2495" y="296"/>
                  </a:lnTo>
                  <a:lnTo>
                    <a:pt x="2508" y="290"/>
                  </a:lnTo>
                  <a:lnTo>
                    <a:pt x="2521" y="278"/>
                  </a:lnTo>
                  <a:lnTo>
                    <a:pt x="2541" y="265"/>
                  </a:lnTo>
                  <a:lnTo>
                    <a:pt x="2554" y="259"/>
                  </a:lnTo>
                  <a:lnTo>
                    <a:pt x="2567" y="247"/>
                  </a:lnTo>
                  <a:lnTo>
                    <a:pt x="2581" y="235"/>
                  </a:lnTo>
                  <a:lnTo>
                    <a:pt x="2600" y="229"/>
                  </a:lnTo>
                  <a:lnTo>
                    <a:pt x="2614" y="217"/>
                  </a:lnTo>
                  <a:lnTo>
                    <a:pt x="2627" y="205"/>
                  </a:lnTo>
                  <a:lnTo>
                    <a:pt x="2640" y="199"/>
                  </a:lnTo>
                  <a:lnTo>
                    <a:pt x="2660" y="187"/>
                  </a:lnTo>
                  <a:lnTo>
                    <a:pt x="2673" y="181"/>
                  </a:lnTo>
                  <a:lnTo>
                    <a:pt x="2686" y="169"/>
                  </a:lnTo>
                  <a:lnTo>
                    <a:pt x="2706" y="157"/>
                  </a:lnTo>
                  <a:lnTo>
                    <a:pt x="2719" y="151"/>
                  </a:lnTo>
                  <a:lnTo>
                    <a:pt x="2732" y="139"/>
                  </a:lnTo>
                  <a:lnTo>
                    <a:pt x="2746" y="133"/>
                  </a:lnTo>
                  <a:lnTo>
                    <a:pt x="2765" y="121"/>
                  </a:lnTo>
                  <a:lnTo>
                    <a:pt x="2779" y="115"/>
                  </a:lnTo>
                  <a:lnTo>
                    <a:pt x="2792" y="103"/>
                  </a:lnTo>
                  <a:lnTo>
                    <a:pt x="2805" y="97"/>
                  </a:lnTo>
                  <a:lnTo>
                    <a:pt x="2825" y="85"/>
                  </a:lnTo>
                  <a:lnTo>
                    <a:pt x="2838" y="79"/>
                  </a:lnTo>
                  <a:lnTo>
                    <a:pt x="2851" y="67"/>
                  </a:lnTo>
                  <a:lnTo>
                    <a:pt x="2864" y="61"/>
                  </a:lnTo>
                  <a:lnTo>
                    <a:pt x="2884" y="55"/>
                  </a:lnTo>
                  <a:lnTo>
                    <a:pt x="2897" y="42"/>
                  </a:lnTo>
                  <a:lnTo>
                    <a:pt x="2910" y="36"/>
                  </a:lnTo>
                  <a:lnTo>
                    <a:pt x="2924" y="24"/>
                  </a:lnTo>
                  <a:lnTo>
                    <a:pt x="2943" y="18"/>
                  </a:lnTo>
                  <a:lnTo>
                    <a:pt x="2957" y="12"/>
                  </a:lnTo>
                  <a:lnTo>
                    <a:pt x="2970" y="0"/>
                  </a:lnTo>
                  <a:lnTo>
                    <a:pt x="2976" y="0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43" name="Rectangle 95">
              <a:extLst>
                <a:ext uri="{FF2B5EF4-FFF2-40B4-BE49-F238E27FC236}">
                  <a16:creationId xmlns:a16="http://schemas.microsoft.com/office/drawing/2014/main" id="{2B2D3A3F-49CE-5558-82F2-5640951C3A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4" y="2042"/>
              <a:ext cx="4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M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60544" name="Group 96">
              <a:extLst>
                <a:ext uri="{FF2B5EF4-FFF2-40B4-BE49-F238E27FC236}">
                  <a16:creationId xmlns:a16="http://schemas.microsoft.com/office/drawing/2014/main" id="{F171F208-1FA4-34A5-3F33-4A05896CA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" y="1930"/>
              <a:ext cx="71" cy="215"/>
              <a:chOff x="305" y="1930"/>
              <a:chExt cx="71" cy="215"/>
            </a:xfrm>
          </p:grpSpPr>
          <p:sp>
            <p:nvSpPr>
              <p:cNvPr id="360545" name="Rectangle 97">
                <a:extLst>
                  <a:ext uri="{FF2B5EF4-FFF2-40B4-BE49-F238E27FC236}">
                    <a16:creationId xmlns:a16="http://schemas.microsoft.com/office/drawing/2014/main" id="{AFEB2169-814D-D816-F4AC-001D0E56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6" y="2085"/>
                <a:ext cx="4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 i="0">
                    <a:solidFill>
                      <a:srgbClr val="000000"/>
                    </a:solidFill>
                    <a:latin typeface="Helvetica" pitchFamily="2" charset="0"/>
                  </a:rPr>
                  <a:t>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60546" name="Rectangle 98">
                <a:extLst>
                  <a:ext uri="{FF2B5EF4-FFF2-40B4-BE49-F238E27FC236}">
                    <a16:creationId xmlns:a16="http://schemas.microsoft.com/office/drawing/2014/main" id="{90C100DF-104D-7BB5-F7F4-F9003B853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81" y="1954"/>
                <a:ext cx="11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 i="0">
                    <a:solidFill>
                      <a:srgbClr val="000000"/>
                    </a:solidFill>
                    <a:latin typeface="Helvetica" pitchFamily="2" charset="0"/>
                  </a:rPr>
                  <a:t> (V)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60547" name="Rectangle 99">
              <a:extLst>
                <a:ext uri="{FF2B5EF4-FFF2-40B4-BE49-F238E27FC236}">
                  <a16:creationId xmlns:a16="http://schemas.microsoft.com/office/drawing/2014/main" id="{9BF20C83-7C2C-4E1F-55DD-B66BC4DA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0"/>
              <a:ext cx="5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W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48" name="Rectangle 100">
              <a:extLst>
                <a:ext uri="{FF2B5EF4-FFF2-40B4-BE49-F238E27FC236}">
                  <a16:creationId xmlns:a16="http://schemas.microsoft.com/office/drawing/2014/main" id="{F4A5DF8D-B704-C179-CAF7-F980BE10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p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49" name="Rectangle 101">
              <a:extLst>
                <a:ext uri="{FF2B5EF4-FFF2-40B4-BE49-F238E27FC236}">
                  <a16:creationId xmlns:a16="http://schemas.microsoft.com/office/drawing/2014/main" id="{1E7C652D-D0F1-8AD8-5B9B-61718FCB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099"/>
              <a:ext cx="7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/W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0550" name="Rectangle 102">
              <a:extLst>
                <a:ext uri="{FF2B5EF4-FFF2-40B4-BE49-F238E27FC236}">
                  <a16:creationId xmlns:a16="http://schemas.microsoft.com/office/drawing/2014/main" id="{AE58F8BD-6E74-4A0C-840A-F0341B49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n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360551" name="Picture 103">
            <a:extLst>
              <a:ext uri="{FF2B5EF4-FFF2-40B4-BE49-F238E27FC236}">
                <a16:creationId xmlns:a16="http://schemas.microsoft.com/office/drawing/2014/main" id="{88CC8EE4-6DF3-3CAB-3F9C-F421CE84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24023" r="17628" b="51270"/>
          <a:stretch>
            <a:fillRect/>
          </a:stretch>
        </p:blipFill>
        <p:spPr bwMode="auto">
          <a:xfrm>
            <a:off x="2895600" y="4106863"/>
            <a:ext cx="6248400" cy="174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155B0E37-92A1-E0E1-1754-A177CB8EF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V</a:t>
            </a:r>
            <a:r>
              <a:rPr lang="en-US" altLang="en-US" baseline="-25000"/>
              <a:t>IH</a:t>
            </a:r>
            <a:r>
              <a:rPr lang="en-US" altLang="en-US"/>
              <a:t> and V</a:t>
            </a:r>
            <a:r>
              <a:rPr lang="en-US" altLang="en-US" baseline="-25000"/>
              <a:t>IL</a:t>
            </a:r>
            <a:endParaRPr lang="en-US" altLang="en-US"/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96A6F64E-2BF9-ED9C-4A95-28193EFB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76" name="Rectangle 4">
            <a:extLst>
              <a:ext uri="{FF2B5EF4-FFF2-40B4-BE49-F238E27FC236}">
                <a16:creationId xmlns:a16="http://schemas.microsoft.com/office/drawing/2014/main" id="{73FA54A7-D513-5AA9-EFB2-F18C1F65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5670550"/>
            <a:ext cx="269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12202DE9-4B07-3542-4214-452C7145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670550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78" name="Rectangle 6">
            <a:extLst>
              <a:ext uri="{FF2B5EF4-FFF2-40B4-BE49-F238E27FC236}">
                <a16:creationId xmlns:a16="http://schemas.microsoft.com/office/drawing/2014/main" id="{92878C04-3994-3AAD-58DB-1798427C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5670550"/>
            <a:ext cx="26987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79" name="Rectangle 7">
            <a:extLst>
              <a:ext uri="{FF2B5EF4-FFF2-40B4-BE49-F238E27FC236}">
                <a16:creationId xmlns:a16="http://schemas.microsoft.com/office/drawing/2014/main" id="{1C866D56-78DB-0A04-9C64-DA476266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655888"/>
            <a:ext cx="26987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0" name="Rectangle 8">
            <a:extLst>
              <a:ext uri="{FF2B5EF4-FFF2-40B4-BE49-F238E27FC236}">
                <a16:creationId xmlns:a16="http://schemas.microsoft.com/office/drawing/2014/main" id="{378348D5-ACA2-C395-11FD-31EB322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1" name="Rectangle 9">
            <a:extLst>
              <a:ext uri="{FF2B5EF4-FFF2-40B4-BE49-F238E27FC236}">
                <a16:creationId xmlns:a16="http://schemas.microsoft.com/office/drawing/2014/main" id="{8D5F54BE-D4E7-08CB-401B-BCCC7173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2" name="Rectangle 10">
            <a:extLst>
              <a:ext uri="{FF2B5EF4-FFF2-40B4-BE49-F238E27FC236}">
                <a16:creationId xmlns:a16="http://schemas.microsoft.com/office/drawing/2014/main" id="{A612A473-6C85-30AD-FAE8-84D90F07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26988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3" name="Rectangle 11">
            <a:extLst>
              <a:ext uri="{FF2B5EF4-FFF2-40B4-BE49-F238E27FC236}">
                <a16:creationId xmlns:a16="http://schemas.microsoft.com/office/drawing/2014/main" id="{F276610B-C313-7193-C1FD-67606743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4" name="Rectangle 12">
            <a:extLst>
              <a:ext uri="{FF2B5EF4-FFF2-40B4-BE49-F238E27FC236}">
                <a16:creationId xmlns:a16="http://schemas.microsoft.com/office/drawing/2014/main" id="{F0F6F07B-C7E9-8203-AAA9-1D361B59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5670550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5" name="Rectangle 13">
            <a:extLst>
              <a:ext uri="{FF2B5EF4-FFF2-40B4-BE49-F238E27FC236}">
                <a16:creationId xmlns:a16="http://schemas.microsoft.com/office/drawing/2014/main" id="{FA400A3E-1CF7-F91A-CEDB-8E59D3C5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333875"/>
            <a:ext cx="26987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6" name="Rectangle 14">
            <a:extLst>
              <a:ext uri="{FF2B5EF4-FFF2-40B4-BE49-F238E27FC236}">
                <a16:creationId xmlns:a16="http://schemas.microsoft.com/office/drawing/2014/main" id="{7132CC49-4D56-D72F-BC1D-B793AE40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583113"/>
            <a:ext cx="26987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7" name="Rectangle 15">
            <a:extLst>
              <a:ext uri="{FF2B5EF4-FFF2-40B4-BE49-F238E27FC236}">
                <a16:creationId xmlns:a16="http://schemas.microsoft.com/office/drawing/2014/main" id="{4871C405-BBC2-5F13-FC8A-7B1B9813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83113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88" name="Rectangle 16">
            <a:extLst>
              <a:ext uri="{FF2B5EF4-FFF2-40B4-BE49-F238E27FC236}">
                <a16:creationId xmlns:a16="http://schemas.microsoft.com/office/drawing/2014/main" id="{130C02E2-4A68-5B6F-C44A-BE762920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583113"/>
            <a:ext cx="0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1489" name="Group 17">
            <a:extLst>
              <a:ext uri="{FF2B5EF4-FFF2-40B4-BE49-F238E27FC236}">
                <a16:creationId xmlns:a16="http://schemas.microsoft.com/office/drawing/2014/main" id="{E9F53274-D559-2140-4BD8-D4243521B385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322388"/>
            <a:ext cx="4291013" cy="4051300"/>
            <a:chOff x="550" y="1262"/>
            <a:chExt cx="2703" cy="2552"/>
          </a:xfrm>
        </p:grpSpPr>
        <p:sp>
          <p:nvSpPr>
            <p:cNvPr id="361490" name="Rectangle 18">
              <a:extLst>
                <a:ext uri="{FF2B5EF4-FFF2-40B4-BE49-F238E27FC236}">
                  <a16:creationId xmlns:a16="http://schemas.microsoft.com/office/drawing/2014/main" id="{18FF51FC-0E2A-EB1A-FC1A-45456CEF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849"/>
              <a:ext cx="17" cy="172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1" name="Rectangle 19">
              <a:extLst>
                <a:ext uri="{FF2B5EF4-FFF2-40B4-BE49-F238E27FC236}">
                  <a16:creationId xmlns:a16="http://schemas.microsoft.com/office/drawing/2014/main" id="{386D2A8D-9D88-BFA6-F4AC-AC2BAE65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572"/>
              <a:ext cx="0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2" name="Rectangle 20">
              <a:extLst>
                <a:ext uri="{FF2B5EF4-FFF2-40B4-BE49-F238E27FC236}">
                  <a16:creationId xmlns:a16="http://schemas.microsoft.com/office/drawing/2014/main" id="{B15B6434-E19D-7C40-55E0-B66ECA57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572"/>
              <a:ext cx="1939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3" name="Rectangle 21">
              <a:extLst>
                <a:ext uri="{FF2B5EF4-FFF2-40B4-BE49-F238E27FC236}">
                  <a16:creationId xmlns:a16="http://schemas.microsoft.com/office/drawing/2014/main" id="{1553C3B3-CECC-F65E-0E4D-799541ED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673"/>
              <a:ext cx="17" cy="18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4" name="Rectangle 22">
              <a:extLst>
                <a:ext uri="{FF2B5EF4-FFF2-40B4-BE49-F238E27FC236}">
                  <a16:creationId xmlns:a16="http://schemas.microsoft.com/office/drawing/2014/main" id="{1F90F455-C1E0-3A08-2F76-FD8FE7E9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49"/>
              <a:ext cx="0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5" name="Rectangle 23">
              <a:extLst>
                <a:ext uri="{FF2B5EF4-FFF2-40B4-BE49-F238E27FC236}">
                  <a16:creationId xmlns:a16="http://schemas.microsoft.com/office/drawing/2014/main" id="{008392C3-F81B-CDB2-AD82-5A52F392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849"/>
              <a:ext cx="723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6" name="Freeform 24">
              <a:extLst>
                <a:ext uri="{FF2B5EF4-FFF2-40B4-BE49-F238E27FC236}">
                  <a16:creationId xmlns:a16="http://schemas.microsoft.com/office/drawing/2014/main" id="{ECD00856-5C1A-B7E9-0D4B-382762BF9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1849"/>
              <a:ext cx="493" cy="1723"/>
            </a:xfrm>
            <a:custGeom>
              <a:avLst/>
              <a:gdLst>
                <a:gd name="T0" fmla="*/ 17 w 493"/>
                <a:gd name="T1" fmla="*/ 0 h 1723"/>
                <a:gd name="T2" fmla="*/ 0 w 493"/>
                <a:gd name="T3" fmla="*/ 0 h 1723"/>
                <a:gd name="T4" fmla="*/ 476 w 493"/>
                <a:gd name="T5" fmla="*/ 1723 h 1723"/>
                <a:gd name="T6" fmla="*/ 493 w 493"/>
                <a:gd name="T7" fmla="*/ 1723 h 1723"/>
                <a:gd name="T8" fmla="*/ 17 w 493"/>
                <a:gd name="T9" fmla="*/ 0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1723">
                  <a:moveTo>
                    <a:pt x="17" y="0"/>
                  </a:moveTo>
                  <a:lnTo>
                    <a:pt x="0" y="0"/>
                  </a:lnTo>
                  <a:lnTo>
                    <a:pt x="476" y="1723"/>
                  </a:lnTo>
                  <a:lnTo>
                    <a:pt x="493" y="1723"/>
                  </a:lnTo>
                  <a:lnTo>
                    <a:pt x="1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7" name="Rectangle 25">
              <a:extLst>
                <a:ext uri="{FF2B5EF4-FFF2-40B4-BE49-F238E27FC236}">
                  <a16:creationId xmlns:a16="http://schemas.microsoft.com/office/drawing/2014/main" id="{37D25F3D-C696-BD4E-7CF6-DA149F95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732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498" name="Rectangle 26">
              <a:extLst>
                <a:ext uri="{FF2B5EF4-FFF2-40B4-BE49-F238E27FC236}">
                  <a16:creationId xmlns:a16="http://schemas.microsoft.com/office/drawing/2014/main" id="{06861865-446B-683B-754F-259B7FED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791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OH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499" name="Freeform 27">
              <a:extLst>
                <a:ext uri="{FF2B5EF4-FFF2-40B4-BE49-F238E27FC236}">
                  <a16:creationId xmlns:a16="http://schemas.microsoft.com/office/drawing/2014/main" id="{7FB967D0-CA93-E685-366C-FF5D1422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849"/>
              <a:ext cx="18" cy="1"/>
            </a:xfrm>
            <a:custGeom>
              <a:avLst/>
              <a:gdLst>
                <a:gd name="T0" fmla="*/ 0 w 18"/>
                <a:gd name="T1" fmla="*/ 0 w 18"/>
                <a:gd name="T2" fmla="*/ 0 w 18"/>
                <a:gd name="T3" fmla="*/ 18 w 18"/>
                <a:gd name="T4" fmla="*/ 18 w 18"/>
                <a:gd name="T5" fmla="*/ 18 w 18"/>
                <a:gd name="T6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00" name="Rectangle 28">
              <a:extLst>
                <a:ext uri="{FF2B5EF4-FFF2-40B4-BE49-F238E27FC236}">
                  <a16:creationId xmlns:a16="http://schemas.microsoft.com/office/drawing/2014/main" id="{0C2F78FA-8663-B75A-53E9-9DD6DABA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3513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501" name="Rectangle 29">
              <a:extLst>
                <a:ext uri="{FF2B5EF4-FFF2-40B4-BE49-F238E27FC236}">
                  <a16:creationId xmlns:a16="http://schemas.microsoft.com/office/drawing/2014/main" id="{E9A48285-AE3E-F7F9-4C7C-9F1DF452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3572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OL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61502" name="Group 30">
              <a:extLst>
                <a:ext uri="{FF2B5EF4-FFF2-40B4-BE49-F238E27FC236}">
                  <a16:creationId xmlns:a16="http://schemas.microsoft.com/office/drawing/2014/main" id="{EE7EDF7B-AD0E-1443-32EC-B9D75376D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" y="3318"/>
              <a:ext cx="393" cy="332"/>
              <a:chOff x="2860" y="3318"/>
              <a:chExt cx="393" cy="332"/>
            </a:xfrm>
          </p:grpSpPr>
          <p:sp>
            <p:nvSpPr>
              <p:cNvPr id="361503" name="Freeform 31">
                <a:extLst>
                  <a:ext uri="{FF2B5EF4-FFF2-40B4-BE49-F238E27FC236}">
                    <a16:creationId xmlns:a16="http://schemas.microsoft.com/office/drawing/2014/main" id="{D4AEE35D-D666-4A25-9E99-0A7C1C1CC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3513"/>
                <a:ext cx="211" cy="137"/>
              </a:xfrm>
              <a:custGeom>
                <a:avLst/>
                <a:gdLst>
                  <a:gd name="T0" fmla="*/ 0 w 211"/>
                  <a:gd name="T1" fmla="*/ 59 h 137"/>
                  <a:gd name="T2" fmla="*/ 0 w 211"/>
                  <a:gd name="T3" fmla="*/ 0 h 137"/>
                  <a:gd name="T4" fmla="*/ 0 w 211"/>
                  <a:gd name="T5" fmla="*/ 0 h 137"/>
                  <a:gd name="T6" fmla="*/ 0 w 211"/>
                  <a:gd name="T7" fmla="*/ 0 h 137"/>
                  <a:gd name="T8" fmla="*/ 159 w 211"/>
                  <a:gd name="T9" fmla="*/ 59 h 137"/>
                  <a:gd name="T10" fmla="*/ 211 w 211"/>
                  <a:gd name="T11" fmla="*/ 59 h 137"/>
                  <a:gd name="T12" fmla="*/ 159 w 211"/>
                  <a:gd name="T13" fmla="*/ 79 h 137"/>
                  <a:gd name="T14" fmla="*/ 0 w 211"/>
                  <a:gd name="T15" fmla="*/ 137 h 137"/>
                  <a:gd name="T16" fmla="*/ 0 w 211"/>
                  <a:gd name="T17" fmla="*/ 137 h 137"/>
                  <a:gd name="T18" fmla="*/ 0 w 211"/>
                  <a:gd name="T19" fmla="*/ 118 h 137"/>
                  <a:gd name="T20" fmla="*/ 0 w 211"/>
                  <a:gd name="T21" fmla="*/ 118 h 137"/>
                  <a:gd name="T22" fmla="*/ 159 w 211"/>
                  <a:gd name="T23" fmla="*/ 59 h 137"/>
                  <a:gd name="T24" fmla="*/ 159 w 211"/>
                  <a:gd name="T25" fmla="*/ 79 h 137"/>
                  <a:gd name="T26" fmla="*/ 159 w 211"/>
                  <a:gd name="T27" fmla="*/ 79 h 137"/>
                  <a:gd name="T28" fmla="*/ 0 w 211"/>
                  <a:gd name="T29" fmla="*/ 20 h 137"/>
                  <a:gd name="T30" fmla="*/ 0 w 211"/>
                  <a:gd name="T31" fmla="*/ 0 h 137"/>
                  <a:gd name="T32" fmla="*/ 17 w 211"/>
                  <a:gd name="T33" fmla="*/ 0 h 137"/>
                  <a:gd name="T34" fmla="*/ 17 w 211"/>
                  <a:gd name="T35" fmla="*/ 59 h 137"/>
                  <a:gd name="T36" fmla="*/ 0 w 211"/>
                  <a:gd name="T37" fmla="*/ 5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1" h="137">
                    <a:moveTo>
                      <a:pt x="0" y="5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59" y="59"/>
                    </a:lnTo>
                    <a:lnTo>
                      <a:pt x="211" y="59"/>
                    </a:lnTo>
                    <a:lnTo>
                      <a:pt x="159" y="79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159" y="59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59"/>
                    </a:lnTo>
                    <a:lnTo>
                      <a:pt x="0" y="5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04" name="Freeform 32">
                <a:extLst>
                  <a:ext uri="{FF2B5EF4-FFF2-40B4-BE49-F238E27FC236}">
                    <a16:creationId xmlns:a16="http://schemas.microsoft.com/office/drawing/2014/main" id="{B6D4D06F-C5C7-D0A4-0A86-4D270ED75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3572"/>
                <a:ext cx="17" cy="59"/>
              </a:xfrm>
              <a:custGeom>
                <a:avLst/>
                <a:gdLst>
                  <a:gd name="T0" fmla="*/ 0 w 17"/>
                  <a:gd name="T1" fmla="*/ 59 h 59"/>
                  <a:gd name="T2" fmla="*/ 0 w 17"/>
                  <a:gd name="T3" fmla="*/ 0 h 59"/>
                  <a:gd name="T4" fmla="*/ 17 w 17"/>
                  <a:gd name="T5" fmla="*/ 0 h 59"/>
                  <a:gd name="T6" fmla="*/ 17 w 17"/>
                  <a:gd name="T7" fmla="*/ 0 h 59"/>
                  <a:gd name="T8" fmla="*/ 17 w 17"/>
                  <a:gd name="T9" fmla="*/ 0 h 59"/>
                  <a:gd name="T10" fmla="*/ 17 w 17"/>
                  <a:gd name="T11" fmla="*/ 59 h 59"/>
                  <a:gd name="T12" fmla="*/ 0 w 17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59">
                    <a:moveTo>
                      <a:pt x="0" y="59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59"/>
                    </a:lnTo>
                    <a:lnTo>
                      <a:pt x="0" y="5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05" name="Freeform 33">
                <a:extLst>
                  <a:ext uri="{FF2B5EF4-FFF2-40B4-BE49-F238E27FC236}">
                    <a16:creationId xmlns:a16="http://schemas.microsoft.com/office/drawing/2014/main" id="{C2504D0E-D093-BFE0-6EFD-A94614558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3513"/>
                <a:ext cx="159" cy="118"/>
              </a:xfrm>
              <a:custGeom>
                <a:avLst/>
                <a:gdLst>
                  <a:gd name="T0" fmla="*/ 0 w 159"/>
                  <a:gd name="T1" fmla="*/ 59 h 118"/>
                  <a:gd name="T2" fmla="*/ 0 w 159"/>
                  <a:gd name="T3" fmla="*/ 0 h 118"/>
                  <a:gd name="T4" fmla="*/ 159 w 159"/>
                  <a:gd name="T5" fmla="*/ 59 h 118"/>
                  <a:gd name="T6" fmla="*/ 0 w 159"/>
                  <a:gd name="T7" fmla="*/ 118 h 118"/>
                  <a:gd name="T8" fmla="*/ 0 w 159"/>
                  <a:gd name="T9" fmla="*/ 5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18">
                    <a:moveTo>
                      <a:pt x="0" y="59"/>
                    </a:moveTo>
                    <a:lnTo>
                      <a:pt x="0" y="0"/>
                    </a:lnTo>
                    <a:lnTo>
                      <a:pt x="159" y="59"/>
                    </a:lnTo>
                    <a:lnTo>
                      <a:pt x="0" y="118"/>
                    </a:lnTo>
                    <a:lnTo>
                      <a:pt x="0" y="5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06" name="Rectangle 34">
                <a:extLst>
                  <a:ext uri="{FF2B5EF4-FFF2-40B4-BE49-F238E27FC236}">
                    <a16:creationId xmlns:a16="http://schemas.microsoft.com/office/drawing/2014/main" id="{F3A3C062-DA03-4EAB-A62F-4D53488B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318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61507" name="Rectangle 35">
                <a:extLst>
                  <a:ext uri="{FF2B5EF4-FFF2-40B4-BE49-F238E27FC236}">
                    <a16:creationId xmlns:a16="http://schemas.microsoft.com/office/drawing/2014/main" id="{C75719E7-0889-AFB1-3F62-3171FC2CD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3376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361508" name="Group 36">
              <a:extLst>
                <a:ext uri="{FF2B5EF4-FFF2-40B4-BE49-F238E27FC236}">
                  <a16:creationId xmlns:a16="http://schemas.microsoft.com/office/drawing/2014/main" id="{BC586CF3-C4E1-5864-CDB4-BF505AC0D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1262"/>
              <a:ext cx="370" cy="411"/>
              <a:chOff x="603" y="1262"/>
              <a:chExt cx="370" cy="411"/>
            </a:xfrm>
          </p:grpSpPr>
          <p:sp>
            <p:nvSpPr>
              <p:cNvPr id="361509" name="Freeform 37">
                <a:extLst>
                  <a:ext uri="{FF2B5EF4-FFF2-40B4-BE49-F238E27FC236}">
                    <a16:creationId xmlns:a16="http://schemas.microsoft.com/office/drawing/2014/main" id="{D2EE7E0A-F3F2-3E69-0876-88C1969D1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" y="1438"/>
                <a:ext cx="106" cy="235"/>
              </a:xfrm>
              <a:custGeom>
                <a:avLst/>
                <a:gdLst>
                  <a:gd name="T0" fmla="*/ 36 w 106"/>
                  <a:gd name="T1" fmla="*/ 235 h 235"/>
                  <a:gd name="T2" fmla="*/ 0 w 106"/>
                  <a:gd name="T3" fmla="*/ 235 h 235"/>
                  <a:gd name="T4" fmla="*/ 0 w 106"/>
                  <a:gd name="T5" fmla="*/ 235 h 235"/>
                  <a:gd name="T6" fmla="*/ 0 w 106"/>
                  <a:gd name="T7" fmla="*/ 235 h 235"/>
                  <a:gd name="T8" fmla="*/ 36 w 106"/>
                  <a:gd name="T9" fmla="*/ 59 h 235"/>
                  <a:gd name="T10" fmla="*/ 36 w 106"/>
                  <a:gd name="T11" fmla="*/ 0 h 235"/>
                  <a:gd name="T12" fmla="*/ 53 w 106"/>
                  <a:gd name="T13" fmla="*/ 59 h 235"/>
                  <a:gd name="T14" fmla="*/ 106 w 106"/>
                  <a:gd name="T15" fmla="*/ 235 h 235"/>
                  <a:gd name="T16" fmla="*/ 106 w 106"/>
                  <a:gd name="T17" fmla="*/ 235 h 235"/>
                  <a:gd name="T18" fmla="*/ 89 w 106"/>
                  <a:gd name="T19" fmla="*/ 235 h 235"/>
                  <a:gd name="T20" fmla="*/ 89 w 106"/>
                  <a:gd name="T21" fmla="*/ 235 h 235"/>
                  <a:gd name="T22" fmla="*/ 36 w 106"/>
                  <a:gd name="T23" fmla="*/ 59 h 235"/>
                  <a:gd name="T24" fmla="*/ 53 w 106"/>
                  <a:gd name="T25" fmla="*/ 59 h 235"/>
                  <a:gd name="T26" fmla="*/ 53 w 106"/>
                  <a:gd name="T27" fmla="*/ 59 h 235"/>
                  <a:gd name="T28" fmla="*/ 18 w 106"/>
                  <a:gd name="T29" fmla="*/ 235 h 235"/>
                  <a:gd name="T30" fmla="*/ 0 w 106"/>
                  <a:gd name="T31" fmla="*/ 235 h 235"/>
                  <a:gd name="T32" fmla="*/ 0 w 106"/>
                  <a:gd name="T33" fmla="*/ 216 h 235"/>
                  <a:gd name="T34" fmla="*/ 36 w 106"/>
                  <a:gd name="T35" fmla="*/ 216 h 235"/>
                  <a:gd name="T36" fmla="*/ 36 w 106"/>
                  <a:gd name="T37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235">
                    <a:moveTo>
                      <a:pt x="36" y="235"/>
                    </a:move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36" y="59"/>
                    </a:lnTo>
                    <a:lnTo>
                      <a:pt x="36" y="0"/>
                    </a:lnTo>
                    <a:lnTo>
                      <a:pt x="53" y="59"/>
                    </a:lnTo>
                    <a:lnTo>
                      <a:pt x="106" y="235"/>
                    </a:lnTo>
                    <a:lnTo>
                      <a:pt x="106" y="235"/>
                    </a:lnTo>
                    <a:lnTo>
                      <a:pt x="89" y="235"/>
                    </a:lnTo>
                    <a:lnTo>
                      <a:pt x="89" y="235"/>
                    </a:lnTo>
                    <a:lnTo>
                      <a:pt x="36" y="59"/>
                    </a:lnTo>
                    <a:lnTo>
                      <a:pt x="53" y="59"/>
                    </a:lnTo>
                    <a:lnTo>
                      <a:pt x="53" y="59"/>
                    </a:lnTo>
                    <a:lnTo>
                      <a:pt x="18" y="235"/>
                    </a:lnTo>
                    <a:lnTo>
                      <a:pt x="0" y="235"/>
                    </a:lnTo>
                    <a:lnTo>
                      <a:pt x="0" y="216"/>
                    </a:lnTo>
                    <a:lnTo>
                      <a:pt x="36" y="216"/>
                    </a:lnTo>
                    <a:lnTo>
                      <a:pt x="36" y="2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10" name="Freeform 38">
                <a:extLst>
                  <a:ext uri="{FF2B5EF4-FFF2-40B4-BE49-F238E27FC236}">
                    <a16:creationId xmlns:a16="http://schemas.microsoft.com/office/drawing/2014/main" id="{10099F9A-2108-C4A9-FE60-57E6C91E6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" y="1654"/>
                <a:ext cx="53" cy="19"/>
              </a:xfrm>
              <a:custGeom>
                <a:avLst/>
                <a:gdLst>
                  <a:gd name="T0" fmla="*/ 53 w 53"/>
                  <a:gd name="T1" fmla="*/ 19 h 19"/>
                  <a:gd name="T2" fmla="*/ 0 w 53"/>
                  <a:gd name="T3" fmla="*/ 19 h 19"/>
                  <a:gd name="T4" fmla="*/ 0 w 53"/>
                  <a:gd name="T5" fmla="*/ 0 h 19"/>
                  <a:gd name="T6" fmla="*/ 0 w 53"/>
                  <a:gd name="T7" fmla="*/ 0 h 19"/>
                  <a:gd name="T8" fmla="*/ 0 w 53"/>
                  <a:gd name="T9" fmla="*/ 0 h 19"/>
                  <a:gd name="T10" fmla="*/ 53 w 53"/>
                  <a:gd name="T11" fmla="*/ 0 h 19"/>
                  <a:gd name="T12" fmla="*/ 53 w 53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3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3" y="0"/>
                    </a:lnTo>
                    <a:lnTo>
                      <a:pt x="53" y="1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11" name="Freeform 39">
                <a:extLst>
                  <a:ext uri="{FF2B5EF4-FFF2-40B4-BE49-F238E27FC236}">
                    <a16:creationId xmlns:a16="http://schemas.microsoft.com/office/drawing/2014/main" id="{2DB8467E-126F-FAAE-2149-A2F49708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" y="1497"/>
                <a:ext cx="89" cy="176"/>
              </a:xfrm>
              <a:custGeom>
                <a:avLst/>
                <a:gdLst>
                  <a:gd name="T0" fmla="*/ 36 w 89"/>
                  <a:gd name="T1" fmla="*/ 176 h 176"/>
                  <a:gd name="T2" fmla="*/ 0 w 89"/>
                  <a:gd name="T3" fmla="*/ 176 h 176"/>
                  <a:gd name="T4" fmla="*/ 36 w 89"/>
                  <a:gd name="T5" fmla="*/ 0 h 176"/>
                  <a:gd name="T6" fmla="*/ 89 w 89"/>
                  <a:gd name="T7" fmla="*/ 176 h 176"/>
                  <a:gd name="T8" fmla="*/ 36 w 89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76">
                    <a:moveTo>
                      <a:pt x="36" y="176"/>
                    </a:moveTo>
                    <a:lnTo>
                      <a:pt x="0" y="176"/>
                    </a:lnTo>
                    <a:lnTo>
                      <a:pt x="36" y="0"/>
                    </a:lnTo>
                    <a:lnTo>
                      <a:pt x="89" y="176"/>
                    </a:lnTo>
                    <a:lnTo>
                      <a:pt x="36" y="17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12" name="Rectangle 40">
                <a:extLst>
                  <a:ext uri="{FF2B5EF4-FFF2-40B4-BE49-F238E27FC236}">
                    <a16:creationId xmlns:a16="http://schemas.microsoft.com/office/drawing/2014/main" id="{700A7D76-9BF6-8FE7-31EF-EE2F2084A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1262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61513" name="Rectangle 41">
                <a:extLst>
                  <a:ext uri="{FF2B5EF4-FFF2-40B4-BE49-F238E27FC236}">
                    <a16:creationId xmlns:a16="http://schemas.microsoft.com/office/drawing/2014/main" id="{C803940E-61E0-A0CD-6347-8EC1A9F1D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21"/>
                <a:ext cx="15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out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61514" name="Rectangle 42">
              <a:extLst>
                <a:ext uri="{FF2B5EF4-FFF2-40B4-BE49-F238E27FC236}">
                  <a16:creationId xmlns:a16="http://schemas.microsoft.com/office/drawing/2014/main" id="{6FAA44CA-3DAF-E065-3F03-863BF79D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572"/>
              <a:ext cx="705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5" name="Freeform 43">
              <a:extLst>
                <a:ext uri="{FF2B5EF4-FFF2-40B4-BE49-F238E27FC236}">
                  <a16:creationId xmlns:a16="http://schemas.microsoft.com/office/drawing/2014/main" id="{711F09DE-B8EE-8D3A-0064-508F7EFB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711"/>
              <a:ext cx="53" cy="58"/>
            </a:xfrm>
            <a:custGeom>
              <a:avLst/>
              <a:gdLst>
                <a:gd name="T0" fmla="*/ 53 w 53"/>
                <a:gd name="T1" fmla="*/ 19 h 58"/>
                <a:gd name="T2" fmla="*/ 35 w 53"/>
                <a:gd name="T3" fmla="*/ 0 h 58"/>
                <a:gd name="T4" fmla="*/ 35 w 53"/>
                <a:gd name="T5" fmla="*/ 0 h 58"/>
                <a:gd name="T6" fmla="*/ 18 w 53"/>
                <a:gd name="T7" fmla="*/ 0 h 58"/>
                <a:gd name="T8" fmla="*/ 0 w 53"/>
                <a:gd name="T9" fmla="*/ 19 h 58"/>
                <a:gd name="T10" fmla="*/ 18 w 53"/>
                <a:gd name="T11" fmla="*/ 39 h 58"/>
                <a:gd name="T12" fmla="*/ 35 w 53"/>
                <a:gd name="T13" fmla="*/ 58 h 58"/>
                <a:gd name="T14" fmla="*/ 35 w 53"/>
                <a:gd name="T15" fmla="*/ 39 h 58"/>
                <a:gd name="T16" fmla="*/ 53 w 53"/>
                <a:gd name="T17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8">
                  <a:moveTo>
                    <a:pt x="53" y="19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0" y="19"/>
                  </a:lnTo>
                  <a:lnTo>
                    <a:pt x="18" y="39"/>
                  </a:lnTo>
                  <a:lnTo>
                    <a:pt x="35" y="58"/>
                  </a:lnTo>
                  <a:lnTo>
                    <a:pt x="35" y="39"/>
                  </a:lnTo>
                  <a:lnTo>
                    <a:pt x="53" y="1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6" name="Freeform 44">
              <a:extLst>
                <a:ext uri="{FF2B5EF4-FFF2-40B4-BE49-F238E27FC236}">
                  <a16:creationId xmlns:a16="http://schemas.microsoft.com/office/drawing/2014/main" id="{E9EE1961-D893-4BAC-D915-3BB55FAE3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711"/>
              <a:ext cx="71" cy="78"/>
            </a:xfrm>
            <a:custGeom>
              <a:avLst/>
              <a:gdLst>
                <a:gd name="T0" fmla="*/ 53 w 71"/>
                <a:gd name="T1" fmla="*/ 39 h 78"/>
                <a:gd name="T2" fmla="*/ 35 w 71"/>
                <a:gd name="T3" fmla="*/ 19 h 78"/>
                <a:gd name="T4" fmla="*/ 35 w 71"/>
                <a:gd name="T5" fmla="*/ 19 h 78"/>
                <a:gd name="T6" fmla="*/ 35 w 71"/>
                <a:gd name="T7" fmla="*/ 19 h 78"/>
                <a:gd name="T8" fmla="*/ 35 w 71"/>
                <a:gd name="T9" fmla="*/ 19 h 78"/>
                <a:gd name="T10" fmla="*/ 35 w 71"/>
                <a:gd name="T11" fmla="*/ 19 h 78"/>
                <a:gd name="T12" fmla="*/ 35 w 71"/>
                <a:gd name="T13" fmla="*/ 19 h 78"/>
                <a:gd name="T14" fmla="*/ 18 w 71"/>
                <a:gd name="T15" fmla="*/ 19 h 78"/>
                <a:gd name="T16" fmla="*/ 35 w 71"/>
                <a:gd name="T17" fmla="*/ 19 h 78"/>
                <a:gd name="T18" fmla="*/ 35 w 71"/>
                <a:gd name="T19" fmla="*/ 19 h 78"/>
                <a:gd name="T20" fmla="*/ 18 w 71"/>
                <a:gd name="T21" fmla="*/ 39 h 78"/>
                <a:gd name="T22" fmla="*/ 18 w 71"/>
                <a:gd name="T23" fmla="*/ 19 h 78"/>
                <a:gd name="T24" fmla="*/ 18 w 71"/>
                <a:gd name="T25" fmla="*/ 19 h 78"/>
                <a:gd name="T26" fmla="*/ 35 w 71"/>
                <a:gd name="T27" fmla="*/ 39 h 78"/>
                <a:gd name="T28" fmla="*/ 35 w 71"/>
                <a:gd name="T29" fmla="*/ 39 h 78"/>
                <a:gd name="T30" fmla="*/ 35 w 71"/>
                <a:gd name="T31" fmla="*/ 39 h 78"/>
                <a:gd name="T32" fmla="*/ 53 w 71"/>
                <a:gd name="T33" fmla="*/ 58 h 78"/>
                <a:gd name="T34" fmla="*/ 35 w 71"/>
                <a:gd name="T35" fmla="*/ 58 h 78"/>
                <a:gd name="T36" fmla="*/ 35 w 71"/>
                <a:gd name="T37" fmla="*/ 58 h 78"/>
                <a:gd name="T38" fmla="*/ 35 w 71"/>
                <a:gd name="T39" fmla="*/ 39 h 78"/>
                <a:gd name="T40" fmla="*/ 35 w 71"/>
                <a:gd name="T41" fmla="*/ 39 h 78"/>
                <a:gd name="T42" fmla="*/ 35 w 71"/>
                <a:gd name="T43" fmla="*/ 39 h 78"/>
                <a:gd name="T44" fmla="*/ 53 w 71"/>
                <a:gd name="T45" fmla="*/ 19 h 78"/>
                <a:gd name="T46" fmla="*/ 53 w 71"/>
                <a:gd name="T47" fmla="*/ 19 h 78"/>
                <a:gd name="T48" fmla="*/ 71 w 71"/>
                <a:gd name="T49" fmla="*/ 39 h 78"/>
                <a:gd name="T50" fmla="*/ 71 w 71"/>
                <a:gd name="T51" fmla="*/ 39 h 78"/>
                <a:gd name="T52" fmla="*/ 53 w 71"/>
                <a:gd name="T53" fmla="*/ 58 h 78"/>
                <a:gd name="T54" fmla="*/ 53 w 71"/>
                <a:gd name="T55" fmla="*/ 58 h 78"/>
                <a:gd name="T56" fmla="*/ 53 w 71"/>
                <a:gd name="T57" fmla="*/ 39 h 78"/>
                <a:gd name="T58" fmla="*/ 53 w 71"/>
                <a:gd name="T59" fmla="*/ 58 h 78"/>
                <a:gd name="T60" fmla="*/ 53 w 71"/>
                <a:gd name="T61" fmla="*/ 58 h 78"/>
                <a:gd name="T62" fmla="*/ 35 w 71"/>
                <a:gd name="T63" fmla="*/ 78 h 78"/>
                <a:gd name="T64" fmla="*/ 18 w 71"/>
                <a:gd name="T65" fmla="*/ 58 h 78"/>
                <a:gd name="T66" fmla="*/ 18 w 71"/>
                <a:gd name="T67" fmla="*/ 58 h 78"/>
                <a:gd name="T68" fmla="*/ 18 w 71"/>
                <a:gd name="T69" fmla="*/ 58 h 78"/>
                <a:gd name="T70" fmla="*/ 0 w 71"/>
                <a:gd name="T71" fmla="*/ 39 h 78"/>
                <a:gd name="T72" fmla="*/ 0 w 71"/>
                <a:gd name="T73" fmla="*/ 39 h 78"/>
                <a:gd name="T74" fmla="*/ 0 w 71"/>
                <a:gd name="T75" fmla="*/ 19 h 78"/>
                <a:gd name="T76" fmla="*/ 18 w 71"/>
                <a:gd name="T77" fmla="*/ 0 h 78"/>
                <a:gd name="T78" fmla="*/ 18 w 71"/>
                <a:gd name="T79" fmla="*/ 0 h 78"/>
                <a:gd name="T80" fmla="*/ 18 w 71"/>
                <a:gd name="T81" fmla="*/ 0 h 78"/>
                <a:gd name="T82" fmla="*/ 35 w 71"/>
                <a:gd name="T83" fmla="*/ 0 h 78"/>
                <a:gd name="T84" fmla="*/ 35 w 71"/>
                <a:gd name="T85" fmla="*/ 0 h 78"/>
                <a:gd name="T86" fmla="*/ 53 w 71"/>
                <a:gd name="T87" fmla="*/ 0 h 78"/>
                <a:gd name="T88" fmla="*/ 53 w 71"/>
                <a:gd name="T89" fmla="*/ 0 h 78"/>
                <a:gd name="T90" fmla="*/ 53 w 71"/>
                <a:gd name="T91" fmla="*/ 0 h 78"/>
                <a:gd name="T92" fmla="*/ 53 w 71"/>
                <a:gd name="T93" fmla="*/ 0 h 78"/>
                <a:gd name="T94" fmla="*/ 71 w 71"/>
                <a:gd name="T95" fmla="*/ 19 h 78"/>
                <a:gd name="T96" fmla="*/ 53 w 71"/>
                <a:gd name="T97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78">
                  <a:moveTo>
                    <a:pt x="53" y="39"/>
                  </a:move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18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18" y="3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5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3" y="39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35" y="7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19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9"/>
                  </a:lnTo>
                  <a:lnTo>
                    <a:pt x="53" y="3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7" name="Freeform 45">
              <a:extLst>
                <a:ext uri="{FF2B5EF4-FFF2-40B4-BE49-F238E27FC236}">
                  <a16:creationId xmlns:a16="http://schemas.microsoft.com/office/drawing/2014/main" id="{102A7BA2-4CD5-2E0A-3A53-F820EFCD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730"/>
              <a:ext cx="18" cy="20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0 h 20"/>
                <a:gd name="T4" fmla="*/ 0 w 18"/>
                <a:gd name="T5" fmla="*/ 20 h 20"/>
                <a:gd name="T6" fmla="*/ 18 w 18"/>
                <a:gd name="T7" fmla="*/ 0 h 20"/>
                <a:gd name="T8" fmla="*/ 18 w 18"/>
                <a:gd name="T9" fmla="*/ 20 h 20"/>
                <a:gd name="T10" fmla="*/ 18 w 18"/>
                <a:gd name="T11" fmla="*/ 20 h 20"/>
                <a:gd name="T12" fmla="*/ 0 w 1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8" y="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8" name="Rectangle 46">
              <a:extLst>
                <a:ext uri="{FF2B5EF4-FFF2-40B4-BE49-F238E27FC236}">
                  <a16:creationId xmlns:a16="http://schemas.microsoft.com/office/drawing/2014/main" id="{0397DB16-53D0-4BA8-7A1E-15A880F7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730"/>
              <a:ext cx="17" cy="15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9" name="Rectangle 47">
              <a:extLst>
                <a:ext uri="{FF2B5EF4-FFF2-40B4-BE49-F238E27FC236}">
                  <a16:creationId xmlns:a16="http://schemas.microsoft.com/office/drawing/2014/main" id="{A3BBD4A8-3556-BA67-57DD-F6B50787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574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520" name="Rectangle 48">
              <a:extLst>
                <a:ext uri="{FF2B5EF4-FFF2-40B4-BE49-F238E27FC236}">
                  <a16:creationId xmlns:a16="http://schemas.microsoft.com/office/drawing/2014/main" id="{8E918177-56C8-AF98-C2EC-3287BC61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2632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521" name="Rectangle 49">
              <a:extLst>
                <a:ext uri="{FF2B5EF4-FFF2-40B4-BE49-F238E27FC236}">
                  <a16:creationId xmlns:a16="http://schemas.microsoft.com/office/drawing/2014/main" id="{B55DC4BF-0BDB-285F-53BB-1933998C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611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1522" name="Rectangle 50">
              <a:extLst>
                <a:ext uri="{FF2B5EF4-FFF2-40B4-BE49-F238E27FC236}">
                  <a16:creationId xmlns:a16="http://schemas.microsoft.com/office/drawing/2014/main" id="{72A5516C-048F-7AEB-7AE5-7C2C8617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3670"/>
              <a:ext cx="1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IL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61523" name="Group 51">
              <a:extLst>
                <a:ext uri="{FF2B5EF4-FFF2-40B4-BE49-F238E27FC236}">
                  <a16:creationId xmlns:a16="http://schemas.microsoft.com/office/drawing/2014/main" id="{F520954E-8540-7239-8558-8F932781A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" y="3572"/>
              <a:ext cx="233" cy="242"/>
              <a:chOff x="2225" y="3572"/>
              <a:chExt cx="233" cy="242"/>
            </a:xfrm>
          </p:grpSpPr>
          <p:sp>
            <p:nvSpPr>
              <p:cNvPr id="361524" name="Freeform 52">
                <a:extLst>
                  <a:ext uri="{FF2B5EF4-FFF2-40B4-BE49-F238E27FC236}">
                    <a16:creationId xmlns:a16="http://schemas.microsoft.com/office/drawing/2014/main" id="{D6228A46-D471-8B84-6E54-FC11BDDDC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3572"/>
                <a:ext cx="18" cy="1"/>
              </a:xfrm>
              <a:custGeom>
                <a:avLst/>
                <a:gdLst>
                  <a:gd name="T0" fmla="*/ 0 w 18"/>
                  <a:gd name="T1" fmla="*/ 0 w 18"/>
                  <a:gd name="T2" fmla="*/ 0 w 18"/>
                  <a:gd name="T3" fmla="*/ 18 w 18"/>
                  <a:gd name="T4" fmla="*/ 18 w 18"/>
                  <a:gd name="T5" fmla="*/ 18 w 18"/>
                  <a:gd name="T6" fmla="*/ 0 w 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25" name="Rectangle 53">
                <a:extLst>
                  <a:ext uri="{FF2B5EF4-FFF2-40B4-BE49-F238E27FC236}">
                    <a16:creationId xmlns:a16="http://schemas.microsoft.com/office/drawing/2014/main" id="{9832B418-38BA-0841-92A8-7B05CC798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3611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61526" name="Rectangle 54">
                <a:extLst>
                  <a:ext uri="{FF2B5EF4-FFF2-40B4-BE49-F238E27FC236}">
                    <a16:creationId xmlns:a16="http://schemas.microsoft.com/office/drawing/2014/main" id="{20EE0E2B-B1FD-17C4-2DD4-6B7138BC8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3670"/>
                <a:ext cx="1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IH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61527" name="Rectangle 55">
              <a:extLst>
                <a:ext uri="{FF2B5EF4-FFF2-40B4-BE49-F238E27FC236}">
                  <a16:creationId xmlns:a16="http://schemas.microsoft.com/office/drawing/2014/main" id="{AE2A22E0-8A79-DC4E-AA18-C40C6038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7"/>
              <a:ext cx="36" cy="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28" name="Oval 56">
              <a:extLst>
                <a:ext uri="{FF2B5EF4-FFF2-40B4-BE49-F238E27FC236}">
                  <a16:creationId xmlns:a16="http://schemas.microsoft.com/office/drawing/2014/main" id="{06B1183A-69B7-7F5E-16AD-2F6324E1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1788"/>
              <a:ext cx="132" cy="13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29" name="Oval 57">
              <a:extLst>
                <a:ext uri="{FF2B5EF4-FFF2-40B4-BE49-F238E27FC236}">
                  <a16:creationId xmlns:a16="http://schemas.microsoft.com/office/drawing/2014/main" id="{3A495B44-BB68-225D-5ECF-64128CBC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504"/>
              <a:ext cx="132" cy="13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530" name="Text Box 58">
            <a:extLst>
              <a:ext uri="{FF2B5EF4-FFF2-40B4-BE49-F238E27FC236}">
                <a16:creationId xmlns:a16="http://schemas.microsoft.com/office/drawing/2014/main" id="{E53B2805-AE7D-683E-6F13-1130F047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529263"/>
            <a:ext cx="246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A simplified approach</a:t>
            </a:r>
          </a:p>
        </p:txBody>
      </p:sp>
      <p:pic>
        <p:nvPicPr>
          <p:cNvPr id="361531" name="Picture 59">
            <a:extLst>
              <a:ext uri="{FF2B5EF4-FFF2-40B4-BE49-F238E27FC236}">
                <a16:creationId xmlns:a16="http://schemas.microsoft.com/office/drawing/2014/main" id="{253CB639-9E81-5244-9A8A-A4E2A023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22559" r="32886" b="55859"/>
          <a:stretch>
            <a:fillRect/>
          </a:stretch>
        </p:blipFill>
        <p:spPr bwMode="auto">
          <a:xfrm>
            <a:off x="3781425" y="2166938"/>
            <a:ext cx="48958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5DA120FB-2C82-87DA-EAAB-F5E46B1D7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Gain</a:t>
            </a:r>
          </a:p>
        </p:txBody>
      </p:sp>
      <p:pic>
        <p:nvPicPr>
          <p:cNvPr id="362499" name="Picture 3">
            <a:extLst>
              <a:ext uri="{FF2B5EF4-FFF2-40B4-BE49-F238E27FC236}">
                <a16:creationId xmlns:a16="http://schemas.microsoft.com/office/drawing/2014/main" id="{B5327C44-2EA2-AD8C-76A9-1C034181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5345113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2500" name="Group 4">
            <a:extLst>
              <a:ext uri="{FF2B5EF4-FFF2-40B4-BE49-F238E27FC236}">
                <a16:creationId xmlns:a16="http://schemas.microsoft.com/office/drawing/2014/main" id="{5F293C5F-A215-C37E-9BA5-0B6F2414A696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2944813"/>
            <a:ext cx="3448050" cy="1341437"/>
            <a:chOff x="3432" y="2071"/>
            <a:chExt cx="2172" cy="845"/>
          </a:xfrm>
        </p:grpSpPr>
        <p:pic>
          <p:nvPicPr>
            <p:cNvPr id="362501" name="Picture 5">
              <a:extLst>
                <a:ext uri="{FF2B5EF4-FFF2-40B4-BE49-F238E27FC236}">
                  <a16:creationId xmlns:a16="http://schemas.microsoft.com/office/drawing/2014/main" id="{5AC73CAB-E925-3D98-B46A-32F34349D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8" t="32910" r="29091" b="41895"/>
            <a:stretch>
              <a:fillRect/>
            </a:stretch>
          </p:blipFill>
          <p:spPr bwMode="auto">
            <a:xfrm>
              <a:off x="3432" y="2071"/>
              <a:ext cx="2172" cy="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2502" name="Rectangle 6">
              <a:extLst>
                <a:ext uri="{FF2B5EF4-FFF2-40B4-BE49-F238E27FC236}">
                  <a16:creationId xmlns:a16="http://schemas.microsoft.com/office/drawing/2014/main" id="{0E141C66-8CA5-12D2-7E0D-7AA9287A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80"/>
              <a:ext cx="186" cy="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D2ACD7D5-77B1-CDCB-6E9C-03E57906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Gain as a function of VDD</a:t>
            </a:r>
          </a:p>
        </p:txBody>
      </p:sp>
      <p:pic>
        <p:nvPicPr>
          <p:cNvPr id="363523" name="Picture 3">
            <a:extLst>
              <a:ext uri="{FF2B5EF4-FFF2-40B4-BE49-F238E27FC236}">
                <a16:creationId xmlns:a16="http://schemas.microsoft.com/office/drawing/2014/main" id="{5C66B2C4-9575-FF6A-15B6-14706AA2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733550"/>
            <a:ext cx="3983038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3524" name="Group 4">
            <a:extLst>
              <a:ext uri="{FF2B5EF4-FFF2-40B4-BE49-F238E27FC236}">
                <a16:creationId xmlns:a16="http://schemas.microsoft.com/office/drawing/2014/main" id="{203E81AC-D688-3C69-FA55-8A2C424DE5D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704975"/>
            <a:ext cx="5186363" cy="3916363"/>
            <a:chOff x="186" y="1074"/>
            <a:chExt cx="3267" cy="2467"/>
          </a:xfrm>
        </p:grpSpPr>
        <p:pic>
          <p:nvPicPr>
            <p:cNvPr id="363525" name="Picture 5">
              <a:extLst>
                <a:ext uri="{FF2B5EF4-FFF2-40B4-BE49-F238E27FC236}">
                  <a16:creationId xmlns:a16="http://schemas.microsoft.com/office/drawing/2014/main" id="{C2C6D3D0-F5EF-8C02-3A06-021A06C40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1074"/>
              <a:ext cx="2467" cy="2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3526" name="Text Box 6">
              <a:extLst>
                <a:ext uri="{FF2B5EF4-FFF2-40B4-BE49-F238E27FC236}">
                  <a16:creationId xmlns:a16="http://schemas.microsoft.com/office/drawing/2014/main" id="{C796303D-AD01-9F71-43D1-7078D4CC1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2904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Gain=-1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A6F79B81-F9D2-C088-2EFD-DB92315AC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600"/>
              <a:t>Simulated VTC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4547" name="Picture 3">
            <a:extLst>
              <a:ext uri="{FF2B5EF4-FFF2-40B4-BE49-F238E27FC236}">
                <a16:creationId xmlns:a16="http://schemas.microsoft.com/office/drawing/2014/main" id="{99340364-8C06-2720-9AEA-66209E10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974725"/>
            <a:ext cx="6069013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>
            <a:extLst>
              <a:ext uri="{FF2B5EF4-FFF2-40B4-BE49-F238E27FC236}">
                <a16:creationId xmlns:a16="http://schemas.microsoft.com/office/drawing/2014/main" id="{1395C3EB-DE4A-7737-9AB0-3FBBFFA47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Process Variations</a:t>
            </a:r>
          </a:p>
        </p:txBody>
      </p:sp>
      <p:grpSp>
        <p:nvGrpSpPr>
          <p:cNvPr id="365572" name="Group 4">
            <a:extLst>
              <a:ext uri="{FF2B5EF4-FFF2-40B4-BE49-F238E27FC236}">
                <a16:creationId xmlns:a16="http://schemas.microsoft.com/office/drawing/2014/main" id="{6F66FD74-0555-85FA-EFE0-3534146349D9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1265238"/>
            <a:ext cx="4965700" cy="4637087"/>
            <a:chOff x="1118" y="1208"/>
            <a:chExt cx="3128" cy="2921"/>
          </a:xfrm>
        </p:grpSpPr>
        <p:sp>
          <p:nvSpPr>
            <p:cNvPr id="365573" name="Rectangle 5">
              <a:extLst>
                <a:ext uri="{FF2B5EF4-FFF2-40B4-BE49-F238E27FC236}">
                  <a16:creationId xmlns:a16="http://schemas.microsoft.com/office/drawing/2014/main" id="{6392BAC0-7666-F572-9659-F13D070F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74" name="Rectangle 6">
              <a:extLst>
                <a:ext uri="{FF2B5EF4-FFF2-40B4-BE49-F238E27FC236}">
                  <a16:creationId xmlns:a16="http://schemas.microsoft.com/office/drawing/2014/main" id="{5F92AE22-D205-93A0-3CA1-DE163AD1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5" name="Line 7">
              <a:extLst>
                <a:ext uri="{FF2B5EF4-FFF2-40B4-BE49-F238E27FC236}">
                  <a16:creationId xmlns:a16="http://schemas.microsoft.com/office/drawing/2014/main" id="{2868A864-7A67-AD45-289D-E89C67B7E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6" name="Freeform 8">
              <a:extLst>
                <a:ext uri="{FF2B5EF4-FFF2-40B4-BE49-F238E27FC236}">
                  <a16:creationId xmlns:a16="http://schemas.microsoft.com/office/drawing/2014/main" id="{9C1A8288-5836-A07B-8020-030E52F7A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7" name="Line 9">
              <a:extLst>
                <a:ext uri="{FF2B5EF4-FFF2-40B4-BE49-F238E27FC236}">
                  <a16:creationId xmlns:a16="http://schemas.microsoft.com/office/drawing/2014/main" id="{5F5AA0B1-8271-BFCE-4F08-CE8ABF67D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8" name="Line 10">
              <a:extLst>
                <a:ext uri="{FF2B5EF4-FFF2-40B4-BE49-F238E27FC236}">
                  <a16:creationId xmlns:a16="http://schemas.microsoft.com/office/drawing/2014/main" id="{34206CB1-FC82-B980-7397-0065AE596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9" name="Line 11">
              <a:extLst>
                <a:ext uri="{FF2B5EF4-FFF2-40B4-BE49-F238E27FC236}">
                  <a16:creationId xmlns:a16="http://schemas.microsoft.com/office/drawing/2014/main" id="{70D76F15-907C-865F-91C1-3A549B824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0" name="Line 12">
              <a:extLst>
                <a:ext uri="{FF2B5EF4-FFF2-40B4-BE49-F238E27FC236}">
                  <a16:creationId xmlns:a16="http://schemas.microsoft.com/office/drawing/2014/main" id="{08648C02-4C4B-E64C-B390-472AD7557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1" name="Line 13">
              <a:extLst>
                <a:ext uri="{FF2B5EF4-FFF2-40B4-BE49-F238E27FC236}">
                  <a16:creationId xmlns:a16="http://schemas.microsoft.com/office/drawing/2014/main" id="{D1AC8811-B485-E3E8-2236-6434B6994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2" name="Rectangle 14">
              <a:extLst>
                <a:ext uri="{FF2B5EF4-FFF2-40B4-BE49-F238E27FC236}">
                  <a16:creationId xmlns:a16="http://schemas.microsoft.com/office/drawing/2014/main" id="{7736C5C5-016E-5CE5-BD37-7F4185F3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83" name="Line 15">
              <a:extLst>
                <a:ext uri="{FF2B5EF4-FFF2-40B4-BE49-F238E27FC236}">
                  <a16:creationId xmlns:a16="http://schemas.microsoft.com/office/drawing/2014/main" id="{E82244BB-F9BA-E525-D6C9-00A636F8C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4" name="Line 16">
              <a:extLst>
                <a:ext uri="{FF2B5EF4-FFF2-40B4-BE49-F238E27FC236}">
                  <a16:creationId xmlns:a16="http://schemas.microsoft.com/office/drawing/2014/main" id="{172B3DBD-E6E6-7D59-303C-B883B038E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5" name="Rectangle 17">
              <a:extLst>
                <a:ext uri="{FF2B5EF4-FFF2-40B4-BE49-F238E27FC236}">
                  <a16:creationId xmlns:a16="http://schemas.microsoft.com/office/drawing/2014/main" id="{0B052C7B-5A70-15F8-AD03-E155B3A8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86" name="Line 18">
              <a:extLst>
                <a:ext uri="{FF2B5EF4-FFF2-40B4-BE49-F238E27FC236}">
                  <a16:creationId xmlns:a16="http://schemas.microsoft.com/office/drawing/2014/main" id="{18FA5771-D44B-EE24-754C-FCFF08825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5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7" name="Line 19">
              <a:extLst>
                <a:ext uri="{FF2B5EF4-FFF2-40B4-BE49-F238E27FC236}">
                  <a16:creationId xmlns:a16="http://schemas.microsoft.com/office/drawing/2014/main" id="{5C047086-85C5-1DB7-C366-55F642E17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8" name="Rectangle 20">
              <a:extLst>
                <a:ext uri="{FF2B5EF4-FFF2-40B4-BE49-F238E27FC236}">
                  <a16:creationId xmlns:a16="http://schemas.microsoft.com/office/drawing/2014/main" id="{2B381C03-1D86-4362-E810-CB2EB092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89" name="Line 21">
              <a:extLst>
                <a:ext uri="{FF2B5EF4-FFF2-40B4-BE49-F238E27FC236}">
                  <a16:creationId xmlns:a16="http://schemas.microsoft.com/office/drawing/2014/main" id="{7D5312A2-AD44-50A9-5124-0C614B1E5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0" name="Line 22">
              <a:extLst>
                <a:ext uri="{FF2B5EF4-FFF2-40B4-BE49-F238E27FC236}">
                  <a16:creationId xmlns:a16="http://schemas.microsoft.com/office/drawing/2014/main" id="{7FAB5E6E-D847-12C0-232C-A599CD83D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1" name="Rectangle 23">
              <a:extLst>
                <a:ext uri="{FF2B5EF4-FFF2-40B4-BE49-F238E27FC236}">
                  <a16:creationId xmlns:a16="http://schemas.microsoft.com/office/drawing/2014/main" id="{31593593-423B-3926-5D12-A537BB80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92" name="Line 24">
              <a:extLst>
                <a:ext uri="{FF2B5EF4-FFF2-40B4-BE49-F238E27FC236}">
                  <a16:creationId xmlns:a16="http://schemas.microsoft.com/office/drawing/2014/main" id="{ED37D130-477F-74D8-B5A1-616CA160E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3" name="Line 25">
              <a:extLst>
                <a:ext uri="{FF2B5EF4-FFF2-40B4-BE49-F238E27FC236}">
                  <a16:creationId xmlns:a16="http://schemas.microsoft.com/office/drawing/2014/main" id="{0BEE9752-B469-F9E2-0FB4-6F7F4A58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4" name="Rectangle 26">
              <a:extLst>
                <a:ext uri="{FF2B5EF4-FFF2-40B4-BE49-F238E27FC236}">
                  <a16:creationId xmlns:a16="http://schemas.microsoft.com/office/drawing/2014/main" id="{9E129876-3715-6DFF-E494-AAFE1D0B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95" name="Line 27">
              <a:extLst>
                <a:ext uri="{FF2B5EF4-FFF2-40B4-BE49-F238E27FC236}">
                  <a16:creationId xmlns:a16="http://schemas.microsoft.com/office/drawing/2014/main" id="{8FA2E34D-4385-AB94-BE2F-018F45608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6" name="Line 28">
              <a:extLst>
                <a:ext uri="{FF2B5EF4-FFF2-40B4-BE49-F238E27FC236}">
                  <a16:creationId xmlns:a16="http://schemas.microsoft.com/office/drawing/2014/main" id="{27B86C32-A0B0-3A2A-E31A-254148A18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7" name="Rectangle 29">
              <a:extLst>
                <a:ext uri="{FF2B5EF4-FFF2-40B4-BE49-F238E27FC236}">
                  <a16:creationId xmlns:a16="http://schemas.microsoft.com/office/drawing/2014/main" id="{B09F9C86-40E8-688C-78FF-8DBFE171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598" name="Line 30">
              <a:extLst>
                <a:ext uri="{FF2B5EF4-FFF2-40B4-BE49-F238E27FC236}">
                  <a16:creationId xmlns:a16="http://schemas.microsoft.com/office/drawing/2014/main" id="{74EC1552-0FC3-056B-1F3B-B1884D615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9" name="Line 31">
              <a:extLst>
                <a:ext uri="{FF2B5EF4-FFF2-40B4-BE49-F238E27FC236}">
                  <a16:creationId xmlns:a16="http://schemas.microsoft.com/office/drawing/2014/main" id="{A5274E51-AF8A-E0FA-DA3D-8D27A4A23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7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0" name="Rectangle 32">
              <a:extLst>
                <a:ext uri="{FF2B5EF4-FFF2-40B4-BE49-F238E27FC236}">
                  <a16:creationId xmlns:a16="http://schemas.microsoft.com/office/drawing/2014/main" id="{B4F31686-5242-A8F3-D14C-28E72578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371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01" name="Line 33">
              <a:extLst>
                <a:ext uri="{FF2B5EF4-FFF2-40B4-BE49-F238E27FC236}">
                  <a16:creationId xmlns:a16="http://schemas.microsoft.com/office/drawing/2014/main" id="{DF7815E3-778C-77AC-8696-710572C1A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2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2" name="Line 34">
              <a:extLst>
                <a:ext uri="{FF2B5EF4-FFF2-40B4-BE49-F238E27FC236}">
                  <a16:creationId xmlns:a16="http://schemas.microsoft.com/office/drawing/2014/main" id="{641F3AEC-EA59-8220-DBAB-5D2B618FB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2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3" name="Rectangle 35">
              <a:extLst>
                <a:ext uri="{FF2B5EF4-FFF2-40B4-BE49-F238E27FC236}">
                  <a16:creationId xmlns:a16="http://schemas.microsoft.com/office/drawing/2014/main" id="{6AB4A0F7-7BBC-2AE1-9552-A0EBC33F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3214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04" name="Line 36">
              <a:extLst>
                <a:ext uri="{FF2B5EF4-FFF2-40B4-BE49-F238E27FC236}">
                  <a16:creationId xmlns:a16="http://schemas.microsoft.com/office/drawing/2014/main" id="{AB367B05-81E1-07B8-493B-3DE3F4D90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773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5" name="Line 37">
              <a:extLst>
                <a:ext uri="{FF2B5EF4-FFF2-40B4-BE49-F238E27FC236}">
                  <a16:creationId xmlns:a16="http://schemas.microsoft.com/office/drawing/2014/main" id="{1B60C8A0-BF91-D9AB-6AD3-E37241C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773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6" name="Rectangle 38">
              <a:extLst>
                <a:ext uri="{FF2B5EF4-FFF2-40B4-BE49-F238E27FC236}">
                  <a16:creationId xmlns:a16="http://schemas.microsoft.com/office/drawing/2014/main" id="{F49BF98D-EB87-42FA-5477-05DF0F67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271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07" name="Line 39">
              <a:extLst>
                <a:ext uri="{FF2B5EF4-FFF2-40B4-BE49-F238E27FC236}">
                  <a16:creationId xmlns:a16="http://schemas.microsoft.com/office/drawing/2014/main" id="{DE465DE3-2B52-F447-64F5-7ED6623B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266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8" name="Line 40">
              <a:extLst>
                <a:ext uri="{FF2B5EF4-FFF2-40B4-BE49-F238E27FC236}">
                  <a16:creationId xmlns:a16="http://schemas.microsoft.com/office/drawing/2014/main" id="{873A903A-38F2-81AA-F37A-C26403DC5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266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9" name="Rectangle 41">
              <a:extLst>
                <a:ext uri="{FF2B5EF4-FFF2-40B4-BE49-F238E27FC236}">
                  <a16:creationId xmlns:a16="http://schemas.microsoft.com/office/drawing/2014/main" id="{B78B86DC-36E8-633E-E420-70F77ABF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207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10" name="Line 42">
              <a:extLst>
                <a:ext uri="{FF2B5EF4-FFF2-40B4-BE49-F238E27FC236}">
                  <a16:creationId xmlns:a16="http://schemas.microsoft.com/office/drawing/2014/main" id="{37761795-8149-FEE9-E8DF-BD6BDFE80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7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1" name="Line 43">
              <a:extLst>
                <a:ext uri="{FF2B5EF4-FFF2-40B4-BE49-F238E27FC236}">
                  <a16:creationId xmlns:a16="http://schemas.microsoft.com/office/drawing/2014/main" id="{D242EEAC-8429-B1B0-6E98-1D2942D8C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7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2" name="Rectangle 44">
              <a:extLst>
                <a:ext uri="{FF2B5EF4-FFF2-40B4-BE49-F238E27FC236}">
                  <a16:creationId xmlns:a16="http://schemas.microsoft.com/office/drawing/2014/main" id="{C0F52854-042F-34A4-A2F5-A7CF03E3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170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13" name="Line 45">
              <a:extLst>
                <a:ext uri="{FF2B5EF4-FFF2-40B4-BE49-F238E27FC236}">
                  <a16:creationId xmlns:a16="http://schemas.microsoft.com/office/drawing/2014/main" id="{1FC6788B-1CB9-1361-DE33-26547B028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4" name="Line 46">
              <a:extLst>
                <a:ext uri="{FF2B5EF4-FFF2-40B4-BE49-F238E27FC236}">
                  <a16:creationId xmlns:a16="http://schemas.microsoft.com/office/drawing/2014/main" id="{7005E05D-B309-3D31-7B23-4FF6DE417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2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5" name="Rectangle 47">
              <a:extLst>
                <a:ext uri="{FF2B5EF4-FFF2-40B4-BE49-F238E27FC236}">
                  <a16:creationId xmlns:a16="http://schemas.microsoft.com/office/drawing/2014/main" id="{A2341124-9FF2-CEE9-851A-A6FEB8AF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1208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16" name="Line 48">
              <a:extLst>
                <a:ext uri="{FF2B5EF4-FFF2-40B4-BE49-F238E27FC236}">
                  <a16:creationId xmlns:a16="http://schemas.microsoft.com/office/drawing/2014/main" id="{4B2B632A-D598-735C-EB75-DF790E0B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7" name="Freeform 49">
              <a:extLst>
                <a:ext uri="{FF2B5EF4-FFF2-40B4-BE49-F238E27FC236}">
                  <a16:creationId xmlns:a16="http://schemas.microsoft.com/office/drawing/2014/main" id="{6EF8148B-7DE2-DF31-A366-D7EC23EC6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8" name="Line 50">
              <a:extLst>
                <a:ext uri="{FF2B5EF4-FFF2-40B4-BE49-F238E27FC236}">
                  <a16:creationId xmlns:a16="http://schemas.microsoft.com/office/drawing/2014/main" id="{9253FC30-13C8-B4E1-D0F9-A56BF8799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9" name="Freeform 51">
              <a:extLst>
                <a:ext uri="{FF2B5EF4-FFF2-40B4-BE49-F238E27FC236}">
                  <a16:creationId xmlns:a16="http://schemas.microsoft.com/office/drawing/2014/main" id="{EDCF953C-4CF8-10E5-FFE9-C3E0CAC3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7 h 2505"/>
                <a:gd name="T22" fmla="*/ 635 w 2747"/>
                <a:gd name="T23" fmla="*/ 15 h 2505"/>
                <a:gd name="T24" fmla="*/ 685 w 2747"/>
                <a:gd name="T25" fmla="*/ 22 h 2505"/>
                <a:gd name="T26" fmla="*/ 742 w 2747"/>
                <a:gd name="T27" fmla="*/ 37 h 2505"/>
                <a:gd name="T28" fmla="*/ 800 w 2747"/>
                <a:gd name="T29" fmla="*/ 51 h 2505"/>
                <a:gd name="T30" fmla="*/ 850 w 2747"/>
                <a:gd name="T31" fmla="*/ 74 h 2505"/>
                <a:gd name="T32" fmla="*/ 907 w 2747"/>
                <a:gd name="T33" fmla="*/ 96 h 2505"/>
                <a:gd name="T34" fmla="*/ 965 w 2747"/>
                <a:gd name="T35" fmla="*/ 125 h 2505"/>
                <a:gd name="T36" fmla="*/ 1015 w 2747"/>
                <a:gd name="T37" fmla="*/ 154 h 2505"/>
                <a:gd name="T38" fmla="*/ 1072 w 2747"/>
                <a:gd name="T39" fmla="*/ 198 h 2505"/>
                <a:gd name="T40" fmla="*/ 1130 w 2747"/>
                <a:gd name="T41" fmla="*/ 242 h 2505"/>
                <a:gd name="T42" fmla="*/ 1180 w 2747"/>
                <a:gd name="T43" fmla="*/ 301 h 2505"/>
                <a:gd name="T44" fmla="*/ 1237 w 2747"/>
                <a:gd name="T45" fmla="*/ 382 h 2505"/>
                <a:gd name="T46" fmla="*/ 1294 w 2747"/>
                <a:gd name="T47" fmla="*/ 522 h 2505"/>
                <a:gd name="T48" fmla="*/ 1345 w 2747"/>
                <a:gd name="T49" fmla="*/ 904 h 2505"/>
                <a:gd name="T50" fmla="*/ 1402 w 2747"/>
                <a:gd name="T51" fmla="*/ 1675 h 2505"/>
                <a:gd name="T52" fmla="*/ 1453 w 2747"/>
                <a:gd name="T53" fmla="*/ 2079 h 2505"/>
                <a:gd name="T54" fmla="*/ 1510 w 2747"/>
                <a:gd name="T55" fmla="*/ 2211 h 2505"/>
                <a:gd name="T56" fmla="*/ 1567 w 2747"/>
                <a:gd name="T57" fmla="*/ 2284 h 2505"/>
                <a:gd name="T58" fmla="*/ 1618 w 2747"/>
                <a:gd name="T59" fmla="*/ 2328 h 2505"/>
                <a:gd name="T60" fmla="*/ 1675 w 2747"/>
                <a:gd name="T61" fmla="*/ 2373 h 2505"/>
                <a:gd name="T62" fmla="*/ 1732 w 2747"/>
                <a:gd name="T63" fmla="*/ 2402 h 2505"/>
                <a:gd name="T64" fmla="*/ 1783 w 2747"/>
                <a:gd name="T65" fmla="*/ 2424 h 2505"/>
                <a:gd name="T66" fmla="*/ 1840 w 2747"/>
                <a:gd name="T67" fmla="*/ 2446 h 2505"/>
                <a:gd name="T68" fmla="*/ 1897 w 2747"/>
                <a:gd name="T69" fmla="*/ 2461 h 2505"/>
                <a:gd name="T70" fmla="*/ 1948 w 2747"/>
                <a:gd name="T71" fmla="*/ 2475 h 2505"/>
                <a:gd name="T72" fmla="*/ 2005 w 2747"/>
                <a:gd name="T73" fmla="*/ 2483 h 2505"/>
                <a:gd name="T74" fmla="*/ 2062 w 2747"/>
                <a:gd name="T75" fmla="*/ 2490 h 2505"/>
                <a:gd name="T76" fmla="*/ 2113 w 2747"/>
                <a:gd name="T77" fmla="*/ 2497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7"/>
                  </a:lnTo>
                  <a:lnTo>
                    <a:pt x="578" y="7"/>
                  </a:lnTo>
                  <a:lnTo>
                    <a:pt x="603" y="7"/>
                  </a:lnTo>
                  <a:lnTo>
                    <a:pt x="635" y="15"/>
                  </a:lnTo>
                  <a:lnTo>
                    <a:pt x="660" y="15"/>
                  </a:lnTo>
                  <a:lnTo>
                    <a:pt x="685" y="22"/>
                  </a:lnTo>
                  <a:lnTo>
                    <a:pt x="717" y="29"/>
                  </a:lnTo>
                  <a:lnTo>
                    <a:pt x="742" y="37"/>
                  </a:lnTo>
                  <a:lnTo>
                    <a:pt x="768" y="44"/>
                  </a:lnTo>
                  <a:lnTo>
                    <a:pt x="800" y="51"/>
                  </a:lnTo>
                  <a:lnTo>
                    <a:pt x="825" y="66"/>
                  </a:lnTo>
                  <a:lnTo>
                    <a:pt x="850" y="74"/>
                  </a:lnTo>
                  <a:lnTo>
                    <a:pt x="882" y="88"/>
                  </a:lnTo>
                  <a:lnTo>
                    <a:pt x="907" y="96"/>
                  </a:lnTo>
                  <a:lnTo>
                    <a:pt x="933" y="110"/>
                  </a:lnTo>
                  <a:lnTo>
                    <a:pt x="965" y="125"/>
                  </a:lnTo>
                  <a:lnTo>
                    <a:pt x="990" y="140"/>
                  </a:lnTo>
                  <a:lnTo>
                    <a:pt x="1015" y="154"/>
                  </a:lnTo>
                  <a:lnTo>
                    <a:pt x="1047" y="176"/>
                  </a:lnTo>
                  <a:lnTo>
                    <a:pt x="1072" y="198"/>
                  </a:lnTo>
                  <a:lnTo>
                    <a:pt x="1098" y="220"/>
                  </a:lnTo>
                  <a:lnTo>
                    <a:pt x="1130" y="242"/>
                  </a:lnTo>
                  <a:lnTo>
                    <a:pt x="1155" y="272"/>
                  </a:lnTo>
                  <a:lnTo>
                    <a:pt x="1180" y="301"/>
                  </a:lnTo>
                  <a:lnTo>
                    <a:pt x="1212" y="338"/>
                  </a:lnTo>
                  <a:lnTo>
                    <a:pt x="1237" y="382"/>
                  </a:lnTo>
                  <a:lnTo>
                    <a:pt x="1263" y="433"/>
                  </a:lnTo>
                  <a:lnTo>
                    <a:pt x="1294" y="522"/>
                  </a:lnTo>
                  <a:lnTo>
                    <a:pt x="1320" y="661"/>
                  </a:lnTo>
                  <a:lnTo>
                    <a:pt x="1345" y="904"/>
                  </a:lnTo>
                  <a:lnTo>
                    <a:pt x="1377" y="1256"/>
                  </a:lnTo>
                  <a:lnTo>
                    <a:pt x="1402" y="1675"/>
                  </a:lnTo>
                  <a:lnTo>
                    <a:pt x="1428" y="1947"/>
                  </a:lnTo>
                  <a:lnTo>
                    <a:pt x="1453" y="2079"/>
                  </a:lnTo>
                  <a:lnTo>
                    <a:pt x="1485" y="2160"/>
                  </a:lnTo>
                  <a:lnTo>
                    <a:pt x="1510" y="2211"/>
                  </a:lnTo>
                  <a:lnTo>
                    <a:pt x="1536" y="2248"/>
                  </a:lnTo>
                  <a:lnTo>
                    <a:pt x="1567" y="2284"/>
                  </a:lnTo>
                  <a:lnTo>
                    <a:pt x="1593" y="2306"/>
                  </a:lnTo>
                  <a:lnTo>
                    <a:pt x="1618" y="2328"/>
                  </a:lnTo>
                  <a:lnTo>
                    <a:pt x="1650" y="2351"/>
                  </a:lnTo>
                  <a:lnTo>
                    <a:pt x="1675" y="2373"/>
                  </a:lnTo>
                  <a:lnTo>
                    <a:pt x="1701" y="2387"/>
                  </a:lnTo>
                  <a:lnTo>
                    <a:pt x="1732" y="2402"/>
                  </a:lnTo>
                  <a:lnTo>
                    <a:pt x="1758" y="2409"/>
                  </a:lnTo>
                  <a:lnTo>
                    <a:pt x="1783" y="2424"/>
                  </a:lnTo>
                  <a:lnTo>
                    <a:pt x="1815" y="2431"/>
                  </a:lnTo>
                  <a:lnTo>
                    <a:pt x="1840" y="2446"/>
                  </a:lnTo>
                  <a:lnTo>
                    <a:pt x="1865" y="2453"/>
                  </a:lnTo>
                  <a:lnTo>
                    <a:pt x="1897" y="2461"/>
                  </a:lnTo>
                  <a:lnTo>
                    <a:pt x="1923" y="2468"/>
                  </a:lnTo>
                  <a:lnTo>
                    <a:pt x="1948" y="2475"/>
                  </a:lnTo>
                  <a:lnTo>
                    <a:pt x="1980" y="2475"/>
                  </a:lnTo>
                  <a:lnTo>
                    <a:pt x="2005" y="2483"/>
                  </a:lnTo>
                  <a:lnTo>
                    <a:pt x="2030" y="2490"/>
                  </a:lnTo>
                  <a:lnTo>
                    <a:pt x="2062" y="2490"/>
                  </a:lnTo>
                  <a:lnTo>
                    <a:pt x="2088" y="2497"/>
                  </a:lnTo>
                  <a:lnTo>
                    <a:pt x="2113" y="2497"/>
                  </a:lnTo>
                  <a:lnTo>
                    <a:pt x="2145" y="2497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0" name="Freeform 52">
              <a:extLst>
                <a:ext uri="{FF2B5EF4-FFF2-40B4-BE49-F238E27FC236}">
                  <a16:creationId xmlns:a16="http://schemas.microsoft.com/office/drawing/2014/main" id="{515E44CC-D5DF-541C-DFBC-AE3E3B487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7 h 2505"/>
                <a:gd name="T20" fmla="*/ 578 w 2747"/>
                <a:gd name="T21" fmla="*/ 15 h 2505"/>
                <a:gd name="T22" fmla="*/ 635 w 2747"/>
                <a:gd name="T23" fmla="*/ 29 h 2505"/>
                <a:gd name="T24" fmla="*/ 685 w 2747"/>
                <a:gd name="T25" fmla="*/ 44 h 2505"/>
                <a:gd name="T26" fmla="*/ 742 w 2747"/>
                <a:gd name="T27" fmla="*/ 59 h 2505"/>
                <a:gd name="T28" fmla="*/ 800 w 2747"/>
                <a:gd name="T29" fmla="*/ 81 h 2505"/>
                <a:gd name="T30" fmla="*/ 850 w 2747"/>
                <a:gd name="T31" fmla="*/ 103 h 2505"/>
                <a:gd name="T32" fmla="*/ 907 w 2747"/>
                <a:gd name="T33" fmla="*/ 132 h 2505"/>
                <a:gd name="T34" fmla="*/ 965 w 2747"/>
                <a:gd name="T35" fmla="*/ 169 h 2505"/>
                <a:gd name="T36" fmla="*/ 1015 w 2747"/>
                <a:gd name="T37" fmla="*/ 206 h 2505"/>
                <a:gd name="T38" fmla="*/ 1072 w 2747"/>
                <a:gd name="T39" fmla="*/ 257 h 2505"/>
                <a:gd name="T40" fmla="*/ 1130 w 2747"/>
                <a:gd name="T41" fmla="*/ 316 h 2505"/>
                <a:gd name="T42" fmla="*/ 1180 w 2747"/>
                <a:gd name="T43" fmla="*/ 411 h 2505"/>
                <a:gd name="T44" fmla="*/ 1237 w 2747"/>
                <a:gd name="T45" fmla="*/ 588 h 2505"/>
                <a:gd name="T46" fmla="*/ 1294 w 2747"/>
                <a:gd name="T47" fmla="*/ 1080 h 2505"/>
                <a:gd name="T48" fmla="*/ 1345 w 2747"/>
                <a:gd name="T49" fmla="*/ 1844 h 2505"/>
                <a:gd name="T50" fmla="*/ 1402 w 2747"/>
                <a:gd name="T51" fmla="*/ 2123 h 2505"/>
                <a:gd name="T52" fmla="*/ 1453 w 2747"/>
                <a:gd name="T53" fmla="*/ 2233 h 2505"/>
                <a:gd name="T54" fmla="*/ 1510 w 2747"/>
                <a:gd name="T55" fmla="*/ 2299 h 2505"/>
                <a:gd name="T56" fmla="*/ 1567 w 2747"/>
                <a:gd name="T57" fmla="*/ 2343 h 2505"/>
                <a:gd name="T58" fmla="*/ 1618 w 2747"/>
                <a:gd name="T59" fmla="*/ 2380 h 2505"/>
                <a:gd name="T60" fmla="*/ 1675 w 2747"/>
                <a:gd name="T61" fmla="*/ 2409 h 2505"/>
                <a:gd name="T62" fmla="*/ 1732 w 2747"/>
                <a:gd name="T63" fmla="*/ 2431 h 2505"/>
                <a:gd name="T64" fmla="*/ 1783 w 2747"/>
                <a:gd name="T65" fmla="*/ 2446 h 2505"/>
                <a:gd name="T66" fmla="*/ 1840 w 2747"/>
                <a:gd name="T67" fmla="*/ 2461 h 2505"/>
                <a:gd name="T68" fmla="*/ 1897 w 2747"/>
                <a:gd name="T69" fmla="*/ 2475 h 2505"/>
                <a:gd name="T70" fmla="*/ 1948 w 2747"/>
                <a:gd name="T71" fmla="*/ 2483 h 2505"/>
                <a:gd name="T72" fmla="*/ 2005 w 2747"/>
                <a:gd name="T73" fmla="*/ 2490 h 2505"/>
                <a:gd name="T74" fmla="*/ 2062 w 2747"/>
                <a:gd name="T75" fmla="*/ 2497 h 2505"/>
                <a:gd name="T76" fmla="*/ 2113 w 2747"/>
                <a:gd name="T77" fmla="*/ 2505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7"/>
                  </a:lnTo>
                  <a:lnTo>
                    <a:pt x="520" y="7"/>
                  </a:lnTo>
                  <a:lnTo>
                    <a:pt x="552" y="15"/>
                  </a:lnTo>
                  <a:lnTo>
                    <a:pt x="578" y="15"/>
                  </a:lnTo>
                  <a:lnTo>
                    <a:pt x="603" y="22"/>
                  </a:lnTo>
                  <a:lnTo>
                    <a:pt x="635" y="29"/>
                  </a:lnTo>
                  <a:lnTo>
                    <a:pt x="660" y="37"/>
                  </a:lnTo>
                  <a:lnTo>
                    <a:pt x="685" y="44"/>
                  </a:lnTo>
                  <a:lnTo>
                    <a:pt x="717" y="51"/>
                  </a:lnTo>
                  <a:lnTo>
                    <a:pt x="742" y="59"/>
                  </a:lnTo>
                  <a:lnTo>
                    <a:pt x="768" y="66"/>
                  </a:lnTo>
                  <a:lnTo>
                    <a:pt x="800" y="81"/>
                  </a:lnTo>
                  <a:lnTo>
                    <a:pt x="825" y="96"/>
                  </a:lnTo>
                  <a:lnTo>
                    <a:pt x="850" y="103"/>
                  </a:lnTo>
                  <a:lnTo>
                    <a:pt x="882" y="118"/>
                  </a:lnTo>
                  <a:lnTo>
                    <a:pt x="907" y="132"/>
                  </a:lnTo>
                  <a:lnTo>
                    <a:pt x="933" y="147"/>
                  </a:lnTo>
                  <a:lnTo>
                    <a:pt x="965" y="169"/>
                  </a:lnTo>
                  <a:lnTo>
                    <a:pt x="990" y="184"/>
                  </a:lnTo>
                  <a:lnTo>
                    <a:pt x="1015" y="206"/>
                  </a:lnTo>
                  <a:lnTo>
                    <a:pt x="1047" y="228"/>
                  </a:lnTo>
                  <a:lnTo>
                    <a:pt x="1072" y="257"/>
                  </a:lnTo>
                  <a:lnTo>
                    <a:pt x="1098" y="287"/>
                  </a:lnTo>
                  <a:lnTo>
                    <a:pt x="1130" y="316"/>
                  </a:lnTo>
                  <a:lnTo>
                    <a:pt x="1155" y="360"/>
                  </a:lnTo>
                  <a:lnTo>
                    <a:pt x="1180" y="411"/>
                  </a:lnTo>
                  <a:lnTo>
                    <a:pt x="1212" y="477"/>
                  </a:lnTo>
                  <a:lnTo>
                    <a:pt x="1237" y="588"/>
                  </a:lnTo>
                  <a:lnTo>
                    <a:pt x="1263" y="779"/>
                  </a:lnTo>
                  <a:lnTo>
                    <a:pt x="1294" y="1080"/>
                  </a:lnTo>
                  <a:lnTo>
                    <a:pt x="1320" y="1484"/>
                  </a:lnTo>
                  <a:lnTo>
                    <a:pt x="1345" y="1844"/>
                  </a:lnTo>
                  <a:lnTo>
                    <a:pt x="1377" y="2035"/>
                  </a:lnTo>
                  <a:lnTo>
                    <a:pt x="1402" y="2123"/>
                  </a:lnTo>
                  <a:lnTo>
                    <a:pt x="1428" y="2189"/>
                  </a:lnTo>
                  <a:lnTo>
                    <a:pt x="1453" y="2233"/>
                  </a:lnTo>
                  <a:lnTo>
                    <a:pt x="1485" y="2270"/>
                  </a:lnTo>
                  <a:lnTo>
                    <a:pt x="1510" y="2299"/>
                  </a:lnTo>
                  <a:lnTo>
                    <a:pt x="1536" y="2321"/>
                  </a:lnTo>
                  <a:lnTo>
                    <a:pt x="1567" y="2343"/>
                  </a:lnTo>
                  <a:lnTo>
                    <a:pt x="1593" y="2365"/>
                  </a:lnTo>
                  <a:lnTo>
                    <a:pt x="1618" y="2380"/>
                  </a:lnTo>
                  <a:lnTo>
                    <a:pt x="1650" y="2395"/>
                  </a:lnTo>
                  <a:lnTo>
                    <a:pt x="1675" y="2409"/>
                  </a:lnTo>
                  <a:lnTo>
                    <a:pt x="1701" y="2417"/>
                  </a:lnTo>
                  <a:lnTo>
                    <a:pt x="1732" y="2431"/>
                  </a:lnTo>
                  <a:lnTo>
                    <a:pt x="1758" y="2439"/>
                  </a:lnTo>
                  <a:lnTo>
                    <a:pt x="1783" y="2446"/>
                  </a:lnTo>
                  <a:lnTo>
                    <a:pt x="1815" y="2453"/>
                  </a:lnTo>
                  <a:lnTo>
                    <a:pt x="1840" y="2461"/>
                  </a:lnTo>
                  <a:lnTo>
                    <a:pt x="1865" y="2468"/>
                  </a:lnTo>
                  <a:lnTo>
                    <a:pt x="1897" y="2475"/>
                  </a:lnTo>
                  <a:lnTo>
                    <a:pt x="1923" y="2483"/>
                  </a:lnTo>
                  <a:lnTo>
                    <a:pt x="1948" y="2483"/>
                  </a:lnTo>
                  <a:lnTo>
                    <a:pt x="1980" y="2490"/>
                  </a:lnTo>
                  <a:lnTo>
                    <a:pt x="2005" y="2490"/>
                  </a:lnTo>
                  <a:lnTo>
                    <a:pt x="2030" y="2497"/>
                  </a:lnTo>
                  <a:lnTo>
                    <a:pt x="2062" y="2497"/>
                  </a:lnTo>
                  <a:lnTo>
                    <a:pt x="2088" y="2497"/>
                  </a:lnTo>
                  <a:lnTo>
                    <a:pt x="2113" y="2505"/>
                  </a:lnTo>
                  <a:lnTo>
                    <a:pt x="2145" y="2505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1" name="Freeform 53">
              <a:extLst>
                <a:ext uri="{FF2B5EF4-FFF2-40B4-BE49-F238E27FC236}">
                  <a16:creationId xmlns:a16="http://schemas.microsoft.com/office/drawing/2014/main" id="{A960527C-30A6-075C-A42A-3E41110F2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0 h 2505"/>
                <a:gd name="T22" fmla="*/ 635 w 2747"/>
                <a:gd name="T23" fmla="*/ 7 h 2505"/>
                <a:gd name="T24" fmla="*/ 685 w 2747"/>
                <a:gd name="T25" fmla="*/ 15 h 2505"/>
                <a:gd name="T26" fmla="*/ 742 w 2747"/>
                <a:gd name="T27" fmla="*/ 22 h 2505"/>
                <a:gd name="T28" fmla="*/ 800 w 2747"/>
                <a:gd name="T29" fmla="*/ 37 h 2505"/>
                <a:gd name="T30" fmla="*/ 850 w 2747"/>
                <a:gd name="T31" fmla="*/ 51 h 2505"/>
                <a:gd name="T32" fmla="*/ 907 w 2747"/>
                <a:gd name="T33" fmla="*/ 66 h 2505"/>
                <a:gd name="T34" fmla="*/ 965 w 2747"/>
                <a:gd name="T35" fmla="*/ 96 h 2505"/>
                <a:gd name="T36" fmla="*/ 1015 w 2747"/>
                <a:gd name="T37" fmla="*/ 118 h 2505"/>
                <a:gd name="T38" fmla="*/ 1072 w 2747"/>
                <a:gd name="T39" fmla="*/ 147 h 2505"/>
                <a:gd name="T40" fmla="*/ 1130 w 2747"/>
                <a:gd name="T41" fmla="*/ 184 h 2505"/>
                <a:gd name="T42" fmla="*/ 1180 w 2747"/>
                <a:gd name="T43" fmla="*/ 228 h 2505"/>
                <a:gd name="T44" fmla="*/ 1237 w 2747"/>
                <a:gd name="T45" fmla="*/ 279 h 2505"/>
                <a:gd name="T46" fmla="*/ 1294 w 2747"/>
                <a:gd name="T47" fmla="*/ 353 h 2505"/>
                <a:gd name="T48" fmla="*/ 1345 w 2747"/>
                <a:gd name="T49" fmla="*/ 470 h 2505"/>
                <a:gd name="T50" fmla="*/ 1402 w 2747"/>
                <a:gd name="T51" fmla="*/ 757 h 2505"/>
                <a:gd name="T52" fmla="*/ 1453 w 2747"/>
                <a:gd name="T53" fmla="*/ 1454 h 2505"/>
                <a:gd name="T54" fmla="*/ 1510 w 2747"/>
                <a:gd name="T55" fmla="*/ 2020 h 2505"/>
                <a:gd name="T56" fmla="*/ 1567 w 2747"/>
                <a:gd name="T57" fmla="*/ 2182 h 2505"/>
                <a:gd name="T58" fmla="*/ 1618 w 2747"/>
                <a:gd name="T59" fmla="*/ 2262 h 2505"/>
                <a:gd name="T60" fmla="*/ 1675 w 2747"/>
                <a:gd name="T61" fmla="*/ 2321 h 2505"/>
                <a:gd name="T62" fmla="*/ 1732 w 2747"/>
                <a:gd name="T63" fmla="*/ 2358 h 2505"/>
                <a:gd name="T64" fmla="*/ 1783 w 2747"/>
                <a:gd name="T65" fmla="*/ 2395 h 2505"/>
                <a:gd name="T66" fmla="*/ 1840 w 2747"/>
                <a:gd name="T67" fmla="*/ 2417 h 2505"/>
                <a:gd name="T68" fmla="*/ 1897 w 2747"/>
                <a:gd name="T69" fmla="*/ 2439 h 2505"/>
                <a:gd name="T70" fmla="*/ 1948 w 2747"/>
                <a:gd name="T71" fmla="*/ 2453 h 2505"/>
                <a:gd name="T72" fmla="*/ 2005 w 2747"/>
                <a:gd name="T73" fmla="*/ 2468 h 2505"/>
                <a:gd name="T74" fmla="*/ 2062 w 2747"/>
                <a:gd name="T75" fmla="*/ 2483 h 2505"/>
                <a:gd name="T76" fmla="*/ 2113 w 2747"/>
                <a:gd name="T77" fmla="*/ 2490 h 2505"/>
                <a:gd name="T78" fmla="*/ 2170 w 2747"/>
                <a:gd name="T79" fmla="*/ 2497 h 2505"/>
                <a:gd name="T80" fmla="*/ 2227 w 2747"/>
                <a:gd name="T81" fmla="*/ 2497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0"/>
                  </a:lnTo>
                  <a:lnTo>
                    <a:pt x="578" y="0"/>
                  </a:lnTo>
                  <a:lnTo>
                    <a:pt x="603" y="0"/>
                  </a:lnTo>
                  <a:lnTo>
                    <a:pt x="635" y="7"/>
                  </a:lnTo>
                  <a:lnTo>
                    <a:pt x="660" y="7"/>
                  </a:lnTo>
                  <a:lnTo>
                    <a:pt x="685" y="15"/>
                  </a:lnTo>
                  <a:lnTo>
                    <a:pt x="717" y="15"/>
                  </a:lnTo>
                  <a:lnTo>
                    <a:pt x="742" y="22"/>
                  </a:lnTo>
                  <a:lnTo>
                    <a:pt x="768" y="29"/>
                  </a:lnTo>
                  <a:lnTo>
                    <a:pt x="800" y="37"/>
                  </a:lnTo>
                  <a:lnTo>
                    <a:pt x="825" y="44"/>
                  </a:lnTo>
                  <a:lnTo>
                    <a:pt x="850" y="51"/>
                  </a:lnTo>
                  <a:lnTo>
                    <a:pt x="882" y="59"/>
                  </a:lnTo>
                  <a:lnTo>
                    <a:pt x="907" y="66"/>
                  </a:lnTo>
                  <a:lnTo>
                    <a:pt x="933" y="81"/>
                  </a:lnTo>
                  <a:lnTo>
                    <a:pt x="965" y="96"/>
                  </a:lnTo>
                  <a:lnTo>
                    <a:pt x="990" y="103"/>
                  </a:lnTo>
                  <a:lnTo>
                    <a:pt x="1015" y="118"/>
                  </a:lnTo>
                  <a:lnTo>
                    <a:pt x="1047" y="132"/>
                  </a:lnTo>
                  <a:lnTo>
                    <a:pt x="1072" y="147"/>
                  </a:lnTo>
                  <a:lnTo>
                    <a:pt x="1098" y="169"/>
                  </a:lnTo>
                  <a:lnTo>
                    <a:pt x="1130" y="184"/>
                  </a:lnTo>
                  <a:lnTo>
                    <a:pt x="1155" y="206"/>
                  </a:lnTo>
                  <a:lnTo>
                    <a:pt x="1180" y="228"/>
                  </a:lnTo>
                  <a:lnTo>
                    <a:pt x="1212" y="250"/>
                  </a:lnTo>
                  <a:lnTo>
                    <a:pt x="1237" y="279"/>
                  </a:lnTo>
                  <a:lnTo>
                    <a:pt x="1263" y="316"/>
                  </a:lnTo>
                  <a:lnTo>
                    <a:pt x="1294" y="353"/>
                  </a:lnTo>
                  <a:lnTo>
                    <a:pt x="1320" y="404"/>
                  </a:lnTo>
                  <a:lnTo>
                    <a:pt x="1345" y="470"/>
                  </a:lnTo>
                  <a:lnTo>
                    <a:pt x="1377" y="573"/>
                  </a:lnTo>
                  <a:lnTo>
                    <a:pt x="1402" y="757"/>
                  </a:lnTo>
                  <a:lnTo>
                    <a:pt x="1428" y="1050"/>
                  </a:lnTo>
                  <a:lnTo>
                    <a:pt x="1453" y="1454"/>
                  </a:lnTo>
                  <a:lnTo>
                    <a:pt x="1485" y="1822"/>
                  </a:lnTo>
                  <a:lnTo>
                    <a:pt x="1510" y="2020"/>
                  </a:lnTo>
                  <a:lnTo>
                    <a:pt x="1536" y="2123"/>
                  </a:lnTo>
                  <a:lnTo>
                    <a:pt x="1567" y="2182"/>
                  </a:lnTo>
                  <a:lnTo>
                    <a:pt x="1593" y="2226"/>
                  </a:lnTo>
                  <a:lnTo>
                    <a:pt x="1618" y="2262"/>
                  </a:lnTo>
                  <a:lnTo>
                    <a:pt x="1650" y="2292"/>
                  </a:lnTo>
                  <a:lnTo>
                    <a:pt x="1675" y="2321"/>
                  </a:lnTo>
                  <a:lnTo>
                    <a:pt x="1701" y="2343"/>
                  </a:lnTo>
                  <a:lnTo>
                    <a:pt x="1732" y="2358"/>
                  </a:lnTo>
                  <a:lnTo>
                    <a:pt x="1758" y="2380"/>
                  </a:lnTo>
                  <a:lnTo>
                    <a:pt x="1783" y="2395"/>
                  </a:lnTo>
                  <a:lnTo>
                    <a:pt x="1815" y="2409"/>
                  </a:lnTo>
                  <a:lnTo>
                    <a:pt x="1840" y="2417"/>
                  </a:lnTo>
                  <a:lnTo>
                    <a:pt x="1865" y="2431"/>
                  </a:lnTo>
                  <a:lnTo>
                    <a:pt x="1897" y="2439"/>
                  </a:lnTo>
                  <a:lnTo>
                    <a:pt x="1923" y="2446"/>
                  </a:lnTo>
                  <a:lnTo>
                    <a:pt x="1948" y="2453"/>
                  </a:lnTo>
                  <a:lnTo>
                    <a:pt x="1980" y="2461"/>
                  </a:lnTo>
                  <a:lnTo>
                    <a:pt x="2005" y="2468"/>
                  </a:lnTo>
                  <a:lnTo>
                    <a:pt x="2030" y="2475"/>
                  </a:lnTo>
                  <a:lnTo>
                    <a:pt x="2062" y="2483"/>
                  </a:lnTo>
                  <a:lnTo>
                    <a:pt x="2088" y="2483"/>
                  </a:lnTo>
                  <a:lnTo>
                    <a:pt x="2113" y="2490"/>
                  </a:lnTo>
                  <a:lnTo>
                    <a:pt x="2145" y="2490"/>
                  </a:lnTo>
                  <a:lnTo>
                    <a:pt x="2170" y="2497"/>
                  </a:lnTo>
                  <a:lnTo>
                    <a:pt x="2195" y="2497"/>
                  </a:lnTo>
                  <a:lnTo>
                    <a:pt x="2227" y="2497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2" name="Rectangle 54">
              <a:extLst>
                <a:ext uri="{FF2B5EF4-FFF2-40B4-BE49-F238E27FC236}">
                  <a16:creationId xmlns:a16="http://schemas.microsoft.com/office/drawing/2014/main" id="{1E9B2F8A-8582-4D25-BDD5-886493E99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392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3" name="Rectangle 55">
              <a:extLst>
                <a:ext uri="{FF2B5EF4-FFF2-40B4-BE49-F238E27FC236}">
                  <a16:creationId xmlns:a16="http://schemas.microsoft.com/office/drawing/2014/main" id="{0D7737C0-12D0-7C1F-7F22-3FBD8419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4014"/>
              <a:ext cx="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in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4" name="Rectangle 56">
              <a:extLst>
                <a:ext uri="{FF2B5EF4-FFF2-40B4-BE49-F238E27FC236}">
                  <a16:creationId xmlns:a16="http://schemas.microsoft.com/office/drawing/2014/main" id="{BD15705B-519B-5E74-4958-FA745D5E7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3926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5" name="Rectangle 57">
              <a:extLst>
                <a:ext uri="{FF2B5EF4-FFF2-40B4-BE49-F238E27FC236}">
                  <a16:creationId xmlns:a16="http://schemas.microsoft.com/office/drawing/2014/main" id="{D8C93B3B-77B6-9A6A-A83D-8342172A0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52" y="259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6" name="Rectangle 58">
              <a:extLst>
                <a:ext uri="{FF2B5EF4-FFF2-40B4-BE49-F238E27FC236}">
                  <a16:creationId xmlns:a16="http://schemas.microsoft.com/office/drawing/2014/main" id="{471A3D18-C458-9B6A-EFC1-D73CB10CC1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5" y="250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out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7" name="Rectangle 59">
              <a:extLst>
                <a:ext uri="{FF2B5EF4-FFF2-40B4-BE49-F238E27FC236}">
                  <a16:creationId xmlns:a16="http://schemas.microsoft.com/office/drawing/2014/main" id="{874A7151-0CD6-4C1B-D3EA-04187DD428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0" y="2337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Helvetica" pitchFamily="2" charset="0"/>
                </a:rPr>
                <a:t>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28" name="Line 60">
              <a:extLst>
                <a:ext uri="{FF2B5EF4-FFF2-40B4-BE49-F238E27FC236}">
                  <a16:creationId xmlns:a16="http://schemas.microsoft.com/office/drawing/2014/main" id="{A75F00C8-FD93-62D3-FB83-2192F7FEF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64"/>
              <a:ext cx="3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29" name="Line 61">
              <a:extLst>
                <a:ext uri="{FF2B5EF4-FFF2-40B4-BE49-F238E27FC236}">
                  <a16:creationId xmlns:a16="http://schemas.microsoft.com/office/drawing/2014/main" id="{3C83E52F-68BC-E188-CF5F-6CFC0C876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8" y="2736"/>
              <a:ext cx="336" cy="0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30" name="Text Box 62">
              <a:extLst>
                <a:ext uri="{FF2B5EF4-FFF2-40B4-BE49-F238E27FC236}">
                  <a16:creationId xmlns:a16="http://schemas.microsoft.com/office/drawing/2014/main" id="{856C0DFE-9DED-2040-A833-B158DF195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1794"/>
              <a:ext cx="9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Good PMOS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Bad NMOS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5631" name="Text Box 63">
              <a:extLst>
                <a:ext uri="{FF2B5EF4-FFF2-40B4-BE49-F238E27FC236}">
                  <a16:creationId xmlns:a16="http://schemas.microsoft.com/office/drawing/2014/main" id="{48A7CE5B-0385-AB29-D975-C53CA7217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592"/>
              <a:ext cx="9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rgbClr val="3366CC"/>
                  </a:solidFill>
                  <a:latin typeface="Book Antiqua" panose="02040602050305030304" pitchFamily="18" charset="0"/>
                </a:rPr>
                <a:t>Good NMOS</a:t>
              </a:r>
            </a:p>
            <a:p>
              <a:r>
                <a:rPr lang="en-US" altLang="en-US" sz="1800" i="0">
                  <a:solidFill>
                    <a:srgbClr val="3366CC"/>
                  </a:solidFill>
                  <a:latin typeface="Book Antiqua" panose="02040602050305030304" pitchFamily="18" charset="0"/>
                </a:rPr>
                <a:t>Bad PMOS</a:t>
              </a:r>
            </a:p>
          </p:txBody>
        </p:sp>
        <p:sp>
          <p:nvSpPr>
            <p:cNvPr id="365632" name="Text Box 64">
              <a:extLst>
                <a:ext uri="{FF2B5EF4-FFF2-40B4-BE49-F238E27FC236}">
                  <a16:creationId xmlns:a16="http://schemas.microsoft.com/office/drawing/2014/main" id="{76F8665E-F644-FF32-E0F9-E97B2C74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310"/>
              <a:ext cx="6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latin typeface="Book Antiqua" panose="02040602050305030304" pitchFamily="18" charset="0"/>
                </a:rPr>
                <a:t>Nominal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>
            <a:extLst>
              <a:ext uri="{FF2B5EF4-FFF2-40B4-BE49-F238E27FC236}">
                <a16:creationId xmlns:a16="http://schemas.microsoft.com/office/drawing/2014/main" id="{9B94B7A0-6931-9B84-D5DA-A9AF4085C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33863" y="2997200"/>
            <a:ext cx="4699000" cy="723900"/>
          </a:xfrm>
          <a:noFill/>
          <a:ln/>
        </p:spPr>
        <p:txBody>
          <a:bodyPr/>
          <a:lstStyle/>
          <a:p>
            <a:pPr algn="l"/>
            <a:r>
              <a:rPr lang="en-US" altLang="en-US" sz="4400"/>
              <a:t>Propagation Delay</a:t>
            </a:r>
            <a:endParaRPr lang="en-US" altLang="en-US" sz="4000"/>
          </a:p>
        </p:txBody>
      </p:sp>
      <p:pic>
        <p:nvPicPr>
          <p:cNvPr id="366596" name="Picture 4">
            <a:extLst>
              <a:ext uri="{FF2B5EF4-FFF2-40B4-BE49-F238E27FC236}">
                <a16:creationId xmlns:a16="http://schemas.microsoft.com/office/drawing/2014/main" id="{127A6E4F-9411-DC09-EA07-45E6FBC7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61753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00564D5-573B-CF5D-1E3A-BC1A4851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476250"/>
            <a:ext cx="8686800" cy="838200"/>
          </a:xfrm>
        </p:spPr>
        <p:txBody>
          <a:bodyPr/>
          <a:lstStyle/>
          <a:p>
            <a:r>
              <a:rPr lang="en-US" altLang="en-US" sz="4000"/>
              <a:t>CMOS Inverter Propagation Delay</a:t>
            </a:r>
            <a:br>
              <a:rPr lang="en-US" altLang="en-US" sz="4000"/>
            </a:br>
            <a:r>
              <a:rPr lang="en-US" altLang="en-US" sz="4000"/>
              <a:t>Approach 1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7619" name="Picture 3">
            <a:extLst>
              <a:ext uri="{FF2B5EF4-FFF2-40B4-BE49-F238E27FC236}">
                <a16:creationId xmlns:a16="http://schemas.microsoft.com/office/drawing/2014/main" id="{04E579BD-BB6B-C9C5-2E39-4C4DFAB3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674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C237075A-ED48-3814-44CF-9BC3C4F96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altLang="en-US" sz="4000"/>
              <a:t>CMOS Inverter Propagation Delay</a:t>
            </a:r>
            <a:br>
              <a:rPr lang="en-US" altLang="en-US" sz="4000"/>
            </a:br>
            <a:r>
              <a:rPr lang="en-US" altLang="en-US" sz="4000"/>
              <a:t>Approach 2</a:t>
            </a:r>
          </a:p>
        </p:txBody>
      </p:sp>
      <p:pic>
        <p:nvPicPr>
          <p:cNvPr id="368643" name="Picture 3">
            <a:extLst>
              <a:ext uri="{FF2B5EF4-FFF2-40B4-BE49-F238E27FC236}">
                <a16:creationId xmlns:a16="http://schemas.microsoft.com/office/drawing/2014/main" id="{A6664D04-3AE2-4EB9-FAB5-4567E9E4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00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D3178370-0641-F91F-4E5C-28C6BB9C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CMOS Inverter: A First Glance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92242" name="Group 50">
            <a:extLst>
              <a:ext uri="{FF2B5EF4-FFF2-40B4-BE49-F238E27FC236}">
                <a16:creationId xmlns:a16="http://schemas.microsoft.com/office/drawing/2014/main" id="{F0FBBB86-64F5-78CF-84F3-AE65F3D5CEE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290638"/>
            <a:ext cx="3629025" cy="4559300"/>
            <a:chOff x="1882" y="928"/>
            <a:chExt cx="2286" cy="2872"/>
          </a:xfrm>
        </p:grpSpPr>
        <p:sp>
          <p:nvSpPr>
            <p:cNvPr id="392200" name="Oval 8">
              <a:extLst>
                <a:ext uri="{FF2B5EF4-FFF2-40B4-BE49-F238E27FC236}">
                  <a16:creationId xmlns:a16="http://schemas.microsoft.com/office/drawing/2014/main" id="{E7887E15-F484-61CC-B264-6BE636690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1" name="Oval 9">
              <a:extLst>
                <a:ext uri="{FF2B5EF4-FFF2-40B4-BE49-F238E27FC236}">
                  <a16:creationId xmlns:a16="http://schemas.microsoft.com/office/drawing/2014/main" id="{91AFB03F-E5C5-DFE6-9FC0-50795EFE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2" name="Oval 10">
              <a:extLst>
                <a:ext uri="{FF2B5EF4-FFF2-40B4-BE49-F238E27FC236}">
                  <a16:creationId xmlns:a16="http://schemas.microsoft.com/office/drawing/2014/main" id="{B9322A01-C91D-219B-E36C-E24078B8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3" name="Line 11">
              <a:extLst>
                <a:ext uri="{FF2B5EF4-FFF2-40B4-BE49-F238E27FC236}">
                  <a16:creationId xmlns:a16="http://schemas.microsoft.com/office/drawing/2014/main" id="{4C566D1F-3E7E-49DD-1D92-2B48FE7FB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452"/>
              <a:ext cx="3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4" name="Line 12">
              <a:extLst>
                <a:ext uri="{FF2B5EF4-FFF2-40B4-BE49-F238E27FC236}">
                  <a16:creationId xmlns:a16="http://schemas.microsoft.com/office/drawing/2014/main" id="{CC369F38-DD72-8619-B49A-F1A925EA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2452"/>
              <a:ext cx="8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5" name="Oval 13">
              <a:extLst>
                <a:ext uri="{FF2B5EF4-FFF2-40B4-BE49-F238E27FC236}">
                  <a16:creationId xmlns:a16="http://schemas.microsoft.com/office/drawing/2014/main" id="{B12E928A-6D00-9512-BCEE-1C6E1421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693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6" name="Oval 14">
              <a:extLst>
                <a:ext uri="{FF2B5EF4-FFF2-40B4-BE49-F238E27FC236}">
                  <a16:creationId xmlns:a16="http://schemas.microsoft.com/office/drawing/2014/main" id="{4FEBB924-CA11-C2EE-2739-9F92910B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7" name="Line 15">
              <a:extLst>
                <a:ext uri="{FF2B5EF4-FFF2-40B4-BE49-F238E27FC236}">
                  <a16:creationId xmlns:a16="http://schemas.microsoft.com/office/drawing/2014/main" id="{0F8D481E-517A-D600-9F91-5609004DF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398"/>
              <a:ext cx="1" cy="2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8" name="Line 16">
              <a:extLst>
                <a:ext uri="{FF2B5EF4-FFF2-40B4-BE49-F238E27FC236}">
                  <a16:creationId xmlns:a16="http://schemas.microsoft.com/office/drawing/2014/main" id="{1087F279-02F7-DB71-B9D4-5E3893D52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695"/>
              <a:ext cx="25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9" name="Line 17">
              <a:extLst>
                <a:ext uri="{FF2B5EF4-FFF2-40B4-BE49-F238E27FC236}">
                  <a16:creationId xmlns:a16="http://schemas.microsoft.com/office/drawing/2014/main" id="{2056543B-F3A0-F2AF-15C6-E9C28CD1A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1" y="3750"/>
              <a:ext cx="1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0" name="Line 18">
              <a:extLst>
                <a:ext uri="{FF2B5EF4-FFF2-40B4-BE49-F238E27FC236}">
                  <a16:creationId xmlns:a16="http://schemas.microsoft.com/office/drawing/2014/main" id="{3835B301-BAA0-4975-1FC5-D8B0DB24A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9" y="3799"/>
              <a:ext cx="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1" name="Line 19">
              <a:extLst>
                <a:ext uri="{FF2B5EF4-FFF2-40B4-BE49-F238E27FC236}">
                  <a16:creationId xmlns:a16="http://schemas.microsoft.com/office/drawing/2014/main" id="{7B11584D-B672-046E-B0A6-286E06827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1" y="3041"/>
              <a:ext cx="24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2" name="Line 20">
              <a:extLst>
                <a:ext uri="{FF2B5EF4-FFF2-40B4-BE49-F238E27FC236}">
                  <a16:creationId xmlns:a16="http://schemas.microsoft.com/office/drawing/2014/main" id="{883040BF-6953-25D2-B1B7-3D07F38F1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3096"/>
              <a:ext cx="1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3" name="Line 21">
              <a:extLst>
                <a:ext uri="{FF2B5EF4-FFF2-40B4-BE49-F238E27FC236}">
                  <a16:creationId xmlns:a16="http://schemas.microsoft.com/office/drawing/2014/main" id="{9AB29BA6-8AB6-4395-A521-005A823E3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" y="3145"/>
              <a:ext cx="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4" name="Line 22">
              <a:extLst>
                <a:ext uri="{FF2B5EF4-FFF2-40B4-BE49-F238E27FC236}">
                  <a16:creationId xmlns:a16="http://schemas.microsoft.com/office/drawing/2014/main" id="{FE0743A7-FE3C-500B-79AB-D13BFB0FB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5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5" name="Line 23">
              <a:extLst>
                <a:ext uri="{FF2B5EF4-FFF2-40B4-BE49-F238E27FC236}">
                  <a16:creationId xmlns:a16="http://schemas.microsoft.com/office/drawing/2014/main" id="{F604D232-933A-9B76-B412-4D246CC7E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11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6" name="Line 24">
              <a:extLst>
                <a:ext uri="{FF2B5EF4-FFF2-40B4-BE49-F238E27FC236}">
                  <a16:creationId xmlns:a16="http://schemas.microsoft.com/office/drawing/2014/main" id="{E7FC411E-BEBB-5F65-9F4D-956D006E1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788"/>
              <a:ext cx="1" cy="2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7" name="Line 25">
              <a:extLst>
                <a:ext uri="{FF2B5EF4-FFF2-40B4-BE49-F238E27FC236}">
                  <a16:creationId xmlns:a16="http://schemas.microsoft.com/office/drawing/2014/main" id="{1B6A45DB-D1F8-1D36-E9A0-A5851A004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88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8" name="Line 26">
              <a:extLst>
                <a:ext uri="{FF2B5EF4-FFF2-40B4-BE49-F238E27FC236}">
                  <a16:creationId xmlns:a16="http://schemas.microsoft.com/office/drawing/2014/main" id="{145B8DA9-914C-3B4C-F3CB-3E254CDA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398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9" name="Line 27">
              <a:extLst>
                <a:ext uri="{FF2B5EF4-FFF2-40B4-BE49-F238E27FC236}">
                  <a16:creationId xmlns:a16="http://schemas.microsoft.com/office/drawing/2014/main" id="{92C6A10A-3C6C-A315-CEAA-93A8FF7E0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6" y="294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0" name="Line 28">
              <a:extLst>
                <a:ext uri="{FF2B5EF4-FFF2-40B4-BE49-F238E27FC236}">
                  <a16:creationId xmlns:a16="http://schemas.microsoft.com/office/drawing/2014/main" id="{4D6C65AB-1F9B-B81E-2D25-15BB29385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881"/>
              <a:ext cx="1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1" name="Line 29">
              <a:extLst>
                <a:ext uri="{FF2B5EF4-FFF2-40B4-BE49-F238E27FC236}">
                  <a16:creationId xmlns:a16="http://schemas.microsoft.com/office/drawing/2014/main" id="{C2343004-AB45-1240-1E36-A9DCD51EC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3030"/>
              <a:ext cx="1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2" name="Line 30">
              <a:extLst>
                <a:ext uri="{FF2B5EF4-FFF2-40B4-BE49-F238E27FC236}">
                  <a16:creationId xmlns:a16="http://schemas.microsoft.com/office/drawing/2014/main" id="{EE4384B9-2DA7-CC20-6613-237D6171B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173"/>
              <a:ext cx="27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3" name="Line 31">
              <a:extLst>
                <a:ext uri="{FF2B5EF4-FFF2-40B4-BE49-F238E27FC236}">
                  <a16:creationId xmlns:a16="http://schemas.microsoft.com/office/drawing/2014/main" id="{2F1BC81D-D9B9-93DA-477C-B0AA03C1B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876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4" name="Line 32">
              <a:extLst>
                <a:ext uri="{FF2B5EF4-FFF2-40B4-BE49-F238E27FC236}">
                  <a16:creationId xmlns:a16="http://schemas.microsoft.com/office/drawing/2014/main" id="{57061C01-3E98-AEF7-4711-F30E866DB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4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5" name="Line 33">
              <a:extLst>
                <a:ext uri="{FF2B5EF4-FFF2-40B4-BE49-F238E27FC236}">
                  <a16:creationId xmlns:a16="http://schemas.microsoft.com/office/drawing/2014/main" id="{F7EBB7FF-1F5E-6773-3E0F-1B5E981B4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6" name="Line 34">
              <a:extLst>
                <a:ext uri="{FF2B5EF4-FFF2-40B4-BE49-F238E27FC236}">
                  <a16:creationId xmlns:a16="http://schemas.microsoft.com/office/drawing/2014/main" id="{08D6DADF-265D-CAAC-1444-6016E248E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732"/>
              <a:ext cx="19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7" name="Line 35">
              <a:extLst>
                <a:ext uri="{FF2B5EF4-FFF2-40B4-BE49-F238E27FC236}">
                  <a16:creationId xmlns:a16="http://schemas.microsoft.com/office/drawing/2014/main" id="{9D747567-4F03-A673-1094-B8093E58B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95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8" name="Freeform 36">
              <a:extLst>
                <a:ext uri="{FF2B5EF4-FFF2-40B4-BE49-F238E27FC236}">
                  <a16:creationId xmlns:a16="http://schemas.microsoft.com/office/drawing/2014/main" id="{33AD5547-8B5C-ECDE-B5BF-2A5677C9B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1209"/>
              <a:ext cx="242" cy="297"/>
            </a:xfrm>
            <a:custGeom>
              <a:avLst/>
              <a:gdLst>
                <a:gd name="T0" fmla="*/ 242 w 242"/>
                <a:gd name="T1" fmla="*/ 0 h 297"/>
                <a:gd name="T2" fmla="*/ 242 w 242"/>
                <a:gd name="T3" fmla="*/ 297 h 297"/>
                <a:gd name="T4" fmla="*/ 0 w 242"/>
                <a:gd name="T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" h="297">
                  <a:moveTo>
                    <a:pt x="242" y="0"/>
                  </a:moveTo>
                  <a:lnTo>
                    <a:pt x="242" y="297"/>
                  </a:lnTo>
                  <a:lnTo>
                    <a:pt x="0" y="297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9" name="Line 37">
              <a:extLst>
                <a:ext uri="{FF2B5EF4-FFF2-40B4-BE49-F238E27FC236}">
                  <a16:creationId xmlns:a16="http://schemas.microsoft.com/office/drawing/2014/main" id="{1BAD174C-5CF2-F3C8-CC75-348EFCC55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440"/>
              <a:ext cx="1" cy="5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0" name="Line 38">
              <a:extLst>
                <a:ext uri="{FF2B5EF4-FFF2-40B4-BE49-F238E27FC236}">
                  <a16:creationId xmlns:a16="http://schemas.microsoft.com/office/drawing/2014/main" id="{98A561B8-F42B-0F61-A950-A2C28AC05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1583"/>
              <a:ext cx="1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1" name="Line 39">
              <a:extLst>
                <a:ext uri="{FF2B5EF4-FFF2-40B4-BE49-F238E27FC236}">
                  <a16:creationId xmlns:a16="http://schemas.microsoft.com/office/drawing/2014/main" id="{D9A76D81-D247-231E-E270-1FF6F781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209"/>
              <a:ext cx="29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2" name="Line 40">
              <a:extLst>
                <a:ext uri="{FF2B5EF4-FFF2-40B4-BE49-F238E27FC236}">
                  <a16:creationId xmlns:a16="http://schemas.microsoft.com/office/drawing/2014/main" id="{10212609-EDE9-D9C1-73CD-61DFAED18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957"/>
              <a:ext cx="1" cy="9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3" name="Rectangle 41">
              <a:extLst>
                <a:ext uri="{FF2B5EF4-FFF2-40B4-BE49-F238E27FC236}">
                  <a16:creationId xmlns:a16="http://schemas.microsoft.com/office/drawing/2014/main" id="{D7D6CB44-1AFE-D9BD-4B16-5E1E955E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92234" name="Rectangle 42">
              <a:extLst>
                <a:ext uri="{FF2B5EF4-FFF2-40B4-BE49-F238E27FC236}">
                  <a16:creationId xmlns:a16="http://schemas.microsoft.com/office/drawing/2014/main" id="{3FB11E60-6E45-7BFF-8C9D-B7B76058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23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392235" name="Rectangle 43">
              <a:extLst>
                <a:ext uri="{FF2B5EF4-FFF2-40B4-BE49-F238E27FC236}">
                  <a16:creationId xmlns:a16="http://schemas.microsoft.com/office/drawing/2014/main" id="{7E546CC4-9BE0-2975-109E-17E501F99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92236" name="Rectangle 44">
              <a:extLst>
                <a:ext uri="{FF2B5EF4-FFF2-40B4-BE49-F238E27FC236}">
                  <a16:creationId xmlns:a16="http://schemas.microsoft.com/office/drawing/2014/main" id="{43E7E93B-3EF7-7DF5-1668-8BE4CA40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36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392237" name="Rectangle 45">
              <a:extLst>
                <a:ext uri="{FF2B5EF4-FFF2-40B4-BE49-F238E27FC236}">
                  <a16:creationId xmlns:a16="http://schemas.microsoft.com/office/drawing/2014/main" id="{0FDAC511-F725-2C2C-F7AF-F3E3AD420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16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392238" name="Rectangle 46">
              <a:extLst>
                <a:ext uri="{FF2B5EF4-FFF2-40B4-BE49-F238E27FC236}">
                  <a16:creationId xmlns:a16="http://schemas.microsoft.com/office/drawing/2014/main" id="{BEC8116E-592C-EE8D-2E3F-A558FAC9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70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392239" name="Rectangle 47">
              <a:extLst>
                <a:ext uri="{FF2B5EF4-FFF2-40B4-BE49-F238E27FC236}">
                  <a16:creationId xmlns:a16="http://schemas.microsoft.com/office/drawing/2014/main" id="{1A8DCB9B-5FB4-4B8F-B2BC-EAA7C5CD2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92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92240" name="Rectangle 48">
              <a:extLst>
                <a:ext uri="{FF2B5EF4-FFF2-40B4-BE49-F238E27FC236}">
                  <a16:creationId xmlns:a16="http://schemas.microsoft.com/office/drawing/2014/main" id="{81DF27A8-C72D-84DE-B989-4ABE5A43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016"/>
              <a:ext cx="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392241" name="Oval 49">
              <a:extLst>
                <a:ext uri="{FF2B5EF4-FFF2-40B4-BE49-F238E27FC236}">
                  <a16:creationId xmlns:a16="http://schemas.microsoft.com/office/drawing/2014/main" id="{47FD5258-2C49-044E-E05C-8C4CB419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>
            <a:extLst>
              <a:ext uri="{FF2B5EF4-FFF2-40B4-BE49-F238E27FC236}">
                <a16:creationId xmlns:a16="http://schemas.microsoft.com/office/drawing/2014/main" id="{C7EEEA90-0FEC-3CAD-ACF4-D5FF4776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55700"/>
            <a:ext cx="32337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667" name="Rectangle 3">
            <a:extLst>
              <a:ext uri="{FF2B5EF4-FFF2-40B4-BE49-F238E27FC236}">
                <a16:creationId xmlns:a16="http://schemas.microsoft.com/office/drawing/2014/main" id="{FCFECD3C-9DCC-3523-3972-AA0F9AB83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CMOS Inverters</a:t>
            </a:r>
          </a:p>
        </p:txBody>
      </p:sp>
      <p:sp>
        <p:nvSpPr>
          <p:cNvPr id="369668" name="Rectangle 4">
            <a:extLst>
              <a:ext uri="{FF2B5EF4-FFF2-40B4-BE49-F238E27FC236}">
                <a16:creationId xmlns:a16="http://schemas.microsoft.com/office/drawing/2014/main" id="{5EAA732D-109D-582D-141A-8811D052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40288"/>
            <a:ext cx="0" cy="14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69" name="Rectangle 5">
            <a:extLst>
              <a:ext uri="{FF2B5EF4-FFF2-40B4-BE49-F238E27FC236}">
                <a16:creationId xmlns:a16="http://schemas.microsoft.com/office/drawing/2014/main" id="{1EF9FDCE-BC93-3D41-392D-D406DA16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4840288"/>
            <a:ext cx="0" cy="14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0" name="Rectangle 6">
            <a:extLst>
              <a:ext uri="{FF2B5EF4-FFF2-40B4-BE49-F238E27FC236}">
                <a16:creationId xmlns:a16="http://schemas.microsoft.com/office/drawing/2014/main" id="{C96F8578-5C99-F96E-B7A4-A6B43439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303713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1" name="Rectangle 7">
            <a:extLst>
              <a:ext uri="{FF2B5EF4-FFF2-40B4-BE49-F238E27FC236}">
                <a16:creationId xmlns:a16="http://schemas.microsoft.com/office/drawing/2014/main" id="{888F31BB-7434-55B6-332A-95CF5BBB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03713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2" name="Rectangle 8">
            <a:extLst>
              <a:ext uri="{FF2B5EF4-FFF2-40B4-BE49-F238E27FC236}">
                <a16:creationId xmlns:a16="http://schemas.microsoft.com/office/drawing/2014/main" id="{D0572CFA-516C-94D5-44ED-5DB99F55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873500"/>
            <a:ext cx="14288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Rectangle 9">
            <a:extLst>
              <a:ext uri="{FF2B5EF4-FFF2-40B4-BE49-F238E27FC236}">
                <a16:creationId xmlns:a16="http://schemas.microsoft.com/office/drawing/2014/main" id="{7AECD70B-4D40-5D9D-202C-2390F341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765550"/>
            <a:ext cx="14288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4" name="Rectangle 10">
            <a:extLst>
              <a:ext uri="{FF2B5EF4-FFF2-40B4-BE49-F238E27FC236}">
                <a16:creationId xmlns:a16="http://schemas.microsoft.com/office/drawing/2014/main" id="{C18891FD-B4C8-FDAD-3D87-95BFAA93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8735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5" name="Rectangle 11">
            <a:extLst>
              <a:ext uri="{FF2B5EF4-FFF2-40B4-BE49-F238E27FC236}">
                <a16:creationId xmlns:a16="http://schemas.microsoft.com/office/drawing/2014/main" id="{98A26087-08A8-B2A7-6DE9-28BD4120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76555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6" name="Rectangle 12">
            <a:extLst>
              <a:ext uri="{FF2B5EF4-FFF2-40B4-BE49-F238E27FC236}">
                <a16:creationId xmlns:a16="http://schemas.microsoft.com/office/drawing/2014/main" id="{CB36D94C-B986-6F7C-11FB-8F91C5A4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065463"/>
            <a:ext cx="0" cy="14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7" name="Rectangle 13">
            <a:extLst>
              <a:ext uri="{FF2B5EF4-FFF2-40B4-BE49-F238E27FC236}">
                <a16:creationId xmlns:a16="http://schemas.microsoft.com/office/drawing/2014/main" id="{99357A42-740C-6146-A096-789308A5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962525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678" name="Group 14">
            <a:extLst>
              <a:ext uri="{FF2B5EF4-FFF2-40B4-BE49-F238E27FC236}">
                <a16:creationId xmlns:a16="http://schemas.microsoft.com/office/drawing/2014/main" id="{77D9516E-EC14-56D6-06C7-E37677FD88D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51300"/>
            <a:ext cx="1282700" cy="212725"/>
            <a:chOff x="1248" y="2855"/>
            <a:chExt cx="808" cy="134"/>
          </a:xfrm>
        </p:grpSpPr>
        <p:sp>
          <p:nvSpPr>
            <p:cNvPr id="369679" name="Rectangle 15">
              <a:extLst>
                <a:ext uri="{FF2B5EF4-FFF2-40B4-BE49-F238E27FC236}">
                  <a16:creationId xmlns:a16="http://schemas.microsoft.com/office/drawing/2014/main" id="{1643D1DF-1B85-83B3-8A01-28112883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55"/>
              <a:ext cx="5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Polysilicon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69680" name="Freeform 16">
              <a:extLst>
                <a:ext uri="{FF2B5EF4-FFF2-40B4-BE49-F238E27FC236}">
                  <a16:creationId xmlns:a16="http://schemas.microsoft.com/office/drawing/2014/main" id="{8965977C-6A0D-8D20-81A6-DAE49FD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889"/>
              <a:ext cx="68" cy="76"/>
            </a:xfrm>
            <a:custGeom>
              <a:avLst/>
              <a:gdLst>
                <a:gd name="T0" fmla="*/ 0 w 68"/>
                <a:gd name="T1" fmla="*/ 33 h 76"/>
                <a:gd name="T2" fmla="*/ 0 w 68"/>
                <a:gd name="T3" fmla="*/ 8 h 76"/>
                <a:gd name="T4" fmla="*/ 0 w 68"/>
                <a:gd name="T5" fmla="*/ 0 h 76"/>
                <a:gd name="T6" fmla="*/ 9 w 68"/>
                <a:gd name="T7" fmla="*/ 8 h 76"/>
                <a:gd name="T8" fmla="*/ 51 w 68"/>
                <a:gd name="T9" fmla="*/ 33 h 76"/>
                <a:gd name="T10" fmla="*/ 68 w 68"/>
                <a:gd name="T11" fmla="*/ 33 h 76"/>
                <a:gd name="T12" fmla="*/ 51 w 68"/>
                <a:gd name="T13" fmla="*/ 42 h 76"/>
                <a:gd name="T14" fmla="*/ 9 w 68"/>
                <a:gd name="T15" fmla="*/ 67 h 76"/>
                <a:gd name="T16" fmla="*/ 0 w 68"/>
                <a:gd name="T17" fmla="*/ 76 h 76"/>
                <a:gd name="T18" fmla="*/ 0 w 68"/>
                <a:gd name="T19" fmla="*/ 59 h 76"/>
                <a:gd name="T20" fmla="*/ 0 w 68"/>
                <a:gd name="T21" fmla="*/ 59 h 76"/>
                <a:gd name="T22" fmla="*/ 43 w 68"/>
                <a:gd name="T23" fmla="*/ 33 h 76"/>
                <a:gd name="T24" fmla="*/ 51 w 68"/>
                <a:gd name="T25" fmla="*/ 42 h 76"/>
                <a:gd name="T26" fmla="*/ 43 w 68"/>
                <a:gd name="T27" fmla="*/ 42 h 76"/>
                <a:gd name="T28" fmla="*/ 0 w 68"/>
                <a:gd name="T29" fmla="*/ 16 h 76"/>
                <a:gd name="T30" fmla="*/ 9 w 68"/>
                <a:gd name="T31" fmla="*/ 8 h 76"/>
                <a:gd name="T32" fmla="*/ 9 w 68"/>
                <a:gd name="T33" fmla="*/ 8 h 76"/>
                <a:gd name="T34" fmla="*/ 9 w 68"/>
                <a:gd name="T35" fmla="*/ 33 h 76"/>
                <a:gd name="T36" fmla="*/ 0 w 68"/>
                <a:gd name="T37" fmla="*/ 3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6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" y="8"/>
                  </a:lnTo>
                  <a:lnTo>
                    <a:pt x="51" y="33"/>
                  </a:lnTo>
                  <a:lnTo>
                    <a:pt x="68" y="33"/>
                  </a:lnTo>
                  <a:lnTo>
                    <a:pt x="51" y="42"/>
                  </a:lnTo>
                  <a:lnTo>
                    <a:pt x="9" y="67"/>
                  </a:lnTo>
                  <a:lnTo>
                    <a:pt x="0" y="76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3" y="33"/>
                  </a:lnTo>
                  <a:lnTo>
                    <a:pt x="51" y="42"/>
                  </a:lnTo>
                  <a:lnTo>
                    <a:pt x="43" y="42"/>
                  </a:lnTo>
                  <a:lnTo>
                    <a:pt x="0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1" name="Freeform 17">
              <a:extLst>
                <a:ext uri="{FF2B5EF4-FFF2-40B4-BE49-F238E27FC236}">
                  <a16:creationId xmlns:a16="http://schemas.microsoft.com/office/drawing/2014/main" id="{1E412931-0B8B-255E-A47F-98B70DEF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922"/>
              <a:ext cx="9" cy="26"/>
            </a:xfrm>
            <a:custGeom>
              <a:avLst/>
              <a:gdLst>
                <a:gd name="T0" fmla="*/ 0 w 9"/>
                <a:gd name="T1" fmla="*/ 26 h 26"/>
                <a:gd name="T2" fmla="*/ 0 w 9"/>
                <a:gd name="T3" fmla="*/ 0 h 26"/>
                <a:gd name="T4" fmla="*/ 9 w 9"/>
                <a:gd name="T5" fmla="*/ 0 h 26"/>
                <a:gd name="T6" fmla="*/ 9 w 9"/>
                <a:gd name="T7" fmla="*/ 0 h 26"/>
                <a:gd name="T8" fmla="*/ 9 w 9"/>
                <a:gd name="T9" fmla="*/ 0 h 26"/>
                <a:gd name="T10" fmla="*/ 9 w 9"/>
                <a:gd name="T11" fmla="*/ 26 h 26"/>
                <a:gd name="T12" fmla="*/ 0 w 9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2" name="Freeform 18">
              <a:extLst>
                <a:ext uri="{FF2B5EF4-FFF2-40B4-BE49-F238E27FC236}">
                  <a16:creationId xmlns:a16="http://schemas.microsoft.com/office/drawing/2014/main" id="{1367B983-1834-D539-983C-2725B12C1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897"/>
              <a:ext cx="43" cy="51"/>
            </a:xfrm>
            <a:custGeom>
              <a:avLst/>
              <a:gdLst>
                <a:gd name="T0" fmla="*/ 0 w 43"/>
                <a:gd name="T1" fmla="*/ 25 h 51"/>
                <a:gd name="T2" fmla="*/ 0 w 43"/>
                <a:gd name="T3" fmla="*/ 0 h 51"/>
                <a:gd name="T4" fmla="*/ 43 w 43"/>
                <a:gd name="T5" fmla="*/ 25 h 51"/>
                <a:gd name="T6" fmla="*/ 0 w 43"/>
                <a:gd name="T7" fmla="*/ 51 h 51"/>
                <a:gd name="T8" fmla="*/ 0 w 43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1">
                  <a:moveTo>
                    <a:pt x="0" y="25"/>
                  </a:moveTo>
                  <a:lnTo>
                    <a:pt x="0" y="0"/>
                  </a:lnTo>
                  <a:lnTo>
                    <a:pt x="43" y="25"/>
                  </a:lnTo>
                  <a:lnTo>
                    <a:pt x="0" y="51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3" name="Rectangle 19">
              <a:extLst>
                <a:ext uri="{FF2B5EF4-FFF2-40B4-BE49-F238E27FC236}">
                  <a16:creationId xmlns:a16="http://schemas.microsoft.com/office/drawing/2014/main" id="{FA925B9A-18F7-83ED-361B-5C088211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2922"/>
              <a:ext cx="254" cy="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684" name="Rectangle 20">
            <a:extLst>
              <a:ext uri="{FF2B5EF4-FFF2-40B4-BE49-F238E27FC236}">
                <a16:creationId xmlns:a16="http://schemas.microsoft.com/office/drawing/2014/main" id="{B2884520-FBF7-D157-B3EA-393A403E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89300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369685" name="Rectangle 21">
            <a:extLst>
              <a:ext uri="{FF2B5EF4-FFF2-40B4-BE49-F238E27FC236}">
                <a16:creationId xmlns:a16="http://schemas.microsoft.com/office/drawing/2014/main" id="{5B9220A5-12F7-FAB7-801C-3F349E20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36900"/>
            <a:ext cx="304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grpSp>
        <p:nvGrpSpPr>
          <p:cNvPr id="369686" name="Group 22">
            <a:extLst>
              <a:ext uri="{FF2B5EF4-FFF2-40B4-BE49-F238E27FC236}">
                <a16:creationId xmlns:a16="http://schemas.microsoft.com/office/drawing/2014/main" id="{C71B3CDF-F557-5639-BA86-6BFF8676C8C8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3473450"/>
            <a:ext cx="1412875" cy="212725"/>
            <a:chOff x="3507" y="2516"/>
            <a:chExt cx="890" cy="134"/>
          </a:xfrm>
        </p:grpSpPr>
        <p:sp>
          <p:nvSpPr>
            <p:cNvPr id="369687" name="Freeform 23">
              <a:extLst>
                <a:ext uri="{FF2B5EF4-FFF2-40B4-BE49-F238E27FC236}">
                  <a16:creationId xmlns:a16="http://schemas.microsoft.com/office/drawing/2014/main" id="{22CD82D5-6EE5-7032-522D-320818B45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2541"/>
              <a:ext cx="68" cy="76"/>
            </a:xfrm>
            <a:custGeom>
              <a:avLst/>
              <a:gdLst>
                <a:gd name="T0" fmla="*/ 68 w 68"/>
                <a:gd name="T1" fmla="*/ 43 h 76"/>
                <a:gd name="T2" fmla="*/ 68 w 68"/>
                <a:gd name="T3" fmla="*/ 68 h 76"/>
                <a:gd name="T4" fmla="*/ 68 w 68"/>
                <a:gd name="T5" fmla="*/ 76 h 76"/>
                <a:gd name="T6" fmla="*/ 60 w 68"/>
                <a:gd name="T7" fmla="*/ 68 h 76"/>
                <a:gd name="T8" fmla="*/ 17 w 68"/>
                <a:gd name="T9" fmla="*/ 43 h 76"/>
                <a:gd name="T10" fmla="*/ 0 w 68"/>
                <a:gd name="T11" fmla="*/ 43 h 76"/>
                <a:gd name="T12" fmla="*/ 17 w 68"/>
                <a:gd name="T13" fmla="*/ 34 h 76"/>
                <a:gd name="T14" fmla="*/ 60 w 68"/>
                <a:gd name="T15" fmla="*/ 9 h 76"/>
                <a:gd name="T16" fmla="*/ 68 w 68"/>
                <a:gd name="T17" fmla="*/ 0 h 76"/>
                <a:gd name="T18" fmla="*/ 68 w 68"/>
                <a:gd name="T19" fmla="*/ 17 h 76"/>
                <a:gd name="T20" fmla="*/ 68 w 68"/>
                <a:gd name="T21" fmla="*/ 17 h 76"/>
                <a:gd name="T22" fmla="*/ 26 w 68"/>
                <a:gd name="T23" fmla="*/ 43 h 76"/>
                <a:gd name="T24" fmla="*/ 17 w 68"/>
                <a:gd name="T25" fmla="*/ 34 h 76"/>
                <a:gd name="T26" fmla="*/ 26 w 68"/>
                <a:gd name="T27" fmla="*/ 34 h 76"/>
                <a:gd name="T28" fmla="*/ 68 w 68"/>
                <a:gd name="T29" fmla="*/ 60 h 76"/>
                <a:gd name="T30" fmla="*/ 60 w 68"/>
                <a:gd name="T31" fmla="*/ 68 h 76"/>
                <a:gd name="T32" fmla="*/ 60 w 68"/>
                <a:gd name="T33" fmla="*/ 68 h 76"/>
                <a:gd name="T34" fmla="*/ 60 w 68"/>
                <a:gd name="T35" fmla="*/ 43 h 76"/>
                <a:gd name="T36" fmla="*/ 68 w 68"/>
                <a:gd name="T37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6">
                  <a:moveTo>
                    <a:pt x="68" y="43"/>
                  </a:moveTo>
                  <a:lnTo>
                    <a:pt x="68" y="68"/>
                  </a:lnTo>
                  <a:lnTo>
                    <a:pt x="68" y="76"/>
                  </a:lnTo>
                  <a:lnTo>
                    <a:pt x="60" y="68"/>
                  </a:lnTo>
                  <a:lnTo>
                    <a:pt x="17" y="43"/>
                  </a:lnTo>
                  <a:lnTo>
                    <a:pt x="0" y="43"/>
                  </a:lnTo>
                  <a:lnTo>
                    <a:pt x="17" y="34"/>
                  </a:lnTo>
                  <a:lnTo>
                    <a:pt x="60" y="9"/>
                  </a:lnTo>
                  <a:lnTo>
                    <a:pt x="68" y="0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26" y="43"/>
                  </a:lnTo>
                  <a:lnTo>
                    <a:pt x="17" y="34"/>
                  </a:lnTo>
                  <a:lnTo>
                    <a:pt x="26" y="34"/>
                  </a:lnTo>
                  <a:lnTo>
                    <a:pt x="68" y="60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43"/>
                  </a:lnTo>
                  <a:lnTo>
                    <a:pt x="68" y="4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8" name="Freeform 24">
              <a:extLst>
                <a:ext uri="{FF2B5EF4-FFF2-40B4-BE49-F238E27FC236}">
                  <a16:creationId xmlns:a16="http://schemas.microsoft.com/office/drawing/2014/main" id="{8897CD5D-ED3C-ADE7-62F4-A4D52543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2558"/>
              <a:ext cx="8" cy="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26 h 26"/>
                <a:gd name="T8" fmla="*/ 0 w 8"/>
                <a:gd name="T9" fmla="*/ 26 h 26"/>
                <a:gd name="T10" fmla="*/ 0 w 8"/>
                <a:gd name="T11" fmla="*/ 0 h 26"/>
                <a:gd name="T12" fmla="*/ 8 w 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lnTo>
                    <a:pt x="8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9" name="Freeform 25">
              <a:extLst>
                <a:ext uri="{FF2B5EF4-FFF2-40B4-BE49-F238E27FC236}">
                  <a16:creationId xmlns:a16="http://schemas.microsoft.com/office/drawing/2014/main" id="{66F61805-33A2-4DF5-C613-99B26C3E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558"/>
              <a:ext cx="42" cy="51"/>
            </a:xfrm>
            <a:custGeom>
              <a:avLst/>
              <a:gdLst>
                <a:gd name="T0" fmla="*/ 42 w 42"/>
                <a:gd name="T1" fmla="*/ 26 h 51"/>
                <a:gd name="T2" fmla="*/ 42 w 42"/>
                <a:gd name="T3" fmla="*/ 51 h 51"/>
                <a:gd name="T4" fmla="*/ 0 w 42"/>
                <a:gd name="T5" fmla="*/ 26 h 51"/>
                <a:gd name="T6" fmla="*/ 42 w 42"/>
                <a:gd name="T7" fmla="*/ 0 h 51"/>
                <a:gd name="T8" fmla="*/ 42 w 42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1">
                  <a:moveTo>
                    <a:pt x="42" y="26"/>
                  </a:moveTo>
                  <a:lnTo>
                    <a:pt x="42" y="51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42" y="2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0" name="Rectangle 26">
              <a:extLst>
                <a:ext uri="{FF2B5EF4-FFF2-40B4-BE49-F238E27FC236}">
                  <a16:creationId xmlns:a16="http://schemas.microsoft.com/office/drawing/2014/main" id="{57A0F902-FB00-0458-A3BF-D2D83098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2584"/>
              <a:ext cx="40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1" name="Rectangle 27">
              <a:extLst>
                <a:ext uri="{FF2B5EF4-FFF2-40B4-BE49-F238E27FC236}">
                  <a16:creationId xmlns:a16="http://schemas.microsoft.com/office/drawing/2014/main" id="{0D91D89B-08E7-4159-D96C-E1A355A2F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2516"/>
              <a:ext cx="3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Metal1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</p:grpSp>
      <p:grpSp>
        <p:nvGrpSpPr>
          <p:cNvPr id="369692" name="Group 28">
            <a:extLst>
              <a:ext uri="{FF2B5EF4-FFF2-40B4-BE49-F238E27FC236}">
                <a16:creationId xmlns:a16="http://schemas.microsoft.com/office/drawing/2014/main" id="{2F746F5E-2165-37D1-E941-E1BCAE4C164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231900"/>
            <a:ext cx="365125" cy="293688"/>
            <a:chOff x="3745" y="1296"/>
            <a:chExt cx="230" cy="185"/>
          </a:xfrm>
        </p:grpSpPr>
        <p:sp>
          <p:nvSpPr>
            <p:cNvPr id="369693" name="Rectangle 29">
              <a:extLst>
                <a:ext uri="{FF2B5EF4-FFF2-40B4-BE49-F238E27FC236}">
                  <a16:creationId xmlns:a16="http://schemas.microsoft.com/office/drawing/2014/main" id="{7456BF10-B3CC-9290-F4EC-A1771BA82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2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694" name="Rectangle 30">
              <a:extLst>
                <a:ext uri="{FF2B5EF4-FFF2-40B4-BE49-F238E27FC236}">
                  <a16:creationId xmlns:a16="http://schemas.microsoft.com/office/drawing/2014/main" id="{F292BB8C-53B1-1310-8BAF-14DCCD08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347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</p:grpSp>
      <p:sp>
        <p:nvSpPr>
          <p:cNvPr id="369695" name="Rectangle 31">
            <a:extLst>
              <a:ext uri="{FF2B5EF4-FFF2-40B4-BE49-F238E27FC236}">
                <a16:creationId xmlns:a16="http://schemas.microsoft.com/office/drawing/2014/main" id="{E629D23A-E7D3-3CE7-8AB0-D5EAF956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94300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grpSp>
        <p:nvGrpSpPr>
          <p:cNvPr id="369696" name="Group 32">
            <a:extLst>
              <a:ext uri="{FF2B5EF4-FFF2-40B4-BE49-F238E27FC236}">
                <a16:creationId xmlns:a16="http://schemas.microsoft.com/office/drawing/2014/main" id="{3685FB9D-3772-8476-9996-C6FA01F6956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12900"/>
            <a:ext cx="1981200" cy="749300"/>
            <a:chOff x="1488" y="1440"/>
            <a:chExt cx="1205" cy="424"/>
          </a:xfrm>
        </p:grpSpPr>
        <p:sp>
          <p:nvSpPr>
            <p:cNvPr id="369697" name="Freeform 33">
              <a:extLst>
                <a:ext uri="{FF2B5EF4-FFF2-40B4-BE49-F238E27FC236}">
                  <a16:creationId xmlns:a16="http://schemas.microsoft.com/office/drawing/2014/main" id="{212BD33A-F1A4-7A0F-EE48-4CE65ED5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770"/>
              <a:ext cx="51" cy="68"/>
            </a:xfrm>
            <a:custGeom>
              <a:avLst/>
              <a:gdLst>
                <a:gd name="T0" fmla="*/ 0 w 51"/>
                <a:gd name="T1" fmla="*/ 34 h 68"/>
                <a:gd name="T2" fmla="*/ 8 w 51"/>
                <a:gd name="T3" fmla="*/ 9 h 68"/>
                <a:gd name="T4" fmla="*/ 8 w 51"/>
                <a:gd name="T5" fmla="*/ 0 h 68"/>
                <a:gd name="T6" fmla="*/ 17 w 51"/>
                <a:gd name="T7" fmla="*/ 9 h 68"/>
                <a:gd name="T8" fmla="*/ 51 w 51"/>
                <a:gd name="T9" fmla="*/ 43 h 68"/>
                <a:gd name="T10" fmla="*/ 51 w 51"/>
                <a:gd name="T11" fmla="*/ 51 h 68"/>
                <a:gd name="T12" fmla="*/ 51 w 51"/>
                <a:gd name="T13" fmla="*/ 51 h 68"/>
                <a:gd name="T14" fmla="*/ 8 w 51"/>
                <a:gd name="T15" fmla="*/ 68 h 68"/>
                <a:gd name="T16" fmla="*/ 0 w 51"/>
                <a:gd name="T17" fmla="*/ 68 h 68"/>
                <a:gd name="T18" fmla="*/ 0 w 51"/>
                <a:gd name="T19" fmla="*/ 60 h 68"/>
                <a:gd name="T20" fmla="*/ 0 w 51"/>
                <a:gd name="T21" fmla="*/ 60 h 68"/>
                <a:gd name="T22" fmla="*/ 42 w 51"/>
                <a:gd name="T23" fmla="*/ 43 h 68"/>
                <a:gd name="T24" fmla="*/ 51 w 51"/>
                <a:gd name="T25" fmla="*/ 51 h 68"/>
                <a:gd name="T26" fmla="*/ 42 w 51"/>
                <a:gd name="T27" fmla="*/ 51 h 68"/>
                <a:gd name="T28" fmla="*/ 8 w 51"/>
                <a:gd name="T29" fmla="*/ 17 h 68"/>
                <a:gd name="T30" fmla="*/ 17 w 51"/>
                <a:gd name="T31" fmla="*/ 9 h 68"/>
                <a:gd name="T32" fmla="*/ 17 w 51"/>
                <a:gd name="T33" fmla="*/ 9 h 68"/>
                <a:gd name="T34" fmla="*/ 8 w 51"/>
                <a:gd name="T35" fmla="*/ 34 h 68"/>
                <a:gd name="T36" fmla="*/ 0 w 51"/>
                <a:gd name="T37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68">
                  <a:moveTo>
                    <a:pt x="0" y="34"/>
                  </a:moveTo>
                  <a:lnTo>
                    <a:pt x="8" y="9"/>
                  </a:lnTo>
                  <a:lnTo>
                    <a:pt x="8" y="0"/>
                  </a:lnTo>
                  <a:lnTo>
                    <a:pt x="17" y="9"/>
                  </a:lnTo>
                  <a:lnTo>
                    <a:pt x="51" y="43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8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2" y="43"/>
                  </a:lnTo>
                  <a:lnTo>
                    <a:pt x="51" y="51"/>
                  </a:lnTo>
                  <a:lnTo>
                    <a:pt x="42" y="51"/>
                  </a:lnTo>
                  <a:lnTo>
                    <a:pt x="8" y="17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8" name="Freeform 34">
              <a:extLst>
                <a:ext uri="{FF2B5EF4-FFF2-40B4-BE49-F238E27FC236}">
                  <a16:creationId xmlns:a16="http://schemas.microsoft.com/office/drawing/2014/main" id="{9AA7780B-5E21-8EAC-3E2A-F56B0F47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804"/>
              <a:ext cx="8" cy="26"/>
            </a:xfrm>
            <a:custGeom>
              <a:avLst/>
              <a:gdLst>
                <a:gd name="T0" fmla="*/ 0 w 8"/>
                <a:gd name="T1" fmla="*/ 26 h 26"/>
                <a:gd name="T2" fmla="*/ 0 w 8"/>
                <a:gd name="T3" fmla="*/ 0 h 26"/>
                <a:gd name="T4" fmla="*/ 0 w 8"/>
                <a:gd name="T5" fmla="*/ 0 h 26"/>
                <a:gd name="T6" fmla="*/ 0 w 8"/>
                <a:gd name="T7" fmla="*/ 0 h 26"/>
                <a:gd name="T8" fmla="*/ 8 w 8"/>
                <a:gd name="T9" fmla="*/ 0 h 26"/>
                <a:gd name="T10" fmla="*/ 8 w 8"/>
                <a:gd name="T11" fmla="*/ 26 h 26"/>
                <a:gd name="T12" fmla="*/ 0 w 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9" name="Freeform 35">
              <a:extLst>
                <a:ext uri="{FF2B5EF4-FFF2-40B4-BE49-F238E27FC236}">
                  <a16:creationId xmlns:a16="http://schemas.microsoft.com/office/drawing/2014/main" id="{E0660D53-4908-36FF-1EC0-9C1803AF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779"/>
              <a:ext cx="42" cy="51"/>
            </a:xfrm>
            <a:custGeom>
              <a:avLst/>
              <a:gdLst>
                <a:gd name="T0" fmla="*/ 0 w 42"/>
                <a:gd name="T1" fmla="*/ 25 h 51"/>
                <a:gd name="T2" fmla="*/ 8 w 42"/>
                <a:gd name="T3" fmla="*/ 0 h 51"/>
                <a:gd name="T4" fmla="*/ 42 w 42"/>
                <a:gd name="T5" fmla="*/ 34 h 51"/>
                <a:gd name="T6" fmla="*/ 0 w 42"/>
                <a:gd name="T7" fmla="*/ 51 h 51"/>
                <a:gd name="T8" fmla="*/ 0 w 42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1">
                  <a:moveTo>
                    <a:pt x="0" y="25"/>
                  </a:moveTo>
                  <a:lnTo>
                    <a:pt x="8" y="0"/>
                  </a:lnTo>
                  <a:lnTo>
                    <a:pt x="42" y="34"/>
                  </a:lnTo>
                  <a:lnTo>
                    <a:pt x="0" y="51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0" name="Rectangle 36">
              <a:extLst>
                <a:ext uri="{FF2B5EF4-FFF2-40B4-BE49-F238E27FC236}">
                  <a16:creationId xmlns:a16="http://schemas.microsoft.com/office/drawing/2014/main" id="{DFE015EB-31C0-3B5D-B3AA-A033ACE3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703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1" name="Freeform 37">
              <a:extLst>
                <a:ext uri="{FF2B5EF4-FFF2-40B4-BE49-F238E27FC236}">
                  <a16:creationId xmlns:a16="http://schemas.microsoft.com/office/drawing/2014/main" id="{B810D3A8-7626-34FC-D470-05681E30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1703"/>
              <a:ext cx="671" cy="110"/>
            </a:xfrm>
            <a:custGeom>
              <a:avLst/>
              <a:gdLst>
                <a:gd name="T0" fmla="*/ 0 w 671"/>
                <a:gd name="T1" fmla="*/ 0 h 110"/>
                <a:gd name="T2" fmla="*/ 0 w 671"/>
                <a:gd name="T3" fmla="*/ 8 h 110"/>
                <a:gd name="T4" fmla="*/ 671 w 671"/>
                <a:gd name="T5" fmla="*/ 110 h 110"/>
                <a:gd name="T6" fmla="*/ 671 w 671"/>
                <a:gd name="T7" fmla="*/ 101 h 110"/>
                <a:gd name="T8" fmla="*/ 0 w 671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110">
                  <a:moveTo>
                    <a:pt x="0" y="0"/>
                  </a:moveTo>
                  <a:lnTo>
                    <a:pt x="0" y="8"/>
                  </a:lnTo>
                  <a:lnTo>
                    <a:pt x="671" y="110"/>
                  </a:lnTo>
                  <a:lnTo>
                    <a:pt x="671" y="10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2" name="Rectangle 38">
              <a:extLst>
                <a:ext uri="{FF2B5EF4-FFF2-40B4-BE49-F238E27FC236}">
                  <a16:creationId xmlns:a16="http://schemas.microsoft.com/office/drawing/2014/main" id="{889EB7CD-A40E-71EC-7780-CB200DB7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31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PMOS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03" name="Rectangle 39">
              <a:extLst>
                <a:ext uri="{FF2B5EF4-FFF2-40B4-BE49-F238E27FC236}">
                  <a16:creationId xmlns:a16="http://schemas.microsoft.com/office/drawing/2014/main" id="{9AA40154-A481-45E7-4DD4-A13408AA1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737"/>
              <a:ext cx="510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4" name="Rectangle 40">
              <a:extLst>
                <a:ext uri="{FF2B5EF4-FFF2-40B4-BE49-F238E27FC236}">
                  <a16:creationId xmlns:a16="http://schemas.microsoft.com/office/drawing/2014/main" id="{0C24B6FC-AE9E-B7FD-C81A-7DE9EED8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745"/>
              <a:ext cx="17" cy="11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5" name="Rectangle 41">
              <a:extLst>
                <a:ext uri="{FF2B5EF4-FFF2-40B4-BE49-F238E27FC236}">
                  <a16:creationId xmlns:a16="http://schemas.microsoft.com/office/drawing/2014/main" id="{A9390A81-DD8D-9BB9-FFA4-A2134578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847"/>
              <a:ext cx="509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6" name="Rectangle 42">
              <a:extLst>
                <a:ext uri="{FF2B5EF4-FFF2-40B4-BE49-F238E27FC236}">
                  <a16:creationId xmlns:a16="http://schemas.microsoft.com/office/drawing/2014/main" id="{A772DF51-6274-735E-6D48-1CF652687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737"/>
              <a:ext cx="17" cy="11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7" name="Rectangle 43">
              <a:extLst>
                <a:ext uri="{FF2B5EF4-FFF2-40B4-BE49-F238E27FC236}">
                  <a16:creationId xmlns:a16="http://schemas.microsoft.com/office/drawing/2014/main" id="{5C378E31-08B4-7A46-9077-40A3C68F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42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08" name="Rectangle 44">
              <a:extLst>
                <a:ext uri="{FF2B5EF4-FFF2-40B4-BE49-F238E27FC236}">
                  <a16:creationId xmlns:a16="http://schemas.microsoft.com/office/drawing/2014/main" id="{1C3793AE-AC37-4083-7D24-05B76EC6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542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09" name="Rectangle 45">
              <a:extLst>
                <a:ext uri="{FF2B5EF4-FFF2-40B4-BE49-F238E27FC236}">
                  <a16:creationId xmlns:a16="http://schemas.microsoft.com/office/drawing/2014/main" id="{CB3994A5-F0D0-3E3D-5452-6C5742E1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42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10" name="Rectangle 46">
              <a:extLst>
                <a:ext uri="{FF2B5EF4-FFF2-40B4-BE49-F238E27FC236}">
                  <a16:creationId xmlns:a16="http://schemas.microsoft.com/office/drawing/2014/main" id="{43CBB6B6-7908-79B6-7643-783A75BE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1542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11" name="Rectangle 47">
              <a:extLst>
                <a:ext uri="{FF2B5EF4-FFF2-40B4-BE49-F238E27FC236}">
                  <a16:creationId xmlns:a16="http://schemas.microsoft.com/office/drawing/2014/main" id="{E89423B8-A09F-F034-2A62-276EC9085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542"/>
              <a:ext cx="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</p:grpSp>
      <p:grpSp>
        <p:nvGrpSpPr>
          <p:cNvPr id="369712" name="Group 48">
            <a:extLst>
              <a:ext uri="{FF2B5EF4-FFF2-40B4-BE49-F238E27FC236}">
                <a16:creationId xmlns:a16="http://schemas.microsoft.com/office/drawing/2014/main" id="{C5AC99AE-8465-C5E4-75E4-2648DCD5577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508500"/>
            <a:ext cx="1819275" cy="831850"/>
            <a:chOff x="1530" y="2922"/>
            <a:chExt cx="1146" cy="524"/>
          </a:xfrm>
        </p:grpSpPr>
        <p:sp>
          <p:nvSpPr>
            <p:cNvPr id="369713" name="Freeform 49">
              <a:extLst>
                <a:ext uri="{FF2B5EF4-FFF2-40B4-BE49-F238E27FC236}">
                  <a16:creationId xmlns:a16="http://schemas.microsoft.com/office/drawing/2014/main" id="{5C8D26EA-ACA9-333F-E44B-C8A83E2DA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65"/>
              <a:ext cx="51" cy="76"/>
            </a:xfrm>
            <a:custGeom>
              <a:avLst/>
              <a:gdLst>
                <a:gd name="T0" fmla="*/ 0 w 51"/>
                <a:gd name="T1" fmla="*/ 34 h 76"/>
                <a:gd name="T2" fmla="*/ 0 w 51"/>
                <a:gd name="T3" fmla="*/ 8 h 76"/>
                <a:gd name="T4" fmla="*/ 0 w 51"/>
                <a:gd name="T5" fmla="*/ 0 h 76"/>
                <a:gd name="T6" fmla="*/ 9 w 51"/>
                <a:gd name="T7" fmla="*/ 8 h 76"/>
                <a:gd name="T8" fmla="*/ 51 w 51"/>
                <a:gd name="T9" fmla="*/ 25 h 76"/>
                <a:gd name="T10" fmla="*/ 51 w 51"/>
                <a:gd name="T11" fmla="*/ 34 h 76"/>
                <a:gd name="T12" fmla="*/ 51 w 51"/>
                <a:gd name="T13" fmla="*/ 34 h 76"/>
                <a:gd name="T14" fmla="*/ 17 w 51"/>
                <a:gd name="T15" fmla="*/ 68 h 76"/>
                <a:gd name="T16" fmla="*/ 9 w 51"/>
                <a:gd name="T17" fmla="*/ 76 h 76"/>
                <a:gd name="T18" fmla="*/ 9 w 51"/>
                <a:gd name="T19" fmla="*/ 59 h 76"/>
                <a:gd name="T20" fmla="*/ 9 w 51"/>
                <a:gd name="T21" fmla="*/ 59 h 76"/>
                <a:gd name="T22" fmla="*/ 43 w 51"/>
                <a:gd name="T23" fmla="*/ 25 h 76"/>
                <a:gd name="T24" fmla="*/ 51 w 51"/>
                <a:gd name="T25" fmla="*/ 34 h 76"/>
                <a:gd name="T26" fmla="*/ 43 w 51"/>
                <a:gd name="T27" fmla="*/ 34 h 76"/>
                <a:gd name="T28" fmla="*/ 0 w 51"/>
                <a:gd name="T29" fmla="*/ 17 h 76"/>
                <a:gd name="T30" fmla="*/ 9 w 51"/>
                <a:gd name="T31" fmla="*/ 8 h 76"/>
                <a:gd name="T32" fmla="*/ 9 w 51"/>
                <a:gd name="T33" fmla="*/ 8 h 76"/>
                <a:gd name="T34" fmla="*/ 9 w 51"/>
                <a:gd name="T35" fmla="*/ 34 h 76"/>
                <a:gd name="T36" fmla="*/ 0 w 51"/>
                <a:gd name="T37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76">
                  <a:moveTo>
                    <a:pt x="0" y="3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" y="8"/>
                  </a:lnTo>
                  <a:lnTo>
                    <a:pt x="51" y="25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17" y="68"/>
                  </a:lnTo>
                  <a:lnTo>
                    <a:pt x="9" y="76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43" y="25"/>
                  </a:lnTo>
                  <a:lnTo>
                    <a:pt x="51" y="34"/>
                  </a:lnTo>
                  <a:lnTo>
                    <a:pt x="43" y="34"/>
                  </a:lnTo>
                  <a:lnTo>
                    <a:pt x="0" y="1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4" name="Freeform 50">
              <a:extLst>
                <a:ext uri="{FF2B5EF4-FFF2-40B4-BE49-F238E27FC236}">
                  <a16:creationId xmlns:a16="http://schemas.microsoft.com/office/drawing/2014/main" id="{F2384C4D-3BBD-2AD8-AF6A-D095F4F9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99"/>
              <a:ext cx="17" cy="25"/>
            </a:xfrm>
            <a:custGeom>
              <a:avLst/>
              <a:gdLst>
                <a:gd name="T0" fmla="*/ 9 w 17"/>
                <a:gd name="T1" fmla="*/ 25 h 25"/>
                <a:gd name="T2" fmla="*/ 0 w 17"/>
                <a:gd name="T3" fmla="*/ 0 h 25"/>
                <a:gd name="T4" fmla="*/ 0 w 17"/>
                <a:gd name="T5" fmla="*/ 0 h 25"/>
                <a:gd name="T6" fmla="*/ 0 w 17"/>
                <a:gd name="T7" fmla="*/ 0 h 25"/>
                <a:gd name="T8" fmla="*/ 9 w 17"/>
                <a:gd name="T9" fmla="*/ 0 h 25"/>
                <a:gd name="T10" fmla="*/ 17 w 17"/>
                <a:gd name="T11" fmla="*/ 25 h 25"/>
                <a:gd name="T12" fmla="*/ 9 w 17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5">
                  <a:moveTo>
                    <a:pt x="9" y="2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25"/>
                  </a:lnTo>
                  <a:lnTo>
                    <a:pt x="9" y="2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5" name="Freeform 51">
              <a:extLst>
                <a:ext uri="{FF2B5EF4-FFF2-40B4-BE49-F238E27FC236}">
                  <a16:creationId xmlns:a16="http://schemas.microsoft.com/office/drawing/2014/main" id="{4F1319BB-C045-383F-91DE-7DF717422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73"/>
              <a:ext cx="43" cy="51"/>
            </a:xfrm>
            <a:custGeom>
              <a:avLst/>
              <a:gdLst>
                <a:gd name="T0" fmla="*/ 0 w 43"/>
                <a:gd name="T1" fmla="*/ 26 h 51"/>
                <a:gd name="T2" fmla="*/ 0 w 43"/>
                <a:gd name="T3" fmla="*/ 0 h 51"/>
                <a:gd name="T4" fmla="*/ 43 w 43"/>
                <a:gd name="T5" fmla="*/ 17 h 51"/>
                <a:gd name="T6" fmla="*/ 9 w 43"/>
                <a:gd name="T7" fmla="*/ 51 h 51"/>
                <a:gd name="T8" fmla="*/ 0 w 43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1">
                  <a:moveTo>
                    <a:pt x="0" y="26"/>
                  </a:moveTo>
                  <a:lnTo>
                    <a:pt x="0" y="0"/>
                  </a:lnTo>
                  <a:lnTo>
                    <a:pt x="43" y="17"/>
                  </a:lnTo>
                  <a:lnTo>
                    <a:pt x="9" y="51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6" name="Rectangle 52">
              <a:extLst>
                <a:ext uri="{FF2B5EF4-FFF2-40B4-BE49-F238E27FC236}">
                  <a16:creationId xmlns:a16="http://schemas.microsoft.com/office/drawing/2014/main" id="{46697662-01B6-F05F-D425-5B3B8897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18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7" name="Freeform 53">
              <a:extLst>
                <a:ext uri="{FF2B5EF4-FFF2-40B4-BE49-F238E27FC236}">
                  <a16:creationId xmlns:a16="http://schemas.microsoft.com/office/drawing/2014/main" id="{922FB375-1290-0153-8CDC-09E8579EB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2999"/>
              <a:ext cx="806" cy="194"/>
            </a:xfrm>
            <a:custGeom>
              <a:avLst/>
              <a:gdLst>
                <a:gd name="T0" fmla="*/ 0 w 806"/>
                <a:gd name="T1" fmla="*/ 186 h 194"/>
                <a:gd name="T2" fmla="*/ 0 w 806"/>
                <a:gd name="T3" fmla="*/ 194 h 194"/>
                <a:gd name="T4" fmla="*/ 806 w 806"/>
                <a:gd name="T5" fmla="*/ 8 h 194"/>
                <a:gd name="T6" fmla="*/ 806 w 806"/>
                <a:gd name="T7" fmla="*/ 0 h 194"/>
                <a:gd name="T8" fmla="*/ 0 w 806"/>
                <a:gd name="T9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6" h="194">
                  <a:moveTo>
                    <a:pt x="0" y="186"/>
                  </a:moveTo>
                  <a:lnTo>
                    <a:pt x="0" y="194"/>
                  </a:lnTo>
                  <a:lnTo>
                    <a:pt x="806" y="8"/>
                  </a:lnTo>
                  <a:lnTo>
                    <a:pt x="806" y="0"/>
                  </a:lnTo>
                  <a:lnTo>
                    <a:pt x="0" y="18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8" name="Rectangle 54">
              <a:extLst>
                <a:ext uri="{FF2B5EF4-FFF2-40B4-BE49-F238E27FC236}">
                  <a16:creationId xmlns:a16="http://schemas.microsoft.com/office/drawing/2014/main" id="{77E31BB2-5BE6-1B77-82E4-CA032258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210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NMOS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19" name="Rectangle 55">
              <a:extLst>
                <a:ext uri="{FF2B5EF4-FFF2-40B4-BE49-F238E27FC236}">
                  <a16:creationId xmlns:a16="http://schemas.microsoft.com/office/drawing/2014/main" id="{296FDEF1-13DF-2984-89B3-E0E3A8C0C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922"/>
              <a:ext cx="170" cy="1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0" name="Rectangle 56">
              <a:extLst>
                <a:ext uri="{FF2B5EF4-FFF2-40B4-BE49-F238E27FC236}">
                  <a16:creationId xmlns:a16="http://schemas.microsoft.com/office/drawing/2014/main" id="{0A172436-D792-C550-3A15-5FFACFB8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2931"/>
              <a:ext cx="17" cy="11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1" name="Rectangle 57">
              <a:extLst>
                <a:ext uri="{FF2B5EF4-FFF2-40B4-BE49-F238E27FC236}">
                  <a16:creationId xmlns:a16="http://schemas.microsoft.com/office/drawing/2014/main" id="{0B684EE1-B48B-4BBC-519D-903C5D24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3033"/>
              <a:ext cx="170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2" name="Rectangle 58">
              <a:extLst>
                <a:ext uri="{FF2B5EF4-FFF2-40B4-BE49-F238E27FC236}">
                  <a16:creationId xmlns:a16="http://schemas.microsoft.com/office/drawing/2014/main" id="{3E834979-1FF9-9796-A3AA-76EF3528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2922"/>
              <a:ext cx="17" cy="11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3" name="Rectangle 59">
              <a:extLst>
                <a:ext uri="{FF2B5EF4-FFF2-40B4-BE49-F238E27FC236}">
                  <a16:creationId xmlns:a16="http://schemas.microsoft.com/office/drawing/2014/main" id="{928CA888-833A-825E-2EBB-2ADD630D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312"/>
              <a:ext cx="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24" name="Rectangle 60">
              <a:extLst>
                <a:ext uri="{FF2B5EF4-FFF2-40B4-BE49-F238E27FC236}">
                  <a16:creationId xmlns:a16="http://schemas.microsoft.com/office/drawing/2014/main" id="{37371A97-7198-B50E-0065-6B4D4623B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3312"/>
              <a:ext cx="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25" name="Rectangle 61">
              <a:extLst>
                <a:ext uri="{FF2B5EF4-FFF2-40B4-BE49-F238E27FC236}">
                  <a16:creationId xmlns:a16="http://schemas.microsoft.com/office/drawing/2014/main" id="{F040A016-35DC-6E59-8D38-1010E3A9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312"/>
              <a:ext cx="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00"/>
                </a:solidFill>
                <a:latin typeface="Symbol" pitchFamily="2" charset="2"/>
              </a:endParaRPr>
            </a:p>
          </p:txBody>
        </p:sp>
        <p:sp>
          <p:nvSpPr>
            <p:cNvPr id="369726" name="Rectangle 62">
              <a:extLst>
                <a:ext uri="{FF2B5EF4-FFF2-40B4-BE49-F238E27FC236}">
                  <a16:creationId xmlns:a16="http://schemas.microsoft.com/office/drawing/2014/main" id="{7344107E-B2B4-F54B-4875-48CB169C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3312"/>
              <a:ext cx="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369727" name="Rectangle 63">
              <a:extLst>
                <a:ext uri="{FF2B5EF4-FFF2-40B4-BE49-F238E27FC236}">
                  <a16:creationId xmlns:a16="http://schemas.microsoft.com/office/drawing/2014/main" id="{1A13C25E-5B9C-CDDA-C67F-D93204C66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312"/>
              <a:ext cx="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1400" i="0">
                <a:solidFill>
                  <a:srgbClr val="0000B6"/>
                </a:solidFill>
              </a:endParaRPr>
            </a:p>
          </p:txBody>
        </p:sp>
      </p:grpSp>
      <p:sp>
        <p:nvSpPr>
          <p:cNvPr id="369728" name="Rectangle 64">
            <a:extLst>
              <a:ext uri="{FF2B5EF4-FFF2-40B4-BE49-F238E27FC236}">
                <a16:creationId xmlns:a16="http://schemas.microsoft.com/office/drawing/2014/main" id="{B04DD9D8-7DFC-7C4C-71A7-79193243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3097213"/>
            <a:ext cx="176213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9" name="Rectangle 65">
            <a:extLst>
              <a:ext uri="{FF2B5EF4-FFF2-40B4-BE49-F238E27FC236}">
                <a16:creationId xmlns:a16="http://schemas.microsoft.com/office/drawing/2014/main" id="{29692D4D-6DFB-893F-EC69-CCD27794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3043238"/>
            <a:ext cx="14288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0" name="Rectangle 66">
            <a:extLst>
              <a:ext uri="{FF2B5EF4-FFF2-40B4-BE49-F238E27FC236}">
                <a16:creationId xmlns:a16="http://schemas.microsoft.com/office/drawing/2014/main" id="{B26F0F45-40DC-9655-CCBE-83F460CA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3043238"/>
            <a:ext cx="12700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1" name="Rectangle 67">
            <a:extLst>
              <a:ext uri="{FF2B5EF4-FFF2-40B4-BE49-F238E27FC236}">
                <a16:creationId xmlns:a16="http://schemas.microsoft.com/office/drawing/2014/main" id="{FFA32B47-062F-E5E2-C7E5-5957CDCE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65271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1.2 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369732" name="Rectangle 68">
            <a:extLst>
              <a:ext uri="{FF2B5EF4-FFF2-40B4-BE49-F238E27FC236}">
                <a16:creationId xmlns:a16="http://schemas.microsoft.com/office/drawing/2014/main" id="{A95CF37C-691C-9F99-980E-EEDF473B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2652713"/>
            <a:ext cx="103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Symbol" pitchFamily="2" charset="2"/>
              </a:rPr>
              <a:t>m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369733" name="Rectangle 69">
            <a:extLst>
              <a:ext uri="{FF2B5EF4-FFF2-40B4-BE49-F238E27FC236}">
                <a16:creationId xmlns:a16="http://schemas.microsoft.com/office/drawing/2014/main" id="{3C467BDF-2818-F65A-8D20-3B1F0AAA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652713"/>
            <a:ext cx="158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m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369734" name="Rectangle 70">
            <a:extLst>
              <a:ext uri="{FF2B5EF4-FFF2-40B4-BE49-F238E27FC236}">
                <a16:creationId xmlns:a16="http://schemas.microsoft.com/office/drawing/2014/main" id="{9AEF602C-49CD-63AD-3024-53B52C33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814638"/>
            <a:ext cx="300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=2</a:t>
            </a:r>
            <a:r>
              <a:rPr lang="en-US" altLang="en-US" sz="1400" b="1" i="0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>
            <a:extLst>
              <a:ext uri="{FF2B5EF4-FFF2-40B4-BE49-F238E27FC236}">
                <a16:creationId xmlns:a16="http://schemas.microsoft.com/office/drawing/2014/main" id="{58AD617F-2D08-C42E-E86C-C0056532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513"/>
            <a:ext cx="6143625" cy="464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691" name="Line 3">
            <a:extLst>
              <a:ext uri="{FF2B5EF4-FFF2-40B4-BE49-F238E27FC236}">
                <a16:creationId xmlns:a16="http://schemas.microsoft.com/office/drawing/2014/main" id="{751B343D-6220-B02C-F446-101E24F9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3543300"/>
            <a:ext cx="5905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4F94DEA0-ABED-31C4-774E-FABDECB08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71463"/>
            <a:ext cx="7772400" cy="715962"/>
          </a:xfrm>
        </p:spPr>
        <p:txBody>
          <a:bodyPr/>
          <a:lstStyle/>
          <a:p>
            <a:r>
              <a:rPr lang="en-US" altLang="en-US"/>
              <a:t>Transient Response</a:t>
            </a:r>
          </a:p>
        </p:txBody>
      </p:sp>
      <p:sp>
        <p:nvSpPr>
          <p:cNvPr id="370693" name="Text Box 5">
            <a:extLst>
              <a:ext uri="{FF2B5EF4-FFF2-40B4-BE49-F238E27FC236}">
                <a16:creationId xmlns:a16="http://schemas.microsoft.com/office/drawing/2014/main" id="{DACA1CC9-62AF-4520-B535-3750F9990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2762250"/>
            <a:ext cx="3711575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8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b="1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p</a:t>
            </a:r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 = 0.69 C</a:t>
            </a:r>
            <a:r>
              <a:rPr lang="en-US" altLang="en-US" b="1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L</a:t>
            </a:r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 (R</a:t>
            </a:r>
            <a:r>
              <a:rPr lang="en-US" altLang="en-US" b="1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eqn</a:t>
            </a:r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+R</a:t>
            </a:r>
            <a:r>
              <a:rPr lang="en-US" altLang="en-US" b="1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eqp</a:t>
            </a:r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)/2</a:t>
            </a:r>
          </a:p>
        </p:txBody>
      </p:sp>
      <p:grpSp>
        <p:nvGrpSpPr>
          <p:cNvPr id="370694" name="Group 6">
            <a:extLst>
              <a:ext uri="{FF2B5EF4-FFF2-40B4-BE49-F238E27FC236}">
                <a16:creationId xmlns:a16="http://schemas.microsoft.com/office/drawing/2014/main" id="{C4613752-C9D5-CDFF-F622-F76714124380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3686175"/>
            <a:ext cx="4703763" cy="2305050"/>
            <a:chOff x="2598" y="2556"/>
            <a:chExt cx="2963" cy="1452"/>
          </a:xfrm>
        </p:grpSpPr>
        <p:sp>
          <p:nvSpPr>
            <p:cNvPr id="370695" name="AutoShape 7">
              <a:extLst>
                <a:ext uri="{FF2B5EF4-FFF2-40B4-BE49-F238E27FC236}">
                  <a16:creationId xmlns:a16="http://schemas.microsoft.com/office/drawing/2014/main" id="{6B8D8F2B-A992-873D-135E-6C66E2334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13260">
              <a:off x="3852" y="2556"/>
              <a:ext cx="1176" cy="186"/>
            </a:xfrm>
            <a:prstGeom prst="leftArrow">
              <a:avLst>
                <a:gd name="adj1" fmla="val 50000"/>
                <a:gd name="adj2" fmla="val 15806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0696" name="Picture 8">
              <a:extLst>
                <a:ext uri="{FF2B5EF4-FFF2-40B4-BE49-F238E27FC236}">
                  <a16:creationId xmlns:a16="http://schemas.microsoft.com/office/drawing/2014/main" id="{E35B5B16-9D5F-6063-1AAA-A4F3C0120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0" t="19238" r="37669" b="65039"/>
            <a:stretch>
              <a:fillRect/>
            </a:stretch>
          </p:blipFill>
          <p:spPr bwMode="auto">
            <a:xfrm>
              <a:off x="2598" y="3042"/>
              <a:ext cx="2963" cy="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8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</p:grpSp>
      <p:sp>
        <p:nvSpPr>
          <p:cNvPr id="370697" name="Text Box 9">
            <a:extLst>
              <a:ext uri="{FF2B5EF4-FFF2-40B4-BE49-F238E27FC236}">
                <a16:creationId xmlns:a16="http://schemas.microsoft.com/office/drawing/2014/main" id="{0A8D2324-D0ED-DB5C-1BB9-ED66FA343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179513"/>
            <a:ext cx="52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 i="0">
                <a:solidFill>
                  <a:schemeClr val="hlink"/>
                </a:solidFill>
                <a:latin typeface="Book Antiqua" panose="02040602050305030304" pitchFamily="18" charset="0"/>
              </a:rPr>
              <a:t>?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70698" name="Line 10">
            <a:extLst>
              <a:ext uri="{FF2B5EF4-FFF2-40B4-BE49-F238E27FC236}">
                <a16:creationId xmlns:a16="http://schemas.microsoft.com/office/drawing/2014/main" id="{7938C784-E33A-AB01-2022-3C6272336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3543300"/>
            <a:ext cx="762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Text Box 11">
            <a:extLst>
              <a:ext uri="{FF2B5EF4-FFF2-40B4-BE49-F238E27FC236}">
                <a16:creationId xmlns:a16="http://schemas.microsoft.com/office/drawing/2014/main" id="{61F5ADB3-370F-EF8E-B3D0-A53390F7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533775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1800" i="0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pLH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70700" name="Text Box 12">
            <a:extLst>
              <a:ext uri="{FF2B5EF4-FFF2-40B4-BE49-F238E27FC236}">
                <a16:creationId xmlns:a16="http://schemas.microsoft.com/office/drawing/2014/main" id="{C990DF07-C794-FD9F-DC66-A5FDB9DA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348615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1800" i="0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pHL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14DA71FD-6286-DC35-CABF-19E142AF2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for Performance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7B8BAE14-6860-65FF-3916-4C5F248B1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Keep capacitances small</a:t>
            </a:r>
          </a:p>
          <a:p>
            <a:r>
              <a:rPr lang="en-US" altLang="en-US"/>
              <a:t>Increase transistor sizes</a:t>
            </a:r>
          </a:p>
          <a:p>
            <a:pPr lvl="1"/>
            <a:r>
              <a:rPr lang="en-US" altLang="en-US"/>
              <a:t>watch out for self-loading!</a:t>
            </a:r>
          </a:p>
          <a:p>
            <a:r>
              <a:rPr lang="en-US" altLang="en-US"/>
              <a:t>Increase V</a:t>
            </a:r>
            <a:r>
              <a:rPr lang="en-US" altLang="en-US" baseline="-25000"/>
              <a:t>DD</a:t>
            </a:r>
            <a:r>
              <a:rPr lang="en-US" altLang="en-US"/>
              <a:t> (????)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F4D4DB96-77F9-C7F9-0F72-5AFF94554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Delay as a function of V</a:t>
            </a:r>
            <a:r>
              <a:rPr lang="en-US" altLang="en-US" baseline="-25000"/>
              <a:t>DD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72739" name="Picture 3">
            <a:extLst>
              <a:ext uri="{FF2B5EF4-FFF2-40B4-BE49-F238E27FC236}">
                <a16:creationId xmlns:a16="http://schemas.microsoft.com/office/drawing/2014/main" id="{B1FAA4F9-DDC6-4121-BAA9-3F097B3F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002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0" name="Picture 4">
            <a:extLst>
              <a:ext uri="{FF2B5EF4-FFF2-40B4-BE49-F238E27FC236}">
                <a16:creationId xmlns:a16="http://schemas.microsoft.com/office/drawing/2014/main" id="{31D5331B-76E0-A169-7AB4-D06EF232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36653" r="19376" b="54395"/>
          <a:stretch>
            <a:fillRect/>
          </a:stretch>
        </p:blipFill>
        <p:spPr bwMode="auto">
          <a:xfrm>
            <a:off x="1943100" y="2603500"/>
            <a:ext cx="6810375" cy="739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8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>
            <a:extLst>
              <a:ext uri="{FF2B5EF4-FFF2-40B4-BE49-F238E27FC236}">
                <a16:creationId xmlns:a16="http://schemas.microsoft.com/office/drawing/2014/main" id="{E09D52F7-C827-1294-CEB3-99B301F6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263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3763" name="Rectangle 3">
            <a:extLst>
              <a:ext uri="{FF2B5EF4-FFF2-40B4-BE49-F238E27FC236}">
                <a16:creationId xmlns:a16="http://schemas.microsoft.com/office/drawing/2014/main" id="{A9D73053-EFF4-D085-5F3A-3C78D2E1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Sizing</a:t>
            </a:r>
          </a:p>
        </p:txBody>
      </p:sp>
      <p:sp>
        <p:nvSpPr>
          <p:cNvPr id="373764" name="Text Box 4">
            <a:extLst>
              <a:ext uri="{FF2B5EF4-FFF2-40B4-BE49-F238E27FC236}">
                <a16:creationId xmlns:a16="http://schemas.microsoft.com/office/drawing/2014/main" id="{87CC1734-42CF-7788-B2BB-990128722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1909763"/>
            <a:ext cx="169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(for fixed load)</a:t>
            </a:r>
          </a:p>
        </p:txBody>
      </p:sp>
      <p:sp>
        <p:nvSpPr>
          <p:cNvPr id="373765" name="Text Box 5">
            <a:extLst>
              <a:ext uri="{FF2B5EF4-FFF2-40B4-BE49-F238E27FC236}">
                <a16:creationId xmlns:a16="http://schemas.microsoft.com/office/drawing/2014/main" id="{3015C656-B0A9-E0FF-51B3-DCED2918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757613"/>
            <a:ext cx="2349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Self-loading effect:</a:t>
            </a:r>
          </a:p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Intrinsic capacitances</a:t>
            </a:r>
          </a:p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dominate</a:t>
            </a:r>
          </a:p>
        </p:txBody>
      </p:sp>
      <p:sp>
        <p:nvSpPr>
          <p:cNvPr id="373766" name="Line 6">
            <a:extLst>
              <a:ext uri="{FF2B5EF4-FFF2-40B4-BE49-F238E27FC236}">
                <a16:creationId xmlns:a16="http://schemas.microsoft.com/office/drawing/2014/main" id="{838D975D-F56D-175C-958B-3363505DF1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4291013"/>
            <a:ext cx="2381250" cy="1095375"/>
          </a:xfrm>
          <a:prstGeom prst="line">
            <a:avLst/>
          </a:prstGeom>
          <a:noFill/>
          <a:ln w="12700">
            <a:solidFill>
              <a:srgbClr val="00008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>
            <a:extLst>
              <a:ext uri="{FF2B5EF4-FFF2-40B4-BE49-F238E27FC236}">
                <a16:creationId xmlns:a16="http://schemas.microsoft.com/office/drawing/2014/main" id="{925ABB1A-513C-13F6-20EF-59DC9B6D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58888"/>
            <a:ext cx="612457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787" name="Rectangle 3">
            <a:extLst>
              <a:ext uri="{FF2B5EF4-FFF2-40B4-BE49-F238E27FC236}">
                <a16:creationId xmlns:a16="http://schemas.microsoft.com/office/drawing/2014/main" id="{BBDBDE92-B392-74A6-724B-25276C407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NMOS/PMOS ratio</a:t>
            </a:r>
          </a:p>
        </p:txBody>
      </p:sp>
      <p:sp>
        <p:nvSpPr>
          <p:cNvPr id="374788" name="Text Box 4">
            <a:extLst>
              <a:ext uri="{FF2B5EF4-FFF2-40B4-BE49-F238E27FC236}">
                <a16:creationId xmlns:a16="http://schemas.microsoft.com/office/drawing/2014/main" id="{D3C74F87-9ACF-86E9-B0CD-D19B792E9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976438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tpLH</a:t>
            </a:r>
          </a:p>
        </p:txBody>
      </p:sp>
      <p:sp>
        <p:nvSpPr>
          <p:cNvPr id="374789" name="Text Box 5">
            <a:extLst>
              <a:ext uri="{FF2B5EF4-FFF2-40B4-BE49-F238E27FC236}">
                <a16:creationId xmlns:a16="http://schemas.microsoft.com/office/drawing/2014/main" id="{02FBB777-4F90-8C44-0261-7C34F48B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1947863"/>
            <a:ext cx="7270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tpHL</a:t>
            </a:r>
          </a:p>
        </p:txBody>
      </p:sp>
      <p:sp>
        <p:nvSpPr>
          <p:cNvPr id="374790" name="Text Box 6">
            <a:extLst>
              <a:ext uri="{FF2B5EF4-FFF2-40B4-BE49-F238E27FC236}">
                <a16:creationId xmlns:a16="http://schemas.microsoft.com/office/drawing/2014/main" id="{7282AB2F-743C-5EA6-24FB-58C725C3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919413"/>
            <a:ext cx="39687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tp</a:t>
            </a:r>
          </a:p>
        </p:txBody>
      </p:sp>
      <p:sp>
        <p:nvSpPr>
          <p:cNvPr id="374791" name="Text Box 7">
            <a:extLst>
              <a:ext uri="{FF2B5EF4-FFF2-40B4-BE49-F238E27FC236}">
                <a16:creationId xmlns:a16="http://schemas.microsoft.com/office/drawing/2014/main" id="{6C0442F5-104B-4EBE-E4AF-D80E2845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2930525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b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 = W</a:t>
            </a:r>
            <a:r>
              <a:rPr lang="en-US" altLang="en-US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p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/W</a:t>
            </a:r>
            <a:r>
              <a:rPr lang="en-US" altLang="en-US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344290B8-28E0-FD8D-0FCC-68EFCFEFC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Impact of Rise Time on Delay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75811" name="Picture 3">
            <a:extLst>
              <a:ext uri="{FF2B5EF4-FFF2-40B4-BE49-F238E27FC236}">
                <a16:creationId xmlns:a16="http://schemas.microsoft.com/office/drawing/2014/main" id="{7DB69626-1818-36BF-B2AE-E849F289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5"/>
          <a:stretch>
            <a:fillRect/>
          </a:stretch>
        </p:blipFill>
        <p:spPr bwMode="auto">
          <a:xfrm>
            <a:off x="1157288" y="1143000"/>
            <a:ext cx="56451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5812" name="Picture 4">
            <a:extLst>
              <a:ext uri="{FF2B5EF4-FFF2-40B4-BE49-F238E27FC236}">
                <a16:creationId xmlns:a16="http://schemas.microsoft.com/office/drawing/2014/main" id="{F00DC774-9096-2875-CE40-0B599F3E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7" t="14758" r="36191" b="75551"/>
          <a:stretch>
            <a:fillRect/>
          </a:stretch>
        </p:blipFill>
        <p:spPr bwMode="auto">
          <a:xfrm>
            <a:off x="2862263" y="5326063"/>
            <a:ext cx="3124200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>
            <a:extLst>
              <a:ext uri="{FF2B5EF4-FFF2-40B4-BE49-F238E27FC236}">
                <a16:creationId xmlns:a16="http://schemas.microsoft.com/office/drawing/2014/main" id="{C96C3A2D-9D7A-AF18-CF43-7079F2DB6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16500" y="2824163"/>
            <a:ext cx="3876675" cy="10922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Inverter Sizing</a:t>
            </a:r>
            <a:endParaRPr lang="en-US" altLang="en-US" sz="4400"/>
          </a:p>
        </p:txBody>
      </p:sp>
      <p:pic>
        <p:nvPicPr>
          <p:cNvPr id="376836" name="Picture 4">
            <a:extLst>
              <a:ext uri="{FF2B5EF4-FFF2-40B4-BE49-F238E27FC236}">
                <a16:creationId xmlns:a16="http://schemas.microsoft.com/office/drawing/2014/main" id="{DC42F1D6-B184-2EBB-602B-011A3C08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6198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577307FB-2961-EC01-0ACC-882682733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Chain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D83B1A23-2622-664F-8ACF-A70E7AFC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749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0" name="Rectangle 4">
            <a:extLst>
              <a:ext uri="{FF2B5EF4-FFF2-40B4-BE49-F238E27FC236}">
                <a16:creationId xmlns:a16="http://schemas.microsoft.com/office/drawing/2014/main" id="{E6916850-F6AD-90BA-337C-042A6DDA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749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5452E8C0-7FC7-620C-9DD5-3BB72DF7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0749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F6F906E6-9ED6-4704-8AF8-D50C14FB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30749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0652DAB6-D0C1-C627-6588-5A09CE6D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749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5CE7F8C9-D119-2A38-27F7-F76DC15E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0749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23ED1A70-33C9-638E-15DE-0BBEE90D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3062288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47A62387-1746-C0AA-3143-2CF5162B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062288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833BD8A6-57B5-8546-8967-E5359A0C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30368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8" name="Rectangle 12">
            <a:extLst>
              <a:ext uri="{FF2B5EF4-FFF2-40B4-BE49-F238E27FC236}">
                <a16:creationId xmlns:a16="http://schemas.microsoft.com/office/drawing/2014/main" id="{E325FEC1-43DF-E351-13C4-FB7FB785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0876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9" name="Rectangle 13">
            <a:extLst>
              <a:ext uri="{FF2B5EF4-FFF2-40B4-BE49-F238E27FC236}">
                <a16:creationId xmlns:a16="http://schemas.microsoft.com/office/drawing/2014/main" id="{43A9B42F-0A52-2ACE-D0E5-876B3582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5067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0" name="Rectangle 14">
            <a:extLst>
              <a:ext uri="{FF2B5EF4-FFF2-40B4-BE49-F238E27FC236}">
                <a16:creationId xmlns:a16="http://schemas.microsoft.com/office/drawing/2014/main" id="{E8885E96-3347-A6B1-A50E-7122B13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5194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1" name="Rectangle 15">
            <a:extLst>
              <a:ext uri="{FF2B5EF4-FFF2-40B4-BE49-F238E27FC236}">
                <a16:creationId xmlns:a16="http://schemas.microsoft.com/office/drawing/2014/main" id="{78404A76-C08F-414D-B60B-A3A5255A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5194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2" name="Rectangle 16">
            <a:extLst>
              <a:ext uri="{FF2B5EF4-FFF2-40B4-BE49-F238E27FC236}">
                <a16:creationId xmlns:a16="http://schemas.microsoft.com/office/drawing/2014/main" id="{B48F0BD6-413F-F53F-286E-AF1DD5C9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0290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3" name="Rectangle 17">
            <a:extLst>
              <a:ext uri="{FF2B5EF4-FFF2-40B4-BE49-F238E27FC236}">
                <a16:creationId xmlns:a16="http://schemas.microsoft.com/office/drawing/2014/main" id="{FE89A6F4-6642-8CAA-2F78-E1A4E6CF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6083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4" name="Rectangle 18">
            <a:extLst>
              <a:ext uri="{FF2B5EF4-FFF2-40B4-BE49-F238E27FC236}">
                <a16:creationId xmlns:a16="http://schemas.microsoft.com/office/drawing/2014/main" id="{30C1AE54-A28A-0535-8EC4-E2A1289C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5956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5" name="Rectangle 19">
            <a:extLst>
              <a:ext uri="{FF2B5EF4-FFF2-40B4-BE49-F238E27FC236}">
                <a16:creationId xmlns:a16="http://schemas.microsoft.com/office/drawing/2014/main" id="{837FFABD-0061-E057-EEF8-B4D5F59F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5956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6" name="Rectangle 20">
            <a:extLst>
              <a:ext uri="{FF2B5EF4-FFF2-40B4-BE49-F238E27FC236}">
                <a16:creationId xmlns:a16="http://schemas.microsoft.com/office/drawing/2014/main" id="{746AD3A4-15A7-B282-6F0C-A600C38C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0876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7" name="Rectangle 21">
            <a:extLst>
              <a:ext uri="{FF2B5EF4-FFF2-40B4-BE49-F238E27FC236}">
                <a16:creationId xmlns:a16="http://schemas.microsoft.com/office/drawing/2014/main" id="{14804A6C-1BB6-CE83-E6DD-546DD5DBB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4305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8" name="Rectangle 22">
            <a:extLst>
              <a:ext uri="{FF2B5EF4-FFF2-40B4-BE49-F238E27FC236}">
                <a16:creationId xmlns:a16="http://schemas.microsoft.com/office/drawing/2014/main" id="{3A99EA98-DD86-2B99-967A-3008BFBE4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4432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9" name="Rectangle 23">
            <a:extLst>
              <a:ext uri="{FF2B5EF4-FFF2-40B4-BE49-F238E27FC236}">
                <a16:creationId xmlns:a16="http://schemas.microsoft.com/office/drawing/2014/main" id="{9C38E13A-5564-6F41-6771-7487AB02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432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0" name="Rectangle 24">
            <a:extLst>
              <a:ext uri="{FF2B5EF4-FFF2-40B4-BE49-F238E27FC236}">
                <a16:creationId xmlns:a16="http://schemas.microsoft.com/office/drawing/2014/main" id="{074A90F3-EE8C-ACDD-4CAE-E39B3874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8639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1" name="Rectangle 25">
            <a:extLst>
              <a:ext uri="{FF2B5EF4-FFF2-40B4-BE49-F238E27FC236}">
                <a16:creationId xmlns:a16="http://schemas.microsoft.com/office/drawing/2014/main" id="{8A9CB5F9-B8A3-30EC-B346-EBA5AD34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5194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2" name="Rectangle 26">
            <a:extLst>
              <a:ext uri="{FF2B5EF4-FFF2-40B4-BE49-F238E27FC236}">
                <a16:creationId xmlns:a16="http://schemas.microsoft.com/office/drawing/2014/main" id="{8EB7DF7E-3015-06AD-EFD7-D7002A9A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5067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3" name="Rectangle 27">
            <a:extLst>
              <a:ext uri="{FF2B5EF4-FFF2-40B4-BE49-F238E27FC236}">
                <a16:creationId xmlns:a16="http://schemas.microsoft.com/office/drawing/2014/main" id="{22C0AE4A-FB2D-D094-D38B-5434940F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5067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4" name="Rectangle 28">
            <a:extLst>
              <a:ext uri="{FF2B5EF4-FFF2-40B4-BE49-F238E27FC236}">
                <a16:creationId xmlns:a16="http://schemas.microsoft.com/office/drawing/2014/main" id="{A9709928-1E56-025F-6380-E86E92E8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30876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5" name="Rectangle 29">
            <a:extLst>
              <a:ext uri="{FF2B5EF4-FFF2-40B4-BE49-F238E27FC236}">
                <a16:creationId xmlns:a16="http://schemas.microsoft.com/office/drawing/2014/main" id="{9C3B664D-3A85-A975-C6C5-7C86900F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33797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6" name="Rectangle 30">
            <a:extLst>
              <a:ext uri="{FF2B5EF4-FFF2-40B4-BE49-F238E27FC236}">
                <a16:creationId xmlns:a16="http://schemas.microsoft.com/office/drawing/2014/main" id="{2212ADE2-7319-3EB2-300B-9428F158B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33924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7" name="Rectangle 31">
            <a:extLst>
              <a:ext uri="{FF2B5EF4-FFF2-40B4-BE49-F238E27FC236}">
                <a16:creationId xmlns:a16="http://schemas.microsoft.com/office/drawing/2014/main" id="{52B240C6-C3CD-3FCB-13AF-8B0112D6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3924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8" name="Rectangle 32">
            <a:extLst>
              <a:ext uri="{FF2B5EF4-FFF2-40B4-BE49-F238E27FC236}">
                <a16:creationId xmlns:a16="http://schemas.microsoft.com/office/drawing/2014/main" id="{40F0CAC9-B511-BBC1-A6B8-21ECB408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37480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9" name="Rectangle 33">
            <a:extLst>
              <a:ext uri="{FF2B5EF4-FFF2-40B4-BE49-F238E27FC236}">
                <a16:creationId xmlns:a16="http://schemas.microsoft.com/office/drawing/2014/main" id="{EED73408-9450-FBB6-1E18-87DD215C4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34559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0" name="Rectangle 34">
            <a:extLst>
              <a:ext uri="{FF2B5EF4-FFF2-40B4-BE49-F238E27FC236}">
                <a16:creationId xmlns:a16="http://schemas.microsoft.com/office/drawing/2014/main" id="{FE57E794-9657-0C1B-2421-EE234E2E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34432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1" name="Rectangle 35">
            <a:extLst>
              <a:ext uri="{FF2B5EF4-FFF2-40B4-BE49-F238E27FC236}">
                <a16:creationId xmlns:a16="http://schemas.microsoft.com/office/drawing/2014/main" id="{D977F29A-502F-ADF7-E052-454CFBAD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4432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2" name="Rectangle 36">
            <a:extLst>
              <a:ext uri="{FF2B5EF4-FFF2-40B4-BE49-F238E27FC236}">
                <a16:creationId xmlns:a16="http://schemas.microsoft.com/office/drawing/2014/main" id="{122E870A-70F1-DEEA-7F87-98E0C711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30495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3" name="Rectangle 37">
            <a:extLst>
              <a:ext uri="{FF2B5EF4-FFF2-40B4-BE49-F238E27FC236}">
                <a16:creationId xmlns:a16="http://schemas.microsoft.com/office/drawing/2014/main" id="{26403AD6-CFA1-AB6D-2CDE-1282270A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36337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4" name="Rectangle 38">
            <a:extLst>
              <a:ext uri="{FF2B5EF4-FFF2-40B4-BE49-F238E27FC236}">
                <a16:creationId xmlns:a16="http://schemas.microsoft.com/office/drawing/2014/main" id="{873C36C6-E19D-B366-3420-6F17C5E7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6337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5" name="Rectangle 39">
            <a:extLst>
              <a:ext uri="{FF2B5EF4-FFF2-40B4-BE49-F238E27FC236}">
                <a16:creationId xmlns:a16="http://schemas.microsoft.com/office/drawing/2014/main" id="{C4093A79-90EB-C83F-3178-8912203C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43465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6" name="Rectangle 40">
            <a:extLst>
              <a:ext uri="{FF2B5EF4-FFF2-40B4-BE49-F238E27FC236}">
                <a16:creationId xmlns:a16="http://schemas.microsoft.com/office/drawing/2014/main" id="{141D8F75-46DC-5F29-1164-D947A058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37734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7" name="Rectangle 41">
            <a:extLst>
              <a:ext uri="{FF2B5EF4-FFF2-40B4-BE49-F238E27FC236}">
                <a16:creationId xmlns:a16="http://schemas.microsoft.com/office/drawing/2014/main" id="{1CE59C85-0B53-AA48-C07B-FEE05DD46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7480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98" name="Freeform 42">
            <a:extLst>
              <a:ext uri="{FF2B5EF4-FFF2-40B4-BE49-F238E27FC236}">
                <a16:creationId xmlns:a16="http://schemas.microsoft.com/office/drawing/2014/main" id="{6468B6DA-4299-D03C-3E27-1A4FF475640D}"/>
              </a:ext>
            </a:extLst>
          </p:cNvPr>
          <p:cNvSpPr>
            <a:spLocks/>
          </p:cNvSpPr>
          <p:nvPr/>
        </p:nvSpPr>
        <p:spPr bwMode="auto">
          <a:xfrm>
            <a:off x="7423150" y="3036888"/>
            <a:ext cx="12700" cy="1587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7899" name="Picture 43">
            <a:extLst>
              <a:ext uri="{FF2B5EF4-FFF2-40B4-BE49-F238E27FC236}">
                <a16:creationId xmlns:a16="http://schemas.microsoft.com/office/drawing/2014/main" id="{7D648C57-C275-A241-B8A2-A86364B2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790700"/>
            <a:ext cx="496887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900" name="Text Box 44">
            <a:extLst>
              <a:ext uri="{FF2B5EF4-FFF2-40B4-BE49-F238E27FC236}">
                <a16:creationId xmlns:a16="http://schemas.microsoft.com/office/drawing/2014/main" id="{FF4580F3-74CB-33BF-5A9F-41377029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26955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</a:p>
        </p:txBody>
      </p:sp>
      <p:sp>
        <p:nvSpPr>
          <p:cNvPr id="377901" name="Text Box 45">
            <a:extLst>
              <a:ext uri="{FF2B5EF4-FFF2-40B4-BE49-F238E27FC236}">
                <a16:creationId xmlns:a16="http://schemas.microsoft.com/office/drawing/2014/main" id="{396E93A8-7619-0F90-5D03-8A399F70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4006850"/>
            <a:ext cx="75422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If </a:t>
            </a:r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 i="0"/>
              <a:t> is given:</a:t>
            </a:r>
          </a:p>
          <a:p>
            <a:pPr>
              <a:buFontTx/>
              <a:buChar char="-"/>
            </a:pPr>
            <a:r>
              <a:rPr lang="en-US" altLang="en-US" i="0"/>
              <a:t> How many stages are needed to minimize the delay?</a:t>
            </a:r>
          </a:p>
          <a:p>
            <a:pPr>
              <a:buFontTx/>
              <a:buChar char="-"/>
            </a:pPr>
            <a:r>
              <a:rPr lang="en-US" altLang="en-US" i="0"/>
              <a:t> How to size the inverters?</a:t>
            </a:r>
          </a:p>
          <a:p>
            <a:endParaRPr lang="en-US" altLang="en-US" i="0"/>
          </a:p>
          <a:p>
            <a:r>
              <a:rPr lang="en-US" altLang="en-US" i="0"/>
              <a:t>May need some additional constraints.</a:t>
            </a:r>
          </a:p>
        </p:txBody>
      </p:sp>
      <p:sp>
        <p:nvSpPr>
          <p:cNvPr id="377902" name="Text Box 46">
            <a:extLst>
              <a:ext uri="{FF2B5EF4-FFF2-40B4-BE49-F238E27FC236}">
                <a16:creationId xmlns:a16="http://schemas.microsoft.com/office/drawing/2014/main" id="{AAC136A1-B3CD-4905-597E-7225BBA8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8970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In</a:t>
            </a:r>
          </a:p>
        </p:txBody>
      </p:sp>
      <p:sp>
        <p:nvSpPr>
          <p:cNvPr id="377903" name="Text Box 47">
            <a:extLst>
              <a:ext uri="{FF2B5EF4-FFF2-40B4-BE49-F238E27FC236}">
                <a16:creationId xmlns:a16="http://schemas.microsoft.com/office/drawing/2014/main" id="{EEBBB285-7AF4-9585-2173-4F1F9818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201295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Out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94F82D59-E3DA-2E36-582D-BCF9D0004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Delay</a:t>
            </a:r>
          </a:p>
        </p:txBody>
      </p:sp>
      <p:pic>
        <p:nvPicPr>
          <p:cNvPr id="378883" name="Picture 3">
            <a:extLst>
              <a:ext uri="{FF2B5EF4-FFF2-40B4-BE49-F238E27FC236}">
                <a16:creationId xmlns:a16="http://schemas.microsoft.com/office/drawing/2014/main" id="{3E1B3F52-9963-5E31-AFC2-09D504C9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635125"/>
            <a:ext cx="1731963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884" name="Text Box 4">
            <a:extLst>
              <a:ext uri="{FF2B5EF4-FFF2-40B4-BE49-F238E27FC236}">
                <a16:creationId xmlns:a16="http://schemas.microsoft.com/office/drawing/2014/main" id="{4FA81B2F-DB3A-1893-BDBE-68CE71C8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635125"/>
            <a:ext cx="6350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i="0"/>
              <a:t> Minimum length devices, L=0.25</a:t>
            </a:r>
            <a:r>
              <a:rPr lang="en-US" altLang="en-US" i="0">
                <a:latin typeface="Symbol" pitchFamily="2" charset="2"/>
              </a:rPr>
              <a:t>m</a:t>
            </a:r>
            <a:r>
              <a:rPr lang="en-US" altLang="en-US" i="0"/>
              <a:t>m</a:t>
            </a:r>
          </a:p>
          <a:p>
            <a:pPr>
              <a:buFontTx/>
              <a:buChar char="•"/>
            </a:pPr>
            <a:r>
              <a:rPr lang="en-US" altLang="en-US" i="0"/>
              <a:t> Assume that for </a:t>
            </a:r>
            <a:r>
              <a:rPr lang="en-US" altLang="en-US"/>
              <a:t>W</a:t>
            </a:r>
            <a:r>
              <a:rPr lang="en-US" altLang="en-US" baseline="-25000"/>
              <a:t>P</a:t>
            </a:r>
            <a:r>
              <a:rPr lang="en-US" altLang="en-US" i="0"/>
              <a:t> = 2</a:t>
            </a:r>
            <a:r>
              <a:rPr lang="en-US" altLang="en-US"/>
              <a:t>W</a:t>
            </a:r>
            <a:r>
              <a:rPr lang="en-US" altLang="en-US" baseline="-25000"/>
              <a:t>N </a:t>
            </a:r>
            <a:r>
              <a:rPr lang="en-US" altLang="en-US"/>
              <a:t>=</a:t>
            </a:r>
            <a:r>
              <a:rPr lang="en-US" altLang="en-US" i="0"/>
              <a:t>2</a:t>
            </a:r>
            <a:r>
              <a:rPr lang="en-US" altLang="en-US"/>
              <a:t>W </a:t>
            </a:r>
            <a:endParaRPr lang="en-US" altLang="en-US" baseline="-25000"/>
          </a:p>
          <a:p>
            <a:pPr lvl="1">
              <a:buFontTx/>
              <a:buChar char="•"/>
            </a:pPr>
            <a:r>
              <a:rPr lang="en-US" altLang="en-US" i="0"/>
              <a:t> same pull-up and pull-down currents</a:t>
            </a:r>
          </a:p>
          <a:p>
            <a:pPr lvl="1">
              <a:buFontTx/>
              <a:buChar char="•"/>
            </a:pPr>
            <a:r>
              <a:rPr lang="en-US" altLang="en-US" i="0"/>
              <a:t> approx. equal resistances </a:t>
            </a:r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 i="0"/>
              <a:t> = </a:t>
            </a:r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P</a:t>
            </a:r>
            <a:endParaRPr lang="en-US" altLang="en-US" i="0"/>
          </a:p>
          <a:p>
            <a:pPr lvl="1">
              <a:buFontTx/>
              <a:buChar char="•"/>
            </a:pPr>
            <a:r>
              <a:rPr lang="en-US" altLang="en-US" i="0"/>
              <a:t> approx. equal rise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pLH</a:t>
            </a:r>
            <a:r>
              <a:rPr lang="en-US" altLang="en-US" i="0"/>
              <a:t> and fall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pHL</a:t>
            </a:r>
            <a:r>
              <a:rPr lang="en-US" altLang="en-US" i="0"/>
              <a:t> delays</a:t>
            </a:r>
          </a:p>
          <a:p>
            <a:pPr>
              <a:buFontTx/>
              <a:buChar char="•"/>
            </a:pPr>
            <a:r>
              <a:rPr lang="en-US" altLang="en-US" i="0"/>
              <a:t> Analyze as an RC network</a:t>
            </a:r>
          </a:p>
        </p:txBody>
      </p:sp>
      <p:graphicFrame>
        <p:nvGraphicFramePr>
          <p:cNvPr id="378885" name="Object 5">
            <a:extLst>
              <a:ext uri="{FF2B5EF4-FFF2-40B4-BE49-F238E27FC236}">
                <a16:creationId xmlns:a16="http://schemas.microsoft.com/office/drawing/2014/main" id="{5EE51203-F8F9-12FC-1989-0D2E4C642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3917950"/>
          <a:ext cx="66484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39300" imgH="12293600" progId="Equation.3">
                  <p:embed/>
                </p:oleObj>
              </mc:Choice>
              <mc:Fallback>
                <p:oleObj name="Equation" r:id="rId3" imgW="73139300" imgH="1229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917950"/>
                        <a:ext cx="66484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Text Box 6">
            <a:extLst>
              <a:ext uri="{FF2B5EF4-FFF2-40B4-BE49-F238E27FC236}">
                <a16:creationId xmlns:a16="http://schemas.microsoft.com/office/drawing/2014/main" id="{336B6977-CEA1-4ED3-ABD8-6F5AB7AF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5216525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pHL</a:t>
            </a:r>
            <a:r>
              <a:rPr lang="en-US" altLang="en-US" i="0">
                <a:latin typeface="Times New Roman" panose="02020603050405020304" pitchFamily="18" charset="0"/>
              </a:rPr>
              <a:t> = (ln 2) </a:t>
            </a:r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8887" name="Text Box 7">
            <a:extLst>
              <a:ext uri="{FF2B5EF4-FFF2-40B4-BE49-F238E27FC236}">
                <a16:creationId xmlns:a16="http://schemas.microsoft.com/office/drawing/2014/main" id="{5F6F5C5F-9AE4-1292-B570-00D2B5B4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232400"/>
            <a:ext cx="2322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pLH</a:t>
            </a:r>
            <a:r>
              <a:rPr lang="en-US" altLang="en-US" i="0">
                <a:latin typeface="Times New Roman" panose="02020603050405020304" pitchFamily="18" charset="0"/>
              </a:rPr>
              <a:t> = (ln 2) </a:t>
            </a:r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8888" name="Text Box 8">
            <a:extLst>
              <a:ext uri="{FF2B5EF4-FFF2-40B4-BE49-F238E27FC236}">
                <a16:creationId xmlns:a16="http://schemas.microsoft.com/office/drawing/2014/main" id="{47320506-0FF9-9341-2950-ADA3C9A6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5232400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Delay (</a:t>
            </a:r>
            <a:r>
              <a:rPr lang="en-US" altLang="en-US"/>
              <a:t>D</a:t>
            </a:r>
            <a:r>
              <a:rPr lang="en-US" altLang="en-US" i="0"/>
              <a:t>):</a:t>
            </a:r>
          </a:p>
        </p:txBody>
      </p:sp>
      <p:sp>
        <p:nvSpPr>
          <p:cNvPr id="378889" name="Text Box 9">
            <a:extLst>
              <a:ext uri="{FF2B5EF4-FFF2-40B4-BE49-F238E27FC236}">
                <a16:creationId xmlns:a16="http://schemas.microsoft.com/office/drawing/2014/main" id="{A8C5AA88-F13C-FE15-8DB6-C200E998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38" y="2020888"/>
            <a:ext cx="92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2</a:t>
            </a:r>
            <a:r>
              <a:rPr lang="en-US" altLang="en-US"/>
              <a:t>W</a:t>
            </a:r>
          </a:p>
        </p:txBody>
      </p:sp>
      <p:sp>
        <p:nvSpPr>
          <p:cNvPr id="378890" name="Text Box 10">
            <a:extLst>
              <a:ext uri="{FF2B5EF4-FFF2-40B4-BE49-F238E27FC236}">
                <a16:creationId xmlns:a16="http://schemas.microsoft.com/office/drawing/2014/main" id="{2593E636-3757-9002-7A59-388EA359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38" y="32766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</a:t>
            </a:r>
          </a:p>
        </p:txBody>
      </p:sp>
      <p:graphicFrame>
        <p:nvGraphicFramePr>
          <p:cNvPr id="378891" name="Object 11">
            <a:extLst>
              <a:ext uri="{FF2B5EF4-FFF2-40B4-BE49-F238E27FC236}">
                <a16:creationId xmlns:a16="http://schemas.microsoft.com/office/drawing/2014/main" id="{6ECD48E3-04DA-31FC-5F2B-6B4CC9FDB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5689600"/>
          <a:ext cx="2393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66600" imgH="9944100" progId="Equation.3">
                  <p:embed/>
                </p:oleObj>
              </mc:Choice>
              <mc:Fallback>
                <p:oleObj name="Equation" r:id="rId5" imgW="24866600" imgH="9944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689600"/>
                        <a:ext cx="23939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2" name="Text Box 12">
            <a:extLst>
              <a:ext uri="{FF2B5EF4-FFF2-40B4-BE49-F238E27FC236}">
                <a16:creationId xmlns:a16="http://schemas.microsoft.com/office/drawing/2014/main" id="{700160BD-DCCC-1F21-797B-5FD08FA9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907088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Load for the next stage: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EF280FED-9998-487B-710A-D76D9307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739631A8-4194-26CF-1B9A-8C7BEEEB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5140" name="Picture 4">
            <a:extLst>
              <a:ext uri="{FF2B5EF4-FFF2-40B4-BE49-F238E27FC236}">
                <a16:creationId xmlns:a16="http://schemas.microsoft.com/office/drawing/2014/main" id="{E0499C2E-7D7E-25B0-825F-8E29D108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046163"/>
            <a:ext cx="1998663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141" name="Rectangle 5">
            <a:extLst>
              <a:ext uri="{FF2B5EF4-FFF2-40B4-BE49-F238E27FC236}">
                <a16:creationId xmlns:a16="http://schemas.microsoft.com/office/drawing/2014/main" id="{782A5DA0-9925-987C-86C7-5615274A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CMOS Inverter</a:t>
            </a:r>
          </a:p>
        </p:txBody>
      </p:sp>
      <p:sp>
        <p:nvSpPr>
          <p:cNvPr id="475142" name="Rectangle 6">
            <a:extLst>
              <a:ext uri="{FF2B5EF4-FFF2-40B4-BE49-F238E27FC236}">
                <a16:creationId xmlns:a16="http://schemas.microsoft.com/office/drawing/2014/main" id="{C8C3F7B1-E862-9305-81EE-75745961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40288"/>
            <a:ext cx="0" cy="142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58107871-0907-8CE1-29E4-22F67B9D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303713"/>
            <a:ext cx="0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6AA79090-4694-9752-5B5B-6DF40698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03713"/>
            <a:ext cx="0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D2112D6A-0B25-5955-BB61-C91BB5D8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873500"/>
            <a:ext cx="14288" cy="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6" name="Rectangle 10">
            <a:extLst>
              <a:ext uri="{FF2B5EF4-FFF2-40B4-BE49-F238E27FC236}">
                <a16:creationId xmlns:a16="http://schemas.microsoft.com/office/drawing/2014/main" id="{92EE05F9-260D-D368-EA52-494483BF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765550"/>
            <a:ext cx="14288" cy="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7" name="Rectangle 11">
            <a:extLst>
              <a:ext uri="{FF2B5EF4-FFF2-40B4-BE49-F238E27FC236}">
                <a16:creationId xmlns:a16="http://schemas.microsoft.com/office/drawing/2014/main" id="{43EAE3DA-0874-89DF-A9D7-C86349FD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873500"/>
            <a:ext cx="12700" cy="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8" name="Rectangle 12">
            <a:extLst>
              <a:ext uri="{FF2B5EF4-FFF2-40B4-BE49-F238E27FC236}">
                <a16:creationId xmlns:a16="http://schemas.microsoft.com/office/drawing/2014/main" id="{E0A71707-24D5-4D2F-F664-6FE9A054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765550"/>
            <a:ext cx="12700" cy="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9" name="Rectangle 13">
            <a:extLst>
              <a:ext uri="{FF2B5EF4-FFF2-40B4-BE49-F238E27FC236}">
                <a16:creationId xmlns:a16="http://schemas.microsoft.com/office/drawing/2014/main" id="{C6FB6BC0-92DC-6AEF-6179-E8E0AAD1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065463"/>
            <a:ext cx="0" cy="142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50" name="Rectangle 14">
            <a:extLst>
              <a:ext uri="{FF2B5EF4-FFF2-40B4-BE49-F238E27FC236}">
                <a16:creationId xmlns:a16="http://schemas.microsoft.com/office/drawing/2014/main" id="{5673D440-0B34-99BB-E122-97D74E02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962525"/>
            <a:ext cx="0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51" name="Rectangle 15">
            <a:extLst>
              <a:ext uri="{FF2B5EF4-FFF2-40B4-BE49-F238E27FC236}">
                <a16:creationId xmlns:a16="http://schemas.microsoft.com/office/drawing/2014/main" id="{61A6660F-60BE-D1B9-0BC7-BF9E3FB1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094163"/>
            <a:ext cx="81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Polysilicon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475152" name="Rectangle 16">
            <a:extLst>
              <a:ext uri="{FF2B5EF4-FFF2-40B4-BE49-F238E27FC236}">
                <a16:creationId xmlns:a16="http://schemas.microsoft.com/office/drawing/2014/main" id="{5FF4EC02-A835-5E08-F1AC-ABEA70CD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3636963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53" name="Rectangle 17">
            <a:extLst>
              <a:ext uri="{FF2B5EF4-FFF2-40B4-BE49-F238E27FC236}">
                <a16:creationId xmlns:a16="http://schemas.microsoft.com/office/drawing/2014/main" id="{093A73AC-57B4-68EA-984B-E08E41A5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560763"/>
            <a:ext cx="304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Out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grpSp>
        <p:nvGrpSpPr>
          <p:cNvPr id="475154" name="Group 18">
            <a:extLst>
              <a:ext uri="{FF2B5EF4-FFF2-40B4-BE49-F238E27FC236}">
                <a16:creationId xmlns:a16="http://schemas.microsoft.com/office/drawing/2014/main" id="{AF8C7B61-37D0-4170-9F6D-08B9DDB2F0FA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274763"/>
            <a:ext cx="365125" cy="293687"/>
            <a:chOff x="3745" y="1296"/>
            <a:chExt cx="230" cy="185"/>
          </a:xfrm>
        </p:grpSpPr>
        <p:sp>
          <p:nvSpPr>
            <p:cNvPr id="475155" name="Rectangle 19">
              <a:extLst>
                <a:ext uri="{FF2B5EF4-FFF2-40B4-BE49-F238E27FC236}">
                  <a16:creationId xmlns:a16="http://schemas.microsoft.com/office/drawing/2014/main" id="{C2FDD1E1-EB54-6E5B-ED89-3C9500F9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2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V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  <p:sp>
          <p:nvSpPr>
            <p:cNvPr id="475156" name="Rectangle 20">
              <a:extLst>
                <a:ext uri="{FF2B5EF4-FFF2-40B4-BE49-F238E27FC236}">
                  <a16:creationId xmlns:a16="http://schemas.microsoft.com/office/drawing/2014/main" id="{1E0A21AE-105C-9540-CAC5-F401F103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347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</a:rPr>
                <a:t>DD</a:t>
              </a:r>
              <a:endParaRPr lang="en-US" altLang="en-US" sz="1400" i="0">
                <a:solidFill>
                  <a:srgbClr val="0000B6"/>
                </a:solidFill>
              </a:endParaRPr>
            </a:p>
          </p:txBody>
        </p:sp>
      </p:grpSp>
      <p:sp>
        <p:nvSpPr>
          <p:cNvPr id="475157" name="Rectangle 21">
            <a:extLst>
              <a:ext uri="{FF2B5EF4-FFF2-40B4-BE49-F238E27FC236}">
                <a16:creationId xmlns:a16="http://schemas.microsoft.com/office/drawing/2014/main" id="{400D4A80-1E3C-C419-6F71-7C7248E5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465763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GND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58" name="Rectangle 22">
            <a:extLst>
              <a:ext uri="{FF2B5EF4-FFF2-40B4-BE49-F238E27FC236}">
                <a16:creationId xmlns:a16="http://schemas.microsoft.com/office/drawing/2014/main" id="{34CD620B-5E40-737A-0868-68E66981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2598738"/>
            <a:ext cx="0" cy="142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59" name="Rectangle 23">
            <a:extLst>
              <a:ext uri="{FF2B5EF4-FFF2-40B4-BE49-F238E27FC236}">
                <a16:creationId xmlns:a16="http://schemas.microsoft.com/office/drawing/2014/main" id="{C5ECA216-30C2-D18A-362C-3B080B4D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1817688"/>
            <a:ext cx="523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PMOS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60" name="Rectangle 24">
            <a:extLst>
              <a:ext uri="{FF2B5EF4-FFF2-40B4-BE49-F238E27FC236}">
                <a16:creationId xmlns:a16="http://schemas.microsoft.com/office/drawing/2014/main" id="{616D1FAD-8F57-F4EC-E7A4-9BEA3C3A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2028825"/>
            <a:ext cx="838200" cy="269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61" name="Rectangle 25">
            <a:extLst>
              <a:ext uri="{FF2B5EF4-FFF2-40B4-BE49-F238E27FC236}">
                <a16:creationId xmlns:a16="http://schemas.microsoft.com/office/drawing/2014/main" id="{1C22001E-C495-C781-971D-091E49CF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043113"/>
            <a:ext cx="28575" cy="2095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62" name="Rectangle 26">
            <a:extLst>
              <a:ext uri="{FF2B5EF4-FFF2-40B4-BE49-F238E27FC236}">
                <a16:creationId xmlns:a16="http://schemas.microsoft.com/office/drawing/2014/main" id="{50D24CF3-C392-FAA3-AE98-8AABF647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222500"/>
            <a:ext cx="836612" cy="301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63" name="Rectangle 27">
            <a:extLst>
              <a:ext uri="{FF2B5EF4-FFF2-40B4-BE49-F238E27FC236}">
                <a16:creationId xmlns:a16="http://schemas.microsoft.com/office/drawing/2014/main" id="{AC2B59D1-0EF7-4376-70F3-ABCFE024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64" name="Rectangle 28">
            <a:extLst>
              <a:ext uri="{FF2B5EF4-FFF2-40B4-BE49-F238E27FC236}">
                <a16:creationId xmlns:a16="http://schemas.microsoft.com/office/drawing/2014/main" id="{D945815D-E14C-92E7-37F1-FA495080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65" name="Rectangle 29">
            <a:extLst>
              <a:ext uri="{FF2B5EF4-FFF2-40B4-BE49-F238E27FC236}">
                <a16:creationId xmlns:a16="http://schemas.microsoft.com/office/drawing/2014/main" id="{BA922812-5DF8-C28F-F411-1438C50C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66" name="Rectangle 30">
            <a:extLst>
              <a:ext uri="{FF2B5EF4-FFF2-40B4-BE49-F238E27FC236}">
                <a16:creationId xmlns:a16="http://schemas.microsoft.com/office/drawing/2014/main" id="{19790938-5D13-A8C6-29FB-E21BEC8F2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67" name="Rectangle 31">
            <a:extLst>
              <a:ext uri="{FF2B5EF4-FFF2-40B4-BE49-F238E27FC236}">
                <a16:creationId xmlns:a16="http://schemas.microsoft.com/office/drawing/2014/main" id="{4813484F-1B5B-1C2E-5A95-4D5FF3FB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87575"/>
            <a:ext cx="176212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68" name="Rectangle 32">
            <a:extLst>
              <a:ext uri="{FF2B5EF4-FFF2-40B4-BE49-F238E27FC236}">
                <a16:creationId xmlns:a16="http://schemas.microsoft.com/office/drawing/2014/main" id="{DB09DD97-5888-9498-41E6-A43F2398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33600"/>
            <a:ext cx="14287" cy="1079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69" name="Rectangle 33">
            <a:extLst>
              <a:ext uri="{FF2B5EF4-FFF2-40B4-BE49-F238E27FC236}">
                <a16:creationId xmlns:a16="http://schemas.microsoft.com/office/drawing/2014/main" id="{E10500E7-50A1-D1DE-16B6-E67315C8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0" y="2133600"/>
            <a:ext cx="12700" cy="1079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0" name="Rectangle 34">
            <a:extLst>
              <a:ext uri="{FF2B5EF4-FFF2-40B4-BE49-F238E27FC236}">
                <a16:creationId xmlns:a16="http://schemas.microsoft.com/office/drawing/2014/main" id="{5E062AF3-1DBE-EB94-4822-1E0AC8A2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19050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2</a:t>
            </a:r>
            <a:r>
              <a:rPr lang="en-US" altLang="en-US" sz="1400" b="1" i="0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1AE12EEC-0A8D-92AC-1695-BE17B689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3724275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Metal 1</a:t>
            </a:r>
          </a:p>
        </p:txBody>
      </p:sp>
      <p:sp>
        <p:nvSpPr>
          <p:cNvPr id="475172" name="Rectangle 36">
            <a:extLst>
              <a:ext uri="{FF2B5EF4-FFF2-40B4-BE49-F238E27FC236}">
                <a16:creationId xmlns:a16="http://schemas.microsoft.com/office/drawing/2014/main" id="{40794175-6B9A-CB1E-D1CC-687BA3DF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160963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NMOS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73" name="Rectangle 37">
            <a:extLst>
              <a:ext uri="{FF2B5EF4-FFF2-40B4-BE49-F238E27FC236}">
                <a16:creationId xmlns:a16="http://schemas.microsoft.com/office/drawing/2014/main" id="{4FF86931-0E4A-E667-AE08-7E529552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365625"/>
            <a:ext cx="1524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74" name="Line 38">
            <a:extLst>
              <a:ext uri="{FF2B5EF4-FFF2-40B4-BE49-F238E27FC236}">
                <a16:creationId xmlns:a16="http://schemas.microsoft.com/office/drawing/2014/main" id="{9587CD1D-44DA-336F-B7B7-2D0398DFE1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750" y="4870450"/>
            <a:ext cx="81280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5" name="Line 39">
            <a:extLst>
              <a:ext uri="{FF2B5EF4-FFF2-40B4-BE49-F238E27FC236}">
                <a16:creationId xmlns:a16="http://schemas.microsoft.com/office/drawing/2014/main" id="{F09B5B8E-8E2A-2ACA-E3EF-631313CA4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2017713"/>
            <a:ext cx="1095375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6" name="Line 40">
            <a:extLst>
              <a:ext uri="{FF2B5EF4-FFF2-40B4-BE49-F238E27FC236}">
                <a16:creationId xmlns:a16="http://schemas.microsoft.com/office/drawing/2014/main" id="{B8EA1716-139E-FDE8-FEAE-2637816E2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0438" y="4160838"/>
            <a:ext cx="1133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5177" name="Object 41">
            <a:extLst>
              <a:ext uri="{FF2B5EF4-FFF2-40B4-BE49-F238E27FC236}">
                <a16:creationId xmlns:a16="http://schemas.microsoft.com/office/drawing/2014/main" id="{B65C3896-7F47-60C0-7291-934406DDE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1609725"/>
          <a:ext cx="352107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214100" imgH="11899900" progId="Visio.Drawing.6">
                  <p:embed/>
                </p:oleObj>
              </mc:Choice>
              <mc:Fallback>
                <p:oleObj name="VISIO" r:id="rId6" imgW="11214100" imgH="118999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609725"/>
                        <a:ext cx="352107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78" name="Rectangle 42">
            <a:extLst>
              <a:ext uri="{FF2B5EF4-FFF2-40B4-BE49-F238E27FC236}">
                <a16:creationId xmlns:a16="http://schemas.microsoft.com/office/drawing/2014/main" id="{D05CC941-0EF7-63BC-EDC1-65AFEEA7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2635250"/>
            <a:ext cx="671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Contacts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475179" name="Line 43">
            <a:extLst>
              <a:ext uri="{FF2B5EF4-FFF2-40B4-BE49-F238E27FC236}">
                <a16:creationId xmlns:a16="http://schemas.microsoft.com/office/drawing/2014/main" id="{B9F90DF9-3EFB-B58C-6E8D-8BF069FA0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2688" y="2490788"/>
            <a:ext cx="5810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0" name="Rectangle 44">
            <a:extLst>
              <a:ext uri="{FF2B5EF4-FFF2-40B4-BE49-F238E27FC236}">
                <a16:creationId xmlns:a16="http://schemas.microsoft.com/office/drawing/2014/main" id="{FA137BBE-AD98-FE6D-02DF-967B41AE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1187450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</a:rPr>
              <a:t>N Well</a:t>
            </a:r>
            <a:endParaRPr lang="en-US" altLang="en-US" sz="1400" i="0">
              <a:solidFill>
                <a:srgbClr val="0000B6"/>
              </a:solidFill>
            </a:endParaRPr>
          </a:p>
        </p:txBody>
      </p:sp>
      <p:sp>
        <p:nvSpPr>
          <p:cNvPr id="475181" name="Line 45">
            <a:extLst>
              <a:ext uri="{FF2B5EF4-FFF2-40B4-BE49-F238E27FC236}">
                <a16:creationId xmlns:a16="http://schemas.microsoft.com/office/drawing/2014/main" id="{B20341FD-15A0-6E5D-7C2C-D1C54E66C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1358900"/>
            <a:ext cx="420688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A028ED0D-DA7D-847B-72B2-ABAEC02DE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with Load</a:t>
            </a:r>
          </a:p>
        </p:txBody>
      </p:sp>
      <p:pic>
        <p:nvPicPr>
          <p:cNvPr id="379907" name="Picture 3">
            <a:extLst>
              <a:ext uri="{FF2B5EF4-FFF2-40B4-BE49-F238E27FC236}">
                <a16:creationId xmlns:a16="http://schemas.microsoft.com/office/drawing/2014/main" id="{CF9197A0-5E42-05C3-41D3-BDC52DCE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057400"/>
            <a:ext cx="2641600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908" name="Line 4">
            <a:extLst>
              <a:ext uri="{FF2B5EF4-FFF2-40B4-BE49-F238E27FC236}">
                <a16:creationId xmlns:a16="http://schemas.microsoft.com/office/drawing/2014/main" id="{923DFB3D-2532-3FDE-3224-9C3E2D79B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0574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9" name="Line 5">
            <a:extLst>
              <a:ext uri="{FF2B5EF4-FFF2-40B4-BE49-F238E27FC236}">
                <a16:creationId xmlns:a16="http://schemas.microsoft.com/office/drawing/2014/main" id="{9C466A6F-B5D8-AAE3-3771-3CAC4305C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0386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0" name="Line 6">
            <a:extLst>
              <a:ext uri="{FF2B5EF4-FFF2-40B4-BE49-F238E27FC236}">
                <a16:creationId xmlns:a16="http://schemas.microsoft.com/office/drawing/2014/main" id="{76126E68-CCE7-C3FF-0055-6ECFE5FAD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2362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1" name="Text Box 7">
            <a:extLst>
              <a:ext uri="{FF2B5EF4-FFF2-40B4-BE49-F238E27FC236}">
                <a16:creationId xmlns:a16="http://schemas.microsoft.com/office/drawing/2014/main" id="{D908FFA0-B6EC-022E-24E4-6B054607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51313"/>
            <a:ext cx="115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Load (</a:t>
            </a:r>
            <a:r>
              <a:rPr lang="en-US" altLang="en-US" sz="1800"/>
              <a:t>C</a:t>
            </a:r>
            <a:r>
              <a:rPr lang="en-US" altLang="en-US" sz="1800" baseline="-25000"/>
              <a:t>L</a:t>
            </a:r>
            <a:r>
              <a:rPr lang="en-US" altLang="en-US" sz="1800" i="0"/>
              <a:t>)</a:t>
            </a:r>
          </a:p>
        </p:txBody>
      </p:sp>
      <p:sp>
        <p:nvSpPr>
          <p:cNvPr id="379912" name="Text Box 8">
            <a:extLst>
              <a:ext uri="{FF2B5EF4-FFF2-40B4-BE49-F238E27FC236}">
                <a16:creationId xmlns:a16="http://schemas.microsoft.com/office/drawing/2014/main" id="{1039676E-4B3C-1AA4-B19B-A890B264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16049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Delay</a:t>
            </a:r>
          </a:p>
        </p:txBody>
      </p:sp>
      <p:sp>
        <p:nvSpPr>
          <p:cNvPr id="379913" name="Text Box 9">
            <a:extLst>
              <a:ext uri="{FF2B5EF4-FFF2-40B4-BE49-F238E27FC236}">
                <a16:creationId xmlns:a16="http://schemas.microsoft.com/office/drawing/2014/main" id="{17AC7F4E-C99F-2749-52FD-713343CB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5562600"/>
            <a:ext cx="495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Assumptions: no load -&gt; zero delay</a:t>
            </a:r>
          </a:p>
        </p:txBody>
      </p:sp>
      <p:sp>
        <p:nvSpPr>
          <p:cNvPr id="379914" name="Text Box 10">
            <a:extLst>
              <a:ext uri="{FF2B5EF4-FFF2-40B4-BE49-F238E27FC236}">
                <a16:creationId xmlns:a16="http://schemas.microsoft.com/office/drawing/2014/main" id="{32F3ABFF-0741-4811-C495-E89CB0E7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535363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</a:p>
        </p:txBody>
      </p:sp>
      <p:sp>
        <p:nvSpPr>
          <p:cNvPr id="379915" name="Text Box 11">
            <a:extLst>
              <a:ext uri="{FF2B5EF4-FFF2-40B4-BE49-F238E27FC236}">
                <a16:creationId xmlns:a16="http://schemas.microsoft.com/office/drawing/2014/main" id="{1DE80219-5085-F8DA-D523-DF5935606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4518025"/>
            <a:ext cx="157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p</a:t>
            </a:r>
            <a:r>
              <a:rPr lang="en-US" altLang="en-US" i="0">
                <a:latin typeface="Times New Roman" panose="02020603050405020304" pitchFamily="18" charset="0"/>
              </a:rPr>
              <a:t> = </a:t>
            </a:r>
            <a:r>
              <a:rPr lang="en-US" altLang="en-US">
                <a:latin typeface="Times New Roman" panose="02020603050405020304" pitchFamily="18" charset="0"/>
              </a:rPr>
              <a:t>k</a:t>
            </a:r>
            <a:r>
              <a:rPr lang="en-US" altLang="en-US" i="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W</a:t>
            </a:r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9916" name="Rectangle 12">
            <a:extLst>
              <a:ext uri="{FF2B5EF4-FFF2-40B4-BE49-F238E27FC236}">
                <a16:creationId xmlns:a16="http://schemas.microsoft.com/office/drawing/2014/main" id="{A2313C33-8766-65DE-E213-264D0DB1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79917" name="Rectangle 13">
            <a:extLst>
              <a:ext uri="{FF2B5EF4-FFF2-40B4-BE49-F238E27FC236}">
                <a16:creationId xmlns:a16="http://schemas.microsoft.com/office/drawing/2014/main" id="{54D34F9F-1E53-FADB-F1B5-1CFC14B5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79918" name="Text Box 14">
            <a:extLst>
              <a:ext uri="{FF2B5EF4-FFF2-40B4-BE49-F238E27FC236}">
                <a16:creationId xmlns:a16="http://schemas.microsoft.com/office/drawing/2014/main" id="{9B13D52D-D756-D5F2-1E24-06D0C30AF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6026150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</a:t>
            </a:r>
            <a:r>
              <a:rPr lang="en-US" altLang="en-US" baseline="-25000"/>
              <a:t>unit</a:t>
            </a:r>
            <a:r>
              <a:rPr lang="en-US" altLang="en-US" i="0"/>
              <a:t> = 1</a:t>
            </a:r>
          </a:p>
        </p:txBody>
      </p:sp>
      <p:sp>
        <p:nvSpPr>
          <p:cNvPr id="379919" name="Text Box 15">
            <a:extLst>
              <a:ext uri="{FF2B5EF4-FFF2-40B4-BE49-F238E27FC236}">
                <a16:creationId xmlns:a16="http://schemas.microsoft.com/office/drawing/2014/main" id="{4212846B-2AA4-8542-3C00-558AAFE4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149850"/>
            <a:ext cx="406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  <a:r>
              <a:rPr lang="en-US" altLang="en-US" i="0"/>
              <a:t> is a constant, equal to 0.69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AC0905C7-AFA3-527A-8C04-F881891DE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with Load</a:t>
            </a:r>
          </a:p>
        </p:txBody>
      </p:sp>
      <p:sp>
        <p:nvSpPr>
          <p:cNvPr id="380931" name="Line 3">
            <a:extLst>
              <a:ext uri="{FF2B5EF4-FFF2-40B4-BE49-F238E27FC236}">
                <a16:creationId xmlns:a16="http://schemas.microsoft.com/office/drawing/2014/main" id="{AF590CC4-AF69-84F3-F307-0A541BD66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0574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2" name="Line 4">
            <a:extLst>
              <a:ext uri="{FF2B5EF4-FFF2-40B4-BE49-F238E27FC236}">
                <a16:creationId xmlns:a16="http://schemas.microsoft.com/office/drawing/2014/main" id="{B1FE767E-797F-951C-918A-D60F1ED74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0386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3" name="Line 5">
            <a:extLst>
              <a:ext uri="{FF2B5EF4-FFF2-40B4-BE49-F238E27FC236}">
                <a16:creationId xmlns:a16="http://schemas.microsoft.com/office/drawing/2014/main" id="{4CCC60FC-DBED-9DE1-8525-CCB87E8EF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971675"/>
            <a:ext cx="2362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34" name="Text Box 6">
            <a:extLst>
              <a:ext uri="{FF2B5EF4-FFF2-40B4-BE49-F238E27FC236}">
                <a16:creationId xmlns:a16="http://schemas.microsoft.com/office/drawing/2014/main" id="{C6FAEE5F-4B17-28F9-5137-5D8158DA4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4151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Load</a:t>
            </a:r>
          </a:p>
        </p:txBody>
      </p:sp>
      <p:sp>
        <p:nvSpPr>
          <p:cNvPr id="380935" name="Text Box 7">
            <a:extLst>
              <a:ext uri="{FF2B5EF4-FFF2-40B4-BE49-F238E27FC236}">
                <a16:creationId xmlns:a16="http://schemas.microsoft.com/office/drawing/2014/main" id="{46B94265-D47A-A60F-16CC-DEDA66E7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16049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Delay</a:t>
            </a:r>
          </a:p>
        </p:txBody>
      </p:sp>
      <p:pic>
        <p:nvPicPr>
          <p:cNvPr id="380936" name="Picture 8">
            <a:extLst>
              <a:ext uri="{FF2B5EF4-FFF2-40B4-BE49-F238E27FC236}">
                <a16:creationId xmlns:a16="http://schemas.microsoft.com/office/drawing/2014/main" id="{FE6D3E49-025C-935A-9800-68E4CE22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4963"/>
            <a:ext cx="302101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0937" name="Text Box 9">
            <a:extLst>
              <a:ext uri="{FF2B5EF4-FFF2-40B4-BE49-F238E27FC236}">
                <a16:creationId xmlns:a16="http://schemas.microsoft.com/office/drawing/2014/main" id="{B353B0A8-36EE-97AC-39BA-6F8DE808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30676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int</a:t>
            </a:r>
          </a:p>
        </p:txBody>
      </p:sp>
      <p:sp>
        <p:nvSpPr>
          <p:cNvPr id="380938" name="Text Box 10">
            <a:extLst>
              <a:ext uri="{FF2B5EF4-FFF2-40B4-BE49-F238E27FC236}">
                <a16:creationId xmlns:a16="http://schemas.microsoft.com/office/drawing/2014/main" id="{4125495C-1007-5DF8-57D0-86A404A1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3306763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</a:p>
        </p:txBody>
      </p:sp>
      <p:sp>
        <p:nvSpPr>
          <p:cNvPr id="380939" name="Text Box 11">
            <a:extLst>
              <a:ext uri="{FF2B5EF4-FFF2-40B4-BE49-F238E27FC236}">
                <a16:creationId xmlns:a16="http://schemas.microsoft.com/office/drawing/2014/main" id="{023EC62C-FA64-0367-C44C-4314587D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133975"/>
            <a:ext cx="875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Delay = </a:t>
            </a:r>
            <a:r>
              <a:rPr lang="en-US" altLang="en-US"/>
              <a:t>kR</a:t>
            </a:r>
            <a:r>
              <a:rPr lang="en-US" altLang="en-US" baseline="-25000"/>
              <a:t>W</a:t>
            </a:r>
            <a:r>
              <a:rPr lang="en-US" altLang="en-US" i="0"/>
              <a:t>(</a:t>
            </a:r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 i="0"/>
              <a:t> + </a:t>
            </a:r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 i="0"/>
              <a:t>) = </a:t>
            </a:r>
            <a:r>
              <a:rPr lang="en-US" altLang="en-US"/>
              <a:t>kR</a:t>
            </a:r>
            <a:r>
              <a:rPr lang="en-US" altLang="en-US" baseline="-25000"/>
              <a:t>W</a:t>
            </a:r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 i="0"/>
              <a:t> + </a:t>
            </a:r>
            <a:r>
              <a:rPr lang="en-US" altLang="en-US"/>
              <a:t>kR</a:t>
            </a:r>
            <a:r>
              <a:rPr lang="en-US" altLang="en-US" baseline="-25000"/>
              <a:t>W</a:t>
            </a:r>
            <a:r>
              <a:rPr lang="en-US" altLang="en-US"/>
              <a:t>C</a:t>
            </a:r>
            <a:r>
              <a:rPr lang="en-US" altLang="en-US" baseline="-25000"/>
              <a:t>L </a:t>
            </a:r>
            <a:r>
              <a:rPr lang="en-US" altLang="en-US"/>
              <a:t>= kR</a:t>
            </a:r>
            <a:r>
              <a:rPr lang="en-US" altLang="en-US" baseline="-25000"/>
              <a:t>W </a:t>
            </a:r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 i="0"/>
              <a:t>(1+ </a:t>
            </a:r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 i="0"/>
              <a:t> /</a:t>
            </a:r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 i="0"/>
              <a:t>)</a:t>
            </a:r>
            <a:endParaRPr lang="en-US" altLang="en-US"/>
          </a:p>
          <a:p>
            <a:r>
              <a:rPr lang="en-US" altLang="en-US"/>
              <a:t>= </a:t>
            </a:r>
            <a:r>
              <a:rPr lang="en-US" altLang="en-US" i="0"/>
              <a:t>Delay (Internal) + Delay (Load)</a:t>
            </a:r>
          </a:p>
        </p:txBody>
      </p: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8F5B7AAA-7A50-2BFC-D272-752867F0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246563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 i="0">
                <a:latin typeface="Times New Roman" panose="02020603050405020304" pitchFamily="18" charset="0"/>
              </a:rPr>
              <a:t> = </a:t>
            </a:r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unit</a:t>
            </a:r>
          </a:p>
        </p:txBody>
      </p:sp>
      <p:sp>
        <p:nvSpPr>
          <p:cNvPr id="380941" name="Text Box 13">
            <a:extLst>
              <a:ext uri="{FF2B5EF4-FFF2-40B4-BE49-F238E27FC236}">
                <a16:creationId xmlns:a16="http://schemas.microsoft.com/office/drawing/2014/main" id="{D8BFF30C-7D94-BBBC-F8A0-83A72B47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4475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P</a:t>
            </a:r>
            <a:r>
              <a:rPr lang="en-US" altLang="en-US" i="0">
                <a:latin typeface="Times New Roman" panose="02020603050405020304" pitchFamily="18" charset="0"/>
              </a:rPr>
              <a:t> = 2</a:t>
            </a:r>
            <a:r>
              <a:rPr lang="en-US" altLang="en-US">
                <a:latin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</a:rPr>
              <a:t>unit</a:t>
            </a:r>
          </a:p>
        </p:txBody>
      </p:sp>
      <p:sp>
        <p:nvSpPr>
          <p:cNvPr id="380942" name="Line 14">
            <a:extLst>
              <a:ext uri="{FF2B5EF4-FFF2-40B4-BE49-F238E27FC236}">
                <a16:creationId xmlns:a16="http://schemas.microsoft.com/office/drawing/2014/main" id="{A2453CCE-B4D9-2473-4EB8-4FCE62710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86213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43" name="Line 15">
            <a:extLst>
              <a:ext uri="{FF2B5EF4-FFF2-40B4-BE49-F238E27FC236}">
                <a16:creationId xmlns:a16="http://schemas.microsoft.com/office/drawing/2014/main" id="{E72B9FCD-93FC-D104-F19E-1D4A9CC36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8621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44" name="Line 16">
            <a:extLst>
              <a:ext uri="{FF2B5EF4-FFF2-40B4-BE49-F238E27FC236}">
                <a16:creationId xmlns:a16="http://schemas.microsoft.com/office/drawing/2014/main" id="{618B9B9A-6ED9-370F-B5FA-AED349AEC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25" y="2219325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45" name="Line 17">
            <a:extLst>
              <a:ext uri="{FF2B5EF4-FFF2-40B4-BE49-F238E27FC236}">
                <a16:creationId xmlns:a16="http://schemas.microsoft.com/office/drawing/2014/main" id="{997A73E5-5687-C4DB-F3A4-F726A0A1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25" y="1971675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946" name="Text Box 18">
            <a:extLst>
              <a:ext uri="{FF2B5EF4-FFF2-40B4-BE49-F238E27FC236}">
                <a16:creationId xmlns:a16="http://schemas.microsoft.com/office/drawing/2014/main" id="{65DCE3F4-C13D-A219-D161-43B8F337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1990725"/>
            <a:ext cx="92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2</a:t>
            </a:r>
            <a:r>
              <a:rPr lang="en-US" altLang="en-US"/>
              <a:t>W</a:t>
            </a:r>
          </a:p>
        </p:txBody>
      </p:sp>
      <p:sp>
        <p:nvSpPr>
          <p:cNvPr id="380947" name="Text Box 19">
            <a:extLst>
              <a:ext uri="{FF2B5EF4-FFF2-40B4-BE49-F238E27FC236}">
                <a16:creationId xmlns:a16="http://schemas.microsoft.com/office/drawing/2014/main" id="{F45C09DA-9287-1A43-71A5-8E397F420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078163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E9DB478A-A4BD-0AFE-BD18-31CC3419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3030538"/>
            <a:ext cx="7070725" cy="9525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D0C58B82-7C5B-1BCC-3835-1B6ABF0C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 Formula</a:t>
            </a:r>
          </a:p>
        </p:txBody>
      </p:sp>
      <p:graphicFrame>
        <p:nvGraphicFramePr>
          <p:cNvPr id="381956" name="Object 4">
            <a:extLst>
              <a:ext uri="{FF2B5EF4-FFF2-40B4-BE49-F238E27FC236}">
                <a16:creationId xmlns:a16="http://schemas.microsoft.com/office/drawing/2014/main" id="{05F61A53-C05D-F584-3A71-7B21C26D9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151063"/>
          <a:ext cx="66167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95800" imgH="21069300" progId="Equation.3">
                  <p:embed/>
                </p:oleObj>
              </mc:Choice>
              <mc:Fallback>
                <p:oleObj name="Equation" r:id="rId2" imgW="55295800" imgH="2106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51063"/>
                        <a:ext cx="66167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7" name="Text Box 5">
            <a:extLst>
              <a:ext uri="{FF2B5EF4-FFF2-40B4-BE49-F238E27FC236}">
                <a16:creationId xmlns:a16="http://schemas.microsoft.com/office/drawing/2014/main" id="{45F83684-3863-6749-F3C3-5D81EB4B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4619625"/>
            <a:ext cx="4451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 i="0"/>
              <a:t> = </a:t>
            </a:r>
            <a:r>
              <a:rPr lang="en-US" altLang="en-US">
                <a:latin typeface="Symbol" pitchFamily="2" charset="2"/>
              </a:rPr>
              <a:t>g</a:t>
            </a:r>
            <a:r>
              <a:rPr lang="en-US" altLang="en-US"/>
              <a:t>C</a:t>
            </a:r>
            <a:r>
              <a:rPr lang="en-US" altLang="en-US" baseline="-25000"/>
              <a:t>gin </a:t>
            </a:r>
            <a:r>
              <a:rPr lang="en-US" altLang="en-US" i="0"/>
              <a:t>with</a:t>
            </a:r>
            <a:r>
              <a:rPr lang="en-US" altLang="en-US" baseline="-25000"/>
              <a:t> </a:t>
            </a:r>
            <a:r>
              <a:rPr lang="en-US" altLang="en-US">
                <a:latin typeface="Symbol" pitchFamily="2" charset="2"/>
              </a:rPr>
              <a:t>g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 </a:t>
            </a:r>
            <a:r>
              <a:rPr lang="en-US" altLang="en-US" i="0">
                <a:sym typeface="Symbol" pitchFamily="2" charset="2"/>
              </a:rPr>
              <a:t>1</a:t>
            </a:r>
          </a:p>
          <a:p>
            <a:r>
              <a:rPr lang="en-US" altLang="en-US">
                <a:sym typeface="Symbol" pitchFamily="2" charset="2"/>
              </a:rPr>
              <a:t>f</a:t>
            </a:r>
            <a:r>
              <a:rPr lang="en-US" altLang="en-US" i="0">
                <a:sym typeface="Symbol" pitchFamily="2" charset="2"/>
              </a:rPr>
              <a:t> = </a:t>
            </a:r>
            <a:r>
              <a:rPr lang="en-US" altLang="en-US">
                <a:sym typeface="Symbol" pitchFamily="2" charset="2"/>
              </a:rPr>
              <a:t>C</a:t>
            </a:r>
            <a:r>
              <a:rPr lang="en-US" altLang="en-US" baseline="-25000">
                <a:sym typeface="Symbol" pitchFamily="2" charset="2"/>
              </a:rPr>
              <a:t>L</a:t>
            </a:r>
            <a:r>
              <a:rPr lang="en-US" altLang="en-US">
                <a:sym typeface="Symbol" pitchFamily="2" charset="2"/>
              </a:rPr>
              <a:t>/</a:t>
            </a:r>
            <a:r>
              <a:rPr lang="en-US" altLang="en-US"/>
              <a:t>C</a:t>
            </a:r>
            <a:r>
              <a:rPr lang="en-US" altLang="en-US" baseline="-25000"/>
              <a:t>gin</a:t>
            </a:r>
            <a:r>
              <a:rPr lang="en-US" altLang="en-US">
                <a:sym typeface="Symbol" pitchFamily="2" charset="2"/>
              </a:rPr>
              <a:t> </a:t>
            </a:r>
            <a:r>
              <a:rPr lang="en-US" altLang="en-US" i="0">
                <a:sym typeface="Symbol" pitchFamily="2" charset="2"/>
              </a:rPr>
              <a:t>- effective fanout</a:t>
            </a:r>
          </a:p>
          <a:p>
            <a:r>
              <a:rPr lang="en-US" altLang="en-US">
                <a:sym typeface="Symbol" pitchFamily="2" charset="2"/>
              </a:rPr>
              <a:t>R = R</a:t>
            </a:r>
            <a:r>
              <a:rPr lang="en-US" altLang="en-US" baseline="-25000">
                <a:sym typeface="Symbol" pitchFamily="2" charset="2"/>
              </a:rPr>
              <a:t>unit</a:t>
            </a:r>
            <a:r>
              <a:rPr lang="en-US" altLang="en-US">
                <a:sym typeface="Symbol" pitchFamily="2" charset="2"/>
              </a:rPr>
              <a:t>/W ; </a:t>
            </a:r>
            <a:r>
              <a:rPr lang="en-US" altLang="en-US"/>
              <a:t>C</a:t>
            </a:r>
            <a:r>
              <a:rPr lang="en-US" altLang="en-US" baseline="-25000"/>
              <a:t>int</a:t>
            </a:r>
            <a:r>
              <a:rPr lang="en-US" altLang="en-US">
                <a:sym typeface="Symbol" pitchFamily="2" charset="2"/>
              </a:rPr>
              <a:t> =WC</a:t>
            </a:r>
            <a:r>
              <a:rPr lang="en-US" altLang="en-US" baseline="-25000">
                <a:sym typeface="Symbol" pitchFamily="2" charset="2"/>
              </a:rPr>
              <a:t>unit</a:t>
            </a:r>
            <a:endParaRPr lang="en-US" altLang="en-US" i="0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t</a:t>
            </a:r>
            <a:r>
              <a:rPr lang="en-US" altLang="en-US" baseline="-25000">
                <a:sym typeface="Symbol" pitchFamily="2" charset="2"/>
              </a:rPr>
              <a:t>p</a:t>
            </a:r>
            <a:r>
              <a:rPr lang="en-US" altLang="en-US" i="0" baseline="-25000">
                <a:sym typeface="Symbol" pitchFamily="2" charset="2"/>
              </a:rPr>
              <a:t>0</a:t>
            </a:r>
            <a:r>
              <a:rPr lang="en-US" altLang="en-US" i="0">
                <a:sym typeface="Symbol" pitchFamily="2" charset="2"/>
              </a:rPr>
              <a:t> = 0.69</a:t>
            </a:r>
            <a:r>
              <a:rPr lang="en-US" altLang="en-US">
                <a:sym typeface="Symbol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unit</a:t>
            </a:r>
            <a:r>
              <a:rPr lang="en-US" altLang="en-US">
                <a:sym typeface="Symbol" pitchFamily="2" charset="2"/>
              </a:rPr>
              <a:t>C</a:t>
            </a:r>
            <a:r>
              <a:rPr lang="en-US" altLang="en-US" baseline="-25000">
                <a:sym typeface="Symbol" pitchFamily="2" charset="2"/>
              </a:rPr>
              <a:t>unit</a:t>
            </a:r>
          </a:p>
        </p:txBody>
      </p:sp>
      <p:graphicFrame>
        <p:nvGraphicFramePr>
          <p:cNvPr id="381958" name="Object 6">
            <a:extLst>
              <a:ext uri="{FF2B5EF4-FFF2-40B4-BE49-F238E27FC236}">
                <a16:creationId xmlns:a16="http://schemas.microsoft.com/office/drawing/2014/main" id="{73F9E15C-DEB0-2F6B-D875-6EA570D93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4978400" progId="Equation.3">
                  <p:embed/>
                </p:oleObj>
              </mc:Choice>
              <mc:Fallback>
                <p:oleObj name="Equation" r:id="rId4" imgW="26289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8C2ACCA-D44E-F0A3-8028-647124F96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to Inverter Chain</a:t>
            </a:r>
          </a:p>
        </p:txBody>
      </p:sp>
      <p:sp>
        <p:nvSpPr>
          <p:cNvPr id="382979" name="Text Box 3">
            <a:extLst>
              <a:ext uri="{FF2B5EF4-FFF2-40B4-BE49-F238E27FC236}">
                <a16:creationId xmlns:a16="http://schemas.microsoft.com/office/drawing/2014/main" id="{5ADE4B5B-9AE5-E61B-E601-FDF73A2F9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26955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</a:p>
        </p:txBody>
      </p:sp>
      <p:sp>
        <p:nvSpPr>
          <p:cNvPr id="382980" name="Text Box 4">
            <a:extLst>
              <a:ext uri="{FF2B5EF4-FFF2-40B4-BE49-F238E27FC236}">
                <a16:creationId xmlns:a16="http://schemas.microsoft.com/office/drawing/2014/main" id="{AF5B58C0-519B-728E-8BB1-7F282D69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7843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In</a:t>
            </a:r>
          </a:p>
        </p:txBody>
      </p:sp>
      <p:sp>
        <p:nvSpPr>
          <p:cNvPr id="382981" name="Text Box 5">
            <a:extLst>
              <a:ext uri="{FF2B5EF4-FFF2-40B4-BE49-F238E27FC236}">
                <a16:creationId xmlns:a16="http://schemas.microsoft.com/office/drawing/2014/main" id="{283982FC-9B2F-78F3-95EC-DDCF6B283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178435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Out</a:t>
            </a:r>
          </a:p>
        </p:txBody>
      </p:sp>
      <p:pic>
        <p:nvPicPr>
          <p:cNvPr id="382982" name="Picture 6">
            <a:extLst>
              <a:ext uri="{FF2B5EF4-FFF2-40B4-BE49-F238E27FC236}">
                <a16:creationId xmlns:a16="http://schemas.microsoft.com/office/drawing/2014/main" id="{B376C9C0-D6A5-AA02-FF40-843D3554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84350"/>
            <a:ext cx="563245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983" name="Text Box 7">
            <a:extLst>
              <a:ext uri="{FF2B5EF4-FFF2-40B4-BE49-F238E27FC236}">
                <a16:creationId xmlns:a16="http://schemas.microsoft.com/office/drawing/2014/main" id="{6FA601BD-752E-6443-EF7B-B6A5F4782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811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1</a:t>
            </a: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0BB7E04F-9384-2C5D-8D8D-B00A81FC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2811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2</a:t>
            </a:r>
          </a:p>
        </p:txBody>
      </p:sp>
      <p:sp>
        <p:nvSpPr>
          <p:cNvPr id="382985" name="Text Box 9">
            <a:extLst>
              <a:ext uri="{FF2B5EF4-FFF2-40B4-BE49-F238E27FC236}">
                <a16:creationId xmlns:a16="http://schemas.microsoft.com/office/drawing/2014/main" id="{0E57D900-2A09-2023-66CA-5A220E95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8114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N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E327D8AC-BF05-AAC4-FF7C-CCC18108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44888"/>
            <a:ext cx="294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itchFamily="2" charset="2"/>
              </a:rPr>
              <a:t>t</a:t>
            </a:r>
            <a:r>
              <a:rPr lang="en-US" altLang="en-US" baseline="-25000">
                <a:sym typeface="Symbol" pitchFamily="2" charset="2"/>
              </a:rPr>
              <a:t>p</a:t>
            </a:r>
            <a:r>
              <a:rPr lang="en-US" altLang="en-US" i="0"/>
              <a:t> = </a:t>
            </a:r>
            <a:r>
              <a:rPr lang="en-US" altLang="en-US">
                <a:sym typeface="Symbol" pitchFamily="2" charset="2"/>
              </a:rPr>
              <a:t>t</a:t>
            </a:r>
            <a:r>
              <a:rPr lang="en-US" altLang="en-US" baseline="-25000">
                <a:sym typeface="Symbol" pitchFamily="2" charset="2"/>
              </a:rPr>
              <a:t>p</a:t>
            </a:r>
            <a:r>
              <a:rPr lang="en-US" altLang="en-US" i="0" baseline="-25000"/>
              <a:t>1</a:t>
            </a:r>
            <a:r>
              <a:rPr lang="en-US" altLang="en-US" i="0"/>
              <a:t> + </a:t>
            </a:r>
            <a:r>
              <a:rPr lang="en-US" altLang="en-US">
                <a:sym typeface="Symbol" pitchFamily="2" charset="2"/>
              </a:rPr>
              <a:t>t</a:t>
            </a:r>
            <a:r>
              <a:rPr lang="en-US" altLang="en-US" baseline="-25000">
                <a:sym typeface="Symbol" pitchFamily="2" charset="2"/>
              </a:rPr>
              <a:t>p</a:t>
            </a:r>
            <a:r>
              <a:rPr lang="en-US" altLang="en-US" i="0" baseline="-25000"/>
              <a:t>2</a:t>
            </a:r>
            <a:r>
              <a:rPr lang="en-US" altLang="en-US" i="0"/>
              <a:t> + …+ </a:t>
            </a:r>
            <a:r>
              <a:rPr lang="en-US" altLang="en-US">
                <a:sym typeface="Symbol" pitchFamily="2" charset="2"/>
              </a:rPr>
              <a:t>t</a:t>
            </a:r>
            <a:r>
              <a:rPr lang="en-US" altLang="en-US" baseline="-25000">
                <a:sym typeface="Symbol" pitchFamily="2" charset="2"/>
              </a:rPr>
              <a:t>p</a:t>
            </a:r>
            <a:r>
              <a:rPr lang="en-US" altLang="en-US" baseline="-25000"/>
              <a:t>N</a:t>
            </a:r>
          </a:p>
        </p:txBody>
      </p:sp>
      <p:graphicFrame>
        <p:nvGraphicFramePr>
          <p:cNvPr id="382987" name="Object 11">
            <a:extLst>
              <a:ext uri="{FF2B5EF4-FFF2-40B4-BE49-F238E27FC236}">
                <a16:creationId xmlns:a16="http://schemas.microsoft.com/office/drawing/2014/main" id="{529D9DBF-4517-D005-6671-4AFFBA778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4138613"/>
          <a:ext cx="3429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68100" imgH="11696700" progId="Equation.3">
                  <p:embed/>
                </p:oleObj>
              </mc:Choice>
              <mc:Fallback>
                <p:oleObj name="Equation" r:id="rId3" imgW="36868100" imgH="11696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138613"/>
                        <a:ext cx="3429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8" name="Object 12">
            <a:extLst>
              <a:ext uri="{FF2B5EF4-FFF2-40B4-BE49-F238E27FC236}">
                <a16:creationId xmlns:a16="http://schemas.microsoft.com/office/drawing/2014/main" id="{FCF80D6C-5C01-88F8-E0A0-AD46D831E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5173663"/>
          <a:ext cx="59563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071500" imgH="11696700" progId="Equation.3">
                  <p:embed/>
                </p:oleObj>
              </mc:Choice>
              <mc:Fallback>
                <p:oleObj name="Equation" r:id="rId5" imgW="64071500" imgH="1169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173663"/>
                        <a:ext cx="59563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50C60052-F27E-0B76-1BFA-DBA693967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Tapering for Given </a:t>
            </a:r>
            <a:r>
              <a:rPr lang="en-US" altLang="en-US" i="0"/>
              <a:t>N</a:t>
            </a:r>
          </a:p>
        </p:txBody>
      </p:sp>
      <p:sp>
        <p:nvSpPr>
          <p:cNvPr id="384003" name="Text Box 3">
            <a:extLst>
              <a:ext uri="{FF2B5EF4-FFF2-40B4-BE49-F238E27FC236}">
                <a16:creationId xmlns:a16="http://schemas.microsoft.com/office/drawing/2014/main" id="{F0B5A4E3-E9BE-664C-72C8-95ADDCA5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92288"/>
            <a:ext cx="80994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Delay equation has </a:t>
            </a:r>
            <a:r>
              <a:rPr lang="en-US" altLang="en-US"/>
              <a:t>N</a:t>
            </a:r>
            <a:r>
              <a:rPr lang="en-US" altLang="en-US" i="0"/>
              <a:t> - 1 unknowns, </a:t>
            </a:r>
            <a:r>
              <a:rPr lang="en-US" altLang="en-US"/>
              <a:t>C</a:t>
            </a:r>
            <a:r>
              <a:rPr lang="en-US" altLang="en-US" i="0" baseline="-25000"/>
              <a:t>gin,2</a:t>
            </a:r>
            <a:r>
              <a:rPr lang="en-US" altLang="en-US" i="0"/>
              <a:t> – </a:t>
            </a:r>
            <a:r>
              <a:rPr lang="en-US" altLang="en-US"/>
              <a:t>C</a:t>
            </a:r>
            <a:r>
              <a:rPr lang="en-US" altLang="en-US" baseline="-25000"/>
              <a:t>gin,N</a:t>
            </a:r>
          </a:p>
          <a:p>
            <a:endParaRPr lang="en-US" altLang="en-US" i="0"/>
          </a:p>
          <a:p>
            <a:r>
              <a:rPr lang="en-US" altLang="en-US" i="0"/>
              <a:t>Minimize the delay, find </a:t>
            </a:r>
            <a:r>
              <a:rPr lang="en-US" altLang="en-US"/>
              <a:t>N</a:t>
            </a:r>
            <a:r>
              <a:rPr lang="en-US" altLang="en-US" i="0"/>
              <a:t> - 1 partial derivatives</a:t>
            </a:r>
          </a:p>
          <a:p>
            <a:endParaRPr lang="en-US" altLang="en-US" i="0"/>
          </a:p>
          <a:p>
            <a:r>
              <a:rPr lang="en-US" altLang="en-US" i="0"/>
              <a:t>Result: </a:t>
            </a:r>
            <a:r>
              <a:rPr lang="en-US" altLang="en-US"/>
              <a:t>C</a:t>
            </a:r>
            <a:r>
              <a:rPr lang="en-US" altLang="en-US" baseline="-25000"/>
              <a:t>gin,j</a:t>
            </a:r>
            <a:r>
              <a:rPr lang="en-US" altLang="en-US" i="0" baseline="-25000"/>
              <a:t>+1</a:t>
            </a:r>
            <a:r>
              <a:rPr lang="en-US" altLang="en-US" i="0"/>
              <a:t>/</a:t>
            </a:r>
            <a:r>
              <a:rPr lang="en-US" altLang="en-US"/>
              <a:t>C</a:t>
            </a:r>
            <a:r>
              <a:rPr lang="en-US" altLang="en-US" baseline="-25000"/>
              <a:t>gin,j</a:t>
            </a:r>
            <a:r>
              <a:rPr lang="en-US" altLang="en-US" i="0"/>
              <a:t> = </a:t>
            </a:r>
            <a:r>
              <a:rPr lang="en-US" altLang="en-US"/>
              <a:t>C</a:t>
            </a:r>
            <a:r>
              <a:rPr lang="en-US" altLang="en-US" baseline="-25000"/>
              <a:t>gin,j</a:t>
            </a:r>
            <a:r>
              <a:rPr lang="en-US" altLang="en-US" i="0"/>
              <a:t>/</a:t>
            </a:r>
            <a:r>
              <a:rPr lang="en-US" altLang="en-US"/>
              <a:t>C</a:t>
            </a:r>
            <a:r>
              <a:rPr lang="en-US" altLang="en-US" baseline="-25000"/>
              <a:t>gin,j</a:t>
            </a:r>
            <a:r>
              <a:rPr lang="en-US" altLang="en-US" i="0" baseline="-25000"/>
              <a:t>-1</a:t>
            </a:r>
          </a:p>
          <a:p>
            <a:endParaRPr lang="en-US" altLang="en-US" i="0"/>
          </a:p>
          <a:p>
            <a:r>
              <a:rPr lang="en-US" altLang="en-US" i="0"/>
              <a:t>Size of each stage is the geometric mean of two neighbors</a:t>
            </a:r>
          </a:p>
          <a:p>
            <a:pPr>
              <a:buFontTx/>
              <a:buChar char="-"/>
            </a:pPr>
            <a:endParaRPr lang="en-US" altLang="en-US" i="0"/>
          </a:p>
          <a:p>
            <a:pPr>
              <a:buFontTx/>
              <a:buChar char="-"/>
            </a:pPr>
            <a:endParaRPr lang="en-US" altLang="en-US" i="0"/>
          </a:p>
          <a:p>
            <a:pPr>
              <a:buFontTx/>
              <a:buChar char="-"/>
            </a:pPr>
            <a:r>
              <a:rPr lang="en-US" altLang="en-US" i="0"/>
              <a:t> each stage has the same effective fanout (</a:t>
            </a:r>
            <a:r>
              <a:rPr lang="en-US" altLang="en-US"/>
              <a:t>C</a:t>
            </a:r>
            <a:r>
              <a:rPr lang="en-US" altLang="en-US" baseline="-25000"/>
              <a:t>out</a:t>
            </a:r>
            <a:r>
              <a:rPr lang="en-US" altLang="en-US" i="0"/>
              <a:t>/</a:t>
            </a:r>
            <a:r>
              <a:rPr lang="en-US" altLang="en-US"/>
              <a:t>C</a:t>
            </a:r>
            <a:r>
              <a:rPr lang="en-US" altLang="en-US" baseline="-25000"/>
              <a:t>in</a:t>
            </a:r>
            <a:r>
              <a:rPr lang="en-US" altLang="en-US" i="0"/>
              <a:t>)</a:t>
            </a:r>
          </a:p>
          <a:p>
            <a:pPr>
              <a:buFontTx/>
              <a:buChar char="-"/>
            </a:pPr>
            <a:r>
              <a:rPr lang="en-US" altLang="en-US" i="0"/>
              <a:t> each stage has the same delay</a:t>
            </a:r>
          </a:p>
        </p:txBody>
      </p:sp>
      <p:graphicFrame>
        <p:nvGraphicFramePr>
          <p:cNvPr id="384004" name="Object 4">
            <a:extLst>
              <a:ext uri="{FF2B5EF4-FFF2-40B4-BE49-F238E27FC236}">
                <a16:creationId xmlns:a16="http://schemas.microsoft.com/office/drawing/2014/main" id="{53E00B3C-72E7-1DEE-E227-D06E5DB90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4545013"/>
          <a:ext cx="2682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473900" imgH="6438900" progId="Equation.3">
                  <p:embed/>
                </p:oleObj>
              </mc:Choice>
              <mc:Fallback>
                <p:oleObj name="Equation" r:id="rId2" imgW="32473900" imgH="643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545013"/>
                        <a:ext cx="26828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2FCC251B-D7E5-46ED-1BBC-1DE7B5D63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313" y="846138"/>
            <a:ext cx="7772400" cy="715962"/>
          </a:xfrm>
        </p:spPr>
        <p:txBody>
          <a:bodyPr/>
          <a:lstStyle/>
          <a:p>
            <a:r>
              <a:rPr lang="en-US" altLang="en-US"/>
              <a:t>Optimum Delay and Number of Stages</a:t>
            </a:r>
          </a:p>
        </p:txBody>
      </p:sp>
      <p:graphicFrame>
        <p:nvGraphicFramePr>
          <p:cNvPr id="385027" name="Object 3">
            <a:extLst>
              <a:ext uri="{FF2B5EF4-FFF2-40B4-BE49-F238E27FC236}">
                <a16:creationId xmlns:a16="http://schemas.microsoft.com/office/drawing/2014/main" id="{72FB3212-00B2-6D85-0E4B-D29893A20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9713" y="2339975"/>
          <a:ext cx="279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5854700" progId="Equation.3">
                  <p:embed/>
                </p:oleObj>
              </mc:Choice>
              <mc:Fallback>
                <p:oleObj name="Equation" r:id="rId2" imgW="28092400" imgH="585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339975"/>
                        <a:ext cx="2794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8" name="Text Box 4">
            <a:extLst>
              <a:ext uri="{FF2B5EF4-FFF2-40B4-BE49-F238E27FC236}">
                <a16:creationId xmlns:a16="http://schemas.microsoft.com/office/drawing/2014/main" id="{17CED7E5-D59D-71B3-86BD-DFC7F2BB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88277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When each stage is sized by </a:t>
            </a:r>
            <a:r>
              <a:rPr lang="en-US" altLang="en-US"/>
              <a:t>f</a:t>
            </a:r>
            <a:r>
              <a:rPr lang="en-US" altLang="en-US" i="0"/>
              <a:t> and has same eff. fanout </a:t>
            </a:r>
            <a:r>
              <a:rPr lang="en-US" altLang="en-US"/>
              <a:t>f</a:t>
            </a:r>
            <a:r>
              <a:rPr lang="en-US" altLang="en-US" i="0"/>
              <a:t>:</a:t>
            </a:r>
          </a:p>
        </p:txBody>
      </p:sp>
      <p:graphicFrame>
        <p:nvGraphicFramePr>
          <p:cNvPr id="385029" name="Object 5">
            <a:extLst>
              <a:ext uri="{FF2B5EF4-FFF2-40B4-BE49-F238E27FC236}">
                <a16:creationId xmlns:a16="http://schemas.microsoft.com/office/drawing/2014/main" id="{F9D21214-7CC8-90AB-7694-A6AF60373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4075113"/>
          <a:ext cx="1243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85700" imgH="5562600" progId="Equation.3">
                  <p:embed/>
                </p:oleObj>
              </mc:Choice>
              <mc:Fallback>
                <p:oleObj name="Equation" r:id="rId4" imgW="125857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075113"/>
                        <a:ext cx="12430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0" name="Object 6">
            <a:extLst>
              <a:ext uri="{FF2B5EF4-FFF2-40B4-BE49-F238E27FC236}">
                <a16:creationId xmlns:a16="http://schemas.microsoft.com/office/drawing/2014/main" id="{F9163A4E-F5F2-F29D-F893-C0D971D4E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5348288"/>
          <a:ext cx="2900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60800" imgH="6146800" progId="Equation.3">
                  <p:embed/>
                </p:oleObj>
              </mc:Choice>
              <mc:Fallback>
                <p:oleObj name="Equation" r:id="rId6" imgW="29260800" imgH="614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348288"/>
                        <a:ext cx="2900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1" name="Text Box 7">
            <a:extLst>
              <a:ext uri="{FF2B5EF4-FFF2-40B4-BE49-F238E27FC236}">
                <a16:creationId xmlns:a16="http://schemas.microsoft.com/office/drawing/2014/main" id="{4A4AB22E-7299-D9FB-079B-0F075B0A7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764088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Minimum path delay</a:t>
            </a:r>
          </a:p>
        </p:txBody>
      </p:sp>
      <p:sp>
        <p:nvSpPr>
          <p:cNvPr id="385032" name="Text Box 8">
            <a:extLst>
              <a:ext uri="{FF2B5EF4-FFF2-40B4-BE49-F238E27FC236}">
                <a16:creationId xmlns:a16="http://schemas.microsoft.com/office/drawing/2014/main" id="{9B873282-3267-5248-080E-31F4D9AB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163888"/>
            <a:ext cx="428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Effective fanout of each stage: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36E63993-4AC3-9A93-2031-9BB8C6CD9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86051" name="Picture 3">
            <a:extLst>
              <a:ext uri="{FF2B5EF4-FFF2-40B4-BE49-F238E27FC236}">
                <a16:creationId xmlns:a16="http://schemas.microsoft.com/office/drawing/2014/main" id="{526EC540-AAF8-35CD-498A-3871594B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790700"/>
            <a:ext cx="496887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052" name="Text Box 4">
            <a:extLst>
              <a:ext uri="{FF2B5EF4-FFF2-40B4-BE49-F238E27FC236}">
                <a16:creationId xmlns:a16="http://schemas.microsoft.com/office/drawing/2014/main" id="{70906E5B-E019-BE93-19C4-011028AD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2695575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/>
              <a:t>= 8 C</a:t>
            </a:r>
            <a:r>
              <a:rPr lang="en-US" altLang="en-US" baseline="-25000"/>
              <a:t>1</a:t>
            </a:r>
          </a:p>
        </p:txBody>
      </p:sp>
      <p:sp>
        <p:nvSpPr>
          <p:cNvPr id="386053" name="Text Box 5">
            <a:extLst>
              <a:ext uri="{FF2B5EF4-FFF2-40B4-BE49-F238E27FC236}">
                <a16:creationId xmlns:a16="http://schemas.microsoft.com/office/drawing/2014/main" id="{1EE49882-25BA-7A40-8936-0D572641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8970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In</a:t>
            </a:r>
          </a:p>
        </p:txBody>
      </p:sp>
      <p:sp>
        <p:nvSpPr>
          <p:cNvPr id="386054" name="Text Box 6">
            <a:extLst>
              <a:ext uri="{FF2B5EF4-FFF2-40B4-BE49-F238E27FC236}">
                <a16:creationId xmlns:a16="http://schemas.microsoft.com/office/drawing/2014/main" id="{D0A12EB6-CF20-217E-78B6-25571663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201295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Out</a:t>
            </a:r>
          </a:p>
        </p:txBody>
      </p:sp>
      <p:sp>
        <p:nvSpPr>
          <p:cNvPr id="386055" name="Line 7">
            <a:extLst>
              <a:ext uri="{FF2B5EF4-FFF2-40B4-BE49-F238E27FC236}">
                <a16:creationId xmlns:a16="http://schemas.microsoft.com/office/drawing/2014/main" id="{2A1C356D-B874-D217-8255-2388E79F1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695575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056" name="Line 8">
            <a:extLst>
              <a:ext uri="{FF2B5EF4-FFF2-40B4-BE49-F238E27FC236}">
                <a16:creationId xmlns:a16="http://schemas.microsoft.com/office/drawing/2014/main" id="{A1129A01-4C1D-E063-448A-3DA2BA605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850" y="26955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057" name="Text Box 9">
            <a:extLst>
              <a:ext uri="{FF2B5EF4-FFF2-40B4-BE49-F238E27FC236}">
                <a16:creationId xmlns:a16="http://schemas.microsoft.com/office/drawing/2014/main" id="{243AF7F8-82FC-C44F-3FC7-D35B9B45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9241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i="0" baseline="-25000"/>
              <a:t>1</a:t>
            </a:r>
          </a:p>
        </p:txBody>
      </p:sp>
      <p:sp>
        <p:nvSpPr>
          <p:cNvPr id="386058" name="Text Box 10">
            <a:extLst>
              <a:ext uri="{FF2B5EF4-FFF2-40B4-BE49-F238E27FC236}">
                <a16:creationId xmlns:a16="http://schemas.microsoft.com/office/drawing/2014/main" id="{C741B9A0-5D65-F06B-745F-73F9884E3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811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1</a:t>
            </a:r>
          </a:p>
        </p:txBody>
      </p:sp>
      <p:sp>
        <p:nvSpPr>
          <p:cNvPr id="386059" name="Text Box 11">
            <a:extLst>
              <a:ext uri="{FF2B5EF4-FFF2-40B4-BE49-F238E27FC236}">
                <a16:creationId xmlns:a16="http://schemas.microsoft.com/office/drawing/2014/main" id="{CE8D7DBF-CC67-569A-911E-7F56E026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8114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386060" name="Text Box 12">
            <a:extLst>
              <a:ext uri="{FF2B5EF4-FFF2-40B4-BE49-F238E27FC236}">
                <a16:creationId xmlns:a16="http://schemas.microsoft.com/office/drawing/2014/main" id="{21076978-65F5-EC76-3503-140E52682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811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  <a:r>
              <a:rPr lang="en-US" altLang="en-US" i="0" baseline="30000"/>
              <a:t>2</a:t>
            </a:r>
          </a:p>
        </p:txBody>
      </p:sp>
      <p:graphicFrame>
        <p:nvGraphicFramePr>
          <p:cNvPr id="386061" name="Object 13">
            <a:extLst>
              <a:ext uri="{FF2B5EF4-FFF2-40B4-BE49-F238E27FC236}">
                <a16:creationId xmlns:a16="http://schemas.microsoft.com/office/drawing/2014/main" id="{57211354-4320-1D87-89F1-7C2191FF3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24388"/>
          <a:ext cx="2038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75100" imgH="5854700" progId="Equation.3">
                  <p:embed/>
                </p:oleObj>
              </mc:Choice>
              <mc:Fallback>
                <p:oleObj name="Equation" r:id="rId3" imgW="16675100" imgH="5854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24388"/>
                        <a:ext cx="2038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2" name="Text Box 14">
            <a:extLst>
              <a:ext uri="{FF2B5EF4-FFF2-40B4-BE49-F238E27FC236}">
                <a16:creationId xmlns:a16="http://schemas.microsoft.com/office/drawing/2014/main" id="{F6C9E2D8-3739-0B4A-6D2B-5E6B9752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979863"/>
            <a:ext cx="760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 i="0"/>
              <a:t>/</a:t>
            </a:r>
            <a:r>
              <a:rPr lang="en-US" altLang="en-US"/>
              <a:t>C</a:t>
            </a:r>
            <a:r>
              <a:rPr lang="en-US" altLang="en-US" i="0" baseline="-25000"/>
              <a:t>1</a:t>
            </a:r>
            <a:r>
              <a:rPr lang="en-US" altLang="en-US" i="0"/>
              <a:t> has to be evenly distributed across </a:t>
            </a:r>
            <a:r>
              <a:rPr lang="en-US" altLang="en-US"/>
              <a:t>N</a:t>
            </a:r>
            <a:r>
              <a:rPr lang="en-US" altLang="en-US" i="0"/>
              <a:t> = 3 stages: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31CA983A-6FA5-71D4-2E9C-C916ED7B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5672138"/>
            <a:ext cx="34067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DD47127D-A5FA-95DB-BBA3-96ACB679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Optimum Number of Stages</a:t>
            </a:r>
          </a:p>
        </p:txBody>
      </p:sp>
      <p:sp>
        <p:nvSpPr>
          <p:cNvPr id="387076" name="Text Box 4">
            <a:extLst>
              <a:ext uri="{FF2B5EF4-FFF2-40B4-BE49-F238E27FC236}">
                <a16:creationId xmlns:a16="http://schemas.microsoft.com/office/drawing/2014/main" id="{D35A8896-8F10-CE77-81F7-0E1ED002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1755775"/>
            <a:ext cx="7202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For a given load, </a:t>
            </a:r>
            <a:r>
              <a:rPr lang="en-US" altLang="en-US"/>
              <a:t>C</a:t>
            </a:r>
            <a:r>
              <a:rPr lang="en-US" altLang="en-US" baseline="-25000"/>
              <a:t>L</a:t>
            </a:r>
            <a:r>
              <a:rPr lang="en-US" altLang="en-US" i="0"/>
              <a:t> and given input capacitance </a:t>
            </a:r>
            <a:r>
              <a:rPr lang="en-US" altLang="en-US"/>
              <a:t>C</a:t>
            </a:r>
            <a:r>
              <a:rPr lang="en-US" altLang="en-US" baseline="-25000"/>
              <a:t>in</a:t>
            </a:r>
            <a:endParaRPr lang="en-US" altLang="en-US" i="0"/>
          </a:p>
          <a:p>
            <a:r>
              <a:rPr lang="en-US" altLang="en-US" i="0"/>
              <a:t>Find optimal sizing </a:t>
            </a:r>
            <a:r>
              <a:rPr lang="en-US" altLang="en-US"/>
              <a:t>f</a:t>
            </a:r>
            <a:endParaRPr lang="en-US" altLang="en-US" i="0"/>
          </a:p>
        </p:txBody>
      </p:sp>
      <p:graphicFrame>
        <p:nvGraphicFramePr>
          <p:cNvPr id="387077" name="Object 5">
            <a:extLst>
              <a:ext uri="{FF2B5EF4-FFF2-40B4-BE49-F238E27FC236}">
                <a16:creationId xmlns:a16="http://schemas.microsoft.com/office/drawing/2014/main" id="{F016470E-3A5D-D8FC-0860-02630FBF4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3568700"/>
          <a:ext cx="635158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071500" imgH="10528300" progId="Equation.3">
                  <p:embed/>
                </p:oleObj>
              </mc:Choice>
              <mc:Fallback>
                <p:oleObj name="Equation" r:id="rId2" imgW="640715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568700"/>
                        <a:ext cx="635158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>
            <a:extLst>
              <a:ext uri="{FF2B5EF4-FFF2-40B4-BE49-F238E27FC236}">
                <a16:creationId xmlns:a16="http://schemas.microsoft.com/office/drawing/2014/main" id="{6497EC23-7344-FE69-2457-8D7DE6644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4567238"/>
          <a:ext cx="4641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12200" imgH="10236200" progId="Equation.3">
                  <p:embed/>
                </p:oleObj>
              </mc:Choice>
              <mc:Fallback>
                <p:oleObj name="Equation" r:id="rId4" imgW="468122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567238"/>
                        <a:ext cx="46418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9" name="Text Box 7">
            <a:extLst>
              <a:ext uri="{FF2B5EF4-FFF2-40B4-BE49-F238E27FC236}">
                <a16:creationId xmlns:a16="http://schemas.microsoft.com/office/drawing/2014/main" id="{83CB1F65-AAD7-252E-6D70-F28B80450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708650"/>
            <a:ext cx="3294062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For </a:t>
            </a:r>
            <a:r>
              <a:rPr lang="en-US" altLang="en-US">
                <a:latin typeface="Symbol" pitchFamily="2" charset="2"/>
              </a:rPr>
              <a:t>g</a:t>
            </a:r>
            <a:r>
              <a:rPr lang="en-US" altLang="en-US" i="0"/>
              <a:t> = 0, </a:t>
            </a:r>
            <a:r>
              <a:rPr lang="en-US" altLang="en-US"/>
              <a:t>f</a:t>
            </a:r>
            <a:r>
              <a:rPr lang="en-US" altLang="en-US" i="0"/>
              <a:t> = e, </a:t>
            </a:r>
            <a:r>
              <a:rPr lang="en-US" altLang="en-US"/>
              <a:t>N</a:t>
            </a:r>
            <a:r>
              <a:rPr lang="en-US" altLang="en-US" i="0"/>
              <a:t> = ln</a:t>
            </a:r>
            <a:r>
              <a:rPr lang="en-US" altLang="en-US"/>
              <a:t>F</a:t>
            </a:r>
            <a:endParaRPr lang="en-US" altLang="en-US" i="0"/>
          </a:p>
        </p:txBody>
      </p:sp>
      <p:graphicFrame>
        <p:nvGraphicFramePr>
          <p:cNvPr id="387080" name="Object 8">
            <a:extLst>
              <a:ext uri="{FF2B5EF4-FFF2-40B4-BE49-F238E27FC236}">
                <a16:creationId xmlns:a16="http://schemas.microsoft.com/office/drawing/2014/main" id="{E555EF58-7DD8-AA6F-8535-C5B0F4D13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2641600"/>
          <a:ext cx="43338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790600" imgH="9652000" progId="Equation.3">
                  <p:embed/>
                </p:oleObj>
              </mc:Choice>
              <mc:Fallback>
                <p:oleObj name="Equation" r:id="rId6" imgW="51790600" imgH="965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641600"/>
                        <a:ext cx="43338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1" name="Object 9">
            <a:extLst>
              <a:ext uri="{FF2B5EF4-FFF2-40B4-BE49-F238E27FC236}">
                <a16:creationId xmlns:a16="http://schemas.microsoft.com/office/drawing/2014/main" id="{6277CDB2-C9DC-D355-C932-40BE6B1A0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5657850"/>
          <a:ext cx="2514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82400" imgH="4978400" progId="Equation.3">
                  <p:embed/>
                </p:oleObj>
              </mc:Choice>
              <mc:Fallback>
                <p:oleObj name="Equation" r:id="rId8" imgW="24282400" imgH="497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657850"/>
                        <a:ext cx="2514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456C4B0A-2CF9-0743-B5E8-CD6883EA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525" y="350838"/>
            <a:ext cx="7772400" cy="715962"/>
          </a:xfrm>
        </p:spPr>
        <p:txBody>
          <a:bodyPr/>
          <a:lstStyle/>
          <a:p>
            <a:r>
              <a:rPr lang="en-US" altLang="en-US"/>
              <a:t>Optimum Effective Fanout </a:t>
            </a:r>
            <a:r>
              <a:rPr lang="en-US" altLang="en-US" i="0"/>
              <a:t>f</a:t>
            </a:r>
            <a:endParaRPr lang="en-US" altLang="en-US"/>
          </a:p>
        </p:txBody>
      </p:sp>
      <p:pic>
        <p:nvPicPr>
          <p:cNvPr id="388099" name="Picture 3">
            <a:extLst>
              <a:ext uri="{FF2B5EF4-FFF2-40B4-BE49-F238E27FC236}">
                <a16:creationId xmlns:a16="http://schemas.microsoft.com/office/drawing/2014/main" id="{E0C46BB1-ADF1-88D8-F43F-FEBB4662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>
            <a:fillRect/>
          </a:stretch>
        </p:blipFill>
        <p:spPr bwMode="auto">
          <a:xfrm>
            <a:off x="2098675" y="2133600"/>
            <a:ext cx="4930775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8100" name="Text Box 4">
            <a:extLst>
              <a:ext uri="{FF2B5EF4-FFF2-40B4-BE49-F238E27FC236}">
                <a16:creationId xmlns:a16="http://schemas.microsoft.com/office/drawing/2014/main" id="{CE238C59-D860-B4D9-496B-7A10C523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1303338"/>
            <a:ext cx="569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</a:rPr>
              <a:t>Optimum </a:t>
            </a:r>
            <a:r>
              <a:rPr lang="en-US" altLang="en-US">
                <a:solidFill>
                  <a:schemeClr val="tx2"/>
                </a:solidFill>
              </a:rPr>
              <a:t>f </a:t>
            </a:r>
            <a:r>
              <a:rPr lang="en-US" altLang="en-US" i="0">
                <a:solidFill>
                  <a:schemeClr val="tx2"/>
                </a:solidFill>
              </a:rPr>
              <a:t>for given process defined by </a:t>
            </a:r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g</a:t>
            </a:r>
            <a:endParaRPr lang="en-US" altLang="en-US" i="0">
              <a:solidFill>
                <a:schemeClr val="tx2"/>
              </a:solidFill>
            </a:endParaRPr>
          </a:p>
        </p:txBody>
      </p:sp>
      <p:graphicFrame>
        <p:nvGraphicFramePr>
          <p:cNvPr id="388101" name="Object 5">
            <a:extLst>
              <a:ext uri="{FF2B5EF4-FFF2-40B4-BE49-F238E27FC236}">
                <a16:creationId xmlns:a16="http://schemas.microsoft.com/office/drawing/2014/main" id="{6ED7C398-683E-FB7D-DBD6-873A0CE25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1739900"/>
          <a:ext cx="2514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82400" imgH="4978400" progId="Equation.3">
                  <p:embed/>
                </p:oleObj>
              </mc:Choice>
              <mc:Fallback>
                <p:oleObj name="Equation" r:id="rId3" imgW="242824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739900"/>
                        <a:ext cx="2514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Text Box 6">
            <a:extLst>
              <a:ext uri="{FF2B5EF4-FFF2-40B4-BE49-F238E27FC236}">
                <a16:creationId xmlns:a16="http://schemas.microsoft.com/office/drawing/2014/main" id="{1F578531-4326-EFDA-F537-81D71DF2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459038"/>
            <a:ext cx="132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f</a:t>
            </a:r>
            <a:r>
              <a:rPr lang="en-US" altLang="en-US" baseline="-25000">
                <a:solidFill>
                  <a:schemeClr val="tx2"/>
                </a:solidFill>
              </a:rPr>
              <a:t>opt</a:t>
            </a:r>
            <a:r>
              <a:rPr lang="en-US" altLang="en-US" i="0">
                <a:solidFill>
                  <a:schemeClr val="tx2"/>
                </a:solidFill>
              </a:rPr>
              <a:t> = 3.6</a:t>
            </a:r>
            <a:endParaRPr lang="en-US" altLang="en-US" i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altLang="en-US" i="0">
                <a:solidFill>
                  <a:schemeClr val="tx2"/>
                </a:solidFill>
              </a:rPr>
              <a:t>for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g</a:t>
            </a:r>
            <a:r>
              <a:rPr lang="en-US" altLang="en-US" i="0">
                <a:solidFill>
                  <a:schemeClr val="tx2"/>
                </a:solidFill>
              </a:rPr>
              <a:t>=1</a:t>
            </a:r>
            <a:endParaRPr lang="en-US" altLang="en-US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A9BF5F1F-C3E1-24C0-6AF6-59ACE486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Self-Loading on </a:t>
            </a:r>
            <a:r>
              <a:rPr lang="en-US" altLang="en-US" i="0"/>
              <a:t>tp</a:t>
            </a:r>
            <a:endParaRPr lang="en-US" altLang="en-US"/>
          </a:p>
        </p:txBody>
      </p:sp>
      <p:pic>
        <p:nvPicPr>
          <p:cNvPr id="389123" name="Picture 3">
            <a:extLst>
              <a:ext uri="{FF2B5EF4-FFF2-40B4-BE49-F238E27FC236}">
                <a16:creationId xmlns:a16="http://schemas.microsoft.com/office/drawing/2014/main" id="{33E39CA6-8710-467D-9F3D-86F0B343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6"/>
          <a:stretch>
            <a:fillRect/>
          </a:stretch>
        </p:blipFill>
        <p:spPr bwMode="auto">
          <a:xfrm>
            <a:off x="862013" y="2978150"/>
            <a:ext cx="383063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24" name="Text Box 4">
            <a:extLst>
              <a:ext uri="{FF2B5EF4-FFF2-40B4-BE49-F238E27FC236}">
                <a16:creationId xmlns:a16="http://schemas.microsoft.com/office/drawing/2014/main" id="{6A0FA8A2-0BBC-52C0-E1A9-B8E8D4DC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792288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</a:rPr>
              <a:t>No Self-Loading, </a:t>
            </a:r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g</a:t>
            </a:r>
            <a:r>
              <a:rPr lang="en-US" altLang="en-US" i="0">
                <a:solidFill>
                  <a:schemeClr val="tx2"/>
                </a:solidFill>
              </a:rPr>
              <a:t>=0</a:t>
            </a:r>
            <a:endParaRPr lang="en-US" altLang="en-US" sz="1800" i="0">
              <a:solidFill>
                <a:schemeClr val="tx2"/>
              </a:solidFill>
            </a:endParaRPr>
          </a:p>
        </p:txBody>
      </p:sp>
      <p:sp>
        <p:nvSpPr>
          <p:cNvPr id="389125" name="Text Box 5">
            <a:extLst>
              <a:ext uri="{FF2B5EF4-FFF2-40B4-BE49-F238E27FC236}">
                <a16:creationId xmlns:a16="http://schemas.microsoft.com/office/drawing/2014/main" id="{6621A146-A7D8-3ECB-90A9-CCA61097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35150"/>
            <a:ext cx="314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</a:rPr>
              <a:t>With Self-Loading </a:t>
            </a:r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g</a:t>
            </a:r>
            <a:r>
              <a:rPr lang="en-US" altLang="en-US" i="0">
                <a:solidFill>
                  <a:schemeClr val="tx2"/>
                </a:solidFill>
              </a:rPr>
              <a:t>=1</a:t>
            </a:r>
          </a:p>
        </p:txBody>
      </p:sp>
      <p:pic>
        <p:nvPicPr>
          <p:cNvPr id="389126" name="Picture 6">
            <a:extLst>
              <a:ext uri="{FF2B5EF4-FFF2-40B4-BE49-F238E27FC236}">
                <a16:creationId xmlns:a16="http://schemas.microsoft.com/office/drawing/2014/main" id="{D51B0636-CD4F-2AC2-85A1-EFF68432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2671763"/>
            <a:ext cx="371792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>
            <a:extLst>
              <a:ext uri="{FF2B5EF4-FFF2-40B4-BE49-F238E27FC236}">
                <a16:creationId xmlns:a16="http://schemas.microsoft.com/office/drawing/2014/main" id="{C9C84C44-6B28-D8DE-F1C7-79F78C6C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r="17085"/>
          <a:stretch>
            <a:fillRect/>
          </a:stretch>
        </p:blipFill>
        <p:spPr bwMode="auto">
          <a:xfrm>
            <a:off x="3930650" y="1249363"/>
            <a:ext cx="16256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6163" name="Rectangle 3">
            <a:extLst>
              <a:ext uri="{FF2B5EF4-FFF2-40B4-BE49-F238E27FC236}">
                <a16:creationId xmlns:a16="http://schemas.microsoft.com/office/drawing/2014/main" id="{A57AF9CC-EF41-099C-67D3-E21290872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8450"/>
            <a:ext cx="7772400" cy="715963"/>
          </a:xfrm>
        </p:spPr>
        <p:txBody>
          <a:bodyPr/>
          <a:lstStyle/>
          <a:p>
            <a:r>
              <a:rPr lang="en-US" altLang="en-US"/>
              <a:t>Two Inverters</a:t>
            </a:r>
          </a:p>
        </p:txBody>
      </p:sp>
      <p:pic>
        <p:nvPicPr>
          <p:cNvPr id="476164" name="Picture 4">
            <a:extLst>
              <a:ext uri="{FF2B5EF4-FFF2-40B4-BE49-F238E27FC236}">
                <a16:creationId xmlns:a16="http://schemas.microsoft.com/office/drawing/2014/main" id="{19DBEA5D-8927-C2F8-098F-06C1E9F5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871"/>
          <a:stretch>
            <a:fillRect/>
          </a:stretch>
        </p:blipFill>
        <p:spPr bwMode="auto">
          <a:xfrm>
            <a:off x="5535613" y="1263650"/>
            <a:ext cx="15843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6165" name="Rectangle 5">
            <a:extLst>
              <a:ext uri="{FF2B5EF4-FFF2-40B4-BE49-F238E27FC236}">
                <a16:creationId xmlns:a16="http://schemas.microsoft.com/office/drawing/2014/main" id="{44B64E8C-E8DA-A915-29B6-306CC8A7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3835400"/>
            <a:ext cx="752475" cy="173038"/>
          </a:xfrm>
          <a:prstGeom prst="rect">
            <a:avLst/>
          </a:prstGeom>
          <a:solidFill>
            <a:srgbClr val="B1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6" name="Text Box 6">
            <a:extLst>
              <a:ext uri="{FF2B5EF4-FFF2-40B4-BE49-F238E27FC236}">
                <a16:creationId xmlns:a16="http://schemas.microsoft.com/office/drawing/2014/main" id="{62E76F5E-6AB1-31EF-0F7F-49326BD5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3195638"/>
            <a:ext cx="1497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>
                <a:latin typeface="Times New Roman" panose="02020603050405020304" pitchFamily="18" charset="0"/>
              </a:rPr>
              <a:t>Connect in Metal</a:t>
            </a:r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2BE5E8C8-D31E-02D4-D089-834E0F838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9938" y="3384550"/>
            <a:ext cx="1481137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168" name="Text Box 8">
            <a:extLst>
              <a:ext uri="{FF2B5EF4-FFF2-40B4-BE49-F238E27FC236}">
                <a16:creationId xmlns:a16="http://schemas.microsoft.com/office/drawing/2014/main" id="{7A019343-E626-5845-3ACE-40EEB2A29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38288"/>
            <a:ext cx="23447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0">
                <a:latin typeface="Times New Roman" panose="02020603050405020304" pitchFamily="18" charset="0"/>
              </a:rPr>
              <a:t>Share power and ground</a:t>
            </a:r>
          </a:p>
          <a:p>
            <a:endParaRPr lang="en-US" altLang="en-US" sz="1600" b="1" i="0">
              <a:latin typeface="Times New Roman" panose="02020603050405020304" pitchFamily="18" charset="0"/>
            </a:endParaRPr>
          </a:p>
          <a:p>
            <a:endParaRPr lang="en-US" altLang="en-US" sz="1600" b="1" i="0">
              <a:latin typeface="Times New Roman" panose="02020603050405020304" pitchFamily="18" charset="0"/>
            </a:endParaRPr>
          </a:p>
          <a:p>
            <a:r>
              <a:rPr lang="en-US" altLang="en-US" sz="1600" b="1" i="0">
                <a:latin typeface="Times New Roman" panose="02020603050405020304" pitchFamily="18" charset="0"/>
              </a:rPr>
              <a:t>Abut cells</a:t>
            </a:r>
          </a:p>
        </p:txBody>
      </p:sp>
      <p:graphicFrame>
        <p:nvGraphicFramePr>
          <p:cNvPr id="476169" name="Object 9">
            <a:extLst>
              <a:ext uri="{FF2B5EF4-FFF2-40B4-BE49-F238E27FC236}">
                <a16:creationId xmlns:a16="http://schemas.microsoft.com/office/drawing/2014/main" id="{A198F122-6D40-E200-C731-D56EEE3BC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2940050"/>
          <a:ext cx="35242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907000" imgH="14986000" progId="Visio.Drawing.6">
                  <p:embed/>
                </p:oleObj>
              </mc:Choice>
              <mc:Fallback>
                <p:oleObj name="VISIO" r:id="rId3" imgW="17907000" imgH="149860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940050"/>
                        <a:ext cx="352425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F64431A4-D0A5-DF9E-A5C6-590BF0B20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1475" cy="1143000"/>
          </a:xfrm>
        </p:spPr>
        <p:txBody>
          <a:bodyPr/>
          <a:lstStyle/>
          <a:p>
            <a:r>
              <a:rPr lang="en-US" altLang="en-US"/>
              <a:t>Normalized delay function of </a:t>
            </a:r>
            <a:r>
              <a:rPr lang="en-US" altLang="en-US" i="0"/>
              <a:t>F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31BC8607-D026-277A-B87D-0E2274598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90148" name="Picture 4">
            <a:extLst>
              <a:ext uri="{FF2B5EF4-FFF2-40B4-BE49-F238E27FC236}">
                <a16:creationId xmlns:a16="http://schemas.microsoft.com/office/drawing/2014/main" id="{7CA3962D-059B-5F2B-32E7-D5B069E8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532188"/>
            <a:ext cx="8605837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0149" name="Object 5">
            <a:extLst>
              <a:ext uri="{FF2B5EF4-FFF2-40B4-BE49-F238E27FC236}">
                <a16:creationId xmlns:a16="http://schemas.microsoft.com/office/drawing/2014/main" id="{67ED7BC5-8775-1D6F-A818-292003A1B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401888"/>
          <a:ext cx="2900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60800" imgH="6146800" progId="Equation.3">
                  <p:embed/>
                </p:oleObj>
              </mc:Choice>
              <mc:Fallback>
                <p:oleObj name="Equation" r:id="rId3" imgW="29260800" imgH="614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401888"/>
                        <a:ext cx="2900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1931E2A6-8D59-ABA9-8DAD-0D9CB86C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Design</a:t>
            </a:r>
          </a:p>
        </p:txBody>
      </p:sp>
      <p:pic>
        <p:nvPicPr>
          <p:cNvPr id="391171" name="Picture 3">
            <a:extLst>
              <a:ext uri="{FF2B5EF4-FFF2-40B4-BE49-F238E27FC236}">
                <a16:creationId xmlns:a16="http://schemas.microsoft.com/office/drawing/2014/main" id="{1DA6128E-A1CE-5EAB-E30A-259D2C6B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1788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172" name="Line 4">
            <a:extLst>
              <a:ext uri="{FF2B5EF4-FFF2-40B4-BE49-F238E27FC236}">
                <a16:creationId xmlns:a16="http://schemas.microsoft.com/office/drawing/2014/main" id="{EE7EB322-D1D5-300D-48CE-03C0E0B5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2122488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3" name="Line 5">
            <a:extLst>
              <a:ext uri="{FF2B5EF4-FFF2-40B4-BE49-F238E27FC236}">
                <a16:creationId xmlns:a16="http://schemas.microsoft.com/office/drawing/2014/main" id="{B9AEDE7F-775A-8914-A30A-86AA4579E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2203450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4" name="Line 6">
            <a:extLst>
              <a:ext uri="{FF2B5EF4-FFF2-40B4-BE49-F238E27FC236}">
                <a16:creationId xmlns:a16="http://schemas.microsoft.com/office/drawing/2014/main" id="{EC385DCB-8082-62BE-6986-DF68475F2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319338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5" name="Line 7">
            <a:extLst>
              <a:ext uri="{FF2B5EF4-FFF2-40B4-BE49-F238E27FC236}">
                <a16:creationId xmlns:a16="http://schemas.microsoft.com/office/drawing/2014/main" id="{104C01AD-BEF2-A3C7-DF90-567D8F73B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1974850"/>
            <a:ext cx="3460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6" name="Line 8">
            <a:extLst>
              <a:ext uri="{FF2B5EF4-FFF2-40B4-BE49-F238E27FC236}">
                <a16:creationId xmlns:a16="http://schemas.microsoft.com/office/drawing/2014/main" id="{39CD401B-5835-3F07-6FF3-F5C686B67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1974850"/>
            <a:ext cx="0" cy="131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7" name="Line 9">
            <a:extLst>
              <a:ext uri="{FF2B5EF4-FFF2-40B4-BE49-F238E27FC236}">
                <a16:creationId xmlns:a16="http://schemas.microsoft.com/office/drawing/2014/main" id="{CC2AA65D-0A25-1B9B-2175-2D0623779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203450"/>
            <a:ext cx="0" cy="115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8" name="Line 10">
            <a:extLst>
              <a:ext uri="{FF2B5EF4-FFF2-40B4-BE49-F238E27FC236}">
                <a16:creationId xmlns:a16="http://schemas.microsoft.com/office/drawing/2014/main" id="{FB17D37D-719D-4F6D-938B-68952440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974850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1179" name="Picture 11">
            <a:extLst>
              <a:ext uri="{FF2B5EF4-FFF2-40B4-BE49-F238E27FC236}">
                <a16:creationId xmlns:a16="http://schemas.microsoft.com/office/drawing/2014/main" id="{60A2A38C-F5DA-6701-CFA7-2D0C5D41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3513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0" name="Picture 12">
            <a:extLst>
              <a:ext uri="{FF2B5EF4-FFF2-40B4-BE49-F238E27FC236}">
                <a16:creationId xmlns:a16="http://schemas.microsoft.com/office/drawing/2014/main" id="{77500BEB-3D91-B194-AFCA-0512B58D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5563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1" name="Picture 13">
            <a:extLst>
              <a:ext uri="{FF2B5EF4-FFF2-40B4-BE49-F238E27FC236}">
                <a16:creationId xmlns:a16="http://schemas.microsoft.com/office/drawing/2014/main" id="{5307235F-948A-AB8D-C157-24FFF1A4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056188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2" name="Picture 14">
            <a:extLst>
              <a:ext uri="{FF2B5EF4-FFF2-40B4-BE49-F238E27FC236}">
                <a16:creationId xmlns:a16="http://schemas.microsoft.com/office/drawing/2014/main" id="{888F5703-8192-76D5-AECD-6CD06B5C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703513"/>
            <a:ext cx="979487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3" name="Picture 15">
            <a:extLst>
              <a:ext uri="{FF2B5EF4-FFF2-40B4-BE49-F238E27FC236}">
                <a16:creationId xmlns:a16="http://schemas.microsoft.com/office/drawing/2014/main" id="{6667A110-D0DB-1B13-F2AC-A00AD988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865563"/>
            <a:ext cx="979487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4" name="Picture 16">
            <a:extLst>
              <a:ext uri="{FF2B5EF4-FFF2-40B4-BE49-F238E27FC236}">
                <a16:creationId xmlns:a16="http://schemas.microsoft.com/office/drawing/2014/main" id="{FCDC8DA1-F9D9-ACD5-BA6F-1D5668566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5027613"/>
            <a:ext cx="979487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5" name="Picture 17">
            <a:extLst>
              <a:ext uri="{FF2B5EF4-FFF2-40B4-BE49-F238E27FC236}">
                <a16:creationId xmlns:a16="http://schemas.microsoft.com/office/drawing/2014/main" id="{BA459391-B4CD-2F8B-F91B-0AAFD613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865563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6" name="Picture 18">
            <a:extLst>
              <a:ext uri="{FF2B5EF4-FFF2-40B4-BE49-F238E27FC236}">
                <a16:creationId xmlns:a16="http://schemas.microsoft.com/office/drawing/2014/main" id="{023DEEAB-AC50-5DA8-9500-C1E6B11A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5027613"/>
            <a:ext cx="97948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87" name="Picture 19">
            <a:extLst>
              <a:ext uri="{FF2B5EF4-FFF2-40B4-BE49-F238E27FC236}">
                <a16:creationId xmlns:a16="http://schemas.microsoft.com/office/drawing/2014/main" id="{B30D7BB8-B86F-43D8-61AA-0C533258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027613"/>
            <a:ext cx="979487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188" name="Line 20">
            <a:extLst>
              <a:ext uri="{FF2B5EF4-FFF2-40B4-BE49-F238E27FC236}">
                <a16:creationId xmlns:a16="http://schemas.microsoft.com/office/drawing/2014/main" id="{EA526816-CE18-CD09-69A4-471CF11F9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3198813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89" name="Line 21">
            <a:extLst>
              <a:ext uri="{FF2B5EF4-FFF2-40B4-BE49-F238E27FC236}">
                <a16:creationId xmlns:a16="http://schemas.microsoft.com/office/drawing/2014/main" id="{55756764-3BD6-9469-C88F-862BD0F7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3279775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0" name="Line 22">
            <a:extLst>
              <a:ext uri="{FF2B5EF4-FFF2-40B4-BE49-F238E27FC236}">
                <a16:creationId xmlns:a16="http://schemas.microsoft.com/office/drawing/2014/main" id="{16A0E9EE-CFF5-6D9F-0679-8A864139B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3395663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1" name="Line 23">
            <a:extLst>
              <a:ext uri="{FF2B5EF4-FFF2-40B4-BE49-F238E27FC236}">
                <a16:creationId xmlns:a16="http://schemas.microsoft.com/office/drawing/2014/main" id="{386BD97A-8A69-B879-0B82-9B055A878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3070225"/>
            <a:ext cx="2473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2" name="Line 24">
            <a:extLst>
              <a:ext uri="{FF2B5EF4-FFF2-40B4-BE49-F238E27FC236}">
                <a16:creationId xmlns:a16="http://schemas.microsoft.com/office/drawing/2014/main" id="{B8A9589C-F744-D78F-FF14-B0AA27F99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089275"/>
            <a:ext cx="0" cy="93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3" name="Line 25">
            <a:extLst>
              <a:ext uri="{FF2B5EF4-FFF2-40B4-BE49-F238E27FC236}">
                <a16:creationId xmlns:a16="http://schemas.microsoft.com/office/drawing/2014/main" id="{A3E2819E-BFA9-25C0-AF1A-BB197670D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3279775"/>
            <a:ext cx="0" cy="115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4" name="Line 26">
            <a:extLst>
              <a:ext uri="{FF2B5EF4-FFF2-40B4-BE49-F238E27FC236}">
                <a16:creationId xmlns:a16="http://schemas.microsoft.com/office/drawing/2014/main" id="{D6BD4EEB-E35E-2D49-B308-3CDE3815B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406900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5" name="Line 27">
            <a:extLst>
              <a:ext uri="{FF2B5EF4-FFF2-40B4-BE49-F238E27FC236}">
                <a16:creationId xmlns:a16="http://schemas.microsoft.com/office/drawing/2014/main" id="{FAFD5495-5BEB-1930-DC77-379DA954D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487863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6" name="Line 28">
            <a:extLst>
              <a:ext uri="{FF2B5EF4-FFF2-40B4-BE49-F238E27FC236}">
                <a16:creationId xmlns:a16="http://schemas.microsoft.com/office/drawing/2014/main" id="{B311B363-19D5-C1BA-9DAA-EFAAD2E26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603750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7" name="Line 29">
            <a:extLst>
              <a:ext uri="{FF2B5EF4-FFF2-40B4-BE49-F238E27FC236}">
                <a16:creationId xmlns:a16="http://schemas.microsoft.com/office/drawing/2014/main" id="{C9601546-B051-E635-1AB9-F5CFAF174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4230688"/>
            <a:ext cx="147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8" name="Line 30">
            <a:extLst>
              <a:ext uri="{FF2B5EF4-FFF2-40B4-BE49-F238E27FC236}">
                <a16:creationId xmlns:a16="http://schemas.microsoft.com/office/drawing/2014/main" id="{A230E55A-77AE-0C6F-8972-C55167B53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4230688"/>
            <a:ext cx="0" cy="160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99" name="Line 31">
            <a:extLst>
              <a:ext uri="{FF2B5EF4-FFF2-40B4-BE49-F238E27FC236}">
                <a16:creationId xmlns:a16="http://schemas.microsoft.com/office/drawing/2014/main" id="{C1D8D8C7-26F7-1BEB-3F36-FFB056454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4487863"/>
            <a:ext cx="0" cy="115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0" name="Line 32">
            <a:extLst>
              <a:ext uri="{FF2B5EF4-FFF2-40B4-BE49-F238E27FC236}">
                <a16:creationId xmlns:a16="http://schemas.microsoft.com/office/drawing/2014/main" id="{3118AB10-A0B0-EB75-202B-221E54A64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5500688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1" name="Line 33">
            <a:extLst>
              <a:ext uri="{FF2B5EF4-FFF2-40B4-BE49-F238E27FC236}">
                <a16:creationId xmlns:a16="http://schemas.microsoft.com/office/drawing/2014/main" id="{28106D47-6AD8-8862-96D5-979BC170C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5581650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2" name="Line 34">
            <a:extLst>
              <a:ext uri="{FF2B5EF4-FFF2-40B4-BE49-F238E27FC236}">
                <a16:creationId xmlns:a16="http://schemas.microsoft.com/office/drawing/2014/main" id="{3584AF7E-B6FD-48C6-A8DD-380C5B29F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5697538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3" name="Line 35">
            <a:extLst>
              <a:ext uri="{FF2B5EF4-FFF2-40B4-BE49-F238E27FC236}">
                <a16:creationId xmlns:a16="http://schemas.microsoft.com/office/drawing/2014/main" id="{E6A62D14-078D-6320-2552-AF58E75F4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5381625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4" name="Line 36">
            <a:extLst>
              <a:ext uri="{FF2B5EF4-FFF2-40B4-BE49-F238E27FC236}">
                <a16:creationId xmlns:a16="http://schemas.microsoft.com/office/drawing/2014/main" id="{43F8C357-6B6D-2786-443C-4143204C3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5391150"/>
            <a:ext cx="0" cy="93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5" name="Line 37">
            <a:extLst>
              <a:ext uri="{FF2B5EF4-FFF2-40B4-BE49-F238E27FC236}">
                <a16:creationId xmlns:a16="http://schemas.microsoft.com/office/drawing/2014/main" id="{D3564D81-B3A6-98DB-7689-84E4F158A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5581650"/>
            <a:ext cx="0" cy="115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6" name="Line 38">
            <a:extLst>
              <a:ext uri="{FF2B5EF4-FFF2-40B4-BE49-F238E27FC236}">
                <a16:creationId xmlns:a16="http://schemas.microsoft.com/office/drawing/2014/main" id="{056A5940-47D0-35F5-AD99-A59D13466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3775" y="5403850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7" name="Line 39">
            <a:extLst>
              <a:ext uri="{FF2B5EF4-FFF2-40B4-BE49-F238E27FC236}">
                <a16:creationId xmlns:a16="http://schemas.microsoft.com/office/drawing/2014/main" id="{3594AC2C-A7EE-263E-E700-041B46E31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5403850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8" name="Line 40">
            <a:extLst>
              <a:ext uri="{FF2B5EF4-FFF2-40B4-BE49-F238E27FC236}">
                <a16:creationId xmlns:a16="http://schemas.microsoft.com/office/drawing/2014/main" id="{6529BA01-8ED4-EDEB-862F-9FA26F1D5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5403850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09" name="Line 41">
            <a:extLst>
              <a:ext uri="{FF2B5EF4-FFF2-40B4-BE49-F238E27FC236}">
                <a16:creationId xmlns:a16="http://schemas.microsoft.com/office/drawing/2014/main" id="{38AC0638-D255-4B6D-293D-0DFDDA71FC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2575" y="4241800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0" name="Line 42">
            <a:extLst>
              <a:ext uri="{FF2B5EF4-FFF2-40B4-BE49-F238E27FC236}">
                <a16:creationId xmlns:a16="http://schemas.microsoft.com/office/drawing/2014/main" id="{02430DF2-810A-565B-3DCD-E69C1A398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50" y="4232275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1" name="Line 43">
            <a:extLst>
              <a:ext uri="{FF2B5EF4-FFF2-40B4-BE49-F238E27FC236}">
                <a16:creationId xmlns:a16="http://schemas.microsoft.com/office/drawing/2014/main" id="{705786B5-ED45-E5F1-8609-F97474B32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1150" y="3070225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2" name="Line 44">
            <a:extLst>
              <a:ext uri="{FF2B5EF4-FFF2-40B4-BE49-F238E27FC236}">
                <a16:creationId xmlns:a16="http://schemas.microsoft.com/office/drawing/2014/main" id="{677FDFBC-D4C2-0533-2B55-3879ACFC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" y="3108325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3" name="Line 45">
            <a:extLst>
              <a:ext uri="{FF2B5EF4-FFF2-40B4-BE49-F238E27FC236}">
                <a16:creationId xmlns:a16="http://schemas.microsoft.com/office/drawing/2014/main" id="{513282DA-9C27-DB74-773E-997AA31AF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241800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4" name="Line 46">
            <a:extLst>
              <a:ext uri="{FF2B5EF4-FFF2-40B4-BE49-F238E27FC236}">
                <a16:creationId xmlns:a16="http://schemas.microsoft.com/office/drawing/2014/main" id="{AD491C6A-4158-70A1-F91E-8AF9940DE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413375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15" name="Text Box 47">
            <a:extLst>
              <a:ext uri="{FF2B5EF4-FFF2-40B4-BE49-F238E27FC236}">
                <a16:creationId xmlns:a16="http://schemas.microsoft.com/office/drawing/2014/main" id="{5DAC7928-5535-2A2B-201E-A0CA65BA3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954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</a:t>
            </a:r>
          </a:p>
        </p:txBody>
      </p:sp>
      <p:sp>
        <p:nvSpPr>
          <p:cNvPr id="391216" name="Text Box 48">
            <a:extLst>
              <a:ext uri="{FF2B5EF4-FFF2-40B4-BE49-F238E27FC236}">
                <a16:creationId xmlns:a16="http://schemas.microsoft.com/office/drawing/2014/main" id="{B55A55EF-77F9-D100-3B76-FADBD6AC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059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</a:t>
            </a:r>
          </a:p>
        </p:txBody>
      </p:sp>
      <p:sp>
        <p:nvSpPr>
          <p:cNvPr id="391217" name="Text Box 49">
            <a:extLst>
              <a:ext uri="{FF2B5EF4-FFF2-40B4-BE49-F238E27FC236}">
                <a16:creationId xmlns:a16="http://schemas.microsoft.com/office/drawing/2014/main" id="{1C2665CE-D6FA-172F-E66B-7F51BB86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221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</a:t>
            </a:r>
          </a:p>
        </p:txBody>
      </p:sp>
      <p:sp>
        <p:nvSpPr>
          <p:cNvPr id="391218" name="Text Box 50">
            <a:extLst>
              <a:ext uri="{FF2B5EF4-FFF2-40B4-BE49-F238E27FC236}">
                <a16:creationId xmlns:a16="http://schemas.microsoft.com/office/drawing/2014/main" id="{C9435E77-362F-1B2F-E2DB-BE67E015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383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</a:t>
            </a:r>
          </a:p>
        </p:txBody>
      </p:sp>
      <p:sp>
        <p:nvSpPr>
          <p:cNvPr id="391219" name="Text Box 51">
            <a:extLst>
              <a:ext uri="{FF2B5EF4-FFF2-40B4-BE49-F238E27FC236}">
                <a16:creationId xmlns:a16="http://schemas.microsoft.com/office/drawing/2014/main" id="{8865A35F-AB0B-434A-2AB1-2219D614A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3068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8</a:t>
            </a:r>
          </a:p>
        </p:txBody>
      </p:sp>
      <p:sp>
        <p:nvSpPr>
          <p:cNvPr id="391220" name="Text Box 52">
            <a:extLst>
              <a:ext uri="{FF2B5EF4-FFF2-40B4-BE49-F238E27FC236}">
                <a16:creationId xmlns:a16="http://schemas.microsoft.com/office/drawing/2014/main" id="{39D24C50-C30B-14A7-874C-6CC8AB5F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0399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64</a:t>
            </a:r>
          </a:p>
        </p:txBody>
      </p:sp>
      <p:sp>
        <p:nvSpPr>
          <p:cNvPr id="391221" name="Text Box 53">
            <a:extLst>
              <a:ext uri="{FF2B5EF4-FFF2-40B4-BE49-F238E27FC236}">
                <a16:creationId xmlns:a16="http://schemas.microsoft.com/office/drawing/2014/main" id="{66AEA02A-F944-0D2D-4E0A-8FFEBE8E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31067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64</a:t>
            </a:r>
          </a:p>
        </p:txBody>
      </p:sp>
      <p:sp>
        <p:nvSpPr>
          <p:cNvPr id="391222" name="Text Box 54">
            <a:extLst>
              <a:ext uri="{FF2B5EF4-FFF2-40B4-BE49-F238E27FC236}">
                <a16:creationId xmlns:a16="http://schemas.microsoft.com/office/drawing/2014/main" id="{28192DB7-628D-D14C-2CB3-73178DDB7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42878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64</a:t>
            </a:r>
          </a:p>
        </p:txBody>
      </p:sp>
      <p:sp>
        <p:nvSpPr>
          <p:cNvPr id="391223" name="Text Box 55">
            <a:extLst>
              <a:ext uri="{FF2B5EF4-FFF2-40B4-BE49-F238E27FC236}">
                <a16:creationId xmlns:a16="http://schemas.microsoft.com/office/drawing/2014/main" id="{FC5A0C94-567F-8188-1566-0E1EC6CC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54403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64</a:t>
            </a:r>
          </a:p>
        </p:txBody>
      </p:sp>
      <p:sp>
        <p:nvSpPr>
          <p:cNvPr id="391224" name="Text Box 56">
            <a:extLst>
              <a:ext uri="{FF2B5EF4-FFF2-40B4-BE49-F238E27FC236}">
                <a16:creationId xmlns:a16="http://schemas.microsoft.com/office/drawing/2014/main" id="{DC74B997-2D26-1E05-7969-9C625D08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687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4</a:t>
            </a:r>
          </a:p>
        </p:txBody>
      </p:sp>
      <p:sp>
        <p:nvSpPr>
          <p:cNvPr id="391225" name="Text Box 57">
            <a:extLst>
              <a:ext uri="{FF2B5EF4-FFF2-40B4-BE49-F238E27FC236}">
                <a16:creationId xmlns:a16="http://schemas.microsoft.com/office/drawing/2014/main" id="{7C0DC3CB-FFB1-158E-0F1E-C7760393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5737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2.8</a:t>
            </a:r>
          </a:p>
        </p:txBody>
      </p:sp>
      <p:sp>
        <p:nvSpPr>
          <p:cNvPr id="391226" name="Text Box 58">
            <a:extLst>
              <a:ext uri="{FF2B5EF4-FFF2-40B4-BE49-F238E27FC236}">
                <a16:creationId xmlns:a16="http://schemas.microsoft.com/office/drawing/2014/main" id="{AA69FD1C-8614-58FF-3FA1-BCBD14547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5545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8</a:t>
            </a:r>
          </a:p>
        </p:txBody>
      </p:sp>
      <p:sp>
        <p:nvSpPr>
          <p:cNvPr id="391227" name="Text Box 59">
            <a:extLst>
              <a:ext uri="{FF2B5EF4-FFF2-40B4-BE49-F238E27FC236}">
                <a16:creationId xmlns:a16="http://schemas.microsoft.com/office/drawing/2014/main" id="{E4695D2B-B0A1-E759-4247-8BEA2CB4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30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16</a:t>
            </a:r>
          </a:p>
        </p:txBody>
      </p:sp>
      <p:sp>
        <p:nvSpPr>
          <p:cNvPr id="391228" name="Text Box 60">
            <a:extLst>
              <a:ext uri="{FF2B5EF4-FFF2-40B4-BE49-F238E27FC236}">
                <a16:creationId xmlns:a16="http://schemas.microsoft.com/office/drawing/2014/main" id="{A5931F7E-89F6-37DE-8B55-3DDC06D1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5165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22.6</a:t>
            </a:r>
          </a:p>
        </p:txBody>
      </p:sp>
      <p:sp>
        <p:nvSpPr>
          <p:cNvPr id="391229" name="Text Box 61">
            <a:extLst>
              <a:ext uri="{FF2B5EF4-FFF2-40B4-BE49-F238E27FC236}">
                <a16:creationId xmlns:a16="http://schemas.microsoft.com/office/drawing/2014/main" id="{A5B09866-DF34-7AC6-D499-C58BC179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435100"/>
            <a:ext cx="25304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i="0"/>
              <a:t>N	f	t</a:t>
            </a:r>
            <a:r>
              <a:rPr lang="en-US" altLang="en-US" sz="2000" b="1" i="0" baseline="-25000"/>
              <a:t>p</a:t>
            </a:r>
            <a:endParaRPr lang="en-US" altLang="en-US" sz="2000" b="1" i="0"/>
          </a:p>
          <a:p>
            <a:endParaRPr lang="en-US" altLang="en-US" sz="2000" b="1" i="0"/>
          </a:p>
          <a:p>
            <a:r>
              <a:rPr lang="en-US" altLang="en-US" sz="2000" b="1" i="0"/>
              <a:t>1	64	65</a:t>
            </a:r>
          </a:p>
          <a:p>
            <a:endParaRPr lang="en-US" altLang="en-US" sz="2000" b="1" i="0"/>
          </a:p>
          <a:p>
            <a:endParaRPr lang="en-US" altLang="en-US" sz="2000" b="1" i="0"/>
          </a:p>
          <a:p>
            <a:r>
              <a:rPr lang="en-US" altLang="en-US" sz="2000" b="1" i="0"/>
              <a:t>2	8	18</a:t>
            </a:r>
          </a:p>
          <a:p>
            <a:endParaRPr lang="en-US" altLang="en-US" sz="2000" b="1" i="0"/>
          </a:p>
          <a:p>
            <a:endParaRPr lang="en-US" altLang="en-US" sz="2000" b="1" i="0"/>
          </a:p>
          <a:p>
            <a:endParaRPr lang="en-US" altLang="en-US" sz="2000" b="1" i="0"/>
          </a:p>
          <a:p>
            <a:r>
              <a:rPr lang="en-US" altLang="en-US" sz="2000" b="1" i="0"/>
              <a:t>3	4	15</a:t>
            </a:r>
          </a:p>
          <a:p>
            <a:endParaRPr lang="en-US" altLang="en-US" sz="2000" b="1" i="0"/>
          </a:p>
          <a:p>
            <a:endParaRPr lang="en-US" altLang="en-US" sz="2000" b="1" i="0"/>
          </a:p>
          <a:p>
            <a:endParaRPr lang="en-US" altLang="en-US" sz="2000" b="1" i="0"/>
          </a:p>
          <a:p>
            <a:r>
              <a:rPr lang="en-US" altLang="en-US" sz="2000" b="1" i="0"/>
              <a:t>4	2.8	15.3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>
            <a:extLst>
              <a:ext uri="{FF2B5EF4-FFF2-40B4-BE49-F238E27FC236}">
                <a16:creationId xmlns:a16="http://schemas.microsoft.com/office/drawing/2014/main" id="{31EDCE24-4399-6F2B-4B31-459818F3FC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41825" y="2947988"/>
            <a:ext cx="4294188" cy="798512"/>
          </a:xfrm>
          <a:noFill/>
          <a:ln/>
        </p:spPr>
        <p:txBody>
          <a:bodyPr/>
          <a:lstStyle/>
          <a:p>
            <a:pPr algn="l"/>
            <a:r>
              <a:rPr lang="en-US" altLang="en-US" sz="4400"/>
              <a:t>Power Dissipation</a:t>
            </a:r>
            <a:endParaRPr lang="en-US" altLang="en-US" sz="4000"/>
          </a:p>
        </p:txBody>
      </p:sp>
      <p:pic>
        <p:nvPicPr>
          <p:cNvPr id="397316" name="Picture 4">
            <a:extLst>
              <a:ext uri="{FF2B5EF4-FFF2-40B4-BE49-F238E27FC236}">
                <a16:creationId xmlns:a16="http://schemas.microsoft.com/office/drawing/2014/main" id="{CD2E790B-E0F9-533E-9C47-4727681F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88963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9F326C06-6BA7-96DC-8DD4-DAD636603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Where Does Power Go in CMOS?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98339" name="Picture 3">
            <a:extLst>
              <a:ext uri="{FF2B5EF4-FFF2-40B4-BE49-F238E27FC236}">
                <a16:creationId xmlns:a16="http://schemas.microsoft.com/office/drawing/2014/main" id="{35106E79-2C85-D6DE-218C-88BD508A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582738"/>
            <a:ext cx="74549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E90AAB4-9A69-749A-9769-80D84D230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Power Dissipation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A3B8C5EB-DA8B-4C9E-8C8B-03B27A575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111500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90D42A80-D4EE-218F-0477-CDDC0CDE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925888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6C5B9D85-8FB2-3935-A6F1-8288F112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48038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6" name="Rectangle 6">
            <a:extLst>
              <a:ext uri="{FF2B5EF4-FFF2-40B4-BE49-F238E27FC236}">
                <a16:creationId xmlns:a16="http://schemas.microsoft.com/office/drawing/2014/main" id="{54C5C358-DF3E-844C-24B7-BA56AFC5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698875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7" name="Rectangle 7">
            <a:extLst>
              <a:ext uri="{FF2B5EF4-FFF2-40B4-BE49-F238E27FC236}">
                <a16:creationId xmlns:a16="http://schemas.microsoft.com/office/drawing/2014/main" id="{B3A02E57-3FDA-3FBF-C3BF-B235D8F9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958975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8" name="Rectangle 8">
            <a:extLst>
              <a:ext uri="{FF2B5EF4-FFF2-40B4-BE49-F238E27FC236}">
                <a16:creationId xmlns:a16="http://schemas.microsoft.com/office/drawing/2014/main" id="{C0AD186F-49B3-F488-735E-2556195A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771775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69" name="Rectangle 9">
            <a:extLst>
              <a:ext uri="{FF2B5EF4-FFF2-40B4-BE49-F238E27FC236}">
                <a16:creationId xmlns:a16="http://schemas.microsoft.com/office/drawing/2014/main" id="{491E8C5A-5FF7-EB11-DAC7-CCE96E7A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184400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0" name="Rectangle 10">
            <a:extLst>
              <a:ext uri="{FF2B5EF4-FFF2-40B4-BE49-F238E27FC236}">
                <a16:creationId xmlns:a16="http://schemas.microsoft.com/office/drawing/2014/main" id="{9FE6DCEC-B38E-D825-EF42-06204942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535238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1" name="Rectangle 11">
            <a:extLst>
              <a:ext uri="{FF2B5EF4-FFF2-40B4-BE49-F238E27FC236}">
                <a16:creationId xmlns:a16="http://schemas.microsoft.com/office/drawing/2014/main" id="{2537DF56-0611-D6C5-7D49-074C8D55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647950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2" name="Rectangle 12">
            <a:extLst>
              <a:ext uri="{FF2B5EF4-FFF2-40B4-BE49-F238E27FC236}">
                <a16:creationId xmlns:a16="http://schemas.microsoft.com/office/drawing/2014/main" id="{0FAB718A-F862-ACC6-373B-46280E95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111500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3" name="Rectangle 13">
            <a:extLst>
              <a:ext uri="{FF2B5EF4-FFF2-40B4-BE49-F238E27FC236}">
                <a16:creationId xmlns:a16="http://schemas.microsoft.com/office/drawing/2014/main" id="{F140D120-D9F0-9A68-6A02-8EA2C11C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234950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4" name="Rectangle 14">
            <a:extLst>
              <a:ext uri="{FF2B5EF4-FFF2-40B4-BE49-F238E27FC236}">
                <a16:creationId xmlns:a16="http://schemas.microsoft.com/office/drawing/2014/main" id="{57BF0C4B-8578-9AED-D3F3-DF2E8C0F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3503613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5" name="Rectangle 15">
            <a:extLst>
              <a:ext uri="{FF2B5EF4-FFF2-40B4-BE49-F238E27FC236}">
                <a16:creationId xmlns:a16="http://schemas.microsoft.com/office/drawing/2014/main" id="{32988BAF-DC13-A7EE-8A53-AD686D63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1947863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6" name="Rectangle 16">
            <a:extLst>
              <a:ext uri="{FF2B5EF4-FFF2-40B4-BE49-F238E27FC236}">
                <a16:creationId xmlns:a16="http://schemas.microsoft.com/office/drawing/2014/main" id="{04FACA57-DA58-597D-C538-5CA3FA5F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1947863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7" name="Rectangle 17">
            <a:extLst>
              <a:ext uri="{FF2B5EF4-FFF2-40B4-BE49-F238E27FC236}">
                <a16:creationId xmlns:a16="http://schemas.microsoft.com/office/drawing/2014/main" id="{811C6FEE-ACA1-7AE5-E756-DCA442B8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95605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8" name="Rectangle 18">
            <a:extLst>
              <a:ext uri="{FF2B5EF4-FFF2-40B4-BE49-F238E27FC236}">
                <a16:creationId xmlns:a16="http://schemas.microsoft.com/office/drawing/2014/main" id="{FA1685EC-966A-8F92-BDA4-F980746C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395605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79" name="Rectangle 19">
            <a:extLst>
              <a:ext uri="{FF2B5EF4-FFF2-40B4-BE49-F238E27FC236}">
                <a16:creationId xmlns:a16="http://schemas.microsoft.com/office/drawing/2014/main" id="{2A8B8BD4-D0B3-CFE9-1267-BE55D76A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400685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0" name="Rectangle 20">
            <a:extLst>
              <a:ext uri="{FF2B5EF4-FFF2-40B4-BE49-F238E27FC236}">
                <a16:creationId xmlns:a16="http://schemas.microsoft.com/office/drawing/2014/main" id="{A85B8CF3-E7C1-8831-BEF6-8879FC68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00685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1" name="Rectangle 21">
            <a:extLst>
              <a:ext uri="{FF2B5EF4-FFF2-40B4-BE49-F238E27FC236}">
                <a16:creationId xmlns:a16="http://schemas.microsoft.com/office/drawing/2014/main" id="{EC8F8DFC-3909-1AE2-CFF8-EADC00E9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048125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2" name="Rectangle 22">
            <a:extLst>
              <a:ext uri="{FF2B5EF4-FFF2-40B4-BE49-F238E27FC236}">
                <a16:creationId xmlns:a16="http://schemas.microsoft.com/office/drawing/2014/main" id="{F3FB646F-178C-EECF-1687-3847DCE7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048125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3" name="Rectangle 23">
            <a:extLst>
              <a:ext uri="{FF2B5EF4-FFF2-40B4-BE49-F238E27FC236}">
                <a16:creationId xmlns:a16="http://schemas.microsoft.com/office/drawing/2014/main" id="{9263E397-0244-7C89-952E-D2F9B2CD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84488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4" name="Rectangle 24">
            <a:extLst>
              <a:ext uri="{FF2B5EF4-FFF2-40B4-BE49-F238E27FC236}">
                <a16:creationId xmlns:a16="http://schemas.microsoft.com/office/drawing/2014/main" id="{34F42094-5EA5-C6EC-9A5A-8DFB5F13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884488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5" name="Rectangle 25">
            <a:extLst>
              <a:ext uri="{FF2B5EF4-FFF2-40B4-BE49-F238E27FC236}">
                <a16:creationId xmlns:a16="http://schemas.microsoft.com/office/drawing/2014/main" id="{3CBCC361-9628-2A41-269C-9E69A17C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2884488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6" name="Rectangle 26">
            <a:extLst>
              <a:ext uri="{FF2B5EF4-FFF2-40B4-BE49-F238E27FC236}">
                <a16:creationId xmlns:a16="http://schemas.microsoft.com/office/drawing/2014/main" id="{2562114C-5067-2F3A-8FAB-FB001293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884488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7" name="Rectangle 27">
            <a:extLst>
              <a:ext uri="{FF2B5EF4-FFF2-40B4-BE49-F238E27FC236}">
                <a16:creationId xmlns:a16="http://schemas.microsoft.com/office/drawing/2014/main" id="{8CBF986D-0E4F-9D57-A401-77D1931D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2884488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8" name="Rectangle 28">
            <a:extLst>
              <a:ext uri="{FF2B5EF4-FFF2-40B4-BE49-F238E27FC236}">
                <a16:creationId xmlns:a16="http://schemas.microsoft.com/office/drawing/2014/main" id="{0E1A0290-B610-0215-E8F2-72727013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235325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9" name="Rectangle 29">
            <a:extLst>
              <a:ext uri="{FF2B5EF4-FFF2-40B4-BE49-F238E27FC236}">
                <a16:creationId xmlns:a16="http://schemas.microsoft.com/office/drawing/2014/main" id="{4BCCB194-6D40-90EA-C500-CD7BBB6F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3235325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0" name="Rectangle 30">
            <a:extLst>
              <a:ext uri="{FF2B5EF4-FFF2-40B4-BE49-F238E27FC236}">
                <a16:creationId xmlns:a16="http://schemas.microsoft.com/office/drawing/2014/main" id="{22C7A22E-8F6C-7736-4608-60096B84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235325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1" name="Rectangle 31">
            <a:extLst>
              <a:ext uri="{FF2B5EF4-FFF2-40B4-BE49-F238E27FC236}">
                <a16:creationId xmlns:a16="http://schemas.microsoft.com/office/drawing/2014/main" id="{4B234F48-49E1-B932-20A0-BAD779F9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3297238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2" name="Rectangle 32">
            <a:extLst>
              <a:ext uri="{FF2B5EF4-FFF2-40B4-BE49-F238E27FC236}">
                <a16:creationId xmlns:a16="http://schemas.microsoft.com/office/drawing/2014/main" id="{AF6F8566-2E08-51E6-F91D-2EB0B72D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297238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3" name="Rectangle 33">
            <a:extLst>
              <a:ext uri="{FF2B5EF4-FFF2-40B4-BE49-F238E27FC236}">
                <a16:creationId xmlns:a16="http://schemas.microsoft.com/office/drawing/2014/main" id="{060DDB58-A1D1-2266-4FB3-704F35B0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3770313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4" name="Rectangle 34">
            <a:extLst>
              <a:ext uri="{FF2B5EF4-FFF2-40B4-BE49-F238E27FC236}">
                <a16:creationId xmlns:a16="http://schemas.microsoft.com/office/drawing/2014/main" id="{E0010C98-B8C1-E8E5-9A32-987FFFD3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770313"/>
            <a:ext cx="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5" name="Rectangle 35">
            <a:extLst>
              <a:ext uri="{FF2B5EF4-FFF2-40B4-BE49-F238E27FC236}">
                <a16:creationId xmlns:a16="http://schemas.microsoft.com/office/drawing/2014/main" id="{D90C031F-EEFE-2DDA-9A67-875C5F39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2270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6" name="Rectangle 36">
            <a:extLst>
              <a:ext uri="{FF2B5EF4-FFF2-40B4-BE49-F238E27FC236}">
                <a16:creationId xmlns:a16="http://schemas.microsoft.com/office/drawing/2014/main" id="{CFABA854-A801-6061-16B2-06353B53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82270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7" name="Rectangle 37">
            <a:extLst>
              <a:ext uri="{FF2B5EF4-FFF2-40B4-BE49-F238E27FC236}">
                <a16:creationId xmlns:a16="http://schemas.microsoft.com/office/drawing/2014/main" id="{7855D0FF-50B9-ABC4-2B6A-97D2E478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387350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8" name="Rectangle 38">
            <a:extLst>
              <a:ext uri="{FF2B5EF4-FFF2-40B4-BE49-F238E27FC236}">
                <a16:creationId xmlns:a16="http://schemas.microsoft.com/office/drawing/2014/main" id="{91EC8F43-1D92-C259-9453-A34BBD63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387350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9" name="Rectangle 39">
            <a:extLst>
              <a:ext uri="{FF2B5EF4-FFF2-40B4-BE49-F238E27FC236}">
                <a16:creationId xmlns:a16="http://schemas.microsoft.com/office/drawing/2014/main" id="{AE68AD47-BF2C-938A-0EFE-C5A9C051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297238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0" name="Rectangle 40">
            <a:extLst>
              <a:ext uri="{FF2B5EF4-FFF2-40B4-BE49-F238E27FC236}">
                <a16:creationId xmlns:a16="http://schemas.microsoft.com/office/drawing/2014/main" id="{C2AE57DE-F134-7952-162A-EE45C11F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760788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1" name="Rectangle 41">
            <a:extLst>
              <a:ext uri="{FF2B5EF4-FFF2-40B4-BE49-F238E27FC236}">
                <a16:creationId xmlns:a16="http://schemas.microsoft.com/office/drawing/2014/main" id="{66F42B55-745A-1B8A-A1F5-65A6CD9A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281305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2" name="Rectangle 42">
            <a:extLst>
              <a:ext uri="{FF2B5EF4-FFF2-40B4-BE49-F238E27FC236}">
                <a16:creationId xmlns:a16="http://schemas.microsoft.com/office/drawing/2014/main" id="{E2ADCE58-61FB-0DB5-FBD7-63CAC156A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7660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3" name="Rectangle 43">
            <a:extLst>
              <a:ext uri="{FF2B5EF4-FFF2-40B4-BE49-F238E27FC236}">
                <a16:creationId xmlns:a16="http://schemas.microsoft.com/office/drawing/2014/main" id="{C2F7E863-FAB3-51AC-125F-4C8DB96E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2813050"/>
            <a:ext cx="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4" name="Rectangle 44">
            <a:extLst>
              <a:ext uri="{FF2B5EF4-FFF2-40B4-BE49-F238E27FC236}">
                <a16:creationId xmlns:a16="http://schemas.microsoft.com/office/drawing/2014/main" id="{EA8EBA26-0F41-DCA2-BB11-E5D66FFA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76600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5" name="Rectangle 45">
            <a:extLst>
              <a:ext uri="{FF2B5EF4-FFF2-40B4-BE49-F238E27FC236}">
                <a16:creationId xmlns:a16="http://schemas.microsoft.com/office/drawing/2014/main" id="{C8300CF2-495D-78F4-1DBE-42191E8D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143125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6" name="Rectangle 46">
            <a:extLst>
              <a:ext uri="{FF2B5EF4-FFF2-40B4-BE49-F238E27FC236}">
                <a16:creationId xmlns:a16="http://schemas.microsoft.com/office/drawing/2014/main" id="{2B13ABBA-D1B9-0850-1007-EF1F07AA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3503613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7" name="Rectangle 47">
            <a:extLst>
              <a:ext uri="{FF2B5EF4-FFF2-40B4-BE49-F238E27FC236}">
                <a16:creationId xmlns:a16="http://schemas.microsoft.com/office/drawing/2014/main" id="{EE86FF6D-551C-32D0-E89B-3E4B5215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3646488"/>
            <a:ext cx="2136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Energy/transition = C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08" name="Rectangle 48">
            <a:extLst>
              <a:ext uri="{FF2B5EF4-FFF2-40B4-BE49-F238E27FC236}">
                <a16:creationId xmlns:a16="http://schemas.microsoft.com/office/drawing/2014/main" id="{333C5994-D255-B556-ABEE-CD93E420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760788"/>
            <a:ext cx="163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09" name="Rectangle 49">
            <a:extLst>
              <a:ext uri="{FF2B5EF4-FFF2-40B4-BE49-F238E27FC236}">
                <a16:creationId xmlns:a16="http://schemas.microsoft.com/office/drawing/2014/main" id="{9F984AE5-FA2D-3D7D-0498-BCDB755FE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64648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* V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0" name="Rectangle 50">
            <a:extLst>
              <a:ext uri="{FF2B5EF4-FFF2-40B4-BE49-F238E27FC236}">
                <a16:creationId xmlns:a16="http://schemas.microsoft.com/office/drawing/2014/main" id="{C5093C59-AAA5-467D-FC2A-4B303341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7607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dd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1" name="Rectangle 51">
            <a:extLst>
              <a:ext uri="{FF2B5EF4-FFF2-40B4-BE49-F238E27FC236}">
                <a16:creationId xmlns:a16="http://schemas.microsoft.com/office/drawing/2014/main" id="{D2E910A8-FCEA-5E28-F1D8-84455C13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6052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2" name="Rectangle 52">
            <a:extLst>
              <a:ext uri="{FF2B5EF4-FFF2-40B4-BE49-F238E27FC236}">
                <a16:creationId xmlns:a16="http://schemas.microsoft.com/office/drawing/2014/main" id="{8E8292F3-F973-B81D-B447-3BC2C7E5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4110038"/>
            <a:ext cx="2822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Power = Energy/transition * 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3" name="Rectangle 53">
            <a:extLst>
              <a:ext uri="{FF2B5EF4-FFF2-40B4-BE49-F238E27FC236}">
                <a16:creationId xmlns:a16="http://schemas.microsoft.com/office/drawing/2014/main" id="{246CDC96-9FAB-EDB1-5D5B-926DF405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4110038"/>
            <a:ext cx="320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 = 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4" name="Rectangle 54">
            <a:extLst>
              <a:ext uri="{FF2B5EF4-FFF2-40B4-BE49-F238E27FC236}">
                <a16:creationId xmlns:a16="http://schemas.microsoft.com/office/drawing/2014/main" id="{6C4ACC20-69ED-D66C-73D1-4619DE45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11003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5" name="Rectangle 55">
            <a:extLst>
              <a:ext uri="{FF2B5EF4-FFF2-40B4-BE49-F238E27FC236}">
                <a16:creationId xmlns:a16="http://schemas.microsoft.com/office/drawing/2014/main" id="{01334171-C255-5585-8A49-69EC4CC0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22275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6" name="Rectangle 56">
            <a:extLst>
              <a:ext uri="{FF2B5EF4-FFF2-40B4-BE49-F238E27FC236}">
                <a16:creationId xmlns:a16="http://schemas.microsoft.com/office/drawing/2014/main" id="{89F4C1F5-5FE9-69DE-9A39-57021A37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4110038"/>
            <a:ext cx="39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 * V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7" name="Rectangle 57">
            <a:extLst>
              <a:ext uri="{FF2B5EF4-FFF2-40B4-BE49-F238E27FC236}">
                <a16:creationId xmlns:a16="http://schemas.microsoft.com/office/drawing/2014/main" id="{D8E56422-AF96-BCBB-9AF5-77AFBEA7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22275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dd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8" name="Rectangle 58">
            <a:extLst>
              <a:ext uri="{FF2B5EF4-FFF2-40B4-BE49-F238E27FC236}">
                <a16:creationId xmlns:a16="http://schemas.microsoft.com/office/drawing/2014/main" id="{F6A7C4C2-67DF-5261-0EFF-8950159B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0687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19" name="Rectangle 59">
            <a:extLst>
              <a:ext uri="{FF2B5EF4-FFF2-40B4-BE49-F238E27FC236}">
                <a16:creationId xmlns:a16="http://schemas.microsoft.com/office/drawing/2014/main" id="{32F70E40-529C-9FF9-B36D-0CD53698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41100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0" name="Rectangle 60">
            <a:extLst>
              <a:ext uri="{FF2B5EF4-FFF2-40B4-BE49-F238E27FC236}">
                <a16:creationId xmlns:a16="http://schemas.microsoft.com/office/drawing/2014/main" id="{6620797D-630B-BE04-3E2A-CE1BF0A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411003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* f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1" name="Freeform 61">
            <a:extLst>
              <a:ext uri="{FF2B5EF4-FFF2-40B4-BE49-F238E27FC236}">
                <a16:creationId xmlns:a16="http://schemas.microsoft.com/office/drawing/2014/main" id="{44418F20-C79A-1056-286C-9506A6626FCD}"/>
              </a:ext>
            </a:extLst>
          </p:cNvPr>
          <p:cNvSpPr>
            <a:spLocks/>
          </p:cNvSpPr>
          <p:nvPr/>
        </p:nvSpPr>
        <p:spPr bwMode="auto">
          <a:xfrm>
            <a:off x="1606550" y="5386388"/>
            <a:ext cx="123825" cy="114300"/>
          </a:xfrm>
          <a:custGeom>
            <a:avLst/>
            <a:gdLst>
              <a:gd name="T0" fmla="*/ 78 w 78"/>
              <a:gd name="T1" fmla="*/ 33 h 72"/>
              <a:gd name="T2" fmla="*/ 65 w 78"/>
              <a:gd name="T3" fmla="*/ 7 h 72"/>
              <a:gd name="T4" fmla="*/ 39 w 78"/>
              <a:gd name="T5" fmla="*/ 0 h 72"/>
              <a:gd name="T6" fmla="*/ 13 w 78"/>
              <a:gd name="T7" fmla="*/ 7 h 72"/>
              <a:gd name="T8" fmla="*/ 0 w 78"/>
              <a:gd name="T9" fmla="*/ 33 h 72"/>
              <a:gd name="T10" fmla="*/ 13 w 78"/>
              <a:gd name="T11" fmla="*/ 59 h 72"/>
              <a:gd name="T12" fmla="*/ 39 w 78"/>
              <a:gd name="T13" fmla="*/ 72 h 72"/>
              <a:gd name="T14" fmla="*/ 65 w 78"/>
              <a:gd name="T15" fmla="*/ 59 h 72"/>
              <a:gd name="T16" fmla="*/ 78 w 78"/>
              <a:gd name="T17" fmla="*/ 3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2">
                <a:moveTo>
                  <a:pt x="78" y="33"/>
                </a:moveTo>
                <a:lnTo>
                  <a:pt x="65" y="7"/>
                </a:lnTo>
                <a:lnTo>
                  <a:pt x="39" y="0"/>
                </a:lnTo>
                <a:lnTo>
                  <a:pt x="13" y="7"/>
                </a:lnTo>
                <a:lnTo>
                  <a:pt x="0" y="33"/>
                </a:lnTo>
                <a:lnTo>
                  <a:pt x="13" y="59"/>
                </a:lnTo>
                <a:lnTo>
                  <a:pt x="39" y="72"/>
                </a:lnTo>
                <a:lnTo>
                  <a:pt x="65" y="59"/>
                </a:lnTo>
                <a:lnTo>
                  <a:pt x="78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2" name="Freeform 62">
            <a:extLst>
              <a:ext uri="{FF2B5EF4-FFF2-40B4-BE49-F238E27FC236}">
                <a16:creationId xmlns:a16="http://schemas.microsoft.com/office/drawing/2014/main" id="{25DE0C75-F908-25B9-57DC-05E807F4A9A9}"/>
              </a:ext>
            </a:extLst>
          </p:cNvPr>
          <p:cNvSpPr>
            <a:spLocks/>
          </p:cNvSpPr>
          <p:nvPr/>
        </p:nvSpPr>
        <p:spPr bwMode="auto">
          <a:xfrm>
            <a:off x="1606550" y="5386388"/>
            <a:ext cx="134938" cy="123825"/>
          </a:xfrm>
          <a:custGeom>
            <a:avLst/>
            <a:gdLst>
              <a:gd name="T0" fmla="*/ 78 w 85"/>
              <a:gd name="T1" fmla="*/ 33 h 78"/>
              <a:gd name="T2" fmla="*/ 65 w 85"/>
              <a:gd name="T3" fmla="*/ 7 h 78"/>
              <a:gd name="T4" fmla="*/ 65 w 85"/>
              <a:gd name="T5" fmla="*/ 13 h 78"/>
              <a:gd name="T6" fmla="*/ 65 w 85"/>
              <a:gd name="T7" fmla="*/ 13 h 78"/>
              <a:gd name="T8" fmla="*/ 39 w 85"/>
              <a:gd name="T9" fmla="*/ 7 h 78"/>
              <a:gd name="T10" fmla="*/ 39 w 85"/>
              <a:gd name="T11" fmla="*/ 7 h 78"/>
              <a:gd name="T12" fmla="*/ 39 w 85"/>
              <a:gd name="T13" fmla="*/ 7 h 78"/>
              <a:gd name="T14" fmla="*/ 13 w 85"/>
              <a:gd name="T15" fmla="*/ 13 h 78"/>
              <a:gd name="T16" fmla="*/ 20 w 85"/>
              <a:gd name="T17" fmla="*/ 7 h 78"/>
              <a:gd name="T18" fmla="*/ 20 w 85"/>
              <a:gd name="T19" fmla="*/ 7 h 78"/>
              <a:gd name="T20" fmla="*/ 7 w 85"/>
              <a:gd name="T21" fmla="*/ 33 h 78"/>
              <a:gd name="T22" fmla="*/ 7 w 85"/>
              <a:gd name="T23" fmla="*/ 33 h 78"/>
              <a:gd name="T24" fmla="*/ 7 w 85"/>
              <a:gd name="T25" fmla="*/ 33 h 78"/>
              <a:gd name="T26" fmla="*/ 20 w 85"/>
              <a:gd name="T27" fmla="*/ 59 h 78"/>
              <a:gd name="T28" fmla="*/ 13 w 85"/>
              <a:gd name="T29" fmla="*/ 59 h 78"/>
              <a:gd name="T30" fmla="*/ 13 w 85"/>
              <a:gd name="T31" fmla="*/ 59 h 78"/>
              <a:gd name="T32" fmla="*/ 39 w 85"/>
              <a:gd name="T33" fmla="*/ 72 h 78"/>
              <a:gd name="T34" fmla="*/ 39 w 85"/>
              <a:gd name="T35" fmla="*/ 72 h 78"/>
              <a:gd name="T36" fmla="*/ 39 w 85"/>
              <a:gd name="T37" fmla="*/ 72 h 78"/>
              <a:gd name="T38" fmla="*/ 65 w 85"/>
              <a:gd name="T39" fmla="*/ 59 h 78"/>
              <a:gd name="T40" fmla="*/ 65 w 85"/>
              <a:gd name="T41" fmla="*/ 59 h 78"/>
              <a:gd name="T42" fmla="*/ 65 w 85"/>
              <a:gd name="T43" fmla="*/ 59 h 78"/>
              <a:gd name="T44" fmla="*/ 78 w 85"/>
              <a:gd name="T45" fmla="*/ 33 h 78"/>
              <a:gd name="T46" fmla="*/ 78 w 85"/>
              <a:gd name="T47" fmla="*/ 33 h 78"/>
              <a:gd name="T48" fmla="*/ 85 w 85"/>
              <a:gd name="T49" fmla="*/ 33 h 78"/>
              <a:gd name="T50" fmla="*/ 85 w 85"/>
              <a:gd name="T51" fmla="*/ 33 h 78"/>
              <a:gd name="T52" fmla="*/ 72 w 85"/>
              <a:gd name="T53" fmla="*/ 59 h 78"/>
              <a:gd name="T54" fmla="*/ 72 w 85"/>
              <a:gd name="T55" fmla="*/ 59 h 78"/>
              <a:gd name="T56" fmla="*/ 65 w 85"/>
              <a:gd name="T57" fmla="*/ 65 h 78"/>
              <a:gd name="T58" fmla="*/ 39 w 85"/>
              <a:gd name="T59" fmla="*/ 78 h 78"/>
              <a:gd name="T60" fmla="*/ 39 w 85"/>
              <a:gd name="T61" fmla="*/ 78 h 78"/>
              <a:gd name="T62" fmla="*/ 39 w 85"/>
              <a:gd name="T63" fmla="*/ 78 h 78"/>
              <a:gd name="T64" fmla="*/ 13 w 85"/>
              <a:gd name="T65" fmla="*/ 65 h 78"/>
              <a:gd name="T66" fmla="*/ 13 w 85"/>
              <a:gd name="T67" fmla="*/ 65 h 78"/>
              <a:gd name="T68" fmla="*/ 13 w 85"/>
              <a:gd name="T69" fmla="*/ 59 h 78"/>
              <a:gd name="T70" fmla="*/ 0 w 85"/>
              <a:gd name="T71" fmla="*/ 33 h 78"/>
              <a:gd name="T72" fmla="*/ 0 w 85"/>
              <a:gd name="T73" fmla="*/ 33 h 78"/>
              <a:gd name="T74" fmla="*/ 0 w 85"/>
              <a:gd name="T75" fmla="*/ 33 h 78"/>
              <a:gd name="T76" fmla="*/ 13 w 85"/>
              <a:gd name="T77" fmla="*/ 7 h 78"/>
              <a:gd name="T78" fmla="*/ 13 w 85"/>
              <a:gd name="T79" fmla="*/ 7 h 78"/>
              <a:gd name="T80" fmla="*/ 13 w 85"/>
              <a:gd name="T81" fmla="*/ 7 h 78"/>
              <a:gd name="T82" fmla="*/ 39 w 85"/>
              <a:gd name="T83" fmla="*/ 0 h 78"/>
              <a:gd name="T84" fmla="*/ 39 w 85"/>
              <a:gd name="T85" fmla="*/ 0 h 78"/>
              <a:gd name="T86" fmla="*/ 39 w 85"/>
              <a:gd name="T87" fmla="*/ 0 h 78"/>
              <a:gd name="T88" fmla="*/ 65 w 85"/>
              <a:gd name="T89" fmla="*/ 7 h 78"/>
              <a:gd name="T90" fmla="*/ 65 w 85"/>
              <a:gd name="T91" fmla="*/ 7 h 78"/>
              <a:gd name="T92" fmla="*/ 72 w 85"/>
              <a:gd name="T93" fmla="*/ 7 h 78"/>
              <a:gd name="T94" fmla="*/ 85 w 85"/>
              <a:gd name="T95" fmla="*/ 33 h 78"/>
              <a:gd name="T96" fmla="*/ 78 w 85"/>
              <a:gd name="T97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" h="78">
                <a:moveTo>
                  <a:pt x="78" y="33"/>
                </a:moveTo>
                <a:lnTo>
                  <a:pt x="65" y="7"/>
                </a:lnTo>
                <a:lnTo>
                  <a:pt x="65" y="13"/>
                </a:lnTo>
                <a:lnTo>
                  <a:pt x="65" y="13"/>
                </a:lnTo>
                <a:lnTo>
                  <a:pt x="39" y="7"/>
                </a:lnTo>
                <a:lnTo>
                  <a:pt x="39" y="7"/>
                </a:lnTo>
                <a:lnTo>
                  <a:pt x="39" y="7"/>
                </a:lnTo>
                <a:lnTo>
                  <a:pt x="13" y="13"/>
                </a:lnTo>
                <a:lnTo>
                  <a:pt x="20" y="7"/>
                </a:lnTo>
                <a:lnTo>
                  <a:pt x="20" y="7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20" y="59"/>
                </a:lnTo>
                <a:lnTo>
                  <a:pt x="13" y="59"/>
                </a:lnTo>
                <a:lnTo>
                  <a:pt x="13" y="59"/>
                </a:lnTo>
                <a:lnTo>
                  <a:pt x="39" y="72"/>
                </a:lnTo>
                <a:lnTo>
                  <a:pt x="39" y="72"/>
                </a:lnTo>
                <a:lnTo>
                  <a:pt x="39" y="72"/>
                </a:lnTo>
                <a:lnTo>
                  <a:pt x="65" y="59"/>
                </a:lnTo>
                <a:lnTo>
                  <a:pt x="65" y="59"/>
                </a:lnTo>
                <a:lnTo>
                  <a:pt x="65" y="59"/>
                </a:lnTo>
                <a:lnTo>
                  <a:pt x="78" y="33"/>
                </a:lnTo>
                <a:lnTo>
                  <a:pt x="78" y="33"/>
                </a:lnTo>
                <a:lnTo>
                  <a:pt x="85" y="33"/>
                </a:lnTo>
                <a:lnTo>
                  <a:pt x="85" y="33"/>
                </a:lnTo>
                <a:lnTo>
                  <a:pt x="72" y="59"/>
                </a:lnTo>
                <a:lnTo>
                  <a:pt x="72" y="59"/>
                </a:lnTo>
                <a:lnTo>
                  <a:pt x="65" y="65"/>
                </a:lnTo>
                <a:lnTo>
                  <a:pt x="39" y="78"/>
                </a:lnTo>
                <a:lnTo>
                  <a:pt x="39" y="78"/>
                </a:lnTo>
                <a:lnTo>
                  <a:pt x="39" y="78"/>
                </a:lnTo>
                <a:lnTo>
                  <a:pt x="13" y="65"/>
                </a:lnTo>
                <a:lnTo>
                  <a:pt x="13" y="65"/>
                </a:lnTo>
                <a:lnTo>
                  <a:pt x="13" y="59"/>
                </a:lnTo>
                <a:lnTo>
                  <a:pt x="0" y="33"/>
                </a:lnTo>
                <a:lnTo>
                  <a:pt x="0" y="33"/>
                </a:lnTo>
                <a:lnTo>
                  <a:pt x="0" y="33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65" y="7"/>
                </a:lnTo>
                <a:lnTo>
                  <a:pt x="65" y="7"/>
                </a:lnTo>
                <a:lnTo>
                  <a:pt x="72" y="7"/>
                </a:lnTo>
                <a:lnTo>
                  <a:pt x="85" y="33"/>
                </a:lnTo>
                <a:lnTo>
                  <a:pt x="78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3" name="Freeform 63">
            <a:extLst>
              <a:ext uri="{FF2B5EF4-FFF2-40B4-BE49-F238E27FC236}">
                <a16:creationId xmlns:a16="http://schemas.microsoft.com/office/drawing/2014/main" id="{35FF9614-BEAD-A637-8AD1-404382ED92E0}"/>
              </a:ext>
            </a:extLst>
          </p:cNvPr>
          <p:cNvSpPr>
            <a:spLocks/>
          </p:cNvSpPr>
          <p:nvPr/>
        </p:nvSpPr>
        <p:spPr bwMode="auto">
          <a:xfrm>
            <a:off x="1795463" y="5902325"/>
            <a:ext cx="11112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4" name="Rectangle 64">
            <a:extLst>
              <a:ext uri="{FF2B5EF4-FFF2-40B4-BE49-F238E27FC236}">
                <a16:creationId xmlns:a16="http://schemas.microsoft.com/office/drawing/2014/main" id="{05981CC8-2372-37CE-8EB9-FEC88E8B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5314950"/>
            <a:ext cx="168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Need to reduce C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5" name="Rectangle 65">
            <a:extLst>
              <a:ext uri="{FF2B5EF4-FFF2-40B4-BE49-F238E27FC236}">
                <a16:creationId xmlns:a16="http://schemas.microsoft.com/office/drawing/2014/main" id="{B3B1EF02-23FE-87CF-BDA6-216ECA93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541813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6" name="Rectangle 66">
            <a:extLst>
              <a:ext uri="{FF2B5EF4-FFF2-40B4-BE49-F238E27FC236}">
                <a16:creationId xmlns:a16="http://schemas.microsoft.com/office/drawing/2014/main" id="{E6806843-9587-1C86-9183-72661923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1495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, V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7" name="Rectangle 67">
            <a:extLst>
              <a:ext uri="{FF2B5EF4-FFF2-40B4-BE49-F238E27FC236}">
                <a16:creationId xmlns:a16="http://schemas.microsoft.com/office/drawing/2014/main" id="{388B0E3A-DADE-6B30-B89E-BA6F154D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41813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i="0">
                <a:solidFill>
                  <a:srgbClr val="000000"/>
                </a:solidFill>
                <a:latin typeface="Times New Roman" panose="02020603050405020304" pitchFamily="18" charset="0"/>
              </a:rPr>
              <a:t>dd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8" name="Rectangle 68">
            <a:extLst>
              <a:ext uri="{FF2B5EF4-FFF2-40B4-BE49-F238E27FC236}">
                <a16:creationId xmlns:a16="http://schemas.microsoft.com/office/drawing/2014/main" id="{9006068B-26C5-7F2E-3E5F-1C7B80FA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5314950"/>
            <a:ext cx="539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29" name="Rectangle 69">
            <a:extLst>
              <a:ext uri="{FF2B5EF4-FFF2-40B4-BE49-F238E27FC236}">
                <a16:creationId xmlns:a16="http://schemas.microsoft.com/office/drawing/2014/main" id="{BB11A471-35D5-C636-CF14-B8AE95E7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5314950"/>
            <a:ext cx="7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30" name="Rectangle 70">
            <a:extLst>
              <a:ext uri="{FF2B5EF4-FFF2-40B4-BE49-F238E27FC236}">
                <a16:creationId xmlns:a16="http://schemas.microsoft.com/office/drawing/2014/main" id="{64F2CCE2-BB18-D94F-F15F-0C94D169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5314950"/>
            <a:ext cx="168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 to reduce power.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399431" name="Group 71">
            <a:extLst>
              <a:ext uri="{FF2B5EF4-FFF2-40B4-BE49-F238E27FC236}">
                <a16:creationId xmlns:a16="http://schemas.microsoft.com/office/drawing/2014/main" id="{F49BAC0A-6A5B-7F1D-BE56-44A335C9C78A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1279525"/>
            <a:ext cx="4352925" cy="2316163"/>
            <a:chOff x="1397" y="1098"/>
            <a:chExt cx="2742" cy="1459"/>
          </a:xfrm>
        </p:grpSpPr>
        <p:sp>
          <p:nvSpPr>
            <p:cNvPr id="399432" name="Rectangle 72">
              <a:extLst>
                <a:ext uri="{FF2B5EF4-FFF2-40B4-BE49-F238E27FC236}">
                  <a16:creationId xmlns:a16="http://schemas.microsoft.com/office/drawing/2014/main" id="{80993890-73DB-D2EC-09D9-2FF3E911A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960"/>
              <a:ext cx="7" cy="1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3" name="Rectangle 73">
              <a:extLst>
                <a:ext uri="{FF2B5EF4-FFF2-40B4-BE49-F238E27FC236}">
                  <a16:creationId xmlns:a16="http://schemas.microsoft.com/office/drawing/2014/main" id="{BD0DD578-E4EB-96CF-AAD2-A8AEC68E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109"/>
              <a:ext cx="149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4" name="Rectangle 74">
              <a:extLst>
                <a:ext uri="{FF2B5EF4-FFF2-40B4-BE49-F238E27FC236}">
                  <a16:creationId xmlns:a16="http://schemas.microsoft.com/office/drawing/2014/main" id="{80BD6398-960C-3D7D-0CB7-0B3CB2F8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109"/>
              <a:ext cx="6" cy="22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5" name="Rectangle 75">
              <a:extLst>
                <a:ext uri="{FF2B5EF4-FFF2-40B4-BE49-F238E27FC236}">
                  <a16:creationId xmlns:a16="http://schemas.microsoft.com/office/drawing/2014/main" id="{9C0DB799-99AF-C199-15EE-224CA054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330"/>
              <a:ext cx="156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6" name="Rectangle 76">
              <a:extLst>
                <a:ext uri="{FF2B5EF4-FFF2-40B4-BE49-F238E27FC236}">
                  <a16:creationId xmlns:a16="http://schemas.microsoft.com/office/drawing/2014/main" id="{764E59D6-6038-6F9F-426C-F9FD78F6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330"/>
              <a:ext cx="7" cy="14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7" name="Rectangle 77">
              <a:extLst>
                <a:ext uri="{FF2B5EF4-FFF2-40B4-BE49-F238E27FC236}">
                  <a16:creationId xmlns:a16="http://schemas.microsoft.com/office/drawing/2014/main" id="{E40EE8C5-B6CD-A6BB-F454-7DD91282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109"/>
              <a:ext cx="6" cy="2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8" name="Rectangle 78">
              <a:extLst>
                <a:ext uri="{FF2B5EF4-FFF2-40B4-BE49-F238E27FC236}">
                  <a16:creationId xmlns:a16="http://schemas.microsoft.com/office/drawing/2014/main" id="{7CFDD2CA-002E-C612-2F92-D9DBB016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234"/>
              <a:ext cx="7" cy="1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9" name="Rectangle 79">
              <a:extLst>
                <a:ext uri="{FF2B5EF4-FFF2-40B4-BE49-F238E27FC236}">
                  <a16:creationId xmlns:a16="http://schemas.microsoft.com/office/drawing/2014/main" id="{F3AE1B32-5F73-8AC9-485F-BBB2E1DD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1376"/>
              <a:ext cx="149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0" name="Rectangle 80">
              <a:extLst>
                <a:ext uri="{FF2B5EF4-FFF2-40B4-BE49-F238E27FC236}">
                  <a16:creationId xmlns:a16="http://schemas.microsoft.com/office/drawing/2014/main" id="{77109361-FFB5-5BB9-B9FA-2321DADA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1376"/>
              <a:ext cx="6" cy="22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1" name="Rectangle 81">
              <a:extLst>
                <a:ext uri="{FF2B5EF4-FFF2-40B4-BE49-F238E27FC236}">
                  <a16:creationId xmlns:a16="http://schemas.microsoft.com/office/drawing/2014/main" id="{C44F8B39-4B3C-6138-65BC-498E38570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1597"/>
              <a:ext cx="156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2" name="Rectangle 82">
              <a:extLst>
                <a:ext uri="{FF2B5EF4-FFF2-40B4-BE49-F238E27FC236}">
                  <a16:creationId xmlns:a16="http://schemas.microsoft.com/office/drawing/2014/main" id="{792982D8-4089-0339-C9AD-4622C98A9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597"/>
              <a:ext cx="7" cy="1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3" name="Rectangle 83">
              <a:extLst>
                <a:ext uri="{FF2B5EF4-FFF2-40B4-BE49-F238E27FC236}">
                  <a16:creationId xmlns:a16="http://schemas.microsoft.com/office/drawing/2014/main" id="{063CD15D-D696-1B56-B50C-2E12134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376"/>
              <a:ext cx="6" cy="2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4" name="Freeform 84">
              <a:extLst>
                <a:ext uri="{FF2B5EF4-FFF2-40B4-BE49-F238E27FC236}">
                  <a16:creationId xmlns:a16="http://schemas.microsoft.com/office/drawing/2014/main" id="{46190C36-E8C5-7F31-8496-09196B23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1448"/>
              <a:ext cx="71" cy="78"/>
            </a:xfrm>
            <a:custGeom>
              <a:avLst/>
              <a:gdLst>
                <a:gd name="T0" fmla="*/ 65 w 71"/>
                <a:gd name="T1" fmla="*/ 32 h 78"/>
                <a:gd name="T2" fmla="*/ 58 w 71"/>
                <a:gd name="T3" fmla="*/ 6 h 78"/>
                <a:gd name="T4" fmla="*/ 58 w 71"/>
                <a:gd name="T5" fmla="*/ 13 h 78"/>
                <a:gd name="T6" fmla="*/ 58 w 71"/>
                <a:gd name="T7" fmla="*/ 13 h 78"/>
                <a:gd name="T8" fmla="*/ 32 w 71"/>
                <a:gd name="T9" fmla="*/ 6 h 78"/>
                <a:gd name="T10" fmla="*/ 32 w 71"/>
                <a:gd name="T11" fmla="*/ 6 h 78"/>
                <a:gd name="T12" fmla="*/ 32 w 71"/>
                <a:gd name="T13" fmla="*/ 6 h 78"/>
                <a:gd name="T14" fmla="*/ 13 w 71"/>
                <a:gd name="T15" fmla="*/ 13 h 78"/>
                <a:gd name="T16" fmla="*/ 19 w 71"/>
                <a:gd name="T17" fmla="*/ 6 h 78"/>
                <a:gd name="T18" fmla="*/ 19 w 71"/>
                <a:gd name="T19" fmla="*/ 6 h 78"/>
                <a:gd name="T20" fmla="*/ 6 w 71"/>
                <a:gd name="T21" fmla="*/ 32 h 78"/>
                <a:gd name="T22" fmla="*/ 6 w 71"/>
                <a:gd name="T23" fmla="*/ 32 h 78"/>
                <a:gd name="T24" fmla="*/ 6 w 71"/>
                <a:gd name="T25" fmla="*/ 32 h 78"/>
                <a:gd name="T26" fmla="*/ 19 w 71"/>
                <a:gd name="T27" fmla="*/ 58 h 78"/>
                <a:gd name="T28" fmla="*/ 19 w 71"/>
                <a:gd name="T29" fmla="*/ 58 h 78"/>
                <a:gd name="T30" fmla="*/ 19 w 71"/>
                <a:gd name="T31" fmla="*/ 58 h 78"/>
                <a:gd name="T32" fmla="*/ 39 w 71"/>
                <a:gd name="T33" fmla="*/ 71 h 78"/>
                <a:gd name="T34" fmla="*/ 32 w 71"/>
                <a:gd name="T35" fmla="*/ 71 h 78"/>
                <a:gd name="T36" fmla="*/ 32 w 71"/>
                <a:gd name="T37" fmla="*/ 71 h 78"/>
                <a:gd name="T38" fmla="*/ 58 w 71"/>
                <a:gd name="T39" fmla="*/ 58 h 78"/>
                <a:gd name="T40" fmla="*/ 58 w 71"/>
                <a:gd name="T41" fmla="*/ 58 h 78"/>
                <a:gd name="T42" fmla="*/ 58 w 71"/>
                <a:gd name="T43" fmla="*/ 58 h 78"/>
                <a:gd name="T44" fmla="*/ 65 w 71"/>
                <a:gd name="T45" fmla="*/ 32 h 78"/>
                <a:gd name="T46" fmla="*/ 65 w 71"/>
                <a:gd name="T47" fmla="*/ 32 h 78"/>
                <a:gd name="T48" fmla="*/ 71 w 71"/>
                <a:gd name="T49" fmla="*/ 32 h 78"/>
                <a:gd name="T50" fmla="*/ 71 w 71"/>
                <a:gd name="T51" fmla="*/ 32 h 78"/>
                <a:gd name="T52" fmla="*/ 65 w 71"/>
                <a:gd name="T53" fmla="*/ 58 h 78"/>
                <a:gd name="T54" fmla="*/ 65 w 71"/>
                <a:gd name="T55" fmla="*/ 58 h 78"/>
                <a:gd name="T56" fmla="*/ 58 w 71"/>
                <a:gd name="T57" fmla="*/ 65 h 78"/>
                <a:gd name="T58" fmla="*/ 32 w 71"/>
                <a:gd name="T59" fmla="*/ 78 h 78"/>
                <a:gd name="T60" fmla="*/ 32 w 71"/>
                <a:gd name="T61" fmla="*/ 78 h 78"/>
                <a:gd name="T62" fmla="*/ 32 w 71"/>
                <a:gd name="T63" fmla="*/ 78 h 78"/>
                <a:gd name="T64" fmla="*/ 13 w 71"/>
                <a:gd name="T65" fmla="*/ 65 h 78"/>
                <a:gd name="T66" fmla="*/ 13 w 71"/>
                <a:gd name="T67" fmla="*/ 65 h 78"/>
                <a:gd name="T68" fmla="*/ 13 w 71"/>
                <a:gd name="T69" fmla="*/ 58 h 78"/>
                <a:gd name="T70" fmla="*/ 0 w 71"/>
                <a:gd name="T71" fmla="*/ 32 h 78"/>
                <a:gd name="T72" fmla="*/ 0 w 71"/>
                <a:gd name="T73" fmla="*/ 32 h 78"/>
                <a:gd name="T74" fmla="*/ 0 w 71"/>
                <a:gd name="T75" fmla="*/ 32 h 78"/>
                <a:gd name="T76" fmla="*/ 13 w 71"/>
                <a:gd name="T77" fmla="*/ 6 h 78"/>
                <a:gd name="T78" fmla="*/ 13 w 71"/>
                <a:gd name="T79" fmla="*/ 6 h 78"/>
                <a:gd name="T80" fmla="*/ 13 w 71"/>
                <a:gd name="T81" fmla="*/ 6 h 78"/>
                <a:gd name="T82" fmla="*/ 32 w 71"/>
                <a:gd name="T83" fmla="*/ 0 h 78"/>
                <a:gd name="T84" fmla="*/ 32 w 71"/>
                <a:gd name="T85" fmla="*/ 0 h 78"/>
                <a:gd name="T86" fmla="*/ 32 w 71"/>
                <a:gd name="T87" fmla="*/ 0 h 78"/>
                <a:gd name="T88" fmla="*/ 58 w 71"/>
                <a:gd name="T89" fmla="*/ 6 h 78"/>
                <a:gd name="T90" fmla="*/ 58 w 71"/>
                <a:gd name="T91" fmla="*/ 6 h 78"/>
                <a:gd name="T92" fmla="*/ 65 w 71"/>
                <a:gd name="T93" fmla="*/ 6 h 78"/>
                <a:gd name="T94" fmla="*/ 71 w 71"/>
                <a:gd name="T95" fmla="*/ 32 h 78"/>
                <a:gd name="T96" fmla="*/ 65 w 71"/>
                <a:gd name="T97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78">
                  <a:moveTo>
                    <a:pt x="65" y="32"/>
                  </a:moveTo>
                  <a:lnTo>
                    <a:pt x="58" y="6"/>
                  </a:lnTo>
                  <a:lnTo>
                    <a:pt x="58" y="13"/>
                  </a:lnTo>
                  <a:lnTo>
                    <a:pt x="58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39" y="71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71" y="32"/>
                  </a:lnTo>
                  <a:lnTo>
                    <a:pt x="71" y="32"/>
                  </a:lnTo>
                  <a:lnTo>
                    <a:pt x="65" y="58"/>
                  </a:lnTo>
                  <a:lnTo>
                    <a:pt x="65" y="58"/>
                  </a:lnTo>
                  <a:lnTo>
                    <a:pt x="58" y="65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3" y="5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5" y="6"/>
                  </a:lnTo>
                  <a:lnTo>
                    <a:pt x="71" y="32"/>
                  </a:lnTo>
                  <a:lnTo>
                    <a:pt x="65" y="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5" name="Freeform 85">
              <a:extLst>
                <a:ext uri="{FF2B5EF4-FFF2-40B4-BE49-F238E27FC236}">
                  <a16:creationId xmlns:a16="http://schemas.microsoft.com/office/drawing/2014/main" id="{EDFC7396-B789-10C1-4555-C7003684F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480"/>
              <a:ext cx="6" cy="1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6 w 6"/>
                <a:gd name="T5" fmla="*/ 6 w 6"/>
                <a:gd name="T6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6" name="Rectangle 86">
              <a:extLst>
                <a:ext uri="{FF2B5EF4-FFF2-40B4-BE49-F238E27FC236}">
                  <a16:creationId xmlns:a16="http://schemas.microsoft.com/office/drawing/2014/main" id="{465E2D6E-CA66-469A-2214-2CBE7A995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668"/>
              <a:ext cx="7" cy="2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7" name="Rectangle 87">
              <a:extLst>
                <a:ext uri="{FF2B5EF4-FFF2-40B4-BE49-F238E27FC236}">
                  <a16:creationId xmlns:a16="http://schemas.microsoft.com/office/drawing/2014/main" id="{C0917281-4FE3-7C24-DAEF-559E46488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480"/>
              <a:ext cx="142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8" name="Rectangle 88">
              <a:extLst>
                <a:ext uri="{FF2B5EF4-FFF2-40B4-BE49-F238E27FC236}">
                  <a16:creationId xmlns:a16="http://schemas.microsoft.com/office/drawing/2014/main" id="{07473C64-E5AC-DA88-184D-601E3C6E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480"/>
              <a:ext cx="6" cy="7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9" name="Rectangle 89">
              <a:extLst>
                <a:ext uri="{FF2B5EF4-FFF2-40B4-BE49-F238E27FC236}">
                  <a16:creationId xmlns:a16="http://schemas.microsoft.com/office/drawing/2014/main" id="{A17C676E-4411-072D-AD62-55BEFDAA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207"/>
              <a:ext cx="214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0" name="Rectangle 90">
              <a:extLst>
                <a:ext uri="{FF2B5EF4-FFF2-40B4-BE49-F238E27FC236}">
                  <a16:creationId xmlns:a16="http://schemas.microsoft.com/office/drawing/2014/main" id="{31E72C87-8863-E951-B5B4-A012692D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1227"/>
              <a:ext cx="22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1" name="Rectangle 91">
              <a:extLst>
                <a:ext uri="{FF2B5EF4-FFF2-40B4-BE49-F238E27FC236}">
                  <a16:creationId xmlns:a16="http://schemas.microsoft.com/office/drawing/2014/main" id="{7DD12C23-B083-B562-B525-D3C16806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92"/>
              <a:ext cx="142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2" name="Rectangle 92">
              <a:extLst>
                <a:ext uri="{FF2B5EF4-FFF2-40B4-BE49-F238E27FC236}">
                  <a16:creationId xmlns:a16="http://schemas.microsoft.com/office/drawing/2014/main" id="{896ECA13-E2EF-FA73-28B9-E780186A5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524"/>
              <a:ext cx="78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3" name="Rectangle 93">
              <a:extLst>
                <a:ext uri="{FF2B5EF4-FFF2-40B4-BE49-F238E27FC236}">
                  <a16:creationId xmlns:a16="http://schemas.microsoft.com/office/drawing/2014/main" id="{2A5F0742-AABE-0F79-7956-EB6BC690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550"/>
              <a:ext cx="26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4" name="Rectangle 94">
              <a:extLst>
                <a:ext uri="{FF2B5EF4-FFF2-40B4-BE49-F238E27FC236}">
                  <a16:creationId xmlns:a16="http://schemas.microsoft.com/office/drawing/2014/main" id="{29660101-829D-DF96-21E7-4F7D6D7B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817"/>
              <a:ext cx="505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5" name="Rectangle 95">
              <a:extLst>
                <a:ext uri="{FF2B5EF4-FFF2-40B4-BE49-F238E27FC236}">
                  <a16:creationId xmlns:a16="http://schemas.microsoft.com/office/drawing/2014/main" id="{D7FBECD2-2840-FD15-4DEB-5C2FE754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817"/>
              <a:ext cx="512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6" name="Rectangle 96">
              <a:extLst>
                <a:ext uri="{FF2B5EF4-FFF2-40B4-BE49-F238E27FC236}">
                  <a16:creationId xmlns:a16="http://schemas.microsoft.com/office/drawing/2014/main" id="{43BC09D5-9B11-4D1B-CDDD-B94957463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817"/>
              <a:ext cx="7" cy="2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7" name="Rectangle 97">
              <a:extLst>
                <a:ext uri="{FF2B5EF4-FFF2-40B4-BE49-F238E27FC236}">
                  <a16:creationId xmlns:a16="http://schemas.microsoft.com/office/drawing/2014/main" id="{D6BBB0B7-04B8-497A-550A-AAED9659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038"/>
              <a:ext cx="142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8" name="Rectangle 98">
              <a:extLst>
                <a:ext uri="{FF2B5EF4-FFF2-40B4-BE49-F238E27FC236}">
                  <a16:creationId xmlns:a16="http://schemas.microsoft.com/office/drawing/2014/main" id="{89027C13-8C12-4B3D-4142-D48154B0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077"/>
              <a:ext cx="142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9" name="Rectangle 99">
              <a:extLst>
                <a:ext uri="{FF2B5EF4-FFF2-40B4-BE49-F238E27FC236}">
                  <a16:creationId xmlns:a16="http://schemas.microsoft.com/office/drawing/2014/main" id="{AE72D199-CDC5-D3D0-0C55-E90DC873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375"/>
              <a:ext cx="142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0" name="Rectangle 100">
              <a:extLst>
                <a:ext uri="{FF2B5EF4-FFF2-40B4-BE49-F238E27FC236}">
                  <a16:creationId xmlns:a16="http://schemas.microsoft.com/office/drawing/2014/main" id="{39E10CFB-C04C-1043-DE91-2AC7108C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408"/>
              <a:ext cx="71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1" name="Rectangle 101">
              <a:extLst>
                <a:ext uri="{FF2B5EF4-FFF2-40B4-BE49-F238E27FC236}">
                  <a16:creationId xmlns:a16="http://schemas.microsoft.com/office/drawing/2014/main" id="{E0FDF031-B63E-5C1F-8C96-C3EF14388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440"/>
              <a:ext cx="19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2" name="Rectangle 102">
              <a:extLst>
                <a:ext uri="{FF2B5EF4-FFF2-40B4-BE49-F238E27FC236}">
                  <a16:creationId xmlns:a16="http://schemas.microsoft.com/office/drawing/2014/main" id="{4FD70746-BA8B-7029-1F70-431AD155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2077"/>
              <a:ext cx="7" cy="2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3" name="Freeform 103">
              <a:extLst>
                <a:ext uri="{FF2B5EF4-FFF2-40B4-BE49-F238E27FC236}">
                  <a16:creationId xmlns:a16="http://schemas.microsoft.com/office/drawing/2014/main" id="{15DD2B1B-4EAC-E69D-8B87-8D7CEEEF3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772"/>
              <a:ext cx="240" cy="7"/>
            </a:xfrm>
            <a:custGeom>
              <a:avLst/>
              <a:gdLst>
                <a:gd name="T0" fmla="*/ 0 w 240"/>
                <a:gd name="T1" fmla="*/ 0 h 7"/>
                <a:gd name="T2" fmla="*/ 233 w 240"/>
                <a:gd name="T3" fmla="*/ 0 h 7"/>
                <a:gd name="T4" fmla="*/ 240 w 240"/>
                <a:gd name="T5" fmla="*/ 0 h 7"/>
                <a:gd name="T6" fmla="*/ 240 w 240"/>
                <a:gd name="T7" fmla="*/ 0 h 7"/>
                <a:gd name="T8" fmla="*/ 233 w 240"/>
                <a:gd name="T9" fmla="*/ 7 h 7"/>
                <a:gd name="T10" fmla="*/ 0 w 240"/>
                <a:gd name="T11" fmla="*/ 7 h 7"/>
                <a:gd name="T12" fmla="*/ 0 w 24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">
                  <a:moveTo>
                    <a:pt x="0" y="0"/>
                  </a:moveTo>
                  <a:lnTo>
                    <a:pt x="233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33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4" name="Freeform 104">
              <a:extLst>
                <a:ext uri="{FF2B5EF4-FFF2-40B4-BE49-F238E27FC236}">
                  <a16:creationId xmlns:a16="http://schemas.microsoft.com/office/drawing/2014/main" id="{4232F11F-1D3F-8652-3BAC-357E5A0CE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1772"/>
              <a:ext cx="123" cy="298"/>
            </a:xfrm>
            <a:custGeom>
              <a:avLst/>
              <a:gdLst>
                <a:gd name="T0" fmla="*/ 7 w 123"/>
                <a:gd name="T1" fmla="*/ 0 h 298"/>
                <a:gd name="T2" fmla="*/ 123 w 123"/>
                <a:gd name="T3" fmla="*/ 292 h 298"/>
                <a:gd name="T4" fmla="*/ 117 w 123"/>
                <a:gd name="T5" fmla="*/ 298 h 298"/>
                <a:gd name="T6" fmla="*/ 117 w 123"/>
                <a:gd name="T7" fmla="*/ 298 h 298"/>
                <a:gd name="T8" fmla="*/ 117 w 123"/>
                <a:gd name="T9" fmla="*/ 292 h 298"/>
                <a:gd name="T10" fmla="*/ 0 w 123"/>
                <a:gd name="T11" fmla="*/ 0 h 298"/>
                <a:gd name="T12" fmla="*/ 7 w 123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98">
                  <a:moveTo>
                    <a:pt x="7" y="0"/>
                  </a:moveTo>
                  <a:lnTo>
                    <a:pt x="123" y="292"/>
                  </a:lnTo>
                  <a:lnTo>
                    <a:pt x="117" y="298"/>
                  </a:lnTo>
                  <a:lnTo>
                    <a:pt x="117" y="298"/>
                  </a:lnTo>
                  <a:lnTo>
                    <a:pt x="117" y="292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5" name="Rectangle 105">
              <a:extLst>
                <a:ext uri="{FF2B5EF4-FFF2-40B4-BE49-F238E27FC236}">
                  <a16:creationId xmlns:a16="http://schemas.microsoft.com/office/drawing/2014/main" id="{526BC3C8-6745-E587-5FF6-7B621C181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064"/>
              <a:ext cx="23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6" name="Freeform 106">
              <a:extLst>
                <a:ext uri="{FF2B5EF4-FFF2-40B4-BE49-F238E27FC236}">
                  <a16:creationId xmlns:a16="http://schemas.microsoft.com/office/drawing/2014/main" id="{1DB3C171-9EAE-E84C-2A49-8AD987C09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772"/>
              <a:ext cx="234" cy="7"/>
            </a:xfrm>
            <a:custGeom>
              <a:avLst/>
              <a:gdLst>
                <a:gd name="T0" fmla="*/ 234 w 234"/>
                <a:gd name="T1" fmla="*/ 7 h 7"/>
                <a:gd name="T2" fmla="*/ 0 w 234"/>
                <a:gd name="T3" fmla="*/ 7 h 7"/>
                <a:gd name="T4" fmla="*/ 0 w 234"/>
                <a:gd name="T5" fmla="*/ 0 h 7"/>
                <a:gd name="T6" fmla="*/ 0 w 234"/>
                <a:gd name="T7" fmla="*/ 0 h 7"/>
                <a:gd name="T8" fmla="*/ 0 w 234"/>
                <a:gd name="T9" fmla="*/ 0 h 7"/>
                <a:gd name="T10" fmla="*/ 234 w 234"/>
                <a:gd name="T11" fmla="*/ 0 h 7"/>
                <a:gd name="T12" fmla="*/ 234 w 23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7">
                  <a:moveTo>
                    <a:pt x="234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7" name="Freeform 107">
              <a:extLst>
                <a:ext uri="{FF2B5EF4-FFF2-40B4-BE49-F238E27FC236}">
                  <a16:creationId xmlns:a16="http://schemas.microsoft.com/office/drawing/2014/main" id="{C5204107-E2ED-7892-9915-A2D5EB583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1772"/>
              <a:ext cx="123" cy="298"/>
            </a:xfrm>
            <a:custGeom>
              <a:avLst/>
              <a:gdLst>
                <a:gd name="T0" fmla="*/ 123 w 123"/>
                <a:gd name="T1" fmla="*/ 0 h 298"/>
                <a:gd name="T2" fmla="*/ 6 w 123"/>
                <a:gd name="T3" fmla="*/ 292 h 298"/>
                <a:gd name="T4" fmla="*/ 6 w 123"/>
                <a:gd name="T5" fmla="*/ 298 h 298"/>
                <a:gd name="T6" fmla="*/ 0 w 123"/>
                <a:gd name="T7" fmla="*/ 298 h 298"/>
                <a:gd name="T8" fmla="*/ 0 w 123"/>
                <a:gd name="T9" fmla="*/ 292 h 298"/>
                <a:gd name="T10" fmla="*/ 116 w 123"/>
                <a:gd name="T11" fmla="*/ 0 h 298"/>
                <a:gd name="T12" fmla="*/ 123 w 123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98">
                  <a:moveTo>
                    <a:pt x="123" y="0"/>
                  </a:moveTo>
                  <a:lnTo>
                    <a:pt x="6" y="292"/>
                  </a:lnTo>
                  <a:lnTo>
                    <a:pt x="6" y="298"/>
                  </a:lnTo>
                  <a:lnTo>
                    <a:pt x="0" y="298"/>
                  </a:lnTo>
                  <a:lnTo>
                    <a:pt x="0" y="292"/>
                  </a:lnTo>
                  <a:lnTo>
                    <a:pt x="116" y="0"/>
                  </a:lnTo>
                  <a:lnTo>
                    <a:pt x="12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8" name="Rectangle 108">
              <a:extLst>
                <a:ext uri="{FF2B5EF4-FFF2-40B4-BE49-F238E27FC236}">
                  <a16:creationId xmlns:a16="http://schemas.microsoft.com/office/drawing/2014/main" id="{08E85EF0-2178-BAB8-D115-5EBB4E2D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064"/>
              <a:ext cx="234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9" name="Rectangle 109">
              <a:extLst>
                <a:ext uri="{FF2B5EF4-FFF2-40B4-BE49-F238E27FC236}">
                  <a16:creationId xmlns:a16="http://schemas.microsoft.com/office/drawing/2014/main" id="{C0B8D6D2-D237-CB1E-3885-16B407A0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629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Vin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9470" name="Rectangle 110">
              <a:extLst>
                <a:ext uri="{FF2B5EF4-FFF2-40B4-BE49-F238E27FC236}">
                  <a16:creationId xmlns:a16="http://schemas.microsoft.com/office/drawing/2014/main" id="{C9704C15-D2BB-6343-7E59-4B1DF60D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629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Vout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9471" name="Rectangle 111">
              <a:extLst>
                <a:ext uri="{FF2B5EF4-FFF2-40B4-BE49-F238E27FC236}">
                  <a16:creationId xmlns:a16="http://schemas.microsoft.com/office/drawing/2014/main" id="{A03CFDFC-C896-27DE-84AD-510F469F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0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9472" name="Rectangle 112">
              <a:extLst>
                <a:ext uri="{FF2B5EF4-FFF2-40B4-BE49-F238E27FC236}">
                  <a16:creationId xmlns:a16="http://schemas.microsoft.com/office/drawing/2014/main" id="{8E68E5FB-6E85-2944-AD1C-90ED4917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12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9473" name="Freeform 113">
              <a:extLst>
                <a:ext uri="{FF2B5EF4-FFF2-40B4-BE49-F238E27FC236}">
                  <a16:creationId xmlns:a16="http://schemas.microsoft.com/office/drawing/2014/main" id="{D6A45D80-0BED-D84A-CCF9-8D5B83B4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2207"/>
              <a:ext cx="45" cy="77"/>
            </a:xfrm>
            <a:custGeom>
              <a:avLst/>
              <a:gdLst>
                <a:gd name="T0" fmla="*/ 26 w 45"/>
                <a:gd name="T1" fmla="*/ 0 h 77"/>
                <a:gd name="T2" fmla="*/ 45 w 45"/>
                <a:gd name="T3" fmla="*/ 0 h 77"/>
                <a:gd name="T4" fmla="*/ 45 w 45"/>
                <a:gd name="T5" fmla="*/ 0 h 77"/>
                <a:gd name="T6" fmla="*/ 45 w 45"/>
                <a:gd name="T7" fmla="*/ 0 h 77"/>
                <a:gd name="T8" fmla="*/ 26 w 45"/>
                <a:gd name="T9" fmla="*/ 77 h 77"/>
                <a:gd name="T10" fmla="*/ 19 w 45"/>
                <a:gd name="T11" fmla="*/ 77 h 77"/>
                <a:gd name="T12" fmla="*/ 19 w 45"/>
                <a:gd name="T13" fmla="*/ 77 h 77"/>
                <a:gd name="T14" fmla="*/ 0 w 45"/>
                <a:gd name="T15" fmla="*/ 0 h 77"/>
                <a:gd name="T16" fmla="*/ 0 w 45"/>
                <a:gd name="T17" fmla="*/ 0 h 77"/>
                <a:gd name="T18" fmla="*/ 6 w 45"/>
                <a:gd name="T19" fmla="*/ 0 h 77"/>
                <a:gd name="T20" fmla="*/ 6 w 45"/>
                <a:gd name="T21" fmla="*/ 0 h 77"/>
                <a:gd name="T22" fmla="*/ 26 w 45"/>
                <a:gd name="T23" fmla="*/ 77 h 77"/>
                <a:gd name="T24" fmla="*/ 26 w 45"/>
                <a:gd name="T25" fmla="*/ 77 h 77"/>
                <a:gd name="T26" fmla="*/ 19 w 45"/>
                <a:gd name="T27" fmla="*/ 77 h 77"/>
                <a:gd name="T28" fmla="*/ 38 w 45"/>
                <a:gd name="T29" fmla="*/ 0 h 77"/>
                <a:gd name="T30" fmla="*/ 45 w 45"/>
                <a:gd name="T31" fmla="*/ 0 h 77"/>
                <a:gd name="T32" fmla="*/ 45 w 45"/>
                <a:gd name="T33" fmla="*/ 6 h 77"/>
                <a:gd name="T34" fmla="*/ 26 w 45"/>
                <a:gd name="T35" fmla="*/ 6 h 77"/>
                <a:gd name="T36" fmla="*/ 26 w 45"/>
                <a:gd name="T3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77">
                  <a:moveTo>
                    <a:pt x="2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6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19" y="77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45" y="6"/>
                  </a:lnTo>
                  <a:lnTo>
                    <a:pt x="26" y="6"/>
                  </a:lnTo>
                  <a:lnTo>
                    <a:pt x="2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4" name="Freeform 114">
              <a:extLst>
                <a:ext uri="{FF2B5EF4-FFF2-40B4-BE49-F238E27FC236}">
                  <a16:creationId xmlns:a16="http://schemas.microsoft.com/office/drawing/2014/main" id="{9A6B04B5-108A-3901-3DE6-021C379D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207"/>
              <a:ext cx="20" cy="6"/>
            </a:xfrm>
            <a:custGeom>
              <a:avLst/>
              <a:gdLst>
                <a:gd name="T0" fmla="*/ 0 w 20"/>
                <a:gd name="T1" fmla="*/ 0 h 6"/>
                <a:gd name="T2" fmla="*/ 20 w 20"/>
                <a:gd name="T3" fmla="*/ 0 h 6"/>
                <a:gd name="T4" fmla="*/ 20 w 20"/>
                <a:gd name="T5" fmla="*/ 6 h 6"/>
                <a:gd name="T6" fmla="*/ 20 w 20"/>
                <a:gd name="T7" fmla="*/ 6 h 6"/>
                <a:gd name="T8" fmla="*/ 20 w 20"/>
                <a:gd name="T9" fmla="*/ 6 h 6"/>
                <a:gd name="T10" fmla="*/ 0 w 20"/>
                <a:gd name="T11" fmla="*/ 6 h 6"/>
                <a:gd name="T12" fmla="*/ 0 w 2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20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5" name="Freeform 115">
              <a:extLst>
                <a:ext uri="{FF2B5EF4-FFF2-40B4-BE49-F238E27FC236}">
                  <a16:creationId xmlns:a16="http://schemas.microsoft.com/office/drawing/2014/main" id="{EBB83213-98A7-0D03-736E-115A9440B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2207"/>
              <a:ext cx="39" cy="77"/>
            </a:xfrm>
            <a:custGeom>
              <a:avLst/>
              <a:gdLst>
                <a:gd name="T0" fmla="*/ 20 w 39"/>
                <a:gd name="T1" fmla="*/ 0 h 77"/>
                <a:gd name="T2" fmla="*/ 39 w 39"/>
                <a:gd name="T3" fmla="*/ 0 h 77"/>
                <a:gd name="T4" fmla="*/ 20 w 39"/>
                <a:gd name="T5" fmla="*/ 77 h 77"/>
                <a:gd name="T6" fmla="*/ 0 w 39"/>
                <a:gd name="T7" fmla="*/ 0 h 77"/>
                <a:gd name="T8" fmla="*/ 20 w 3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7">
                  <a:moveTo>
                    <a:pt x="20" y="0"/>
                  </a:moveTo>
                  <a:lnTo>
                    <a:pt x="39" y="0"/>
                  </a:lnTo>
                  <a:lnTo>
                    <a:pt x="20" y="7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6" name="Freeform 116">
              <a:extLst>
                <a:ext uri="{FF2B5EF4-FFF2-40B4-BE49-F238E27FC236}">
                  <a16:creationId xmlns:a16="http://schemas.microsoft.com/office/drawing/2014/main" id="{FBBF6B1B-BA5F-F21C-39EA-E583C28B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" y="1305"/>
              <a:ext cx="500" cy="577"/>
            </a:xfrm>
            <a:custGeom>
              <a:avLst/>
              <a:gdLst>
                <a:gd name="T0" fmla="*/ 0 w 500"/>
                <a:gd name="T1" fmla="*/ 45 h 577"/>
                <a:gd name="T2" fmla="*/ 0 w 500"/>
                <a:gd name="T3" fmla="*/ 0 h 577"/>
                <a:gd name="T4" fmla="*/ 7 w 500"/>
                <a:gd name="T5" fmla="*/ 0 h 577"/>
                <a:gd name="T6" fmla="*/ 7 w 500"/>
                <a:gd name="T7" fmla="*/ 0 h 577"/>
                <a:gd name="T8" fmla="*/ 7 w 500"/>
                <a:gd name="T9" fmla="*/ 156 h 577"/>
                <a:gd name="T10" fmla="*/ 7 w 500"/>
                <a:gd name="T11" fmla="*/ 156 h 577"/>
                <a:gd name="T12" fmla="*/ 7 w 500"/>
                <a:gd name="T13" fmla="*/ 156 h 577"/>
                <a:gd name="T14" fmla="*/ 13 w 500"/>
                <a:gd name="T15" fmla="*/ 259 h 577"/>
                <a:gd name="T16" fmla="*/ 13 w 500"/>
                <a:gd name="T17" fmla="*/ 259 h 577"/>
                <a:gd name="T18" fmla="*/ 13 w 500"/>
                <a:gd name="T19" fmla="*/ 259 h 577"/>
                <a:gd name="T20" fmla="*/ 39 w 500"/>
                <a:gd name="T21" fmla="*/ 324 h 577"/>
                <a:gd name="T22" fmla="*/ 33 w 500"/>
                <a:gd name="T23" fmla="*/ 324 h 577"/>
                <a:gd name="T24" fmla="*/ 33 w 500"/>
                <a:gd name="T25" fmla="*/ 324 h 577"/>
                <a:gd name="T26" fmla="*/ 111 w 500"/>
                <a:gd name="T27" fmla="*/ 363 h 577"/>
                <a:gd name="T28" fmla="*/ 111 w 500"/>
                <a:gd name="T29" fmla="*/ 363 h 577"/>
                <a:gd name="T30" fmla="*/ 111 w 500"/>
                <a:gd name="T31" fmla="*/ 363 h 577"/>
                <a:gd name="T32" fmla="*/ 260 w 500"/>
                <a:gd name="T33" fmla="*/ 409 h 577"/>
                <a:gd name="T34" fmla="*/ 260 w 500"/>
                <a:gd name="T35" fmla="*/ 409 h 577"/>
                <a:gd name="T36" fmla="*/ 260 w 500"/>
                <a:gd name="T37" fmla="*/ 409 h 577"/>
                <a:gd name="T38" fmla="*/ 396 w 500"/>
                <a:gd name="T39" fmla="*/ 454 h 577"/>
                <a:gd name="T40" fmla="*/ 402 w 500"/>
                <a:gd name="T41" fmla="*/ 454 h 577"/>
                <a:gd name="T42" fmla="*/ 402 w 500"/>
                <a:gd name="T43" fmla="*/ 454 h 577"/>
                <a:gd name="T44" fmla="*/ 448 w 500"/>
                <a:gd name="T45" fmla="*/ 486 h 577"/>
                <a:gd name="T46" fmla="*/ 448 w 500"/>
                <a:gd name="T47" fmla="*/ 486 h 577"/>
                <a:gd name="T48" fmla="*/ 448 w 500"/>
                <a:gd name="T49" fmla="*/ 486 h 577"/>
                <a:gd name="T50" fmla="*/ 480 w 500"/>
                <a:gd name="T51" fmla="*/ 525 h 577"/>
                <a:gd name="T52" fmla="*/ 480 w 500"/>
                <a:gd name="T53" fmla="*/ 525 h 577"/>
                <a:gd name="T54" fmla="*/ 480 w 500"/>
                <a:gd name="T55" fmla="*/ 525 h 577"/>
                <a:gd name="T56" fmla="*/ 500 w 500"/>
                <a:gd name="T57" fmla="*/ 577 h 577"/>
                <a:gd name="T58" fmla="*/ 500 w 500"/>
                <a:gd name="T59" fmla="*/ 577 h 577"/>
                <a:gd name="T60" fmla="*/ 493 w 500"/>
                <a:gd name="T61" fmla="*/ 577 h 577"/>
                <a:gd name="T62" fmla="*/ 493 w 500"/>
                <a:gd name="T63" fmla="*/ 577 h 577"/>
                <a:gd name="T64" fmla="*/ 474 w 500"/>
                <a:gd name="T65" fmla="*/ 525 h 577"/>
                <a:gd name="T66" fmla="*/ 474 w 500"/>
                <a:gd name="T67" fmla="*/ 525 h 577"/>
                <a:gd name="T68" fmla="*/ 474 w 500"/>
                <a:gd name="T69" fmla="*/ 532 h 577"/>
                <a:gd name="T70" fmla="*/ 441 w 500"/>
                <a:gd name="T71" fmla="*/ 493 h 577"/>
                <a:gd name="T72" fmla="*/ 441 w 500"/>
                <a:gd name="T73" fmla="*/ 493 h 577"/>
                <a:gd name="T74" fmla="*/ 441 w 500"/>
                <a:gd name="T75" fmla="*/ 493 h 577"/>
                <a:gd name="T76" fmla="*/ 396 w 500"/>
                <a:gd name="T77" fmla="*/ 461 h 577"/>
                <a:gd name="T78" fmla="*/ 396 w 500"/>
                <a:gd name="T79" fmla="*/ 461 h 577"/>
                <a:gd name="T80" fmla="*/ 396 w 500"/>
                <a:gd name="T81" fmla="*/ 461 h 577"/>
                <a:gd name="T82" fmla="*/ 260 w 500"/>
                <a:gd name="T83" fmla="*/ 415 h 577"/>
                <a:gd name="T84" fmla="*/ 260 w 500"/>
                <a:gd name="T85" fmla="*/ 415 h 577"/>
                <a:gd name="T86" fmla="*/ 260 w 500"/>
                <a:gd name="T87" fmla="*/ 415 h 577"/>
                <a:gd name="T88" fmla="*/ 111 w 500"/>
                <a:gd name="T89" fmla="*/ 370 h 577"/>
                <a:gd name="T90" fmla="*/ 111 w 500"/>
                <a:gd name="T91" fmla="*/ 370 h 577"/>
                <a:gd name="T92" fmla="*/ 111 w 500"/>
                <a:gd name="T93" fmla="*/ 370 h 577"/>
                <a:gd name="T94" fmla="*/ 33 w 500"/>
                <a:gd name="T95" fmla="*/ 331 h 577"/>
                <a:gd name="T96" fmla="*/ 33 w 500"/>
                <a:gd name="T97" fmla="*/ 331 h 577"/>
                <a:gd name="T98" fmla="*/ 33 w 500"/>
                <a:gd name="T99" fmla="*/ 324 h 577"/>
                <a:gd name="T100" fmla="*/ 7 w 500"/>
                <a:gd name="T101" fmla="*/ 259 h 577"/>
                <a:gd name="T102" fmla="*/ 7 w 500"/>
                <a:gd name="T103" fmla="*/ 259 h 577"/>
                <a:gd name="T104" fmla="*/ 7 w 500"/>
                <a:gd name="T105" fmla="*/ 259 h 577"/>
                <a:gd name="T106" fmla="*/ 0 w 500"/>
                <a:gd name="T107" fmla="*/ 156 h 577"/>
                <a:gd name="T108" fmla="*/ 0 w 500"/>
                <a:gd name="T109" fmla="*/ 156 h 577"/>
                <a:gd name="T110" fmla="*/ 0 w 500"/>
                <a:gd name="T111" fmla="*/ 156 h 577"/>
                <a:gd name="T112" fmla="*/ 0 w 500"/>
                <a:gd name="T113" fmla="*/ 0 h 577"/>
                <a:gd name="T114" fmla="*/ 0 w 500"/>
                <a:gd name="T115" fmla="*/ 0 h 577"/>
                <a:gd name="T116" fmla="*/ 7 w 500"/>
                <a:gd name="T117" fmla="*/ 0 h 577"/>
                <a:gd name="T118" fmla="*/ 7 w 500"/>
                <a:gd name="T119" fmla="*/ 45 h 577"/>
                <a:gd name="T120" fmla="*/ 0 w 500"/>
                <a:gd name="T121" fmla="*/ 4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77">
                  <a:moveTo>
                    <a:pt x="0" y="4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56"/>
                  </a:lnTo>
                  <a:lnTo>
                    <a:pt x="7" y="156"/>
                  </a:lnTo>
                  <a:lnTo>
                    <a:pt x="7" y="156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13" y="259"/>
                  </a:lnTo>
                  <a:lnTo>
                    <a:pt x="39" y="324"/>
                  </a:lnTo>
                  <a:lnTo>
                    <a:pt x="33" y="324"/>
                  </a:lnTo>
                  <a:lnTo>
                    <a:pt x="33" y="324"/>
                  </a:lnTo>
                  <a:lnTo>
                    <a:pt x="111" y="363"/>
                  </a:lnTo>
                  <a:lnTo>
                    <a:pt x="111" y="363"/>
                  </a:lnTo>
                  <a:lnTo>
                    <a:pt x="111" y="363"/>
                  </a:lnTo>
                  <a:lnTo>
                    <a:pt x="260" y="409"/>
                  </a:lnTo>
                  <a:lnTo>
                    <a:pt x="260" y="409"/>
                  </a:lnTo>
                  <a:lnTo>
                    <a:pt x="260" y="409"/>
                  </a:lnTo>
                  <a:lnTo>
                    <a:pt x="396" y="454"/>
                  </a:lnTo>
                  <a:lnTo>
                    <a:pt x="402" y="454"/>
                  </a:lnTo>
                  <a:lnTo>
                    <a:pt x="402" y="454"/>
                  </a:lnTo>
                  <a:lnTo>
                    <a:pt x="448" y="486"/>
                  </a:lnTo>
                  <a:lnTo>
                    <a:pt x="448" y="486"/>
                  </a:lnTo>
                  <a:lnTo>
                    <a:pt x="448" y="486"/>
                  </a:lnTo>
                  <a:lnTo>
                    <a:pt x="480" y="525"/>
                  </a:lnTo>
                  <a:lnTo>
                    <a:pt x="480" y="525"/>
                  </a:lnTo>
                  <a:lnTo>
                    <a:pt x="480" y="525"/>
                  </a:lnTo>
                  <a:lnTo>
                    <a:pt x="500" y="577"/>
                  </a:lnTo>
                  <a:lnTo>
                    <a:pt x="500" y="577"/>
                  </a:lnTo>
                  <a:lnTo>
                    <a:pt x="493" y="577"/>
                  </a:lnTo>
                  <a:lnTo>
                    <a:pt x="493" y="577"/>
                  </a:lnTo>
                  <a:lnTo>
                    <a:pt x="474" y="525"/>
                  </a:lnTo>
                  <a:lnTo>
                    <a:pt x="474" y="525"/>
                  </a:lnTo>
                  <a:lnTo>
                    <a:pt x="474" y="532"/>
                  </a:lnTo>
                  <a:lnTo>
                    <a:pt x="441" y="493"/>
                  </a:lnTo>
                  <a:lnTo>
                    <a:pt x="441" y="493"/>
                  </a:lnTo>
                  <a:lnTo>
                    <a:pt x="441" y="493"/>
                  </a:lnTo>
                  <a:lnTo>
                    <a:pt x="396" y="461"/>
                  </a:lnTo>
                  <a:lnTo>
                    <a:pt x="396" y="461"/>
                  </a:lnTo>
                  <a:lnTo>
                    <a:pt x="396" y="461"/>
                  </a:lnTo>
                  <a:lnTo>
                    <a:pt x="260" y="415"/>
                  </a:lnTo>
                  <a:lnTo>
                    <a:pt x="260" y="415"/>
                  </a:lnTo>
                  <a:lnTo>
                    <a:pt x="260" y="415"/>
                  </a:lnTo>
                  <a:lnTo>
                    <a:pt x="111" y="370"/>
                  </a:lnTo>
                  <a:lnTo>
                    <a:pt x="111" y="370"/>
                  </a:lnTo>
                  <a:lnTo>
                    <a:pt x="111" y="370"/>
                  </a:lnTo>
                  <a:lnTo>
                    <a:pt x="33" y="331"/>
                  </a:lnTo>
                  <a:lnTo>
                    <a:pt x="33" y="331"/>
                  </a:lnTo>
                  <a:lnTo>
                    <a:pt x="33" y="324"/>
                  </a:lnTo>
                  <a:lnTo>
                    <a:pt x="7" y="259"/>
                  </a:lnTo>
                  <a:lnTo>
                    <a:pt x="7" y="259"/>
                  </a:lnTo>
                  <a:lnTo>
                    <a:pt x="7" y="259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45"/>
                  </a:lnTo>
                  <a:lnTo>
                    <a:pt x="0" y="4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7" name="Freeform 117">
              <a:extLst>
                <a:ext uri="{FF2B5EF4-FFF2-40B4-BE49-F238E27FC236}">
                  <a16:creationId xmlns:a16="http://schemas.microsoft.com/office/drawing/2014/main" id="{C440B5D3-E5B1-7765-1C22-8AE3C11B5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1882"/>
              <a:ext cx="20" cy="78"/>
            </a:xfrm>
            <a:custGeom>
              <a:avLst/>
              <a:gdLst>
                <a:gd name="T0" fmla="*/ 7 w 20"/>
                <a:gd name="T1" fmla="*/ 0 h 78"/>
                <a:gd name="T2" fmla="*/ 20 w 20"/>
                <a:gd name="T3" fmla="*/ 78 h 78"/>
                <a:gd name="T4" fmla="*/ 20 w 20"/>
                <a:gd name="T5" fmla="*/ 78 h 78"/>
                <a:gd name="T6" fmla="*/ 13 w 20"/>
                <a:gd name="T7" fmla="*/ 78 h 78"/>
                <a:gd name="T8" fmla="*/ 13 w 20"/>
                <a:gd name="T9" fmla="*/ 78 h 78"/>
                <a:gd name="T10" fmla="*/ 0 w 20"/>
                <a:gd name="T11" fmla="*/ 0 h 78"/>
                <a:gd name="T12" fmla="*/ 7 w 20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8">
                  <a:moveTo>
                    <a:pt x="7" y="0"/>
                  </a:moveTo>
                  <a:lnTo>
                    <a:pt x="20" y="78"/>
                  </a:lnTo>
                  <a:lnTo>
                    <a:pt x="20" y="78"/>
                  </a:lnTo>
                  <a:lnTo>
                    <a:pt x="13" y="78"/>
                  </a:lnTo>
                  <a:lnTo>
                    <a:pt x="13" y="78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8" name="Freeform 118">
              <a:extLst>
                <a:ext uri="{FF2B5EF4-FFF2-40B4-BE49-F238E27FC236}">
                  <a16:creationId xmlns:a16="http://schemas.microsoft.com/office/drawing/2014/main" id="{B8DB71F5-3B2D-36DE-FB30-1FB5B3ED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1960"/>
              <a:ext cx="13" cy="247"/>
            </a:xfrm>
            <a:custGeom>
              <a:avLst/>
              <a:gdLst>
                <a:gd name="T0" fmla="*/ 7 w 13"/>
                <a:gd name="T1" fmla="*/ 0 h 247"/>
                <a:gd name="T2" fmla="*/ 0 w 13"/>
                <a:gd name="T3" fmla="*/ 0 h 247"/>
                <a:gd name="T4" fmla="*/ 7 w 13"/>
                <a:gd name="T5" fmla="*/ 247 h 247"/>
                <a:gd name="T6" fmla="*/ 13 w 13"/>
                <a:gd name="T7" fmla="*/ 247 h 247"/>
                <a:gd name="T8" fmla="*/ 7 w 13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7">
                  <a:moveTo>
                    <a:pt x="7" y="0"/>
                  </a:moveTo>
                  <a:lnTo>
                    <a:pt x="0" y="0"/>
                  </a:lnTo>
                  <a:lnTo>
                    <a:pt x="7" y="247"/>
                  </a:lnTo>
                  <a:lnTo>
                    <a:pt x="13" y="24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9" name="Rectangle 119">
              <a:extLst>
                <a:ext uri="{FF2B5EF4-FFF2-40B4-BE49-F238E27FC236}">
                  <a16:creationId xmlns:a16="http://schemas.microsoft.com/office/drawing/2014/main" id="{35A21213-5919-B108-4668-ED9E0FD0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098"/>
              <a:ext cx="17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Vdd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99480" name="Rectangle 120">
            <a:extLst>
              <a:ext uri="{FF2B5EF4-FFF2-40B4-BE49-F238E27FC236}">
                <a16:creationId xmlns:a16="http://schemas.microsoft.com/office/drawing/2014/main" id="{EDF090F8-7C47-75AF-2873-44C56347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995863"/>
            <a:ext cx="323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 New Roman" panose="02020603050405020304" pitchFamily="18" charset="0"/>
              </a:rPr>
              <a:t>Not a function of transistor sizes!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99481" name="Freeform 121">
            <a:extLst>
              <a:ext uri="{FF2B5EF4-FFF2-40B4-BE49-F238E27FC236}">
                <a16:creationId xmlns:a16="http://schemas.microsoft.com/office/drawing/2014/main" id="{C3A82B8C-2140-84A0-7AEF-FF93652542ED}"/>
              </a:ext>
            </a:extLst>
          </p:cNvPr>
          <p:cNvSpPr>
            <a:spLocks/>
          </p:cNvSpPr>
          <p:nvPr/>
        </p:nvSpPr>
        <p:spPr bwMode="auto">
          <a:xfrm>
            <a:off x="1597025" y="5067300"/>
            <a:ext cx="123825" cy="123825"/>
          </a:xfrm>
          <a:custGeom>
            <a:avLst/>
            <a:gdLst>
              <a:gd name="T0" fmla="*/ 78 w 78"/>
              <a:gd name="T1" fmla="*/ 39 h 78"/>
              <a:gd name="T2" fmla="*/ 65 w 78"/>
              <a:gd name="T3" fmla="*/ 13 h 78"/>
              <a:gd name="T4" fmla="*/ 39 w 78"/>
              <a:gd name="T5" fmla="*/ 0 h 78"/>
              <a:gd name="T6" fmla="*/ 13 w 78"/>
              <a:gd name="T7" fmla="*/ 13 h 78"/>
              <a:gd name="T8" fmla="*/ 0 w 78"/>
              <a:gd name="T9" fmla="*/ 39 h 78"/>
              <a:gd name="T10" fmla="*/ 13 w 78"/>
              <a:gd name="T11" fmla="*/ 65 h 78"/>
              <a:gd name="T12" fmla="*/ 39 w 78"/>
              <a:gd name="T13" fmla="*/ 78 h 78"/>
              <a:gd name="T14" fmla="*/ 65 w 78"/>
              <a:gd name="T15" fmla="*/ 65 h 78"/>
              <a:gd name="T16" fmla="*/ 78 w 78"/>
              <a:gd name="T17" fmla="*/ 3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8">
                <a:moveTo>
                  <a:pt x="78" y="39"/>
                </a:moveTo>
                <a:lnTo>
                  <a:pt x="65" y="13"/>
                </a:lnTo>
                <a:lnTo>
                  <a:pt x="39" y="0"/>
                </a:lnTo>
                <a:lnTo>
                  <a:pt x="13" y="13"/>
                </a:lnTo>
                <a:lnTo>
                  <a:pt x="0" y="39"/>
                </a:lnTo>
                <a:lnTo>
                  <a:pt x="13" y="65"/>
                </a:lnTo>
                <a:lnTo>
                  <a:pt x="39" y="78"/>
                </a:lnTo>
                <a:lnTo>
                  <a:pt x="65" y="65"/>
                </a:lnTo>
                <a:lnTo>
                  <a:pt x="78" y="3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2" name="Freeform 122">
            <a:extLst>
              <a:ext uri="{FF2B5EF4-FFF2-40B4-BE49-F238E27FC236}">
                <a16:creationId xmlns:a16="http://schemas.microsoft.com/office/drawing/2014/main" id="{21A16EE2-8A95-FBB5-6906-65D4CAF5423F}"/>
              </a:ext>
            </a:extLst>
          </p:cNvPr>
          <p:cNvSpPr>
            <a:spLocks/>
          </p:cNvSpPr>
          <p:nvPr/>
        </p:nvSpPr>
        <p:spPr bwMode="auto">
          <a:xfrm>
            <a:off x="1597025" y="5067300"/>
            <a:ext cx="133350" cy="134938"/>
          </a:xfrm>
          <a:custGeom>
            <a:avLst/>
            <a:gdLst>
              <a:gd name="T0" fmla="*/ 78 w 84"/>
              <a:gd name="T1" fmla="*/ 39 h 85"/>
              <a:gd name="T2" fmla="*/ 65 w 84"/>
              <a:gd name="T3" fmla="*/ 13 h 85"/>
              <a:gd name="T4" fmla="*/ 65 w 84"/>
              <a:gd name="T5" fmla="*/ 20 h 85"/>
              <a:gd name="T6" fmla="*/ 65 w 84"/>
              <a:gd name="T7" fmla="*/ 20 h 85"/>
              <a:gd name="T8" fmla="*/ 39 w 84"/>
              <a:gd name="T9" fmla="*/ 7 h 85"/>
              <a:gd name="T10" fmla="*/ 39 w 84"/>
              <a:gd name="T11" fmla="*/ 7 h 85"/>
              <a:gd name="T12" fmla="*/ 39 w 84"/>
              <a:gd name="T13" fmla="*/ 7 h 85"/>
              <a:gd name="T14" fmla="*/ 13 w 84"/>
              <a:gd name="T15" fmla="*/ 20 h 85"/>
              <a:gd name="T16" fmla="*/ 19 w 84"/>
              <a:gd name="T17" fmla="*/ 13 h 85"/>
              <a:gd name="T18" fmla="*/ 19 w 84"/>
              <a:gd name="T19" fmla="*/ 13 h 85"/>
              <a:gd name="T20" fmla="*/ 6 w 84"/>
              <a:gd name="T21" fmla="*/ 39 h 85"/>
              <a:gd name="T22" fmla="*/ 6 w 84"/>
              <a:gd name="T23" fmla="*/ 39 h 85"/>
              <a:gd name="T24" fmla="*/ 6 w 84"/>
              <a:gd name="T25" fmla="*/ 39 h 85"/>
              <a:gd name="T26" fmla="*/ 19 w 84"/>
              <a:gd name="T27" fmla="*/ 65 h 85"/>
              <a:gd name="T28" fmla="*/ 13 w 84"/>
              <a:gd name="T29" fmla="*/ 65 h 85"/>
              <a:gd name="T30" fmla="*/ 13 w 84"/>
              <a:gd name="T31" fmla="*/ 65 h 85"/>
              <a:gd name="T32" fmla="*/ 39 w 84"/>
              <a:gd name="T33" fmla="*/ 78 h 85"/>
              <a:gd name="T34" fmla="*/ 39 w 84"/>
              <a:gd name="T35" fmla="*/ 78 h 85"/>
              <a:gd name="T36" fmla="*/ 39 w 84"/>
              <a:gd name="T37" fmla="*/ 78 h 85"/>
              <a:gd name="T38" fmla="*/ 65 w 84"/>
              <a:gd name="T39" fmla="*/ 65 h 85"/>
              <a:gd name="T40" fmla="*/ 65 w 84"/>
              <a:gd name="T41" fmla="*/ 65 h 85"/>
              <a:gd name="T42" fmla="*/ 65 w 84"/>
              <a:gd name="T43" fmla="*/ 65 h 85"/>
              <a:gd name="T44" fmla="*/ 78 w 84"/>
              <a:gd name="T45" fmla="*/ 39 h 85"/>
              <a:gd name="T46" fmla="*/ 78 w 84"/>
              <a:gd name="T47" fmla="*/ 39 h 85"/>
              <a:gd name="T48" fmla="*/ 84 w 84"/>
              <a:gd name="T49" fmla="*/ 39 h 85"/>
              <a:gd name="T50" fmla="*/ 84 w 84"/>
              <a:gd name="T51" fmla="*/ 39 h 85"/>
              <a:gd name="T52" fmla="*/ 71 w 84"/>
              <a:gd name="T53" fmla="*/ 65 h 85"/>
              <a:gd name="T54" fmla="*/ 71 w 84"/>
              <a:gd name="T55" fmla="*/ 65 h 85"/>
              <a:gd name="T56" fmla="*/ 65 w 84"/>
              <a:gd name="T57" fmla="*/ 72 h 85"/>
              <a:gd name="T58" fmla="*/ 39 w 84"/>
              <a:gd name="T59" fmla="*/ 85 h 85"/>
              <a:gd name="T60" fmla="*/ 39 w 84"/>
              <a:gd name="T61" fmla="*/ 85 h 85"/>
              <a:gd name="T62" fmla="*/ 39 w 84"/>
              <a:gd name="T63" fmla="*/ 85 h 85"/>
              <a:gd name="T64" fmla="*/ 13 w 84"/>
              <a:gd name="T65" fmla="*/ 72 h 85"/>
              <a:gd name="T66" fmla="*/ 13 w 84"/>
              <a:gd name="T67" fmla="*/ 72 h 85"/>
              <a:gd name="T68" fmla="*/ 13 w 84"/>
              <a:gd name="T69" fmla="*/ 65 h 85"/>
              <a:gd name="T70" fmla="*/ 0 w 84"/>
              <a:gd name="T71" fmla="*/ 39 h 85"/>
              <a:gd name="T72" fmla="*/ 0 w 84"/>
              <a:gd name="T73" fmla="*/ 39 h 85"/>
              <a:gd name="T74" fmla="*/ 0 w 84"/>
              <a:gd name="T75" fmla="*/ 39 h 85"/>
              <a:gd name="T76" fmla="*/ 13 w 84"/>
              <a:gd name="T77" fmla="*/ 13 h 85"/>
              <a:gd name="T78" fmla="*/ 13 w 84"/>
              <a:gd name="T79" fmla="*/ 13 h 85"/>
              <a:gd name="T80" fmla="*/ 13 w 84"/>
              <a:gd name="T81" fmla="*/ 13 h 85"/>
              <a:gd name="T82" fmla="*/ 39 w 84"/>
              <a:gd name="T83" fmla="*/ 0 h 85"/>
              <a:gd name="T84" fmla="*/ 39 w 84"/>
              <a:gd name="T85" fmla="*/ 0 h 85"/>
              <a:gd name="T86" fmla="*/ 39 w 84"/>
              <a:gd name="T87" fmla="*/ 0 h 85"/>
              <a:gd name="T88" fmla="*/ 65 w 84"/>
              <a:gd name="T89" fmla="*/ 13 h 85"/>
              <a:gd name="T90" fmla="*/ 65 w 84"/>
              <a:gd name="T91" fmla="*/ 13 h 85"/>
              <a:gd name="T92" fmla="*/ 71 w 84"/>
              <a:gd name="T93" fmla="*/ 13 h 85"/>
              <a:gd name="T94" fmla="*/ 84 w 84"/>
              <a:gd name="T95" fmla="*/ 39 h 85"/>
              <a:gd name="T96" fmla="*/ 78 w 84"/>
              <a:gd name="T97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" h="85">
                <a:moveTo>
                  <a:pt x="78" y="39"/>
                </a:moveTo>
                <a:lnTo>
                  <a:pt x="65" y="13"/>
                </a:lnTo>
                <a:lnTo>
                  <a:pt x="65" y="20"/>
                </a:lnTo>
                <a:lnTo>
                  <a:pt x="65" y="20"/>
                </a:lnTo>
                <a:lnTo>
                  <a:pt x="39" y="7"/>
                </a:lnTo>
                <a:lnTo>
                  <a:pt x="39" y="7"/>
                </a:lnTo>
                <a:lnTo>
                  <a:pt x="39" y="7"/>
                </a:lnTo>
                <a:lnTo>
                  <a:pt x="13" y="20"/>
                </a:lnTo>
                <a:lnTo>
                  <a:pt x="19" y="13"/>
                </a:lnTo>
                <a:lnTo>
                  <a:pt x="19" y="13"/>
                </a:lnTo>
                <a:lnTo>
                  <a:pt x="6" y="39"/>
                </a:lnTo>
                <a:lnTo>
                  <a:pt x="6" y="39"/>
                </a:lnTo>
                <a:lnTo>
                  <a:pt x="6" y="39"/>
                </a:lnTo>
                <a:lnTo>
                  <a:pt x="19" y="65"/>
                </a:lnTo>
                <a:lnTo>
                  <a:pt x="13" y="65"/>
                </a:lnTo>
                <a:lnTo>
                  <a:pt x="13" y="65"/>
                </a:lnTo>
                <a:lnTo>
                  <a:pt x="39" y="78"/>
                </a:lnTo>
                <a:lnTo>
                  <a:pt x="39" y="78"/>
                </a:lnTo>
                <a:lnTo>
                  <a:pt x="39" y="78"/>
                </a:lnTo>
                <a:lnTo>
                  <a:pt x="65" y="65"/>
                </a:lnTo>
                <a:lnTo>
                  <a:pt x="65" y="65"/>
                </a:lnTo>
                <a:lnTo>
                  <a:pt x="65" y="65"/>
                </a:lnTo>
                <a:lnTo>
                  <a:pt x="78" y="39"/>
                </a:lnTo>
                <a:lnTo>
                  <a:pt x="78" y="39"/>
                </a:lnTo>
                <a:lnTo>
                  <a:pt x="84" y="39"/>
                </a:lnTo>
                <a:lnTo>
                  <a:pt x="84" y="39"/>
                </a:lnTo>
                <a:lnTo>
                  <a:pt x="71" y="65"/>
                </a:lnTo>
                <a:lnTo>
                  <a:pt x="71" y="65"/>
                </a:lnTo>
                <a:lnTo>
                  <a:pt x="65" y="72"/>
                </a:lnTo>
                <a:lnTo>
                  <a:pt x="39" y="85"/>
                </a:lnTo>
                <a:lnTo>
                  <a:pt x="39" y="85"/>
                </a:lnTo>
                <a:lnTo>
                  <a:pt x="39" y="85"/>
                </a:lnTo>
                <a:lnTo>
                  <a:pt x="13" y="72"/>
                </a:lnTo>
                <a:lnTo>
                  <a:pt x="13" y="72"/>
                </a:lnTo>
                <a:lnTo>
                  <a:pt x="13" y="65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13" y="13"/>
                </a:lnTo>
                <a:lnTo>
                  <a:pt x="13" y="13"/>
                </a:lnTo>
                <a:lnTo>
                  <a:pt x="13" y="13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65" y="13"/>
                </a:lnTo>
                <a:lnTo>
                  <a:pt x="65" y="13"/>
                </a:lnTo>
                <a:lnTo>
                  <a:pt x="71" y="13"/>
                </a:lnTo>
                <a:lnTo>
                  <a:pt x="84" y="39"/>
                </a:lnTo>
                <a:lnTo>
                  <a:pt x="78" y="3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3" name="Freeform 123">
            <a:extLst>
              <a:ext uri="{FF2B5EF4-FFF2-40B4-BE49-F238E27FC236}">
                <a16:creationId xmlns:a16="http://schemas.microsoft.com/office/drawing/2014/main" id="{739F1D6A-3CE1-43F1-6783-A20CD075567B}"/>
              </a:ext>
            </a:extLst>
          </p:cNvPr>
          <p:cNvSpPr>
            <a:spLocks/>
          </p:cNvSpPr>
          <p:nvPr/>
        </p:nvSpPr>
        <p:spPr bwMode="auto">
          <a:xfrm>
            <a:off x="1785938" y="5592763"/>
            <a:ext cx="9525" cy="1587"/>
          </a:xfrm>
          <a:custGeom>
            <a:avLst/>
            <a:gdLst>
              <a:gd name="T0" fmla="*/ 0 w 6"/>
              <a:gd name="T1" fmla="*/ 0 w 6"/>
              <a:gd name="T2" fmla="*/ 0 w 6"/>
              <a:gd name="T3" fmla="*/ 6 w 6"/>
              <a:gd name="T4" fmla="*/ 6 w 6"/>
              <a:gd name="T5" fmla="*/ 6 w 6"/>
              <a:gd name="T6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ADC2F1A5-C6CA-DBBC-0CE8-B0524BC8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57200"/>
            <a:ext cx="8907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0">
                <a:solidFill>
                  <a:schemeClr val="tx2"/>
                </a:solidFill>
                <a:latin typeface="Helvetica" pitchFamily="2" charset="0"/>
              </a:rPr>
              <a:t>Modification for Circuits with Reduced Swing</a:t>
            </a:r>
            <a:endParaRPr lang="en-US" altLang="en-US" sz="3200" i="0">
              <a:solidFill>
                <a:schemeClr val="tx2"/>
              </a:solidFill>
              <a:latin typeface="Helvetica" pitchFamily="2" charset="0"/>
            </a:endParaRPr>
          </a:p>
        </p:txBody>
      </p:sp>
      <p:pic>
        <p:nvPicPr>
          <p:cNvPr id="400387" name="Picture 3">
            <a:extLst>
              <a:ext uri="{FF2B5EF4-FFF2-40B4-BE49-F238E27FC236}">
                <a16:creationId xmlns:a16="http://schemas.microsoft.com/office/drawing/2014/main" id="{222350BB-99AA-FB47-3E5F-DD34922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3500"/>
            <a:ext cx="6477000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3844AAC8-83CC-CEBE-B5DD-5493FB2D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"/>
            <a:ext cx="4908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i="0">
                <a:solidFill>
                  <a:schemeClr val="tx2"/>
                </a:solidFill>
                <a:latin typeface="Helvetica" pitchFamily="2" charset="0"/>
              </a:rPr>
              <a:t>Adiabatic Charging</a:t>
            </a:r>
            <a:endParaRPr lang="en-US" altLang="en-US" b="1" i="0" u="sng">
              <a:latin typeface="Helvetica" pitchFamily="2" charset="0"/>
            </a:endParaRPr>
          </a:p>
        </p:txBody>
      </p:sp>
      <p:pic>
        <p:nvPicPr>
          <p:cNvPr id="401411" name="Picture 3">
            <a:extLst>
              <a:ext uri="{FF2B5EF4-FFF2-40B4-BE49-F238E27FC236}">
                <a16:creationId xmlns:a16="http://schemas.microsoft.com/office/drawing/2014/main" id="{782AFB9B-8B4C-8F69-2982-C29F041C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t="27379" r="29578" b="17094"/>
          <a:stretch>
            <a:fillRect/>
          </a:stretch>
        </p:blipFill>
        <p:spPr bwMode="auto">
          <a:xfrm>
            <a:off x="1676400" y="1384300"/>
            <a:ext cx="51816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1412" name="Rectangle 4">
            <a:extLst>
              <a:ext uri="{FF2B5EF4-FFF2-40B4-BE49-F238E27FC236}">
                <a16:creationId xmlns:a16="http://schemas.microsoft.com/office/drawing/2014/main" id="{4F852E4D-823A-7AD9-0CFF-00CF3B02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94300"/>
            <a:ext cx="12192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3" name="Rectangle 5">
            <a:extLst>
              <a:ext uri="{FF2B5EF4-FFF2-40B4-BE49-F238E27FC236}">
                <a16:creationId xmlns:a16="http://schemas.microsoft.com/office/drawing/2014/main" id="{9F4854A6-4CBD-C27C-A3FF-20DC3B1D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93900"/>
            <a:ext cx="11430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4" name="Oval 6">
            <a:extLst>
              <a:ext uri="{FF2B5EF4-FFF2-40B4-BE49-F238E27FC236}">
                <a16:creationId xmlns:a16="http://schemas.microsoft.com/office/drawing/2014/main" id="{43197875-53F1-F65E-0701-4E78FC49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08500"/>
            <a:ext cx="1295400" cy="609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5" name="AutoShape 7">
            <a:extLst>
              <a:ext uri="{FF2B5EF4-FFF2-40B4-BE49-F238E27FC236}">
                <a16:creationId xmlns:a16="http://schemas.microsoft.com/office/drawing/2014/main" id="{DF9E9E3E-E293-4F9A-4D4E-B68E8E3AE2EE}"/>
              </a:ext>
            </a:extLst>
          </p:cNvPr>
          <p:cNvSpPr>
            <a:spLocks noChangeArrowheads="1"/>
          </p:cNvSpPr>
          <p:nvPr/>
        </p:nvSpPr>
        <p:spPr bwMode="auto">
          <a:xfrm rot="-1070257">
            <a:off x="5562600" y="2603500"/>
            <a:ext cx="304800" cy="2438400"/>
          </a:xfrm>
          <a:prstGeom prst="upDownArrow">
            <a:avLst>
              <a:gd name="adj1" fmla="val 50000"/>
              <a:gd name="adj2" fmla="val 16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6" name="Text Box 8">
            <a:extLst>
              <a:ext uri="{FF2B5EF4-FFF2-40B4-BE49-F238E27FC236}">
                <a16:creationId xmlns:a16="http://schemas.microsoft.com/office/drawing/2014/main" id="{BC07C2CA-E705-30DB-9F61-0B3B0E97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3070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latin typeface="Times New Roman" panose="02020603050405020304" pitchFamily="18" charset="0"/>
              </a:rPr>
              <a:t>2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01417" name="Text Box 9">
            <a:extLst>
              <a:ext uri="{FF2B5EF4-FFF2-40B4-BE49-F238E27FC236}">
                <a16:creationId xmlns:a16="http://schemas.microsoft.com/office/drawing/2014/main" id="{118D226D-D3CF-32E0-60C4-84A7A6F1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8" y="53101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latin typeface="Times New Roman" panose="02020603050405020304" pitchFamily="18" charset="0"/>
              </a:rPr>
              <a:t>2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01418" name="Line 10">
            <a:extLst>
              <a:ext uri="{FF2B5EF4-FFF2-40B4-BE49-F238E27FC236}">
                <a16:creationId xmlns:a16="http://schemas.microsoft.com/office/drawing/2014/main" id="{09CAEB1B-4F26-9CA1-D9A5-7B5A46770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106613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9" name="Text Box 11">
            <a:extLst>
              <a:ext uri="{FF2B5EF4-FFF2-40B4-BE49-F238E27FC236}">
                <a16:creationId xmlns:a16="http://schemas.microsoft.com/office/drawing/2014/main" id="{C0957FEE-2FEC-C8D4-4AA1-A75424ED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10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Times New Roman" panose="02020603050405020304" pitchFamily="18" charset="0"/>
              </a:rPr>
              <a:t>2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1F6CBF7D-DE41-5989-E5E1-0609E62B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7825"/>
            <a:ext cx="4908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i="0">
                <a:solidFill>
                  <a:schemeClr val="tx2"/>
                </a:solidFill>
                <a:latin typeface="Helvetica" pitchFamily="2" charset="0"/>
              </a:rPr>
              <a:t>Adiabatic Charging</a:t>
            </a:r>
            <a:endParaRPr lang="en-US" altLang="en-US" b="1" i="0" u="sng">
              <a:latin typeface="Helvetica" pitchFamily="2" charset="0"/>
            </a:endParaRPr>
          </a:p>
        </p:txBody>
      </p:sp>
      <p:pic>
        <p:nvPicPr>
          <p:cNvPr id="402435" name="Picture 3">
            <a:extLst>
              <a:ext uri="{FF2B5EF4-FFF2-40B4-BE49-F238E27FC236}">
                <a16:creationId xmlns:a16="http://schemas.microsoft.com/office/drawing/2014/main" id="{539320D5-D8E6-D56A-1EC3-567D30C4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32813" r="19156" b="11719"/>
          <a:stretch>
            <a:fillRect/>
          </a:stretch>
        </p:blipFill>
        <p:spPr bwMode="auto">
          <a:xfrm>
            <a:off x="1219200" y="1295400"/>
            <a:ext cx="62484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1234C65C-D8F6-06B8-8F21-2AF1A8A3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225"/>
            <a:ext cx="7318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Node Transition Activity and Power</a:t>
            </a:r>
            <a:endParaRPr lang="en-US" altLang="en-US" sz="4400" u="sng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03459" name="Picture 3">
            <a:extLst>
              <a:ext uri="{FF2B5EF4-FFF2-40B4-BE49-F238E27FC236}">
                <a16:creationId xmlns:a16="http://schemas.microsoft.com/office/drawing/2014/main" id="{0A650DB9-221C-190E-0B8A-15C143F8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8900"/>
            <a:ext cx="71135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7D47A84D-64BE-462F-3AD9-90BC8114A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313" y="833438"/>
            <a:ext cx="7956550" cy="715962"/>
          </a:xfrm>
        </p:spPr>
        <p:txBody>
          <a:bodyPr/>
          <a:lstStyle/>
          <a:p>
            <a:r>
              <a:rPr lang="en-US" altLang="en-US"/>
              <a:t>Transistor Sizing for Minimum Energy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C2833030-B3B9-726A-E8B2-1732F6C36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2706688"/>
            <a:ext cx="7772400" cy="1814512"/>
          </a:xfrm>
        </p:spPr>
        <p:txBody>
          <a:bodyPr/>
          <a:lstStyle/>
          <a:p>
            <a:r>
              <a:rPr lang="en-US" altLang="en-US"/>
              <a:t>Goal: Minimize Energy of whole circuit</a:t>
            </a:r>
          </a:p>
          <a:p>
            <a:pPr lvl="1"/>
            <a:r>
              <a:rPr lang="en-US" altLang="en-US"/>
              <a:t>Design parameters: </a:t>
            </a:r>
            <a:r>
              <a:rPr lang="en-US" altLang="en-US" i="1"/>
              <a:t>f</a:t>
            </a:r>
            <a:r>
              <a:rPr lang="en-US" altLang="en-US"/>
              <a:t> and </a:t>
            </a:r>
            <a:r>
              <a:rPr lang="en-US" altLang="en-US" i="1"/>
              <a:t>V</a:t>
            </a:r>
            <a:r>
              <a:rPr lang="en-US" altLang="en-US" i="1" baseline="-25000"/>
              <a:t>DD</a:t>
            </a:r>
            <a:endParaRPr lang="en-US" altLang="en-US" i="1"/>
          </a:p>
          <a:p>
            <a:pPr lvl="1"/>
            <a:r>
              <a:rPr lang="en-US" altLang="en-US" i="1"/>
              <a:t>tp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 </a:t>
            </a:r>
            <a:r>
              <a:rPr lang="en-US" altLang="en-US" i="1">
                <a:sym typeface="Symbol" pitchFamily="2" charset="2"/>
              </a:rPr>
              <a:t>tpref</a:t>
            </a:r>
            <a:r>
              <a:rPr lang="en-US" altLang="en-US">
                <a:sym typeface="Symbol" pitchFamily="2" charset="2"/>
              </a:rPr>
              <a:t>  of circuit with </a:t>
            </a:r>
            <a:r>
              <a:rPr lang="en-US" altLang="en-US" i="1"/>
              <a:t>f</a:t>
            </a:r>
            <a:r>
              <a:rPr lang="en-US" altLang="en-US"/>
              <a:t>=1 and </a:t>
            </a:r>
            <a:r>
              <a:rPr lang="en-US" altLang="en-US" i="1"/>
              <a:t>V</a:t>
            </a:r>
            <a:r>
              <a:rPr lang="en-US" altLang="en-US" i="1" baseline="-25000"/>
              <a:t>DD </a:t>
            </a:r>
            <a:r>
              <a:rPr lang="en-US" altLang="en-US" i="1"/>
              <a:t>=V</a:t>
            </a:r>
            <a:r>
              <a:rPr lang="en-US" altLang="en-US" i="1" baseline="-25000"/>
              <a:t>ref</a:t>
            </a:r>
          </a:p>
        </p:txBody>
      </p:sp>
      <p:pic>
        <p:nvPicPr>
          <p:cNvPr id="404484" name="Picture 4">
            <a:extLst>
              <a:ext uri="{FF2B5EF4-FFF2-40B4-BE49-F238E27FC236}">
                <a16:creationId xmlns:a16="http://schemas.microsoft.com/office/drawing/2014/main" id="{BAEC1124-43AD-879F-A67C-E0A868E8A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149350"/>
            <a:ext cx="4075113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4485" name="Object 5">
            <a:extLst>
              <a:ext uri="{FF2B5EF4-FFF2-40B4-BE49-F238E27FC236}">
                <a16:creationId xmlns:a16="http://schemas.microsoft.com/office/drawing/2014/main" id="{127A6D62-F597-6F2B-7958-9735CB91E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4460875"/>
          <a:ext cx="3009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081200" imgH="21653500" progId="Equation.3">
                  <p:embed/>
                </p:oleObj>
              </mc:Choice>
              <mc:Fallback>
                <p:oleObj name="Equation" r:id="rId3" imgW="40081200" imgH="2165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460875"/>
                        <a:ext cx="30099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BD1A2FE3-C337-48EE-6C6B-22B59C56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686800" cy="838200"/>
          </a:xfrm>
        </p:spPr>
        <p:txBody>
          <a:bodyPr/>
          <a:lstStyle/>
          <a:p>
            <a:r>
              <a:rPr lang="en-US" altLang="en-US" sz="3600"/>
              <a:t>CMOS Inverter</a:t>
            </a:r>
            <a:br>
              <a:rPr lang="en-US" altLang="en-US" sz="3600"/>
            </a:br>
            <a:r>
              <a:rPr lang="en-US" altLang="en-US" sz="3600"/>
              <a:t>First-Order DC Analysis</a:t>
            </a:r>
            <a:endParaRPr lang="en-US" altLang="en-US"/>
          </a:p>
        </p:txBody>
      </p:sp>
      <p:sp>
        <p:nvSpPr>
          <p:cNvPr id="395409" name="Rectangle 145">
            <a:extLst>
              <a:ext uri="{FF2B5EF4-FFF2-40B4-BE49-F238E27FC236}">
                <a16:creationId xmlns:a16="http://schemas.microsoft.com/office/drawing/2014/main" id="{3D37C22E-EEF5-5E4B-2D5A-64109DFE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473325"/>
            <a:ext cx="2206625" cy="1698625"/>
          </a:xfrm>
          <a:prstGeom prst="rect">
            <a:avLst/>
          </a:prstGeom>
          <a:gradFill rotWithShape="1">
            <a:gsLst>
              <a:gs pos="0">
                <a:srgbClr val="7B84C6"/>
              </a:gs>
              <a:gs pos="100000">
                <a:srgbClr val="7B84C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V</a:t>
            </a:r>
            <a:r>
              <a:rPr lang="en-US" altLang="en-US" baseline="-25000">
                <a:solidFill>
                  <a:schemeClr val="bg1"/>
                </a:solidFill>
              </a:rPr>
              <a:t>OL</a:t>
            </a:r>
            <a:r>
              <a:rPr lang="en-US" altLang="en-US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V</a:t>
            </a:r>
            <a:r>
              <a:rPr lang="en-US" altLang="en-US" baseline="-25000">
                <a:solidFill>
                  <a:schemeClr val="bg1"/>
                </a:solidFill>
              </a:rPr>
              <a:t>OH</a:t>
            </a:r>
            <a:r>
              <a:rPr lang="en-US" altLang="en-US">
                <a:solidFill>
                  <a:schemeClr val="bg1"/>
                </a:solidFill>
              </a:rPr>
              <a:t> = V</a:t>
            </a:r>
            <a:r>
              <a:rPr lang="en-US" altLang="en-US" baseline="-25000">
                <a:solidFill>
                  <a:schemeClr val="bg1"/>
                </a:solidFill>
              </a:rPr>
              <a:t>DD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V</a:t>
            </a:r>
            <a:r>
              <a:rPr lang="en-US" altLang="en-US" baseline="-25000">
                <a:solidFill>
                  <a:schemeClr val="bg1"/>
                </a:solidFill>
              </a:rPr>
              <a:t>M</a:t>
            </a:r>
            <a:r>
              <a:rPr lang="en-US" altLang="en-US">
                <a:solidFill>
                  <a:schemeClr val="bg1"/>
                </a:solidFill>
              </a:rPr>
              <a:t> = f(R</a:t>
            </a:r>
            <a:r>
              <a:rPr lang="en-US" altLang="en-US" baseline="-25000">
                <a:solidFill>
                  <a:schemeClr val="bg1"/>
                </a:solidFill>
              </a:rPr>
              <a:t>n</a:t>
            </a:r>
            <a:r>
              <a:rPr lang="en-US" altLang="en-US">
                <a:solidFill>
                  <a:schemeClr val="bg1"/>
                </a:solidFill>
              </a:rPr>
              <a:t>, R</a:t>
            </a:r>
            <a:r>
              <a:rPr lang="en-US" altLang="en-US" baseline="-25000">
                <a:solidFill>
                  <a:schemeClr val="bg1"/>
                </a:solidFill>
              </a:rPr>
              <a:t>p</a:t>
            </a:r>
            <a:r>
              <a:rPr lang="en-US" altLang="en-US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95410" name="Group 146">
            <a:extLst>
              <a:ext uri="{FF2B5EF4-FFF2-40B4-BE49-F238E27FC236}">
                <a16:creationId xmlns:a16="http://schemas.microsoft.com/office/drawing/2014/main" id="{737DD0F7-D56C-366B-35EB-F0914558A970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752600"/>
            <a:ext cx="4502150" cy="4395788"/>
            <a:chOff x="953" y="1249"/>
            <a:chExt cx="2836" cy="2769"/>
          </a:xfrm>
        </p:grpSpPr>
        <p:sp>
          <p:nvSpPr>
            <p:cNvPr id="395411" name="Oval 147">
              <a:extLst>
                <a:ext uri="{FF2B5EF4-FFF2-40B4-BE49-F238E27FC236}">
                  <a16:creationId xmlns:a16="http://schemas.microsoft.com/office/drawing/2014/main" id="{24CFD484-EE95-B12A-AC59-AD052F3A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479"/>
              <a:ext cx="59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2" name="Line 148">
              <a:extLst>
                <a:ext uri="{FF2B5EF4-FFF2-40B4-BE49-F238E27FC236}">
                  <a16:creationId xmlns:a16="http://schemas.microsoft.com/office/drawing/2014/main" id="{761CF588-4A6F-E276-5D8E-56C0F5C4A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8" y="1515"/>
              <a:ext cx="3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3" name="Line 149">
              <a:extLst>
                <a:ext uri="{FF2B5EF4-FFF2-40B4-BE49-F238E27FC236}">
                  <a16:creationId xmlns:a16="http://schemas.microsoft.com/office/drawing/2014/main" id="{E1F0B208-A14E-C695-6072-D8E00F688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509"/>
              <a:ext cx="3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4" name="Oval 150">
              <a:extLst>
                <a:ext uri="{FF2B5EF4-FFF2-40B4-BE49-F238E27FC236}">
                  <a16:creationId xmlns:a16="http://schemas.microsoft.com/office/drawing/2014/main" id="{75FD0B37-0A77-546B-D936-071FAA1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474"/>
              <a:ext cx="69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5" name="Line 151">
              <a:extLst>
                <a:ext uri="{FF2B5EF4-FFF2-40B4-BE49-F238E27FC236}">
                  <a16:creationId xmlns:a16="http://schemas.microsoft.com/office/drawing/2014/main" id="{EC7A5A48-56DD-F04B-A947-997ECB73E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3556"/>
              <a:ext cx="2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6" name="Line 152">
              <a:extLst>
                <a:ext uri="{FF2B5EF4-FFF2-40B4-BE49-F238E27FC236}">
                  <a16:creationId xmlns:a16="http://schemas.microsoft.com/office/drawing/2014/main" id="{9A4083CD-8071-A487-C937-6CB695C6E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7" y="3601"/>
              <a:ext cx="13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7" name="Line 153">
              <a:extLst>
                <a:ext uri="{FF2B5EF4-FFF2-40B4-BE49-F238E27FC236}">
                  <a16:creationId xmlns:a16="http://schemas.microsoft.com/office/drawing/2014/main" id="{9C79E860-E78C-6899-23A6-2CACC6992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1" y="3645"/>
              <a:ext cx="6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8" name="Freeform 154">
              <a:extLst>
                <a:ext uri="{FF2B5EF4-FFF2-40B4-BE49-F238E27FC236}">
                  <a16:creationId xmlns:a16="http://schemas.microsoft.com/office/drawing/2014/main" id="{AEF379A7-1B0B-8CC8-3973-2AC121723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" y="2192"/>
              <a:ext cx="133" cy="79"/>
            </a:xfrm>
            <a:custGeom>
              <a:avLst/>
              <a:gdLst>
                <a:gd name="T0" fmla="*/ 27 w 27"/>
                <a:gd name="T1" fmla="*/ 0 h 16"/>
                <a:gd name="T2" fmla="*/ 0 w 27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16">
                  <a:moveTo>
                    <a:pt x="27" y="0"/>
                  </a:moveTo>
                  <a:cubicBezTo>
                    <a:pt x="17" y="3"/>
                    <a:pt x="8" y="8"/>
                    <a:pt x="0" y="16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19" name="Freeform 155">
              <a:extLst>
                <a:ext uri="{FF2B5EF4-FFF2-40B4-BE49-F238E27FC236}">
                  <a16:creationId xmlns:a16="http://schemas.microsoft.com/office/drawing/2014/main" id="{8DF5599F-98A2-EDD0-38AA-9BF7F680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32"/>
              <a:ext cx="89" cy="84"/>
            </a:xfrm>
            <a:custGeom>
              <a:avLst/>
              <a:gdLst>
                <a:gd name="T0" fmla="*/ 11 w 18"/>
                <a:gd name="T1" fmla="*/ 6 h 17"/>
                <a:gd name="T2" fmla="*/ 18 w 18"/>
                <a:gd name="T3" fmla="*/ 8 h 17"/>
                <a:gd name="T4" fmla="*/ 18 w 18"/>
                <a:gd name="T5" fmla="*/ 9 h 17"/>
                <a:gd name="T6" fmla="*/ 8 w 18"/>
                <a:gd name="T7" fmla="*/ 12 h 17"/>
                <a:gd name="T8" fmla="*/ 0 w 18"/>
                <a:gd name="T9" fmla="*/ 17 h 17"/>
                <a:gd name="T10" fmla="*/ 5 w 18"/>
                <a:gd name="T11" fmla="*/ 9 h 17"/>
                <a:gd name="T12" fmla="*/ 10 w 18"/>
                <a:gd name="T13" fmla="*/ 0 h 17"/>
                <a:gd name="T14" fmla="*/ 10 w 18"/>
                <a:gd name="T15" fmla="*/ 0 h 17"/>
                <a:gd name="T16" fmla="*/ 11 w 1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1" y="6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5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6"/>
                    <a:pt x="11" y="6"/>
                    <a:pt x="1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0" name="Freeform 156">
              <a:extLst>
                <a:ext uri="{FF2B5EF4-FFF2-40B4-BE49-F238E27FC236}">
                  <a16:creationId xmlns:a16="http://schemas.microsoft.com/office/drawing/2014/main" id="{4A1B3A5A-D876-84E2-B24A-B1F87BB60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3" y="1515"/>
              <a:ext cx="168" cy="1483"/>
            </a:xfrm>
            <a:custGeom>
              <a:avLst/>
              <a:gdLst>
                <a:gd name="T0" fmla="*/ 168 w 168"/>
                <a:gd name="T1" fmla="*/ 1483 h 1483"/>
                <a:gd name="T2" fmla="*/ 168 w 168"/>
                <a:gd name="T3" fmla="*/ 865 h 1483"/>
                <a:gd name="T4" fmla="*/ 0 w 168"/>
                <a:gd name="T5" fmla="*/ 588 h 1483"/>
                <a:gd name="T6" fmla="*/ 168 w 168"/>
                <a:gd name="T7" fmla="*/ 539 h 1483"/>
                <a:gd name="T8" fmla="*/ 168 w 168"/>
                <a:gd name="T9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483">
                  <a:moveTo>
                    <a:pt x="168" y="1483"/>
                  </a:moveTo>
                  <a:lnTo>
                    <a:pt x="168" y="865"/>
                  </a:lnTo>
                  <a:lnTo>
                    <a:pt x="0" y="588"/>
                  </a:lnTo>
                  <a:moveTo>
                    <a:pt x="168" y="539"/>
                  </a:moveTo>
                  <a:lnTo>
                    <a:pt x="16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1" name="Freeform 157">
              <a:extLst>
                <a:ext uri="{FF2B5EF4-FFF2-40B4-BE49-F238E27FC236}">
                  <a16:creationId xmlns:a16="http://schemas.microsoft.com/office/drawing/2014/main" id="{742A53FE-9C1B-D30E-D0D0-69C82AA41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978"/>
              <a:ext cx="133" cy="79"/>
            </a:xfrm>
            <a:custGeom>
              <a:avLst/>
              <a:gdLst>
                <a:gd name="T0" fmla="*/ 27 w 27"/>
                <a:gd name="T1" fmla="*/ 0 h 16"/>
                <a:gd name="T2" fmla="*/ 0 w 27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16">
                  <a:moveTo>
                    <a:pt x="27" y="0"/>
                  </a:moveTo>
                  <a:cubicBezTo>
                    <a:pt x="17" y="3"/>
                    <a:pt x="7" y="9"/>
                    <a:pt x="0" y="16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2" name="Freeform 158">
              <a:extLst>
                <a:ext uri="{FF2B5EF4-FFF2-40B4-BE49-F238E27FC236}">
                  <a16:creationId xmlns:a16="http://schemas.microsoft.com/office/drawing/2014/main" id="{B645B1A2-EDE7-177C-085D-BC37F455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018"/>
              <a:ext cx="89" cy="84"/>
            </a:xfrm>
            <a:custGeom>
              <a:avLst/>
              <a:gdLst>
                <a:gd name="T0" fmla="*/ 12 w 18"/>
                <a:gd name="T1" fmla="*/ 7 h 17"/>
                <a:gd name="T2" fmla="*/ 18 w 18"/>
                <a:gd name="T3" fmla="*/ 9 h 17"/>
                <a:gd name="T4" fmla="*/ 18 w 18"/>
                <a:gd name="T5" fmla="*/ 9 h 17"/>
                <a:gd name="T6" fmla="*/ 9 w 18"/>
                <a:gd name="T7" fmla="*/ 12 h 17"/>
                <a:gd name="T8" fmla="*/ 0 w 18"/>
                <a:gd name="T9" fmla="*/ 17 h 17"/>
                <a:gd name="T10" fmla="*/ 6 w 18"/>
                <a:gd name="T11" fmla="*/ 9 h 17"/>
                <a:gd name="T12" fmla="*/ 10 w 18"/>
                <a:gd name="T13" fmla="*/ 0 h 17"/>
                <a:gd name="T14" fmla="*/ 10 w 18"/>
                <a:gd name="T15" fmla="*/ 0 h 17"/>
                <a:gd name="T16" fmla="*/ 12 w 18"/>
                <a:gd name="T1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2" y="7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6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3" name="Freeform 159">
              <a:extLst>
                <a:ext uri="{FF2B5EF4-FFF2-40B4-BE49-F238E27FC236}">
                  <a16:creationId xmlns:a16="http://schemas.microsoft.com/office/drawing/2014/main" id="{3D07E7C1-E26E-DA3B-6D4E-BBFE9BFA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2889"/>
              <a:ext cx="168" cy="667"/>
            </a:xfrm>
            <a:custGeom>
              <a:avLst/>
              <a:gdLst>
                <a:gd name="T0" fmla="*/ 168 w 168"/>
                <a:gd name="T1" fmla="*/ 667 h 667"/>
                <a:gd name="T2" fmla="*/ 168 w 168"/>
                <a:gd name="T3" fmla="*/ 277 h 667"/>
                <a:gd name="T4" fmla="*/ 0 w 168"/>
                <a:gd name="T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667">
                  <a:moveTo>
                    <a:pt x="168" y="667"/>
                  </a:moveTo>
                  <a:lnTo>
                    <a:pt x="168" y="277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4" name="Line 160">
              <a:extLst>
                <a:ext uri="{FF2B5EF4-FFF2-40B4-BE49-F238E27FC236}">
                  <a16:creationId xmlns:a16="http://schemas.microsoft.com/office/drawing/2014/main" id="{11D03A7C-63AE-0ADD-DEF5-A69112D5E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1515"/>
              <a:ext cx="1" cy="2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5" name="Line 161">
              <a:extLst>
                <a:ext uri="{FF2B5EF4-FFF2-40B4-BE49-F238E27FC236}">
                  <a16:creationId xmlns:a16="http://schemas.microsoft.com/office/drawing/2014/main" id="{42497DCC-704F-B184-2559-C94D76D2C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2074"/>
              <a:ext cx="1" cy="7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6" name="Freeform 162">
              <a:extLst>
                <a:ext uri="{FF2B5EF4-FFF2-40B4-BE49-F238E27FC236}">
                  <a16:creationId xmlns:a16="http://schemas.microsoft.com/office/drawing/2014/main" id="{4BFADE7A-DE6E-74BD-DD3B-1A1FCB74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1718"/>
              <a:ext cx="124" cy="356"/>
            </a:xfrm>
            <a:custGeom>
              <a:avLst/>
              <a:gdLst>
                <a:gd name="T0" fmla="*/ 60 w 124"/>
                <a:gd name="T1" fmla="*/ 0 h 356"/>
                <a:gd name="T2" fmla="*/ 124 w 124"/>
                <a:gd name="T3" fmla="*/ 29 h 356"/>
                <a:gd name="T4" fmla="*/ 0 w 124"/>
                <a:gd name="T5" fmla="*/ 89 h 356"/>
                <a:gd name="T6" fmla="*/ 124 w 124"/>
                <a:gd name="T7" fmla="*/ 148 h 356"/>
                <a:gd name="T8" fmla="*/ 0 w 124"/>
                <a:gd name="T9" fmla="*/ 207 h 356"/>
                <a:gd name="T10" fmla="*/ 124 w 124"/>
                <a:gd name="T11" fmla="*/ 267 h 356"/>
                <a:gd name="T12" fmla="*/ 0 w 124"/>
                <a:gd name="T13" fmla="*/ 326 h 356"/>
                <a:gd name="T14" fmla="*/ 60 w 124"/>
                <a:gd name="T15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56">
                  <a:moveTo>
                    <a:pt x="60" y="0"/>
                  </a:moveTo>
                  <a:lnTo>
                    <a:pt x="124" y="29"/>
                  </a:lnTo>
                  <a:lnTo>
                    <a:pt x="0" y="89"/>
                  </a:lnTo>
                  <a:lnTo>
                    <a:pt x="124" y="148"/>
                  </a:lnTo>
                  <a:lnTo>
                    <a:pt x="0" y="207"/>
                  </a:lnTo>
                  <a:lnTo>
                    <a:pt x="124" y="267"/>
                  </a:lnTo>
                  <a:lnTo>
                    <a:pt x="0" y="326"/>
                  </a:lnTo>
                  <a:lnTo>
                    <a:pt x="60" y="356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7" name="Oval 163">
              <a:extLst>
                <a:ext uri="{FF2B5EF4-FFF2-40B4-BE49-F238E27FC236}">
                  <a16:creationId xmlns:a16="http://schemas.microsoft.com/office/drawing/2014/main" id="{4EB7A223-E293-6CC9-2157-D38851B4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3131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28" name="Line 164">
              <a:extLst>
                <a:ext uri="{FF2B5EF4-FFF2-40B4-BE49-F238E27FC236}">
                  <a16:creationId xmlns:a16="http://schemas.microsoft.com/office/drawing/2014/main" id="{D869AA46-C246-BFCF-68D0-E17B23525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" y="1515"/>
              <a:ext cx="3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29" name="Line 165">
              <a:extLst>
                <a:ext uri="{FF2B5EF4-FFF2-40B4-BE49-F238E27FC236}">
                  <a16:creationId xmlns:a16="http://schemas.microsoft.com/office/drawing/2014/main" id="{10B6B73F-3055-8817-4FB8-605268B73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7" y="3556"/>
              <a:ext cx="2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0" name="Line 166">
              <a:extLst>
                <a:ext uri="{FF2B5EF4-FFF2-40B4-BE49-F238E27FC236}">
                  <a16:creationId xmlns:a16="http://schemas.microsoft.com/office/drawing/2014/main" id="{343A2EEB-2175-F162-7C2B-E1915E71A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2" y="3601"/>
              <a:ext cx="14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1" name="Line 167">
              <a:extLst>
                <a:ext uri="{FF2B5EF4-FFF2-40B4-BE49-F238E27FC236}">
                  <a16:creationId xmlns:a16="http://schemas.microsoft.com/office/drawing/2014/main" id="{597DF8B2-C8B4-5676-C825-E64F86126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6" y="3645"/>
              <a:ext cx="6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2" name="Oval 168">
              <a:extLst>
                <a:ext uri="{FF2B5EF4-FFF2-40B4-BE49-F238E27FC236}">
                  <a16:creationId xmlns:a16="http://schemas.microsoft.com/office/drawing/2014/main" id="{4B0F7F3A-63F5-E5A8-AF73-EC248217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2603"/>
              <a:ext cx="60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3" name="Line 169">
              <a:extLst>
                <a:ext uri="{FF2B5EF4-FFF2-40B4-BE49-F238E27FC236}">
                  <a16:creationId xmlns:a16="http://schemas.microsoft.com/office/drawing/2014/main" id="{28672BFE-EB0E-B68B-8493-CDCCA48F1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632"/>
              <a:ext cx="2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4" name="Oval 170">
              <a:extLst>
                <a:ext uri="{FF2B5EF4-FFF2-40B4-BE49-F238E27FC236}">
                  <a16:creationId xmlns:a16="http://schemas.microsoft.com/office/drawing/2014/main" id="{764C6FBD-A5B2-A61A-8CA2-EB034A9D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2598"/>
              <a:ext cx="70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5" name="Oval 171">
              <a:extLst>
                <a:ext uri="{FF2B5EF4-FFF2-40B4-BE49-F238E27FC236}">
                  <a16:creationId xmlns:a16="http://schemas.microsoft.com/office/drawing/2014/main" id="{FEB29004-EABB-AA4C-3CE5-EF0DF1BC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345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36" name="Line 172">
              <a:extLst>
                <a:ext uri="{FF2B5EF4-FFF2-40B4-BE49-F238E27FC236}">
                  <a16:creationId xmlns:a16="http://schemas.microsoft.com/office/drawing/2014/main" id="{9CDD35CB-4498-187C-21CA-9468C7323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3354"/>
              <a:ext cx="1" cy="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7" name="Freeform 173">
              <a:extLst>
                <a:ext uri="{FF2B5EF4-FFF2-40B4-BE49-F238E27FC236}">
                  <a16:creationId xmlns:a16="http://schemas.microsoft.com/office/drawing/2014/main" id="{60402960-20EC-4720-5A4E-07ED4AB7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998"/>
              <a:ext cx="118" cy="356"/>
            </a:xfrm>
            <a:custGeom>
              <a:avLst/>
              <a:gdLst>
                <a:gd name="T0" fmla="*/ 59 w 118"/>
                <a:gd name="T1" fmla="*/ 356 h 356"/>
                <a:gd name="T2" fmla="*/ 0 w 118"/>
                <a:gd name="T3" fmla="*/ 326 h 356"/>
                <a:gd name="T4" fmla="*/ 118 w 118"/>
                <a:gd name="T5" fmla="*/ 267 h 356"/>
                <a:gd name="T6" fmla="*/ 0 w 118"/>
                <a:gd name="T7" fmla="*/ 208 h 356"/>
                <a:gd name="T8" fmla="*/ 118 w 118"/>
                <a:gd name="T9" fmla="*/ 148 h 356"/>
                <a:gd name="T10" fmla="*/ 0 w 118"/>
                <a:gd name="T11" fmla="*/ 89 h 356"/>
                <a:gd name="T12" fmla="*/ 118 w 118"/>
                <a:gd name="T13" fmla="*/ 30 h 356"/>
                <a:gd name="T14" fmla="*/ 59 w 118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56">
                  <a:moveTo>
                    <a:pt x="59" y="356"/>
                  </a:moveTo>
                  <a:lnTo>
                    <a:pt x="0" y="326"/>
                  </a:lnTo>
                  <a:lnTo>
                    <a:pt x="118" y="267"/>
                  </a:lnTo>
                  <a:lnTo>
                    <a:pt x="0" y="208"/>
                  </a:lnTo>
                  <a:lnTo>
                    <a:pt x="118" y="148"/>
                  </a:lnTo>
                  <a:lnTo>
                    <a:pt x="0" y="89"/>
                  </a:lnTo>
                  <a:lnTo>
                    <a:pt x="118" y="30"/>
                  </a:lnTo>
                  <a:lnTo>
                    <a:pt x="59" y="0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38" name="Rectangle 174">
              <a:extLst>
                <a:ext uri="{FF2B5EF4-FFF2-40B4-BE49-F238E27FC236}">
                  <a16:creationId xmlns:a16="http://schemas.microsoft.com/office/drawing/2014/main" id="{42DC6782-816A-12E2-35D4-211D0957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39" name="Rectangle 175">
              <a:extLst>
                <a:ext uri="{FF2B5EF4-FFF2-40B4-BE49-F238E27FC236}">
                  <a16:creationId xmlns:a16="http://schemas.microsoft.com/office/drawing/2014/main" id="{394F4836-46BE-793E-B682-4B6F2998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DD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0" name="Rectangle 176">
              <a:extLst>
                <a:ext uri="{FF2B5EF4-FFF2-40B4-BE49-F238E27FC236}">
                  <a16:creationId xmlns:a16="http://schemas.microsoft.com/office/drawing/2014/main" id="{4F11F2AE-2F55-08A8-C31A-661317CFA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1" name="Rectangle 177">
              <a:extLst>
                <a:ext uri="{FF2B5EF4-FFF2-40B4-BE49-F238E27FC236}">
                  <a16:creationId xmlns:a16="http://schemas.microsoft.com/office/drawing/2014/main" id="{D548595A-0A38-AE3C-62A3-AA400049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DD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2" name="Rectangle 178">
              <a:extLst>
                <a:ext uri="{FF2B5EF4-FFF2-40B4-BE49-F238E27FC236}">
                  <a16:creationId xmlns:a16="http://schemas.microsoft.com/office/drawing/2014/main" id="{E8A6E859-A0A2-C98E-6906-9805CC94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3" name="Rectangle 179">
              <a:extLst>
                <a:ext uri="{FF2B5EF4-FFF2-40B4-BE49-F238E27FC236}">
                  <a16:creationId xmlns:a16="http://schemas.microsoft.com/office/drawing/2014/main" id="{16CCEB6A-6A4E-188A-769E-667393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in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4" name="Rectangle 180">
              <a:extLst>
                <a:ext uri="{FF2B5EF4-FFF2-40B4-BE49-F238E27FC236}">
                  <a16:creationId xmlns:a16="http://schemas.microsoft.com/office/drawing/2014/main" id="{C35D7D49-1F3E-04FA-E8DA-7056DEE0C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3821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5445" name="Rectangle 181">
              <a:extLst>
                <a:ext uri="{FF2B5EF4-FFF2-40B4-BE49-F238E27FC236}">
                  <a16:creationId xmlns:a16="http://schemas.microsoft.com/office/drawing/2014/main" id="{C7428434-67F1-E2F5-502D-DA63C591B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6" name="Rectangle 182">
              <a:extLst>
                <a:ext uri="{FF2B5EF4-FFF2-40B4-BE49-F238E27FC236}">
                  <a16:creationId xmlns:a16="http://schemas.microsoft.com/office/drawing/2014/main" id="{01201D36-218D-1079-1741-2C23C90E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874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DD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7" name="Rectangle 183">
              <a:extLst>
                <a:ext uri="{FF2B5EF4-FFF2-40B4-BE49-F238E27FC236}">
                  <a16:creationId xmlns:a16="http://schemas.microsoft.com/office/drawing/2014/main" id="{517A402F-EC17-D1E6-4A4E-FBA0FDB4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8" name="Rectangle 184">
              <a:extLst>
                <a:ext uri="{FF2B5EF4-FFF2-40B4-BE49-F238E27FC236}">
                  <a16:creationId xmlns:a16="http://schemas.microsoft.com/office/drawing/2014/main" id="{7E529096-7DA0-0790-FE7D-68BF20E2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in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49" name="Rectangle 185">
              <a:extLst>
                <a:ext uri="{FF2B5EF4-FFF2-40B4-BE49-F238E27FC236}">
                  <a16:creationId xmlns:a16="http://schemas.microsoft.com/office/drawing/2014/main" id="{5E4F9247-2EE8-257A-70AA-D581482B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3821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5450" name="Rectangle 186">
              <a:extLst>
                <a:ext uri="{FF2B5EF4-FFF2-40B4-BE49-F238E27FC236}">
                  <a16:creationId xmlns:a16="http://schemas.microsoft.com/office/drawing/2014/main" id="{0B13BFFE-9822-D7EC-83AA-AA7AB338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796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Times Ten Roman" pitchFamily="2" charset="0"/>
                </a:rPr>
                <a:t> 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5451" name="Rectangle 187">
              <a:extLst>
                <a:ext uri="{FF2B5EF4-FFF2-40B4-BE49-F238E27FC236}">
                  <a16:creationId xmlns:a16="http://schemas.microsoft.com/office/drawing/2014/main" id="{18F10AB9-9943-FA44-5E9A-ED943996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0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2" name="Rectangle 188">
              <a:extLst>
                <a:ext uri="{FF2B5EF4-FFF2-40B4-BE49-F238E27FC236}">
                  <a16:creationId xmlns:a16="http://schemas.microsoft.com/office/drawing/2014/main" id="{51E4275D-DB49-03F7-5023-EBA87E7B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58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out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3" name="Rectangle 189">
              <a:extLst>
                <a:ext uri="{FF2B5EF4-FFF2-40B4-BE49-F238E27FC236}">
                  <a16:creationId xmlns:a16="http://schemas.microsoft.com/office/drawing/2014/main" id="{5FD9EAC2-3D3C-AC7F-ACF2-A13EFC6F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39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4" name="Rectangle 190">
              <a:extLst>
                <a:ext uri="{FF2B5EF4-FFF2-40B4-BE49-F238E27FC236}">
                  <a16:creationId xmlns:a16="http://schemas.microsoft.com/office/drawing/2014/main" id="{E6B2AE45-3929-41D8-CC0E-9E1A415D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47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out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5" name="Rectangle 191">
              <a:extLst>
                <a:ext uri="{FF2B5EF4-FFF2-40B4-BE49-F238E27FC236}">
                  <a16:creationId xmlns:a16="http://schemas.microsoft.com/office/drawing/2014/main" id="{8C2C4461-2107-6DBC-209E-C510927DB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302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R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6" name="Rectangle 192">
              <a:extLst>
                <a:ext uri="{FF2B5EF4-FFF2-40B4-BE49-F238E27FC236}">
                  <a16:creationId xmlns:a16="http://schemas.microsoft.com/office/drawing/2014/main" id="{B6605819-4111-DC33-2085-59C1ADB6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10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7" name="Rectangle 193">
              <a:extLst>
                <a:ext uri="{FF2B5EF4-FFF2-40B4-BE49-F238E27FC236}">
                  <a16:creationId xmlns:a16="http://schemas.microsoft.com/office/drawing/2014/main" id="{88819FB6-DE05-5782-1D36-FFE5F3EF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9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R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95458" name="Rectangle 194">
              <a:extLst>
                <a:ext uri="{FF2B5EF4-FFF2-40B4-BE49-F238E27FC236}">
                  <a16:creationId xmlns:a16="http://schemas.microsoft.com/office/drawing/2014/main" id="{59F77581-542D-9921-9ECF-DDADF9B83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p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E493D270-14D4-CDF5-DA03-0FD0F6B78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 Sizing (2)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2EC244F8-AA4E-9FE7-09DD-D03AA42D2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2800"/>
              <a:t>Performance Constraint (</a:t>
            </a:r>
            <a:r>
              <a:rPr lang="en-US" altLang="en-US" sz="2800">
                <a:latin typeface="Symbol" pitchFamily="2" charset="2"/>
              </a:rPr>
              <a:t>g</a:t>
            </a:r>
            <a:r>
              <a:rPr lang="en-US" altLang="en-US" sz="2800"/>
              <a:t>=1)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Energy for single Transition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405508" name="Object 4">
            <a:extLst>
              <a:ext uri="{FF2B5EF4-FFF2-40B4-BE49-F238E27FC236}">
                <a16:creationId xmlns:a16="http://schemas.microsoft.com/office/drawing/2014/main" id="{E7DB92DF-D9A8-DAAD-CA05-CC2E8DC6D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2051050"/>
          <a:ext cx="6704013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622900" imgH="16090900" progId="Equation.3">
                  <p:embed/>
                </p:oleObj>
              </mc:Choice>
              <mc:Fallback>
                <p:oleObj name="Equation" r:id="rId2" imgW="81622900" imgH="1609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051050"/>
                        <a:ext cx="6704013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>
            <a:extLst>
              <a:ext uri="{FF2B5EF4-FFF2-40B4-BE49-F238E27FC236}">
                <a16:creationId xmlns:a16="http://schemas.microsoft.com/office/drawing/2014/main" id="{20C34E4F-BE20-5521-E73E-3FB658B3D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4241800"/>
          <a:ext cx="35560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249600" imgH="18719800" progId="Equation.3">
                  <p:embed/>
                </p:oleObj>
              </mc:Choice>
              <mc:Fallback>
                <p:oleObj name="Equation" r:id="rId4" imgW="41249600" imgH="1871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241800"/>
                        <a:ext cx="35560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>
            <a:extLst>
              <a:ext uri="{FF2B5EF4-FFF2-40B4-BE49-F238E27FC236}">
                <a16:creationId xmlns:a16="http://schemas.microsoft.com/office/drawing/2014/main" id="{B5C5E769-6181-714E-A953-DCC7508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03438"/>
            <a:ext cx="83026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31" name="Rectangle 3">
            <a:extLst>
              <a:ext uri="{FF2B5EF4-FFF2-40B4-BE49-F238E27FC236}">
                <a16:creationId xmlns:a16="http://schemas.microsoft.com/office/drawing/2014/main" id="{7C0C32C3-91DE-C880-628F-DE56837E1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 Sizing (3)</a:t>
            </a:r>
          </a:p>
        </p:txBody>
      </p:sp>
      <p:sp>
        <p:nvSpPr>
          <p:cNvPr id="406533" name="Text Box 5">
            <a:extLst>
              <a:ext uri="{FF2B5EF4-FFF2-40B4-BE49-F238E27FC236}">
                <a16:creationId xmlns:a16="http://schemas.microsoft.com/office/drawing/2014/main" id="{D2E61820-FB1E-FE4F-9A62-81C2FF41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83845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tx2"/>
                </a:solidFill>
                <a:latin typeface="Book Antiqua" panose="02040602050305030304" pitchFamily="18" charset="0"/>
              </a:rPr>
              <a:t>F</a:t>
            </a:r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=1</a:t>
            </a:r>
            <a:endParaRPr lang="en-US" altLang="en-US" sz="14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06534" name="Text Box 6">
            <a:extLst>
              <a:ext uri="{FF2B5EF4-FFF2-40B4-BE49-F238E27FC236}">
                <a16:creationId xmlns:a16="http://schemas.microsoft.com/office/drawing/2014/main" id="{23A6111B-237E-D1F8-419E-A3A5C660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32575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406535" name="Text Box 7">
            <a:extLst>
              <a:ext uri="{FF2B5EF4-FFF2-40B4-BE49-F238E27FC236}">
                <a16:creationId xmlns:a16="http://schemas.microsoft.com/office/drawing/2014/main" id="{DC6818C5-5027-CC7C-C2DF-58E15BD8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38798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406536" name="Text Box 8">
            <a:extLst>
              <a:ext uri="{FF2B5EF4-FFF2-40B4-BE49-F238E27FC236}">
                <a16:creationId xmlns:a16="http://schemas.microsoft.com/office/drawing/2014/main" id="{CDC10D49-E267-B138-12CF-07A56A6F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457835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10</a:t>
            </a:r>
          </a:p>
        </p:txBody>
      </p:sp>
      <p:sp>
        <p:nvSpPr>
          <p:cNvPr id="406537" name="Text Box 9">
            <a:extLst>
              <a:ext uri="{FF2B5EF4-FFF2-40B4-BE49-F238E27FC236}">
                <a16:creationId xmlns:a16="http://schemas.microsoft.com/office/drawing/2014/main" id="{AB83CC1F-E159-5CCA-E248-1E1D82C3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02285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20</a:t>
            </a:r>
          </a:p>
        </p:txBody>
      </p:sp>
      <p:sp>
        <p:nvSpPr>
          <p:cNvPr id="406538" name="Text Box 10">
            <a:extLst>
              <a:ext uri="{FF2B5EF4-FFF2-40B4-BE49-F238E27FC236}">
                <a16:creationId xmlns:a16="http://schemas.microsoft.com/office/drawing/2014/main" id="{35425E9A-1E6A-5BC2-BC6C-E2DA98F89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457325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V</a:t>
            </a:r>
            <a:r>
              <a:rPr lang="en-US" altLang="en-US" sz="2000" baseline="-25000">
                <a:solidFill>
                  <a:schemeClr val="tx2"/>
                </a:solidFill>
                <a:latin typeface="Book Antiqua" panose="02040602050305030304" pitchFamily="18" charset="0"/>
              </a:rPr>
              <a:t>DD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=</a:t>
            </a:r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f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(f)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06539" name="Text Box 11">
            <a:extLst>
              <a:ext uri="{FF2B5EF4-FFF2-40B4-BE49-F238E27FC236}">
                <a16:creationId xmlns:a16="http://schemas.microsoft.com/office/drawing/2014/main" id="{6E3D95BC-3856-C4F3-2A64-BEAF44FD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1495425"/>
            <a:ext cx="1236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E/E</a:t>
            </a:r>
            <a:r>
              <a:rPr lang="en-US" altLang="en-US" sz="2000" baseline="-25000">
                <a:solidFill>
                  <a:schemeClr val="tx2"/>
                </a:solidFill>
                <a:latin typeface="Book Antiqua" panose="02040602050305030304" pitchFamily="18" charset="0"/>
              </a:rPr>
              <a:t>ref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=</a:t>
            </a:r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f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(f)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B1A6B414-E332-2B17-0DAC-15C011F5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5913"/>
            <a:ext cx="8610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8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Short Circuit Currents</a:t>
            </a:r>
            <a:endParaRPr lang="en-US" altLang="en-US" sz="4800" b="1" u="sng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07555" name="Picture 3">
            <a:extLst>
              <a:ext uri="{FF2B5EF4-FFF2-40B4-BE49-F238E27FC236}">
                <a16:creationId xmlns:a16="http://schemas.microsoft.com/office/drawing/2014/main" id="{FCD8A43B-27BF-B246-B272-5162794B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3300"/>
            <a:ext cx="518160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78" name="Object 2">
            <a:extLst>
              <a:ext uri="{FF2B5EF4-FFF2-40B4-BE49-F238E27FC236}">
                <a16:creationId xmlns:a16="http://schemas.microsoft.com/office/drawing/2014/main" id="{3A84028B-61FB-4744-BD97-E75409356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828800"/>
          <a:ext cx="2679700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759200" imgH="4660900" progId="Photoshop.Image.4">
                  <p:embed/>
                </p:oleObj>
              </mc:Choice>
              <mc:Fallback>
                <p:oleObj name="Image" r:id="rId2" imgW="3759200" imgH="4660900" progId="Photoshop.Image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2679700" cy="332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79" name="Rectangle 3">
            <a:extLst>
              <a:ext uri="{FF2B5EF4-FFF2-40B4-BE49-F238E27FC236}">
                <a16:creationId xmlns:a16="http://schemas.microsoft.com/office/drawing/2014/main" id="{1CD180D7-9605-D5EF-4C9D-FBE6E7A1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752600"/>
            <a:ext cx="3200400" cy="3429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0" name="Rectangle 4">
            <a:extLst>
              <a:ext uri="{FF2B5EF4-FFF2-40B4-BE49-F238E27FC236}">
                <a16:creationId xmlns:a16="http://schemas.microsoft.com/office/drawing/2014/main" id="{E1668D6E-6EDF-67A8-C7E5-BEA88D44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How to keep Short-Circuit Currents Low?</a:t>
            </a:r>
            <a:endParaRPr lang="en-US" altLang="en-US" sz="2800" b="1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graphicFrame>
        <p:nvGraphicFramePr>
          <p:cNvPr id="408581" name="Object 5">
            <a:extLst>
              <a:ext uri="{FF2B5EF4-FFF2-40B4-BE49-F238E27FC236}">
                <a16:creationId xmlns:a16="http://schemas.microsoft.com/office/drawing/2014/main" id="{95AD105D-55DB-0D5C-19B5-7B8A74440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05000"/>
          <a:ext cx="2914650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4406900" imgH="4737100" progId="Photoshop.Image.4">
                  <p:embed/>
                </p:oleObj>
              </mc:Choice>
              <mc:Fallback>
                <p:oleObj name="Image" r:id="rId4" imgW="4406900" imgH="4737100" progId="Photoshop.Image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2914650" cy="313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2" name="Rectangle 6">
            <a:extLst>
              <a:ext uri="{FF2B5EF4-FFF2-40B4-BE49-F238E27FC236}">
                <a16:creationId xmlns:a16="http://schemas.microsoft.com/office/drawing/2014/main" id="{479515B3-F129-2B0A-E4AC-AC18463D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3200400" cy="3429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3" name="Text Box 7">
            <a:extLst>
              <a:ext uri="{FF2B5EF4-FFF2-40B4-BE49-F238E27FC236}">
                <a16:creationId xmlns:a16="http://schemas.microsoft.com/office/drawing/2014/main" id="{B4BBECE8-150B-FDAA-36F6-BA2B27E6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75275"/>
            <a:ext cx="5829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folHlink"/>
                </a:solidFill>
                <a:latin typeface="Times New Roman" panose="02020603050405020304" pitchFamily="18" charset="0"/>
              </a:rPr>
              <a:t>Short circuit current goes to zero if t</a:t>
            </a:r>
            <a:r>
              <a:rPr lang="en-US" altLang="en-US" i="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fall</a:t>
            </a:r>
            <a:r>
              <a:rPr lang="en-US" altLang="en-US" i="0">
                <a:solidFill>
                  <a:schemeClr val="folHlink"/>
                </a:solidFill>
                <a:latin typeface="Times New Roman" panose="02020603050405020304" pitchFamily="18" charset="0"/>
              </a:rPr>
              <a:t> &gt;&gt; t</a:t>
            </a:r>
            <a:r>
              <a:rPr lang="en-US" altLang="en-US" i="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rise</a:t>
            </a:r>
            <a:r>
              <a:rPr lang="en-US" altLang="en-US" i="0">
                <a:solidFill>
                  <a:schemeClr val="folHlink"/>
                </a:solidFill>
                <a:latin typeface="Times New Roman" panose="02020603050405020304" pitchFamily="18" charset="0"/>
              </a:rPr>
              <a:t>,</a:t>
            </a:r>
          </a:p>
          <a:p>
            <a:r>
              <a:rPr lang="en-US" altLang="en-US" i="0">
                <a:solidFill>
                  <a:schemeClr val="folHlink"/>
                </a:solidFill>
                <a:latin typeface="Times New Roman" panose="02020603050405020304" pitchFamily="18" charset="0"/>
              </a:rPr>
              <a:t>but can’t do this for cascade logic, so 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617B8251-C659-5602-19BA-2CFEABAD4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Minimizing Short-Circuit Power</a:t>
            </a:r>
            <a:endParaRPr lang="en-US" altLang="en-US" b="1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09603" name="Picture 3">
            <a:extLst>
              <a:ext uri="{FF2B5EF4-FFF2-40B4-BE49-F238E27FC236}">
                <a16:creationId xmlns:a16="http://schemas.microsoft.com/office/drawing/2014/main" id="{0372069D-21B6-C32C-FA39-29EBA3B3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67635" r="10625" b="10938"/>
          <a:stretch>
            <a:fillRect/>
          </a:stretch>
        </p:blipFill>
        <p:spPr bwMode="auto">
          <a:xfrm>
            <a:off x="914400" y="4603750"/>
            <a:ext cx="7315200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04" name="Picture 4">
            <a:extLst>
              <a:ext uri="{FF2B5EF4-FFF2-40B4-BE49-F238E27FC236}">
                <a16:creationId xmlns:a16="http://schemas.microsoft.com/office/drawing/2014/main" id="{937EDB00-A913-A73F-5D89-F7658ABE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222375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05" name="Text Box 5">
            <a:extLst>
              <a:ext uri="{FF2B5EF4-FFF2-40B4-BE49-F238E27FC236}">
                <a16:creationId xmlns:a16="http://schemas.microsoft.com/office/drawing/2014/main" id="{BDF263EF-A501-F356-2548-3A1D3E1A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871913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latin typeface="Times New Roman" panose="02020603050405020304" pitchFamily="18" charset="0"/>
              </a:rPr>
              <a:t>Vdd =1.5</a:t>
            </a:r>
            <a:endParaRPr lang="en-US" altLang="en-US" sz="1800" i="0">
              <a:latin typeface="Times New Roman" panose="02020603050405020304" pitchFamily="18" charset="0"/>
            </a:endParaRPr>
          </a:p>
        </p:txBody>
      </p:sp>
      <p:sp>
        <p:nvSpPr>
          <p:cNvPr id="409606" name="Text Box 6">
            <a:extLst>
              <a:ext uri="{FF2B5EF4-FFF2-40B4-BE49-F238E27FC236}">
                <a16:creationId xmlns:a16="http://schemas.microsoft.com/office/drawing/2014/main" id="{0115DC46-7CAB-893C-8A36-BB833B3B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latin typeface="Times New Roman" panose="02020603050405020304" pitchFamily="18" charset="0"/>
              </a:rPr>
              <a:t>Vdd =2.5</a:t>
            </a:r>
            <a:endParaRPr lang="en-US" altLang="en-US" sz="1800" i="0">
              <a:latin typeface="Times New Roman" panose="02020603050405020304" pitchFamily="18" charset="0"/>
            </a:endParaRPr>
          </a:p>
        </p:txBody>
      </p:sp>
      <p:sp>
        <p:nvSpPr>
          <p:cNvPr id="409607" name="Text Box 7">
            <a:extLst>
              <a:ext uri="{FF2B5EF4-FFF2-40B4-BE49-F238E27FC236}">
                <a16:creationId xmlns:a16="http://schemas.microsoft.com/office/drawing/2014/main" id="{D9F6AA38-731A-7794-0C0F-04093618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latin typeface="Times New Roman" panose="02020603050405020304" pitchFamily="18" charset="0"/>
              </a:rPr>
              <a:t>Vdd =3.3</a:t>
            </a:r>
            <a:endParaRPr lang="en-US" altLang="en-US" sz="18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3E07CA2B-2C18-4064-41F6-918F8D9A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93688"/>
            <a:ext cx="4835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4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Leakage</a:t>
            </a:r>
            <a:endParaRPr lang="en-US" altLang="en-US" b="1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10627" name="Picture 3">
            <a:extLst>
              <a:ext uri="{FF2B5EF4-FFF2-40B4-BE49-F238E27FC236}">
                <a16:creationId xmlns:a16="http://schemas.microsoft.com/office/drawing/2014/main" id="{CA4A549C-2D6A-5A82-E76E-C4173808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2"/>
          <a:stretch>
            <a:fillRect/>
          </a:stretch>
        </p:blipFill>
        <p:spPr bwMode="auto">
          <a:xfrm>
            <a:off x="2057400" y="1511300"/>
            <a:ext cx="52578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28" name="Text Box 4">
            <a:extLst>
              <a:ext uri="{FF2B5EF4-FFF2-40B4-BE49-F238E27FC236}">
                <a16:creationId xmlns:a16="http://schemas.microsoft.com/office/drawing/2014/main" id="{AFBAD7B5-1EF0-E49F-194E-A9891F98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67313"/>
            <a:ext cx="7288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Sub-threshold current one of most compelling issues</a:t>
            </a:r>
          </a:p>
          <a:p>
            <a:r>
              <a:rPr lang="en-US" altLang="en-US" i="0">
                <a:solidFill>
                  <a:srgbClr val="315263"/>
                </a:solidFill>
              </a:rPr>
              <a:t>in low-energy circuit design!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6634A06C-4F95-9894-BF72-96ECEA52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75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4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Reverse-Biased Diode Leakage</a:t>
            </a:r>
            <a:endParaRPr lang="en-US" altLang="en-US" b="1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11651" name="Picture 3">
            <a:extLst>
              <a:ext uri="{FF2B5EF4-FFF2-40B4-BE49-F238E27FC236}">
                <a16:creationId xmlns:a16="http://schemas.microsoft.com/office/drawing/2014/main" id="{B7EB5F5C-6FE8-3D41-6203-A8E01F2D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4"/>
          <a:stretch>
            <a:fillRect/>
          </a:stretch>
        </p:blipFill>
        <p:spPr bwMode="auto">
          <a:xfrm>
            <a:off x="1981200" y="1828800"/>
            <a:ext cx="5334000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2" name="Text Box 4">
            <a:extLst>
              <a:ext uri="{FF2B5EF4-FFF2-40B4-BE49-F238E27FC236}">
                <a16:creationId xmlns:a16="http://schemas.microsoft.com/office/drawing/2014/main" id="{00E2BA4C-6A95-3AB5-B659-A20A3F40C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456238"/>
            <a:ext cx="41687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JS = </a:t>
            </a:r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10-100 pA/</a:t>
            </a:r>
            <a:r>
              <a:rPr lang="en-US" altLang="en-US" sz="1400" b="1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m2  at 25 deg C for  0.25</a:t>
            </a:r>
            <a:r>
              <a:rPr lang="en-US" altLang="en-US" sz="1400" b="1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m CMOS</a:t>
            </a:r>
          </a:p>
          <a:p>
            <a:r>
              <a:rPr lang="en-US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JS </a:t>
            </a:r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doubles for every 9 deg C!</a:t>
            </a:r>
          </a:p>
          <a:p>
            <a:endParaRPr lang="en-US" altLang="en-US" sz="1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8E725ED6-7133-0E27-B797-5EDC03DC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738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Subthreshold Leakage Component</a:t>
            </a:r>
            <a:endParaRPr lang="en-US" altLang="en-US" sz="2800" b="1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</p:txBody>
      </p:sp>
      <p:pic>
        <p:nvPicPr>
          <p:cNvPr id="412675" name="Picture 3">
            <a:extLst>
              <a:ext uri="{FF2B5EF4-FFF2-40B4-BE49-F238E27FC236}">
                <a16:creationId xmlns:a16="http://schemas.microsoft.com/office/drawing/2014/main" id="{D5603AD1-DF65-ADA0-AE8F-097C0A93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8" t="27344" r="11874" b="10938"/>
          <a:stretch>
            <a:fillRect/>
          </a:stretch>
        </p:blipFill>
        <p:spPr bwMode="auto">
          <a:xfrm>
            <a:off x="1143000" y="1676400"/>
            <a:ext cx="70866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5EBA9742-F3AA-6B16-B077-E3C73A78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2225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Static Power Consumption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2" charset="0"/>
            </a:endParaRPr>
          </a:p>
        </p:txBody>
      </p:sp>
      <p:pic>
        <p:nvPicPr>
          <p:cNvPr id="413699" name="Picture 3">
            <a:extLst>
              <a:ext uri="{FF2B5EF4-FFF2-40B4-BE49-F238E27FC236}">
                <a16:creationId xmlns:a16="http://schemas.microsoft.com/office/drawing/2014/main" id="{7F2084FF-C4C5-5B1B-FDC7-CB6F0611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3"/>
          <a:stretch>
            <a:fillRect/>
          </a:stretch>
        </p:blipFill>
        <p:spPr bwMode="auto">
          <a:xfrm>
            <a:off x="1498600" y="1244600"/>
            <a:ext cx="533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700" name="Text Box 4">
            <a:extLst>
              <a:ext uri="{FF2B5EF4-FFF2-40B4-BE49-F238E27FC236}">
                <a16:creationId xmlns:a16="http://schemas.microsoft.com/office/drawing/2014/main" id="{A4B3493E-F397-B657-183F-8D2994BB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659313"/>
            <a:ext cx="84613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rgbClr val="315263"/>
                </a:solidFill>
                <a:latin typeface="Times New Roman" panose="02020603050405020304" pitchFamily="18" charset="0"/>
              </a:rPr>
              <a:t>Wasted energy …</a:t>
            </a:r>
          </a:p>
          <a:p>
            <a:r>
              <a:rPr lang="en-US" altLang="en-US" sz="2800" i="0">
                <a:solidFill>
                  <a:srgbClr val="315263"/>
                </a:solidFill>
                <a:latin typeface="Times New Roman" panose="02020603050405020304" pitchFamily="18" charset="0"/>
              </a:rPr>
              <a:t>Should be avoided in almost all  cases,</a:t>
            </a:r>
          </a:p>
          <a:p>
            <a:r>
              <a:rPr lang="en-US" altLang="en-US" sz="2800" i="0">
                <a:solidFill>
                  <a:srgbClr val="315263"/>
                </a:solidFill>
                <a:latin typeface="Times New Roman" panose="02020603050405020304" pitchFamily="18" charset="0"/>
              </a:rPr>
              <a:t>but could help reducing energy in others (e.g. sense amps)</a:t>
            </a:r>
            <a:endParaRPr lang="en-US" altLang="en-US" sz="3200" i="0">
              <a:solidFill>
                <a:srgbClr val="3152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1FB0785-1ED8-9B08-478D-D747E216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25" y="280988"/>
            <a:ext cx="8229600" cy="803275"/>
          </a:xfrm>
        </p:spPr>
        <p:txBody>
          <a:bodyPr/>
          <a:lstStyle/>
          <a:p>
            <a:r>
              <a:rPr lang="en-US" altLang="en-US"/>
              <a:t>Principles for Power Reduction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5F86CB6-D83A-7254-BFED-70B4B7570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5575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660066"/>
                </a:solidFill>
              </a:rPr>
              <a:t>Prime choice: Reduce voltage!</a:t>
            </a:r>
          </a:p>
          <a:p>
            <a:pPr lvl="1"/>
            <a:r>
              <a:rPr lang="en-US" altLang="en-US"/>
              <a:t>Recent years have seen an acceleration in supply voltage reduction</a:t>
            </a:r>
          </a:p>
          <a:p>
            <a:pPr lvl="1"/>
            <a:r>
              <a:rPr lang="en-US" altLang="en-US"/>
              <a:t>Design at very low voltages still open question (0.6 … 0.9 V by 2010!)</a:t>
            </a:r>
          </a:p>
          <a:p>
            <a:r>
              <a:rPr lang="en-US" altLang="en-US"/>
              <a:t>Reduce switching activity</a:t>
            </a:r>
          </a:p>
          <a:p>
            <a:r>
              <a:rPr lang="en-US" altLang="en-US"/>
              <a:t>Reduce physical capacitance</a:t>
            </a:r>
          </a:p>
          <a:p>
            <a:pPr lvl="1"/>
            <a:r>
              <a:rPr lang="en-US" altLang="en-US"/>
              <a:t>Device Sizing: for </a:t>
            </a:r>
            <a:r>
              <a:rPr lang="en-US" altLang="en-US" i="1"/>
              <a:t>F</a:t>
            </a:r>
            <a:r>
              <a:rPr lang="en-US" altLang="en-US"/>
              <a:t>=20</a:t>
            </a:r>
          </a:p>
          <a:p>
            <a:pPr lvl="2"/>
            <a:r>
              <a:rPr lang="en-US" altLang="en-US" i="1"/>
              <a:t>f</a:t>
            </a:r>
            <a:r>
              <a:rPr lang="en-US" altLang="en-US" i="1" baseline="-25000"/>
              <a:t>opt</a:t>
            </a:r>
            <a:r>
              <a:rPr lang="en-US" altLang="en-US"/>
              <a:t>(energy)=3.53, </a:t>
            </a:r>
            <a:r>
              <a:rPr lang="en-US" altLang="en-US" i="1"/>
              <a:t>f</a:t>
            </a:r>
            <a:r>
              <a:rPr lang="en-US" altLang="en-US" i="1" baseline="-25000"/>
              <a:t>opt</a:t>
            </a:r>
            <a:r>
              <a:rPr lang="en-US" altLang="en-US"/>
              <a:t>(performance)=4.47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F17921C6-B33D-3A79-CD84-492AD104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0513"/>
            <a:ext cx="7772400" cy="715962"/>
          </a:xfrm>
        </p:spPr>
        <p:txBody>
          <a:bodyPr/>
          <a:lstStyle/>
          <a:p>
            <a:r>
              <a:rPr lang="en-US" altLang="en-US" sz="3600"/>
              <a:t>CMOS Inverter: Transient Response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74115" name="Group 3">
            <a:extLst>
              <a:ext uri="{FF2B5EF4-FFF2-40B4-BE49-F238E27FC236}">
                <a16:creationId xmlns:a16="http://schemas.microsoft.com/office/drawing/2014/main" id="{8B9F52B5-B4BA-0CB0-A30A-D870E8F571B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862138"/>
            <a:ext cx="2667000" cy="1470025"/>
            <a:chOff x="3936" y="1090"/>
            <a:chExt cx="1680" cy="926"/>
          </a:xfrm>
        </p:grpSpPr>
        <p:sp>
          <p:nvSpPr>
            <p:cNvPr id="474116" name="Rectangle 4">
              <a:extLst>
                <a:ext uri="{FF2B5EF4-FFF2-40B4-BE49-F238E27FC236}">
                  <a16:creationId xmlns:a16="http://schemas.microsoft.com/office/drawing/2014/main" id="{75DF8F41-AC6D-85CE-8889-6911450F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0"/>
              <a:ext cx="1680" cy="926"/>
            </a:xfrm>
            <a:prstGeom prst="rect">
              <a:avLst/>
            </a:prstGeom>
            <a:gradFill rotWithShape="1">
              <a:gsLst>
                <a:gs pos="0">
                  <a:srgbClr val="7B84C6"/>
                </a:gs>
                <a:gs pos="100000">
                  <a:srgbClr val="7B84C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474117" name="Rectangle 5">
              <a:extLst>
                <a:ext uri="{FF2B5EF4-FFF2-40B4-BE49-F238E27FC236}">
                  <a16:creationId xmlns:a16="http://schemas.microsoft.com/office/drawing/2014/main" id="{17C22536-A6C7-7498-907D-2F52F74C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t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18" name="Rectangle 6">
              <a:extLst>
                <a:ext uri="{FF2B5EF4-FFF2-40B4-BE49-F238E27FC236}">
                  <a16:creationId xmlns:a16="http://schemas.microsoft.com/office/drawing/2014/main" id="{90B6F52C-7CF7-0BC3-0DEB-2187C4C05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403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chemeClr val="bg1"/>
                  </a:solidFill>
                </a:rPr>
                <a:t>pHL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19" name="Rectangle 7">
              <a:extLst>
                <a:ext uri="{FF2B5EF4-FFF2-40B4-BE49-F238E27FC236}">
                  <a16:creationId xmlns:a16="http://schemas.microsoft.com/office/drawing/2014/main" id="{CBDEC705-2131-BB93-F8F5-A8DF8C12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322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 = f(R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0" name="Rectangle 8">
              <a:extLst>
                <a:ext uri="{FF2B5EF4-FFF2-40B4-BE49-F238E27FC236}">
                  <a16:creationId xmlns:a16="http://schemas.microsoft.com/office/drawing/2014/main" id="{4AAF6959-CBD6-32E9-A52D-1BD4C685B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1403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chemeClr val="bg1"/>
                  </a:solidFill>
                </a:rPr>
                <a:t>on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1" name="Rectangle 9">
              <a:extLst>
                <a:ext uri="{FF2B5EF4-FFF2-40B4-BE49-F238E27FC236}">
                  <a16:creationId xmlns:a16="http://schemas.microsoft.com/office/drawing/2014/main" id="{304F82F1-8FF5-EDA9-6B0E-1EEEFD161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1322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.C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2" name="Rectangle 10">
              <a:extLst>
                <a:ext uri="{FF2B5EF4-FFF2-40B4-BE49-F238E27FC236}">
                  <a16:creationId xmlns:a16="http://schemas.microsoft.com/office/drawing/2014/main" id="{FDA16940-00C3-7F43-493B-52D8637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403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chemeClr val="bg1"/>
                  </a:solidFill>
                </a:rPr>
                <a:t>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3" name="Rectangle 11">
              <a:extLst>
                <a:ext uri="{FF2B5EF4-FFF2-40B4-BE49-F238E27FC236}">
                  <a16:creationId xmlns:a16="http://schemas.microsoft.com/office/drawing/2014/main" id="{0437B75D-71EB-E83A-8FE8-A651EE59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)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4" name="Rectangle 12">
              <a:extLst>
                <a:ext uri="{FF2B5EF4-FFF2-40B4-BE49-F238E27FC236}">
                  <a16:creationId xmlns:a16="http://schemas.microsoft.com/office/drawing/2014/main" id="{743CEA72-4276-42C5-B86A-0DA75C83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18"/>
              <a:ext cx="6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= 0.69 R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5" name="Rectangle 13">
              <a:extLst>
                <a:ext uri="{FF2B5EF4-FFF2-40B4-BE49-F238E27FC236}">
                  <a16:creationId xmlns:a16="http://schemas.microsoft.com/office/drawing/2014/main" id="{F5009E95-3B26-389F-1A62-6038BDD3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699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chemeClr val="bg1"/>
                  </a:solidFill>
                </a:rPr>
                <a:t>on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6" name="Rectangle 14">
              <a:extLst>
                <a:ext uri="{FF2B5EF4-FFF2-40B4-BE49-F238E27FC236}">
                  <a16:creationId xmlns:a16="http://schemas.microsoft.com/office/drawing/2014/main" id="{9DE53438-1CC9-5D54-532F-4259BA80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61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i="0">
                  <a:solidFill>
                    <a:schemeClr val="bg1"/>
                  </a:solidFill>
                </a:rPr>
                <a:t>C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  <p:sp>
          <p:nvSpPr>
            <p:cNvPr id="474127" name="Rectangle 15">
              <a:extLst>
                <a:ext uri="{FF2B5EF4-FFF2-40B4-BE49-F238E27FC236}">
                  <a16:creationId xmlns:a16="http://schemas.microsoft.com/office/drawing/2014/main" id="{7E647C08-684F-B289-9810-89C5544A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699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chemeClr val="bg1"/>
                  </a:solidFill>
                </a:rPr>
                <a:t>L</a:t>
              </a:r>
              <a:endParaRPr lang="en-US" altLang="en-US" sz="1800" i="0">
                <a:solidFill>
                  <a:schemeClr val="bg1"/>
                </a:solidFill>
              </a:endParaRPr>
            </a:p>
          </p:txBody>
        </p:sp>
      </p:grpSp>
      <p:sp>
        <p:nvSpPr>
          <p:cNvPr id="474128" name="Rectangle 16">
            <a:extLst>
              <a:ext uri="{FF2B5EF4-FFF2-40B4-BE49-F238E27FC236}">
                <a16:creationId xmlns:a16="http://schemas.microsoft.com/office/drawing/2014/main" id="{E94B789B-9F26-834B-5F61-54101F43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7973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29" name="Rectangle 17">
            <a:extLst>
              <a:ext uri="{FF2B5EF4-FFF2-40B4-BE49-F238E27FC236}">
                <a16:creationId xmlns:a16="http://schemas.microsoft.com/office/drawing/2014/main" id="{8458EFFB-7C54-62FB-26C1-B1DCF001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553243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0" name="Rectangle 18">
            <a:extLst>
              <a:ext uri="{FF2B5EF4-FFF2-40B4-BE49-F238E27FC236}">
                <a16:creationId xmlns:a16="http://schemas.microsoft.com/office/drawing/2014/main" id="{430CD8B9-39BE-415B-ADDF-A5EF6896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553243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1" name="Rectangle 19">
            <a:extLst>
              <a:ext uri="{FF2B5EF4-FFF2-40B4-BE49-F238E27FC236}">
                <a16:creationId xmlns:a16="http://schemas.microsoft.com/office/drawing/2014/main" id="{1B773AB5-8EDF-FB54-4D78-F8E37331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2" name="Rectangle 20">
            <a:extLst>
              <a:ext uri="{FF2B5EF4-FFF2-40B4-BE49-F238E27FC236}">
                <a16:creationId xmlns:a16="http://schemas.microsoft.com/office/drawing/2014/main" id="{000BF8A8-8996-881A-2930-023B382D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3" name="Rectangle 21">
            <a:extLst>
              <a:ext uri="{FF2B5EF4-FFF2-40B4-BE49-F238E27FC236}">
                <a16:creationId xmlns:a16="http://schemas.microsoft.com/office/drawing/2014/main" id="{F0FDCBB4-4C68-4324-4B3F-406F8B7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4" name="Rectangle 22">
            <a:extLst>
              <a:ext uri="{FF2B5EF4-FFF2-40B4-BE49-F238E27FC236}">
                <a16:creationId xmlns:a16="http://schemas.microsoft.com/office/drawing/2014/main" id="{47558A29-72B0-D998-23A1-7F0089C6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18125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5" name="Rectangle 23">
            <a:extLst>
              <a:ext uri="{FF2B5EF4-FFF2-40B4-BE49-F238E27FC236}">
                <a16:creationId xmlns:a16="http://schemas.microsoft.com/office/drawing/2014/main" id="{1B0A33D8-7893-2D09-BFFB-8C933E4E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070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6" name="Rectangle 24">
            <a:extLst>
              <a:ext uri="{FF2B5EF4-FFF2-40B4-BE49-F238E27FC236}">
                <a16:creationId xmlns:a16="http://schemas.microsoft.com/office/drawing/2014/main" id="{74B6FE06-641A-1142-B139-C709F96F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5202238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7" name="Rectangle 25">
            <a:extLst>
              <a:ext uri="{FF2B5EF4-FFF2-40B4-BE49-F238E27FC236}">
                <a16:creationId xmlns:a16="http://schemas.microsoft.com/office/drawing/2014/main" id="{D5E62479-2CA7-6DB1-B366-13CCEE88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202238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8" name="Rectangle 26">
            <a:extLst>
              <a:ext uri="{FF2B5EF4-FFF2-40B4-BE49-F238E27FC236}">
                <a16:creationId xmlns:a16="http://schemas.microsoft.com/office/drawing/2014/main" id="{1FB04AF4-5778-9DB0-B92C-8A14339F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5102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9" name="Rectangle 27">
            <a:extLst>
              <a:ext uri="{FF2B5EF4-FFF2-40B4-BE49-F238E27FC236}">
                <a16:creationId xmlns:a16="http://schemas.microsoft.com/office/drawing/2014/main" id="{DC2253CE-4000-EE42-6E97-CB65A486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562350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0" name="Rectangle 28">
            <a:extLst>
              <a:ext uri="{FF2B5EF4-FFF2-40B4-BE49-F238E27FC236}">
                <a16:creationId xmlns:a16="http://schemas.microsoft.com/office/drawing/2014/main" id="{D1CA14CE-56A9-0AC5-9655-C6C27B8A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323056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1" name="Rectangle 29">
            <a:extLst>
              <a:ext uri="{FF2B5EF4-FFF2-40B4-BE49-F238E27FC236}">
                <a16:creationId xmlns:a16="http://schemas.microsoft.com/office/drawing/2014/main" id="{B9B05EA7-D13F-1C7C-EF77-FD804AC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2" name="Rectangle 30">
            <a:extLst>
              <a:ext uri="{FF2B5EF4-FFF2-40B4-BE49-F238E27FC236}">
                <a16:creationId xmlns:a16="http://schemas.microsoft.com/office/drawing/2014/main" id="{69143898-55E1-F25B-B7AB-BF1B1E19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3" name="Rectangle 31">
            <a:extLst>
              <a:ext uri="{FF2B5EF4-FFF2-40B4-BE49-F238E27FC236}">
                <a16:creationId xmlns:a16="http://schemas.microsoft.com/office/drawing/2014/main" id="{9D7357A7-892A-2BBE-5F3D-083D754A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4" name="Rectangle 32">
            <a:extLst>
              <a:ext uri="{FF2B5EF4-FFF2-40B4-BE49-F238E27FC236}">
                <a16:creationId xmlns:a16="http://schemas.microsoft.com/office/drawing/2014/main" id="{B6AAA418-6851-D88B-25B0-64AAF0D5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54638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5" name="Rectangle 33">
            <a:extLst>
              <a:ext uri="{FF2B5EF4-FFF2-40B4-BE49-F238E27FC236}">
                <a16:creationId xmlns:a16="http://schemas.microsoft.com/office/drawing/2014/main" id="{16C4B244-CC27-6BE1-03EA-25B2F70B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502920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6" name="Line 34">
            <a:extLst>
              <a:ext uri="{FF2B5EF4-FFF2-40B4-BE49-F238E27FC236}">
                <a16:creationId xmlns:a16="http://schemas.microsoft.com/office/drawing/2014/main" id="{242B55EF-6345-0E76-2FB2-A2D57CC2C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4673600"/>
            <a:ext cx="1587" cy="4333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7" name="Line 35">
            <a:extLst>
              <a:ext uri="{FF2B5EF4-FFF2-40B4-BE49-F238E27FC236}">
                <a16:creationId xmlns:a16="http://schemas.microsoft.com/office/drawing/2014/main" id="{D4966828-61D7-AFAB-A39D-08D7D8642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3514725"/>
            <a:ext cx="1588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8" name="Line 36">
            <a:extLst>
              <a:ext uri="{FF2B5EF4-FFF2-40B4-BE49-F238E27FC236}">
                <a16:creationId xmlns:a16="http://schemas.microsoft.com/office/drawing/2014/main" id="{446DE65B-FB3C-0DF9-4589-BDF819A85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4116388"/>
            <a:ext cx="1588" cy="48101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49" name="Line 37">
            <a:extLst>
              <a:ext uri="{FF2B5EF4-FFF2-40B4-BE49-F238E27FC236}">
                <a16:creationId xmlns:a16="http://schemas.microsoft.com/office/drawing/2014/main" id="{7AC2DE47-C875-B799-35F4-53224F7FE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776538"/>
            <a:ext cx="1587" cy="7381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0" name="Line 38">
            <a:extLst>
              <a:ext uri="{FF2B5EF4-FFF2-40B4-BE49-F238E27FC236}">
                <a16:creationId xmlns:a16="http://schemas.microsoft.com/office/drawing/2014/main" id="{EB55965F-6600-22F1-3F78-12E0EEACF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876425"/>
            <a:ext cx="1587" cy="3508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1" name="Line 39">
            <a:extLst>
              <a:ext uri="{FF2B5EF4-FFF2-40B4-BE49-F238E27FC236}">
                <a16:creationId xmlns:a16="http://schemas.microsoft.com/office/drawing/2014/main" id="{6ABE5476-32EA-21D4-204D-E4E855FDE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425" y="1876425"/>
            <a:ext cx="73977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2" name="Line 40">
            <a:extLst>
              <a:ext uri="{FF2B5EF4-FFF2-40B4-BE49-F238E27FC236}">
                <a16:creationId xmlns:a16="http://schemas.microsoft.com/office/drawing/2014/main" id="{C54ADACC-B764-335C-2165-E5727CEA7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908175"/>
            <a:ext cx="74612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3" name="Line 41">
            <a:extLst>
              <a:ext uri="{FF2B5EF4-FFF2-40B4-BE49-F238E27FC236}">
                <a16:creationId xmlns:a16="http://schemas.microsoft.com/office/drawing/2014/main" id="{2F9F84B9-A868-944F-EB5C-033E9DDA5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514725"/>
            <a:ext cx="1098550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4" name="Oval 42">
            <a:extLst>
              <a:ext uri="{FF2B5EF4-FFF2-40B4-BE49-F238E27FC236}">
                <a16:creationId xmlns:a16="http://schemas.microsoft.com/office/drawing/2014/main" id="{9D7B7A26-CC9D-A3D4-5636-95BCAA8F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468688"/>
            <a:ext cx="90487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5" name="Oval 43">
            <a:extLst>
              <a:ext uri="{FF2B5EF4-FFF2-40B4-BE49-F238E27FC236}">
                <a16:creationId xmlns:a16="http://schemas.microsoft.com/office/drawing/2014/main" id="{859AD411-9F79-11AB-AE2A-8AAC543B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3468688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6" name="Freeform 44">
            <a:extLst>
              <a:ext uri="{FF2B5EF4-FFF2-40B4-BE49-F238E27FC236}">
                <a16:creationId xmlns:a16="http://schemas.microsoft.com/office/drawing/2014/main" id="{8D7424CD-8C14-5B28-503B-1425BC698074}"/>
              </a:ext>
            </a:extLst>
          </p:cNvPr>
          <p:cNvSpPr>
            <a:spLocks/>
          </p:cNvSpPr>
          <p:nvPr/>
        </p:nvSpPr>
        <p:spPr bwMode="auto">
          <a:xfrm>
            <a:off x="1524000" y="2227263"/>
            <a:ext cx="182563" cy="549275"/>
          </a:xfrm>
          <a:custGeom>
            <a:avLst/>
            <a:gdLst>
              <a:gd name="T0" fmla="*/ 57 w 115"/>
              <a:gd name="T1" fmla="*/ 346 h 346"/>
              <a:gd name="T2" fmla="*/ 0 w 115"/>
              <a:gd name="T3" fmla="*/ 317 h 346"/>
              <a:gd name="T4" fmla="*/ 115 w 115"/>
              <a:gd name="T5" fmla="*/ 259 h 346"/>
              <a:gd name="T6" fmla="*/ 0 w 115"/>
              <a:gd name="T7" fmla="*/ 202 h 346"/>
              <a:gd name="T8" fmla="*/ 115 w 115"/>
              <a:gd name="T9" fmla="*/ 144 h 346"/>
              <a:gd name="T10" fmla="*/ 0 w 115"/>
              <a:gd name="T11" fmla="*/ 86 h 346"/>
              <a:gd name="T12" fmla="*/ 115 w 115"/>
              <a:gd name="T13" fmla="*/ 29 h 346"/>
              <a:gd name="T14" fmla="*/ 57 w 115"/>
              <a:gd name="T1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46">
                <a:moveTo>
                  <a:pt x="57" y="346"/>
                </a:moveTo>
                <a:lnTo>
                  <a:pt x="0" y="317"/>
                </a:lnTo>
                <a:lnTo>
                  <a:pt x="115" y="259"/>
                </a:lnTo>
                <a:lnTo>
                  <a:pt x="0" y="202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7" y="0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7" name="Line 45">
            <a:extLst>
              <a:ext uri="{FF2B5EF4-FFF2-40B4-BE49-F238E27FC236}">
                <a16:creationId xmlns:a16="http://schemas.microsoft.com/office/drawing/2014/main" id="{B18A8BD8-BE69-59EA-10BF-A7AACABF5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794250"/>
            <a:ext cx="1588" cy="3127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8" name="Line 46">
            <a:extLst>
              <a:ext uri="{FF2B5EF4-FFF2-40B4-BE49-F238E27FC236}">
                <a16:creationId xmlns:a16="http://schemas.microsoft.com/office/drawing/2014/main" id="{DD578006-3191-56FE-43C9-405BC6910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484563"/>
            <a:ext cx="1588" cy="7620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9" name="Freeform 47">
            <a:extLst>
              <a:ext uri="{FF2B5EF4-FFF2-40B4-BE49-F238E27FC236}">
                <a16:creationId xmlns:a16="http://schemas.microsoft.com/office/drawing/2014/main" id="{C2FA7C65-0CB6-44B3-BBC0-CAC62F38BE85}"/>
              </a:ext>
            </a:extLst>
          </p:cNvPr>
          <p:cNvSpPr>
            <a:spLocks/>
          </p:cNvSpPr>
          <p:nvPr/>
        </p:nvSpPr>
        <p:spPr bwMode="auto">
          <a:xfrm>
            <a:off x="4670425" y="4246563"/>
            <a:ext cx="182563" cy="547687"/>
          </a:xfrm>
          <a:custGeom>
            <a:avLst/>
            <a:gdLst>
              <a:gd name="T0" fmla="*/ 58 w 115"/>
              <a:gd name="T1" fmla="*/ 345 h 345"/>
              <a:gd name="T2" fmla="*/ 0 w 115"/>
              <a:gd name="T3" fmla="*/ 317 h 345"/>
              <a:gd name="T4" fmla="*/ 115 w 115"/>
              <a:gd name="T5" fmla="*/ 259 h 345"/>
              <a:gd name="T6" fmla="*/ 0 w 115"/>
              <a:gd name="T7" fmla="*/ 201 h 345"/>
              <a:gd name="T8" fmla="*/ 115 w 115"/>
              <a:gd name="T9" fmla="*/ 144 h 345"/>
              <a:gd name="T10" fmla="*/ 0 w 115"/>
              <a:gd name="T11" fmla="*/ 86 h 345"/>
              <a:gd name="T12" fmla="*/ 115 w 115"/>
              <a:gd name="T13" fmla="*/ 29 h 345"/>
              <a:gd name="T14" fmla="*/ 58 w 115"/>
              <a:gd name="T15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45">
                <a:moveTo>
                  <a:pt x="58" y="345"/>
                </a:moveTo>
                <a:lnTo>
                  <a:pt x="0" y="317"/>
                </a:lnTo>
                <a:lnTo>
                  <a:pt x="115" y="259"/>
                </a:lnTo>
                <a:lnTo>
                  <a:pt x="0" y="201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8" y="0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0" name="Line 48">
            <a:extLst>
              <a:ext uri="{FF2B5EF4-FFF2-40B4-BE49-F238E27FC236}">
                <a16:creationId xmlns:a16="http://schemas.microsoft.com/office/drawing/2014/main" id="{B78FE03B-B298-87C5-2165-EEFBBF933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863" y="5106988"/>
            <a:ext cx="3429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1" name="Line 49">
            <a:extLst>
              <a:ext uri="{FF2B5EF4-FFF2-40B4-BE49-F238E27FC236}">
                <a16:creationId xmlns:a16="http://schemas.microsoft.com/office/drawing/2014/main" id="{DBDF5A05-4043-6BBF-931E-85A3628B0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8" y="5183188"/>
            <a:ext cx="2222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2" name="Line 50">
            <a:extLst>
              <a:ext uri="{FF2B5EF4-FFF2-40B4-BE49-F238E27FC236}">
                <a16:creationId xmlns:a16="http://schemas.microsoft.com/office/drawing/2014/main" id="{65F86822-D07A-18B9-F92A-27AA8D8DD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100" y="5251450"/>
            <a:ext cx="984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3" name="Line 51">
            <a:extLst>
              <a:ext uri="{FF2B5EF4-FFF2-40B4-BE49-F238E27FC236}">
                <a16:creationId xmlns:a16="http://schemas.microsoft.com/office/drawing/2014/main" id="{B603C33B-B980-1727-ABD6-782AA2C53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5106988"/>
            <a:ext cx="35083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4" name="Line 52">
            <a:extLst>
              <a:ext uri="{FF2B5EF4-FFF2-40B4-BE49-F238E27FC236}">
                <a16:creationId xmlns:a16="http://schemas.microsoft.com/office/drawing/2014/main" id="{E32A905C-4113-D0EB-C673-215191555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183188"/>
            <a:ext cx="2206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5" name="Line 53">
            <a:extLst>
              <a:ext uri="{FF2B5EF4-FFF2-40B4-BE49-F238E27FC236}">
                <a16:creationId xmlns:a16="http://schemas.microsoft.com/office/drawing/2014/main" id="{E7E9E547-2A5E-78A5-DFEC-BDA4C96C1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8525" y="5251450"/>
            <a:ext cx="10636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6" name="Line 54">
            <a:extLst>
              <a:ext uri="{FF2B5EF4-FFF2-40B4-BE49-F238E27FC236}">
                <a16:creationId xmlns:a16="http://schemas.microsoft.com/office/drawing/2014/main" id="{5ADB0CE2-C84A-2B24-FE17-4D29E897F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1538" y="4597400"/>
            <a:ext cx="3429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7" name="Line 55">
            <a:extLst>
              <a:ext uri="{FF2B5EF4-FFF2-40B4-BE49-F238E27FC236}">
                <a16:creationId xmlns:a16="http://schemas.microsoft.com/office/drawing/2014/main" id="{942A8C06-CA03-2E09-5BBE-79D69D3CB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4665663"/>
            <a:ext cx="2206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8" name="Line 56">
            <a:extLst>
              <a:ext uri="{FF2B5EF4-FFF2-40B4-BE49-F238E27FC236}">
                <a16:creationId xmlns:a16="http://schemas.microsoft.com/office/drawing/2014/main" id="{7BCECCC1-7227-DEB0-2B36-74A70C6D3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4741863"/>
            <a:ext cx="1000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69" name="Line 57">
            <a:extLst>
              <a:ext uri="{FF2B5EF4-FFF2-40B4-BE49-F238E27FC236}">
                <a16:creationId xmlns:a16="http://schemas.microsoft.com/office/drawing/2014/main" id="{9A4D2E4C-0328-B65E-0689-3D633B5BD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010025"/>
            <a:ext cx="2968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0" name="Line 58">
            <a:extLst>
              <a:ext uri="{FF2B5EF4-FFF2-40B4-BE49-F238E27FC236}">
                <a16:creationId xmlns:a16="http://schemas.microsoft.com/office/drawing/2014/main" id="{6E0C03A6-1262-5E19-DEC1-BC5FF4F37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116388"/>
            <a:ext cx="2968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1" name="Oval 59">
            <a:extLst>
              <a:ext uri="{FF2B5EF4-FFF2-40B4-BE49-F238E27FC236}">
                <a16:creationId xmlns:a16="http://schemas.microsoft.com/office/drawing/2014/main" id="{EF805665-CB98-913E-3CC5-E24170F5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565650"/>
            <a:ext cx="106363" cy="107950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2" name="Oval 60">
            <a:extLst>
              <a:ext uri="{FF2B5EF4-FFF2-40B4-BE49-F238E27FC236}">
                <a16:creationId xmlns:a16="http://schemas.microsoft.com/office/drawing/2014/main" id="{CF882A54-C5BC-5392-3FF0-E41153D3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462338"/>
            <a:ext cx="106362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3" name="Line 61">
            <a:extLst>
              <a:ext uri="{FF2B5EF4-FFF2-40B4-BE49-F238E27FC236}">
                <a16:creationId xmlns:a16="http://schemas.microsoft.com/office/drawing/2014/main" id="{C40CDAA1-2FFC-081A-195D-FDC013DA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636963"/>
            <a:ext cx="1587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4" name="Line 62">
            <a:extLst>
              <a:ext uri="{FF2B5EF4-FFF2-40B4-BE49-F238E27FC236}">
                <a16:creationId xmlns:a16="http://schemas.microsoft.com/office/drawing/2014/main" id="{ADCF4659-7B4D-F0B3-BECD-FCFCD93E7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4238625"/>
            <a:ext cx="1587" cy="4794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5" name="Line 63">
            <a:extLst>
              <a:ext uri="{FF2B5EF4-FFF2-40B4-BE49-F238E27FC236}">
                <a16:creationId xmlns:a16="http://schemas.microsoft.com/office/drawing/2014/main" id="{4CEA272D-D3DC-8A11-0083-630B1ED97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636963"/>
            <a:ext cx="1698625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6" name="Oval 64">
            <a:extLst>
              <a:ext uri="{FF2B5EF4-FFF2-40B4-BE49-F238E27FC236}">
                <a16:creationId xmlns:a16="http://schemas.microsoft.com/office/drawing/2014/main" id="{99AA1E82-B397-EEE3-99F8-CEE2CA49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7" name="Oval 65">
            <a:extLst>
              <a:ext uri="{FF2B5EF4-FFF2-40B4-BE49-F238E27FC236}">
                <a16:creationId xmlns:a16="http://schemas.microsoft.com/office/drawing/2014/main" id="{08285803-4790-CC0C-394C-4F86BA3C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8" name="Line 66">
            <a:extLst>
              <a:ext uri="{FF2B5EF4-FFF2-40B4-BE49-F238E27FC236}">
                <a16:creationId xmlns:a16="http://schemas.microsoft.com/office/drawing/2014/main" id="{A8C33928-96C7-4014-6BBF-62E3A19DF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8" y="4718050"/>
            <a:ext cx="34925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79" name="Line 67">
            <a:extLst>
              <a:ext uri="{FF2B5EF4-FFF2-40B4-BE49-F238E27FC236}">
                <a16:creationId xmlns:a16="http://schemas.microsoft.com/office/drawing/2014/main" id="{37C5DC0B-E742-B43E-0672-BFBEDF662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9963" y="4787900"/>
            <a:ext cx="2206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0" name="Line 68">
            <a:extLst>
              <a:ext uri="{FF2B5EF4-FFF2-40B4-BE49-F238E27FC236}">
                <a16:creationId xmlns:a16="http://schemas.microsoft.com/office/drawing/2014/main" id="{1F4BC073-27E3-9D50-152A-A779573DE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0288" y="4862513"/>
            <a:ext cx="1079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1" name="Line 69">
            <a:extLst>
              <a:ext uri="{FF2B5EF4-FFF2-40B4-BE49-F238E27FC236}">
                <a16:creationId xmlns:a16="http://schemas.microsoft.com/office/drawing/2014/main" id="{17E5D7D0-9C87-B2F4-D724-AFFD74E14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32263"/>
            <a:ext cx="2889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2" name="Line 70">
            <a:extLst>
              <a:ext uri="{FF2B5EF4-FFF2-40B4-BE49-F238E27FC236}">
                <a16:creationId xmlns:a16="http://schemas.microsoft.com/office/drawing/2014/main" id="{389CB474-2EF0-8D2E-B827-76B40A7B7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38625"/>
            <a:ext cx="2889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3" name="Oval 71">
            <a:extLst>
              <a:ext uri="{FF2B5EF4-FFF2-40B4-BE49-F238E27FC236}">
                <a16:creationId xmlns:a16="http://schemas.microsoft.com/office/drawing/2014/main" id="{0501442E-755E-E550-976E-43073038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582988"/>
            <a:ext cx="106363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4" name="Oval 72">
            <a:extLst>
              <a:ext uri="{FF2B5EF4-FFF2-40B4-BE49-F238E27FC236}">
                <a16:creationId xmlns:a16="http://schemas.microsoft.com/office/drawing/2014/main" id="{D29460E3-452A-B9A1-5221-DE18B2E9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378200"/>
            <a:ext cx="106363" cy="106363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5" name="Freeform 73">
            <a:extLst>
              <a:ext uri="{FF2B5EF4-FFF2-40B4-BE49-F238E27FC236}">
                <a16:creationId xmlns:a16="http://schemas.microsoft.com/office/drawing/2014/main" id="{2B050CFF-CC58-7494-D9CD-B0D67F825F81}"/>
              </a:ext>
            </a:extLst>
          </p:cNvPr>
          <p:cNvSpPr>
            <a:spLocks/>
          </p:cNvSpPr>
          <p:nvPr/>
        </p:nvSpPr>
        <p:spPr bwMode="auto">
          <a:xfrm>
            <a:off x="1371600" y="4276725"/>
            <a:ext cx="204788" cy="122238"/>
          </a:xfrm>
          <a:custGeom>
            <a:avLst/>
            <a:gdLst>
              <a:gd name="T0" fmla="*/ 27 w 27"/>
              <a:gd name="T1" fmla="*/ 0 h 16"/>
              <a:gd name="T2" fmla="*/ 0 w 27"/>
              <a:gd name="T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6" name="Freeform 74">
            <a:extLst>
              <a:ext uri="{FF2B5EF4-FFF2-40B4-BE49-F238E27FC236}">
                <a16:creationId xmlns:a16="http://schemas.microsoft.com/office/drawing/2014/main" id="{12D1F657-196B-8FE3-52A2-7E407B1D6F74}"/>
              </a:ext>
            </a:extLst>
          </p:cNvPr>
          <p:cNvSpPr>
            <a:spLocks/>
          </p:cNvSpPr>
          <p:nvPr/>
        </p:nvSpPr>
        <p:spPr bwMode="auto">
          <a:xfrm>
            <a:off x="1287463" y="4337050"/>
            <a:ext cx="144462" cy="130175"/>
          </a:xfrm>
          <a:custGeom>
            <a:avLst/>
            <a:gdLst>
              <a:gd name="T0" fmla="*/ 12 w 19"/>
              <a:gd name="T1" fmla="*/ 7 h 17"/>
              <a:gd name="T2" fmla="*/ 19 w 19"/>
              <a:gd name="T3" fmla="*/ 8 h 17"/>
              <a:gd name="T4" fmla="*/ 19 w 19"/>
              <a:gd name="T5" fmla="*/ 9 h 17"/>
              <a:gd name="T6" fmla="*/ 9 w 19"/>
              <a:gd name="T7" fmla="*/ 12 h 17"/>
              <a:gd name="T8" fmla="*/ 0 w 19"/>
              <a:gd name="T9" fmla="*/ 17 h 17"/>
              <a:gd name="T10" fmla="*/ 6 w 19"/>
              <a:gd name="T11" fmla="*/ 9 h 17"/>
              <a:gd name="T12" fmla="*/ 11 w 19"/>
              <a:gd name="T13" fmla="*/ 0 h 17"/>
              <a:gd name="T14" fmla="*/ 11 w 19"/>
              <a:gd name="T15" fmla="*/ 0 h 17"/>
              <a:gd name="T16" fmla="*/ 12 w 19"/>
              <a:gd name="T17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7">
                <a:moveTo>
                  <a:pt x="12" y="7"/>
                </a:move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7"/>
                </a:cubicBezTo>
                <a:cubicBezTo>
                  <a:pt x="2" y="15"/>
                  <a:pt x="4" y="12"/>
                  <a:pt x="6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7"/>
                  <a:pt x="12" y="7"/>
                  <a:pt x="12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7" name="Freeform 75">
            <a:extLst>
              <a:ext uri="{FF2B5EF4-FFF2-40B4-BE49-F238E27FC236}">
                <a16:creationId xmlns:a16="http://schemas.microsoft.com/office/drawing/2014/main" id="{368392D5-7EEF-2C50-8CEF-83F1135417EC}"/>
              </a:ext>
            </a:extLst>
          </p:cNvPr>
          <p:cNvSpPr>
            <a:spLocks noEditPoints="1"/>
          </p:cNvSpPr>
          <p:nvPr/>
        </p:nvSpPr>
        <p:spPr bwMode="auto">
          <a:xfrm>
            <a:off x="1355725" y="3514725"/>
            <a:ext cx="258763" cy="1050925"/>
          </a:xfrm>
          <a:custGeom>
            <a:avLst/>
            <a:gdLst>
              <a:gd name="T0" fmla="*/ 163 w 163"/>
              <a:gd name="T1" fmla="*/ 662 h 662"/>
              <a:gd name="T2" fmla="*/ 0 w 163"/>
              <a:gd name="T3" fmla="*/ 394 h 662"/>
              <a:gd name="T4" fmla="*/ 163 w 163"/>
              <a:gd name="T5" fmla="*/ 346 h 662"/>
              <a:gd name="T6" fmla="*/ 163 w 163"/>
              <a:gd name="T7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" h="662">
                <a:moveTo>
                  <a:pt x="163" y="662"/>
                </a:moveTo>
                <a:lnTo>
                  <a:pt x="0" y="394"/>
                </a:lnTo>
                <a:moveTo>
                  <a:pt x="163" y="346"/>
                </a:moveTo>
                <a:lnTo>
                  <a:pt x="163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8" name="Freeform 76">
            <a:extLst>
              <a:ext uri="{FF2B5EF4-FFF2-40B4-BE49-F238E27FC236}">
                <a16:creationId xmlns:a16="http://schemas.microsoft.com/office/drawing/2014/main" id="{0EFB6080-711F-3740-BC2A-3319D776324E}"/>
              </a:ext>
            </a:extLst>
          </p:cNvPr>
          <p:cNvSpPr>
            <a:spLocks/>
          </p:cNvSpPr>
          <p:nvPr/>
        </p:nvSpPr>
        <p:spPr bwMode="auto">
          <a:xfrm>
            <a:off x="4518025" y="3087688"/>
            <a:ext cx="206375" cy="122237"/>
          </a:xfrm>
          <a:custGeom>
            <a:avLst/>
            <a:gdLst>
              <a:gd name="T0" fmla="*/ 27 w 27"/>
              <a:gd name="T1" fmla="*/ 0 h 16"/>
              <a:gd name="T2" fmla="*/ 0 w 27"/>
              <a:gd name="T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89" name="Freeform 77">
            <a:extLst>
              <a:ext uri="{FF2B5EF4-FFF2-40B4-BE49-F238E27FC236}">
                <a16:creationId xmlns:a16="http://schemas.microsoft.com/office/drawing/2014/main" id="{C2A0CFD8-A33F-184F-474F-D090C27089F2}"/>
              </a:ext>
            </a:extLst>
          </p:cNvPr>
          <p:cNvSpPr>
            <a:spLocks/>
          </p:cNvSpPr>
          <p:nvPr/>
        </p:nvSpPr>
        <p:spPr bwMode="auto">
          <a:xfrm>
            <a:off x="4441825" y="3149600"/>
            <a:ext cx="138113" cy="128588"/>
          </a:xfrm>
          <a:custGeom>
            <a:avLst/>
            <a:gdLst>
              <a:gd name="T0" fmla="*/ 11 w 18"/>
              <a:gd name="T1" fmla="*/ 7 h 17"/>
              <a:gd name="T2" fmla="*/ 18 w 18"/>
              <a:gd name="T3" fmla="*/ 9 h 17"/>
              <a:gd name="T4" fmla="*/ 18 w 18"/>
              <a:gd name="T5" fmla="*/ 9 h 17"/>
              <a:gd name="T6" fmla="*/ 8 w 18"/>
              <a:gd name="T7" fmla="*/ 12 h 17"/>
              <a:gd name="T8" fmla="*/ 0 w 18"/>
              <a:gd name="T9" fmla="*/ 17 h 17"/>
              <a:gd name="T10" fmla="*/ 5 w 18"/>
              <a:gd name="T11" fmla="*/ 9 h 17"/>
              <a:gd name="T12" fmla="*/ 10 w 18"/>
              <a:gd name="T13" fmla="*/ 0 h 17"/>
              <a:gd name="T14" fmla="*/ 10 w 18"/>
              <a:gd name="T15" fmla="*/ 0 h 17"/>
              <a:gd name="T16" fmla="*/ 11 w 18"/>
              <a:gd name="T17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1" y="7"/>
                </a:move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2" y="16"/>
                  <a:pt x="0" y="17"/>
                </a:cubicBezTo>
                <a:cubicBezTo>
                  <a:pt x="1" y="15"/>
                  <a:pt x="3" y="12"/>
                  <a:pt x="5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7"/>
                  <a:pt x="11" y="7"/>
                  <a:pt x="11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90" name="Freeform 78">
            <a:extLst>
              <a:ext uri="{FF2B5EF4-FFF2-40B4-BE49-F238E27FC236}">
                <a16:creationId xmlns:a16="http://schemas.microsoft.com/office/drawing/2014/main" id="{EC1CDCAE-BC89-5DAD-847B-133BD5D25CA1}"/>
              </a:ext>
            </a:extLst>
          </p:cNvPr>
          <p:cNvSpPr>
            <a:spLocks noEditPoints="1"/>
          </p:cNvSpPr>
          <p:nvPr/>
        </p:nvSpPr>
        <p:spPr bwMode="auto">
          <a:xfrm>
            <a:off x="4503738" y="1908175"/>
            <a:ext cx="258762" cy="1470025"/>
          </a:xfrm>
          <a:custGeom>
            <a:avLst/>
            <a:gdLst>
              <a:gd name="T0" fmla="*/ 163 w 163"/>
              <a:gd name="T1" fmla="*/ 926 h 926"/>
              <a:gd name="T2" fmla="*/ 0 w 163"/>
              <a:gd name="T3" fmla="*/ 657 h 926"/>
              <a:gd name="T4" fmla="*/ 163 w 163"/>
              <a:gd name="T5" fmla="*/ 609 h 926"/>
              <a:gd name="T6" fmla="*/ 163 w 163"/>
              <a:gd name="T7" fmla="*/ 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" h="926">
                <a:moveTo>
                  <a:pt x="163" y="926"/>
                </a:moveTo>
                <a:lnTo>
                  <a:pt x="0" y="657"/>
                </a:lnTo>
                <a:moveTo>
                  <a:pt x="163" y="609"/>
                </a:moveTo>
                <a:lnTo>
                  <a:pt x="163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91" name="Freeform 79">
            <a:extLst>
              <a:ext uri="{FF2B5EF4-FFF2-40B4-BE49-F238E27FC236}">
                <a16:creationId xmlns:a16="http://schemas.microsoft.com/office/drawing/2014/main" id="{2C095573-C5B7-880C-2D7D-DAB293095ED0}"/>
              </a:ext>
            </a:extLst>
          </p:cNvPr>
          <p:cNvSpPr>
            <a:spLocks/>
          </p:cNvSpPr>
          <p:nvPr/>
        </p:nvSpPr>
        <p:spPr bwMode="auto">
          <a:xfrm>
            <a:off x="1989138" y="2159000"/>
            <a:ext cx="220662" cy="898525"/>
          </a:xfrm>
          <a:custGeom>
            <a:avLst/>
            <a:gdLst>
              <a:gd name="T0" fmla="*/ 0 w 29"/>
              <a:gd name="T1" fmla="*/ 0 h 118"/>
              <a:gd name="T2" fmla="*/ 1 w 29"/>
              <a:gd name="T3" fmla="*/ 60 h 118"/>
              <a:gd name="T4" fmla="*/ 19 w 29"/>
              <a:gd name="T5" fmla="*/ 106 h 118"/>
              <a:gd name="T6" fmla="*/ 29 w 29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118">
                <a:moveTo>
                  <a:pt x="0" y="0"/>
                </a:moveTo>
                <a:cubicBezTo>
                  <a:pt x="0" y="7"/>
                  <a:pt x="1" y="57"/>
                  <a:pt x="1" y="60"/>
                </a:cubicBezTo>
                <a:cubicBezTo>
                  <a:pt x="1" y="74"/>
                  <a:pt x="6" y="90"/>
                  <a:pt x="19" y="106"/>
                </a:cubicBezTo>
                <a:cubicBezTo>
                  <a:pt x="29" y="118"/>
                  <a:pt x="29" y="118"/>
                  <a:pt x="29" y="118"/>
                </a:cubicBezTo>
              </a:path>
            </a:pathLst>
          </a:custGeom>
          <a:noFill/>
          <a:ln w="317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92" name="Freeform 80">
            <a:extLst>
              <a:ext uri="{FF2B5EF4-FFF2-40B4-BE49-F238E27FC236}">
                <a16:creationId xmlns:a16="http://schemas.microsoft.com/office/drawing/2014/main" id="{4519EB1B-DFA2-58FD-F6F1-E127FCC95C4F}"/>
              </a:ext>
            </a:extLst>
          </p:cNvPr>
          <p:cNvSpPr>
            <a:spLocks/>
          </p:cNvSpPr>
          <p:nvPr/>
        </p:nvSpPr>
        <p:spPr bwMode="auto">
          <a:xfrm>
            <a:off x="2125663" y="2973388"/>
            <a:ext cx="174625" cy="198437"/>
          </a:xfrm>
          <a:custGeom>
            <a:avLst/>
            <a:gdLst>
              <a:gd name="T0" fmla="*/ 9 w 23"/>
              <a:gd name="T1" fmla="*/ 9 h 26"/>
              <a:gd name="T2" fmla="*/ 12 w 23"/>
              <a:gd name="T3" fmla="*/ 0 h 26"/>
              <a:gd name="T4" fmla="*/ 13 w 23"/>
              <a:gd name="T5" fmla="*/ 0 h 26"/>
              <a:gd name="T6" fmla="*/ 17 w 23"/>
              <a:gd name="T7" fmla="*/ 13 h 26"/>
              <a:gd name="T8" fmla="*/ 23 w 23"/>
              <a:gd name="T9" fmla="*/ 26 h 26"/>
              <a:gd name="T10" fmla="*/ 12 w 23"/>
              <a:gd name="T11" fmla="*/ 17 h 26"/>
              <a:gd name="T12" fmla="*/ 0 w 23"/>
              <a:gd name="T13" fmla="*/ 10 h 26"/>
              <a:gd name="T14" fmla="*/ 0 w 23"/>
              <a:gd name="T15" fmla="*/ 10 h 26"/>
              <a:gd name="T16" fmla="*/ 9 w 23"/>
              <a:gd name="T17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9" y="9"/>
                </a:move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7"/>
                  <a:pt x="21" y="22"/>
                  <a:pt x="23" y="26"/>
                </a:cubicBezTo>
                <a:cubicBezTo>
                  <a:pt x="20" y="23"/>
                  <a:pt x="16" y="20"/>
                  <a:pt x="12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lnTo>
                  <a:pt x="9" y="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4193" name="Freeform 81">
            <a:extLst>
              <a:ext uri="{FF2B5EF4-FFF2-40B4-BE49-F238E27FC236}">
                <a16:creationId xmlns:a16="http://schemas.microsoft.com/office/drawing/2014/main" id="{536FA87F-803D-32E6-988E-780438B9C53C}"/>
              </a:ext>
            </a:extLst>
          </p:cNvPr>
          <p:cNvSpPr>
            <a:spLocks/>
          </p:cNvSpPr>
          <p:nvPr/>
        </p:nvSpPr>
        <p:spPr bwMode="auto">
          <a:xfrm>
            <a:off x="5143500" y="4222750"/>
            <a:ext cx="122238" cy="20637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1 h 27"/>
              <a:gd name="T4" fmla="*/ 16 w 16"/>
              <a:gd name="T5" fmla="*/ 1 h 27"/>
              <a:gd name="T6" fmla="*/ 10 w 16"/>
              <a:gd name="T7" fmla="*/ 13 h 27"/>
              <a:gd name="T8" fmla="*/ 7 w 16"/>
              <a:gd name="T9" fmla="*/ 27 h 27"/>
              <a:gd name="T10" fmla="*/ 4 w 16"/>
              <a:gd name="T11" fmla="*/ 13 h 27"/>
              <a:gd name="T12" fmla="*/ 0 w 16"/>
              <a:gd name="T13" fmla="*/ 0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8"/>
                  <a:pt x="8" y="22"/>
                  <a:pt x="7" y="27"/>
                </a:cubicBezTo>
                <a:cubicBezTo>
                  <a:pt x="6" y="22"/>
                  <a:pt x="5" y="18"/>
                  <a:pt x="4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94" name="Freeform 82">
            <a:extLst>
              <a:ext uri="{FF2B5EF4-FFF2-40B4-BE49-F238E27FC236}">
                <a16:creationId xmlns:a16="http://schemas.microsoft.com/office/drawing/2014/main" id="{BC79DE0A-BE90-8C6B-66F8-0FFB86A61778}"/>
              </a:ext>
            </a:extLst>
          </p:cNvPr>
          <p:cNvSpPr>
            <a:spLocks/>
          </p:cNvSpPr>
          <p:nvPr/>
        </p:nvSpPr>
        <p:spPr bwMode="auto">
          <a:xfrm>
            <a:off x="5203825" y="3835400"/>
            <a:ext cx="579438" cy="692150"/>
          </a:xfrm>
          <a:custGeom>
            <a:avLst/>
            <a:gdLst>
              <a:gd name="T0" fmla="*/ 76 w 76"/>
              <a:gd name="T1" fmla="*/ 91 h 91"/>
              <a:gd name="T2" fmla="*/ 37 w 76"/>
              <a:gd name="T3" fmla="*/ 2 h 91"/>
              <a:gd name="T4" fmla="*/ 0 w 76"/>
              <a:gd name="T5" fmla="*/ 6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91">
                <a:moveTo>
                  <a:pt x="76" y="91"/>
                </a:moveTo>
                <a:cubicBezTo>
                  <a:pt x="74" y="66"/>
                  <a:pt x="67" y="2"/>
                  <a:pt x="37" y="2"/>
                </a:cubicBezTo>
                <a:cubicBezTo>
                  <a:pt x="37" y="2"/>
                  <a:pt x="2" y="0"/>
                  <a:pt x="0" y="61"/>
                </a:cubicBezTo>
              </a:path>
            </a:pathLst>
          </a:custGeom>
          <a:noFill/>
          <a:ln w="317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95" name="Rectangle 83">
            <a:extLst>
              <a:ext uri="{FF2B5EF4-FFF2-40B4-BE49-F238E27FC236}">
                <a16:creationId xmlns:a16="http://schemas.microsoft.com/office/drawing/2014/main" id="{D71E3696-EB8D-6484-DD32-92406E0B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460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196" name="Rectangle 84">
            <a:extLst>
              <a:ext uri="{FF2B5EF4-FFF2-40B4-BE49-F238E27FC236}">
                <a16:creationId xmlns:a16="http://schemas.microsoft.com/office/drawing/2014/main" id="{3CFEE84C-9109-04CE-2544-3BDB73E0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5845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197" name="Rectangle 85">
            <a:extLst>
              <a:ext uri="{FF2B5EF4-FFF2-40B4-BE49-F238E27FC236}">
                <a16:creationId xmlns:a16="http://schemas.microsoft.com/office/drawing/2014/main" id="{156FA81B-54EF-6A5C-666B-5C9AC745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33385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198" name="Rectangle 86">
            <a:extLst>
              <a:ext uri="{FF2B5EF4-FFF2-40B4-BE49-F238E27FC236}">
                <a16:creationId xmlns:a16="http://schemas.microsoft.com/office/drawing/2014/main" id="{55077239-FF1A-49DE-13BF-875AD9D0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4591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199" name="Rectangle 87">
            <a:extLst>
              <a:ext uri="{FF2B5EF4-FFF2-40B4-BE49-F238E27FC236}">
                <a16:creationId xmlns:a16="http://schemas.microsoft.com/office/drawing/2014/main" id="{66D8B32C-AE1D-8281-F00E-78607EFD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349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0" name="Rectangle 88">
            <a:extLst>
              <a:ext uri="{FF2B5EF4-FFF2-40B4-BE49-F238E27FC236}">
                <a16:creationId xmlns:a16="http://schemas.microsoft.com/office/drawing/2014/main" id="{69D9D9BE-DB5A-BB43-3E12-F5C2923B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470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1" name="Rectangle 89">
            <a:extLst>
              <a:ext uri="{FF2B5EF4-FFF2-40B4-BE49-F238E27FC236}">
                <a16:creationId xmlns:a16="http://schemas.microsoft.com/office/drawing/2014/main" id="{C0AEBFEC-9446-921F-FBB6-1E70C052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2568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2" name="Rectangle 90">
            <a:extLst>
              <a:ext uri="{FF2B5EF4-FFF2-40B4-BE49-F238E27FC236}">
                <a16:creationId xmlns:a16="http://schemas.microsoft.com/office/drawing/2014/main" id="{91A07A2A-9366-E186-7179-16C1A665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24463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p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3" name="Rectangle 91">
            <a:extLst>
              <a:ext uri="{FF2B5EF4-FFF2-40B4-BE49-F238E27FC236}">
                <a16:creationId xmlns:a16="http://schemas.microsoft.com/office/drawing/2014/main" id="{21E4CEC4-6BEE-F625-D5EE-FAED9FCB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15224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4" name="Rectangle 92">
            <a:extLst>
              <a:ext uri="{FF2B5EF4-FFF2-40B4-BE49-F238E27FC236}">
                <a16:creationId xmlns:a16="http://schemas.microsoft.com/office/drawing/2014/main" id="{23A05020-6E1B-0769-EEFD-1C632AD4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64306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5" name="Rectangle 93">
            <a:extLst>
              <a:ext uri="{FF2B5EF4-FFF2-40B4-BE49-F238E27FC236}">
                <a16:creationId xmlns:a16="http://schemas.microsoft.com/office/drawing/2014/main" id="{DADF07E0-AFD1-5956-8A44-C7EC037E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906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6" name="Rectangle 94">
            <a:extLst>
              <a:ext uri="{FF2B5EF4-FFF2-40B4-BE49-F238E27FC236}">
                <a16:creationId xmlns:a16="http://schemas.microsoft.com/office/drawing/2014/main" id="{6FA9B066-E8F6-2325-147A-0CBB5871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61131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7" name="Rectangle 95">
            <a:extLst>
              <a:ext uri="{FF2B5EF4-FFF2-40B4-BE49-F238E27FC236}">
                <a16:creationId xmlns:a16="http://schemas.microsoft.com/office/drawing/2014/main" id="{102903F4-6176-130B-2857-857585C9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8" name="Rectangle 96">
            <a:extLst>
              <a:ext uri="{FF2B5EF4-FFF2-40B4-BE49-F238E27FC236}">
                <a16:creationId xmlns:a16="http://schemas.microsoft.com/office/drawing/2014/main" id="{C6C121FD-1331-3DD5-C81A-1282DF05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4721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09" name="Rectangle 97">
            <a:extLst>
              <a:ext uri="{FF2B5EF4-FFF2-40B4-BE49-F238E27FC236}">
                <a16:creationId xmlns:a16="http://schemas.microsoft.com/office/drawing/2014/main" id="{36984DEA-B741-E07C-D79A-253C17544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389563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0" name="Rectangle 98">
            <a:extLst>
              <a:ext uri="{FF2B5EF4-FFF2-40B4-BE49-F238E27FC236}">
                <a16:creationId xmlns:a16="http://schemas.microsoft.com/office/drawing/2014/main" id="{4628D641-2FDA-7742-6C9C-1E6A796A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1" name="Rectangle 99">
            <a:extLst>
              <a:ext uri="{FF2B5EF4-FFF2-40B4-BE49-F238E27FC236}">
                <a16:creationId xmlns:a16="http://schemas.microsoft.com/office/drawing/2014/main" id="{E89503FB-BD7B-86B3-181F-3B826F01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472113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2" name="Rectangle 100">
            <a:extLst>
              <a:ext uri="{FF2B5EF4-FFF2-40B4-BE49-F238E27FC236}">
                <a16:creationId xmlns:a16="http://schemas.microsoft.com/office/drawing/2014/main" id="{9CA995D8-47BA-D6C8-5EBF-4E4A286B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3498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3" name="Rectangle 101">
            <a:extLst>
              <a:ext uri="{FF2B5EF4-FFF2-40B4-BE49-F238E27FC236}">
                <a16:creationId xmlns:a16="http://schemas.microsoft.com/office/drawing/2014/main" id="{6B85D7EA-1667-50CD-D407-C47E0A6A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5473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4" name="Rectangle 102">
            <a:extLst>
              <a:ext uri="{FF2B5EF4-FFF2-40B4-BE49-F238E27FC236}">
                <a16:creationId xmlns:a16="http://schemas.microsoft.com/office/drawing/2014/main" id="{C820D1F1-4226-BA3D-30FA-FEC8AC8F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387975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5" name="Rectangle 103">
            <a:extLst>
              <a:ext uri="{FF2B5EF4-FFF2-40B4-BE49-F238E27FC236}">
                <a16:creationId xmlns:a16="http://schemas.microsoft.com/office/drawing/2014/main" id="{0EBC6577-EB59-7D5D-0359-12882A32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53498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6" name="Rectangle 104">
            <a:extLst>
              <a:ext uri="{FF2B5EF4-FFF2-40B4-BE49-F238E27FC236}">
                <a16:creationId xmlns:a16="http://schemas.microsoft.com/office/drawing/2014/main" id="{1B0041AB-877A-F0E4-ADB3-67FE70F6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78500"/>
            <a:ext cx="167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  <a:latin typeface="Times Ten Roman" pitchFamily="2" charset="0"/>
              </a:rPr>
              <a:t>(a) Low-to-high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7" name="Rectangle 105">
            <a:extLst>
              <a:ext uri="{FF2B5EF4-FFF2-40B4-BE49-F238E27FC236}">
                <a16:creationId xmlns:a16="http://schemas.microsoft.com/office/drawing/2014/main" id="{4F240158-00A5-F920-3C5A-51339B97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778500"/>
            <a:ext cx="1660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  <a:latin typeface="Times Ten Roman" pitchFamily="2" charset="0"/>
              </a:rPr>
              <a:t>(b) High-to-low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8" name="Rectangle 106">
            <a:extLst>
              <a:ext uri="{FF2B5EF4-FFF2-40B4-BE49-F238E27FC236}">
                <a16:creationId xmlns:a16="http://schemas.microsoft.com/office/drawing/2014/main" id="{718344CF-8BB4-E5E8-77B4-82DA38A2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11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19" name="Rectangle 107">
            <a:extLst>
              <a:ext uri="{FF2B5EF4-FFF2-40B4-BE49-F238E27FC236}">
                <a16:creationId xmlns:a16="http://schemas.microsoft.com/office/drawing/2014/main" id="{4470461A-782F-7122-CB9A-9F0DB8D8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1322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20" name="Rectangle 108">
            <a:extLst>
              <a:ext uri="{FF2B5EF4-FFF2-40B4-BE49-F238E27FC236}">
                <a16:creationId xmlns:a16="http://schemas.microsoft.com/office/drawing/2014/main" id="{53B43B2C-913F-9868-A0F0-48519B63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8909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74221" name="Rectangle 109">
            <a:extLst>
              <a:ext uri="{FF2B5EF4-FFF2-40B4-BE49-F238E27FC236}">
                <a16:creationId xmlns:a16="http://schemas.microsoft.com/office/drawing/2014/main" id="{76F98464-BE8F-D894-1A8D-59BECED3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01002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>
            <a:extLst>
              <a:ext uri="{FF2B5EF4-FFF2-40B4-BE49-F238E27FC236}">
                <a16:creationId xmlns:a16="http://schemas.microsoft.com/office/drawing/2014/main" id="{4846B138-D611-7B77-BD36-7982A020C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8850" y="3117850"/>
            <a:ext cx="4659313" cy="11430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Impact of</a:t>
            </a:r>
            <a:br>
              <a:rPr lang="en-US" altLang="en-US" sz="4800"/>
            </a:br>
            <a:r>
              <a:rPr lang="en-US" altLang="en-US" sz="4800"/>
              <a:t>Technology Scaling</a:t>
            </a:r>
            <a:endParaRPr lang="en-US" altLang="en-US" sz="4400"/>
          </a:p>
        </p:txBody>
      </p:sp>
      <p:pic>
        <p:nvPicPr>
          <p:cNvPr id="415748" name="Picture 4">
            <a:extLst>
              <a:ext uri="{FF2B5EF4-FFF2-40B4-BE49-F238E27FC236}">
                <a16:creationId xmlns:a16="http://schemas.microsoft.com/office/drawing/2014/main" id="{9F0B415C-A7F2-A16E-37EA-85EE2749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75723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458F6031-774D-1904-7247-3A110E95A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of Technology Scaling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2D49D61D-528A-D6CF-1848-937CF6113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things cheaper:</a:t>
            </a:r>
          </a:p>
          <a:p>
            <a:pPr lvl="1"/>
            <a:r>
              <a:rPr lang="en-US" altLang="en-US"/>
              <a:t>Want to sell more functions (transistors) per chip for the same money</a:t>
            </a:r>
          </a:p>
          <a:p>
            <a:pPr lvl="1"/>
            <a:r>
              <a:rPr lang="en-US" altLang="en-US"/>
              <a:t>Build same products cheaper, sell the same part for less money</a:t>
            </a:r>
          </a:p>
          <a:p>
            <a:pPr lvl="1"/>
            <a:r>
              <a:rPr lang="en-US" altLang="en-US"/>
              <a:t>Price of a transistor has to be reduced</a:t>
            </a:r>
          </a:p>
          <a:p>
            <a:r>
              <a:rPr lang="en-US" altLang="en-US"/>
              <a:t>But also want to be faster, smaller, lower power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3553565-00B7-100C-4E91-A74340A8A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Scaling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E6C1C6E5-6DB6-3BB6-DB7C-A2369E799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Goals of scaling the dimensions by 30%:</a:t>
            </a:r>
          </a:p>
          <a:p>
            <a:pPr lvl="1"/>
            <a:r>
              <a:rPr lang="en-US" altLang="en-US" sz="2400"/>
              <a:t>Reduce gate delay by 30% (increase operating frequency by 43%)</a:t>
            </a:r>
          </a:p>
          <a:p>
            <a:pPr lvl="1"/>
            <a:r>
              <a:rPr lang="en-US" altLang="en-US" sz="2400"/>
              <a:t>Double transistor density</a:t>
            </a:r>
          </a:p>
          <a:p>
            <a:pPr lvl="1"/>
            <a:r>
              <a:rPr lang="en-US" altLang="en-US" sz="2400"/>
              <a:t>Reduce energy per transition by 65% (50% power savings @ 43% increase in frequency</a:t>
            </a:r>
          </a:p>
          <a:p>
            <a:r>
              <a:rPr lang="en-US" altLang="en-US" sz="2800"/>
              <a:t>Die size used to increase by 14% per generation</a:t>
            </a:r>
          </a:p>
          <a:p>
            <a:r>
              <a:rPr lang="en-US" altLang="en-US" sz="2800"/>
              <a:t>Technology generation spans 2-3 years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1DCD4FF5-72ED-9575-EA29-E25D86A20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Generations</a:t>
            </a:r>
          </a:p>
        </p:txBody>
      </p:sp>
      <p:pic>
        <p:nvPicPr>
          <p:cNvPr id="418819" name="Picture 3">
            <a:extLst>
              <a:ext uri="{FF2B5EF4-FFF2-40B4-BE49-F238E27FC236}">
                <a16:creationId xmlns:a16="http://schemas.microsoft.com/office/drawing/2014/main" id="{2793C31B-26B3-D469-D9BA-7746A544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89063"/>
            <a:ext cx="6629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1BEFC17C-3D80-F713-438E-39AF2AF7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Technology Evolution (2000 data)</a:t>
            </a:r>
          </a:p>
        </p:txBody>
      </p:sp>
      <p:sp>
        <p:nvSpPr>
          <p:cNvPr id="419843" name="Text Box 3">
            <a:extLst>
              <a:ext uri="{FF2B5EF4-FFF2-40B4-BE49-F238E27FC236}">
                <a16:creationId xmlns:a16="http://schemas.microsoft.com/office/drawing/2014/main" id="{AB707F5E-A051-A973-1EA9-07F6027A0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574800"/>
            <a:ext cx="892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chemeClr val="tx2"/>
                </a:solidFill>
                <a:latin typeface="Book Antiqua" panose="02040602050305030304" pitchFamily="18" charset="0"/>
              </a:rPr>
              <a:t>International Technology Roadmap for Semiconductors</a:t>
            </a:r>
          </a:p>
        </p:txBody>
      </p:sp>
      <p:grpSp>
        <p:nvGrpSpPr>
          <p:cNvPr id="419844" name="Group 4">
            <a:extLst>
              <a:ext uri="{FF2B5EF4-FFF2-40B4-BE49-F238E27FC236}">
                <a16:creationId xmlns:a16="http://schemas.microsoft.com/office/drawing/2014/main" id="{1A9C848D-CECE-D1D9-E041-50E4741C1C54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2284413"/>
            <a:ext cx="8870950" cy="3497262"/>
            <a:chOff x="137" y="1439"/>
            <a:chExt cx="5588" cy="2203"/>
          </a:xfrm>
        </p:grpSpPr>
        <p:sp>
          <p:nvSpPr>
            <p:cNvPr id="419845" name="Rectangle 5">
              <a:extLst>
                <a:ext uri="{FF2B5EF4-FFF2-40B4-BE49-F238E27FC236}">
                  <a16:creationId xmlns:a16="http://schemas.microsoft.com/office/drawing/2014/main" id="{536EE009-2842-4AD8-511D-9B0D204F8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318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186</a:t>
              </a:r>
            </a:p>
          </p:txBody>
        </p:sp>
        <p:sp>
          <p:nvSpPr>
            <p:cNvPr id="419846" name="Rectangle 6">
              <a:extLst>
                <a:ext uri="{FF2B5EF4-FFF2-40B4-BE49-F238E27FC236}">
                  <a16:creationId xmlns:a16="http://schemas.microsoft.com/office/drawing/2014/main" id="{941C3F66-F150-96E8-1A8A-A871BF42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318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177</a:t>
              </a:r>
            </a:p>
          </p:txBody>
        </p:sp>
        <p:sp>
          <p:nvSpPr>
            <p:cNvPr id="419847" name="Rectangle 7">
              <a:extLst>
                <a:ext uri="{FF2B5EF4-FFF2-40B4-BE49-F238E27FC236}">
                  <a16:creationId xmlns:a16="http://schemas.microsoft.com/office/drawing/2014/main" id="{AD8B7956-6FA9-15BA-BE61-484E330E3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318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171</a:t>
              </a:r>
            </a:p>
          </p:txBody>
        </p:sp>
        <p:sp>
          <p:nvSpPr>
            <p:cNvPr id="419848" name="Rectangle 8">
              <a:extLst>
                <a:ext uri="{FF2B5EF4-FFF2-40B4-BE49-F238E27FC236}">
                  <a16:creationId xmlns:a16="http://schemas.microsoft.com/office/drawing/2014/main" id="{1F1D2083-8667-8ECA-7531-CA05F758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318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160</a:t>
              </a:r>
            </a:p>
          </p:txBody>
        </p:sp>
        <p:sp>
          <p:nvSpPr>
            <p:cNvPr id="419849" name="Rectangle 9">
              <a:extLst>
                <a:ext uri="{FF2B5EF4-FFF2-40B4-BE49-F238E27FC236}">
                  <a16:creationId xmlns:a16="http://schemas.microsoft.com/office/drawing/2014/main" id="{6157515D-1EA9-F9A1-1BF2-68631B52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318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130</a:t>
              </a:r>
            </a:p>
          </p:txBody>
        </p:sp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CE1F679A-AC3E-A3CF-B41F-E681076F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18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106</a:t>
              </a:r>
            </a:p>
          </p:txBody>
        </p:sp>
        <p:sp>
          <p:nvSpPr>
            <p:cNvPr id="419851" name="Rectangle 11">
              <a:extLst>
                <a:ext uri="{FF2B5EF4-FFF2-40B4-BE49-F238E27FC236}">
                  <a16:creationId xmlns:a16="http://schemas.microsoft.com/office/drawing/2014/main" id="{90081BE3-41DD-7EF1-7242-3B2646E2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18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90</a:t>
              </a:r>
            </a:p>
          </p:txBody>
        </p:sp>
        <p:sp>
          <p:nvSpPr>
            <p:cNvPr id="419852" name="Rectangle 12">
              <a:extLst>
                <a:ext uri="{FF2B5EF4-FFF2-40B4-BE49-F238E27FC236}">
                  <a16:creationId xmlns:a16="http://schemas.microsoft.com/office/drawing/2014/main" id="{CAB35A53-1176-23F8-FF1B-A8745B48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182"/>
              <a:ext cx="14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Max </a:t>
              </a:r>
              <a:r>
                <a:rPr lang="en-US" altLang="en-US" sz="1800" b="1" i="0">
                  <a:latin typeface="Symbol" pitchFamily="2" charset="2"/>
                </a:rPr>
                <a:t>m</a:t>
              </a:r>
              <a:r>
                <a:rPr lang="en-US" altLang="en-US" sz="1800" b="1" i="0"/>
                <a:t>P power [W]</a:t>
              </a:r>
            </a:p>
          </p:txBody>
        </p:sp>
        <p:sp>
          <p:nvSpPr>
            <p:cNvPr id="419853" name="Rectangle 13">
              <a:extLst>
                <a:ext uri="{FF2B5EF4-FFF2-40B4-BE49-F238E27FC236}">
                  <a16:creationId xmlns:a16="http://schemas.microsoft.com/office/drawing/2014/main" id="{FCD195AA-3E27-B2AD-D21C-A93CAD64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41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1.4</a:t>
              </a:r>
            </a:p>
          </p:txBody>
        </p:sp>
        <p:sp>
          <p:nvSpPr>
            <p:cNvPr id="419854" name="Rectangle 14">
              <a:extLst>
                <a:ext uri="{FF2B5EF4-FFF2-40B4-BE49-F238E27FC236}">
                  <a16:creationId xmlns:a16="http://schemas.microsoft.com/office/drawing/2014/main" id="{97202BFD-59BA-76B9-B93E-A217A2CB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77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1.2</a:t>
              </a:r>
            </a:p>
          </p:txBody>
        </p:sp>
        <p:sp>
          <p:nvSpPr>
            <p:cNvPr id="419855" name="Rectangle 15">
              <a:extLst>
                <a:ext uri="{FF2B5EF4-FFF2-40B4-BE49-F238E27FC236}">
                  <a16:creationId xmlns:a16="http://schemas.microsoft.com/office/drawing/2014/main" id="{8A5A5054-D407-AF58-D5F7-B9F0E8324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549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6-7</a:t>
              </a:r>
            </a:p>
          </p:txBody>
        </p:sp>
        <p:sp>
          <p:nvSpPr>
            <p:cNvPr id="419856" name="Rectangle 16">
              <a:extLst>
                <a:ext uri="{FF2B5EF4-FFF2-40B4-BE49-F238E27FC236}">
                  <a16:creationId xmlns:a16="http://schemas.microsoft.com/office/drawing/2014/main" id="{21C9C17C-CC2C-B3A6-0376-FFC7A1B04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245"/>
              <a:ext cx="58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1.5-1.8</a:t>
              </a:r>
            </a:p>
          </p:txBody>
        </p:sp>
        <p:sp>
          <p:nvSpPr>
            <p:cNvPr id="419857" name="Rectangle 17">
              <a:extLst>
                <a:ext uri="{FF2B5EF4-FFF2-40B4-BE49-F238E27FC236}">
                  <a16:creationId xmlns:a16="http://schemas.microsoft.com/office/drawing/2014/main" id="{F794E27F-0DCB-EA33-7545-02A09CB4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842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180</a:t>
              </a:r>
            </a:p>
          </p:txBody>
        </p:sp>
        <p:sp>
          <p:nvSpPr>
            <p:cNvPr id="419858" name="Rectangle 18">
              <a:extLst>
                <a:ext uri="{FF2B5EF4-FFF2-40B4-BE49-F238E27FC236}">
                  <a16:creationId xmlns:a16="http://schemas.microsoft.com/office/drawing/2014/main" id="{73F70A66-5378-0A26-2394-C871CAA02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43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1999</a:t>
              </a:r>
            </a:p>
          </p:txBody>
        </p:sp>
        <p:sp>
          <p:nvSpPr>
            <p:cNvPr id="419859" name="Rectangle 19">
              <a:extLst>
                <a:ext uri="{FF2B5EF4-FFF2-40B4-BE49-F238E27FC236}">
                  <a16:creationId xmlns:a16="http://schemas.microsoft.com/office/drawing/2014/main" id="{6B3F7A6A-D9C7-5432-07AA-5CAFA9C8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41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1.7</a:t>
              </a:r>
            </a:p>
          </p:txBody>
        </p:sp>
        <p:sp>
          <p:nvSpPr>
            <p:cNvPr id="419860" name="Rectangle 20">
              <a:extLst>
                <a:ext uri="{FF2B5EF4-FFF2-40B4-BE49-F238E27FC236}">
                  <a16:creationId xmlns:a16="http://schemas.microsoft.com/office/drawing/2014/main" id="{2972ACA6-8937-AE8D-0651-A043A96F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277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1.6-1.4</a:t>
              </a:r>
            </a:p>
          </p:txBody>
        </p:sp>
        <p:sp>
          <p:nvSpPr>
            <p:cNvPr id="419861" name="Rectangle 21">
              <a:extLst>
                <a:ext uri="{FF2B5EF4-FFF2-40B4-BE49-F238E27FC236}">
                  <a16:creationId xmlns:a16="http://schemas.microsoft.com/office/drawing/2014/main" id="{E4212F8C-ECD2-EA38-9929-3D1ACEF00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2549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6-7</a:t>
              </a:r>
            </a:p>
          </p:txBody>
        </p:sp>
        <p:sp>
          <p:nvSpPr>
            <p:cNvPr id="419862" name="Rectangle 22">
              <a:extLst>
                <a:ext uri="{FF2B5EF4-FFF2-40B4-BE49-F238E27FC236}">
                  <a16:creationId xmlns:a16="http://schemas.microsoft.com/office/drawing/2014/main" id="{547A8A35-D7B5-999B-1FAA-CAE86BE4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2245"/>
              <a:ext cx="58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1.5-1.8</a:t>
              </a:r>
            </a:p>
          </p:txBody>
        </p:sp>
        <p:sp>
          <p:nvSpPr>
            <p:cNvPr id="419863" name="Rectangle 23">
              <a:extLst>
                <a:ext uri="{FF2B5EF4-FFF2-40B4-BE49-F238E27FC236}">
                  <a16:creationId xmlns:a16="http://schemas.microsoft.com/office/drawing/2014/main" id="{54E0D400-B5B2-59E5-B79F-F27CF754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842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0"/>
            </a:p>
          </p:txBody>
        </p:sp>
        <p:sp>
          <p:nvSpPr>
            <p:cNvPr id="419864" name="Rectangle 24">
              <a:extLst>
                <a:ext uri="{FF2B5EF4-FFF2-40B4-BE49-F238E27FC236}">
                  <a16:creationId xmlns:a16="http://schemas.microsoft.com/office/drawing/2014/main" id="{E06A3D02-FD61-80B1-CE16-A2835FA1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43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2000</a:t>
              </a:r>
            </a:p>
          </p:txBody>
        </p:sp>
        <p:sp>
          <p:nvSpPr>
            <p:cNvPr id="419865" name="Rectangle 25">
              <a:extLst>
                <a:ext uri="{FF2B5EF4-FFF2-40B4-BE49-F238E27FC236}">
                  <a16:creationId xmlns:a16="http://schemas.microsoft.com/office/drawing/2014/main" id="{ED9214C5-B19D-5614-CDAA-587F1868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2779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14.9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-3.6</a:t>
              </a:r>
            </a:p>
          </p:txBody>
        </p:sp>
        <p:sp>
          <p:nvSpPr>
            <p:cNvPr id="419866" name="Rectangle 26">
              <a:extLst>
                <a:ext uri="{FF2B5EF4-FFF2-40B4-BE49-F238E27FC236}">
                  <a16:creationId xmlns:a16="http://schemas.microsoft.com/office/drawing/2014/main" id="{B00CB64B-3933-AA9C-F925-906D97B6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779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11-3</a:t>
              </a:r>
            </a:p>
          </p:txBody>
        </p:sp>
        <p:sp>
          <p:nvSpPr>
            <p:cNvPr id="419867" name="Rectangle 27">
              <a:extLst>
                <a:ext uri="{FF2B5EF4-FFF2-40B4-BE49-F238E27FC236}">
                  <a16:creationId xmlns:a16="http://schemas.microsoft.com/office/drawing/2014/main" id="{B902C72B-E26A-BD13-F25A-3A117B8D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779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7.1-2.5</a:t>
              </a:r>
            </a:p>
          </p:txBody>
        </p:sp>
        <p:sp>
          <p:nvSpPr>
            <p:cNvPr id="419868" name="Rectangle 28">
              <a:extLst>
                <a:ext uri="{FF2B5EF4-FFF2-40B4-BE49-F238E27FC236}">
                  <a16:creationId xmlns:a16="http://schemas.microsoft.com/office/drawing/2014/main" id="{EF84957B-48F4-2556-D5F9-2C98D18C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779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3.5-2</a:t>
              </a:r>
            </a:p>
          </p:txBody>
        </p:sp>
        <p:sp>
          <p:nvSpPr>
            <p:cNvPr id="419869" name="Rectangle 29">
              <a:extLst>
                <a:ext uri="{FF2B5EF4-FFF2-40B4-BE49-F238E27FC236}">
                  <a16:creationId xmlns:a16="http://schemas.microsoft.com/office/drawing/2014/main" id="{E0AC6B02-FF33-AEEB-F2EA-73498EC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77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2.1-1.6</a:t>
              </a:r>
            </a:p>
          </p:txBody>
        </p:sp>
        <p:sp>
          <p:nvSpPr>
            <p:cNvPr id="419870" name="Rectangle 30">
              <a:extLst>
                <a:ext uri="{FF2B5EF4-FFF2-40B4-BE49-F238E27FC236}">
                  <a16:creationId xmlns:a16="http://schemas.microsoft.com/office/drawing/2014/main" id="{AA0B1A04-6841-92DE-1468-E8CD0ACA4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779"/>
              <a:ext cx="143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Max frequency [GHz],Local-Global</a:t>
              </a:r>
            </a:p>
          </p:txBody>
        </p:sp>
        <p:sp>
          <p:nvSpPr>
            <p:cNvPr id="419871" name="Rectangle 31">
              <a:extLst>
                <a:ext uri="{FF2B5EF4-FFF2-40B4-BE49-F238E27FC236}">
                  <a16:creationId xmlns:a16="http://schemas.microsoft.com/office/drawing/2014/main" id="{86B29D65-83AE-3C9A-FC5F-826A5D43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341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2.5</a:t>
              </a:r>
            </a:p>
          </p:txBody>
        </p:sp>
        <p:sp>
          <p:nvSpPr>
            <p:cNvPr id="419872" name="Rectangle 32">
              <a:extLst>
                <a:ext uri="{FF2B5EF4-FFF2-40B4-BE49-F238E27FC236}">
                  <a16:creationId xmlns:a16="http://schemas.microsoft.com/office/drawing/2014/main" id="{2472515F-4DD3-916D-ACDB-F1FAC4CD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341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2.3</a:t>
              </a:r>
            </a:p>
          </p:txBody>
        </p:sp>
        <p:sp>
          <p:nvSpPr>
            <p:cNvPr id="419873" name="Rectangle 33">
              <a:extLst>
                <a:ext uri="{FF2B5EF4-FFF2-40B4-BE49-F238E27FC236}">
                  <a16:creationId xmlns:a16="http://schemas.microsoft.com/office/drawing/2014/main" id="{38F1B403-0DDF-C093-8729-E7476C5F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341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2.1</a:t>
              </a:r>
            </a:p>
          </p:txBody>
        </p:sp>
        <p:sp>
          <p:nvSpPr>
            <p:cNvPr id="419874" name="Rectangle 34">
              <a:extLst>
                <a:ext uri="{FF2B5EF4-FFF2-40B4-BE49-F238E27FC236}">
                  <a16:creationId xmlns:a16="http://schemas.microsoft.com/office/drawing/2014/main" id="{774E0117-8060-D06E-7C33-F88F9005D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341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2.4</a:t>
              </a:r>
            </a:p>
          </p:txBody>
        </p:sp>
        <p:sp>
          <p:nvSpPr>
            <p:cNvPr id="419875" name="Rectangle 35">
              <a:extLst>
                <a:ext uri="{FF2B5EF4-FFF2-40B4-BE49-F238E27FC236}">
                  <a16:creationId xmlns:a16="http://schemas.microsoft.com/office/drawing/2014/main" id="{3233E91F-8DEF-3E96-F57B-1BEFDE57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3412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2.0</a:t>
              </a:r>
            </a:p>
          </p:txBody>
        </p:sp>
        <p:sp>
          <p:nvSpPr>
            <p:cNvPr id="419876" name="Rectangle 36">
              <a:extLst>
                <a:ext uri="{FF2B5EF4-FFF2-40B4-BE49-F238E27FC236}">
                  <a16:creationId xmlns:a16="http://schemas.microsoft.com/office/drawing/2014/main" id="{4294E32F-8D50-C9B3-2FEA-92A31D97F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412"/>
              <a:ext cx="14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Bat. power [W]</a:t>
              </a:r>
            </a:p>
          </p:txBody>
        </p:sp>
        <p:sp>
          <p:nvSpPr>
            <p:cNvPr id="419877" name="Rectangle 37">
              <a:extLst>
                <a:ext uri="{FF2B5EF4-FFF2-40B4-BE49-F238E27FC236}">
                  <a16:creationId xmlns:a16="http://schemas.microsoft.com/office/drawing/2014/main" id="{028BCC82-1F77-C86A-442D-4D4A1C57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2549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10</a:t>
              </a:r>
            </a:p>
          </p:txBody>
        </p:sp>
        <p:sp>
          <p:nvSpPr>
            <p:cNvPr id="419878" name="Rectangle 38">
              <a:extLst>
                <a:ext uri="{FF2B5EF4-FFF2-40B4-BE49-F238E27FC236}">
                  <a16:creationId xmlns:a16="http://schemas.microsoft.com/office/drawing/2014/main" id="{27DFD097-D2B9-A39E-7BBA-65CE8DDC3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49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9-10</a:t>
              </a:r>
            </a:p>
          </p:txBody>
        </p:sp>
        <p:sp>
          <p:nvSpPr>
            <p:cNvPr id="419879" name="Rectangle 39">
              <a:extLst>
                <a:ext uri="{FF2B5EF4-FFF2-40B4-BE49-F238E27FC236}">
                  <a16:creationId xmlns:a16="http://schemas.microsoft.com/office/drawing/2014/main" id="{D36C24E0-A4F1-9CF2-B847-875B965B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49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9</a:t>
              </a:r>
            </a:p>
          </p:txBody>
        </p:sp>
        <p:sp>
          <p:nvSpPr>
            <p:cNvPr id="419880" name="Rectangle 40">
              <a:extLst>
                <a:ext uri="{FF2B5EF4-FFF2-40B4-BE49-F238E27FC236}">
                  <a16:creationId xmlns:a16="http://schemas.microsoft.com/office/drawing/2014/main" id="{9F1EDCC7-E419-90A1-91A6-7464F50A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549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8</a:t>
              </a:r>
            </a:p>
          </p:txBody>
        </p:sp>
        <p:sp>
          <p:nvSpPr>
            <p:cNvPr id="419881" name="Rectangle 41">
              <a:extLst>
                <a:ext uri="{FF2B5EF4-FFF2-40B4-BE49-F238E27FC236}">
                  <a16:creationId xmlns:a16="http://schemas.microsoft.com/office/drawing/2014/main" id="{846E4B3D-6331-D399-344C-D7B03165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549"/>
              <a:ext cx="5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7</a:t>
              </a:r>
            </a:p>
          </p:txBody>
        </p:sp>
        <p:sp>
          <p:nvSpPr>
            <p:cNvPr id="419882" name="Rectangle 42">
              <a:extLst>
                <a:ext uri="{FF2B5EF4-FFF2-40B4-BE49-F238E27FC236}">
                  <a16:creationId xmlns:a16="http://schemas.microsoft.com/office/drawing/2014/main" id="{15ECE0CA-D98A-846C-4BB8-C42B4658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549"/>
              <a:ext cx="14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Wiring levels</a:t>
              </a:r>
            </a:p>
          </p:txBody>
        </p:sp>
        <p:sp>
          <p:nvSpPr>
            <p:cNvPr id="419883" name="Rectangle 43">
              <a:extLst>
                <a:ext uri="{FF2B5EF4-FFF2-40B4-BE49-F238E27FC236}">
                  <a16:creationId xmlns:a16="http://schemas.microsoft.com/office/drawing/2014/main" id="{5A466A4C-7880-04D9-1005-428B181C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2245"/>
              <a:ext cx="62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0.3-0.6</a:t>
              </a:r>
            </a:p>
          </p:txBody>
        </p:sp>
        <p:sp>
          <p:nvSpPr>
            <p:cNvPr id="419884" name="Rectangle 44">
              <a:extLst>
                <a:ext uri="{FF2B5EF4-FFF2-40B4-BE49-F238E27FC236}">
                  <a16:creationId xmlns:a16="http://schemas.microsoft.com/office/drawing/2014/main" id="{72A465DD-E5D0-A4DE-60C4-B6EE47411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245"/>
              <a:ext cx="5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0.5-0.6</a:t>
              </a:r>
            </a:p>
          </p:txBody>
        </p:sp>
        <p:sp>
          <p:nvSpPr>
            <p:cNvPr id="419885" name="Rectangle 45">
              <a:extLst>
                <a:ext uri="{FF2B5EF4-FFF2-40B4-BE49-F238E27FC236}">
                  <a16:creationId xmlns:a16="http://schemas.microsoft.com/office/drawing/2014/main" id="{72687A14-3275-2A1D-B497-FC8223AE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245"/>
              <a:ext cx="62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0.6-0.9</a:t>
              </a:r>
            </a:p>
          </p:txBody>
        </p:sp>
        <p:sp>
          <p:nvSpPr>
            <p:cNvPr id="419886" name="Rectangle 46">
              <a:extLst>
                <a:ext uri="{FF2B5EF4-FFF2-40B4-BE49-F238E27FC236}">
                  <a16:creationId xmlns:a16="http://schemas.microsoft.com/office/drawing/2014/main" id="{C16A6D94-6DEA-C430-A990-C24F1E76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245"/>
              <a:ext cx="5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0.9-1.2</a:t>
              </a:r>
            </a:p>
          </p:txBody>
        </p:sp>
        <p:sp>
          <p:nvSpPr>
            <p:cNvPr id="419887" name="Rectangle 47">
              <a:extLst>
                <a:ext uri="{FF2B5EF4-FFF2-40B4-BE49-F238E27FC236}">
                  <a16:creationId xmlns:a16="http://schemas.microsoft.com/office/drawing/2014/main" id="{DE15D6D7-1342-154A-5939-E0C1ACB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245"/>
              <a:ext cx="58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1.2-1.5</a:t>
              </a:r>
            </a:p>
          </p:txBody>
        </p:sp>
        <p:sp>
          <p:nvSpPr>
            <p:cNvPr id="419888" name="Rectangle 48">
              <a:extLst>
                <a:ext uri="{FF2B5EF4-FFF2-40B4-BE49-F238E27FC236}">
                  <a16:creationId xmlns:a16="http://schemas.microsoft.com/office/drawing/2014/main" id="{B83DBDFA-5A49-9F00-C504-444E497D3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245"/>
              <a:ext cx="143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Supply [V]</a:t>
              </a:r>
            </a:p>
          </p:txBody>
        </p:sp>
        <p:sp>
          <p:nvSpPr>
            <p:cNvPr id="419889" name="Rectangle 49">
              <a:extLst>
                <a:ext uri="{FF2B5EF4-FFF2-40B4-BE49-F238E27FC236}">
                  <a16:creationId xmlns:a16="http://schemas.microsoft.com/office/drawing/2014/main" id="{E40BAFF0-7C46-A0EB-A6B7-7FC16E11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842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30</a:t>
              </a:r>
            </a:p>
          </p:txBody>
        </p:sp>
        <p:sp>
          <p:nvSpPr>
            <p:cNvPr id="419890" name="Rectangle 50">
              <a:extLst>
                <a:ext uri="{FF2B5EF4-FFF2-40B4-BE49-F238E27FC236}">
                  <a16:creationId xmlns:a16="http://schemas.microsoft.com/office/drawing/2014/main" id="{C6D58F7F-CC99-9C34-F0B3-E391582D3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842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40</a:t>
              </a:r>
            </a:p>
          </p:txBody>
        </p:sp>
        <p:sp>
          <p:nvSpPr>
            <p:cNvPr id="419891" name="Rectangle 51">
              <a:extLst>
                <a:ext uri="{FF2B5EF4-FFF2-40B4-BE49-F238E27FC236}">
                  <a16:creationId xmlns:a16="http://schemas.microsoft.com/office/drawing/2014/main" id="{4C64DAB9-4B9E-8BD0-5BF0-44D2A4882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842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60</a:t>
              </a:r>
            </a:p>
          </p:txBody>
        </p:sp>
        <p:sp>
          <p:nvSpPr>
            <p:cNvPr id="419892" name="Rectangle 52">
              <a:extLst>
                <a:ext uri="{FF2B5EF4-FFF2-40B4-BE49-F238E27FC236}">
                  <a16:creationId xmlns:a16="http://schemas.microsoft.com/office/drawing/2014/main" id="{04099A0F-20D9-CD3C-61CA-3CE6A144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842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90</a:t>
              </a:r>
            </a:p>
          </p:txBody>
        </p:sp>
        <p:sp>
          <p:nvSpPr>
            <p:cNvPr id="419893" name="Rectangle 53">
              <a:extLst>
                <a:ext uri="{FF2B5EF4-FFF2-40B4-BE49-F238E27FC236}">
                  <a16:creationId xmlns:a16="http://schemas.microsoft.com/office/drawing/2014/main" id="{6C2F68A7-E526-9AE9-D990-438769EC7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842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130</a:t>
              </a:r>
            </a:p>
          </p:txBody>
        </p:sp>
        <p:sp>
          <p:nvSpPr>
            <p:cNvPr id="419894" name="Rectangle 54">
              <a:extLst>
                <a:ext uri="{FF2B5EF4-FFF2-40B4-BE49-F238E27FC236}">
                  <a16:creationId xmlns:a16="http://schemas.microsoft.com/office/drawing/2014/main" id="{506F9BEB-E68C-BBE2-357C-D15220656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1842"/>
              <a:ext cx="143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/>
                <a:t>Technology node [nm]</a:t>
              </a:r>
            </a:p>
          </p:txBody>
        </p:sp>
        <p:sp>
          <p:nvSpPr>
            <p:cNvPr id="419895" name="Rectangle 55">
              <a:extLst>
                <a:ext uri="{FF2B5EF4-FFF2-40B4-BE49-F238E27FC236}">
                  <a16:creationId xmlns:a16="http://schemas.microsoft.com/office/drawing/2014/main" id="{9DED0FF4-FC68-8821-EE80-6EA45D66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439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2014</a:t>
              </a:r>
            </a:p>
          </p:txBody>
        </p:sp>
        <p:sp>
          <p:nvSpPr>
            <p:cNvPr id="419896" name="Rectangle 56">
              <a:extLst>
                <a:ext uri="{FF2B5EF4-FFF2-40B4-BE49-F238E27FC236}">
                  <a16:creationId xmlns:a16="http://schemas.microsoft.com/office/drawing/2014/main" id="{A2B386B4-B561-3894-4C7D-BA5376C6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439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2011</a:t>
              </a:r>
            </a:p>
          </p:txBody>
        </p:sp>
        <p:sp>
          <p:nvSpPr>
            <p:cNvPr id="419897" name="Rectangle 57">
              <a:extLst>
                <a:ext uri="{FF2B5EF4-FFF2-40B4-BE49-F238E27FC236}">
                  <a16:creationId xmlns:a16="http://schemas.microsoft.com/office/drawing/2014/main" id="{5EBF172D-C2FF-B70C-38AF-41A4BD4F6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439"/>
              <a:ext cx="6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2008</a:t>
              </a:r>
            </a:p>
          </p:txBody>
        </p:sp>
        <p:sp>
          <p:nvSpPr>
            <p:cNvPr id="419898" name="Rectangle 58">
              <a:extLst>
                <a:ext uri="{FF2B5EF4-FFF2-40B4-BE49-F238E27FC236}">
                  <a16:creationId xmlns:a16="http://schemas.microsoft.com/office/drawing/2014/main" id="{1BD8B3B0-E27D-88D6-6E55-45968750F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439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2004</a:t>
              </a:r>
            </a:p>
          </p:txBody>
        </p:sp>
        <p:sp>
          <p:nvSpPr>
            <p:cNvPr id="419899" name="Rectangle 59">
              <a:extLst>
                <a:ext uri="{FF2B5EF4-FFF2-40B4-BE49-F238E27FC236}">
                  <a16:creationId xmlns:a16="http://schemas.microsoft.com/office/drawing/2014/main" id="{A610F2C0-F571-8536-B065-D5F2D70A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439"/>
              <a:ext cx="58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2001</a:t>
              </a:r>
            </a:p>
          </p:txBody>
        </p:sp>
        <p:sp>
          <p:nvSpPr>
            <p:cNvPr id="419900" name="Rectangle 60">
              <a:extLst>
                <a:ext uri="{FF2B5EF4-FFF2-40B4-BE49-F238E27FC236}">
                  <a16:creationId xmlns:a16="http://schemas.microsoft.com/office/drawing/2014/main" id="{FBE4BAB0-212D-B7BB-756C-CA0FE750D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1439"/>
              <a:ext cx="143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pitchFamily="2" charset="2"/>
                <a:buChar char="q"/>
                <a:defRPr sz="2800">
                  <a:solidFill>
                    <a:srgbClr val="315263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lr>
                  <a:srgbClr val="FC9D1E"/>
                </a:buClr>
                <a:buSzPct val="65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0">
                  <a:solidFill>
                    <a:srgbClr val="E71909"/>
                  </a:solidFill>
                </a:rPr>
                <a:t>Year of Introduction</a:t>
              </a:r>
            </a:p>
          </p:txBody>
        </p:sp>
        <p:sp>
          <p:nvSpPr>
            <p:cNvPr id="419901" name="Line 61">
              <a:extLst>
                <a:ext uri="{FF2B5EF4-FFF2-40B4-BE49-F238E27FC236}">
                  <a16:creationId xmlns:a16="http://schemas.microsoft.com/office/drawing/2014/main" id="{8CC9658C-89FD-3156-53A7-FD0AC0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439"/>
              <a:ext cx="55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2" name="Line 62">
              <a:extLst>
                <a:ext uri="{FF2B5EF4-FFF2-40B4-BE49-F238E27FC236}">
                  <a16:creationId xmlns:a16="http://schemas.microsoft.com/office/drawing/2014/main" id="{63A86AEE-27A9-A9C7-13C5-9251A31E2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842"/>
              <a:ext cx="5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3" name="Line 63">
              <a:extLst>
                <a:ext uri="{FF2B5EF4-FFF2-40B4-BE49-F238E27FC236}">
                  <a16:creationId xmlns:a16="http://schemas.microsoft.com/office/drawing/2014/main" id="{B6F29F09-A3C1-ECC5-CD4C-6A2518754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2245"/>
              <a:ext cx="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4" name="Line 64">
              <a:extLst>
                <a:ext uri="{FF2B5EF4-FFF2-40B4-BE49-F238E27FC236}">
                  <a16:creationId xmlns:a16="http://schemas.microsoft.com/office/drawing/2014/main" id="{C0AB27EA-8985-CD7F-6E0B-ED2044098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2549"/>
              <a:ext cx="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5" name="Line 65">
              <a:extLst>
                <a:ext uri="{FF2B5EF4-FFF2-40B4-BE49-F238E27FC236}">
                  <a16:creationId xmlns:a16="http://schemas.microsoft.com/office/drawing/2014/main" id="{BF20B661-BCED-0BE1-24F7-79F53EBB3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3642"/>
              <a:ext cx="55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6" name="Line 66">
              <a:extLst>
                <a:ext uri="{FF2B5EF4-FFF2-40B4-BE49-F238E27FC236}">
                  <a16:creationId xmlns:a16="http://schemas.microsoft.com/office/drawing/2014/main" id="{75F5F31B-D38A-35D8-DEDB-D8807161E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439"/>
              <a:ext cx="0" cy="22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7" name="Line 67">
              <a:extLst>
                <a:ext uri="{FF2B5EF4-FFF2-40B4-BE49-F238E27FC236}">
                  <a16:creationId xmlns:a16="http://schemas.microsoft.com/office/drawing/2014/main" id="{E7AB3FEB-A9BA-0240-EA1D-1B3975587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8" name="Line 68">
              <a:extLst>
                <a:ext uri="{FF2B5EF4-FFF2-40B4-BE49-F238E27FC236}">
                  <a16:creationId xmlns:a16="http://schemas.microsoft.com/office/drawing/2014/main" id="{102C504E-5857-6CFE-B4BD-EE5A16469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9" name="Line 69">
              <a:extLst>
                <a:ext uri="{FF2B5EF4-FFF2-40B4-BE49-F238E27FC236}">
                  <a16:creationId xmlns:a16="http://schemas.microsoft.com/office/drawing/2014/main" id="{1D9B75A2-C192-7AF5-52D0-FD5F2FBC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0" name="Line 70">
              <a:extLst>
                <a:ext uri="{FF2B5EF4-FFF2-40B4-BE49-F238E27FC236}">
                  <a16:creationId xmlns:a16="http://schemas.microsoft.com/office/drawing/2014/main" id="{4CD1600A-A0AD-8CBE-C329-DC763289C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1" name="Line 71">
              <a:extLst>
                <a:ext uri="{FF2B5EF4-FFF2-40B4-BE49-F238E27FC236}">
                  <a16:creationId xmlns:a16="http://schemas.microsoft.com/office/drawing/2014/main" id="{54E1C887-7488-CB63-0F94-052DE78AD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2" name="Line 72">
              <a:extLst>
                <a:ext uri="{FF2B5EF4-FFF2-40B4-BE49-F238E27FC236}">
                  <a16:creationId xmlns:a16="http://schemas.microsoft.com/office/drawing/2014/main" id="{52F1E493-B20A-160A-428D-2F7D7BF0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5" y="1439"/>
              <a:ext cx="0" cy="22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3" name="Line 73">
              <a:extLst>
                <a:ext uri="{FF2B5EF4-FFF2-40B4-BE49-F238E27FC236}">
                  <a16:creationId xmlns:a16="http://schemas.microsoft.com/office/drawing/2014/main" id="{8CB42CB0-933A-1C46-CEEF-60C70EF84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2779"/>
              <a:ext cx="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4" name="Line 74">
              <a:extLst>
                <a:ext uri="{FF2B5EF4-FFF2-40B4-BE49-F238E27FC236}">
                  <a16:creationId xmlns:a16="http://schemas.microsoft.com/office/drawing/2014/main" id="{DABC1D09-315F-0D24-5504-6040E5EEB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3182"/>
              <a:ext cx="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5" name="Line 75">
              <a:extLst>
                <a:ext uri="{FF2B5EF4-FFF2-40B4-BE49-F238E27FC236}">
                  <a16:creationId xmlns:a16="http://schemas.microsoft.com/office/drawing/2014/main" id="{2868DA95-2B74-C999-ED1F-023AA67FD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6" name="Line 76">
              <a:extLst>
                <a:ext uri="{FF2B5EF4-FFF2-40B4-BE49-F238E27FC236}">
                  <a16:creationId xmlns:a16="http://schemas.microsoft.com/office/drawing/2014/main" id="{8BA33D92-DC30-847A-00C3-F9F2DA135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1439"/>
              <a:ext cx="0" cy="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7" name="Line 77">
              <a:extLst>
                <a:ext uri="{FF2B5EF4-FFF2-40B4-BE49-F238E27FC236}">
                  <a16:creationId xmlns:a16="http://schemas.microsoft.com/office/drawing/2014/main" id="{EAA24C5E-7E81-FD0E-6584-3453E05FC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3412"/>
              <a:ext cx="5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18" name="Rectangle 78">
            <a:extLst>
              <a:ext uri="{FF2B5EF4-FFF2-40B4-BE49-F238E27FC236}">
                <a16:creationId xmlns:a16="http://schemas.microsoft.com/office/drawing/2014/main" id="{67C45C69-F03E-740E-34CB-9B1A0088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911850"/>
            <a:ext cx="862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0">
                <a:solidFill>
                  <a:srgbClr val="000099"/>
                </a:solidFill>
              </a:rPr>
              <a:t>Node years: 2007/65nm, 2010/45nm, 2013/33nm, 2016/23nm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AC61EBDE-CFCF-6504-B2E6-C221E0740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 sz="3600"/>
              <a:t>Technology Evolution (1999)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20867" name="Picture 3">
            <a:extLst>
              <a:ext uri="{FF2B5EF4-FFF2-40B4-BE49-F238E27FC236}">
                <a16:creationId xmlns:a16="http://schemas.microsoft.com/office/drawing/2014/main" id="{42657322-49C5-6318-039A-24BE4EB5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27837" r="17513" b="29947"/>
          <a:stretch>
            <a:fillRect/>
          </a:stretch>
        </p:blipFill>
        <p:spPr bwMode="auto">
          <a:xfrm>
            <a:off x="609600" y="1828800"/>
            <a:ext cx="77724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FA602448-C4E1-4B51-1E1F-439DBEAAA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ITRS Technology Roadmap Acceleration Continues</a:t>
            </a:r>
          </a:p>
        </p:txBody>
      </p:sp>
      <p:pic>
        <p:nvPicPr>
          <p:cNvPr id="421891" name="Picture 3">
            <a:extLst>
              <a:ext uri="{FF2B5EF4-FFF2-40B4-BE49-F238E27FC236}">
                <a16:creationId xmlns:a16="http://schemas.microsoft.com/office/drawing/2014/main" id="{C32C3C13-FEA1-67DF-20DC-21E01CFE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39825"/>
            <a:ext cx="811530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1CBAB9F-62DD-568F-079C-3E8A3E2D0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76213"/>
            <a:ext cx="8686800" cy="914400"/>
          </a:xfrm>
        </p:spPr>
        <p:txBody>
          <a:bodyPr/>
          <a:lstStyle/>
          <a:p>
            <a:r>
              <a:rPr lang="en-US" altLang="en-US"/>
              <a:t>Technology Scaling (1)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FE6E8AE-5A0D-3969-298E-F28E9CFC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2916" name="Rectangle 4">
            <a:extLst>
              <a:ext uri="{FF2B5EF4-FFF2-40B4-BE49-F238E27FC236}">
                <a16:creationId xmlns:a16="http://schemas.microsoft.com/office/drawing/2014/main" id="{5FE31ADC-795F-47C0-FE74-9B4023F6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59438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Minimum Feature Size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22917" name="Picture 5">
            <a:extLst>
              <a:ext uri="{FF2B5EF4-FFF2-40B4-BE49-F238E27FC236}">
                <a16:creationId xmlns:a16="http://schemas.microsoft.com/office/drawing/2014/main" id="{76FE2B66-E0BF-E2E1-247D-ED8169B4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>
            <a:fillRect/>
          </a:stretch>
        </p:blipFill>
        <p:spPr bwMode="auto">
          <a:xfrm>
            <a:off x="1644650" y="1433513"/>
            <a:ext cx="592137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>
            <a:extLst>
              <a:ext uri="{FF2B5EF4-FFF2-40B4-BE49-F238E27FC236}">
                <a16:creationId xmlns:a16="http://schemas.microsoft.com/office/drawing/2014/main" id="{22C5BA3A-AD10-9D89-A051-2083B85E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19225"/>
            <a:ext cx="78628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3939" name="Rectangle 3">
            <a:extLst>
              <a:ext uri="{FF2B5EF4-FFF2-40B4-BE49-F238E27FC236}">
                <a16:creationId xmlns:a16="http://schemas.microsoft.com/office/drawing/2014/main" id="{CD4A8B1B-0E1A-DE92-3C73-EAD7EB796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Technology Scaling (2) 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C19D2C68-A284-989A-C41F-A73E1D4B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308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D38A1F60-125E-7CFC-EB48-05867C6B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4356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Number of components per chip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23942" name="Line 6">
            <a:extLst>
              <a:ext uri="{FF2B5EF4-FFF2-40B4-BE49-F238E27FC236}">
                <a16:creationId xmlns:a16="http://schemas.microsoft.com/office/drawing/2014/main" id="{CC952276-BB61-C992-3FE7-20BE4DA39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2675" y="2806700"/>
            <a:ext cx="4981575" cy="1581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E8F6770A-32E0-B20B-EF7C-1680AA80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Technology Scaling (3)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294B2EAF-A863-7D31-68E3-B5640B7E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721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4964" name="Rectangle 4">
            <a:extLst>
              <a:ext uri="{FF2B5EF4-FFF2-40B4-BE49-F238E27FC236}">
                <a16:creationId xmlns:a16="http://schemas.microsoft.com/office/drawing/2014/main" id="{AB8CA9F0-4DD6-246E-A534-AF5A71CD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0070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Propagation Delay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24965" name="Picture 5">
            <a:extLst>
              <a:ext uri="{FF2B5EF4-FFF2-40B4-BE49-F238E27FC236}">
                <a16:creationId xmlns:a16="http://schemas.microsoft.com/office/drawing/2014/main" id="{BDCE9AC5-15E9-85E9-09A0-7B3736BF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93850"/>
            <a:ext cx="4938712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4966" name="Text Box 6">
            <a:extLst>
              <a:ext uri="{FF2B5EF4-FFF2-40B4-BE49-F238E27FC236}">
                <a16:creationId xmlns:a16="http://schemas.microsoft.com/office/drawing/2014/main" id="{7D208EB0-D264-E731-EEE1-42EAE0D9D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2220913"/>
            <a:ext cx="2076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decreases by 13%/year</a:t>
            </a:r>
          </a:p>
          <a:p>
            <a:r>
              <a:rPr lang="en-US" altLang="en-US" sz="1400" b="1" i="0">
                <a:solidFill>
                  <a:schemeClr val="tx2"/>
                </a:solidFill>
                <a:latin typeface="Times New Roman" panose="02020603050405020304" pitchFamily="18" charset="0"/>
              </a:rPr>
              <a:t>      50% every 5 years!</a:t>
            </a:r>
            <a:endParaRPr lang="en-US" altLang="en-US" sz="1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>
            <a:extLst>
              <a:ext uri="{FF2B5EF4-FFF2-40B4-BE49-F238E27FC236}">
                <a16:creationId xmlns:a16="http://schemas.microsoft.com/office/drawing/2014/main" id="{0C0D1A5B-8243-59B5-ED40-349C35DEBB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21200" y="2882900"/>
            <a:ext cx="4198938" cy="11430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Voltage Transfer</a:t>
            </a:r>
            <a:br>
              <a:rPr lang="en-US" altLang="en-US" sz="4800"/>
            </a:br>
            <a:r>
              <a:rPr lang="en-US" altLang="en-US" sz="4800"/>
              <a:t>Characteristic</a:t>
            </a:r>
            <a:endParaRPr lang="en-US" altLang="en-US" sz="4400"/>
          </a:p>
        </p:txBody>
      </p:sp>
      <p:pic>
        <p:nvPicPr>
          <p:cNvPr id="356356" name="Picture 4">
            <a:extLst>
              <a:ext uri="{FF2B5EF4-FFF2-40B4-BE49-F238E27FC236}">
                <a16:creationId xmlns:a16="http://schemas.microsoft.com/office/drawing/2014/main" id="{8889A5BB-8258-EBDF-76F2-A9A8C073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536575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F615D282-25B6-233F-1666-488E0AD7D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Scaling (4)</a:t>
            </a:r>
          </a:p>
        </p:txBody>
      </p:sp>
      <p:pic>
        <p:nvPicPr>
          <p:cNvPr id="425987" name="Picture 3">
            <a:extLst>
              <a:ext uri="{FF2B5EF4-FFF2-40B4-BE49-F238E27FC236}">
                <a16:creationId xmlns:a16="http://schemas.microsoft.com/office/drawing/2014/main" id="{F4DD54D3-D664-9509-AC96-E75951D0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38313"/>
            <a:ext cx="8626475" cy="42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988" name="Text Box 4">
            <a:extLst>
              <a:ext uri="{FF2B5EF4-FFF2-40B4-BE49-F238E27FC236}">
                <a16:creationId xmlns:a16="http://schemas.microsoft.com/office/drawing/2014/main" id="{C63817B3-47E6-C5F9-67AC-7493D66B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115050"/>
            <a:ext cx="1370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/>
              <a:t>From Kuroda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FAC49767-BCAC-CF9E-21E2-5B3D4ADDF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Technology Scaling Models 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1A069C46-F0A4-FA94-0881-349093C8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27012" name="Picture 4">
            <a:extLst>
              <a:ext uri="{FF2B5EF4-FFF2-40B4-BE49-F238E27FC236}">
                <a16:creationId xmlns:a16="http://schemas.microsoft.com/office/drawing/2014/main" id="{007D0E7C-00E5-F6C9-A12B-12706C2B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5801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C897442E-B56F-E100-4B2E-A5D7C7E22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 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C38E8984-6E73-77DC-B0A4-3B15B692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28036" name="Picture 4">
            <a:extLst>
              <a:ext uri="{FF2B5EF4-FFF2-40B4-BE49-F238E27FC236}">
                <a16:creationId xmlns:a16="http://schemas.microsoft.com/office/drawing/2014/main" id="{C3A80063-982B-6E96-ED46-64B3CAD1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24449" r="9073" b="22180"/>
          <a:stretch>
            <a:fillRect/>
          </a:stretch>
        </p:blipFill>
        <p:spPr bwMode="auto">
          <a:xfrm>
            <a:off x="673100" y="1271588"/>
            <a:ext cx="73914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8037" name="Rectangle 5">
            <a:extLst>
              <a:ext uri="{FF2B5EF4-FFF2-40B4-BE49-F238E27FC236}">
                <a16:creationId xmlns:a16="http://schemas.microsoft.com/office/drawing/2014/main" id="{04620204-F9FC-4FB7-8CD7-C528A312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31788"/>
            <a:ext cx="86868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r>
              <a:rPr lang="en-US" altLang="en-US" sz="3200"/>
              <a:t>Scaling Relationships for Long Channel Devices</a:t>
            </a:r>
            <a:r>
              <a:rPr lang="en-US" altLang="en-US"/>
              <a:t> 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52DF0DED-7CF5-39EB-A5A7-66CD2FB4E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538163"/>
            <a:ext cx="7772400" cy="673100"/>
          </a:xfrm>
        </p:spPr>
        <p:txBody>
          <a:bodyPr/>
          <a:lstStyle/>
          <a:p>
            <a:r>
              <a:rPr lang="en-US" altLang="en-US"/>
              <a:t>Transistor Scaling</a:t>
            </a:r>
            <a:br>
              <a:rPr lang="en-US" altLang="en-US"/>
            </a:br>
            <a:r>
              <a:rPr lang="en-US" altLang="en-US" sz="4000"/>
              <a:t>(velocity-saturated devices)</a:t>
            </a:r>
            <a:endParaRPr lang="en-US" altLang="en-US"/>
          </a:p>
        </p:txBody>
      </p:sp>
      <p:pic>
        <p:nvPicPr>
          <p:cNvPr id="429059" name="Picture 3">
            <a:extLst>
              <a:ext uri="{FF2B5EF4-FFF2-40B4-BE49-F238E27FC236}">
                <a16:creationId xmlns:a16="http://schemas.microsoft.com/office/drawing/2014/main" id="{9C6E381D-761E-B450-38EE-A5CDCF7D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20020" r="12279" b="11572"/>
          <a:stretch>
            <a:fillRect/>
          </a:stretch>
        </p:blipFill>
        <p:spPr bwMode="auto">
          <a:xfrm>
            <a:off x="1065213" y="1244600"/>
            <a:ext cx="6942137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9060" name="Rectangle 4">
            <a:extLst>
              <a:ext uri="{FF2B5EF4-FFF2-40B4-BE49-F238E27FC236}">
                <a16:creationId xmlns:a16="http://schemas.microsoft.com/office/drawing/2014/main" id="{A724FD6C-93AC-048F-E011-7845D5B52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5124450"/>
            <a:ext cx="6677025" cy="333375"/>
          </a:xfrm>
          <a:prstGeom prst="rect">
            <a:avLst/>
          </a:prstGeom>
          <a:solidFill>
            <a:srgbClr val="7B84C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Rectangle 5">
            <a:extLst>
              <a:ext uri="{FF2B5EF4-FFF2-40B4-BE49-F238E27FC236}">
                <a16:creationId xmlns:a16="http://schemas.microsoft.com/office/drawing/2014/main" id="{F122542E-557E-AA14-1715-B5691F24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5807075"/>
            <a:ext cx="6677025" cy="333375"/>
          </a:xfrm>
          <a:prstGeom prst="rect">
            <a:avLst/>
          </a:prstGeom>
          <a:solidFill>
            <a:srgbClr val="7B84C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Rectangle 6">
            <a:extLst>
              <a:ext uri="{FF2B5EF4-FFF2-40B4-BE49-F238E27FC236}">
                <a16:creationId xmlns:a16="http://schemas.microsoft.com/office/drawing/2014/main" id="{5FAE2EE2-443C-47F7-E85E-1A8FEC34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4122738"/>
            <a:ext cx="6677025" cy="333375"/>
          </a:xfrm>
          <a:prstGeom prst="rect">
            <a:avLst/>
          </a:prstGeom>
          <a:solidFill>
            <a:srgbClr val="7B84C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1C7F80CD-866C-2181-7FEB-8C50BB9BC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Processor Scaling</a:t>
            </a:r>
          </a:p>
        </p:txBody>
      </p:sp>
      <p:pic>
        <p:nvPicPr>
          <p:cNvPr id="430084" name="Picture 4">
            <a:extLst>
              <a:ext uri="{FF2B5EF4-FFF2-40B4-BE49-F238E27FC236}">
                <a16:creationId xmlns:a16="http://schemas.microsoft.com/office/drawing/2014/main" id="{F5803199-A364-6FDC-F258-AD11E789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9105" r="2051" b="9358"/>
          <a:stretch>
            <a:fillRect/>
          </a:stretch>
        </p:blipFill>
        <p:spPr bwMode="auto">
          <a:xfrm>
            <a:off x="1535113" y="1352550"/>
            <a:ext cx="5746750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5" name="Rectangle 5">
            <a:extLst>
              <a:ext uri="{FF2B5EF4-FFF2-40B4-BE49-F238E27FC236}">
                <a16:creationId xmlns:a16="http://schemas.microsoft.com/office/drawing/2014/main" id="{F21F5B21-8409-DD1B-1FDE-738576E0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680075"/>
            <a:ext cx="496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P.Gelsinger: </a:t>
            </a:r>
            <a:r>
              <a:rPr lang="en-US" altLang="en-US" sz="1400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Processors for the New Millenium, ISSCC 2001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6A346E99-F447-6387-E6AA-9DDDADF7E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Processor Power</a:t>
            </a:r>
          </a:p>
        </p:txBody>
      </p:sp>
      <p:pic>
        <p:nvPicPr>
          <p:cNvPr id="431107" name="Picture 3">
            <a:extLst>
              <a:ext uri="{FF2B5EF4-FFF2-40B4-BE49-F238E27FC236}">
                <a16:creationId xmlns:a16="http://schemas.microsoft.com/office/drawing/2014/main" id="{C153A9A3-F7E9-ED0A-37CB-95312B50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4111" r="5121"/>
          <a:stretch>
            <a:fillRect/>
          </a:stretch>
        </p:blipFill>
        <p:spPr bwMode="auto">
          <a:xfrm>
            <a:off x="1143000" y="1355725"/>
            <a:ext cx="5884863" cy="43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09" name="Rectangle 5">
            <a:extLst>
              <a:ext uri="{FF2B5EF4-FFF2-40B4-BE49-F238E27FC236}">
                <a16:creationId xmlns:a16="http://schemas.microsoft.com/office/drawing/2014/main" id="{369F73D6-38CF-6E03-738C-2A226993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551488"/>
            <a:ext cx="496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P.Gelsinger: </a:t>
            </a:r>
            <a:r>
              <a:rPr lang="en-US" altLang="en-US" sz="1400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Processors for the New Millenium, ISSCC 2001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EF1BA400-548B-A43F-E896-29FCBE359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Processor Performance</a:t>
            </a:r>
          </a:p>
        </p:txBody>
      </p:sp>
      <p:pic>
        <p:nvPicPr>
          <p:cNvPr id="432132" name="Picture 4">
            <a:extLst>
              <a:ext uri="{FF2B5EF4-FFF2-40B4-BE49-F238E27FC236}">
                <a16:creationId xmlns:a16="http://schemas.microsoft.com/office/drawing/2014/main" id="{5B29EB95-5FFA-EE60-13B1-ED31B861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r="1152"/>
          <a:stretch>
            <a:fillRect/>
          </a:stretch>
        </p:blipFill>
        <p:spPr bwMode="auto">
          <a:xfrm>
            <a:off x="1619250" y="1376363"/>
            <a:ext cx="61880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33" name="Rectangle 5">
            <a:extLst>
              <a:ext uri="{FF2B5EF4-FFF2-40B4-BE49-F238E27FC236}">
                <a16:creationId xmlns:a16="http://schemas.microsoft.com/office/drawing/2014/main" id="{D9A728A3-E13A-4155-BA59-A0CA513DF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832475"/>
            <a:ext cx="496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P.Gelsinger: </a:t>
            </a:r>
            <a:r>
              <a:rPr lang="en-US" altLang="en-US" sz="1400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Processors for the New Millenium, ISSCC 2001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12C1BD0-379C-9D31-BA04-3FF6DEBF9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2010 Outlook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812E1C02-3CBB-D30E-0CA7-3BCCA0685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Performance 2X/16 months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 TIP (terra instructions/s)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30 GHz clock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Size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 of transistors: 2 Billion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Die: 40*40 mm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Power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10kW!!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Leakage: 1/3 active Power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433156" name="Text Box 4">
            <a:extLst>
              <a:ext uri="{FF2B5EF4-FFF2-40B4-BE49-F238E27FC236}">
                <a16:creationId xmlns:a16="http://schemas.microsoft.com/office/drawing/2014/main" id="{77ED6DDD-B4C5-4EE6-2AA3-BFF54AA2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813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33157" name="Text Box 5">
            <a:extLst>
              <a:ext uri="{FF2B5EF4-FFF2-40B4-BE49-F238E27FC236}">
                <a16:creationId xmlns:a16="http://schemas.microsoft.com/office/drawing/2014/main" id="{45EC852C-5C70-09BA-1228-BF03B63A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5789613"/>
            <a:ext cx="5011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P.Gelsinger: </a:t>
            </a:r>
            <a:r>
              <a:rPr lang="en-US" altLang="en-US" sz="1400" i="0">
                <a:solidFill>
                  <a:schemeClr val="tx2"/>
                </a:solidFill>
                <a:latin typeface="Symbol" pitchFamily="2" charset="2"/>
              </a:rPr>
              <a:t>m</a:t>
            </a:r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Processors for the New Millenium, ISSCC 2001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C93233FF-15B0-2788-3B47-9BCA0C28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interesting questions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201D889B-4678-F247-990F-CA2D9548E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will cause this model to break?</a:t>
            </a:r>
          </a:p>
          <a:p>
            <a:r>
              <a:rPr lang="en-US" altLang="en-US"/>
              <a:t>When will it break?</a:t>
            </a:r>
          </a:p>
          <a:p>
            <a:r>
              <a:rPr lang="en-US" altLang="en-US"/>
              <a:t>Will the model gradually slow down?</a:t>
            </a:r>
          </a:p>
          <a:p>
            <a:pPr lvl="1"/>
            <a:r>
              <a:rPr lang="en-US" altLang="en-US"/>
              <a:t>Power and power density</a:t>
            </a:r>
          </a:p>
          <a:p>
            <a:pPr lvl="1"/>
            <a:r>
              <a:rPr lang="en-US" altLang="en-US"/>
              <a:t>Leakage</a:t>
            </a:r>
          </a:p>
          <a:p>
            <a:pPr lvl="1"/>
            <a:r>
              <a:rPr lang="en-US" altLang="en-US"/>
              <a:t>Process Variation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41D50ABF-E571-D051-335D-197A10964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600"/>
              <a:t>PMOS Load Lines</a:t>
            </a:r>
            <a:endParaRPr lang="en-US" altLang="en-US"/>
          </a:p>
        </p:txBody>
      </p:sp>
      <p:grpSp>
        <p:nvGrpSpPr>
          <p:cNvPr id="357379" name="Group 3">
            <a:extLst>
              <a:ext uri="{FF2B5EF4-FFF2-40B4-BE49-F238E27FC236}">
                <a16:creationId xmlns:a16="http://schemas.microsoft.com/office/drawing/2014/main" id="{381EF92D-2EF9-CCD2-9C62-724B7C24D8A9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3830638"/>
            <a:ext cx="1882775" cy="1885950"/>
            <a:chOff x="986" y="2413"/>
            <a:chExt cx="1186" cy="1188"/>
          </a:xfrm>
        </p:grpSpPr>
        <p:sp>
          <p:nvSpPr>
            <p:cNvPr id="357380" name="Freeform 4">
              <a:extLst>
                <a:ext uri="{FF2B5EF4-FFF2-40B4-BE49-F238E27FC236}">
                  <a16:creationId xmlns:a16="http://schemas.microsoft.com/office/drawing/2014/main" id="{32434935-FA36-1A57-7893-34DDE69EF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3093"/>
              <a:ext cx="13" cy="13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0 h 13"/>
                <a:gd name="T4" fmla="*/ 6 w 13"/>
                <a:gd name="T5" fmla="*/ 0 h 13"/>
                <a:gd name="T6" fmla="*/ 0 w 13"/>
                <a:gd name="T7" fmla="*/ 0 h 13"/>
                <a:gd name="T8" fmla="*/ 0 w 13"/>
                <a:gd name="T9" fmla="*/ 7 h 13"/>
                <a:gd name="T10" fmla="*/ 0 w 13"/>
                <a:gd name="T11" fmla="*/ 13 h 13"/>
                <a:gd name="T12" fmla="*/ 6 w 13"/>
                <a:gd name="T13" fmla="*/ 13 h 13"/>
                <a:gd name="T14" fmla="*/ 6 w 13"/>
                <a:gd name="T15" fmla="*/ 13 h 13"/>
                <a:gd name="T16" fmla="*/ 13 w 1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13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1" name="Freeform 5">
              <a:extLst>
                <a:ext uri="{FF2B5EF4-FFF2-40B4-BE49-F238E27FC236}">
                  <a16:creationId xmlns:a16="http://schemas.microsoft.com/office/drawing/2014/main" id="{7A8041C7-7163-B12A-3486-427E57CA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3074"/>
              <a:ext cx="59" cy="58"/>
            </a:xfrm>
            <a:custGeom>
              <a:avLst/>
              <a:gdLst>
                <a:gd name="T0" fmla="*/ 0 w 59"/>
                <a:gd name="T1" fmla="*/ 26 h 58"/>
                <a:gd name="T2" fmla="*/ 0 w 59"/>
                <a:gd name="T3" fmla="*/ 0 h 58"/>
                <a:gd name="T4" fmla="*/ 0 w 59"/>
                <a:gd name="T5" fmla="*/ 0 h 58"/>
                <a:gd name="T6" fmla="*/ 0 w 59"/>
                <a:gd name="T7" fmla="*/ 0 h 58"/>
                <a:gd name="T8" fmla="*/ 46 w 59"/>
                <a:gd name="T9" fmla="*/ 26 h 58"/>
                <a:gd name="T10" fmla="*/ 59 w 59"/>
                <a:gd name="T11" fmla="*/ 26 h 58"/>
                <a:gd name="T12" fmla="*/ 46 w 59"/>
                <a:gd name="T13" fmla="*/ 32 h 58"/>
                <a:gd name="T14" fmla="*/ 0 w 59"/>
                <a:gd name="T15" fmla="*/ 58 h 58"/>
                <a:gd name="T16" fmla="*/ 0 w 59"/>
                <a:gd name="T17" fmla="*/ 58 h 58"/>
                <a:gd name="T18" fmla="*/ 0 w 59"/>
                <a:gd name="T19" fmla="*/ 52 h 58"/>
                <a:gd name="T20" fmla="*/ 0 w 59"/>
                <a:gd name="T21" fmla="*/ 52 h 58"/>
                <a:gd name="T22" fmla="*/ 46 w 59"/>
                <a:gd name="T23" fmla="*/ 26 h 58"/>
                <a:gd name="T24" fmla="*/ 46 w 59"/>
                <a:gd name="T25" fmla="*/ 32 h 58"/>
                <a:gd name="T26" fmla="*/ 46 w 59"/>
                <a:gd name="T27" fmla="*/ 32 h 58"/>
                <a:gd name="T28" fmla="*/ 0 w 59"/>
                <a:gd name="T29" fmla="*/ 6 h 58"/>
                <a:gd name="T30" fmla="*/ 0 w 59"/>
                <a:gd name="T31" fmla="*/ 0 h 58"/>
                <a:gd name="T32" fmla="*/ 7 w 59"/>
                <a:gd name="T33" fmla="*/ 0 h 58"/>
                <a:gd name="T34" fmla="*/ 7 w 59"/>
                <a:gd name="T35" fmla="*/ 26 h 58"/>
                <a:gd name="T36" fmla="*/ 0 w 59"/>
                <a:gd name="T37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8">
                  <a:moveTo>
                    <a:pt x="0" y="2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26"/>
                  </a:lnTo>
                  <a:lnTo>
                    <a:pt x="59" y="26"/>
                  </a:lnTo>
                  <a:lnTo>
                    <a:pt x="46" y="3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6" y="26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0" y="6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2" name="Freeform 6">
              <a:extLst>
                <a:ext uri="{FF2B5EF4-FFF2-40B4-BE49-F238E27FC236}">
                  <a16:creationId xmlns:a16="http://schemas.microsoft.com/office/drawing/2014/main" id="{EE59A5FA-EB44-5B61-C68A-9A7A7DD72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3100"/>
              <a:ext cx="7" cy="26"/>
            </a:xfrm>
            <a:custGeom>
              <a:avLst/>
              <a:gdLst>
                <a:gd name="T0" fmla="*/ 0 w 7"/>
                <a:gd name="T1" fmla="*/ 26 h 26"/>
                <a:gd name="T2" fmla="*/ 0 w 7"/>
                <a:gd name="T3" fmla="*/ 0 h 26"/>
                <a:gd name="T4" fmla="*/ 7 w 7"/>
                <a:gd name="T5" fmla="*/ 0 h 26"/>
                <a:gd name="T6" fmla="*/ 7 w 7"/>
                <a:gd name="T7" fmla="*/ 0 h 26"/>
                <a:gd name="T8" fmla="*/ 7 w 7"/>
                <a:gd name="T9" fmla="*/ 0 h 26"/>
                <a:gd name="T10" fmla="*/ 7 w 7"/>
                <a:gd name="T11" fmla="*/ 26 h 26"/>
                <a:gd name="T12" fmla="*/ 0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Freeform 7">
              <a:extLst>
                <a:ext uri="{FF2B5EF4-FFF2-40B4-BE49-F238E27FC236}">
                  <a16:creationId xmlns:a16="http://schemas.microsoft.com/office/drawing/2014/main" id="{BA6BCE05-1685-347F-D55D-B604C12BB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3074"/>
              <a:ext cx="46" cy="52"/>
            </a:xfrm>
            <a:custGeom>
              <a:avLst/>
              <a:gdLst>
                <a:gd name="T0" fmla="*/ 0 w 46"/>
                <a:gd name="T1" fmla="*/ 26 h 52"/>
                <a:gd name="T2" fmla="*/ 0 w 46"/>
                <a:gd name="T3" fmla="*/ 0 h 52"/>
                <a:gd name="T4" fmla="*/ 46 w 46"/>
                <a:gd name="T5" fmla="*/ 26 h 52"/>
                <a:gd name="T6" fmla="*/ 0 w 46"/>
                <a:gd name="T7" fmla="*/ 52 h 52"/>
                <a:gd name="T8" fmla="*/ 0 w 46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0" y="26"/>
                  </a:moveTo>
                  <a:lnTo>
                    <a:pt x="0" y="0"/>
                  </a:lnTo>
                  <a:lnTo>
                    <a:pt x="46" y="26"/>
                  </a:lnTo>
                  <a:lnTo>
                    <a:pt x="0" y="52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4" name="Rectangle 8">
              <a:extLst>
                <a:ext uri="{FF2B5EF4-FFF2-40B4-BE49-F238E27FC236}">
                  <a16:creationId xmlns:a16="http://schemas.microsoft.com/office/drawing/2014/main" id="{511E0816-CEF4-A64A-2D56-4E1E7A2EA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093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5" name="Rectangle 9">
              <a:extLst>
                <a:ext uri="{FF2B5EF4-FFF2-40B4-BE49-F238E27FC236}">
                  <a16:creationId xmlns:a16="http://schemas.microsoft.com/office/drawing/2014/main" id="{F493DAA7-1CEE-5F44-CDE0-4C4A38DD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093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6" name="Rectangle 10">
              <a:extLst>
                <a:ext uri="{FF2B5EF4-FFF2-40B4-BE49-F238E27FC236}">
                  <a16:creationId xmlns:a16="http://schemas.microsoft.com/office/drawing/2014/main" id="{7BAC5F30-FD6C-5192-5033-A5E2349B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093"/>
              <a:ext cx="1052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7" name="Freeform 11">
              <a:extLst>
                <a:ext uri="{FF2B5EF4-FFF2-40B4-BE49-F238E27FC236}">
                  <a16:creationId xmlns:a16="http://schemas.microsoft.com/office/drawing/2014/main" id="{27E69039-A56F-C8FD-28E7-47B1C9C6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596"/>
              <a:ext cx="13" cy="14"/>
            </a:xfrm>
            <a:custGeom>
              <a:avLst/>
              <a:gdLst>
                <a:gd name="T0" fmla="*/ 6 w 13"/>
                <a:gd name="T1" fmla="*/ 0 h 14"/>
                <a:gd name="T2" fmla="*/ 6 w 13"/>
                <a:gd name="T3" fmla="*/ 0 h 14"/>
                <a:gd name="T4" fmla="*/ 0 w 13"/>
                <a:gd name="T5" fmla="*/ 7 h 14"/>
                <a:gd name="T6" fmla="*/ 6 w 13"/>
                <a:gd name="T7" fmla="*/ 14 h 14"/>
                <a:gd name="T8" fmla="*/ 6 w 13"/>
                <a:gd name="T9" fmla="*/ 14 h 14"/>
                <a:gd name="T10" fmla="*/ 13 w 13"/>
                <a:gd name="T11" fmla="*/ 14 h 14"/>
                <a:gd name="T12" fmla="*/ 13 w 13"/>
                <a:gd name="T13" fmla="*/ 7 h 14"/>
                <a:gd name="T14" fmla="*/ 13 w 13"/>
                <a:gd name="T15" fmla="*/ 0 h 14"/>
                <a:gd name="T16" fmla="*/ 6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6" y="0"/>
                  </a:lnTo>
                  <a:lnTo>
                    <a:pt x="0" y="7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3" y="14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8" name="Freeform 12">
              <a:extLst>
                <a:ext uri="{FF2B5EF4-FFF2-40B4-BE49-F238E27FC236}">
                  <a16:creationId xmlns:a16="http://schemas.microsoft.com/office/drawing/2014/main" id="{60157625-947A-B872-0BED-47271A0B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" y="2551"/>
              <a:ext cx="59" cy="45"/>
            </a:xfrm>
            <a:custGeom>
              <a:avLst/>
              <a:gdLst>
                <a:gd name="T0" fmla="*/ 19 w 59"/>
                <a:gd name="T1" fmla="*/ 45 h 45"/>
                <a:gd name="T2" fmla="*/ 0 w 59"/>
                <a:gd name="T3" fmla="*/ 45 h 45"/>
                <a:gd name="T4" fmla="*/ 0 w 59"/>
                <a:gd name="T5" fmla="*/ 45 h 45"/>
                <a:gd name="T6" fmla="*/ 0 w 59"/>
                <a:gd name="T7" fmla="*/ 45 h 45"/>
                <a:gd name="T8" fmla="*/ 19 w 59"/>
                <a:gd name="T9" fmla="*/ 6 h 45"/>
                <a:gd name="T10" fmla="*/ 26 w 59"/>
                <a:gd name="T11" fmla="*/ 0 h 45"/>
                <a:gd name="T12" fmla="*/ 26 w 59"/>
                <a:gd name="T13" fmla="*/ 0 h 45"/>
                <a:gd name="T14" fmla="*/ 52 w 59"/>
                <a:gd name="T15" fmla="*/ 39 h 45"/>
                <a:gd name="T16" fmla="*/ 59 w 59"/>
                <a:gd name="T17" fmla="*/ 45 h 45"/>
                <a:gd name="T18" fmla="*/ 46 w 59"/>
                <a:gd name="T19" fmla="*/ 45 h 45"/>
                <a:gd name="T20" fmla="*/ 46 w 59"/>
                <a:gd name="T21" fmla="*/ 45 h 45"/>
                <a:gd name="T22" fmla="*/ 19 w 59"/>
                <a:gd name="T23" fmla="*/ 6 h 45"/>
                <a:gd name="T24" fmla="*/ 26 w 59"/>
                <a:gd name="T25" fmla="*/ 0 h 45"/>
                <a:gd name="T26" fmla="*/ 26 w 59"/>
                <a:gd name="T27" fmla="*/ 6 h 45"/>
                <a:gd name="T28" fmla="*/ 6 w 59"/>
                <a:gd name="T29" fmla="*/ 45 h 45"/>
                <a:gd name="T30" fmla="*/ 0 w 59"/>
                <a:gd name="T31" fmla="*/ 45 h 45"/>
                <a:gd name="T32" fmla="*/ 0 w 59"/>
                <a:gd name="T33" fmla="*/ 39 h 45"/>
                <a:gd name="T34" fmla="*/ 19 w 59"/>
                <a:gd name="T35" fmla="*/ 39 h 45"/>
                <a:gd name="T36" fmla="*/ 19 w 59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45">
                  <a:moveTo>
                    <a:pt x="19" y="45"/>
                  </a:move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9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52" y="39"/>
                  </a:lnTo>
                  <a:lnTo>
                    <a:pt x="59" y="45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19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6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19" y="39"/>
                  </a:lnTo>
                  <a:lnTo>
                    <a:pt x="19" y="4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9" name="Freeform 13">
              <a:extLst>
                <a:ext uri="{FF2B5EF4-FFF2-40B4-BE49-F238E27FC236}">
                  <a16:creationId xmlns:a16="http://schemas.microsoft.com/office/drawing/2014/main" id="{55269829-DA5A-F28E-E776-C176230C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" y="2590"/>
              <a:ext cx="27" cy="6"/>
            </a:xfrm>
            <a:custGeom>
              <a:avLst/>
              <a:gdLst>
                <a:gd name="T0" fmla="*/ 27 w 27"/>
                <a:gd name="T1" fmla="*/ 6 h 6"/>
                <a:gd name="T2" fmla="*/ 0 w 27"/>
                <a:gd name="T3" fmla="*/ 6 h 6"/>
                <a:gd name="T4" fmla="*/ 0 w 27"/>
                <a:gd name="T5" fmla="*/ 0 h 6"/>
                <a:gd name="T6" fmla="*/ 0 w 27"/>
                <a:gd name="T7" fmla="*/ 0 h 6"/>
                <a:gd name="T8" fmla="*/ 0 w 27"/>
                <a:gd name="T9" fmla="*/ 0 h 6"/>
                <a:gd name="T10" fmla="*/ 27 w 27"/>
                <a:gd name="T11" fmla="*/ 0 h 6"/>
                <a:gd name="T12" fmla="*/ 27 w 2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7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0" name="Freeform 14">
              <a:extLst>
                <a:ext uri="{FF2B5EF4-FFF2-40B4-BE49-F238E27FC236}">
                  <a16:creationId xmlns:a16="http://schemas.microsoft.com/office/drawing/2014/main" id="{268D2E71-91AF-F76A-1C8B-274C2129F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" y="2557"/>
              <a:ext cx="46" cy="39"/>
            </a:xfrm>
            <a:custGeom>
              <a:avLst/>
              <a:gdLst>
                <a:gd name="T0" fmla="*/ 19 w 46"/>
                <a:gd name="T1" fmla="*/ 39 h 39"/>
                <a:gd name="T2" fmla="*/ 0 w 46"/>
                <a:gd name="T3" fmla="*/ 39 h 39"/>
                <a:gd name="T4" fmla="*/ 19 w 46"/>
                <a:gd name="T5" fmla="*/ 0 h 39"/>
                <a:gd name="T6" fmla="*/ 46 w 46"/>
                <a:gd name="T7" fmla="*/ 39 h 39"/>
                <a:gd name="T8" fmla="*/ 19 w 4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19" y="39"/>
                  </a:moveTo>
                  <a:lnTo>
                    <a:pt x="0" y="39"/>
                  </a:lnTo>
                  <a:lnTo>
                    <a:pt x="19" y="0"/>
                  </a:lnTo>
                  <a:lnTo>
                    <a:pt x="46" y="39"/>
                  </a:lnTo>
                  <a:lnTo>
                    <a:pt x="19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1" name="Rectangle 15">
              <a:extLst>
                <a:ext uri="{FF2B5EF4-FFF2-40B4-BE49-F238E27FC236}">
                  <a16:creationId xmlns:a16="http://schemas.microsoft.com/office/drawing/2014/main" id="{FBB90D19-A1AB-C63F-3605-D912753A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557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2" name="Rectangle 16">
              <a:extLst>
                <a:ext uri="{FF2B5EF4-FFF2-40B4-BE49-F238E27FC236}">
                  <a16:creationId xmlns:a16="http://schemas.microsoft.com/office/drawing/2014/main" id="{58AFAACC-4519-E05F-1D6A-FE514E05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59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3" name="Rectangle 17">
              <a:extLst>
                <a:ext uri="{FF2B5EF4-FFF2-40B4-BE49-F238E27FC236}">
                  <a16:creationId xmlns:a16="http://schemas.microsoft.com/office/drawing/2014/main" id="{66006667-08D9-3B74-0C82-5C34189BC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603"/>
              <a:ext cx="13" cy="9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4" name="Rectangle 18">
              <a:extLst>
                <a:ext uri="{FF2B5EF4-FFF2-40B4-BE49-F238E27FC236}">
                  <a16:creationId xmlns:a16="http://schemas.microsoft.com/office/drawing/2014/main" id="{4D81DB66-D097-C025-B3C8-A1606937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093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5" name="Freeform 19">
              <a:extLst>
                <a:ext uri="{FF2B5EF4-FFF2-40B4-BE49-F238E27FC236}">
                  <a16:creationId xmlns:a16="http://schemas.microsoft.com/office/drawing/2014/main" id="{A069E561-59EB-32FB-379B-CB2E47EB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" y="3100"/>
              <a:ext cx="183" cy="340"/>
            </a:xfrm>
            <a:custGeom>
              <a:avLst/>
              <a:gdLst>
                <a:gd name="T0" fmla="*/ 183 w 183"/>
                <a:gd name="T1" fmla="*/ 0 h 340"/>
                <a:gd name="T2" fmla="*/ 157 w 183"/>
                <a:gd name="T3" fmla="*/ 137 h 340"/>
                <a:gd name="T4" fmla="*/ 157 w 183"/>
                <a:gd name="T5" fmla="*/ 144 h 340"/>
                <a:gd name="T6" fmla="*/ 157 w 183"/>
                <a:gd name="T7" fmla="*/ 144 h 340"/>
                <a:gd name="T8" fmla="*/ 118 w 183"/>
                <a:gd name="T9" fmla="*/ 242 h 340"/>
                <a:gd name="T10" fmla="*/ 118 w 183"/>
                <a:gd name="T11" fmla="*/ 242 h 340"/>
                <a:gd name="T12" fmla="*/ 118 w 183"/>
                <a:gd name="T13" fmla="*/ 242 h 340"/>
                <a:gd name="T14" fmla="*/ 65 w 183"/>
                <a:gd name="T15" fmla="*/ 300 h 340"/>
                <a:gd name="T16" fmla="*/ 65 w 183"/>
                <a:gd name="T17" fmla="*/ 300 h 340"/>
                <a:gd name="T18" fmla="*/ 65 w 183"/>
                <a:gd name="T19" fmla="*/ 300 h 340"/>
                <a:gd name="T20" fmla="*/ 6 w 183"/>
                <a:gd name="T21" fmla="*/ 340 h 340"/>
                <a:gd name="T22" fmla="*/ 0 w 183"/>
                <a:gd name="T23" fmla="*/ 340 h 340"/>
                <a:gd name="T24" fmla="*/ 0 w 183"/>
                <a:gd name="T25" fmla="*/ 327 h 340"/>
                <a:gd name="T26" fmla="*/ 0 w 183"/>
                <a:gd name="T27" fmla="*/ 327 h 340"/>
                <a:gd name="T28" fmla="*/ 59 w 183"/>
                <a:gd name="T29" fmla="*/ 287 h 340"/>
                <a:gd name="T30" fmla="*/ 59 w 183"/>
                <a:gd name="T31" fmla="*/ 287 h 340"/>
                <a:gd name="T32" fmla="*/ 59 w 183"/>
                <a:gd name="T33" fmla="*/ 294 h 340"/>
                <a:gd name="T34" fmla="*/ 111 w 183"/>
                <a:gd name="T35" fmla="*/ 235 h 340"/>
                <a:gd name="T36" fmla="*/ 111 w 183"/>
                <a:gd name="T37" fmla="*/ 235 h 340"/>
                <a:gd name="T38" fmla="*/ 104 w 183"/>
                <a:gd name="T39" fmla="*/ 235 h 340"/>
                <a:gd name="T40" fmla="*/ 144 w 183"/>
                <a:gd name="T41" fmla="*/ 137 h 340"/>
                <a:gd name="T42" fmla="*/ 144 w 183"/>
                <a:gd name="T43" fmla="*/ 137 h 340"/>
                <a:gd name="T44" fmla="*/ 144 w 183"/>
                <a:gd name="T45" fmla="*/ 137 h 340"/>
                <a:gd name="T46" fmla="*/ 170 w 183"/>
                <a:gd name="T47" fmla="*/ 0 h 340"/>
                <a:gd name="T48" fmla="*/ 183 w 183"/>
                <a:gd name="T4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340">
                  <a:moveTo>
                    <a:pt x="183" y="0"/>
                  </a:moveTo>
                  <a:lnTo>
                    <a:pt x="157" y="137"/>
                  </a:lnTo>
                  <a:lnTo>
                    <a:pt x="157" y="144"/>
                  </a:lnTo>
                  <a:lnTo>
                    <a:pt x="157" y="144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65" y="300"/>
                  </a:lnTo>
                  <a:lnTo>
                    <a:pt x="65" y="300"/>
                  </a:lnTo>
                  <a:lnTo>
                    <a:pt x="65" y="300"/>
                  </a:lnTo>
                  <a:lnTo>
                    <a:pt x="6" y="340"/>
                  </a:lnTo>
                  <a:lnTo>
                    <a:pt x="0" y="34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59" y="287"/>
                  </a:lnTo>
                  <a:lnTo>
                    <a:pt x="59" y="287"/>
                  </a:lnTo>
                  <a:lnTo>
                    <a:pt x="59" y="294"/>
                  </a:lnTo>
                  <a:lnTo>
                    <a:pt x="111" y="235"/>
                  </a:lnTo>
                  <a:lnTo>
                    <a:pt x="111" y="235"/>
                  </a:lnTo>
                  <a:lnTo>
                    <a:pt x="104" y="235"/>
                  </a:lnTo>
                  <a:lnTo>
                    <a:pt x="144" y="137"/>
                  </a:lnTo>
                  <a:lnTo>
                    <a:pt x="144" y="137"/>
                  </a:lnTo>
                  <a:lnTo>
                    <a:pt x="144" y="137"/>
                  </a:lnTo>
                  <a:lnTo>
                    <a:pt x="170" y="0"/>
                  </a:lnTo>
                  <a:lnTo>
                    <a:pt x="18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6" name="Freeform 20">
              <a:extLst>
                <a:ext uri="{FF2B5EF4-FFF2-40B4-BE49-F238E27FC236}">
                  <a16:creationId xmlns:a16="http://schemas.microsoft.com/office/drawing/2014/main" id="{D75FEB94-8915-EB5F-C889-40689761D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" y="3427"/>
              <a:ext cx="144" cy="39"/>
            </a:xfrm>
            <a:custGeom>
              <a:avLst/>
              <a:gdLst>
                <a:gd name="T0" fmla="*/ 144 w 144"/>
                <a:gd name="T1" fmla="*/ 13 h 39"/>
                <a:gd name="T2" fmla="*/ 0 w 144"/>
                <a:gd name="T3" fmla="*/ 39 h 39"/>
                <a:gd name="T4" fmla="*/ 0 w 144"/>
                <a:gd name="T5" fmla="*/ 39 h 39"/>
                <a:gd name="T6" fmla="*/ 0 w 144"/>
                <a:gd name="T7" fmla="*/ 26 h 39"/>
                <a:gd name="T8" fmla="*/ 0 w 144"/>
                <a:gd name="T9" fmla="*/ 26 h 39"/>
                <a:gd name="T10" fmla="*/ 144 w 144"/>
                <a:gd name="T11" fmla="*/ 0 h 39"/>
                <a:gd name="T12" fmla="*/ 144 w 144"/>
                <a:gd name="T1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9">
                  <a:moveTo>
                    <a:pt x="144" y="13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4" y="0"/>
                  </a:lnTo>
                  <a:lnTo>
                    <a:pt x="144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7" name="Rectangle 21">
              <a:extLst>
                <a:ext uri="{FF2B5EF4-FFF2-40B4-BE49-F238E27FC236}">
                  <a16:creationId xmlns:a16="http://schemas.microsoft.com/office/drawing/2014/main" id="{1E59BF03-00DC-3D81-DF6B-939659FE9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466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8" name="Freeform 22">
              <a:extLst>
                <a:ext uri="{FF2B5EF4-FFF2-40B4-BE49-F238E27FC236}">
                  <a16:creationId xmlns:a16="http://schemas.microsoft.com/office/drawing/2014/main" id="{04489E05-862F-6CEF-4860-B9379BB6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3453"/>
              <a:ext cx="177" cy="26"/>
            </a:xfrm>
            <a:custGeom>
              <a:avLst/>
              <a:gdLst>
                <a:gd name="T0" fmla="*/ 177 w 177"/>
                <a:gd name="T1" fmla="*/ 13 h 26"/>
                <a:gd name="T2" fmla="*/ 177 w 177"/>
                <a:gd name="T3" fmla="*/ 0 h 26"/>
                <a:gd name="T4" fmla="*/ 0 w 177"/>
                <a:gd name="T5" fmla="*/ 13 h 26"/>
                <a:gd name="T6" fmla="*/ 0 w 177"/>
                <a:gd name="T7" fmla="*/ 26 h 26"/>
                <a:gd name="T8" fmla="*/ 177 w 17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6">
                  <a:moveTo>
                    <a:pt x="177" y="13"/>
                  </a:moveTo>
                  <a:lnTo>
                    <a:pt x="177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77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99" name="Freeform 23">
              <a:extLst>
                <a:ext uri="{FF2B5EF4-FFF2-40B4-BE49-F238E27FC236}">
                  <a16:creationId xmlns:a16="http://schemas.microsoft.com/office/drawing/2014/main" id="{7C412CA3-3744-4244-1789-D9121BA2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3106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7 h 13"/>
                <a:gd name="T4" fmla="*/ 0 w 13"/>
                <a:gd name="T5" fmla="*/ 0 h 13"/>
                <a:gd name="T6" fmla="*/ 0 w 13"/>
                <a:gd name="T7" fmla="*/ 7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0" name="Freeform 24">
              <a:extLst>
                <a:ext uri="{FF2B5EF4-FFF2-40B4-BE49-F238E27FC236}">
                  <a16:creationId xmlns:a16="http://schemas.microsoft.com/office/drawing/2014/main" id="{82DDC838-7B76-E051-520C-A7AE4FE5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3113"/>
              <a:ext cx="124" cy="131"/>
            </a:xfrm>
            <a:custGeom>
              <a:avLst/>
              <a:gdLst>
                <a:gd name="T0" fmla="*/ 124 w 124"/>
                <a:gd name="T1" fmla="*/ 6 h 131"/>
                <a:gd name="T2" fmla="*/ 98 w 124"/>
                <a:gd name="T3" fmla="*/ 65 h 131"/>
                <a:gd name="T4" fmla="*/ 98 w 124"/>
                <a:gd name="T5" fmla="*/ 65 h 131"/>
                <a:gd name="T6" fmla="*/ 98 w 124"/>
                <a:gd name="T7" fmla="*/ 65 h 131"/>
                <a:gd name="T8" fmla="*/ 59 w 124"/>
                <a:gd name="T9" fmla="*/ 104 h 131"/>
                <a:gd name="T10" fmla="*/ 59 w 124"/>
                <a:gd name="T11" fmla="*/ 104 h 131"/>
                <a:gd name="T12" fmla="*/ 59 w 124"/>
                <a:gd name="T13" fmla="*/ 104 h 131"/>
                <a:gd name="T14" fmla="*/ 6 w 124"/>
                <a:gd name="T15" fmla="*/ 131 h 131"/>
                <a:gd name="T16" fmla="*/ 6 w 124"/>
                <a:gd name="T17" fmla="*/ 131 h 131"/>
                <a:gd name="T18" fmla="*/ 0 w 124"/>
                <a:gd name="T19" fmla="*/ 117 h 131"/>
                <a:gd name="T20" fmla="*/ 0 w 124"/>
                <a:gd name="T21" fmla="*/ 117 h 131"/>
                <a:gd name="T22" fmla="*/ 52 w 124"/>
                <a:gd name="T23" fmla="*/ 91 h 131"/>
                <a:gd name="T24" fmla="*/ 52 w 124"/>
                <a:gd name="T25" fmla="*/ 91 h 131"/>
                <a:gd name="T26" fmla="*/ 52 w 124"/>
                <a:gd name="T27" fmla="*/ 98 h 131"/>
                <a:gd name="T28" fmla="*/ 91 w 124"/>
                <a:gd name="T29" fmla="*/ 59 h 131"/>
                <a:gd name="T30" fmla="*/ 91 w 124"/>
                <a:gd name="T31" fmla="*/ 59 h 131"/>
                <a:gd name="T32" fmla="*/ 85 w 124"/>
                <a:gd name="T33" fmla="*/ 59 h 131"/>
                <a:gd name="T34" fmla="*/ 111 w 124"/>
                <a:gd name="T35" fmla="*/ 0 h 131"/>
                <a:gd name="T36" fmla="*/ 124 w 124"/>
                <a:gd name="T3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31">
                  <a:moveTo>
                    <a:pt x="124" y="6"/>
                  </a:moveTo>
                  <a:lnTo>
                    <a:pt x="98" y="65"/>
                  </a:lnTo>
                  <a:lnTo>
                    <a:pt x="98" y="65"/>
                  </a:lnTo>
                  <a:lnTo>
                    <a:pt x="98" y="6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" y="131"/>
                  </a:lnTo>
                  <a:lnTo>
                    <a:pt x="6" y="131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52" y="98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85" y="59"/>
                  </a:lnTo>
                  <a:lnTo>
                    <a:pt x="111" y="0"/>
                  </a:lnTo>
                  <a:lnTo>
                    <a:pt x="124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1" name="Freeform 25">
              <a:extLst>
                <a:ext uri="{FF2B5EF4-FFF2-40B4-BE49-F238E27FC236}">
                  <a16:creationId xmlns:a16="http://schemas.microsoft.com/office/drawing/2014/main" id="{0C3195A3-4921-6A75-F4BF-94AF0D7F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" y="3230"/>
              <a:ext cx="65" cy="33"/>
            </a:xfrm>
            <a:custGeom>
              <a:avLst/>
              <a:gdLst>
                <a:gd name="T0" fmla="*/ 65 w 65"/>
                <a:gd name="T1" fmla="*/ 14 h 33"/>
                <a:gd name="T2" fmla="*/ 6 w 65"/>
                <a:gd name="T3" fmla="*/ 33 h 33"/>
                <a:gd name="T4" fmla="*/ 0 w 65"/>
                <a:gd name="T5" fmla="*/ 33 h 33"/>
                <a:gd name="T6" fmla="*/ 0 w 65"/>
                <a:gd name="T7" fmla="*/ 20 h 33"/>
                <a:gd name="T8" fmla="*/ 0 w 65"/>
                <a:gd name="T9" fmla="*/ 20 h 33"/>
                <a:gd name="T10" fmla="*/ 59 w 65"/>
                <a:gd name="T11" fmla="*/ 0 h 33"/>
                <a:gd name="T12" fmla="*/ 65 w 65"/>
                <a:gd name="T13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65" y="14"/>
                  </a:moveTo>
                  <a:lnTo>
                    <a:pt x="6" y="33"/>
                  </a:lnTo>
                  <a:lnTo>
                    <a:pt x="0" y="3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59" y="0"/>
                  </a:lnTo>
                  <a:lnTo>
                    <a:pt x="65" y="1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2" name="Rectangle 26">
              <a:extLst>
                <a:ext uri="{FF2B5EF4-FFF2-40B4-BE49-F238E27FC236}">
                  <a16:creationId xmlns:a16="http://schemas.microsoft.com/office/drawing/2014/main" id="{54CF91B7-2F9C-BCEE-3B80-043BA79F4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263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3" name="Freeform 27">
              <a:extLst>
                <a:ext uri="{FF2B5EF4-FFF2-40B4-BE49-F238E27FC236}">
                  <a16:creationId xmlns:a16="http://schemas.microsoft.com/office/drawing/2014/main" id="{4BBFE7DF-E61F-AD46-DBE0-4768585F6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3250"/>
              <a:ext cx="321" cy="26"/>
            </a:xfrm>
            <a:custGeom>
              <a:avLst/>
              <a:gdLst>
                <a:gd name="T0" fmla="*/ 321 w 321"/>
                <a:gd name="T1" fmla="*/ 13 h 26"/>
                <a:gd name="T2" fmla="*/ 321 w 321"/>
                <a:gd name="T3" fmla="*/ 0 h 26"/>
                <a:gd name="T4" fmla="*/ 0 w 321"/>
                <a:gd name="T5" fmla="*/ 13 h 26"/>
                <a:gd name="T6" fmla="*/ 0 w 321"/>
                <a:gd name="T7" fmla="*/ 26 h 26"/>
                <a:gd name="T8" fmla="*/ 321 w 321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6">
                  <a:moveTo>
                    <a:pt x="321" y="13"/>
                  </a:moveTo>
                  <a:lnTo>
                    <a:pt x="321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321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04" name="Rectangle 28">
              <a:extLst>
                <a:ext uri="{FF2B5EF4-FFF2-40B4-BE49-F238E27FC236}">
                  <a16:creationId xmlns:a16="http://schemas.microsoft.com/office/drawing/2014/main" id="{7E791A21-9973-F8F3-17E7-1E1E1030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132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05" name="Rectangle 29">
              <a:extLst>
                <a:ext uri="{FF2B5EF4-FFF2-40B4-BE49-F238E27FC236}">
                  <a16:creationId xmlns:a16="http://schemas.microsoft.com/office/drawing/2014/main" id="{CA12BB4F-D176-F305-BE72-D83712DF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178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DSp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06" name="Rectangle 30">
              <a:extLst>
                <a:ext uri="{FF2B5EF4-FFF2-40B4-BE49-F238E27FC236}">
                  <a16:creationId xmlns:a16="http://schemas.microsoft.com/office/drawing/2014/main" id="{F5CFE0A1-2C8E-16DA-264D-19B7F08B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2413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07" name="Rectangle 31">
              <a:extLst>
                <a:ext uri="{FF2B5EF4-FFF2-40B4-BE49-F238E27FC236}">
                  <a16:creationId xmlns:a16="http://schemas.microsoft.com/office/drawing/2014/main" id="{355F8F07-5D55-E6EC-FC45-63B875BA1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45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Dp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08" name="Rectangle 32">
              <a:extLst>
                <a:ext uri="{FF2B5EF4-FFF2-40B4-BE49-F238E27FC236}">
                  <a16:creationId xmlns:a16="http://schemas.microsoft.com/office/drawing/2014/main" id="{656D1880-830B-D7FD-9931-FB8E2B81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459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09" name="Rectangle 33">
              <a:extLst>
                <a:ext uri="{FF2B5EF4-FFF2-40B4-BE49-F238E27FC236}">
                  <a16:creationId xmlns:a16="http://schemas.microsoft.com/office/drawing/2014/main" id="{EE141964-70E9-85DF-D980-086595D8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05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GSp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10" name="Rectangle 34">
              <a:extLst>
                <a:ext uri="{FF2B5EF4-FFF2-40B4-BE49-F238E27FC236}">
                  <a16:creationId xmlns:a16="http://schemas.microsoft.com/office/drawing/2014/main" id="{2B1B3D9E-A869-256A-2F85-6A083F96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3459"/>
              <a:ext cx="2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=-2.5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11" name="Rectangle 35">
              <a:extLst>
                <a:ext uri="{FF2B5EF4-FFF2-40B4-BE49-F238E27FC236}">
                  <a16:creationId xmlns:a16="http://schemas.microsoft.com/office/drawing/2014/main" id="{11E84315-EBF5-EF5C-0EB9-E76E3342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3244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12" name="Rectangle 36">
              <a:extLst>
                <a:ext uri="{FF2B5EF4-FFF2-40B4-BE49-F238E27FC236}">
                  <a16:creationId xmlns:a16="http://schemas.microsoft.com/office/drawing/2014/main" id="{024A56B7-4D42-A1DA-084A-BEBDAEAA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3289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GSp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13" name="Rectangle 37">
              <a:extLst>
                <a:ext uri="{FF2B5EF4-FFF2-40B4-BE49-F238E27FC236}">
                  <a16:creationId xmlns:a16="http://schemas.microsoft.com/office/drawing/2014/main" id="{A0338E1B-E076-CA71-8A63-05769AC3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3244"/>
              <a:ext cx="1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=-1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414" name="Group 38">
            <a:extLst>
              <a:ext uri="{FF2B5EF4-FFF2-40B4-BE49-F238E27FC236}">
                <a16:creationId xmlns:a16="http://schemas.microsoft.com/office/drawing/2014/main" id="{4FF0F33E-FC07-BC82-1ED0-4DF76C164496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3830638"/>
            <a:ext cx="1881188" cy="1827212"/>
            <a:chOff x="2438" y="2413"/>
            <a:chExt cx="1185" cy="1151"/>
          </a:xfrm>
        </p:grpSpPr>
        <p:sp>
          <p:nvSpPr>
            <p:cNvPr id="357415" name="Freeform 39">
              <a:extLst>
                <a:ext uri="{FF2B5EF4-FFF2-40B4-BE49-F238E27FC236}">
                  <a16:creationId xmlns:a16="http://schemas.microsoft.com/office/drawing/2014/main" id="{8ADF5B2C-F39D-E1CE-57C1-9D82E9359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3093"/>
              <a:ext cx="13" cy="13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0 h 13"/>
                <a:gd name="T4" fmla="*/ 7 w 13"/>
                <a:gd name="T5" fmla="*/ 0 h 13"/>
                <a:gd name="T6" fmla="*/ 0 w 13"/>
                <a:gd name="T7" fmla="*/ 0 h 13"/>
                <a:gd name="T8" fmla="*/ 0 w 13"/>
                <a:gd name="T9" fmla="*/ 7 h 13"/>
                <a:gd name="T10" fmla="*/ 0 w 13"/>
                <a:gd name="T11" fmla="*/ 13 h 13"/>
                <a:gd name="T12" fmla="*/ 7 w 13"/>
                <a:gd name="T13" fmla="*/ 13 h 13"/>
                <a:gd name="T14" fmla="*/ 13 w 13"/>
                <a:gd name="T15" fmla="*/ 13 h 13"/>
                <a:gd name="T16" fmla="*/ 13 w 1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13" y="13"/>
                  </a:lnTo>
                  <a:lnTo>
                    <a:pt x="13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6" name="Freeform 40">
              <a:extLst>
                <a:ext uri="{FF2B5EF4-FFF2-40B4-BE49-F238E27FC236}">
                  <a16:creationId xmlns:a16="http://schemas.microsoft.com/office/drawing/2014/main" id="{2D7B2CD3-89B7-85D3-C8EE-D1525074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3074"/>
              <a:ext cx="59" cy="58"/>
            </a:xfrm>
            <a:custGeom>
              <a:avLst/>
              <a:gdLst>
                <a:gd name="T0" fmla="*/ 0 w 59"/>
                <a:gd name="T1" fmla="*/ 26 h 58"/>
                <a:gd name="T2" fmla="*/ 0 w 59"/>
                <a:gd name="T3" fmla="*/ 0 h 58"/>
                <a:gd name="T4" fmla="*/ 0 w 59"/>
                <a:gd name="T5" fmla="*/ 0 h 58"/>
                <a:gd name="T6" fmla="*/ 0 w 59"/>
                <a:gd name="T7" fmla="*/ 0 h 58"/>
                <a:gd name="T8" fmla="*/ 46 w 59"/>
                <a:gd name="T9" fmla="*/ 26 h 58"/>
                <a:gd name="T10" fmla="*/ 59 w 59"/>
                <a:gd name="T11" fmla="*/ 26 h 58"/>
                <a:gd name="T12" fmla="*/ 46 w 59"/>
                <a:gd name="T13" fmla="*/ 32 h 58"/>
                <a:gd name="T14" fmla="*/ 0 w 59"/>
                <a:gd name="T15" fmla="*/ 58 h 58"/>
                <a:gd name="T16" fmla="*/ 0 w 59"/>
                <a:gd name="T17" fmla="*/ 58 h 58"/>
                <a:gd name="T18" fmla="*/ 0 w 59"/>
                <a:gd name="T19" fmla="*/ 52 h 58"/>
                <a:gd name="T20" fmla="*/ 0 w 59"/>
                <a:gd name="T21" fmla="*/ 52 h 58"/>
                <a:gd name="T22" fmla="*/ 46 w 59"/>
                <a:gd name="T23" fmla="*/ 26 h 58"/>
                <a:gd name="T24" fmla="*/ 46 w 59"/>
                <a:gd name="T25" fmla="*/ 32 h 58"/>
                <a:gd name="T26" fmla="*/ 46 w 59"/>
                <a:gd name="T27" fmla="*/ 32 h 58"/>
                <a:gd name="T28" fmla="*/ 0 w 59"/>
                <a:gd name="T29" fmla="*/ 6 h 58"/>
                <a:gd name="T30" fmla="*/ 0 w 59"/>
                <a:gd name="T31" fmla="*/ 0 h 58"/>
                <a:gd name="T32" fmla="*/ 6 w 59"/>
                <a:gd name="T33" fmla="*/ 0 h 58"/>
                <a:gd name="T34" fmla="*/ 6 w 59"/>
                <a:gd name="T35" fmla="*/ 26 h 58"/>
                <a:gd name="T36" fmla="*/ 0 w 59"/>
                <a:gd name="T37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8">
                  <a:moveTo>
                    <a:pt x="0" y="2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26"/>
                  </a:lnTo>
                  <a:lnTo>
                    <a:pt x="59" y="26"/>
                  </a:lnTo>
                  <a:lnTo>
                    <a:pt x="46" y="3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6" y="26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7" name="Freeform 41">
              <a:extLst>
                <a:ext uri="{FF2B5EF4-FFF2-40B4-BE49-F238E27FC236}">
                  <a16:creationId xmlns:a16="http://schemas.microsoft.com/office/drawing/2014/main" id="{10841356-54D2-4BC2-B340-18965AAF7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3100"/>
              <a:ext cx="6" cy="26"/>
            </a:xfrm>
            <a:custGeom>
              <a:avLst/>
              <a:gdLst>
                <a:gd name="T0" fmla="*/ 0 w 6"/>
                <a:gd name="T1" fmla="*/ 26 h 26"/>
                <a:gd name="T2" fmla="*/ 0 w 6"/>
                <a:gd name="T3" fmla="*/ 0 h 26"/>
                <a:gd name="T4" fmla="*/ 6 w 6"/>
                <a:gd name="T5" fmla="*/ 0 h 26"/>
                <a:gd name="T6" fmla="*/ 6 w 6"/>
                <a:gd name="T7" fmla="*/ 0 h 26"/>
                <a:gd name="T8" fmla="*/ 6 w 6"/>
                <a:gd name="T9" fmla="*/ 0 h 26"/>
                <a:gd name="T10" fmla="*/ 6 w 6"/>
                <a:gd name="T11" fmla="*/ 26 h 26"/>
                <a:gd name="T12" fmla="*/ 0 w 6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6">
                  <a:moveTo>
                    <a:pt x="0" y="2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8" name="Freeform 42">
              <a:extLst>
                <a:ext uri="{FF2B5EF4-FFF2-40B4-BE49-F238E27FC236}">
                  <a16:creationId xmlns:a16="http://schemas.microsoft.com/office/drawing/2014/main" id="{4FC04566-2A32-6FF3-3A89-AFD0C6C6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3074"/>
              <a:ext cx="46" cy="52"/>
            </a:xfrm>
            <a:custGeom>
              <a:avLst/>
              <a:gdLst>
                <a:gd name="T0" fmla="*/ 0 w 46"/>
                <a:gd name="T1" fmla="*/ 26 h 52"/>
                <a:gd name="T2" fmla="*/ 0 w 46"/>
                <a:gd name="T3" fmla="*/ 0 h 52"/>
                <a:gd name="T4" fmla="*/ 46 w 46"/>
                <a:gd name="T5" fmla="*/ 26 h 52"/>
                <a:gd name="T6" fmla="*/ 0 w 46"/>
                <a:gd name="T7" fmla="*/ 52 h 52"/>
                <a:gd name="T8" fmla="*/ 0 w 46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0" y="26"/>
                  </a:moveTo>
                  <a:lnTo>
                    <a:pt x="0" y="0"/>
                  </a:lnTo>
                  <a:lnTo>
                    <a:pt x="46" y="26"/>
                  </a:lnTo>
                  <a:lnTo>
                    <a:pt x="0" y="52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19" name="Rectangle 43">
              <a:extLst>
                <a:ext uri="{FF2B5EF4-FFF2-40B4-BE49-F238E27FC236}">
                  <a16:creationId xmlns:a16="http://schemas.microsoft.com/office/drawing/2014/main" id="{40B45C2F-1AE4-E58E-E807-3A86776FC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3093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0" name="Rectangle 44">
              <a:extLst>
                <a:ext uri="{FF2B5EF4-FFF2-40B4-BE49-F238E27FC236}">
                  <a16:creationId xmlns:a16="http://schemas.microsoft.com/office/drawing/2014/main" id="{106D9F4C-61D9-EDEA-3920-80ECF3B6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093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1" name="Rectangle 45">
              <a:extLst>
                <a:ext uri="{FF2B5EF4-FFF2-40B4-BE49-F238E27FC236}">
                  <a16:creationId xmlns:a16="http://schemas.microsoft.com/office/drawing/2014/main" id="{17FE262D-ABAC-FC79-9D28-14D24E38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093"/>
              <a:ext cx="1053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2" name="Freeform 46">
              <a:extLst>
                <a:ext uri="{FF2B5EF4-FFF2-40B4-BE49-F238E27FC236}">
                  <a16:creationId xmlns:a16="http://schemas.microsoft.com/office/drawing/2014/main" id="{68056350-3199-5877-C0CD-A7F1A2C1B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2596"/>
              <a:ext cx="13" cy="14"/>
            </a:xfrm>
            <a:custGeom>
              <a:avLst/>
              <a:gdLst>
                <a:gd name="T0" fmla="*/ 7 w 13"/>
                <a:gd name="T1" fmla="*/ 0 h 14"/>
                <a:gd name="T2" fmla="*/ 7 w 13"/>
                <a:gd name="T3" fmla="*/ 0 h 14"/>
                <a:gd name="T4" fmla="*/ 0 w 13"/>
                <a:gd name="T5" fmla="*/ 7 h 14"/>
                <a:gd name="T6" fmla="*/ 7 w 13"/>
                <a:gd name="T7" fmla="*/ 14 h 14"/>
                <a:gd name="T8" fmla="*/ 7 w 13"/>
                <a:gd name="T9" fmla="*/ 14 h 14"/>
                <a:gd name="T10" fmla="*/ 13 w 13"/>
                <a:gd name="T11" fmla="*/ 14 h 14"/>
                <a:gd name="T12" fmla="*/ 13 w 13"/>
                <a:gd name="T13" fmla="*/ 7 h 14"/>
                <a:gd name="T14" fmla="*/ 13 w 13"/>
                <a:gd name="T15" fmla="*/ 0 h 14"/>
                <a:gd name="T16" fmla="*/ 7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13" y="14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3" name="Freeform 47">
              <a:extLst>
                <a:ext uri="{FF2B5EF4-FFF2-40B4-BE49-F238E27FC236}">
                  <a16:creationId xmlns:a16="http://schemas.microsoft.com/office/drawing/2014/main" id="{F704000C-7597-7656-B7A2-05ACD92DE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2551"/>
              <a:ext cx="59" cy="45"/>
            </a:xfrm>
            <a:custGeom>
              <a:avLst/>
              <a:gdLst>
                <a:gd name="T0" fmla="*/ 20 w 59"/>
                <a:gd name="T1" fmla="*/ 45 h 45"/>
                <a:gd name="T2" fmla="*/ 0 w 59"/>
                <a:gd name="T3" fmla="*/ 45 h 45"/>
                <a:gd name="T4" fmla="*/ 0 w 59"/>
                <a:gd name="T5" fmla="*/ 45 h 45"/>
                <a:gd name="T6" fmla="*/ 0 w 59"/>
                <a:gd name="T7" fmla="*/ 45 h 45"/>
                <a:gd name="T8" fmla="*/ 20 w 59"/>
                <a:gd name="T9" fmla="*/ 6 h 45"/>
                <a:gd name="T10" fmla="*/ 26 w 59"/>
                <a:gd name="T11" fmla="*/ 0 h 45"/>
                <a:gd name="T12" fmla="*/ 26 w 59"/>
                <a:gd name="T13" fmla="*/ 0 h 45"/>
                <a:gd name="T14" fmla="*/ 53 w 59"/>
                <a:gd name="T15" fmla="*/ 39 h 45"/>
                <a:gd name="T16" fmla="*/ 59 w 59"/>
                <a:gd name="T17" fmla="*/ 45 h 45"/>
                <a:gd name="T18" fmla="*/ 46 w 59"/>
                <a:gd name="T19" fmla="*/ 45 h 45"/>
                <a:gd name="T20" fmla="*/ 46 w 59"/>
                <a:gd name="T21" fmla="*/ 45 h 45"/>
                <a:gd name="T22" fmla="*/ 20 w 59"/>
                <a:gd name="T23" fmla="*/ 6 h 45"/>
                <a:gd name="T24" fmla="*/ 26 w 59"/>
                <a:gd name="T25" fmla="*/ 0 h 45"/>
                <a:gd name="T26" fmla="*/ 26 w 59"/>
                <a:gd name="T27" fmla="*/ 6 h 45"/>
                <a:gd name="T28" fmla="*/ 7 w 59"/>
                <a:gd name="T29" fmla="*/ 45 h 45"/>
                <a:gd name="T30" fmla="*/ 0 w 59"/>
                <a:gd name="T31" fmla="*/ 45 h 45"/>
                <a:gd name="T32" fmla="*/ 0 w 59"/>
                <a:gd name="T33" fmla="*/ 39 h 45"/>
                <a:gd name="T34" fmla="*/ 20 w 59"/>
                <a:gd name="T35" fmla="*/ 39 h 45"/>
                <a:gd name="T36" fmla="*/ 20 w 59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45">
                  <a:moveTo>
                    <a:pt x="20" y="45"/>
                  </a:move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0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53" y="39"/>
                  </a:lnTo>
                  <a:lnTo>
                    <a:pt x="59" y="45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20" y="6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20" y="39"/>
                  </a:lnTo>
                  <a:lnTo>
                    <a:pt x="20" y="4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4" name="Freeform 48">
              <a:extLst>
                <a:ext uri="{FF2B5EF4-FFF2-40B4-BE49-F238E27FC236}">
                  <a16:creationId xmlns:a16="http://schemas.microsoft.com/office/drawing/2014/main" id="{0AF071E8-A8AC-F5A3-E2A1-3116EC28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2590"/>
              <a:ext cx="26" cy="6"/>
            </a:xfrm>
            <a:custGeom>
              <a:avLst/>
              <a:gdLst>
                <a:gd name="T0" fmla="*/ 26 w 26"/>
                <a:gd name="T1" fmla="*/ 6 h 6"/>
                <a:gd name="T2" fmla="*/ 0 w 26"/>
                <a:gd name="T3" fmla="*/ 6 h 6"/>
                <a:gd name="T4" fmla="*/ 0 w 26"/>
                <a:gd name="T5" fmla="*/ 0 h 6"/>
                <a:gd name="T6" fmla="*/ 0 w 26"/>
                <a:gd name="T7" fmla="*/ 0 h 6"/>
                <a:gd name="T8" fmla="*/ 0 w 26"/>
                <a:gd name="T9" fmla="*/ 0 h 6"/>
                <a:gd name="T10" fmla="*/ 26 w 26"/>
                <a:gd name="T11" fmla="*/ 0 h 6"/>
                <a:gd name="T12" fmla="*/ 26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5" name="Freeform 49">
              <a:extLst>
                <a:ext uri="{FF2B5EF4-FFF2-40B4-BE49-F238E27FC236}">
                  <a16:creationId xmlns:a16="http://schemas.microsoft.com/office/drawing/2014/main" id="{77D88CBF-420E-FF63-4E4A-709C7FB6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2557"/>
              <a:ext cx="46" cy="39"/>
            </a:xfrm>
            <a:custGeom>
              <a:avLst/>
              <a:gdLst>
                <a:gd name="T0" fmla="*/ 20 w 46"/>
                <a:gd name="T1" fmla="*/ 39 h 39"/>
                <a:gd name="T2" fmla="*/ 0 w 46"/>
                <a:gd name="T3" fmla="*/ 39 h 39"/>
                <a:gd name="T4" fmla="*/ 20 w 46"/>
                <a:gd name="T5" fmla="*/ 0 h 39"/>
                <a:gd name="T6" fmla="*/ 46 w 46"/>
                <a:gd name="T7" fmla="*/ 39 h 39"/>
                <a:gd name="T8" fmla="*/ 20 w 4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20" y="39"/>
                  </a:moveTo>
                  <a:lnTo>
                    <a:pt x="0" y="39"/>
                  </a:lnTo>
                  <a:lnTo>
                    <a:pt x="20" y="0"/>
                  </a:lnTo>
                  <a:lnTo>
                    <a:pt x="46" y="39"/>
                  </a:lnTo>
                  <a:lnTo>
                    <a:pt x="20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6" name="Rectangle 50">
              <a:extLst>
                <a:ext uri="{FF2B5EF4-FFF2-40B4-BE49-F238E27FC236}">
                  <a16:creationId xmlns:a16="http://schemas.microsoft.com/office/drawing/2014/main" id="{7D714986-1B43-53C5-6B49-7498B622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3557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7" name="Rectangle 51">
              <a:extLst>
                <a:ext uri="{FF2B5EF4-FFF2-40B4-BE49-F238E27FC236}">
                  <a16:creationId xmlns:a16="http://schemas.microsoft.com/office/drawing/2014/main" id="{0CAA1C32-3A55-0D72-9222-D4A1F8C2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59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8" name="Rectangle 52">
              <a:extLst>
                <a:ext uri="{FF2B5EF4-FFF2-40B4-BE49-F238E27FC236}">
                  <a16:creationId xmlns:a16="http://schemas.microsoft.com/office/drawing/2014/main" id="{60363C89-908B-AF7E-796D-0606C4BB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603"/>
              <a:ext cx="13" cy="9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29" name="Rectangle 53">
              <a:extLst>
                <a:ext uri="{FF2B5EF4-FFF2-40B4-BE49-F238E27FC236}">
                  <a16:creationId xmlns:a16="http://schemas.microsoft.com/office/drawing/2014/main" id="{5E86A6DE-2816-4D87-3B6C-58AB302A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3087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0" name="Freeform 54">
              <a:extLst>
                <a:ext uri="{FF2B5EF4-FFF2-40B4-BE49-F238E27FC236}">
                  <a16:creationId xmlns:a16="http://schemas.microsoft.com/office/drawing/2014/main" id="{DDB2CF38-D36E-9A8A-F532-72689F5B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747"/>
              <a:ext cx="183" cy="340"/>
            </a:xfrm>
            <a:custGeom>
              <a:avLst/>
              <a:gdLst>
                <a:gd name="T0" fmla="*/ 170 w 183"/>
                <a:gd name="T1" fmla="*/ 340 h 340"/>
                <a:gd name="T2" fmla="*/ 144 w 183"/>
                <a:gd name="T3" fmla="*/ 202 h 340"/>
                <a:gd name="T4" fmla="*/ 144 w 183"/>
                <a:gd name="T5" fmla="*/ 209 h 340"/>
                <a:gd name="T6" fmla="*/ 144 w 183"/>
                <a:gd name="T7" fmla="*/ 209 h 340"/>
                <a:gd name="T8" fmla="*/ 105 w 183"/>
                <a:gd name="T9" fmla="*/ 111 h 340"/>
                <a:gd name="T10" fmla="*/ 105 w 183"/>
                <a:gd name="T11" fmla="*/ 111 h 340"/>
                <a:gd name="T12" fmla="*/ 105 w 183"/>
                <a:gd name="T13" fmla="*/ 111 h 340"/>
                <a:gd name="T14" fmla="*/ 59 w 183"/>
                <a:gd name="T15" fmla="*/ 52 h 340"/>
                <a:gd name="T16" fmla="*/ 66 w 183"/>
                <a:gd name="T17" fmla="*/ 52 h 340"/>
                <a:gd name="T18" fmla="*/ 66 w 183"/>
                <a:gd name="T19" fmla="*/ 52 h 340"/>
                <a:gd name="T20" fmla="*/ 0 w 183"/>
                <a:gd name="T21" fmla="*/ 13 h 340"/>
                <a:gd name="T22" fmla="*/ 0 w 183"/>
                <a:gd name="T23" fmla="*/ 13 h 340"/>
                <a:gd name="T24" fmla="*/ 0 w 183"/>
                <a:gd name="T25" fmla="*/ 0 h 340"/>
                <a:gd name="T26" fmla="*/ 7 w 183"/>
                <a:gd name="T27" fmla="*/ 0 h 340"/>
                <a:gd name="T28" fmla="*/ 72 w 183"/>
                <a:gd name="T29" fmla="*/ 39 h 340"/>
                <a:gd name="T30" fmla="*/ 72 w 183"/>
                <a:gd name="T31" fmla="*/ 39 h 340"/>
                <a:gd name="T32" fmla="*/ 72 w 183"/>
                <a:gd name="T33" fmla="*/ 46 h 340"/>
                <a:gd name="T34" fmla="*/ 118 w 183"/>
                <a:gd name="T35" fmla="*/ 104 h 340"/>
                <a:gd name="T36" fmla="*/ 118 w 183"/>
                <a:gd name="T37" fmla="*/ 104 h 340"/>
                <a:gd name="T38" fmla="*/ 118 w 183"/>
                <a:gd name="T39" fmla="*/ 104 h 340"/>
                <a:gd name="T40" fmla="*/ 157 w 183"/>
                <a:gd name="T41" fmla="*/ 202 h 340"/>
                <a:gd name="T42" fmla="*/ 157 w 183"/>
                <a:gd name="T43" fmla="*/ 202 h 340"/>
                <a:gd name="T44" fmla="*/ 157 w 183"/>
                <a:gd name="T45" fmla="*/ 202 h 340"/>
                <a:gd name="T46" fmla="*/ 183 w 183"/>
                <a:gd name="T47" fmla="*/ 340 h 340"/>
                <a:gd name="T48" fmla="*/ 170 w 183"/>
                <a:gd name="T4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340">
                  <a:moveTo>
                    <a:pt x="170" y="340"/>
                  </a:moveTo>
                  <a:lnTo>
                    <a:pt x="144" y="202"/>
                  </a:lnTo>
                  <a:lnTo>
                    <a:pt x="144" y="209"/>
                  </a:lnTo>
                  <a:lnTo>
                    <a:pt x="144" y="209"/>
                  </a:lnTo>
                  <a:lnTo>
                    <a:pt x="105" y="111"/>
                  </a:lnTo>
                  <a:lnTo>
                    <a:pt x="105" y="111"/>
                  </a:lnTo>
                  <a:lnTo>
                    <a:pt x="105" y="111"/>
                  </a:lnTo>
                  <a:lnTo>
                    <a:pt x="59" y="52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2" y="39"/>
                  </a:lnTo>
                  <a:lnTo>
                    <a:pt x="72" y="39"/>
                  </a:lnTo>
                  <a:lnTo>
                    <a:pt x="72" y="46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57" y="202"/>
                  </a:lnTo>
                  <a:lnTo>
                    <a:pt x="157" y="202"/>
                  </a:lnTo>
                  <a:lnTo>
                    <a:pt x="157" y="202"/>
                  </a:lnTo>
                  <a:lnTo>
                    <a:pt x="183" y="340"/>
                  </a:lnTo>
                  <a:lnTo>
                    <a:pt x="170" y="34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1" name="Freeform 55">
              <a:extLst>
                <a:ext uri="{FF2B5EF4-FFF2-40B4-BE49-F238E27FC236}">
                  <a16:creationId xmlns:a16="http://schemas.microsoft.com/office/drawing/2014/main" id="{C7FBCF6A-C26C-D87C-E618-D8343CF0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2721"/>
              <a:ext cx="143" cy="39"/>
            </a:xfrm>
            <a:custGeom>
              <a:avLst/>
              <a:gdLst>
                <a:gd name="T0" fmla="*/ 143 w 143"/>
                <a:gd name="T1" fmla="*/ 39 h 39"/>
                <a:gd name="T2" fmla="*/ 0 w 143"/>
                <a:gd name="T3" fmla="*/ 13 h 39"/>
                <a:gd name="T4" fmla="*/ 0 w 143"/>
                <a:gd name="T5" fmla="*/ 13 h 39"/>
                <a:gd name="T6" fmla="*/ 0 w 143"/>
                <a:gd name="T7" fmla="*/ 0 h 39"/>
                <a:gd name="T8" fmla="*/ 0 w 143"/>
                <a:gd name="T9" fmla="*/ 0 h 39"/>
                <a:gd name="T10" fmla="*/ 143 w 143"/>
                <a:gd name="T11" fmla="*/ 26 h 39"/>
                <a:gd name="T12" fmla="*/ 143 w 143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9">
                  <a:moveTo>
                    <a:pt x="143" y="39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" y="26"/>
                  </a:lnTo>
                  <a:lnTo>
                    <a:pt x="143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2" name="Rectangle 56">
              <a:extLst>
                <a:ext uri="{FF2B5EF4-FFF2-40B4-BE49-F238E27FC236}">
                  <a16:creationId xmlns:a16="http://schemas.microsoft.com/office/drawing/2014/main" id="{B2F93F95-24FB-EF63-EEED-8827AC0E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708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3" name="Freeform 57">
              <a:extLst>
                <a:ext uri="{FF2B5EF4-FFF2-40B4-BE49-F238E27FC236}">
                  <a16:creationId xmlns:a16="http://schemas.microsoft.com/office/drawing/2014/main" id="{6C9A9430-3B4F-7CD4-9688-B084AAE0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708"/>
              <a:ext cx="177" cy="26"/>
            </a:xfrm>
            <a:custGeom>
              <a:avLst/>
              <a:gdLst>
                <a:gd name="T0" fmla="*/ 177 w 177"/>
                <a:gd name="T1" fmla="*/ 26 h 26"/>
                <a:gd name="T2" fmla="*/ 177 w 177"/>
                <a:gd name="T3" fmla="*/ 13 h 26"/>
                <a:gd name="T4" fmla="*/ 0 w 177"/>
                <a:gd name="T5" fmla="*/ 0 h 26"/>
                <a:gd name="T6" fmla="*/ 0 w 177"/>
                <a:gd name="T7" fmla="*/ 13 h 26"/>
                <a:gd name="T8" fmla="*/ 177 w 17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6">
                  <a:moveTo>
                    <a:pt x="177" y="26"/>
                  </a:moveTo>
                  <a:lnTo>
                    <a:pt x="177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7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4" name="Freeform 58">
              <a:extLst>
                <a:ext uri="{FF2B5EF4-FFF2-40B4-BE49-F238E27FC236}">
                  <a16:creationId xmlns:a16="http://schemas.microsoft.com/office/drawing/2014/main" id="{B57C23F5-7EA0-5701-94B9-DA6476F1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3074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13 h 13"/>
                <a:gd name="T4" fmla="*/ 13 w 13"/>
                <a:gd name="T5" fmla="*/ 6 h 13"/>
                <a:gd name="T6" fmla="*/ 13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13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5" name="Freeform 59">
              <a:extLst>
                <a:ext uri="{FF2B5EF4-FFF2-40B4-BE49-F238E27FC236}">
                  <a16:creationId xmlns:a16="http://schemas.microsoft.com/office/drawing/2014/main" id="{9B657C40-7EAE-9A45-4B77-562A05081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943"/>
              <a:ext cx="117" cy="137"/>
            </a:xfrm>
            <a:custGeom>
              <a:avLst/>
              <a:gdLst>
                <a:gd name="T0" fmla="*/ 104 w 117"/>
                <a:gd name="T1" fmla="*/ 137 h 137"/>
                <a:gd name="T2" fmla="*/ 78 w 117"/>
                <a:gd name="T3" fmla="*/ 78 h 137"/>
                <a:gd name="T4" fmla="*/ 85 w 117"/>
                <a:gd name="T5" fmla="*/ 78 h 137"/>
                <a:gd name="T6" fmla="*/ 85 w 117"/>
                <a:gd name="T7" fmla="*/ 78 h 137"/>
                <a:gd name="T8" fmla="*/ 46 w 117"/>
                <a:gd name="T9" fmla="*/ 39 h 137"/>
                <a:gd name="T10" fmla="*/ 46 w 117"/>
                <a:gd name="T11" fmla="*/ 39 h 137"/>
                <a:gd name="T12" fmla="*/ 46 w 117"/>
                <a:gd name="T13" fmla="*/ 39 h 137"/>
                <a:gd name="T14" fmla="*/ 0 w 117"/>
                <a:gd name="T15" fmla="*/ 13 h 137"/>
                <a:gd name="T16" fmla="*/ 0 w 117"/>
                <a:gd name="T17" fmla="*/ 13 h 137"/>
                <a:gd name="T18" fmla="*/ 6 w 117"/>
                <a:gd name="T19" fmla="*/ 0 h 137"/>
                <a:gd name="T20" fmla="*/ 6 w 117"/>
                <a:gd name="T21" fmla="*/ 0 h 137"/>
                <a:gd name="T22" fmla="*/ 52 w 117"/>
                <a:gd name="T23" fmla="*/ 26 h 137"/>
                <a:gd name="T24" fmla="*/ 52 w 117"/>
                <a:gd name="T25" fmla="*/ 26 h 137"/>
                <a:gd name="T26" fmla="*/ 52 w 117"/>
                <a:gd name="T27" fmla="*/ 33 h 137"/>
                <a:gd name="T28" fmla="*/ 91 w 117"/>
                <a:gd name="T29" fmla="*/ 72 h 137"/>
                <a:gd name="T30" fmla="*/ 91 w 117"/>
                <a:gd name="T31" fmla="*/ 72 h 137"/>
                <a:gd name="T32" fmla="*/ 91 w 117"/>
                <a:gd name="T33" fmla="*/ 72 h 137"/>
                <a:gd name="T34" fmla="*/ 117 w 117"/>
                <a:gd name="T35" fmla="*/ 131 h 137"/>
                <a:gd name="T36" fmla="*/ 104 w 117"/>
                <a:gd name="T3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37">
                  <a:moveTo>
                    <a:pt x="104" y="137"/>
                  </a:moveTo>
                  <a:lnTo>
                    <a:pt x="78" y="78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6" y="0"/>
                  </a:lnTo>
                  <a:lnTo>
                    <a:pt x="6" y="0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33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117" y="131"/>
                  </a:lnTo>
                  <a:lnTo>
                    <a:pt x="104" y="13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6" name="Freeform 60">
              <a:extLst>
                <a:ext uri="{FF2B5EF4-FFF2-40B4-BE49-F238E27FC236}">
                  <a16:creationId xmlns:a16="http://schemas.microsoft.com/office/drawing/2014/main" id="{2723F7C1-CD66-C8FA-C9EB-94B69E78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923"/>
              <a:ext cx="72" cy="33"/>
            </a:xfrm>
            <a:custGeom>
              <a:avLst/>
              <a:gdLst>
                <a:gd name="T0" fmla="*/ 66 w 72"/>
                <a:gd name="T1" fmla="*/ 33 h 33"/>
                <a:gd name="T2" fmla="*/ 0 w 72"/>
                <a:gd name="T3" fmla="*/ 13 h 33"/>
                <a:gd name="T4" fmla="*/ 0 w 72"/>
                <a:gd name="T5" fmla="*/ 13 h 33"/>
                <a:gd name="T6" fmla="*/ 0 w 72"/>
                <a:gd name="T7" fmla="*/ 0 h 33"/>
                <a:gd name="T8" fmla="*/ 7 w 72"/>
                <a:gd name="T9" fmla="*/ 0 h 33"/>
                <a:gd name="T10" fmla="*/ 72 w 72"/>
                <a:gd name="T11" fmla="*/ 20 h 33"/>
                <a:gd name="T12" fmla="*/ 66 w 7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3">
                  <a:moveTo>
                    <a:pt x="66" y="3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2" y="20"/>
                  </a:lnTo>
                  <a:lnTo>
                    <a:pt x="66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7" name="Rectangle 61">
              <a:extLst>
                <a:ext uri="{FF2B5EF4-FFF2-40B4-BE49-F238E27FC236}">
                  <a16:creationId xmlns:a16="http://schemas.microsoft.com/office/drawing/2014/main" id="{7E2B1BBB-D715-81CA-04D9-211EAC8B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910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8" name="Freeform 62">
              <a:extLst>
                <a:ext uri="{FF2B5EF4-FFF2-40B4-BE49-F238E27FC236}">
                  <a16:creationId xmlns:a16="http://schemas.microsoft.com/office/drawing/2014/main" id="{0389E0D5-EFF4-CAB6-5D9A-361777A0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910"/>
              <a:ext cx="320" cy="26"/>
            </a:xfrm>
            <a:custGeom>
              <a:avLst/>
              <a:gdLst>
                <a:gd name="T0" fmla="*/ 320 w 320"/>
                <a:gd name="T1" fmla="*/ 26 h 26"/>
                <a:gd name="T2" fmla="*/ 320 w 320"/>
                <a:gd name="T3" fmla="*/ 13 h 26"/>
                <a:gd name="T4" fmla="*/ 0 w 320"/>
                <a:gd name="T5" fmla="*/ 0 h 26"/>
                <a:gd name="T6" fmla="*/ 0 w 320"/>
                <a:gd name="T7" fmla="*/ 13 h 26"/>
                <a:gd name="T8" fmla="*/ 320 w 32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6">
                  <a:moveTo>
                    <a:pt x="320" y="26"/>
                  </a:moveTo>
                  <a:lnTo>
                    <a:pt x="320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32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39" name="Rectangle 63">
              <a:extLst>
                <a:ext uri="{FF2B5EF4-FFF2-40B4-BE49-F238E27FC236}">
                  <a16:creationId xmlns:a16="http://schemas.microsoft.com/office/drawing/2014/main" id="{CDFB3FB8-3818-0287-7EC0-8E0F5C3A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3132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0" name="Rectangle 64">
              <a:extLst>
                <a:ext uri="{FF2B5EF4-FFF2-40B4-BE49-F238E27FC236}">
                  <a16:creationId xmlns:a16="http://schemas.microsoft.com/office/drawing/2014/main" id="{4C2034EA-9D3D-83BC-D099-313A998D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3178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DSp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1" name="Rectangle 65">
              <a:extLst>
                <a:ext uri="{FF2B5EF4-FFF2-40B4-BE49-F238E27FC236}">
                  <a16:creationId xmlns:a16="http://schemas.microsoft.com/office/drawing/2014/main" id="{03209976-7820-7804-2C9B-6F69EC59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413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2" name="Rectangle 66">
              <a:extLst>
                <a:ext uri="{FF2B5EF4-FFF2-40B4-BE49-F238E27FC236}">
                  <a16:creationId xmlns:a16="http://schemas.microsoft.com/office/drawing/2014/main" id="{957F1C0F-DACA-4ABB-4119-3F4AC115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245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3" name="Rectangle 67">
              <a:extLst>
                <a:ext uri="{FF2B5EF4-FFF2-40B4-BE49-F238E27FC236}">
                  <a16:creationId xmlns:a16="http://schemas.microsoft.com/office/drawing/2014/main" id="{A6918120-9181-6FB8-8AD6-D7BBCC4EA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544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4" name="Rectangle 68">
              <a:extLst>
                <a:ext uri="{FF2B5EF4-FFF2-40B4-BE49-F238E27FC236}">
                  <a16:creationId xmlns:a16="http://schemas.microsoft.com/office/drawing/2014/main" id="{8BB8D132-3247-3E6F-C83B-CEC0CD5F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590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5" name="Rectangle 69">
              <a:extLst>
                <a:ext uri="{FF2B5EF4-FFF2-40B4-BE49-F238E27FC236}">
                  <a16:creationId xmlns:a16="http://schemas.microsoft.com/office/drawing/2014/main" id="{F4CC8B83-2B6B-61E2-2A11-798037064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544"/>
              <a:ext cx="11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=0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6" name="Rectangle 70">
              <a:extLst>
                <a:ext uri="{FF2B5EF4-FFF2-40B4-BE49-F238E27FC236}">
                  <a16:creationId xmlns:a16="http://schemas.microsoft.com/office/drawing/2014/main" id="{9289600E-C39B-7EE7-BF2B-6E61C8F1C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2760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7" name="Rectangle 71">
              <a:extLst>
                <a:ext uri="{FF2B5EF4-FFF2-40B4-BE49-F238E27FC236}">
                  <a16:creationId xmlns:a16="http://schemas.microsoft.com/office/drawing/2014/main" id="{9F9DE1D7-468E-E128-156B-458871457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806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48" name="Rectangle 72">
              <a:extLst>
                <a:ext uri="{FF2B5EF4-FFF2-40B4-BE49-F238E27FC236}">
                  <a16:creationId xmlns:a16="http://schemas.microsoft.com/office/drawing/2014/main" id="{DC51B2C4-30A4-1211-A7D2-645AADF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60"/>
              <a:ext cx="1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=1.5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449" name="Group 73">
            <a:extLst>
              <a:ext uri="{FF2B5EF4-FFF2-40B4-BE49-F238E27FC236}">
                <a16:creationId xmlns:a16="http://schemas.microsoft.com/office/drawing/2014/main" id="{296BF6B9-1B82-A548-F528-1B36BD1D72B2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3830638"/>
            <a:ext cx="1816100" cy="1827212"/>
            <a:chOff x="3863" y="2413"/>
            <a:chExt cx="1144" cy="1151"/>
          </a:xfrm>
        </p:grpSpPr>
        <p:sp>
          <p:nvSpPr>
            <p:cNvPr id="357450" name="Freeform 74">
              <a:extLst>
                <a:ext uri="{FF2B5EF4-FFF2-40B4-BE49-F238E27FC236}">
                  <a16:creationId xmlns:a16="http://schemas.microsoft.com/office/drawing/2014/main" id="{BBBF6BAA-CFFF-0605-ABD9-DEFF7356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3093"/>
              <a:ext cx="13" cy="13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0 h 13"/>
                <a:gd name="T4" fmla="*/ 7 w 13"/>
                <a:gd name="T5" fmla="*/ 0 h 13"/>
                <a:gd name="T6" fmla="*/ 0 w 13"/>
                <a:gd name="T7" fmla="*/ 0 h 13"/>
                <a:gd name="T8" fmla="*/ 0 w 13"/>
                <a:gd name="T9" fmla="*/ 7 h 13"/>
                <a:gd name="T10" fmla="*/ 0 w 13"/>
                <a:gd name="T11" fmla="*/ 13 h 13"/>
                <a:gd name="T12" fmla="*/ 7 w 13"/>
                <a:gd name="T13" fmla="*/ 13 h 13"/>
                <a:gd name="T14" fmla="*/ 13 w 13"/>
                <a:gd name="T15" fmla="*/ 13 h 13"/>
                <a:gd name="T16" fmla="*/ 13 w 1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13" y="13"/>
                  </a:lnTo>
                  <a:lnTo>
                    <a:pt x="13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1" name="Freeform 75">
              <a:extLst>
                <a:ext uri="{FF2B5EF4-FFF2-40B4-BE49-F238E27FC236}">
                  <a16:creationId xmlns:a16="http://schemas.microsoft.com/office/drawing/2014/main" id="{07E88365-B4C4-D119-5EEC-48B32A42F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3067"/>
              <a:ext cx="59" cy="72"/>
            </a:xfrm>
            <a:custGeom>
              <a:avLst/>
              <a:gdLst>
                <a:gd name="T0" fmla="*/ 0 w 59"/>
                <a:gd name="T1" fmla="*/ 33 h 72"/>
                <a:gd name="T2" fmla="*/ 0 w 59"/>
                <a:gd name="T3" fmla="*/ 7 h 72"/>
                <a:gd name="T4" fmla="*/ 0 w 59"/>
                <a:gd name="T5" fmla="*/ 0 h 72"/>
                <a:gd name="T6" fmla="*/ 7 w 59"/>
                <a:gd name="T7" fmla="*/ 7 h 72"/>
                <a:gd name="T8" fmla="*/ 46 w 59"/>
                <a:gd name="T9" fmla="*/ 33 h 72"/>
                <a:gd name="T10" fmla="*/ 59 w 59"/>
                <a:gd name="T11" fmla="*/ 33 h 72"/>
                <a:gd name="T12" fmla="*/ 46 w 59"/>
                <a:gd name="T13" fmla="*/ 39 h 72"/>
                <a:gd name="T14" fmla="*/ 7 w 59"/>
                <a:gd name="T15" fmla="*/ 65 h 72"/>
                <a:gd name="T16" fmla="*/ 0 w 59"/>
                <a:gd name="T17" fmla="*/ 72 h 72"/>
                <a:gd name="T18" fmla="*/ 0 w 59"/>
                <a:gd name="T19" fmla="*/ 59 h 72"/>
                <a:gd name="T20" fmla="*/ 0 w 59"/>
                <a:gd name="T21" fmla="*/ 59 h 72"/>
                <a:gd name="T22" fmla="*/ 40 w 59"/>
                <a:gd name="T23" fmla="*/ 33 h 72"/>
                <a:gd name="T24" fmla="*/ 46 w 59"/>
                <a:gd name="T25" fmla="*/ 39 h 72"/>
                <a:gd name="T26" fmla="*/ 40 w 59"/>
                <a:gd name="T27" fmla="*/ 39 h 72"/>
                <a:gd name="T28" fmla="*/ 0 w 59"/>
                <a:gd name="T29" fmla="*/ 13 h 72"/>
                <a:gd name="T30" fmla="*/ 7 w 59"/>
                <a:gd name="T31" fmla="*/ 7 h 72"/>
                <a:gd name="T32" fmla="*/ 7 w 59"/>
                <a:gd name="T33" fmla="*/ 7 h 72"/>
                <a:gd name="T34" fmla="*/ 7 w 59"/>
                <a:gd name="T35" fmla="*/ 33 h 72"/>
                <a:gd name="T36" fmla="*/ 0 w 59"/>
                <a:gd name="T37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2">
                  <a:moveTo>
                    <a:pt x="0" y="3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7" y="7"/>
                  </a:lnTo>
                  <a:lnTo>
                    <a:pt x="46" y="33"/>
                  </a:lnTo>
                  <a:lnTo>
                    <a:pt x="59" y="33"/>
                  </a:lnTo>
                  <a:lnTo>
                    <a:pt x="46" y="39"/>
                  </a:lnTo>
                  <a:lnTo>
                    <a:pt x="7" y="65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0" y="33"/>
                  </a:lnTo>
                  <a:lnTo>
                    <a:pt x="46" y="39"/>
                  </a:lnTo>
                  <a:lnTo>
                    <a:pt x="40" y="39"/>
                  </a:lnTo>
                  <a:lnTo>
                    <a:pt x="0" y="13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2" name="Freeform 76">
              <a:extLst>
                <a:ext uri="{FF2B5EF4-FFF2-40B4-BE49-F238E27FC236}">
                  <a16:creationId xmlns:a16="http://schemas.microsoft.com/office/drawing/2014/main" id="{8C8AF4B6-993F-E8E7-2BC9-1F3A70A58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3100"/>
              <a:ext cx="7" cy="26"/>
            </a:xfrm>
            <a:custGeom>
              <a:avLst/>
              <a:gdLst>
                <a:gd name="T0" fmla="*/ 0 w 7"/>
                <a:gd name="T1" fmla="*/ 26 h 26"/>
                <a:gd name="T2" fmla="*/ 0 w 7"/>
                <a:gd name="T3" fmla="*/ 0 h 26"/>
                <a:gd name="T4" fmla="*/ 7 w 7"/>
                <a:gd name="T5" fmla="*/ 0 h 26"/>
                <a:gd name="T6" fmla="*/ 7 w 7"/>
                <a:gd name="T7" fmla="*/ 0 h 26"/>
                <a:gd name="T8" fmla="*/ 7 w 7"/>
                <a:gd name="T9" fmla="*/ 0 h 26"/>
                <a:gd name="T10" fmla="*/ 7 w 7"/>
                <a:gd name="T11" fmla="*/ 26 h 26"/>
                <a:gd name="T12" fmla="*/ 0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3" name="Freeform 77">
              <a:extLst>
                <a:ext uri="{FF2B5EF4-FFF2-40B4-BE49-F238E27FC236}">
                  <a16:creationId xmlns:a16="http://schemas.microsoft.com/office/drawing/2014/main" id="{40BD763F-8054-D3D3-86B7-46AAE587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3074"/>
              <a:ext cx="40" cy="52"/>
            </a:xfrm>
            <a:custGeom>
              <a:avLst/>
              <a:gdLst>
                <a:gd name="T0" fmla="*/ 0 w 40"/>
                <a:gd name="T1" fmla="*/ 26 h 52"/>
                <a:gd name="T2" fmla="*/ 0 w 40"/>
                <a:gd name="T3" fmla="*/ 0 h 52"/>
                <a:gd name="T4" fmla="*/ 40 w 40"/>
                <a:gd name="T5" fmla="*/ 26 h 52"/>
                <a:gd name="T6" fmla="*/ 0 w 40"/>
                <a:gd name="T7" fmla="*/ 52 h 52"/>
                <a:gd name="T8" fmla="*/ 0 w 40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0"/>
                  </a:lnTo>
                  <a:lnTo>
                    <a:pt x="40" y="26"/>
                  </a:lnTo>
                  <a:lnTo>
                    <a:pt x="0" y="52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4" name="Rectangle 78">
              <a:extLst>
                <a:ext uri="{FF2B5EF4-FFF2-40B4-BE49-F238E27FC236}">
                  <a16:creationId xmlns:a16="http://schemas.microsoft.com/office/drawing/2014/main" id="{73248A03-A9E8-0E44-6650-62912572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3093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5" name="Rectangle 79">
              <a:extLst>
                <a:ext uri="{FF2B5EF4-FFF2-40B4-BE49-F238E27FC236}">
                  <a16:creationId xmlns:a16="http://schemas.microsoft.com/office/drawing/2014/main" id="{42344569-039C-1D91-3A19-9B16FBD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3093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6" name="Rectangle 80">
              <a:extLst>
                <a:ext uri="{FF2B5EF4-FFF2-40B4-BE49-F238E27FC236}">
                  <a16:creationId xmlns:a16="http://schemas.microsoft.com/office/drawing/2014/main" id="{F5779B5E-7098-7912-00BF-EE328E62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3093"/>
              <a:ext cx="1072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7" name="Freeform 81">
              <a:extLst>
                <a:ext uri="{FF2B5EF4-FFF2-40B4-BE49-F238E27FC236}">
                  <a16:creationId xmlns:a16="http://schemas.microsoft.com/office/drawing/2014/main" id="{62460399-C340-FE19-0E33-BA08B0BEC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2596"/>
              <a:ext cx="13" cy="14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0 w 13"/>
                <a:gd name="T5" fmla="*/ 7 h 14"/>
                <a:gd name="T6" fmla="*/ 0 w 13"/>
                <a:gd name="T7" fmla="*/ 14 h 14"/>
                <a:gd name="T8" fmla="*/ 6 w 13"/>
                <a:gd name="T9" fmla="*/ 14 h 14"/>
                <a:gd name="T10" fmla="*/ 13 w 13"/>
                <a:gd name="T11" fmla="*/ 14 h 14"/>
                <a:gd name="T12" fmla="*/ 13 w 13"/>
                <a:gd name="T13" fmla="*/ 7 h 14"/>
                <a:gd name="T14" fmla="*/ 13 w 13"/>
                <a:gd name="T15" fmla="*/ 0 h 14"/>
                <a:gd name="T16" fmla="*/ 6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13" y="14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8" name="Freeform 82">
              <a:extLst>
                <a:ext uri="{FF2B5EF4-FFF2-40B4-BE49-F238E27FC236}">
                  <a16:creationId xmlns:a16="http://schemas.microsoft.com/office/drawing/2014/main" id="{1E90E7E8-3F7A-7039-05F6-69E33ABA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538"/>
              <a:ext cx="72" cy="58"/>
            </a:xfrm>
            <a:custGeom>
              <a:avLst/>
              <a:gdLst>
                <a:gd name="T0" fmla="*/ 32 w 72"/>
                <a:gd name="T1" fmla="*/ 58 h 58"/>
                <a:gd name="T2" fmla="*/ 6 w 72"/>
                <a:gd name="T3" fmla="*/ 58 h 58"/>
                <a:gd name="T4" fmla="*/ 0 w 72"/>
                <a:gd name="T5" fmla="*/ 58 h 58"/>
                <a:gd name="T6" fmla="*/ 6 w 72"/>
                <a:gd name="T7" fmla="*/ 52 h 58"/>
                <a:gd name="T8" fmla="*/ 32 w 72"/>
                <a:gd name="T9" fmla="*/ 13 h 58"/>
                <a:gd name="T10" fmla="*/ 32 w 72"/>
                <a:gd name="T11" fmla="*/ 0 h 58"/>
                <a:gd name="T12" fmla="*/ 39 w 72"/>
                <a:gd name="T13" fmla="*/ 13 h 58"/>
                <a:gd name="T14" fmla="*/ 65 w 72"/>
                <a:gd name="T15" fmla="*/ 52 h 58"/>
                <a:gd name="T16" fmla="*/ 72 w 72"/>
                <a:gd name="T17" fmla="*/ 58 h 58"/>
                <a:gd name="T18" fmla="*/ 58 w 72"/>
                <a:gd name="T19" fmla="*/ 58 h 58"/>
                <a:gd name="T20" fmla="*/ 58 w 72"/>
                <a:gd name="T21" fmla="*/ 58 h 58"/>
                <a:gd name="T22" fmla="*/ 32 w 72"/>
                <a:gd name="T23" fmla="*/ 19 h 58"/>
                <a:gd name="T24" fmla="*/ 39 w 72"/>
                <a:gd name="T25" fmla="*/ 13 h 58"/>
                <a:gd name="T26" fmla="*/ 39 w 72"/>
                <a:gd name="T27" fmla="*/ 19 h 58"/>
                <a:gd name="T28" fmla="*/ 13 w 72"/>
                <a:gd name="T29" fmla="*/ 58 h 58"/>
                <a:gd name="T30" fmla="*/ 6 w 72"/>
                <a:gd name="T31" fmla="*/ 52 h 58"/>
                <a:gd name="T32" fmla="*/ 6 w 72"/>
                <a:gd name="T33" fmla="*/ 52 h 58"/>
                <a:gd name="T34" fmla="*/ 32 w 72"/>
                <a:gd name="T35" fmla="*/ 52 h 58"/>
                <a:gd name="T36" fmla="*/ 32 w 72"/>
                <a:gd name="T3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58">
                  <a:moveTo>
                    <a:pt x="32" y="58"/>
                  </a:moveTo>
                  <a:lnTo>
                    <a:pt x="6" y="58"/>
                  </a:lnTo>
                  <a:lnTo>
                    <a:pt x="0" y="58"/>
                  </a:lnTo>
                  <a:lnTo>
                    <a:pt x="6" y="52"/>
                  </a:lnTo>
                  <a:lnTo>
                    <a:pt x="32" y="13"/>
                  </a:lnTo>
                  <a:lnTo>
                    <a:pt x="32" y="0"/>
                  </a:lnTo>
                  <a:lnTo>
                    <a:pt x="39" y="13"/>
                  </a:lnTo>
                  <a:lnTo>
                    <a:pt x="65" y="52"/>
                  </a:lnTo>
                  <a:lnTo>
                    <a:pt x="72" y="58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39" y="19"/>
                  </a:lnTo>
                  <a:lnTo>
                    <a:pt x="13" y="58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32" y="52"/>
                  </a:lnTo>
                  <a:lnTo>
                    <a:pt x="32" y="5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59" name="Freeform 83">
              <a:extLst>
                <a:ext uri="{FF2B5EF4-FFF2-40B4-BE49-F238E27FC236}">
                  <a16:creationId xmlns:a16="http://schemas.microsoft.com/office/drawing/2014/main" id="{A8BCE075-C32C-5E03-D584-006DE4B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2590"/>
              <a:ext cx="26" cy="6"/>
            </a:xfrm>
            <a:custGeom>
              <a:avLst/>
              <a:gdLst>
                <a:gd name="T0" fmla="*/ 26 w 26"/>
                <a:gd name="T1" fmla="*/ 6 h 6"/>
                <a:gd name="T2" fmla="*/ 0 w 26"/>
                <a:gd name="T3" fmla="*/ 6 h 6"/>
                <a:gd name="T4" fmla="*/ 0 w 26"/>
                <a:gd name="T5" fmla="*/ 0 h 6"/>
                <a:gd name="T6" fmla="*/ 0 w 26"/>
                <a:gd name="T7" fmla="*/ 0 h 6"/>
                <a:gd name="T8" fmla="*/ 0 w 26"/>
                <a:gd name="T9" fmla="*/ 0 h 6"/>
                <a:gd name="T10" fmla="*/ 26 w 26"/>
                <a:gd name="T11" fmla="*/ 0 h 6"/>
                <a:gd name="T12" fmla="*/ 26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0" name="Freeform 84">
              <a:extLst>
                <a:ext uri="{FF2B5EF4-FFF2-40B4-BE49-F238E27FC236}">
                  <a16:creationId xmlns:a16="http://schemas.microsoft.com/office/drawing/2014/main" id="{B161EF2E-2315-CC03-628E-A279A4C04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2557"/>
              <a:ext cx="52" cy="39"/>
            </a:xfrm>
            <a:custGeom>
              <a:avLst/>
              <a:gdLst>
                <a:gd name="T0" fmla="*/ 26 w 52"/>
                <a:gd name="T1" fmla="*/ 39 h 39"/>
                <a:gd name="T2" fmla="*/ 0 w 52"/>
                <a:gd name="T3" fmla="*/ 39 h 39"/>
                <a:gd name="T4" fmla="*/ 26 w 52"/>
                <a:gd name="T5" fmla="*/ 0 h 39"/>
                <a:gd name="T6" fmla="*/ 52 w 52"/>
                <a:gd name="T7" fmla="*/ 39 h 39"/>
                <a:gd name="T8" fmla="*/ 26 w 52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26" y="39"/>
                  </a:moveTo>
                  <a:lnTo>
                    <a:pt x="0" y="39"/>
                  </a:lnTo>
                  <a:lnTo>
                    <a:pt x="26" y="0"/>
                  </a:lnTo>
                  <a:lnTo>
                    <a:pt x="52" y="39"/>
                  </a:lnTo>
                  <a:lnTo>
                    <a:pt x="26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1" name="Rectangle 85">
              <a:extLst>
                <a:ext uri="{FF2B5EF4-FFF2-40B4-BE49-F238E27FC236}">
                  <a16:creationId xmlns:a16="http://schemas.microsoft.com/office/drawing/2014/main" id="{E14A72AC-25D0-076A-A1D4-BB3AFD6D0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3557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2" name="Rectangle 86">
              <a:extLst>
                <a:ext uri="{FF2B5EF4-FFF2-40B4-BE49-F238E27FC236}">
                  <a16:creationId xmlns:a16="http://schemas.microsoft.com/office/drawing/2014/main" id="{A887B3F4-A1CD-3E14-ADD4-974DD6A8B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59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3" name="Rectangle 87">
              <a:extLst>
                <a:ext uri="{FF2B5EF4-FFF2-40B4-BE49-F238E27FC236}">
                  <a16:creationId xmlns:a16="http://schemas.microsoft.com/office/drawing/2014/main" id="{D59DDB23-86E2-E644-BF17-596E446B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603"/>
              <a:ext cx="13" cy="9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4" name="Rectangle 88">
              <a:extLst>
                <a:ext uri="{FF2B5EF4-FFF2-40B4-BE49-F238E27FC236}">
                  <a16:creationId xmlns:a16="http://schemas.microsoft.com/office/drawing/2014/main" id="{209BFFCA-B1C2-A497-E857-B8A4A2D2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32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65" name="Rectangle 89">
              <a:extLst>
                <a:ext uri="{FF2B5EF4-FFF2-40B4-BE49-F238E27FC236}">
                  <a16:creationId xmlns:a16="http://schemas.microsoft.com/office/drawing/2014/main" id="{81B52820-2D48-4B76-DD25-84D0C5D6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78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66" name="Rectangle 90">
              <a:extLst>
                <a:ext uri="{FF2B5EF4-FFF2-40B4-BE49-F238E27FC236}">
                  <a16:creationId xmlns:a16="http://schemas.microsoft.com/office/drawing/2014/main" id="{2BBA78A0-6FF6-617F-850E-85EF8D3D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413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67" name="Rectangle 91">
              <a:extLst>
                <a:ext uri="{FF2B5EF4-FFF2-40B4-BE49-F238E27FC236}">
                  <a16:creationId xmlns:a16="http://schemas.microsoft.com/office/drawing/2014/main" id="{7E20A579-EDC2-97C2-6F17-3280B9DD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45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68" name="Rectangle 92">
              <a:extLst>
                <a:ext uri="{FF2B5EF4-FFF2-40B4-BE49-F238E27FC236}">
                  <a16:creationId xmlns:a16="http://schemas.microsoft.com/office/drawing/2014/main" id="{A3CB8726-4F00-495A-F279-DF0202EB2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3087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69" name="Freeform 93">
              <a:extLst>
                <a:ext uri="{FF2B5EF4-FFF2-40B4-BE49-F238E27FC236}">
                  <a16:creationId xmlns:a16="http://schemas.microsoft.com/office/drawing/2014/main" id="{BE1C2118-4DD8-93C2-0C6A-D9C47D51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747"/>
              <a:ext cx="183" cy="340"/>
            </a:xfrm>
            <a:custGeom>
              <a:avLst/>
              <a:gdLst>
                <a:gd name="T0" fmla="*/ 170 w 183"/>
                <a:gd name="T1" fmla="*/ 340 h 340"/>
                <a:gd name="T2" fmla="*/ 144 w 183"/>
                <a:gd name="T3" fmla="*/ 202 h 340"/>
                <a:gd name="T4" fmla="*/ 144 w 183"/>
                <a:gd name="T5" fmla="*/ 209 h 340"/>
                <a:gd name="T6" fmla="*/ 144 w 183"/>
                <a:gd name="T7" fmla="*/ 209 h 340"/>
                <a:gd name="T8" fmla="*/ 105 w 183"/>
                <a:gd name="T9" fmla="*/ 111 h 340"/>
                <a:gd name="T10" fmla="*/ 111 w 183"/>
                <a:gd name="T11" fmla="*/ 111 h 340"/>
                <a:gd name="T12" fmla="*/ 111 w 183"/>
                <a:gd name="T13" fmla="*/ 111 h 340"/>
                <a:gd name="T14" fmla="*/ 59 w 183"/>
                <a:gd name="T15" fmla="*/ 52 h 340"/>
                <a:gd name="T16" fmla="*/ 59 w 183"/>
                <a:gd name="T17" fmla="*/ 52 h 340"/>
                <a:gd name="T18" fmla="*/ 59 w 183"/>
                <a:gd name="T19" fmla="*/ 52 h 340"/>
                <a:gd name="T20" fmla="*/ 0 w 183"/>
                <a:gd name="T21" fmla="*/ 13 h 340"/>
                <a:gd name="T22" fmla="*/ 0 w 183"/>
                <a:gd name="T23" fmla="*/ 13 h 340"/>
                <a:gd name="T24" fmla="*/ 0 w 183"/>
                <a:gd name="T25" fmla="*/ 0 h 340"/>
                <a:gd name="T26" fmla="*/ 7 w 183"/>
                <a:gd name="T27" fmla="*/ 0 h 340"/>
                <a:gd name="T28" fmla="*/ 66 w 183"/>
                <a:gd name="T29" fmla="*/ 39 h 340"/>
                <a:gd name="T30" fmla="*/ 66 w 183"/>
                <a:gd name="T31" fmla="*/ 39 h 340"/>
                <a:gd name="T32" fmla="*/ 66 w 183"/>
                <a:gd name="T33" fmla="*/ 46 h 340"/>
                <a:gd name="T34" fmla="*/ 118 w 183"/>
                <a:gd name="T35" fmla="*/ 104 h 340"/>
                <a:gd name="T36" fmla="*/ 118 w 183"/>
                <a:gd name="T37" fmla="*/ 104 h 340"/>
                <a:gd name="T38" fmla="*/ 118 w 183"/>
                <a:gd name="T39" fmla="*/ 104 h 340"/>
                <a:gd name="T40" fmla="*/ 157 w 183"/>
                <a:gd name="T41" fmla="*/ 202 h 340"/>
                <a:gd name="T42" fmla="*/ 157 w 183"/>
                <a:gd name="T43" fmla="*/ 202 h 340"/>
                <a:gd name="T44" fmla="*/ 157 w 183"/>
                <a:gd name="T45" fmla="*/ 202 h 340"/>
                <a:gd name="T46" fmla="*/ 183 w 183"/>
                <a:gd name="T47" fmla="*/ 340 h 340"/>
                <a:gd name="T48" fmla="*/ 170 w 183"/>
                <a:gd name="T4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340">
                  <a:moveTo>
                    <a:pt x="170" y="340"/>
                  </a:moveTo>
                  <a:lnTo>
                    <a:pt x="144" y="202"/>
                  </a:lnTo>
                  <a:lnTo>
                    <a:pt x="144" y="209"/>
                  </a:lnTo>
                  <a:lnTo>
                    <a:pt x="144" y="209"/>
                  </a:lnTo>
                  <a:lnTo>
                    <a:pt x="105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59" y="52"/>
                  </a:lnTo>
                  <a:lnTo>
                    <a:pt x="59" y="52"/>
                  </a:lnTo>
                  <a:lnTo>
                    <a:pt x="59" y="5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66" y="39"/>
                  </a:lnTo>
                  <a:lnTo>
                    <a:pt x="66" y="39"/>
                  </a:lnTo>
                  <a:lnTo>
                    <a:pt x="66" y="46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57" y="202"/>
                  </a:lnTo>
                  <a:lnTo>
                    <a:pt x="157" y="202"/>
                  </a:lnTo>
                  <a:lnTo>
                    <a:pt x="157" y="202"/>
                  </a:lnTo>
                  <a:lnTo>
                    <a:pt x="183" y="340"/>
                  </a:lnTo>
                  <a:lnTo>
                    <a:pt x="170" y="34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0" name="Freeform 94">
              <a:extLst>
                <a:ext uri="{FF2B5EF4-FFF2-40B4-BE49-F238E27FC236}">
                  <a16:creationId xmlns:a16="http://schemas.microsoft.com/office/drawing/2014/main" id="{500DEE79-4AF6-554D-F3D3-900F159A1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2721"/>
              <a:ext cx="144" cy="39"/>
            </a:xfrm>
            <a:custGeom>
              <a:avLst/>
              <a:gdLst>
                <a:gd name="T0" fmla="*/ 144 w 144"/>
                <a:gd name="T1" fmla="*/ 39 h 39"/>
                <a:gd name="T2" fmla="*/ 0 w 144"/>
                <a:gd name="T3" fmla="*/ 13 h 39"/>
                <a:gd name="T4" fmla="*/ 0 w 144"/>
                <a:gd name="T5" fmla="*/ 13 h 39"/>
                <a:gd name="T6" fmla="*/ 0 w 144"/>
                <a:gd name="T7" fmla="*/ 0 h 39"/>
                <a:gd name="T8" fmla="*/ 0 w 144"/>
                <a:gd name="T9" fmla="*/ 0 h 39"/>
                <a:gd name="T10" fmla="*/ 144 w 144"/>
                <a:gd name="T11" fmla="*/ 26 h 39"/>
                <a:gd name="T12" fmla="*/ 144 w 144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9">
                  <a:moveTo>
                    <a:pt x="144" y="39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4" y="26"/>
                  </a:lnTo>
                  <a:lnTo>
                    <a:pt x="144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1" name="Rectangle 95">
              <a:extLst>
                <a:ext uri="{FF2B5EF4-FFF2-40B4-BE49-F238E27FC236}">
                  <a16:creationId xmlns:a16="http://schemas.microsoft.com/office/drawing/2014/main" id="{4A234185-E0B1-A867-9759-541547CC4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708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2" name="Freeform 96">
              <a:extLst>
                <a:ext uri="{FF2B5EF4-FFF2-40B4-BE49-F238E27FC236}">
                  <a16:creationId xmlns:a16="http://schemas.microsoft.com/office/drawing/2014/main" id="{FE334534-E558-BAE2-7ABA-B1330E5EE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708"/>
              <a:ext cx="176" cy="26"/>
            </a:xfrm>
            <a:custGeom>
              <a:avLst/>
              <a:gdLst>
                <a:gd name="T0" fmla="*/ 176 w 176"/>
                <a:gd name="T1" fmla="*/ 26 h 26"/>
                <a:gd name="T2" fmla="*/ 176 w 176"/>
                <a:gd name="T3" fmla="*/ 13 h 26"/>
                <a:gd name="T4" fmla="*/ 0 w 176"/>
                <a:gd name="T5" fmla="*/ 0 h 26"/>
                <a:gd name="T6" fmla="*/ 0 w 176"/>
                <a:gd name="T7" fmla="*/ 13 h 26"/>
                <a:gd name="T8" fmla="*/ 176 w 17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6">
                  <a:moveTo>
                    <a:pt x="176" y="26"/>
                  </a:moveTo>
                  <a:lnTo>
                    <a:pt x="176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6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3" name="Freeform 97">
              <a:extLst>
                <a:ext uri="{FF2B5EF4-FFF2-40B4-BE49-F238E27FC236}">
                  <a16:creationId xmlns:a16="http://schemas.microsoft.com/office/drawing/2014/main" id="{EEE2E844-D0E3-B6AD-E236-6BCB562B4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3074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13 h 13"/>
                <a:gd name="T4" fmla="*/ 13 w 13"/>
                <a:gd name="T5" fmla="*/ 6 h 13"/>
                <a:gd name="T6" fmla="*/ 13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13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4" name="Freeform 98">
              <a:extLst>
                <a:ext uri="{FF2B5EF4-FFF2-40B4-BE49-F238E27FC236}">
                  <a16:creationId xmlns:a16="http://schemas.microsoft.com/office/drawing/2014/main" id="{ECCF9836-6AB6-9AC0-5569-A0BA2E48F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2943"/>
              <a:ext cx="124" cy="137"/>
            </a:xfrm>
            <a:custGeom>
              <a:avLst/>
              <a:gdLst>
                <a:gd name="T0" fmla="*/ 111 w 124"/>
                <a:gd name="T1" fmla="*/ 137 h 137"/>
                <a:gd name="T2" fmla="*/ 85 w 124"/>
                <a:gd name="T3" fmla="*/ 78 h 137"/>
                <a:gd name="T4" fmla="*/ 92 w 124"/>
                <a:gd name="T5" fmla="*/ 78 h 137"/>
                <a:gd name="T6" fmla="*/ 92 w 124"/>
                <a:gd name="T7" fmla="*/ 78 h 137"/>
                <a:gd name="T8" fmla="*/ 52 w 124"/>
                <a:gd name="T9" fmla="*/ 39 h 137"/>
                <a:gd name="T10" fmla="*/ 52 w 124"/>
                <a:gd name="T11" fmla="*/ 39 h 137"/>
                <a:gd name="T12" fmla="*/ 52 w 124"/>
                <a:gd name="T13" fmla="*/ 39 h 137"/>
                <a:gd name="T14" fmla="*/ 0 w 124"/>
                <a:gd name="T15" fmla="*/ 13 h 137"/>
                <a:gd name="T16" fmla="*/ 0 w 124"/>
                <a:gd name="T17" fmla="*/ 13 h 137"/>
                <a:gd name="T18" fmla="*/ 7 w 124"/>
                <a:gd name="T19" fmla="*/ 0 h 137"/>
                <a:gd name="T20" fmla="*/ 7 w 124"/>
                <a:gd name="T21" fmla="*/ 0 h 137"/>
                <a:gd name="T22" fmla="*/ 59 w 124"/>
                <a:gd name="T23" fmla="*/ 26 h 137"/>
                <a:gd name="T24" fmla="*/ 59 w 124"/>
                <a:gd name="T25" fmla="*/ 26 h 137"/>
                <a:gd name="T26" fmla="*/ 59 w 124"/>
                <a:gd name="T27" fmla="*/ 33 h 137"/>
                <a:gd name="T28" fmla="*/ 98 w 124"/>
                <a:gd name="T29" fmla="*/ 72 h 137"/>
                <a:gd name="T30" fmla="*/ 98 w 124"/>
                <a:gd name="T31" fmla="*/ 72 h 137"/>
                <a:gd name="T32" fmla="*/ 98 w 124"/>
                <a:gd name="T33" fmla="*/ 72 h 137"/>
                <a:gd name="T34" fmla="*/ 124 w 124"/>
                <a:gd name="T35" fmla="*/ 131 h 137"/>
                <a:gd name="T36" fmla="*/ 111 w 124"/>
                <a:gd name="T3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37">
                  <a:moveTo>
                    <a:pt x="111" y="137"/>
                  </a:moveTo>
                  <a:lnTo>
                    <a:pt x="85" y="7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9" y="33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24" y="131"/>
                  </a:lnTo>
                  <a:lnTo>
                    <a:pt x="111" y="13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5" name="Freeform 99">
              <a:extLst>
                <a:ext uri="{FF2B5EF4-FFF2-40B4-BE49-F238E27FC236}">
                  <a16:creationId xmlns:a16="http://schemas.microsoft.com/office/drawing/2014/main" id="{CC631ACF-64A1-5407-7217-A1839080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923"/>
              <a:ext cx="66" cy="33"/>
            </a:xfrm>
            <a:custGeom>
              <a:avLst/>
              <a:gdLst>
                <a:gd name="T0" fmla="*/ 59 w 66"/>
                <a:gd name="T1" fmla="*/ 33 h 33"/>
                <a:gd name="T2" fmla="*/ 0 w 66"/>
                <a:gd name="T3" fmla="*/ 13 h 33"/>
                <a:gd name="T4" fmla="*/ 0 w 66"/>
                <a:gd name="T5" fmla="*/ 13 h 33"/>
                <a:gd name="T6" fmla="*/ 0 w 66"/>
                <a:gd name="T7" fmla="*/ 0 h 33"/>
                <a:gd name="T8" fmla="*/ 7 w 66"/>
                <a:gd name="T9" fmla="*/ 0 h 33"/>
                <a:gd name="T10" fmla="*/ 66 w 66"/>
                <a:gd name="T11" fmla="*/ 20 h 33"/>
                <a:gd name="T12" fmla="*/ 59 w 66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3">
                  <a:moveTo>
                    <a:pt x="59" y="3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66" y="20"/>
                  </a:lnTo>
                  <a:lnTo>
                    <a:pt x="59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6" name="Rectangle 100">
              <a:extLst>
                <a:ext uri="{FF2B5EF4-FFF2-40B4-BE49-F238E27FC236}">
                  <a16:creationId xmlns:a16="http://schemas.microsoft.com/office/drawing/2014/main" id="{16347532-A84F-8759-F22B-BADF24E4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910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7" name="Freeform 101">
              <a:extLst>
                <a:ext uri="{FF2B5EF4-FFF2-40B4-BE49-F238E27FC236}">
                  <a16:creationId xmlns:a16="http://schemas.microsoft.com/office/drawing/2014/main" id="{6D645059-D170-C94A-8E6C-8DD2F629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910"/>
              <a:ext cx="320" cy="26"/>
            </a:xfrm>
            <a:custGeom>
              <a:avLst/>
              <a:gdLst>
                <a:gd name="T0" fmla="*/ 320 w 320"/>
                <a:gd name="T1" fmla="*/ 26 h 26"/>
                <a:gd name="T2" fmla="*/ 320 w 320"/>
                <a:gd name="T3" fmla="*/ 13 h 26"/>
                <a:gd name="T4" fmla="*/ 0 w 320"/>
                <a:gd name="T5" fmla="*/ 0 h 26"/>
                <a:gd name="T6" fmla="*/ 0 w 320"/>
                <a:gd name="T7" fmla="*/ 13 h 26"/>
                <a:gd name="T8" fmla="*/ 320 w 32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6">
                  <a:moveTo>
                    <a:pt x="320" y="26"/>
                  </a:moveTo>
                  <a:lnTo>
                    <a:pt x="320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32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78" name="Rectangle 102">
              <a:extLst>
                <a:ext uri="{FF2B5EF4-FFF2-40B4-BE49-F238E27FC236}">
                  <a16:creationId xmlns:a16="http://schemas.microsoft.com/office/drawing/2014/main" id="{683B557F-DA6C-AA4B-19F3-32FE3CAB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2544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79" name="Rectangle 103">
              <a:extLst>
                <a:ext uri="{FF2B5EF4-FFF2-40B4-BE49-F238E27FC236}">
                  <a16:creationId xmlns:a16="http://schemas.microsoft.com/office/drawing/2014/main" id="{DDF1733A-8630-2742-1738-AFD4E6F22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590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80" name="Rectangle 104">
              <a:extLst>
                <a:ext uri="{FF2B5EF4-FFF2-40B4-BE49-F238E27FC236}">
                  <a16:creationId xmlns:a16="http://schemas.microsoft.com/office/drawing/2014/main" id="{15366AEC-3E76-A2F2-C193-A107D48D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544"/>
              <a:ext cx="11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=0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81" name="Rectangle 105">
              <a:extLst>
                <a:ext uri="{FF2B5EF4-FFF2-40B4-BE49-F238E27FC236}">
                  <a16:creationId xmlns:a16="http://schemas.microsoft.com/office/drawing/2014/main" id="{58612D70-677B-90C8-60D4-EDD22809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760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82" name="Rectangle 106">
              <a:extLst>
                <a:ext uri="{FF2B5EF4-FFF2-40B4-BE49-F238E27FC236}">
                  <a16:creationId xmlns:a16="http://schemas.microsoft.com/office/drawing/2014/main" id="{24960F24-4D37-8EE4-ADA2-A0252B09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2806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483" name="Rectangle 107">
              <a:extLst>
                <a:ext uri="{FF2B5EF4-FFF2-40B4-BE49-F238E27FC236}">
                  <a16:creationId xmlns:a16="http://schemas.microsoft.com/office/drawing/2014/main" id="{8FFB283D-0A59-287F-F4AC-4103B114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760"/>
              <a:ext cx="1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=1.5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484" name="Group 108">
            <a:extLst>
              <a:ext uri="{FF2B5EF4-FFF2-40B4-BE49-F238E27FC236}">
                <a16:creationId xmlns:a16="http://schemas.microsoft.com/office/drawing/2014/main" id="{D2BDE8CE-CD31-096E-D910-EE3F5C68EC36}"/>
              </a:ext>
            </a:extLst>
          </p:cNvPr>
          <p:cNvGrpSpPr>
            <a:grpSpLocks/>
          </p:cNvGrpSpPr>
          <p:nvPr/>
        </p:nvGrpSpPr>
        <p:grpSpPr bwMode="auto">
          <a:xfrm>
            <a:off x="3381375" y="5294313"/>
            <a:ext cx="1120775" cy="692150"/>
            <a:chOff x="2130" y="3335"/>
            <a:chExt cx="706" cy="436"/>
          </a:xfrm>
        </p:grpSpPr>
        <p:sp>
          <p:nvSpPr>
            <p:cNvPr id="357485" name="Freeform 109">
              <a:extLst>
                <a:ext uri="{FF2B5EF4-FFF2-40B4-BE49-F238E27FC236}">
                  <a16:creationId xmlns:a16="http://schemas.microsoft.com/office/drawing/2014/main" id="{0B790821-8EA0-79EE-D790-050C3DD5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361"/>
              <a:ext cx="360" cy="150"/>
            </a:xfrm>
            <a:custGeom>
              <a:avLst/>
              <a:gdLst>
                <a:gd name="T0" fmla="*/ 360 w 360"/>
                <a:gd name="T1" fmla="*/ 79 h 150"/>
                <a:gd name="T2" fmla="*/ 157 w 360"/>
                <a:gd name="T3" fmla="*/ 0 h 150"/>
                <a:gd name="T4" fmla="*/ 157 w 360"/>
                <a:gd name="T5" fmla="*/ 26 h 150"/>
                <a:gd name="T6" fmla="*/ 0 w 360"/>
                <a:gd name="T7" fmla="*/ 26 h 150"/>
                <a:gd name="T8" fmla="*/ 0 w 360"/>
                <a:gd name="T9" fmla="*/ 124 h 150"/>
                <a:gd name="T10" fmla="*/ 157 w 360"/>
                <a:gd name="T11" fmla="*/ 124 h 150"/>
                <a:gd name="T12" fmla="*/ 157 w 360"/>
                <a:gd name="T13" fmla="*/ 150 h 150"/>
                <a:gd name="T14" fmla="*/ 360 w 360"/>
                <a:gd name="T15" fmla="*/ 7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50">
                  <a:moveTo>
                    <a:pt x="360" y="79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124"/>
                  </a:lnTo>
                  <a:lnTo>
                    <a:pt x="157" y="124"/>
                  </a:lnTo>
                  <a:lnTo>
                    <a:pt x="157" y="150"/>
                  </a:lnTo>
                  <a:lnTo>
                    <a:pt x="360" y="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6" name="Freeform 110">
              <a:extLst>
                <a:ext uri="{FF2B5EF4-FFF2-40B4-BE49-F238E27FC236}">
                  <a16:creationId xmlns:a16="http://schemas.microsoft.com/office/drawing/2014/main" id="{2665990F-E418-15A1-5A9E-384DFF508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3348"/>
              <a:ext cx="216" cy="98"/>
            </a:xfrm>
            <a:custGeom>
              <a:avLst/>
              <a:gdLst>
                <a:gd name="T0" fmla="*/ 210 w 216"/>
                <a:gd name="T1" fmla="*/ 98 h 98"/>
                <a:gd name="T2" fmla="*/ 7 w 216"/>
                <a:gd name="T3" fmla="*/ 20 h 98"/>
                <a:gd name="T4" fmla="*/ 0 w 216"/>
                <a:gd name="T5" fmla="*/ 13 h 98"/>
                <a:gd name="T6" fmla="*/ 0 w 216"/>
                <a:gd name="T7" fmla="*/ 0 h 98"/>
                <a:gd name="T8" fmla="*/ 13 w 216"/>
                <a:gd name="T9" fmla="*/ 7 h 98"/>
                <a:gd name="T10" fmla="*/ 216 w 216"/>
                <a:gd name="T11" fmla="*/ 85 h 98"/>
                <a:gd name="T12" fmla="*/ 210 w 216"/>
                <a:gd name="T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98">
                  <a:moveTo>
                    <a:pt x="210" y="98"/>
                  </a:moveTo>
                  <a:lnTo>
                    <a:pt x="7" y="2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3" y="7"/>
                  </a:lnTo>
                  <a:lnTo>
                    <a:pt x="216" y="85"/>
                  </a:lnTo>
                  <a:lnTo>
                    <a:pt x="210" y="9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7" name="Rectangle 111">
              <a:extLst>
                <a:ext uri="{FF2B5EF4-FFF2-40B4-BE49-F238E27FC236}">
                  <a16:creationId xmlns:a16="http://schemas.microsoft.com/office/drawing/2014/main" id="{F0812468-14F9-8999-15EA-80359B1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361"/>
              <a:ext cx="13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8" name="Rectangle 112">
              <a:extLst>
                <a:ext uri="{FF2B5EF4-FFF2-40B4-BE49-F238E27FC236}">
                  <a16:creationId xmlns:a16="http://schemas.microsoft.com/office/drawing/2014/main" id="{8C1D99C1-205D-F180-538F-8145CF9B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81"/>
              <a:ext cx="164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89" name="Rectangle 113">
              <a:extLst>
                <a:ext uri="{FF2B5EF4-FFF2-40B4-BE49-F238E27FC236}">
                  <a16:creationId xmlns:a16="http://schemas.microsoft.com/office/drawing/2014/main" id="{E0548832-E2FC-EA5A-3935-62EF8D84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87"/>
              <a:ext cx="13" cy="10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0" name="Rectangle 114">
              <a:extLst>
                <a:ext uri="{FF2B5EF4-FFF2-40B4-BE49-F238E27FC236}">
                  <a16:creationId xmlns:a16="http://schemas.microsoft.com/office/drawing/2014/main" id="{8C90FF35-F5E5-7DA2-4AD0-1331154F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3479"/>
              <a:ext cx="163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1" name="Freeform 115">
              <a:extLst>
                <a:ext uri="{FF2B5EF4-FFF2-40B4-BE49-F238E27FC236}">
                  <a16:creationId xmlns:a16="http://schemas.microsoft.com/office/drawing/2014/main" id="{2F295BDE-AF20-52B5-0329-DAA309A81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3433"/>
              <a:ext cx="236" cy="92"/>
            </a:xfrm>
            <a:custGeom>
              <a:avLst/>
              <a:gdLst>
                <a:gd name="T0" fmla="*/ 13 w 236"/>
                <a:gd name="T1" fmla="*/ 52 h 92"/>
                <a:gd name="T2" fmla="*/ 13 w 236"/>
                <a:gd name="T3" fmla="*/ 78 h 92"/>
                <a:gd name="T4" fmla="*/ 13 w 236"/>
                <a:gd name="T5" fmla="*/ 85 h 92"/>
                <a:gd name="T6" fmla="*/ 7 w 236"/>
                <a:gd name="T7" fmla="*/ 72 h 92"/>
                <a:gd name="T8" fmla="*/ 210 w 236"/>
                <a:gd name="T9" fmla="*/ 0 h 92"/>
                <a:gd name="T10" fmla="*/ 216 w 236"/>
                <a:gd name="T11" fmla="*/ 0 h 92"/>
                <a:gd name="T12" fmla="*/ 236 w 236"/>
                <a:gd name="T13" fmla="*/ 7 h 92"/>
                <a:gd name="T14" fmla="*/ 216 w 236"/>
                <a:gd name="T15" fmla="*/ 13 h 92"/>
                <a:gd name="T16" fmla="*/ 13 w 236"/>
                <a:gd name="T17" fmla="*/ 85 h 92"/>
                <a:gd name="T18" fmla="*/ 0 w 236"/>
                <a:gd name="T19" fmla="*/ 92 h 92"/>
                <a:gd name="T20" fmla="*/ 0 w 236"/>
                <a:gd name="T21" fmla="*/ 78 h 92"/>
                <a:gd name="T22" fmla="*/ 0 w 236"/>
                <a:gd name="T23" fmla="*/ 52 h 92"/>
                <a:gd name="T24" fmla="*/ 13 w 236"/>
                <a:gd name="T25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92">
                  <a:moveTo>
                    <a:pt x="13" y="52"/>
                  </a:moveTo>
                  <a:lnTo>
                    <a:pt x="13" y="78"/>
                  </a:lnTo>
                  <a:lnTo>
                    <a:pt x="13" y="85"/>
                  </a:lnTo>
                  <a:lnTo>
                    <a:pt x="7" y="7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36" y="7"/>
                  </a:lnTo>
                  <a:lnTo>
                    <a:pt x="216" y="13"/>
                  </a:lnTo>
                  <a:lnTo>
                    <a:pt x="13" y="85"/>
                  </a:lnTo>
                  <a:lnTo>
                    <a:pt x="0" y="92"/>
                  </a:lnTo>
                  <a:lnTo>
                    <a:pt x="0" y="78"/>
                  </a:lnTo>
                  <a:lnTo>
                    <a:pt x="0" y="52"/>
                  </a:lnTo>
                  <a:lnTo>
                    <a:pt x="13" y="5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2" name="Freeform 116">
              <a:extLst>
                <a:ext uri="{FF2B5EF4-FFF2-40B4-BE49-F238E27FC236}">
                  <a16:creationId xmlns:a16="http://schemas.microsoft.com/office/drawing/2014/main" id="{A7E38ED8-FAD7-F348-161F-9F51007A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348"/>
              <a:ext cx="183" cy="131"/>
            </a:xfrm>
            <a:custGeom>
              <a:avLst/>
              <a:gdLst>
                <a:gd name="T0" fmla="*/ 157 w 183"/>
                <a:gd name="T1" fmla="*/ 0 h 131"/>
                <a:gd name="T2" fmla="*/ 183 w 183"/>
                <a:gd name="T3" fmla="*/ 13 h 131"/>
                <a:gd name="T4" fmla="*/ 183 w 183"/>
                <a:gd name="T5" fmla="*/ 39 h 131"/>
                <a:gd name="T6" fmla="*/ 26 w 183"/>
                <a:gd name="T7" fmla="*/ 39 h 131"/>
                <a:gd name="T8" fmla="*/ 26 w 183"/>
                <a:gd name="T9" fmla="*/ 131 h 131"/>
                <a:gd name="T10" fmla="*/ 0 w 183"/>
                <a:gd name="T11" fmla="*/ 124 h 131"/>
                <a:gd name="T12" fmla="*/ 0 w 183"/>
                <a:gd name="T13" fmla="*/ 33 h 131"/>
                <a:gd name="T14" fmla="*/ 157 w 183"/>
                <a:gd name="T15" fmla="*/ 33 h 131"/>
                <a:gd name="T16" fmla="*/ 157 w 18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31">
                  <a:moveTo>
                    <a:pt x="157" y="0"/>
                  </a:moveTo>
                  <a:lnTo>
                    <a:pt x="183" y="13"/>
                  </a:lnTo>
                  <a:lnTo>
                    <a:pt x="183" y="39"/>
                  </a:lnTo>
                  <a:lnTo>
                    <a:pt x="26" y="39"/>
                  </a:lnTo>
                  <a:lnTo>
                    <a:pt x="26" y="131"/>
                  </a:lnTo>
                  <a:lnTo>
                    <a:pt x="0" y="124"/>
                  </a:lnTo>
                  <a:lnTo>
                    <a:pt x="0" y="33"/>
                  </a:lnTo>
                  <a:lnTo>
                    <a:pt x="157" y="33"/>
                  </a:lnTo>
                  <a:lnTo>
                    <a:pt x="15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3" name="Freeform 117">
              <a:extLst>
                <a:ext uri="{FF2B5EF4-FFF2-40B4-BE49-F238E27FC236}">
                  <a16:creationId xmlns:a16="http://schemas.microsoft.com/office/drawing/2014/main" id="{C0D44B5C-B88C-78A9-BB1E-DBAEDFA3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3342"/>
              <a:ext cx="32" cy="26"/>
            </a:xfrm>
            <a:custGeom>
              <a:avLst/>
              <a:gdLst>
                <a:gd name="T0" fmla="*/ 6 w 32"/>
                <a:gd name="T1" fmla="*/ 0 h 26"/>
                <a:gd name="T2" fmla="*/ 32 w 32"/>
                <a:gd name="T3" fmla="*/ 13 h 26"/>
                <a:gd name="T4" fmla="*/ 32 w 32"/>
                <a:gd name="T5" fmla="*/ 13 h 26"/>
                <a:gd name="T6" fmla="*/ 32 w 32"/>
                <a:gd name="T7" fmla="*/ 19 h 26"/>
                <a:gd name="T8" fmla="*/ 26 w 32"/>
                <a:gd name="T9" fmla="*/ 26 h 26"/>
                <a:gd name="T10" fmla="*/ 0 w 32"/>
                <a:gd name="T11" fmla="*/ 13 h 26"/>
                <a:gd name="T12" fmla="*/ 6 w 3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">
                  <a:moveTo>
                    <a:pt x="6" y="0"/>
                  </a:moveTo>
                  <a:lnTo>
                    <a:pt x="32" y="13"/>
                  </a:lnTo>
                  <a:lnTo>
                    <a:pt x="32" y="13"/>
                  </a:lnTo>
                  <a:lnTo>
                    <a:pt x="32" y="19"/>
                  </a:lnTo>
                  <a:lnTo>
                    <a:pt x="26" y="26"/>
                  </a:lnTo>
                  <a:lnTo>
                    <a:pt x="0" y="13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4" name="Rectangle 118">
              <a:extLst>
                <a:ext uri="{FF2B5EF4-FFF2-40B4-BE49-F238E27FC236}">
                  <a16:creationId xmlns:a16="http://schemas.microsoft.com/office/drawing/2014/main" id="{1B19A203-510F-C680-8908-E5ADD9B7A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361"/>
              <a:ext cx="13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5" name="Rectangle 119">
              <a:extLst>
                <a:ext uri="{FF2B5EF4-FFF2-40B4-BE49-F238E27FC236}">
                  <a16:creationId xmlns:a16="http://schemas.microsoft.com/office/drawing/2014/main" id="{17E0FFE9-444D-791B-6DEB-BAD732A4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381"/>
              <a:ext cx="164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6" name="Freeform 120">
              <a:extLst>
                <a:ext uri="{FF2B5EF4-FFF2-40B4-BE49-F238E27FC236}">
                  <a16:creationId xmlns:a16="http://schemas.microsoft.com/office/drawing/2014/main" id="{7FD15D93-6CBA-6E55-7FF2-659CDB4D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3387"/>
              <a:ext cx="39" cy="98"/>
            </a:xfrm>
            <a:custGeom>
              <a:avLst/>
              <a:gdLst>
                <a:gd name="T0" fmla="*/ 39 w 39"/>
                <a:gd name="T1" fmla="*/ 0 h 98"/>
                <a:gd name="T2" fmla="*/ 39 w 39"/>
                <a:gd name="T3" fmla="*/ 92 h 98"/>
                <a:gd name="T4" fmla="*/ 39 w 39"/>
                <a:gd name="T5" fmla="*/ 98 h 98"/>
                <a:gd name="T6" fmla="*/ 33 w 39"/>
                <a:gd name="T7" fmla="*/ 98 h 98"/>
                <a:gd name="T8" fmla="*/ 7 w 39"/>
                <a:gd name="T9" fmla="*/ 92 h 98"/>
                <a:gd name="T10" fmla="*/ 0 w 39"/>
                <a:gd name="T11" fmla="*/ 92 h 98"/>
                <a:gd name="T12" fmla="*/ 0 w 39"/>
                <a:gd name="T13" fmla="*/ 85 h 98"/>
                <a:gd name="T14" fmla="*/ 7 w 39"/>
                <a:gd name="T15" fmla="*/ 79 h 98"/>
                <a:gd name="T16" fmla="*/ 33 w 39"/>
                <a:gd name="T17" fmla="*/ 85 h 98"/>
                <a:gd name="T18" fmla="*/ 33 w 39"/>
                <a:gd name="T19" fmla="*/ 98 h 98"/>
                <a:gd name="T20" fmla="*/ 26 w 39"/>
                <a:gd name="T21" fmla="*/ 92 h 98"/>
                <a:gd name="T22" fmla="*/ 26 w 39"/>
                <a:gd name="T23" fmla="*/ 0 h 98"/>
                <a:gd name="T24" fmla="*/ 39 w 39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98">
                  <a:moveTo>
                    <a:pt x="39" y="0"/>
                  </a:moveTo>
                  <a:lnTo>
                    <a:pt x="39" y="92"/>
                  </a:lnTo>
                  <a:lnTo>
                    <a:pt x="39" y="98"/>
                  </a:lnTo>
                  <a:lnTo>
                    <a:pt x="33" y="98"/>
                  </a:lnTo>
                  <a:lnTo>
                    <a:pt x="7" y="92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7" y="79"/>
                  </a:lnTo>
                  <a:lnTo>
                    <a:pt x="33" y="85"/>
                  </a:lnTo>
                  <a:lnTo>
                    <a:pt x="33" y="98"/>
                  </a:lnTo>
                  <a:lnTo>
                    <a:pt x="26" y="92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7" name="Rectangle 121">
              <a:extLst>
                <a:ext uri="{FF2B5EF4-FFF2-40B4-BE49-F238E27FC236}">
                  <a16:creationId xmlns:a16="http://schemas.microsoft.com/office/drawing/2014/main" id="{27A98D21-0A31-7CA5-F7FB-B9A8EE7D7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374"/>
              <a:ext cx="13" cy="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8" name="Rectangle 122">
              <a:extLst>
                <a:ext uri="{FF2B5EF4-FFF2-40B4-BE49-F238E27FC236}">
                  <a16:creationId xmlns:a16="http://schemas.microsoft.com/office/drawing/2014/main" id="{F109C1D4-5901-1B2E-5D28-63710CEFC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374"/>
              <a:ext cx="163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99" name="Freeform 123">
              <a:extLst>
                <a:ext uri="{FF2B5EF4-FFF2-40B4-BE49-F238E27FC236}">
                  <a16:creationId xmlns:a16="http://schemas.microsoft.com/office/drawing/2014/main" id="{BFEBF5EB-BFC4-8A09-B03D-CF3FF4BC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3335"/>
              <a:ext cx="13" cy="46"/>
            </a:xfrm>
            <a:custGeom>
              <a:avLst/>
              <a:gdLst>
                <a:gd name="T0" fmla="*/ 0 w 13"/>
                <a:gd name="T1" fmla="*/ 46 h 46"/>
                <a:gd name="T2" fmla="*/ 0 w 13"/>
                <a:gd name="T3" fmla="*/ 13 h 46"/>
                <a:gd name="T4" fmla="*/ 0 w 13"/>
                <a:gd name="T5" fmla="*/ 0 h 46"/>
                <a:gd name="T6" fmla="*/ 13 w 13"/>
                <a:gd name="T7" fmla="*/ 7 h 46"/>
                <a:gd name="T8" fmla="*/ 13 w 13"/>
                <a:gd name="T9" fmla="*/ 13 h 46"/>
                <a:gd name="T10" fmla="*/ 13 w 13"/>
                <a:gd name="T11" fmla="*/ 46 h 46"/>
                <a:gd name="T12" fmla="*/ 0 w 1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6">
                  <a:moveTo>
                    <a:pt x="0" y="46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3" y="46"/>
                  </a:lnTo>
                  <a:lnTo>
                    <a:pt x="0" y="4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0" name="Freeform 124">
              <a:extLst>
                <a:ext uri="{FF2B5EF4-FFF2-40B4-BE49-F238E27FC236}">
                  <a16:creationId xmlns:a16="http://schemas.microsoft.com/office/drawing/2014/main" id="{A9DEDDE7-78FA-1295-1E09-0C5AF206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3485"/>
              <a:ext cx="26" cy="26"/>
            </a:xfrm>
            <a:custGeom>
              <a:avLst/>
              <a:gdLst>
                <a:gd name="T0" fmla="*/ 26 w 26"/>
                <a:gd name="T1" fmla="*/ 0 h 26"/>
                <a:gd name="T2" fmla="*/ 26 w 26"/>
                <a:gd name="T3" fmla="*/ 26 h 26"/>
                <a:gd name="T4" fmla="*/ 0 w 26"/>
                <a:gd name="T5" fmla="*/ 13 h 26"/>
                <a:gd name="T6" fmla="*/ 0 w 26"/>
                <a:gd name="T7" fmla="*/ 0 h 26"/>
                <a:gd name="T8" fmla="*/ 26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6" y="0"/>
                  </a:moveTo>
                  <a:lnTo>
                    <a:pt x="26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1" name="Freeform 125">
              <a:extLst>
                <a:ext uri="{FF2B5EF4-FFF2-40B4-BE49-F238E27FC236}">
                  <a16:creationId xmlns:a16="http://schemas.microsoft.com/office/drawing/2014/main" id="{68B027C4-31FC-1859-F41B-B3224777A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3485"/>
              <a:ext cx="39" cy="40"/>
            </a:xfrm>
            <a:custGeom>
              <a:avLst/>
              <a:gdLst>
                <a:gd name="T0" fmla="*/ 39 w 39"/>
                <a:gd name="T1" fmla="*/ 0 h 40"/>
                <a:gd name="T2" fmla="*/ 39 w 39"/>
                <a:gd name="T3" fmla="*/ 26 h 40"/>
                <a:gd name="T4" fmla="*/ 39 w 39"/>
                <a:gd name="T5" fmla="*/ 40 h 40"/>
                <a:gd name="T6" fmla="*/ 33 w 39"/>
                <a:gd name="T7" fmla="*/ 33 h 40"/>
                <a:gd name="T8" fmla="*/ 7 w 39"/>
                <a:gd name="T9" fmla="*/ 20 h 40"/>
                <a:gd name="T10" fmla="*/ 0 w 39"/>
                <a:gd name="T11" fmla="*/ 13 h 40"/>
                <a:gd name="T12" fmla="*/ 0 w 39"/>
                <a:gd name="T13" fmla="*/ 13 h 40"/>
                <a:gd name="T14" fmla="*/ 13 w 39"/>
                <a:gd name="T15" fmla="*/ 7 h 40"/>
                <a:gd name="T16" fmla="*/ 39 w 39"/>
                <a:gd name="T17" fmla="*/ 20 h 40"/>
                <a:gd name="T18" fmla="*/ 33 w 39"/>
                <a:gd name="T19" fmla="*/ 33 h 40"/>
                <a:gd name="T20" fmla="*/ 26 w 39"/>
                <a:gd name="T21" fmla="*/ 26 h 40"/>
                <a:gd name="T22" fmla="*/ 26 w 39"/>
                <a:gd name="T23" fmla="*/ 0 h 40"/>
                <a:gd name="T24" fmla="*/ 39 w 39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39" y="0"/>
                  </a:moveTo>
                  <a:lnTo>
                    <a:pt x="39" y="26"/>
                  </a:lnTo>
                  <a:lnTo>
                    <a:pt x="39" y="40"/>
                  </a:lnTo>
                  <a:lnTo>
                    <a:pt x="33" y="33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3" y="7"/>
                  </a:lnTo>
                  <a:lnTo>
                    <a:pt x="39" y="20"/>
                  </a:lnTo>
                  <a:lnTo>
                    <a:pt x="33" y="33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2" name="Rectangle 126">
              <a:extLst>
                <a:ext uri="{FF2B5EF4-FFF2-40B4-BE49-F238E27FC236}">
                  <a16:creationId xmlns:a16="http://schemas.microsoft.com/office/drawing/2014/main" id="{8C61638E-4D81-51AE-0D6F-7F0A2E366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3479"/>
              <a:ext cx="13" cy="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3" name="Rectangle 127">
              <a:extLst>
                <a:ext uri="{FF2B5EF4-FFF2-40B4-BE49-F238E27FC236}">
                  <a16:creationId xmlns:a16="http://schemas.microsoft.com/office/drawing/2014/main" id="{13E31943-38FE-591E-332F-AED8AF84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3479"/>
              <a:ext cx="32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04" name="Rectangle 128">
              <a:extLst>
                <a:ext uri="{FF2B5EF4-FFF2-40B4-BE49-F238E27FC236}">
                  <a16:creationId xmlns:a16="http://schemas.microsoft.com/office/drawing/2014/main" id="{FAC5B99A-CEEF-EFBC-E6EB-E74075E01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518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05" name="Rectangle 129">
              <a:extLst>
                <a:ext uri="{FF2B5EF4-FFF2-40B4-BE49-F238E27FC236}">
                  <a16:creationId xmlns:a16="http://schemas.microsoft.com/office/drawing/2014/main" id="{F84BE6D1-1941-5835-E341-1BB859AA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564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06" name="Rectangle 130">
              <a:extLst>
                <a:ext uri="{FF2B5EF4-FFF2-40B4-BE49-F238E27FC236}">
                  <a16:creationId xmlns:a16="http://schemas.microsoft.com/office/drawing/2014/main" id="{B11A1310-C837-64D9-7FB1-61CA2293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518"/>
              <a:ext cx="18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07" name="Rectangle 131">
              <a:extLst>
                <a:ext uri="{FF2B5EF4-FFF2-40B4-BE49-F238E27FC236}">
                  <a16:creationId xmlns:a16="http://schemas.microsoft.com/office/drawing/2014/main" id="{B7C43038-1BB7-AC2D-1083-9FDA0626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564"/>
              <a:ext cx="1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08" name="Rectangle 132">
              <a:extLst>
                <a:ext uri="{FF2B5EF4-FFF2-40B4-BE49-F238E27FC236}">
                  <a16:creationId xmlns:a16="http://schemas.microsoft.com/office/drawing/2014/main" id="{A63EE832-2CF9-6709-120E-DA6D0012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518"/>
              <a:ext cx="1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09" name="Rectangle 133">
              <a:extLst>
                <a:ext uri="{FF2B5EF4-FFF2-40B4-BE49-F238E27FC236}">
                  <a16:creationId xmlns:a16="http://schemas.microsoft.com/office/drawing/2014/main" id="{21BF6287-2F4A-3443-0A6E-ADCDE4EA4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564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GSp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10" name="Rectangle 134">
              <a:extLst>
                <a:ext uri="{FF2B5EF4-FFF2-40B4-BE49-F238E27FC236}">
                  <a16:creationId xmlns:a16="http://schemas.microsoft.com/office/drawing/2014/main" id="{675B574F-3EF7-970B-D360-6F6E52FF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629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11" name="Rectangle 135">
              <a:extLst>
                <a:ext uri="{FF2B5EF4-FFF2-40B4-BE49-F238E27FC236}">
                  <a16:creationId xmlns:a16="http://schemas.microsoft.com/office/drawing/2014/main" id="{E873ED1F-B34F-019E-AF3D-F1E3F71D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675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Dn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12" name="Rectangle 136">
              <a:extLst>
                <a:ext uri="{FF2B5EF4-FFF2-40B4-BE49-F238E27FC236}">
                  <a16:creationId xmlns:a16="http://schemas.microsoft.com/office/drawing/2014/main" id="{34C5E1DA-57FC-7AF2-0D68-35C2479D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3629"/>
              <a:ext cx="2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- I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13" name="Rectangle 137">
              <a:extLst>
                <a:ext uri="{FF2B5EF4-FFF2-40B4-BE49-F238E27FC236}">
                  <a16:creationId xmlns:a16="http://schemas.microsoft.com/office/drawing/2014/main" id="{5FBBE559-B533-C2C8-F5E6-6EFBA58B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3675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514" name="Group 138">
            <a:extLst>
              <a:ext uri="{FF2B5EF4-FFF2-40B4-BE49-F238E27FC236}">
                <a16:creationId xmlns:a16="http://schemas.microsoft.com/office/drawing/2014/main" id="{96387CF6-3C53-9EB0-D07A-1BB64E832416}"/>
              </a:ext>
            </a:extLst>
          </p:cNvPr>
          <p:cNvGrpSpPr>
            <a:grpSpLocks/>
          </p:cNvGrpSpPr>
          <p:nvPr/>
        </p:nvGrpSpPr>
        <p:grpSpPr bwMode="auto">
          <a:xfrm>
            <a:off x="5675313" y="5294313"/>
            <a:ext cx="1176337" cy="546100"/>
            <a:chOff x="3575" y="3335"/>
            <a:chExt cx="741" cy="344"/>
          </a:xfrm>
        </p:grpSpPr>
        <p:sp>
          <p:nvSpPr>
            <p:cNvPr id="357515" name="Freeform 139">
              <a:extLst>
                <a:ext uri="{FF2B5EF4-FFF2-40B4-BE49-F238E27FC236}">
                  <a16:creationId xmlns:a16="http://schemas.microsoft.com/office/drawing/2014/main" id="{284D995D-5C1A-73EA-A19A-044249C4D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361"/>
              <a:ext cx="366" cy="150"/>
            </a:xfrm>
            <a:custGeom>
              <a:avLst/>
              <a:gdLst>
                <a:gd name="T0" fmla="*/ 366 w 366"/>
                <a:gd name="T1" fmla="*/ 79 h 150"/>
                <a:gd name="T2" fmla="*/ 163 w 366"/>
                <a:gd name="T3" fmla="*/ 0 h 150"/>
                <a:gd name="T4" fmla="*/ 163 w 366"/>
                <a:gd name="T5" fmla="*/ 26 h 150"/>
                <a:gd name="T6" fmla="*/ 0 w 366"/>
                <a:gd name="T7" fmla="*/ 26 h 150"/>
                <a:gd name="T8" fmla="*/ 0 w 366"/>
                <a:gd name="T9" fmla="*/ 124 h 150"/>
                <a:gd name="T10" fmla="*/ 163 w 366"/>
                <a:gd name="T11" fmla="*/ 124 h 150"/>
                <a:gd name="T12" fmla="*/ 163 w 366"/>
                <a:gd name="T13" fmla="*/ 150 h 150"/>
                <a:gd name="T14" fmla="*/ 366 w 366"/>
                <a:gd name="T15" fmla="*/ 7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50">
                  <a:moveTo>
                    <a:pt x="366" y="79"/>
                  </a:moveTo>
                  <a:lnTo>
                    <a:pt x="163" y="0"/>
                  </a:lnTo>
                  <a:lnTo>
                    <a:pt x="163" y="26"/>
                  </a:lnTo>
                  <a:lnTo>
                    <a:pt x="0" y="26"/>
                  </a:lnTo>
                  <a:lnTo>
                    <a:pt x="0" y="124"/>
                  </a:lnTo>
                  <a:lnTo>
                    <a:pt x="163" y="124"/>
                  </a:lnTo>
                  <a:lnTo>
                    <a:pt x="163" y="150"/>
                  </a:lnTo>
                  <a:lnTo>
                    <a:pt x="366" y="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6" name="Freeform 140">
              <a:extLst>
                <a:ext uri="{FF2B5EF4-FFF2-40B4-BE49-F238E27FC236}">
                  <a16:creationId xmlns:a16="http://schemas.microsoft.com/office/drawing/2014/main" id="{AC39A0EC-A508-07C0-0C96-CE91911C1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348"/>
              <a:ext cx="216" cy="98"/>
            </a:xfrm>
            <a:custGeom>
              <a:avLst/>
              <a:gdLst>
                <a:gd name="T0" fmla="*/ 209 w 216"/>
                <a:gd name="T1" fmla="*/ 98 h 98"/>
                <a:gd name="T2" fmla="*/ 6 w 216"/>
                <a:gd name="T3" fmla="*/ 20 h 98"/>
                <a:gd name="T4" fmla="*/ 0 w 216"/>
                <a:gd name="T5" fmla="*/ 13 h 98"/>
                <a:gd name="T6" fmla="*/ 0 w 216"/>
                <a:gd name="T7" fmla="*/ 0 h 98"/>
                <a:gd name="T8" fmla="*/ 13 w 216"/>
                <a:gd name="T9" fmla="*/ 7 h 98"/>
                <a:gd name="T10" fmla="*/ 216 w 216"/>
                <a:gd name="T11" fmla="*/ 85 h 98"/>
                <a:gd name="T12" fmla="*/ 209 w 216"/>
                <a:gd name="T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98">
                  <a:moveTo>
                    <a:pt x="209" y="98"/>
                  </a:moveTo>
                  <a:lnTo>
                    <a:pt x="6" y="2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3" y="7"/>
                  </a:lnTo>
                  <a:lnTo>
                    <a:pt x="216" y="85"/>
                  </a:lnTo>
                  <a:lnTo>
                    <a:pt x="209" y="9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7" name="Rectangle 141">
              <a:extLst>
                <a:ext uri="{FF2B5EF4-FFF2-40B4-BE49-F238E27FC236}">
                  <a16:creationId xmlns:a16="http://schemas.microsoft.com/office/drawing/2014/main" id="{C4BB3DDA-3316-580E-A86D-8D1A46178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361"/>
              <a:ext cx="13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8" name="Rectangle 142">
              <a:extLst>
                <a:ext uri="{FF2B5EF4-FFF2-40B4-BE49-F238E27FC236}">
                  <a16:creationId xmlns:a16="http://schemas.microsoft.com/office/drawing/2014/main" id="{DD0431A6-145F-72D6-5550-EE30A1CF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381"/>
              <a:ext cx="170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19" name="Rectangle 143">
              <a:extLst>
                <a:ext uri="{FF2B5EF4-FFF2-40B4-BE49-F238E27FC236}">
                  <a16:creationId xmlns:a16="http://schemas.microsoft.com/office/drawing/2014/main" id="{5DAD338A-5E63-F962-CAEF-89998787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387"/>
              <a:ext cx="13" cy="10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0" name="Rectangle 144">
              <a:extLst>
                <a:ext uri="{FF2B5EF4-FFF2-40B4-BE49-F238E27FC236}">
                  <a16:creationId xmlns:a16="http://schemas.microsoft.com/office/drawing/2014/main" id="{1767DF4E-2E05-2C58-5384-BC928740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3479"/>
              <a:ext cx="170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1" name="Freeform 145">
              <a:extLst>
                <a:ext uri="{FF2B5EF4-FFF2-40B4-BE49-F238E27FC236}">
                  <a16:creationId xmlns:a16="http://schemas.microsoft.com/office/drawing/2014/main" id="{F9DDC458-E9A9-8513-9AD2-130F33A6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433"/>
              <a:ext cx="235" cy="92"/>
            </a:xfrm>
            <a:custGeom>
              <a:avLst/>
              <a:gdLst>
                <a:gd name="T0" fmla="*/ 13 w 235"/>
                <a:gd name="T1" fmla="*/ 52 h 92"/>
                <a:gd name="T2" fmla="*/ 13 w 235"/>
                <a:gd name="T3" fmla="*/ 78 h 92"/>
                <a:gd name="T4" fmla="*/ 13 w 235"/>
                <a:gd name="T5" fmla="*/ 85 h 92"/>
                <a:gd name="T6" fmla="*/ 6 w 235"/>
                <a:gd name="T7" fmla="*/ 72 h 92"/>
                <a:gd name="T8" fmla="*/ 209 w 235"/>
                <a:gd name="T9" fmla="*/ 0 h 92"/>
                <a:gd name="T10" fmla="*/ 216 w 235"/>
                <a:gd name="T11" fmla="*/ 0 h 92"/>
                <a:gd name="T12" fmla="*/ 235 w 235"/>
                <a:gd name="T13" fmla="*/ 7 h 92"/>
                <a:gd name="T14" fmla="*/ 216 w 235"/>
                <a:gd name="T15" fmla="*/ 13 h 92"/>
                <a:gd name="T16" fmla="*/ 13 w 235"/>
                <a:gd name="T17" fmla="*/ 85 h 92"/>
                <a:gd name="T18" fmla="*/ 0 w 235"/>
                <a:gd name="T19" fmla="*/ 92 h 92"/>
                <a:gd name="T20" fmla="*/ 0 w 235"/>
                <a:gd name="T21" fmla="*/ 78 h 92"/>
                <a:gd name="T22" fmla="*/ 0 w 235"/>
                <a:gd name="T23" fmla="*/ 52 h 92"/>
                <a:gd name="T24" fmla="*/ 13 w 235"/>
                <a:gd name="T25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92">
                  <a:moveTo>
                    <a:pt x="13" y="52"/>
                  </a:moveTo>
                  <a:lnTo>
                    <a:pt x="13" y="78"/>
                  </a:lnTo>
                  <a:lnTo>
                    <a:pt x="13" y="85"/>
                  </a:lnTo>
                  <a:lnTo>
                    <a:pt x="6" y="72"/>
                  </a:lnTo>
                  <a:lnTo>
                    <a:pt x="209" y="0"/>
                  </a:lnTo>
                  <a:lnTo>
                    <a:pt x="216" y="0"/>
                  </a:lnTo>
                  <a:lnTo>
                    <a:pt x="235" y="7"/>
                  </a:lnTo>
                  <a:lnTo>
                    <a:pt x="216" y="13"/>
                  </a:lnTo>
                  <a:lnTo>
                    <a:pt x="13" y="85"/>
                  </a:lnTo>
                  <a:lnTo>
                    <a:pt x="0" y="92"/>
                  </a:lnTo>
                  <a:lnTo>
                    <a:pt x="0" y="78"/>
                  </a:lnTo>
                  <a:lnTo>
                    <a:pt x="0" y="52"/>
                  </a:lnTo>
                  <a:lnTo>
                    <a:pt x="13" y="5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2" name="Freeform 146">
              <a:extLst>
                <a:ext uri="{FF2B5EF4-FFF2-40B4-BE49-F238E27FC236}">
                  <a16:creationId xmlns:a16="http://schemas.microsoft.com/office/drawing/2014/main" id="{18D20AE0-AE36-A284-B3C0-ADC857AA4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3348"/>
              <a:ext cx="189" cy="131"/>
            </a:xfrm>
            <a:custGeom>
              <a:avLst/>
              <a:gdLst>
                <a:gd name="T0" fmla="*/ 163 w 189"/>
                <a:gd name="T1" fmla="*/ 0 h 131"/>
                <a:gd name="T2" fmla="*/ 189 w 189"/>
                <a:gd name="T3" fmla="*/ 13 h 131"/>
                <a:gd name="T4" fmla="*/ 189 w 189"/>
                <a:gd name="T5" fmla="*/ 39 h 131"/>
                <a:gd name="T6" fmla="*/ 26 w 189"/>
                <a:gd name="T7" fmla="*/ 39 h 131"/>
                <a:gd name="T8" fmla="*/ 26 w 189"/>
                <a:gd name="T9" fmla="*/ 131 h 131"/>
                <a:gd name="T10" fmla="*/ 0 w 189"/>
                <a:gd name="T11" fmla="*/ 124 h 131"/>
                <a:gd name="T12" fmla="*/ 0 w 189"/>
                <a:gd name="T13" fmla="*/ 33 h 131"/>
                <a:gd name="T14" fmla="*/ 163 w 189"/>
                <a:gd name="T15" fmla="*/ 33 h 131"/>
                <a:gd name="T16" fmla="*/ 163 w 189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31">
                  <a:moveTo>
                    <a:pt x="163" y="0"/>
                  </a:moveTo>
                  <a:lnTo>
                    <a:pt x="189" y="13"/>
                  </a:lnTo>
                  <a:lnTo>
                    <a:pt x="189" y="39"/>
                  </a:lnTo>
                  <a:lnTo>
                    <a:pt x="26" y="39"/>
                  </a:lnTo>
                  <a:lnTo>
                    <a:pt x="26" y="131"/>
                  </a:lnTo>
                  <a:lnTo>
                    <a:pt x="0" y="124"/>
                  </a:lnTo>
                  <a:lnTo>
                    <a:pt x="0" y="33"/>
                  </a:lnTo>
                  <a:lnTo>
                    <a:pt x="163" y="33"/>
                  </a:lnTo>
                  <a:lnTo>
                    <a:pt x="16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3" name="Freeform 147">
              <a:extLst>
                <a:ext uri="{FF2B5EF4-FFF2-40B4-BE49-F238E27FC236}">
                  <a16:creationId xmlns:a16="http://schemas.microsoft.com/office/drawing/2014/main" id="{FB035041-DFC3-1530-CAAD-35F5900D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3342"/>
              <a:ext cx="33" cy="26"/>
            </a:xfrm>
            <a:custGeom>
              <a:avLst/>
              <a:gdLst>
                <a:gd name="T0" fmla="*/ 7 w 33"/>
                <a:gd name="T1" fmla="*/ 0 h 26"/>
                <a:gd name="T2" fmla="*/ 33 w 33"/>
                <a:gd name="T3" fmla="*/ 13 h 26"/>
                <a:gd name="T4" fmla="*/ 33 w 33"/>
                <a:gd name="T5" fmla="*/ 13 h 26"/>
                <a:gd name="T6" fmla="*/ 33 w 33"/>
                <a:gd name="T7" fmla="*/ 19 h 26"/>
                <a:gd name="T8" fmla="*/ 26 w 33"/>
                <a:gd name="T9" fmla="*/ 26 h 26"/>
                <a:gd name="T10" fmla="*/ 0 w 33"/>
                <a:gd name="T11" fmla="*/ 13 h 26"/>
                <a:gd name="T12" fmla="*/ 7 w 33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7" y="0"/>
                  </a:moveTo>
                  <a:lnTo>
                    <a:pt x="33" y="13"/>
                  </a:lnTo>
                  <a:lnTo>
                    <a:pt x="33" y="13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0" y="13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4" name="Rectangle 148">
              <a:extLst>
                <a:ext uri="{FF2B5EF4-FFF2-40B4-BE49-F238E27FC236}">
                  <a16:creationId xmlns:a16="http://schemas.microsoft.com/office/drawing/2014/main" id="{B2297E00-EEDF-A6FA-F1F2-0D151D25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361"/>
              <a:ext cx="13" cy="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5" name="Rectangle 149">
              <a:extLst>
                <a:ext uri="{FF2B5EF4-FFF2-40B4-BE49-F238E27FC236}">
                  <a16:creationId xmlns:a16="http://schemas.microsoft.com/office/drawing/2014/main" id="{9181222F-877A-B580-BE29-C18A0094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381"/>
              <a:ext cx="170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6" name="Freeform 150">
              <a:extLst>
                <a:ext uri="{FF2B5EF4-FFF2-40B4-BE49-F238E27FC236}">
                  <a16:creationId xmlns:a16="http://schemas.microsoft.com/office/drawing/2014/main" id="{A2FB64C4-04C6-A295-48A4-9B34B98E5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3387"/>
              <a:ext cx="39" cy="98"/>
            </a:xfrm>
            <a:custGeom>
              <a:avLst/>
              <a:gdLst>
                <a:gd name="T0" fmla="*/ 39 w 39"/>
                <a:gd name="T1" fmla="*/ 0 h 98"/>
                <a:gd name="T2" fmla="*/ 39 w 39"/>
                <a:gd name="T3" fmla="*/ 92 h 98"/>
                <a:gd name="T4" fmla="*/ 39 w 39"/>
                <a:gd name="T5" fmla="*/ 98 h 98"/>
                <a:gd name="T6" fmla="*/ 33 w 39"/>
                <a:gd name="T7" fmla="*/ 98 h 98"/>
                <a:gd name="T8" fmla="*/ 7 w 39"/>
                <a:gd name="T9" fmla="*/ 92 h 98"/>
                <a:gd name="T10" fmla="*/ 0 w 39"/>
                <a:gd name="T11" fmla="*/ 92 h 98"/>
                <a:gd name="T12" fmla="*/ 0 w 39"/>
                <a:gd name="T13" fmla="*/ 85 h 98"/>
                <a:gd name="T14" fmla="*/ 7 w 39"/>
                <a:gd name="T15" fmla="*/ 79 h 98"/>
                <a:gd name="T16" fmla="*/ 33 w 39"/>
                <a:gd name="T17" fmla="*/ 85 h 98"/>
                <a:gd name="T18" fmla="*/ 33 w 39"/>
                <a:gd name="T19" fmla="*/ 98 h 98"/>
                <a:gd name="T20" fmla="*/ 26 w 39"/>
                <a:gd name="T21" fmla="*/ 92 h 98"/>
                <a:gd name="T22" fmla="*/ 26 w 39"/>
                <a:gd name="T23" fmla="*/ 0 h 98"/>
                <a:gd name="T24" fmla="*/ 39 w 39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98">
                  <a:moveTo>
                    <a:pt x="39" y="0"/>
                  </a:moveTo>
                  <a:lnTo>
                    <a:pt x="39" y="92"/>
                  </a:lnTo>
                  <a:lnTo>
                    <a:pt x="39" y="98"/>
                  </a:lnTo>
                  <a:lnTo>
                    <a:pt x="33" y="98"/>
                  </a:lnTo>
                  <a:lnTo>
                    <a:pt x="7" y="92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7" y="79"/>
                  </a:lnTo>
                  <a:lnTo>
                    <a:pt x="33" y="85"/>
                  </a:lnTo>
                  <a:lnTo>
                    <a:pt x="33" y="98"/>
                  </a:lnTo>
                  <a:lnTo>
                    <a:pt x="26" y="92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7" name="Rectangle 151">
              <a:extLst>
                <a:ext uri="{FF2B5EF4-FFF2-40B4-BE49-F238E27FC236}">
                  <a16:creationId xmlns:a16="http://schemas.microsoft.com/office/drawing/2014/main" id="{2A91A612-D1BC-18A5-EA29-A9B9140F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374"/>
              <a:ext cx="13" cy="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8" name="Rectangle 152">
              <a:extLst>
                <a:ext uri="{FF2B5EF4-FFF2-40B4-BE49-F238E27FC236}">
                  <a16:creationId xmlns:a16="http://schemas.microsoft.com/office/drawing/2014/main" id="{13CCFE25-7726-CFFD-7A35-F7476CF02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374"/>
              <a:ext cx="170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29" name="Freeform 153">
              <a:extLst>
                <a:ext uri="{FF2B5EF4-FFF2-40B4-BE49-F238E27FC236}">
                  <a16:creationId xmlns:a16="http://schemas.microsoft.com/office/drawing/2014/main" id="{029F7352-33F6-D204-B308-A04AACBC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3335"/>
              <a:ext cx="13" cy="46"/>
            </a:xfrm>
            <a:custGeom>
              <a:avLst/>
              <a:gdLst>
                <a:gd name="T0" fmla="*/ 0 w 13"/>
                <a:gd name="T1" fmla="*/ 46 h 46"/>
                <a:gd name="T2" fmla="*/ 0 w 13"/>
                <a:gd name="T3" fmla="*/ 13 h 46"/>
                <a:gd name="T4" fmla="*/ 0 w 13"/>
                <a:gd name="T5" fmla="*/ 0 h 46"/>
                <a:gd name="T6" fmla="*/ 13 w 13"/>
                <a:gd name="T7" fmla="*/ 7 h 46"/>
                <a:gd name="T8" fmla="*/ 13 w 13"/>
                <a:gd name="T9" fmla="*/ 13 h 46"/>
                <a:gd name="T10" fmla="*/ 13 w 13"/>
                <a:gd name="T11" fmla="*/ 46 h 46"/>
                <a:gd name="T12" fmla="*/ 0 w 1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6">
                  <a:moveTo>
                    <a:pt x="0" y="46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3" y="46"/>
                  </a:lnTo>
                  <a:lnTo>
                    <a:pt x="0" y="4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30" name="Freeform 154">
              <a:extLst>
                <a:ext uri="{FF2B5EF4-FFF2-40B4-BE49-F238E27FC236}">
                  <a16:creationId xmlns:a16="http://schemas.microsoft.com/office/drawing/2014/main" id="{141F0F83-2D87-0D0B-2C43-B4F45E38B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3485"/>
              <a:ext cx="32" cy="26"/>
            </a:xfrm>
            <a:custGeom>
              <a:avLst/>
              <a:gdLst>
                <a:gd name="T0" fmla="*/ 32 w 32"/>
                <a:gd name="T1" fmla="*/ 0 h 26"/>
                <a:gd name="T2" fmla="*/ 32 w 32"/>
                <a:gd name="T3" fmla="*/ 26 h 26"/>
                <a:gd name="T4" fmla="*/ 0 w 32"/>
                <a:gd name="T5" fmla="*/ 13 h 26"/>
                <a:gd name="T6" fmla="*/ 0 w 32"/>
                <a:gd name="T7" fmla="*/ 0 h 26"/>
                <a:gd name="T8" fmla="*/ 32 w 3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0"/>
                  </a:moveTo>
                  <a:lnTo>
                    <a:pt x="32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31" name="Freeform 155">
              <a:extLst>
                <a:ext uri="{FF2B5EF4-FFF2-40B4-BE49-F238E27FC236}">
                  <a16:creationId xmlns:a16="http://schemas.microsoft.com/office/drawing/2014/main" id="{AC0E1128-CC85-C345-6E86-93D17C27F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3485"/>
              <a:ext cx="46" cy="33"/>
            </a:xfrm>
            <a:custGeom>
              <a:avLst/>
              <a:gdLst>
                <a:gd name="T0" fmla="*/ 46 w 46"/>
                <a:gd name="T1" fmla="*/ 0 h 33"/>
                <a:gd name="T2" fmla="*/ 46 w 46"/>
                <a:gd name="T3" fmla="*/ 26 h 33"/>
                <a:gd name="T4" fmla="*/ 46 w 46"/>
                <a:gd name="T5" fmla="*/ 33 h 33"/>
                <a:gd name="T6" fmla="*/ 39 w 46"/>
                <a:gd name="T7" fmla="*/ 33 h 33"/>
                <a:gd name="T8" fmla="*/ 7 w 46"/>
                <a:gd name="T9" fmla="*/ 20 h 33"/>
                <a:gd name="T10" fmla="*/ 0 w 46"/>
                <a:gd name="T11" fmla="*/ 20 h 33"/>
                <a:gd name="T12" fmla="*/ 0 w 46"/>
                <a:gd name="T13" fmla="*/ 13 h 33"/>
                <a:gd name="T14" fmla="*/ 13 w 46"/>
                <a:gd name="T15" fmla="*/ 7 h 33"/>
                <a:gd name="T16" fmla="*/ 46 w 46"/>
                <a:gd name="T17" fmla="*/ 20 h 33"/>
                <a:gd name="T18" fmla="*/ 39 w 46"/>
                <a:gd name="T19" fmla="*/ 33 h 33"/>
                <a:gd name="T20" fmla="*/ 33 w 46"/>
                <a:gd name="T21" fmla="*/ 26 h 33"/>
                <a:gd name="T22" fmla="*/ 33 w 46"/>
                <a:gd name="T23" fmla="*/ 0 h 33"/>
                <a:gd name="T24" fmla="*/ 46 w 46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3">
                  <a:moveTo>
                    <a:pt x="46" y="0"/>
                  </a:moveTo>
                  <a:lnTo>
                    <a:pt x="46" y="26"/>
                  </a:lnTo>
                  <a:lnTo>
                    <a:pt x="46" y="33"/>
                  </a:lnTo>
                  <a:lnTo>
                    <a:pt x="39" y="33"/>
                  </a:lnTo>
                  <a:lnTo>
                    <a:pt x="7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13" y="7"/>
                  </a:lnTo>
                  <a:lnTo>
                    <a:pt x="46" y="20"/>
                  </a:lnTo>
                  <a:lnTo>
                    <a:pt x="39" y="33"/>
                  </a:lnTo>
                  <a:lnTo>
                    <a:pt x="33" y="26"/>
                  </a:lnTo>
                  <a:lnTo>
                    <a:pt x="33" y="0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32" name="Rectangle 156">
              <a:extLst>
                <a:ext uri="{FF2B5EF4-FFF2-40B4-BE49-F238E27FC236}">
                  <a16:creationId xmlns:a16="http://schemas.microsoft.com/office/drawing/2014/main" id="{030E15FD-0D5D-3E4E-1764-5C65A7A6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479"/>
              <a:ext cx="13" cy="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33" name="Rectangle 157">
              <a:extLst>
                <a:ext uri="{FF2B5EF4-FFF2-40B4-BE49-F238E27FC236}">
                  <a16:creationId xmlns:a16="http://schemas.microsoft.com/office/drawing/2014/main" id="{955D3578-727A-F4B3-5AA1-FBC1569A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479"/>
              <a:ext cx="39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34" name="Rectangle 158">
              <a:extLst>
                <a:ext uri="{FF2B5EF4-FFF2-40B4-BE49-F238E27FC236}">
                  <a16:creationId xmlns:a16="http://schemas.microsoft.com/office/drawing/2014/main" id="{7EEA8CFA-76D5-9032-905C-A87C669B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538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35" name="Rectangle 159">
              <a:extLst>
                <a:ext uri="{FF2B5EF4-FFF2-40B4-BE49-F238E27FC236}">
                  <a16:creationId xmlns:a16="http://schemas.microsoft.com/office/drawing/2014/main" id="{E715D3D4-2923-BE57-8DC1-4BF39E77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583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36" name="Rectangle 160">
              <a:extLst>
                <a:ext uri="{FF2B5EF4-FFF2-40B4-BE49-F238E27FC236}">
                  <a16:creationId xmlns:a16="http://schemas.microsoft.com/office/drawing/2014/main" id="{60EE8FB9-3957-7A82-CA5C-8FEA1044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538"/>
              <a:ext cx="18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37" name="Rectangle 161">
              <a:extLst>
                <a:ext uri="{FF2B5EF4-FFF2-40B4-BE49-F238E27FC236}">
                  <a16:creationId xmlns:a16="http://schemas.microsoft.com/office/drawing/2014/main" id="{10F686CE-BD3C-17C0-ACA8-3C787BB9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583"/>
              <a:ext cx="1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38" name="Rectangle 162">
              <a:extLst>
                <a:ext uri="{FF2B5EF4-FFF2-40B4-BE49-F238E27FC236}">
                  <a16:creationId xmlns:a16="http://schemas.microsoft.com/office/drawing/2014/main" id="{29E67991-42D2-3EFB-7DC7-4194F73C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538"/>
              <a:ext cx="1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39" name="Rectangle 163">
              <a:extLst>
                <a:ext uri="{FF2B5EF4-FFF2-40B4-BE49-F238E27FC236}">
                  <a16:creationId xmlns:a16="http://schemas.microsoft.com/office/drawing/2014/main" id="{B0FFFC5B-73AE-BE39-8E40-4F932676C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3583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DSp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540" name="Group 164">
            <a:extLst>
              <a:ext uri="{FF2B5EF4-FFF2-40B4-BE49-F238E27FC236}">
                <a16:creationId xmlns:a16="http://schemas.microsoft.com/office/drawing/2014/main" id="{A1285C75-E0F8-EFBB-161C-5D381DB78CAE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1860550"/>
            <a:ext cx="3621088" cy="1763713"/>
            <a:chOff x="1902" y="1172"/>
            <a:chExt cx="2281" cy="1111"/>
          </a:xfrm>
        </p:grpSpPr>
        <p:sp>
          <p:nvSpPr>
            <p:cNvPr id="357541" name="Freeform 165">
              <a:extLst>
                <a:ext uri="{FF2B5EF4-FFF2-40B4-BE49-F238E27FC236}">
                  <a16:creationId xmlns:a16="http://schemas.microsoft.com/office/drawing/2014/main" id="{38BBED4F-6EC6-94B1-6E00-91616824F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1322"/>
              <a:ext cx="13" cy="13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6 h 13"/>
                <a:gd name="T6" fmla="*/ 0 w 13"/>
                <a:gd name="T7" fmla="*/ 13 h 13"/>
                <a:gd name="T8" fmla="*/ 6 w 13"/>
                <a:gd name="T9" fmla="*/ 13 h 13"/>
                <a:gd name="T10" fmla="*/ 13 w 13"/>
                <a:gd name="T11" fmla="*/ 13 h 13"/>
                <a:gd name="T12" fmla="*/ 13 w 13"/>
                <a:gd name="T13" fmla="*/ 6 h 13"/>
                <a:gd name="T14" fmla="*/ 13 w 13"/>
                <a:gd name="T15" fmla="*/ 6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6" y="13"/>
                  </a:lnTo>
                  <a:lnTo>
                    <a:pt x="13" y="13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2" name="Freeform 166">
              <a:extLst>
                <a:ext uri="{FF2B5EF4-FFF2-40B4-BE49-F238E27FC236}">
                  <a16:creationId xmlns:a16="http://schemas.microsoft.com/office/drawing/2014/main" id="{EAAEEBF3-43BE-BD0D-2D2A-A2D302033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230"/>
              <a:ext cx="59" cy="98"/>
            </a:xfrm>
            <a:custGeom>
              <a:avLst/>
              <a:gdLst>
                <a:gd name="T0" fmla="*/ 26 w 59"/>
                <a:gd name="T1" fmla="*/ 98 h 98"/>
                <a:gd name="T2" fmla="*/ 0 w 59"/>
                <a:gd name="T3" fmla="*/ 98 h 98"/>
                <a:gd name="T4" fmla="*/ 0 w 59"/>
                <a:gd name="T5" fmla="*/ 98 h 98"/>
                <a:gd name="T6" fmla="*/ 0 w 59"/>
                <a:gd name="T7" fmla="*/ 98 h 98"/>
                <a:gd name="T8" fmla="*/ 26 w 59"/>
                <a:gd name="T9" fmla="*/ 0 h 98"/>
                <a:gd name="T10" fmla="*/ 33 w 59"/>
                <a:gd name="T11" fmla="*/ 0 h 98"/>
                <a:gd name="T12" fmla="*/ 33 w 59"/>
                <a:gd name="T13" fmla="*/ 0 h 98"/>
                <a:gd name="T14" fmla="*/ 59 w 59"/>
                <a:gd name="T15" fmla="*/ 98 h 98"/>
                <a:gd name="T16" fmla="*/ 59 w 59"/>
                <a:gd name="T17" fmla="*/ 98 h 98"/>
                <a:gd name="T18" fmla="*/ 53 w 59"/>
                <a:gd name="T19" fmla="*/ 98 h 98"/>
                <a:gd name="T20" fmla="*/ 53 w 59"/>
                <a:gd name="T21" fmla="*/ 98 h 98"/>
                <a:gd name="T22" fmla="*/ 26 w 59"/>
                <a:gd name="T23" fmla="*/ 0 h 98"/>
                <a:gd name="T24" fmla="*/ 26 w 59"/>
                <a:gd name="T25" fmla="*/ 0 h 98"/>
                <a:gd name="T26" fmla="*/ 33 w 59"/>
                <a:gd name="T27" fmla="*/ 0 h 98"/>
                <a:gd name="T28" fmla="*/ 7 w 59"/>
                <a:gd name="T29" fmla="*/ 98 h 98"/>
                <a:gd name="T30" fmla="*/ 0 w 59"/>
                <a:gd name="T31" fmla="*/ 98 h 98"/>
                <a:gd name="T32" fmla="*/ 0 w 59"/>
                <a:gd name="T33" fmla="*/ 92 h 98"/>
                <a:gd name="T34" fmla="*/ 26 w 59"/>
                <a:gd name="T35" fmla="*/ 92 h 98"/>
                <a:gd name="T36" fmla="*/ 26 w 59"/>
                <a:gd name="T3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8">
                  <a:moveTo>
                    <a:pt x="26" y="98"/>
                  </a:moveTo>
                  <a:lnTo>
                    <a:pt x="0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9" y="98"/>
                  </a:lnTo>
                  <a:lnTo>
                    <a:pt x="59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7" y="98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26" y="92"/>
                  </a:lnTo>
                  <a:lnTo>
                    <a:pt x="26" y="9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3" name="Freeform 167">
              <a:extLst>
                <a:ext uri="{FF2B5EF4-FFF2-40B4-BE49-F238E27FC236}">
                  <a16:creationId xmlns:a16="http://schemas.microsoft.com/office/drawing/2014/main" id="{00DA8C82-5886-2243-5F2F-F91E0FDE6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1322"/>
              <a:ext cx="27" cy="6"/>
            </a:xfrm>
            <a:custGeom>
              <a:avLst/>
              <a:gdLst>
                <a:gd name="T0" fmla="*/ 27 w 27"/>
                <a:gd name="T1" fmla="*/ 6 h 6"/>
                <a:gd name="T2" fmla="*/ 0 w 27"/>
                <a:gd name="T3" fmla="*/ 6 h 6"/>
                <a:gd name="T4" fmla="*/ 0 w 27"/>
                <a:gd name="T5" fmla="*/ 0 h 6"/>
                <a:gd name="T6" fmla="*/ 0 w 27"/>
                <a:gd name="T7" fmla="*/ 0 h 6"/>
                <a:gd name="T8" fmla="*/ 0 w 27"/>
                <a:gd name="T9" fmla="*/ 0 h 6"/>
                <a:gd name="T10" fmla="*/ 27 w 27"/>
                <a:gd name="T11" fmla="*/ 0 h 6"/>
                <a:gd name="T12" fmla="*/ 27 w 2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7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4" name="Freeform 168">
              <a:extLst>
                <a:ext uri="{FF2B5EF4-FFF2-40B4-BE49-F238E27FC236}">
                  <a16:creationId xmlns:a16="http://schemas.microsoft.com/office/drawing/2014/main" id="{183CC341-EDF5-D164-22DE-72CF553AB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230"/>
              <a:ext cx="53" cy="98"/>
            </a:xfrm>
            <a:custGeom>
              <a:avLst/>
              <a:gdLst>
                <a:gd name="T0" fmla="*/ 26 w 53"/>
                <a:gd name="T1" fmla="*/ 98 h 98"/>
                <a:gd name="T2" fmla="*/ 0 w 53"/>
                <a:gd name="T3" fmla="*/ 98 h 98"/>
                <a:gd name="T4" fmla="*/ 26 w 53"/>
                <a:gd name="T5" fmla="*/ 0 h 98"/>
                <a:gd name="T6" fmla="*/ 53 w 53"/>
                <a:gd name="T7" fmla="*/ 98 h 98"/>
                <a:gd name="T8" fmla="*/ 26 w 53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8">
                  <a:moveTo>
                    <a:pt x="26" y="98"/>
                  </a:moveTo>
                  <a:lnTo>
                    <a:pt x="0" y="98"/>
                  </a:lnTo>
                  <a:lnTo>
                    <a:pt x="26" y="0"/>
                  </a:lnTo>
                  <a:lnTo>
                    <a:pt x="53" y="98"/>
                  </a:lnTo>
                  <a:lnTo>
                    <a:pt x="26" y="9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5" name="Rectangle 169">
              <a:extLst>
                <a:ext uri="{FF2B5EF4-FFF2-40B4-BE49-F238E27FC236}">
                  <a16:creationId xmlns:a16="http://schemas.microsoft.com/office/drawing/2014/main" id="{5C48238B-DD83-E1BB-5C6F-F42D9535F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27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6" name="Rectangle 170">
              <a:extLst>
                <a:ext uri="{FF2B5EF4-FFF2-40B4-BE49-F238E27FC236}">
                  <a16:creationId xmlns:a16="http://schemas.microsoft.com/office/drawing/2014/main" id="{B8BA0BCA-D22F-8BC8-333F-DA207833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322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7" name="Rectangle 171">
              <a:extLst>
                <a:ext uri="{FF2B5EF4-FFF2-40B4-BE49-F238E27FC236}">
                  <a16:creationId xmlns:a16="http://schemas.microsoft.com/office/drawing/2014/main" id="{AE2D94E8-9128-4C5C-3AD2-34C512D4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328"/>
              <a:ext cx="13" cy="94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8" name="Freeform 172">
              <a:extLst>
                <a:ext uri="{FF2B5EF4-FFF2-40B4-BE49-F238E27FC236}">
                  <a16:creationId xmlns:a16="http://schemas.microsoft.com/office/drawing/2014/main" id="{419BDAE1-D2FC-90DB-6FEC-F3852F2BC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2067"/>
              <a:ext cx="13" cy="13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0 h 13"/>
                <a:gd name="T4" fmla="*/ 7 w 13"/>
                <a:gd name="T5" fmla="*/ 0 h 13"/>
                <a:gd name="T6" fmla="*/ 0 w 13"/>
                <a:gd name="T7" fmla="*/ 0 h 13"/>
                <a:gd name="T8" fmla="*/ 0 w 13"/>
                <a:gd name="T9" fmla="*/ 7 h 13"/>
                <a:gd name="T10" fmla="*/ 0 w 13"/>
                <a:gd name="T11" fmla="*/ 7 h 13"/>
                <a:gd name="T12" fmla="*/ 7 w 13"/>
                <a:gd name="T13" fmla="*/ 13 h 13"/>
                <a:gd name="T14" fmla="*/ 13 w 13"/>
                <a:gd name="T15" fmla="*/ 7 h 13"/>
                <a:gd name="T16" fmla="*/ 13 w 1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3"/>
                  </a:lnTo>
                  <a:lnTo>
                    <a:pt x="13" y="7"/>
                  </a:lnTo>
                  <a:lnTo>
                    <a:pt x="13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49" name="Freeform 173">
              <a:extLst>
                <a:ext uri="{FF2B5EF4-FFF2-40B4-BE49-F238E27FC236}">
                  <a16:creationId xmlns:a16="http://schemas.microsoft.com/office/drawing/2014/main" id="{B1C025B2-F8ED-68D3-3BE8-6C56859A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041"/>
              <a:ext cx="98" cy="65"/>
            </a:xfrm>
            <a:custGeom>
              <a:avLst/>
              <a:gdLst>
                <a:gd name="T0" fmla="*/ 0 w 98"/>
                <a:gd name="T1" fmla="*/ 33 h 65"/>
                <a:gd name="T2" fmla="*/ 0 w 98"/>
                <a:gd name="T3" fmla="*/ 0 h 65"/>
                <a:gd name="T4" fmla="*/ 0 w 98"/>
                <a:gd name="T5" fmla="*/ 0 h 65"/>
                <a:gd name="T6" fmla="*/ 0 w 98"/>
                <a:gd name="T7" fmla="*/ 0 h 65"/>
                <a:gd name="T8" fmla="*/ 98 w 98"/>
                <a:gd name="T9" fmla="*/ 33 h 65"/>
                <a:gd name="T10" fmla="*/ 98 w 98"/>
                <a:gd name="T11" fmla="*/ 39 h 65"/>
                <a:gd name="T12" fmla="*/ 98 w 98"/>
                <a:gd name="T13" fmla="*/ 39 h 65"/>
                <a:gd name="T14" fmla="*/ 0 w 98"/>
                <a:gd name="T15" fmla="*/ 65 h 65"/>
                <a:gd name="T16" fmla="*/ 0 w 98"/>
                <a:gd name="T17" fmla="*/ 65 h 65"/>
                <a:gd name="T18" fmla="*/ 0 w 98"/>
                <a:gd name="T19" fmla="*/ 59 h 65"/>
                <a:gd name="T20" fmla="*/ 0 w 98"/>
                <a:gd name="T21" fmla="*/ 59 h 65"/>
                <a:gd name="T22" fmla="*/ 98 w 98"/>
                <a:gd name="T23" fmla="*/ 33 h 65"/>
                <a:gd name="T24" fmla="*/ 98 w 98"/>
                <a:gd name="T25" fmla="*/ 39 h 65"/>
                <a:gd name="T26" fmla="*/ 98 w 98"/>
                <a:gd name="T27" fmla="*/ 39 h 65"/>
                <a:gd name="T28" fmla="*/ 0 w 98"/>
                <a:gd name="T29" fmla="*/ 6 h 65"/>
                <a:gd name="T30" fmla="*/ 0 w 98"/>
                <a:gd name="T31" fmla="*/ 0 h 65"/>
                <a:gd name="T32" fmla="*/ 7 w 98"/>
                <a:gd name="T33" fmla="*/ 0 h 65"/>
                <a:gd name="T34" fmla="*/ 7 w 98"/>
                <a:gd name="T35" fmla="*/ 33 h 65"/>
                <a:gd name="T36" fmla="*/ 0 w 98"/>
                <a:gd name="T3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65">
                  <a:moveTo>
                    <a:pt x="0" y="3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8" y="33"/>
                  </a:lnTo>
                  <a:lnTo>
                    <a:pt x="98" y="39"/>
                  </a:lnTo>
                  <a:lnTo>
                    <a:pt x="98" y="39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98" y="33"/>
                  </a:lnTo>
                  <a:lnTo>
                    <a:pt x="98" y="39"/>
                  </a:lnTo>
                  <a:lnTo>
                    <a:pt x="98" y="39"/>
                  </a:lnTo>
                  <a:lnTo>
                    <a:pt x="0" y="6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0" name="Freeform 174">
              <a:extLst>
                <a:ext uri="{FF2B5EF4-FFF2-40B4-BE49-F238E27FC236}">
                  <a16:creationId xmlns:a16="http://schemas.microsoft.com/office/drawing/2014/main" id="{84D6EBAE-0B42-50D6-C6C4-5369D4E97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074"/>
              <a:ext cx="7" cy="26"/>
            </a:xfrm>
            <a:custGeom>
              <a:avLst/>
              <a:gdLst>
                <a:gd name="T0" fmla="*/ 0 w 7"/>
                <a:gd name="T1" fmla="*/ 26 h 26"/>
                <a:gd name="T2" fmla="*/ 0 w 7"/>
                <a:gd name="T3" fmla="*/ 0 h 26"/>
                <a:gd name="T4" fmla="*/ 7 w 7"/>
                <a:gd name="T5" fmla="*/ 0 h 26"/>
                <a:gd name="T6" fmla="*/ 7 w 7"/>
                <a:gd name="T7" fmla="*/ 0 h 26"/>
                <a:gd name="T8" fmla="*/ 7 w 7"/>
                <a:gd name="T9" fmla="*/ 0 h 26"/>
                <a:gd name="T10" fmla="*/ 7 w 7"/>
                <a:gd name="T11" fmla="*/ 26 h 26"/>
                <a:gd name="T12" fmla="*/ 0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1" name="Freeform 175">
              <a:extLst>
                <a:ext uri="{FF2B5EF4-FFF2-40B4-BE49-F238E27FC236}">
                  <a16:creationId xmlns:a16="http://schemas.microsoft.com/office/drawing/2014/main" id="{D6C76717-34E5-3E76-D978-4C20BF0CB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041"/>
              <a:ext cx="98" cy="59"/>
            </a:xfrm>
            <a:custGeom>
              <a:avLst/>
              <a:gdLst>
                <a:gd name="T0" fmla="*/ 0 w 98"/>
                <a:gd name="T1" fmla="*/ 33 h 59"/>
                <a:gd name="T2" fmla="*/ 0 w 98"/>
                <a:gd name="T3" fmla="*/ 0 h 59"/>
                <a:gd name="T4" fmla="*/ 98 w 98"/>
                <a:gd name="T5" fmla="*/ 33 h 59"/>
                <a:gd name="T6" fmla="*/ 0 w 98"/>
                <a:gd name="T7" fmla="*/ 59 h 59"/>
                <a:gd name="T8" fmla="*/ 0 w 98"/>
                <a:gd name="T9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9">
                  <a:moveTo>
                    <a:pt x="0" y="33"/>
                  </a:moveTo>
                  <a:lnTo>
                    <a:pt x="0" y="0"/>
                  </a:lnTo>
                  <a:lnTo>
                    <a:pt x="98" y="33"/>
                  </a:lnTo>
                  <a:lnTo>
                    <a:pt x="0" y="59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2" name="Rectangle 176">
              <a:extLst>
                <a:ext uri="{FF2B5EF4-FFF2-40B4-BE49-F238E27FC236}">
                  <a16:creationId xmlns:a16="http://schemas.microsoft.com/office/drawing/2014/main" id="{CE4137EE-4ED0-8316-CA69-F2E32227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067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3" name="Rectangle 177">
              <a:extLst>
                <a:ext uri="{FF2B5EF4-FFF2-40B4-BE49-F238E27FC236}">
                  <a16:creationId xmlns:a16="http://schemas.microsoft.com/office/drawing/2014/main" id="{76C2C2AC-EA47-AB03-08A1-637D6BD7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2067"/>
              <a:ext cx="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4" name="Rectangle 178">
              <a:extLst>
                <a:ext uri="{FF2B5EF4-FFF2-40B4-BE49-F238E27FC236}">
                  <a16:creationId xmlns:a16="http://schemas.microsoft.com/office/drawing/2014/main" id="{26DBEDE0-3B9F-CCF3-7F93-68BAB0F3B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2067"/>
              <a:ext cx="2001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55" name="Rectangle 179">
              <a:extLst>
                <a:ext uri="{FF2B5EF4-FFF2-40B4-BE49-F238E27FC236}">
                  <a16:creationId xmlns:a16="http://schemas.microsoft.com/office/drawing/2014/main" id="{4D3138B3-19A8-0789-8196-AEA66883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13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56" name="Rectangle 180">
              <a:extLst>
                <a:ext uri="{FF2B5EF4-FFF2-40B4-BE49-F238E27FC236}">
                  <a16:creationId xmlns:a16="http://schemas.microsoft.com/office/drawing/2014/main" id="{3BA0B5A7-E68C-55C1-9F8E-A615CF95E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2159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57" name="Rectangle 181">
              <a:extLst>
                <a:ext uri="{FF2B5EF4-FFF2-40B4-BE49-F238E27FC236}">
                  <a16:creationId xmlns:a16="http://schemas.microsoft.com/office/drawing/2014/main" id="{776BDF15-80C9-D88E-59BB-0AD2A434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172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58" name="Rectangle 182">
              <a:extLst>
                <a:ext uri="{FF2B5EF4-FFF2-40B4-BE49-F238E27FC236}">
                  <a16:creationId xmlns:a16="http://schemas.microsoft.com/office/drawing/2014/main" id="{306EC99D-B0F2-7664-420A-BB6DD622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217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Dn</a:t>
              </a:r>
              <a:endPara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57559" name="Group 183">
            <a:extLst>
              <a:ext uri="{FF2B5EF4-FFF2-40B4-BE49-F238E27FC236}">
                <a16:creationId xmlns:a16="http://schemas.microsoft.com/office/drawing/2014/main" id="{CC5FF61D-287D-0074-8FEE-57AD79C40956}"/>
              </a:ext>
            </a:extLst>
          </p:cNvPr>
          <p:cNvGrpSpPr>
            <a:grpSpLocks/>
          </p:cNvGrpSpPr>
          <p:nvPr/>
        </p:nvGrpSpPr>
        <p:grpSpPr bwMode="auto">
          <a:xfrm>
            <a:off x="1855788" y="2066925"/>
            <a:ext cx="1187450" cy="671513"/>
            <a:chOff x="1169" y="1302"/>
            <a:chExt cx="748" cy="423"/>
          </a:xfrm>
        </p:grpSpPr>
        <p:sp>
          <p:nvSpPr>
            <p:cNvPr id="357560" name="Rectangle 184">
              <a:extLst>
                <a:ext uri="{FF2B5EF4-FFF2-40B4-BE49-F238E27FC236}">
                  <a16:creationId xmlns:a16="http://schemas.microsoft.com/office/drawing/2014/main" id="{37F91DFA-D995-BBF0-78AA-AC82AC52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302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1" name="Rectangle 185">
              <a:extLst>
                <a:ext uri="{FF2B5EF4-FFF2-40B4-BE49-F238E27FC236}">
                  <a16:creationId xmlns:a16="http://schemas.microsoft.com/office/drawing/2014/main" id="{4ACEAA79-92A0-CBE3-8564-8B30C018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48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2" name="Rectangle 186">
              <a:extLst>
                <a:ext uri="{FF2B5EF4-FFF2-40B4-BE49-F238E27FC236}">
                  <a16:creationId xmlns:a16="http://schemas.microsoft.com/office/drawing/2014/main" id="{B4971E49-AC48-62BD-050D-5542C887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302"/>
              <a:ext cx="18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3" name="Rectangle 187">
              <a:extLst>
                <a:ext uri="{FF2B5EF4-FFF2-40B4-BE49-F238E27FC236}">
                  <a16:creationId xmlns:a16="http://schemas.microsoft.com/office/drawing/2014/main" id="{46C4E7AB-84EF-C30D-C564-9DCBCAAA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1348"/>
              <a:ext cx="1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4" name="Rectangle 188">
              <a:extLst>
                <a:ext uri="{FF2B5EF4-FFF2-40B4-BE49-F238E27FC236}">
                  <a16:creationId xmlns:a16="http://schemas.microsoft.com/office/drawing/2014/main" id="{10834AF7-5C94-1601-F861-BE7484BA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302"/>
              <a:ext cx="1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5" name="Rectangle 189">
              <a:extLst>
                <a:ext uri="{FF2B5EF4-FFF2-40B4-BE49-F238E27FC236}">
                  <a16:creationId xmlns:a16="http://schemas.microsoft.com/office/drawing/2014/main" id="{1BBAD014-442A-5CFE-1C33-00F5B4FD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348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GSp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6" name="Rectangle 190">
              <a:extLst>
                <a:ext uri="{FF2B5EF4-FFF2-40B4-BE49-F238E27FC236}">
                  <a16:creationId xmlns:a16="http://schemas.microsoft.com/office/drawing/2014/main" id="{3DF058DA-0A97-8484-7054-98C707A8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433"/>
              <a:ext cx="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7" name="Rectangle 191">
              <a:extLst>
                <a:ext uri="{FF2B5EF4-FFF2-40B4-BE49-F238E27FC236}">
                  <a16:creationId xmlns:a16="http://schemas.microsoft.com/office/drawing/2014/main" id="{DDC201B0-E2BF-842C-A5A6-5D228CC8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47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Dn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8" name="Rectangle 192">
              <a:extLst>
                <a:ext uri="{FF2B5EF4-FFF2-40B4-BE49-F238E27FC236}">
                  <a16:creationId xmlns:a16="http://schemas.microsoft.com/office/drawing/2014/main" id="{938E3F98-EA31-E8D7-02D1-20977CF7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1433"/>
              <a:ext cx="2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- I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69" name="Rectangle 193">
              <a:extLst>
                <a:ext uri="{FF2B5EF4-FFF2-40B4-BE49-F238E27FC236}">
                  <a16:creationId xmlns:a16="http://schemas.microsoft.com/office/drawing/2014/main" id="{17D77976-EBA5-E229-AEB6-C50FC6C2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479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0" name="Rectangle 194">
              <a:extLst>
                <a:ext uri="{FF2B5EF4-FFF2-40B4-BE49-F238E27FC236}">
                  <a16:creationId xmlns:a16="http://schemas.microsoft.com/office/drawing/2014/main" id="{B82F021C-3103-677C-7C48-F17AE3AE7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583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1" name="Rectangle 195">
              <a:extLst>
                <a:ext uri="{FF2B5EF4-FFF2-40B4-BE49-F238E27FC236}">
                  <a16:creationId xmlns:a16="http://schemas.microsoft.com/office/drawing/2014/main" id="{BE951FA7-F525-615A-643E-0791A78D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29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2" name="Rectangle 196">
              <a:extLst>
                <a:ext uri="{FF2B5EF4-FFF2-40B4-BE49-F238E27FC236}">
                  <a16:creationId xmlns:a16="http://schemas.microsoft.com/office/drawing/2014/main" id="{4C598B6B-A7B8-6B0E-158E-0E353CB02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583"/>
              <a:ext cx="18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= 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3" name="Rectangle 197">
              <a:extLst>
                <a:ext uri="{FF2B5EF4-FFF2-40B4-BE49-F238E27FC236}">
                  <a16:creationId xmlns:a16="http://schemas.microsoft.com/office/drawing/2014/main" id="{2779E3D8-13F8-A996-9D31-44F60FE5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629"/>
              <a:ext cx="1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4" name="Rectangle 198">
              <a:extLst>
                <a:ext uri="{FF2B5EF4-FFF2-40B4-BE49-F238E27FC236}">
                  <a16:creationId xmlns:a16="http://schemas.microsoft.com/office/drawing/2014/main" id="{9BCA156C-C8CD-B8FA-8461-A40D0010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583"/>
              <a:ext cx="1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+V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7575" name="Rectangle 199">
              <a:extLst>
                <a:ext uri="{FF2B5EF4-FFF2-40B4-BE49-F238E27FC236}">
                  <a16:creationId xmlns:a16="http://schemas.microsoft.com/office/drawing/2014/main" id="{06B98AC3-A7A2-2A2B-1C95-34EC71D0F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629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 i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DSp</a:t>
              </a:r>
              <a:endParaRPr lang="en-US" altLang="en-US" sz="4400" b="1" i="0">
                <a:solidFill>
                  <a:schemeClr val="accent1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CF3FB8E5-F048-D291-0F26-E10700C1F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600"/>
              <a:t>CMOS Inverter Load Characteristics</a:t>
            </a:r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58403" name="Picture 3">
            <a:extLst>
              <a:ext uri="{FF2B5EF4-FFF2-40B4-BE49-F238E27FC236}">
                <a16:creationId xmlns:a16="http://schemas.microsoft.com/office/drawing/2014/main" id="{4B8964E6-C155-4E83-38E5-44F3A3EC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0550"/>
            <a:ext cx="763587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04" name="Oval 4">
            <a:extLst>
              <a:ext uri="{FF2B5EF4-FFF2-40B4-BE49-F238E27FC236}">
                <a16:creationId xmlns:a16="http://schemas.microsoft.com/office/drawing/2014/main" id="{CC298C3B-A016-DC76-95CF-FC8CDC5A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8007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5" name="Oval 5">
            <a:extLst>
              <a:ext uri="{FF2B5EF4-FFF2-40B4-BE49-F238E27FC236}">
                <a16:creationId xmlns:a16="http://schemas.microsoft.com/office/drawing/2014/main" id="{7626A97A-1837-54A6-A641-3DDC3DD0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552450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6" name="Oval 6">
            <a:extLst>
              <a:ext uri="{FF2B5EF4-FFF2-40B4-BE49-F238E27FC236}">
                <a16:creationId xmlns:a16="http://schemas.microsoft.com/office/drawing/2014/main" id="{42D6BBFF-F928-56B8-D4CA-62EF90A0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006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Oval 7">
            <a:extLst>
              <a:ext uri="{FF2B5EF4-FFF2-40B4-BE49-F238E27FC236}">
                <a16:creationId xmlns:a16="http://schemas.microsoft.com/office/drawing/2014/main" id="{15350794-BD3B-18A2-1AD0-0E8E7842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98157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Oval 8">
            <a:extLst>
              <a:ext uri="{FF2B5EF4-FFF2-40B4-BE49-F238E27FC236}">
                <a16:creationId xmlns:a16="http://schemas.microsoft.com/office/drawing/2014/main" id="{8329C969-8AFE-7DB8-B98B-79FDF5ED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55340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Oval 9">
            <a:extLst>
              <a:ext uri="{FF2B5EF4-FFF2-40B4-BE49-F238E27FC236}">
                <a16:creationId xmlns:a16="http://schemas.microsoft.com/office/drawing/2014/main" id="{1308FB64-1321-82A6-C37E-E2492D6FA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581025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2768</TotalTime>
  <Words>1703</Words>
  <Application>Microsoft Macintosh PowerPoint</Application>
  <PresentationFormat>On-screen Show (4:3)</PresentationFormat>
  <Paragraphs>597</Paragraphs>
  <Slides>78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Times New Roman</vt:lpstr>
      <vt:lpstr>Arial Narrow</vt:lpstr>
      <vt:lpstr>Arial</vt:lpstr>
      <vt:lpstr>Wingdings</vt:lpstr>
      <vt:lpstr>Monotype Sorts</vt:lpstr>
      <vt:lpstr>Book Antiqua</vt:lpstr>
      <vt:lpstr>Symbol</vt:lpstr>
      <vt:lpstr>Helvetica</vt:lpstr>
      <vt:lpstr>MathematicalPi 1</vt:lpstr>
      <vt:lpstr>Times Ten Roman</vt:lpstr>
      <vt:lpstr>iab97</vt:lpstr>
      <vt:lpstr>Microsoft Visio Drawing</vt:lpstr>
      <vt:lpstr>Microsoft Equation 3.0</vt:lpstr>
      <vt:lpstr>Adobe Photoshop Image</vt:lpstr>
      <vt:lpstr>Digital Integrated Circuits A Design Perspective</vt:lpstr>
      <vt:lpstr>The CMOS Inverter: A First Glance</vt:lpstr>
      <vt:lpstr>CMOS Inverter</vt:lpstr>
      <vt:lpstr>Two Inverters</vt:lpstr>
      <vt:lpstr>CMOS Inverter First-Order DC Analysis</vt:lpstr>
      <vt:lpstr>CMOS Inverter: Transient Response </vt:lpstr>
      <vt:lpstr>Voltage Transfer Characteristic</vt:lpstr>
      <vt:lpstr>PMOS Load Lines</vt:lpstr>
      <vt:lpstr>CMOS Inverter Load Characteristics </vt:lpstr>
      <vt:lpstr>CMOS Inverter VTC </vt:lpstr>
      <vt:lpstr>Switching Threshold as a function of Transistor Ratio</vt:lpstr>
      <vt:lpstr>Determining VIH and VIL</vt:lpstr>
      <vt:lpstr>Inverter Gain</vt:lpstr>
      <vt:lpstr>Gain as a function of VDD</vt:lpstr>
      <vt:lpstr>Simulated VTC </vt:lpstr>
      <vt:lpstr>Impact of Process Variations</vt:lpstr>
      <vt:lpstr>Propagation Delay</vt:lpstr>
      <vt:lpstr>CMOS Inverter Propagation Delay Approach 1</vt:lpstr>
      <vt:lpstr>CMOS Inverter Propagation Delay Approach 2</vt:lpstr>
      <vt:lpstr>CMOS Inverters</vt:lpstr>
      <vt:lpstr>Transient Response</vt:lpstr>
      <vt:lpstr>Design for Performance</vt:lpstr>
      <vt:lpstr>Delay as a function of VDD</vt:lpstr>
      <vt:lpstr>Device Sizing</vt:lpstr>
      <vt:lpstr>NMOS/PMOS ratio</vt:lpstr>
      <vt:lpstr>Impact of Rise Time on Delay</vt:lpstr>
      <vt:lpstr>Inverter Sizing</vt:lpstr>
      <vt:lpstr>Inverter Chain</vt:lpstr>
      <vt:lpstr>Inverter Delay</vt:lpstr>
      <vt:lpstr>Inverter with Load</vt:lpstr>
      <vt:lpstr>Inverter with Load</vt:lpstr>
      <vt:lpstr>Delay Formula</vt:lpstr>
      <vt:lpstr>Apply to Inverter Chain</vt:lpstr>
      <vt:lpstr>Optimal Tapering for Given N</vt:lpstr>
      <vt:lpstr>Optimum Delay and Number of Stages</vt:lpstr>
      <vt:lpstr>Example</vt:lpstr>
      <vt:lpstr>Optimum Number of Stages</vt:lpstr>
      <vt:lpstr>Optimum Effective Fanout f</vt:lpstr>
      <vt:lpstr>Impact of Self-Loading on tp</vt:lpstr>
      <vt:lpstr>Normalized delay function of F</vt:lpstr>
      <vt:lpstr>Buffer Design</vt:lpstr>
      <vt:lpstr>Power Dissipation</vt:lpstr>
      <vt:lpstr>Where Does Power Go in CMOS?</vt:lpstr>
      <vt:lpstr>Dynamic Power Dissipation</vt:lpstr>
      <vt:lpstr>PowerPoint Presentation</vt:lpstr>
      <vt:lpstr>PowerPoint Presentation</vt:lpstr>
      <vt:lpstr>PowerPoint Presentation</vt:lpstr>
      <vt:lpstr>PowerPoint Presentation</vt:lpstr>
      <vt:lpstr>Transistor Sizing for Minimum Energy</vt:lpstr>
      <vt:lpstr>Transistor Sizing (2)</vt:lpstr>
      <vt:lpstr>Transistor Sizing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 for Power Reduction</vt:lpstr>
      <vt:lpstr>Impact of Technology Scaling</vt:lpstr>
      <vt:lpstr>Goals of Technology Scaling</vt:lpstr>
      <vt:lpstr>Technology Scaling</vt:lpstr>
      <vt:lpstr>Technology Generations</vt:lpstr>
      <vt:lpstr>Technology Evolution (2000 data)</vt:lpstr>
      <vt:lpstr>Technology Evolution (1999)</vt:lpstr>
      <vt:lpstr>ITRS Technology Roadmap Acceleration Continues</vt:lpstr>
      <vt:lpstr>Technology Scaling (1)</vt:lpstr>
      <vt:lpstr>Technology Scaling (2) </vt:lpstr>
      <vt:lpstr>Technology Scaling (3)</vt:lpstr>
      <vt:lpstr>Technology Scaling (4)</vt:lpstr>
      <vt:lpstr>Technology Scaling Models </vt:lpstr>
      <vt:lpstr> </vt:lpstr>
      <vt:lpstr>Transistor Scaling (velocity-saturated devices)</vt:lpstr>
      <vt:lpstr>mProcessor Scaling</vt:lpstr>
      <vt:lpstr>mProcessor Power</vt:lpstr>
      <vt:lpstr>mProcessor Performance</vt:lpstr>
      <vt:lpstr>2010 Outlook</vt:lpstr>
      <vt:lpstr>Some interesting questions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117</cp:revision>
  <cp:lastPrinted>1998-01-20T18:41:17Z</cp:lastPrinted>
  <dcterms:created xsi:type="dcterms:W3CDTF">1997-04-13T14:24:48Z</dcterms:created>
  <dcterms:modified xsi:type="dcterms:W3CDTF">2022-08-26T18:29:49Z</dcterms:modified>
</cp:coreProperties>
</file>