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73" r:id="rId4"/>
    <p:sldId id="272" r:id="rId5"/>
    <p:sldId id="261" r:id="rId6"/>
    <p:sldId id="274" r:id="rId7"/>
    <p:sldId id="277" r:id="rId8"/>
    <p:sldId id="278" r:id="rId9"/>
    <p:sldId id="325" r:id="rId10"/>
    <p:sldId id="258" r:id="rId11"/>
    <p:sldId id="259" r:id="rId12"/>
    <p:sldId id="266" r:id="rId13"/>
    <p:sldId id="260" r:id="rId14"/>
    <p:sldId id="262" r:id="rId15"/>
    <p:sldId id="263" r:id="rId16"/>
    <p:sldId id="275" r:id="rId17"/>
    <p:sldId id="276" r:id="rId18"/>
    <p:sldId id="279" r:id="rId19"/>
    <p:sldId id="280" r:id="rId20"/>
    <p:sldId id="327" r:id="rId21"/>
    <p:sldId id="328" r:id="rId22"/>
    <p:sldId id="269" r:id="rId23"/>
    <p:sldId id="270" r:id="rId24"/>
    <p:sldId id="271" r:id="rId25"/>
    <p:sldId id="267" r:id="rId26"/>
    <p:sldId id="268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292" r:id="rId39"/>
    <p:sldId id="329" r:id="rId40"/>
    <p:sldId id="301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26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J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19" autoAdjust="0"/>
    <p:restoredTop sz="94719" autoAdjust="0"/>
  </p:normalViewPr>
  <p:slideViewPr>
    <p:cSldViewPr snapToGrid="0">
      <p:cViewPr varScale="1">
        <p:scale>
          <a:sx n="127" d="100"/>
          <a:sy n="127" d="100"/>
        </p:scale>
        <p:origin x="2640" y="176"/>
      </p:cViewPr>
      <p:guideLst>
        <p:guide orient="horz" pos="1536"/>
        <p:guide pos="3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Grid="0">
      <p:cViewPr varScale="1">
        <p:scale>
          <a:sx n="84" d="100"/>
          <a:sy n="84" d="100"/>
        </p:scale>
        <p:origin x="-19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1DB14F0-6608-A534-0CFB-2DBD3BEE68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E32B0FF-6B51-FB3B-585C-846DDE6BC4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3188" y="0"/>
            <a:ext cx="29305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C0BE1BFC-C3BE-E16D-3690-CAD305D231A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8863"/>
            <a:ext cx="30067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FCCDBAE1-51D9-C95A-C52B-F5FF35497E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3188" y="8678863"/>
            <a:ext cx="29305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fld id="{06956E02-1623-F248-A9F5-AC37E3B9FA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F1E2E63-C9EC-A97F-2D6B-EA3B27A674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A0A00FD-CF2D-7195-8EE6-BE11DFD88A2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3188" y="0"/>
            <a:ext cx="29305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1798CCA2-1A75-86D4-4C78-375B04766C9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9663" y="679450"/>
            <a:ext cx="4629150" cy="3471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C5EBE384-4D2C-35A4-6788-4705CF96B8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376738"/>
            <a:ext cx="5037138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C3E16B21-E783-5FC6-F873-7E96F230EA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8863"/>
            <a:ext cx="30067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7EF6A2DB-AF8B-CF8B-08CC-14657663BD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3188" y="8678863"/>
            <a:ext cx="29305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fld id="{66517619-8D72-1149-9452-F4B9D1D6D1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8F4ACB10-8866-DA96-CF18-BDE32AFE8A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7A211940-F5D9-409F-8246-794CB5A62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B06B-91B6-4DF1-3AD5-E048C70F4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27529-B220-B240-EB89-6D55C7ACA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0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8523-2AB3-01EE-1F4F-9389CFAA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783D9-C5BF-1167-083B-6AE8BA05C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02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958BD-E184-8F81-9245-52A7F9F34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08750" y="441325"/>
            <a:ext cx="1949450" cy="5426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6ECB0-3CA1-158A-EE6F-5A759B50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400" y="441325"/>
            <a:ext cx="5695950" cy="5426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5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A540-E258-A5F6-11E3-0B86B62C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B425-DDFF-D0D2-63DA-9DF853B5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886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FD35-BF69-E530-48F8-D2F411FE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DC63B-F21D-4FCC-A77C-70ACF1124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01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12DA-E942-FD9C-5476-DD779D67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C55C-7DC5-2F9F-4770-DB47E69A4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D54FE-75B2-08AF-C978-870815DCB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28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0677-550E-13D6-2358-87D82D85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6C25-C96F-EAE1-8A66-A59189C1C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EB5AC-80E6-D439-5013-E7800E970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22CED-3DA4-15F6-2433-A4182419D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43639-66D4-29FF-CA4F-5F74B65FF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29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17FB-62D1-6910-2BF4-D51F5305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28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26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75B5-BD9A-E049-8CAE-7A5539CD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A4EB-9AAB-71BB-F0B0-5FE41422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D236B-102C-7BC1-069B-05FEB520E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92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124E-BEA5-AA04-EC59-42042D6D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F9D52-D26E-DCA1-9DF7-51FE2C13A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9B67A-3918-2EE9-DE0E-DADC783E2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2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029">
            <a:extLst>
              <a:ext uri="{FF2B5EF4-FFF2-40B4-BE49-F238E27FC236}">
                <a16:creationId xmlns:a16="http://schemas.microsoft.com/office/drawing/2014/main" id="{474353B5-FF96-E410-BB5A-A8F1D452F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41325"/>
            <a:ext cx="7772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8" name="Rectangle 1030">
            <a:extLst>
              <a:ext uri="{FF2B5EF4-FFF2-40B4-BE49-F238E27FC236}">
                <a16:creationId xmlns:a16="http://schemas.microsoft.com/office/drawing/2014/main" id="{454868FD-B46D-1BBF-20F3-552029FE6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4" name="Rectangle 1036">
            <a:extLst>
              <a:ext uri="{FF2B5EF4-FFF2-40B4-BE49-F238E27FC236}">
                <a16:creationId xmlns:a16="http://schemas.microsoft.com/office/drawing/2014/main" id="{AFE847B9-B8F5-DCE3-D557-8A8FBD739F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7B84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086" name="Text Box 1038">
            <a:extLst>
              <a:ext uri="{FF2B5EF4-FFF2-40B4-BE49-F238E27FC236}">
                <a16:creationId xmlns:a16="http://schemas.microsoft.com/office/drawing/2014/main" id="{9D2641E9-0C26-1386-2951-B8DE354769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238" y="6342063"/>
            <a:ext cx="2681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© Digital Integrated Circuits</a:t>
            </a:r>
            <a:r>
              <a:rPr lang="en-US" altLang="en-US" sz="1800" i="0" baseline="30000">
                <a:latin typeface="Arial Narrow" panose="020B0604020202020204" pitchFamily="34" charset="0"/>
              </a:rPr>
              <a:t>2nd</a:t>
            </a:r>
          </a:p>
        </p:txBody>
      </p:sp>
      <p:sp>
        <p:nvSpPr>
          <p:cNvPr id="3087" name="Text Box 1039">
            <a:extLst>
              <a:ext uri="{FF2B5EF4-FFF2-40B4-BE49-F238E27FC236}">
                <a16:creationId xmlns:a16="http://schemas.microsoft.com/office/drawing/2014/main" id="{26597E2C-4D8F-4A1D-FB2D-7DC7F4BBC4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5175" y="649128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Sequential Circuits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 kern="1200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5263"/>
        </a:buClr>
        <a:buSzPct val="75000"/>
        <a:buFont typeface="Wingdings" pitchFamily="2" charset="2"/>
        <a:buChar char="q"/>
        <a:defRPr sz="3200" kern="1200">
          <a:solidFill>
            <a:srgbClr val="31526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9D1E"/>
        </a:buClr>
        <a:buSzPct val="65000"/>
        <a:buFont typeface="Monotype Sort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anose="02020603050405020304" pitchFamily="18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9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2.emf"/><Relationship Id="rId7" Type="http://schemas.openxmlformats.org/officeDocument/2006/relationships/image" Target="../media/image2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7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4.emf"/><Relationship Id="rId7" Type="http://schemas.openxmlformats.org/officeDocument/2006/relationships/image" Target="../media/image35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6.e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7.emf"/><Relationship Id="rId7" Type="http://schemas.openxmlformats.org/officeDocument/2006/relationships/image" Target="../media/image25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9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5.e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2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4.emf"/><Relationship Id="rId7" Type="http://schemas.openxmlformats.org/officeDocument/2006/relationships/image" Target="../media/image25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2.emf"/><Relationship Id="rId5" Type="http://schemas.openxmlformats.org/officeDocument/2006/relationships/image" Target="../media/image45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46.emf"/><Relationship Id="rId7" Type="http://schemas.openxmlformats.org/officeDocument/2006/relationships/image" Target="../media/image47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1.e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8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9.emf"/><Relationship Id="rId7" Type="http://schemas.openxmlformats.org/officeDocument/2006/relationships/image" Target="../media/image50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1.e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5.emf"/><Relationship Id="rId3" Type="http://schemas.openxmlformats.org/officeDocument/2006/relationships/image" Target="../media/image52.emf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53.bin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1.e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4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>
            <a:extLst>
              <a:ext uri="{FF2B5EF4-FFF2-40B4-BE49-F238E27FC236}">
                <a16:creationId xmlns:a16="http://schemas.microsoft.com/office/drawing/2014/main" id="{6999B6E9-1AAD-1B7A-EB62-8942211944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43400" y="1371600"/>
            <a:ext cx="4800600" cy="1143000"/>
          </a:xfrm>
        </p:spPr>
        <p:txBody>
          <a:bodyPr/>
          <a:lstStyle/>
          <a:p>
            <a:pPr algn="l"/>
            <a:r>
              <a:rPr lang="en-US" altLang="en-US" sz="4400"/>
              <a:t>Digital Integrated Circuits</a:t>
            </a:r>
            <a:br>
              <a:rPr lang="en-US" altLang="en-US" sz="4400"/>
            </a:br>
            <a:r>
              <a:rPr lang="en-US" altLang="en-US" sz="3600"/>
              <a:t>A Design Perspective</a:t>
            </a:r>
            <a:endParaRPr lang="en-US" altLang="en-US" sz="4800"/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C7CE09FD-B32D-B2A9-5B6D-20588BCBE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Text Box 10">
            <a:extLst>
              <a:ext uri="{FF2B5EF4-FFF2-40B4-BE49-F238E27FC236}">
                <a16:creationId xmlns:a16="http://schemas.microsoft.com/office/drawing/2014/main" id="{B83DB1DA-A08C-2217-7AC3-8D61E6AB5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0" y="4046538"/>
            <a:ext cx="4502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Designing Sequential</a:t>
            </a:r>
            <a:br>
              <a:rPr lang="en-US" altLang="en-US" sz="36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36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 Circuits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8B38EE25-7611-8015-7483-E908BBE75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90800"/>
            <a:ext cx="3390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Jan M. Rabaey</a:t>
            </a:r>
          </a:p>
          <a:p>
            <a:r>
              <a:rPr lang="en-US" altLang="en-US" i="0"/>
              <a:t>Anantha Chandrakasan</a:t>
            </a:r>
          </a:p>
          <a:p>
            <a:r>
              <a:rPr lang="en-US" altLang="en-US" i="0"/>
              <a:t>Borivoje Nikolic</a:t>
            </a:r>
          </a:p>
        </p:txBody>
      </p:sp>
      <p:sp>
        <p:nvSpPr>
          <p:cNvPr id="2060" name="Text Box 12">
            <a:extLst>
              <a:ext uri="{FF2B5EF4-FFF2-40B4-BE49-F238E27FC236}">
                <a16:creationId xmlns:a16="http://schemas.microsoft.com/office/drawing/2014/main" id="{C68382AE-2DEE-128E-245B-3B5288720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5657850"/>
            <a:ext cx="235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November 2002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>
            <a:extLst>
              <a:ext uri="{FF2B5EF4-FFF2-40B4-BE49-F238E27FC236}">
                <a16:creationId xmlns:a16="http://schemas.microsoft.com/office/drawing/2014/main" id="{6244FDF5-8D2E-35B5-F1AA-C9A3BE2FC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Positive Feedback: Bi-Stability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22244" name="Picture 4">
            <a:extLst>
              <a:ext uri="{FF2B5EF4-FFF2-40B4-BE49-F238E27FC236}">
                <a16:creationId xmlns:a16="http://schemas.microsoft.com/office/drawing/2014/main" id="{F31D41B3-304D-B1E5-013B-29C9E1977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360488"/>
            <a:ext cx="3076575" cy="12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57" name="Rectangle 117">
            <a:extLst>
              <a:ext uri="{FF2B5EF4-FFF2-40B4-BE49-F238E27FC236}">
                <a16:creationId xmlns:a16="http://schemas.microsoft.com/office/drawing/2014/main" id="{42B9A21A-2731-2257-6145-CBE911EB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24225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V</a:t>
            </a:r>
            <a:endParaRPr lang="en-US" altLang="en-US"/>
          </a:p>
        </p:txBody>
      </p:sp>
      <p:sp>
        <p:nvSpPr>
          <p:cNvPr id="522358" name="Rectangle 118">
            <a:extLst>
              <a:ext uri="{FF2B5EF4-FFF2-40B4-BE49-F238E27FC236}">
                <a16:creationId xmlns:a16="http://schemas.microsoft.com/office/drawing/2014/main" id="{82BA51A9-DF11-06FC-23E4-1308789A4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284413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o</a:t>
            </a:r>
            <a:endParaRPr lang="en-US" altLang="en-US"/>
          </a:p>
        </p:txBody>
      </p:sp>
      <p:sp>
        <p:nvSpPr>
          <p:cNvPr id="522359" name="Rectangle 119">
            <a:extLst>
              <a:ext uri="{FF2B5EF4-FFF2-40B4-BE49-F238E27FC236}">
                <a16:creationId xmlns:a16="http://schemas.microsoft.com/office/drawing/2014/main" id="{C8E0E76E-7B55-A860-6991-14F47B9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2050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en-US"/>
          </a:p>
        </p:txBody>
      </p:sp>
      <p:sp>
        <p:nvSpPr>
          <p:cNvPr id="522370" name="Rectangle 130">
            <a:extLst>
              <a:ext uri="{FF2B5EF4-FFF2-40B4-BE49-F238E27FC236}">
                <a16:creationId xmlns:a16="http://schemas.microsoft.com/office/drawing/2014/main" id="{05621B67-05C5-6E27-D717-9B6C31B0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2921000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V</a:t>
            </a:r>
            <a:endParaRPr lang="en-US" altLang="en-US"/>
          </a:p>
        </p:txBody>
      </p:sp>
      <p:sp>
        <p:nvSpPr>
          <p:cNvPr id="522371" name="Rectangle 131">
            <a:extLst>
              <a:ext uri="{FF2B5EF4-FFF2-40B4-BE49-F238E27FC236}">
                <a16:creationId xmlns:a16="http://schemas.microsoft.com/office/drawing/2014/main" id="{93AC4055-4C0A-34C5-B543-0999F25F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2782888"/>
            <a:ext cx="15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i</a:t>
            </a:r>
            <a:endParaRPr lang="en-US" altLang="en-US"/>
          </a:p>
        </p:txBody>
      </p:sp>
      <p:sp>
        <p:nvSpPr>
          <p:cNvPr id="522372" name="Rectangle 132">
            <a:extLst>
              <a:ext uri="{FF2B5EF4-FFF2-40B4-BE49-F238E27FC236}">
                <a16:creationId xmlns:a16="http://schemas.microsoft.com/office/drawing/2014/main" id="{71EC30E7-6DAF-F317-3FAF-8D47492D7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2736850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altLang="en-US"/>
          </a:p>
        </p:txBody>
      </p:sp>
      <p:sp>
        <p:nvSpPr>
          <p:cNvPr id="522373" name="Rectangle 133">
            <a:extLst>
              <a:ext uri="{FF2B5EF4-FFF2-40B4-BE49-F238E27FC236}">
                <a16:creationId xmlns:a16="http://schemas.microsoft.com/office/drawing/2014/main" id="{FD38775C-A7BB-08F0-D4A8-C47F8AE5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2616200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5</a:t>
            </a:r>
            <a:endParaRPr lang="en-US" altLang="en-US"/>
          </a:p>
        </p:txBody>
      </p:sp>
      <p:sp>
        <p:nvSpPr>
          <p:cNvPr id="522374" name="Rectangle 134">
            <a:extLst>
              <a:ext uri="{FF2B5EF4-FFF2-40B4-BE49-F238E27FC236}">
                <a16:creationId xmlns:a16="http://schemas.microsoft.com/office/drawing/2014/main" id="{B5CAE380-195F-AAE1-7134-22EFE4FDF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2470150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V</a:t>
            </a:r>
            <a:endParaRPr lang="en-US" altLang="en-US"/>
          </a:p>
        </p:txBody>
      </p:sp>
      <p:sp>
        <p:nvSpPr>
          <p:cNvPr id="522375" name="Rectangle 135">
            <a:extLst>
              <a:ext uri="{FF2B5EF4-FFF2-40B4-BE49-F238E27FC236}">
                <a16:creationId xmlns:a16="http://schemas.microsoft.com/office/drawing/2014/main" id="{A6C408B0-6FFE-F12F-775A-902A260E7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2332038"/>
            <a:ext cx="15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o</a:t>
            </a:r>
            <a:endParaRPr lang="en-US" altLang="en-US"/>
          </a:p>
        </p:txBody>
      </p:sp>
      <p:sp>
        <p:nvSpPr>
          <p:cNvPr id="522376" name="Rectangle 136">
            <a:extLst>
              <a:ext uri="{FF2B5EF4-FFF2-40B4-BE49-F238E27FC236}">
                <a16:creationId xmlns:a16="http://schemas.microsoft.com/office/drawing/2014/main" id="{FC73A1E7-5356-8338-A8E2-906C851CF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2252663"/>
            <a:ext cx="15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en-US"/>
          </a:p>
        </p:txBody>
      </p:sp>
      <p:sp>
        <p:nvSpPr>
          <p:cNvPr id="522385" name="Rectangle 145">
            <a:extLst>
              <a:ext uri="{FF2B5EF4-FFF2-40B4-BE49-F238E27FC236}">
                <a16:creationId xmlns:a16="http://schemas.microsoft.com/office/drawing/2014/main" id="{17BC73B7-8D7F-0B30-6B99-0999C0886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5118100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V</a:t>
            </a:r>
            <a:endParaRPr lang="en-US" altLang="en-US"/>
          </a:p>
        </p:txBody>
      </p:sp>
      <p:sp>
        <p:nvSpPr>
          <p:cNvPr id="522386" name="Rectangle 146">
            <a:extLst>
              <a:ext uri="{FF2B5EF4-FFF2-40B4-BE49-F238E27FC236}">
                <a16:creationId xmlns:a16="http://schemas.microsoft.com/office/drawing/2014/main" id="{EF16E1E6-E79A-2292-166A-BC99EC00C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497998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i</a:t>
            </a:r>
            <a:endParaRPr lang="en-US" altLang="en-US"/>
          </a:p>
        </p:txBody>
      </p:sp>
      <p:sp>
        <p:nvSpPr>
          <p:cNvPr id="522387" name="Rectangle 147">
            <a:extLst>
              <a:ext uri="{FF2B5EF4-FFF2-40B4-BE49-F238E27FC236}">
                <a16:creationId xmlns:a16="http://schemas.microsoft.com/office/drawing/2014/main" id="{590F03C9-18DF-8DB4-74D7-2F48466E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4933950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altLang="en-US"/>
          </a:p>
        </p:txBody>
      </p:sp>
      <p:sp>
        <p:nvSpPr>
          <p:cNvPr id="522388" name="Rectangle 148">
            <a:extLst>
              <a:ext uri="{FF2B5EF4-FFF2-40B4-BE49-F238E27FC236}">
                <a16:creationId xmlns:a16="http://schemas.microsoft.com/office/drawing/2014/main" id="{B15FC178-1717-D644-E828-C08CDD35B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4813300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5</a:t>
            </a:r>
            <a:endParaRPr lang="en-US" altLang="en-US"/>
          </a:p>
        </p:txBody>
      </p:sp>
      <p:sp>
        <p:nvSpPr>
          <p:cNvPr id="522389" name="Rectangle 149">
            <a:extLst>
              <a:ext uri="{FF2B5EF4-FFF2-40B4-BE49-F238E27FC236}">
                <a16:creationId xmlns:a16="http://schemas.microsoft.com/office/drawing/2014/main" id="{23CDFE08-8FF6-B61D-EEEE-E1DC617BF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4667250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V</a:t>
            </a:r>
            <a:endParaRPr lang="en-US" altLang="en-US"/>
          </a:p>
        </p:txBody>
      </p:sp>
      <p:sp>
        <p:nvSpPr>
          <p:cNvPr id="522390" name="Rectangle 150">
            <a:extLst>
              <a:ext uri="{FF2B5EF4-FFF2-40B4-BE49-F238E27FC236}">
                <a16:creationId xmlns:a16="http://schemas.microsoft.com/office/drawing/2014/main" id="{631D7BF7-0B61-698E-B0F1-B8D39A708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45291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o</a:t>
            </a:r>
            <a:endParaRPr lang="en-US" altLang="en-US"/>
          </a:p>
        </p:txBody>
      </p:sp>
      <p:sp>
        <p:nvSpPr>
          <p:cNvPr id="522391" name="Rectangle 151">
            <a:extLst>
              <a:ext uri="{FF2B5EF4-FFF2-40B4-BE49-F238E27FC236}">
                <a16:creationId xmlns:a16="http://schemas.microsoft.com/office/drawing/2014/main" id="{20514564-EC35-1E78-A514-ABCEDF4C3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4449763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altLang="en-US"/>
          </a:p>
        </p:txBody>
      </p:sp>
      <p:grpSp>
        <p:nvGrpSpPr>
          <p:cNvPr id="522424" name="Group 184">
            <a:extLst>
              <a:ext uri="{FF2B5EF4-FFF2-40B4-BE49-F238E27FC236}">
                <a16:creationId xmlns:a16="http://schemas.microsoft.com/office/drawing/2014/main" id="{AD10687F-F12A-E836-F131-2FABFB795285}"/>
              </a:ext>
            </a:extLst>
          </p:cNvPr>
          <p:cNvGrpSpPr>
            <a:grpSpLocks/>
          </p:cNvGrpSpPr>
          <p:nvPr/>
        </p:nvGrpSpPr>
        <p:grpSpPr bwMode="auto">
          <a:xfrm>
            <a:off x="1630363" y="2035175"/>
            <a:ext cx="4970462" cy="4132263"/>
            <a:chOff x="1027" y="1282"/>
            <a:chExt cx="3131" cy="2603"/>
          </a:xfrm>
        </p:grpSpPr>
        <p:sp>
          <p:nvSpPr>
            <p:cNvPr id="522353" name="Freeform 113">
              <a:extLst>
                <a:ext uri="{FF2B5EF4-FFF2-40B4-BE49-F238E27FC236}">
                  <a16:creationId xmlns:a16="http://schemas.microsoft.com/office/drawing/2014/main" id="{A9E989A0-7E5A-8B57-68DB-A9A496865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" y="1342"/>
              <a:ext cx="1141" cy="934"/>
            </a:xfrm>
            <a:custGeom>
              <a:avLst/>
              <a:gdLst>
                <a:gd name="T0" fmla="*/ 0 w 1141"/>
                <a:gd name="T1" fmla="*/ 0 h 934"/>
                <a:gd name="T2" fmla="*/ 0 w 1141"/>
                <a:gd name="T3" fmla="*/ 934 h 934"/>
                <a:gd name="T4" fmla="*/ 1141 w 1141"/>
                <a:gd name="T5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1" h="934">
                  <a:moveTo>
                    <a:pt x="0" y="0"/>
                  </a:moveTo>
                  <a:lnTo>
                    <a:pt x="0" y="934"/>
                  </a:lnTo>
                  <a:lnTo>
                    <a:pt x="1141" y="934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54" name="Freeform 114">
              <a:extLst>
                <a:ext uri="{FF2B5EF4-FFF2-40B4-BE49-F238E27FC236}">
                  <a16:creationId xmlns:a16="http://schemas.microsoft.com/office/drawing/2014/main" id="{873CB978-5ACE-4E25-E7E1-2F05500E9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9" y="2250"/>
              <a:ext cx="79" cy="49"/>
            </a:xfrm>
            <a:custGeom>
              <a:avLst/>
              <a:gdLst>
                <a:gd name="T0" fmla="*/ 4 w 21"/>
                <a:gd name="T1" fmla="*/ 7 h 13"/>
                <a:gd name="T2" fmla="*/ 0 w 21"/>
                <a:gd name="T3" fmla="*/ 0 h 13"/>
                <a:gd name="T4" fmla="*/ 0 w 21"/>
                <a:gd name="T5" fmla="*/ 0 h 13"/>
                <a:gd name="T6" fmla="*/ 10 w 21"/>
                <a:gd name="T7" fmla="*/ 4 h 13"/>
                <a:gd name="T8" fmla="*/ 21 w 21"/>
                <a:gd name="T9" fmla="*/ 7 h 13"/>
                <a:gd name="T10" fmla="*/ 10 w 21"/>
                <a:gd name="T11" fmla="*/ 9 h 13"/>
                <a:gd name="T12" fmla="*/ 0 w 21"/>
                <a:gd name="T13" fmla="*/ 13 h 13"/>
                <a:gd name="T14" fmla="*/ 0 w 21"/>
                <a:gd name="T15" fmla="*/ 13 h 13"/>
                <a:gd name="T16" fmla="*/ 4 w 21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4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5"/>
                    <a:pt x="18" y="6"/>
                    <a:pt x="21" y="7"/>
                  </a:cubicBezTo>
                  <a:cubicBezTo>
                    <a:pt x="18" y="7"/>
                    <a:pt x="14" y="8"/>
                    <a:pt x="10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55" name="Freeform 115">
              <a:extLst>
                <a:ext uri="{FF2B5EF4-FFF2-40B4-BE49-F238E27FC236}">
                  <a16:creationId xmlns:a16="http://schemas.microsoft.com/office/drawing/2014/main" id="{8F617393-41A0-7886-A66D-A1C72ADDB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1282"/>
              <a:ext cx="53" cy="82"/>
            </a:xfrm>
            <a:custGeom>
              <a:avLst/>
              <a:gdLst>
                <a:gd name="T0" fmla="*/ 7 w 14"/>
                <a:gd name="T1" fmla="*/ 18 h 22"/>
                <a:gd name="T2" fmla="*/ 0 w 14"/>
                <a:gd name="T3" fmla="*/ 22 h 22"/>
                <a:gd name="T4" fmla="*/ 0 w 14"/>
                <a:gd name="T5" fmla="*/ 22 h 22"/>
                <a:gd name="T6" fmla="*/ 5 w 14"/>
                <a:gd name="T7" fmla="*/ 11 h 22"/>
                <a:gd name="T8" fmla="*/ 7 w 14"/>
                <a:gd name="T9" fmla="*/ 0 h 22"/>
                <a:gd name="T10" fmla="*/ 9 w 14"/>
                <a:gd name="T11" fmla="*/ 11 h 22"/>
                <a:gd name="T12" fmla="*/ 14 w 14"/>
                <a:gd name="T13" fmla="*/ 22 h 22"/>
                <a:gd name="T14" fmla="*/ 13 w 14"/>
                <a:gd name="T15" fmla="*/ 22 h 22"/>
                <a:gd name="T16" fmla="*/ 7 w 14"/>
                <a:gd name="T1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2">
                  <a:moveTo>
                    <a:pt x="7" y="18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8"/>
                    <a:pt x="6" y="4"/>
                    <a:pt x="7" y="0"/>
                  </a:cubicBezTo>
                  <a:cubicBezTo>
                    <a:pt x="8" y="4"/>
                    <a:pt x="9" y="8"/>
                    <a:pt x="9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56" name="Freeform 116">
              <a:extLst>
                <a:ext uri="{FF2B5EF4-FFF2-40B4-BE49-F238E27FC236}">
                  <a16:creationId xmlns:a16="http://schemas.microsoft.com/office/drawing/2014/main" id="{8B25DC17-A179-5AC7-6901-B2B29A2A0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" y="1436"/>
              <a:ext cx="1145" cy="840"/>
            </a:xfrm>
            <a:custGeom>
              <a:avLst/>
              <a:gdLst>
                <a:gd name="T0" fmla="*/ 0 w 304"/>
                <a:gd name="T1" fmla="*/ 0 h 223"/>
                <a:gd name="T2" fmla="*/ 133 w 304"/>
                <a:gd name="T3" fmla="*/ 111 h 223"/>
                <a:gd name="T4" fmla="*/ 258 w 304"/>
                <a:gd name="T5" fmla="*/ 223 h 223"/>
                <a:gd name="T6" fmla="*/ 304 w 304"/>
                <a:gd name="T7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4" h="223">
                  <a:moveTo>
                    <a:pt x="0" y="0"/>
                  </a:moveTo>
                  <a:cubicBezTo>
                    <a:pt x="117" y="0"/>
                    <a:pt x="133" y="25"/>
                    <a:pt x="133" y="111"/>
                  </a:cubicBezTo>
                  <a:cubicBezTo>
                    <a:pt x="133" y="213"/>
                    <a:pt x="159" y="223"/>
                    <a:pt x="258" y="223"/>
                  </a:cubicBezTo>
                  <a:cubicBezTo>
                    <a:pt x="304" y="223"/>
                    <a:pt x="304" y="223"/>
                    <a:pt x="304" y="223"/>
                  </a:cubicBezTo>
                </a:path>
              </a:pathLst>
            </a:custGeom>
            <a:noFill/>
            <a:ln w="301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2406" name="Group 166">
              <a:extLst>
                <a:ext uri="{FF2B5EF4-FFF2-40B4-BE49-F238E27FC236}">
                  <a16:creationId xmlns:a16="http://schemas.microsoft.com/office/drawing/2014/main" id="{48FA61DB-52E6-BA64-C376-F841F53A52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8" y="2346"/>
              <a:ext cx="161" cy="166"/>
              <a:chOff x="2288" y="2346"/>
              <a:chExt cx="161" cy="166"/>
            </a:xfrm>
          </p:grpSpPr>
          <p:sp>
            <p:nvSpPr>
              <p:cNvPr id="522360" name="Rectangle 120">
                <a:extLst>
                  <a:ext uri="{FF2B5EF4-FFF2-40B4-BE49-F238E27FC236}">
                    <a16:creationId xmlns:a16="http://schemas.microsoft.com/office/drawing/2014/main" id="{C566AF21-D982-7DA5-25A5-49B6C6782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2346"/>
                <a:ext cx="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i="0">
                    <a:latin typeface="Myriad Roman" charset="0"/>
                  </a:rPr>
                  <a:t>V</a:t>
                </a:r>
                <a:endParaRPr lang="en-US" altLang="en-US"/>
              </a:p>
            </p:txBody>
          </p:sp>
          <p:sp>
            <p:nvSpPr>
              <p:cNvPr id="522361" name="Rectangle 121">
                <a:extLst>
                  <a:ext uri="{FF2B5EF4-FFF2-40B4-BE49-F238E27FC236}">
                    <a16:creationId xmlns:a16="http://schemas.microsoft.com/office/drawing/2014/main" id="{F01C9598-34B9-7336-F9B4-62807BEEB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5" y="2406"/>
                <a:ext cx="2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100" i="0">
                    <a:latin typeface="Myriad Roman" charset="0"/>
                  </a:rPr>
                  <a:t>i</a:t>
                </a:r>
                <a:endParaRPr lang="en-US" altLang="en-US"/>
              </a:p>
            </p:txBody>
          </p:sp>
          <p:sp>
            <p:nvSpPr>
              <p:cNvPr id="522362" name="Rectangle 122">
                <a:extLst>
                  <a:ext uri="{FF2B5EF4-FFF2-40B4-BE49-F238E27FC236}">
                    <a16:creationId xmlns:a16="http://schemas.microsoft.com/office/drawing/2014/main" id="{186EC23B-FBAB-A975-5E33-B6408B12E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06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100" i="0">
                    <a:latin typeface="Myriad Roman" charset="0"/>
                  </a:rPr>
                  <a:t>1</a:t>
                </a:r>
                <a:endParaRPr lang="en-US" altLang="en-US"/>
              </a:p>
            </p:txBody>
          </p:sp>
        </p:grpSp>
        <p:sp>
          <p:nvSpPr>
            <p:cNvPr id="522363" name="Rectangle 123">
              <a:extLst>
                <a:ext uri="{FF2B5EF4-FFF2-40B4-BE49-F238E27FC236}">
                  <a16:creationId xmlns:a16="http://schemas.microsoft.com/office/drawing/2014/main" id="{06F4CA83-459B-9026-9DC7-C5C1BBAC4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651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latin typeface="Myriad Roman" charset="0"/>
                </a:rPr>
                <a:t>A</a:t>
              </a:r>
              <a:endParaRPr lang="en-US" altLang="en-US"/>
            </a:p>
          </p:txBody>
        </p:sp>
        <p:sp>
          <p:nvSpPr>
            <p:cNvPr id="522364" name="Rectangle 124">
              <a:extLst>
                <a:ext uri="{FF2B5EF4-FFF2-40B4-BE49-F238E27FC236}">
                  <a16:creationId xmlns:a16="http://schemas.microsoft.com/office/drawing/2014/main" id="{7E4E92B0-D5BA-1061-EDE3-FE7FACA76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" y="3077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latin typeface="Myriad Roman" charset="0"/>
                </a:rPr>
                <a:t>C</a:t>
              </a:r>
              <a:endParaRPr lang="en-US" altLang="en-US"/>
            </a:p>
          </p:txBody>
        </p:sp>
        <p:sp>
          <p:nvSpPr>
            <p:cNvPr id="522365" name="Rectangle 125">
              <a:extLst>
                <a:ext uri="{FF2B5EF4-FFF2-40B4-BE49-F238E27FC236}">
                  <a16:creationId xmlns:a16="http://schemas.microsoft.com/office/drawing/2014/main" id="{8FAB1C42-30F6-4923-358B-9DB4341A5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350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latin typeface="Myriad Roman" charset="0"/>
                </a:rPr>
                <a:t>B</a:t>
              </a:r>
              <a:endParaRPr lang="en-US" altLang="en-US"/>
            </a:p>
          </p:txBody>
        </p:sp>
        <p:sp>
          <p:nvSpPr>
            <p:cNvPr id="522366" name="Freeform 126">
              <a:extLst>
                <a:ext uri="{FF2B5EF4-FFF2-40B4-BE49-F238E27FC236}">
                  <a16:creationId xmlns:a16="http://schemas.microsoft.com/office/drawing/2014/main" id="{34677625-F8FF-D8D2-3E81-0D01F5690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1342"/>
              <a:ext cx="1142" cy="934"/>
            </a:xfrm>
            <a:custGeom>
              <a:avLst/>
              <a:gdLst>
                <a:gd name="T0" fmla="*/ 0 w 1142"/>
                <a:gd name="T1" fmla="*/ 0 h 934"/>
                <a:gd name="T2" fmla="*/ 0 w 1142"/>
                <a:gd name="T3" fmla="*/ 934 h 934"/>
                <a:gd name="T4" fmla="*/ 1142 w 1142"/>
                <a:gd name="T5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2" h="934">
                  <a:moveTo>
                    <a:pt x="0" y="0"/>
                  </a:moveTo>
                  <a:lnTo>
                    <a:pt x="0" y="934"/>
                  </a:lnTo>
                  <a:lnTo>
                    <a:pt x="1142" y="934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67" name="Freeform 127">
              <a:extLst>
                <a:ext uri="{FF2B5EF4-FFF2-40B4-BE49-F238E27FC236}">
                  <a16:creationId xmlns:a16="http://schemas.microsoft.com/office/drawing/2014/main" id="{EB651417-3F62-298F-9419-A809E875F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" y="2250"/>
              <a:ext cx="83" cy="49"/>
            </a:xfrm>
            <a:custGeom>
              <a:avLst/>
              <a:gdLst>
                <a:gd name="T0" fmla="*/ 4 w 22"/>
                <a:gd name="T1" fmla="*/ 7 h 13"/>
                <a:gd name="T2" fmla="*/ 0 w 22"/>
                <a:gd name="T3" fmla="*/ 0 h 13"/>
                <a:gd name="T4" fmla="*/ 1 w 22"/>
                <a:gd name="T5" fmla="*/ 0 h 13"/>
                <a:gd name="T6" fmla="*/ 11 w 22"/>
                <a:gd name="T7" fmla="*/ 4 h 13"/>
                <a:gd name="T8" fmla="*/ 22 w 22"/>
                <a:gd name="T9" fmla="*/ 7 h 13"/>
                <a:gd name="T10" fmla="*/ 11 w 22"/>
                <a:gd name="T11" fmla="*/ 9 h 13"/>
                <a:gd name="T12" fmla="*/ 1 w 22"/>
                <a:gd name="T13" fmla="*/ 13 h 13"/>
                <a:gd name="T14" fmla="*/ 0 w 22"/>
                <a:gd name="T15" fmla="*/ 13 h 13"/>
                <a:gd name="T16" fmla="*/ 4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4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5" y="5"/>
                    <a:pt x="18" y="6"/>
                    <a:pt x="22" y="7"/>
                  </a:cubicBezTo>
                  <a:cubicBezTo>
                    <a:pt x="18" y="7"/>
                    <a:pt x="15" y="8"/>
                    <a:pt x="11" y="9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68" name="Freeform 128">
              <a:extLst>
                <a:ext uri="{FF2B5EF4-FFF2-40B4-BE49-F238E27FC236}">
                  <a16:creationId xmlns:a16="http://schemas.microsoft.com/office/drawing/2014/main" id="{588F6F8B-899F-8E86-FFF2-23FB7187C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" y="1282"/>
              <a:ext cx="49" cy="82"/>
            </a:xfrm>
            <a:custGeom>
              <a:avLst/>
              <a:gdLst>
                <a:gd name="T0" fmla="*/ 7 w 13"/>
                <a:gd name="T1" fmla="*/ 18 h 22"/>
                <a:gd name="T2" fmla="*/ 0 w 13"/>
                <a:gd name="T3" fmla="*/ 22 h 22"/>
                <a:gd name="T4" fmla="*/ 0 w 13"/>
                <a:gd name="T5" fmla="*/ 22 h 22"/>
                <a:gd name="T6" fmla="*/ 4 w 13"/>
                <a:gd name="T7" fmla="*/ 11 h 22"/>
                <a:gd name="T8" fmla="*/ 7 w 13"/>
                <a:gd name="T9" fmla="*/ 0 h 22"/>
                <a:gd name="T10" fmla="*/ 9 w 13"/>
                <a:gd name="T11" fmla="*/ 11 h 22"/>
                <a:gd name="T12" fmla="*/ 13 w 13"/>
                <a:gd name="T13" fmla="*/ 22 h 22"/>
                <a:gd name="T14" fmla="*/ 13 w 13"/>
                <a:gd name="T15" fmla="*/ 22 h 22"/>
                <a:gd name="T16" fmla="*/ 7 w 13"/>
                <a:gd name="T1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2">
                  <a:moveTo>
                    <a:pt x="7" y="18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8"/>
                    <a:pt x="6" y="4"/>
                    <a:pt x="7" y="0"/>
                  </a:cubicBezTo>
                  <a:cubicBezTo>
                    <a:pt x="7" y="4"/>
                    <a:pt x="8" y="8"/>
                    <a:pt x="9" y="1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69" name="Freeform 129">
              <a:extLst>
                <a:ext uri="{FF2B5EF4-FFF2-40B4-BE49-F238E27FC236}">
                  <a16:creationId xmlns:a16="http://schemas.microsoft.com/office/drawing/2014/main" id="{1FF10C00-6515-DF41-4AC3-5F425BAC6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1349"/>
              <a:ext cx="961" cy="927"/>
            </a:xfrm>
            <a:custGeom>
              <a:avLst/>
              <a:gdLst>
                <a:gd name="T0" fmla="*/ 255 w 255"/>
                <a:gd name="T1" fmla="*/ 246 h 246"/>
                <a:gd name="T2" fmla="*/ 133 w 255"/>
                <a:gd name="T3" fmla="*/ 134 h 246"/>
                <a:gd name="T4" fmla="*/ 0 w 255"/>
                <a:gd name="T5" fmla="*/ 23 h 246"/>
                <a:gd name="T6" fmla="*/ 0 w 255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246">
                  <a:moveTo>
                    <a:pt x="255" y="246"/>
                  </a:moveTo>
                  <a:cubicBezTo>
                    <a:pt x="255" y="150"/>
                    <a:pt x="222" y="134"/>
                    <a:pt x="133" y="134"/>
                  </a:cubicBezTo>
                  <a:cubicBezTo>
                    <a:pt x="28" y="134"/>
                    <a:pt x="0" y="121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01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77" name="Rectangle 137">
              <a:extLst>
                <a:ext uri="{FF2B5EF4-FFF2-40B4-BE49-F238E27FC236}">
                  <a16:creationId xmlns:a16="http://schemas.microsoft.com/office/drawing/2014/main" id="{3DC6CFBE-39D4-138F-98C3-2FD37E52F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346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latin typeface="Myriad Roman" charset="0"/>
                </a:rPr>
                <a:t>V</a:t>
              </a:r>
              <a:endParaRPr lang="en-US" altLang="en-US"/>
            </a:p>
          </p:txBody>
        </p:sp>
        <p:sp>
          <p:nvSpPr>
            <p:cNvPr id="522378" name="Rectangle 138">
              <a:extLst>
                <a:ext uri="{FF2B5EF4-FFF2-40B4-BE49-F238E27FC236}">
                  <a16:creationId xmlns:a16="http://schemas.microsoft.com/office/drawing/2014/main" id="{D89AA4F7-28B4-302A-2805-352A043B7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40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latin typeface="Myriad Roman" charset="0"/>
                </a:rPr>
                <a:t>o</a:t>
              </a:r>
              <a:endParaRPr lang="en-US" altLang="en-US"/>
            </a:p>
          </p:txBody>
        </p:sp>
        <p:sp>
          <p:nvSpPr>
            <p:cNvPr id="522379" name="Rectangle 139">
              <a:extLst>
                <a:ext uri="{FF2B5EF4-FFF2-40B4-BE49-F238E27FC236}">
                  <a16:creationId xmlns:a16="http://schemas.microsoft.com/office/drawing/2014/main" id="{6662C111-0CDD-648D-634C-8C7D83051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240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latin typeface="Myriad Roman" charset="0"/>
                </a:rPr>
                <a:t>2</a:t>
              </a:r>
              <a:endParaRPr lang="en-US" altLang="en-US"/>
            </a:p>
          </p:txBody>
        </p:sp>
        <p:sp>
          <p:nvSpPr>
            <p:cNvPr id="522380" name="Freeform 140">
              <a:extLst>
                <a:ext uri="{FF2B5EF4-FFF2-40B4-BE49-F238E27FC236}">
                  <a16:creationId xmlns:a16="http://schemas.microsoft.com/office/drawing/2014/main" id="{9A1D7E17-EC71-F9DA-149D-F06987456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2717"/>
              <a:ext cx="1142" cy="930"/>
            </a:xfrm>
            <a:custGeom>
              <a:avLst/>
              <a:gdLst>
                <a:gd name="T0" fmla="*/ 0 w 1142"/>
                <a:gd name="T1" fmla="*/ 0 h 930"/>
                <a:gd name="T2" fmla="*/ 0 w 1142"/>
                <a:gd name="T3" fmla="*/ 930 h 930"/>
                <a:gd name="T4" fmla="*/ 1142 w 1142"/>
                <a:gd name="T5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2" h="930">
                  <a:moveTo>
                    <a:pt x="0" y="0"/>
                  </a:moveTo>
                  <a:lnTo>
                    <a:pt x="0" y="930"/>
                  </a:lnTo>
                  <a:lnTo>
                    <a:pt x="1142" y="93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1" name="Freeform 141">
              <a:extLst>
                <a:ext uri="{FF2B5EF4-FFF2-40B4-BE49-F238E27FC236}">
                  <a16:creationId xmlns:a16="http://schemas.microsoft.com/office/drawing/2014/main" id="{36139DF3-095E-BB0A-FE67-2F992B99E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" y="3621"/>
              <a:ext cx="83" cy="49"/>
            </a:xfrm>
            <a:custGeom>
              <a:avLst/>
              <a:gdLst>
                <a:gd name="T0" fmla="*/ 4 w 22"/>
                <a:gd name="T1" fmla="*/ 7 h 13"/>
                <a:gd name="T2" fmla="*/ 0 w 22"/>
                <a:gd name="T3" fmla="*/ 0 h 13"/>
                <a:gd name="T4" fmla="*/ 0 w 22"/>
                <a:gd name="T5" fmla="*/ 0 h 13"/>
                <a:gd name="T6" fmla="*/ 10 w 22"/>
                <a:gd name="T7" fmla="*/ 4 h 13"/>
                <a:gd name="T8" fmla="*/ 22 w 22"/>
                <a:gd name="T9" fmla="*/ 7 h 13"/>
                <a:gd name="T10" fmla="*/ 10 w 22"/>
                <a:gd name="T11" fmla="*/ 9 h 13"/>
                <a:gd name="T12" fmla="*/ 0 w 22"/>
                <a:gd name="T13" fmla="*/ 13 h 13"/>
                <a:gd name="T14" fmla="*/ 0 w 22"/>
                <a:gd name="T15" fmla="*/ 13 h 13"/>
                <a:gd name="T16" fmla="*/ 4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4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5"/>
                    <a:pt x="18" y="6"/>
                    <a:pt x="22" y="7"/>
                  </a:cubicBezTo>
                  <a:cubicBezTo>
                    <a:pt x="18" y="8"/>
                    <a:pt x="14" y="8"/>
                    <a:pt x="10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2" name="Freeform 142">
              <a:extLst>
                <a:ext uri="{FF2B5EF4-FFF2-40B4-BE49-F238E27FC236}">
                  <a16:creationId xmlns:a16="http://schemas.microsoft.com/office/drawing/2014/main" id="{CA1F2156-AEA9-27ED-BF3E-3FBE79970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" y="2657"/>
              <a:ext cx="52" cy="79"/>
            </a:xfrm>
            <a:custGeom>
              <a:avLst/>
              <a:gdLst>
                <a:gd name="T0" fmla="*/ 7 w 14"/>
                <a:gd name="T1" fmla="*/ 17 h 21"/>
                <a:gd name="T2" fmla="*/ 1 w 14"/>
                <a:gd name="T3" fmla="*/ 21 h 21"/>
                <a:gd name="T4" fmla="*/ 0 w 14"/>
                <a:gd name="T5" fmla="*/ 21 h 21"/>
                <a:gd name="T6" fmla="*/ 5 w 14"/>
                <a:gd name="T7" fmla="*/ 11 h 21"/>
                <a:gd name="T8" fmla="*/ 7 w 14"/>
                <a:gd name="T9" fmla="*/ 0 h 21"/>
                <a:gd name="T10" fmla="*/ 9 w 14"/>
                <a:gd name="T11" fmla="*/ 11 h 21"/>
                <a:gd name="T12" fmla="*/ 14 w 14"/>
                <a:gd name="T13" fmla="*/ 21 h 21"/>
                <a:gd name="T14" fmla="*/ 14 w 14"/>
                <a:gd name="T15" fmla="*/ 21 h 21"/>
                <a:gd name="T16" fmla="*/ 7 w 14"/>
                <a:gd name="T1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7" y="17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7"/>
                    <a:pt x="6" y="3"/>
                    <a:pt x="7" y="0"/>
                  </a:cubicBezTo>
                  <a:cubicBezTo>
                    <a:pt x="8" y="3"/>
                    <a:pt x="9" y="7"/>
                    <a:pt x="9" y="1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lnTo>
                    <a:pt x="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3" name="Freeform 143">
              <a:extLst>
                <a:ext uri="{FF2B5EF4-FFF2-40B4-BE49-F238E27FC236}">
                  <a16:creationId xmlns:a16="http://schemas.microsoft.com/office/drawing/2014/main" id="{67D7CF6C-8CA2-97F1-BC6D-FFD6D4FE1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2807"/>
              <a:ext cx="1146" cy="840"/>
            </a:xfrm>
            <a:custGeom>
              <a:avLst/>
              <a:gdLst>
                <a:gd name="T0" fmla="*/ 0 w 304"/>
                <a:gd name="T1" fmla="*/ 0 h 223"/>
                <a:gd name="T2" fmla="*/ 133 w 304"/>
                <a:gd name="T3" fmla="*/ 111 h 223"/>
                <a:gd name="T4" fmla="*/ 258 w 304"/>
                <a:gd name="T5" fmla="*/ 223 h 223"/>
                <a:gd name="T6" fmla="*/ 304 w 304"/>
                <a:gd name="T7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4" h="223">
                  <a:moveTo>
                    <a:pt x="0" y="0"/>
                  </a:moveTo>
                  <a:cubicBezTo>
                    <a:pt x="117" y="0"/>
                    <a:pt x="133" y="25"/>
                    <a:pt x="133" y="111"/>
                  </a:cubicBezTo>
                  <a:cubicBezTo>
                    <a:pt x="133" y="213"/>
                    <a:pt x="159" y="223"/>
                    <a:pt x="258" y="223"/>
                  </a:cubicBezTo>
                  <a:cubicBezTo>
                    <a:pt x="304" y="223"/>
                    <a:pt x="304" y="223"/>
                    <a:pt x="304" y="223"/>
                  </a:cubicBezTo>
                </a:path>
              </a:pathLst>
            </a:custGeom>
            <a:noFill/>
            <a:ln w="301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4" name="Freeform 144">
              <a:extLst>
                <a:ext uri="{FF2B5EF4-FFF2-40B4-BE49-F238E27FC236}">
                  <a16:creationId xmlns:a16="http://schemas.microsoft.com/office/drawing/2014/main" id="{866BE21C-A58B-A4E3-8C5E-B18953207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2721"/>
              <a:ext cx="961" cy="926"/>
            </a:xfrm>
            <a:custGeom>
              <a:avLst/>
              <a:gdLst>
                <a:gd name="T0" fmla="*/ 255 w 255"/>
                <a:gd name="T1" fmla="*/ 246 h 246"/>
                <a:gd name="T2" fmla="*/ 133 w 255"/>
                <a:gd name="T3" fmla="*/ 134 h 246"/>
                <a:gd name="T4" fmla="*/ 0 w 255"/>
                <a:gd name="T5" fmla="*/ 23 h 246"/>
                <a:gd name="T6" fmla="*/ 0 w 255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246">
                  <a:moveTo>
                    <a:pt x="255" y="246"/>
                  </a:moveTo>
                  <a:cubicBezTo>
                    <a:pt x="255" y="150"/>
                    <a:pt x="222" y="134"/>
                    <a:pt x="133" y="134"/>
                  </a:cubicBezTo>
                  <a:cubicBezTo>
                    <a:pt x="28" y="134"/>
                    <a:pt x="0" y="122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01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2415" name="Group 175">
              <a:extLst>
                <a:ext uri="{FF2B5EF4-FFF2-40B4-BE49-F238E27FC236}">
                  <a16:creationId xmlns:a16="http://schemas.microsoft.com/office/drawing/2014/main" id="{ED356A02-10D7-D409-04A9-7A5EAD3ACB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3717"/>
              <a:ext cx="470" cy="168"/>
              <a:chOff x="3091" y="3717"/>
              <a:chExt cx="470" cy="168"/>
            </a:xfrm>
          </p:grpSpPr>
          <p:sp>
            <p:nvSpPr>
              <p:cNvPr id="522392" name="Rectangle 152">
                <a:extLst>
                  <a:ext uri="{FF2B5EF4-FFF2-40B4-BE49-F238E27FC236}">
                    <a16:creationId xmlns:a16="http://schemas.microsoft.com/office/drawing/2014/main" id="{B1C2650E-796A-5CBC-4AE7-DD55A0FA2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3717"/>
                <a:ext cx="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i="0">
                    <a:latin typeface="Myriad Roman" charset="0"/>
                  </a:rPr>
                  <a:t>V</a:t>
                </a:r>
                <a:endParaRPr lang="en-US" altLang="en-US"/>
              </a:p>
            </p:txBody>
          </p:sp>
          <p:sp>
            <p:nvSpPr>
              <p:cNvPr id="522393" name="Rectangle 153">
                <a:extLst>
                  <a:ext uri="{FF2B5EF4-FFF2-40B4-BE49-F238E27FC236}">
                    <a16:creationId xmlns:a16="http://schemas.microsoft.com/office/drawing/2014/main" id="{3648D9DB-EA93-EB18-BB8A-46949C6E7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" y="3779"/>
                <a:ext cx="2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100" i="0">
                    <a:latin typeface="Myriad Roman" charset="0"/>
                  </a:rPr>
                  <a:t>i</a:t>
                </a:r>
                <a:endParaRPr lang="en-US" altLang="en-US"/>
              </a:p>
            </p:txBody>
          </p:sp>
          <p:sp>
            <p:nvSpPr>
              <p:cNvPr id="522394" name="Rectangle 154">
                <a:extLst>
                  <a:ext uri="{FF2B5EF4-FFF2-40B4-BE49-F238E27FC236}">
                    <a16:creationId xmlns:a16="http://schemas.microsoft.com/office/drawing/2014/main" id="{B9FE4163-659E-E1C2-0055-EA925950F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7" y="3779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100" i="0">
                    <a:latin typeface="Myriad Roman" charset="0"/>
                  </a:rPr>
                  <a:t>1</a:t>
                </a:r>
                <a:endParaRPr lang="en-US" altLang="en-US"/>
              </a:p>
            </p:txBody>
          </p:sp>
          <p:sp>
            <p:nvSpPr>
              <p:cNvPr id="522395" name="Rectangle 155">
                <a:extLst>
                  <a:ext uri="{FF2B5EF4-FFF2-40B4-BE49-F238E27FC236}">
                    <a16:creationId xmlns:a16="http://schemas.microsoft.com/office/drawing/2014/main" id="{320C261C-B82D-FDE2-ACD3-BF5491A2F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3" y="3717"/>
                <a:ext cx="7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i="0">
                    <a:latin typeface="Myriad Roman" charset="0"/>
                  </a:rPr>
                  <a:t>=</a:t>
                </a:r>
                <a:endParaRPr lang="en-US" altLang="en-US"/>
              </a:p>
            </p:txBody>
          </p:sp>
          <p:sp>
            <p:nvSpPr>
              <p:cNvPr id="522396" name="Rectangle 156">
                <a:extLst>
                  <a:ext uri="{FF2B5EF4-FFF2-40B4-BE49-F238E27FC236}">
                    <a16:creationId xmlns:a16="http://schemas.microsoft.com/office/drawing/2014/main" id="{019E364D-CB96-EEB0-F3A1-AE8CB6D50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" y="3717"/>
                <a:ext cx="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i="0">
                    <a:latin typeface="Myriad Roman" charset="0"/>
                  </a:rPr>
                  <a:t>V</a:t>
                </a:r>
                <a:endParaRPr lang="en-US" altLang="en-US"/>
              </a:p>
            </p:txBody>
          </p:sp>
          <p:sp>
            <p:nvSpPr>
              <p:cNvPr id="522397" name="Rectangle 157">
                <a:extLst>
                  <a:ext uri="{FF2B5EF4-FFF2-40B4-BE49-F238E27FC236}">
                    <a16:creationId xmlns:a16="http://schemas.microsoft.com/office/drawing/2014/main" id="{9D08D4E2-9281-E501-5840-5CF45D23B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2" y="3779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100" i="0">
                    <a:latin typeface="Myriad Roman" charset="0"/>
                  </a:rPr>
                  <a:t>o</a:t>
                </a:r>
                <a:endParaRPr lang="en-US" altLang="en-US"/>
              </a:p>
            </p:txBody>
          </p:sp>
          <p:sp>
            <p:nvSpPr>
              <p:cNvPr id="522398" name="Rectangle 158">
                <a:extLst>
                  <a:ext uri="{FF2B5EF4-FFF2-40B4-BE49-F238E27FC236}">
                    <a16:creationId xmlns:a16="http://schemas.microsoft.com/office/drawing/2014/main" id="{43F63EEE-DDF4-19C5-7BE5-5F52E3530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3779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100" i="0">
                    <a:latin typeface="Myriad Roman" charset="0"/>
                  </a:rPr>
                  <a:t>2</a:t>
                </a:r>
                <a:endParaRPr lang="en-US" altLang="en-US"/>
              </a:p>
            </p:txBody>
          </p:sp>
        </p:grpSp>
        <p:sp>
          <p:nvSpPr>
            <p:cNvPr id="522399" name="Freeform 159">
              <a:extLst>
                <a:ext uri="{FF2B5EF4-FFF2-40B4-BE49-F238E27FC236}">
                  <a16:creationId xmlns:a16="http://schemas.microsoft.com/office/drawing/2014/main" id="{03013E28-19E2-7491-D28F-E2C377B4C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" y="2333"/>
              <a:ext cx="192" cy="425"/>
            </a:xfrm>
            <a:custGeom>
              <a:avLst/>
              <a:gdLst>
                <a:gd name="T0" fmla="*/ 0 w 51"/>
                <a:gd name="T1" fmla="*/ 0 h 113"/>
                <a:gd name="T2" fmla="*/ 51 w 51"/>
                <a:gd name="T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113">
                  <a:moveTo>
                    <a:pt x="0" y="0"/>
                  </a:moveTo>
                  <a:cubicBezTo>
                    <a:pt x="0" y="25"/>
                    <a:pt x="2" y="91"/>
                    <a:pt x="51" y="113"/>
                  </a:cubicBezTo>
                </a:path>
              </a:pathLst>
            </a:custGeom>
            <a:noFill/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00" name="Freeform 160">
              <a:extLst>
                <a:ext uri="{FF2B5EF4-FFF2-40B4-BE49-F238E27FC236}">
                  <a16:creationId xmlns:a16="http://schemas.microsoft.com/office/drawing/2014/main" id="{AD66E9F2-DB38-FE2A-93A6-FB8268C05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" y="2721"/>
              <a:ext cx="102" cy="71"/>
            </a:xfrm>
            <a:custGeom>
              <a:avLst/>
              <a:gdLst>
                <a:gd name="T0" fmla="*/ 7 w 27"/>
                <a:gd name="T1" fmla="*/ 10 h 19"/>
                <a:gd name="T2" fmla="*/ 6 w 27"/>
                <a:gd name="T3" fmla="*/ 0 h 19"/>
                <a:gd name="T4" fmla="*/ 7 w 27"/>
                <a:gd name="T5" fmla="*/ 0 h 19"/>
                <a:gd name="T6" fmla="*/ 16 w 27"/>
                <a:gd name="T7" fmla="*/ 10 h 19"/>
                <a:gd name="T8" fmla="*/ 27 w 27"/>
                <a:gd name="T9" fmla="*/ 19 h 19"/>
                <a:gd name="T10" fmla="*/ 14 w 27"/>
                <a:gd name="T11" fmla="*/ 16 h 19"/>
                <a:gd name="T12" fmla="*/ 0 w 27"/>
                <a:gd name="T13" fmla="*/ 15 h 19"/>
                <a:gd name="T14" fmla="*/ 0 w 27"/>
                <a:gd name="T15" fmla="*/ 15 h 19"/>
                <a:gd name="T16" fmla="*/ 7 w 27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9">
                  <a:moveTo>
                    <a:pt x="7" y="1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0" y="13"/>
                    <a:pt x="23" y="16"/>
                    <a:pt x="27" y="19"/>
                  </a:cubicBezTo>
                  <a:cubicBezTo>
                    <a:pt x="23" y="18"/>
                    <a:pt x="18" y="17"/>
                    <a:pt x="14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01" name="Freeform 161">
              <a:extLst>
                <a:ext uri="{FF2B5EF4-FFF2-40B4-BE49-F238E27FC236}">
                  <a16:creationId xmlns:a16="http://schemas.microsoft.com/office/drawing/2014/main" id="{B51EEACD-7073-A748-B452-B850751CA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333"/>
              <a:ext cx="196" cy="425"/>
            </a:xfrm>
            <a:custGeom>
              <a:avLst/>
              <a:gdLst>
                <a:gd name="T0" fmla="*/ 52 w 52"/>
                <a:gd name="T1" fmla="*/ 0 h 113"/>
                <a:gd name="T2" fmla="*/ 0 w 52"/>
                <a:gd name="T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" h="113">
                  <a:moveTo>
                    <a:pt x="52" y="0"/>
                  </a:moveTo>
                  <a:cubicBezTo>
                    <a:pt x="52" y="25"/>
                    <a:pt x="50" y="91"/>
                    <a:pt x="0" y="113"/>
                  </a:cubicBezTo>
                </a:path>
              </a:pathLst>
            </a:custGeom>
            <a:noFill/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02" name="Freeform 162">
              <a:extLst>
                <a:ext uri="{FF2B5EF4-FFF2-40B4-BE49-F238E27FC236}">
                  <a16:creationId xmlns:a16="http://schemas.microsoft.com/office/drawing/2014/main" id="{FEBBABC0-79B4-0E80-2B45-6F03AD239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" y="2721"/>
              <a:ext cx="102" cy="71"/>
            </a:xfrm>
            <a:custGeom>
              <a:avLst/>
              <a:gdLst>
                <a:gd name="T0" fmla="*/ 19 w 27"/>
                <a:gd name="T1" fmla="*/ 10 h 19"/>
                <a:gd name="T2" fmla="*/ 20 w 27"/>
                <a:gd name="T3" fmla="*/ 0 h 19"/>
                <a:gd name="T4" fmla="*/ 20 w 27"/>
                <a:gd name="T5" fmla="*/ 0 h 19"/>
                <a:gd name="T6" fmla="*/ 11 w 27"/>
                <a:gd name="T7" fmla="*/ 10 h 19"/>
                <a:gd name="T8" fmla="*/ 0 w 27"/>
                <a:gd name="T9" fmla="*/ 19 h 19"/>
                <a:gd name="T10" fmla="*/ 13 w 27"/>
                <a:gd name="T11" fmla="*/ 16 h 19"/>
                <a:gd name="T12" fmla="*/ 27 w 27"/>
                <a:gd name="T13" fmla="*/ 15 h 19"/>
                <a:gd name="T14" fmla="*/ 27 w 27"/>
                <a:gd name="T15" fmla="*/ 15 h 19"/>
                <a:gd name="T16" fmla="*/ 19 w 27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9">
                  <a:moveTo>
                    <a:pt x="19" y="1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7" y="13"/>
                    <a:pt x="3" y="16"/>
                    <a:pt x="0" y="19"/>
                  </a:cubicBezTo>
                  <a:cubicBezTo>
                    <a:pt x="4" y="18"/>
                    <a:pt x="9" y="17"/>
                    <a:pt x="13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03" name="Oval 163">
              <a:extLst>
                <a:ext uri="{FF2B5EF4-FFF2-40B4-BE49-F238E27FC236}">
                  <a16:creationId xmlns:a16="http://schemas.microsoft.com/office/drawing/2014/main" id="{89562BC6-EBC3-6438-FC03-9FFFF0560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" y="2785"/>
              <a:ext cx="46" cy="4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04" name="Oval 164">
              <a:extLst>
                <a:ext uri="{FF2B5EF4-FFF2-40B4-BE49-F238E27FC236}">
                  <a16:creationId xmlns:a16="http://schemas.microsoft.com/office/drawing/2014/main" id="{1C8A31E5-5B7A-6A8A-5463-21622FD22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3203"/>
              <a:ext cx="45" cy="4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05" name="Oval 165">
              <a:extLst>
                <a:ext uri="{FF2B5EF4-FFF2-40B4-BE49-F238E27FC236}">
                  <a16:creationId xmlns:a16="http://schemas.microsoft.com/office/drawing/2014/main" id="{5672A25F-2CC0-2E16-2BB1-74779782E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3625"/>
              <a:ext cx="46" cy="4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2407" name="Group 167">
              <a:extLst>
                <a:ext uri="{FF2B5EF4-FFF2-40B4-BE49-F238E27FC236}">
                  <a16:creationId xmlns:a16="http://schemas.microsoft.com/office/drawing/2014/main" id="{ECB30AC8-E122-B686-8B34-72B8B84A2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7" y="1370"/>
              <a:ext cx="185" cy="290"/>
              <a:chOff x="2288" y="2346"/>
              <a:chExt cx="185" cy="290"/>
            </a:xfrm>
          </p:grpSpPr>
          <p:sp>
            <p:nvSpPr>
              <p:cNvPr id="522408" name="Rectangle 168">
                <a:extLst>
                  <a:ext uri="{FF2B5EF4-FFF2-40B4-BE49-F238E27FC236}">
                    <a16:creationId xmlns:a16="http://schemas.microsoft.com/office/drawing/2014/main" id="{4C73136E-01B5-7F57-E40C-940B7CB13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2346"/>
                <a:ext cx="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i="0">
                    <a:latin typeface="Myriad Roman" charset="0"/>
                  </a:rPr>
                  <a:t>V</a:t>
                </a:r>
                <a:endParaRPr lang="en-US" altLang="en-US"/>
              </a:p>
            </p:txBody>
          </p:sp>
          <p:sp>
            <p:nvSpPr>
              <p:cNvPr id="522409" name="Rectangle 169">
                <a:extLst>
                  <a:ext uri="{FF2B5EF4-FFF2-40B4-BE49-F238E27FC236}">
                    <a16:creationId xmlns:a16="http://schemas.microsoft.com/office/drawing/2014/main" id="{99ED7C93-9D4F-05EB-3A54-2D9C93741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5" y="2406"/>
                <a:ext cx="9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100" i="0">
                    <a:latin typeface="Myriad Roman" charset="0"/>
                  </a:rPr>
                  <a:t>o1</a:t>
                </a:r>
                <a:endParaRPr lang="en-US" altLang="en-US"/>
              </a:p>
            </p:txBody>
          </p:sp>
          <p:sp>
            <p:nvSpPr>
              <p:cNvPr id="522410" name="Rectangle 170">
                <a:extLst>
                  <a:ext uri="{FF2B5EF4-FFF2-40B4-BE49-F238E27FC236}">
                    <a16:creationId xmlns:a16="http://schemas.microsoft.com/office/drawing/2014/main" id="{181A245B-AF16-03B7-41CE-92DF0BB63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06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 altLang="en-US"/>
              </a:p>
            </p:txBody>
          </p:sp>
        </p:grpSp>
        <p:grpSp>
          <p:nvGrpSpPr>
            <p:cNvPr id="522411" name="Group 171">
              <a:extLst>
                <a:ext uri="{FF2B5EF4-FFF2-40B4-BE49-F238E27FC236}">
                  <a16:creationId xmlns:a16="http://schemas.microsoft.com/office/drawing/2014/main" id="{E71F9384-167A-0044-31A6-30453E1BE1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5" y="1365"/>
              <a:ext cx="142" cy="290"/>
              <a:chOff x="2288" y="2346"/>
              <a:chExt cx="142" cy="290"/>
            </a:xfrm>
          </p:grpSpPr>
          <p:sp>
            <p:nvSpPr>
              <p:cNvPr id="522412" name="Rectangle 172">
                <a:extLst>
                  <a:ext uri="{FF2B5EF4-FFF2-40B4-BE49-F238E27FC236}">
                    <a16:creationId xmlns:a16="http://schemas.microsoft.com/office/drawing/2014/main" id="{4602217B-1BE4-846F-177E-5176FEFCA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2346"/>
                <a:ext cx="14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i="0">
                    <a:latin typeface="Myriad Roman" charset="0"/>
                  </a:rPr>
                  <a:t>V</a:t>
                </a:r>
                <a:r>
                  <a:rPr lang="en-US" altLang="en-US" sz="1500" i="0" baseline="-25000">
                    <a:latin typeface="Myriad Roman" charset="0"/>
                  </a:rPr>
                  <a:t>i2</a:t>
                </a:r>
                <a:endParaRPr lang="en-US" altLang="en-US" sz="1500" baseline="-25000">
                  <a:latin typeface="Myriad Roman" charset="0"/>
                </a:endParaRPr>
              </a:p>
            </p:txBody>
          </p:sp>
          <p:sp>
            <p:nvSpPr>
              <p:cNvPr id="522413" name="Rectangle 173">
                <a:extLst>
                  <a:ext uri="{FF2B5EF4-FFF2-40B4-BE49-F238E27FC236}">
                    <a16:creationId xmlns:a16="http://schemas.microsoft.com/office/drawing/2014/main" id="{24BE9D45-86D1-9EB3-6ACA-8A259F52A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5" y="2406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 altLang="en-US"/>
              </a:p>
            </p:txBody>
          </p:sp>
          <p:sp>
            <p:nvSpPr>
              <p:cNvPr id="522414" name="Rectangle 174">
                <a:extLst>
                  <a:ext uri="{FF2B5EF4-FFF2-40B4-BE49-F238E27FC236}">
                    <a16:creationId xmlns:a16="http://schemas.microsoft.com/office/drawing/2014/main" id="{9017F2DD-2B19-D8BE-1106-12A0C5EC0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06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 altLang="en-US"/>
              </a:p>
            </p:txBody>
          </p:sp>
        </p:grpSp>
        <p:grpSp>
          <p:nvGrpSpPr>
            <p:cNvPr id="522416" name="Group 176">
              <a:extLst>
                <a:ext uri="{FF2B5EF4-FFF2-40B4-BE49-F238E27FC236}">
                  <a16:creationId xmlns:a16="http://schemas.microsoft.com/office/drawing/2014/main" id="{4FA3C940-FB7B-F292-DC67-671F93ECAB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4" y="2820"/>
              <a:ext cx="470" cy="168"/>
              <a:chOff x="3091" y="3717"/>
              <a:chExt cx="470" cy="168"/>
            </a:xfrm>
          </p:grpSpPr>
          <p:sp>
            <p:nvSpPr>
              <p:cNvPr id="522417" name="Rectangle 177">
                <a:extLst>
                  <a:ext uri="{FF2B5EF4-FFF2-40B4-BE49-F238E27FC236}">
                    <a16:creationId xmlns:a16="http://schemas.microsoft.com/office/drawing/2014/main" id="{5D7486D5-0022-D5EC-65D8-CBCF7DA59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3717"/>
                <a:ext cx="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i="0">
                    <a:latin typeface="Myriad Roman" charset="0"/>
                  </a:rPr>
                  <a:t>V</a:t>
                </a:r>
                <a:endParaRPr lang="en-US" altLang="en-US"/>
              </a:p>
            </p:txBody>
          </p:sp>
          <p:sp>
            <p:nvSpPr>
              <p:cNvPr id="522418" name="Rectangle 178">
                <a:extLst>
                  <a:ext uri="{FF2B5EF4-FFF2-40B4-BE49-F238E27FC236}">
                    <a16:creationId xmlns:a16="http://schemas.microsoft.com/office/drawing/2014/main" id="{97DCABEF-059C-650C-5097-CBA1E9D8A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" y="3779"/>
                <a:ext cx="2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100" i="0">
                    <a:latin typeface="Myriad Roman" charset="0"/>
                  </a:rPr>
                  <a:t>i</a:t>
                </a:r>
                <a:endParaRPr lang="en-US" altLang="en-US"/>
              </a:p>
            </p:txBody>
          </p:sp>
          <p:sp>
            <p:nvSpPr>
              <p:cNvPr id="522419" name="Rectangle 179">
                <a:extLst>
                  <a:ext uri="{FF2B5EF4-FFF2-40B4-BE49-F238E27FC236}">
                    <a16:creationId xmlns:a16="http://schemas.microsoft.com/office/drawing/2014/main" id="{41BBF834-5855-664D-9BAC-CC005075B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7" y="3779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100" i="0">
                    <a:latin typeface="Myriad Roman" charset="0"/>
                  </a:rPr>
                  <a:t>2</a:t>
                </a:r>
                <a:endParaRPr lang="en-US" altLang="en-US"/>
              </a:p>
            </p:txBody>
          </p:sp>
          <p:sp>
            <p:nvSpPr>
              <p:cNvPr id="522420" name="Rectangle 180">
                <a:extLst>
                  <a:ext uri="{FF2B5EF4-FFF2-40B4-BE49-F238E27FC236}">
                    <a16:creationId xmlns:a16="http://schemas.microsoft.com/office/drawing/2014/main" id="{6FE6C93D-9D2A-EC4A-B09A-A76FE264C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3" y="3717"/>
                <a:ext cx="7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i="0">
                    <a:latin typeface="Myriad Roman" charset="0"/>
                  </a:rPr>
                  <a:t>=</a:t>
                </a:r>
                <a:endParaRPr lang="en-US" altLang="en-US"/>
              </a:p>
            </p:txBody>
          </p:sp>
          <p:sp>
            <p:nvSpPr>
              <p:cNvPr id="522421" name="Rectangle 181">
                <a:extLst>
                  <a:ext uri="{FF2B5EF4-FFF2-40B4-BE49-F238E27FC236}">
                    <a16:creationId xmlns:a16="http://schemas.microsoft.com/office/drawing/2014/main" id="{2A5F5525-BD19-D760-C680-354ABDB13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" y="3717"/>
                <a:ext cx="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i="0">
                    <a:latin typeface="Myriad Roman" charset="0"/>
                  </a:rPr>
                  <a:t>V</a:t>
                </a:r>
                <a:endParaRPr lang="en-US" altLang="en-US"/>
              </a:p>
            </p:txBody>
          </p:sp>
          <p:sp>
            <p:nvSpPr>
              <p:cNvPr id="522422" name="Rectangle 182">
                <a:extLst>
                  <a:ext uri="{FF2B5EF4-FFF2-40B4-BE49-F238E27FC236}">
                    <a16:creationId xmlns:a16="http://schemas.microsoft.com/office/drawing/2014/main" id="{6BF1ED05-74E4-7B24-F028-7DD89A4C9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2" y="3779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100" i="0">
                    <a:latin typeface="Myriad Roman" charset="0"/>
                  </a:rPr>
                  <a:t>o</a:t>
                </a:r>
                <a:endParaRPr lang="en-US" altLang="en-US"/>
              </a:p>
            </p:txBody>
          </p:sp>
          <p:sp>
            <p:nvSpPr>
              <p:cNvPr id="522423" name="Rectangle 183">
                <a:extLst>
                  <a:ext uri="{FF2B5EF4-FFF2-40B4-BE49-F238E27FC236}">
                    <a16:creationId xmlns:a16="http://schemas.microsoft.com/office/drawing/2014/main" id="{4CFFD1F5-F395-6F29-DB4A-D096685B9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3779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100" i="0">
                    <a:latin typeface="Myriad Roman" charset="0"/>
                  </a:rPr>
                  <a:t>1</a:t>
                </a:r>
                <a:endParaRPr lang="en-US" alt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>
            <a:extLst>
              <a:ext uri="{FF2B5EF4-FFF2-40B4-BE49-F238E27FC236}">
                <a16:creationId xmlns:a16="http://schemas.microsoft.com/office/drawing/2014/main" id="{4037B792-B657-8DCB-DCE7-DFDDE8D0B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Meta-Stability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3267" name="Text Box 3">
            <a:extLst>
              <a:ext uri="{FF2B5EF4-FFF2-40B4-BE49-F238E27FC236}">
                <a16:creationId xmlns:a16="http://schemas.microsoft.com/office/drawing/2014/main" id="{BB159975-2BD2-74F2-2AEF-42FB8041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19700"/>
            <a:ext cx="743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>
                <a:solidFill>
                  <a:srgbClr val="0000B6"/>
                </a:solidFill>
                <a:latin typeface="Book Antiqua" panose="02040602050305030304" pitchFamily="18" charset="0"/>
              </a:rPr>
              <a:t>Gain should be larger than 1 in the transition region</a:t>
            </a:r>
            <a:endParaRPr lang="en-US" altLang="en-US" sz="4400" b="1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pic>
        <p:nvPicPr>
          <p:cNvPr id="523268" name="Picture 4">
            <a:extLst>
              <a:ext uri="{FF2B5EF4-FFF2-40B4-BE49-F238E27FC236}">
                <a16:creationId xmlns:a16="http://schemas.microsoft.com/office/drawing/2014/main" id="{9ED3CF0E-BA24-8129-8829-61BC6E3A0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12888"/>
            <a:ext cx="853440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A8F9589E-83BA-C0BD-62D0-81F75E0D7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into a Static Latch</a:t>
            </a:r>
          </a:p>
        </p:txBody>
      </p:sp>
      <p:pic>
        <p:nvPicPr>
          <p:cNvPr id="559107" name="Picture 3">
            <a:extLst>
              <a:ext uri="{FF2B5EF4-FFF2-40B4-BE49-F238E27FC236}">
                <a16:creationId xmlns:a16="http://schemas.microsoft.com/office/drawing/2014/main" id="{4748129C-B0ED-22A3-8E30-95637447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3505200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9108" name="Group 4">
            <a:extLst>
              <a:ext uri="{FF2B5EF4-FFF2-40B4-BE49-F238E27FC236}">
                <a16:creationId xmlns:a16="http://schemas.microsoft.com/office/drawing/2014/main" id="{A7CEC249-1015-E76F-D8D1-A73E30B9099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660650"/>
            <a:ext cx="3424238" cy="1595438"/>
            <a:chOff x="2589" y="1676"/>
            <a:chExt cx="2584" cy="1471"/>
          </a:xfrm>
        </p:grpSpPr>
        <p:sp>
          <p:nvSpPr>
            <p:cNvPr id="559109" name="Freeform 5">
              <a:extLst>
                <a:ext uri="{FF2B5EF4-FFF2-40B4-BE49-F238E27FC236}">
                  <a16:creationId xmlns:a16="http://schemas.microsoft.com/office/drawing/2014/main" id="{B726994B-7DD8-1CD6-1997-C481F2160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2161"/>
              <a:ext cx="322" cy="369"/>
            </a:xfrm>
            <a:custGeom>
              <a:avLst/>
              <a:gdLst>
                <a:gd name="T0" fmla="*/ 0 w 322"/>
                <a:gd name="T1" fmla="*/ 369 h 369"/>
                <a:gd name="T2" fmla="*/ 322 w 322"/>
                <a:gd name="T3" fmla="*/ 187 h 369"/>
                <a:gd name="T4" fmla="*/ 0 w 322"/>
                <a:gd name="T5" fmla="*/ 0 h 369"/>
                <a:gd name="T6" fmla="*/ 0 w 322"/>
                <a:gd name="T7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2" h="369">
                  <a:moveTo>
                    <a:pt x="0" y="369"/>
                  </a:moveTo>
                  <a:lnTo>
                    <a:pt x="322" y="187"/>
                  </a:lnTo>
                  <a:lnTo>
                    <a:pt x="0" y="0"/>
                  </a:lnTo>
                  <a:lnTo>
                    <a:pt x="0" y="369"/>
                  </a:lnTo>
                  <a:close/>
                </a:path>
              </a:pathLst>
            </a:custGeom>
            <a:noFill/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10" name="Oval 6">
              <a:extLst>
                <a:ext uri="{FF2B5EF4-FFF2-40B4-BE49-F238E27FC236}">
                  <a16:creationId xmlns:a16="http://schemas.microsoft.com/office/drawing/2014/main" id="{3C98020E-B81A-62D6-3C46-22755F3B2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2315"/>
              <a:ext cx="66" cy="6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11" name="Line 7">
              <a:extLst>
                <a:ext uri="{FF2B5EF4-FFF2-40B4-BE49-F238E27FC236}">
                  <a16:creationId xmlns:a16="http://schemas.microsoft.com/office/drawing/2014/main" id="{EF9B0F8B-7C35-2645-B900-B19D5027C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348"/>
              <a:ext cx="40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12" name="Rectangle 8">
              <a:extLst>
                <a:ext uri="{FF2B5EF4-FFF2-40B4-BE49-F238E27FC236}">
                  <a16:creationId xmlns:a16="http://schemas.microsoft.com/office/drawing/2014/main" id="{A747CEEB-BB23-9038-8C7F-0CEC230E0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269"/>
              <a:ext cx="13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i="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59113" name="Rectangle 9">
              <a:extLst>
                <a:ext uri="{FF2B5EF4-FFF2-40B4-BE49-F238E27FC236}">
                  <a16:creationId xmlns:a16="http://schemas.microsoft.com/office/drawing/2014/main" id="{04476D6F-62C6-6D71-2616-A137824C0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1676"/>
              <a:ext cx="3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i="0">
                  <a:solidFill>
                    <a:srgbClr val="000000"/>
                  </a:solidFill>
                  <a:latin typeface="Myriad Roman" charset="0"/>
                </a:rPr>
                <a:t>CLK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59114" name="Line 10">
              <a:extLst>
                <a:ext uri="{FF2B5EF4-FFF2-40B4-BE49-F238E27FC236}">
                  <a16:creationId xmlns:a16="http://schemas.microsoft.com/office/drawing/2014/main" id="{21F5D211-51C2-0216-5082-92B76068C4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7" y="2348"/>
              <a:ext cx="73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15" name="Line 11">
              <a:extLst>
                <a:ext uri="{FF2B5EF4-FFF2-40B4-BE49-F238E27FC236}">
                  <a16:creationId xmlns:a16="http://schemas.microsoft.com/office/drawing/2014/main" id="{C5F72F16-172F-C7E1-8ABC-82750E988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1" y="2619"/>
              <a:ext cx="1" cy="21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16" name="Line 12">
              <a:extLst>
                <a:ext uri="{FF2B5EF4-FFF2-40B4-BE49-F238E27FC236}">
                  <a16:creationId xmlns:a16="http://schemas.microsoft.com/office/drawing/2014/main" id="{761336E8-49CB-6D97-B9B4-8E35443E1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2516"/>
              <a:ext cx="49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17" name="Line 13">
              <a:extLst>
                <a:ext uri="{FF2B5EF4-FFF2-40B4-BE49-F238E27FC236}">
                  <a16:creationId xmlns:a16="http://schemas.microsoft.com/office/drawing/2014/main" id="{E2A8BCAF-0E09-A3D9-FC74-EBB9231F3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0" y="2614"/>
              <a:ext cx="25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18" name="Line 14">
              <a:extLst>
                <a:ext uri="{FF2B5EF4-FFF2-40B4-BE49-F238E27FC236}">
                  <a16:creationId xmlns:a16="http://schemas.microsoft.com/office/drawing/2014/main" id="{32F872C0-6961-EF3A-6343-EB6217A51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2180"/>
              <a:ext cx="49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19" name="Line 15">
              <a:extLst>
                <a:ext uri="{FF2B5EF4-FFF2-40B4-BE49-F238E27FC236}">
                  <a16:creationId xmlns:a16="http://schemas.microsoft.com/office/drawing/2014/main" id="{387E7326-1F2F-C6D0-C934-3904C0672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0" y="2077"/>
              <a:ext cx="25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20" name="Line 16">
              <a:extLst>
                <a:ext uri="{FF2B5EF4-FFF2-40B4-BE49-F238E27FC236}">
                  <a16:creationId xmlns:a16="http://schemas.microsoft.com/office/drawing/2014/main" id="{CEFEAB18-3953-EB6A-6215-B1F848597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1862"/>
              <a:ext cx="1" cy="14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21" name="Rectangle 17">
              <a:extLst>
                <a:ext uri="{FF2B5EF4-FFF2-40B4-BE49-F238E27FC236}">
                  <a16:creationId xmlns:a16="http://schemas.microsoft.com/office/drawing/2014/main" id="{79A652DE-358F-4FDA-2A09-364058066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2180"/>
              <a:ext cx="271" cy="33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22" name="Oval 18">
              <a:extLst>
                <a:ext uri="{FF2B5EF4-FFF2-40B4-BE49-F238E27FC236}">
                  <a16:creationId xmlns:a16="http://schemas.microsoft.com/office/drawing/2014/main" id="{D790F7DF-9E8A-1D3F-7C4F-6C461F2A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2007"/>
              <a:ext cx="65" cy="6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23" name="Rectangle 19">
              <a:extLst>
                <a:ext uri="{FF2B5EF4-FFF2-40B4-BE49-F238E27FC236}">
                  <a16:creationId xmlns:a16="http://schemas.microsoft.com/office/drawing/2014/main" id="{C12A1C60-83C0-3D4D-6675-D1FF82124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881"/>
              <a:ext cx="3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i="0">
                  <a:solidFill>
                    <a:srgbClr val="000000"/>
                  </a:solidFill>
                  <a:latin typeface="Myriad Roman" charset="0"/>
                </a:rPr>
                <a:t>CLK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59124" name="Line 20">
              <a:extLst>
                <a:ext uri="{FF2B5EF4-FFF2-40B4-BE49-F238E27FC236}">
                  <a16:creationId xmlns:a16="http://schemas.microsoft.com/office/drawing/2014/main" id="{B41D3B46-F01B-1F79-1F77-C8F3D5C9D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" y="2880"/>
              <a:ext cx="33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25" name="Rectangle 21">
              <a:extLst>
                <a:ext uri="{FF2B5EF4-FFF2-40B4-BE49-F238E27FC236}">
                  <a16:creationId xmlns:a16="http://schemas.microsoft.com/office/drawing/2014/main" id="{FB0D97BF-10D2-2F78-5E6D-1E9BF8BAC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2269"/>
              <a:ext cx="13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i="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59126" name="Line 22">
              <a:extLst>
                <a:ext uri="{FF2B5EF4-FFF2-40B4-BE49-F238E27FC236}">
                  <a16:creationId xmlns:a16="http://schemas.microsoft.com/office/drawing/2014/main" id="{BB809857-9172-EC94-90D1-BB790C9EE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9" y="2268"/>
              <a:ext cx="12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27" name="Line 23">
              <a:extLst>
                <a:ext uri="{FF2B5EF4-FFF2-40B4-BE49-F238E27FC236}">
                  <a16:creationId xmlns:a16="http://schemas.microsoft.com/office/drawing/2014/main" id="{0D820E01-3CAD-AE63-A54C-555A82615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2348"/>
              <a:ext cx="41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28" name="Freeform 24">
              <a:extLst>
                <a:ext uri="{FF2B5EF4-FFF2-40B4-BE49-F238E27FC236}">
                  <a16:creationId xmlns:a16="http://schemas.microsoft.com/office/drawing/2014/main" id="{525C1227-53B0-43A6-D341-B17F62C52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2348"/>
              <a:ext cx="271" cy="467"/>
            </a:xfrm>
            <a:custGeom>
              <a:avLst/>
              <a:gdLst>
                <a:gd name="T0" fmla="*/ 271 w 271"/>
                <a:gd name="T1" fmla="*/ 467 h 467"/>
                <a:gd name="T2" fmla="*/ 0 w 271"/>
                <a:gd name="T3" fmla="*/ 467 h 467"/>
                <a:gd name="T4" fmla="*/ 0 w 271"/>
                <a:gd name="T5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1" h="467">
                  <a:moveTo>
                    <a:pt x="271" y="467"/>
                  </a:moveTo>
                  <a:lnTo>
                    <a:pt x="0" y="467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29" name="Freeform 25">
              <a:extLst>
                <a:ext uri="{FF2B5EF4-FFF2-40B4-BE49-F238E27FC236}">
                  <a16:creationId xmlns:a16="http://schemas.microsoft.com/office/drawing/2014/main" id="{D4B5E9A5-B611-DB81-C7F6-0F237CC17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348"/>
              <a:ext cx="276" cy="467"/>
            </a:xfrm>
            <a:custGeom>
              <a:avLst/>
              <a:gdLst>
                <a:gd name="T0" fmla="*/ 0 w 276"/>
                <a:gd name="T1" fmla="*/ 467 h 467"/>
                <a:gd name="T2" fmla="*/ 276 w 276"/>
                <a:gd name="T3" fmla="*/ 467 h 467"/>
                <a:gd name="T4" fmla="*/ 276 w 276"/>
                <a:gd name="T5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6" h="467">
                  <a:moveTo>
                    <a:pt x="0" y="467"/>
                  </a:moveTo>
                  <a:lnTo>
                    <a:pt x="276" y="467"/>
                  </a:lnTo>
                  <a:lnTo>
                    <a:pt x="276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30" name="Freeform 26">
              <a:extLst>
                <a:ext uri="{FF2B5EF4-FFF2-40B4-BE49-F238E27FC236}">
                  <a16:creationId xmlns:a16="http://schemas.microsoft.com/office/drawing/2014/main" id="{641C0A98-EF19-CDF8-7214-E9E001339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" y="2693"/>
              <a:ext cx="215" cy="248"/>
            </a:xfrm>
            <a:custGeom>
              <a:avLst/>
              <a:gdLst>
                <a:gd name="T0" fmla="*/ 215 w 215"/>
                <a:gd name="T1" fmla="*/ 0 h 248"/>
                <a:gd name="T2" fmla="*/ 0 w 215"/>
                <a:gd name="T3" fmla="*/ 122 h 248"/>
                <a:gd name="T4" fmla="*/ 215 w 215"/>
                <a:gd name="T5" fmla="*/ 248 h 248"/>
                <a:gd name="T6" fmla="*/ 215 w 215"/>
                <a:gd name="T7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248">
                  <a:moveTo>
                    <a:pt x="215" y="0"/>
                  </a:moveTo>
                  <a:lnTo>
                    <a:pt x="0" y="122"/>
                  </a:lnTo>
                  <a:lnTo>
                    <a:pt x="215" y="248"/>
                  </a:lnTo>
                  <a:lnTo>
                    <a:pt x="215" y="0"/>
                  </a:lnTo>
                  <a:close/>
                </a:path>
              </a:pathLst>
            </a:custGeom>
            <a:noFill/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31" name="Oval 27">
              <a:extLst>
                <a:ext uri="{FF2B5EF4-FFF2-40B4-BE49-F238E27FC236}">
                  <a16:creationId xmlns:a16="http://schemas.microsoft.com/office/drawing/2014/main" id="{7BE98A3E-C455-36E6-2D91-9C52C3BCE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2782"/>
              <a:ext cx="66" cy="6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9132" name="Text Box 28">
            <a:extLst>
              <a:ext uri="{FF2B5EF4-FFF2-40B4-BE49-F238E27FC236}">
                <a16:creationId xmlns:a16="http://schemas.microsoft.com/office/drawing/2014/main" id="{C48F7D3D-56C5-432C-F5CE-D081340D5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10200"/>
            <a:ext cx="282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Converting into a MUX</a:t>
            </a:r>
          </a:p>
        </p:txBody>
      </p:sp>
      <p:sp>
        <p:nvSpPr>
          <p:cNvPr id="559133" name="Text Box 29">
            <a:extLst>
              <a:ext uri="{FF2B5EF4-FFF2-40B4-BE49-F238E27FC236}">
                <a16:creationId xmlns:a16="http://schemas.microsoft.com/office/drawing/2014/main" id="{93FFF4DB-4003-874A-D0BC-902205659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75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Forcing the state</a:t>
            </a:r>
          </a:p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(can implement as NMOS-only)</a:t>
            </a:r>
          </a:p>
        </p:txBody>
      </p:sp>
      <p:sp>
        <p:nvSpPr>
          <p:cNvPr id="559134" name="Text Box 30">
            <a:extLst>
              <a:ext uri="{FF2B5EF4-FFF2-40B4-BE49-F238E27FC236}">
                <a16:creationId xmlns:a16="http://schemas.microsoft.com/office/drawing/2014/main" id="{C86F68A5-B131-4015-9EA1-8EAE5986E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74825"/>
            <a:ext cx="705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Use the clock as a decoupling signal, </a:t>
            </a:r>
            <a:b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that distinguishes between the transparent and opaque states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>
            <a:extLst>
              <a:ext uri="{FF2B5EF4-FFF2-40B4-BE49-F238E27FC236}">
                <a16:creationId xmlns:a16="http://schemas.microsoft.com/office/drawing/2014/main" id="{82518717-5E2E-26A5-CE16-BB88B8628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Mux-Based Latches</a:t>
            </a:r>
          </a:p>
        </p:txBody>
      </p:sp>
      <p:sp>
        <p:nvSpPr>
          <p:cNvPr id="524291" name="Text Box 3">
            <a:extLst>
              <a:ext uri="{FF2B5EF4-FFF2-40B4-BE49-F238E27FC236}">
                <a16:creationId xmlns:a16="http://schemas.microsoft.com/office/drawing/2014/main" id="{83203C53-CEFD-C095-25BB-0463440F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1374775"/>
            <a:ext cx="39639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>
                <a:solidFill>
                  <a:srgbClr val="0000B6"/>
                </a:solidFill>
                <a:latin typeface="Book Antiqua" panose="02040602050305030304" pitchFamily="18" charset="0"/>
              </a:rPr>
              <a:t>Negative latch</a:t>
            </a:r>
          </a:p>
          <a:p>
            <a:r>
              <a:rPr lang="en-US" altLang="en-US" b="1" i="0">
                <a:solidFill>
                  <a:srgbClr val="0000B6"/>
                </a:solidFill>
                <a:latin typeface="Book Antiqua" panose="02040602050305030304" pitchFamily="18" charset="0"/>
              </a:rPr>
              <a:t>(transparent when CLK= 0)</a:t>
            </a:r>
          </a:p>
        </p:txBody>
      </p:sp>
      <p:sp>
        <p:nvSpPr>
          <p:cNvPr id="524292" name="Text Box 4">
            <a:extLst>
              <a:ext uri="{FF2B5EF4-FFF2-40B4-BE49-F238E27FC236}">
                <a16:creationId xmlns:a16="http://schemas.microsoft.com/office/drawing/2014/main" id="{5AFE76DC-12FD-704B-942A-0EF878470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13" y="1527175"/>
            <a:ext cx="39639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>
                <a:solidFill>
                  <a:srgbClr val="0000B6"/>
                </a:solidFill>
                <a:latin typeface="Book Antiqua" panose="02040602050305030304" pitchFamily="18" charset="0"/>
              </a:rPr>
              <a:t>Positive latch</a:t>
            </a:r>
          </a:p>
          <a:p>
            <a:r>
              <a:rPr lang="en-US" altLang="en-US" b="1" i="0">
                <a:solidFill>
                  <a:srgbClr val="0000B6"/>
                </a:solidFill>
                <a:latin typeface="Book Antiqua" panose="02040602050305030304" pitchFamily="18" charset="0"/>
              </a:rPr>
              <a:t>(transparent when CLK= 1)</a:t>
            </a:r>
          </a:p>
        </p:txBody>
      </p:sp>
      <p:sp>
        <p:nvSpPr>
          <p:cNvPr id="524293" name="Rectangle 5">
            <a:extLst>
              <a:ext uri="{FF2B5EF4-FFF2-40B4-BE49-F238E27FC236}">
                <a16:creationId xmlns:a16="http://schemas.microsoft.com/office/drawing/2014/main" id="{45D75734-C82F-3651-E49C-4F8371691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3" y="5108575"/>
            <a:ext cx="509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000000"/>
                </a:solidFill>
                <a:latin typeface="Myriad Roman" charset="0"/>
              </a:rPr>
              <a:t>CLK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524294" name="Group 6">
            <a:extLst>
              <a:ext uri="{FF2B5EF4-FFF2-40B4-BE49-F238E27FC236}">
                <a16:creationId xmlns:a16="http://schemas.microsoft.com/office/drawing/2014/main" id="{211C0D9C-6329-FB83-6507-C602A3E6D4B3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2822575"/>
            <a:ext cx="2738437" cy="2438400"/>
            <a:chOff x="958" y="2223"/>
            <a:chExt cx="1725" cy="1536"/>
          </a:xfrm>
        </p:grpSpPr>
        <p:sp>
          <p:nvSpPr>
            <p:cNvPr id="524295" name="Freeform 7">
              <a:extLst>
                <a:ext uri="{FF2B5EF4-FFF2-40B4-BE49-F238E27FC236}">
                  <a16:creationId xmlns:a16="http://schemas.microsoft.com/office/drawing/2014/main" id="{2103A327-B226-C9D8-9DD4-D9F8AF4E1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" y="2223"/>
              <a:ext cx="1093" cy="650"/>
            </a:xfrm>
            <a:custGeom>
              <a:avLst/>
              <a:gdLst>
                <a:gd name="T0" fmla="*/ 1093 w 1093"/>
                <a:gd name="T1" fmla="*/ 650 h 650"/>
                <a:gd name="T2" fmla="*/ 1093 w 1093"/>
                <a:gd name="T3" fmla="*/ 0 h 650"/>
                <a:gd name="T4" fmla="*/ 0 w 1093"/>
                <a:gd name="T5" fmla="*/ 0 h 650"/>
                <a:gd name="T6" fmla="*/ 0 w 1093"/>
                <a:gd name="T7" fmla="*/ 527 h 650"/>
                <a:gd name="T8" fmla="*/ 335 w 1093"/>
                <a:gd name="T9" fmla="*/ 52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3" h="650">
                  <a:moveTo>
                    <a:pt x="1093" y="650"/>
                  </a:moveTo>
                  <a:lnTo>
                    <a:pt x="1093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335" y="52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96" name="Freeform 8">
              <a:extLst>
                <a:ext uri="{FF2B5EF4-FFF2-40B4-BE49-F238E27FC236}">
                  <a16:creationId xmlns:a16="http://schemas.microsoft.com/office/drawing/2014/main" id="{A1F7D97A-A5DB-30E2-87F2-5824AD2D5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2710"/>
              <a:ext cx="133" cy="84"/>
            </a:xfrm>
            <a:custGeom>
              <a:avLst/>
              <a:gdLst>
                <a:gd name="T0" fmla="*/ 5 w 27"/>
                <a:gd name="T1" fmla="*/ 8 h 17"/>
                <a:gd name="T2" fmla="*/ 0 w 27"/>
                <a:gd name="T3" fmla="*/ 0 h 17"/>
                <a:gd name="T4" fmla="*/ 0 w 27"/>
                <a:gd name="T5" fmla="*/ 0 h 17"/>
                <a:gd name="T6" fmla="*/ 13 w 27"/>
                <a:gd name="T7" fmla="*/ 5 h 17"/>
                <a:gd name="T8" fmla="*/ 27 w 27"/>
                <a:gd name="T9" fmla="*/ 8 h 17"/>
                <a:gd name="T10" fmla="*/ 13 w 27"/>
                <a:gd name="T11" fmla="*/ 11 h 17"/>
                <a:gd name="T12" fmla="*/ 0 w 27"/>
                <a:gd name="T13" fmla="*/ 17 h 17"/>
                <a:gd name="T14" fmla="*/ 0 w 27"/>
                <a:gd name="T15" fmla="*/ 16 h 17"/>
                <a:gd name="T16" fmla="*/ 5 w 27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22" y="7"/>
                    <a:pt x="27" y="8"/>
                  </a:cubicBezTo>
                  <a:cubicBezTo>
                    <a:pt x="22" y="9"/>
                    <a:pt x="18" y="10"/>
                    <a:pt x="13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97" name="Line 9">
              <a:extLst>
                <a:ext uri="{FF2B5EF4-FFF2-40B4-BE49-F238E27FC236}">
                  <a16:creationId xmlns:a16="http://schemas.microsoft.com/office/drawing/2014/main" id="{B9E4E96E-1F07-8B9B-F0BC-3CAB4B0BB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5" y="2873"/>
              <a:ext cx="7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98" name="Line 10">
              <a:extLst>
                <a:ext uri="{FF2B5EF4-FFF2-40B4-BE49-F238E27FC236}">
                  <a16:creationId xmlns:a16="http://schemas.microsoft.com/office/drawing/2014/main" id="{0A9BE16F-64E0-CAC6-AA79-EFC680341D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2" y="3198"/>
              <a:ext cx="39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99" name="Freeform 11">
              <a:extLst>
                <a:ext uri="{FF2B5EF4-FFF2-40B4-BE49-F238E27FC236}">
                  <a16:creationId xmlns:a16="http://schemas.microsoft.com/office/drawing/2014/main" id="{7C2C4EEF-1E55-C0A4-8346-7F4619181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3158"/>
              <a:ext cx="133" cy="79"/>
            </a:xfrm>
            <a:custGeom>
              <a:avLst/>
              <a:gdLst>
                <a:gd name="T0" fmla="*/ 5 w 27"/>
                <a:gd name="T1" fmla="*/ 8 h 16"/>
                <a:gd name="T2" fmla="*/ 0 w 27"/>
                <a:gd name="T3" fmla="*/ 0 h 16"/>
                <a:gd name="T4" fmla="*/ 0 w 27"/>
                <a:gd name="T5" fmla="*/ 0 h 16"/>
                <a:gd name="T6" fmla="*/ 13 w 27"/>
                <a:gd name="T7" fmla="*/ 5 h 16"/>
                <a:gd name="T8" fmla="*/ 27 w 27"/>
                <a:gd name="T9" fmla="*/ 8 h 16"/>
                <a:gd name="T10" fmla="*/ 13 w 27"/>
                <a:gd name="T11" fmla="*/ 11 h 16"/>
                <a:gd name="T12" fmla="*/ 0 w 27"/>
                <a:gd name="T13" fmla="*/ 16 h 16"/>
                <a:gd name="T14" fmla="*/ 0 w 27"/>
                <a:gd name="T15" fmla="*/ 16 h 16"/>
                <a:gd name="T16" fmla="*/ 5 w 27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6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22" y="7"/>
                    <a:pt x="27" y="8"/>
                  </a:cubicBezTo>
                  <a:cubicBezTo>
                    <a:pt x="22" y="9"/>
                    <a:pt x="18" y="10"/>
                    <a:pt x="13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00" name="Freeform 12">
              <a:extLst>
                <a:ext uri="{FF2B5EF4-FFF2-40B4-BE49-F238E27FC236}">
                  <a16:creationId xmlns:a16="http://schemas.microsoft.com/office/drawing/2014/main" id="{163DBE83-E1E5-117E-DA0B-874E918D4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2430"/>
              <a:ext cx="281" cy="994"/>
            </a:xfrm>
            <a:custGeom>
              <a:avLst/>
              <a:gdLst>
                <a:gd name="T0" fmla="*/ 0 w 281"/>
                <a:gd name="T1" fmla="*/ 994 h 994"/>
                <a:gd name="T2" fmla="*/ 281 w 281"/>
                <a:gd name="T3" fmla="*/ 782 h 994"/>
                <a:gd name="T4" fmla="*/ 281 w 281"/>
                <a:gd name="T5" fmla="*/ 206 h 994"/>
                <a:gd name="T6" fmla="*/ 0 w 281"/>
                <a:gd name="T7" fmla="*/ 0 h 994"/>
                <a:gd name="T8" fmla="*/ 0 w 281"/>
                <a:gd name="T9" fmla="*/ 99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994">
                  <a:moveTo>
                    <a:pt x="0" y="994"/>
                  </a:moveTo>
                  <a:lnTo>
                    <a:pt x="281" y="782"/>
                  </a:lnTo>
                  <a:lnTo>
                    <a:pt x="281" y="206"/>
                  </a:lnTo>
                  <a:lnTo>
                    <a:pt x="0" y="0"/>
                  </a:lnTo>
                  <a:lnTo>
                    <a:pt x="0" y="994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01" name="Freeform 13">
              <a:extLst>
                <a:ext uri="{FF2B5EF4-FFF2-40B4-BE49-F238E27FC236}">
                  <a16:creationId xmlns:a16="http://schemas.microsoft.com/office/drawing/2014/main" id="{93A8A663-0EE1-43FF-97DD-0DE15B6E6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2430"/>
              <a:ext cx="281" cy="994"/>
            </a:xfrm>
            <a:custGeom>
              <a:avLst/>
              <a:gdLst>
                <a:gd name="T0" fmla="*/ 0 w 281"/>
                <a:gd name="T1" fmla="*/ 994 h 994"/>
                <a:gd name="T2" fmla="*/ 281 w 281"/>
                <a:gd name="T3" fmla="*/ 782 h 994"/>
                <a:gd name="T4" fmla="*/ 281 w 281"/>
                <a:gd name="T5" fmla="*/ 206 h 994"/>
                <a:gd name="T6" fmla="*/ 0 w 281"/>
                <a:gd name="T7" fmla="*/ 0 h 994"/>
                <a:gd name="T8" fmla="*/ 0 w 281"/>
                <a:gd name="T9" fmla="*/ 99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994">
                  <a:moveTo>
                    <a:pt x="0" y="994"/>
                  </a:moveTo>
                  <a:lnTo>
                    <a:pt x="281" y="782"/>
                  </a:lnTo>
                  <a:lnTo>
                    <a:pt x="281" y="206"/>
                  </a:lnTo>
                  <a:lnTo>
                    <a:pt x="0" y="0"/>
                  </a:lnTo>
                  <a:lnTo>
                    <a:pt x="0" y="994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02" name="Line 14">
              <a:extLst>
                <a:ext uri="{FF2B5EF4-FFF2-40B4-BE49-F238E27FC236}">
                  <a16:creationId xmlns:a16="http://schemas.microsoft.com/office/drawing/2014/main" id="{A03DB25E-3253-08F0-DBA6-401201A86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3424"/>
              <a:ext cx="1" cy="3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03" name="Freeform 15">
              <a:extLst>
                <a:ext uri="{FF2B5EF4-FFF2-40B4-BE49-F238E27FC236}">
                  <a16:creationId xmlns:a16="http://schemas.microsoft.com/office/drawing/2014/main" id="{8528D9F3-E0F1-2995-53D2-33D5A850B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" y="3321"/>
              <a:ext cx="84" cy="128"/>
            </a:xfrm>
            <a:custGeom>
              <a:avLst/>
              <a:gdLst>
                <a:gd name="T0" fmla="*/ 8 w 17"/>
                <a:gd name="T1" fmla="*/ 22 h 26"/>
                <a:gd name="T2" fmla="*/ 0 w 17"/>
                <a:gd name="T3" fmla="*/ 26 h 26"/>
                <a:gd name="T4" fmla="*/ 0 w 17"/>
                <a:gd name="T5" fmla="*/ 26 h 26"/>
                <a:gd name="T6" fmla="*/ 5 w 17"/>
                <a:gd name="T7" fmla="*/ 13 h 26"/>
                <a:gd name="T8" fmla="*/ 8 w 17"/>
                <a:gd name="T9" fmla="*/ 0 h 26"/>
                <a:gd name="T10" fmla="*/ 11 w 17"/>
                <a:gd name="T11" fmla="*/ 13 h 26"/>
                <a:gd name="T12" fmla="*/ 17 w 17"/>
                <a:gd name="T13" fmla="*/ 26 h 26"/>
                <a:gd name="T14" fmla="*/ 16 w 17"/>
                <a:gd name="T15" fmla="*/ 26 h 26"/>
                <a:gd name="T16" fmla="*/ 8 w 17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6">
                  <a:moveTo>
                    <a:pt x="8" y="2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9"/>
                    <a:pt x="7" y="4"/>
                    <a:pt x="8" y="0"/>
                  </a:cubicBezTo>
                  <a:cubicBezTo>
                    <a:pt x="9" y="4"/>
                    <a:pt x="10" y="9"/>
                    <a:pt x="11" y="1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04" name="Rectangle 16">
              <a:extLst>
                <a:ext uri="{FF2B5EF4-FFF2-40B4-BE49-F238E27FC236}">
                  <a16:creationId xmlns:a16="http://schemas.microsoft.com/office/drawing/2014/main" id="{86191452-6834-AF06-8D13-6B4B52B29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266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4305" name="Rectangle 17">
              <a:extLst>
                <a:ext uri="{FF2B5EF4-FFF2-40B4-BE49-F238E27FC236}">
                  <a16:creationId xmlns:a16="http://schemas.microsoft.com/office/drawing/2014/main" id="{BE5FB3E1-EDAF-A36F-B7E9-ECFEA2A2B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310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4306" name="Rectangle 18">
              <a:extLst>
                <a:ext uri="{FF2B5EF4-FFF2-40B4-BE49-F238E27FC236}">
                  <a16:creationId xmlns:a16="http://schemas.microsoft.com/office/drawing/2014/main" id="{25A797A0-4960-6C41-CCEB-580335C5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3109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4307" name="Rectangle 19">
              <a:extLst>
                <a:ext uri="{FF2B5EF4-FFF2-40B4-BE49-F238E27FC236}">
                  <a16:creationId xmlns:a16="http://schemas.microsoft.com/office/drawing/2014/main" id="{B5E5E3A7-D106-CEDA-7B64-967763E1E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2629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yriad Roman" charset="0"/>
                </a:rPr>
                <a:t>Q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524308" name="Group 20">
            <a:extLst>
              <a:ext uri="{FF2B5EF4-FFF2-40B4-BE49-F238E27FC236}">
                <a16:creationId xmlns:a16="http://schemas.microsoft.com/office/drawing/2014/main" id="{A42453B8-7C6D-05AD-A313-1AA5319887C9}"/>
              </a:ext>
            </a:extLst>
          </p:cNvPr>
          <p:cNvGrpSpPr>
            <a:grpSpLocks/>
          </p:cNvGrpSpPr>
          <p:nvPr/>
        </p:nvGrpSpPr>
        <p:grpSpPr bwMode="auto">
          <a:xfrm>
            <a:off x="5408613" y="2746375"/>
            <a:ext cx="2735262" cy="2590800"/>
            <a:chOff x="3552" y="2112"/>
            <a:chExt cx="1723" cy="1632"/>
          </a:xfrm>
        </p:grpSpPr>
        <p:sp>
          <p:nvSpPr>
            <p:cNvPr id="524309" name="Freeform 21">
              <a:extLst>
                <a:ext uri="{FF2B5EF4-FFF2-40B4-BE49-F238E27FC236}">
                  <a16:creationId xmlns:a16="http://schemas.microsoft.com/office/drawing/2014/main" id="{53630BCA-7DED-4F25-8EFD-29C06B14D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2112"/>
              <a:ext cx="1093" cy="650"/>
            </a:xfrm>
            <a:custGeom>
              <a:avLst/>
              <a:gdLst>
                <a:gd name="T0" fmla="*/ 1093 w 1093"/>
                <a:gd name="T1" fmla="*/ 650 h 650"/>
                <a:gd name="T2" fmla="*/ 1093 w 1093"/>
                <a:gd name="T3" fmla="*/ 0 h 650"/>
                <a:gd name="T4" fmla="*/ 0 w 1093"/>
                <a:gd name="T5" fmla="*/ 0 h 650"/>
                <a:gd name="T6" fmla="*/ 0 w 1093"/>
                <a:gd name="T7" fmla="*/ 527 h 650"/>
                <a:gd name="T8" fmla="*/ 335 w 1093"/>
                <a:gd name="T9" fmla="*/ 52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3" h="650">
                  <a:moveTo>
                    <a:pt x="1093" y="650"/>
                  </a:moveTo>
                  <a:lnTo>
                    <a:pt x="1093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335" y="52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10" name="Freeform 22">
              <a:extLst>
                <a:ext uri="{FF2B5EF4-FFF2-40B4-BE49-F238E27FC236}">
                  <a16:creationId xmlns:a16="http://schemas.microsoft.com/office/drawing/2014/main" id="{93A7AD86-7C50-3ECD-BC49-BE18831DA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" y="2599"/>
              <a:ext cx="132" cy="84"/>
            </a:xfrm>
            <a:custGeom>
              <a:avLst/>
              <a:gdLst>
                <a:gd name="T0" fmla="*/ 5 w 27"/>
                <a:gd name="T1" fmla="*/ 8 h 17"/>
                <a:gd name="T2" fmla="*/ 0 w 27"/>
                <a:gd name="T3" fmla="*/ 0 h 17"/>
                <a:gd name="T4" fmla="*/ 1 w 27"/>
                <a:gd name="T5" fmla="*/ 0 h 17"/>
                <a:gd name="T6" fmla="*/ 14 w 27"/>
                <a:gd name="T7" fmla="*/ 5 h 17"/>
                <a:gd name="T8" fmla="*/ 27 w 27"/>
                <a:gd name="T9" fmla="*/ 8 h 17"/>
                <a:gd name="T10" fmla="*/ 14 w 27"/>
                <a:gd name="T11" fmla="*/ 11 h 17"/>
                <a:gd name="T12" fmla="*/ 1 w 27"/>
                <a:gd name="T13" fmla="*/ 17 h 17"/>
                <a:gd name="T14" fmla="*/ 0 w 27"/>
                <a:gd name="T15" fmla="*/ 16 h 17"/>
                <a:gd name="T16" fmla="*/ 5 w 27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8" y="6"/>
                    <a:pt x="23" y="7"/>
                    <a:pt x="27" y="8"/>
                  </a:cubicBezTo>
                  <a:cubicBezTo>
                    <a:pt x="23" y="9"/>
                    <a:pt x="18" y="10"/>
                    <a:pt x="14" y="1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11" name="Line 23">
              <a:extLst>
                <a:ext uri="{FF2B5EF4-FFF2-40B4-BE49-F238E27FC236}">
                  <a16:creationId xmlns:a16="http://schemas.microsoft.com/office/drawing/2014/main" id="{69D181D0-2031-7CC4-573F-C396582DD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7" y="2762"/>
              <a:ext cx="7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12" name="Line 24">
              <a:extLst>
                <a:ext uri="{FF2B5EF4-FFF2-40B4-BE49-F238E27FC236}">
                  <a16:creationId xmlns:a16="http://schemas.microsoft.com/office/drawing/2014/main" id="{F1A67896-9CB7-D4A5-49CC-83081586B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4" y="3087"/>
              <a:ext cx="39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13" name="Freeform 25">
              <a:extLst>
                <a:ext uri="{FF2B5EF4-FFF2-40B4-BE49-F238E27FC236}">
                  <a16:creationId xmlns:a16="http://schemas.microsoft.com/office/drawing/2014/main" id="{49E8DA98-738A-6609-1941-182A4121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" y="3047"/>
              <a:ext cx="132" cy="79"/>
            </a:xfrm>
            <a:custGeom>
              <a:avLst/>
              <a:gdLst>
                <a:gd name="T0" fmla="*/ 5 w 27"/>
                <a:gd name="T1" fmla="*/ 8 h 16"/>
                <a:gd name="T2" fmla="*/ 0 w 27"/>
                <a:gd name="T3" fmla="*/ 0 h 16"/>
                <a:gd name="T4" fmla="*/ 1 w 27"/>
                <a:gd name="T5" fmla="*/ 0 h 16"/>
                <a:gd name="T6" fmla="*/ 14 w 27"/>
                <a:gd name="T7" fmla="*/ 5 h 16"/>
                <a:gd name="T8" fmla="*/ 27 w 27"/>
                <a:gd name="T9" fmla="*/ 8 h 16"/>
                <a:gd name="T10" fmla="*/ 14 w 27"/>
                <a:gd name="T11" fmla="*/ 11 h 16"/>
                <a:gd name="T12" fmla="*/ 1 w 27"/>
                <a:gd name="T13" fmla="*/ 16 h 16"/>
                <a:gd name="T14" fmla="*/ 0 w 27"/>
                <a:gd name="T15" fmla="*/ 16 h 16"/>
                <a:gd name="T16" fmla="*/ 5 w 27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6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8" y="6"/>
                    <a:pt x="23" y="7"/>
                    <a:pt x="27" y="8"/>
                  </a:cubicBezTo>
                  <a:cubicBezTo>
                    <a:pt x="23" y="9"/>
                    <a:pt x="18" y="10"/>
                    <a:pt x="14" y="1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14" name="Freeform 26">
              <a:extLst>
                <a:ext uri="{FF2B5EF4-FFF2-40B4-BE49-F238E27FC236}">
                  <a16:creationId xmlns:a16="http://schemas.microsoft.com/office/drawing/2014/main" id="{8CD393DA-A1AC-2FF3-7C20-A66770485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2319"/>
              <a:ext cx="286" cy="994"/>
            </a:xfrm>
            <a:custGeom>
              <a:avLst/>
              <a:gdLst>
                <a:gd name="T0" fmla="*/ 0 w 286"/>
                <a:gd name="T1" fmla="*/ 994 h 994"/>
                <a:gd name="T2" fmla="*/ 286 w 286"/>
                <a:gd name="T3" fmla="*/ 782 h 994"/>
                <a:gd name="T4" fmla="*/ 286 w 286"/>
                <a:gd name="T5" fmla="*/ 206 h 994"/>
                <a:gd name="T6" fmla="*/ 0 w 286"/>
                <a:gd name="T7" fmla="*/ 0 h 994"/>
                <a:gd name="T8" fmla="*/ 0 w 286"/>
                <a:gd name="T9" fmla="*/ 99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994">
                  <a:moveTo>
                    <a:pt x="0" y="994"/>
                  </a:moveTo>
                  <a:lnTo>
                    <a:pt x="286" y="782"/>
                  </a:lnTo>
                  <a:lnTo>
                    <a:pt x="286" y="206"/>
                  </a:lnTo>
                  <a:lnTo>
                    <a:pt x="0" y="0"/>
                  </a:lnTo>
                  <a:lnTo>
                    <a:pt x="0" y="994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15" name="Freeform 27">
              <a:extLst>
                <a:ext uri="{FF2B5EF4-FFF2-40B4-BE49-F238E27FC236}">
                  <a16:creationId xmlns:a16="http://schemas.microsoft.com/office/drawing/2014/main" id="{CAE8075A-D948-DC0B-4CF7-4951E26E1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2319"/>
              <a:ext cx="286" cy="994"/>
            </a:xfrm>
            <a:custGeom>
              <a:avLst/>
              <a:gdLst>
                <a:gd name="T0" fmla="*/ 0 w 286"/>
                <a:gd name="T1" fmla="*/ 994 h 994"/>
                <a:gd name="T2" fmla="*/ 286 w 286"/>
                <a:gd name="T3" fmla="*/ 782 h 994"/>
                <a:gd name="T4" fmla="*/ 286 w 286"/>
                <a:gd name="T5" fmla="*/ 206 h 994"/>
                <a:gd name="T6" fmla="*/ 0 w 286"/>
                <a:gd name="T7" fmla="*/ 0 h 994"/>
                <a:gd name="T8" fmla="*/ 0 w 286"/>
                <a:gd name="T9" fmla="*/ 99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994">
                  <a:moveTo>
                    <a:pt x="0" y="994"/>
                  </a:moveTo>
                  <a:lnTo>
                    <a:pt x="286" y="782"/>
                  </a:lnTo>
                  <a:lnTo>
                    <a:pt x="286" y="206"/>
                  </a:lnTo>
                  <a:lnTo>
                    <a:pt x="0" y="0"/>
                  </a:lnTo>
                  <a:lnTo>
                    <a:pt x="0" y="994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16" name="Line 28">
              <a:extLst>
                <a:ext uri="{FF2B5EF4-FFF2-40B4-BE49-F238E27FC236}">
                  <a16:creationId xmlns:a16="http://schemas.microsoft.com/office/drawing/2014/main" id="{5CDFC1B2-80A7-D0F8-AB7D-48F76E6FB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" y="3313"/>
              <a:ext cx="1" cy="3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17" name="Freeform 29">
              <a:extLst>
                <a:ext uri="{FF2B5EF4-FFF2-40B4-BE49-F238E27FC236}">
                  <a16:creationId xmlns:a16="http://schemas.microsoft.com/office/drawing/2014/main" id="{A7461632-C09A-F530-ABEA-172E87B8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3210"/>
              <a:ext cx="79" cy="128"/>
            </a:xfrm>
            <a:custGeom>
              <a:avLst/>
              <a:gdLst>
                <a:gd name="T0" fmla="*/ 8 w 16"/>
                <a:gd name="T1" fmla="*/ 22 h 26"/>
                <a:gd name="T2" fmla="*/ 0 w 16"/>
                <a:gd name="T3" fmla="*/ 26 h 26"/>
                <a:gd name="T4" fmla="*/ 0 w 16"/>
                <a:gd name="T5" fmla="*/ 26 h 26"/>
                <a:gd name="T6" fmla="*/ 5 w 16"/>
                <a:gd name="T7" fmla="*/ 13 h 26"/>
                <a:gd name="T8" fmla="*/ 8 w 16"/>
                <a:gd name="T9" fmla="*/ 0 h 26"/>
                <a:gd name="T10" fmla="*/ 11 w 16"/>
                <a:gd name="T11" fmla="*/ 13 h 26"/>
                <a:gd name="T12" fmla="*/ 16 w 16"/>
                <a:gd name="T13" fmla="*/ 26 h 26"/>
                <a:gd name="T14" fmla="*/ 16 w 16"/>
                <a:gd name="T15" fmla="*/ 26 h 26"/>
                <a:gd name="T16" fmla="*/ 8 w 16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6">
                  <a:moveTo>
                    <a:pt x="8" y="2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9"/>
                    <a:pt x="7" y="4"/>
                    <a:pt x="8" y="0"/>
                  </a:cubicBezTo>
                  <a:cubicBezTo>
                    <a:pt x="9" y="4"/>
                    <a:pt x="10" y="9"/>
                    <a:pt x="11" y="13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18" name="Rectangle 30">
              <a:extLst>
                <a:ext uri="{FF2B5EF4-FFF2-40B4-BE49-F238E27FC236}">
                  <a16:creationId xmlns:a16="http://schemas.microsoft.com/office/drawing/2014/main" id="{C106416C-3B3B-E0A7-014F-B0EE52F16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255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4319" name="Rectangle 31">
              <a:extLst>
                <a:ext uri="{FF2B5EF4-FFF2-40B4-BE49-F238E27FC236}">
                  <a16:creationId xmlns:a16="http://schemas.microsoft.com/office/drawing/2014/main" id="{50356E20-BEFF-E9C2-37E5-22B8102B4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552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yriad Roman" charset="0"/>
                </a:rPr>
                <a:t>CLK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4320" name="Rectangle 32">
              <a:extLst>
                <a:ext uri="{FF2B5EF4-FFF2-40B4-BE49-F238E27FC236}">
                  <a16:creationId xmlns:a16="http://schemas.microsoft.com/office/drawing/2014/main" id="{CA330A1F-2972-F643-79A4-771575145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299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4321" name="Rectangle 33">
              <a:extLst>
                <a:ext uri="{FF2B5EF4-FFF2-40B4-BE49-F238E27FC236}">
                  <a16:creationId xmlns:a16="http://schemas.microsoft.com/office/drawing/2014/main" id="{0B1CA6CB-011F-6007-F4E0-526874731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98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4322" name="Rectangle 34">
              <a:extLst>
                <a:ext uri="{FF2B5EF4-FFF2-40B4-BE49-F238E27FC236}">
                  <a16:creationId xmlns:a16="http://schemas.microsoft.com/office/drawing/2014/main" id="{E931DDFC-9A15-B4E1-19FC-9D72EE1F4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" y="2518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yriad Roman" charset="0"/>
                </a:rPr>
                <a:t>Q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graphicFrame>
        <p:nvGraphicFramePr>
          <p:cNvPr id="524323" name="Object 35">
            <a:extLst>
              <a:ext uri="{FF2B5EF4-FFF2-40B4-BE49-F238E27FC236}">
                <a16:creationId xmlns:a16="http://schemas.microsoft.com/office/drawing/2014/main" id="{3A1E2699-BABA-E8EF-C8D1-9077CA616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7613" y="5565775"/>
          <a:ext cx="2514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52900" imgH="5562600" progId="Equation.3">
                  <p:embed/>
                </p:oleObj>
              </mc:Choice>
              <mc:Fallback>
                <p:oleObj name="Equation" r:id="rId2" imgW="29552900" imgH="5562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5565775"/>
                        <a:ext cx="2514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4" name="Object 36">
            <a:extLst>
              <a:ext uri="{FF2B5EF4-FFF2-40B4-BE49-F238E27FC236}">
                <a16:creationId xmlns:a16="http://schemas.microsoft.com/office/drawing/2014/main" id="{3AF8F72E-4EFF-AFDD-D301-DBA127865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0013" y="5565775"/>
          <a:ext cx="2514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52900" imgH="5562600" progId="Equation.3">
                  <p:embed/>
                </p:oleObj>
              </mc:Choice>
              <mc:Fallback>
                <p:oleObj name="Equation" r:id="rId4" imgW="29552900" imgH="5562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5565775"/>
                        <a:ext cx="2514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E861A0DC-F28A-0298-BA13-09EBEAAA7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Mux-Based Latch</a:t>
            </a:r>
            <a:endParaRPr lang="en-US" altLang="en-US" sz="3600"/>
          </a:p>
        </p:txBody>
      </p:sp>
      <p:pic>
        <p:nvPicPr>
          <p:cNvPr id="526339" name="Picture 3">
            <a:extLst>
              <a:ext uri="{FF2B5EF4-FFF2-40B4-BE49-F238E27FC236}">
                <a16:creationId xmlns:a16="http://schemas.microsoft.com/office/drawing/2014/main" id="{BE5A1CDE-DC43-1790-C6B0-38318AAF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98625"/>
            <a:ext cx="54102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1233CFC2-314A-B75C-A5EB-58CA91E18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Mux-Based Latch</a:t>
            </a:r>
          </a:p>
        </p:txBody>
      </p:sp>
      <p:pic>
        <p:nvPicPr>
          <p:cNvPr id="527363" name="Picture 3">
            <a:extLst>
              <a:ext uri="{FF2B5EF4-FFF2-40B4-BE49-F238E27FC236}">
                <a16:creationId xmlns:a16="http://schemas.microsoft.com/office/drawing/2014/main" id="{DA24AC19-A51E-355A-B3C4-CB4D90FA6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382000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7364" name="Text Box 4">
            <a:extLst>
              <a:ext uri="{FF2B5EF4-FFF2-40B4-BE49-F238E27FC236}">
                <a16:creationId xmlns:a16="http://schemas.microsoft.com/office/drawing/2014/main" id="{F2CA5B51-66EA-1F96-AB48-D1889CDCF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91200"/>
            <a:ext cx="1533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NMOS only</a:t>
            </a:r>
          </a:p>
        </p:txBody>
      </p:sp>
      <p:sp>
        <p:nvSpPr>
          <p:cNvPr id="527365" name="Text Box 5">
            <a:extLst>
              <a:ext uri="{FF2B5EF4-FFF2-40B4-BE49-F238E27FC236}">
                <a16:creationId xmlns:a16="http://schemas.microsoft.com/office/drawing/2014/main" id="{55A7C7FF-53BF-0722-9A90-9FA80C09A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791200"/>
            <a:ext cx="288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Non-overlapping clocks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655998F1-D8F5-D492-1039-733D497AA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325" y="773113"/>
            <a:ext cx="7772400" cy="715962"/>
          </a:xfrm>
        </p:spPr>
        <p:txBody>
          <a:bodyPr/>
          <a:lstStyle/>
          <a:p>
            <a:r>
              <a:rPr lang="en-US" altLang="en-US"/>
              <a:t>Master-Slave (Edge-Triggered) Register</a:t>
            </a:r>
          </a:p>
        </p:txBody>
      </p:sp>
      <p:pic>
        <p:nvPicPr>
          <p:cNvPr id="568323" name="Picture 3">
            <a:extLst>
              <a:ext uri="{FF2B5EF4-FFF2-40B4-BE49-F238E27FC236}">
                <a16:creationId xmlns:a16="http://schemas.microsoft.com/office/drawing/2014/main" id="{EF890522-8CFE-BB58-DF92-2485295F2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9275"/>
            <a:ext cx="7891463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8324" name="Text Box 4">
            <a:extLst>
              <a:ext uri="{FF2B5EF4-FFF2-40B4-BE49-F238E27FC236}">
                <a16:creationId xmlns:a16="http://schemas.microsoft.com/office/drawing/2014/main" id="{F785D567-1F63-404F-7B71-C13F861A4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072063"/>
            <a:ext cx="5172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chemeClr val="tx2"/>
                </a:solidFill>
                <a:latin typeface="Book Antiqua" panose="02040602050305030304" pitchFamily="18" charset="0"/>
              </a:rPr>
              <a:t>Two opposite latches trigger on edge</a:t>
            </a:r>
          </a:p>
          <a:p>
            <a:r>
              <a:rPr lang="en-US" altLang="en-US" i="0">
                <a:solidFill>
                  <a:schemeClr val="tx2"/>
                </a:solidFill>
                <a:latin typeface="Book Antiqua" panose="02040602050305030304" pitchFamily="18" charset="0"/>
              </a:rPr>
              <a:t>Also called master-slave latch pair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>
            <a:extLst>
              <a:ext uri="{FF2B5EF4-FFF2-40B4-BE49-F238E27FC236}">
                <a16:creationId xmlns:a16="http://schemas.microsoft.com/office/drawing/2014/main" id="{2FFB2037-6959-F290-13C7-A4BD687CF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Master-Slave Register</a:t>
            </a:r>
          </a:p>
        </p:txBody>
      </p:sp>
      <p:pic>
        <p:nvPicPr>
          <p:cNvPr id="569347" name="Picture 3">
            <a:extLst>
              <a:ext uri="{FF2B5EF4-FFF2-40B4-BE49-F238E27FC236}">
                <a16:creationId xmlns:a16="http://schemas.microsoft.com/office/drawing/2014/main" id="{D36DF546-5892-CC4E-F6EE-DF31CE2D0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2238"/>
            <a:ext cx="8229600" cy="261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9348" name="Text Box 4">
            <a:extLst>
              <a:ext uri="{FF2B5EF4-FFF2-40B4-BE49-F238E27FC236}">
                <a16:creationId xmlns:a16="http://schemas.microsoft.com/office/drawing/2014/main" id="{2B77B7A2-8CBC-43CF-E9D1-D87D36718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846263"/>
            <a:ext cx="337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Multiplexer-based latch pair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23CC5B10-57D0-A6B7-A633-2651CD6BA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Clk-Q Delay</a:t>
            </a:r>
          </a:p>
        </p:txBody>
      </p:sp>
      <p:pic>
        <p:nvPicPr>
          <p:cNvPr id="572419" name="Picture 3">
            <a:extLst>
              <a:ext uri="{FF2B5EF4-FFF2-40B4-BE49-F238E27FC236}">
                <a16:creationId xmlns:a16="http://schemas.microsoft.com/office/drawing/2014/main" id="{82459A78-4C54-3EEF-7EC0-9034540E1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5410200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>
            <a:extLst>
              <a:ext uri="{FF2B5EF4-FFF2-40B4-BE49-F238E27FC236}">
                <a16:creationId xmlns:a16="http://schemas.microsoft.com/office/drawing/2014/main" id="{73F62B01-F9A1-0855-C792-7949160EB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Setup Time</a:t>
            </a:r>
          </a:p>
        </p:txBody>
      </p:sp>
      <p:pic>
        <p:nvPicPr>
          <p:cNvPr id="573443" name="Picture 3">
            <a:extLst>
              <a:ext uri="{FF2B5EF4-FFF2-40B4-BE49-F238E27FC236}">
                <a16:creationId xmlns:a16="http://schemas.microsoft.com/office/drawing/2014/main" id="{B5E7F2A3-7081-9F2F-57A7-CDEC1C42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68475"/>
            <a:ext cx="8077200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DF7A8146-4035-356F-16C9-0CC75F9BC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Sequential Logic</a:t>
            </a:r>
            <a:endParaRPr lang="en-US" altLang="en-US" sz="3200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3F901573-9AE9-6C72-31AB-09CEA7F8B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0" y="2466975"/>
            <a:ext cx="11113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067BA765-4C44-32F3-72D6-257660D1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1657350"/>
            <a:ext cx="23813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A34ABEE3-E907-251A-938B-63B47D43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3" y="4838700"/>
            <a:ext cx="30162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 i="0">
                <a:solidFill>
                  <a:srgbClr val="7B84C6"/>
                </a:solidFill>
              </a:rPr>
              <a:t>2 storage mechanisms</a:t>
            </a:r>
            <a:endParaRPr lang="en-US" altLang="en-US" sz="1800" i="0">
              <a:solidFill>
                <a:srgbClr val="7B84C6"/>
              </a:solidFill>
              <a:latin typeface="Book Antiqua" panose="02040602050305030304" pitchFamily="18" charset="0"/>
            </a:endParaRPr>
          </a:p>
        </p:txBody>
      </p:sp>
      <p:sp>
        <p:nvSpPr>
          <p:cNvPr id="521222" name="Rectangle 6">
            <a:extLst>
              <a:ext uri="{FF2B5EF4-FFF2-40B4-BE49-F238E27FC236}">
                <a16:creationId xmlns:a16="http://schemas.microsoft.com/office/drawing/2014/main" id="{BF4FD0D3-A472-BB7E-C78A-C59D864E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5260975"/>
            <a:ext cx="25273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 i="0">
                <a:solidFill>
                  <a:srgbClr val="7B84C6"/>
                </a:solidFill>
              </a:rPr>
              <a:t>• positive feedback</a:t>
            </a:r>
            <a:endParaRPr lang="en-US" altLang="en-US" sz="1800" i="0">
              <a:solidFill>
                <a:srgbClr val="7B84C6"/>
              </a:solidFill>
              <a:latin typeface="Book Antiqua" panose="02040602050305030304" pitchFamily="18" charset="0"/>
            </a:endParaRPr>
          </a:p>
        </p:txBody>
      </p:sp>
      <p:sp>
        <p:nvSpPr>
          <p:cNvPr id="521223" name="Rectangle 7">
            <a:extLst>
              <a:ext uri="{FF2B5EF4-FFF2-40B4-BE49-F238E27FC236}">
                <a16:creationId xmlns:a16="http://schemas.microsoft.com/office/drawing/2014/main" id="{E452EB33-9850-E394-F42C-19D0085E3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5730875"/>
            <a:ext cx="19970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 i="0">
                <a:solidFill>
                  <a:srgbClr val="7B84C6"/>
                </a:solidFill>
              </a:rPr>
              <a:t>• charge-based</a:t>
            </a:r>
            <a:endParaRPr lang="en-US" altLang="en-US" sz="1800" i="0">
              <a:solidFill>
                <a:srgbClr val="7B84C6"/>
              </a:solidFill>
              <a:latin typeface="Book Antiqua" panose="02040602050305030304" pitchFamily="18" charset="0"/>
            </a:endParaRPr>
          </a:p>
        </p:txBody>
      </p:sp>
      <p:pic>
        <p:nvPicPr>
          <p:cNvPr id="521224" name="Picture 8">
            <a:extLst>
              <a:ext uri="{FF2B5EF4-FFF2-40B4-BE49-F238E27FC236}">
                <a16:creationId xmlns:a16="http://schemas.microsoft.com/office/drawing/2014/main" id="{61298054-B7C8-B5F9-03D7-EECD1982B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47825"/>
            <a:ext cx="7086600" cy="30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3" name="Rectangle 5">
            <a:extLst>
              <a:ext uri="{FF2B5EF4-FFF2-40B4-BE49-F238E27FC236}">
                <a16:creationId xmlns:a16="http://schemas.microsoft.com/office/drawing/2014/main" id="{4AB3A985-F091-6451-8EAD-8D1ACE6FF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5963" y="874713"/>
            <a:ext cx="7772400" cy="715962"/>
          </a:xfrm>
        </p:spPr>
        <p:txBody>
          <a:bodyPr/>
          <a:lstStyle/>
          <a:p>
            <a:r>
              <a:rPr lang="en-US" altLang="en-US" sz="4000"/>
              <a:t>Reduced Clock Load </a:t>
            </a:r>
            <a:br>
              <a:rPr lang="en-US" altLang="en-US" sz="4000"/>
            </a:br>
            <a:r>
              <a:rPr lang="en-US" altLang="en-US" sz="4000"/>
              <a:t>Master-Slave Register</a:t>
            </a:r>
          </a:p>
        </p:txBody>
      </p:sp>
      <p:pic>
        <p:nvPicPr>
          <p:cNvPr id="631812" name="Picture 4">
            <a:extLst>
              <a:ext uri="{FF2B5EF4-FFF2-40B4-BE49-F238E27FC236}">
                <a16:creationId xmlns:a16="http://schemas.microsoft.com/office/drawing/2014/main" id="{E1EE1F69-1084-A587-46AA-3C8284117CF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625" y="2328863"/>
            <a:ext cx="8448675" cy="2487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31815" name="Freeform 7">
            <a:extLst>
              <a:ext uri="{FF2B5EF4-FFF2-40B4-BE49-F238E27FC236}">
                <a16:creationId xmlns:a16="http://schemas.microsoft.com/office/drawing/2014/main" id="{CC9A37FE-4818-7927-C780-ECD0D2F7AE08}"/>
              </a:ext>
            </a:extLst>
          </p:cNvPr>
          <p:cNvSpPr>
            <a:spLocks/>
          </p:cNvSpPr>
          <p:nvPr/>
        </p:nvSpPr>
        <p:spPr bwMode="auto">
          <a:xfrm>
            <a:off x="4921250" y="4148138"/>
            <a:ext cx="3251200" cy="1033462"/>
          </a:xfrm>
          <a:custGeom>
            <a:avLst/>
            <a:gdLst>
              <a:gd name="T0" fmla="*/ 2048 w 2048"/>
              <a:gd name="T1" fmla="*/ 570 h 651"/>
              <a:gd name="T2" fmla="*/ 879 w 2048"/>
              <a:gd name="T3" fmla="*/ 576 h 651"/>
              <a:gd name="T4" fmla="*/ 623 w 2048"/>
              <a:gd name="T5" fmla="*/ 119 h 651"/>
              <a:gd name="T6" fmla="*/ 0 w 2048"/>
              <a:gd name="T7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651">
                <a:moveTo>
                  <a:pt x="2048" y="570"/>
                </a:moveTo>
                <a:cubicBezTo>
                  <a:pt x="1582" y="610"/>
                  <a:pt x="1116" y="651"/>
                  <a:pt x="879" y="576"/>
                </a:cubicBezTo>
                <a:cubicBezTo>
                  <a:pt x="642" y="501"/>
                  <a:pt x="769" y="215"/>
                  <a:pt x="623" y="119"/>
                </a:cubicBezTo>
                <a:cubicBezTo>
                  <a:pt x="477" y="23"/>
                  <a:pt x="104" y="20"/>
                  <a:pt x="0" y="0"/>
                </a:cubicBezTo>
              </a:path>
            </a:pathLst>
          </a:custGeom>
          <a:noFill/>
          <a:ln w="57150" cap="flat" cmpd="sng">
            <a:solidFill>
              <a:srgbClr val="D01608">
                <a:alpha val="53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53A66ECD-9063-1142-D9FE-7CF75E37B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Avoiding Clock Overlap</a:t>
            </a:r>
          </a:p>
        </p:txBody>
      </p:sp>
      <p:sp>
        <p:nvSpPr>
          <p:cNvPr id="633864" name="Rectangle 8">
            <a:extLst>
              <a:ext uri="{FF2B5EF4-FFF2-40B4-BE49-F238E27FC236}">
                <a16:creationId xmlns:a16="http://schemas.microsoft.com/office/drawing/2014/main" id="{09D14E28-3A6E-D263-E68C-2E1A39B4E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4289425"/>
            <a:ext cx="141287" cy="407988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65" name="Rectangle 9">
            <a:extLst>
              <a:ext uri="{FF2B5EF4-FFF2-40B4-BE49-F238E27FC236}">
                <a16:creationId xmlns:a16="http://schemas.microsoft.com/office/drawing/2014/main" id="{3050EC38-E301-1F71-9840-82CDF629A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4289425"/>
            <a:ext cx="147638" cy="407988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66" name="Rectangle 10">
            <a:extLst>
              <a:ext uri="{FF2B5EF4-FFF2-40B4-BE49-F238E27FC236}">
                <a16:creationId xmlns:a16="http://schemas.microsoft.com/office/drawing/2014/main" id="{C18605B0-621C-53C2-2F0D-9D36A5E11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1514475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CLK</a:t>
            </a:r>
            <a:endParaRPr lang="en-US" altLang="en-US"/>
          </a:p>
        </p:txBody>
      </p:sp>
      <p:sp>
        <p:nvSpPr>
          <p:cNvPr id="633867" name="Rectangle 11">
            <a:extLst>
              <a:ext uri="{FF2B5EF4-FFF2-40B4-BE49-F238E27FC236}">
                <a16:creationId xmlns:a16="http://schemas.microsoft.com/office/drawing/2014/main" id="{20FC1E6A-535D-4D70-0446-CDFBCEDA3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3" y="3527425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CLK</a:t>
            </a:r>
            <a:endParaRPr lang="en-US" altLang="en-US"/>
          </a:p>
        </p:txBody>
      </p:sp>
      <p:sp>
        <p:nvSpPr>
          <p:cNvPr id="633868" name="Rectangle 12">
            <a:extLst>
              <a:ext uri="{FF2B5EF4-FFF2-40B4-BE49-F238E27FC236}">
                <a16:creationId xmlns:a16="http://schemas.microsoft.com/office/drawing/2014/main" id="{ADA7618E-D747-B17C-1FEB-95B157BE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0" y="2046288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633869" name="Rectangle 13">
            <a:extLst>
              <a:ext uri="{FF2B5EF4-FFF2-40B4-BE49-F238E27FC236}">
                <a16:creationId xmlns:a16="http://schemas.microsoft.com/office/drawing/2014/main" id="{FB5A2263-CD50-CA57-DEB8-E54C1E52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2330450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B</a:t>
            </a:r>
            <a:endParaRPr lang="en-US" altLang="en-US"/>
          </a:p>
        </p:txBody>
      </p:sp>
      <p:sp>
        <p:nvSpPr>
          <p:cNvPr id="633870" name="Rectangle 14">
            <a:extLst>
              <a:ext uri="{FF2B5EF4-FFF2-40B4-BE49-F238E27FC236}">
                <a16:creationId xmlns:a16="http://schemas.microsoft.com/office/drawing/2014/main" id="{D49D3BDD-72DB-034B-4D8E-F987E162B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3825875"/>
            <a:ext cx="17827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</a:rPr>
              <a:t>(a) Schematic diagram</a:t>
            </a:r>
            <a:endParaRPr lang="en-US" altLang="en-US"/>
          </a:p>
        </p:txBody>
      </p:sp>
      <p:sp>
        <p:nvSpPr>
          <p:cNvPr id="633871" name="Rectangle 15">
            <a:extLst>
              <a:ext uri="{FF2B5EF4-FFF2-40B4-BE49-F238E27FC236}">
                <a16:creationId xmlns:a16="http://schemas.microsoft.com/office/drawing/2014/main" id="{27AFB96F-CB47-DA52-85F7-6A42B8719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8" y="5621338"/>
            <a:ext cx="2108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</a:rPr>
              <a:t>(b) Overlapping clock pairs</a:t>
            </a:r>
            <a:endParaRPr lang="en-US" altLang="en-US"/>
          </a:p>
        </p:txBody>
      </p:sp>
      <p:sp>
        <p:nvSpPr>
          <p:cNvPr id="633872" name="Rectangle 16">
            <a:extLst>
              <a:ext uri="{FF2B5EF4-FFF2-40B4-BE49-F238E27FC236}">
                <a16:creationId xmlns:a16="http://schemas.microsoft.com/office/drawing/2014/main" id="{5CC4ED24-7E56-62AA-4B7F-A97A7D79B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1447800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X</a:t>
            </a:r>
            <a:endParaRPr lang="en-US" altLang="en-US"/>
          </a:p>
        </p:txBody>
      </p:sp>
      <p:sp>
        <p:nvSpPr>
          <p:cNvPr id="633873" name="Rectangle 17">
            <a:extLst>
              <a:ext uri="{FF2B5EF4-FFF2-40B4-BE49-F238E27FC236}">
                <a16:creationId xmlns:a16="http://schemas.microsoft.com/office/drawing/2014/main" id="{394D8DC3-011F-4459-C1AB-021E90657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2160588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633874" name="Rectangle 18">
            <a:extLst>
              <a:ext uri="{FF2B5EF4-FFF2-40B4-BE49-F238E27FC236}">
                <a16:creationId xmlns:a16="http://schemas.microsoft.com/office/drawing/2014/main" id="{3B09D9FB-B9F2-6803-4463-0E777EA2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38" y="1801813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633875" name="Freeform 19">
            <a:extLst>
              <a:ext uri="{FF2B5EF4-FFF2-40B4-BE49-F238E27FC236}">
                <a16:creationId xmlns:a16="http://schemas.microsoft.com/office/drawing/2014/main" id="{2D7514BC-3FBA-0401-EEBD-C2CDE8F6DC27}"/>
              </a:ext>
            </a:extLst>
          </p:cNvPr>
          <p:cNvSpPr>
            <a:spLocks/>
          </p:cNvSpPr>
          <p:nvPr/>
        </p:nvSpPr>
        <p:spPr bwMode="auto">
          <a:xfrm>
            <a:off x="3668713" y="2178050"/>
            <a:ext cx="250825" cy="288925"/>
          </a:xfrm>
          <a:custGeom>
            <a:avLst/>
            <a:gdLst>
              <a:gd name="T0" fmla="*/ 0 w 158"/>
              <a:gd name="T1" fmla="*/ 182 h 182"/>
              <a:gd name="T2" fmla="*/ 158 w 158"/>
              <a:gd name="T3" fmla="*/ 92 h 182"/>
              <a:gd name="T4" fmla="*/ 0 w 158"/>
              <a:gd name="T5" fmla="*/ 0 h 182"/>
              <a:gd name="T6" fmla="*/ 0 w 158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" h="182">
                <a:moveTo>
                  <a:pt x="0" y="182"/>
                </a:moveTo>
                <a:lnTo>
                  <a:pt x="158" y="92"/>
                </a:lnTo>
                <a:lnTo>
                  <a:pt x="0" y="0"/>
                </a:lnTo>
                <a:lnTo>
                  <a:pt x="0" y="182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76" name="Freeform 20">
            <a:extLst>
              <a:ext uri="{FF2B5EF4-FFF2-40B4-BE49-F238E27FC236}">
                <a16:creationId xmlns:a16="http://schemas.microsoft.com/office/drawing/2014/main" id="{5C12ED29-6E1E-385A-E3F6-04DC423064D7}"/>
              </a:ext>
            </a:extLst>
          </p:cNvPr>
          <p:cNvSpPr>
            <a:spLocks/>
          </p:cNvSpPr>
          <p:nvPr/>
        </p:nvSpPr>
        <p:spPr bwMode="auto">
          <a:xfrm>
            <a:off x="3919538" y="2286000"/>
            <a:ext cx="76200" cy="76200"/>
          </a:xfrm>
          <a:custGeom>
            <a:avLst/>
            <a:gdLst>
              <a:gd name="T0" fmla="*/ 24 w 48"/>
              <a:gd name="T1" fmla="*/ 48 h 48"/>
              <a:gd name="T2" fmla="*/ 24 w 48"/>
              <a:gd name="T3" fmla="*/ 48 h 48"/>
              <a:gd name="T4" fmla="*/ 31 w 48"/>
              <a:gd name="T5" fmla="*/ 45 h 48"/>
              <a:gd name="T6" fmla="*/ 41 w 48"/>
              <a:gd name="T7" fmla="*/ 38 h 48"/>
              <a:gd name="T8" fmla="*/ 45 w 48"/>
              <a:gd name="T9" fmla="*/ 31 h 48"/>
              <a:gd name="T10" fmla="*/ 48 w 48"/>
              <a:gd name="T11" fmla="*/ 24 h 48"/>
              <a:gd name="T12" fmla="*/ 48 w 48"/>
              <a:gd name="T13" fmla="*/ 24 h 48"/>
              <a:gd name="T14" fmla="*/ 45 w 48"/>
              <a:gd name="T15" fmla="*/ 14 h 48"/>
              <a:gd name="T16" fmla="*/ 41 w 48"/>
              <a:gd name="T17" fmla="*/ 7 h 48"/>
              <a:gd name="T18" fmla="*/ 31 w 48"/>
              <a:gd name="T19" fmla="*/ 0 h 48"/>
              <a:gd name="T20" fmla="*/ 24 w 48"/>
              <a:gd name="T21" fmla="*/ 0 h 48"/>
              <a:gd name="T22" fmla="*/ 24 w 48"/>
              <a:gd name="T23" fmla="*/ 0 h 48"/>
              <a:gd name="T24" fmla="*/ 14 w 48"/>
              <a:gd name="T25" fmla="*/ 0 h 48"/>
              <a:gd name="T26" fmla="*/ 7 w 48"/>
              <a:gd name="T27" fmla="*/ 7 h 48"/>
              <a:gd name="T28" fmla="*/ 0 w 48"/>
              <a:gd name="T29" fmla="*/ 14 h 48"/>
              <a:gd name="T30" fmla="*/ 0 w 48"/>
              <a:gd name="T31" fmla="*/ 24 h 48"/>
              <a:gd name="T32" fmla="*/ 0 w 48"/>
              <a:gd name="T33" fmla="*/ 24 h 48"/>
              <a:gd name="T34" fmla="*/ 0 w 48"/>
              <a:gd name="T35" fmla="*/ 31 h 48"/>
              <a:gd name="T36" fmla="*/ 7 w 48"/>
              <a:gd name="T37" fmla="*/ 38 h 48"/>
              <a:gd name="T38" fmla="*/ 14 w 48"/>
              <a:gd name="T39" fmla="*/ 45 h 48"/>
              <a:gd name="T40" fmla="*/ 24 w 48"/>
              <a:gd name="T41" fmla="*/ 48 h 48"/>
              <a:gd name="T42" fmla="*/ 24 w 48"/>
              <a:gd name="T4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" h="48">
                <a:moveTo>
                  <a:pt x="24" y="48"/>
                </a:moveTo>
                <a:lnTo>
                  <a:pt x="24" y="48"/>
                </a:lnTo>
                <a:lnTo>
                  <a:pt x="31" y="45"/>
                </a:lnTo>
                <a:lnTo>
                  <a:pt x="41" y="38"/>
                </a:lnTo>
                <a:lnTo>
                  <a:pt x="45" y="31"/>
                </a:lnTo>
                <a:lnTo>
                  <a:pt x="48" y="24"/>
                </a:lnTo>
                <a:lnTo>
                  <a:pt x="48" y="24"/>
                </a:lnTo>
                <a:lnTo>
                  <a:pt x="45" y="14"/>
                </a:lnTo>
                <a:lnTo>
                  <a:pt x="41" y="7"/>
                </a:lnTo>
                <a:lnTo>
                  <a:pt x="31" y="0"/>
                </a:lnTo>
                <a:lnTo>
                  <a:pt x="24" y="0"/>
                </a:lnTo>
                <a:lnTo>
                  <a:pt x="24" y="0"/>
                </a:lnTo>
                <a:lnTo>
                  <a:pt x="14" y="0"/>
                </a:lnTo>
                <a:lnTo>
                  <a:pt x="7" y="7"/>
                </a:lnTo>
                <a:lnTo>
                  <a:pt x="0" y="14"/>
                </a:lnTo>
                <a:lnTo>
                  <a:pt x="0" y="24"/>
                </a:lnTo>
                <a:lnTo>
                  <a:pt x="0" y="24"/>
                </a:lnTo>
                <a:lnTo>
                  <a:pt x="0" y="31"/>
                </a:lnTo>
                <a:lnTo>
                  <a:pt x="7" y="38"/>
                </a:lnTo>
                <a:lnTo>
                  <a:pt x="14" y="45"/>
                </a:lnTo>
                <a:lnTo>
                  <a:pt x="24" y="48"/>
                </a:lnTo>
                <a:lnTo>
                  <a:pt x="24" y="48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3877" name="Freeform 21">
            <a:extLst>
              <a:ext uri="{FF2B5EF4-FFF2-40B4-BE49-F238E27FC236}">
                <a16:creationId xmlns:a16="http://schemas.microsoft.com/office/drawing/2014/main" id="{6757BF14-9AFA-A987-2749-144DFDB2D5A5}"/>
              </a:ext>
            </a:extLst>
          </p:cNvPr>
          <p:cNvSpPr>
            <a:spLocks/>
          </p:cNvSpPr>
          <p:nvPr/>
        </p:nvSpPr>
        <p:spPr bwMode="auto">
          <a:xfrm>
            <a:off x="3016250" y="2178050"/>
            <a:ext cx="250825" cy="288925"/>
          </a:xfrm>
          <a:custGeom>
            <a:avLst/>
            <a:gdLst>
              <a:gd name="T0" fmla="*/ 0 w 158"/>
              <a:gd name="T1" fmla="*/ 182 h 182"/>
              <a:gd name="T2" fmla="*/ 158 w 158"/>
              <a:gd name="T3" fmla="*/ 92 h 182"/>
              <a:gd name="T4" fmla="*/ 0 w 158"/>
              <a:gd name="T5" fmla="*/ 0 h 182"/>
              <a:gd name="T6" fmla="*/ 0 w 158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" h="182">
                <a:moveTo>
                  <a:pt x="0" y="182"/>
                </a:moveTo>
                <a:lnTo>
                  <a:pt x="158" y="92"/>
                </a:lnTo>
                <a:lnTo>
                  <a:pt x="0" y="0"/>
                </a:lnTo>
                <a:lnTo>
                  <a:pt x="0" y="182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78" name="Freeform 22">
            <a:extLst>
              <a:ext uri="{FF2B5EF4-FFF2-40B4-BE49-F238E27FC236}">
                <a16:creationId xmlns:a16="http://schemas.microsoft.com/office/drawing/2014/main" id="{DFEE71B0-FA6A-53FE-C961-2A55F533F5BE}"/>
              </a:ext>
            </a:extLst>
          </p:cNvPr>
          <p:cNvSpPr>
            <a:spLocks/>
          </p:cNvSpPr>
          <p:nvPr/>
        </p:nvSpPr>
        <p:spPr bwMode="auto">
          <a:xfrm>
            <a:off x="3267075" y="2286000"/>
            <a:ext cx="76200" cy="76200"/>
          </a:xfrm>
          <a:custGeom>
            <a:avLst/>
            <a:gdLst>
              <a:gd name="T0" fmla="*/ 24 w 48"/>
              <a:gd name="T1" fmla="*/ 48 h 48"/>
              <a:gd name="T2" fmla="*/ 24 w 48"/>
              <a:gd name="T3" fmla="*/ 48 h 48"/>
              <a:gd name="T4" fmla="*/ 31 w 48"/>
              <a:gd name="T5" fmla="*/ 45 h 48"/>
              <a:gd name="T6" fmla="*/ 41 w 48"/>
              <a:gd name="T7" fmla="*/ 38 h 48"/>
              <a:gd name="T8" fmla="*/ 44 w 48"/>
              <a:gd name="T9" fmla="*/ 31 h 48"/>
              <a:gd name="T10" fmla="*/ 48 w 48"/>
              <a:gd name="T11" fmla="*/ 24 h 48"/>
              <a:gd name="T12" fmla="*/ 48 w 48"/>
              <a:gd name="T13" fmla="*/ 24 h 48"/>
              <a:gd name="T14" fmla="*/ 44 w 48"/>
              <a:gd name="T15" fmla="*/ 14 h 48"/>
              <a:gd name="T16" fmla="*/ 41 w 48"/>
              <a:gd name="T17" fmla="*/ 7 h 48"/>
              <a:gd name="T18" fmla="*/ 31 w 48"/>
              <a:gd name="T19" fmla="*/ 0 h 48"/>
              <a:gd name="T20" fmla="*/ 24 w 48"/>
              <a:gd name="T21" fmla="*/ 0 h 48"/>
              <a:gd name="T22" fmla="*/ 24 w 48"/>
              <a:gd name="T23" fmla="*/ 0 h 48"/>
              <a:gd name="T24" fmla="*/ 13 w 48"/>
              <a:gd name="T25" fmla="*/ 0 h 48"/>
              <a:gd name="T26" fmla="*/ 7 w 48"/>
              <a:gd name="T27" fmla="*/ 7 h 48"/>
              <a:gd name="T28" fmla="*/ 0 w 48"/>
              <a:gd name="T29" fmla="*/ 14 h 48"/>
              <a:gd name="T30" fmla="*/ 0 w 48"/>
              <a:gd name="T31" fmla="*/ 24 h 48"/>
              <a:gd name="T32" fmla="*/ 0 w 48"/>
              <a:gd name="T33" fmla="*/ 24 h 48"/>
              <a:gd name="T34" fmla="*/ 0 w 48"/>
              <a:gd name="T35" fmla="*/ 31 h 48"/>
              <a:gd name="T36" fmla="*/ 7 w 48"/>
              <a:gd name="T37" fmla="*/ 38 h 48"/>
              <a:gd name="T38" fmla="*/ 13 w 48"/>
              <a:gd name="T39" fmla="*/ 45 h 48"/>
              <a:gd name="T40" fmla="*/ 24 w 48"/>
              <a:gd name="T41" fmla="*/ 48 h 48"/>
              <a:gd name="T42" fmla="*/ 24 w 48"/>
              <a:gd name="T4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" h="48">
                <a:moveTo>
                  <a:pt x="24" y="48"/>
                </a:moveTo>
                <a:lnTo>
                  <a:pt x="24" y="48"/>
                </a:lnTo>
                <a:lnTo>
                  <a:pt x="31" y="45"/>
                </a:lnTo>
                <a:lnTo>
                  <a:pt x="41" y="38"/>
                </a:lnTo>
                <a:lnTo>
                  <a:pt x="44" y="31"/>
                </a:lnTo>
                <a:lnTo>
                  <a:pt x="48" y="24"/>
                </a:lnTo>
                <a:lnTo>
                  <a:pt x="48" y="24"/>
                </a:lnTo>
                <a:lnTo>
                  <a:pt x="44" y="14"/>
                </a:lnTo>
                <a:lnTo>
                  <a:pt x="41" y="7"/>
                </a:lnTo>
                <a:lnTo>
                  <a:pt x="31" y="0"/>
                </a:lnTo>
                <a:lnTo>
                  <a:pt x="24" y="0"/>
                </a:lnTo>
                <a:lnTo>
                  <a:pt x="24" y="0"/>
                </a:lnTo>
                <a:lnTo>
                  <a:pt x="13" y="0"/>
                </a:lnTo>
                <a:lnTo>
                  <a:pt x="7" y="7"/>
                </a:lnTo>
                <a:lnTo>
                  <a:pt x="0" y="14"/>
                </a:lnTo>
                <a:lnTo>
                  <a:pt x="0" y="24"/>
                </a:lnTo>
                <a:lnTo>
                  <a:pt x="0" y="24"/>
                </a:lnTo>
                <a:lnTo>
                  <a:pt x="0" y="31"/>
                </a:lnTo>
                <a:lnTo>
                  <a:pt x="7" y="38"/>
                </a:lnTo>
                <a:lnTo>
                  <a:pt x="13" y="45"/>
                </a:lnTo>
                <a:lnTo>
                  <a:pt x="24" y="48"/>
                </a:lnTo>
                <a:lnTo>
                  <a:pt x="24" y="48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3879" name="Line 23">
            <a:extLst>
              <a:ext uri="{FF2B5EF4-FFF2-40B4-BE49-F238E27FC236}">
                <a16:creationId xmlns:a16="http://schemas.microsoft.com/office/drawing/2014/main" id="{27E0DE9A-4D5E-0D04-314D-8B1EA06E4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4475" y="2324100"/>
            <a:ext cx="27146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80" name="Line 24">
            <a:extLst>
              <a:ext uri="{FF2B5EF4-FFF2-40B4-BE49-F238E27FC236}">
                <a16:creationId xmlns:a16="http://schemas.microsoft.com/office/drawing/2014/main" id="{F9D1E22C-C490-7AB0-E431-A4FE8F39A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3275" y="2324100"/>
            <a:ext cx="3254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81" name="Line 25">
            <a:extLst>
              <a:ext uri="{FF2B5EF4-FFF2-40B4-BE49-F238E27FC236}">
                <a16:creationId xmlns:a16="http://schemas.microsoft.com/office/drawing/2014/main" id="{FCE970FF-4FA8-0D1C-C845-1CFEDD2B1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025" y="2324100"/>
            <a:ext cx="78422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82" name="Freeform 26">
            <a:extLst>
              <a:ext uri="{FF2B5EF4-FFF2-40B4-BE49-F238E27FC236}">
                <a16:creationId xmlns:a16="http://schemas.microsoft.com/office/drawing/2014/main" id="{4E7D9E9D-481D-6450-A0EB-A8D106EFC9C7}"/>
              </a:ext>
            </a:extLst>
          </p:cNvPr>
          <p:cNvSpPr>
            <a:spLocks/>
          </p:cNvSpPr>
          <p:nvPr/>
        </p:nvSpPr>
        <p:spPr bwMode="auto">
          <a:xfrm>
            <a:off x="2603500" y="2292350"/>
            <a:ext cx="65088" cy="65088"/>
          </a:xfrm>
          <a:custGeom>
            <a:avLst/>
            <a:gdLst>
              <a:gd name="T0" fmla="*/ 41 w 41"/>
              <a:gd name="T1" fmla="*/ 20 h 41"/>
              <a:gd name="T2" fmla="*/ 41 w 41"/>
              <a:gd name="T3" fmla="*/ 20 h 41"/>
              <a:gd name="T4" fmla="*/ 41 w 41"/>
              <a:gd name="T5" fmla="*/ 27 h 41"/>
              <a:gd name="T6" fmla="*/ 37 w 41"/>
              <a:gd name="T7" fmla="*/ 34 h 41"/>
              <a:gd name="T8" fmla="*/ 30 w 41"/>
              <a:gd name="T9" fmla="*/ 38 h 41"/>
              <a:gd name="T10" fmla="*/ 20 w 41"/>
              <a:gd name="T11" fmla="*/ 41 h 41"/>
              <a:gd name="T12" fmla="*/ 20 w 41"/>
              <a:gd name="T13" fmla="*/ 41 h 41"/>
              <a:gd name="T14" fmla="*/ 13 w 41"/>
              <a:gd name="T15" fmla="*/ 38 h 41"/>
              <a:gd name="T16" fmla="*/ 6 w 41"/>
              <a:gd name="T17" fmla="*/ 34 h 41"/>
              <a:gd name="T18" fmla="*/ 3 w 41"/>
              <a:gd name="T19" fmla="*/ 27 h 41"/>
              <a:gd name="T20" fmla="*/ 0 w 41"/>
              <a:gd name="T21" fmla="*/ 20 h 41"/>
              <a:gd name="T22" fmla="*/ 0 w 41"/>
              <a:gd name="T23" fmla="*/ 20 h 41"/>
              <a:gd name="T24" fmla="*/ 3 w 41"/>
              <a:gd name="T25" fmla="*/ 10 h 41"/>
              <a:gd name="T26" fmla="*/ 6 w 41"/>
              <a:gd name="T27" fmla="*/ 3 h 41"/>
              <a:gd name="T28" fmla="*/ 13 w 41"/>
              <a:gd name="T29" fmla="*/ 0 h 41"/>
              <a:gd name="T30" fmla="*/ 20 w 41"/>
              <a:gd name="T31" fmla="*/ 0 h 41"/>
              <a:gd name="T32" fmla="*/ 20 w 41"/>
              <a:gd name="T33" fmla="*/ 0 h 41"/>
              <a:gd name="T34" fmla="*/ 30 w 41"/>
              <a:gd name="T35" fmla="*/ 0 h 41"/>
              <a:gd name="T36" fmla="*/ 37 w 41"/>
              <a:gd name="T37" fmla="*/ 3 h 41"/>
              <a:gd name="T38" fmla="*/ 41 w 41"/>
              <a:gd name="T39" fmla="*/ 10 h 41"/>
              <a:gd name="T40" fmla="*/ 41 w 41"/>
              <a:gd name="T41" fmla="*/ 20 h 41"/>
              <a:gd name="T42" fmla="*/ 41 w 41"/>
              <a:gd name="T43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41" y="20"/>
                </a:moveTo>
                <a:lnTo>
                  <a:pt x="41" y="20"/>
                </a:lnTo>
                <a:lnTo>
                  <a:pt x="41" y="27"/>
                </a:lnTo>
                <a:lnTo>
                  <a:pt x="37" y="34"/>
                </a:lnTo>
                <a:lnTo>
                  <a:pt x="30" y="38"/>
                </a:lnTo>
                <a:lnTo>
                  <a:pt x="20" y="41"/>
                </a:lnTo>
                <a:lnTo>
                  <a:pt x="20" y="41"/>
                </a:lnTo>
                <a:lnTo>
                  <a:pt x="13" y="38"/>
                </a:lnTo>
                <a:lnTo>
                  <a:pt x="6" y="34"/>
                </a:lnTo>
                <a:lnTo>
                  <a:pt x="3" y="27"/>
                </a:lnTo>
                <a:lnTo>
                  <a:pt x="0" y="20"/>
                </a:lnTo>
                <a:lnTo>
                  <a:pt x="0" y="20"/>
                </a:lnTo>
                <a:lnTo>
                  <a:pt x="3" y="10"/>
                </a:lnTo>
                <a:lnTo>
                  <a:pt x="6" y="3"/>
                </a:lnTo>
                <a:lnTo>
                  <a:pt x="13" y="0"/>
                </a:lnTo>
                <a:lnTo>
                  <a:pt x="20" y="0"/>
                </a:lnTo>
                <a:lnTo>
                  <a:pt x="20" y="0"/>
                </a:lnTo>
                <a:lnTo>
                  <a:pt x="30" y="0"/>
                </a:lnTo>
                <a:lnTo>
                  <a:pt x="37" y="3"/>
                </a:lnTo>
                <a:lnTo>
                  <a:pt x="41" y="10"/>
                </a:lnTo>
                <a:lnTo>
                  <a:pt x="41" y="20"/>
                </a:lnTo>
                <a:lnTo>
                  <a:pt x="41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83" name="Line 27">
            <a:extLst>
              <a:ext uri="{FF2B5EF4-FFF2-40B4-BE49-F238E27FC236}">
                <a16:creationId xmlns:a16="http://schemas.microsoft.com/office/drawing/2014/main" id="{9D30FAB6-940F-725C-4C99-35B733058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5250" y="2357438"/>
            <a:ext cx="1588" cy="560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84" name="Freeform 28">
            <a:extLst>
              <a:ext uri="{FF2B5EF4-FFF2-40B4-BE49-F238E27FC236}">
                <a16:creationId xmlns:a16="http://schemas.microsoft.com/office/drawing/2014/main" id="{A44C3E59-2A39-1C74-AEF9-012C950819D6}"/>
              </a:ext>
            </a:extLst>
          </p:cNvPr>
          <p:cNvSpPr>
            <a:spLocks/>
          </p:cNvSpPr>
          <p:nvPr/>
        </p:nvSpPr>
        <p:spPr bwMode="auto">
          <a:xfrm>
            <a:off x="3440113" y="2292350"/>
            <a:ext cx="66675" cy="65088"/>
          </a:xfrm>
          <a:custGeom>
            <a:avLst/>
            <a:gdLst>
              <a:gd name="T0" fmla="*/ 42 w 42"/>
              <a:gd name="T1" fmla="*/ 20 h 41"/>
              <a:gd name="T2" fmla="*/ 42 w 42"/>
              <a:gd name="T3" fmla="*/ 20 h 41"/>
              <a:gd name="T4" fmla="*/ 38 w 42"/>
              <a:gd name="T5" fmla="*/ 27 h 41"/>
              <a:gd name="T6" fmla="*/ 35 w 42"/>
              <a:gd name="T7" fmla="*/ 34 h 41"/>
              <a:gd name="T8" fmla="*/ 28 w 42"/>
              <a:gd name="T9" fmla="*/ 38 h 41"/>
              <a:gd name="T10" fmla="*/ 21 w 42"/>
              <a:gd name="T11" fmla="*/ 41 h 41"/>
              <a:gd name="T12" fmla="*/ 21 w 42"/>
              <a:gd name="T13" fmla="*/ 41 h 41"/>
              <a:gd name="T14" fmla="*/ 11 w 42"/>
              <a:gd name="T15" fmla="*/ 38 h 41"/>
              <a:gd name="T16" fmla="*/ 7 w 42"/>
              <a:gd name="T17" fmla="*/ 34 h 41"/>
              <a:gd name="T18" fmla="*/ 0 w 42"/>
              <a:gd name="T19" fmla="*/ 27 h 41"/>
              <a:gd name="T20" fmla="*/ 0 w 42"/>
              <a:gd name="T21" fmla="*/ 20 h 41"/>
              <a:gd name="T22" fmla="*/ 0 w 42"/>
              <a:gd name="T23" fmla="*/ 20 h 41"/>
              <a:gd name="T24" fmla="*/ 0 w 42"/>
              <a:gd name="T25" fmla="*/ 10 h 41"/>
              <a:gd name="T26" fmla="*/ 7 w 42"/>
              <a:gd name="T27" fmla="*/ 3 h 41"/>
              <a:gd name="T28" fmla="*/ 11 w 42"/>
              <a:gd name="T29" fmla="*/ 0 h 41"/>
              <a:gd name="T30" fmla="*/ 21 w 42"/>
              <a:gd name="T31" fmla="*/ 0 h 41"/>
              <a:gd name="T32" fmla="*/ 21 w 42"/>
              <a:gd name="T33" fmla="*/ 0 h 41"/>
              <a:gd name="T34" fmla="*/ 28 w 42"/>
              <a:gd name="T35" fmla="*/ 0 h 41"/>
              <a:gd name="T36" fmla="*/ 35 w 42"/>
              <a:gd name="T37" fmla="*/ 3 h 41"/>
              <a:gd name="T38" fmla="*/ 38 w 42"/>
              <a:gd name="T39" fmla="*/ 10 h 41"/>
              <a:gd name="T40" fmla="*/ 42 w 42"/>
              <a:gd name="T41" fmla="*/ 20 h 41"/>
              <a:gd name="T42" fmla="*/ 42 w 42"/>
              <a:gd name="T43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" h="41">
                <a:moveTo>
                  <a:pt x="42" y="20"/>
                </a:moveTo>
                <a:lnTo>
                  <a:pt x="42" y="20"/>
                </a:lnTo>
                <a:lnTo>
                  <a:pt x="38" y="27"/>
                </a:lnTo>
                <a:lnTo>
                  <a:pt x="35" y="34"/>
                </a:lnTo>
                <a:lnTo>
                  <a:pt x="28" y="38"/>
                </a:lnTo>
                <a:lnTo>
                  <a:pt x="21" y="41"/>
                </a:lnTo>
                <a:lnTo>
                  <a:pt x="21" y="41"/>
                </a:lnTo>
                <a:lnTo>
                  <a:pt x="11" y="38"/>
                </a:lnTo>
                <a:lnTo>
                  <a:pt x="7" y="34"/>
                </a:lnTo>
                <a:lnTo>
                  <a:pt x="0" y="27"/>
                </a:lnTo>
                <a:lnTo>
                  <a:pt x="0" y="20"/>
                </a:lnTo>
                <a:lnTo>
                  <a:pt x="0" y="20"/>
                </a:lnTo>
                <a:lnTo>
                  <a:pt x="0" y="10"/>
                </a:lnTo>
                <a:lnTo>
                  <a:pt x="7" y="3"/>
                </a:lnTo>
                <a:lnTo>
                  <a:pt x="11" y="0"/>
                </a:lnTo>
                <a:lnTo>
                  <a:pt x="21" y="0"/>
                </a:lnTo>
                <a:lnTo>
                  <a:pt x="21" y="0"/>
                </a:lnTo>
                <a:lnTo>
                  <a:pt x="28" y="0"/>
                </a:lnTo>
                <a:lnTo>
                  <a:pt x="35" y="3"/>
                </a:lnTo>
                <a:lnTo>
                  <a:pt x="38" y="10"/>
                </a:lnTo>
                <a:lnTo>
                  <a:pt x="42" y="20"/>
                </a:lnTo>
                <a:lnTo>
                  <a:pt x="42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85" name="Freeform 29">
            <a:extLst>
              <a:ext uri="{FF2B5EF4-FFF2-40B4-BE49-F238E27FC236}">
                <a16:creationId xmlns:a16="http://schemas.microsoft.com/office/drawing/2014/main" id="{11434CD9-F450-FB9F-88BE-0F89D0AC51F6}"/>
              </a:ext>
            </a:extLst>
          </p:cNvPr>
          <p:cNvSpPr>
            <a:spLocks/>
          </p:cNvSpPr>
          <p:nvPr/>
        </p:nvSpPr>
        <p:spPr bwMode="auto">
          <a:xfrm>
            <a:off x="6956425" y="2178050"/>
            <a:ext cx="250825" cy="288925"/>
          </a:xfrm>
          <a:custGeom>
            <a:avLst/>
            <a:gdLst>
              <a:gd name="T0" fmla="*/ 0 w 158"/>
              <a:gd name="T1" fmla="*/ 182 h 182"/>
              <a:gd name="T2" fmla="*/ 158 w 158"/>
              <a:gd name="T3" fmla="*/ 92 h 182"/>
              <a:gd name="T4" fmla="*/ 0 w 158"/>
              <a:gd name="T5" fmla="*/ 0 h 182"/>
              <a:gd name="T6" fmla="*/ 0 w 158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" h="182">
                <a:moveTo>
                  <a:pt x="0" y="182"/>
                </a:moveTo>
                <a:lnTo>
                  <a:pt x="158" y="92"/>
                </a:lnTo>
                <a:lnTo>
                  <a:pt x="0" y="0"/>
                </a:lnTo>
                <a:lnTo>
                  <a:pt x="0" y="182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86" name="Freeform 30">
            <a:extLst>
              <a:ext uri="{FF2B5EF4-FFF2-40B4-BE49-F238E27FC236}">
                <a16:creationId xmlns:a16="http://schemas.microsoft.com/office/drawing/2014/main" id="{6C20B017-E1C2-F33A-EA44-8E6FA6111C60}"/>
              </a:ext>
            </a:extLst>
          </p:cNvPr>
          <p:cNvSpPr>
            <a:spLocks/>
          </p:cNvSpPr>
          <p:nvPr/>
        </p:nvSpPr>
        <p:spPr bwMode="auto">
          <a:xfrm>
            <a:off x="7207250" y="2286000"/>
            <a:ext cx="76200" cy="76200"/>
          </a:xfrm>
          <a:custGeom>
            <a:avLst/>
            <a:gdLst>
              <a:gd name="T0" fmla="*/ 24 w 48"/>
              <a:gd name="T1" fmla="*/ 48 h 48"/>
              <a:gd name="T2" fmla="*/ 24 w 48"/>
              <a:gd name="T3" fmla="*/ 48 h 48"/>
              <a:gd name="T4" fmla="*/ 30 w 48"/>
              <a:gd name="T5" fmla="*/ 45 h 48"/>
              <a:gd name="T6" fmla="*/ 41 w 48"/>
              <a:gd name="T7" fmla="*/ 38 h 48"/>
              <a:gd name="T8" fmla="*/ 44 w 48"/>
              <a:gd name="T9" fmla="*/ 31 h 48"/>
              <a:gd name="T10" fmla="*/ 48 w 48"/>
              <a:gd name="T11" fmla="*/ 24 h 48"/>
              <a:gd name="T12" fmla="*/ 48 w 48"/>
              <a:gd name="T13" fmla="*/ 24 h 48"/>
              <a:gd name="T14" fmla="*/ 44 w 48"/>
              <a:gd name="T15" fmla="*/ 14 h 48"/>
              <a:gd name="T16" fmla="*/ 41 w 48"/>
              <a:gd name="T17" fmla="*/ 7 h 48"/>
              <a:gd name="T18" fmla="*/ 30 w 48"/>
              <a:gd name="T19" fmla="*/ 0 h 48"/>
              <a:gd name="T20" fmla="*/ 24 w 48"/>
              <a:gd name="T21" fmla="*/ 0 h 48"/>
              <a:gd name="T22" fmla="*/ 24 w 48"/>
              <a:gd name="T23" fmla="*/ 0 h 48"/>
              <a:gd name="T24" fmla="*/ 13 w 48"/>
              <a:gd name="T25" fmla="*/ 0 h 48"/>
              <a:gd name="T26" fmla="*/ 6 w 48"/>
              <a:gd name="T27" fmla="*/ 7 h 48"/>
              <a:gd name="T28" fmla="*/ 0 w 48"/>
              <a:gd name="T29" fmla="*/ 14 h 48"/>
              <a:gd name="T30" fmla="*/ 0 w 48"/>
              <a:gd name="T31" fmla="*/ 24 h 48"/>
              <a:gd name="T32" fmla="*/ 0 w 48"/>
              <a:gd name="T33" fmla="*/ 24 h 48"/>
              <a:gd name="T34" fmla="*/ 0 w 48"/>
              <a:gd name="T35" fmla="*/ 31 h 48"/>
              <a:gd name="T36" fmla="*/ 6 w 48"/>
              <a:gd name="T37" fmla="*/ 38 h 48"/>
              <a:gd name="T38" fmla="*/ 13 w 48"/>
              <a:gd name="T39" fmla="*/ 45 h 48"/>
              <a:gd name="T40" fmla="*/ 24 w 48"/>
              <a:gd name="T41" fmla="*/ 48 h 48"/>
              <a:gd name="T42" fmla="*/ 24 w 48"/>
              <a:gd name="T4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" h="48">
                <a:moveTo>
                  <a:pt x="24" y="48"/>
                </a:moveTo>
                <a:lnTo>
                  <a:pt x="24" y="48"/>
                </a:lnTo>
                <a:lnTo>
                  <a:pt x="30" y="45"/>
                </a:lnTo>
                <a:lnTo>
                  <a:pt x="41" y="38"/>
                </a:lnTo>
                <a:lnTo>
                  <a:pt x="44" y="31"/>
                </a:lnTo>
                <a:lnTo>
                  <a:pt x="48" y="24"/>
                </a:lnTo>
                <a:lnTo>
                  <a:pt x="48" y="24"/>
                </a:lnTo>
                <a:lnTo>
                  <a:pt x="44" y="14"/>
                </a:lnTo>
                <a:lnTo>
                  <a:pt x="41" y="7"/>
                </a:lnTo>
                <a:lnTo>
                  <a:pt x="30" y="0"/>
                </a:lnTo>
                <a:lnTo>
                  <a:pt x="24" y="0"/>
                </a:lnTo>
                <a:lnTo>
                  <a:pt x="24" y="0"/>
                </a:lnTo>
                <a:lnTo>
                  <a:pt x="13" y="0"/>
                </a:lnTo>
                <a:lnTo>
                  <a:pt x="6" y="7"/>
                </a:lnTo>
                <a:lnTo>
                  <a:pt x="0" y="14"/>
                </a:lnTo>
                <a:lnTo>
                  <a:pt x="0" y="24"/>
                </a:lnTo>
                <a:lnTo>
                  <a:pt x="0" y="24"/>
                </a:lnTo>
                <a:lnTo>
                  <a:pt x="0" y="31"/>
                </a:lnTo>
                <a:lnTo>
                  <a:pt x="6" y="38"/>
                </a:lnTo>
                <a:lnTo>
                  <a:pt x="13" y="45"/>
                </a:lnTo>
                <a:lnTo>
                  <a:pt x="24" y="48"/>
                </a:lnTo>
                <a:lnTo>
                  <a:pt x="24" y="48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3887" name="Freeform 31">
            <a:extLst>
              <a:ext uri="{FF2B5EF4-FFF2-40B4-BE49-F238E27FC236}">
                <a16:creationId xmlns:a16="http://schemas.microsoft.com/office/drawing/2014/main" id="{AA740473-7F4C-BF0C-7482-3CD797F451B1}"/>
              </a:ext>
            </a:extLst>
          </p:cNvPr>
          <p:cNvSpPr>
            <a:spLocks/>
          </p:cNvSpPr>
          <p:nvPr/>
        </p:nvSpPr>
        <p:spPr bwMode="auto">
          <a:xfrm>
            <a:off x="6303963" y="2178050"/>
            <a:ext cx="244475" cy="288925"/>
          </a:xfrm>
          <a:custGeom>
            <a:avLst/>
            <a:gdLst>
              <a:gd name="T0" fmla="*/ 0 w 154"/>
              <a:gd name="T1" fmla="*/ 182 h 182"/>
              <a:gd name="T2" fmla="*/ 154 w 154"/>
              <a:gd name="T3" fmla="*/ 92 h 182"/>
              <a:gd name="T4" fmla="*/ 0 w 154"/>
              <a:gd name="T5" fmla="*/ 0 h 182"/>
              <a:gd name="T6" fmla="*/ 0 w 154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" h="182">
                <a:moveTo>
                  <a:pt x="0" y="182"/>
                </a:moveTo>
                <a:lnTo>
                  <a:pt x="154" y="92"/>
                </a:lnTo>
                <a:lnTo>
                  <a:pt x="0" y="0"/>
                </a:lnTo>
                <a:lnTo>
                  <a:pt x="0" y="182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88" name="Freeform 32">
            <a:extLst>
              <a:ext uri="{FF2B5EF4-FFF2-40B4-BE49-F238E27FC236}">
                <a16:creationId xmlns:a16="http://schemas.microsoft.com/office/drawing/2014/main" id="{03874BBB-2987-DF02-CC3F-6DABFF3708AD}"/>
              </a:ext>
            </a:extLst>
          </p:cNvPr>
          <p:cNvSpPr>
            <a:spLocks/>
          </p:cNvSpPr>
          <p:nvPr/>
        </p:nvSpPr>
        <p:spPr bwMode="auto">
          <a:xfrm>
            <a:off x="6548438" y="2286000"/>
            <a:ext cx="76200" cy="76200"/>
          </a:xfrm>
          <a:custGeom>
            <a:avLst/>
            <a:gdLst>
              <a:gd name="T0" fmla="*/ 24 w 48"/>
              <a:gd name="T1" fmla="*/ 48 h 48"/>
              <a:gd name="T2" fmla="*/ 24 w 48"/>
              <a:gd name="T3" fmla="*/ 48 h 48"/>
              <a:gd name="T4" fmla="*/ 34 w 48"/>
              <a:gd name="T5" fmla="*/ 45 h 48"/>
              <a:gd name="T6" fmla="*/ 41 w 48"/>
              <a:gd name="T7" fmla="*/ 38 h 48"/>
              <a:gd name="T8" fmla="*/ 48 w 48"/>
              <a:gd name="T9" fmla="*/ 31 h 48"/>
              <a:gd name="T10" fmla="*/ 48 w 48"/>
              <a:gd name="T11" fmla="*/ 24 h 48"/>
              <a:gd name="T12" fmla="*/ 48 w 48"/>
              <a:gd name="T13" fmla="*/ 24 h 48"/>
              <a:gd name="T14" fmla="*/ 48 w 48"/>
              <a:gd name="T15" fmla="*/ 14 h 48"/>
              <a:gd name="T16" fmla="*/ 41 w 48"/>
              <a:gd name="T17" fmla="*/ 7 h 48"/>
              <a:gd name="T18" fmla="*/ 34 w 48"/>
              <a:gd name="T19" fmla="*/ 0 h 48"/>
              <a:gd name="T20" fmla="*/ 24 w 48"/>
              <a:gd name="T21" fmla="*/ 0 h 48"/>
              <a:gd name="T22" fmla="*/ 24 w 48"/>
              <a:gd name="T23" fmla="*/ 0 h 48"/>
              <a:gd name="T24" fmla="*/ 17 w 48"/>
              <a:gd name="T25" fmla="*/ 0 h 48"/>
              <a:gd name="T26" fmla="*/ 7 w 48"/>
              <a:gd name="T27" fmla="*/ 7 h 48"/>
              <a:gd name="T28" fmla="*/ 3 w 48"/>
              <a:gd name="T29" fmla="*/ 14 h 48"/>
              <a:gd name="T30" fmla="*/ 0 w 48"/>
              <a:gd name="T31" fmla="*/ 24 h 48"/>
              <a:gd name="T32" fmla="*/ 0 w 48"/>
              <a:gd name="T33" fmla="*/ 24 h 48"/>
              <a:gd name="T34" fmla="*/ 3 w 48"/>
              <a:gd name="T35" fmla="*/ 31 h 48"/>
              <a:gd name="T36" fmla="*/ 7 w 48"/>
              <a:gd name="T37" fmla="*/ 38 h 48"/>
              <a:gd name="T38" fmla="*/ 17 w 48"/>
              <a:gd name="T39" fmla="*/ 45 h 48"/>
              <a:gd name="T40" fmla="*/ 24 w 48"/>
              <a:gd name="T41" fmla="*/ 48 h 48"/>
              <a:gd name="T42" fmla="*/ 24 w 48"/>
              <a:gd name="T4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" h="48">
                <a:moveTo>
                  <a:pt x="24" y="48"/>
                </a:moveTo>
                <a:lnTo>
                  <a:pt x="24" y="48"/>
                </a:lnTo>
                <a:lnTo>
                  <a:pt x="34" y="45"/>
                </a:lnTo>
                <a:lnTo>
                  <a:pt x="41" y="38"/>
                </a:lnTo>
                <a:lnTo>
                  <a:pt x="48" y="31"/>
                </a:lnTo>
                <a:lnTo>
                  <a:pt x="48" y="24"/>
                </a:lnTo>
                <a:lnTo>
                  <a:pt x="48" y="24"/>
                </a:lnTo>
                <a:lnTo>
                  <a:pt x="48" y="14"/>
                </a:lnTo>
                <a:lnTo>
                  <a:pt x="41" y="7"/>
                </a:lnTo>
                <a:lnTo>
                  <a:pt x="34" y="0"/>
                </a:lnTo>
                <a:lnTo>
                  <a:pt x="24" y="0"/>
                </a:lnTo>
                <a:lnTo>
                  <a:pt x="24" y="0"/>
                </a:lnTo>
                <a:lnTo>
                  <a:pt x="17" y="0"/>
                </a:lnTo>
                <a:lnTo>
                  <a:pt x="7" y="7"/>
                </a:lnTo>
                <a:lnTo>
                  <a:pt x="3" y="14"/>
                </a:lnTo>
                <a:lnTo>
                  <a:pt x="0" y="24"/>
                </a:lnTo>
                <a:lnTo>
                  <a:pt x="0" y="24"/>
                </a:lnTo>
                <a:lnTo>
                  <a:pt x="3" y="31"/>
                </a:lnTo>
                <a:lnTo>
                  <a:pt x="7" y="38"/>
                </a:lnTo>
                <a:lnTo>
                  <a:pt x="17" y="45"/>
                </a:lnTo>
                <a:lnTo>
                  <a:pt x="24" y="48"/>
                </a:lnTo>
                <a:lnTo>
                  <a:pt x="24" y="48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3889" name="Line 33">
            <a:extLst>
              <a:ext uri="{FF2B5EF4-FFF2-40B4-BE49-F238E27FC236}">
                <a16:creationId xmlns:a16="http://schemas.microsoft.com/office/drawing/2014/main" id="{E06BD90A-3444-5836-81ED-88882626A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0" y="2324100"/>
            <a:ext cx="31432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90" name="Line 34">
            <a:extLst>
              <a:ext uri="{FF2B5EF4-FFF2-40B4-BE49-F238E27FC236}">
                <a16:creationId xmlns:a16="http://schemas.microsoft.com/office/drawing/2014/main" id="{1BD31BEE-ECF0-A2CB-5EEE-358139754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2324100"/>
            <a:ext cx="331787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91" name="Freeform 35">
            <a:extLst>
              <a:ext uri="{FF2B5EF4-FFF2-40B4-BE49-F238E27FC236}">
                <a16:creationId xmlns:a16="http://schemas.microsoft.com/office/drawing/2014/main" id="{8832F84C-FA41-5AD0-E72F-6F21C5F8B86E}"/>
              </a:ext>
            </a:extLst>
          </p:cNvPr>
          <p:cNvSpPr>
            <a:spLocks/>
          </p:cNvSpPr>
          <p:nvPr/>
        </p:nvSpPr>
        <p:spPr bwMode="auto">
          <a:xfrm>
            <a:off x="5889625" y="2292350"/>
            <a:ext cx="65088" cy="65088"/>
          </a:xfrm>
          <a:custGeom>
            <a:avLst/>
            <a:gdLst>
              <a:gd name="T0" fmla="*/ 41 w 41"/>
              <a:gd name="T1" fmla="*/ 20 h 41"/>
              <a:gd name="T2" fmla="*/ 41 w 41"/>
              <a:gd name="T3" fmla="*/ 20 h 41"/>
              <a:gd name="T4" fmla="*/ 41 w 41"/>
              <a:gd name="T5" fmla="*/ 27 h 41"/>
              <a:gd name="T6" fmla="*/ 34 w 41"/>
              <a:gd name="T7" fmla="*/ 34 h 41"/>
              <a:gd name="T8" fmla="*/ 31 w 41"/>
              <a:gd name="T9" fmla="*/ 38 h 41"/>
              <a:gd name="T10" fmla="*/ 21 w 41"/>
              <a:gd name="T11" fmla="*/ 41 h 41"/>
              <a:gd name="T12" fmla="*/ 21 w 41"/>
              <a:gd name="T13" fmla="*/ 41 h 41"/>
              <a:gd name="T14" fmla="*/ 14 w 41"/>
              <a:gd name="T15" fmla="*/ 38 h 41"/>
              <a:gd name="T16" fmla="*/ 7 w 41"/>
              <a:gd name="T17" fmla="*/ 34 h 41"/>
              <a:gd name="T18" fmla="*/ 3 w 41"/>
              <a:gd name="T19" fmla="*/ 27 h 41"/>
              <a:gd name="T20" fmla="*/ 0 w 41"/>
              <a:gd name="T21" fmla="*/ 20 h 41"/>
              <a:gd name="T22" fmla="*/ 0 w 41"/>
              <a:gd name="T23" fmla="*/ 20 h 41"/>
              <a:gd name="T24" fmla="*/ 3 w 41"/>
              <a:gd name="T25" fmla="*/ 10 h 41"/>
              <a:gd name="T26" fmla="*/ 7 w 41"/>
              <a:gd name="T27" fmla="*/ 3 h 41"/>
              <a:gd name="T28" fmla="*/ 14 w 41"/>
              <a:gd name="T29" fmla="*/ 0 h 41"/>
              <a:gd name="T30" fmla="*/ 21 w 41"/>
              <a:gd name="T31" fmla="*/ 0 h 41"/>
              <a:gd name="T32" fmla="*/ 21 w 41"/>
              <a:gd name="T33" fmla="*/ 0 h 41"/>
              <a:gd name="T34" fmla="*/ 31 w 41"/>
              <a:gd name="T35" fmla="*/ 0 h 41"/>
              <a:gd name="T36" fmla="*/ 34 w 41"/>
              <a:gd name="T37" fmla="*/ 3 h 41"/>
              <a:gd name="T38" fmla="*/ 41 w 41"/>
              <a:gd name="T39" fmla="*/ 10 h 41"/>
              <a:gd name="T40" fmla="*/ 41 w 41"/>
              <a:gd name="T41" fmla="*/ 20 h 41"/>
              <a:gd name="T42" fmla="*/ 41 w 41"/>
              <a:gd name="T43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41" y="20"/>
                </a:moveTo>
                <a:lnTo>
                  <a:pt x="41" y="20"/>
                </a:lnTo>
                <a:lnTo>
                  <a:pt x="41" y="27"/>
                </a:lnTo>
                <a:lnTo>
                  <a:pt x="34" y="34"/>
                </a:lnTo>
                <a:lnTo>
                  <a:pt x="31" y="38"/>
                </a:lnTo>
                <a:lnTo>
                  <a:pt x="21" y="41"/>
                </a:lnTo>
                <a:lnTo>
                  <a:pt x="21" y="41"/>
                </a:lnTo>
                <a:lnTo>
                  <a:pt x="14" y="38"/>
                </a:lnTo>
                <a:lnTo>
                  <a:pt x="7" y="34"/>
                </a:lnTo>
                <a:lnTo>
                  <a:pt x="3" y="27"/>
                </a:lnTo>
                <a:lnTo>
                  <a:pt x="0" y="20"/>
                </a:lnTo>
                <a:lnTo>
                  <a:pt x="0" y="20"/>
                </a:lnTo>
                <a:lnTo>
                  <a:pt x="3" y="10"/>
                </a:lnTo>
                <a:lnTo>
                  <a:pt x="7" y="3"/>
                </a:lnTo>
                <a:lnTo>
                  <a:pt x="14" y="0"/>
                </a:lnTo>
                <a:lnTo>
                  <a:pt x="21" y="0"/>
                </a:lnTo>
                <a:lnTo>
                  <a:pt x="21" y="0"/>
                </a:lnTo>
                <a:lnTo>
                  <a:pt x="31" y="0"/>
                </a:lnTo>
                <a:lnTo>
                  <a:pt x="34" y="3"/>
                </a:lnTo>
                <a:lnTo>
                  <a:pt x="41" y="10"/>
                </a:lnTo>
                <a:lnTo>
                  <a:pt x="41" y="20"/>
                </a:lnTo>
                <a:lnTo>
                  <a:pt x="41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92" name="Line 36">
            <a:extLst>
              <a:ext uri="{FF2B5EF4-FFF2-40B4-BE49-F238E27FC236}">
                <a16:creationId xmlns:a16="http://schemas.microsoft.com/office/drawing/2014/main" id="{BB333C9E-6EC6-648B-6156-B7118404C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2963" y="2357438"/>
            <a:ext cx="1587" cy="560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93" name="Line 37">
            <a:extLst>
              <a:ext uri="{FF2B5EF4-FFF2-40B4-BE49-F238E27FC236}">
                <a16:creationId xmlns:a16="http://schemas.microsoft.com/office/drawing/2014/main" id="{BE48067C-5CF8-3685-651E-75D4CBAF2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775" y="2324100"/>
            <a:ext cx="1588" cy="5937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94" name="Freeform 38">
            <a:extLst>
              <a:ext uri="{FF2B5EF4-FFF2-40B4-BE49-F238E27FC236}">
                <a16:creationId xmlns:a16="http://schemas.microsoft.com/office/drawing/2014/main" id="{71DA245A-9703-8DC5-F86A-67BC57B8FC6F}"/>
              </a:ext>
            </a:extLst>
          </p:cNvPr>
          <p:cNvSpPr>
            <a:spLocks/>
          </p:cNvSpPr>
          <p:nvPr/>
        </p:nvSpPr>
        <p:spPr bwMode="auto">
          <a:xfrm>
            <a:off x="6727825" y="2292350"/>
            <a:ext cx="65088" cy="65088"/>
          </a:xfrm>
          <a:custGeom>
            <a:avLst/>
            <a:gdLst>
              <a:gd name="T0" fmla="*/ 41 w 41"/>
              <a:gd name="T1" fmla="*/ 20 h 41"/>
              <a:gd name="T2" fmla="*/ 41 w 41"/>
              <a:gd name="T3" fmla="*/ 20 h 41"/>
              <a:gd name="T4" fmla="*/ 38 w 41"/>
              <a:gd name="T5" fmla="*/ 27 h 41"/>
              <a:gd name="T6" fmla="*/ 34 w 41"/>
              <a:gd name="T7" fmla="*/ 34 h 41"/>
              <a:gd name="T8" fmla="*/ 27 w 41"/>
              <a:gd name="T9" fmla="*/ 38 h 41"/>
              <a:gd name="T10" fmla="*/ 20 w 41"/>
              <a:gd name="T11" fmla="*/ 41 h 41"/>
              <a:gd name="T12" fmla="*/ 20 w 41"/>
              <a:gd name="T13" fmla="*/ 41 h 41"/>
              <a:gd name="T14" fmla="*/ 10 w 41"/>
              <a:gd name="T15" fmla="*/ 38 h 41"/>
              <a:gd name="T16" fmla="*/ 3 w 41"/>
              <a:gd name="T17" fmla="*/ 34 h 41"/>
              <a:gd name="T18" fmla="*/ 0 w 41"/>
              <a:gd name="T19" fmla="*/ 27 h 41"/>
              <a:gd name="T20" fmla="*/ 0 w 41"/>
              <a:gd name="T21" fmla="*/ 20 h 41"/>
              <a:gd name="T22" fmla="*/ 0 w 41"/>
              <a:gd name="T23" fmla="*/ 20 h 41"/>
              <a:gd name="T24" fmla="*/ 0 w 41"/>
              <a:gd name="T25" fmla="*/ 10 h 41"/>
              <a:gd name="T26" fmla="*/ 3 w 41"/>
              <a:gd name="T27" fmla="*/ 3 h 41"/>
              <a:gd name="T28" fmla="*/ 10 w 41"/>
              <a:gd name="T29" fmla="*/ 0 h 41"/>
              <a:gd name="T30" fmla="*/ 20 w 41"/>
              <a:gd name="T31" fmla="*/ 0 h 41"/>
              <a:gd name="T32" fmla="*/ 20 w 41"/>
              <a:gd name="T33" fmla="*/ 0 h 41"/>
              <a:gd name="T34" fmla="*/ 27 w 41"/>
              <a:gd name="T35" fmla="*/ 0 h 41"/>
              <a:gd name="T36" fmla="*/ 34 w 41"/>
              <a:gd name="T37" fmla="*/ 3 h 41"/>
              <a:gd name="T38" fmla="*/ 38 w 41"/>
              <a:gd name="T39" fmla="*/ 10 h 41"/>
              <a:gd name="T40" fmla="*/ 41 w 41"/>
              <a:gd name="T41" fmla="*/ 20 h 41"/>
              <a:gd name="T42" fmla="*/ 41 w 41"/>
              <a:gd name="T43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41" y="20"/>
                </a:moveTo>
                <a:lnTo>
                  <a:pt x="41" y="20"/>
                </a:lnTo>
                <a:lnTo>
                  <a:pt x="38" y="27"/>
                </a:lnTo>
                <a:lnTo>
                  <a:pt x="34" y="34"/>
                </a:lnTo>
                <a:lnTo>
                  <a:pt x="27" y="38"/>
                </a:lnTo>
                <a:lnTo>
                  <a:pt x="20" y="41"/>
                </a:lnTo>
                <a:lnTo>
                  <a:pt x="20" y="41"/>
                </a:lnTo>
                <a:lnTo>
                  <a:pt x="10" y="38"/>
                </a:lnTo>
                <a:lnTo>
                  <a:pt x="3" y="34"/>
                </a:lnTo>
                <a:lnTo>
                  <a:pt x="0" y="27"/>
                </a:lnTo>
                <a:lnTo>
                  <a:pt x="0" y="20"/>
                </a:lnTo>
                <a:lnTo>
                  <a:pt x="0" y="20"/>
                </a:lnTo>
                <a:lnTo>
                  <a:pt x="0" y="10"/>
                </a:lnTo>
                <a:lnTo>
                  <a:pt x="3" y="3"/>
                </a:lnTo>
                <a:lnTo>
                  <a:pt x="10" y="0"/>
                </a:lnTo>
                <a:lnTo>
                  <a:pt x="20" y="0"/>
                </a:lnTo>
                <a:lnTo>
                  <a:pt x="20" y="0"/>
                </a:lnTo>
                <a:lnTo>
                  <a:pt x="27" y="0"/>
                </a:lnTo>
                <a:lnTo>
                  <a:pt x="34" y="3"/>
                </a:lnTo>
                <a:lnTo>
                  <a:pt x="38" y="10"/>
                </a:lnTo>
                <a:lnTo>
                  <a:pt x="41" y="20"/>
                </a:lnTo>
                <a:lnTo>
                  <a:pt x="41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95" name="Line 39">
            <a:extLst>
              <a:ext uri="{FF2B5EF4-FFF2-40B4-BE49-F238E27FC236}">
                <a16:creationId xmlns:a16="http://schemas.microsoft.com/office/drawing/2014/main" id="{5EF71B65-7A34-D2CF-BA7F-ADBEB8E5C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9575" y="1900238"/>
            <a:ext cx="10461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96" name="Line 40">
            <a:extLst>
              <a:ext uri="{FF2B5EF4-FFF2-40B4-BE49-F238E27FC236}">
                <a16:creationId xmlns:a16="http://schemas.microsoft.com/office/drawing/2014/main" id="{DC4D76A5-FFE3-CC69-D13A-4FE4F779CC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9575" y="1900238"/>
            <a:ext cx="1588" cy="392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97" name="Line 41">
            <a:extLst>
              <a:ext uri="{FF2B5EF4-FFF2-40B4-BE49-F238E27FC236}">
                <a16:creationId xmlns:a16="http://schemas.microsoft.com/office/drawing/2014/main" id="{B37E9C91-E844-8480-6C08-5ED62DD009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3450" y="3276600"/>
            <a:ext cx="1588" cy="244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98" name="Freeform 42">
            <a:extLst>
              <a:ext uri="{FF2B5EF4-FFF2-40B4-BE49-F238E27FC236}">
                <a16:creationId xmlns:a16="http://schemas.microsoft.com/office/drawing/2014/main" id="{A1BCF6E2-E096-9140-BDA9-DE9A008B944C}"/>
              </a:ext>
            </a:extLst>
          </p:cNvPr>
          <p:cNvSpPr>
            <a:spLocks/>
          </p:cNvSpPr>
          <p:nvPr/>
        </p:nvSpPr>
        <p:spPr bwMode="auto">
          <a:xfrm>
            <a:off x="3697288" y="2324100"/>
            <a:ext cx="614362" cy="833438"/>
          </a:xfrm>
          <a:custGeom>
            <a:avLst/>
            <a:gdLst>
              <a:gd name="T0" fmla="*/ 0 w 387"/>
              <a:gd name="T1" fmla="*/ 525 h 525"/>
              <a:gd name="T2" fmla="*/ 0 w 387"/>
              <a:gd name="T3" fmla="*/ 374 h 525"/>
              <a:gd name="T4" fmla="*/ 387 w 387"/>
              <a:gd name="T5" fmla="*/ 374 h 525"/>
              <a:gd name="T6" fmla="*/ 387 w 387"/>
              <a:gd name="T7" fmla="*/ 0 h 525"/>
              <a:gd name="T8" fmla="*/ 188 w 387"/>
              <a:gd name="T9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525">
                <a:moveTo>
                  <a:pt x="0" y="525"/>
                </a:moveTo>
                <a:lnTo>
                  <a:pt x="0" y="374"/>
                </a:lnTo>
                <a:lnTo>
                  <a:pt x="387" y="374"/>
                </a:lnTo>
                <a:lnTo>
                  <a:pt x="387" y="0"/>
                </a:lnTo>
                <a:lnTo>
                  <a:pt x="18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899" name="Freeform 43">
            <a:extLst>
              <a:ext uri="{FF2B5EF4-FFF2-40B4-BE49-F238E27FC236}">
                <a16:creationId xmlns:a16="http://schemas.microsoft.com/office/drawing/2014/main" id="{B5CA6C66-206E-1137-E4BF-1E4DB9F47B2D}"/>
              </a:ext>
            </a:extLst>
          </p:cNvPr>
          <p:cNvSpPr>
            <a:spLocks/>
          </p:cNvSpPr>
          <p:nvPr/>
        </p:nvSpPr>
        <p:spPr bwMode="auto">
          <a:xfrm>
            <a:off x="2635250" y="2917825"/>
            <a:ext cx="614363" cy="239713"/>
          </a:xfrm>
          <a:custGeom>
            <a:avLst/>
            <a:gdLst>
              <a:gd name="T0" fmla="*/ 0 w 387"/>
              <a:gd name="T1" fmla="*/ 0 h 151"/>
              <a:gd name="T2" fmla="*/ 387 w 387"/>
              <a:gd name="T3" fmla="*/ 0 h 151"/>
              <a:gd name="T4" fmla="*/ 387 w 387"/>
              <a:gd name="T5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7" h="151">
                <a:moveTo>
                  <a:pt x="0" y="0"/>
                </a:moveTo>
                <a:lnTo>
                  <a:pt x="387" y="0"/>
                </a:lnTo>
                <a:lnTo>
                  <a:pt x="387" y="15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0" name="Line 44">
            <a:extLst>
              <a:ext uri="{FF2B5EF4-FFF2-40B4-BE49-F238E27FC236}">
                <a16:creationId xmlns:a16="http://schemas.microsoft.com/office/drawing/2014/main" id="{4643C1A7-48EC-CE75-8DF9-4268C2F82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3157538"/>
            <a:ext cx="582613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1" name="Line 45">
            <a:extLst>
              <a:ext uri="{FF2B5EF4-FFF2-40B4-BE49-F238E27FC236}">
                <a16:creationId xmlns:a16="http://schemas.microsoft.com/office/drawing/2014/main" id="{C53A2EEC-9B47-47EC-48F0-80F2AF4BE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2163" y="3271838"/>
            <a:ext cx="29368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2" name="Line 46">
            <a:extLst>
              <a:ext uri="{FF2B5EF4-FFF2-40B4-BE49-F238E27FC236}">
                <a16:creationId xmlns:a16="http://schemas.microsoft.com/office/drawing/2014/main" id="{27B53C50-56D6-EFF5-B317-7CB868909F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9575" y="3276600"/>
            <a:ext cx="1588" cy="244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3" name="Freeform 47">
            <a:extLst>
              <a:ext uri="{FF2B5EF4-FFF2-40B4-BE49-F238E27FC236}">
                <a16:creationId xmlns:a16="http://schemas.microsoft.com/office/drawing/2014/main" id="{5FE9005B-A786-049B-3B67-D675E180E720}"/>
              </a:ext>
            </a:extLst>
          </p:cNvPr>
          <p:cNvSpPr>
            <a:spLocks/>
          </p:cNvSpPr>
          <p:nvPr/>
        </p:nvSpPr>
        <p:spPr bwMode="auto">
          <a:xfrm>
            <a:off x="6983413" y="2917825"/>
            <a:ext cx="614362" cy="239713"/>
          </a:xfrm>
          <a:custGeom>
            <a:avLst/>
            <a:gdLst>
              <a:gd name="T0" fmla="*/ 0 w 387"/>
              <a:gd name="T1" fmla="*/ 151 h 151"/>
              <a:gd name="T2" fmla="*/ 0 w 387"/>
              <a:gd name="T3" fmla="*/ 0 h 151"/>
              <a:gd name="T4" fmla="*/ 387 w 387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7" h="151">
                <a:moveTo>
                  <a:pt x="0" y="151"/>
                </a:moveTo>
                <a:lnTo>
                  <a:pt x="0" y="0"/>
                </a:lnTo>
                <a:lnTo>
                  <a:pt x="387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4" name="Freeform 48">
            <a:extLst>
              <a:ext uri="{FF2B5EF4-FFF2-40B4-BE49-F238E27FC236}">
                <a16:creationId xmlns:a16="http://schemas.microsoft.com/office/drawing/2014/main" id="{04267A19-8B77-2E12-1CE6-E44BC0178816}"/>
              </a:ext>
            </a:extLst>
          </p:cNvPr>
          <p:cNvSpPr>
            <a:spLocks/>
          </p:cNvSpPr>
          <p:nvPr/>
        </p:nvSpPr>
        <p:spPr bwMode="auto">
          <a:xfrm>
            <a:off x="5922963" y="2917825"/>
            <a:ext cx="614362" cy="239713"/>
          </a:xfrm>
          <a:custGeom>
            <a:avLst/>
            <a:gdLst>
              <a:gd name="T0" fmla="*/ 0 w 387"/>
              <a:gd name="T1" fmla="*/ 0 h 151"/>
              <a:gd name="T2" fmla="*/ 387 w 387"/>
              <a:gd name="T3" fmla="*/ 0 h 151"/>
              <a:gd name="T4" fmla="*/ 387 w 387"/>
              <a:gd name="T5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7" h="151">
                <a:moveTo>
                  <a:pt x="0" y="0"/>
                </a:moveTo>
                <a:lnTo>
                  <a:pt x="387" y="0"/>
                </a:lnTo>
                <a:lnTo>
                  <a:pt x="387" y="15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Line 49">
            <a:extLst>
              <a:ext uri="{FF2B5EF4-FFF2-40B4-BE49-F238E27FC236}">
                <a16:creationId xmlns:a16="http://schemas.microsoft.com/office/drawing/2014/main" id="{E66A14C5-59DD-DD06-D6BF-D94FA34BA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8" y="3157538"/>
            <a:ext cx="57626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6" name="Line 50">
            <a:extLst>
              <a:ext uri="{FF2B5EF4-FFF2-40B4-BE49-F238E27FC236}">
                <a16:creationId xmlns:a16="http://schemas.microsoft.com/office/drawing/2014/main" id="{A2EEA3E6-CE1E-BEEA-B4E8-56B5486D2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3525" y="3271838"/>
            <a:ext cx="2936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7" name="Line 51">
            <a:extLst>
              <a:ext uri="{FF2B5EF4-FFF2-40B4-BE49-F238E27FC236}">
                <a16:creationId xmlns:a16="http://schemas.microsoft.com/office/drawing/2014/main" id="{C7124A30-8D16-8AB3-8FB5-EDECFCCAB9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0963" y="1720850"/>
            <a:ext cx="1587" cy="244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8" name="Freeform 52">
            <a:extLst>
              <a:ext uri="{FF2B5EF4-FFF2-40B4-BE49-F238E27FC236}">
                <a16:creationId xmlns:a16="http://schemas.microsoft.com/office/drawing/2014/main" id="{5E6216FE-A040-72F1-6B31-00DC0C44EEB1}"/>
              </a:ext>
            </a:extLst>
          </p:cNvPr>
          <p:cNvSpPr>
            <a:spLocks/>
          </p:cNvSpPr>
          <p:nvPr/>
        </p:nvSpPr>
        <p:spPr bwMode="auto">
          <a:xfrm>
            <a:off x="3473450" y="1649413"/>
            <a:ext cx="1463675" cy="674687"/>
          </a:xfrm>
          <a:custGeom>
            <a:avLst/>
            <a:gdLst>
              <a:gd name="T0" fmla="*/ 922 w 922"/>
              <a:gd name="T1" fmla="*/ 275 h 425"/>
              <a:gd name="T2" fmla="*/ 922 w 922"/>
              <a:gd name="T3" fmla="*/ 425 h 425"/>
              <a:gd name="T4" fmla="*/ 679 w 922"/>
              <a:gd name="T5" fmla="*/ 425 h 425"/>
              <a:gd name="T6" fmla="*/ 679 w 922"/>
              <a:gd name="T7" fmla="*/ 0 h 425"/>
              <a:gd name="T8" fmla="*/ 0 w 922"/>
              <a:gd name="T9" fmla="*/ 0 h 425"/>
              <a:gd name="T10" fmla="*/ 0 w 922"/>
              <a:gd name="T11" fmla="*/ 40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2" h="425">
                <a:moveTo>
                  <a:pt x="922" y="275"/>
                </a:moveTo>
                <a:lnTo>
                  <a:pt x="922" y="425"/>
                </a:lnTo>
                <a:lnTo>
                  <a:pt x="679" y="425"/>
                </a:lnTo>
                <a:lnTo>
                  <a:pt x="679" y="0"/>
                </a:lnTo>
                <a:lnTo>
                  <a:pt x="0" y="0"/>
                </a:lnTo>
                <a:lnTo>
                  <a:pt x="0" y="40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9" name="Freeform 53">
            <a:extLst>
              <a:ext uri="{FF2B5EF4-FFF2-40B4-BE49-F238E27FC236}">
                <a16:creationId xmlns:a16="http://schemas.microsoft.com/office/drawing/2014/main" id="{ADE16995-4AE1-03AC-F12C-C126DEFCD7C7}"/>
              </a:ext>
            </a:extLst>
          </p:cNvPr>
          <p:cNvSpPr>
            <a:spLocks/>
          </p:cNvSpPr>
          <p:nvPr/>
        </p:nvSpPr>
        <p:spPr bwMode="auto">
          <a:xfrm>
            <a:off x="5383213" y="2085975"/>
            <a:ext cx="920750" cy="238125"/>
          </a:xfrm>
          <a:custGeom>
            <a:avLst/>
            <a:gdLst>
              <a:gd name="T0" fmla="*/ 0 w 580"/>
              <a:gd name="T1" fmla="*/ 0 h 150"/>
              <a:gd name="T2" fmla="*/ 0 w 580"/>
              <a:gd name="T3" fmla="*/ 150 h 150"/>
              <a:gd name="T4" fmla="*/ 580 w 580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0" h="150">
                <a:moveTo>
                  <a:pt x="0" y="0"/>
                </a:moveTo>
                <a:lnTo>
                  <a:pt x="0" y="150"/>
                </a:lnTo>
                <a:lnTo>
                  <a:pt x="580" y="15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10" name="Line 54">
            <a:extLst>
              <a:ext uri="{FF2B5EF4-FFF2-40B4-BE49-F238E27FC236}">
                <a16:creationId xmlns:a16="http://schemas.microsoft.com/office/drawing/2014/main" id="{DAE34A7F-DBA5-0A65-1E02-EAA57C6FD3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7275" y="2085975"/>
            <a:ext cx="58102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11" name="Line 55">
            <a:extLst>
              <a:ext uri="{FF2B5EF4-FFF2-40B4-BE49-F238E27FC236}">
                <a16:creationId xmlns:a16="http://schemas.microsoft.com/office/drawing/2014/main" id="{ED8445E5-CA04-1600-7715-7E68903906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8563" y="1965325"/>
            <a:ext cx="29368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12" name="Line 56">
            <a:extLst>
              <a:ext uri="{FF2B5EF4-FFF2-40B4-BE49-F238E27FC236}">
                <a16:creationId xmlns:a16="http://schemas.microsoft.com/office/drawing/2014/main" id="{481A30A3-E027-9FD7-E048-21EAEA258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9775" y="1720850"/>
            <a:ext cx="1588" cy="244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13" name="Line 57">
            <a:extLst>
              <a:ext uri="{FF2B5EF4-FFF2-40B4-BE49-F238E27FC236}">
                <a16:creationId xmlns:a16="http://schemas.microsoft.com/office/drawing/2014/main" id="{2E767A55-A218-0C5A-F34B-B17A4070F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2085975"/>
            <a:ext cx="1587" cy="2381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14" name="Line 58">
            <a:extLst>
              <a:ext uri="{FF2B5EF4-FFF2-40B4-BE49-F238E27FC236}">
                <a16:creationId xmlns:a16="http://schemas.microsoft.com/office/drawing/2014/main" id="{DA0E1667-93FF-4E84-C110-4ABC4A94F5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2025" y="2085975"/>
            <a:ext cx="1588" cy="2381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15" name="Line 59">
            <a:extLst>
              <a:ext uri="{FF2B5EF4-FFF2-40B4-BE49-F238E27FC236}">
                <a16:creationId xmlns:a16="http://schemas.microsoft.com/office/drawing/2014/main" id="{D1C03A34-504B-BA49-1BCF-807C4D8FFC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0850" y="2085975"/>
            <a:ext cx="5778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16" name="Line 60">
            <a:extLst>
              <a:ext uri="{FF2B5EF4-FFF2-40B4-BE49-F238E27FC236}">
                <a16:creationId xmlns:a16="http://schemas.microsoft.com/office/drawing/2014/main" id="{0BB5DCF0-170F-68E2-1173-AECD4E969A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7375" y="1965325"/>
            <a:ext cx="29368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17" name="Rectangle 61">
            <a:extLst>
              <a:ext uri="{FF2B5EF4-FFF2-40B4-BE49-F238E27FC236}">
                <a16:creationId xmlns:a16="http://schemas.microsoft.com/office/drawing/2014/main" id="{390456E4-4B64-A9DC-5CA4-DEFE5E95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3570288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CLK</a:t>
            </a:r>
            <a:endParaRPr lang="en-US" altLang="en-US"/>
          </a:p>
        </p:txBody>
      </p:sp>
      <p:sp>
        <p:nvSpPr>
          <p:cNvPr id="633918" name="Line 62">
            <a:extLst>
              <a:ext uri="{FF2B5EF4-FFF2-40B4-BE49-F238E27FC236}">
                <a16:creationId xmlns:a16="http://schemas.microsoft.com/office/drawing/2014/main" id="{F6CEA679-60F1-0E0D-E675-1637A5F08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950" y="3565525"/>
            <a:ext cx="38100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19" name="Rectangle 63">
            <a:extLst>
              <a:ext uri="{FF2B5EF4-FFF2-40B4-BE49-F238E27FC236}">
                <a16:creationId xmlns:a16="http://schemas.microsoft.com/office/drawing/2014/main" id="{AEF56E0F-E3ED-7445-1644-D2D3D0EA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5316538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CLK</a:t>
            </a:r>
            <a:endParaRPr lang="en-US" altLang="en-US"/>
          </a:p>
        </p:txBody>
      </p:sp>
      <p:sp>
        <p:nvSpPr>
          <p:cNvPr id="633920" name="Line 64">
            <a:extLst>
              <a:ext uri="{FF2B5EF4-FFF2-40B4-BE49-F238E27FC236}">
                <a16:creationId xmlns:a16="http://schemas.microsoft.com/office/drawing/2014/main" id="{2CF0E606-3B5F-516A-5CF8-DA59629C5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8975" y="5311775"/>
            <a:ext cx="38100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21" name="Rectangle 65">
            <a:extLst>
              <a:ext uri="{FF2B5EF4-FFF2-40B4-BE49-F238E27FC236}">
                <a16:creationId xmlns:a16="http://schemas.microsoft.com/office/drawing/2014/main" id="{562317F7-7A45-EAB4-D2C3-B4DE5C143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1514475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CLK</a:t>
            </a:r>
            <a:endParaRPr lang="en-US" altLang="en-US"/>
          </a:p>
        </p:txBody>
      </p:sp>
      <p:sp>
        <p:nvSpPr>
          <p:cNvPr id="633922" name="Line 66">
            <a:extLst>
              <a:ext uri="{FF2B5EF4-FFF2-40B4-BE49-F238E27FC236}">
                <a16:creationId xmlns:a16="http://schemas.microsoft.com/office/drawing/2014/main" id="{FEF979A6-06C6-F7DA-5F5A-99079FDFE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0463" y="1514475"/>
            <a:ext cx="38100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23" name="Freeform 67">
            <a:extLst>
              <a:ext uri="{FF2B5EF4-FFF2-40B4-BE49-F238E27FC236}">
                <a16:creationId xmlns:a16="http://schemas.microsoft.com/office/drawing/2014/main" id="{FFBC107A-FE45-F219-C256-A3C86219E1B1}"/>
              </a:ext>
            </a:extLst>
          </p:cNvPr>
          <p:cNvSpPr>
            <a:spLocks/>
          </p:cNvSpPr>
          <p:nvPr/>
        </p:nvSpPr>
        <p:spPr bwMode="auto">
          <a:xfrm>
            <a:off x="3652838" y="4289425"/>
            <a:ext cx="2460625" cy="401638"/>
          </a:xfrm>
          <a:custGeom>
            <a:avLst/>
            <a:gdLst>
              <a:gd name="T0" fmla="*/ 0 w 1550"/>
              <a:gd name="T1" fmla="*/ 253 h 253"/>
              <a:gd name="T2" fmla="*/ 312 w 1550"/>
              <a:gd name="T3" fmla="*/ 253 h 253"/>
              <a:gd name="T4" fmla="*/ 312 w 1550"/>
              <a:gd name="T5" fmla="*/ 0 h 253"/>
              <a:gd name="T6" fmla="*/ 621 w 1550"/>
              <a:gd name="T7" fmla="*/ 0 h 253"/>
              <a:gd name="T8" fmla="*/ 621 w 1550"/>
              <a:gd name="T9" fmla="*/ 253 h 253"/>
              <a:gd name="T10" fmla="*/ 929 w 1550"/>
              <a:gd name="T11" fmla="*/ 253 h 253"/>
              <a:gd name="T12" fmla="*/ 929 w 1550"/>
              <a:gd name="T13" fmla="*/ 0 h 253"/>
              <a:gd name="T14" fmla="*/ 1241 w 1550"/>
              <a:gd name="T15" fmla="*/ 0 h 253"/>
              <a:gd name="T16" fmla="*/ 1241 w 1550"/>
              <a:gd name="T17" fmla="*/ 253 h 253"/>
              <a:gd name="T18" fmla="*/ 1550 w 1550"/>
              <a:gd name="T19" fmla="*/ 25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0" h="253">
                <a:moveTo>
                  <a:pt x="0" y="253"/>
                </a:moveTo>
                <a:lnTo>
                  <a:pt x="312" y="253"/>
                </a:lnTo>
                <a:lnTo>
                  <a:pt x="312" y="0"/>
                </a:lnTo>
                <a:lnTo>
                  <a:pt x="621" y="0"/>
                </a:lnTo>
                <a:lnTo>
                  <a:pt x="621" y="253"/>
                </a:lnTo>
                <a:lnTo>
                  <a:pt x="929" y="253"/>
                </a:lnTo>
                <a:lnTo>
                  <a:pt x="929" y="0"/>
                </a:lnTo>
                <a:lnTo>
                  <a:pt x="1241" y="0"/>
                </a:lnTo>
                <a:lnTo>
                  <a:pt x="1241" y="253"/>
                </a:lnTo>
                <a:lnTo>
                  <a:pt x="1550" y="253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24" name="Rectangle 68">
            <a:extLst>
              <a:ext uri="{FF2B5EF4-FFF2-40B4-BE49-F238E27FC236}">
                <a16:creationId xmlns:a16="http://schemas.microsoft.com/office/drawing/2014/main" id="{4A1A3E62-B3A7-44B6-F94E-F08A28DD2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5116513"/>
            <a:ext cx="141287" cy="4127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25" name="Rectangle 69">
            <a:extLst>
              <a:ext uri="{FF2B5EF4-FFF2-40B4-BE49-F238E27FC236}">
                <a16:creationId xmlns:a16="http://schemas.microsoft.com/office/drawing/2014/main" id="{ABE02D1D-61B2-6A25-AB6D-9F99E4605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5116513"/>
            <a:ext cx="147638" cy="4127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26" name="Freeform 70">
            <a:extLst>
              <a:ext uri="{FF2B5EF4-FFF2-40B4-BE49-F238E27FC236}">
                <a16:creationId xmlns:a16="http://schemas.microsoft.com/office/drawing/2014/main" id="{5114C1C7-4B13-1E52-B08A-0493C30627FC}"/>
              </a:ext>
            </a:extLst>
          </p:cNvPr>
          <p:cNvSpPr>
            <a:spLocks/>
          </p:cNvSpPr>
          <p:nvPr/>
        </p:nvSpPr>
        <p:spPr bwMode="auto">
          <a:xfrm>
            <a:off x="3652838" y="5116513"/>
            <a:ext cx="2460625" cy="407987"/>
          </a:xfrm>
          <a:custGeom>
            <a:avLst/>
            <a:gdLst>
              <a:gd name="T0" fmla="*/ 0 w 1550"/>
              <a:gd name="T1" fmla="*/ 257 h 257"/>
              <a:gd name="T2" fmla="*/ 93 w 1550"/>
              <a:gd name="T3" fmla="*/ 257 h 257"/>
              <a:gd name="T4" fmla="*/ 93 w 1550"/>
              <a:gd name="T5" fmla="*/ 0 h 257"/>
              <a:gd name="T6" fmla="*/ 401 w 1550"/>
              <a:gd name="T7" fmla="*/ 0 h 257"/>
              <a:gd name="T8" fmla="*/ 401 w 1550"/>
              <a:gd name="T9" fmla="*/ 257 h 257"/>
              <a:gd name="T10" fmla="*/ 713 w 1550"/>
              <a:gd name="T11" fmla="*/ 257 h 257"/>
              <a:gd name="T12" fmla="*/ 713 w 1550"/>
              <a:gd name="T13" fmla="*/ 0 h 257"/>
              <a:gd name="T14" fmla="*/ 1022 w 1550"/>
              <a:gd name="T15" fmla="*/ 0 h 257"/>
              <a:gd name="T16" fmla="*/ 1022 w 1550"/>
              <a:gd name="T17" fmla="*/ 257 h 257"/>
              <a:gd name="T18" fmla="*/ 1330 w 1550"/>
              <a:gd name="T19" fmla="*/ 257 h 257"/>
              <a:gd name="T20" fmla="*/ 1330 w 1550"/>
              <a:gd name="T21" fmla="*/ 0 h 257"/>
              <a:gd name="T22" fmla="*/ 1550 w 1550"/>
              <a:gd name="T23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0" h="257">
                <a:moveTo>
                  <a:pt x="0" y="257"/>
                </a:moveTo>
                <a:lnTo>
                  <a:pt x="93" y="257"/>
                </a:lnTo>
                <a:lnTo>
                  <a:pt x="93" y="0"/>
                </a:lnTo>
                <a:lnTo>
                  <a:pt x="401" y="0"/>
                </a:lnTo>
                <a:lnTo>
                  <a:pt x="401" y="257"/>
                </a:lnTo>
                <a:lnTo>
                  <a:pt x="713" y="257"/>
                </a:lnTo>
                <a:lnTo>
                  <a:pt x="713" y="0"/>
                </a:lnTo>
                <a:lnTo>
                  <a:pt x="1022" y="0"/>
                </a:lnTo>
                <a:lnTo>
                  <a:pt x="1022" y="257"/>
                </a:lnTo>
                <a:lnTo>
                  <a:pt x="1330" y="257"/>
                </a:lnTo>
                <a:lnTo>
                  <a:pt x="1330" y="0"/>
                </a:lnTo>
                <a:lnTo>
                  <a:pt x="155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27" name="Rectangle 71">
            <a:extLst>
              <a:ext uri="{FF2B5EF4-FFF2-40B4-BE49-F238E27FC236}">
                <a16:creationId xmlns:a16="http://schemas.microsoft.com/office/drawing/2014/main" id="{BF79FC6A-D786-8548-B25A-641959244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484688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CLK</a:t>
            </a:r>
            <a:endParaRPr lang="en-US" altLang="en-US"/>
          </a:p>
        </p:txBody>
      </p:sp>
      <p:grpSp>
        <p:nvGrpSpPr>
          <p:cNvPr id="633931" name="Group 75">
            <a:extLst>
              <a:ext uri="{FF2B5EF4-FFF2-40B4-BE49-F238E27FC236}">
                <a16:creationId xmlns:a16="http://schemas.microsoft.com/office/drawing/2014/main" id="{BA462FEA-3EED-88C1-0179-3EC1B5A04C1D}"/>
              </a:ext>
            </a:extLst>
          </p:cNvPr>
          <p:cNvGrpSpPr>
            <a:grpSpLocks/>
          </p:cNvGrpSpPr>
          <p:nvPr/>
        </p:nvGrpSpPr>
        <p:grpSpPr bwMode="auto">
          <a:xfrm>
            <a:off x="1601788" y="2544763"/>
            <a:ext cx="1443037" cy="725487"/>
            <a:chOff x="1009" y="1603"/>
            <a:chExt cx="909" cy="457"/>
          </a:xfrm>
        </p:grpSpPr>
        <p:sp>
          <p:nvSpPr>
            <p:cNvPr id="633928" name="Freeform 72">
              <a:extLst>
                <a:ext uri="{FF2B5EF4-FFF2-40B4-BE49-F238E27FC236}">
                  <a16:creationId xmlns:a16="http://schemas.microsoft.com/office/drawing/2014/main" id="{8309D18B-2D5B-0D13-3F75-38D282B2E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" y="1603"/>
              <a:ext cx="422" cy="1"/>
            </a:xfrm>
            <a:custGeom>
              <a:avLst/>
              <a:gdLst>
                <a:gd name="T0" fmla="*/ 0 w 422"/>
                <a:gd name="T1" fmla="*/ 0 h 1"/>
                <a:gd name="T2" fmla="*/ 422 w 42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2" h="1">
                  <a:moveTo>
                    <a:pt x="0" y="0"/>
                  </a:moveTo>
                  <a:cubicBezTo>
                    <a:pt x="0" y="0"/>
                    <a:pt x="211" y="0"/>
                    <a:pt x="422" y="0"/>
                  </a:cubicBezTo>
                </a:path>
              </a:pathLst>
            </a:custGeom>
            <a:noFill/>
            <a:ln w="38100" cap="flat" cmpd="sng">
              <a:solidFill>
                <a:srgbClr val="D01608">
                  <a:alpha val="64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30" name="Freeform 74">
              <a:extLst>
                <a:ext uri="{FF2B5EF4-FFF2-40B4-BE49-F238E27FC236}">
                  <a16:creationId xmlns:a16="http://schemas.microsoft.com/office/drawing/2014/main" id="{4EDF771E-63CA-ED86-F30A-5A4EF772A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1639"/>
              <a:ext cx="454" cy="421"/>
            </a:xfrm>
            <a:custGeom>
              <a:avLst/>
              <a:gdLst>
                <a:gd name="T0" fmla="*/ 454 w 454"/>
                <a:gd name="T1" fmla="*/ 421 h 421"/>
                <a:gd name="T2" fmla="*/ 163 w 454"/>
                <a:gd name="T3" fmla="*/ 374 h 421"/>
                <a:gd name="T4" fmla="*/ 26 w 454"/>
                <a:gd name="T5" fmla="*/ 253 h 421"/>
                <a:gd name="T6" fmla="*/ 9 w 454"/>
                <a:gd name="T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421">
                  <a:moveTo>
                    <a:pt x="454" y="421"/>
                  </a:moveTo>
                  <a:cubicBezTo>
                    <a:pt x="406" y="413"/>
                    <a:pt x="234" y="402"/>
                    <a:pt x="163" y="374"/>
                  </a:cubicBezTo>
                  <a:cubicBezTo>
                    <a:pt x="92" y="346"/>
                    <a:pt x="52" y="315"/>
                    <a:pt x="26" y="253"/>
                  </a:cubicBezTo>
                  <a:cubicBezTo>
                    <a:pt x="0" y="191"/>
                    <a:pt x="3" y="92"/>
                    <a:pt x="9" y="0"/>
                  </a:cubicBezTo>
                </a:path>
              </a:pathLst>
            </a:custGeom>
            <a:noFill/>
            <a:ln w="38100" cap="flat" cmpd="sng">
              <a:solidFill>
                <a:srgbClr val="D01608">
                  <a:alpha val="64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3933" name="Freeform 77">
            <a:extLst>
              <a:ext uri="{FF2B5EF4-FFF2-40B4-BE49-F238E27FC236}">
                <a16:creationId xmlns:a16="http://schemas.microsoft.com/office/drawing/2014/main" id="{FF20F4D6-98DA-797B-46B1-8A6C143693B2}"/>
              </a:ext>
            </a:extLst>
          </p:cNvPr>
          <p:cNvSpPr>
            <a:spLocks/>
          </p:cNvSpPr>
          <p:nvPr/>
        </p:nvSpPr>
        <p:spPr bwMode="auto">
          <a:xfrm>
            <a:off x="1423988" y="1339850"/>
            <a:ext cx="6419850" cy="1588"/>
          </a:xfrm>
          <a:custGeom>
            <a:avLst/>
            <a:gdLst>
              <a:gd name="T0" fmla="*/ 0 w 4044"/>
              <a:gd name="T1" fmla="*/ 0 h 1"/>
              <a:gd name="T2" fmla="*/ 4044 w 404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44" h="1">
                <a:moveTo>
                  <a:pt x="0" y="0"/>
                </a:moveTo>
                <a:cubicBezTo>
                  <a:pt x="1685" y="0"/>
                  <a:pt x="3370" y="0"/>
                  <a:pt x="4044" y="0"/>
                </a:cubicBezTo>
              </a:path>
            </a:pathLst>
          </a:custGeom>
          <a:noFill/>
          <a:ln w="38100" cap="flat" cmpd="sng">
            <a:solidFill>
              <a:srgbClr val="7B84C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281BA4E9-7698-97DF-1F37-81929667A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925" y="752475"/>
            <a:ext cx="8131175" cy="715963"/>
          </a:xfrm>
        </p:spPr>
        <p:txBody>
          <a:bodyPr/>
          <a:lstStyle/>
          <a:p>
            <a:pPr>
              <a:tabLst>
                <a:tab pos="519113" algn="l"/>
              </a:tabLst>
            </a:pPr>
            <a:r>
              <a:rPr lang="en-US" altLang="en-US"/>
              <a:t>Overpowering the Feedback Loop ─</a:t>
            </a:r>
            <a:br>
              <a:rPr lang="en-US" altLang="en-US"/>
            </a:br>
            <a:r>
              <a:rPr lang="en-US" altLang="en-US"/>
              <a:t>Cross-Coupled Pairs</a:t>
            </a:r>
          </a:p>
        </p:txBody>
      </p:sp>
      <p:pic>
        <p:nvPicPr>
          <p:cNvPr id="562179" name="Picture 3">
            <a:extLst>
              <a:ext uri="{FF2B5EF4-FFF2-40B4-BE49-F238E27FC236}">
                <a16:creationId xmlns:a16="http://schemas.microsoft.com/office/drawing/2014/main" id="{DD37D476-6D14-6175-D958-F0DAFE34E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305800" cy="222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2180" name="Text Box 4">
            <a:extLst>
              <a:ext uri="{FF2B5EF4-FFF2-40B4-BE49-F238E27FC236}">
                <a16:creationId xmlns:a16="http://schemas.microsoft.com/office/drawing/2014/main" id="{0966FA85-EC26-D966-3136-0E2DD1705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851025"/>
            <a:ext cx="249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NOR-based set-reset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>
            <a:extLst>
              <a:ext uri="{FF2B5EF4-FFF2-40B4-BE49-F238E27FC236}">
                <a16:creationId xmlns:a16="http://schemas.microsoft.com/office/drawing/2014/main" id="{2D0132D5-F58B-2BD3-21C5-E40AA38A5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3413" y="254000"/>
            <a:ext cx="7772400" cy="715963"/>
          </a:xfrm>
        </p:spPr>
        <p:txBody>
          <a:bodyPr/>
          <a:lstStyle/>
          <a:p>
            <a:r>
              <a:rPr lang="en-US" altLang="en-US"/>
              <a:t>Cross-Coupled NAND</a:t>
            </a:r>
          </a:p>
        </p:txBody>
      </p:sp>
      <p:pic>
        <p:nvPicPr>
          <p:cNvPr id="563203" name="Picture 3">
            <a:extLst>
              <a:ext uri="{FF2B5EF4-FFF2-40B4-BE49-F238E27FC236}">
                <a16:creationId xmlns:a16="http://schemas.microsoft.com/office/drawing/2014/main" id="{3F10B4AF-E603-61C2-D26C-305DD3AD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20950"/>
            <a:ext cx="2300288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04" name="Picture 4">
            <a:extLst>
              <a:ext uri="{FF2B5EF4-FFF2-40B4-BE49-F238E27FC236}">
                <a16:creationId xmlns:a16="http://schemas.microsoft.com/office/drawing/2014/main" id="{0EB1F22A-BAF6-FCCD-05CD-632BFEBB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35150"/>
            <a:ext cx="4495800" cy="370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05" name="Text Box 5">
            <a:extLst>
              <a:ext uri="{FF2B5EF4-FFF2-40B4-BE49-F238E27FC236}">
                <a16:creationId xmlns:a16="http://schemas.microsoft.com/office/drawing/2014/main" id="{6B22C640-CDD3-E29B-793F-50EDB1711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04975"/>
            <a:ext cx="279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Cross-coupled NANDs</a:t>
            </a:r>
          </a:p>
        </p:txBody>
      </p:sp>
      <p:sp>
        <p:nvSpPr>
          <p:cNvPr id="563206" name="Text Box 6">
            <a:extLst>
              <a:ext uri="{FF2B5EF4-FFF2-40B4-BE49-F238E27FC236}">
                <a16:creationId xmlns:a16="http://schemas.microsoft.com/office/drawing/2014/main" id="{D4CD0E35-0AD3-F237-A382-86EBD2E7A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454150"/>
            <a:ext cx="161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Added clock</a:t>
            </a:r>
          </a:p>
        </p:txBody>
      </p:sp>
      <p:sp>
        <p:nvSpPr>
          <p:cNvPr id="563207" name="Text Box 7">
            <a:extLst>
              <a:ext uri="{FF2B5EF4-FFF2-40B4-BE49-F238E27FC236}">
                <a16:creationId xmlns:a16="http://schemas.microsoft.com/office/drawing/2014/main" id="{F6018E28-2C37-1C35-C57C-FF6A213C3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438775"/>
            <a:ext cx="4598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This is not used in datapaths any more,</a:t>
            </a:r>
            <a:b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but is a basic building memory cell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EBD9FEA4-7C03-6FD4-61E2-60540466B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46075"/>
            <a:ext cx="7772400" cy="715963"/>
          </a:xfrm>
        </p:spPr>
        <p:txBody>
          <a:bodyPr/>
          <a:lstStyle/>
          <a:p>
            <a:r>
              <a:rPr lang="en-US" altLang="en-US"/>
              <a:t>Sizing Issues</a:t>
            </a:r>
          </a:p>
        </p:txBody>
      </p:sp>
      <p:sp>
        <p:nvSpPr>
          <p:cNvPr id="564227" name="Text Box 3">
            <a:extLst>
              <a:ext uri="{FF2B5EF4-FFF2-40B4-BE49-F238E27FC236}">
                <a16:creationId xmlns:a16="http://schemas.microsoft.com/office/drawing/2014/main" id="{3347BC20-2EAB-CD6C-B904-D28EE9259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5438775"/>
            <a:ext cx="33226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Output voltage dependence</a:t>
            </a:r>
            <a:b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 on transistor width</a:t>
            </a:r>
          </a:p>
        </p:txBody>
      </p:sp>
      <p:sp>
        <p:nvSpPr>
          <p:cNvPr id="564228" name="Text Box 4">
            <a:extLst>
              <a:ext uri="{FF2B5EF4-FFF2-40B4-BE49-F238E27FC236}">
                <a16:creationId xmlns:a16="http://schemas.microsoft.com/office/drawing/2014/main" id="{28449172-E0E1-EE98-2D7D-1980D04BD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5438775"/>
            <a:ext cx="231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Transient response</a:t>
            </a:r>
          </a:p>
        </p:txBody>
      </p:sp>
      <p:pic>
        <p:nvPicPr>
          <p:cNvPr id="564229" name="Picture 5">
            <a:extLst>
              <a:ext uri="{FF2B5EF4-FFF2-40B4-BE49-F238E27FC236}">
                <a16:creationId xmlns:a16="http://schemas.microsoft.com/office/drawing/2014/main" id="{ACA0E36E-0D36-2369-9E6C-51471167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16038"/>
            <a:ext cx="8153400" cy="390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6C896C8D-90EC-2BB9-68E0-7C7CFCE4A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Storage Mechanisms</a:t>
            </a:r>
          </a:p>
        </p:txBody>
      </p:sp>
      <p:sp>
        <p:nvSpPr>
          <p:cNvPr id="560131" name="Line 3">
            <a:extLst>
              <a:ext uri="{FF2B5EF4-FFF2-40B4-BE49-F238E27FC236}">
                <a16:creationId xmlns:a16="http://schemas.microsoft.com/office/drawing/2014/main" id="{1F081B4A-1A31-2746-FD42-EBA92BFFDD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3625" y="4441825"/>
            <a:ext cx="2936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32" name="Line 4">
            <a:extLst>
              <a:ext uri="{FF2B5EF4-FFF2-40B4-BE49-F238E27FC236}">
                <a16:creationId xmlns:a16="http://schemas.microsoft.com/office/drawing/2014/main" id="{8FD6E15E-167F-D159-B11E-D82CEEC471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0775" y="4506913"/>
            <a:ext cx="1857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33" name="Line 5">
            <a:extLst>
              <a:ext uri="{FF2B5EF4-FFF2-40B4-BE49-F238E27FC236}">
                <a16:creationId xmlns:a16="http://schemas.microsoft.com/office/drawing/2014/main" id="{3A6B8DC6-CE47-B2E2-CB84-F418CC4A61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5225" y="4564063"/>
            <a:ext cx="904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34" name="Line 6">
            <a:extLst>
              <a:ext uri="{FF2B5EF4-FFF2-40B4-BE49-F238E27FC236}">
                <a16:creationId xmlns:a16="http://schemas.microsoft.com/office/drawing/2014/main" id="{C0842235-CDBC-9CBF-FC27-0C8D3747A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1263" y="3810000"/>
            <a:ext cx="1587" cy="2809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35" name="Line 7">
            <a:extLst>
              <a:ext uri="{FF2B5EF4-FFF2-40B4-BE49-F238E27FC236}">
                <a16:creationId xmlns:a16="http://schemas.microsoft.com/office/drawing/2014/main" id="{1BBDAC9F-EA2E-5BE1-A218-40FF28982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2675" y="4090988"/>
            <a:ext cx="2492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36" name="Line 8">
            <a:extLst>
              <a:ext uri="{FF2B5EF4-FFF2-40B4-BE49-F238E27FC236}">
                <a16:creationId xmlns:a16="http://schemas.microsoft.com/office/drawing/2014/main" id="{E096E34D-8FCC-3342-D1E2-80E5B6D1B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1263" y="4179888"/>
            <a:ext cx="1587" cy="2682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37" name="Line 9">
            <a:extLst>
              <a:ext uri="{FF2B5EF4-FFF2-40B4-BE49-F238E27FC236}">
                <a16:creationId xmlns:a16="http://schemas.microsoft.com/office/drawing/2014/main" id="{83CC3919-6009-8929-E54E-7423F7D26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2675" y="4179888"/>
            <a:ext cx="2492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38" name="Freeform 10">
            <a:extLst>
              <a:ext uri="{FF2B5EF4-FFF2-40B4-BE49-F238E27FC236}">
                <a16:creationId xmlns:a16="http://schemas.microsoft.com/office/drawing/2014/main" id="{7B422ABD-71BE-13A5-43BD-C63173FFFAF6}"/>
              </a:ext>
            </a:extLst>
          </p:cNvPr>
          <p:cNvSpPr>
            <a:spLocks/>
          </p:cNvSpPr>
          <p:nvPr/>
        </p:nvSpPr>
        <p:spPr bwMode="auto">
          <a:xfrm>
            <a:off x="6897688" y="3554413"/>
            <a:ext cx="441325" cy="504825"/>
          </a:xfrm>
          <a:custGeom>
            <a:avLst/>
            <a:gdLst>
              <a:gd name="T0" fmla="*/ 0 w 278"/>
              <a:gd name="T1" fmla="*/ 318 h 318"/>
              <a:gd name="T2" fmla="*/ 278 w 278"/>
              <a:gd name="T3" fmla="*/ 161 h 318"/>
              <a:gd name="T4" fmla="*/ 0 w 278"/>
              <a:gd name="T5" fmla="*/ 0 h 318"/>
              <a:gd name="T6" fmla="*/ 0 w 278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318">
                <a:moveTo>
                  <a:pt x="0" y="318"/>
                </a:moveTo>
                <a:lnTo>
                  <a:pt x="278" y="161"/>
                </a:lnTo>
                <a:lnTo>
                  <a:pt x="0" y="0"/>
                </a:lnTo>
                <a:lnTo>
                  <a:pt x="0" y="318"/>
                </a:lnTo>
                <a:close/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39" name="Oval 11">
            <a:extLst>
              <a:ext uri="{FF2B5EF4-FFF2-40B4-BE49-F238E27FC236}">
                <a16:creationId xmlns:a16="http://schemas.microsoft.com/office/drawing/2014/main" id="{E96E341C-9963-EA16-B833-D2AAC7333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3765550"/>
            <a:ext cx="90487" cy="8890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40" name="Line 12">
            <a:extLst>
              <a:ext uri="{FF2B5EF4-FFF2-40B4-BE49-F238E27FC236}">
                <a16:creationId xmlns:a16="http://schemas.microsoft.com/office/drawing/2014/main" id="{D06991DA-0483-DB0E-D1CE-BF1FA4EE3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3810000"/>
            <a:ext cx="55562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41" name="Rectangle 13">
            <a:extLst>
              <a:ext uri="{FF2B5EF4-FFF2-40B4-BE49-F238E27FC236}">
                <a16:creationId xmlns:a16="http://schemas.microsoft.com/office/drawing/2014/main" id="{4D358E80-EDD7-5E10-58E9-01478BEF8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225" y="3695700"/>
            <a:ext cx="2555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60142" name="Rectangle 14">
            <a:extLst>
              <a:ext uri="{FF2B5EF4-FFF2-40B4-BE49-F238E27FC236}">
                <a16:creationId xmlns:a16="http://schemas.microsoft.com/office/drawing/2014/main" id="{3E8A2CF2-04EE-F189-7CA4-249A0811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2881313"/>
            <a:ext cx="5175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Myriad Roman" charset="0"/>
              </a:rPr>
              <a:t>CLK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60143" name="Line 15">
            <a:extLst>
              <a:ext uri="{FF2B5EF4-FFF2-40B4-BE49-F238E27FC236}">
                <a16:creationId xmlns:a16="http://schemas.microsoft.com/office/drawing/2014/main" id="{BBFCFCFB-9C84-6574-6D3F-06AE0A38C9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4388" y="3810000"/>
            <a:ext cx="100330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44" name="Line 16">
            <a:extLst>
              <a:ext uri="{FF2B5EF4-FFF2-40B4-BE49-F238E27FC236}">
                <a16:creationId xmlns:a16="http://schemas.microsoft.com/office/drawing/2014/main" id="{098D7BDC-A7E1-F188-3A51-E60E9E1228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8650" y="4179888"/>
            <a:ext cx="1588" cy="2873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45" name="Line 17">
            <a:extLst>
              <a:ext uri="{FF2B5EF4-FFF2-40B4-BE49-F238E27FC236}">
                <a16:creationId xmlns:a16="http://schemas.microsoft.com/office/drawing/2014/main" id="{F6F82CEA-9AA1-4F4D-3441-84CFD966C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0513" y="4040188"/>
            <a:ext cx="6778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46" name="Line 18">
            <a:extLst>
              <a:ext uri="{FF2B5EF4-FFF2-40B4-BE49-F238E27FC236}">
                <a16:creationId xmlns:a16="http://schemas.microsoft.com/office/drawing/2014/main" id="{70CCAFDE-7D5C-B295-7C8A-E8C828595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4173538"/>
            <a:ext cx="3460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47" name="Line 19">
            <a:extLst>
              <a:ext uri="{FF2B5EF4-FFF2-40B4-BE49-F238E27FC236}">
                <a16:creationId xmlns:a16="http://schemas.microsoft.com/office/drawing/2014/main" id="{9596DABF-75F5-F7CE-2F4C-7BD34DE80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0513" y="3579813"/>
            <a:ext cx="6778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48" name="Line 20">
            <a:extLst>
              <a:ext uri="{FF2B5EF4-FFF2-40B4-BE49-F238E27FC236}">
                <a16:creationId xmlns:a16="http://schemas.microsoft.com/office/drawing/2014/main" id="{F6664D66-09D7-BE0E-BE98-C290DF8F2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3438525"/>
            <a:ext cx="3460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49" name="Line 21">
            <a:extLst>
              <a:ext uri="{FF2B5EF4-FFF2-40B4-BE49-F238E27FC236}">
                <a16:creationId xmlns:a16="http://schemas.microsoft.com/office/drawing/2014/main" id="{98A11534-D47C-CA2B-E5E2-BEC32C7E3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8650" y="3144838"/>
            <a:ext cx="1588" cy="1984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50" name="Rectangle 22">
            <a:extLst>
              <a:ext uri="{FF2B5EF4-FFF2-40B4-BE49-F238E27FC236}">
                <a16:creationId xmlns:a16="http://schemas.microsoft.com/office/drawing/2014/main" id="{C9F78B75-CCFA-9CE2-1D50-EEE205619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3579813"/>
            <a:ext cx="371475" cy="460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51" name="Oval 23">
            <a:extLst>
              <a:ext uri="{FF2B5EF4-FFF2-40B4-BE49-F238E27FC236}">
                <a16:creationId xmlns:a16="http://schemas.microsoft.com/office/drawing/2014/main" id="{E90450FF-A283-AF73-5FDC-998FE3AD4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3343275"/>
            <a:ext cx="88900" cy="8890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52" name="Rectangle 24">
            <a:extLst>
              <a:ext uri="{FF2B5EF4-FFF2-40B4-BE49-F238E27FC236}">
                <a16:creationId xmlns:a16="http://schemas.microsoft.com/office/drawing/2014/main" id="{FAA94D7D-5CEA-113B-48C3-AEF6C6EA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4535488"/>
            <a:ext cx="5175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Myriad Roman" charset="0"/>
              </a:rPr>
              <a:t>CLK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60153" name="Line 25">
            <a:extLst>
              <a:ext uri="{FF2B5EF4-FFF2-40B4-BE49-F238E27FC236}">
                <a16:creationId xmlns:a16="http://schemas.microsoft.com/office/drawing/2014/main" id="{DC334BD0-20E2-5DFB-1D6E-FE0E3ACEE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4538663"/>
            <a:ext cx="454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54" name="Rectangle 26">
            <a:extLst>
              <a:ext uri="{FF2B5EF4-FFF2-40B4-BE49-F238E27FC236}">
                <a16:creationId xmlns:a16="http://schemas.microsoft.com/office/drawing/2014/main" id="{7A9ADE0D-BBCE-F001-9F5B-136356594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6957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Myriad Roman" charset="0"/>
              </a:rPr>
              <a:t>Q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60155" name="Line 27">
            <a:extLst>
              <a:ext uri="{FF2B5EF4-FFF2-40B4-BE49-F238E27FC236}">
                <a16:creationId xmlns:a16="http://schemas.microsoft.com/office/drawing/2014/main" id="{9A8B54C8-C02C-B4B4-6CDF-69DFA1437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4025" y="3700463"/>
            <a:ext cx="1730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56" name="Line 28">
            <a:extLst>
              <a:ext uri="{FF2B5EF4-FFF2-40B4-BE49-F238E27FC236}">
                <a16:creationId xmlns:a16="http://schemas.microsoft.com/office/drawing/2014/main" id="{1F304B2A-32AF-6AAC-02EF-ECB7D7379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3810000"/>
            <a:ext cx="5619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0157" name="Text Box 29">
            <a:extLst>
              <a:ext uri="{FF2B5EF4-FFF2-40B4-BE49-F238E27FC236}">
                <a16:creationId xmlns:a16="http://schemas.microsoft.com/office/drawing/2014/main" id="{ACD2BC4F-B931-3FCE-73D3-3E6091260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12938"/>
            <a:ext cx="347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chemeClr val="tx2"/>
                </a:solidFill>
                <a:latin typeface="Book Antiqua" panose="02040602050305030304" pitchFamily="18" charset="0"/>
              </a:rPr>
              <a:t>Dynamic (charge-based)</a:t>
            </a:r>
          </a:p>
        </p:txBody>
      </p:sp>
      <p:pic>
        <p:nvPicPr>
          <p:cNvPr id="560158" name="Picture 30">
            <a:extLst>
              <a:ext uri="{FF2B5EF4-FFF2-40B4-BE49-F238E27FC236}">
                <a16:creationId xmlns:a16="http://schemas.microsoft.com/office/drawing/2014/main" id="{9F4E3A1A-8937-C10F-7B2D-3C33C53B7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3505200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0159" name="Text Box 31">
            <a:extLst>
              <a:ext uri="{FF2B5EF4-FFF2-40B4-BE49-F238E27FC236}">
                <a16:creationId xmlns:a16="http://schemas.microsoft.com/office/drawing/2014/main" id="{563F7571-7A03-B45E-F492-A1531AEFA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3" y="1954213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chemeClr val="tx2"/>
                </a:solidFill>
                <a:latin typeface="Book Antiqua" panose="02040602050305030304" pitchFamily="18" charset="0"/>
              </a:rPr>
              <a:t>Static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>
            <a:extLst>
              <a:ext uri="{FF2B5EF4-FFF2-40B4-BE49-F238E27FC236}">
                <a16:creationId xmlns:a16="http://schemas.microsoft.com/office/drawing/2014/main" id="{52935BBC-1794-0A26-CD23-E85D7BA37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838" y="612775"/>
            <a:ext cx="8578850" cy="715963"/>
          </a:xfrm>
        </p:spPr>
        <p:txBody>
          <a:bodyPr/>
          <a:lstStyle/>
          <a:p>
            <a:r>
              <a:rPr lang="en-US" altLang="en-US" sz="4000"/>
              <a:t>Making a Dynamic Latch Pseudo-Static</a:t>
            </a:r>
          </a:p>
        </p:txBody>
      </p:sp>
      <p:pic>
        <p:nvPicPr>
          <p:cNvPr id="561155" name="Picture 3">
            <a:extLst>
              <a:ext uri="{FF2B5EF4-FFF2-40B4-BE49-F238E27FC236}">
                <a16:creationId xmlns:a16="http://schemas.microsoft.com/office/drawing/2014/main" id="{BBB83BA9-14E8-E3D8-89D7-3D225B0D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2066925"/>
            <a:ext cx="5562600" cy="300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>
            <a:extLst>
              <a:ext uri="{FF2B5EF4-FFF2-40B4-BE49-F238E27FC236}">
                <a16:creationId xmlns:a16="http://schemas.microsoft.com/office/drawing/2014/main" id="{1602DACE-62CA-4D47-6B1F-310F29CC6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Precise Setup Time</a:t>
            </a:r>
          </a:p>
        </p:txBody>
      </p:sp>
      <p:pic>
        <p:nvPicPr>
          <p:cNvPr id="617475" name="Picture 3">
            <a:extLst>
              <a:ext uri="{FF2B5EF4-FFF2-40B4-BE49-F238E27FC236}">
                <a16:creationId xmlns:a16="http://schemas.microsoft.com/office/drawing/2014/main" id="{F86F22B0-22D4-61F5-1083-D000D2E59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06525"/>
            <a:ext cx="5029200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8498" name="Object 2">
            <a:extLst>
              <a:ext uri="{FF2B5EF4-FFF2-40B4-BE49-F238E27FC236}">
                <a16:creationId xmlns:a16="http://schemas.microsoft.com/office/drawing/2014/main" id="{903AF941-1460-4F4F-D32E-E3A906909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2650" y="2428875"/>
          <a:ext cx="44148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159400" imgH="30899100" progId="Visio.Drawing.6">
                  <p:embed/>
                </p:oleObj>
              </mc:Choice>
              <mc:Fallback>
                <p:oleObj name="Visio" r:id="rId2" imgW="56159400" imgH="30899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2428875"/>
                        <a:ext cx="44148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499" name="Rectangle 3">
            <a:extLst>
              <a:ext uri="{FF2B5EF4-FFF2-40B4-BE49-F238E27FC236}">
                <a16:creationId xmlns:a16="http://schemas.microsoft.com/office/drawing/2014/main" id="{0ED50A57-E63E-D305-9358-A3EAFC1F5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19088"/>
            <a:ext cx="7772400" cy="715962"/>
          </a:xfrm>
        </p:spPr>
        <p:txBody>
          <a:bodyPr/>
          <a:lstStyle/>
          <a:p>
            <a:r>
              <a:rPr lang="en-US" altLang="en-US"/>
              <a:t>Setup/Hold Time Illustrations</a:t>
            </a:r>
          </a:p>
        </p:txBody>
      </p:sp>
      <p:sp>
        <p:nvSpPr>
          <p:cNvPr id="618500" name="Text Box 4">
            <a:extLst>
              <a:ext uri="{FF2B5EF4-FFF2-40B4-BE49-F238E27FC236}">
                <a16:creationId xmlns:a16="http://schemas.microsoft.com/office/drawing/2014/main" id="{8DF2E5F7-F3A8-31DA-3797-213222764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97013"/>
            <a:ext cx="536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solidFill>
                  <a:schemeClr val="folHlink"/>
                </a:solidFill>
                <a:latin typeface="Tahoma" panose="020B0604030504040204" pitchFamily="34" charset="0"/>
              </a:rPr>
              <a:t>Circuit before clock arrival (Setup-1 case)</a:t>
            </a:r>
          </a:p>
        </p:txBody>
      </p:sp>
      <p:grpSp>
        <p:nvGrpSpPr>
          <p:cNvPr id="618501" name="Group 5">
            <a:extLst>
              <a:ext uri="{FF2B5EF4-FFF2-40B4-BE49-F238E27FC236}">
                <a16:creationId xmlns:a16="http://schemas.microsoft.com/office/drawing/2014/main" id="{A1913C16-6C52-87FB-005A-C2601D6B0BFD}"/>
              </a:ext>
            </a:extLst>
          </p:cNvPr>
          <p:cNvGrpSpPr>
            <a:grpSpLocks/>
          </p:cNvGrpSpPr>
          <p:nvPr/>
        </p:nvGrpSpPr>
        <p:grpSpPr bwMode="auto">
          <a:xfrm>
            <a:off x="531813" y="1814513"/>
            <a:ext cx="5426075" cy="2205037"/>
            <a:chOff x="59" y="1143"/>
            <a:chExt cx="3418" cy="1389"/>
          </a:xfrm>
        </p:grpSpPr>
        <p:graphicFrame>
          <p:nvGraphicFramePr>
            <p:cNvPr id="618502" name="Object 6">
              <a:extLst>
                <a:ext uri="{FF2B5EF4-FFF2-40B4-BE49-F238E27FC236}">
                  <a16:creationId xmlns:a16="http://schemas.microsoft.com/office/drawing/2014/main" id="{1DE88112-64EE-3C16-3D00-528B7A98CC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5" y="1143"/>
            <a:ext cx="2922" cy="1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42125900" imgH="21361400" progId="Visio.Drawing.6">
                    <p:embed/>
                  </p:oleObj>
                </mc:Choice>
                <mc:Fallback>
                  <p:oleObj name="Visio" r:id="rId4" imgW="42125900" imgH="21361400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" y="1143"/>
                          <a:ext cx="2922" cy="1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03" name="Object 7">
              <a:extLst>
                <a:ext uri="{FF2B5EF4-FFF2-40B4-BE49-F238E27FC236}">
                  <a16:creationId xmlns:a16="http://schemas.microsoft.com/office/drawing/2014/main" id="{82A9441D-72F2-5AB7-F9FC-2D4EE3FDC2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" y="1897"/>
            <a:ext cx="881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19405600" imgH="10782300" progId="Visio.Drawing.6">
                    <p:embed/>
                  </p:oleObj>
                </mc:Choice>
                <mc:Fallback>
                  <p:oleObj name="Visio" r:id="rId6" imgW="19405600" imgH="10782300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" y="1897"/>
                          <a:ext cx="881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04" name="Object 8">
              <a:extLst>
                <a:ext uri="{FF2B5EF4-FFF2-40B4-BE49-F238E27FC236}">
                  <a16:creationId xmlns:a16="http://schemas.microsoft.com/office/drawing/2014/main" id="{6A191D5F-3ECF-8162-BA65-09ECB4880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8" y="1864"/>
            <a:ext cx="893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19405600" imgH="10782300" progId="Visio.Drawing.6">
                    <p:embed/>
                  </p:oleObj>
                </mc:Choice>
                <mc:Fallback>
                  <p:oleObj name="Visio" r:id="rId8" imgW="19405600" imgH="10782300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1864"/>
                          <a:ext cx="893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8505" name="Object 9">
            <a:extLst>
              <a:ext uri="{FF2B5EF4-FFF2-40B4-BE49-F238E27FC236}">
                <a16:creationId xmlns:a16="http://schemas.microsoft.com/office/drawing/2014/main" id="{B9CAF8EA-19C6-6523-12E7-5A2484288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" y="4092575"/>
          <a:ext cx="5976938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60731400" imgH="22555200" progId="Visio.Drawing.6">
                  <p:embed/>
                </p:oleObj>
              </mc:Choice>
              <mc:Fallback>
                <p:oleObj name="Visio" r:id="rId10" imgW="60731400" imgH="22555200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4092575"/>
                        <a:ext cx="5976938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9522" name="Object 2">
            <a:extLst>
              <a:ext uri="{FF2B5EF4-FFF2-40B4-BE49-F238E27FC236}">
                <a16:creationId xmlns:a16="http://schemas.microsoft.com/office/drawing/2014/main" id="{F3286FCC-2843-72A6-E68E-1C23E786E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7413" y="2420938"/>
          <a:ext cx="44132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159400" imgH="30899100" progId="Visio.Drawing.6">
                  <p:embed/>
                </p:oleObj>
              </mc:Choice>
              <mc:Fallback>
                <p:oleObj name="Visio" r:id="rId2" imgW="56159400" imgH="30899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2420938"/>
                        <a:ext cx="441325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3" name="Object 3">
            <a:extLst>
              <a:ext uri="{FF2B5EF4-FFF2-40B4-BE49-F238E27FC236}">
                <a16:creationId xmlns:a16="http://schemas.microsoft.com/office/drawing/2014/main" id="{335B1D0D-A36E-FFD6-E70D-1EB5F4E333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213" y="1814513"/>
          <a:ext cx="4638675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2125900" imgH="21361400" progId="Visio.Drawing.6">
                  <p:embed/>
                </p:oleObj>
              </mc:Choice>
              <mc:Fallback>
                <p:oleObj name="Visio" r:id="rId4" imgW="42125900" imgH="21361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814513"/>
                        <a:ext cx="4638675" cy="220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4" name="Object 4">
            <a:extLst>
              <a:ext uri="{FF2B5EF4-FFF2-40B4-BE49-F238E27FC236}">
                <a16:creationId xmlns:a16="http://schemas.microsoft.com/office/drawing/2014/main" id="{50611C05-4757-AF52-ABDF-EF6420998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9175" y="2951163"/>
          <a:ext cx="14478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405600" imgH="10591800" progId="Visio.Drawing.6">
                  <p:embed/>
                </p:oleObj>
              </mc:Choice>
              <mc:Fallback>
                <p:oleObj name="Visio" r:id="rId6" imgW="19405600" imgH="105918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2951163"/>
                        <a:ext cx="14478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5" name="Object 5">
            <a:extLst>
              <a:ext uri="{FF2B5EF4-FFF2-40B4-BE49-F238E27FC236}">
                <a16:creationId xmlns:a16="http://schemas.microsoft.com/office/drawing/2014/main" id="{57981D53-57EA-D8BB-1D8A-7B429D2EA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3011488"/>
          <a:ext cx="139858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9405600" imgH="10782300" progId="Visio.Drawing.6">
                  <p:embed/>
                </p:oleObj>
              </mc:Choice>
              <mc:Fallback>
                <p:oleObj name="Visio" r:id="rId8" imgW="19405600" imgH="107823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3011488"/>
                        <a:ext cx="139858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6" name="Object 6">
            <a:extLst>
              <a:ext uri="{FF2B5EF4-FFF2-40B4-BE49-F238E27FC236}">
                <a16:creationId xmlns:a16="http://schemas.microsoft.com/office/drawing/2014/main" id="{24B97161-D1BB-B0C5-CC1F-744490B78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3" y="4098925"/>
          <a:ext cx="5976937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60731400" imgH="22555200" progId="Visio.Drawing.6">
                  <p:embed/>
                </p:oleObj>
              </mc:Choice>
              <mc:Fallback>
                <p:oleObj name="Visio" r:id="rId10" imgW="60731400" imgH="225552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4098925"/>
                        <a:ext cx="5976937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27" name="Rectangle 7">
            <a:extLst>
              <a:ext uri="{FF2B5EF4-FFF2-40B4-BE49-F238E27FC236}">
                <a16:creationId xmlns:a16="http://schemas.microsoft.com/office/drawing/2014/main" id="{E534FFB7-F74E-6785-F726-BB095970A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Setup/Hold Time Illustrations</a:t>
            </a:r>
          </a:p>
        </p:txBody>
      </p:sp>
      <p:sp>
        <p:nvSpPr>
          <p:cNvPr id="619528" name="Text Box 8">
            <a:extLst>
              <a:ext uri="{FF2B5EF4-FFF2-40B4-BE49-F238E27FC236}">
                <a16:creationId xmlns:a16="http://schemas.microsoft.com/office/drawing/2014/main" id="{A18B36B1-BE6D-97DA-B864-69BA5733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536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solidFill>
                  <a:schemeClr val="folHlink"/>
                </a:solidFill>
                <a:latin typeface="Tahoma" panose="020B0604030504040204" pitchFamily="34" charset="0"/>
              </a:rPr>
              <a:t>Circuit before clock arrival (Setup-1 case)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>
            <a:extLst>
              <a:ext uri="{FF2B5EF4-FFF2-40B4-BE49-F238E27FC236}">
                <a16:creationId xmlns:a16="http://schemas.microsoft.com/office/drawing/2014/main" id="{828A1E15-8F90-996A-C4FD-3D88B679D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Naming Conventions</a:t>
            </a:r>
          </a:p>
        </p:txBody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C48D6CB6-CBC4-8C6F-43CC-166D61957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our text: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 a latch is </a:t>
            </a:r>
            <a:r>
              <a:rPr lang="en-US" altLang="en-US">
                <a:solidFill>
                  <a:srgbClr val="7B84C6"/>
                </a:solidFill>
              </a:rPr>
              <a:t>level sensitive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 a register is </a:t>
            </a:r>
            <a:r>
              <a:rPr lang="en-US" altLang="en-US">
                <a:solidFill>
                  <a:srgbClr val="7B84C6"/>
                </a:solidFill>
              </a:rPr>
              <a:t>edge-triggered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There are many different naming conventions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 instance, many books call edge-triggered elements </a:t>
            </a:r>
            <a:r>
              <a:rPr lang="en-US" altLang="en-US">
                <a:solidFill>
                  <a:schemeClr val="accent1"/>
                </a:solidFill>
              </a:rPr>
              <a:t>flip-flops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leads to confusion however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0546" name="Object 2">
            <a:extLst>
              <a:ext uri="{FF2B5EF4-FFF2-40B4-BE49-F238E27FC236}">
                <a16:creationId xmlns:a16="http://schemas.microsoft.com/office/drawing/2014/main" id="{B0954CDE-6739-8AEF-84E7-52A75F0B76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0" y="2439988"/>
          <a:ext cx="4416425" cy="22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159400" imgH="30899100" progId="Visio.Drawing.6">
                  <p:embed/>
                </p:oleObj>
              </mc:Choice>
              <mc:Fallback>
                <p:oleObj name="Visio" r:id="rId2" imgW="56159400" imgH="30899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2439988"/>
                        <a:ext cx="4416425" cy="227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47" name="Object 3">
            <a:extLst>
              <a:ext uri="{FF2B5EF4-FFF2-40B4-BE49-F238E27FC236}">
                <a16:creationId xmlns:a16="http://schemas.microsoft.com/office/drawing/2014/main" id="{56998AEA-8229-DDD2-6875-FB2F67D55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" y="4095750"/>
          <a:ext cx="5976938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0731400" imgH="22555200" progId="Visio.Drawing.6">
                  <p:embed/>
                </p:oleObj>
              </mc:Choice>
              <mc:Fallback>
                <p:oleObj name="Visio" r:id="rId4" imgW="60731400" imgH="225552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4095750"/>
                        <a:ext cx="5976938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48" name="Rectangle 4">
            <a:extLst>
              <a:ext uri="{FF2B5EF4-FFF2-40B4-BE49-F238E27FC236}">
                <a16:creationId xmlns:a16="http://schemas.microsoft.com/office/drawing/2014/main" id="{DA138829-F523-BBEF-FF43-A247CE0E4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Setup/Hold Time Illustrations</a:t>
            </a:r>
          </a:p>
        </p:txBody>
      </p:sp>
      <p:sp>
        <p:nvSpPr>
          <p:cNvPr id="620549" name="Text Box 5">
            <a:extLst>
              <a:ext uri="{FF2B5EF4-FFF2-40B4-BE49-F238E27FC236}">
                <a16:creationId xmlns:a16="http://schemas.microsoft.com/office/drawing/2014/main" id="{1C19748C-0256-31E6-5549-A7660A36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536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solidFill>
                  <a:schemeClr val="folHlink"/>
                </a:solidFill>
                <a:latin typeface="Tahoma" panose="020B0604030504040204" pitchFamily="34" charset="0"/>
              </a:rPr>
              <a:t>Circuit before clock arrival (Setup-1 case)</a:t>
            </a:r>
          </a:p>
        </p:txBody>
      </p:sp>
      <p:grpSp>
        <p:nvGrpSpPr>
          <p:cNvPr id="620550" name="Group 6">
            <a:extLst>
              <a:ext uri="{FF2B5EF4-FFF2-40B4-BE49-F238E27FC236}">
                <a16:creationId xmlns:a16="http://schemas.microsoft.com/office/drawing/2014/main" id="{EAC142AE-B78A-D591-3B0D-E3CBE3E93716}"/>
              </a:ext>
            </a:extLst>
          </p:cNvPr>
          <p:cNvGrpSpPr>
            <a:grpSpLocks/>
          </p:cNvGrpSpPr>
          <p:nvPr/>
        </p:nvGrpSpPr>
        <p:grpSpPr bwMode="auto">
          <a:xfrm>
            <a:off x="531813" y="1814513"/>
            <a:ext cx="5426075" cy="2205037"/>
            <a:chOff x="59" y="1143"/>
            <a:chExt cx="3418" cy="1389"/>
          </a:xfrm>
        </p:grpSpPr>
        <p:graphicFrame>
          <p:nvGraphicFramePr>
            <p:cNvPr id="620551" name="Object 7">
              <a:extLst>
                <a:ext uri="{FF2B5EF4-FFF2-40B4-BE49-F238E27FC236}">
                  <a16:creationId xmlns:a16="http://schemas.microsoft.com/office/drawing/2014/main" id="{63F43E92-9FBF-DBC3-ECC4-0CEDF2C83C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5" y="1143"/>
            <a:ext cx="2922" cy="1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42125900" imgH="21361400" progId="Visio.Drawing.6">
                    <p:embed/>
                  </p:oleObj>
                </mc:Choice>
                <mc:Fallback>
                  <p:oleObj name="Visio" r:id="rId6" imgW="42125900" imgH="21361400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" y="1143"/>
                          <a:ext cx="2922" cy="1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552" name="Object 8">
              <a:extLst>
                <a:ext uri="{FF2B5EF4-FFF2-40B4-BE49-F238E27FC236}">
                  <a16:creationId xmlns:a16="http://schemas.microsoft.com/office/drawing/2014/main" id="{56E73676-1F9E-9736-52D7-973AF71899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" y="1897"/>
            <a:ext cx="881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19405600" imgH="10782300" progId="Visio.Drawing.6">
                    <p:embed/>
                  </p:oleObj>
                </mc:Choice>
                <mc:Fallback>
                  <p:oleObj name="Visio" r:id="rId8" imgW="19405600" imgH="10782300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" y="1897"/>
                          <a:ext cx="881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553" name="Object 9">
              <a:extLst>
                <a:ext uri="{FF2B5EF4-FFF2-40B4-BE49-F238E27FC236}">
                  <a16:creationId xmlns:a16="http://schemas.microsoft.com/office/drawing/2014/main" id="{7233C132-22AE-F566-A057-80987DF9D2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8" y="1864"/>
            <a:ext cx="893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0" imgW="19405600" imgH="10782300" progId="Visio.Drawing.6">
                    <p:embed/>
                  </p:oleObj>
                </mc:Choice>
                <mc:Fallback>
                  <p:oleObj name="Visio" r:id="rId10" imgW="19405600" imgH="10782300" progId="Visio.Drawing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1864"/>
                          <a:ext cx="893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1570" name="Object 2">
            <a:extLst>
              <a:ext uri="{FF2B5EF4-FFF2-40B4-BE49-F238E27FC236}">
                <a16:creationId xmlns:a16="http://schemas.microsoft.com/office/drawing/2014/main" id="{B265C701-7166-207B-B3CB-6CE288A30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3763" y="2414588"/>
          <a:ext cx="4421187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159400" imgH="30899100" progId="Visio.Drawing.6">
                  <p:embed/>
                </p:oleObj>
              </mc:Choice>
              <mc:Fallback>
                <p:oleObj name="Visio" r:id="rId2" imgW="56159400" imgH="30899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2414588"/>
                        <a:ext cx="4421187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71" name="Object 3">
            <a:extLst>
              <a:ext uri="{FF2B5EF4-FFF2-40B4-BE49-F238E27FC236}">
                <a16:creationId xmlns:a16="http://schemas.microsoft.com/office/drawing/2014/main" id="{9E8A134F-2697-7E99-6CD5-D0894EE4F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213" y="1814513"/>
          <a:ext cx="4638675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2125900" imgH="21361400" progId="Visio.Drawing.6">
                  <p:embed/>
                </p:oleObj>
              </mc:Choice>
              <mc:Fallback>
                <p:oleObj name="Visio" r:id="rId4" imgW="42125900" imgH="21361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814513"/>
                        <a:ext cx="4638675" cy="220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72" name="Object 4">
            <a:extLst>
              <a:ext uri="{FF2B5EF4-FFF2-40B4-BE49-F238E27FC236}">
                <a16:creationId xmlns:a16="http://schemas.microsoft.com/office/drawing/2014/main" id="{771B52EB-1FB1-4BC8-5BA3-4133C181B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6638" y="2959100"/>
          <a:ext cx="14255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405600" imgH="10591800" progId="Visio.Drawing.6">
                  <p:embed/>
                </p:oleObj>
              </mc:Choice>
              <mc:Fallback>
                <p:oleObj name="Visio" r:id="rId6" imgW="19405600" imgH="105918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2959100"/>
                        <a:ext cx="142557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73" name="Object 5">
            <a:extLst>
              <a:ext uri="{FF2B5EF4-FFF2-40B4-BE49-F238E27FC236}">
                <a16:creationId xmlns:a16="http://schemas.microsoft.com/office/drawing/2014/main" id="{5501EF12-B2C8-E06C-BF02-8CFF15703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8" y="4098925"/>
          <a:ext cx="5976937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60731400" imgH="22555200" progId="Visio.Drawing.6">
                  <p:embed/>
                </p:oleObj>
              </mc:Choice>
              <mc:Fallback>
                <p:oleObj name="Visio" r:id="rId8" imgW="60731400" imgH="225552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4098925"/>
                        <a:ext cx="5976937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574" name="Rectangle 6">
            <a:extLst>
              <a:ext uri="{FF2B5EF4-FFF2-40B4-BE49-F238E27FC236}">
                <a16:creationId xmlns:a16="http://schemas.microsoft.com/office/drawing/2014/main" id="{4B54B4BD-F056-4F41-4E3C-389E5E231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Setup/Hold Time Illustrations</a:t>
            </a:r>
          </a:p>
        </p:txBody>
      </p:sp>
      <p:sp>
        <p:nvSpPr>
          <p:cNvPr id="621575" name="Text Box 7">
            <a:extLst>
              <a:ext uri="{FF2B5EF4-FFF2-40B4-BE49-F238E27FC236}">
                <a16:creationId xmlns:a16="http://schemas.microsoft.com/office/drawing/2014/main" id="{A8A39305-B412-0A78-EB22-03396327D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536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solidFill>
                  <a:schemeClr val="folHlink"/>
                </a:solidFill>
                <a:latin typeface="Tahoma" panose="020B0604030504040204" pitchFamily="34" charset="0"/>
              </a:rPr>
              <a:t>Circuit before clock arrival (Setup-1 case)</a:t>
            </a:r>
          </a:p>
        </p:txBody>
      </p:sp>
      <p:graphicFrame>
        <p:nvGraphicFramePr>
          <p:cNvPr id="621576" name="Object 8">
            <a:extLst>
              <a:ext uri="{FF2B5EF4-FFF2-40B4-BE49-F238E27FC236}">
                <a16:creationId xmlns:a16="http://schemas.microsoft.com/office/drawing/2014/main" id="{DC24B81C-6C61-355C-A595-4EC53B385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3011488"/>
          <a:ext cx="139858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9405600" imgH="10782300" progId="Visio.Drawing.6">
                  <p:embed/>
                </p:oleObj>
              </mc:Choice>
              <mc:Fallback>
                <p:oleObj name="Visio" r:id="rId10" imgW="19405600" imgH="1078230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3011488"/>
                        <a:ext cx="139858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594" name="Object 2">
            <a:extLst>
              <a:ext uri="{FF2B5EF4-FFF2-40B4-BE49-F238E27FC236}">
                <a16:creationId xmlns:a16="http://schemas.microsoft.com/office/drawing/2014/main" id="{CB5B67F7-0F9C-4FAA-B68F-B381D75A9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6638" y="2957513"/>
          <a:ext cx="14287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405600" imgH="10591800" progId="Visio.Drawing.6">
                  <p:embed/>
                </p:oleObj>
              </mc:Choice>
              <mc:Fallback>
                <p:oleObj name="Visio" r:id="rId2" imgW="19405600" imgH="105918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2957513"/>
                        <a:ext cx="14287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595" name="Object 3">
            <a:extLst>
              <a:ext uri="{FF2B5EF4-FFF2-40B4-BE49-F238E27FC236}">
                <a16:creationId xmlns:a16="http://schemas.microsoft.com/office/drawing/2014/main" id="{152EA19F-7ABF-C13F-9AA7-F654F1B3A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3" y="4097338"/>
          <a:ext cx="5976937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0731400" imgH="22555200" progId="Visio.Drawing.6">
                  <p:embed/>
                </p:oleObj>
              </mc:Choice>
              <mc:Fallback>
                <p:oleObj name="Visio" r:id="rId4" imgW="60731400" imgH="225552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4097338"/>
                        <a:ext cx="5976937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596" name="Object 4">
            <a:extLst>
              <a:ext uri="{FF2B5EF4-FFF2-40B4-BE49-F238E27FC236}">
                <a16:creationId xmlns:a16="http://schemas.microsoft.com/office/drawing/2014/main" id="{F6908DF8-9154-284B-49EB-A0848E115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213" y="1814513"/>
          <a:ext cx="4638675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2125900" imgH="21361400" progId="Visio.Drawing.6">
                  <p:embed/>
                </p:oleObj>
              </mc:Choice>
              <mc:Fallback>
                <p:oleObj name="Visio" r:id="rId6" imgW="42125900" imgH="213614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814513"/>
                        <a:ext cx="4638675" cy="220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597" name="Rectangle 5">
            <a:extLst>
              <a:ext uri="{FF2B5EF4-FFF2-40B4-BE49-F238E27FC236}">
                <a16:creationId xmlns:a16="http://schemas.microsoft.com/office/drawing/2014/main" id="{98AFB720-E7E8-DB3A-E43C-55D78945A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Setup/Hold Time Illustrations</a:t>
            </a:r>
          </a:p>
        </p:txBody>
      </p:sp>
      <p:sp>
        <p:nvSpPr>
          <p:cNvPr id="622598" name="Text Box 6">
            <a:extLst>
              <a:ext uri="{FF2B5EF4-FFF2-40B4-BE49-F238E27FC236}">
                <a16:creationId xmlns:a16="http://schemas.microsoft.com/office/drawing/2014/main" id="{992EBC78-B2CD-D7E1-523A-C29E17A1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536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solidFill>
                  <a:schemeClr val="folHlink"/>
                </a:solidFill>
                <a:latin typeface="Tahoma" panose="020B0604030504040204" pitchFamily="34" charset="0"/>
              </a:rPr>
              <a:t>Circuit before clock arrival (Setup-1 case)</a:t>
            </a:r>
          </a:p>
        </p:txBody>
      </p:sp>
      <p:graphicFrame>
        <p:nvGraphicFramePr>
          <p:cNvPr id="622599" name="Object 7">
            <a:extLst>
              <a:ext uri="{FF2B5EF4-FFF2-40B4-BE49-F238E27FC236}">
                <a16:creationId xmlns:a16="http://schemas.microsoft.com/office/drawing/2014/main" id="{F35B634C-B5B5-CB82-4107-22718247A6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3011488"/>
          <a:ext cx="139858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9405600" imgH="10782300" progId="Visio.Drawing.6">
                  <p:embed/>
                </p:oleObj>
              </mc:Choice>
              <mc:Fallback>
                <p:oleObj name="Visio" r:id="rId8" imgW="19405600" imgH="1078230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3011488"/>
                        <a:ext cx="139858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00" name="Object 8">
            <a:extLst>
              <a:ext uri="{FF2B5EF4-FFF2-40B4-BE49-F238E27FC236}">
                <a16:creationId xmlns:a16="http://schemas.microsoft.com/office/drawing/2014/main" id="{C9AEE8E6-73B0-6A73-9411-97C379B04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2175" y="2400300"/>
          <a:ext cx="4418013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56159400" imgH="30899100" progId="Visio.Drawing.6">
                  <p:embed/>
                </p:oleObj>
              </mc:Choice>
              <mc:Fallback>
                <p:oleObj name="Visio" r:id="rId10" imgW="56159400" imgH="3089910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2400300"/>
                        <a:ext cx="4418013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>
            <a:extLst>
              <a:ext uri="{FF2B5EF4-FFF2-40B4-BE49-F238E27FC236}">
                <a16:creationId xmlns:a16="http://schemas.microsoft.com/office/drawing/2014/main" id="{60C70314-4B5F-CF5D-B0EB-85B0F924F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Setup/Hold Time Illustrations</a:t>
            </a:r>
          </a:p>
        </p:txBody>
      </p:sp>
      <p:sp>
        <p:nvSpPr>
          <p:cNvPr id="623619" name="Text Box 3">
            <a:extLst>
              <a:ext uri="{FF2B5EF4-FFF2-40B4-BE49-F238E27FC236}">
                <a16:creationId xmlns:a16="http://schemas.microsoft.com/office/drawing/2014/main" id="{3ED1BF00-B5BF-E076-C63D-6712F49D1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536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solidFill>
                  <a:schemeClr val="folHlink"/>
                </a:solidFill>
                <a:latin typeface="Tahoma" panose="020B0604030504040204" pitchFamily="34" charset="0"/>
              </a:rPr>
              <a:t>Hold-1 case</a:t>
            </a:r>
          </a:p>
        </p:txBody>
      </p:sp>
      <p:graphicFrame>
        <p:nvGraphicFramePr>
          <p:cNvPr id="623620" name="Object 4">
            <a:extLst>
              <a:ext uri="{FF2B5EF4-FFF2-40B4-BE49-F238E27FC236}">
                <a16:creationId xmlns:a16="http://schemas.microsoft.com/office/drawing/2014/main" id="{8F355B42-B84F-FBA7-1A28-76C04FE51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213" y="1814513"/>
          <a:ext cx="4638675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125900" imgH="21361400" progId="Visio.Drawing.6">
                  <p:embed/>
                </p:oleObj>
              </mc:Choice>
              <mc:Fallback>
                <p:oleObj name="Visio" r:id="rId2" imgW="42125900" imgH="213614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814513"/>
                        <a:ext cx="4638675" cy="220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1" name="Object 5">
            <a:extLst>
              <a:ext uri="{FF2B5EF4-FFF2-40B4-BE49-F238E27FC236}">
                <a16:creationId xmlns:a16="http://schemas.microsoft.com/office/drawing/2014/main" id="{C057E023-8792-2AE9-1F29-2B71EA150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788" y="4113213"/>
          <a:ext cx="5976937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0731400" imgH="22275800" progId="Visio.Drawing.6">
                  <p:embed/>
                </p:oleObj>
              </mc:Choice>
              <mc:Fallback>
                <p:oleObj name="Visio" r:id="rId4" imgW="60731400" imgH="222758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4113213"/>
                        <a:ext cx="5976937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2" name="Object 6">
            <a:extLst>
              <a:ext uri="{FF2B5EF4-FFF2-40B4-BE49-F238E27FC236}">
                <a16:creationId xmlns:a16="http://schemas.microsoft.com/office/drawing/2014/main" id="{E6B88C4F-20D8-D74D-01B8-C09DA593F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7300" y="3049588"/>
          <a:ext cx="135413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405600" imgH="10782300" progId="Visio.Drawing.6">
                  <p:embed/>
                </p:oleObj>
              </mc:Choice>
              <mc:Fallback>
                <p:oleObj name="Visio" r:id="rId6" imgW="19405600" imgH="107823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049588"/>
                        <a:ext cx="135413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3" name="Object 7">
            <a:extLst>
              <a:ext uri="{FF2B5EF4-FFF2-40B4-BE49-F238E27FC236}">
                <a16:creationId xmlns:a16="http://schemas.microsoft.com/office/drawing/2014/main" id="{5842F5C5-9A7C-DC05-B630-AA596D212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7313" y="3684588"/>
          <a:ext cx="520700" cy="4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0109200" imgH="876300" progId="Visio.Drawing.6">
                  <p:embed/>
                </p:oleObj>
              </mc:Choice>
              <mc:Fallback>
                <p:oleObj name="Visio" r:id="rId8" imgW="10109200" imgH="87630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3684588"/>
                        <a:ext cx="520700" cy="4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24" name="Text Box 8">
            <a:extLst>
              <a:ext uri="{FF2B5EF4-FFF2-40B4-BE49-F238E27FC236}">
                <a16:creationId xmlns:a16="http://schemas.microsoft.com/office/drawing/2014/main" id="{39FB203F-B4DA-4D5C-7F78-84A50E23F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354647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600" i="0">
                <a:latin typeface="Tahoma" panose="020B0604030504040204" pitchFamily="34" charset="0"/>
              </a:rPr>
              <a:t>0</a:t>
            </a:r>
          </a:p>
        </p:txBody>
      </p:sp>
      <p:graphicFrame>
        <p:nvGraphicFramePr>
          <p:cNvPr id="623625" name="Object 9">
            <a:extLst>
              <a:ext uri="{FF2B5EF4-FFF2-40B4-BE49-F238E27FC236}">
                <a16:creationId xmlns:a16="http://schemas.microsoft.com/office/drawing/2014/main" id="{05798511-6385-C72A-A53F-FD32C2B2C3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1513" y="2266950"/>
          <a:ext cx="4662487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56667400" imgH="31178500" progId="Visio.Drawing.6">
                  <p:embed/>
                </p:oleObj>
              </mc:Choice>
              <mc:Fallback>
                <p:oleObj name="Visio" r:id="rId10" imgW="56667400" imgH="31178500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2266950"/>
                        <a:ext cx="4662487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42" name="Object 2">
            <a:extLst>
              <a:ext uri="{FF2B5EF4-FFF2-40B4-BE49-F238E27FC236}">
                <a16:creationId xmlns:a16="http://schemas.microsoft.com/office/drawing/2014/main" id="{506E7B4A-DAD0-38DC-F309-151A52B81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9925" y="2266950"/>
          <a:ext cx="4668838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667400" imgH="31178500" progId="Visio.Drawing.6">
                  <p:embed/>
                </p:oleObj>
              </mc:Choice>
              <mc:Fallback>
                <p:oleObj name="Visio" r:id="rId2" imgW="56667400" imgH="311785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2266950"/>
                        <a:ext cx="4668838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43" name="Object 3">
            <a:extLst>
              <a:ext uri="{FF2B5EF4-FFF2-40B4-BE49-F238E27FC236}">
                <a16:creationId xmlns:a16="http://schemas.microsoft.com/office/drawing/2014/main" id="{FAB50B3B-7D61-6748-05CF-A4E2A2B948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3" y="4110038"/>
          <a:ext cx="5976937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0731400" imgH="22275800" progId="Visio.Drawing.6">
                  <p:embed/>
                </p:oleObj>
              </mc:Choice>
              <mc:Fallback>
                <p:oleObj name="Visio" r:id="rId4" imgW="60731400" imgH="222758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4110038"/>
                        <a:ext cx="5976937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44" name="Rectangle 4">
            <a:extLst>
              <a:ext uri="{FF2B5EF4-FFF2-40B4-BE49-F238E27FC236}">
                <a16:creationId xmlns:a16="http://schemas.microsoft.com/office/drawing/2014/main" id="{BCE5E72A-E896-4B4D-4876-704D3E36A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Setup/Hold Time Illustrations</a:t>
            </a:r>
          </a:p>
        </p:txBody>
      </p:sp>
      <p:sp>
        <p:nvSpPr>
          <p:cNvPr id="624645" name="Text Box 5">
            <a:extLst>
              <a:ext uri="{FF2B5EF4-FFF2-40B4-BE49-F238E27FC236}">
                <a16:creationId xmlns:a16="http://schemas.microsoft.com/office/drawing/2014/main" id="{8250C107-40C2-C6EC-CED9-394A46CF5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536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solidFill>
                  <a:schemeClr val="folHlink"/>
                </a:solidFill>
                <a:latin typeface="Tahoma" panose="020B0604030504040204" pitchFamily="34" charset="0"/>
              </a:rPr>
              <a:t>Hold-1 case</a:t>
            </a:r>
          </a:p>
        </p:txBody>
      </p:sp>
      <p:graphicFrame>
        <p:nvGraphicFramePr>
          <p:cNvPr id="624646" name="Object 6">
            <a:extLst>
              <a:ext uri="{FF2B5EF4-FFF2-40B4-BE49-F238E27FC236}">
                <a16:creationId xmlns:a16="http://schemas.microsoft.com/office/drawing/2014/main" id="{B69EA540-CF7F-0B92-E9C5-568228102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213" y="1814513"/>
          <a:ext cx="4638675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2125900" imgH="21361400" progId="Visio.Drawing.6">
                  <p:embed/>
                </p:oleObj>
              </mc:Choice>
              <mc:Fallback>
                <p:oleObj name="Visio" r:id="rId6" imgW="42125900" imgH="213614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814513"/>
                        <a:ext cx="4638675" cy="220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47" name="Object 7">
            <a:extLst>
              <a:ext uri="{FF2B5EF4-FFF2-40B4-BE49-F238E27FC236}">
                <a16:creationId xmlns:a16="http://schemas.microsoft.com/office/drawing/2014/main" id="{0963F507-5B27-A5CF-8719-225288833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7300" y="3049588"/>
          <a:ext cx="135413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9405600" imgH="10782300" progId="Visio.Drawing.6">
                  <p:embed/>
                </p:oleObj>
              </mc:Choice>
              <mc:Fallback>
                <p:oleObj name="Visio" r:id="rId8" imgW="19405600" imgH="1078230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049588"/>
                        <a:ext cx="135413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48" name="Object 8">
            <a:extLst>
              <a:ext uri="{FF2B5EF4-FFF2-40B4-BE49-F238E27FC236}">
                <a16:creationId xmlns:a16="http://schemas.microsoft.com/office/drawing/2014/main" id="{FB9DBCE2-63AF-4A3B-EBD7-EDF64FAF2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7313" y="3684588"/>
          <a:ext cx="520700" cy="4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0109200" imgH="876300" progId="Visio.Drawing.6">
                  <p:embed/>
                </p:oleObj>
              </mc:Choice>
              <mc:Fallback>
                <p:oleObj name="Visio" r:id="rId10" imgW="10109200" imgH="87630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3684588"/>
                        <a:ext cx="520700" cy="4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49" name="Text Box 9">
            <a:extLst>
              <a:ext uri="{FF2B5EF4-FFF2-40B4-BE49-F238E27FC236}">
                <a16:creationId xmlns:a16="http://schemas.microsoft.com/office/drawing/2014/main" id="{0FF636AB-59A7-5F67-C3F9-9D19D8CC0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354647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600" i="0"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666" name="Object 2">
            <a:extLst>
              <a:ext uri="{FF2B5EF4-FFF2-40B4-BE49-F238E27FC236}">
                <a16:creationId xmlns:a16="http://schemas.microsoft.com/office/drawing/2014/main" id="{01B36377-CD2B-178F-D480-DA2289A8A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2276475"/>
          <a:ext cx="4622800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667400" imgH="31178500" progId="Visio.Drawing.6">
                  <p:embed/>
                </p:oleObj>
              </mc:Choice>
              <mc:Fallback>
                <p:oleObj name="Visio" r:id="rId2" imgW="56667400" imgH="311785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2276475"/>
                        <a:ext cx="4622800" cy="238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67" name="Object 3">
            <a:extLst>
              <a:ext uri="{FF2B5EF4-FFF2-40B4-BE49-F238E27FC236}">
                <a16:creationId xmlns:a16="http://schemas.microsoft.com/office/drawing/2014/main" id="{0B557D29-E458-491C-D8A7-A83B5439B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213" y="1814513"/>
          <a:ext cx="4638675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2125900" imgH="21361400" progId="Visio.Drawing.6">
                  <p:embed/>
                </p:oleObj>
              </mc:Choice>
              <mc:Fallback>
                <p:oleObj name="Visio" r:id="rId4" imgW="42125900" imgH="21361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814513"/>
                        <a:ext cx="4638675" cy="220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68" name="Object 4">
            <a:extLst>
              <a:ext uri="{FF2B5EF4-FFF2-40B4-BE49-F238E27FC236}">
                <a16:creationId xmlns:a16="http://schemas.microsoft.com/office/drawing/2014/main" id="{D27CFE72-CA1F-4AFC-3B83-09FAB3409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2550" y="3619500"/>
          <a:ext cx="1012825" cy="10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405600" imgH="2120900" progId="Visio.Drawing.6">
                  <p:embed/>
                </p:oleObj>
              </mc:Choice>
              <mc:Fallback>
                <p:oleObj name="Visio" r:id="rId6" imgW="19405600" imgH="2120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3619500"/>
                        <a:ext cx="1012825" cy="10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69" name="Object 5">
            <a:extLst>
              <a:ext uri="{FF2B5EF4-FFF2-40B4-BE49-F238E27FC236}">
                <a16:creationId xmlns:a16="http://schemas.microsoft.com/office/drawing/2014/main" id="{3074E788-866D-B782-93B2-8C4F11EDF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3" y="4113213"/>
          <a:ext cx="5976937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60731400" imgH="22275800" progId="Visio.Drawing.6">
                  <p:embed/>
                </p:oleObj>
              </mc:Choice>
              <mc:Fallback>
                <p:oleObj name="Visio" r:id="rId8" imgW="60731400" imgH="222758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4113213"/>
                        <a:ext cx="5976937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70" name="Rectangle 6">
            <a:extLst>
              <a:ext uri="{FF2B5EF4-FFF2-40B4-BE49-F238E27FC236}">
                <a16:creationId xmlns:a16="http://schemas.microsoft.com/office/drawing/2014/main" id="{33B94BC1-9136-8BEF-A3B9-EC95D1192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Setup/Hold Time Illustrations</a:t>
            </a:r>
          </a:p>
        </p:txBody>
      </p:sp>
      <p:sp>
        <p:nvSpPr>
          <p:cNvPr id="625671" name="Text Box 7">
            <a:extLst>
              <a:ext uri="{FF2B5EF4-FFF2-40B4-BE49-F238E27FC236}">
                <a16:creationId xmlns:a16="http://schemas.microsoft.com/office/drawing/2014/main" id="{F9827C1A-402C-6094-0752-F6B37D995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536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solidFill>
                  <a:schemeClr val="folHlink"/>
                </a:solidFill>
                <a:latin typeface="Tahoma" panose="020B0604030504040204" pitchFamily="34" charset="0"/>
              </a:rPr>
              <a:t>Hold-1 case</a:t>
            </a:r>
          </a:p>
        </p:txBody>
      </p:sp>
      <p:graphicFrame>
        <p:nvGraphicFramePr>
          <p:cNvPr id="625672" name="Object 8">
            <a:extLst>
              <a:ext uri="{FF2B5EF4-FFF2-40B4-BE49-F238E27FC236}">
                <a16:creationId xmlns:a16="http://schemas.microsoft.com/office/drawing/2014/main" id="{064783BE-326F-A868-49C1-268115519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7300" y="3049588"/>
          <a:ext cx="135413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9405600" imgH="10782300" progId="Visio.Drawing.6">
                  <p:embed/>
                </p:oleObj>
              </mc:Choice>
              <mc:Fallback>
                <p:oleObj name="Visio" r:id="rId10" imgW="19405600" imgH="1078230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049588"/>
                        <a:ext cx="135413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73" name="Text Box 9">
            <a:extLst>
              <a:ext uri="{FF2B5EF4-FFF2-40B4-BE49-F238E27FC236}">
                <a16:creationId xmlns:a16="http://schemas.microsoft.com/office/drawing/2014/main" id="{A59E2BE0-1BB2-EC2C-7E1D-16013642E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354647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600" i="0"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690" name="Object 2">
            <a:extLst>
              <a:ext uri="{FF2B5EF4-FFF2-40B4-BE49-F238E27FC236}">
                <a16:creationId xmlns:a16="http://schemas.microsoft.com/office/drawing/2014/main" id="{C95FAE77-D024-968B-7B0F-5B0F1EBC4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1988" y="2266950"/>
          <a:ext cx="4662487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667400" imgH="31178500" progId="Visio.Drawing.6">
                  <p:embed/>
                </p:oleObj>
              </mc:Choice>
              <mc:Fallback>
                <p:oleObj name="Visio" r:id="rId2" imgW="56667400" imgH="311785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8" y="2266950"/>
                        <a:ext cx="4662487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1" name="Object 3">
            <a:extLst>
              <a:ext uri="{FF2B5EF4-FFF2-40B4-BE49-F238E27FC236}">
                <a16:creationId xmlns:a16="http://schemas.microsoft.com/office/drawing/2014/main" id="{CE4BAEC6-D036-3582-4BC6-A02138F2C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213" y="1814513"/>
          <a:ext cx="4638675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2125900" imgH="21361400" progId="Visio.Drawing.6">
                  <p:embed/>
                </p:oleObj>
              </mc:Choice>
              <mc:Fallback>
                <p:oleObj name="Visio" r:id="rId4" imgW="42125900" imgH="21361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814513"/>
                        <a:ext cx="4638675" cy="220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2" name="Object 4">
            <a:extLst>
              <a:ext uri="{FF2B5EF4-FFF2-40B4-BE49-F238E27FC236}">
                <a16:creationId xmlns:a16="http://schemas.microsoft.com/office/drawing/2014/main" id="{DF2403F8-7893-E801-7A03-939579147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1913" y="3513138"/>
          <a:ext cx="992187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405600" imgH="4597400" progId="Visio.Drawing.6">
                  <p:embed/>
                </p:oleObj>
              </mc:Choice>
              <mc:Fallback>
                <p:oleObj name="Visio" r:id="rId6" imgW="19405600" imgH="45974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3513138"/>
                        <a:ext cx="992187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3" name="Object 5">
            <a:extLst>
              <a:ext uri="{FF2B5EF4-FFF2-40B4-BE49-F238E27FC236}">
                <a16:creationId xmlns:a16="http://schemas.microsoft.com/office/drawing/2014/main" id="{ED99B59C-2263-F13A-0819-80B020768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3" y="4110038"/>
          <a:ext cx="5976937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60731400" imgH="22275800" progId="Visio.Drawing.6">
                  <p:embed/>
                </p:oleObj>
              </mc:Choice>
              <mc:Fallback>
                <p:oleObj name="Visio" r:id="rId8" imgW="60731400" imgH="222758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4110038"/>
                        <a:ext cx="5976937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694" name="Rectangle 6">
            <a:extLst>
              <a:ext uri="{FF2B5EF4-FFF2-40B4-BE49-F238E27FC236}">
                <a16:creationId xmlns:a16="http://schemas.microsoft.com/office/drawing/2014/main" id="{FA21F1DE-6385-7A84-2A7F-511FE7DB8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Setup/Hold Time Illustrations</a:t>
            </a:r>
          </a:p>
        </p:txBody>
      </p:sp>
      <p:sp>
        <p:nvSpPr>
          <p:cNvPr id="626695" name="Text Box 7">
            <a:extLst>
              <a:ext uri="{FF2B5EF4-FFF2-40B4-BE49-F238E27FC236}">
                <a16:creationId xmlns:a16="http://schemas.microsoft.com/office/drawing/2014/main" id="{10BCBC80-924D-F48E-1C88-E245C98E8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536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solidFill>
                  <a:schemeClr val="folHlink"/>
                </a:solidFill>
                <a:latin typeface="Tahoma" panose="020B0604030504040204" pitchFamily="34" charset="0"/>
              </a:rPr>
              <a:t>Hold-1 case</a:t>
            </a:r>
          </a:p>
        </p:txBody>
      </p:sp>
      <p:graphicFrame>
        <p:nvGraphicFramePr>
          <p:cNvPr id="626696" name="Object 8">
            <a:extLst>
              <a:ext uri="{FF2B5EF4-FFF2-40B4-BE49-F238E27FC236}">
                <a16:creationId xmlns:a16="http://schemas.microsoft.com/office/drawing/2014/main" id="{FA1207EC-A5C3-3DB2-7120-2680FEF86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7300" y="3049588"/>
          <a:ext cx="135413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9405600" imgH="10782300" progId="Visio.Drawing.6">
                  <p:embed/>
                </p:oleObj>
              </mc:Choice>
              <mc:Fallback>
                <p:oleObj name="Visio" r:id="rId10" imgW="19405600" imgH="1078230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049588"/>
                        <a:ext cx="135413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697" name="Text Box 9">
            <a:extLst>
              <a:ext uri="{FF2B5EF4-FFF2-40B4-BE49-F238E27FC236}">
                <a16:creationId xmlns:a16="http://schemas.microsoft.com/office/drawing/2014/main" id="{0EFBFB45-15FC-E390-9CFA-C471BBAD8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354647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600" i="0"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7714" name="Object 2">
            <a:extLst>
              <a:ext uri="{FF2B5EF4-FFF2-40B4-BE49-F238E27FC236}">
                <a16:creationId xmlns:a16="http://schemas.microsoft.com/office/drawing/2014/main" id="{4BC7C085-E008-9B71-0B8B-1DB68C083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5475" y="2251075"/>
          <a:ext cx="4708525" cy="242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667400" imgH="31178500" progId="Visio.Drawing.6">
                  <p:embed/>
                </p:oleObj>
              </mc:Choice>
              <mc:Fallback>
                <p:oleObj name="Visio" r:id="rId2" imgW="56667400" imgH="311785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2251075"/>
                        <a:ext cx="4708525" cy="242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15" name="Object 3">
            <a:extLst>
              <a:ext uri="{FF2B5EF4-FFF2-40B4-BE49-F238E27FC236}">
                <a16:creationId xmlns:a16="http://schemas.microsoft.com/office/drawing/2014/main" id="{59326692-2A5F-94C0-ED4F-B76BC95DFC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213" y="1814513"/>
          <a:ext cx="4638675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2125900" imgH="21361400" progId="Visio.Drawing.6">
                  <p:embed/>
                </p:oleObj>
              </mc:Choice>
              <mc:Fallback>
                <p:oleObj name="Visio" r:id="rId4" imgW="42125900" imgH="21361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814513"/>
                        <a:ext cx="4638675" cy="220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16" name="Object 4">
            <a:extLst>
              <a:ext uri="{FF2B5EF4-FFF2-40B4-BE49-F238E27FC236}">
                <a16:creationId xmlns:a16="http://schemas.microsoft.com/office/drawing/2014/main" id="{8DC2F17B-74FF-AFFE-7640-AE8082CCD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1438" y="3419475"/>
          <a:ext cx="9382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0053300" imgH="7073900" progId="Visio.Drawing.6">
                  <p:embed/>
                </p:oleObj>
              </mc:Choice>
              <mc:Fallback>
                <p:oleObj name="Visio" r:id="rId6" imgW="20053300" imgH="7073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3419475"/>
                        <a:ext cx="938212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17" name="Object 5">
            <a:extLst>
              <a:ext uri="{FF2B5EF4-FFF2-40B4-BE49-F238E27FC236}">
                <a16:creationId xmlns:a16="http://schemas.microsoft.com/office/drawing/2014/main" id="{682B56C8-B198-48CE-EA93-FC0E08B09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3" y="4111625"/>
          <a:ext cx="5976937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60731400" imgH="22275800" progId="Visio.Drawing.6">
                  <p:embed/>
                </p:oleObj>
              </mc:Choice>
              <mc:Fallback>
                <p:oleObj name="Visio" r:id="rId8" imgW="60731400" imgH="222758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4111625"/>
                        <a:ext cx="5976937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718" name="Rectangle 6">
            <a:extLst>
              <a:ext uri="{FF2B5EF4-FFF2-40B4-BE49-F238E27FC236}">
                <a16:creationId xmlns:a16="http://schemas.microsoft.com/office/drawing/2014/main" id="{90F20908-4F43-753E-A2C8-00F641AA0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Setup/Hold Time Illustrations</a:t>
            </a:r>
          </a:p>
        </p:txBody>
      </p:sp>
      <p:sp>
        <p:nvSpPr>
          <p:cNvPr id="627719" name="Text Box 7">
            <a:extLst>
              <a:ext uri="{FF2B5EF4-FFF2-40B4-BE49-F238E27FC236}">
                <a16:creationId xmlns:a16="http://schemas.microsoft.com/office/drawing/2014/main" id="{D7A6AFBB-B602-C2B7-C54E-D8D445541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536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solidFill>
                  <a:schemeClr val="folHlink"/>
                </a:solidFill>
                <a:latin typeface="Tahoma" panose="020B0604030504040204" pitchFamily="34" charset="0"/>
              </a:rPr>
              <a:t>Hold-1 case</a:t>
            </a:r>
          </a:p>
        </p:txBody>
      </p:sp>
      <p:graphicFrame>
        <p:nvGraphicFramePr>
          <p:cNvPr id="627720" name="Object 8">
            <a:extLst>
              <a:ext uri="{FF2B5EF4-FFF2-40B4-BE49-F238E27FC236}">
                <a16:creationId xmlns:a16="http://schemas.microsoft.com/office/drawing/2014/main" id="{CC427B04-62EA-FA46-72B1-3CDAAB044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7300" y="3049588"/>
          <a:ext cx="135413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9405600" imgH="10782300" progId="Visio.Drawing.6">
                  <p:embed/>
                </p:oleObj>
              </mc:Choice>
              <mc:Fallback>
                <p:oleObj name="Visio" r:id="rId10" imgW="19405600" imgH="1078230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049588"/>
                        <a:ext cx="135413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721" name="Text Box 9">
            <a:extLst>
              <a:ext uri="{FF2B5EF4-FFF2-40B4-BE49-F238E27FC236}">
                <a16:creationId xmlns:a16="http://schemas.microsoft.com/office/drawing/2014/main" id="{513171DF-4F9D-1546-7411-5A32F2010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354647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600" i="0">
                <a:latin typeface="Tahoma" panose="020B0604030504040204" pitchFamily="34" charset="0"/>
              </a:rPr>
              <a:t>0</a:t>
            </a:r>
          </a:p>
        </p:txBody>
      </p:sp>
      <p:graphicFrame>
        <p:nvGraphicFramePr>
          <p:cNvPr id="627722" name="Object 10">
            <a:extLst>
              <a:ext uri="{FF2B5EF4-FFF2-40B4-BE49-F238E27FC236}">
                <a16:creationId xmlns:a16="http://schemas.microsoft.com/office/drawing/2014/main" id="{B741FD75-E162-74C4-7DA6-F14114C60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8025" y="5221288"/>
          <a:ext cx="4111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94200" imgH="3505200" progId="Equation.3">
                  <p:embed/>
                </p:oleObj>
              </mc:Choice>
              <mc:Fallback>
                <p:oleObj name="Equation" r:id="rId12" imgW="4394200" imgH="3505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5221288"/>
                        <a:ext cx="41116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>
            <a:extLst>
              <a:ext uri="{FF2B5EF4-FFF2-40B4-BE49-F238E27FC236}">
                <a16:creationId xmlns:a16="http://schemas.microsoft.com/office/drawing/2014/main" id="{DE3E9112-863C-99DA-D5CC-B3534996D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"/>
            <a:ext cx="8382000" cy="1143000"/>
          </a:xfrm>
        </p:spPr>
        <p:txBody>
          <a:bodyPr/>
          <a:lstStyle/>
          <a:p>
            <a:r>
              <a:rPr lang="en-US" altLang="en-US"/>
              <a:t>Other Latches/Registers: C</a:t>
            </a:r>
            <a:r>
              <a:rPr lang="en-US" altLang="en-US" baseline="30000"/>
              <a:t>2</a:t>
            </a:r>
            <a:r>
              <a:rPr lang="en-US" altLang="en-US"/>
              <a:t>MOS</a:t>
            </a:r>
          </a:p>
        </p:txBody>
      </p:sp>
      <p:pic>
        <p:nvPicPr>
          <p:cNvPr id="585731" name="Picture 3">
            <a:extLst>
              <a:ext uri="{FF2B5EF4-FFF2-40B4-BE49-F238E27FC236}">
                <a16:creationId xmlns:a16="http://schemas.microsoft.com/office/drawing/2014/main" id="{4B030CFD-C8EB-30D5-B5D8-4B053ADD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1484313"/>
            <a:ext cx="5105400" cy="411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5732" name="Text Box 4">
            <a:extLst>
              <a:ext uri="{FF2B5EF4-FFF2-40B4-BE49-F238E27FC236}">
                <a16:creationId xmlns:a16="http://schemas.microsoft.com/office/drawing/2014/main" id="{782ADA9A-B1FF-6ECD-364A-33A028452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5722938"/>
            <a:ext cx="6205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“Keepers” can be added to make circuit pseudo-static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>
            <a:extLst>
              <a:ext uri="{FF2B5EF4-FFF2-40B4-BE49-F238E27FC236}">
                <a16:creationId xmlns:a16="http://schemas.microsoft.com/office/drawing/2014/main" id="{E24B2A49-A2CC-BB86-5285-E91EC4DFB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Insensitive to Clock-Overlap</a:t>
            </a:r>
          </a:p>
        </p:txBody>
      </p:sp>
      <p:sp>
        <p:nvSpPr>
          <p:cNvPr id="635910" name="AutoShape 6">
            <a:extLst>
              <a:ext uri="{FF2B5EF4-FFF2-40B4-BE49-F238E27FC236}">
                <a16:creationId xmlns:a16="http://schemas.microsoft.com/office/drawing/2014/main" id="{320E05F7-1351-F138-C13F-9F149A06FB3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03225" y="1670050"/>
            <a:ext cx="8359775" cy="38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12" name="Rectangle 8">
            <a:extLst>
              <a:ext uri="{FF2B5EF4-FFF2-40B4-BE49-F238E27FC236}">
                <a16:creationId xmlns:a16="http://schemas.microsoft.com/office/drawing/2014/main" id="{086D6294-6FDF-2EB5-AD39-4219CD880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4495800"/>
            <a:ext cx="179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M</a:t>
            </a:r>
            <a:endParaRPr lang="en-US" altLang="en-US" sz="2800"/>
          </a:p>
        </p:txBody>
      </p:sp>
      <p:sp>
        <p:nvSpPr>
          <p:cNvPr id="635913" name="Rectangle 9">
            <a:extLst>
              <a:ext uri="{FF2B5EF4-FFF2-40B4-BE49-F238E27FC236}">
                <a16:creationId xmlns:a16="http://schemas.microsoft.com/office/drawing/2014/main" id="{051FEAA8-AA84-4BD4-070B-96A99B37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45926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</a:rPr>
              <a:t>1</a:t>
            </a:r>
            <a:endParaRPr lang="en-US" altLang="en-US" sz="2800"/>
          </a:p>
        </p:txBody>
      </p:sp>
      <p:sp>
        <p:nvSpPr>
          <p:cNvPr id="635914" name="Rectangle 10">
            <a:extLst>
              <a:ext uri="{FF2B5EF4-FFF2-40B4-BE49-F238E27FC236}">
                <a16:creationId xmlns:a16="http://schemas.microsoft.com/office/drawing/2014/main" id="{DFCBA190-445D-902C-72DE-4CCCBD4F6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409950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D</a:t>
            </a:r>
            <a:endParaRPr lang="en-US" altLang="en-US" sz="2800"/>
          </a:p>
        </p:txBody>
      </p:sp>
      <p:sp>
        <p:nvSpPr>
          <p:cNvPr id="635915" name="Rectangle 11">
            <a:extLst>
              <a:ext uri="{FF2B5EF4-FFF2-40B4-BE49-F238E27FC236}">
                <a16:creationId xmlns:a16="http://schemas.microsoft.com/office/drawing/2014/main" id="{92DC0276-4BE2-DC90-0264-9F61F6D61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0" y="3409950"/>
            <a:ext cx="1682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Q</a:t>
            </a:r>
            <a:endParaRPr lang="en-US" altLang="en-US" sz="2800"/>
          </a:p>
        </p:txBody>
      </p:sp>
      <p:sp>
        <p:nvSpPr>
          <p:cNvPr id="635916" name="Line 12">
            <a:extLst>
              <a:ext uri="{FF2B5EF4-FFF2-40B4-BE49-F238E27FC236}">
                <a16:creationId xmlns:a16="http://schemas.microsoft.com/office/drawing/2014/main" id="{9FB39F9F-853D-C6FB-375B-EACC41B56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700" y="4635500"/>
            <a:ext cx="184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17" name="Freeform 13">
            <a:extLst>
              <a:ext uri="{FF2B5EF4-FFF2-40B4-BE49-F238E27FC236}">
                <a16:creationId xmlns:a16="http://schemas.microsoft.com/office/drawing/2014/main" id="{7575EE2A-5A70-297F-EE65-1E4F195A287A}"/>
              </a:ext>
            </a:extLst>
          </p:cNvPr>
          <p:cNvSpPr>
            <a:spLocks/>
          </p:cNvSpPr>
          <p:nvPr/>
        </p:nvSpPr>
        <p:spPr bwMode="auto">
          <a:xfrm>
            <a:off x="1697038" y="4275138"/>
            <a:ext cx="207962" cy="165100"/>
          </a:xfrm>
          <a:custGeom>
            <a:avLst/>
            <a:gdLst>
              <a:gd name="T0" fmla="*/ 0 w 131"/>
              <a:gd name="T1" fmla="*/ 104 h 104"/>
              <a:gd name="T2" fmla="*/ 131 w 131"/>
              <a:gd name="T3" fmla="*/ 104 h 104"/>
              <a:gd name="T4" fmla="*/ 131 w 131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" h="104">
                <a:moveTo>
                  <a:pt x="0" y="104"/>
                </a:moveTo>
                <a:lnTo>
                  <a:pt x="131" y="104"/>
                </a:lnTo>
                <a:lnTo>
                  <a:pt x="131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18" name="Freeform 14">
            <a:extLst>
              <a:ext uri="{FF2B5EF4-FFF2-40B4-BE49-F238E27FC236}">
                <a16:creationId xmlns:a16="http://schemas.microsoft.com/office/drawing/2014/main" id="{BEF42FFB-1748-77DB-818B-29395B0B12B8}"/>
              </a:ext>
            </a:extLst>
          </p:cNvPr>
          <p:cNvSpPr>
            <a:spLocks/>
          </p:cNvSpPr>
          <p:nvPr/>
        </p:nvSpPr>
        <p:spPr bwMode="auto">
          <a:xfrm>
            <a:off x="1697038" y="4824413"/>
            <a:ext cx="207962" cy="201612"/>
          </a:xfrm>
          <a:custGeom>
            <a:avLst/>
            <a:gdLst>
              <a:gd name="T0" fmla="*/ 131 w 131"/>
              <a:gd name="T1" fmla="*/ 127 h 127"/>
              <a:gd name="T2" fmla="*/ 131 w 131"/>
              <a:gd name="T3" fmla="*/ 0 h 127"/>
              <a:gd name="T4" fmla="*/ 0 w 131"/>
              <a:gd name="T5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" h="127">
                <a:moveTo>
                  <a:pt x="131" y="127"/>
                </a:moveTo>
                <a:lnTo>
                  <a:pt x="13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19" name="Line 15">
            <a:extLst>
              <a:ext uri="{FF2B5EF4-FFF2-40B4-BE49-F238E27FC236}">
                <a16:creationId xmlns:a16="http://schemas.microsoft.com/office/drawing/2014/main" id="{CF59A846-B170-4E0A-4E9A-4C55025457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7038" y="4379913"/>
            <a:ext cx="1587" cy="506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20" name="Line 16">
            <a:extLst>
              <a:ext uri="{FF2B5EF4-FFF2-40B4-BE49-F238E27FC236}">
                <a16:creationId xmlns:a16="http://schemas.microsoft.com/office/drawing/2014/main" id="{B16F47BF-7FEC-882B-492C-8955814D35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3850" y="4502150"/>
            <a:ext cx="1588" cy="255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21" name="Line 17">
            <a:extLst>
              <a:ext uri="{FF2B5EF4-FFF2-40B4-BE49-F238E27FC236}">
                <a16:creationId xmlns:a16="http://schemas.microsoft.com/office/drawing/2014/main" id="{573E112D-334E-8EDB-2740-D53C7CFCE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0063" y="5026025"/>
            <a:ext cx="2746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22" name="Line 18">
            <a:extLst>
              <a:ext uri="{FF2B5EF4-FFF2-40B4-BE49-F238E27FC236}">
                <a16:creationId xmlns:a16="http://schemas.microsoft.com/office/drawing/2014/main" id="{787D8CD8-849D-D4B1-02B7-D279413047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9275" y="5087938"/>
            <a:ext cx="1762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23" name="Line 19">
            <a:extLst>
              <a:ext uri="{FF2B5EF4-FFF2-40B4-BE49-F238E27FC236}">
                <a16:creationId xmlns:a16="http://schemas.microsoft.com/office/drawing/2014/main" id="{4003CE8E-A122-DFF7-F808-B6FB261F4B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8488" y="5141913"/>
            <a:ext cx="777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24" name="Rectangle 20">
            <a:extLst>
              <a:ext uri="{FF2B5EF4-FFF2-40B4-BE49-F238E27FC236}">
                <a16:creationId xmlns:a16="http://schemas.microsoft.com/office/drawing/2014/main" id="{EB7BB02C-EE49-4840-6F0D-58E92F2A3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989263"/>
            <a:ext cx="17938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M</a:t>
            </a:r>
            <a:endParaRPr lang="en-US" altLang="en-US" sz="2800"/>
          </a:p>
        </p:txBody>
      </p:sp>
      <p:sp>
        <p:nvSpPr>
          <p:cNvPr id="635925" name="Rectangle 21">
            <a:extLst>
              <a:ext uri="{FF2B5EF4-FFF2-40B4-BE49-F238E27FC236}">
                <a16:creationId xmlns:a16="http://schemas.microsoft.com/office/drawing/2014/main" id="{3546556B-551E-DAA0-0EA1-F146AFF6B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30845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</a:rPr>
              <a:t>4</a:t>
            </a:r>
            <a:endParaRPr lang="en-US" altLang="en-US" sz="2800"/>
          </a:p>
        </p:txBody>
      </p:sp>
      <p:sp>
        <p:nvSpPr>
          <p:cNvPr id="635926" name="Line 22">
            <a:extLst>
              <a:ext uri="{FF2B5EF4-FFF2-40B4-BE49-F238E27FC236}">
                <a16:creationId xmlns:a16="http://schemas.microsoft.com/office/drawing/2014/main" id="{29B2E71C-B591-075F-74E8-1504A47BA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700" y="3122613"/>
            <a:ext cx="984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27" name="Freeform 23">
            <a:extLst>
              <a:ext uri="{FF2B5EF4-FFF2-40B4-BE49-F238E27FC236}">
                <a16:creationId xmlns:a16="http://schemas.microsoft.com/office/drawing/2014/main" id="{A2EF2106-6C6B-4B55-F9DD-C87130794052}"/>
              </a:ext>
            </a:extLst>
          </p:cNvPr>
          <p:cNvSpPr>
            <a:spLocks/>
          </p:cNvSpPr>
          <p:nvPr/>
        </p:nvSpPr>
        <p:spPr bwMode="auto">
          <a:xfrm>
            <a:off x="1697038" y="2768600"/>
            <a:ext cx="207962" cy="158750"/>
          </a:xfrm>
          <a:custGeom>
            <a:avLst/>
            <a:gdLst>
              <a:gd name="T0" fmla="*/ 0 w 131"/>
              <a:gd name="T1" fmla="*/ 100 h 100"/>
              <a:gd name="T2" fmla="*/ 131 w 131"/>
              <a:gd name="T3" fmla="*/ 100 h 100"/>
              <a:gd name="T4" fmla="*/ 131 w 131"/>
              <a:gd name="T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" h="100">
                <a:moveTo>
                  <a:pt x="0" y="100"/>
                </a:moveTo>
                <a:lnTo>
                  <a:pt x="131" y="100"/>
                </a:lnTo>
                <a:lnTo>
                  <a:pt x="131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28" name="Freeform 24">
            <a:extLst>
              <a:ext uri="{FF2B5EF4-FFF2-40B4-BE49-F238E27FC236}">
                <a16:creationId xmlns:a16="http://schemas.microsoft.com/office/drawing/2014/main" id="{99FE7074-B9D6-37A3-578A-12A0A3A902CC}"/>
              </a:ext>
            </a:extLst>
          </p:cNvPr>
          <p:cNvSpPr>
            <a:spLocks/>
          </p:cNvSpPr>
          <p:nvPr/>
        </p:nvSpPr>
        <p:spPr bwMode="auto">
          <a:xfrm>
            <a:off x="1697038" y="3317875"/>
            <a:ext cx="207962" cy="207963"/>
          </a:xfrm>
          <a:custGeom>
            <a:avLst/>
            <a:gdLst>
              <a:gd name="T0" fmla="*/ 131 w 131"/>
              <a:gd name="T1" fmla="*/ 131 h 131"/>
              <a:gd name="T2" fmla="*/ 131 w 131"/>
              <a:gd name="T3" fmla="*/ 0 h 131"/>
              <a:gd name="T4" fmla="*/ 0 w 131"/>
              <a:gd name="T5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" h="131">
                <a:moveTo>
                  <a:pt x="131" y="131"/>
                </a:moveTo>
                <a:lnTo>
                  <a:pt x="13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29" name="Line 25">
            <a:extLst>
              <a:ext uri="{FF2B5EF4-FFF2-40B4-BE49-F238E27FC236}">
                <a16:creationId xmlns:a16="http://schemas.microsoft.com/office/drawing/2014/main" id="{2B75F543-83FE-2B25-1F78-85C827D340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7038" y="2871788"/>
            <a:ext cx="1587" cy="506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30" name="Line 26">
            <a:extLst>
              <a:ext uri="{FF2B5EF4-FFF2-40B4-BE49-F238E27FC236}">
                <a16:creationId xmlns:a16="http://schemas.microsoft.com/office/drawing/2014/main" id="{EF1BF683-3A45-C239-2323-539BDF3A9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3850" y="2994025"/>
            <a:ext cx="1588" cy="257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31" name="Rectangle 27">
            <a:extLst>
              <a:ext uri="{FF2B5EF4-FFF2-40B4-BE49-F238E27FC236}">
                <a16:creationId xmlns:a16="http://schemas.microsoft.com/office/drawing/2014/main" id="{80DF8A65-38EA-3720-45CA-5AB58E6D6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274888"/>
            <a:ext cx="17938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M</a:t>
            </a:r>
            <a:endParaRPr lang="en-US" altLang="en-US" sz="2800"/>
          </a:p>
        </p:txBody>
      </p:sp>
      <p:sp>
        <p:nvSpPr>
          <p:cNvPr id="635932" name="Rectangle 28">
            <a:extLst>
              <a:ext uri="{FF2B5EF4-FFF2-40B4-BE49-F238E27FC236}">
                <a16:creationId xmlns:a16="http://schemas.microsoft.com/office/drawing/2014/main" id="{315EB08F-CA03-C4AC-6535-D494309FF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23717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</a:rPr>
              <a:t>2</a:t>
            </a:r>
            <a:endParaRPr lang="en-US" altLang="en-US" sz="2800"/>
          </a:p>
        </p:txBody>
      </p:sp>
      <p:sp>
        <p:nvSpPr>
          <p:cNvPr id="635933" name="Line 29">
            <a:extLst>
              <a:ext uri="{FF2B5EF4-FFF2-40B4-BE49-F238E27FC236}">
                <a16:creationId xmlns:a16="http://schemas.microsoft.com/office/drawing/2014/main" id="{1A8D0AD9-70D7-54AA-979B-FBBE46607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700" y="2408238"/>
            <a:ext cx="984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34" name="Freeform 30">
            <a:extLst>
              <a:ext uri="{FF2B5EF4-FFF2-40B4-BE49-F238E27FC236}">
                <a16:creationId xmlns:a16="http://schemas.microsoft.com/office/drawing/2014/main" id="{3B3AAAC2-5EB4-B54F-8203-7F90CF7C6F58}"/>
              </a:ext>
            </a:extLst>
          </p:cNvPr>
          <p:cNvSpPr>
            <a:spLocks/>
          </p:cNvSpPr>
          <p:nvPr/>
        </p:nvSpPr>
        <p:spPr bwMode="auto">
          <a:xfrm>
            <a:off x="1697038" y="1944688"/>
            <a:ext cx="207962" cy="274637"/>
          </a:xfrm>
          <a:custGeom>
            <a:avLst/>
            <a:gdLst>
              <a:gd name="T0" fmla="*/ 0 w 131"/>
              <a:gd name="T1" fmla="*/ 173 h 173"/>
              <a:gd name="T2" fmla="*/ 131 w 131"/>
              <a:gd name="T3" fmla="*/ 173 h 173"/>
              <a:gd name="T4" fmla="*/ 131 w 131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" h="173">
                <a:moveTo>
                  <a:pt x="0" y="173"/>
                </a:moveTo>
                <a:lnTo>
                  <a:pt x="131" y="173"/>
                </a:lnTo>
                <a:lnTo>
                  <a:pt x="131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35" name="Freeform 31">
            <a:extLst>
              <a:ext uri="{FF2B5EF4-FFF2-40B4-BE49-F238E27FC236}">
                <a16:creationId xmlns:a16="http://schemas.microsoft.com/office/drawing/2014/main" id="{F0E0A7C1-3563-D12E-5F59-6CD47D669196}"/>
              </a:ext>
            </a:extLst>
          </p:cNvPr>
          <p:cNvSpPr>
            <a:spLocks/>
          </p:cNvSpPr>
          <p:nvPr/>
        </p:nvSpPr>
        <p:spPr bwMode="auto">
          <a:xfrm>
            <a:off x="1697038" y="2603500"/>
            <a:ext cx="207962" cy="165100"/>
          </a:xfrm>
          <a:custGeom>
            <a:avLst/>
            <a:gdLst>
              <a:gd name="T0" fmla="*/ 131 w 131"/>
              <a:gd name="T1" fmla="*/ 104 h 104"/>
              <a:gd name="T2" fmla="*/ 131 w 131"/>
              <a:gd name="T3" fmla="*/ 0 h 104"/>
              <a:gd name="T4" fmla="*/ 0 w 131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" h="104">
                <a:moveTo>
                  <a:pt x="131" y="104"/>
                </a:moveTo>
                <a:lnTo>
                  <a:pt x="13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36" name="Line 32">
            <a:extLst>
              <a:ext uri="{FF2B5EF4-FFF2-40B4-BE49-F238E27FC236}">
                <a16:creationId xmlns:a16="http://schemas.microsoft.com/office/drawing/2014/main" id="{CCF39623-2B85-3606-D396-2E6F52E35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7038" y="2159000"/>
            <a:ext cx="1587" cy="5064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37" name="Line 33">
            <a:extLst>
              <a:ext uri="{FF2B5EF4-FFF2-40B4-BE49-F238E27FC236}">
                <a16:creationId xmlns:a16="http://schemas.microsoft.com/office/drawing/2014/main" id="{EBCB9C67-3504-113E-D0C5-0AD5E8595E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3850" y="2279650"/>
            <a:ext cx="1588" cy="257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38" name="Rectangle 34">
            <a:extLst>
              <a:ext uri="{FF2B5EF4-FFF2-40B4-BE49-F238E27FC236}">
                <a16:creationId xmlns:a16="http://schemas.microsoft.com/office/drawing/2014/main" id="{CE6B134C-7C42-4141-6F79-EC3C93106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29940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0</a:t>
            </a:r>
            <a:endParaRPr lang="en-US" altLang="en-US" sz="2800"/>
          </a:p>
        </p:txBody>
      </p:sp>
      <p:sp>
        <p:nvSpPr>
          <p:cNvPr id="635939" name="Rectangle 35">
            <a:extLst>
              <a:ext uri="{FF2B5EF4-FFF2-40B4-BE49-F238E27FC236}">
                <a16:creationId xmlns:a16="http://schemas.microsoft.com/office/drawing/2014/main" id="{A41E2B07-5A57-783E-C37A-C2D7C00C3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29940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0</a:t>
            </a:r>
            <a:endParaRPr lang="en-US" altLang="en-US" sz="2800"/>
          </a:p>
        </p:txBody>
      </p:sp>
      <p:sp>
        <p:nvSpPr>
          <p:cNvPr id="635940" name="Freeform 36">
            <a:extLst>
              <a:ext uri="{FF2B5EF4-FFF2-40B4-BE49-F238E27FC236}">
                <a16:creationId xmlns:a16="http://schemas.microsoft.com/office/drawing/2014/main" id="{777DDD24-A197-B672-04C7-E3B78B78FF5E}"/>
              </a:ext>
            </a:extLst>
          </p:cNvPr>
          <p:cNvSpPr>
            <a:spLocks/>
          </p:cNvSpPr>
          <p:nvPr/>
        </p:nvSpPr>
        <p:spPr bwMode="auto">
          <a:xfrm>
            <a:off x="1508125" y="2365375"/>
            <a:ext cx="85725" cy="85725"/>
          </a:xfrm>
          <a:custGeom>
            <a:avLst/>
            <a:gdLst>
              <a:gd name="T0" fmla="*/ 54 w 54"/>
              <a:gd name="T1" fmla="*/ 27 h 54"/>
              <a:gd name="T2" fmla="*/ 54 w 54"/>
              <a:gd name="T3" fmla="*/ 27 h 54"/>
              <a:gd name="T4" fmla="*/ 50 w 54"/>
              <a:gd name="T5" fmla="*/ 39 h 54"/>
              <a:gd name="T6" fmla="*/ 46 w 54"/>
              <a:gd name="T7" fmla="*/ 46 h 54"/>
              <a:gd name="T8" fmla="*/ 38 w 54"/>
              <a:gd name="T9" fmla="*/ 54 h 54"/>
              <a:gd name="T10" fmla="*/ 27 w 54"/>
              <a:gd name="T11" fmla="*/ 54 h 54"/>
              <a:gd name="T12" fmla="*/ 27 w 54"/>
              <a:gd name="T13" fmla="*/ 54 h 54"/>
              <a:gd name="T14" fmla="*/ 15 w 54"/>
              <a:gd name="T15" fmla="*/ 54 h 54"/>
              <a:gd name="T16" fmla="*/ 7 w 54"/>
              <a:gd name="T17" fmla="*/ 46 h 54"/>
              <a:gd name="T18" fmla="*/ 0 w 54"/>
              <a:gd name="T19" fmla="*/ 39 h 54"/>
              <a:gd name="T20" fmla="*/ 0 w 54"/>
              <a:gd name="T21" fmla="*/ 27 h 54"/>
              <a:gd name="T22" fmla="*/ 0 w 54"/>
              <a:gd name="T23" fmla="*/ 27 h 54"/>
              <a:gd name="T24" fmla="*/ 0 w 54"/>
              <a:gd name="T25" fmla="*/ 19 h 54"/>
              <a:gd name="T26" fmla="*/ 7 w 54"/>
              <a:gd name="T27" fmla="*/ 12 h 54"/>
              <a:gd name="T28" fmla="*/ 15 w 54"/>
              <a:gd name="T29" fmla="*/ 4 h 54"/>
              <a:gd name="T30" fmla="*/ 27 w 54"/>
              <a:gd name="T31" fmla="*/ 0 h 54"/>
              <a:gd name="T32" fmla="*/ 27 w 54"/>
              <a:gd name="T33" fmla="*/ 0 h 54"/>
              <a:gd name="T34" fmla="*/ 38 w 54"/>
              <a:gd name="T35" fmla="*/ 4 h 54"/>
              <a:gd name="T36" fmla="*/ 46 w 54"/>
              <a:gd name="T37" fmla="*/ 12 h 54"/>
              <a:gd name="T38" fmla="*/ 50 w 54"/>
              <a:gd name="T39" fmla="*/ 19 h 54"/>
              <a:gd name="T40" fmla="*/ 54 w 54"/>
              <a:gd name="T41" fmla="*/ 27 h 54"/>
              <a:gd name="T42" fmla="*/ 54 w 54"/>
              <a:gd name="T43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54">
                <a:moveTo>
                  <a:pt x="54" y="27"/>
                </a:moveTo>
                <a:lnTo>
                  <a:pt x="54" y="27"/>
                </a:lnTo>
                <a:lnTo>
                  <a:pt x="50" y="39"/>
                </a:lnTo>
                <a:lnTo>
                  <a:pt x="46" y="46"/>
                </a:lnTo>
                <a:lnTo>
                  <a:pt x="38" y="54"/>
                </a:lnTo>
                <a:lnTo>
                  <a:pt x="27" y="54"/>
                </a:lnTo>
                <a:lnTo>
                  <a:pt x="27" y="54"/>
                </a:lnTo>
                <a:lnTo>
                  <a:pt x="15" y="54"/>
                </a:lnTo>
                <a:lnTo>
                  <a:pt x="7" y="46"/>
                </a:lnTo>
                <a:lnTo>
                  <a:pt x="0" y="39"/>
                </a:lnTo>
                <a:lnTo>
                  <a:pt x="0" y="27"/>
                </a:lnTo>
                <a:lnTo>
                  <a:pt x="0" y="27"/>
                </a:lnTo>
                <a:lnTo>
                  <a:pt x="0" y="19"/>
                </a:lnTo>
                <a:lnTo>
                  <a:pt x="7" y="12"/>
                </a:lnTo>
                <a:lnTo>
                  <a:pt x="15" y="4"/>
                </a:lnTo>
                <a:lnTo>
                  <a:pt x="27" y="0"/>
                </a:lnTo>
                <a:lnTo>
                  <a:pt x="27" y="0"/>
                </a:lnTo>
                <a:lnTo>
                  <a:pt x="38" y="4"/>
                </a:lnTo>
                <a:lnTo>
                  <a:pt x="46" y="12"/>
                </a:lnTo>
                <a:lnTo>
                  <a:pt x="50" y="19"/>
                </a:lnTo>
                <a:lnTo>
                  <a:pt x="54" y="27"/>
                </a:lnTo>
                <a:lnTo>
                  <a:pt x="54" y="2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41" name="Freeform 37">
            <a:extLst>
              <a:ext uri="{FF2B5EF4-FFF2-40B4-BE49-F238E27FC236}">
                <a16:creationId xmlns:a16="http://schemas.microsoft.com/office/drawing/2014/main" id="{2209EE61-8F8C-F553-1041-A2F8CBC4610C}"/>
              </a:ext>
            </a:extLst>
          </p:cNvPr>
          <p:cNvSpPr>
            <a:spLocks/>
          </p:cNvSpPr>
          <p:nvPr/>
        </p:nvSpPr>
        <p:spPr bwMode="auto">
          <a:xfrm>
            <a:off x="1508125" y="3079750"/>
            <a:ext cx="85725" cy="85725"/>
          </a:xfrm>
          <a:custGeom>
            <a:avLst/>
            <a:gdLst>
              <a:gd name="T0" fmla="*/ 54 w 54"/>
              <a:gd name="T1" fmla="*/ 27 h 54"/>
              <a:gd name="T2" fmla="*/ 54 w 54"/>
              <a:gd name="T3" fmla="*/ 27 h 54"/>
              <a:gd name="T4" fmla="*/ 50 w 54"/>
              <a:gd name="T5" fmla="*/ 38 h 54"/>
              <a:gd name="T6" fmla="*/ 46 w 54"/>
              <a:gd name="T7" fmla="*/ 46 h 54"/>
              <a:gd name="T8" fmla="*/ 38 w 54"/>
              <a:gd name="T9" fmla="*/ 54 h 54"/>
              <a:gd name="T10" fmla="*/ 27 w 54"/>
              <a:gd name="T11" fmla="*/ 54 h 54"/>
              <a:gd name="T12" fmla="*/ 27 w 54"/>
              <a:gd name="T13" fmla="*/ 54 h 54"/>
              <a:gd name="T14" fmla="*/ 15 w 54"/>
              <a:gd name="T15" fmla="*/ 54 h 54"/>
              <a:gd name="T16" fmla="*/ 7 w 54"/>
              <a:gd name="T17" fmla="*/ 46 h 54"/>
              <a:gd name="T18" fmla="*/ 0 w 54"/>
              <a:gd name="T19" fmla="*/ 38 h 54"/>
              <a:gd name="T20" fmla="*/ 0 w 54"/>
              <a:gd name="T21" fmla="*/ 27 h 54"/>
              <a:gd name="T22" fmla="*/ 0 w 54"/>
              <a:gd name="T23" fmla="*/ 27 h 54"/>
              <a:gd name="T24" fmla="*/ 0 w 54"/>
              <a:gd name="T25" fmla="*/ 15 h 54"/>
              <a:gd name="T26" fmla="*/ 7 w 54"/>
              <a:gd name="T27" fmla="*/ 8 h 54"/>
              <a:gd name="T28" fmla="*/ 15 w 54"/>
              <a:gd name="T29" fmla="*/ 4 h 54"/>
              <a:gd name="T30" fmla="*/ 27 w 54"/>
              <a:gd name="T31" fmla="*/ 0 h 54"/>
              <a:gd name="T32" fmla="*/ 27 w 54"/>
              <a:gd name="T33" fmla="*/ 0 h 54"/>
              <a:gd name="T34" fmla="*/ 38 w 54"/>
              <a:gd name="T35" fmla="*/ 4 h 54"/>
              <a:gd name="T36" fmla="*/ 46 w 54"/>
              <a:gd name="T37" fmla="*/ 8 h 54"/>
              <a:gd name="T38" fmla="*/ 50 w 54"/>
              <a:gd name="T39" fmla="*/ 15 h 54"/>
              <a:gd name="T40" fmla="*/ 54 w 54"/>
              <a:gd name="T41" fmla="*/ 27 h 54"/>
              <a:gd name="T42" fmla="*/ 54 w 54"/>
              <a:gd name="T43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54">
                <a:moveTo>
                  <a:pt x="54" y="27"/>
                </a:moveTo>
                <a:lnTo>
                  <a:pt x="54" y="27"/>
                </a:lnTo>
                <a:lnTo>
                  <a:pt x="50" y="38"/>
                </a:lnTo>
                <a:lnTo>
                  <a:pt x="46" y="46"/>
                </a:lnTo>
                <a:lnTo>
                  <a:pt x="38" y="54"/>
                </a:lnTo>
                <a:lnTo>
                  <a:pt x="27" y="54"/>
                </a:lnTo>
                <a:lnTo>
                  <a:pt x="27" y="54"/>
                </a:lnTo>
                <a:lnTo>
                  <a:pt x="15" y="54"/>
                </a:lnTo>
                <a:lnTo>
                  <a:pt x="7" y="46"/>
                </a:lnTo>
                <a:lnTo>
                  <a:pt x="0" y="38"/>
                </a:lnTo>
                <a:lnTo>
                  <a:pt x="0" y="27"/>
                </a:lnTo>
                <a:lnTo>
                  <a:pt x="0" y="27"/>
                </a:lnTo>
                <a:lnTo>
                  <a:pt x="0" y="15"/>
                </a:lnTo>
                <a:lnTo>
                  <a:pt x="7" y="8"/>
                </a:lnTo>
                <a:lnTo>
                  <a:pt x="15" y="4"/>
                </a:lnTo>
                <a:lnTo>
                  <a:pt x="27" y="0"/>
                </a:lnTo>
                <a:lnTo>
                  <a:pt x="27" y="0"/>
                </a:lnTo>
                <a:lnTo>
                  <a:pt x="38" y="4"/>
                </a:lnTo>
                <a:lnTo>
                  <a:pt x="46" y="8"/>
                </a:lnTo>
                <a:lnTo>
                  <a:pt x="50" y="15"/>
                </a:lnTo>
                <a:lnTo>
                  <a:pt x="54" y="27"/>
                </a:lnTo>
                <a:lnTo>
                  <a:pt x="54" y="2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42" name="Line 38">
            <a:extLst>
              <a:ext uri="{FF2B5EF4-FFF2-40B4-BE49-F238E27FC236}">
                <a16:creationId xmlns:a16="http://schemas.microsoft.com/office/drawing/2014/main" id="{2787042F-F2C7-24A2-E7F8-90D1D1124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688" y="2408238"/>
            <a:ext cx="1587" cy="2227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43" name="Line 39">
            <a:extLst>
              <a:ext uri="{FF2B5EF4-FFF2-40B4-BE49-F238E27FC236}">
                <a16:creationId xmlns:a16="http://schemas.microsoft.com/office/drawing/2014/main" id="{1D44C078-95C4-E4E0-2B69-7D1A9EB46A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5688" y="4635500"/>
            <a:ext cx="3540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44" name="Line 40">
            <a:extLst>
              <a:ext uri="{FF2B5EF4-FFF2-40B4-BE49-F238E27FC236}">
                <a16:creationId xmlns:a16="http://schemas.microsoft.com/office/drawing/2014/main" id="{B7D85F17-2BC3-2911-696E-FA8C8D1084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5688" y="2408238"/>
            <a:ext cx="3540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45" name="Line 41">
            <a:extLst>
              <a:ext uri="{FF2B5EF4-FFF2-40B4-BE49-F238E27FC236}">
                <a16:creationId xmlns:a16="http://schemas.microsoft.com/office/drawing/2014/main" id="{1A13A274-FDF7-F50E-914B-E8D9A5B83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525838"/>
            <a:ext cx="3349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46" name="Line 42">
            <a:extLst>
              <a:ext uri="{FF2B5EF4-FFF2-40B4-BE49-F238E27FC236}">
                <a16:creationId xmlns:a16="http://schemas.microsoft.com/office/drawing/2014/main" id="{DB3366D2-C232-F54D-246E-4FC9A98D2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963" y="3525838"/>
            <a:ext cx="4826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47" name="Line 43">
            <a:extLst>
              <a:ext uri="{FF2B5EF4-FFF2-40B4-BE49-F238E27FC236}">
                <a16:creationId xmlns:a16="http://schemas.microsoft.com/office/drawing/2014/main" id="{BAC14DCE-9D81-5E3A-36C7-310C01385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00" y="3525838"/>
            <a:ext cx="420688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48" name="Rectangle 44">
            <a:extLst>
              <a:ext uri="{FF2B5EF4-FFF2-40B4-BE49-F238E27FC236}">
                <a16:creationId xmlns:a16="http://schemas.microsoft.com/office/drawing/2014/main" id="{E5E6AC78-1846-E276-0EFC-E94CEB9B9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1663700"/>
            <a:ext cx="1444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V</a:t>
            </a:r>
            <a:endParaRPr lang="en-US" altLang="en-US" sz="2800"/>
          </a:p>
        </p:txBody>
      </p:sp>
      <p:sp>
        <p:nvSpPr>
          <p:cNvPr id="635949" name="Rectangle 45">
            <a:extLst>
              <a:ext uri="{FF2B5EF4-FFF2-40B4-BE49-F238E27FC236}">
                <a16:creationId xmlns:a16="http://schemas.microsoft.com/office/drawing/2014/main" id="{843A8645-0ACE-081E-AE66-F11A28F1F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1755775"/>
            <a:ext cx="257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DD</a:t>
            </a:r>
            <a:endParaRPr lang="en-US" altLang="en-US" sz="2800"/>
          </a:p>
        </p:txBody>
      </p:sp>
      <p:sp>
        <p:nvSpPr>
          <p:cNvPr id="635950" name="Line 46">
            <a:extLst>
              <a:ext uri="{FF2B5EF4-FFF2-40B4-BE49-F238E27FC236}">
                <a16:creationId xmlns:a16="http://schemas.microsoft.com/office/drawing/2014/main" id="{9934AE1E-3E83-BD2B-435F-B2E870B460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9738" y="1944688"/>
            <a:ext cx="3905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51" name="Line 47">
            <a:extLst>
              <a:ext uri="{FF2B5EF4-FFF2-40B4-BE49-F238E27FC236}">
                <a16:creationId xmlns:a16="http://schemas.microsoft.com/office/drawing/2014/main" id="{A119881D-840A-87CE-8CBE-A9862E8688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5025" y="4129088"/>
            <a:ext cx="27463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52" name="Line 48">
            <a:extLst>
              <a:ext uri="{FF2B5EF4-FFF2-40B4-BE49-F238E27FC236}">
                <a16:creationId xmlns:a16="http://schemas.microsoft.com/office/drawing/2014/main" id="{2FFDEAF6-8B20-FF09-8260-C4E0E58CFD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0588" y="4191000"/>
            <a:ext cx="171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53" name="Line 49">
            <a:extLst>
              <a:ext uri="{FF2B5EF4-FFF2-40B4-BE49-F238E27FC236}">
                <a16:creationId xmlns:a16="http://schemas.microsoft.com/office/drawing/2014/main" id="{420BF53B-9402-D4E9-CBC7-1CDC389D35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3450" y="4244975"/>
            <a:ext cx="793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54" name="Line 50">
            <a:extLst>
              <a:ext uri="{FF2B5EF4-FFF2-40B4-BE49-F238E27FC236}">
                <a16:creationId xmlns:a16="http://schemas.microsoft.com/office/drawing/2014/main" id="{52DD723B-53F3-A86D-88E8-7AFD79666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963" y="3525838"/>
            <a:ext cx="1587" cy="268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55" name="Line 51">
            <a:extLst>
              <a:ext uri="{FF2B5EF4-FFF2-40B4-BE49-F238E27FC236}">
                <a16:creationId xmlns:a16="http://schemas.microsoft.com/office/drawing/2014/main" id="{D5B95408-11FB-84CF-E946-914349FE6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3794125"/>
            <a:ext cx="2381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56" name="Line 52">
            <a:extLst>
              <a:ext uri="{FF2B5EF4-FFF2-40B4-BE49-F238E27FC236}">
                <a16:creationId xmlns:a16="http://schemas.microsoft.com/office/drawing/2014/main" id="{5F2E2C16-1AB2-612D-3B88-D9759F174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963" y="3879850"/>
            <a:ext cx="1587" cy="249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57" name="Line 53">
            <a:extLst>
              <a:ext uri="{FF2B5EF4-FFF2-40B4-BE49-F238E27FC236}">
                <a16:creationId xmlns:a16="http://schemas.microsoft.com/office/drawing/2014/main" id="{6380D771-1055-AA54-00CE-0C117F4EB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3879850"/>
            <a:ext cx="2381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58" name="Rectangle 54">
            <a:extLst>
              <a:ext uri="{FF2B5EF4-FFF2-40B4-BE49-F238E27FC236}">
                <a16:creationId xmlns:a16="http://schemas.microsoft.com/office/drawing/2014/main" id="{0B75F608-4D63-06D0-D6AC-030FB346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3244850"/>
            <a:ext cx="1444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X</a:t>
            </a:r>
            <a:endParaRPr lang="en-US" altLang="en-US" sz="2800"/>
          </a:p>
        </p:txBody>
      </p:sp>
      <p:sp>
        <p:nvSpPr>
          <p:cNvPr id="635959" name="Freeform 55">
            <a:extLst>
              <a:ext uri="{FF2B5EF4-FFF2-40B4-BE49-F238E27FC236}">
                <a16:creationId xmlns:a16="http://schemas.microsoft.com/office/drawing/2014/main" id="{8697D708-00C0-7E31-0AA5-19E486F9D66B}"/>
              </a:ext>
            </a:extLst>
          </p:cNvPr>
          <p:cNvSpPr>
            <a:spLocks/>
          </p:cNvSpPr>
          <p:nvPr/>
        </p:nvSpPr>
        <p:spPr bwMode="auto">
          <a:xfrm>
            <a:off x="2203450" y="3489325"/>
            <a:ext cx="73025" cy="73025"/>
          </a:xfrm>
          <a:custGeom>
            <a:avLst/>
            <a:gdLst>
              <a:gd name="T0" fmla="*/ 46 w 46"/>
              <a:gd name="T1" fmla="*/ 23 h 46"/>
              <a:gd name="T2" fmla="*/ 46 w 46"/>
              <a:gd name="T3" fmla="*/ 23 h 46"/>
              <a:gd name="T4" fmla="*/ 46 w 46"/>
              <a:gd name="T5" fmla="*/ 30 h 46"/>
              <a:gd name="T6" fmla="*/ 38 w 46"/>
              <a:gd name="T7" fmla="*/ 38 h 46"/>
              <a:gd name="T8" fmla="*/ 35 w 46"/>
              <a:gd name="T9" fmla="*/ 42 h 46"/>
              <a:gd name="T10" fmla="*/ 23 w 46"/>
              <a:gd name="T11" fmla="*/ 46 h 46"/>
              <a:gd name="T12" fmla="*/ 23 w 46"/>
              <a:gd name="T13" fmla="*/ 46 h 46"/>
              <a:gd name="T14" fmla="*/ 15 w 46"/>
              <a:gd name="T15" fmla="*/ 42 h 46"/>
              <a:gd name="T16" fmla="*/ 8 w 46"/>
              <a:gd name="T17" fmla="*/ 38 h 46"/>
              <a:gd name="T18" fmla="*/ 4 w 46"/>
              <a:gd name="T19" fmla="*/ 30 h 46"/>
              <a:gd name="T20" fmla="*/ 0 w 46"/>
              <a:gd name="T21" fmla="*/ 23 h 46"/>
              <a:gd name="T22" fmla="*/ 0 w 46"/>
              <a:gd name="T23" fmla="*/ 23 h 46"/>
              <a:gd name="T24" fmla="*/ 4 w 46"/>
              <a:gd name="T25" fmla="*/ 11 h 46"/>
              <a:gd name="T26" fmla="*/ 8 w 46"/>
              <a:gd name="T27" fmla="*/ 3 h 46"/>
              <a:gd name="T28" fmla="*/ 15 w 46"/>
              <a:gd name="T29" fmla="*/ 0 h 46"/>
              <a:gd name="T30" fmla="*/ 23 w 46"/>
              <a:gd name="T31" fmla="*/ 0 h 46"/>
              <a:gd name="T32" fmla="*/ 23 w 46"/>
              <a:gd name="T33" fmla="*/ 0 h 46"/>
              <a:gd name="T34" fmla="*/ 35 w 46"/>
              <a:gd name="T35" fmla="*/ 0 h 46"/>
              <a:gd name="T36" fmla="*/ 38 w 46"/>
              <a:gd name="T37" fmla="*/ 3 h 46"/>
              <a:gd name="T38" fmla="*/ 46 w 46"/>
              <a:gd name="T39" fmla="*/ 11 h 46"/>
              <a:gd name="T40" fmla="*/ 46 w 46"/>
              <a:gd name="T41" fmla="*/ 23 h 46"/>
              <a:gd name="T42" fmla="*/ 46 w 46"/>
              <a:gd name="T43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46">
                <a:moveTo>
                  <a:pt x="46" y="23"/>
                </a:moveTo>
                <a:lnTo>
                  <a:pt x="46" y="23"/>
                </a:lnTo>
                <a:lnTo>
                  <a:pt x="46" y="30"/>
                </a:lnTo>
                <a:lnTo>
                  <a:pt x="38" y="38"/>
                </a:lnTo>
                <a:lnTo>
                  <a:pt x="35" y="42"/>
                </a:lnTo>
                <a:lnTo>
                  <a:pt x="23" y="46"/>
                </a:lnTo>
                <a:lnTo>
                  <a:pt x="23" y="46"/>
                </a:lnTo>
                <a:lnTo>
                  <a:pt x="15" y="42"/>
                </a:lnTo>
                <a:lnTo>
                  <a:pt x="8" y="38"/>
                </a:lnTo>
                <a:lnTo>
                  <a:pt x="4" y="30"/>
                </a:lnTo>
                <a:lnTo>
                  <a:pt x="0" y="23"/>
                </a:lnTo>
                <a:lnTo>
                  <a:pt x="0" y="23"/>
                </a:lnTo>
                <a:lnTo>
                  <a:pt x="4" y="11"/>
                </a:lnTo>
                <a:lnTo>
                  <a:pt x="8" y="3"/>
                </a:lnTo>
                <a:lnTo>
                  <a:pt x="15" y="0"/>
                </a:lnTo>
                <a:lnTo>
                  <a:pt x="23" y="0"/>
                </a:lnTo>
                <a:lnTo>
                  <a:pt x="23" y="0"/>
                </a:lnTo>
                <a:lnTo>
                  <a:pt x="35" y="0"/>
                </a:lnTo>
                <a:lnTo>
                  <a:pt x="38" y="3"/>
                </a:lnTo>
                <a:lnTo>
                  <a:pt x="46" y="11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0" name="Line 56">
            <a:extLst>
              <a:ext uri="{FF2B5EF4-FFF2-40B4-BE49-F238E27FC236}">
                <a16:creationId xmlns:a16="http://schemas.microsoft.com/office/drawing/2014/main" id="{0751DA5F-B900-2E51-08B1-30865039A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6500" y="4129088"/>
            <a:ext cx="280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61" name="Line 57">
            <a:extLst>
              <a:ext uri="{FF2B5EF4-FFF2-40B4-BE49-F238E27FC236}">
                <a16:creationId xmlns:a16="http://schemas.microsoft.com/office/drawing/2014/main" id="{23081FA1-EF01-B182-74E5-95B63343C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2063" y="4191000"/>
            <a:ext cx="1762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62" name="Line 58">
            <a:extLst>
              <a:ext uri="{FF2B5EF4-FFF2-40B4-BE49-F238E27FC236}">
                <a16:creationId xmlns:a16="http://schemas.microsoft.com/office/drawing/2014/main" id="{3B42EDDC-74AD-86FF-AED3-A0170945E4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4925" y="4244975"/>
            <a:ext cx="857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63" name="Line 59">
            <a:extLst>
              <a:ext uri="{FF2B5EF4-FFF2-40B4-BE49-F238E27FC236}">
                <a16:creationId xmlns:a16="http://schemas.microsoft.com/office/drawing/2014/main" id="{B3A490A1-9FC0-C8A2-A7EA-74DC1431A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7788" y="3525838"/>
            <a:ext cx="1587" cy="268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64" name="Line 60">
            <a:extLst>
              <a:ext uri="{FF2B5EF4-FFF2-40B4-BE49-F238E27FC236}">
                <a16:creationId xmlns:a16="http://schemas.microsoft.com/office/drawing/2014/main" id="{853D1DC0-9E39-87F7-53AF-2826909D4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5550" y="3794125"/>
            <a:ext cx="2381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65" name="Line 61">
            <a:extLst>
              <a:ext uri="{FF2B5EF4-FFF2-40B4-BE49-F238E27FC236}">
                <a16:creationId xmlns:a16="http://schemas.microsoft.com/office/drawing/2014/main" id="{5C844D73-D2AA-F0F2-8F70-63F297963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7788" y="3879850"/>
            <a:ext cx="1587" cy="249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66" name="Line 62">
            <a:extLst>
              <a:ext uri="{FF2B5EF4-FFF2-40B4-BE49-F238E27FC236}">
                <a16:creationId xmlns:a16="http://schemas.microsoft.com/office/drawing/2014/main" id="{A5BAA350-FC28-D857-0D09-0458816B9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5550" y="3879850"/>
            <a:ext cx="2381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67" name="Freeform 63">
            <a:extLst>
              <a:ext uri="{FF2B5EF4-FFF2-40B4-BE49-F238E27FC236}">
                <a16:creationId xmlns:a16="http://schemas.microsoft.com/office/drawing/2014/main" id="{F4BB2AFF-4EB3-9810-C866-0B7BE8398558}"/>
              </a:ext>
            </a:extLst>
          </p:cNvPr>
          <p:cNvSpPr>
            <a:spLocks/>
          </p:cNvSpPr>
          <p:nvPr/>
        </p:nvSpPr>
        <p:spPr bwMode="auto">
          <a:xfrm>
            <a:off x="3851275" y="3489325"/>
            <a:ext cx="73025" cy="73025"/>
          </a:xfrm>
          <a:custGeom>
            <a:avLst/>
            <a:gdLst>
              <a:gd name="T0" fmla="*/ 46 w 46"/>
              <a:gd name="T1" fmla="*/ 23 h 46"/>
              <a:gd name="T2" fmla="*/ 46 w 46"/>
              <a:gd name="T3" fmla="*/ 23 h 46"/>
              <a:gd name="T4" fmla="*/ 42 w 46"/>
              <a:gd name="T5" fmla="*/ 30 h 46"/>
              <a:gd name="T6" fmla="*/ 38 w 46"/>
              <a:gd name="T7" fmla="*/ 38 h 46"/>
              <a:gd name="T8" fmla="*/ 30 w 46"/>
              <a:gd name="T9" fmla="*/ 42 h 46"/>
              <a:gd name="T10" fmla="*/ 23 w 46"/>
              <a:gd name="T11" fmla="*/ 46 h 46"/>
              <a:gd name="T12" fmla="*/ 23 w 46"/>
              <a:gd name="T13" fmla="*/ 46 h 46"/>
              <a:gd name="T14" fmla="*/ 11 w 46"/>
              <a:gd name="T15" fmla="*/ 42 h 46"/>
              <a:gd name="T16" fmla="*/ 4 w 46"/>
              <a:gd name="T17" fmla="*/ 38 h 46"/>
              <a:gd name="T18" fmla="*/ 0 w 46"/>
              <a:gd name="T19" fmla="*/ 30 h 46"/>
              <a:gd name="T20" fmla="*/ 0 w 46"/>
              <a:gd name="T21" fmla="*/ 23 h 46"/>
              <a:gd name="T22" fmla="*/ 0 w 46"/>
              <a:gd name="T23" fmla="*/ 23 h 46"/>
              <a:gd name="T24" fmla="*/ 0 w 46"/>
              <a:gd name="T25" fmla="*/ 11 h 46"/>
              <a:gd name="T26" fmla="*/ 4 w 46"/>
              <a:gd name="T27" fmla="*/ 3 h 46"/>
              <a:gd name="T28" fmla="*/ 11 w 46"/>
              <a:gd name="T29" fmla="*/ 0 h 46"/>
              <a:gd name="T30" fmla="*/ 23 w 46"/>
              <a:gd name="T31" fmla="*/ 0 h 46"/>
              <a:gd name="T32" fmla="*/ 23 w 46"/>
              <a:gd name="T33" fmla="*/ 0 h 46"/>
              <a:gd name="T34" fmla="*/ 30 w 46"/>
              <a:gd name="T35" fmla="*/ 0 h 46"/>
              <a:gd name="T36" fmla="*/ 38 w 46"/>
              <a:gd name="T37" fmla="*/ 3 h 46"/>
              <a:gd name="T38" fmla="*/ 42 w 46"/>
              <a:gd name="T39" fmla="*/ 11 h 46"/>
              <a:gd name="T40" fmla="*/ 46 w 46"/>
              <a:gd name="T41" fmla="*/ 23 h 46"/>
              <a:gd name="T42" fmla="*/ 46 w 46"/>
              <a:gd name="T43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46">
                <a:moveTo>
                  <a:pt x="46" y="23"/>
                </a:moveTo>
                <a:lnTo>
                  <a:pt x="46" y="23"/>
                </a:lnTo>
                <a:lnTo>
                  <a:pt x="42" y="30"/>
                </a:lnTo>
                <a:lnTo>
                  <a:pt x="38" y="38"/>
                </a:lnTo>
                <a:lnTo>
                  <a:pt x="30" y="42"/>
                </a:lnTo>
                <a:lnTo>
                  <a:pt x="23" y="46"/>
                </a:lnTo>
                <a:lnTo>
                  <a:pt x="23" y="46"/>
                </a:lnTo>
                <a:lnTo>
                  <a:pt x="11" y="42"/>
                </a:lnTo>
                <a:lnTo>
                  <a:pt x="4" y="38"/>
                </a:lnTo>
                <a:lnTo>
                  <a:pt x="0" y="30"/>
                </a:lnTo>
                <a:lnTo>
                  <a:pt x="0" y="23"/>
                </a:lnTo>
                <a:lnTo>
                  <a:pt x="0" y="23"/>
                </a:lnTo>
                <a:lnTo>
                  <a:pt x="0" y="11"/>
                </a:lnTo>
                <a:lnTo>
                  <a:pt x="4" y="3"/>
                </a:lnTo>
                <a:lnTo>
                  <a:pt x="11" y="0"/>
                </a:lnTo>
                <a:lnTo>
                  <a:pt x="23" y="0"/>
                </a:lnTo>
                <a:lnTo>
                  <a:pt x="23" y="0"/>
                </a:lnTo>
                <a:lnTo>
                  <a:pt x="30" y="0"/>
                </a:lnTo>
                <a:lnTo>
                  <a:pt x="38" y="3"/>
                </a:lnTo>
                <a:lnTo>
                  <a:pt x="42" y="11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8" name="Freeform 64">
            <a:extLst>
              <a:ext uri="{FF2B5EF4-FFF2-40B4-BE49-F238E27FC236}">
                <a16:creationId xmlns:a16="http://schemas.microsoft.com/office/drawing/2014/main" id="{5B8CCB07-619A-86C6-AC85-6FD9D7122E85}"/>
              </a:ext>
            </a:extLst>
          </p:cNvPr>
          <p:cNvSpPr>
            <a:spLocks/>
          </p:cNvSpPr>
          <p:nvPr/>
        </p:nvSpPr>
        <p:spPr bwMode="auto">
          <a:xfrm>
            <a:off x="1019175" y="3489325"/>
            <a:ext cx="73025" cy="73025"/>
          </a:xfrm>
          <a:custGeom>
            <a:avLst/>
            <a:gdLst>
              <a:gd name="T0" fmla="*/ 46 w 46"/>
              <a:gd name="T1" fmla="*/ 23 h 46"/>
              <a:gd name="T2" fmla="*/ 46 w 46"/>
              <a:gd name="T3" fmla="*/ 23 h 46"/>
              <a:gd name="T4" fmla="*/ 43 w 46"/>
              <a:gd name="T5" fmla="*/ 30 h 46"/>
              <a:gd name="T6" fmla="*/ 39 w 46"/>
              <a:gd name="T7" fmla="*/ 38 h 46"/>
              <a:gd name="T8" fmla="*/ 31 w 46"/>
              <a:gd name="T9" fmla="*/ 42 h 46"/>
              <a:gd name="T10" fmla="*/ 23 w 46"/>
              <a:gd name="T11" fmla="*/ 46 h 46"/>
              <a:gd name="T12" fmla="*/ 23 w 46"/>
              <a:gd name="T13" fmla="*/ 46 h 46"/>
              <a:gd name="T14" fmla="*/ 12 w 46"/>
              <a:gd name="T15" fmla="*/ 42 h 46"/>
              <a:gd name="T16" fmla="*/ 8 w 46"/>
              <a:gd name="T17" fmla="*/ 38 h 46"/>
              <a:gd name="T18" fmla="*/ 0 w 46"/>
              <a:gd name="T19" fmla="*/ 30 h 46"/>
              <a:gd name="T20" fmla="*/ 0 w 46"/>
              <a:gd name="T21" fmla="*/ 23 h 46"/>
              <a:gd name="T22" fmla="*/ 0 w 46"/>
              <a:gd name="T23" fmla="*/ 23 h 46"/>
              <a:gd name="T24" fmla="*/ 0 w 46"/>
              <a:gd name="T25" fmla="*/ 11 h 46"/>
              <a:gd name="T26" fmla="*/ 8 w 46"/>
              <a:gd name="T27" fmla="*/ 3 h 46"/>
              <a:gd name="T28" fmla="*/ 12 w 46"/>
              <a:gd name="T29" fmla="*/ 0 h 46"/>
              <a:gd name="T30" fmla="*/ 23 w 46"/>
              <a:gd name="T31" fmla="*/ 0 h 46"/>
              <a:gd name="T32" fmla="*/ 23 w 46"/>
              <a:gd name="T33" fmla="*/ 0 h 46"/>
              <a:gd name="T34" fmla="*/ 31 w 46"/>
              <a:gd name="T35" fmla="*/ 0 h 46"/>
              <a:gd name="T36" fmla="*/ 39 w 46"/>
              <a:gd name="T37" fmla="*/ 3 h 46"/>
              <a:gd name="T38" fmla="*/ 43 w 46"/>
              <a:gd name="T39" fmla="*/ 11 h 46"/>
              <a:gd name="T40" fmla="*/ 46 w 46"/>
              <a:gd name="T41" fmla="*/ 23 h 46"/>
              <a:gd name="T42" fmla="*/ 46 w 46"/>
              <a:gd name="T43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46">
                <a:moveTo>
                  <a:pt x="46" y="23"/>
                </a:moveTo>
                <a:lnTo>
                  <a:pt x="46" y="23"/>
                </a:lnTo>
                <a:lnTo>
                  <a:pt x="43" y="30"/>
                </a:lnTo>
                <a:lnTo>
                  <a:pt x="39" y="38"/>
                </a:lnTo>
                <a:lnTo>
                  <a:pt x="31" y="42"/>
                </a:lnTo>
                <a:lnTo>
                  <a:pt x="23" y="46"/>
                </a:lnTo>
                <a:lnTo>
                  <a:pt x="23" y="46"/>
                </a:lnTo>
                <a:lnTo>
                  <a:pt x="12" y="42"/>
                </a:lnTo>
                <a:lnTo>
                  <a:pt x="8" y="38"/>
                </a:lnTo>
                <a:lnTo>
                  <a:pt x="0" y="30"/>
                </a:lnTo>
                <a:lnTo>
                  <a:pt x="0" y="23"/>
                </a:lnTo>
                <a:lnTo>
                  <a:pt x="0" y="23"/>
                </a:lnTo>
                <a:lnTo>
                  <a:pt x="0" y="11"/>
                </a:lnTo>
                <a:lnTo>
                  <a:pt x="8" y="3"/>
                </a:lnTo>
                <a:lnTo>
                  <a:pt x="12" y="0"/>
                </a:lnTo>
                <a:lnTo>
                  <a:pt x="23" y="0"/>
                </a:lnTo>
                <a:lnTo>
                  <a:pt x="23" y="0"/>
                </a:lnTo>
                <a:lnTo>
                  <a:pt x="31" y="0"/>
                </a:lnTo>
                <a:lnTo>
                  <a:pt x="39" y="3"/>
                </a:lnTo>
                <a:lnTo>
                  <a:pt x="43" y="11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9" name="Freeform 65">
            <a:extLst>
              <a:ext uri="{FF2B5EF4-FFF2-40B4-BE49-F238E27FC236}">
                <a16:creationId xmlns:a16="http://schemas.microsoft.com/office/drawing/2014/main" id="{34495DFE-70FE-E176-BFE7-2594B1486A82}"/>
              </a:ext>
            </a:extLst>
          </p:cNvPr>
          <p:cNvSpPr>
            <a:spLocks/>
          </p:cNvSpPr>
          <p:nvPr/>
        </p:nvSpPr>
        <p:spPr bwMode="auto">
          <a:xfrm>
            <a:off x="592138" y="3482975"/>
            <a:ext cx="85725" cy="85725"/>
          </a:xfrm>
          <a:custGeom>
            <a:avLst/>
            <a:gdLst>
              <a:gd name="T0" fmla="*/ 54 w 54"/>
              <a:gd name="T1" fmla="*/ 27 h 54"/>
              <a:gd name="T2" fmla="*/ 54 w 54"/>
              <a:gd name="T3" fmla="*/ 27 h 54"/>
              <a:gd name="T4" fmla="*/ 54 w 54"/>
              <a:gd name="T5" fmla="*/ 34 h 54"/>
              <a:gd name="T6" fmla="*/ 46 w 54"/>
              <a:gd name="T7" fmla="*/ 46 h 54"/>
              <a:gd name="T8" fmla="*/ 39 w 54"/>
              <a:gd name="T9" fmla="*/ 50 h 54"/>
              <a:gd name="T10" fmla="*/ 27 w 54"/>
              <a:gd name="T11" fmla="*/ 54 h 54"/>
              <a:gd name="T12" fmla="*/ 27 w 54"/>
              <a:gd name="T13" fmla="*/ 54 h 54"/>
              <a:gd name="T14" fmla="*/ 19 w 54"/>
              <a:gd name="T15" fmla="*/ 50 h 54"/>
              <a:gd name="T16" fmla="*/ 12 w 54"/>
              <a:gd name="T17" fmla="*/ 46 h 54"/>
              <a:gd name="T18" fmla="*/ 4 w 54"/>
              <a:gd name="T19" fmla="*/ 34 h 54"/>
              <a:gd name="T20" fmla="*/ 0 w 54"/>
              <a:gd name="T21" fmla="*/ 27 h 54"/>
              <a:gd name="T22" fmla="*/ 0 w 54"/>
              <a:gd name="T23" fmla="*/ 27 h 54"/>
              <a:gd name="T24" fmla="*/ 4 w 54"/>
              <a:gd name="T25" fmla="*/ 15 h 54"/>
              <a:gd name="T26" fmla="*/ 12 w 54"/>
              <a:gd name="T27" fmla="*/ 7 h 54"/>
              <a:gd name="T28" fmla="*/ 19 w 54"/>
              <a:gd name="T29" fmla="*/ 0 h 54"/>
              <a:gd name="T30" fmla="*/ 27 w 54"/>
              <a:gd name="T31" fmla="*/ 0 h 54"/>
              <a:gd name="T32" fmla="*/ 27 w 54"/>
              <a:gd name="T33" fmla="*/ 0 h 54"/>
              <a:gd name="T34" fmla="*/ 39 w 54"/>
              <a:gd name="T35" fmla="*/ 0 h 54"/>
              <a:gd name="T36" fmla="*/ 46 w 54"/>
              <a:gd name="T37" fmla="*/ 7 h 54"/>
              <a:gd name="T38" fmla="*/ 54 w 54"/>
              <a:gd name="T39" fmla="*/ 15 h 54"/>
              <a:gd name="T40" fmla="*/ 54 w 54"/>
              <a:gd name="T41" fmla="*/ 27 h 54"/>
              <a:gd name="T42" fmla="*/ 54 w 54"/>
              <a:gd name="T43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54">
                <a:moveTo>
                  <a:pt x="54" y="27"/>
                </a:moveTo>
                <a:lnTo>
                  <a:pt x="54" y="27"/>
                </a:lnTo>
                <a:lnTo>
                  <a:pt x="54" y="34"/>
                </a:lnTo>
                <a:lnTo>
                  <a:pt x="46" y="46"/>
                </a:lnTo>
                <a:lnTo>
                  <a:pt x="39" y="50"/>
                </a:lnTo>
                <a:lnTo>
                  <a:pt x="27" y="54"/>
                </a:lnTo>
                <a:lnTo>
                  <a:pt x="27" y="54"/>
                </a:lnTo>
                <a:lnTo>
                  <a:pt x="19" y="50"/>
                </a:lnTo>
                <a:lnTo>
                  <a:pt x="12" y="46"/>
                </a:lnTo>
                <a:lnTo>
                  <a:pt x="4" y="34"/>
                </a:lnTo>
                <a:lnTo>
                  <a:pt x="0" y="27"/>
                </a:lnTo>
                <a:lnTo>
                  <a:pt x="0" y="27"/>
                </a:lnTo>
                <a:lnTo>
                  <a:pt x="4" y="15"/>
                </a:lnTo>
                <a:lnTo>
                  <a:pt x="12" y="7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lnTo>
                  <a:pt x="39" y="0"/>
                </a:lnTo>
                <a:lnTo>
                  <a:pt x="46" y="7"/>
                </a:lnTo>
                <a:lnTo>
                  <a:pt x="54" y="15"/>
                </a:lnTo>
                <a:lnTo>
                  <a:pt x="54" y="27"/>
                </a:lnTo>
                <a:lnTo>
                  <a:pt x="54" y="2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0" name="Freeform 66">
            <a:extLst>
              <a:ext uri="{FF2B5EF4-FFF2-40B4-BE49-F238E27FC236}">
                <a16:creationId xmlns:a16="http://schemas.microsoft.com/office/drawing/2014/main" id="{F7CCAEBB-499A-A2BA-F44D-07531F7898CC}"/>
              </a:ext>
            </a:extLst>
          </p:cNvPr>
          <p:cNvSpPr>
            <a:spLocks/>
          </p:cNvSpPr>
          <p:nvPr/>
        </p:nvSpPr>
        <p:spPr bwMode="auto">
          <a:xfrm>
            <a:off x="1868488" y="3489325"/>
            <a:ext cx="73025" cy="73025"/>
          </a:xfrm>
          <a:custGeom>
            <a:avLst/>
            <a:gdLst>
              <a:gd name="T0" fmla="*/ 46 w 46"/>
              <a:gd name="T1" fmla="*/ 23 h 46"/>
              <a:gd name="T2" fmla="*/ 46 w 46"/>
              <a:gd name="T3" fmla="*/ 23 h 46"/>
              <a:gd name="T4" fmla="*/ 46 w 46"/>
              <a:gd name="T5" fmla="*/ 30 h 46"/>
              <a:gd name="T6" fmla="*/ 38 w 46"/>
              <a:gd name="T7" fmla="*/ 38 h 46"/>
              <a:gd name="T8" fmla="*/ 30 w 46"/>
              <a:gd name="T9" fmla="*/ 42 h 46"/>
              <a:gd name="T10" fmla="*/ 23 w 46"/>
              <a:gd name="T11" fmla="*/ 46 h 46"/>
              <a:gd name="T12" fmla="*/ 23 w 46"/>
              <a:gd name="T13" fmla="*/ 46 h 46"/>
              <a:gd name="T14" fmla="*/ 15 w 46"/>
              <a:gd name="T15" fmla="*/ 42 h 46"/>
              <a:gd name="T16" fmla="*/ 7 w 46"/>
              <a:gd name="T17" fmla="*/ 38 h 46"/>
              <a:gd name="T18" fmla="*/ 3 w 46"/>
              <a:gd name="T19" fmla="*/ 30 h 46"/>
              <a:gd name="T20" fmla="*/ 0 w 46"/>
              <a:gd name="T21" fmla="*/ 23 h 46"/>
              <a:gd name="T22" fmla="*/ 0 w 46"/>
              <a:gd name="T23" fmla="*/ 23 h 46"/>
              <a:gd name="T24" fmla="*/ 3 w 46"/>
              <a:gd name="T25" fmla="*/ 11 h 46"/>
              <a:gd name="T26" fmla="*/ 7 w 46"/>
              <a:gd name="T27" fmla="*/ 3 h 46"/>
              <a:gd name="T28" fmla="*/ 15 w 46"/>
              <a:gd name="T29" fmla="*/ 0 h 46"/>
              <a:gd name="T30" fmla="*/ 23 w 46"/>
              <a:gd name="T31" fmla="*/ 0 h 46"/>
              <a:gd name="T32" fmla="*/ 23 w 46"/>
              <a:gd name="T33" fmla="*/ 0 h 46"/>
              <a:gd name="T34" fmla="*/ 30 w 46"/>
              <a:gd name="T35" fmla="*/ 0 h 46"/>
              <a:gd name="T36" fmla="*/ 38 w 46"/>
              <a:gd name="T37" fmla="*/ 3 h 46"/>
              <a:gd name="T38" fmla="*/ 46 w 46"/>
              <a:gd name="T39" fmla="*/ 11 h 46"/>
              <a:gd name="T40" fmla="*/ 46 w 46"/>
              <a:gd name="T41" fmla="*/ 23 h 46"/>
              <a:gd name="T42" fmla="*/ 46 w 46"/>
              <a:gd name="T43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46">
                <a:moveTo>
                  <a:pt x="46" y="23"/>
                </a:moveTo>
                <a:lnTo>
                  <a:pt x="46" y="23"/>
                </a:lnTo>
                <a:lnTo>
                  <a:pt x="46" y="30"/>
                </a:lnTo>
                <a:lnTo>
                  <a:pt x="38" y="38"/>
                </a:lnTo>
                <a:lnTo>
                  <a:pt x="30" y="42"/>
                </a:lnTo>
                <a:lnTo>
                  <a:pt x="23" y="46"/>
                </a:lnTo>
                <a:lnTo>
                  <a:pt x="23" y="46"/>
                </a:lnTo>
                <a:lnTo>
                  <a:pt x="15" y="42"/>
                </a:lnTo>
                <a:lnTo>
                  <a:pt x="7" y="38"/>
                </a:lnTo>
                <a:lnTo>
                  <a:pt x="3" y="30"/>
                </a:lnTo>
                <a:lnTo>
                  <a:pt x="0" y="23"/>
                </a:lnTo>
                <a:lnTo>
                  <a:pt x="0" y="23"/>
                </a:lnTo>
                <a:lnTo>
                  <a:pt x="3" y="11"/>
                </a:lnTo>
                <a:lnTo>
                  <a:pt x="7" y="3"/>
                </a:lnTo>
                <a:lnTo>
                  <a:pt x="15" y="0"/>
                </a:lnTo>
                <a:lnTo>
                  <a:pt x="23" y="0"/>
                </a:lnTo>
                <a:lnTo>
                  <a:pt x="23" y="0"/>
                </a:lnTo>
                <a:lnTo>
                  <a:pt x="30" y="0"/>
                </a:lnTo>
                <a:lnTo>
                  <a:pt x="38" y="3"/>
                </a:lnTo>
                <a:lnTo>
                  <a:pt x="46" y="11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1" name="Rectangle 67">
            <a:extLst>
              <a:ext uri="{FF2B5EF4-FFF2-40B4-BE49-F238E27FC236}">
                <a16:creationId xmlns:a16="http://schemas.microsoft.com/office/drawing/2014/main" id="{C4627DA4-3F9C-5477-6B2D-DDE432A3B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4495800"/>
            <a:ext cx="1793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M</a:t>
            </a:r>
            <a:endParaRPr lang="en-US" altLang="en-US" sz="2800"/>
          </a:p>
        </p:txBody>
      </p:sp>
      <p:sp>
        <p:nvSpPr>
          <p:cNvPr id="635972" name="Rectangle 68">
            <a:extLst>
              <a:ext uri="{FF2B5EF4-FFF2-40B4-BE49-F238E27FC236}">
                <a16:creationId xmlns:a16="http://schemas.microsoft.com/office/drawing/2014/main" id="{BE65E288-8441-2E8C-996E-9066D686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45926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</a:rPr>
              <a:t>5</a:t>
            </a:r>
            <a:endParaRPr lang="en-US" altLang="en-US" sz="2800"/>
          </a:p>
        </p:txBody>
      </p:sp>
      <p:sp>
        <p:nvSpPr>
          <p:cNvPr id="635973" name="Line 69">
            <a:extLst>
              <a:ext uri="{FF2B5EF4-FFF2-40B4-BE49-F238E27FC236}">
                <a16:creationId xmlns:a16="http://schemas.microsoft.com/office/drawing/2014/main" id="{E923C3E9-986E-7A2F-E9C8-23AD677CC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8" y="4635500"/>
            <a:ext cx="1778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4" name="Freeform 70">
            <a:extLst>
              <a:ext uri="{FF2B5EF4-FFF2-40B4-BE49-F238E27FC236}">
                <a16:creationId xmlns:a16="http://schemas.microsoft.com/office/drawing/2014/main" id="{ECA3E540-5FCD-4139-3FDB-C45A0EC7727B}"/>
              </a:ext>
            </a:extLst>
          </p:cNvPr>
          <p:cNvSpPr>
            <a:spLocks/>
          </p:cNvSpPr>
          <p:nvPr/>
        </p:nvSpPr>
        <p:spPr bwMode="auto">
          <a:xfrm>
            <a:off x="3368675" y="4275138"/>
            <a:ext cx="207963" cy="165100"/>
          </a:xfrm>
          <a:custGeom>
            <a:avLst/>
            <a:gdLst>
              <a:gd name="T0" fmla="*/ 0 w 131"/>
              <a:gd name="T1" fmla="*/ 104 h 104"/>
              <a:gd name="T2" fmla="*/ 131 w 131"/>
              <a:gd name="T3" fmla="*/ 104 h 104"/>
              <a:gd name="T4" fmla="*/ 131 w 131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" h="104">
                <a:moveTo>
                  <a:pt x="0" y="104"/>
                </a:moveTo>
                <a:lnTo>
                  <a:pt x="131" y="104"/>
                </a:lnTo>
                <a:lnTo>
                  <a:pt x="131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5" name="Freeform 71">
            <a:extLst>
              <a:ext uri="{FF2B5EF4-FFF2-40B4-BE49-F238E27FC236}">
                <a16:creationId xmlns:a16="http://schemas.microsoft.com/office/drawing/2014/main" id="{613BA7F1-0CFC-A72E-EBFC-F54CC7F1C884}"/>
              </a:ext>
            </a:extLst>
          </p:cNvPr>
          <p:cNvSpPr>
            <a:spLocks/>
          </p:cNvSpPr>
          <p:nvPr/>
        </p:nvSpPr>
        <p:spPr bwMode="auto">
          <a:xfrm>
            <a:off x="3368675" y="4824413"/>
            <a:ext cx="207963" cy="201612"/>
          </a:xfrm>
          <a:custGeom>
            <a:avLst/>
            <a:gdLst>
              <a:gd name="T0" fmla="*/ 131 w 131"/>
              <a:gd name="T1" fmla="*/ 127 h 127"/>
              <a:gd name="T2" fmla="*/ 131 w 131"/>
              <a:gd name="T3" fmla="*/ 0 h 127"/>
              <a:gd name="T4" fmla="*/ 0 w 131"/>
              <a:gd name="T5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" h="127">
                <a:moveTo>
                  <a:pt x="131" y="127"/>
                </a:moveTo>
                <a:lnTo>
                  <a:pt x="13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6" name="Line 72">
            <a:extLst>
              <a:ext uri="{FF2B5EF4-FFF2-40B4-BE49-F238E27FC236}">
                <a16:creationId xmlns:a16="http://schemas.microsoft.com/office/drawing/2014/main" id="{35BADBDF-0086-6A86-7301-1C8E9AB67A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8675" y="4379913"/>
            <a:ext cx="1588" cy="506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7" name="Line 73">
            <a:extLst>
              <a:ext uri="{FF2B5EF4-FFF2-40B4-BE49-F238E27FC236}">
                <a16:creationId xmlns:a16="http://schemas.microsoft.com/office/drawing/2014/main" id="{E5B2758B-ED10-A6EC-5C0C-D09A47B466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5488" y="4502150"/>
            <a:ext cx="1587" cy="255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8" name="Line 74">
            <a:extLst>
              <a:ext uri="{FF2B5EF4-FFF2-40B4-BE49-F238E27FC236}">
                <a16:creationId xmlns:a16="http://schemas.microsoft.com/office/drawing/2014/main" id="{A72B2F1C-59B2-5B27-88C7-89B766D5BD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5350" y="5026025"/>
            <a:ext cx="280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9" name="Line 75">
            <a:extLst>
              <a:ext uri="{FF2B5EF4-FFF2-40B4-BE49-F238E27FC236}">
                <a16:creationId xmlns:a16="http://schemas.microsoft.com/office/drawing/2014/main" id="{E50A8FAA-0D54-DA6F-0CFE-8F3A48BC12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0913" y="5087938"/>
            <a:ext cx="1762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80" name="Line 76">
            <a:extLst>
              <a:ext uri="{FF2B5EF4-FFF2-40B4-BE49-F238E27FC236}">
                <a16:creationId xmlns:a16="http://schemas.microsoft.com/office/drawing/2014/main" id="{51207ECB-3D10-75C1-2634-74BE96C088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3775" y="5141913"/>
            <a:ext cx="857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81" name="Rectangle 77">
            <a:extLst>
              <a:ext uri="{FF2B5EF4-FFF2-40B4-BE49-F238E27FC236}">
                <a16:creationId xmlns:a16="http://schemas.microsoft.com/office/drawing/2014/main" id="{A2F7D47E-B1A1-53B5-8953-57B512EF3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2989263"/>
            <a:ext cx="1793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M</a:t>
            </a:r>
            <a:endParaRPr lang="en-US" altLang="en-US" sz="2800"/>
          </a:p>
        </p:txBody>
      </p:sp>
      <p:sp>
        <p:nvSpPr>
          <p:cNvPr id="635982" name="Rectangle 78">
            <a:extLst>
              <a:ext uri="{FF2B5EF4-FFF2-40B4-BE49-F238E27FC236}">
                <a16:creationId xmlns:a16="http://schemas.microsoft.com/office/drawing/2014/main" id="{A1BA9CFA-E14C-0F7E-7D49-DBEB95F18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30845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</a:rPr>
              <a:t>8</a:t>
            </a:r>
            <a:endParaRPr lang="en-US" altLang="en-US" sz="2800"/>
          </a:p>
        </p:txBody>
      </p:sp>
      <p:sp>
        <p:nvSpPr>
          <p:cNvPr id="635983" name="Line 79">
            <a:extLst>
              <a:ext uri="{FF2B5EF4-FFF2-40B4-BE49-F238E27FC236}">
                <a16:creationId xmlns:a16="http://schemas.microsoft.com/office/drawing/2014/main" id="{7E1447C9-2485-C257-E8FA-7AD4F514A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8" y="3122613"/>
            <a:ext cx="920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84" name="Freeform 80">
            <a:extLst>
              <a:ext uri="{FF2B5EF4-FFF2-40B4-BE49-F238E27FC236}">
                <a16:creationId xmlns:a16="http://schemas.microsoft.com/office/drawing/2014/main" id="{7ED3A3CF-7597-D91C-1031-633CE8000221}"/>
              </a:ext>
            </a:extLst>
          </p:cNvPr>
          <p:cNvSpPr>
            <a:spLocks/>
          </p:cNvSpPr>
          <p:nvPr/>
        </p:nvSpPr>
        <p:spPr bwMode="auto">
          <a:xfrm>
            <a:off x="3368675" y="2768600"/>
            <a:ext cx="207963" cy="158750"/>
          </a:xfrm>
          <a:custGeom>
            <a:avLst/>
            <a:gdLst>
              <a:gd name="T0" fmla="*/ 0 w 131"/>
              <a:gd name="T1" fmla="*/ 100 h 100"/>
              <a:gd name="T2" fmla="*/ 131 w 131"/>
              <a:gd name="T3" fmla="*/ 100 h 100"/>
              <a:gd name="T4" fmla="*/ 131 w 131"/>
              <a:gd name="T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" h="100">
                <a:moveTo>
                  <a:pt x="0" y="100"/>
                </a:moveTo>
                <a:lnTo>
                  <a:pt x="131" y="100"/>
                </a:lnTo>
                <a:lnTo>
                  <a:pt x="131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85" name="Freeform 81">
            <a:extLst>
              <a:ext uri="{FF2B5EF4-FFF2-40B4-BE49-F238E27FC236}">
                <a16:creationId xmlns:a16="http://schemas.microsoft.com/office/drawing/2014/main" id="{B6E1E59B-B002-E83D-DEAC-6E005656B6C1}"/>
              </a:ext>
            </a:extLst>
          </p:cNvPr>
          <p:cNvSpPr>
            <a:spLocks/>
          </p:cNvSpPr>
          <p:nvPr/>
        </p:nvSpPr>
        <p:spPr bwMode="auto">
          <a:xfrm>
            <a:off x="3368675" y="3317875"/>
            <a:ext cx="207963" cy="207963"/>
          </a:xfrm>
          <a:custGeom>
            <a:avLst/>
            <a:gdLst>
              <a:gd name="T0" fmla="*/ 131 w 131"/>
              <a:gd name="T1" fmla="*/ 131 h 131"/>
              <a:gd name="T2" fmla="*/ 131 w 131"/>
              <a:gd name="T3" fmla="*/ 0 h 131"/>
              <a:gd name="T4" fmla="*/ 0 w 131"/>
              <a:gd name="T5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" h="131">
                <a:moveTo>
                  <a:pt x="131" y="131"/>
                </a:moveTo>
                <a:lnTo>
                  <a:pt x="13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86" name="Line 82">
            <a:extLst>
              <a:ext uri="{FF2B5EF4-FFF2-40B4-BE49-F238E27FC236}">
                <a16:creationId xmlns:a16="http://schemas.microsoft.com/office/drawing/2014/main" id="{D81EE301-0776-D4BC-C667-E72221A00A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8675" y="2871788"/>
            <a:ext cx="1588" cy="506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87" name="Line 83">
            <a:extLst>
              <a:ext uri="{FF2B5EF4-FFF2-40B4-BE49-F238E27FC236}">
                <a16:creationId xmlns:a16="http://schemas.microsoft.com/office/drawing/2014/main" id="{4A3CC9E2-D10C-0391-F826-D291C34E2B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5488" y="2994025"/>
            <a:ext cx="1587" cy="257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88" name="Rectangle 84">
            <a:extLst>
              <a:ext uri="{FF2B5EF4-FFF2-40B4-BE49-F238E27FC236}">
                <a16:creationId xmlns:a16="http://schemas.microsoft.com/office/drawing/2014/main" id="{C4F5AB41-58E9-CC29-ED63-BAD059D8F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2274888"/>
            <a:ext cx="1793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M</a:t>
            </a:r>
            <a:endParaRPr lang="en-US" altLang="en-US" sz="2800"/>
          </a:p>
        </p:txBody>
      </p:sp>
      <p:sp>
        <p:nvSpPr>
          <p:cNvPr id="635989" name="Rectangle 85">
            <a:extLst>
              <a:ext uri="{FF2B5EF4-FFF2-40B4-BE49-F238E27FC236}">
                <a16:creationId xmlns:a16="http://schemas.microsoft.com/office/drawing/2014/main" id="{5F3ADE0F-8073-A457-1D52-B3245B0CC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3717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</a:rPr>
              <a:t>6</a:t>
            </a:r>
            <a:endParaRPr lang="en-US" altLang="en-US" sz="2800"/>
          </a:p>
        </p:txBody>
      </p:sp>
      <p:sp>
        <p:nvSpPr>
          <p:cNvPr id="635990" name="Line 86">
            <a:extLst>
              <a:ext uri="{FF2B5EF4-FFF2-40B4-BE49-F238E27FC236}">
                <a16:creationId xmlns:a16="http://schemas.microsoft.com/office/drawing/2014/main" id="{5E045605-4BF1-9FBF-2714-EC1D66253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8" y="2408238"/>
            <a:ext cx="920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1" name="Freeform 87">
            <a:extLst>
              <a:ext uri="{FF2B5EF4-FFF2-40B4-BE49-F238E27FC236}">
                <a16:creationId xmlns:a16="http://schemas.microsoft.com/office/drawing/2014/main" id="{D92A6FC2-DEDE-4BCE-948D-6F9D395E3DAC}"/>
              </a:ext>
            </a:extLst>
          </p:cNvPr>
          <p:cNvSpPr>
            <a:spLocks/>
          </p:cNvSpPr>
          <p:nvPr/>
        </p:nvSpPr>
        <p:spPr bwMode="auto">
          <a:xfrm>
            <a:off x="3368675" y="1944688"/>
            <a:ext cx="207963" cy="274637"/>
          </a:xfrm>
          <a:custGeom>
            <a:avLst/>
            <a:gdLst>
              <a:gd name="T0" fmla="*/ 0 w 131"/>
              <a:gd name="T1" fmla="*/ 173 h 173"/>
              <a:gd name="T2" fmla="*/ 131 w 131"/>
              <a:gd name="T3" fmla="*/ 173 h 173"/>
              <a:gd name="T4" fmla="*/ 131 w 131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" h="173">
                <a:moveTo>
                  <a:pt x="0" y="173"/>
                </a:moveTo>
                <a:lnTo>
                  <a:pt x="131" y="173"/>
                </a:lnTo>
                <a:lnTo>
                  <a:pt x="131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2" name="Freeform 88">
            <a:extLst>
              <a:ext uri="{FF2B5EF4-FFF2-40B4-BE49-F238E27FC236}">
                <a16:creationId xmlns:a16="http://schemas.microsoft.com/office/drawing/2014/main" id="{1FA3171B-3F39-8F7E-78EB-662143E6C8E1}"/>
              </a:ext>
            </a:extLst>
          </p:cNvPr>
          <p:cNvSpPr>
            <a:spLocks/>
          </p:cNvSpPr>
          <p:nvPr/>
        </p:nvSpPr>
        <p:spPr bwMode="auto">
          <a:xfrm>
            <a:off x="3368675" y="2603500"/>
            <a:ext cx="207963" cy="165100"/>
          </a:xfrm>
          <a:custGeom>
            <a:avLst/>
            <a:gdLst>
              <a:gd name="T0" fmla="*/ 131 w 131"/>
              <a:gd name="T1" fmla="*/ 104 h 104"/>
              <a:gd name="T2" fmla="*/ 131 w 131"/>
              <a:gd name="T3" fmla="*/ 0 h 104"/>
              <a:gd name="T4" fmla="*/ 0 w 131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" h="104">
                <a:moveTo>
                  <a:pt x="131" y="104"/>
                </a:moveTo>
                <a:lnTo>
                  <a:pt x="13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3" name="Line 89">
            <a:extLst>
              <a:ext uri="{FF2B5EF4-FFF2-40B4-BE49-F238E27FC236}">
                <a16:creationId xmlns:a16="http://schemas.microsoft.com/office/drawing/2014/main" id="{2A4D3217-FA70-2D7F-2EB3-1C33FF0870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8675" y="2159000"/>
            <a:ext cx="1588" cy="5064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4" name="Line 90">
            <a:extLst>
              <a:ext uri="{FF2B5EF4-FFF2-40B4-BE49-F238E27FC236}">
                <a16:creationId xmlns:a16="http://schemas.microsoft.com/office/drawing/2014/main" id="{34F980BA-7FD0-B90F-F851-24481667A8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5488" y="2279650"/>
            <a:ext cx="1587" cy="257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5" name="Freeform 91">
            <a:extLst>
              <a:ext uri="{FF2B5EF4-FFF2-40B4-BE49-F238E27FC236}">
                <a16:creationId xmlns:a16="http://schemas.microsoft.com/office/drawing/2014/main" id="{5F81D735-493F-451A-45D1-ACF685DB8F56}"/>
              </a:ext>
            </a:extLst>
          </p:cNvPr>
          <p:cNvSpPr>
            <a:spLocks/>
          </p:cNvSpPr>
          <p:nvPr/>
        </p:nvSpPr>
        <p:spPr bwMode="auto">
          <a:xfrm>
            <a:off x="3173413" y="2365375"/>
            <a:ext cx="85725" cy="85725"/>
          </a:xfrm>
          <a:custGeom>
            <a:avLst/>
            <a:gdLst>
              <a:gd name="T0" fmla="*/ 54 w 54"/>
              <a:gd name="T1" fmla="*/ 27 h 54"/>
              <a:gd name="T2" fmla="*/ 54 w 54"/>
              <a:gd name="T3" fmla="*/ 27 h 54"/>
              <a:gd name="T4" fmla="*/ 54 w 54"/>
              <a:gd name="T5" fmla="*/ 39 h 54"/>
              <a:gd name="T6" fmla="*/ 46 w 54"/>
              <a:gd name="T7" fmla="*/ 46 h 54"/>
              <a:gd name="T8" fmla="*/ 39 w 54"/>
              <a:gd name="T9" fmla="*/ 54 h 54"/>
              <a:gd name="T10" fmla="*/ 27 w 54"/>
              <a:gd name="T11" fmla="*/ 54 h 54"/>
              <a:gd name="T12" fmla="*/ 27 w 54"/>
              <a:gd name="T13" fmla="*/ 54 h 54"/>
              <a:gd name="T14" fmla="*/ 19 w 54"/>
              <a:gd name="T15" fmla="*/ 54 h 54"/>
              <a:gd name="T16" fmla="*/ 12 w 54"/>
              <a:gd name="T17" fmla="*/ 46 h 54"/>
              <a:gd name="T18" fmla="*/ 4 w 54"/>
              <a:gd name="T19" fmla="*/ 39 h 54"/>
              <a:gd name="T20" fmla="*/ 0 w 54"/>
              <a:gd name="T21" fmla="*/ 27 h 54"/>
              <a:gd name="T22" fmla="*/ 0 w 54"/>
              <a:gd name="T23" fmla="*/ 27 h 54"/>
              <a:gd name="T24" fmla="*/ 4 w 54"/>
              <a:gd name="T25" fmla="*/ 19 h 54"/>
              <a:gd name="T26" fmla="*/ 12 w 54"/>
              <a:gd name="T27" fmla="*/ 12 h 54"/>
              <a:gd name="T28" fmla="*/ 19 w 54"/>
              <a:gd name="T29" fmla="*/ 4 h 54"/>
              <a:gd name="T30" fmla="*/ 27 w 54"/>
              <a:gd name="T31" fmla="*/ 0 h 54"/>
              <a:gd name="T32" fmla="*/ 27 w 54"/>
              <a:gd name="T33" fmla="*/ 0 h 54"/>
              <a:gd name="T34" fmla="*/ 39 w 54"/>
              <a:gd name="T35" fmla="*/ 4 h 54"/>
              <a:gd name="T36" fmla="*/ 46 w 54"/>
              <a:gd name="T37" fmla="*/ 12 h 54"/>
              <a:gd name="T38" fmla="*/ 54 w 54"/>
              <a:gd name="T39" fmla="*/ 19 h 54"/>
              <a:gd name="T40" fmla="*/ 54 w 54"/>
              <a:gd name="T41" fmla="*/ 27 h 54"/>
              <a:gd name="T42" fmla="*/ 54 w 54"/>
              <a:gd name="T43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54">
                <a:moveTo>
                  <a:pt x="54" y="27"/>
                </a:moveTo>
                <a:lnTo>
                  <a:pt x="54" y="27"/>
                </a:lnTo>
                <a:lnTo>
                  <a:pt x="54" y="39"/>
                </a:lnTo>
                <a:lnTo>
                  <a:pt x="46" y="46"/>
                </a:lnTo>
                <a:lnTo>
                  <a:pt x="39" y="54"/>
                </a:lnTo>
                <a:lnTo>
                  <a:pt x="27" y="54"/>
                </a:lnTo>
                <a:lnTo>
                  <a:pt x="27" y="54"/>
                </a:lnTo>
                <a:lnTo>
                  <a:pt x="19" y="54"/>
                </a:lnTo>
                <a:lnTo>
                  <a:pt x="12" y="46"/>
                </a:lnTo>
                <a:lnTo>
                  <a:pt x="4" y="39"/>
                </a:lnTo>
                <a:lnTo>
                  <a:pt x="0" y="27"/>
                </a:lnTo>
                <a:lnTo>
                  <a:pt x="0" y="27"/>
                </a:lnTo>
                <a:lnTo>
                  <a:pt x="4" y="19"/>
                </a:lnTo>
                <a:lnTo>
                  <a:pt x="12" y="12"/>
                </a:lnTo>
                <a:lnTo>
                  <a:pt x="19" y="4"/>
                </a:lnTo>
                <a:lnTo>
                  <a:pt x="27" y="0"/>
                </a:lnTo>
                <a:lnTo>
                  <a:pt x="27" y="0"/>
                </a:lnTo>
                <a:lnTo>
                  <a:pt x="39" y="4"/>
                </a:lnTo>
                <a:lnTo>
                  <a:pt x="46" y="12"/>
                </a:lnTo>
                <a:lnTo>
                  <a:pt x="54" y="19"/>
                </a:lnTo>
                <a:lnTo>
                  <a:pt x="54" y="27"/>
                </a:lnTo>
                <a:lnTo>
                  <a:pt x="54" y="2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6" name="Freeform 92">
            <a:extLst>
              <a:ext uri="{FF2B5EF4-FFF2-40B4-BE49-F238E27FC236}">
                <a16:creationId xmlns:a16="http://schemas.microsoft.com/office/drawing/2014/main" id="{3ED37567-652E-F8F3-3FB6-744E1629A689}"/>
              </a:ext>
            </a:extLst>
          </p:cNvPr>
          <p:cNvSpPr>
            <a:spLocks/>
          </p:cNvSpPr>
          <p:nvPr/>
        </p:nvSpPr>
        <p:spPr bwMode="auto">
          <a:xfrm>
            <a:off x="3173413" y="3079750"/>
            <a:ext cx="85725" cy="85725"/>
          </a:xfrm>
          <a:custGeom>
            <a:avLst/>
            <a:gdLst>
              <a:gd name="T0" fmla="*/ 54 w 54"/>
              <a:gd name="T1" fmla="*/ 27 h 54"/>
              <a:gd name="T2" fmla="*/ 54 w 54"/>
              <a:gd name="T3" fmla="*/ 27 h 54"/>
              <a:gd name="T4" fmla="*/ 54 w 54"/>
              <a:gd name="T5" fmla="*/ 38 h 54"/>
              <a:gd name="T6" fmla="*/ 46 w 54"/>
              <a:gd name="T7" fmla="*/ 46 h 54"/>
              <a:gd name="T8" fmla="*/ 39 w 54"/>
              <a:gd name="T9" fmla="*/ 54 h 54"/>
              <a:gd name="T10" fmla="*/ 27 w 54"/>
              <a:gd name="T11" fmla="*/ 54 h 54"/>
              <a:gd name="T12" fmla="*/ 27 w 54"/>
              <a:gd name="T13" fmla="*/ 54 h 54"/>
              <a:gd name="T14" fmla="*/ 19 w 54"/>
              <a:gd name="T15" fmla="*/ 54 h 54"/>
              <a:gd name="T16" fmla="*/ 12 w 54"/>
              <a:gd name="T17" fmla="*/ 46 h 54"/>
              <a:gd name="T18" fmla="*/ 4 w 54"/>
              <a:gd name="T19" fmla="*/ 38 h 54"/>
              <a:gd name="T20" fmla="*/ 0 w 54"/>
              <a:gd name="T21" fmla="*/ 27 h 54"/>
              <a:gd name="T22" fmla="*/ 0 w 54"/>
              <a:gd name="T23" fmla="*/ 27 h 54"/>
              <a:gd name="T24" fmla="*/ 4 w 54"/>
              <a:gd name="T25" fmla="*/ 15 h 54"/>
              <a:gd name="T26" fmla="*/ 12 w 54"/>
              <a:gd name="T27" fmla="*/ 8 h 54"/>
              <a:gd name="T28" fmla="*/ 19 w 54"/>
              <a:gd name="T29" fmla="*/ 4 h 54"/>
              <a:gd name="T30" fmla="*/ 27 w 54"/>
              <a:gd name="T31" fmla="*/ 0 h 54"/>
              <a:gd name="T32" fmla="*/ 27 w 54"/>
              <a:gd name="T33" fmla="*/ 0 h 54"/>
              <a:gd name="T34" fmla="*/ 39 w 54"/>
              <a:gd name="T35" fmla="*/ 4 h 54"/>
              <a:gd name="T36" fmla="*/ 46 w 54"/>
              <a:gd name="T37" fmla="*/ 8 h 54"/>
              <a:gd name="T38" fmla="*/ 54 w 54"/>
              <a:gd name="T39" fmla="*/ 15 h 54"/>
              <a:gd name="T40" fmla="*/ 54 w 54"/>
              <a:gd name="T41" fmla="*/ 27 h 54"/>
              <a:gd name="T42" fmla="*/ 54 w 54"/>
              <a:gd name="T43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54">
                <a:moveTo>
                  <a:pt x="54" y="27"/>
                </a:moveTo>
                <a:lnTo>
                  <a:pt x="54" y="27"/>
                </a:lnTo>
                <a:lnTo>
                  <a:pt x="54" y="38"/>
                </a:lnTo>
                <a:lnTo>
                  <a:pt x="46" y="46"/>
                </a:lnTo>
                <a:lnTo>
                  <a:pt x="39" y="54"/>
                </a:lnTo>
                <a:lnTo>
                  <a:pt x="27" y="54"/>
                </a:lnTo>
                <a:lnTo>
                  <a:pt x="27" y="54"/>
                </a:lnTo>
                <a:lnTo>
                  <a:pt x="19" y="54"/>
                </a:lnTo>
                <a:lnTo>
                  <a:pt x="12" y="46"/>
                </a:lnTo>
                <a:lnTo>
                  <a:pt x="4" y="38"/>
                </a:lnTo>
                <a:lnTo>
                  <a:pt x="0" y="27"/>
                </a:lnTo>
                <a:lnTo>
                  <a:pt x="0" y="27"/>
                </a:lnTo>
                <a:lnTo>
                  <a:pt x="4" y="15"/>
                </a:lnTo>
                <a:lnTo>
                  <a:pt x="12" y="8"/>
                </a:lnTo>
                <a:lnTo>
                  <a:pt x="19" y="4"/>
                </a:lnTo>
                <a:lnTo>
                  <a:pt x="27" y="0"/>
                </a:lnTo>
                <a:lnTo>
                  <a:pt x="27" y="0"/>
                </a:lnTo>
                <a:lnTo>
                  <a:pt x="39" y="4"/>
                </a:lnTo>
                <a:lnTo>
                  <a:pt x="46" y="8"/>
                </a:lnTo>
                <a:lnTo>
                  <a:pt x="54" y="15"/>
                </a:lnTo>
                <a:lnTo>
                  <a:pt x="54" y="27"/>
                </a:lnTo>
                <a:lnTo>
                  <a:pt x="54" y="2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7" name="Line 93">
            <a:extLst>
              <a:ext uri="{FF2B5EF4-FFF2-40B4-BE49-F238E27FC236}">
                <a16:creationId xmlns:a16="http://schemas.microsoft.com/office/drawing/2014/main" id="{1037A29D-9C13-FD76-0D96-744BC0869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3" y="2408238"/>
            <a:ext cx="1587" cy="2227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8" name="Line 94">
            <a:extLst>
              <a:ext uri="{FF2B5EF4-FFF2-40B4-BE49-F238E27FC236}">
                <a16:creationId xmlns:a16="http://schemas.microsoft.com/office/drawing/2014/main" id="{586C64CE-36DF-04B5-070B-1DE1CF5F1D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2563" y="4635500"/>
            <a:ext cx="3587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99" name="Line 95">
            <a:extLst>
              <a:ext uri="{FF2B5EF4-FFF2-40B4-BE49-F238E27FC236}">
                <a16:creationId xmlns:a16="http://schemas.microsoft.com/office/drawing/2014/main" id="{8C267681-F8EA-76C2-4F76-B08202C5B8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2563" y="2408238"/>
            <a:ext cx="3587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00" name="Line 96">
            <a:extLst>
              <a:ext uri="{FF2B5EF4-FFF2-40B4-BE49-F238E27FC236}">
                <a16:creationId xmlns:a16="http://schemas.microsoft.com/office/drawing/2014/main" id="{6186DB13-31E6-B94C-964A-8C6217DCA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6638" y="3525838"/>
            <a:ext cx="5556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01" name="Rectangle 97">
            <a:extLst>
              <a:ext uri="{FF2B5EF4-FFF2-40B4-BE49-F238E27FC236}">
                <a16:creationId xmlns:a16="http://schemas.microsoft.com/office/drawing/2014/main" id="{C6135696-06B8-03F6-A291-7055B1453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1663700"/>
            <a:ext cx="1444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V</a:t>
            </a:r>
            <a:endParaRPr lang="en-US" altLang="en-US" sz="2800"/>
          </a:p>
        </p:txBody>
      </p:sp>
      <p:sp>
        <p:nvSpPr>
          <p:cNvPr id="636002" name="Rectangle 98">
            <a:extLst>
              <a:ext uri="{FF2B5EF4-FFF2-40B4-BE49-F238E27FC236}">
                <a16:creationId xmlns:a16="http://schemas.microsoft.com/office/drawing/2014/main" id="{60466D00-1D86-F82A-12F9-CE09A2F0C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1755775"/>
            <a:ext cx="257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DD</a:t>
            </a:r>
            <a:endParaRPr lang="en-US" altLang="en-US" sz="2800"/>
          </a:p>
        </p:txBody>
      </p:sp>
      <p:sp>
        <p:nvSpPr>
          <p:cNvPr id="636003" name="Line 99">
            <a:extLst>
              <a:ext uri="{FF2B5EF4-FFF2-40B4-BE49-F238E27FC236}">
                <a16:creationId xmlns:a16="http://schemas.microsoft.com/office/drawing/2014/main" id="{D2E1C577-6CE7-C3FD-4D40-0ED6C78751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1375" y="1944688"/>
            <a:ext cx="3905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04" name="Freeform 100">
            <a:extLst>
              <a:ext uri="{FF2B5EF4-FFF2-40B4-BE49-F238E27FC236}">
                <a16:creationId xmlns:a16="http://schemas.microsoft.com/office/drawing/2014/main" id="{0F24E746-CC7C-959A-0A79-D2084C537294}"/>
              </a:ext>
            </a:extLst>
          </p:cNvPr>
          <p:cNvSpPr>
            <a:spLocks/>
          </p:cNvSpPr>
          <p:nvPr/>
        </p:nvSpPr>
        <p:spPr bwMode="auto">
          <a:xfrm>
            <a:off x="2686050" y="3489325"/>
            <a:ext cx="73025" cy="73025"/>
          </a:xfrm>
          <a:custGeom>
            <a:avLst/>
            <a:gdLst>
              <a:gd name="T0" fmla="*/ 46 w 46"/>
              <a:gd name="T1" fmla="*/ 23 h 46"/>
              <a:gd name="T2" fmla="*/ 46 w 46"/>
              <a:gd name="T3" fmla="*/ 23 h 46"/>
              <a:gd name="T4" fmla="*/ 46 w 46"/>
              <a:gd name="T5" fmla="*/ 30 h 46"/>
              <a:gd name="T6" fmla="*/ 42 w 46"/>
              <a:gd name="T7" fmla="*/ 38 h 46"/>
              <a:gd name="T8" fmla="*/ 34 w 46"/>
              <a:gd name="T9" fmla="*/ 42 h 46"/>
              <a:gd name="T10" fmla="*/ 23 w 46"/>
              <a:gd name="T11" fmla="*/ 46 h 46"/>
              <a:gd name="T12" fmla="*/ 23 w 46"/>
              <a:gd name="T13" fmla="*/ 46 h 46"/>
              <a:gd name="T14" fmla="*/ 15 w 46"/>
              <a:gd name="T15" fmla="*/ 42 h 46"/>
              <a:gd name="T16" fmla="*/ 7 w 46"/>
              <a:gd name="T17" fmla="*/ 38 h 46"/>
              <a:gd name="T18" fmla="*/ 3 w 46"/>
              <a:gd name="T19" fmla="*/ 30 h 46"/>
              <a:gd name="T20" fmla="*/ 0 w 46"/>
              <a:gd name="T21" fmla="*/ 23 h 46"/>
              <a:gd name="T22" fmla="*/ 0 w 46"/>
              <a:gd name="T23" fmla="*/ 23 h 46"/>
              <a:gd name="T24" fmla="*/ 3 w 46"/>
              <a:gd name="T25" fmla="*/ 11 h 46"/>
              <a:gd name="T26" fmla="*/ 7 w 46"/>
              <a:gd name="T27" fmla="*/ 3 h 46"/>
              <a:gd name="T28" fmla="*/ 15 w 46"/>
              <a:gd name="T29" fmla="*/ 0 h 46"/>
              <a:gd name="T30" fmla="*/ 23 w 46"/>
              <a:gd name="T31" fmla="*/ 0 h 46"/>
              <a:gd name="T32" fmla="*/ 23 w 46"/>
              <a:gd name="T33" fmla="*/ 0 h 46"/>
              <a:gd name="T34" fmla="*/ 34 w 46"/>
              <a:gd name="T35" fmla="*/ 0 h 46"/>
              <a:gd name="T36" fmla="*/ 42 w 46"/>
              <a:gd name="T37" fmla="*/ 3 h 46"/>
              <a:gd name="T38" fmla="*/ 46 w 46"/>
              <a:gd name="T39" fmla="*/ 11 h 46"/>
              <a:gd name="T40" fmla="*/ 46 w 46"/>
              <a:gd name="T41" fmla="*/ 23 h 46"/>
              <a:gd name="T42" fmla="*/ 46 w 46"/>
              <a:gd name="T43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46">
                <a:moveTo>
                  <a:pt x="46" y="23"/>
                </a:moveTo>
                <a:lnTo>
                  <a:pt x="46" y="23"/>
                </a:lnTo>
                <a:lnTo>
                  <a:pt x="46" y="30"/>
                </a:lnTo>
                <a:lnTo>
                  <a:pt x="42" y="38"/>
                </a:lnTo>
                <a:lnTo>
                  <a:pt x="34" y="42"/>
                </a:lnTo>
                <a:lnTo>
                  <a:pt x="23" y="46"/>
                </a:lnTo>
                <a:lnTo>
                  <a:pt x="23" y="46"/>
                </a:lnTo>
                <a:lnTo>
                  <a:pt x="15" y="42"/>
                </a:lnTo>
                <a:lnTo>
                  <a:pt x="7" y="38"/>
                </a:lnTo>
                <a:lnTo>
                  <a:pt x="3" y="30"/>
                </a:lnTo>
                <a:lnTo>
                  <a:pt x="0" y="23"/>
                </a:lnTo>
                <a:lnTo>
                  <a:pt x="0" y="23"/>
                </a:lnTo>
                <a:lnTo>
                  <a:pt x="3" y="11"/>
                </a:lnTo>
                <a:lnTo>
                  <a:pt x="7" y="3"/>
                </a:lnTo>
                <a:lnTo>
                  <a:pt x="15" y="0"/>
                </a:lnTo>
                <a:lnTo>
                  <a:pt x="23" y="0"/>
                </a:lnTo>
                <a:lnTo>
                  <a:pt x="23" y="0"/>
                </a:lnTo>
                <a:lnTo>
                  <a:pt x="34" y="0"/>
                </a:lnTo>
                <a:lnTo>
                  <a:pt x="42" y="3"/>
                </a:lnTo>
                <a:lnTo>
                  <a:pt x="46" y="11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5" name="Rectangle 101">
            <a:extLst>
              <a:ext uri="{FF2B5EF4-FFF2-40B4-BE49-F238E27FC236}">
                <a16:creationId xmlns:a16="http://schemas.microsoft.com/office/drawing/2014/main" id="{E2D05ADF-6241-7CF3-8895-BBD6E8813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5295900"/>
            <a:ext cx="15494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(a) (0-0) overlap</a:t>
            </a:r>
            <a:endParaRPr lang="en-US" altLang="en-US" sz="2800"/>
          </a:p>
        </p:txBody>
      </p:sp>
      <p:sp>
        <p:nvSpPr>
          <p:cNvPr id="636006" name="Rectangle 102">
            <a:extLst>
              <a:ext uri="{FF2B5EF4-FFF2-40B4-BE49-F238E27FC236}">
                <a16:creationId xmlns:a16="http://schemas.microsoft.com/office/drawing/2014/main" id="{6C7F2568-60BC-80DA-A786-4C1461292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3787775"/>
            <a:ext cx="179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M</a:t>
            </a:r>
            <a:endParaRPr lang="en-US" altLang="en-US" sz="2800"/>
          </a:p>
        </p:txBody>
      </p:sp>
      <p:sp>
        <p:nvSpPr>
          <p:cNvPr id="636007" name="Rectangle 103">
            <a:extLst>
              <a:ext uri="{FF2B5EF4-FFF2-40B4-BE49-F238E27FC236}">
                <a16:creationId xmlns:a16="http://schemas.microsoft.com/office/drawing/2014/main" id="{2FA21E4B-17B0-4912-8BE6-E738ACF8D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38846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</a:rPr>
              <a:t>3</a:t>
            </a:r>
            <a:endParaRPr lang="en-US" altLang="en-US" sz="2800"/>
          </a:p>
        </p:txBody>
      </p:sp>
      <p:sp>
        <p:nvSpPr>
          <p:cNvPr id="636008" name="Line 104">
            <a:extLst>
              <a:ext uri="{FF2B5EF4-FFF2-40B4-BE49-F238E27FC236}">
                <a16:creationId xmlns:a16="http://schemas.microsoft.com/office/drawing/2014/main" id="{2C9C8234-124D-9F04-3E50-8F7293932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1038" y="3921125"/>
            <a:ext cx="1825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09" name="Freeform 105">
            <a:extLst>
              <a:ext uri="{FF2B5EF4-FFF2-40B4-BE49-F238E27FC236}">
                <a16:creationId xmlns:a16="http://schemas.microsoft.com/office/drawing/2014/main" id="{804A8DC4-2C8E-9AEF-947A-F9FA39CDB035}"/>
              </a:ext>
            </a:extLst>
          </p:cNvPr>
          <p:cNvSpPr>
            <a:spLocks/>
          </p:cNvSpPr>
          <p:nvPr/>
        </p:nvSpPr>
        <p:spPr bwMode="auto">
          <a:xfrm>
            <a:off x="6048375" y="3525838"/>
            <a:ext cx="206375" cy="200025"/>
          </a:xfrm>
          <a:custGeom>
            <a:avLst/>
            <a:gdLst>
              <a:gd name="T0" fmla="*/ 0 w 130"/>
              <a:gd name="T1" fmla="*/ 126 h 126"/>
              <a:gd name="T2" fmla="*/ 130 w 130"/>
              <a:gd name="T3" fmla="*/ 126 h 126"/>
              <a:gd name="T4" fmla="*/ 130 w 130"/>
              <a:gd name="T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26">
                <a:moveTo>
                  <a:pt x="0" y="126"/>
                </a:moveTo>
                <a:lnTo>
                  <a:pt x="130" y="126"/>
                </a:lnTo>
                <a:lnTo>
                  <a:pt x="13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0" name="Freeform 106">
            <a:extLst>
              <a:ext uri="{FF2B5EF4-FFF2-40B4-BE49-F238E27FC236}">
                <a16:creationId xmlns:a16="http://schemas.microsoft.com/office/drawing/2014/main" id="{C66CDB81-BE1D-0DEC-D3AE-2E476A0F6B20}"/>
              </a:ext>
            </a:extLst>
          </p:cNvPr>
          <p:cNvSpPr>
            <a:spLocks/>
          </p:cNvSpPr>
          <p:nvPr/>
        </p:nvSpPr>
        <p:spPr bwMode="auto">
          <a:xfrm>
            <a:off x="6048375" y="4116388"/>
            <a:ext cx="206375" cy="158750"/>
          </a:xfrm>
          <a:custGeom>
            <a:avLst/>
            <a:gdLst>
              <a:gd name="T0" fmla="*/ 130 w 130"/>
              <a:gd name="T1" fmla="*/ 100 h 100"/>
              <a:gd name="T2" fmla="*/ 130 w 130"/>
              <a:gd name="T3" fmla="*/ 0 h 100"/>
              <a:gd name="T4" fmla="*/ 0 w 130"/>
              <a:gd name="T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0">
                <a:moveTo>
                  <a:pt x="130" y="100"/>
                </a:moveTo>
                <a:lnTo>
                  <a:pt x="13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1" name="Line 107">
            <a:extLst>
              <a:ext uri="{FF2B5EF4-FFF2-40B4-BE49-F238E27FC236}">
                <a16:creationId xmlns:a16="http://schemas.microsoft.com/office/drawing/2014/main" id="{97D732D8-E615-94A4-EC2A-39104797F3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8375" y="3671888"/>
            <a:ext cx="1588" cy="506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2" name="Line 108">
            <a:extLst>
              <a:ext uri="{FF2B5EF4-FFF2-40B4-BE49-F238E27FC236}">
                <a16:creationId xmlns:a16="http://schemas.microsoft.com/office/drawing/2014/main" id="{FEEF9299-98A5-B2B9-183F-A732BE6852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3794125"/>
            <a:ext cx="1588" cy="255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3" name="Rectangle 109">
            <a:extLst>
              <a:ext uri="{FF2B5EF4-FFF2-40B4-BE49-F238E27FC236}">
                <a16:creationId xmlns:a16="http://schemas.microsoft.com/office/drawing/2014/main" id="{8DC02F81-33D4-59A6-EFB7-9AFF1C6BD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4495800"/>
            <a:ext cx="179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M</a:t>
            </a:r>
            <a:endParaRPr lang="en-US" altLang="en-US" sz="2800"/>
          </a:p>
        </p:txBody>
      </p:sp>
      <p:sp>
        <p:nvSpPr>
          <p:cNvPr id="636014" name="Rectangle 110">
            <a:extLst>
              <a:ext uri="{FF2B5EF4-FFF2-40B4-BE49-F238E27FC236}">
                <a16:creationId xmlns:a16="http://schemas.microsoft.com/office/drawing/2014/main" id="{93D8D447-2889-EEAC-7F44-81F91683C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45926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</a:rPr>
              <a:t>1</a:t>
            </a:r>
            <a:endParaRPr lang="en-US" altLang="en-US" sz="2800"/>
          </a:p>
        </p:txBody>
      </p:sp>
      <p:sp>
        <p:nvSpPr>
          <p:cNvPr id="636015" name="Rectangle 111">
            <a:extLst>
              <a:ext uri="{FF2B5EF4-FFF2-40B4-BE49-F238E27FC236}">
                <a16:creationId xmlns:a16="http://schemas.microsoft.com/office/drawing/2014/main" id="{2242B708-9AA4-2D02-55F9-A48C1C655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213" y="3409950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D</a:t>
            </a:r>
            <a:endParaRPr lang="en-US" altLang="en-US" sz="2800"/>
          </a:p>
        </p:txBody>
      </p:sp>
      <p:sp>
        <p:nvSpPr>
          <p:cNvPr id="636016" name="Rectangle 112">
            <a:extLst>
              <a:ext uri="{FF2B5EF4-FFF2-40B4-BE49-F238E27FC236}">
                <a16:creationId xmlns:a16="http://schemas.microsoft.com/office/drawing/2014/main" id="{3E21E2A5-D615-23B9-D017-D3D8F566B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788" y="3409950"/>
            <a:ext cx="1682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Q</a:t>
            </a:r>
            <a:endParaRPr lang="en-US" altLang="en-US" sz="2800"/>
          </a:p>
        </p:txBody>
      </p:sp>
      <p:sp>
        <p:nvSpPr>
          <p:cNvPr id="636017" name="Line 113">
            <a:extLst>
              <a:ext uri="{FF2B5EF4-FFF2-40B4-BE49-F238E27FC236}">
                <a16:creationId xmlns:a16="http://schemas.microsoft.com/office/drawing/2014/main" id="{9AC7E593-A505-DA2F-1A94-5AC11D358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1038" y="4635500"/>
            <a:ext cx="1825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8" name="Freeform 114">
            <a:extLst>
              <a:ext uri="{FF2B5EF4-FFF2-40B4-BE49-F238E27FC236}">
                <a16:creationId xmlns:a16="http://schemas.microsoft.com/office/drawing/2014/main" id="{1A1D29DD-0733-13BE-E158-DD1B886C6B9B}"/>
              </a:ext>
            </a:extLst>
          </p:cNvPr>
          <p:cNvSpPr>
            <a:spLocks/>
          </p:cNvSpPr>
          <p:nvPr/>
        </p:nvSpPr>
        <p:spPr bwMode="auto">
          <a:xfrm>
            <a:off x="6048375" y="4275138"/>
            <a:ext cx="206375" cy="165100"/>
          </a:xfrm>
          <a:custGeom>
            <a:avLst/>
            <a:gdLst>
              <a:gd name="T0" fmla="*/ 0 w 130"/>
              <a:gd name="T1" fmla="*/ 104 h 104"/>
              <a:gd name="T2" fmla="*/ 130 w 130"/>
              <a:gd name="T3" fmla="*/ 104 h 104"/>
              <a:gd name="T4" fmla="*/ 130 w 130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4">
                <a:moveTo>
                  <a:pt x="0" y="104"/>
                </a:moveTo>
                <a:lnTo>
                  <a:pt x="130" y="104"/>
                </a:lnTo>
                <a:lnTo>
                  <a:pt x="13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9" name="Freeform 115">
            <a:extLst>
              <a:ext uri="{FF2B5EF4-FFF2-40B4-BE49-F238E27FC236}">
                <a16:creationId xmlns:a16="http://schemas.microsoft.com/office/drawing/2014/main" id="{5E22F3D6-182E-5330-9B48-F7FD53B6D16E}"/>
              </a:ext>
            </a:extLst>
          </p:cNvPr>
          <p:cNvSpPr>
            <a:spLocks/>
          </p:cNvSpPr>
          <p:nvPr/>
        </p:nvSpPr>
        <p:spPr bwMode="auto">
          <a:xfrm>
            <a:off x="6048375" y="4824413"/>
            <a:ext cx="206375" cy="201612"/>
          </a:xfrm>
          <a:custGeom>
            <a:avLst/>
            <a:gdLst>
              <a:gd name="T0" fmla="*/ 130 w 130"/>
              <a:gd name="T1" fmla="*/ 127 h 127"/>
              <a:gd name="T2" fmla="*/ 130 w 130"/>
              <a:gd name="T3" fmla="*/ 0 h 127"/>
              <a:gd name="T4" fmla="*/ 0 w 130"/>
              <a:gd name="T5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27">
                <a:moveTo>
                  <a:pt x="130" y="127"/>
                </a:moveTo>
                <a:lnTo>
                  <a:pt x="13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20" name="Line 116">
            <a:extLst>
              <a:ext uri="{FF2B5EF4-FFF2-40B4-BE49-F238E27FC236}">
                <a16:creationId xmlns:a16="http://schemas.microsoft.com/office/drawing/2014/main" id="{6ABA8605-CBEA-AA67-F73F-FCFF3691E5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8375" y="4379913"/>
            <a:ext cx="1588" cy="506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21" name="Line 117">
            <a:extLst>
              <a:ext uri="{FF2B5EF4-FFF2-40B4-BE49-F238E27FC236}">
                <a16:creationId xmlns:a16="http://schemas.microsoft.com/office/drawing/2014/main" id="{3644F442-EA12-1868-2BE0-E1CFBC2576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502150"/>
            <a:ext cx="1588" cy="255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22" name="Line 118">
            <a:extLst>
              <a:ext uri="{FF2B5EF4-FFF2-40B4-BE49-F238E27FC236}">
                <a16:creationId xmlns:a16="http://schemas.microsoft.com/office/drawing/2014/main" id="{7974276A-1FBF-73A6-D730-224A5F2905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1400" y="5026025"/>
            <a:ext cx="2746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23" name="Line 119">
            <a:extLst>
              <a:ext uri="{FF2B5EF4-FFF2-40B4-BE49-F238E27FC236}">
                <a16:creationId xmlns:a16="http://schemas.microsoft.com/office/drawing/2014/main" id="{E50FCAA9-1B71-B6A2-1B5D-140F86D7C4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9025" y="5087938"/>
            <a:ext cx="1778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24" name="Line 120">
            <a:extLst>
              <a:ext uri="{FF2B5EF4-FFF2-40B4-BE49-F238E27FC236}">
                <a16:creationId xmlns:a16="http://schemas.microsoft.com/office/drawing/2014/main" id="{5977CB0D-1720-0F78-FE14-D24A50B79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8238" y="5141913"/>
            <a:ext cx="793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25" name="Rectangle 121">
            <a:extLst>
              <a:ext uri="{FF2B5EF4-FFF2-40B4-BE49-F238E27FC236}">
                <a16:creationId xmlns:a16="http://schemas.microsoft.com/office/drawing/2014/main" id="{79F110C2-7D28-0484-087D-F226870E5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2274888"/>
            <a:ext cx="17938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M</a:t>
            </a:r>
            <a:endParaRPr lang="en-US" altLang="en-US" sz="2800"/>
          </a:p>
        </p:txBody>
      </p:sp>
      <p:sp>
        <p:nvSpPr>
          <p:cNvPr id="636026" name="Rectangle 122">
            <a:extLst>
              <a:ext uri="{FF2B5EF4-FFF2-40B4-BE49-F238E27FC236}">
                <a16:creationId xmlns:a16="http://schemas.microsoft.com/office/drawing/2014/main" id="{60233977-D10E-1C82-B0C4-BC42CC6C9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23717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</a:rPr>
              <a:t>2</a:t>
            </a:r>
            <a:endParaRPr lang="en-US" altLang="en-US" sz="2800"/>
          </a:p>
        </p:txBody>
      </p:sp>
      <p:sp>
        <p:nvSpPr>
          <p:cNvPr id="636027" name="Line 123">
            <a:extLst>
              <a:ext uri="{FF2B5EF4-FFF2-40B4-BE49-F238E27FC236}">
                <a16:creationId xmlns:a16="http://schemas.microsoft.com/office/drawing/2014/main" id="{6BA426C4-4570-0DA4-2636-4DAB1B580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1038" y="2408238"/>
            <a:ext cx="968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28" name="Freeform 124">
            <a:extLst>
              <a:ext uri="{FF2B5EF4-FFF2-40B4-BE49-F238E27FC236}">
                <a16:creationId xmlns:a16="http://schemas.microsoft.com/office/drawing/2014/main" id="{F3E08F24-59F5-256B-33D4-8C36C2794456}"/>
              </a:ext>
            </a:extLst>
          </p:cNvPr>
          <p:cNvSpPr>
            <a:spLocks/>
          </p:cNvSpPr>
          <p:nvPr/>
        </p:nvSpPr>
        <p:spPr bwMode="auto">
          <a:xfrm>
            <a:off x="6048375" y="1944688"/>
            <a:ext cx="206375" cy="274637"/>
          </a:xfrm>
          <a:custGeom>
            <a:avLst/>
            <a:gdLst>
              <a:gd name="T0" fmla="*/ 0 w 130"/>
              <a:gd name="T1" fmla="*/ 173 h 173"/>
              <a:gd name="T2" fmla="*/ 130 w 130"/>
              <a:gd name="T3" fmla="*/ 173 h 173"/>
              <a:gd name="T4" fmla="*/ 130 w 130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73">
                <a:moveTo>
                  <a:pt x="0" y="173"/>
                </a:moveTo>
                <a:lnTo>
                  <a:pt x="130" y="173"/>
                </a:lnTo>
                <a:lnTo>
                  <a:pt x="13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29" name="Freeform 125">
            <a:extLst>
              <a:ext uri="{FF2B5EF4-FFF2-40B4-BE49-F238E27FC236}">
                <a16:creationId xmlns:a16="http://schemas.microsoft.com/office/drawing/2014/main" id="{A750A3A9-26DE-9341-59E5-80C57EABCCB9}"/>
              </a:ext>
            </a:extLst>
          </p:cNvPr>
          <p:cNvSpPr>
            <a:spLocks/>
          </p:cNvSpPr>
          <p:nvPr/>
        </p:nvSpPr>
        <p:spPr bwMode="auto">
          <a:xfrm>
            <a:off x="6048375" y="2603500"/>
            <a:ext cx="206375" cy="165100"/>
          </a:xfrm>
          <a:custGeom>
            <a:avLst/>
            <a:gdLst>
              <a:gd name="T0" fmla="*/ 130 w 130"/>
              <a:gd name="T1" fmla="*/ 104 h 104"/>
              <a:gd name="T2" fmla="*/ 130 w 130"/>
              <a:gd name="T3" fmla="*/ 0 h 104"/>
              <a:gd name="T4" fmla="*/ 0 w 130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4">
                <a:moveTo>
                  <a:pt x="130" y="104"/>
                </a:moveTo>
                <a:lnTo>
                  <a:pt x="13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30" name="Line 126">
            <a:extLst>
              <a:ext uri="{FF2B5EF4-FFF2-40B4-BE49-F238E27FC236}">
                <a16:creationId xmlns:a16="http://schemas.microsoft.com/office/drawing/2014/main" id="{110579BB-EB2D-4014-EBC3-26837667E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8375" y="2159000"/>
            <a:ext cx="1588" cy="5064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31" name="Line 127">
            <a:extLst>
              <a:ext uri="{FF2B5EF4-FFF2-40B4-BE49-F238E27FC236}">
                <a16:creationId xmlns:a16="http://schemas.microsoft.com/office/drawing/2014/main" id="{FDFF7F85-0153-25A3-7D89-ED6629E2E3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2279650"/>
            <a:ext cx="1588" cy="257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32" name="Rectangle 128">
            <a:extLst>
              <a:ext uri="{FF2B5EF4-FFF2-40B4-BE49-F238E27FC236}">
                <a16:creationId xmlns:a16="http://schemas.microsoft.com/office/drawing/2014/main" id="{F4135E93-F04A-3CBC-C102-F684465F6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8" y="37941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1</a:t>
            </a:r>
            <a:endParaRPr lang="en-US" altLang="en-US" sz="2800"/>
          </a:p>
        </p:txBody>
      </p:sp>
      <p:sp>
        <p:nvSpPr>
          <p:cNvPr id="636033" name="Freeform 129">
            <a:extLst>
              <a:ext uri="{FF2B5EF4-FFF2-40B4-BE49-F238E27FC236}">
                <a16:creationId xmlns:a16="http://schemas.microsoft.com/office/drawing/2014/main" id="{901625F2-63FA-74AC-D1DA-A4D517B38F7A}"/>
              </a:ext>
            </a:extLst>
          </p:cNvPr>
          <p:cNvSpPr>
            <a:spLocks/>
          </p:cNvSpPr>
          <p:nvPr/>
        </p:nvSpPr>
        <p:spPr bwMode="auto">
          <a:xfrm>
            <a:off x="5857875" y="2365375"/>
            <a:ext cx="85725" cy="85725"/>
          </a:xfrm>
          <a:custGeom>
            <a:avLst/>
            <a:gdLst>
              <a:gd name="T0" fmla="*/ 54 w 54"/>
              <a:gd name="T1" fmla="*/ 27 h 54"/>
              <a:gd name="T2" fmla="*/ 54 w 54"/>
              <a:gd name="T3" fmla="*/ 27 h 54"/>
              <a:gd name="T4" fmla="*/ 50 w 54"/>
              <a:gd name="T5" fmla="*/ 39 h 54"/>
              <a:gd name="T6" fmla="*/ 46 w 54"/>
              <a:gd name="T7" fmla="*/ 46 h 54"/>
              <a:gd name="T8" fmla="*/ 35 w 54"/>
              <a:gd name="T9" fmla="*/ 54 h 54"/>
              <a:gd name="T10" fmla="*/ 27 w 54"/>
              <a:gd name="T11" fmla="*/ 54 h 54"/>
              <a:gd name="T12" fmla="*/ 27 w 54"/>
              <a:gd name="T13" fmla="*/ 54 h 54"/>
              <a:gd name="T14" fmla="*/ 16 w 54"/>
              <a:gd name="T15" fmla="*/ 54 h 54"/>
              <a:gd name="T16" fmla="*/ 8 w 54"/>
              <a:gd name="T17" fmla="*/ 46 h 54"/>
              <a:gd name="T18" fmla="*/ 0 w 54"/>
              <a:gd name="T19" fmla="*/ 39 h 54"/>
              <a:gd name="T20" fmla="*/ 0 w 54"/>
              <a:gd name="T21" fmla="*/ 27 h 54"/>
              <a:gd name="T22" fmla="*/ 0 w 54"/>
              <a:gd name="T23" fmla="*/ 27 h 54"/>
              <a:gd name="T24" fmla="*/ 0 w 54"/>
              <a:gd name="T25" fmla="*/ 19 h 54"/>
              <a:gd name="T26" fmla="*/ 8 w 54"/>
              <a:gd name="T27" fmla="*/ 12 h 54"/>
              <a:gd name="T28" fmla="*/ 16 w 54"/>
              <a:gd name="T29" fmla="*/ 4 h 54"/>
              <a:gd name="T30" fmla="*/ 27 w 54"/>
              <a:gd name="T31" fmla="*/ 0 h 54"/>
              <a:gd name="T32" fmla="*/ 27 w 54"/>
              <a:gd name="T33" fmla="*/ 0 h 54"/>
              <a:gd name="T34" fmla="*/ 35 w 54"/>
              <a:gd name="T35" fmla="*/ 4 h 54"/>
              <a:gd name="T36" fmla="*/ 46 w 54"/>
              <a:gd name="T37" fmla="*/ 12 h 54"/>
              <a:gd name="T38" fmla="*/ 50 w 54"/>
              <a:gd name="T39" fmla="*/ 19 h 54"/>
              <a:gd name="T40" fmla="*/ 54 w 54"/>
              <a:gd name="T41" fmla="*/ 27 h 54"/>
              <a:gd name="T42" fmla="*/ 54 w 54"/>
              <a:gd name="T43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54">
                <a:moveTo>
                  <a:pt x="54" y="27"/>
                </a:moveTo>
                <a:lnTo>
                  <a:pt x="54" y="27"/>
                </a:lnTo>
                <a:lnTo>
                  <a:pt x="50" y="39"/>
                </a:lnTo>
                <a:lnTo>
                  <a:pt x="46" y="46"/>
                </a:lnTo>
                <a:lnTo>
                  <a:pt x="35" y="54"/>
                </a:lnTo>
                <a:lnTo>
                  <a:pt x="27" y="54"/>
                </a:lnTo>
                <a:lnTo>
                  <a:pt x="27" y="54"/>
                </a:lnTo>
                <a:lnTo>
                  <a:pt x="16" y="54"/>
                </a:lnTo>
                <a:lnTo>
                  <a:pt x="8" y="46"/>
                </a:lnTo>
                <a:lnTo>
                  <a:pt x="0" y="39"/>
                </a:lnTo>
                <a:lnTo>
                  <a:pt x="0" y="27"/>
                </a:lnTo>
                <a:lnTo>
                  <a:pt x="0" y="27"/>
                </a:lnTo>
                <a:lnTo>
                  <a:pt x="0" y="19"/>
                </a:lnTo>
                <a:lnTo>
                  <a:pt x="8" y="12"/>
                </a:lnTo>
                <a:lnTo>
                  <a:pt x="16" y="4"/>
                </a:lnTo>
                <a:lnTo>
                  <a:pt x="27" y="0"/>
                </a:lnTo>
                <a:lnTo>
                  <a:pt x="27" y="0"/>
                </a:lnTo>
                <a:lnTo>
                  <a:pt x="35" y="4"/>
                </a:lnTo>
                <a:lnTo>
                  <a:pt x="46" y="12"/>
                </a:lnTo>
                <a:lnTo>
                  <a:pt x="50" y="19"/>
                </a:lnTo>
                <a:lnTo>
                  <a:pt x="54" y="27"/>
                </a:lnTo>
                <a:lnTo>
                  <a:pt x="54" y="2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34" name="Line 130">
            <a:extLst>
              <a:ext uri="{FF2B5EF4-FFF2-40B4-BE49-F238E27FC236}">
                <a16:creationId xmlns:a16="http://schemas.microsoft.com/office/drawing/2014/main" id="{C4C155F9-E4EB-5A82-64AE-37026A12C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7025" y="2408238"/>
            <a:ext cx="1588" cy="2227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35" name="Line 131">
            <a:extLst>
              <a:ext uri="{FF2B5EF4-FFF2-40B4-BE49-F238E27FC236}">
                <a16:creationId xmlns:a16="http://schemas.microsoft.com/office/drawing/2014/main" id="{23136EE1-1EE0-0133-D3AD-39207629FF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7025" y="4635500"/>
            <a:ext cx="3540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36" name="Line 132">
            <a:extLst>
              <a:ext uri="{FF2B5EF4-FFF2-40B4-BE49-F238E27FC236}">
                <a16:creationId xmlns:a16="http://schemas.microsoft.com/office/drawing/2014/main" id="{D14F00EF-5776-A9F5-FE79-60A855A125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7025" y="2408238"/>
            <a:ext cx="35401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37" name="Line 133">
            <a:extLst>
              <a:ext uri="{FF2B5EF4-FFF2-40B4-BE49-F238E27FC236}">
                <a16:creationId xmlns:a16="http://schemas.microsoft.com/office/drawing/2014/main" id="{66A9B836-4AFE-A413-8115-B8EFC001C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4750" y="3525838"/>
            <a:ext cx="3365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38" name="Line 134">
            <a:extLst>
              <a:ext uri="{FF2B5EF4-FFF2-40B4-BE49-F238E27FC236}">
                <a16:creationId xmlns:a16="http://schemas.microsoft.com/office/drawing/2014/main" id="{2D5A4E64-1FF8-571A-4E4E-99D7C5DC8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3525838"/>
            <a:ext cx="48101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39" name="Line 135">
            <a:extLst>
              <a:ext uri="{FF2B5EF4-FFF2-40B4-BE49-F238E27FC236}">
                <a16:creationId xmlns:a16="http://schemas.microsoft.com/office/drawing/2014/main" id="{7F6CEDBA-AF52-2D46-D028-C30A1197D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338" y="3525838"/>
            <a:ext cx="42068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40" name="Rectangle 136">
            <a:extLst>
              <a:ext uri="{FF2B5EF4-FFF2-40B4-BE49-F238E27FC236}">
                <a16:creationId xmlns:a16="http://schemas.microsoft.com/office/drawing/2014/main" id="{1CDD54D8-441A-8243-C564-1AC582959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1663700"/>
            <a:ext cx="1444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V</a:t>
            </a:r>
            <a:endParaRPr lang="en-US" altLang="en-US" sz="2800"/>
          </a:p>
        </p:txBody>
      </p:sp>
      <p:sp>
        <p:nvSpPr>
          <p:cNvPr id="636041" name="Rectangle 137">
            <a:extLst>
              <a:ext uri="{FF2B5EF4-FFF2-40B4-BE49-F238E27FC236}">
                <a16:creationId xmlns:a16="http://schemas.microsoft.com/office/drawing/2014/main" id="{E982253B-40EF-0258-1BDD-94106B595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1755775"/>
            <a:ext cx="257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DD</a:t>
            </a:r>
            <a:endParaRPr lang="en-US" altLang="en-US" sz="2800"/>
          </a:p>
        </p:txBody>
      </p:sp>
      <p:sp>
        <p:nvSpPr>
          <p:cNvPr id="636042" name="Line 138">
            <a:extLst>
              <a:ext uri="{FF2B5EF4-FFF2-40B4-BE49-F238E27FC236}">
                <a16:creationId xmlns:a16="http://schemas.microsoft.com/office/drawing/2014/main" id="{99205F31-220C-6537-2BCC-78606E7F5F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59488" y="1944688"/>
            <a:ext cx="3905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43" name="Line 139">
            <a:extLst>
              <a:ext uri="{FF2B5EF4-FFF2-40B4-BE49-F238E27FC236}">
                <a16:creationId xmlns:a16="http://schemas.microsoft.com/office/drawing/2014/main" id="{1AFD0EF0-EC21-511E-B550-129A75B3D0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6363" y="4129088"/>
            <a:ext cx="2746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44" name="Line 140">
            <a:extLst>
              <a:ext uri="{FF2B5EF4-FFF2-40B4-BE49-F238E27FC236}">
                <a16:creationId xmlns:a16="http://schemas.microsoft.com/office/drawing/2014/main" id="{ED81DFEF-FCDD-B8CF-8383-A8C086220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5575" y="4191000"/>
            <a:ext cx="1762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45" name="Line 141">
            <a:extLst>
              <a:ext uri="{FF2B5EF4-FFF2-40B4-BE49-F238E27FC236}">
                <a16:creationId xmlns:a16="http://schemas.microsoft.com/office/drawing/2014/main" id="{79D32704-77BD-F8AD-1930-DA27F0BD8A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4788" y="4244975"/>
            <a:ext cx="793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46" name="Line 142">
            <a:extLst>
              <a:ext uri="{FF2B5EF4-FFF2-40B4-BE49-F238E27FC236}">
                <a16:creationId xmlns:a16="http://schemas.microsoft.com/office/drawing/2014/main" id="{878B5F89-2D83-9F18-93A0-347508A9C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3525838"/>
            <a:ext cx="1588" cy="268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47" name="Line 143">
            <a:extLst>
              <a:ext uri="{FF2B5EF4-FFF2-40B4-BE49-F238E27FC236}">
                <a16:creationId xmlns:a16="http://schemas.microsoft.com/office/drawing/2014/main" id="{CF9469CB-AEB9-F5ED-572B-A41900645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5413" y="3794125"/>
            <a:ext cx="2317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48" name="Line 144">
            <a:extLst>
              <a:ext uri="{FF2B5EF4-FFF2-40B4-BE49-F238E27FC236}">
                <a16:creationId xmlns:a16="http://schemas.microsoft.com/office/drawing/2014/main" id="{91C58C52-C216-513C-82EE-123916F9E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3879850"/>
            <a:ext cx="1588" cy="249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49" name="Line 145">
            <a:extLst>
              <a:ext uri="{FF2B5EF4-FFF2-40B4-BE49-F238E27FC236}">
                <a16:creationId xmlns:a16="http://schemas.microsoft.com/office/drawing/2014/main" id="{01FA1248-0163-88AE-95AF-181BD28A4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5413" y="3879850"/>
            <a:ext cx="2317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50" name="Rectangle 146">
            <a:extLst>
              <a:ext uri="{FF2B5EF4-FFF2-40B4-BE49-F238E27FC236}">
                <a16:creationId xmlns:a16="http://schemas.microsoft.com/office/drawing/2014/main" id="{FF9438B5-E4EA-0FD1-C994-2C70F54DC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244850"/>
            <a:ext cx="1444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X</a:t>
            </a:r>
            <a:endParaRPr lang="en-US" altLang="en-US" sz="2800"/>
          </a:p>
        </p:txBody>
      </p:sp>
      <p:sp>
        <p:nvSpPr>
          <p:cNvPr id="636051" name="Freeform 147">
            <a:extLst>
              <a:ext uri="{FF2B5EF4-FFF2-40B4-BE49-F238E27FC236}">
                <a16:creationId xmlns:a16="http://schemas.microsoft.com/office/drawing/2014/main" id="{1250E892-36A5-1932-38CF-718B486A1896}"/>
              </a:ext>
            </a:extLst>
          </p:cNvPr>
          <p:cNvSpPr>
            <a:spLocks/>
          </p:cNvSpPr>
          <p:nvPr/>
        </p:nvSpPr>
        <p:spPr bwMode="auto">
          <a:xfrm>
            <a:off x="6554788" y="3489325"/>
            <a:ext cx="73025" cy="73025"/>
          </a:xfrm>
          <a:custGeom>
            <a:avLst/>
            <a:gdLst>
              <a:gd name="T0" fmla="*/ 46 w 46"/>
              <a:gd name="T1" fmla="*/ 23 h 46"/>
              <a:gd name="T2" fmla="*/ 46 w 46"/>
              <a:gd name="T3" fmla="*/ 23 h 46"/>
              <a:gd name="T4" fmla="*/ 46 w 46"/>
              <a:gd name="T5" fmla="*/ 30 h 46"/>
              <a:gd name="T6" fmla="*/ 38 w 46"/>
              <a:gd name="T7" fmla="*/ 38 h 46"/>
              <a:gd name="T8" fmla="*/ 30 w 46"/>
              <a:gd name="T9" fmla="*/ 42 h 46"/>
              <a:gd name="T10" fmla="*/ 23 w 46"/>
              <a:gd name="T11" fmla="*/ 46 h 46"/>
              <a:gd name="T12" fmla="*/ 23 w 46"/>
              <a:gd name="T13" fmla="*/ 46 h 46"/>
              <a:gd name="T14" fmla="*/ 15 w 46"/>
              <a:gd name="T15" fmla="*/ 42 h 46"/>
              <a:gd name="T16" fmla="*/ 7 w 46"/>
              <a:gd name="T17" fmla="*/ 38 h 46"/>
              <a:gd name="T18" fmla="*/ 3 w 46"/>
              <a:gd name="T19" fmla="*/ 30 h 46"/>
              <a:gd name="T20" fmla="*/ 0 w 46"/>
              <a:gd name="T21" fmla="*/ 23 h 46"/>
              <a:gd name="T22" fmla="*/ 0 w 46"/>
              <a:gd name="T23" fmla="*/ 23 h 46"/>
              <a:gd name="T24" fmla="*/ 3 w 46"/>
              <a:gd name="T25" fmla="*/ 11 h 46"/>
              <a:gd name="T26" fmla="*/ 7 w 46"/>
              <a:gd name="T27" fmla="*/ 3 h 46"/>
              <a:gd name="T28" fmla="*/ 15 w 46"/>
              <a:gd name="T29" fmla="*/ 0 h 46"/>
              <a:gd name="T30" fmla="*/ 23 w 46"/>
              <a:gd name="T31" fmla="*/ 0 h 46"/>
              <a:gd name="T32" fmla="*/ 23 w 46"/>
              <a:gd name="T33" fmla="*/ 0 h 46"/>
              <a:gd name="T34" fmla="*/ 30 w 46"/>
              <a:gd name="T35" fmla="*/ 0 h 46"/>
              <a:gd name="T36" fmla="*/ 38 w 46"/>
              <a:gd name="T37" fmla="*/ 3 h 46"/>
              <a:gd name="T38" fmla="*/ 46 w 46"/>
              <a:gd name="T39" fmla="*/ 11 h 46"/>
              <a:gd name="T40" fmla="*/ 46 w 46"/>
              <a:gd name="T41" fmla="*/ 23 h 46"/>
              <a:gd name="T42" fmla="*/ 46 w 46"/>
              <a:gd name="T43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46">
                <a:moveTo>
                  <a:pt x="46" y="23"/>
                </a:moveTo>
                <a:lnTo>
                  <a:pt x="46" y="23"/>
                </a:lnTo>
                <a:lnTo>
                  <a:pt x="46" y="30"/>
                </a:lnTo>
                <a:lnTo>
                  <a:pt x="38" y="38"/>
                </a:lnTo>
                <a:lnTo>
                  <a:pt x="30" y="42"/>
                </a:lnTo>
                <a:lnTo>
                  <a:pt x="23" y="46"/>
                </a:lnTo>
                <a:lnTo>
                  <a:pt x="23" y="46"/>
                </a:lnTo>
                <a:lnTo>
                  <a:pt x="15" y="42"/>
                </a:lnTo>
                <a:lnTo>
                  <a:pt x="7" y="38"/>
                </a:lnTo>
                <a:lnTo>
                  <a:pt x="3" y="30"/>
                </a:lnTo>
                <a:lnTo>
                  <a:pt x="0" y="23"/>
                </a:lnTo>
                <a:lnTo>
                  <a:pt x="0" y="23"/>
                </a:lnTo>
                <a:lnTo>
                  <a:pt x="3" y="11"/>
                </a:lnTo>
                <a:lnTo>
                  <a:pt x="7" y="3"/>
                </a:lnTo>
                <a:lnTo>
                  <a:pt x="15" y="0"/>
                </a:lnTo>
                <a:lnTo>
                  <a:pt x="23" y="0"/>
                </a:lnTo>
                <a:lnTo>
                  <a:pt x="23" y="0"/>
                </a:lnTo>
                <a:lnTo>
                  <a:pt x="30" y="0"/>
                </a:lnTo>
                <a:lnTo>
                  <a:pt x="38" y="3"/>
                </a:lnTo>
                <a:lnTo>
                  <a:pt x="46" y="11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2" name="Line 148">
            <a:extLst>
              <a:ext uri="{FF2B5EF4-FFF2-40B4-BE49-F238E27FC236}">
                <a16:creationId xmlns:a16="http://schemas.microsoft.com/office/drawing/2014/main" id="{C11314BF-4286-5F43-3EC9-B159430A9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97838" y="4129088"/>
            <a:ext cx="280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53" name="Line 149">
            <a:extLst>
              <a:ext uri="{FF2B5EF4-FFF2-40B4-BE49-F238E27FC236}">
                <a16:creationId xmlns:a16="http://schemas.microsoft.com/office/drawing/2014/main" id="{F2D765AB-45C7-90F9-0638-323C866FFB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4191000"/>
            <a:ext cx="1762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54" name="Line 150">
            <a:extLst>
              <a:ext uri="{FF2B5EF4-FFF2-40B4-BE49-F238E27FC236}">
                <a16:creationId xmlns:a16="http://schemas.microsoft.com/office/drawing/2014/main" id="{EBBBE20A-3507-1C6C-CB28-A1E9BC582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6263" y="4244975"/>
            <a:ext cx="841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55" name="Line 151">
            <a:extLst>
              <a:ext uri="{FF2B5EF4-FFF2-40B4-BE49-F238E27FC236}">
                <a16:creationId xmlns:a16="http://schemas.microsoft.com/office/drawing/2014/main" id="{42EFFB9A-4E02-6645-B92E-9B45E7CCC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2775" y="3525838"/>
            <a:ext cx="1588" cy="268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56" name="Line 152">
            <a:extLst>
              <a:ext uri="{FF2B5EF4-FFF2-40B4-BE49-F238E27FC236}">
                <a16:creationId xmlns:a16="http://schemas.microsoft.com/office/drawing/2014/main" id="{84314605-C969-B1EA-C61C-4169A2636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6888" y="3794125"/>
            <a:ext cx="2365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57" name="Line 153">
            <a:extLst>
              <a:ext uri="{FF2B5EF4-FFF2-40B4-BE49-F238E27FC236}">
                <a16:creationId xmlns:a16="http://schemas.microsoft.com/office/drawing/2014/main" id="{22B8A2F2-C601-5948-8574-D85E807B3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2775" y="3879850"/>
            <a:ext cx="1588" cy="249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58" name="Line 154">
            <a:extLst>
              <a:ext uri="{FF2B5EF4-FFF2-40B4-BE49-F238E27FC236}">
                <a16:creationId xmlns:a16="http://schemas.microsoft.com/office/drawing/2014/main" id="{A5F41D0C-AF06-7B29-6AE0-5FA500741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6888" y="3879850"/>
            <a:ext cx="2365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59" name="Freeform 155">
            <a:extLst>
              <a:ext uri="{FF2B5EF4-FFF2-40B4-BE49-F238E27FC236}">
                <a16:creationId xmlns:a16="http://schemas.microsoft.com/office/drawing/2014/main" id="{12B19316-9915-7484-4CBA-FDCF58CEBCD0}"/>
              </a:ext>
            </a:extLst>
          </p:cNvPr>
          <p:cNvSpPr>
            <a:spLocks/>
          </p:cNvSpPr>
          <p:nvPr/>
        </p:nvSpPr>
        <p:spPr bwMode="auto">
          <a:xfrm>
            <a:off x="8196263" y="3489325"/>
            <a:ext cx="73025" cy="73025"/>
          </a:xfrm>
          <a:custGeom>
            <a:avLst/>
            <a:gdLst>
              <a:gd name="T0" fmla="*/ 46 w 46"/>
              <a:gd name="T1" fmla="*/ 23 h 46"/>
              <a:gd name="T2" fmla="*/ 46 w 46"/>
              <a:gd name="T3" fmla="*/ 23 h 46"/>
              <a:gd name="T4" fmla="*/ 46 w 46"/>
              <a:gd name="T5" fmla="*/ 30 h 46"/>
              <a:gd name="T6" fmla="*/ 42 w 46"/>
              <a:gd name="T7" fmla="*/ 38 h 46"/>
              <a:gd name="T8" fmla="*/ 34 w 46"/>
              <a:gd name="T9" fmla="*/ 42 h 46"/>
              <a:gd name="T10" fmla="*/ 23 w 46"/>
              <a:gd name="T11" fmla="*/ 46 h 46"/>
              <a:gd name="T12" fmla="*/ 23 w 46"/>
              <a:gd name="T13" fmla="*/ 46 h 46"/>
              <a:gd name="T14" fmla="*/ 15 w 46"/>
              <a:gd name="T15" fmla="*/ 42 h 46"/>
              <a:gd name="T16" fmla="*/ 7 w 46"/>
              <a:gd name="T17" fmla="*/ 38 h 46"/>
              <a:gd name="T18" fmla="*/ 3 w 46"/>
              <a:gd name="T19" fmla="*/ 30 h 46"/>
              <a:gd name="T20" fmla="*/ 0 w 46"/>
              <a:gd name="T21" fmla="*/ 23 h 46"/>
              <a:gd name="T22" fmla="*/ 0 w 46"/>
              <a:gd name="T23" fmla="*/ 23 h 46"/>
              <a:gd name="T24" fmla="*/ 3 w 46"/>
              <a:gd name="T25" fmla="*/ 11 h 46"/>
              <a:gd name="T26" fmla="*/ 7 w 46"/>
              <a:gd name="T27" fmla="*/ 3 h 46"/>
              <a:gd name="T28" fmla="*/ 15 w 46"/>
              <a:gd name="T29" fmla="*/ 0 h 46"/>
              <a:gd name="T30" fmla="*/ 23 w 46"/>
              <a:gd name="T31" fmla="*/ 0 h 46"/>
              <a:gd name="T32" fmla="*/ 23 w 46"/>
              <a:gd name="T33" fmla="*/ 0 h 46"/>
              <a:gd name="T34" fmla="*/ 34 w 46"/>
              <a:gd name="T35" fmla="*/ 0 h 46"/>
              <a:gd name="T36" fmla="*/ 42 w 46"/>
              <a:gd name="T37" fmla="*/ 3 h 46"/>
              <a:gd name="T38" fmla="*/ 46 w 46"/>
              <a:gd name="T39" fmla="*/ 11 h 46"/>
              <a:gd name="T40" fmla="*/ 46 w 46"/>
              <a:gd name="T41" fmla="*/ 23 h 46"/>
              <a:gd name="T42" fmla="*/ 46 w 46"/>
              <a:gd name="T43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46">
                <a:moveTo>
                  <a:pt x="46" y="23"/>
                </a:moveTo>
                <a:lnTo>
                  <a:pt x="46" y="23"/>
                </a:lnTo>
                <a:lnTo>
                  <a:pt x="46" y="30"/>
                </a:lnTo>
                <a:lnTo>
                  <a:pt x="42" y="38"/>
                </a:lnTo>
                <a:lnTo>
                  <a:pt x="34" y="42"/>
                </a:lnTo>
                <a:lnTo>
                  <a:pt x="23" y="46"/>
                </a:lnTo>
                <a:lnTo>
                  <a:pt x="23" y="46"/>
                </a:lnTo>
                <a:lnTo>
                  <a:pt x="15" y="42"/>
                </a:lnTo>
                <a:lnTo>
                  <a:pt x="7" y="38"/>
                </a:lnTo>
                <a:lnTo>
                  <a:pt x="3" y="30"/>
                </a:lnTo>
                <a:lnTo>
                  <a:pt x="0" y="23"/>
                </a:lnTo>
                <a:lnTo>
                  <a:pt x="0" y="23"/>
                </a:lnTo>
                <a:lnTo>
                  <a:pt x="3" y="11"/>
                </a:lnTo>
                <a:lnTo>
                  <a:pt x="7" y="3"/>
                </a:lnTo>
                <a:lnTo>
                  <a:pt x="15" y="0"/>
                </a:lnTo>
                <a:lnTo>
                  <a:pt x="23" y="0"/>
                </a:lnTo>
                <a:lnTo>
                  <a:pt x="23" y="0"/>
                </a:lnTo>
                <a:lnTo>
                  <a:pt x="34" y="0"/>
                </a:lnTo>
                <a:lnTo>
                  <a:pt x="42" y="3"/>
                </a:lnTo>
                <a:lnTo>
                  <a:pt x="46" y="11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0" name="Freeform 156">
            <a:extLst>
              <a:ext uri="{FF2B5EF4-FFF2-40B4-BE49-F238E27FC236}">
                <a16:creationId xmlns:a16="http://schemas.microsoft.com/office/drawing/2014/main" id="{2DD81F7A-E743-99A4-D4FA-4DEBB7DE616A}"/>
              </a:ext>
            </a:extLst>
          </p:cNvPr>
          <p:cNvSpPr>
            <a:spLocks/>
          </p:cNvSpPr>
          <p:nvPr/>
        </p:nvSpPr>
        <p:spPr bwMode="auto">
          <a:xfrm>
            <a:off x="5370513" y="3489325"/>
            <a:ext cx="73025" cy="73025"/>
          </a:xfrm>
          <a:custGeom>
            <a:avLst/>
            <a:gdLst>
              <a:gd name="T0" fmla="*/ 46 w 46"/>
              <a:gd name="T1" fmla="*/ 23 h 46"/>
              <a:gd name="T2" fmla="*/ 46 w 46"/>
              <a:gd name="T3" fmla="*/ 23 h 46"/>
              <a:gd name="T4" fmla="*/ 42 w 46"/>
              <a:gd name="T5" fmla="*/ 30 h 46"/>
              <a:gd name="T6" fmla="*/ 38 w 46"/>
              <a:gd name="T7" fmla="*/ 38 h 46"/>
              <a:gd name="T8" fmla="*/ 31 w 46"/>
              <a:gd name="T9" fmla="*/ 42 h 46"/>
              <a:gd name="T10" fmla="*/ 23 w 46"/>
              <a:gd name="T11" fmla="*/ 46 h 46"/>
              <a:gd name="T12" fmla="*/ 23 w 46"/>
              <a:gd name="T13" fmla="*/ 46 h 46"/>
              <a:gd name="T14" fmla="*/ 11 w 46"/>
              <a:gd name="T15" fmla="*/ 42 h 46"/>
              <a:gd name="T16" fmla="*/ 4 w 46"/>
              <a:gd name="T17" fmla="*/ 38 h 46"/>
              <a:gd name="T18" fmla="*/ 0 w 46"/>
              <a:gd name="T19" fmla="*/ 30 h 46"/>
              <a:gd name="T20" fmla="*/ 0 w 46"/>
              <a:gd name="T21" fmla="*/ 23 h 46"/>
              <a:gd name="T22" fmla="*/ 0 w 46"/>
              <a:gd name="T23" fmla="*/ 23 h 46"/>
              <a:gd name="T24" fmla="*/ 0 w 46"/>
              <a:gd name="T25" fmla="*/ 11 h 46"/>
              <a:gd name="T26" fmla="*/ 4 w 46"/>
              <a:gd name="T27" fmla="*/ 3 h 46"/>
              <a:gd name="T28" fmla="*/ 11 w 46"/>
              <a:gd name="T29" fmla="*/ 0 h 46"/>
              <a:gd name="T30" fmla="*/ 23 w 46"/>
              <a:gd name="T31" fmla="*/ 0 h 46"/>
              <a:gd name="T32" fmla="*/ 23 w 46"/>
              <a:gd name="T33" fmla="*/ 0 h 46"/>
              <a:gd name="T34" fmla="*/ 31 w 46"/>
              <a:gd name="T35" fmla="*/ 0 h 46"/>
              <a:gd name="T36" fmla="*/ 38 w 46"/>
              <a:gd name="T37" fmla="*/ 3 h 46"/>
              <a:gd name="T38" fmla="*/ 42 w 46"/>
              <a:gd name="T39" fmla="*/ 11 h 46"/>
              <a:gd name="T40" fmla="*/ 46 w 46"/>
              <a:gd name="T41" fmla="*/ 23 h 46"/>
              <a:gd name="T42" fmla="*/ 46 w 46"/>
              <a:gd name="T43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46">
                <a:moveTo>
                  <a:pt x="46" y="23"/>
                </a:moveTo>
                <a:lnTo>
                  <a:pt x="46" y="23"/>
                </a:lnTo>
                <a:lnTo>
                  <a:pt x="42" y="30"/>
                </a:lnTo>
                <a:lnTo>
                  <a:pt x="38" y="38"/>
                </a:lnTo>
                <a:lnTo>
                  <a:pt x="31" y="42"/>
                </a:lnTo>
                <a:lnTo>
                  <a:pt x="23" y="46"/>
                </a:lnTo>
                <a:lnTo>
                  <a:pt x="23" y="46"/>
                </a:lnTo>
                <a:lnTo>
                  <a:pt x="11" y="42"/>
                </a:lnTo>
                <a:lnTo>
                  <a:pt x="4" y="38"/>
                </a:lnTo>
                <a:lnTo>
                  <a:pt x="0" y="30"/>
                </a:lnTo>
                <a:lnTo>
                  <a:pt x="0" y="23"/>
                </a:lnTo>
                <a:lnTo>
                  <a:pt x="0" y="23"/>
                </a:lnTo>
                <a:lnTo>
                  <a:pt x="0" y="11"/>
                </a:lnTo>
                <a:lnTo>
                  <a:pt x="4" y="3"/>
                </a:lnTo>
                <a:lnTo>
                  <a:pt x="11" y="0"/>
                </a:lnTo>
                <a:lnTo>
                  <a:pt x="23" y="0"/>
                </a:lnTo>
                <a:lnTo>
                  <a:pt x="23" y="0"/>
                </a:lnTo>
                <a:lnTo>
                  <a:pt x="31" y="0"/>
                </a:lnTo>
                <a:lnTo>
                  <a:pt x="38" y="3"/>
                </a:lnTo>
                <a:lnTo>
                  <a:pt x="42" y="11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1" name="Rectangle 157">
            <a:extLst>
              <a:ext uri="{FF2B5EF4-FFF2-40B4-BE49-F238E27FC236}">
                <a16:creationId xmlns:a16="http://schemas.microsoft.com/office/drawing/2014/main" id="{AF8A2DB3-B961-AF8C-EDC3-13CA80EF6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5" y="3787775"/>
            <a:ext cx="179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M</a:t>
            </a:r>
            <a:endParaRPr lang="en-US" altLang="en-US" sz="2800"/>
          </a:p>
        </p:txBody>
      </p:sp>
      <p:sp>
        <p:nvSpPr>
          <p:cNvPr id="636062" name="Rectangle 158">
            <a:extLst>
              <a:ext uri="{FF2B5EF4-FFF2-40B4-BE49-F238E27FC236}">
                <a16:creationId xmlns:a16="http://schemas.microsoft.com/office/drawing/2014/main" id="{3D768FF9-E045-5510-A4E4-8E4F9A200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438" y="38846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</a:rPr>
              <a:t>7</a:t>
            </a:r>
            <a:endParaRPr lang="en-US" altLang="en-US" sz="2800"/>
          </a:p>
        </p:txBody>
      </p:sp>
      <p:sp>
        <p:nvSpPr>
          <p:cNvPr id="636063" name="Line 159">
            <a:extLst>
              <a:ext uri="{FF2B5EF4-FFF2-40B4-BE49-F238E27FC236}">
                <a16:creationId xmlns:a16="http://schemas.microsoft.com/office/drawing/2014/main" id="{546217C2-5BFE-7AB0-1EC0-0D35041A9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675" y="3921125"/>
            <a:ext cx="1778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64" name="Freeform 160">
            <a:extLst>
              <a:ext uri="{FF2B5EF4-FFF2-40B4-BE49-F238E27FC236}">
                <a16:creationId xmlns:a16="http://schemas.microsoft.com/office/drawing/2014/main" id="{AFE121F4-F6D3-AF0C-1FD4-D40FC4AE6F45}"/>
              </a:ext>
            </a:extLst>
          </p:cNvPr>
          <p:cNvSpPr>
            <a:spLocks/>
          </p:cNvSpPr>
          <p:nvPr/>
        </p:nvSpPr>
        <p:spPr bwMode="auto">
          <a:xfrm>
            <a:off x="7720013" y="3525838"/>
            <a:ext cx="206375" cy="200025"/>
          </a:xfrm>
          <a:custGeom>
            <a:avLst/>
            <a:gdLst>
              <a:gd name="T0" fmla="*/ 0 w 130"/>
              <a:gd name="T1" fmla="*/ 126 h 126"/>
              <a:gd name="T2" fmla="*/ 130 w 130"/>
              <a:gd name="T3" fmla="*/ 126 h 126"/>
              <a:gd name="T4" fmla="*/ 130 w 130"/>
              <a:gd name="T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26">
                <a:moveTo>
                  <a:pt x="0" y="126"/>
                </a:moveTo>
                <a:lnTo>
                  <a:pt x="130" y="126"/>
                </a:lnTo>
                <a:lnTo>
                  <a:pt x="13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65" name="Freeform 161">
            <a:extLst>
              <a:ext uri="{FF2B5EF4-FFF2-40B4-BE49-F238E27FC236}">
                <a16:creationId xmlns:a16="http://schemas.microsoft.com/office/drawing/2014/main" id="{C9E978A0-A952-CB3F-F332-75C0352B146B}"/>
              </a:ext>
            </a:extLst>
          </p:cNvPr>
          <p:cNvSpPr>
            <a:spLocks/>
          </p:cNvSpPr>
          <p:nvPr/>
        </p:nvSpPr>
        <p:spPr bwMode="auto">
          <a:xfrm>
            <a:off x="7720013" y="4116388"/>
            <a:ext cx="206375" cy="158750"/>
          </a:xfrm>
          <a:custGeom>
            <a:avLst/>
            <a:gdLst>
              <a:gd name="T0" fmla="*/ 130 w 130"/>
              <a:gd name="T1" fmla="*/ 100 h 100"/>
              <a:gd name="T2" fmla="*/ 130 w 130"/>
              <a:gd name="T3" fmla="*/ 0 h 100"/>
              <a:gd name="T4" fmla="*/ 0 w 130"/>
              <a:gd name="T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0">
                <a:moveTo>
                  <a:pt x="130" y="100"/>
                </a:moveTo>
                <a:lnTo>
                  <a:pt x="13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66" name="Line 162">
            <a:extLst>
              <a:ext uri="{FF2B5EF4-FFF2-40B4-BE49-F238E27FC236}">
                <a16:creationId xmlns:a16="http://schemas.microsoft.com/office/drawing/2014/main" id="{D4174764-A389-D825-D823-2C119F6761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0013" y="3671888"/>
            <a:ext cx="1587" cy="506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67" name="Line 163">
            <a:extLst>
              <a:ext uri="{FF2B5EF4-FFF2-40B4-BE49-F238E27FC236}">
                <a16:creationId xmlns:a16="http://schemas.microsoft.com/office/drawing/2014/main" id="{E7F41F17-D7C2-B36E-19D3-AE48F7B99B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5238" y="3794125"/>
            <a:ext cx="1587" cy="255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68" name="Rectangle 164">
            <a:extLst>
              <a:ext uri="{FF2B5EF4-FFF2-40B4-BE49-F238E27FC236}">
                <a16:creationId xmlns:a16="http://schemas.microsoft.com/office/drawing/2014/main" id="{CFCABC56-6ADC-2D2F-0B10-0211BC34B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463" y="37941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1</a:t>
            </a:r>
            <a:endParaRPr lang="en-US" altLang="en-US" sz="2800"/>
          </a:p>
        </p:txBody>
      </p:sp>
      <p:sp>
        <p:nvSpPr>
          <p:cNvPr id="636069" name="Freeform 165">
            <a:extLst>
              <a:ext uri="{FF2B5EF4-FFF2-40B4-BE49-F238E27FC236}">
                <a16:creationId xmlns:a16="http://schemas.microsoft.com/office/drawing/2014/main" id="{C2EC6510-F190-764A-D870-DDD4240BAB63}"/>
              </a:ext>
            </a:extLst>
          </p:cNvPr>
          <p:cNvSpPr>
            <a:spLocks/>
          </p:cNvSpPr>
          <p:nvPr/>
        </p:nvSpPr>
        <p:spPr bwMode="auto">
          <a:xfrm>
            <a:off x="7889875" y="3489325"/>
            <a:ext cx="73025" cy="73025"/>
          </a:xfrm>
          <a:custGeom>
            <a:avLst/>
            <a:gdLst>
              <a:gd name="T0" fmla="*/ 46 w 46"/>
              <a:gd name="T1" fmla="*/ 23 h 46"/>
              <a:gd name="T2" fmla="*/ 46 w 46"/>
              <a:gd name="T3" fmla="*/ 23 h 46"/>
              <a:gd name="T4" fmla="*/ 43 w 46"/>
              <a:gd name="T5" fmla="*/ 30 h 46"/>
              <a:gd name="T6" fmla="*/ 39 w 46"/>
              <a:gd name="T7" fmla="*/ 38 h 46"/>
              <a:gd name="T8" fmla="*/ 31 w 46"/>
              <a:gd name="T9" fmla="*/ 42 h 46"/>
              <a:gd name="T10" fmla="*/ 23 w 46"/>
              <a:gd name="T11" fmla="*/ 46 h 46"/>
              <a:gd name="T12" fmla="*/ 23 w 46"/>
              <a:gd name="T13" fmla="*/ 46 h 46"/>
              <a:gd name="T14" fmla="*/ 12 w 46"/>
              <a:gd name="T15" fmla="*/ 42 h 46"/>
              <a:gd name="T16" fmla="*/ 4 w 46"/>
              <a:gd name="T17" fmla="*/ 38 h 46"/>
              <a:gd name="T18" fmla="*/ 0 w 46"/>
              <a:gd name="T19" fmla="*/ 30 h 46"/>
              <a:gd name="T20" fmla="*/ 0 w 46"/>
              <a:gd name="T21" fmla="*/ 23 h 46"/>
              <a:gd name="T22" fmla="*/ 0 w 46"/>
              <a:gd name="T23" fmla="*/ 23 h 46"/>
              <a:gd name="T24" fmla="*/ 0 w 46"/>
              <a:gd name="T25" fmla="*/ 11 h 46"/>
              <a:gd name="T26" fmla="*/ 4 w 46"/>
              <a:gd name="T27" fmla="*/ 3 h 46"/>
              <a:gd name="T28" fmla="*/ 12 w 46"/>
              <a:gd name="T29" fmla="*/ 0 h 46"/>
              <a:gd name="T30" fmla="*/ 23 w 46"/>
              <a:gd name="T31" fmla="*/ 0 h 46"/>
              <a:gd name="T32" fmla="*/ 23 w 46"/>
              <a:gd name="T33" fmla="*/ 0 h 46"/>
              <a:gd name="T34" fmla="*/ 31 w 46"/>
              <a:gd name="T35" fmla="*/ 0 h 46"/>
              <a:gd name="T36" fmla="*/ 39 w 46"/>
              <a:gd name="T37" fmla="*/ 3 h 46"/>
              <a:gd name="T38" fmla="*/ 43 w 46"/>
              <a:gd name="T39" fmla="*/ 11 h 46"/>
              <a:gd name="T40" fmla="*/ 46 w 46"/>
              <a:gd name="T41" fmla="*/ 23 h 46"/>
              <a:gd name="T42" fmla="*/ 46 w 46"/>
              <a:gd name="T43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46">
                <a:moveTo>
                  <a:pt x="46" y="23"/>
                </a:moveTo>
                <a:lnTo>
                  <a:pt x="46" y="23"/>
                </a:lnTo>
                <a:lnTo>
                  <a:pt x="43" y="30"/>
                </a:lnTo>
                <a:lnTo>
                  <a:pt x="39" y="38"/>
                </a:lnTo>
                <a:lnTo>
                  <a:pt x="31" y="42"/>
                </a:lnTo>
                <a:lnTo>
                  <a:pt x="23" y="46"/>
                </a:lnTo>
                <a:lnTo>
                  <a:pt x="23" y="46"/>
                </a:lnTo>
                <a:lnTo>
                  <a:pt x="12" y="42"/>
                </a:lnTo>
                <a:lnTo>
                  <a:pt x="4" y="38"/>
                </a:lnTo>
                <a:lnTo>
                  <a:pt x="0" y="30"/>
                </a:lnTo>
                <a:lnTo>
                  <a:pt x="0" y="23"/>
                </a:lnTo>
                <a:lnTo>
                  <a:pt x="0" y="23"/>
                </a:lnTo>
                <a:lnTo>
                  <a:pt x="0" y="11"/>
                </a:lnTo>
                <a:lnTo>
                  <a:pt x="4" y="3"/>
                </a:lnTo>
                <a:lnTo>
                  <a:pt x="12" y="0"/>
                </a:lnTo>
                <a:lnTo>
                  <a:pt x="23" y="0"/>
                </a:lnTo>
                <a:lnTo>
                  <a:pt x="23" y="0"/>
                </a:lnTo>
                <a:lnTo>
                  <a:pt x="31" y="0"/>
                </a:lnTo>
                <a:lnTo>
                  <a:pt x="39" y="3"/>
                </a:lnTo>
                <a:lnTo>
                  <a:pt x="43" y="11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0" name="Rectangle 166">
            <a:extLst>
              <a:ext uri="{FF2B5EF4-FFF2-40B4-BE49-F238E27FC236}">
                <a16:creationId xmlns:a16="http://schemas.microsoft.com/office/drawing/2014/main" id="{C3C9FFEB-7A82-1BD6-E04B-6F9A5896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5" y="4495800"/>
            <a:ext cx="179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M</a:t>
            </a:r>
            <a:endParaRPr lang="en-US" altLang="en-US" sz="2800"/>
          </a:p>
        </p:txBody>
      </p:sp>
      <p:sp>
        <p:nvSpPr>
          <p:cNvPr id="636071" name="Rectangle 167">
            <a:extLst>
              <a:ext uri="{FF2B5EF4-FFF2-40B4-BE49-F238E27FC236}">
                <a16:creationId xmlns:a16="http://schemas.microsoft.com/office/drawing/2014/main" id="{625EB864-C6CC-3C6B-34FE-52FBC2718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438" y="45926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</a:rPr>
              <a:t>5</a:t>
            </a:r>
            <a:endParaRPr lang="en-US" altLang="en-US" sz="2800"/>
          </a:p>
        </p:txBody>
      </p:sp>
      <p:sp>
        <p:nvSpPr>
          <p:cNvPr id="636072" name="Line 168">
            <a:extLst>
              <a:ext uri="{FF2B5EF4-FFF2-40B4-BE49-F238E27FC236}">
                <a16:creationId xmlns:a16="http://schemas.microsoft.com/office/drawing/2014/main" id="{513F385C-B286-0EA4-9F14-A4A4E98BE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675" y="4635500"/>
            <a:ext cx="1778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73" name="Freeform 169">
            <a:extLst>
              <a:ext uri="{FF2B5EF4-FFF2-40B4-BE49-F238E27FC236}">
                <a16:creationId xmlns:a16="http://schemas.microsoft.com/office/drawing/2014/main" id="{24279678-054A-7721-8884-BA5F0C77B492}"/>
              </a:ext>
            </a:extLst>
          </p:cNvPr>
          <p:cNvSpPr>
            <a:spLocks/>
          </p:cNvSpPr>
          <p:nvPr/>
        </p:nvSpPr>
        <p:spPr bwMode="auto">
          <a:xfrm>
            <a:off x="7720013" y="4275138"/>
            <a:ext cx="206375" cy="165100"/>
          </a:xfrm>
          <a:custGeom>
            <a:avLst/>
            <a:gdLst>
              <a:gd name="T0" fmla="*/ 0 w 130"/>
              <a:gd name="T1" fmla="*/ 104 h 104"/>
              <a:gd name="T2" fmla="*/ 130 w 130"/>
              <a:gd name="T3" fmla="*/ 104 h 104"/>
              <a:gd name="T4" fmla="*/ 130 w 130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4">
                <a:moveTo>
                  <a:pt x="0" y="104"/>
                </a:moveTo>
                <a:lnTo>
                  <a:pt x="130" y="104"/>
                </a:lnTo>
                <a:lnTo>
                  <a:pt x="13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74" name="Freeform 170">
            <a:extLst>
              <a:ext uri="{FF2B5EF4-FFF2-40B4-BE49-F238E27FC236}">
                <a16:creationId xmlns:a16="http://schemas.microsoft.com/office/drawing/2014/main" id="{CBC06825-9A54-CBB3-BF94-B8DD624E7DF2}"/>
              </a:ext>
            </a:extLst>
          </p:cNvPr>
          <p:cNvSpPr>
            <a:spLocks/>
          </p:cNvSpPr>
          <p:nvPr/>
        </p:nvSpPr>
        <p:spPr bwMode="auto">
          <a:xfrm>
            <a:off x="7720013" y="4824413"/>
            <a:ext cx="206375" cy="201612"/>
          </a:xfrm>
          <a:custGeom>
            <a:avLst/>
            <a:gdLst>
              <a:gd name="T0" fmla="*/ 130 w 130"/>
              <a:gd name="T1" fmla="*/ 127 h 127"/>
              <a:gd name="T2" fmla="*/ 130 w 130"/>
              <a:gd name="T3" fmla="*/ 0 h 127"/>
              <a:gd name="T4" fmla="*/ 0 w 130"/>
              <a:gd name="T5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27">
                <a:moveTo>
                  <a:pt x="130" y="127"/>
                </a:moveTo>
                <a:lnTo>
                  <a:pt x="13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75" name="Line 171">
            <a:extLst>
              <a:ext uri="{FF2B5EF4-FFF2-40B4-BE49-F238E27FC236}">
                <a16:creationId xmlns:a16="http://schemas.microsoft.com/office/drawing/2014/main" id="{EBD3D6E4-5C74-5FCA-170C-76391635AE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0013" y="4379913"/>
            <a:ext cx="1587" cy="506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76" name="Line 172">
            <a:extLst>
              <a:ext uri="{FF2B5EF4-FFF2-40B4-BE49-F238E27FC236}">
                <a16:creationId xmlns:a16="http://schemas.microsoft.com/office/drawing/2014/main" id="{890DD118-1FFF-375D-9E2F-A702187C3E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5238" y="4502150"/>
            <a:ext cx="1587" cy="255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77" name="Line 173">
            <a:extLst>
              <a:ext uri="{FF2B5EF4-FFF2-40B4-BE49-F238E27FC236}">
                <a16:creationId xmlns:a16="http://schemas.microsoft.com/office/drawing/2014/main" id="{A3543737-C1BA-E703-3DB4-B6324E532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6688" y="5026025"/>
            <a:ext cx="280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78" name="Line 174">
            <a:extLst>
              <a:ext uri="{FF2B5EF4-FFF2-40B4-BE49-F238E27FC236}">
                <a16:creationId xmlns:a16="http://schemas.microsoft.com/office/drawing/2014/main" id="{1236D9C0-DBA4-0F90-8644-8078A7DC49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2250" y="5087938"/>
            <a:ext cx="1762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79" name="Line 175">
            <a:extLst>
              <a:ext uri="{FF2B5EF4-FFF2-40B4-BE49-F238E27FC236}">
                <a16:creationId xmlns:a16="http://schemas.microsoft.com/office/drawing/2014/main" id="{32885991-3642-D612-9E8C-A1E0EF0FD4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3525" y="5141913"/>
            <a:ext cx="857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80" name="Rectangle 176">
            <a:extLst>
              <a:ext uri="{FF2B5EF4-FFF2-40B4-BE49-F238E27FC236}">
                <a16:creationId xmlns:a16="http://schemas.microsoft.com/office/drawing/2014/main" id="{60F367E8-D803-479F-AC85-923F697A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5" y="2274888"/>
            <a:ext cx="17938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M</a:t>
            </a:r>
            <a:endParaRPr lang="en-US" altLang="en-US" sz="2800"/>
          </a:p>
        </p:txBody>
      </p:sp>
      <p:sp>
        <p:nvSpPr>
          <p:cNvPr id="636081" name="Rectangle 177">
            <a:extLst>
              <a:ext uri="{FF2B5EF4-FFF2-40B4-BE49-F238E27FC236}">
                <a16:creationId xmlns:a16="http://schemas.microsoft.com/office/drawing/2014/main" id="{5E8F0C8A-343C-33D8-2FF0-B9831E59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438" y="23717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</a:rPr>
              <a:t>6</a:t>
            </a:r>
            <a:endParaRPr lang="en-US" altLang="en-US" sz="2800"/>
          </a:p>
        </p:txBody>
      </p:sp>
      <p:sp>
        <p:nvSpPr>
          <p:cNvPr id="636082" name="Line 178">
            <a:extLst>
              <a:ext uri="{FF2B5EF4-FFF2-40B4-BE49-F238E27FC236}">
                <a16:creationId xmlns:a16="http://schemas.microsoft.com/office/drawing/2014/main" id="{DD43D277-9154-4456-3A29-2C4D1F4E6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675" y="2408238"/>
            <a:ext cx="920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83" name="Freeform 179">
            <a:extLst>
              <a:ext uri="{FF2B5EF4-FFF2-40B4-BE49-F238E27FC236}">
                <a16:creationId xmlns:a16="http://schemas.microsoft.com/office/drawing/2014/main" id="{991325CA-9A1B-319B-2B7D-2BEF3FA27374}"/>
              </a:ext>
            </a:extLst>
          </p:cNvPr>
          <p:cNvSpPr>
            <a:spLocks/>
          </p:cNvSpPr>
          <p:nvPr/>
        </p:nvSpPr>
        <p:spPr bwMode="auto">
          <a:xfrm>
            <a:off x="7720013" y="1944688"/>
            <a:ext cx="206375" cy="274637"/>
          </a:xfrm>
          <a:custGeom>
            <a:avLst/>
            <a:gdLst>
              <a:gd name="T0" fmla="*/ 0 w 130"/>
              <a:gd name="T1" fmla="*/ 173 h 173"/>
              <a:gd name="T2" fmla="*/ 130 w 130"/>
              <a:gd name="T3" fmla="*/ 173 h 173"/>
              <a:gd name="T4" fmla="*/ 130 w 130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73">
                <a:moveTo>
                  <a:pt x="0" y="173"/>
                </a:moveTo>
                <a:lnTo>
                  <a:pt x="130" y="173"/>
                </a:lnTo>
                <a:lnTo>
                  <a:pt x="13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84" name="Freeform 180">
            <a:extLst>
              <a:ext uri="{FF2B5EF4-FFF2-40B4-BE49-F238E27FC236}">
                <a16:creationId xmlns:a16="http://schemas.microsoft.com/office/drawing/2014/main" id="{9BBEC4F1-9D86-52AC-BDB9-B1B726216A3C}"/>
              </a:ext>
            </a:extLst>
          </p:cNvPr>
          <p:cNvSpPr>
            <a:spLocks/>
          </p:cNvSpPr>
          <p:nvPr/>
        </p:nvSpPr>
        <p:spPr bwMode="auto">
          <a:xfrm>
            <a:off x="7720013" y="2603500"/>
            <a:ext cx="206375" cy="165100"/>
          </a:xfrm>
          <a:custGeom>
            <a:avLst/>
            <a:gdLst>
              <a:gd name="T0" fmla="*/ 130 w 130"/>
              <a:gd name="T1" fmla="*/ 104 h 104"/>
              <a:gd name="T2" fmla="*/ 130 w 130"/>
              <a:gd name="T3" fmla="*/ 0 h 104"/>
              <a:gd name="T4" fmla="*/ 0 w 130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4">
                <a:moveTo>
                  <a:pt x="130" y="104"/>
                </a:moveTo>
                <a:lnTo>
                  <a:pt x="13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85" name="Line 181">
            <a:extLst>
              <a:ext uri="{FF2B5EF4-FFF2-40B4-BE49-F238E27FC236}">
                <a16:creationId xmlns:a16="http://schemas.microsoft.com/office/drawing/2014/main" id="{A416E011-C268-596C-8A5C-3CA2E043DC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0013" y="2159000"/>
            <a:ext cx="1587" cy="5064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86" name="Line 182">
            <a:extLst>
              <a:ext uri="{FF2B5EF4-FFF2-40B4-BE49-F238E27FC236}">
                <a16:creationId xmlns:a16="http://schemas.microsoft.com/office/drawing/2014/main" id="{7881E309-5CC7-0E6E-CF99-1A8801CA1F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5238" y="2279650"/>
            <a:ext cx="1587" cy="257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87" name="Freeform 183">
            <a:extLst>
              <a:ext uri="{FF2B5EF4-FFF2-40B4-BE49-F238E27FC236}">
                <a16:creationId xmlns:a16="http://schemas.microsoft.com/office/drawing/2014/main" id="{F24D4F18-D70F-E63E-80DC-912776972FE7}"/>
              </a:ext>
            </a:extLst>
          </p:cNvPr>
          <p:cNvSpPr>
            <a:spLocks/>
          </p:cNvSpPr>
          <p:nvPr/>
        </p:nvSpPr>
        <p:spPr bwMode="auto">
          <a:xfrm>
            <a:off x="7524750" y="2365375"/>
            <a:ext cx="85725" cy="85725"/>
          </a:xfrm>
          <a:custGeom>
            <a:avLst/>
            <a:gdLst>
              <a:gd name="T0" fmla="*/ 54 w 54"/>
              <a:gd name="T1" fmla="*/ 27 h 54"/>
              <a:gd name="T2" fmla="*/ 54 w 54"/>
              <a:gd name="T3" fmla="*/ 27 h 54"/>
              <a:gd name="T4" fmla="*/ 54 w 54"/>
              <a:gd name="T5" fmla="*/ 39 h 54"/>
              <a:gd name="T6" fmla="*/ 46 w 54"/>
              <a:gd name="T7" fmla="*/ 46 h 54"/>
              <a:gd name="T8" fmla="*/ 38 w 54"/>
              <a:gd name="T9" fmla="*/ 54 h 54"/>
              <a:gd name="T10" fmla="*/ 27 w 54"/>
              <a:gd name="T11" fmla="*/ 54 h 54"/>
              <a:gd name="T12" fmla="*/ 27 w 54"/>
              <a:gd name="T13" fmla="*/ 54 h 54"/>
              <a:gd name="T14" fmla="*/ 19 w 54"/>
              <a:gd name="T15" fmla="*/ 54 h 54"/>
              <a:gd name="T16" fmla="*/ 7 w 54"/>
              <a:gd name="T17" fmla="*/ 46 h 54"/>
              <a:gd name="T18" fmla="*/ 4 w 54"/>
              <a:gd name="T19" fmla="*/ 39 h 54"/>
              <a:gd name="T20" fmla="*/ 0 w 54"/>
              <a:gd name="T21" fmla="*/ 27 h 54"/>
              <a:gd name="T22" fmla="*/ 0 w 54"/>
              <a:gd name="T23" fmla="*/ 27 h 54"/>
              <a:gd name="T24" fmla="*/ 4 w 54"/>
              <a:gd name="T25" fmla="*/ 19 h 54"/>
              <a:gd name="T26" fmla="*/ 7 w 54"/>
              <a:gd name="T27" fmla="*/ 12 h 54"/>
              <a:gd name="T28" fmla="*/ 19 w 54"/>
              <a:gd name="T29" fmla="*/ 4 h 54"/>
              <a:gd name="T30" fmla="*/ 27 w 54"/>
              <a:gd name="T31" fmla="*/ 0 h 54"/>
              <a:gd name="T32" fmla="*/ 27 w 54"/>
              <a:gd name="T33" fmla="*/ 0 h 54"/>
              <a:gd name="T34" fmla="*/ 38 w 54"/>
              <a:gd name="T35" fmla="*/ 4 h 54"/>
              <a:gd name="T36" fmla="*/ 46 w 54"/>
              <a:gd name="T37" fmla="*/ 12 h 54"/>
              <a:gd name="T38" fmla="*/ 54 w 54"/>
              <a:gd name="T39" fmla="*/ 19 h 54"/>
              <a:gd name="T40" fmla="*/ 54 w 54"/>
              <a:gd name="T41" fmla="*/ 27 h 54"/>
              <a:gd name="T42" fmla="*/ 54 w 54"/>
              <a:gd name="T43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54">
                <a:moveTo>
                  <a:pt x="54" y="27"/>
                </a:moveTo>
                <a:lnTo>
                  <a:pt x="54" y="27"/>
                </a:lnTo>
                <a:lnTo>
                  <a:pt x="54" y="39"/>
                </a:lnTo>
                <a:lnTo>
                  <a:pt x="46" y="46"/>
                </a:lnTo>
                <a:lnTo>
                  <a:pt x="38" y="54"/>
                </a:lnTo>
                <a:lnTo>
                  <a:pt x="27" y="54"/>
                </a:lnTo>
                <a:lnTo>
                  <a:pt x="27" y="54"/>
                </a:lnTo>
                <a:lnTo>
                  <a:pt x="19" y="54"/>
                </a:lnTo>
                <a:lnTo>
                  <a:pt x="7" y="46"/>
                </a:lnTo>
                <a:lnTo>
                  <a:pt x="4" y="39"/>
                </a:lnTo>
                <a:lnTo>
                  <a:pt x="0" y="27"/>
                </a:lnTo>
                <a:lnTo>
                  <a:pt x="0" y="27"/>
                </a:lnTo>
                <a:lnTo>
                  <a:pt x="4" y="19"/>
                </a:lnTo>
                <a:lnTo>
                  <a:pt x="7" y="12"/>
                </a:lnTo>
                <a:lnTo>
                  <a:pt x="19" y="4"/>
                </a:lnTo>
                <a:lnTo>
                  <a:pt x="27" y="0"/>
                </a:lnTo>
                <a:lnTo>
                  <a:pt x="27" y="0"/>
                </a:lnTo>
                <a:lnTo>
                  <a:pt x="38" y="4"/>
                </a:lnTo>
                <a:lnTo>
                  <a:pt x="46" y="12"/>
                </a:lnTo>
                <a:lnTo>
                  <a:pt x="54" y="19"/>
                </a:lnTo>
                <a:lnTo>
                  <a:pt x="54" y="27"/>
                </a:lnTo>
                <a:lnTo>
                  <a:pt x="54" y="2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88" name="Line 184">
            <a:extLst>
              <a:ext uri="{FF2B5EF4-FFF2-40B4-BE49-F238E27FC236}">
                <a16:creationId xmlns:a16="http://schemas.microsoft.com/office/drawing/2014/main" id="{8C7D280D-A10A-E296-4DA8-36A4120EE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2313" y="2408238"/>
            <a:ext cx="1587" cy="2227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89" name="Line 185">
            <a:extLst>
              <a:ext uri="{FF2B5EF4-FFF2-40B4-BE49-F238E27FC236}">
                <a16:creationId xmlns:a16="http://schemas.microsoft.com/office/drawing/2014/main" id="{09F0E1CD-CF1D-4EFC-7332-0473C396D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72313" y="4635500"/>
            <a:ext cx="36036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90" name="Line 186">
            <a:extLst>
              <a:ext uri="{FF2B5EF4-FFF2-40B4-BE49-F238E27FC236}">
                <a16:creationId xmlns:a16="http://schemas.microsoft.com/office/drawing/2014/main" id="{928FF2E1-E1CA-091A-25F0-280CDDB85F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72313" y="2408238"/>
            <a:ext cx="3603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91" name="Line 187">
            <a:extLst>
              <a:ext uri="{FF2B5EF4-FFF2-40B4-BE49-F238E27FC236}">
                <a16:creationId xmlns:a16="http://schemas.microsoft.com/office/drawing/2014/main" id="{4B48527E-EED9-A269-E773-F2491571C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6388" y="3525838"/>
            <a:ext cx="5556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92" name="Rectangle 188">
            <a:extLst>
              <a:ext uri="{FF2B5EF4-FFF2-40B4-BE49-F238E27FC236}">
                <a16:creationId xmlns:a16="http://schemas.microsoft.com/office/drawing/2014/main" id="{9B679629-A7E0-908B-8560-E2620C30C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5" y="1663700"/>
            <a:ext cx="1444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V</a:t>
            </a:r>
            <a:endParaRPr lang="en-US" altLang="en-US" sz="2800"/>
          </a:p>
        </p:txBody>
      </p:sp>
      <p:sp>
        <p:nvSpPr>
          <p:cNvPr id="636093" name="Rectangle 189">
            <a:extLst>
              <a:ext uri="{FF2B5EF4-FFF2-40B4-BE49-F238E27FC236}">
                <a16:creationId xmlns:a16="http://schemas.microsoft.com/office/drawing/2014/main" id="{90BD4E17-A419-6C58-5751-3FEA91198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413" y="1755775"/>
            <a:ext cx="257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DD</a:t>
            </a:r>
            <a:endParaRPr lang="en-US" altLang="en-US" sz="2800"/>
          </a:p>
        </p:txBody>
      </p:sp>
      <p:sp>
        <p:nvSpPr>
          <p:cNvPr id="636094" name="Line 190">
            <a:extLst>
              <a:ext uri="{FF2B5EF4-FFF2-40B4-BE49-F238E27FC236}">
                <a16:creationId xmlns:a16="http://schemas.microsoft.com/office/drawing/2014/main" id="{2252ED8D-C2F2-F1B8-FC75-147581215D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1125" y="1944688"/>
            <a:ext cx="3905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95" name="Freeform 191">
            <a:extLst>
              <a:ext uri="{FF2B5EF4-FFF2-40B4-BE49-F238E27FC236}">
                <a16:creationId xmlns:a16="http://schemas.microsoft.com/office/drawing/2014/main" id="{9BDDA81C-9076-11E7-5D06-954964FC83A8}"/>
              </a:ext>
            </a:extLst>
          </p:cNvPr>
          <p:cNvSpPr>
            <a:spLocks/>
          </p:cNvSpPr>
          <p:nvPr/>
        </p:nvSpPr>
        <p:spPr bwMode="auto">
          <a:xfrm>
            <a:off x="7035800" y="3489325"/>
            <a:ext cx="73025" cy="73025"/>
          </a:xfrm>
          <a:custGeom>
            <a:avLst/>
            <a:gdLst>
              <a:gd name="T0" fmla="*/ 46 w 46"/>
              <a:gd name="T1" fmla="*/ 23 h 46"/>
              <a:gd name="T2" fmla="*/ 46 w 46"/>
              <a:gd name="T3" fmla="*/ 23 h 46"/>
              <a:gd name="T4" fmla="*/ 46 w 46"/>
              <a:gd name="T5" fmla="*/ 30 h 46"/>
              <a:gd name="T6" fmla="*/ 42 w 46"/>
              <a:gd name="T7" fmla="*/ 38 h 46"/>
              <a:gd name="T8" fmla="*/ 35 w 46"/>
              <a:gd name="T9" fmla="*/ 42 h 46"/>
              <a:gd name="T10" fmla="*/ 23 w 46"/>
              <a:gd name="T11" fmla="*/ 46 h 46"/>
              <a:gd name="T12" fmla="*/ 23 w 46"/>
              <a:gd name="T13" fmla="*/ 46 h 46"/>
              <a:gd name="T14" fmla="*/ 16 w 46"/>
              <a:gd name="T15" fmla="*/ 42 h 46"/>
              <a:gd name="T16" fmla="*/ 8 w 46"/>
              <a:gd name="T17" fmla="*/ 38 h 46"/>
              <a:gd name="T18" fmla="*/ 4 w 46"/>
              <a:gd name="T19" fmla="*/ 30 h 46"/>
              <a:gd name="T20" fmla="*/ 0 w 46"/>
              <a:gd name="T21" fmla="*/ 23 h 46"/>
              <a:gd name="T22" fmla="*/ 0 w 46"/>
              <a:gd name="T23" fmla="*/ 23 h 46"/>
              <a:gd name="T24" fmla="*/ 4 w 46"/>
              <a:gd name="T25" fmla="*/ 11 h 46"/>
              <a:gd name="T26" fmla="*/ 8 w 46"/>
              <a:gd name="T27" fmla="*/ 3 h 46"/>
              <a:gd name="T28" fmla="*/ 16 w 46"/>
              <a:gd name="T29" fmla="*/ 0 h 46"/>
              <a:gd name="T30" fmla="*/ 23 w 46"/>
              <a:gd name="T31" fmla="*/ 0 h 46"/>
              <a:gd name="T32" fmla="*/ 23 w 46"/>
              <a:gd name="T33" fmla="*/ 0 h 46"/>
              <a:gd name="T34" fmla="*/ 35 w 46"/>
              <a:gd name="T35" fmla="*/ 0 h 46"/>
              <a:gd name="T36" fmla="*/ 42 w 46"/>
              <a:gd name="T37" fmla="*/ 3 h 46"/>
              <a:gd name="T38" fmla="*/ 46 w 46"/>
              <a:gd name="T39" fmla="*/ 11 h 46"/>
              <a:gd name="T40" fmla="*/ 46 w 46"/>
              <a:gd name="T41" fmla="*/ 23 h 46"/>
              <a:gd name="T42" fmla="*/ 46 w 46"/>
              <a:gd name="T43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46">
                <a:moveTo>
                  <a:pt x="46" y="23"/>
                </a:moveTo>
                <a:lnTo>
                  <a:pt x="46" y="23"/>
                </a:lnTo>
                <a:lnTo>
                  <a:pt x="46" y="30"/>
                </a:lnTo>
                <a:lnTo>
                  <a:pt x="42" y="38"/>
                </a:lnTo>
                <a:lnTo>
                  <a:pt x="35" y="42"/>
                </a:lnTo>
                <a:lnTo>
                  <a:pt x="23" y="46"/>
                </a:lnTo>
                <a:lnTo>
                  <a:pt x="23" y="46"/>
                </a:lnTo>
                <a:lnTo>
                  <a:pt x="16" y="42"/>
                </a:lnTo>
                <a:lnTo>
                  <a:pt x="8" y="38"/>
                </a:lnTo>
                <a:lnTo>
                  <a:pt x="4" y="30"/>
                </a:lnTo>
                <a:lnTo>
                  <a:pt x="0" y="23"/>
                </a:lnTo>
                <a:lnTo>
                  <a:pt x="0" y="23"/>
                </a:lnTo>
                <a:lnTo>
                  <a:pt x="4" y="11"/>
                </a:lnTo>
                <a:lnTo>
                  <a:pt x="8" y="3"/>
                </a:lnTo>
                <a:lnTo>
                  <a:pt x="16" y="0"/>
                </a:lnTo>
                <a:lnTo>
                  <a:pt x="23" y="0"/>
                </a:lnTo>
                <a:lnTo>
                  <a:pt x="23" y="0"/>
                </a:lnTo>
                <a:lnTo>
                  <a:pt x="35" y="0"/>
                </a:lnTo>
                <a:lnTo>
                  <a:pt x="42" y="3"/>
                </a:lnTo>
                <a:lnTo>
                  <a:pt x="46" y="11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96" name="Rectangle 192">
            <a:extLst>
              <a:ext uri="{FF2B5EF4-FFF2-40B4-BE49-F238E27FC236}">
                <a16:creationId xmlns:a16="http://schemas.microsoft.com/office/drawing/2014/main" id="{1BE10DB0-2702-7BD2-691A-80703D46F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5295900"/>
            <a:ext cx="15494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(b) (1-1) overlap</a:t>
            </a:r>
            <a:endParaRPr lang="en-US" altLang="en-US" sz="2800"/>
          </a:p>
        </p:txBody>
      </p:sp>
      <p:sp>
        <p:nvSpPr>
          <p:cNvPr id="636097" name="Freeform 193">
            <a:extLst>
              <a:ext uri="{FF2B5EF4-FFF2-40B4-BE49-F238E27FC236}">
                <a16:creationId xmlns:a16="http://schemas.microsoft.com/office/drawing/2014/main" id="{27B5D793-D3DD-610F-D879-01ADF036B0A2}"/>
              </a:ext>
            </a:extLst>
          </p:cNvPr>
          <p:cNvSpPr>
            <a:spLocks/>
          </p:cNvSpPr>
          <p:nvPr/>
        </p:nvSpPr>
        <p:spPr bwMode="auto">
          <a:xfrm>
            <a:off x="3021013" y="4275138"/>
            <a:ext cx="146050" cy="115887"/>
          </a:xfrm>
          <a:custGeom>
            <a:avLst/>
            <a:gdLst>
              <a:gd name="T0" fmla="*/ 31 w 92"/>
              <a:gd name="T1" fmla="*/ 31 h 73"/>
              <a:gd name="T2" fmla="*/ 31 w 92"/>
              <a:gd name="T3" fmla="*/ 0 h 73"/>
              <a:gd name="T4" fmla="*/ 31 w 92"/>
              <a:gd name="T5" fmla="*/ 0 h 73"/>
              <a:gd name="T6" fmla="*/ 61 w 92"/>
              <a:gd name="T7" fmla="*/ 39 h 73"/>
              <a:gd name="T8" fmla="*/ 61 w 92"/>
              <a:gd name="T9" fmla="*/ 39 h 73"/>
              <a:gd name="T10" fmla="*/ 92 w 92"/>
              <a:gd name="T11" fmla="*/ 73 h 73"/>
              <a:gd name="T12" fmla="*/ 92 w 92"/>
              <a:gd name="T13" fmla="*/ 73 h 73"/>
              <a:gd name="T14" fmla="*/ 50 w 92"/>
              <a:gd name="T15" fmla="*/ 58 h 73"/>
              <a:gd name="T16" fmla="*/ 0 w 92"/>
              <a:gd name="T17" fmla="*/ 47 h 73"/>
              <a:gd name="T18" fmla="*/ 0 w 92"/>
              <a:gd name="T19" fmla="*/ 47 h 73"/>
              <a:gd name="T20" fmla="*/ 31 w 92"/>
              <a:gd name="T2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73">
                <a:moveTo>
                  <a:pt x="31" y="31"/>
                </a:moveTo>
                <a:lnTo>
                  <a:pt x="31" y="0"/>
                </a:lnTo>
                <a:lnTo>
                  <a:pt x="31" y="0"/>
                </a:lnTo>
                <a:lnTo>
                  <a:pt x="61" y="39"/>
                </a:lnTo>
                <a:lnTo>
                  <a:pt x="61" y="39"/>
                </a:lnTo>
                <a:lnTo>
                  <a:pt x="92" y="73"/>
                </a:lnTo>
                <a:lnTo>
                  <a:pt x="92" y="73"/>
                </a:lnTo>
                <a:lnTo>
                  <a:pt x="50" y="58"/>
                </a:lnTo>
                <a:lnTo>
                  <a:pt x="0" y="47"/>
                </a:lnTo>
                <a:lnTo>
                  <a:pt x="0" y="47"/>
                </a:lnTo>
                <a:lnTo>
                  <a:pt x="31" y="3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98" name="Freeform 194">
            <a:extLst>
              <a:ext uri="{FF2B5EF4-FFF2-40B4-BE49-F238E27FC236}">
                <a16:creationId xmlns:a16="http://schemas.microsoft.com/office/drawing/2014/main" id="{9E6CA4A9-A3E8-2D30-512A-64A713845FEC}"/>
              </a:ext>
            </a:extLst>
          </p:cNvPr>
          <p:cNvSpPr>
            <a:spLocks/>
          </p:cNvSpPr>
          <p:nvPr/>
        </p:nvSpPr>
        <p:spPr bwMode="auto">
          <a:xfrm>
            <a:off x="4089400" y="3482975"/>
            <a:ext cx="84138" cy="85725"/>
          </a:xfrm>
          <a:custGeom>
            <a:avLst/>
            <a:gdLst>
              <a:gd name="T0" fmla="*/ 53 w 53"/>
              <a:gd name="T1" fmla="*/ 27 h 54"/>
              <a:gd name="T2" fmla="*/ 53 w 53"/>
              <a:gd name="T3" fmla="*/ 27 h 54"/>
              <a:gd name="T4" fmla="*/ 50 w 53"/>
              <a:gd name="T5" fmla="*/ 34 h 54"/>
              <a:gd name="T6" fmla="*/ 46 w 53"/>
              <a:gd name="T7" fmla="*/ 46 h 54"/>
              <a:gd name="T8" fmla="*/ 38 w 53"/>
              <a:gd name="T9" fmla="*/ 50 h 54"/>
              <a:gd name="T10" fmla="*/ 27 w 53"/>
              <a:gd name="T11" fmla="*/ 54 h 54"/>
              <a:gd name="T12" fmla="*/ 27 w 53"/>
              <a:gd name="T13" fmla="*/ 54 h 54"/>
              <a:gd name="T14" fmla="*/ 15 w 53"/>
              <a:gd name="T15" fmla="*/ 50 h 54"/>
              <a:gd name="T16" fmla="*/ 7 w 53"/>
              <a:gd name="T17" fmla="*/ 46 h 54"/>
              <a:gd name="T18" fmla="*/ 0 w 53"/>
              <a:gd name="T19" fmla="*/ 34 h 54"/>
              <a:gd name="T20" fmla="*/ 0 w 53"/>
              <a:gd name="T21" fmla="*/ 27 h 54"/>
              <a:gd name="T22" fmla="*/ 0 w 53"/>
              <a:gd name="T23" fmla="*/ 27 h 54"/>
              <a:gd name="T24" fmla="*/ 0 w 53"/>
              <a:gd name="T25" fmla="*/ 15 h 54"/>
              <a:gd name="T26" fmla="*/ 7 w 53"/>
              <a:gd name="T27" fmla="*/ 7 h 54"/>
              <a:gd name="T28" fmla="*/ 15 w 53"/>
              <a:gd name="T29" fmla="*/ 0 h 54"/>
              <a:gd name="T30" fmla="*/ 27 w 53"/>
              <a:gd name="T31" fmla="*/ 0 h 54"/>
              <a:gd name="T32" fmla="*/ 27 w 53"/>
              <a:gd name="T33" fmla="*/ 0 h 54"/>
              <a:gd name="T34" fmla="*/ 38 w 53"/>
              <a:gd name="T35" fmla="*/ 0 h 54"/>
              <a:gd name="T36" fmla="*/ 46 w 53"/>
              <a:gd name="T37" fmla="*/ 7 h 54"/>
              <a:gd name="T38" fmla="*/ 50 w 53"/>
              <a:gd name="T39" fmla="*/ 15 h 54"/>
              <a:gd name="T40" fmla="*/ 53 w 53"/>
              <a:gd name="T41" fmla="*/ 27 h 54"/>
              <a:gd name="T42" fmla="*/ 53 w 53"/>
              <a:gd name="T43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" h="54">
                <a:moveTo>
                  <a:pt x="53" y="27"/>
                </a:moveTo>
                <a:lnTo>
                  <a:pt x="53" y="27"/>
                </a:lnTo>
                <a:lnTo>
                  <a:pt x="50" y="34"/>
                </a:lnTo>
                <a:lnTo>
                  <a:pt x="46" y="46"/>
                </a:lnTo>
                <a:lnTo>
                  <a:pt x="38" y="50"/>
                </a:lnTo>
                <a:lnTo>
                  <a:pt x="27" y="54"/>
                </a:lnTo>
                <a:lnTo>
                  <a:pt x="27" y="54"/>
                </a:lnTo>
                <a:lnTo>
                  <a:pt x="15" y="50"/>
                </a:lnTo>
                <a:lnTo>
                  <a:pt x="7" y="46"/>
                </a:lnTo>
                <a:lnTo>
                  <a:pt x="0" y="34"/>
                </a:lnTo>
                <a:lnTo>
                  <a:pt x="0" y="27"/>
                </a:lnTo>
                <a:lnTo>
                  <a:pt x="0" y="27"/>
                </a:lnTo>
                <a:lnTo>
                  <a:pt x="0" y="15"/>
                </a:lnTo>
                <a:lnTo>
                  <a:pt x="7" y="7"/>
                </a:lnTo>
                <a:lnTo>
                  <a:pt x="15" y="0"/>
                </a:lnTo>
                <a:lnTo>
                  <a:pt x="27" y="0"/>
                </a:lnTo>
                <a:lnTo>
                  <a:pt x="27" y="0"/>
                </a:lnTo>
                <a:lnTo>
                  <a:pt x="38" y="0"/>
                </a:lnTo>
                <a:lnTo>
                  <a:pt x="46" y="7"/>
                </a:lnTo>
                <a:lnTo>
                  <a:pt x="50" y="15"/>
                </a:lnTo>
                <a:lnTo>
                  <a:pt x="53" y="27"/>
                </a:lnTo>
                <a:lnTo>
                  <a:pt x="53" y="2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99" name="Freeform 195">
            <a:extLst>
              <a:ext uri="{FF2B5EF4-FFF2-40B4-BE49-F238E27FC236}">
                <a16:creationId xmlns:a16="http://schemas.microsoft.com/office/drawing/2014/main" id="{43A82439-DF4C-F7D8-3D22-8185A00208F8}"/>
              </a:ext>
            </a:extLst>
          </p:cNvPr>
          <p:cNvSpPr>
            <a:spLocks/>
          </p:cNvSpPr>
          <p:nvPr/>
        </p:nvSpPr>
        <p:spPr bwMode="auto">
          <a:xfrm>
            <a:off x="8439150" y="3482975"/>
            <a:ext cx="85725" cy="85725"/>
          </a:xfrm>
          <a:custGeom>
            <a:avLst/>
            <a:gdLst>
              <a:gd name="T0" fmla="*/ 54 w 54"/>
              <a:gd name="T1" fmla="*/ 27 h 54"/>
              <a:gd name="T2" fmla="*/ 54 w 54"/>
              <a:gd name="T3" fmla="*/ 27 h 54"/>
              <a:gd name="T4" fmla="*/ 50 w 54"/>
              <a:gd name="T5" fmla="*/ 34 h 54"/>
              <a:gd name="T6" fmla="*/ 46 w 54"/>
              <a:gd name="T7" fmla="*/ 46 h 54"/>
              <a:gd name="T8" fmla="*/ 39 w 54"/>
              <a:gd name="T9" fmla="*/ 50 h 54"/>
              <a:gd name="T10" fmla="*/ 27 w 54"/>
              <a:gd name="T11" fmla="*/ 54 h 54"/>
              <a:gd name="T12" fmla="*/ 27 w 54"/>
              <a:gd name="T13" fmla="*/ 54 h 54"/>
              <a:gd name="T14" fmla="*/ 16 w 54"/>
              <a:gd name="T15" fmla="*/ 50 h 54"/>
              <a:gd name="T16" fmla="*/ 8 w 54"/>
              <a:gd name="T17" fmla="*/ 46 h 54"/>
              <a:gd name="T18" fmla="*/ 0 w 54"/>
              <a:gd name="T19" fmla="*/ 34 h 54"/>
              <a:gd name="T20" fmla="*/ 0 w 54"/>
              <a:gd name="T21" fmla="*/ 27 h 54"/>
              <a:gd name="T22" fmla="*/ 0 w 54"/>
              <a:gd name="T23" fmla="*/ 27 h 54"/>
              <a:gd name="T24" fmla="*/ 0 w 54"/>
              <a:gd name="T25" fmla="*/ 15 h 54"/>
              <a:gd name="T26" fmla="*/ 8 w 54"/>
              <a:gd name="T27" fmla="*/ 7 h 54"/>
              <a:gd name="T28" fmla="*/ 16 w 54"/>
              <a:gd name="T29" fmla="*/ 0 h 54"/>
              <a:gd name="T30" fmla="*/ 27 w 54"/>
              <a:gd name="T31" fmla="*/ 0 h 54"/>
              <a:gd name="T32" fmla="*/ 27 w 54"/>
              <a:gd name="T33" fmla="*/ 0 h 54"/>
              <a:gd name="T34" fmla="*/ 39 w 54"/>
              <a:gd name="T35" fmla="*/ 0 h 54"/>
              <a:gd name="T36" fmla="*/ 46 w 54"/>
              <a:gd name="T37" fmla="*/ 7 h 54"/>
              <a:gd name="T38" fmla="*/ 50 w 54"/>
              <a:gd name="T39" fmla="*/ 15 h 54"/>
              <a:gd name="T40" fmla="*/ 54 w 54"/>
              <a:gd name="T41" fmla="*/ 27 h 54"/>
              <a:gd name="T42" fmla="*/ 54 w 54"/>
              <a:gd name="T43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54">
                <a:moveTo>
                  <a:pt x="54" y="27"/>
                </a:moveTo>
                <a:lnTo>
                  <a:pt x="54" y="27"/>
                </a:lnTo>
                <a:lnTo>
                  <a:pt x="50" y="34"/>
                </a:lnTo>
                <a:lnTo>
                  <a:pt x="46" y="46"/>
                </a:lnTo>
                <a:lnTo>
                  <a:pt x="39" y="50"/>
                </a:lnTo>
                <a:lnTo>
                  <a:pt x="27" y="54"/>
                </a:lnTo>
                <a:lnTo>
                  <a:pt x="27" y="54"/>
                </a:lnTo>
                <a:lnTo>
                  <a:pt x="16" y="50"/>
                </a:lnTo>
                <a:lnTo>
                  <a:pt x="8" y="46"/>
                </a:lnTo>
                <a:lnTo>
                  <a:pt x="0" y="34"/>
                </a:lnTo>
                <a:lnTo>
                  <a:pt x="0" y="27"/>
                </a:lnTo>
                <a:lnTo>
                  <a:pt x="0" y="27"/>
                </a:lnTo>
                <a:lnTo>
                  <a:pt x="0" y="15"/>
                </a:lnTo>
                <a:lnTo>
                  <a:pt x="8" y="7"/>
                </a:lnTo>
                <a:lnTo>
                  <a:pt x="16" y="0"/>
                </a:lnTo>
                <a:lnTo>
                  <a:pt x="27" y="0"/>
                </a:lnTo>
                <a:lnTo>
                  <a:pt x="27" y="0"/>
                </a:lnTo>
                <a:lnTo>
                  <a:pt x="39" y="0"/>
                </a:lnTo>
                <a:lnTo>
                  <a:pt x="46" y="7"/>
                </a:lnTo>
                <a:lnTo>
                  <a:pt x="50" y="15"/>
                </a:lnTo>
                <a:lnTo>
                  <a:pt x="54" y="27"/>
                </a:lnTo>
                <a:lnTo>
                  <a:pt x="54" y="27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100" name="Freeform 196">
            <a:extLst>
              <a:ext uri="{FF2B5EF4-FFF2-40B4-BE49-F238E27FC236}">
                <a16:creationId xmlns:a16="http://schemas.microsoft.com/office/drawing/2014/main" id="{A8E80D01-5677-7693-3342-31C55C47DD6F}"/>
              </a:ext>
            </a:extLst>
          </p:cNvPr>
          <p:cNvSpPr>
            <a:spLocks/>
          </p:cNvSpPr>
          <p:nvPr/>
        </p:nvSpPr>
        <p:spPr bwMode="auto">
          <a:xfrm>
            <a:off x="2209800" y="2335213"/>
            <a:ext cx="866775" cy="2008187"/>
          </a:xfrm>
          <a:custGeom>
            <a:avLst/>
            <a:gdLst>
              <a:gd name="T0" fmla="*/ 0 w 546"/>
              <a:gd name="T1" fmla="*/ 0 h 1265"/>
              <a:gd name="T2" fmla="*/ 0 w 546"/>
              <a:gd name="T3" fmla="*/ 0 h 1265"/>
              <a:gd name="T4" fmla="*/ 7 w 546"/>
              <a:gd name="T5" fmla="*/ 8 h 1265"/>
              <a:gd name="T6" fmla="*/ 11 w 546"/>
              <a:gd name="T7" fmla="*/ 19 h 1265"/>
              <a:gd name="T8" fmla="*/ 19 w 546"/>
              <a:gd name="T9" fmla="*/ 50 h 1265"/>
              <a:gd name="T10" fmla="*/ 27 w 546"/>
              <a:gd name="T11" fmla="*/ 104 h 1265"/>
              <a:gd name="T12" fmla="*/ 27 w 546"/>
              <a:gd name="T13" fmla="*/ 104 h 1265"/>
              <a:gd name="T14" fmla="*/ 31 w 546"/>
              <a:gd name="T15" fmla="*/ 135 h 1265"/>
              <a:gd name="T16" fmla="*/ 50 w 546"/>
              <a:gd name="T17" fmla="*/ 185 h 1265"/>
              <a:gd name="T18" fmla="*/ 61 w 546"/>
              <a:gd name="T19" fmla="*/ 215 h 1265"/>
              <a:gd name="T20" fmla="*/ 80 w 546"/>
              <a:gd name="T21" fmla="*/ 246 h 1265"/>
              <a:gd name="T22" fmla="*/ 104 w 546"/>
              <a:gd name="T23" fmla="*/ 281 h 1265"/>
              <a:gd name="T24" fmla="*/ 130 w 546"/>
              <a:gd name="T25" fmla="*/ 311 h 1265"/>
              <a:gd name="T26" fmla="*/ 130 w 546"/>
              <a:gd name="T27" fmla="*/ 311 h 1265"/>
              <a:gd name="T28" fmla="*/ 203 w 546"/>
              <a:gd name="T29" fmla="*/ 392 h 1265"/>
              <a:gd name="T30" fmla="*/ 253 w 546"/>
              <a:gd name="T31" fmla="*/ 454 h 1265"/>
              <a:gd name="T32" fmla="*/ 284 w 546"/>
              <a:gd name="T33" fmla="*/ 500 h 1265"/>
              <a:gd name="T34" fmla="*/ 303 w 546"/>
              <a:gd name="T35" fmla="*/ 534 h 1265"/>
              <a:gd name="T36" fmla="*/ 303 w 546"/>
              <a:gd name="T37" fmla="*/ 534 h 1265"/>
              <a:gd name="T38" fmla="*/ 326 w 546"/>
              <a:gd name="T39" fmla="*/ 573 h 1265"/>
              <a:gd name="T40" fmla="*/ 350 w 546"/>
              <a:gd name="T41" fmla="*/ 630 h 1265"/>
              <a:gd name="T42" fmla="*/ 361 w 546"/>
              <a:gd name="T43" fmla="*/ 665 h 1265"/>
              <a:gd name="T44" fmla="*/ 373 w 546"/>
              <a:gd name="T45" fmla="*/ 707 h 1265"/>
              <a:gd name="T46" fmla="*/ 380 w 546"/>
              <a:gd name="T47" fmla="*/ 757 h 1265"/>
              <a:gd name="T48" fmla="*/ 384 w 546"/>
              <a:gd name="T49" fmla="*/ 815 h 1265"/>
              <a:gd name="T50" fmla="*/ 384 w 546"/>
              <a:gd name="T51" fmla="*/ 815 h 1265"/>
              <a:gd name="T52" fmla="*/ 400 w 546"/>
              <a:gd name="T53" fmla="*/ 992 h 1265"/>
              <a:gd name="T54" fmla="*/ 403 w 546"/>
              <a:gd name="T55" fmla="*/ 1034 h 1265"/>
              <a:gd name="T56" fmla="*/ 411 w 546"/>
              <a:gd name="T57" fmla="*/ 1061 h 1265"/>
              <a:gd name="T58" fmla="*/ 411 w 546"/>
              <a:gd name="T59" fmla="*/ 1061 h 1265"/>
              <a:gd name="T60" fmla="*/ 419 w 546"/>
              <a:gd name="T61" fmla="*/ 1096 h 1265"/>
              <a:gd name="T62" fmla="*/ 430 w 546"/>
              <a:gd name="T63" fmla="*/ 1115 h 1265"/>
              <a:gd name="T64" fmla="*/ 442 w 546"/>
              <a:gd name="T65" fmla="*/ 1142 h 1265"/>
              <a:gd name="T66" fmla="*/ 457 w 546"/>
              <a:gd name="T67" fmla="*/ 1169 h 1265"/>
              <a:gd name="T68" fmla="*/ 480 w 546"/>
              <a:gd name="T69" fmla="*/ 1199 h 1265"/>
              <a:gd name="T70" fmla="*/ 511 w 546"/>
              <a:gd name="T71" fmla="*/ 1230 h 1265"/>
              <a:gd name="T72" fmla="*/ 546 w 546"/>
              <a:gd name="T73" fmla="*/ 1265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46" h="1265">
                <a:moveTo>
                  <a:pt x="0" y="0"/>
                </a:moveTo>
                <a:lnTo>
                  <a:pt x="0" y="0"/>
                </a:lnTo>
                <a:lnTo>
                  <a:pt x="7" y="8"/>
                </a:lnTo>
                <a:lnTo>
                  <a:pt x="11" y="19"/>
                </a:lnTo>
                <a:lnTo>
                  <a:pt x="19" y="50"/>
                </a:lnTo>
                <a:lnTo>
                  <a:pt x="27" y="104"/>
                </a:lnTo>
                <a:lnTo>
                  <a:pt x="27" y="104"/>
                </a:lnTo>
                <a:lnTo>
                  <a:pt x="31" y="135"/>
                </a:lnTo>
                <a:lnTo>
                  <a:pt x="50" y="185"/>
                </a:lnTo>
                <a:lnTo>
                  <a:pt x="61" y="215"/>
                </a:lnTo>
                <a:lnTo>
                  <a:pt x="80" y="246"/>
                </a:lnTo>
                <a:lnTo>
                  <a:pt x="104" y="281"/>
                </a:lnTo>
                <a:lnTo>
                  <a:pt x="130" y="311"/>
                </a:lnTo>
                <a:lnTo>
                  <a:pt x="130" y="311"/>
                </a:lnTo>
                <a:lnTo>
                  <a:pt x="203" y="392"/>
                </a:lnTo>
                <a:lnTo>
                  <a:pt x="253" y="454"/>
                </a:lnTo>
                <a:lnTo>
                  <a:pt x="284" y="500"/>
                </a:lnTo>
                <a:lnTo>
                  <a:pt x="303" y="534"/>
                </a:lnTo>
                <a:lnTo>
                  <a:pt x="303" y="534"/>
                </a:lnTo>
                <a:lnTo>
                  <a:pt x="326" y="573"/>
                </a:lnTo>
                <a:lnTo>
                  <a:pt x="350" y="630"/>
                </a:lnTo>
                <a:lnTo>
                  <a:pt x="361" y="665"/>
                </a:lnTo>
                <a:lnTo>
                  <a:pt x="373" y="707"/>
                </a:lnTo>
                <a:lnTo>
                  <a:pt x="380" y="757"/>
                </a:lnTo>
                <a:lnTo>
                  <a:pt x="384" y="815"/>
                </a:lnTo>
                <a:lnTo>
                  <a:pt x="384" y="815"/>
                </a:lnTo>
                <a:lnTo>
                  <a:pt x="400" y="992"/>
                </a:lnTo>
                <a:lnTo>
                  <a:pt x="403" y="1034"/>
                </a:lnTo>
                <a:lnTo>
                  <a:pt x="411" y="1061"/>
                </a:lnTo>
                <a:lnTo>
                  <a:pt x="411" y="1061"/>
                </a:lnTo>
                <a:lnTo>
                  <a:pt x="419" y="1096"/>
                </a:lnTo>
                <a:lnTo>
                  <a:pt x="430" y="1115"/>
                </a:lnTo>
                <a:lnTo>
                  <a:pt x="442" y="1142"/>
                </a:lnTo>
                <a:lnTo>
                  <a:pt x="457" y="1169"/>
                </a:lnTo>
                <a:lnTo>
                  <a:pt x="480" y="1199"/>
                </a:lnTo>
                <a:lnTo>
                  <a:pt x="511" y="1230"/>
                </a:lnTo>
                <a:lnTo>
                  <a:pt x="546" y="1265"/>
                </a:lnTo>
              </a:path>
            </a:pathLst>
          </a:custGeom>
          <a:noFill/>
          <a:ln w="12700">
            <a:solidFill>
              <a:srgbClr val="99999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101" name="Freeform 197">
            <a:extLst>
              <a:ext uri="{FF2B5EF4-FFF2-40B4-BE49-F238E27FC236}">
                <a16:creationId xmlns:a16="http://schemas.microsoft.com/office/drawing/2014/main" id="{61221142-09AC-403F-1F93-429F77ABD9B1}"/>
              </a:ext>
            </a:extLst>
          </p:cNvPr>
          <p:cNvSpPr>
            <a:spLocks/>
          </p:cNvSpPr>
          <p:nvPr/>
        </p:nvSpPr>
        <p:spPr bwMode="auto">
          <a:xfrm>
            <a:off x="7372350" y="2706688"/>
            <a:ext cx="146050" cy="117475"/>
          </a:xfrm>
          <a:custGeom>
            <a:avLst/>
            <a:gdLst>
              <a:gd name="T0" fmla="*/ 30 w 92"/>
              <a:gd name="T1" fmla="*/ 43 h 74"/>
              <a:gd name="T2" fmla="*/ 30 w 92"/>
              <a:gd name="T3" fmla="*/ 74 h 74"/>
              <a:gd name="T4" fmla="*/ 30 w 92"/>
              <a:gd name="T5" fmla="*/ 74 h 74"/>
              <a:gd name="T6" fmla="*/ 57 w 92"/>
              <a:gd name="T7" fmla="*/ 35 h 74"/>
              <a:gd name="T8" fmla="*/ 57 w 92"/>
              <a:gd name="T9" fmla="*/ 35 h 74"/>
              <a:gd name="T10" fmla="*/ 92 w 92"/>
              <a:gd name="T11" fmla="*/ 0 h 74"/>
              <a:gd name="T12" fmla="*/ 92 w 92"/>
              <a:gd name="T13" fmla="*/ 0 h 74"/>
              <a:gd name="T14" fmla="*/ 46 w 92"/>
              <a:gd name="T15" fmla="*/ 16 h 74"/>
              <a:gd name="T16" fmla="*/ 0 w 92"/>
              <a:gd name="T17" fmla="*/ 27 h 74"/>
              <a:gd name="T18" fmla="*/ 0 w 92"/>
              <a:gd name="T19" fmla="*/ 27 h 74"/>
              <a:gd name="T20" fmla="*/ 30 w 92"/>
              <a:gd name="T21" fmla="*/ 4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74">
                <a:moveTo>
                  <a:pt x="30" y="43"/>
                </a:moveTo>
                <a:lnTo>
                  <a:pt x="30" y="74"/>
                </a:lnTo>
                <a:lnTo>
                  <a:pt x="30" y="74"/>
                </a:lnTo>
                <a:lnTo>
                  <a:pt x="57" y="35"/>
                </a:lnTo>
                <a:lnTo>
                  <a:pt x="57" y="35"/>
                </a:lnTo>
                <a:lnTo>
                  <a:pt x="92" y="0"/>
                </a:lnTo>
                <a:lnTo>
                  <a:pt x="92" y="0"/>
                </a:lnTo>
                <a:lnTo>
                  <a:pt x="46" y="16"/>
                </a:lnTo>
                <a:lnTo>
                  <a:pt x="0" y="27"/>
                </a:lnTo>
                <a:lnTo>
                  <a:pt x="0" y="27"/>
                </a:lnTo>
                <a:lnTo>
                  <a:pt x="30" y="43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102" name="Freeform 198">
            <a:extLst>
              <a:ext uri="{FF2B5EF4-FFF2-40B4-BE49-F238E27FC236}">
                <a16:creationId xmlns:a16="http://schemas.microsoft.com/office/drawing/2014/main" id="{6B26F6F4-EC70-EAB8-E9F3-8332F0648805}"/>
              </a:ext>
            </a:extLst>
          </p:cNvPr>
          <p:cNvSpPr>
            <a:spLocks/>
          </p:cNvSpPr>
          <p:nvPr/>
        </p:nvSpPr>
        <p:spPr bwMode="auto">
          <a:xfrm>
            <a:off x="6559550" y="2755900"/>
            <a:ext cx="866775" cy="2008188"/>
          </a:xfrm>
          <a:custGeom>
            <a:avLst/>
            <a:gdLst>
              <a:gd name="T0" fmla="*/ 0 w 546"/>
              <a:gd name="T1" fmla="*/ 1265 h 1265"/>
              <a:gd name="T2" fmla="*/ 0 w 546"/>
              <a:gd name="T3" fmla="*/ 1265 h 1265"/>
              <a:gd name="T4" fmla="*/ 8 w 546"/>
              <a:gd name="T5" fmla="*/ 1257 h 1265"/>
              <a:gd name="T6" fmla="*/ 12 w 546"/>
              <a:gd name="T7" fmla="*/ 1246 h 1265"/>
              <a:gd name="T8" fmla="*/ 20 w 546"/>
              <a:gd name="T9" fmla="*/ 1215 h 1265"/>
              <a:gd name="T10" fmla="*/ 23 w 546"/>
              <a:gd name="T11" fmla="*/ 1161 h 1265"/>
              <a:gd name="T12" fmla="*/ 23 w 546"/>
              <a:gd name="T13" fmla="*/ 1161 h 1265"/>
              <a:gd name="T14" fmla="*/ 31 w 546"/>
              <a:gd name="T15" fmla="*/ 1130 h 1265"/>
              <a:gd name="T16" fmla="*/ 47 w 546"/>
              <a:gd name="T17" fmla="*/ 1080 h 1265"/>
              <a:gd name="T18" fmla="*/ 62 w 546"/>
              <a:gd name="T19" fmla="*/ 1050 h 1265"/>
              <a:gd name="T20" fmla="*/ 81 w 546"/>
              <a:gd name="T21" fmla="*/ 1019 h 1265"/>
              <a:gd name="T22" fmla="*/ 100 w 546"/>
              <a:gd name="T23" fmla="*/ 984 h 1265"/>
              <a:gd name="T24" fmla="*/ 131 w 546"/>
              <a:gd name="T25" fmla="*/ 954 h 1265"/>
              <a:gd name="T26" fmla="*/ 131 w 546"/>
              <a:gd name="T27" fmla="*/ 954 h 1265"/>
              <a:gd name="T28" fmla="*/ 204 w 546"/>
              <a:gd name="T29" fmla="*/ 873 h 1265"/>
              <a:gd name="T30" fmla="*/ 250 w 546"/>
              <a:gd name="T31" fmla="*/ 811 h 1265"/>
              <a:gd name="T32" fmla="*/ 285 w 546"/>
              <a:gd name="T33" fmla="*/ 765 h 1265"/>
              <a:gd name="T34" fmla="*/ 304 w 546"/>
              <a:gd name="T35" fmla="*/ 731 h 1265"/>
              <a:gd name="T36" fmla="*/ 304 w 546"/>
              <a:gd name="T37" fmla="*/ 731 h 1265"/>
              <a:gd name="T38" fmla="*/ 327 w 546"/>
              <a:gd name="T39" fmla="*/ 692 h 1265"/>
              <a:gd name="T40" fmla="*/ 350 w 546"/>
              <a:gd name="T41" fmla="*/ 635 h 1265"/>
              <a:gd name="T42" fmla="*/ 362 w 546"/>
              <a:gd name="T43" fmla="*/ 600 h 1265"/>
              <a:gd name="T44" fmla="*/ 369 w 546"/>
              <a:gd name="T45" fmla="*/ 558 h 1265"/>
              <a:gd name="T46" fmla="*/ 377 w 546"/>
              <a:gd name="T47" fmla="*/ 508 h 1265"/>
              <a:gd name="T48" fmla="*/ 385 w 546"/>
              <a:gd name="T49" fmla="*/ 450 h 1265"/>
              <a:gd name="T50" fmla="*/ 385 w 546"/>
              <a:gd name="T51" fmla="*/ 450 h 1265"/>
              <a:gd name="T52" fmla="*/ 396 w 546"/>
              <a:gd name="T53" fmla="*/ 273 h 1265"/>
              <a:gd name="T54" fmla="*/ 404 w 546"/>
              <a:gd name="T55" fmla="*/ 231 h 1265"/>
              <a:gd name="T56" fmla="*/ 412 w 546"/>
              <a:gd name="T57" fmla="*/ 204 h 1265"/>
              <a:gd name="T58" fmla="*/ 412 w 546"/>
              <a:gd name="T59" fmla="*/ 204 h 1265"/>
              <a:gd name="T60" fmla="*/ 419 w 546"/>
              <a:gd name="T61" fmla="*/ 169 h 1265"/>
              <a:gd name="T62" fmla="*/ 427 w 546"/>
              <a:gd name="T63" fmla="*/ 150 h 1265"/>
              <a:gd name="T64" fmla="*/ 439 w 546"/>
              <a:gd name="T65" fmla="*/ 123 h 1265"/>
              <a:gd name="T66" fmla="*/ 458 w 546"/>
              <a:gd name="T67" fmla="*/ 96 h 1265"/>
              <a:gd name="T68" fmla="*/ 481 w 546"/>
              <a:gd name="T69" fmla="*/ 66 h 1265"/>
              <a:gd name="T70" fmla="*/ 508 w 546"/>
              <a:gd name="T71" fmla="*/ 35 h 1265"/>
              <a:gd name="T72" fmla="*/ 546 w 546"/>
              <a:gd name="T73" fmla="*/ 0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46" h="1265">
                <a:moveTo>
                  <a:pt x="0" y="1265"/>
                </a:moveTo>
                <a:lnTo>
                  <a:pt x="0" y="1265"/>
                </a:lnTo>
                <a:lnTo>
                  <a:pt x="8" y="1257"/>
                </a:lnTo>
                <a:lnTo>
                  <a:pt x="12" y="1246"/>
                </a:lnTo>
                <a:lnTo>
                  <a:pt x="20" y="1215"/>
                </a:lnTo>
                <a:lnTo>
                  <a:pt x="23" y="1161"/>
                </a:lnTo>
                <a:lnTo>
                  <a:pt x="23" y="1161"/>
                </a:lnTo>
                <a:lnTo>
                  <a:pt x="31" y="1130"/>
                </a:lnTo>
                <a:lnTo>
                  <a:pt x="47" y="1080"/>
                </a:lnTo>
                <a:lnTo>
                  <a:pt x="62" y="1050"/>
                </a:lnTo>
                <a:lnTo>
                  <a:pt x="81" y="1019"/>
                </a:lnTo>
                <a:lnTo>
                  <a:pt x="100" y="984"/>
                </a:lnTo>
                <a:lnTo>
                  <a:pt x="131" y="954"/>
                </a:lnTo>
                <a:lnTo>
                  <a:pt x="131" y="954"/>
                </a:lnTo>
                <a:lnTo>
                  <a:pt x="204" y="873"/>
                </a:lnTo>
                <a:lnTo>
                  <a:pt x="250" y="811"/>
                </a:lnTo>
                <a:lnTo>
                  <a:pt x="285" y="765"/>
                </a:lnTo>
                <a:lnTo>
                  <a:pt x="304" y="731"/>
                </a:lnTo>
                <a:lnTo>
                  <a:pt x="304" y="731"/>
                </a:lnTo>
                <a:lnTo>
                  <a:pt x="327" y="692"/>
                </a:lnTo>
                <a:lnTo>
                  <a:pt x="350" y="635"/>
                </a:lnTo>
                <a:lnTo>
                  <a:pt x="362" y="600"/>
                </a:lnTo>
                <a:lnTo>
                  <a:pt x="369" y="558"/>
                </a:lnTo>
                <a:lnTo>
                  <a:pt x="377" y="508"/>
                </a:lnTo>
                <a:lnTo>
                  <a:pt x="385" y="450"/>
                </a:lnTo>
                <a:lnTo>
                  <a:pt x="385" y="450"/>
                </a:lnTo>
                <a:lnTo>
                  <a:pt x="396" y="273"/>
                </a:lnTo>
                <a:lnTo>
                  <a:pt x="404" y="231"/>
                </a:lnTo>
                <a:lnTo>
                  <a:pt x="412" y="204"/>
                </a:lnTo>
                <a:lnTo>
                  <a:pt x="412" y="204"/>
                </a:lnTo>
                <a:lnTo>
                  <a:pt x="419" y="169"/>
                </a:lnTo>
                <a:lnTo>
                  <a:pt x="427" y="150"/>
                </a:lnTo>
                <a:lnTo>
                  <a:pt x="439" y="123"/>
                </a:lnTo>
                <a:lnTo>
                  <a:pt x="458" y="96"/>
                </a:lnTo>
                <a:lnTo>
                  <a:pt x="481" y="66"/>
                </a:lnTo>
                <a:lnTo>
                  <a:pt x="508" y="35"/>
                </a:lnTo>
                <a:lnTo>
                  <a:pt x="546" y="0"/>
                </a:lnTo>
              </a:path>
            </a:pathLst>
          </a:custGeom>
          <a:noFill/>
          <a:ln w="12700">
            <a:solidFill>
              <a:srgbClr val="99999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>
            <a:extLst>
              <a:ext uri="{FF2B5EF4-FFF2-40B4-BE49-F238E27FC236}">
                <a16:creationId xmlns:a16="http://schemas.microsoft.com/office/drawing/2014/main" id="{6338D088-1EDE-B1B8-D6B6-4F0EA7F9D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69888"/>
            <a:ext cx="7772400" cy="715962"/>
          </a:xfrm>
        </p:spPr>
        <p:txBody>
          <a:bodyPr/>
          <a:lstStyle/>
          <a:p>
            <a:r>
              <a:rPr lang="en-US" altLang="en-US"/>
              <a:t>Latch versus Register</a:t>
            </a:r>
          </a:p>
        </p:txBody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7EFE29E7-EE2C-0BC1-C7C1-1D2E653BD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97000"/>
            <a:ext cx="41529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</a:pPr>
            <a:r>
              <a:rPr lang="en-US" altLang="en-US" i="0">
                <a:solidFill>
                  <a:srgbClr val="315263"/>
                </a:solidFill>
                <a:latin typeface="Arial" panose="020B0604020202020204" pitchFamily="34" charset="0"/>
              </a:rPr>
              <a:t>Latch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i="0">
                <a:solidFill>
                  <a:srgbClr val="315263"/>
                </a:solidFill>
                <a:latin typeface="Arial" panose="020B0604020202020204" pitchFamily="34" charset="0"/>
              </a:rPr>
              <a:t>	stores data when </a:t>
            </a:r>
            <a:br>
              <a:rPr lang="en-US" altLang="en-US" i="0">
                <a:solidFill>
                  <a:srgbClr val="315263"/>
                </a:solidFill>
                <a:latin typeface="Arial" panose="020B0604020202020204" pitchFamily="34" charset="0"/>
              </a:rPr>
            </a:br>
            <a:r>
              <a:rPr lang="en-US" altLang="en-US" i="0">
                <a:solidFill>
                  <a:srgbClr val="315263"/>
                </a:solidFill>
                <a:latin typeface="Arial" panose="020B0604020202020204" pitchFamily="34" charset="0"/>
              </a:rPr>
              <a:t>clock is low </a:t>
            </a:r>
          </a:p>
        </p:txBody>
      </p:sp>
      <p:sp>
        <p:nvSpPr>
          <p:cNvPr id="565252" name="Rectangle 4">
            <a:extLst>
              <a:ext uri="{FF2B5EF4-FFF2-40B4-BE49-F238E27FC236}">
                <a16:creationId xmlns:a16="http://schemas.microsoft.com/office/drawing/2014/main" id="{5C41DA5D-D896-251C-CD75-1C73A8BF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300" y="2994025"/>
            <a:ext cx="762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53" name="Line 5">
            <a:extLst>
              <a:ext uri="{FF2B5EF4-FFF2-40B4-BE49-F238E27FC236}">
                <a16:creationId xmlns:a16="http://schemas.microsoft.com/office/drawing/2014/main" id="{16ED5821-9EA3-6501-E21B-608D911CE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00" y="31845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54" name="Line 6">
            <a:extLst>
              <a:ext uri="{FF2B5EF4-FFF2-40B4-BE49-F238E27FC236}">
                <a16:creationId xmlns:a16="http://schemas.microsoft.com/office/drawing/2014/main" id="{26A26884-209D-2A03-AB05-C07C90C43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5200" y="38449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55" name="Line 7">
            <a:extLst>
              <a:ext uri="{FF2B5EF4-FFF2-40B4-BE49-F238E27FC236}">
                <a16:creationId xmlns:a16="http://schemas.microsoft.com/office/drawing/2014/main" id="{FAE6C0EA-A78F-6012-4CDD-0F80CB239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6300" y="32226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56" name="Text Box 8">
            <a:extLst>
              <a:ext uri="{FF2B5EF4-FFF2-40B4-BE49-F238E27FC236}">
                <a16:creationId xmlns:a16="http://schemas.microsoft.com/office/drawing/2014/main" id="{A0A7B30A-DB56-CD34-DFF9-B6E0750D1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303212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257" name="Text Box 9">
            <a:extLst>
              <a:ext uri="{FF2B5EF4-FFF2-40B4-BE49-F238E27FC236}">
                <a16:creationId xmlns:a16="http://schemas.microsoft.com/office/drawing/2014/main" id="{46D97DD9-7C29-118C-7338-C65ECCE9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3652838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Clk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258" name="Text Box 10">
            <a:extLst>
              <a:ext uri="{FF2B5EF4-FFF2-40B4-BE49-F238E27FC236}">
                <a16:creationId xmlns:a16="http://schemas.microsoft.com/office/drawing/2014/main" id="{AE27BCE8-A4C1-08A4-BD51-6C93BC72E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303212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259" name="Rectangle 11">
            <a:extLst>
              <a:ext uri="{FF2B5EF4-FFF2-40B4-BE49-F238E27FC236}">
                <a16:creationId xmlns:a16="http://schemas.microsoft.com/office/drawing/2014/main" id="{947A08E9-AB98-914A-43A0-EB68AE3AA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2955925"/>
            <a:ext cx="762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60" name="Line 12">
            <a:extLst>
              <a:ext uri="{FF2B5EF4-FFF2-40B4-BE49-F238E27FC236}">
                <a16:creationId xmlns:a16="http://schemas.microsoft.com/office/drawing/2014/main" id="{560B2EDC-33A3-0EDD-C6E5-A946CEA9C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1464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61" name="Line 13">
            <a:extLst>
              <a:ext uri="{FF2B5EF4-FFF2-40B4-BE49-F238E27FC236}">
                <a16:creationId xmlns:a16="http://schemas.microsoft.com/office/drawing/2014/main" id="{6AA254EB-B894-DC16-548B-95F795A13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4700" y="38068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62" name="Line 14">
            <a:extLst>
              <a:ext uri="{FF2B5EF4-FFF2-40B4-BE49-F238E27FC236}">
                <a16:creationId xmlns:a16="http://schemas.microsoft.com/office/drawing/2014/main" id="{2C10E7C3-B608-2927-1440-222E5B011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31845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63" name="Text Box 15">
            <a:extLst>
              <a:ext uri="{FF2B5EF4-FFF2-40B4-BE49-F238E27FC236}">
                <a16:creationId xmlns:a16="http://schemas.microsoft.com/office/drawing/2014/main" id="{BABADA47-4387-1CF9-9738-90443F2EA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299402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264" name="Text Box 16">
            <a:extLst>
              <a:ext uri="{FF2B5EF4-FFF2-40B4-BE49-F238E27FC236}">
                <a16:creationId xmlns:a16="http://schemas.microsoft.com/office/drawing/2014/main" id="{0CD1EA59-7A88-C740-EDC5-CEF02D67D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3614738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Clk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265" name="Text Box 17">
            <a:extLst>
              <a:ext uri="{FF2B5EF4-FFF2-40B4-BE49-F238E27FC236}">
                <a16:creationId xmlns:a16="http://schemas.microsoft.com/office/drawing/2014/main" id="{F28C8BE9-692F-98D7-8B3E-CAC8A082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299402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266" name="Line 18">
            <a:extLst>
              <a:ext uri="{FF2B5EF4-FFF2-40B4-BE49-F238E27FC236}">
                <a16:creationId xmlns:a16="http://schemas.microsoft.com/office/drawing/2014/main" id="{32F4333A-4DA4-2B96-451C-05F312AB4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0" y="3733800"/>
            <a:ext cx="133350" cy="85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67" name="Line 19">
            <a:extLst>
              <a:ext uri="{FF2B5EF4-FFF2-40B4-BE49-F238E27FC236}">
                <a16:creationId xmlns:a16="http://schemas.microsoft.com/office/drawing/2014/main" id="{5AA265FB-C97D-C910-C744-DDEC4CB9D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0625" y="3810000"/>
            <a:ext cx="125413" cy="90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68" name="Rectangle 20">
            <a:extLst>
              <a:ext uri="{FF2B5EF4-FFF2-40B4-BE49-F238E27FC236}">
                <a16:creationId xmlns:a16="http://schemas.microsoft.com/office/drawing/2014/main" id="{06E420C3-ECA6-9AB0-61B2-778745856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1474788"/>
            <a:ext cx="35941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0"/>
              <a:t>Register</a:t>
            </a:r>
          </a:p>
          <a:p>
            <a:pPr>
              <a:buFont typeface="Wingdings" pitchFamily="2" charset="2"/>
              <a:buNone/>
            </a:pPr>
            <a:r>
              <a:rPr lang="en-US" altLang="en-US" sz="2400" i="0"/>
              <a:t>	stores data when </a:t>
            </a:r>
            <a:br>
              <a:rPr lang="en-US" altLang="en-US" sz="2400" i="0"/>
            </a:br>
            <a:r>
              <a:rPr lang="en-US" altLang="en-US" sz="2400" i="0"/>
              <a:t>clock rises </a:t>
            </a:r>
          </a:p>
        </p:txBody>
      </p:sp>
      <p:sp>
        <p:nvSpPr>
          <p:cNvPr id="565269" name="Line 21">
            <a:extLst>
              <a:ext uri="{FF2B5EF4-FFF2-40B4-BE49-F238E27FC236}">
                <a16:creationId xmlns:a16="http://schemas.microsoft.com/office/drawing/2014/main" id="{8AE25E60-9808-1347-8729-D727960DA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860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70" name="Line 22">
            <a:extLst>
              <a:ext uri="{FF2B5EF4-FFF2-40B4-BE49-F238E27FC236}">
                <a16:creationId xmlns:a16="http://schemas.microsoft.com/office/drawing/2014/main" id="{527DC974-203B-5F97-2A29-56CA10D9CB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71" name="Line 23">
            <a:extLst>
              <a:ext uri="{FF2B5EF4-FFF2-40B4-BE49-F238E27FC236}">
                <a16:creationId xmlns:a16="http://schemas.microsoft.com/office/drawing/2014/main" id="{34E4D279-16F4-AFC0-FB71-9E54009D7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479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72" name="Line 24">
            <a:extLst>
              <a:ext uri="{FF2B5EF4-FFF2-40B4-BE49-F238E27FC236}">
                <a16:creationId xmlns:a16="http://schemas.microsoft.com/office/drawing/2014/main" id="{9642AC5A-C08F-23C8-2167-6209BDF96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73" name="Line 25">
            <a:extLst>
              <a:ext uri="{FF2B5EF4-FFF2-40B4-BE49-F238E27FC236}">
                <a16:creationId xmlns:a16="http://schemas.microsoft.com/office/drawing/2014/main" id="{F2A3940F-5178-201E-506C-475CD70B2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60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74" name="Line 26">
            <a:extLst>
              <a:ext uri="{FF2B5EF4-FFF2-40B4-BE49-F238E27FC236}">
                <a16:creationId xmlns:a16="http://schemas.microsoft.com/office/drawing/2014/main" id="{766CF600-AE32-833D-F923-144F2841B8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75" name="Line 27">
            <a:extLst>
              <a:ext uri="{FF2B5EF4-FFF2-40B4-BE49-F238E27FC236}">
                <a16:creationId xmlns:a16="http://schemas.microsoft.com/office/drawing/2014/main" id="{44AECE2C-981F-69A6-8A48-E4577FA1D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479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76" name="Line 28">
            <a:extLst>
              <a:ext uri="{FF2B5EF4-FFF2-40B4-BE49-F238E27FC236}">
                <a16:creationId xmlns:a16="http://schemas.microsoft.com/office/drawing/2014/main" id="{AE09FD72-56DA-60A9-2D79-B00D81C3A3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77" name="Line 29">
            <a:extLst>
              <a:ext uri="{FF2B5EF4-FFF2-40B4-BE49-F238E27FC236}">
                <a16:creationId xmlns:a16="http://schemas.microsoft.com/office/drawing/2014/main" id="{58204761-39EC-FCEF-9A99-8851A8BC7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60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78" name="Line 30">
            <a:extLst>
              <a:ext uri="{FF2B5EF4-FFF2-40B4-BE49-F238E27FC236}">
                <a16:creationId xmlns:a16="http://schemas.microsoft.com/office/drawing/2014/main" id="{07B18326-32D1-5323-4464-1514ABB0B4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79" name="Line 31">
            <a:extLst>
              <a:ext uri="{FF2B5EF4-FFF2-40B4-BE49-F238E27FC236}">
                <a16:creationId xmlns:a16="http://schemas.microsoft.com/office/drawing/2014/main" id="{C002A35F-565F-DAD2-0AD8-4301495B8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479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80" name="Line 32">
            <a:extLst>
              <a:ext uri="{FF2B5EF4-FFF2-40B4-BE49-F238E27FC236}">
                <a16:creationId xmlns:a16="http://schemas.microsoft.com/office/drawing/2014/main" id="{5E5C820F-E834-713F-C61F-E87F635B7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4705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81" name="Line 33">
            <a:extLst>
              <a:ext uri="{FF2B5EF4-FFF2-40B4-BE49-F238E27FC236}">
                <a16:creationId xmlns:a16="http://schemas.microsoft.com/office/drawing/2014/main" id="{77C1B8F0-7E05-E690-230C-A7B12522B7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0895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82" name="Line 34">
            <a:extLst>
              <a:ext uri="{FF2B5EF4-FFF2-40B4-BE49-F238E27FC236}">
                <a16:creationId xmlns:a16="http://schemas.microsoft.com/office/drawing/2014/main" id="{6FF5242F-4B80-F266-856D-F3F03CBF8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0895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83" name="Line 35">
            <a:extLst>
              <a:ext uri="{FF2B5EF4-FFF2-40B4-BE49-F238E27FC236}">
                <a16:creationId xmlns:a16="http://schemas.microsoft.com/office/drawing/2014/main" id="{0FDDBE50-9566-C8AF-FCE0-6C60B6C76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50895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84" name="Line 36">
            <a:extLst>
              <a:ext uri="{FF2B5EF4-FFF2-40B4-BE49-F238E27FC236}">
                <a16:creationId xmlns:a16="http://schemas.microsoft.com/office/drawing/2014/main" id="{E4D133B3-5743-AE90-5720-E10628686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4705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85" name="Line 37">
            <a:extLst>
              <a:ext uri="{FF2B5EF4-FFF2-40B4-BE49-F238E27FC236}">
                <a16:creationId xmlns:a16="http://schemas.microsoft.com/office/drawing/2014/main" id="{3FB18C81-7239-6FB0-E084-1916FBC3E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4705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86" name="Line 38">
            <a:extLst>
              <a:ext uri="{FF2B5EF4-FFF2-40B4-BE49-F238E27FC236}">
                <a16:creationId xmlns:a16="http://schemas.microsoft.com/office/drawing/2014/main" id="{446C1988-4813-3699-CD2C-D8F66E0D2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705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87" name="Line 39">
            <a:extLst>
              <a:ext uri="{FF2B5EF4-FFF2-40B4-BE49-F238E27FC236}">
                <a16:creationId xmlns:a16="http://schemas.microsoft.com/office/drawing/2014/main" id="{2668791E-8CAF-9AD0-4922-15CA6495B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080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88" name="Line 40">
            <a:extLst>
              <a:ext uri="{FF2B5EF4-FFF2-40B4-BE49-F238E27FC236}">
                <a16:creationId xmlns:a16="http://schemas.microsoft.com/office/drawing/2014/main" id="{524862EE-2F72-1FCD-2BF3-FDC943BB5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56991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89" name="Line 41">
            <a:extLst>
              <a:ext uri="{FF2B5EF4-FFF2-40B4-BE49-F238E27FC236}">
                <a16:creationId xmlns:a16="http://schemas.microsoft.com/office/drawing/2014/main" id="{89EF1C88-C133-8476-828B-5B3926A4C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699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90" name="Line 42">
            <a:extLst>
              <a:ext uri="{FF2B5EF4-FFF2-40B4-BE49-F238E27FC236}">
                <a16:creationId xmlns:a16="http://schemas.microsoft.com/office/drawing/2014/main" id="{E614EF12-A74E-6AB3-2579-545CB1784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699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91" name="Line 43">
            <a:extLst>
              <a:ext uri="{FF2B5EF4-FFF2-40B4-BE49-F238E27FC236}">
                <a16:creationId xmlns:a16="http://schemas.microsoft.com/office/drawing/2014/main" id="{553C24DC-822F-3527-F38B-5D87F7890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6991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92" name="Line 44">
            <a:extLst>
              <a:ext uri="{FF2B5EF4-FFF2-40B4-BE49-F238E27FC236}">
                <a16:creationId xmlns:a16="http://schemas.microsoft.com/office/drawing/2014/main" id="{52EBF10E-CBF5-6C30-4476-1B97F36AE7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56991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93" name="Line 45">
            <a:extLst>
              <a:ext uri="{FF2B5EF4-FFF2-40B4-BE49-F238E27FC236}">
                <a16:creationId xmlns:a16="http://schemas.microsoft.com/office/drawing/2014/main" id="{C3C98225-36BB-C068-9129-20916E822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60801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94" name="Line 46">
            <a:extLst>
              <a:ext uri="{FF2B5EF4-FFF2-40B4-BE49-F238E27FC236}">
                <a16:creationId xmlns:a16="http://schemas.microsoft.com/office/drawing/2014/main" id="{9BC5D2AC-990B-0B60-D1DF-AD69599C4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6080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95" name="Line 47">
            <a:extLst>
              <a:ext uri="{FF2B5EF4-FFF2-40B4-BE49-F238E27FC236}">
                <a16:creationId xmlns:a16="http://schemas.microsoft.com/office/drawing/2014/main" id="{2C615AF2-2E84-C36C-FF1C-3AF31760E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860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96" name="Line 48">
            <a:extLst>
              <a:ext uri="{FF2B5EF4-FFF2-40B4-BE49-F238E27FC236}">
                <a16:creationId xmlns:a16="http://schemas.microsoft.com/office/drawing/2014/main" id="{69542823-EB7A-12AB-E4F4-62C4AB070D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97" name="Line 49">
            <a:extLst>
              <a:ext uri="{FF2B5EF4-FFF2-40B4-BE49-F238E27FC236}">
                <a16:creationId xmlns:a16="http://schemas.microsoft.com/office/drawing/2014/main" id="{A643907A-6B6D-8A97-F8BE-635230398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79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98" name="Line 50">
            <a:extLst>
              <a:ext uri="{FF2B5EF4-FFF2-40B4-BE49-F238E27FC236}">
                <a16:creationId xmlns:a16="http://schemas.microsoft.com/office/drawing/2014/main" id="{689A3464-568F-45C8-0972-63A0EEDA79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99" name="Line 51">
            <a:extLst>
              <a:ext uri="{FF2B5EF4-FFF2-40B4-BE49-F238E27FC236}">
                <a16:creationId xmlns:a16="http://schemas.microsoft.com/office/drawing/2014/main" id="{BBA41FDB-2952-01E0-9C7C-37CDD4DF6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60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00" name="Line 52">
            <a:extLst>
              <a:ext uri="{FF2B5EF4-FFF2-40B4-BE49-F238E27FC236}">
                <a16:creationId xmlns:a16="http://schemas.microsoft.com/office/drawing/2014/main" id="{A5A2BCC1-97F9-5DC3-54EA-0E9EE96630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01" name="Line 53">
            <a:extLst>
              <a:ext uri="{FF2B5EF4-FFF2-40B4-BE49-F238E27FC236}">
                <a16:creationId xmlns:a16="http://schemas.microsoft.com/office/drawing/2014/main" id="{52963B8B-22CC-5643-7039-49D12AD55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79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02" name="Line 54">
            <a:extLst>
              <a:ext uri="{FF2B5EF4-FFF2-40B4-BE49-F238E27FC236}">
                <a16:creationId xmlns:a16="http://schemas.microsoft.com/office/drawing/2014/main" id="{3B005CF6-5328-D4D4-399E-69D172878A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03" name="Line 55">
            <a:extLst>
              <a:ext uri="{FF2B5EF4-FFF2-40B4-BE49-F238E27FC236}">
                <a16:creationId xmlns:a16="http://schemas.microsoft.com/office/drawing/2014/main" id="{A18B7D90-E459-B7C8-4B76-E77093354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860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04" name="Line 56">
            <a:extLst>
              <a:ext uri="{FF2B5EF4-FFF2-40B4-BE49-F238E27FC236}">
                <a16:creationId xmlns:a16="http://schemas.microsoft.com/office/drawing/2014/main" id="{EC4CD7B7-34A1-3251-097A-AEAD5FB32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05" name="Line 57">
            <a:extLst>
              <a:ext uri="{FF2B5EF4-FFF2-40B4-BE49-F238E27FC236}">
                <a16:creationId xmlns:a16="http://schemas.microsoft.com/office/drawing/2014/main" id="{D128DD06-AD67-A2F7-F664-9F64FBEF0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479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06" name="Line 58">
            <a:extLst>
              <a:ext uri="{FF2B5EF4-FFF2-40B4-BE49-F238E27FC236}">
                <a16:creationId xmlns:a16="http://schemas.microsoft.com/office/drawing/2014/main" id="{3DBF892F-F6C5-3978-37F1-390EC495B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4705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07" name="Line 59">
            <a:extLst>
              <a:ext uri="{FF2B5EF4-FFF2-40B4-BE49-F238E27FC236}">
                <a16:creationId xmlns:a16="http://schemas.microsoft.com/office/drawing/2014/main" id="{5C2E1CC5-AD61-C4C3-EC2C-1CF59F90B1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50895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08" name="Line 60">
            <a:extLst>
              <a:ext uri="{FF2B5EF4-FFF2-40B4-BE49-F238E27FC236}">
                <a16:creationId xmlns:a16="http://schemas.microsoft.com/office/drawing/2014/main" id="{B4835D19-F8DB-5EE4-3F8D-1739CCFA9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0895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09" name="Line 61">
            <a:extLst>
              <a:ext uri="{FF2B5EF4-FFF2-40B4-BE49-F238E27FC236}">
                <a16:creationId xmlns:a16="http://schemas.microsoft.com/office/drawing/2014/main" id="{77F947F5-9A07-9F78-52A1-30E98F8949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50895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10" name="Line 62">
            <a:extLst>
              <a:ext uri="{FF2B5EF4-FFF2-40B4-BE49-F238E27FC236}">
                <a16:creationId xmlns:a16="http://schemas.microsoft.com/office/drawing/2014/main" id="{B26CC4AC-C528-B950-C0A1-5B0D1DC25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4705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11" name="Line 63">
            <a:extLst>
              <a:ext uri="{FF2B5EF4-FFF2-40B4-BE49-F238E27FC236}">
                <a16:creationId xmlns:a16="http://schemas.microsoft.com/office/drawing/2014/main" id="{6F251258-F8AC-10C2-E278-4564BA0FF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4705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12" name="Line 64">
            <a:extLst>
              <a:ext uri="{FF2B5EF4-FFF2-40B4-BE49-F238E27FC236}">
                <a16:creationId xmlns:a16="http://schemas.microsoft.com/office/drawing/2014/main" id="{E04C5804-81D3-CDA7-CE52-C5468B396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4705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13" name="Line 65">
            <a:extLst>
              <a:ext uri="{FF2B5EF4-FFF2-40B4-BE49-F238E27FC236}">
                <a16:creationId xmlns:a16="http://schemas.microsoft.com/office/drawing/2014/main" id="{23ACB695-6D3C-FCFC-041E-2E2D71356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80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14" name="Line 66">
            <a:extLst>
              <a:ext uri="{FF2B5EF4-FFF2-40B4-BE49-F238E27FC236}">
                <a16:creationId xmlns:a16="http://schemas.microsoft.com/office/drawing/2014/main" id="{5F714606-AEC7-F07E-88D8-BE7C394CB3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56991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15" name="Line 67">
            <a:extLst>
              <a:ext uri="{FF2B5EF4-FFF2-40B4-BE49-F238E27FC236}">
                <a16:creationId xmlns:a16="http://schemas.microsoft.com/office/drawing/2014/main" id="{E52B9906-57EA-3C35-9CDD-BC5E8F5AE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699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16" name="Line 68">
            <a:extLst>
              <a:ext uri="{FF2B5EF4-FFF2-40B4-BE49-F238E27FC236}">
                <a16:creationId xmlns:a16="http://schemas.microsoft.com/office/drawing/2014/main" id="{959F84B9-0826-295A-C90C-B0BC52F3C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699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17" name="Line 69">
            <a:extLst>
              <a:ext uri="{FF2B5EF4-FFF2-40B4-BE49-F238E27FC236}">
                <a16:creationId xmlns:a16="http://schemas.microsoft.com/office/drawing/2014/main" id="{EDB0C790-1DEC-F6D0-029F-A5A4AC76A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6991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18" name="Line 70">
            <a:extLst>
              <a:ext uri="{FF2B5EF4-FFF2-40B4-BE49-F238E27FC236}">
                <a16:creationId xmlns:a16="http://schemas.microsoft.com/office/drawing/2014/main" id="{E25D1348-7863-C495-441E-F9CD4269AD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56991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19" name="Line 71">
            <a:extLst>
              <a:ext uri="{FF2B5EF4-FFF2-40B4-BE49-F238E27FC236}">
                <a16:creationId xmlns:a16="http://schemas.microsoft.com/office/drawing/2014/main" id="{1910D4A0-0A99-2CDE-D63C-06FFBA588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6080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320" name="Text Box 72">
            <a:extLst>
              <a:ext uri="{FF2B5EF4-FFF2-40B4-BE49-F238E27FC236}">
                <a16:creationId xmlns:a16="http://schemas.microsoft.com/office/drawing/2014/main" id="{030BEF96-358A-2CE2-EF08-AD6644ED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03725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Clk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321" name="Text Box 73">
            <a:extLst>
              <a:ext uri="{FF2B5EF4-FFF2-40B4-BE49-F238E27FC236}">
                <a16:creationId xmlns:a16="http://schemas.microsoft.com/office/drawing/2014/main" id="{9F5444AD-1E35-4489-1C6A-673DECDEC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03725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Clk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322" name="Text Box 74">
            <a:extLst>
              <a:ext uri="{FF2B5EF4-FFF2-40B4-BE49-F238E27FC236}">
                <a16:creationId xmlns:a16="http://schemas.microsoft.com/office/drawing/2014/main" id="{34A3A64B-8FB3-BD34-03E0-2BC962AF4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8952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323" name="Text Box 75">
            <a:extLst>
              <a:ext uri="{FF2B5EF4-FFF2-40B4-BE49-F238E27FC236}">
                <a16:creationId xmlns:a16="http://schemas.microsoft.com/office/drawing/2014/main" id="{CE4AA089-8E95-8F05-134B-53D236735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1332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324" name="Text Box 76">
            <a:extLst>
              <a:ext uri="{FF2B5EF4-FFF2-40B4-BE49-F238E27FC236}">
                <a16:creationId xmlns:a16="http://schemas.microsoft.com/office/drawing/2014/main" id="{279E1AFB-E327-4F48-DB97-360696624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9912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325" name="Text Box 77">
            <a:extLst>
              <a:ext uri="{FF2B5EF4-FFF2-40B4-BE49-F238E27FC236}">
                <a16:creationId xmlns:a16="http://schemas.microsoft.com/office/drawing/2014/main" id="{4F212EEB-3948-78BC-276E-23417CE7D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9912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2558600C-4A9A-0985-5A02-A38BAD061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Pipelining</a:t>
            </a:r>
          </a:p>
        </p:txBody>
      </p:sp>
      <p:pic>
        <p:nvPicPr>
          <p:cNvPr id="594947" name="Picture 3">
            <a:extLst>
              <a:ext uri="{FF2B5EF4-FFF2-40B4-BE49-F238E27FC236}">
                <a16:creationId xmlns:a16="http://schemas.microsoft.com/office/drawing/2014/main" id="{40FAF89B-423B-AD8F-803F-A7E356CE7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4" t="52513" r="29462" b="17230"/>
          <a:stretch>
            <a:fillRect/>
          </a:stretch>
        </p:blipFill>
        <p:spPr bwMode="auto">
          <a:xfrm>
            <a:off x="2209800" y="3581400"/>
            <a:ext cx="46767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4948" name="Picture 4">
            <a:extLst>
              <a:ext uri="{FF2B5EF4-FFF2-40B4-BE49-F238E27FC236}">
                <a16:creationId xmlns:a16="http://schemas.microsoft.com/office/drawing/2014/main" id="{FDD1D741-BD0B-C8A8-0C08-316097988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3733800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4949" name="Picture 5">
            <a:extLst>
              <a:ext uri="{FF2B5EF4-FFF2-40B4-BE49-F238E27FC236}">
                <a16:creationId xmlns:a16="http://schemas.microsoft.com/office/drawing/2014/main" id="{A37B7CCF-2251-AB9F-89AF-866A5503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400"/>
            <a:ext cx="455295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950" name="Text Box 6">
            <a:extLst>
              <a:ext uri="{FF2B5EF4-FFF2-40B4-BE49-F238E27FC236}">
                <a16:creationId xmlns:a16="http://schemas.microsoft.com/office/drawing/2014/main" id="{EA57E424-27CF-ECE2-0A26-C90A003F6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756025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Reference</a:t>
            </a:r>
          </a:p>
        </p:txBody>
      </p:sp>
      <p:sp>
        <p:nvSpPr>
          <p:cNvPr id="594951" name="Text Box 7">
            <a:extLst>
              <a:ext uri="{FF2B5EF4-FFF2-40B4-BE49-F238E27FC236}">
                <a16:creationId xmlns:a16="http://schemas.microsoft.com/office/drawing/2014/main" id="{85E262DE-36A3-E653-C2BA-D43174E16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657600"/>
            <a:ext cx="126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Pipelined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>
            <a:extLst>
              <a:ext uri="{FF2B5EF4-FFF2-40B4-BE49-F238E27FC236}">
                <a16:creationId xmlns:a16="http://schemas.microsoft.com/office/drawing/2014/main" id="{A2696607-5CAB-6B11-B581-9E45D8936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 altLang="en-US"/>
              <a:t>Other Latches/Registers: TSPC</a:t>
            </a:r>
          </a:p>
        </p:txBody>
      </p:sp>
      <p:pic>
        <p:nvPicPr>
          <p:cNvPr id="586755" name="Picture 3">
            <a:extLst>
              <a:ext uri="{FF2B5EF4-FFF2-40B4-BE49-F238E27FC236}">
                <a16:creationId xmlns:a16="http://schemas.microsoft.com/office/drawing/2014/main" id="{3E9EBB01-9574-5B20-BC5C-20C6E2F1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670050"/>
            <a:ext cx="7848600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6756" name="Text Box 4">
            <a:extLst>
              <a:ext uri="{FF2B5EF4-FFF2-40B4-BE49-F238E27FC236}">
                <a16:creationId xmlns:a16="http://schemas.microsoft.com/office/drawing/2014/main" id="{DEEBE03A-366A-68FA-C075-15366E407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5176838"/>
            <a:ext cx="3889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0">
                <a:solidFill>
                  <a:srgbClr val="0000B6"/>
                </a:solidFill>
                <a:latin typeface="Book Antiqua" panose="02040602050305030304" pitchFamily="18" charset="0"/>
              </a:rPr>
              <a:t>Negative latch</a:t>
            </a:r>
          </a:p>
          <a:p>
            <a:pPr algn="ctr"/>
            <a:r>
              <a:rPr lang="en-US" altLang="en-US" i="0">
                <a:solidFill>
                  <a:srgbClr val="0000B6"/>
                </a:solidFill>
                <a:latin typeface="Book Antiqua" panose="02040602050305030304" pitchFamily="18" charset="0"/>
              </a:rPr>
              <a:t>(transparent when CLK= 0)</a:t>
            </a:r>
          </a:p>
        </p:txBody>
      </p:sp>
      <p:sp>
        <p:nvSpPr>
          <p:cNvPr id="586757" name="Text Box 5">
            <a:extLst>
              <a:ext uri="{FF2B5EF4-FFF2-40B4-BE49-F238E27FC236}">
                <a16:creationId xmlns:a16="http://schemas.microsoft.com/office/drawing/2014/main" id="{5C0DD080-7A24-C6F9-5403-6A64C8DF8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5176838"/>
            <a:ext cx="3889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0">
                <a:solidFill>
                  <a:srgbClr val="0000B6"/>
                </a:solidFill>
                <a:latin typeface="Book Antiqua" panose="02040602050305030304" pitchFamily="18" charset="0"/>
              </a:rPr>
              <a:t>Positive latch</a:t>
            </a:r>
          </a:p>
          <a:p>
            <a:pPr algn="ctr"/>
            <a:r>
              <a:rPr lang="en-US" altLang="en-US" i="0">
                <a:solidFill>
                  <a:srgbClr val="0000B6"/>
                </a:solidFill>
                <a:latin typeface="Book Antiqua" panose="02040602050305030304" pitchFamily="18" charset="0"/>
              </a:rPr>
              <a:t>(transparent when CLK= 1)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>
            <a:extLst>
              <a:ext uri="{FF2B5EF4-FFF2-40B4-BE49-F238E27FC236}">
                <a16:creationId xmlns:a16="http://schemas.microsoft.com/office/drawing/2014/main" id="{F93CC2E6-97D1-89FA-7891-4B4E7B155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Including Logic in TSPC</a:t>
            </a:r>
          </a:p>
        </p:txBody>
      </p:sp>
      <p:pic>
        <p:nvPicPr>
          <p:cNvPr id="587779" name="Picture 3">
            <a:extLst>
              <a:ext uri="{FF2B5EF4-FFF2-40B4-BE49-F238E27FC236}">
                <a16:creationId xmlns:a16="http://schemas.microsoft.com/office/drawing/2014/main" id="{A464BF05-FAAD-7C91-A7F2-72F42398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620838"/>
            <a:ext cx="7543800" cy="392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7780" name="Text Box 4">
            <a:extLst>
              <a:ext uri="{FF2B5EF4-FFF2-40B4-BE49-F238E27FC236}">
                <a16:creationId xmlns:a16="http://schemas.microsoft.com/office/drawing/2014/main" id="{738D8064-D978-0955-D0D9-5E6930E63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5659438"/>
            <a:ext cx="139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AND latch</a:t>
            </a:r>
          </a:p>
        </p:txBody>
      </p:sp>
      <p:sp>
        <p:nvSpPr>
          <p:cNvPr id="587781" name="Text Box 5">
            <a:extLst>
              <a:ext uri="{FF2B5EF4-FFF2-40B4-BE49-F238E27FC236}">
                <a16:creationId xmlns:a16="http://schemas.microsoft.com/office/drawing/2014/main" id="{50C7D612-5BC5-5AD8-75E6-CCAEFA94C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5507038"/>
            <a:ext cx="360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Book Antiqua" panose="02040602050305030304" pitchFamily="18" charset="0"/>
              </a:rPr>
              <a:t>Example: logic inside the latch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>
            <a:extLst>
              <a:ext uri="{FF2B5EF4-FFF2-40B4-BE49-F238E27FC236}">
                <a16:creationId xmlns:a16="http://schemas.microsoft.com/office/drawing/2014/main" id="{AC152F4E-6F64-857B-DE7D-85BBDE08B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TSPC Register</a:t>
            </a:r>
          </a:p>
        </p:txBody>
      </p:sp>
      <p:pic>
        <p:nvPicPr>
          <p:cNvPr id="588803" name="Picture 3">
            <a:extLst>
              <a:ext uri="{FF2B5EF4-FFF2-40B4-BE49-F238E27FC236}">
                <a16:creationId xmlns:a16="http://schemas.microsoft.com/office/drawing/2014/main" id="{99C8390E-FF94-2AD0-3FB7-60038B6F1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925638"/>
            <a:ext cx="5529262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>
            <a:extLst>
              <a:ext uri="{FF2B5EF4-FFF2-40B4-BE49-F238E27FC236}">
                <a16:creationId xmlns:a16="http://schemas.microsoft.com/office/drawing/2014/main" id="{D9D28E4B-E20E-84E2-2D66-FD07EA262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685800"/>
            <a:ext cx="7772400" cy="715963"/>
          </a:xfrm>
        </p:spPr>
        <p:txBody>
          <a:bodyPr/>
          <a:lstStyle/>
          <a:p>
            <a:r>
              <a:rPr lang="en-US" altLang="en-US"/>
              <a:t>Pulse-Triggered Latches</a:t>
            </a:r>
            <a:br>
              <a:rPr lang="en-US" altLang="en-US"/>
            </a:br>
            <a:r>
              <a:rPr lang="en-US" altLang="en-US"/>
              <a:t>An Alternative Approach</a:t>
            </a:r>
          </a:p>
        </p:txBody>
      </p:sp>
      <p:sp>
        <p:nvSpPr>
          <p:cNvPr id="589827" name="Rectangle 3">
            <a:extLst>
              <a:ext uri="{FF2B5EF4-FFF2-40B4-BE49-F238E27FC236}">
                <a16:creationId xmlns:a16="http://schemas.microsoft.com/office/drawing/2014/main" id="{FE383AD0-5CAB-0B18-1B70-FFFCFFA36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2779713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i="0">
                <a:solidFill>
                  <a:srgbClr val="315263"/>
                </a:solidFill>
                <a:latin typeface="Arial" panose="020B0604020202020204" pitchFamily="34" charset="0"/>
              </a:rPr>
              <a:t>Master-Slave Latches</a:t>
            </a:r>
          </a:p>
        </p:txBody>
      </p:sp>
      <p:sp>
        <p:nvSpPr>
          <p:cNvPr id="589828" name="Rectangle 4">
            <a:extLst>
              <a:ext uri="{FF2B5EF4-FFF2-40B4-BE49-F238E27FC236}">
                <a16:creationId xmlns:a16="http://schemas.microsoft.com/office/drawing/2014/main" id="{219125AE-EE3D-A542-96ED-002B9315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4102100"/>
            <a:ext cx="762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29" name="Line 5">
            <a:extLst>
              <a:ext uri="{FF2B5EF4-FFF2-40B4-BE49-F238E27FC236}">
                <a16:creationId xmlns:a16="http://schemas.microsoft.com/office/drawing/2014/main" id="{6F41CB2A-4EEE-C112-1616-FD0CF40AF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9838" y="43307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30" name="Line 6">
            <a:extLst>
              <a:ext uri="{FF2B5EF4-FFF2-40B4-BE49-F238E27FC236}">
                <a16:creationId xmlns:a16="http://schemas.microsoft.com/office/drawing/2014/main" id="{17387E83-448E-DDDC-535F-7DAB11CD3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5016500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31" name="Line 7">
            <a:extLst>
              <a:ext uri="{FF2B5EF4-FFF2-40B4-BE49-F238E27FC236}">
                <a16:creationId xmlns:a16="http://schemas.microsoft.com/office/drawing/2014/main" id="{3B0BD96D-B1F6-64B1-09E3-C5D501DE5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7638" y="44069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32" name="Text Box 8">
            <a:extLst>
              <a:ext uri="{FF2B5EF4-FFF2-40B4-BE49-F238E27FC236}">
                <a16:creationId xmlns:a16="http://schemas.microsoft.com/office/drawing/2014/main" id="{91255022-850E-3B29-9007-ADC710850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1402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33" name="Text Box 9">
            <a:extLst>
              <a:ext uri="{FF2B5EF4-FFF2-40B4-BE49-F238E27FC236}">
                <a16:creationId xmlns:a16="http://schemas.microsoft.com/office/drawing/2014/main" id="{49B912CD-6275-2725-D94C-524CB5FEE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76091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Clk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34" name="Text Box 10">
            <a:extLst>
              <a:ext uri="{FF2B5EF4-FFF2-40B4-BE49-F238E27FC236}">
                <a16:creationId xmlns:a16="http://schemas.microsoft.com/office/drawing/2014/main" id="{C2946EB2-157A-59FE-280A-09E6E1987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638" y="41402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35" name="Rectangle 11">
            <a:extLst>
              <a:ext uri="{FF2B5EF4-FFF2-40B4-BE49-F238E27FC236}">
                <a16:creationId xmlns:a16="http://schemas.microsoft.com/office/drawing/2014/main" id="{BFA4D24D-F41C-19B7-E94B-AE29FDE6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4102100"/>
            <a:ext cx="762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36" name="Line 12">
            <a:extLst>
              <a:ext uri="{FF2B5EF4-FFF2-40B4-BE49-F238E27FC236}">
                <a16:creationId xmlns:a16="http://schemas.microsoft.com/office/drawing/2014/main" id="{4D5DE2C1-426F-04F1-A1DF-440FE4332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9238" y="43307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37" name="Text Box 13">
            <a:extLst>
              <a:ext uri="{FF2B5EF4-FFF2-40B4-BE49-F238E27FC236}">
                <a16:creationId xmlns:a16="http://schemas.microsoft.com/office/drawing/2014/main" id="{4A2EFE12-B6EF-B477-5EB7-ACBBED55A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238" y="41402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38" name="Text Box 14">
            <a:extLst>
              <a:ext uri="{FF2B5EF4-FFF2-40B4-BE49-F238E27FC236}">
                <a16:creationId xmlns:a16="http://schemas.microsoft.com/office/drawing/2014/main" id="{D424FAFD-C88A-42EE-5AF3-2EBA3B041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476091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Clk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39" name="Text Box 15">
            <a:extLst>
              <a:ext uri="{FF2B5EF4-FFF2-40B4-BE49-F238E27FC236}">
                <a16:creationId xmlns:a16="http://schemas.microsoft.com/office/drawing/2014/main" id="{7A47837F-923E-DC67-1E83-F35C24BD7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238" y="41402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40" name="Oval 16">
            <a:extLst>
              <a:ext uri="{FF2B5EF4-FFF2-40B4-BE49-F238E27FC236}">
                <a16:creationId xmlns:a16="http://schemas.microsoft.com/office/drawing/2014/main" id="{052EF965-987A-01D1-7C78-A80430E3D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9403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41" name="Line 17">
            <a:extLst>
              <a:ext uri="{FF2B5EF4-FFF2-40B4-BE49-F238E27FC236}">
                <a16:creationId xmlns:a16="http://schemas.microsoft.com/office/drawing/2014/main" id="{6F83CDE0-26A1-381B-DDDB-427202AD0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438" y="50165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42" name="Line 18">
            <a:extLst>
              <a:ext uri="{FF2B5EF4-FFF2-40B4-BE49-F238E27FC236}">
                <a16:creationId xmlns:a16="http://schemas.microsoft.com/office/drawing/2014/main" id="{2436B3CB-ABE9-913E-0593-662796AE8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92438" y="50165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43" name="Line 19">
            <a:extLst>
              <a:ext uri="{FF2B5EF4-FFF2-40B4-BE49-F238E27FC236}">
                <a16:creationId xmlns:a16="http://schemas.microsoft.com/office/drawing/2014/main" id="{983AD441-36A0-3C48-8AD8-ABDBD8B284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4638" y="50165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44" name="Line 20">
            <a:extLst>
              <a:ext uri="{FF2B5EF4-FFF2-40B4-BE49-F238E27FC236}">
                <a16:creationId xmlns:a16="http://schemas.microsoft.com/office/drawing/2014/main" id="{B1E09058-5BD0-7E1A-8B72-D254516AC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638" y="56261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45" name="Text Box 21">
            <a:extLst>
              <a:ext uri="{FF2B5EF4-FFF2-40B4-BE49-F238E27FC236}">
                <a16:creationId xmlns:a16="http://schemas.microsoft.com/office/drawing/2014/main" id="{85D8648B-5A86-3005-2507-BAAE4F3CE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524510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Clk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46" name="Text Box 22">
            <a:extLst>
              <a:ext uri="{FF2B5EF4-FFF2-40B4-BE49-F238E27FC236}">
                <a16:creationId xmlns:a16="http://schemas.microsoft.com/office/drawing/2014/main" id="{1BD5B0AB-3E95-21AA-2A0E-E2BBC8C93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3949700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Data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47" name="Rectangle 23">
            <a:extLst>
              <a:ext uri="{FF2B5EF4-FFF2-40B4-BE49-F238E27FC236}">
                <a16:creationId xmlns:a16="http://schemas.microsoft.com/office/drawing/2014/main" id="{48F9035D-51FA-C5AC-9EDA-13FCEEC1F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8" y="4102100"/>
            <a:ext cx="762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48" name="Line 24">
            <a:extLst>
              <a:ext uri="{FF2B5EF4-FFF2-40B4-BE49-F238E27FC236}">
                <a16:creationId xmlns:a16="http://schemas.microsoft.com/office/drawing/2014/main" id="{C74A0EF7-C135-0ED9-F8AE-F38452821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2038" y="43307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49" name="Text Box 25">
            <a:extLst>
              <a:ext uri="{FF2B5EF4-FFF2-40B4-BE49-F238E27FC236}">
                <a16:creationId xmlns:a16="http://schemas.microsoft.com/office/drawing/2014/main" id="{C5C02A49-50D0-5F57-02D9-0FB34A827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41402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50" name="Text Box 26">
            <a:extLst>
              <a:ext uri="{FF2B5EF4-FFF2-40B4-BE49-F238E27FC236}">
                <a16:creationId xmlns:a16="http://schemas.microsoft.com/office/drawing/2014/main" id="{7D8C09EA-BEBF-0150-55D0-541626BA6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476091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Clk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51" name="Text Box 27">
            <a:extLst>
              <a:ext uri="{FF2B5EF4-FFF2-40B4-BE49-F238E27FC236}">
                <a16:creationId xmlns:a16="http://schemas.microsoft.com/office/drawing/2014/main" id="{3527077F-B68C-7C13-0777-30C21EBB5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38" y="41402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52" name="Rectangle 28">
            <a:extLst>
              <a:ext uri="{FF2B5EF4-FFF2-40B4-BE49-F238E27FC236}">
                <a16:creationId xmlns:a16="http://schemas.microsoft.com/office/drawing/2014/main" id="{C16CB01E-BBAB-06F3-F2FD-7B25EBDFF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47117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53" name="Line 29">
            <a:extLst>
              <a:ext uri="{FF2B5EF4-FFF2-40B4-BE49-F238E27FC236}">
                <a16:creationId xmlns:a16="http://schemas.microsoft.com/office/drawing/2014/main" id="{EE2BF06D-3809-20BB-DC04-730A3155E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9438" y="50927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54" name="Line 30">
            <a:extLst>
              <a:ext uri="{FF2B5EF4-FFF2-40B4-BE49-F238E27FC236}">
                <a16:creationId xmlns:a16="http://schemas.microsoft.com/office/drawing/2014/main" id="{DA1B0A3A-FEEF-DBBE-0E31-6214731E64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8038" y="48641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55" name="Line 31">
            <a:extLst>
              <a:ext uri="{FF2B5EF4-FFF2-40B4-BE49-F238E27FC236}">
                <a16:creationId xmlns:a16="http://schemas.microsoft.com/office/drawing/2014/main" id="{40C1C9A6-8B50-A857-E754-693BB1BEFE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4238" y="48641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56" name="Line 32">
            <a:extLst>
              <a:ext uri="{FF2B5EF4-FFF2-40B4-BE49-F238E27FC236}">
                <a16:creationId xmlns:a16="http://schemas.microsoft.com/office/drawing/2014/main" id="{DA5CC037-94AF-5158-44A3-8E51D9A4E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4238" y="50927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57" name="Line 33">
            <a:extLst>
              <a:ext uri="{FF2B5EF4-FFF2-40B4-BE49-F238E27FC236}">
                <a16:creationId xmlns:a16="http://schemas.microsoft.com/office/drawing/2014/main" id="{E55A2796-A5CC-357F-0A5E-9CF13535D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038" y="48641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58" name="Line 34">
            <a:extLst>
              <a:ext uri="{FF2B5EF4-FFF2-40B4-BE49-F238E27FC236}">
                <a16:creationId xmlns:a16="http://schemas.microsoft.com/office/drawing/2014/main" id="{7A95D1E0-7F35-704C-D7AE-8024F3D6E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5238" y="49403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59" name="Line 35">
            <a:extLst>
              <a:ext uri="{FF2B5EF4-FFF2-40B4-BE49-F238E27FC236}">
                <a16:creationId xmlns:a16="http://schemas.microsoft.com/office/drawing/2014/main" id="{72187AEE-7234-F608-B4AC-736D3FE40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2238" y="50165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60" name="Text Box 36">
            <a:extLst>
              <a:ext uri="{FF2B5EF4-FFF2-40B4-BE49-F238E27FC236}">
                <a16:creationId xmlns:a16="http://schemas.microsoft.com/office/drawing/2014/main" id="{F21DFE4F-24B8-55C8-0E65-AE0DF259F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238" y="463550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Clk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61" name="Line 37">
            <a:extLst>
              <a:ext uri="{FF2B5EF4-FFF2-40B4-BE49-F238E27FC236}">
                <a16:creationId xmlns:a16="http://schemas.microsoft.com/office/drawing/2014/main" id="{0F4B2C0B-E6AD-DCA0-713F-5B405EFF47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2238" y="43307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62" name="Text Box 38">
            <a:extLst>
              <a:ext uri="{FF2B5EF4-FFF2-40B4-BE49-F238E27FC236}">
                <a16:creationId xmlns:a16="http://schemas.microsoft.com/office/drawing/2014/main" id="{6E3EB0E6-BA3C-9E42-2DAB-23870FB8A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3949700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i="0">
                <a:solidFill>
                  <a:schemeClr val="tx2"/>
                </a:solidFill>
                <a:latin typeface="Times New Roman" panose="02020603050405020304" pitchFamily="18" charset="0"/>
              </a:rPr>
              <a:t>Data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63" name="Rectangle 39">
            <a:extLst>
              <a:ext uri="{FF2B5EF4-FFF2-40B4-BE49-F238E27FC236}">
                <a16:creationId xmlns:a16="http://schemas.microsoft.com/office/drawing/2014/main" id="{82A0D077-75F8-8AD0-6C35-F9FFF37F5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2779713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32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i="0"/>
              <a:t>Pulse-Triggered Latch</a:t>
            </a:r>
          </a:p>
        </p:txBody>
      </p:sp>
      <p:sp>
        <p:nvSpPr>
          <p:cNvPr id="589864" name="Text Box 40">
            <a:extLst>
              <a:ext uri="{FF2B5EF4-FFF2-40B4-BE49-F238E27FC236}">
                <a16:creationId xmlns:a16="http://schemas.microsoft.com/office/drawing/2014/main" id="{6EA1636A-D663-B140-F284-6F274F879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3644900"/>
            <a:ext cx="52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0">
                <a:solidFill>
                  <a:schemeClr val="tx2"/>
                </a:solidFill>
                <a:latin typeface="Times New Roman" panose="02020603050405020304" pitchFamily="18" charset="0"/>
              </a:rPr>
              <a:t>L1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65" name="Text Box 41">
            <a:extLst>
              <a:ext uri="{FF2B5EF4-FFF2-40B4-BE49-F238E27FC236}">
                <a16:creationId xmlns:a16="http://schemas.microsoft.com/office/drawing/2014/main" id="{E787F916-9F78-3C90-44E3-BBB8430B3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3644900"/>
            <a:ext cx="52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0">
                <a:solidFill>
                  <a:schemeClr val="tx2"/>
                </a:solidFill>
                <a:latin typeface="Times New Roman" panose="02020603050405020304" pitchFamily="18" charset="0"/>
              </a:rPr>
              <a:t>L2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66" name="Text Box 42">
            <a:extLst>
              <a:ext uri="{FF2B5EF4-FFF2-40B4-BE49-F238E27FC236}">
                <a16:creationId xmlns:a16="http://schemas.microsoft.com/office/drawing/2014/main" id="{EFFBEB20-FA3C-760E-164D-BDF87D23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8" y="36449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endParaRPr lang="en-US" altLang="en-US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67" name="Text Box 43">
            <a:extLst>
              <a:ext uri="{FF2B5EF4-FFF2-40B4-BE49-F238E27FC236}">
                <a16:creationId xmlns:a16="http://schemas.microsoft.com/office/drawing/2014/main" id="{8FB464AD-9BCF-7116-FE24-963C7944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789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0">
                <a:solidFill>
                  <a:srgbClr val="0000B6"/>
                </a:solidFill>
                <a:latin typeface="Book Antiqua" panose="02040602050305030304" pitchFamily="18" charset="0"/>
              </a:rPr>
              <a:t>Ways to design an edge-triggered sequential cell: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>
            <a:extLst>
              <a:ext uri="{FF2B5EF4-FFF2-40B4-BE49-F238E27FC236}">
                <a16:creationId xmlns:a16="http://schemas.microsoft.com/office/drawing/2014/main" id="{852B12D0-161E-4245-19A9-9365893AE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Pulsed Latches</a:t>
            </a:r>
          </a:p>
        </p:txBody>
      </p:sp>
      <p:pic>
        <p:nvPicPr>
          <p:cNvPr id="590851" name="Picture 3">
            <a:extLst>
              <a:ext uri="{FF2B5EF4-FFF2-40B4-BE49-F238E27FC236}">
                <a16:creationId xmlns:a16="http://schemas.microsoft.com/office/drawing/2014/main" id="{0F5D1A7F-7DA1-17D6-3D12-AE740ECC9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8580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>
            <a:extLst>
              <a:ext uri="{FF2B5EF4-FFF2-40B4-BE49-F238E27FC236}">
                <a16:creationId xmlns:a16="http://schemas.microsoft.com/office/drawing/2014/main" id="{6E04B7CC-514C-8375-C96D-D09E98642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Pulsed Latches</a:t>
            </a:r>
          </a:p>
        </p:txBody>
      </p:sp>
      <p:sp>
        <p:nvSpPr>
          <p:cNvPr id="591875" name="Text Box 3">
            <a:extLst>
              <a:ext uri="{FF2B5EF4-FFF2-40B4-BE49-F238E27FC236}">
                <a16:creationId xmlns:a16="http://schemas.microsoft.com/office/drawing/2014/main" id="{8C847B42-401E-056E-C7CB-D2DE7BDE3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1387475"/>
            <a:ext cx="7294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rgbClr val="0000B6"/>
                </a:solidFill>
                <a:latin typeface="Book Antiqua" panose="02040602050305030304" pitchFamily="18" charset="0"/>
              </a:rPr>
              <a:t>Hybrid Latch – Flip-flop (HLFF), AMD K-6 and K-7 :</a:t>
            </a:r>
          </a:p>
        </p:txBody>
      </p:sp>
      <p:pic>
        <p:nvPicPr>
          <p:cNvPr id="591876" name="Picture 4">
            <a:extLst>
              <a:ext uri="{FF2B5EF4-FFF2-40B4-BE49-F238E27FC236}">
                <a16:creationId xmlns:a16="http://schemas.microsoft.com/office/drawing/2014/main" id="{52CACB09-8D8D-8A18-F698-77F745F4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060575"/>
            <a:ext cx="7467600" cy="346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>
            <a:extLst>
              <a:ext uri="{FF2B5EF4-FFF2-40B4-BE49-F238E27FC236}">
                <a16:creationId xmlns:a16="http://schemas.microsoft.com/office/drawing/2014/main" id="{ED88E39F-63EB-14C4-3B4F-5D22DDDAC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Hybrid Latch-FF Timing</a:t>
            </a:r>
          </a:p>
        </p:txBody>
      </p:sp>
      <p:pic>
        <p:nvPicPr>
          <p:cNvPr id="592899" name="Picture 3">
            <a:extLst>
              <a:ext uri="{FF2B5EF4-FFF2-40B4-BE49-F238E27FC236}">
                <a16:creationId xmlns:a16="http://schemas.microsoft.com/office/drawing/2014/main" id="{D57D3121-E160-F3D4-ECE6-C619576CB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480060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>
            <a:extLst>
              <a:ext uri="{FF2B5EF4-FFF2-40B4-BE49-F238E27FC236}">
                <a16:creationId xmlns:a16="http://schemas.microsoft.com/office/drawing/2014/main" id="{BC9E37DD-F6C2-7852-DD8E-887319297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Latch-Based Pipeline</a:t>
            </a:r>
          </a:p>
        </p:txBody>
      </p:sp>
      <p:pic>
        <p:nvPicPr>
          <p:cNvPr id="595971" name="Picture 3">
            <a:extLst>
              <a:ext uri="{FF2B5EF4-FFF2-40B4-BE49-F238E27FC236}">
                <a16:creationId xmlns:a16="http://schemas.microsoft.com/office/drawing/2014/main" id="{74D82CE9-6B53-E61D-0E78-040B60E3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248650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>
            <a:extLst>
              <a:ext uri="{FF2B5EF4-FFF2-40B4-BE49-F238E27FC236}">
                <a16:creationId xmlns:a16="http://schemas.microsoft.com/office/drawing/2014/main" id="{10053707-EC16-26A5-5E99-5BB01A45F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868363"/>
            <a:ext cx="7772400" cy="715962"/>
          </a:xfrm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Non-Bistable Sequential Circuits─</a:t>
            </a:r>
            <a:br>
              <a:rPr lang="en-US" altLang="en-US"/>
            </a:br>
            <a:r>
              <a:rPr lang="en-US" altLang="en-US"/>
              <a:t>Schmitt Trigger</a:t>
            </a:r>
          </a:p>
        </p:txBody>
      </p:sp>
      <p:pic>
        <p:nvPicPr>
          <p:cNvPr id="596995" name="Picture 3">
            <a:extLst>
              <a:ext uri="{FF2B5EF4-FFF2-40B4-BE49-F238E27FC236}">
                <a16:creationId xmlns:a16="http://schemas.microsoft.com/office/drawing/2014/main" id="{864904D8-5105-D032-EBE6-076B93A8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1787525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6996" name="Picture 4">
            <a:extLst>
              <a:ext uri="{FF2B5EF4-FFF2-40B4-BE49-F238E27FC236}">
                <a16:creationId xmlns:a16="http://schemas.microsoft.com/office/drawing/2014/main" id="{626E492C-8F4E-7D1B-7DB4-21920581F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57400"/>
            <a:ext cx="4138613" cy="394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6997" name="Oval 5">
            <a:extLst>
              <a:ext uri="{FF2B5EF4-FFF2-40B4-BE49-F238E27FC236}">
                <a16:creationId xmlns:a16="http://schemas.microsoft.com/office/drawing/2014/main" id="{97A38558-301B-34E2-F681-20DCF508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950" y="2590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998" name="Oval 6">
            <a:extLst>
              <a:ext uri="{FF2B5EF4-FFF2-40B4-BE49-F238E27FC236}">
                <a16:creationId xmlns:a16="http://schemas.microsoft.com/office/drawing/2014/main" id="{1D1BF6D6-C5C3-9F1F-FDB0-41D43C2DC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4800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999" name="Oval 7">
            <a:extLst>
              <a:ext uri="{FF2B5EF4-FFF2-40B4-BE49-F238E27FC236}">
                <a16:creationId xmlns:a16="http://schemas.microsoft.com/office/drawing/2014/main" id="{B357AF86-C94B-2060-4951-F818C1466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98303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400" b="1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597000" name="Oval 8">
            <a:extLst>
              <a:ext uri="{FF2B5EF4-FFF2-40B4-BE49-F238E27FC236}">
                <a16:creationId xmlns:a16="http://schemas.microsoft.com/office/drawing/2014/main" id="{341E8494-A61A-B82A-C4FE-0F5683F61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328453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400" b="1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597001" name="AutoShape 9">
            <a:extLst>
              <a:ext uri="{FF2B5EF4-FFF2-40B4-BE49-F238E27FC236}">
                <a16:creationId xmlns:a16="http://schemas.microsoft.com/office/drawing/2014/main" id="{721B4006-6D8C-D3B2-3AAC-6311ADFB591E}"/>
              </a:ext>
            </a:extLst>
          </p:cNvPr>
          <p:cNvSpPr>
            <a:spLocks noChangeArrowheads="1"/>
          </p:cNvSpPr>
          <p:nvPr/>
        </p:nvSpPr>
        <p:spPr bwMode="auto">
          <a:xfrm rot="343445">
            <a:off x="6608763" y="4062413"/>
            <a:ext cx="176212" cy="265112"/>
          </a:xfrm>
          <a:prstGeom prst="triangle">
            <a:avLst>
              <a:gd name="adj" fmla="val 50000"/>
            </a:avLst>
          </a:prstGeom>
          <a:solidFill>
            <a:srgbClr val="0000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02" name="AutoShape 10">
            <a:extLst>
              <a:ext uri="{FF2B5EF4-FFF2-40B4-BE49-F238E27FC236}">
                <a16:creationId xmlns:a16="http://schemas.microsoft.com/office/drawing/2014/main" id="{4C0E91E3-84A5-B4F0-4E3A-E7DA80B7CA6B}"/>
              </a:ext>
            </a:extLst>
          </p:cNvPr>
          <p:cNvSpPr>
            <a:spLocks noChangeArrowheads="1"/>
          </p:cNvSpPr>
          <p:nvPr/>
        </p:nvSpPr>
        <p:spPr bwMode="auto">
          <a:xfrm rot="11477366">
            <a:off x="6067425" y="3325813"/>
            <a:ext cx="176213" cy="265112"/>
          </a:xfrm>
          <a:prstGeom prst="triangle">
            <a:avLst>
              <a:gd name="adj" fmla="val 50000"/>
            </a:avLst>
          </a:prstGeom>
          <a:solidFill>
            <a:srgbClr val="0000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03" name="Text Box 11">
            <a:extLst>
              <a:ext uri="{FF2B5EF4-FFF2-40B4-BE49-F238E27FC236}">
                <a16:creationId xmlns:a16="http://schemas.microsoft.com/office/drawing/2014/main" id="{E2603F96-0863-634C-00F9-B371F3A98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67200"/>
            <a:ext cx="35718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b="1" i="0">
                <a:solidFill>
                  <a:srgbClr val="0000B6"/>
                </a:solidFill>
                <a:latin typeface="Book Antiqua" panose="02040602050305030304" pitchFamily="18" charset="0"/>
              </a:rPr>
              <a:t>VTC with hysteresis</a:t>
            </a:r>
          </a:p>
          <a:p>
            <a:pPr>
              <a:buFontTx/>
              <a:buChar char="•"/>
            </a:pPr>
            <a:r>
              <a:rPr lang="en-US" altLang="en-US" b="1" i="0">
                <a:solidFill>
                  <a:srgbClr val="0000B6"/>
                </a:solidFill>
                <a:latin typeface="Book Antiqua" panose="02040602050305030304" pitchFamily="18" charset="0"/>
              </a:rPr>
              <a:t>Restores signal slopes</a:t>
            </a:r>
            <a:r>
              <a:rPr lang="en-US" altLang="en-US" sz="4400" b="1" i="0">
                <a:solidFill>
                  <a:srgbClr val="0000B6"/>
                </a:solidFill>
                <a:latin typeface="Book Antiqua" panose="0204060205030503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B188CE37-67AC-6926-764B-374E89CFD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Latches</a:t>
            </a:r>
          </a:p>
        </p:txBody>
      </p:sp>
      <p:pic>
        <p:nvPicPr>
          <p:cNvPr id="525315" name="Picture 3">
            <a:extLst>
              <a:ext uri="{FF2B5EF4-FFF2-40B4-BE49-F238E27FC236}">
                <a16:creationId xmlns:a16="http://schemas.microsoft.com/office/drawing/2014/main" id="{35A34CAD-D5B4-2E61-2ACE-3C5A8E89F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05800" cy="407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>
            <a:extLst>
              <a:ext uri="{FF2B5EF4-FFF2-40B4-BE49-F238E27FC236}">
                <a16:creationId xmlns:a16="http://schemas.microsoft.com/office/drawing/2014/main" id="{5127BD29-C4E7-30AA-9039-379B79FB4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175" y="857250"/>
            <a:ext cx="8304213" cy="715963"/>
          </a:xfrm>
        </p:spPr>
        <p:txBody>
          <a:bodyPr/>
          <a:lstStyle/>
          <a:p>
            <a:r>
              <a:rPr lang="en-US" altLang="en-US"/>
              <a:t>Noise Suppression using Schmitt Trigger</a:t>
            </a:r>
          </a:p>
        </p:txBody>
      </p:sp>
      <p:pic>
        <p:nvPicPr>
          <p:cNvPr id="598019" name="Picture 3">
            <a:extLst>
              <a:ext uri="{FF2B5EF4-FFF2-40B4-BE49-F238E27FC236}">
                <a16:creationId xmlns:a16="http://schemas.microsoft.com/office/drawing/2014/main" id="{B6B17FA2-5514-B7C3-05DB-90FB43A20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686800" cy="299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AB689ED0-6888-F31F-741D-4C9AAD71A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CMOS Schmitt Trigger</a:t>
            </a:r>
          </a:p>
        </p:txBody>
      </p:sp>
      <p:sp>
        <p:nvSpPr>
          <p:cNvPr id="599043" name="Line 3">
            <a:extLst>
              <a:ext uri="{FF2B5EF4-FFF2-40B4-BE49-F238E27FC236}">
                <a16:creationId xmlns:a16="http://schemas.microsoft.com/office/drawing/2014/main" id="{4C1180B5-C111-6A64-12EF-2E9031E4C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038600"/>
            <a:ext cx="1371600" cy="1600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4" name="Text Box 4">
            <a:extLst>
              <a:ext uri="{FF2B5EF4-FFF2-40B4-BE49-F238E27FC236}">
                <a16:creationId xmlns:a16="http://schemas.microsoft.com/office/drawing/2014/main" id="{5FD78CF3-36C7-E940-E9C7-59CA7264A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86400"/>
            <a:ext cx="302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>
                <a:solidFill>
                  <a:schemeClr val="accent1"/>
                </a:solidFill>
                <a:latin typeface="Book Antiqua" panose="02040602050305030304" pitchFamily="18" charset="0"/>
              </a:rPr>
              <a:t>Moves switching threshold</a:t>
            </a:r>
          </a:p>
          <a:p>
            <a:r>
              <a:rPr lang="en-US" altLang="en-US" sz="1800" b="1" i="0">
                <a:solidFill>
                  <a:schemeClr val="accent1"/>
                </a:solidFill>
                <a:latin typeface="Book Antiqua" panose="02040602050305030304" pitchFamily="18" charset="0"/>
              </a:rPr>
              <a:t>of the first inverter </a:t>
            </a:r>
          </a:p>
        </p:txBody>
      </p:sp>
      <p:pic>
        <p:nvPicPr>
          <p:cNvPr id="599045" name="Picture 5">
            <a:extLst>
              <a:ext uri="{FF2B5EF4-FFF2-40B4-BE49-F238E27FC236}">
                <a16:creationId xmlns:a16="http://schemas.microsoft.com/office/drawing/2014/main" id="{0757D9F3-27B7-4034-518D-6CF197D4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55626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>
            <a:extLst>
              <a:ext uri="{FF2B5EF4-FFF2-40B4-BE49-F238E27FC236}">
                <a16:creationId xmlns:a16="http://schemas.microsoft.com/office/drawing/2014/main" id="{26B2C324-F3B8-DE57-8AA3-88D5C97FF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700" y="601663"/>
            <a:ext cx="7772400" cy="715962"/>
          </a:xfrm>
        </p:spPr>
        <p:txBody>
          <a:bodyPr/>
          <a:lstStyle/>
          <a:p>
            <a:r>
              <a:rPr lang="en-US" altLang="en-US"/>
              <a:t>Schmitt Trigger Simulated VTC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A8022719-57A9-BD6F-74BE-4AD62C9E3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2420938"/>
            <a:ext cx="3106737" cy="27940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68" name="Rectangle 4">
            <a:extLst>
              <a:ext uri="{FF2B5EF4-FFF2-40B4-BE49-F238E27FC236}">
                <a16:creationId xmlns:a16="http://schemas.microsoft.com/office/drawing/2014/main" id="{24F88085-7E17-ECB5-CB98-4085613C0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2317750"/>
            <a:ext cx="3143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2.5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69" name="Rectangle 5">
            <a:extLst>
              <a:ext uri="{FF2B5EF4-FFF2-40B4-BE49-F238E27FC236}">
                <a16:creationId xmlns:a16="http://schemas.microsoft.com/office/drawing/2014/main" id="{B34ADB4F-D6C1-A240-41E9-0DC0ADB5D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4078288"/>
            <a:ext cx="39688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70" name="Rectangle 6">
            <a:extLst>
              <a:ext uri="{FF2B5EF4-FFF2-40B4-BE49-F238E27FC236}">
                <a16:creationId xmlns:a16="http://schemas.microsoft.com/office/drawing/2014/main" id="{2BF7DEA4-2643-72D2-3F59-8FE6DA7E9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3948113"/>
            <a:ext cx="39688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71" name="Rectangle 7">
            <a:extLst>
              <a:ext uri="{FF2B5EF4-FFF2-40B4-BE49-F238E27FC236}">
                <a16:creationId xmlns:a16="http://schemas.microsoft.com/office/drawing/2014/main" id="{786D7FD3-A563-FD50-3C25-1AFF3E64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3851275"/>
            <a:ext cx="39688" cy="5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New Roman" panose="02020603050405020304" pitchFamily="18" charset="0"/>
              </a:rPr>
              <a:t> (V)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72" name="Rectangle 8">
            <a:extLst>
              <a:ext uri="{FF2B5EF4-FFF2-40B4-BE49-F238E27FC236}">
                <a16:creationId xmlns:a16="http://schemas.microsoft.com/office/drawing/2014/main" id="{A8BC40B1-5619-4DE0-1C95-7737BA402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3998913"/>
            <a:ext cx="2174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73" name="Rectangle 9">
            <a:extLst>
              <a:ext uri="{FF2B5EF4-FFF2-40B4-BE49-F238E27FC236}">
                <a16:creationId xmlns:a16="http://schemas.microsoft.com/office/drawing/2014/main" id="{C8908B86-0851-744F-414B-79632B333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4081463"/>
            <a:ext cx="179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i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74" name="Rectangle 10">
            <a:extLst>
              <a:ext uri="{FF2B5EF4-FFF2-40B4-BE49-F238E27FC236}">
                <a16:creationId xmlns:a16="http://schemas.microsoft.com/office/drawing/2014/main" id="{F5F0331C-6B2B-A64F-B6FE-514B0D6FA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88" y="4081463"/>
            <a:ext cx="12223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i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75" name="Rectangle 11">
            <a:extLst>
              <a:ext uri="{FF2B5EF4-FFF2-40B4-BE49-F238E27FC236}">
                <a16:creationId xmlns:a16="http://schemas.microsoft.com/office/drawing/2014/main" id="{FF03E4EB-3784-2521-51FC-0EFF94816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3378200"/>
            <a:ext cx="2190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76" name="Rectangle 12">
            <a:extLst>
              <a:ext uri="{FF2B5EF4-FFF2-40B4-BE49-F238E27FC236}">
                <a16:creationId xmlns:a16="http://schemas.microsoft.com/office/drawing/2014/main" id="{1621AB9A-1048-2C58-79A3-946E21531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3460750"/>
            <a:ext cx="179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i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77" name="Rectangle 13">
            <a:extLst>
              <a:ext uri="{FF2B5EF4-FFF2-40B4-BE49-F238E27FC236}">
                <a16:creationId xmlns:a16="http://schemas.microsoft.com/office/drawing/2014/main" id="{29807416-C611-9465-3B88-D13355A9B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3460750"/>
            <a:ext cx="1238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i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78" name="Rectangle 14">
            <a:extLst>
              <a:ext uri="{FF2B5EF4-FFF2-40B4-BE49-F238E27FC236}">
                <a16:creationId xmlns:a16="http://schemas.microsoft.com/office/drawing/2014/main" id="{28315BE3-A157-9FF0-9AF2-80EAF7039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5494338"/>
            <a:ext cx="2190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79" name="Rectangle 15">
            <a:extLst>
              <a:ext uri="{FF2B5EF4-FFF2-40B4-BE49-F238E27FC236}">
                <a16:creationId xmlns:a16="http://schemas.microsoft.com/office/drawing/2014/main" id="{FC3ACE51-EBA7-DC5A-92F4-BEFC5F683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25" y="5578475"/>
            <a:ext cx="1635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i="0">
                <a:solidFill>
                  <a:srgbClr val="000000"/>
                </a:solidFill>
                <a:latin typeface="Times New Roman" panose="02020603050405020304" pitchFamily="18" charset="0"/>
              </a:rPr>
              <a:t>in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80" name="Rectangle 16">
            <a:extLst>
              <a:ext uri="{FF2B5EF4-FFF2-40B4-BE49-F238E27FC236}">
                <a16:creationId xmlns:a16="http://schemas.microsoft.com/office/drawing/2014/main" id="{75778E0A-AD75-23A7-3183-A5B0F90F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494338"/>
            <a:ext cx="3921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 (V)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81" name="Rectangle 17">
            <a:extLst>
              <a:ext uri="{FF2B5EF4-FFF2-40B4-BE49-F238E27FC236}">
                <a16:creationId xmlns:a16="http://schemas.microsoft.com/office/drawing/2014/main" id="{E17CEC9B-DBDC-F305-45E8-023401D98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5803900"/>
            <a:ext cx="3381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Voltage-transfer characteristics with hysteresis.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82" name="Rectangle 18">
            <a:extLst>
              <a:ext uri="{FF2B5EF4-FFF2-40B4-BE49-F238E27FC236}">
                <a16:creationId xmlns:a16="http://schemas.microsoft.com/office/drawing/2014/main" id="{FB091E86-66B3-C8D0-77BB-B7DC2097A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5803900"/>
            <a:ext cx="2590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The effect of varying the ratio of the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83" name="Rectangle 19">
            <a:extLst>
              <a:ext uri="{FF2B5EF4-FFF2-40B4-BE49-F238E27FC236}">
                <a16:creationId xmlns:a16="http://schemas.microsoft.com/office/drawing/2014/main" id="{F77C18D7-5ADF-D650-B1A1-1FCAE3D7A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6005513"/>
            <a:ext cx="11445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PMOS device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84" name="Rectangle 20">
            <a:extLst>
              <a:ext uri="{FF2B5EF4-FFF2-40B4-BE49-F238E27FC236}">
                <a16:creationId xmlns:a16="http://schemas.microsoft.com/office/drawing/2014/main" id="{EFC8DA24-B779-5189-BF98-8BDE922A5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6005513"/>
            <a:ext cx="2460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85" name="Rectangle 21">
            <a:extLst>
              <a:ext uri="{FF2B5EF4-FFF2-40B4-BE49-F238E27FC236}">
                <a16:creationId xmlns:a16="http://schemas.microsoft.com/office/drawing/2014/main" id="{0A520997-695E-6507-E43C-97324DBF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6092825"/>
            <a:ext cx="1238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i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86" name="Rectangle 22">
            <a:extLst>
              <a:ext uri="{FF2B5EF4-FFF2-40B4-BE49-F238E27FC236}">
                <a16:creationId xmlns:a16="http://schemas.microsoft.com/office/drawing/2014/main" id="{2EF76D6B-2BE2-5045-A45C-9F10710B3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663" y="6005513"/>
            <a:ext cx="1127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. The width is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87" name="Rectangle 23">
            <a:extLst>
              <a:ext uri="{FF2B5EF4-FFF2-40B4-BE49-F238E27FC236}">
                <a16:creationId xmlns:a16="http://schemas.microsoft.com/office/drawing/2014/main" id="{8472F1E1-3387-2BB9-B7A7-33D4C8801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363" y="6005513"/>
            <a:ext cx="1746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88" name="Rectangle 24">
            <a:extLst>
              <a:ext uri="{FF2B5EF4-FFF2-40B4-BE49-F238E27FC236}">
                <a16:creationId xmlns:a16="http://schemas.microsoft.com/office/drawing/2014/main" id="{8BE1082E-D137-7D11-A9CD-90DA2DDBE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6005513"/>
            <a:ext cx="8413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* 0.5    m.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89" name="Rectangle 25">
            <a:extLst>
              <a:ext uri="{FF2B5EF4-FFF2-40B4-BE49-F238E27FC236}">
                <a16:creationId xmlns:a16="http://schemas.microsoft.com/office/drawing/2014/main" id="{5C56F6B0-8D4F-8507-A4D4-A8D1532E1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019800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MathematicalPi 1" pitchFamily="82" charset="0"/>
              </a:rPr>
              <a:t>m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90" name="Line 26">
            <a:extLst>
              <a:ext uri="{FF2B5EF4-FFF2-40B4-BE49-F238E27FC236}">
                <a16:creationId xmlns:a16="http://schemas.microsoft.com/office/drawing/2014/main" id="{5F3C33AE-7484-83C9-5DB6-897633C021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2125" y="5080000"/>
            <a:ext cx="1588" cy="1349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91" name="Line 27">
            <a:extLst>
              <a:ext uri="{FF2B5EF4-FFF2-40B4-BE49-F238E27FC236}">
                <a16:creationId xmlns:a16="http://schemas.microsoft.com/office/drawing/2014/main" id="{D596F549-C14F-BBAA-0A5B-E05F9A0676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4588" y="4652963"/>
            <a:ext cx="134937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92" name="Rectangle 28">
            <a:extLst>
              <a:ext uri="{FF2B5EF4-FFF2-40B4-BE49-F238E27FC236}">
                <a16:creationId xmlns:a16="http://schemas.microsoft.com/office/drawing/2014/main" id="{BC5CBCE5-406B-435D-986A-123DFF7BF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2879725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2.0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93" name="Rectangle 29">
            <a:extLst>
              <a:ext uri="{FF2B5EF4-FFF2-40B4-BE49-F238E27FC236}">
                <a16:creationId xmlns:a16="http://schemas.microsoft.com/office/drawing/2014/main" id="{B21405A6-7BA5-DFD4-94AE-15A988E5E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3438525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1.5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94" name="Rectangle 30">
            <a:extLst>
              <a:ext uri="{FF2B5EF4-FFF2-40B4-BE49-F238E27FC236}">
                <a16:creationId xmlns:a16="http://schemas.microsoft.com/office/drawing/2014/main" id="{7063FB73-BADA-E86E-D150-37BA8F9CD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3995738"/>
            <a:ext cx="3143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1.0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95" name="Rectangle 31">
            <a:extLst>
              <a:ext uri="{FF2B5EF4-FFF2-40B4-BE49-F238E27FC236}">
                <a16:creationId xmlns:a16="http://schemas.microsoft.com/office/drawing/2014/main" id="{47EE02FB-1BAE-9874-1009-8B2D7C786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4554538"/>
            <a:ext cx="3143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0.5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96" name="Rectangle 32">
            <a:extLst>
              <a:ext uri="{FF2B5EF4-FFF2-40B4-BE49-F238E27FC236}">
                <a16:creationId xmlns:a16="http://schemas.microsoft.com/office/drawing/2014/main" id="{A5513A70-5144-D99D-1840-61E66D24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5116513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0.0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97" name="Rectangle 33">
            <a:extLst>
              <a:ext uri="{FF2B5EF4-FFF2-40B4-BE49-F238E27FC236}">
                <a16:creationId xmlns:a16="http://schemas.microsoft.com/office/drawing/2014/main" id="{59A675A6-1A02-00AD-4CA1-C092E892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5248275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0.0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98" name="Rectangle 34">
            <a:extLst>
              <a:ext uri="{FF2B5EF4-FFF2-40B4-BE49-F238E27FC236}">
                <a16:creationId xmlns:a16="http://schemas.microsoft.com/office/drawing/2014/main" id="{A0ADF27B-09B1-3F40-F852-24C9B82BB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5248275"/>
            <a:ext cx="3127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0.5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099" name="Rectangle 35">
            <a:extLst>
              <a:ext uri="{FF2B5EF4-FFF2-40B4-BE49-F238E27FC236}">
                <a16:creationId xmlns:a16="http://schemas.microsoft.com/office/drawing/2014/main" id="{9DF86290-3346-7C85-8DE3-123A0B487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5248275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1.0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00" name="Rectangle 36">
            <a:extLst>
              <a:ext uri="{FF2B5EF4-FFF2-40B4-BE49-F238E27FC236}">
                <a16:creationId xmlns:a16="http://schemas.microsoft.com/office/drawing/2014/main" id="{CBD3CD9A-3FF9-CB7B-195C-CFA0C8D1D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48275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1.5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01" name="Rectangle 37">
            <a:extLst>
              <a:ext uri="{FF2B5EF4-FFF2-40B4-BE49-F238E27FC236}">
                <a16:creationId xmlns:a16="http://schemas.microsoft.com/office/drawing/2014/main" id="{CC7D9BDF-8204-ECA5-053A-C09A97CB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5248275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2.0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02" name="Rectangle 38">
            <a:extLst>
              <a:ext uri="{FF2B5EF4-FFF2-40B4-BE49-F238E27FC236}">
                <a16:creationId xmlns:a16="http://schemas.microsoft.com/office/drawing/2014/main" id="{2CE9A8E6-CA64-AED9-00F5-8AB6D0080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248275"/>
            <a:ext cx="3127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2.5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03" name="Line 39">
            <a:extLst>
              <a:ext uri="{FF2B5EF4-FFF2-40B4-BE49-F238E27FC236}">
                <a16:creationId xmlns:a16="http://schemas.microsoft.com/office/drawing/2014/main" id="{7508BAA0-FB38-7BAC-1DE3-D6C3AF5B74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2563" y="5157788"/>
            <a:ext cx="1587" cy="571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04" name="Line 40">
            <a:extLst>
              <a:ext uri="{FF2B5EF4-FFF2-40B4-BE49-F238E27FC236}">
                <a16:creationId xmlns:a16="http://schemas.microsoft.com/office/drawing/2014/main" id="{56386097-970A-6E63-6ABC-48720BB58A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4588" y="4933950"/>
            <a:ext cx="55562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05" name="Line 41">
            <a:extLst>
              <a:ext uri="{FF2B5EF4-FFF2-40B4-BE49-F238E27FC236}">
                <a16:creationId xmlns:a16="http://schemas.microsoft.com/office/drawing/2014/main" id="{2B40B71B-CF2A-BB28-66ED-2CFD85D4F5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4588" y="4098925"/>
            <a:ext cx="134937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06" name="Line 42">
            <a:extLst>
              <a:ext uri="{FF2B5EF4-FFF2-40B4-BE49-F238E27FC236}">
                <a16:creationId xmlns:a16="http://schemas.microsoft.com/office/drawing/2014/main" id="{8C2E6172-12F6-205F-610C-6BD486763B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4588" y="4378325"/>
            <a:ext cx="55562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07" name="Line 43">
            <a:extLst>
              <a:ext uri="{FF2B5EF4-FFF2-40B4-BE49-F238E27FC236}">
                <a16:creationId xmlns:a16="http://schemas.microsoft.com/office/drawing/2014/main" id="{28E75440-D5F0-DD35-B535-5791547F3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4588" y="3536950"/>
            <a:ext cx="134937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08" name="Line 44">
            <a:extLst>
              <a:ext uri="{FF2B5EF4-FFF2-40B4-BE49-F238E27FC236}">
                <a16:creationId xmlns:a16="http://schemas.microsoft.com/office/drawing/2014/main" id="{3CB2B82F-FAE3-1586-2FB2-CC9770D2F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4588" y="3817938"/>
            <a:ext cx="55562" cy="15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09" name="Line 45">
            <a:extLst>
              <a:ext uri="{FF2B5EF4-FFF2-40B4-BE49-F238E27FC236}">
                <a16:creationId xmlns:a16="http://schemas.microsoft.com/office/drawing/2014/main" id="{BE97AF45-2935-CB4D-29B8-F95FEC3245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4588" y="2976563"/>
            <a:ext cx="134937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10" name="Line 46">
            <a:extLst>
              <a:ext uri="{FF2B5EF4-FFF2-40B4-BE49-F238E27FC236}">
                <a16:creationId xmlns:a16="http://schemas.microsoft.com/office/drawing/2014/main" id="{17BA167A-7B1C-5B52-928D-82EF822DD5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4588" y="3255963"/>
            <a:ext cx="55562" cy="15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11" name="Line 47">
            <a:extLst>
              <a:ext uri="{FF2B5EF4-FFF2-40B4-BE49-F238E27FC236}">
                <a16:creationId xmlns:a16="http://schemas.microsoft.com/office/drawing/2014/main" id="{267A97D5-7705-04FB-CE1F-F6F216D2B4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4588" y="2701925"/>
            <a:ext cx="55562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12" name="Line 48">
            <a:extLst>
              <a:ext uri="{FF2B5EF4-FFF2-40B4-BE49-F238E27FC236}">
                <a16:creationId xmlns:a16="http://schemas.microsoft.com/office/drawing/2014/main" id="{EF68BAB1-AE0E-9651-45A2-3222B9957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6388" y="4652963"/>
            <a:ext cx="134937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13" name="Line 49">
            <a:extLst>
              <a:ext uri="{FF2B5EF4-FFF2-40B4-BE49-F238E27FC236}">
                <a16:creationId xmlns:a16="http://schemas.microsoft.com/office/drawing/2014/main" id="{49D400D5-7F01-1864-0921-0DA84FF34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5763" y="4933950"/>
            <a:ext cx="55562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14" name="Line 50">
            <a:extLst>
              <a:ext uri="{FF2B5EF4-FFF2-40B4-BE49-F238E27FC236}">
                <a16:creationId xmlns:a16="http://schemas.microsoft.com/office/drawing/2014/main" id="{51B9FBF0-C806-B062-6A39-4AE777F64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6388" y="4098925"/>
            <a:ext cx="134937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15" name="Line 51">
            <a:extLst>
              <a:ext uri="{FF2B5EF4-FFF2-40B4-BE49-F238E27FC236}">
                <a16:creationId xmlns:a16="http://schemas.microsoft.com/office/drawing/2014/main" id="{7AE13B32-89D6-A252-97C7-13A494940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5763" y="4378325"/>
            <a:ext cx="55562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16" name="Line 52">
            <a:extLst>
              <a:ext uri="{FF2B5EF4-FFF2-40B4-BE49-F238E27FC236}">
                <a16:creationId xmlns:a16="http://schemas.microsoft.com/office/drawing/2014/main" id="{AB73DD38-DDFF-3D1C-02AA-070424CFD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6388" y="3536950"/>
            <a:ext cx="134937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17" name="Line 53">
            <a:extLst>
              <a:ext uri="{FF2B5EF4-FFF2-40B4-BE49-F238E27FC236}">
                <a16:creationId xmlns:a16="http://schemas.microsoft.com/office/drawing/2014/main" id="{983E91C1-490F-EA85-F7AD-EBAE53889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5763" y="3817938"/>
            <a:ext cx="55562" cy="15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18" name="Line 54">
            <a:extLst>
              <a:ext uri="{FF2B5EF4-FFF2-40B4-BE49-F238E27FC236}">
                <a16:creationId xmlns:a16="http://schemas.microsoft.com/office/drawing/2014/main" id="{0CD342AE-6225-2D0A-B554-8FF8A3A8B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6388" y="2976563"/>
            <a:ext cx="134937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19" name="Line 55">
            <a:extLst>
              <a:ext uri="{FF2B5EF4-FFF2-40B4-BE49-F238E27FC236}">
                <a16:creationId xmlns:a16="http://schemas.microsoft.com/office/drawing/2014/main" id="{83B54DCE-4675-70D9-DEB3-47055459A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5763" y="3255963"/>
            <a:ext cx="55562" cy="15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20" name="Line 56">
            <a:extLst>
              <a:ext uri="{FF2B5EF4-FFF2-40B4-BE49-F238E27FC236}">
                <a16:creationId xmlns:a16="http://schemas.microsoft.com/office/drawing/2014/main" id="{0AC68D7B-DF0A-27EB-F579-410D0231B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5763" y="2701925"/>
            <a:ext cx="55562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21" name="Line 57">
            <a:extLst>
              <a:ext uri="{FF2B5EF4-FFF2-40B4-BE49-F238E27FC236}">
                <a16:creationId xmlns:a16="http://schemas.microsoft.com/office/drawing/2014/main" id="{C66649D8-08DD-F7B7-8B91-D60F6540B3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4425" y="5080000"/>
            <a:ext cx="1588" cy="1349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22" name="Line 58">
            <a:extLst>
              <a:ext uri="{FF2B5EF4-FFF2-40B4-BE49-F238E27FC236}">
                <a16:creationId xmlns:a16="http://schemas.microsoft.com/office/drawing/2014/main" id="{F3BE346F-E1CC-E609-E3C6-716E000E7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6450" y="5157788"/>
            <a:ext cx="1588" cy="571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23" name="Line 59">
            <a:extLst>
              <a:ext uri="{FF2B5EF4-FFF2-40B4-BE49-F238E27FC236}">
                <a16:creationId xmlns:a16="http://schemas.microsoft.com/office/drawing/2014/main" id="{DAC08B70-4348-E312-3678-95997ECE7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6725" y="5080000"/>
            <a:ext cx="1588" cy="1349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24" name="Line 60">
            <a:extLst>
              <a:ext uri="{FF2B5EF4-FFF2-40B4-BE49-F238E27FC236}">
                <a16:creationId xmlns:a16="http://schemas.microsoft.com/office/drawing/2014/main" id="{A2394FAB-5EF3-A0CF-5117-046F07E9AD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8750" y="5157788"/>
            <a:ext cx="1588" cy="571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25" name="Line 61">
            <a:extLst>
              <a:ext uri="{FF2B5EF4-FFF2-40B4-BE49-F238E27FC236}">
                <a16:creationId xmlns:a16="http://schemas.microsoft.com/office/drawing/2014/main" id="{06065D5C-87C3-9968-EE30-025B38CA94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5080000"/>
            <a:ext cx="1588" cy="1349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26" name="Line 62">
            <a:extLst>
              <a:ext uri="{FF2B5EF4-FFF2-40B4-BE49-F238E27FC236}">
                <a16:creationId xmlns:a16="http://schemas.microsoft.com/office/drawing/2014/main" id="{CE850885-52D1-FA29-8C0F-DCFFB48744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1050" y="5157788"/>
            <a:ext cx="1588" cy="571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27" name="Line 63">
            <a:extLst>
              <a:ext uri="{FF2B5EF4-FFF2-40B4-BE49-F238E27FC236}">
                <a16:creationId xmlns:a16="http://schemas.microsoft.com/office/drawing/2014/main" id="{398EDCB0-6C4F-8618-5E28-AC8708A158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3350" y="5157788"/>
            <a:ext cx="1588" cy="571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28" name="Line 64">
            <a:extLst>
              <a:ext uri="{FF2B5EF4-FFF2-40B4-BE49-F238E27FC236}">
                <a16:creationId xmlns:a16="http://schemas.microsoft.com/office/drawing/2014/main" id="{8EEF577C-CB90-1FD0-652F-C4723DDDC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2420938"/>
            <a:ext cx="1588" cy="13493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29" name="Line 65">
            <a:extLst>
              <a:ext uri="{FF2B5EF4-FFF2-40B4-BE49-F238E27FC236}">
                <a16:creationId xmlns:a16="http://schemas.microsoft.com/office/drawing/2014/main" id="{CEE58452-88E7-25C5-CB74-B8B685261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2563" y="2420938"/>
            <a:ext cx="1587" cy="5556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30" name="Line 66">
            <a:extLst>
              <a:ext uri="{FF2B5EF4-FFF2-40B4-BE49-F238E27FC236}">
                <a16:creationId xmlns:a16="http://schemas.microsoft.com/office/drawing/2014/main" id="{822558BC-7DBE-C271-76D0-0651381A3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4425" y="2420938"/>
            <a:ext cx="1588" cy="13493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31" name="Line 67">
            <a:extLst>
              <a:ext uri="{FF2B5EF4-FFF2-40B4-BE49-F238E27FC236}">
                <a16:creationId xmlns:a16="http://schemas.microsoft.com/office/drawing/2014/main" id="{DD2E6A5F-3A65-8528-4585-2D591E367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420938"/>
            <a:ext cx="1588" cy="5556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32" name="Line 68">
            <a:extLst>
              <a:ext uri="{FF2B5EF4-FFF2-40B4-BE49-F238E27FC236}">
                <a16:creationId xmlns:a16="http://schemas.microsoft.com/office/drawing/2014/main" id="{76FCC499-FF2F-FD85-9C73-38F973FF2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6725" y="2420938"/>
            <a:ext cx="1588" cy="13493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33" name="Line 69">
            <a:extLst>
              <a:ext uri="{FF2B5EF4-FFF2-40B4-BE49-F238E27FC236}">
                <a16:creationId xmlns:a16="http://schemas.microsoft.com/office/drawing/2014/main" id="{E2B94B4D-B659-162B-2776-EE48F07C8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0" y="2420938"/>
            <a:ext cx="1588" cy="5556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34" name="Line 70">
            <a:extLst>
              <a:ext uri="{FF2B5EF4-FFF2-40B4-BE49-F238E27FC236}">
                <a16:creationId xmlns:a16="http://schemas.microsoft.com/office/drawing/2014/main" id="{7375E504-B578-B198-D1F5-A5034CDF6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5" y="2420938"/>
            <a:ext cx="1588" cy="13493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35" name="Line 71">
            <a:extLst>
              <a:ext uri="{FF2B5EF4-FFF2-40B4-BE49-F238E27FC236}">
                <a16:creationId xmlns:a16="http://schemas.microsoft.com/office/drawing/2014/main" id="{1D829471-3D0D-4DE1-DDAD-F0A353D69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420938"/>
            <a:ext cx="1588" cy="5556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36" name="Line 72">
            <a:extLst>
              <a:ext uri="{FF2B5EF4-FFF2-40B4-BE49-F238E27FC236}">
                <a16:creationId xmlns:a16="http://schemas.microsoft.com/office/drawing/2014/main" id="{522ECD70-EA88-549C-0E2E-9005A1060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2420938"/>
            <a:ext cx="1588" cy="5556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37" name="Freeform 73">
            <a:extLst>
              <a:ext uri="{FF2B5EF4-FFF2-40B4-BE49-F238E27FC236}">
                <a16:creationId xmlns:a16="http://schemas.microsoft.com/office/drawing/2014/main" id="{6AFD5DBB-CE72-6AF1-70CC-235DA45568DD}"/>
              </a:ext>
            </a:extLst>
          </p:cNvPr>
          <p:cNvSpPr>
            <a:spLocks/>
          </p:cNvSpPr>
          <p:nvPr/>
        </p:nvSpPr>
        <p:spPr bwMode="auto">
          <a:xfrm>
            <a:off x="1666875" y="2420938"/>
            <a:ext cx="1563688" cy="2760662"/>
          </a:xfrm>
          <a:custGeom>
            <a:avLst/>
            <a:gdLst>
              <a:gd name="T0" fmla="*/ 279 w 279"/>
              <a:gd name="T1" fmla="*/ 492 h 492"/>
              <a:gd name="T2" fmla="*/ 279 w 279"/>
              <a:gd name="T3" fmla="*/ 227 h 492"/>
              <a:gd name="T4" fmla="*/ 200 w 279"/>
              <a:gd name="T5" fmla="*/ 62 h 492"/>
              <a:gd name="T6" fmla="*/ 22 w 279"/>
              <a:gd name="T7" fmla="*/ 2 h 492"/>
              <a:gd name="T8" fmla="*/ 0 w 279"/>
              <a:gd name="T9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" h="492">
                <a:moveTo>
                  <a:pt x="279" y="492"/>
                </a:moveTo>
                <a:cubicBezTo>
                  <a:pt x="279" y="227"/>
                  <a:pt x="279" y="227"/>
                  <a:pt x="279" y="227"/>
                </a:cubicBezTo>
                <a:cubicBezTo>
                  <a:pt x="279" y="227"/>
                  <a:pt x="279" y="125"/>
                  <a:pt x="200" y="62"/>
                </a:cubicBezTo>
                <a:cubicBezTo>
                  <a:pt x="200" y="62"/>
                  <a:pt x="124" y="2"/>
                  <a:pt x="22" y="2"/>
                </a:cubicBezTo>
                <a:cubicBezTo>
                  <a:pt x="22" y="2"/>
                  <a:pt x="0" y="2"/>
                  <a:pt x="0" y="0"/>
                </a:cubicBez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38" name="Freeform 74">
            <a:extLst>
              <a:ext uri="{FF2B5EF4-FFF2-40B4-BE49-F238E27FC236}">
                <a16:creationId xmlns:a16="http://schemas.microsoft.com/office/drawing/2014/main" id="{1D5E79BA-E76B-6ECE-5854-5D13EFA1E6E5}"/>
              </a:ext>
            </a:extLst>
          </p:cNvPr>
          <p:cNvSpPr>
            <a:spLocks/>
          </p:cNvSpPr>
          <p:nvPr/>
        </p:nvSpPr>
        <p:spPr bwMode="auto">
          <a:xfrm>
            <a:off x="2271713" y="2520950"/>
            <a:ext cx="1357312" cy="2693988"/>
          </a:xfrm>
          <a:custGeom>
            <a:avLst/>
            <a:gdLst>
              <a:gd name="T0" fmla="*/ 2 w 242"/>
              <a:gd name="T1" fmla="*/ 0 h 480"/>
              <a:gd name="T2" fmla="*/ 2 w 242"/>
              <a:gd name="T3" fmla="*/ 305 h 480"/>
              <a:gd name="T4" fmla="*/ 54 w 242"/>
              <a:gd name="T5" fmla="*/ 424 h 480"/>
              <a:gd name="T6" fmla="*/ 242 w 242"/>
              <a:gd name="T7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2" h="480">
                <a:moveTo>
                  <a:pt x="2" y="0"/>
                </a:moveTo>
                <a:cubicBezTo>
                  <a:pt x="2" y="305"/>
                  <a:pt x="2" y="305"/>
                  <a:pt x="2" y="305"/>
                </a:cubicBezTo>
                <a:cubicBezTo>
                  <a:pt x="2" y="305"/>
                  <a:pt x="0" y="371"/>
                  <a:pt x="54" y="424"/>
                </a:cubicBezTo>
                <a:cubicBezTo>
                  <a:pt x="54" y="424"/>
                  <a:pt x="108" y="480"/>
                  <a:pt x="242" y="480"/>
                </a:cubicBez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39" name="Line 75">
            <a:extLst>
              <a:ext uri="{FF2B5EF4-FFF2-40B4-BE49-F238E27FC236}">
                <a16:creationId xmlns:a16="http://schemas.microsoft.com/office/drawing/2014/main" id="{1BBA1620-F5A2-2DD8-90A8-C52FAA5E2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1713" y="3122613"/>
            <a:ext cx="1587" cy="374650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40" name="Freeform 76">
            <a:extLst>
              <a:ext uri="{FF2B5EF4-FFF2-40B4-BE49-F238E27FC236}">
                <a16:creationId xmlns:a16="http://schemas.microsoft.com/office/drawing/2014/main" id="{3814DA8C-5491-2C49-A73F-3BBCCF9E2FFC}"/>
              </a:ext>
            </a:extLst>
          </p:cNvPr>
          <p:cNvSpPr>
            <a:spLocks/>
          </p:cNvSpPr>
          <p:nvPr/>
        </p:nvSpPr>
        <p:spPr bwMode="auto">
          <a:xfrm>
            <a:off x="2227263" y="3014663"/>
            <a:ext cx="88900" cy="152400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3 h 27"/>
              <a:gd name="T8" fmla="*/ 8 w 16"/>
              <a:gd name="T9" fmla="*/ 0 h 27"/>
              <a:gd name="T10" fmla="*/ 11 w 16"/>
              <a:gd name="T11" fmla="*/ 13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3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41" name="Line 77">
            <a:extLst>
              <a:ext uri="{FF2B5EF4-FFF2-40B4-BE49-F238E27FC236}">
                <a16:creationId xmlns:a16="http://schemas.microsoft.com/office/drawing/2014/main" id="{9E29741C-2685-404C-539B-DC8BDC6B1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9450" y="4048125"/>
            <a:ext cx="1588" cy="374650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42" name="Freeform 78">
            <a:extLst>
              <a:ext uri="{FF2B5EF4-FFF2-40B4-BE49-F238E27FC236}">
                <a16:creationId xmlns:a16="http://schemas.microsoft.com/office/drawing/2014/main" id="{7247F2D7-8719-FAED-C80E-6A1564EB0423}"/>
              </a:ext>
            </a:extLst>
          </p:cNvPr>
          <p:cNvSpPr>
            <a:spLocks/>
          </p:cNvSpPr>
          <p:nvPr/>
        </p:nvSpPr>
        <p:spPr bwMode="auto">
          <a:xfrm>
            <a:off x="3175000" y="4384675"/>
            <a:ext cx="88900" cy="146050"/>
          </a:xfrm>
          <a:custGeom>
            <a:avLst/>
            <a:gdLst>
              <a:gd name="T0" fmla="*/ 8 w 16"/>
              <a:gd name="T1" fmla="*/ 5 h 26"/>
              <a:gd name="T2" fmla="*/ 16 w 16"/>
              <a:gd name="T3" fmla="*/ 0 h 26"/>
              <a:gd name="T4" fmla="*/ 16 w 16"/>
              <a:gd name="T5" fmla="*/ 0 h 26"/>
              <a:gd name="T6" fmla="*/ 11 w 16"/>
              <a:gd name="T7" fmla="*/ 13 h 26"/>
              <a:gd name="T8" fmla="*/ 8 w 16"/>
              <a:gd name="T9" fmla="*/ 26 h 26"/>
              <a:gd name="T10" fmla="*/ 5 w 16"/>
              <a:gd name="T11" fmla="*/ 13 h 26"/>
              <a:gd name="T12" fmla="*/ 0 w 16"/>
              <a:gd name="T13" fmla="*/ 0 h 26"/>
              <a:gd name="T14" fmla="*/ 0 w 16"/>
              <a:gd name="T15" fmla="*/ 0 h 26"/>
              <a:gd name="T16" fmla="*/ 8 w 16"/>
              <a:gd name="T17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6">
                <a:moveTo>
                  <a:pt x="8" y="5"/>
                </a:move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7"/>
                  <a:pt x="9" y="22"/>
                  <a:pt x="8" y="26"/>
                </a:cubicBezTo>
                <a:cubicBezTo>
                  <a:pt x="7" y="22"/>
                  <a:pt x="6" y="17"/>
                  <a:pt x="5" y="1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43" name="Rectangle 79">
            <a:extLst>
              <a:ext uri="{FF2B5EF4-FFF2-40B4-BE49-F238E27FC236}">
                <a16:creationId xmlns:a16="http://schemas.microsoft.com/office/drawing/2014/main" id="{0C0FB373-68D4-4924-89F7-71367C34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2420938"/>
            <a:ext cx="3106738" cy="27940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44" name="Rectangle 80">
            <a:extLst>
              <a:ext uri="{FF2B5EF4-FFF2-40B4-BE49-F238E27FC236}">
                <a16:creationId xmlns:a16="http://schemas.microsoft.com/office/drawing/2014/main" id="{0457359C-E35D-131E-9DDF-D43DF537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17750"/>
            <a:ext cx="3143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2.5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45" name="Rectangle 81">
            <a:extLst>
              <a:ext uri="{FF2B5EF4-FFF2-40B4-BE49-F238E27FC236}">
                <a16:creationId xmlns:a16="http://schemas.microsoft.com/office/drawing/2014/main" id="{3A64F54D-6EF7-FAB3-1FAC-A636220B5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4062413"/>
            <a:ext cx="39688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46" name="Rectangle 82">
            <a:extLst>
              <a:ext uri="{FF2B5EF4-FFF2-40B4-BE49-F238E27FC236}">
                <a16:creationId xmlns:a16="http://schemas.microsoft.com/office/drawing/2014/main" id="{4400782D-A32F-C9DB-8490-21B03932C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3933825"/>
            <a:ext cx="39688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47" name="Rectangle 83">
            <a:extLst>
              <a:ext uri="{FF2B5EF4-FFF2-40B4-BE49-F238E27FC236}">
                <a16:creationId xmlns:a16="http://schemas.microsoft.com/office/drawing/2014/main" id="{7613F8F5-C881-F615-5448-9B839BF62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3865563"/>
            <a:ext cx="39688" cy="5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New Roman" panose="02020603050405020304" pitchFamily="18" charset="0"/>
              </a:rPr>
              <a:t> (V)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48" name="Rectangle 84">
            <a:extLst>
              <a:ext uri="{FF2B5EF4-FFF2-40B4-BE49-F238E27FC236}">
                <a16:creationId xmlns:a16="http://schemas.microsoft.com/office/drawing/2014/main" id="{976A67ED-0A4E-93DF-850A-02455FAA1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4443413"/>
            <a:ext cx="1746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49" name="Rectangle 85">
            <a:extLst>
              <a:ext uri="{FF2B5EF4-FFF2-40B4-BE49-F238E27FC236}">
                <a16:creationId xmlns:a16="http://schemas.microsoft.com/office/drawing/2014/main" id="{BABD3048-E035-6C22-6248-1A40A165F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4443413"/>
            <a:ext cx="374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 = 2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50" name="Rectangle 86">
            <a:extLst>
              <a:ext uri="{FF2B5EF4-FFF2-40B4-BE49-F238E27FC236}">
                <a16:creationId xmlns:a16="http://schemas.microsoft.com/office/drawing/2014/main" id="{EBA97B15-BB02-CC2B-1FD8-99A2C932B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4270375"/>
            <a:ext cx="174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51" name="Rectangle 87">
            <a:extLst>
              <a:ext uri="{FF2B5EF4-FFF2-40B4-BE49-F238E27FC236}">
                <a16:creationId xmlns:a16="http://schemas.microsoft.com/office/drawing/2014/main" id="{A49946F5-5831-4EBF-25FE-D7F482582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0" y="4270375"/>
            <a:ext cx="3746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 = 3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52" name="Rectangle 88">
            <a:extLst>
              <a:ext uri="{FF2B5EF4-FFF2-40B4-BE49-F238E27FC236}">
                <a16:creationId xmlns:a16="http://schemas.microsoft.com/office/drawing/2014/main" id="{E8057993-6B15-7E21-C60E-AB334E3D0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4692650"/>
            <a:ext cx="1746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53" name="Rectangle 89">
            <a:extLst>
              <a:ext uri="{FF2B5EF4-FFF2-40B4-BE49-F238E27FC236}">
                <a16:creationId xmlns:a16="http://schemas.microsoft.com/office/drawing/2014/main" id="{97F571FE-5640-4F0A-CC8E-C7F34F604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0" y="4692650"/>
            <a:ext cx="374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 = 4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54" name="Rectangle 90">
            <a:extLst>
              <a:ext uri="{FF2B5EF4-FFF2-40B4-BE49-F238E27FC236}">
                <a16:creationId xmlns:a16="http://schemas.microsoft.com/office/drawing/2014/main" id="{97FDD68C-EB10-E194-8686-42917518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4089400"/>
            <a:ext cx="1746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55" name="Rectangle 91">
            <a:extLst>
              <a:ext uri="{FF2B5EF4-FFF2-40B4-BE49-F238E27FC236}">
                <a16:creationId xmlns:a16="http://schemas.microsoft.com/office/drawing/2014/main" id="{60DA3224-AD6B-27C4-9218-5AC6E028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4089400"/>
            <a:ext cx="374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 = 1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56" name="Rectangle 92">
            <a:extLst>
              <a:ext uri="{FF2B5EF4-FFF2-40B4-BE49-F238E27FC236}">
                <a16:creationId xmlns:a16="http://schemas.microsoft.com/office/drawing/2014/main" id="{887BD50E-03C8-0AEE-741A-8E34B0C7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5494338"/>
            <a:ext cx="2190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57" name="Rectangle 93">
            <a:extLst>
              <a:ext uri="{FF2B5EF4-FFF2-40B4-BE49-F238E27FC236}">
                <a16:creationId xmlns:a16="http://schemas.microsoft.com/office/drawing/2014/main" id="{9AE90AD0-3F70-FC24-012D-CFC8C5495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5578475"/>
            <a:ext cx="1635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i="0">
                <a:solidFill>
                  <a:srgbClr val="000000"/>
                </a:solidFill>
                <a:latin typeface="Times New Roman" panose="02020603050405020304" pitchFamily="18" charset="0"/>
              </a:rPr>
              <a:t>in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58" name="Rectangle 94">
            <a:extLst>
              <a:ext uri="{FF2B5EF4-FFF2-40B4-BE49-F238E27FC236}">
                <a16:creationId xmlns:a16="http://schemas.microsoft.com/office/drawing/2014/main" id="{8D7FE2CA-6FC4-B5EA-7D77-6A904C6C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5494338"/>
            <a:ext cx="3921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 (V)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59" name="Line 95">
            <a:extLst>
              <a:ext uri="{FF2B5EF4-FFF2-40B4-BE49-F238E27FC236}">
                <a16:creationId xmlns:a16="http://schemas.microsoft.com/office/drawing/2014/main" id="{6F18D8CA-45DE-FA37-01A1-C6FCD2F9DC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080000"/>
            <a:ext cx="1588" cy="1349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60" name="Line 96">
            <a:extLst>
              <a:ext uri="{FF2B5EF4-FFF2-40B4-BE49-F238E27FC236}">
                <a16:creationId xmlns:a16="http://schemas.microsoft.com/office/drawing/2014/main" id="{3888EB2B-4DBA-BD00-B4EA-916531E89C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2700" y="4652963"/>
            <a:ext cx="134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61" name="Rectangle 97">
            <a:extLst>
              <a:ext uri="{FF2B5EF4-FFF2-40B4-BE49-F238E27FC236}">
                <a16:creationId xmlns:a16="http://schemas.microsoft.com/office/drawing/2014/main" id="{65C51FA8-6249-468A-4368-8D08D4F9F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79725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2.0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62" name="Rectangle 98">
            <a:extLst>
              <a:ext uri="{FF2B5EF4-FFF2-40B4-BE49-F238E27FC236}">
                <a16:creationId xmlns:a16="http://schemas.microsoft.com/office/drawing/2014/main" id="{11EAC36F-4BA2-D746-3735-695C17803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38525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1.5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63" name="Rectangle 99">
            <a:extLst>
              <a:ext uri="{FF2B5EF4-FFF2-40B4-BE49-F238E27FC236}">
                <a16:creationId xmlns:a16="http://schemas.microsoft.com/office/drawing/2014/main" id="{F212CFC5-0C65-A8FB-2955-F276A887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95738"/>
            <a:ext cx="3143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1.0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64" name="Rectangle 100">
            <a:extLst>
              <a:ext uri="{FF2B5EF4-FFF2-40B4-BE49-F238E27FC236}">
                <a16:creationId xmlns:a16="http://schemas.microsoft.com/office/drawing/2014/main" id="{735DE753-7DD0-6283-5FDD-727969E60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4538"/>
            <a:ext cx="3143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0.5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65" name="Rectangle 101">
            <a:extLst>
              <a:ext uri="{FF2B5EF4-FFF2-40B4-BE49-F238E27FC236}">
                <a16:creationId xmlns:a16="http://schemas.microsoft.com/office/drawing/2014/main" id="{9E61C269-6944-6A93-AFB0-F4E6B23B6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16513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0.0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66" name="Rectangle 102">
            <a:extLst>
              <a:ext uri="{FF2B5EF4-FFF2-40B4-BE49-F238E27FC236}">
                <a16:creationId xmlns:a16="http://schemas.microsoft.com/office/drawing/2014/main" id="{DA9AE150-41A0-B43C-AD61-F3DEE22CE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5248275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0.0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67" name="Rectangle 103">
            <a:extLst>
              <a:ext uri="{FF2B5EF4-FFF2-40B4-BE49-F238E27FC236}">
                <a16:creationId xmlns:a16="http://schemas.microsoft.com/office/drawing/2014/main" id="{74E1BBE1-C44B-A093-A125-0EBE4DAA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5248275"/>
            <a:ext cx="3127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0.5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68" name="Rectangle 104">
            <a:extLst>
              <a:ext uri="{FF2B5EF4-FFF2-40B4-BE49-F238E27FC236}">
                <a16:creationId xmlns:a16="http://schemas.microsoft.com/office/drawing/2014/main" id="{D0484A1D-6401-8C02-6F2A-8DA382F31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5248275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1.0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69" name="Rectangle 105">
            <a:extLst>
              <a:ext uri="{FF2B5EF4-FFF2-40B4-BE49-F238E27FC236}">
                <a16:creationId xmlns:a16="http://schemas.microsoft.com/office/drawing/2014/main" id="{44BB722F-416E-FF53-8111-C60228A7A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0" y="5248275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1.5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70" name="Rectangle 106">
            <a:extLst>
              <a:ext uri="{FF2B5EF4-FFF2-40B4-BE49-F238E27FC236}">
                <a16:creationId xmlns:a16="http://schemas.microsoft.com/office/drawing/2014/main" id="{627D16D6-18D9-7AE0-EAC1-29068989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248275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2.0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71" name="Rectangle 107">
            <a:extLst>
              <a:ext uri="{FF2B5EF4-FFF2-40B4-BE49-F238E27FC236}">
                <a16:creationId xmlns:a16="http://schemas.microsoft.com/office/drawing/2014/main" id="{3E8A3493-DE3E-CBE3-5A74-90EA1029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900" y="5248275"/>
            <a:ext cx="3127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  <a:latin typeface="Times New Roman" panose="02020603050405020304" pitchFamily="18" charset="0"/>
              </a:rPr>
              <a:t>2.5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0172" name="Line 108">
            <a:extLst>
              <a:ext uri="{FF2B5EF4-FFF2-40B4-BE49-F238E27FC236}">
                <a16:creationId xmlns:a16="http://schemas.microsoft.com/office/drawing/2014/main" id="{6E3E72DA-9321-6346-0445-6C1FBD327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5157788"/>
            <a:ext cx="1588" cy="571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73" name="Line 109">
            <a:extLst>
              <a:ext uri="{FF2B5EF4-FFF2-40B4-BE49-F238E27FC236}">
                <a16:creationId xmlns:a16="http://schemas.microsoft.com/office/drawing/2014/main" id="{734CBF73-59FB-481B-73D2-D1BEBDC2B2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2700" y="4933950"/>
            <a:ext cx="55563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74" name="Line 110">
            <a:extLst>
              <a:ext uri="{FF2B5EF4-FFF2-40B4-BE49-F238E27FC236}">
                <a16:creationId xmlns:a16="http://schemas.microsoft.com/office/drawing/2014/main" id="{564A755F-EA33-67B7-BE61-BF1EFA82E0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2700" y="4098925"/>
            <a:ext cx="1349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75" name="Line 111">
            <a:extLst>
              <a:ext uri="{FF2B5EF4-FFF2-40B4-BE49-F238E27FC236}">
                <a16:creationId xmlns:a16="http://schemas.microsoft.com/office/drawing/2014/main" id="{DA57855F-18AF-12CA-7CC0-5D9FF6B249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2700" y="4378325"/>
            <a:ext cx="55563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76" name="Line 112">
            <a:extLst>
              <a:ext uri="{FF2B5EF4-FFF2-40B4-BE49-F238E27FC236}">
                <a16:creationId xmlns:a16="http://schemas.microsoft.com/office/drawing/2014/main" id="{84CB6E29-819B-9B3A-C4C4-A70C90A21B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2700" y="3536950"/>
            <a:ext cx="1349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77" name="Line 113">
            <a:extLst>
              <a:ext uri="{FF2B5EF4-FFF2-40B4-BE49-F238E27FC236}">
                <a16:creationId xmlns:a16="http://schemas.microsoft.com/office/drawing/2014/main" id="{AEDA3452-530F-37D4-E578-F9EFE4A546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2700" y="3817938"/>
            <a:ext cx="55563" cy="15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78" name="Line 114">
            <a:extLst>
              <a:ext uri="{FF2B5EF4-FFF2-40B4-BE49-F238E27FC236}">
                <a16:creationId xmlns:a16="http://schemas.microsoft.com/office/drawing/2014/main" id="{42CD381D-6E8F-5DEE-2E2D-B0DD8D16BB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2700" y="2976563"/>
            <a:ext cx="134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79" name="Line 115">
            <a:extLst>
              <a:ext uri="{FF2B5EF4-FFF2-40B4-BE49-F238E27FC236}">
                <a16:creationId xmlns:a16="http://schemas.microsoft.com/office/drawing/2014/main" id="{C94CFDCC-4BE0-9F49-3772-EA41C5E742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2700" y="3255963"/>
            <a:ext cx="55563" cy="15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80" name="Line 116">
            <a:extLst>
              <a:ext uri="{FF2B5EF4-FFF2-40B4-BE49-F238E27FC236}">
                <a16:creationId xmlns:a16="http://schemas.microsoft.com/office/drawing/2014/main" id="{D6B8E94C-089E-18DD-86D9-E856E6232D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2700" y="2701925"/>
            <a:ext cx="55563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81" name="Line 117">
            <a:extLst>
              <a:ext uri="{FF2B5EF4-FFF2-40B4-BE49-F238E27FC236}">
                <a16:creationId xmlns:a16="http://schemas.microsoft.com/office/drawing/2014/main" id="{E31116C1-482E-8C34-6871-5DD91697E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52963"/>
            <a:ext cx="134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82" name="Line 118">
            <a:extLst>
              <a:ext uri="{FF2B5EF4-FFF2-40B4-BE49-F238E27FC236}">
                <a16:creationId xmlns:a16="http://schemas.microsoft.com/office/drawing/2014/main" id="{36FFB4F8-F0CD-BF2F-FFF3-F9474FFA8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4933950"/>
            <a:ext cx="55563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83" name="Line 119">
            <a:extLst>
              <a:ext uri="{FF2B5EF4-FFF2-40B4-BE49-F238E27FC236}">
                <a16:creationId xmlns:a16="http://schemas.microsoft.com/office/drawing/2014/main" id="{00906253-6379-7599-968E-082E2450F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098925"/>
            <a:ext cx="1349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84" name="Line 120">
            <a:extLst>
              <a:ext uri="{FF2B5EF4-FFF2-40B4-BE49-F238E27FC236}">
                <a16:creationId xmlns:a16="http://schemas.microsoft.com/office/drawing/2014/main" id="{538C45FE-24DB-6291-89BD-878052FEC2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5025" y="4002088"/>
            <a:ext cx="341313" cy="23653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85" name="Freeform 121">
            <a:extLst>
              <a:ext uri="{FF2B5EF4-FFF2-40B4-BE49-F238E27FC236}">
                <a16:creationId xmlns:a16="http://schemas.microsoft.com/office/drawing/2014/main" id="{10603D6D-E003-565A-43A1-65CC1E000034}"/>
              </a:ext>
            </a:extLst>
          </p:cNvPr>
          <p:cNvSpPr>
            <a:spLocks/>
          </p:cNvSpPr>
          <p:nvPr/>
        </p:nvSpPr>
        <p:spPr bwMode="auto">
          <a:xfrm>
            <a:off x="7486650" y="4194175"/>
            <a:ext cx="106363" cy="88900"/>
          </a:xfrm>
          <a:custGeom>
            <a:avLst/>
            <a:gdLst>
              <a:gd name="T0" fmla="*/ 6 w 19"/>
              <a:gd name="T1" fmla="*/ 7 h 16"/>
              <a:gd name="T2" fmla="*/ 6 w 19"/>
              <a:gd name="T3" fmla="*/ 0 h 16"/>
              <a:gd name="T4" fmla="*/ 7 w 19"/>
              <a:gd name="T5" fmla="*/ 0 h 16"/>
              <a:gd name="T6" fmla="*/ 12 w 19"/>
              <a:gd name="T7" fmla="*/ 9 h 16"/>
              <a:gd name="T8" fmla="*/ 19 w 19"/>
              <a:gd name="T9" fmla="*/ 16 h 16"/>
              <a:gd name="T10" fmla="*/ 10 w 19"/>
              <a:gd name="T11" fmla="*/ 12 h 16"/>
              <a:gd name="T12" fmla="*/ 0 w 19"/>
              <a:gd name="T13" fmla="*/ 10 h 16"/>
              <a:gd name="T14" fmla="*/ 0 w 19"/>
              <a:gd name="T15" fmla="*/ 10 h 16"/>
              <a:gd name="T16" fmla="*/ 6 w 19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6">
                <a:moveTo>
                  <a:pt x="6" y="7"/>
                </a:move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9"/>
                  <a:pt x="12" y="9"/>
                  <a:pt x="12" y="9"/>
                </a:cubicBezTo>
                <a:cubicBezTo>
                  <a:pt x="15" y="11"/>
                  <a:pt x="17" y="14"/>
                  <a:pt x="19" y="16"/>
                </a:cubicBezTo>
                <a:cubicBezTo>
                  <a:pt x="16" y="15"/>
                  <a:pt x="13" y="14"/>
                  <a:pt x="10" y="1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lnTo>
                  <a:pt x="6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86" name="Line 122">
            <a:extLst>
              <a:ext uri="{FF2B5EF4-FFF2-40B4-BE49-F238E27FC236}">
                <a16:creationId xmlns:a16="http://schemas.microsoft.com/office/drawing/2014/main" id="{EF92C079-E95B-73FD-DCAF-2A0D19D483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31088" y="4575175"/>
            <a:ext cx="123825" cy="841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87" name="Freeform 123">
            <a:extLst>
              <a:ext uri="{FF2B5EF4-FFF2-40B4-BE49-F238E27FC236}">
                <a16:creationId xmlns:a16="http://schemas.microsoft.com/office/drawing/2014/main" id="{8E549C1E-F5F2-C961-F124-616055434F84}"/>
              </a:ext>
            </a:extLst>
          </p:cNvPr>
          <p:cNvSpPr>
            <a:spLocks/>
          </p:cNvSpPr>
          <p:nvPr/>
        </p:nvSpPr>
        <p:spPr bwMode="auto">
          <a:xfrm>
            <a:off x="7508875" y="4619625"/>
            <a:ext cx="112713" cy="84138"/>
          </a:xfrm>
          <a:custGeom>
            <a:avLst/>
            <a:gdLst>
              <a:gd name="T0" fmla="*/ 7 w 20"/>
              <a:gd name="T1" fmla="*/ 6 h 15"/>
              <a:gd name="T2" fmla="*/ 7 w 20"/>
              <a:gd name="T3" fmla="*/ 0 h 15"/>
              <a:gd name="T4" fmla="*/ 7 w 20"/>
              <a:gd name="T5" fmla="*/ 0 h 15"/>
              <a:gd name="T6" fmla="*/ 13 w 20"/>
              <a:gd name="T7" fmla="*/ 8 h 15"/>
              <a:gd name="T8" fmla="*/ 20 w 20"/>
              <a:gd name="T9" fmla="*/ 15 h 15"/>
              <a:gd name="T10" fmla="*/ 10 w 20"/>
              <a:gd name="T11" fmla="*/ 12 h 15"/>
              <a:gd name="T12" fmla="*/ 1 w 20"/>
              <a:gd name="T13" fmla="*/ 9 h 15"/>
              <a:gd name="T14" fmla="*/ 0 w 20"/>
              <a:gd name="T15" fmla="*/ 9 h 15"/>
              <a:gd name="T16" fmla="*/ 7 w 20"/>
              <a:gd name="T17" fmla="*/ 6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5">
                <a:moveTo>
                  <a:pt x="7" y="6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13" y="8"/>
                  <a:pt x="13" y="8"/>
                  <a:pt x="13" y="8"/>
                </a:cubicBezTo>
                <a:cubicBezTo>
                  <a:pt x="15" y="10"/>
                  <a:pt x="18" y="13"/>
                  <a:pt x="20" y="15"/>
                </a:cubicBezTo>
                <a:cubicBezTo>
                  <a:pt x="17" y="14"/>
                  <a:pt x="14" y="13"/>
                  <a:pt x="10" y="12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9"/>
                  <a:pt x="0" y="9"/>
                </a:cubicBezTo>
                <a:lnTo>
                  <a:pt x="7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88" name="Line 124">
            <a:extLst>
              <a:ext uri="{FF2B5EF4-FFF2-40B4-BE49-F238E27FC236}">
                <a16:creationId xmlns:a16="http://schemas.microsoft.com/office/drawing/2014/main" id="{5871EF0A-82A1-DD29-3616-B17006BC53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7188" y="4221163"/>
            <a:ext cx="274637" cy="18573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89" name="Freeform 125">
            <a:extLst>
              <a:ext uri="{FF2B5EF4-FFF2-40B4-BE49-F238E27FC236}">
                <a16:creationId xmlns:a16="http://schemas.microsoft.com/office/drawing/2014/main" id="{F1B8B2B2-B267-59FB-DDB3-0BCBA6D095AE}"/>
              </a:ext>
            </a:extLst>
          </p:cNvPr>
          <p:cNvSpPr>
            <a:spLocks/>
          </p:cNvSpPr>
          <p:nvPr/>
        </p:nvSpPr>
        <p:spPr bwMode="auto">
          <a:xfrm>
            <a:off x="6645275" y="4362450"/>
            <a:ext cx="107950" cy="88900"/>
          </a:xfrm>
          <a:custGeom>
            <a:avLst/>
            <a:gdLst>
              <a:gd name="T0" fmla="*/ 13 w 19"/>
              <a:gd name="T1" fmla="*/ 7 h 16"/>
              <a:gd name="T2" fmla="*/ 13 w 19"/>
              <a:gd name="T3" fmla="*/ 0 h 16"/>
              <a:gd name="T4" fmla="*/ 12 w 19"/>
              <a:gd name="T5" fmla="*/ 0 h 16"/>
              <a:gd name="T6" fmla="*/ 7 w 19"/>
              <a:gd name="T7" fmla="*/ 9 h 16"/>
              <a:gd name="T8" fmla="*/ 0 w 19"/>
              <a:gd name="T9" fmla="*/ 16 h 16"/>
              <a:gd name="T10" fmla="*/ 9 w 19"/>
              <a:gd name="T11" fmla="*/ 12 h 16"/>
              <a:gd name="T12" fmla="*/ 19 w 19"/>
              <a:gd name="T13" fmla="*/ 10 h 16"/>
              <a:gd name="T14" fmla="*/ 19 w 19"/>
              <a:gd name="T15" fmla="*/ 10 h 16"/>
              <a:gd name="T16" fmla="*/ 13 w 19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6">
                <a:moveTo>
                  <a:pt x="13" y="7"/>
                </a:moveTo>
                <a:cubicBezTo>
                  <a:pt x="13" y="0"/>
                  <a:pt x="13" y="0"/>
                  <a:pt x="1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7" y="9"/>
                  <a:pt x="7" y="9"/>
                  <a:pt x="7" y="9"/>
                </a:cubicBezTo>
                <a:cubicBezTo>
                  <a:pt x="4" y="11"/>
                  <a:pt x="2" y="14"/>
                  <a:pt x="0" y="16"/>
                </a:cubicBezTo>
                <a:cubicBezTo>
                  <a:pt x="3" y="15"/>
                  <a:pt x="6" y="14"/>
                  <a:pt x="9" y="12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0"/>
                  <a:pt x="19" y="10"/>
                </a:cubicBezTo>
                <a:lnTo>
                  <a:pt x="13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90" name="Line 126">
            <a:extLst>
              <a:ext uri="{FF2B5EF4-FFF2-40B4-BE49-F238E27FC236}">
                <a16:creationId xmlns:a16="http://schemas.microsoft.com/office/drawing/2014/main" id="{C40F809A-457A-4FDF-E98E-8DDAD9591A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4963" y="3979863"/>
            <a:ext cx="123825" cy="8413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91" name="Freeform 127">
            <a:extLst>
              <a:ext uri="{FF2B5EF4-FFF2-40B4-BE49-F238E27FC236}">
                <a16:creationId xmlns:a16="http://schemas.microsoft.com/office/drawing/2014/main" id="{DD1ACD8C-D45F-0061-48C4-1DB1ED420C79}"/>
              </a:ext>
            </a:extLst>
          </p:cNvPr>
          <p:cNvSpPr>
            <a:spLocks/>
          </p:cNvSpPr>
          <p:nvPr/>
        </p:nvSpPr>
        <p:spPr bwMode="auto">
          <a:xfrm>
            <a:off x="6618288" y="4019550"/>
            <a:ext cx="106362" cy="90488"/>
          </a:xfrm>
          <a:custGeom>
            <a:avLst/>
            <a:gdLst>
              <a:gd name="T0" fmla="*/ 13 w 19"/>
              <a:gd name="T1" fmla="*/ 7 h 16"/>
              <a:gd name="T2" fmla="*/ 13 w 19"/>
              <a:gd name="T3" fmla="*/ 0 h 16"/>
              <a:gd name="T4" fmla="*/ 13 w 19"/>
              <a:gd name="T5" fmla="*/ 0 h 16"/>
              <a:gd name="T6" fmla="*/ 7 w 19"/>
              <a:gd name="T7" fmla="*/ 8 h 16"/>
              <a:gd name="T8" fmla="*/ 0 w 19"/>
              <a:gd name="T9" fmla="*/ 16 h 16"/>
              <a:gd name="T10" fmla="*/ 9 w 19"/>
              <a:gd name="T11" fmla="*/ 12 h 16"/>
              <a:gd name="T12" fmla="*/ 19 w 19"/>
              <a:gd name="T13" fmla="*/ 10 h 16"/>
              <a:gd name="T14" fmla="*/ 19 w 19"/>
              <a:gd name="T15" fmla="*/ 9 h 16"/>
              <a:gd name="T16" fmla="*/ 13 w 19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6">
                <a:moveTo>
                  <a:pt x="13" y="7"/>
                </a:move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8"/>
                  <a:pt x="7" y="8"/>
                  <a:pt x="7" y="8"/>
                </a:cubicBezTo>
                <a:cubicBezTo>
                  <a:pt x="5" y="11"/>
                  <a:pt x="2" y="13"/>
                  <a:pt x="0" y="16"/>
                </a:cubicBezTo>
                <a:cubicBezTo>
                  <a:pt x="3" y="14"/>
                  <a:pt x="6" y="13"/>
                  <a:pt x="9" y="12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9"/>
                  <a:pt x="19" y="9"/>
                  <a:pt x="19" y="9"/>
                </a:cubicBezTo>
                <a:lnTo>
                  <a:pt x="13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92" name="Line 128">
            <a:extLst>
              <a:ext uri="{FF2B5EF4-FFF2-40B4-BE49-F238E27FC236}">
                <a16:creationId xmlns:a16="http://schemas.microsoft.com/office/drawing/2014/main" id="{F4E91E3F-8A18-2148-9F40-D5434A40D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4378325"/>
            <a:ext cx="55563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93" name="Line 129">
            <a:extLst>
              <a:ext uri="{FF2B5EF4-FFF2-40B4-BE49-F238E27FC236}">
                <a16:creationId xmlns:a16="http://schemas.microsoft.com/office/drawing/2014/main" id="{5526C504-E294-8BBC-503F-49BCD1E4D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3536950"/>
            <a:ext cx="1349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94" name="Line 130">
            <a:extLst>
              <a:ext uri="{FF2B5EF4-FFF2-40B4-BE49-F238E27FC236}">
                <a16:creationId xmlns:a16="http://schemas.microsoft.com/office/drawing/2014/main" id="{AA40D85D-18FB-4BDE-F4D1-FAD5FE807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3817938"/>
            <a:ext cx="55563" cy="15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95" name="Line 131">
            <a:extLst>
              <a:ext uri="{FF2B5EF4-FFF2-40B4-BE49-F238E27FC236}">
                <a16:creationId xmlns:a16="http://schemas.microsoft.com/office/drawing/2014/main" id="{A861B884-905D-43DD-E93E-E040F2FAE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2976563"/>
            <a:ext cx="134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96" name="Line 132">
            <a:extLst>
              <a:ext uri="{FF2B5EF4-FFF2-40B4-BE49-F238E27FC236}">
                <a16:creationId xmlns:a16="http://schemas.microsoft.com/office/drawing/2014/main" id="{03461C13-B58E-370E-53B2-8F9BD4DD7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3255963"/>
            <a:ext cx="55563" cy="15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97" name="Line 133">
            <a:extLst>
              <a:ext uri="{FF2B5EF4-FFF2-40B4-BE49-F238E27FC236}">
                <a16:creationId xmlns:a16="http://schemas.microsoft.com/office/drawing/2014/main" id="{DBDAC968-4000-E72C-C832-53B86EF99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2701925"/>
            <a:ext cx="55563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98" name="Line 134">
            <a:extLst>
              <a:ext uri="{FF2B5EF4-FFF2-40B4-BE49-F238E27FC236}">
                <a16:creationId xmlns:a16="http://schemas.microsoft.com/office/drawing/2014/main" id="{4A5520AB-0B6F-E433-312B-6EECA83C18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7300" y="5080000"/>
            <a:ext cx="1588" cy="1349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99" name="Line 135">
            <a:extLst>
              <a:ext uri="{FF2B5EF4-FFF2-40B4-BE49-F238E27FC236}">
                <a16:creationId xmlns:a16="http://schemas.microsoft.com/office/drawing/2014/main" id="{1D250083-6A2A-AA7C-ED04-138FECEA1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2975" y="5157788"/>
            <a:ext cx="1588" cy="571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00" name="Line 136">
            <a:extLst>
              <a:ext uri="{FF2B5EF4-FFF2-40B4-BE49-F238E27FC236}">
                <a16:creationId xmlns:a16="http://schemas.microsoft.com/office/drawing/2014/main" id="{35695594-7ED6-8D1E-86AE-93E626DDCA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9600" y="5080000"/>
            <a:ext cx="1588" cy="1349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01" name="Line 137">
            <a:extLst>
              <a:ext uri="{FF2B5EF4-FFF2-40B4-BE49-F238E27FC236}">
                <a16:creationId xmlns:a16="http://schemas.microsoft.com/office/drawing/2014/main" id="{C68035B6-A1A3-378F-69B8-2C9DDE4938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5275" y="5157788"/>
            <a:ext cx="1588" cy="571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02" name="Line 138">
            <a:extLst>
              <a:ext uri="{FF2B5EF4-FFF2-40B4-BE49-F238E27FC236}">
                <a16:creationId xmlns:a16="http://schemas.microsoft.com/office/drawing/2014/main" id="{5F6AE951-A80C-284C-FB6A-F786301C6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138" y="5080000"/>
            <a:ext cx="1587" cy="1349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03" name="Line 139">
            <a:extLst>
              <a:ext uri="{FF2B5EF4-FFF2-40B4-BE49-F238E27FC236}">
                <a16:creationId xmlns:a16="http://schemas.microsoft.com/office/drawing/2014/main" id="{4BC73A69-DF14-557F-58E8-BA81B966D3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67575" y="5157788"/>
            <a:ext cx="1588" cy="571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04" name="Line 140">
            <a:extLst>
              <a:ext uri="{FF2B5EF4-FFF2-40B4-BE49-F238E27FC236}">
                <a16:creationId xmlns:a16="http://schemas.microsoft.com/office/drawing/2014/main" id="{3F579B94-8C13-ECF2-3A24-018BA2936C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1463" y="5157788"/>
            <a:ext cx="1587" cy="571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05" name="Line 141">
            <a:extLst>
              <a:ext uri="{FF2B5EF4-FFF2-40B4-BE49-F238E27FC236}">
                <a16:creationId xmlns:a16="http://schemas.microsoft.com/office/drawing/2014/main" id="{44D36E49-ACB6-1E5C-5FC0-11B323037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420938"/>
            <a:ext cx="1588" cy="13493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06" name="Line 142">
            <a:extLst>
              <a:ext uri="{FF2B5EF4-FFF2-40B4-BE49-F238E27FC236}">
                <a16:creationId xmlns:a16="http://schemas.microsoft.com/office/drawing/2014/main" id="{6A299566-A49E-CC5D-7E85-FCAD40D07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0675" y="2420938"/>
            <a:ext cx="1588" cy="5556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07" name="Line 143">
            <a:extLst>
              <a:ext uri="{FF2B5EF4-FFF2-40B4-BE49-F238E27FC236}">
                <a16:creationId xmlns:a16="http://schemas.microsoft.com/office/drawing/2014/main" id="{9B0AB19A-FF1A-E39E-1B01-D68BE0CDB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7300" y="2420938"/>
            <a:ext cx="1588" cy="13493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08" name="Line 144">
            <a:extLst>
              <a:ext uri="{FF2B5EF4-FFF2-40B4-BE49-F238E27FC236}">
                <a16:creationId xmlns:a16="http://schemas.microsoft.com/office/drawing/2014/main" id="{4AF66085-9FCB-A16C-8A6D-B893A8DC5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975" y="2420938"/>
            <a:ext cx="1588" cy="5556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09" name="Line 145">
            <a:extLst>
              <a:ext uri="{FF2B5EF4-FFF2-40B4-BE49-F238E27FC236}">
                <a16:creationId xmlns:a16="http://schemas.microsoft.com/office/drawing/2014/main" id="{AE1B9362-F0DF-46ED-0979-A7A039038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2420938"/>
            <a:ext cx="1588" cy="13493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10" name="Line 146">
            <a:extLst>
              <a:ext uri="{FF2B5EF4-FFF2-40B4-BE49-F238E27FC236}">
                <a16:creationId xmlns:a16="http://schemas.microsoft.com/office/drawing/2014/main" id="{B8339D82-487B-528A-5181-ABA884E5C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5275" y="2420938"/>
            <a:ext cx="1588" cy="5556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11" name="Line 147">
            <a:extLst>
              <a:ext uri="{FF2B5EF4-FFF2-40B4-BE49-F238E27FC236}">
                <a16:creationId xmlns:a16="http://schemas.microsoft.com/office/drawing/2014/main" id="{C7D9B9C7-CF9E-6CCF-90F5-C3F5E01D4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7138" y="2420938"/>
            <a:ext cx="1587" cy="13493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12" name="Line 148">
            <a:extLst>
              <a:ext uri="{FF2B5EF4-FFF2-40B4-BE49-F238E27FC236}">
                <a16:creationId xmlns:a16="http://schemas.microsoft.com/office/drawing/2014/main" id="{DF0AD51E-4768-2826-BB43-8BCFE493C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7575" y="2420938"/>
            <a:ext cx="1588" cy="5556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13" name="Line 149">
            <a:extLst>
              <a:ext uri="{FF2B5EF4-FFF2-40B4-BE49-F238E27FC236}">
                <a16:creationId xmlns:a16="http://schemas.microsoft.com/office/drawing/2014/main" id="{BF80D735-3365-04E3-AA64-D50E23908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1463" y="2420938"/>
            <a:ext cx="1587" cy="5556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14" name="Freeform 150">
            <a:extLst>
              <a:ext uri="{FF2B5EF4-FFF2-40B4-BE49-F238E27FC236}">
                <a16:creationId xmlns:a16="http://schemas.microsoft.com/office/drawing/2014/main" id="{5B3218C9-479E-2EA4-4992-76C834437E6A}"/>
              </a:ext>
            </a:extLst>
          </p:cNvPr>
          <p:cNvSpPr>
            <a:spLocks/>
          </p:cNvSpPr>
          <p:nvPr/>
        </p:nvSpPr>
        <p:spPr bwMode="auto">
          <a:xfrm>
            <a:off x="5872163" y="2425700"/>
            <a:ext cx="1312862" cy="2771775"/>
          </a:xfrm>
          <a:custGeom>
            <a:avLst/>
            <a:gdLst>
              <a:gd name="T0" fmla="*/ 234 w 234"/>
              <a:gd name="T1" fmla="*/ 494 h 494"/>
              <a:gd name="T2" fmla="*/ 234 w 234"/>
              <a:gd name="T3" fmla="*/ 196 h 494"/>
              <a:gd name="T4" fmla="*/ 117 w 234"/>
              <a:gd name="T5" fmla="*/ 34 h 494"/>
              <a:gd name="T6" fmla="*/ 0 w 234"/>
              <a:gd name="T7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" h="494">
                <a:moveTo>
                  <a:pt x="234" y="494"/>
                </a:moveTo>
                <a:cubicBezTo>
                  <a:pt x="234" y="196"/>
                  <a:pt x="234" y="196"/>
                  <a:pt x="234" y="196"/>
                </a:cubicBezTo>
                <a:cubicBezTo>
                  <a:pt x="234" y="196"/>
                  <a:pt x="234" y="95"/>
                  <a:pt x="117" y="34"/>
                </a:cubicBezTo>
                <a:cubicBezTo>
                  <a:pt x="117" y="34"/>
                  <a:pt x="44" y="0"/>
                  <a:pt x="0" y="0"/>
                </a:cubicBez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15" name="Freeform 151">
            <a:extLst>
              <a:ext uri="{FF2B5EF4-FFF2-40B4-BE49-F238E27FC236}">
                <a16:creationId xmlns:a16="http://schemas.microsoft.com/office/drawing/2014/main" id="{DDEAEFA6-067B-B781-E63E-15D6E083EA99}"/>
              </a:ext>
            </a:extLst>
          </p:cNvPr>
          <p:cNvSpPr>
            <a:spLocks/>
          </p:cNvSpPr>
          <p:nvPr/>
        </p:nvSpPr>
        <p:spPr bwMode="auto">
          <a:xfrm>
            <a:off x="6237288" y="2538413"/>
            <a:ext cx="1238250" cy="2676525"/>
          </a:xfrm>
          <a:custGeom>
            <a:avLst/>
            <a:gdLst>
              <a:gd name="T0" fmla="*/ 0 w 221"/>
              <a:gd name="T1" fmla="*/ 0 h 477"/>
              <a:gd name="T2" fmla="*/ 0 w 221"/>
              <a:gd name="T3" fmla="*/ 302 h 477"/>
              <a:gd name="T4" fmla="*/ 52 w 221"/>
              <a:gd name="T5" fmla="*/ 421 h 477"/>
              <a:gd name="T6" fmla="*/ 198 w 221"/>
              <a:gd name="T7" fmla="*/ 476 h 477"/>
              <a:gd name="T8" fmla="*/ 221 w 221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477">
                <a:moveTo>
                  <a:pt x="0" y="0"/>
                </a:moveTo>
                <a:cubicBezTo>
                  <a:pt x="0" y="302"/>
                  <a:pt x="0" y="302"/>
                  <a:pt x="0" y="302"/>
                </a:cubicBezTo>
                <a:cubicBezTo>
                  <a:pt x="0" y="308"/>
                  <a:pt x="5" y="377"/>
                  <a:pt x="52" y="421"/>
                </a:cubicBezTo>
                <a:cubicBezTo>
                  <a:pt x="52" y="421"/>
                  <a:pt x="114" y="476"/>
                  <a:pt x="198" y="476"/>
                </a:cubicBezTo>
                <a:cubicBezTo>
                  <a:pt x="198" y="476"/>
                  <a:pt x="221" y="475"/>
                  <a:pt x="221" y="477"/>
                </a:cubicBez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16" name="Freeform 152">
            <a:extLst>
              <a:ext uri="{FF2B5EF4-FFF2-40B4-BE49-F238E27FC236}">
                <a16:creationId xmlns:a16="http://schemas.microsoft.com/office/drawing/2014/main" id="{8E7763DD-8C28-F819-1627-6DA9C7E26EB2}"/>
              </a:ext>
            </a:extLst>
          </p:cNvPr>
          <p:cNvSpPr>
            <a:spLocks/>
          </p:cNvSpPr>
          <p:nvPr/>
        </p:nvSpPr>
        <p:spPr bwMode="auto">
          <a:xfrm>
            <a:off x="5788025" y="2425700"/>
            <a:ext cx="1020763" cy="2654300"/>
          </a:xfrm>
          <a:custGeom>
            <a:avLst/>
            <a:gdLst>
              <a:gd name="T0" fmla="*/ 182 w 182"/>
              <a:gd name="T1" fmla="*/ 473 h 473"/>
              <a:gd name="T2" fmla="*/ 182 w 182"/>
              <a:gd name="T3" fmla="*/ 216 h 473"/>
              <a:gd name="T4" fmla="*/ 155 w 182"/>
              <a:gd name="T5" fmla="*/ 87 h 473"/>
              <a:gd name="T6" fmla="*/ 20 w 182"/>
              <a:gd name="T7" fmla="*/ 2 h 473"/>
              <a:gd name="T8" fmla="*/ 0 w 182"/>
              <a:gd name="T9" fmla="*/ 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473">
                <a:moveTo>
                  <a:pt x="182" y="473"/>
                </a:moveTo>
                <a:cubicBezTo>
                  <a:pt x="182" y="216"/>
                  <a:pt x="182" y="216"/>
                  <a:pt x="182" y="216"/>
                </a:cubicBezTo>
                <a:cubicBezTo>
                  <a:pt x="182" y="216"/>
                  <a:pt x="178" y="124"/>
                  <a:pt x="155" y="87"/>
                </a:cubicBezTo>
                <a:cubicBezTo>
                  <a:pt x="136" y="55"/>
                  <a:pt x="104" y="18"/>
                  <a:pt x="20" y="2"/>
                </a:cubicBezTo>
                <a:cubicBezTo>
                  <a:pt x="20" y="2"/>
                  <a:pt x="0" y="0"/>
                  <a:pt x="0" y="0"/>
                </a:cubicBez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17" name="Freeform 153">
            <a:extLst>
              <a:ext uri="{FF2B5EF4-FFF2-40B4-BE49-F238E27FC236}">
                <a16:creationId xmlns:a16="http://schemas.microsoft.com/office/drawing/2014/main" id="{336F459E-7352-C93F-9B61-3855FEEDDF21}"/>
              </a:ext>
            </a:extLst>
          </p:cNvPr>
          <p:cNvSpPr>
            <a:spLocks/>
          </p:cNvSpPr>
          <p:nvPr/>
        </p:nvSpPr>
        <p:spPr bwMode="auto">
          <a:xfrm>
            <a:off x="5827713" y="2425700"/>
            <a:ext cx="1154112" cy="2727325"/>
          </a:xfrm>
          <a:custGeom>
            <a:avLst/>
            <a:gdLst>
              <a:gd name="T0" fmla="*/ 206 w 206"/>
              <a:gd name="T1" fmla="*/ 486 h 486"/>
              <a:gd name="T2" fmla="*/ 206 w 206"/>
              <a:gd name="T3" fmla="*/ 216 h 486"/>
              <a:gd name="T4" fmla="*/ 118 w 206"/>
              <a:gd name="T5" fmla="*/ 39 h 486"/>
              <a:gd name="T6" fmla="*/ 0 w 206"/>
              <a:gd name="T7" fmla="*/ 0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" h="486">
                <a:moveTo>
                  <a:pt x="206" y="486"/>
                </a:moveTo>
                <a:cubicBezTo>
                  <a:pt x="206" y="216"/>
                  <a:pt x="206" y="216"/>
                  <a:pt x="206" y="216"/>
                </a:cubicBezTo>
                <a:cubicBezTo>
                  <a:pt x="206" y="216"/>
                  <a:pt x="206" y="98"/>
                  <a:pt x="118" y="39"/>
                </a:cubicBezTo>
                <a:cubicBezTo>
                  <a:pt x="118" y="39"/>
                  <a:pt x="68" y="4"/>
                  <a:pt x="0" y="0"/>
                </a:cubicBez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18" name="Freeform 154">
            <a:extLst>
              <a:ext uri="{FF2B5EF4-FFF2-40B4-BE49-F238E27FC236}">
                <a16:creationId xmlns:a16="http://schemas.microsoft.com/office/drawing/2014/main" id="{141BF42E-1CCD-E931-8B97-2D26D6F47EC2}"/>
              </a:ext>
            </a:extLst>
          </p:cNvPr>
          <p:cNvSpPr>
            <a:spLocks/>
          </p:cNvSpPr>
          <p:nvPr/>
        </p:nvSpPr>
        <p:spPr bwMode="auto">
          <a:xfrm>
            <a:off x="5922963" y="2425700"/>
            <a:ext cx="1508125" cy="2789238"/>
          </a:xfrm>
          <a:custGeom>
            <a:avLst/>
            <a:gdLst>
              <a:gd name="T0" fmla="*/ 269 w 269"/>
              <a:gd name="T1" fmla="*/ 497 h 497"/>
              <a:gd name="T2" fmla="*/ 269 w 269"/>
              <a:gd name="T3" fmla="*/ 215 h 497"/>
              <a:gd name="T4" fmla="*/ 251 w 269"/>
              <a:gd name="T5" fmla="*/ 155 h 497"/>
              <a:gd name="T6" fmla="*/ 0 w 269"/>
              <a:gd name="T7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9" h="497">
                <a:moveTo>
                  <a:pt x="269" y="497"/>
                </a:moveTo>
                <a:cubicBezTo>
                  <a:pt x="269" y="215"/>
                  <a:pt x="269" y="215"/>
                  <a:pt x="269" y="215"/>
                </a:cubicBezTo>
                <a:cubicBezTo>
                  <a:pt x="269" y="215"/>
                  <a:pt x="269" y="185"/>
                  <a:pt x="251" y="155"/>
                </a:cubicBezTo>
                <a:cubicBezTo>
                  <a:pt x="251" y="155"/>
                  <a:pt x="177" y="16"/>
                  <a:pt x="0" y="0"/>
                </a:cubicBez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19" name="Line 155">
            <a:extLst>
              <a:ext uri="{FF2B5EF4-FFF2-40B4-BE49-F238E27FC236}">
                <a16:creationId xmlns:a16="http://schemas.microsoft.com/office/drawing/2014/main" id="{1C1CF774-CB7E-0D29-BA08-4ACD3AB3B2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4588" y="2420938"/>
            <a:ext cx="3106737" cy="2794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220" name="Line 156">
            <a:extLst>
              <a:ext uri="{FF2B5EF4-FFF2-40B4-BE49-F238E27FC236}">
                <a16:creationId xmlns:a16="http://schemas.microsoft.com/office/drawing/2014/main" id="{0FA4459A-7B4F-C5AD-0A76-63DE4AE7EF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2700" y="2420938"/>
            <a:ext cx="3106738" cy="2794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>
            <a:extLst>
              <a:ext uri="{FF2B5EF4-FFF2-40B4-BE49-F238E27FC236}">
                <a16:creationId xmlns:a16="http://schemas.microsoft.com/office/drawing/2014/main" id="{D9D42295-6675-8B31-6382-CC6C9B36E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CMOS Schmitt Trigger (2)</a:t>
            </a:r>
          </a:p>
        </p:txBody>
      </p:sp>
      <p:pic>
        <p:nvPicPr>
          <p:cNvPr id="601091" name="Picture 3">
            <a:extLst>
              <a:ext uri="{FF2B5EF4-FFF2-40B4-BE49-F238E27FC236}">
                <a16:creationId xmlns:a16="http://schemas.microsoft.com/office/drawing/2014/main" id="{C8743700-F2F7-74D6-87C3-E70C5F17D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84300"/>
            <a:ext cx="34099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>
            <a:extLst>
              <a:ext uri="{FF2B5EF4-FFF2-40B4-BE49-F238E27FC236}">
                <a16:creationId xmlns:a16="http://schemas.microsoft.com/office/drawing/2014/main" id="{FD8024A4-A0C9-0749-A313-46CD4154B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Multivibrator Circuits</a:t>
            </a:r>
          </a:p>
        </p:txBody>
      </p:sp>
      <p:pic>
        <p:nvPicPr>
          <p:cNvPr id="602115" name="Picture 3">
            <a:extLst>
              <a:ext uri="{FF2B5EF4-FFF2-40B4-BE49-F238E27FC236}">
                <a16:creationId xmlns:a16="http://schemas.microsoft.com/office/drawing/2014/main" id="{05E0662A-334F-E87C-FE84-AE01EFD8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46150"/>
            <a:ext cx="64135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>
            <a:extLst>
              <a:ext uri="{FF2B5EF4-FFF2-40B4-BE49-F238E27FC236}">
                <a16:creationId xmlns:a16="http://schemas.microsoft.com/office/drawing/2014/main" id="{15ED0693-8D39-AC87-963F-0FD14326F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Transition-Triggered Monostable</a:t>
            </a:r>
          </a:p>
        </p:txBody>
      </p:sp>
      <p:pic>
        <p:nvPicPr>
          <p:cNvPr id="603139" name="Picture 3">
            <a:extLst>
              <a:ext uri="{FF2B5EF4-FFF2-40B4-BE49-F238E27FC236}">
                <a16:creationId xmlns:a16="http://schemas.microsoft.com/office/drawing/2014/main" id="{F260F3C5-8382-5CA1-F271-BB1E18541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124075"/>
            <a:ext cx="76962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>
            <a:extLst>
              <a:ext uri="{FF2B5EF4-FFF2-40B4-BE49-F238E27FC236}">
                <a16:creationId xmlns:a16="http://schemas.microsoft.com/office/drawing/2014/main" id="{491E7A5F-7597-0249-7604-49121F81C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Monostable Trigger (RC-based)</a:t>
            </a:r>
          </a:p>
        </p:txBody>
      </p:sp>
      <p:pic>
        <p:nvPicPr>
          <p:cNvPr id="604163" name="Picture 3">
            <a:extLst>
              <a:ext uri="{FF2B5EF4-FFF2-40B4-BE49-F238E27FC236}">
                <a16:creationId xmlns:a16="http://schemas.microsoft.com/office/drawing/2014/main" id="{AAEDA2B1-A3D5-4FFE-79AF-DF2709D2C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39863"/>
            <a:ext cx="5791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>
            <a:extLst>
              <a:ext uri="{FF2B5EF4-FFF2-40B4-BE49-F238E27FC236}">
                <a16:creationId xmlns:a16="http://schemas.microsoft.com/office/drawing/2014/main" id="{CB9C2E13-76CA-8A6C-8632-A4DFA966E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4000"/>
              <a:t>Astable Multivibrators (Oscillators)</a:t>
            </a:r>
            <a:endParaRPr lang="en-US" altLang="en-US"/>
          </a:p>
        </p:txBody>
      </p:sp>
      <p:sp>
        <p:nvSpPr>
          <p:cNvPr id="605187" name="Freeform 3">
            <a:extLst>
              <a:ext uri="{FF2B5EF4-FFF2-40B4-BE49-F238E27FC236}">
                <a16:creationId xmlns:a16="http://schemas.microsoft.com/office/drawing/2014/main" id="{ADF5A6B7-583F-6DF6-4F12-531A2465F004}"/>
              </a:ext>
            </a:extLst>
          </p:cNvPr>
          <p:cNvSpPr>
            <a:spLocks/>
          </p:cNvSpPr>
          <p:nvPr/>
        </p:nvSpPr>
        <p:spPr bwMode="auto">
          <a:xfrm>
            <a:off x="2330450" y="1993900"/>
            <a:ext cx="565150" cy="446088"/>
          </a:xfrm>
          <a:custGeom>
            <a:avLst/>
            <a:gdLst>
              <a:gd name="T0" fmla="*/ 7 w 356"/>
              <a:gd name="T1" fmla="*/ 0 h 281"/>
              <a:gd name="T2" fmla="*/ 7 w 356"/>
              <a:gd name="T3" fmla="*/ 274 h 281"/>
              <a:gd name="T4" fmla="*/ 0 w 356"/>
              <a:gd name="T5" fmla="*/ 281 h 281"/>
              <a:gd name="T6" fmla="*/ 0 w 356"/>
              <a:gd name="T7" fmla="*/ 274 h 281"/>
              <a:gd name="T8" fmla="*/ 342 w 356"/>
              <a:gd name="T9" fmla="*/ 140 h 281"/>
              <a:gd name="T10" fmla="*/ 342 w 356"/>
              <a:gd name="T11" fmla="*/ 140 h 281"/>
              <a:gd name="T12" fmla="*/ 356 w 356"/>
              <a:gd name="T13" fmla="*/ 147 h 281"/>
              <a:gd name="T14" fmla="*/ 342 w 356"/>
              <a:gd name="T15" fmla="*/ 147 h 281"/>
              <a:gd name="T16" fmla="*/ 0 w 356"/>
              <a:gd name="T17" fmla="*/ 281 h 281"/>
              <a:gd name="T18" fmla="*/ 0 w 356"/>
              <a:gd name="T19" fmla="*/ 281 h 281"/>
              <a:gd name="T20" fmla="*/ 0 w 356"/>
              <a:gd name="T21" fmla="*/ 274 h 281"/>
              <a:gd name="T22" fmla="*/ 0 w 356"/>
              <a:gd name="T23" fmla="*/ 0 h 281"/>
              <a:gd name="T24" fmla="*/ 7 w 356"/>
              <a:gd name="T25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6" h="281">
                <a:moveTo>
                  <a:pt x="7" y="0"/>
                </a:moveTo>
                <a:lnTo>
                  <a:pt x="7" y="274"/>
                </a:lnTo>
                <a:lnTo>
                  <a:pt x="0" y="281"/>
                </a:lnTo>
                <a:lnTo>
                  <a:pt x="0" y="274"/>
                </a:lnTo>
                <a:lnTo>
                  <a:pt x="342" y="140"/>
                </a:lnTo>
                <a:lnTo>
                  <a:pt x="342" y="140"/>
                </a:lnTo>
                <a:lnTo>
                  <a:pt x="356" y="147"/>
                </a:lnTo>
                <a:lnTo>
                  <a:pt x="342" y="147"/>
                </a:lnTo>
                <a:lnTo>
                  <a:pt x="0" y="281"/>
                </a:lnTo>
                <a:lnTo>
                  <a:pt x="0" y="281"/>
                </a:lnTo>
                <a:lnTo>
                  <a:pt x="0" y="274"/>
                </a:lnTo>
                <a:lnTo>
                  <a:pt x="0" y="0"/>
                </a:lnTo>
                <a:lnTo>
                  <a:pt x="7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88" name="Freeform 4">
            <a:extLst>
              <a:ext uri="{FF2B5EF4-FFF2-40B4-BE49-F238E27FC236}">
                <a16:creationId xmlns:a16="http://schemas.microsoft.com/office/drawing/2014/main" id="{1B31D9E9-7BA5-0916-6479-DC047CA938FC}"/>
              </a:ext>
            </a:extLst>
          </p:cNvPr>
          <p:cNvSpPr>
            <a:spLocks/>
          </p:cNvSpPr>
          <p:nvPr/>
        </p:nvSpPr>
        <p:spPr bwMode="auto">
          <a:xfrm>
            <a:off x="2330450" y="1993900"/>
            <a:ext cx="542925" cy="233363"/>
          </a:xfrm>
          <a:custGeom>
            <a:avLst/>
            <a:gdLst>
              <a:gd name="T0" fmla="*/ 342 w 342"/>
              <a:gd name="T1" fmla="*/ 147 h 147"/>
              <a:gd name="T2" fmla="*/ 0 w 342"/>
              <a:gd name="T3" fmla="*/ 7 h 147"/>
              <a:gd name="T4" fmla="*/ 0 w 342"/>
              <a:gd name="T5" fmla="*/ 0 h 147"/>
              <a:gd name="T6" fmla="*/ 0 w 342"/>
              <a:gd name="T7" fmla="*/ 0 h 147"/>
              <a:gd name="T8" fmla="*/ 0 w 342"/>
              <a:gd name="T9" fmla="*/ 0 h 147"/>
              <a:gd name="T10" fmla="*/ 342 w 342"/>
              <a:gd name="T11" fmla="*/ 140 h 147"/>
              <a:gd name="T12" fmla="*/ 342 w 342"/>
              <a:gd name="T13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2" h="147">
                <a:moveTo>
                  <a:pt x="342" y="147"/>
                </a:moveTo>
                <a:lnTo>
                  <a:pt x="0" y="7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42" y="140"/>
                </a:lnTo>
                <a:lnTo>
                  <a:pt x="342" y="14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89" name="Rectangle 5">
            <a:extLst>
              <a:ext uri="{FF2B5EF4-FFF2-40B4-BE49-F238E27FC236}">
                <a16:creationId xmlns:a16="http://schemas.microsoft.com/office/drawing/2014/main" id="{399828FD-D525-38AB-2C73-AEEB0B6DC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8" y="1993900"/>
            <a:ext cx="85725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90" name="Rectangle 6">
            <a:extLst>
              <a:ext uri="{FF2B5EF4-FFF2-40B4-BE49-F238E27FC236}">
                <a16:creationId xmlns:a16="http://schemas.microsoft.com/office/drawing/2014/main" id="{21060885-C789-C821-2426-17FBF4C50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1993900"/>
            <a:ext cx="11113" cy="4460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91" name="Rectangle 7">
            <a:extLst>
              <a:ext uri="{FF2B5EF4-FFF2-40B4-BE49-F238E27FC236}">
                <a16:creationId xmlns:a16="http://schemas.microsoft.com/office/drawing/2014/main" id="{583899B2-341C-5433-B62C-79CAB65C5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8" y="2428875"/>
            <a:ext cx="74612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92" name="Rectangle 8">
            <a:extLst>
              <a:ext uri="{FF2B5EF4-FFF2-40B4-BE49-F238E27FC236}">
                <a16:creationId xmlns:a16="http://schemas.microsoft.com/office/drawing/2014/main" id="{01821042-2A83-0A78-BA41-B3012E8B0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8" y="1993900"/>
            <a:ext cx="11112" cy="4349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93" name="Freeform 9">
            <a:extLst>
              <a:ext uri="{FF2B5EF4-FFF2-40B4-BE49-F238E27FC236}">
                <a16:creationId xmlns:a16="http://schemas.microsoft.com/office/drawing/2014/main" id="{6DC37AC4-0909-03BB-5DB3-273963FE1414}"/>
              </a:ext>
            </a:extLst>
          </p:cNvPr>
          <p:cNvSpPr>
            <a:spLocks/>
          </p:cNvSpPr>
          <p:nvPr/>
        </p:nvSpPr>
        <p:spPr bwMode="auto">
          <a:xfrm>
            <a:off x="2884488" y="2174875"/>
            <a:ext cx="74612" cy="74613"/>
          </a:xfrm>
          <a:custGeom>
            <a:avLst/>
            <a:gdLst>
              <a:gd name="T0" fmla="*/ 40 w 47"/>
              <a:gd name="T1" fmla="*/ 20 h 47"/>
              <a:gd name="T2" fmla="*/ 33 w 47"/>
              <a:gd name="T3" fmla="*/ 6 h 47"/>
              <a:gd name="T4" fmla="*/ 33 w 47"/>
              <a:gd name="T5" fmla="*/ 13 h 47"/>
              <a:gd name="T6" fmla="*/ 33 w 47"/>
              <a:gd name="T7" fmla="*/ 13 h 47"/>
              <a:gd name="T8" fmla="*/ 20 w 47"/>
              <a:gd name="T9" fmla="*/ 6 h 47"/>
              <a:gd name="T10" fmla="*/ 20 w 47"/>
              <a:gd name="T11" fmla="*/ 6 h 47"/>
              <a:gd name="T12" fmla="*/ 20 w 47"/>
              <a:gd name="T13" fmla="*/ 6 h 47"/>
              <a:gd name="T14" fmla="*/ 7 w 47"/>
              <a:gd name="T15" fmla="*/ 13 h 47"/>
              <a:gd name="T16" fmla="*/ 13 w 47"/>
              <a:gd name="T17" fmla="*/ 6 h 47"/>
              <a:gd name="T18" fmla="*/ 13 w 47"/>
              <a:gd name="T19" fmla="*/ 6 h 47"/>
              <a:gd name="T20" fmla="*/ 7 w 47"/>
              <a:gd name="T21" fmla="*/ 20 h 47"/>
              <a:gd name="T22" fmla="*/ 7 w 47"/>
              <a:gd name="T23" fmla="*/ 20 h 47"/>
              <a:gd name="T24" fmla="*/ 7 w 47"/>
              <a:gd name="T25" fmla="*/ 20 h 47"/>
              <a:gd name="T26" fmla="*/ 13 w 47"/>
              <a:gd name="T27" fmla="*/ 33 h 47"/>
              <a:gd name="T28" fmla="*/ 7 w 47"/>
              <a:gd name="T29" fmla="*/ 33 h 47"/>
              <a:gd name="T30" fmla="*/ 7 w 47"/>
              <a:gd name="T31" fmla="*/ 33 h 47"/>
              <a:gd name="T32" fmla="*/ 20 w 47"/>
              <a:gd name="T33" fmla="*/ 40 h 47"/>
              <a:gd name="T34" fmla="*/ 20 w 47"/>
              <a:gd name="T35" fmla="*/ 40 h 47"/>
              <a:gd name="T36" fmla="*/ 20 w 47"/>
              <a:gd name="T37" fmla="*/ 40 h 47"/>
              <a:gd name="T38" fmla="*/ 33 w 47"/>
              <a:gd name="T39" fmla="*/ 33 h 47"/>
              <a:gd name="T40" fmla="*/ 33 w 47"/>
              <a:gd name="T41" fmla="*/ 33 h 47"/>
              <a:gd name="T42" fmla="*/ 33 w 47"/>
              <a:gd name="T43" fmla="*/ 33 h 47"/>
              <a:gd name="T44" fmla="*/ 40 w 47"/>
              <a:gd name="T45" fmla="*/ 20 h 47"/>
              <a:gd name="T46" fmla="*/ 40 w 47"/>
              <a:gd name="T47" fmla="*/ 20 h 47"/>
              <a:gd name="T48" fmla="*/ 47 w 47"/>
              <a:gd name="T49" fmla="*/ 20 h 47"/>
              <a:gd name="T50" fmla="*/ 47 w 47"/>
              <a:gd name="T51" fmla="*/ 20 h 47"/>
              <a:gd name="T52" fmla="*/ 40 w 47"/>
              <a:gd name="T53" fmla="*/ 33 h 47"/>
              <a:gd name="T54" fmla="*/ 40 w 47"/>
              <a:gd name="T55" fmla="*/ 33 h 47"/>
              <a:gd name="T56" fmla="*/ 33 w 47"/>
              <a:gd name="T57" fmla="*/ 40 h 47"/>
              <a:gd name="T58" fmla="*/ 20 w 47"/>
              <a:gd name="T59" fmla="*/ 47 h 47"/>
              <a:gd name="T60" fmla="*/ 20 w 47"/>
              <a:gd name="T61" fmla="*/ 47 h 47"/>
              <a:gd name="T62" fmla="*/ 20 w 47"/>
              <a:gd name="T63" fmla="*/ 47 h 47"/>
              <a:gd name="T64" fmla="*/ 7 w 47"/>
              <a:gd name="T65" fmla="*/ 40 h 47"/>
              <a:gd name="T66" fmla="*/ 7 w 47"/>
              <a:gd name="T67" fmla="*/ 40 h 47"/>
              <a:gd name="T68" fmla="*/ 7 w 47"/>
              <a:gd name="T69" fmla="*/ 33 h 47"/>
              <a:gd name="T70" fmla="*/ 0 w 47"/>
              <a:gd name="T71" fmla="*/ 20 h 47"/>
              <a:gd name="T72" fmla="*/ 0 w 47"/>
              <a:gd name="T73" fmla="*/ 20 h 47"/>
              <a:gd name="T74" fmla="*/ 0 w 47"/>
              <a:gd name="T75" fmla="*/ 20 h 47"/>
              <a:gd name="T76" fmla="*/ 7 w 47"/>
              <a:gd name="T77" fmla="*/ 6 h 47"/>
              <a:gd name="T78" fmla="*/ 7 w 47"/>
              <a:gd name="T79" fmla="*/ 6 h 47"/>
              <a:gd name="T80" fmla="*/ 7 w 47"/>
              <a:gd name="T81" fmla="*/ 6 h 47"/>
              <a:gd name="T82" fmla="*/ 20 w 47"/>
              <a:gd name="T83" fmla="*/ 0 h 47"/>
              <a:gd name="T84" fmla="*/ 20 w 47"/>
              <a:gd name="T85" fmla="*/ 0 h 47"/>
              <a:gd name="T86" fmla="*/ 20 w 47"/>
              <a:gd name="T87" fmla="*/ 0 h 47"/>
              <a:gd name="T88" fmla="*/ 33 w 47"/>
              <a:gd name="T89" fmla="*/ 6 h 47"/>
              <a:gd name="T90" fmla="*/ 33 w 47"/>
              <a:gd name="T91" fmla="*/ 6 h 47"/>
              <a:gd name="T92" fmla="*/ 40 w 47"/>
              <a:gd name="T93" fmla="*/ 6 h 47"/>
              <a:gd name="T94" fmla="*/ 47 w 47"/>
              <a:gd name="T95" fmla="*/ 20 h 47"/>
              <a:gd name="T96" fmla="*/ 40 w 47"/>
              <a:gd name="T97" fmla="*/ 2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" h="47">
                <a:moveTo>
                  <a:pt x="40" y="20"/>
                </a:moveTo>
                <a:lnTo>
                  <a:pt x="33" y="6"/>
                </a:lnTo>
                <a:lnTo>
                  <a:pt x="33" y="13"/>
                </a:lnTo>
                <a:lnTo>
                  <a:pt x="33" y="13"/>
                </a:lnTo>
                <a:lnTo>
                  <a:pt x="20" y="6"/>
                </a:lnTo>
                <a:lnTo>
                  <a:pt x="20" y="6"/>
                </a:lnTo>
                <a:lnTo>
                  <a:pt x="20" y="6"/>
                </a:lnTo>
                <a:lnTo>
                  <a:pt x="7" y="13"/>
                </a:lnTo>
                <a:lnTo>
                  <a:pt x="13" y="6"/>
                </a:lnTo>
                <a:lnTo>
                  <a:pt x="13" y="6"/>
                </a:lnTo>
                <a:lnTo>
                  <a:pt x="7" y="20"/>
                </a:lnTo>
                <a:lnTo>
                  <a:pt x="7" y="20"/>
                </a:lnTo>
                <a:lnTo>
                  <a:pt x="7" y="20"/>
                </a:lnTo>
                <a:lnTo>
                  <a:pt x="13" y="33"/>
                </a:lnTo>
                <a:lnTo>
                  <a:pt x="7" y="33"/>
                </a:lnTo>
                <a:lnTo>
                  <a:pt x="7" y="33"/>
                </a:lnTo>
                <a:lnTo>
                  <a:pt x="20" y="40"/>
                </a:lnTo>
                <a:lnTo>
                  <a:pt x="20" y="40"/>
                </a:lnTo>
                <a:lnTo>
                  <a:pt x="20" y="40"/>
                </a:lnTo>
                <a:lnTo>
                  <a:pt x="33" y="33"/>
                </a:lnTo>
                <a:lnTo>
                  <a:pt x="33" y="33"/>
                </a:lnTo>
                <a:lnTo>
                  <a:pt x="33" y="33"/>
                </a:lnTo>
                <a:lnTo>
                  <a:pt x="40" y="20"/>
                </a:lnTo>
                <a:lnTo>
                  <a:pt x="40" y="20"/>
                </a:lnTo>
                <a:lnTo>
                  <a:pt x="47" y="20"/>
                </a:lnTo>
                <a:lnTo>
                  <a:pt x="47" y="20"/>
                </a:lnTo>
                <a:lnTo>
                  <a:pt x="40" y="33"/>
                </a:lnTo>
                <a:lnTo>
                  <a:pt x="40" y="33"/>
                </a:lnTo>
                <a:lnTo>
                  <a:pt x="33" y="40"/>
                </a:lnTo>
                <a:lnTo>
                  <a:pt x="20" y="47"/>
                </a:lnTo>
                <a:lnTo>
                  <a:pt x="20" y="47"/>
                </a:lnTo>
                <a:lnTo>
                  <a:pt x="20" y="47"/>
                </a:lnTo>
                <a:lnTo>
                  <a:pt x="7" y="40"/>
                </a:lnTo>
                <a:lnTo>
                  <a:pt x="7" y="40"/>
                </a:lnTo>
                <a:lnTo>
                  <a:pt x="7" y="33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7" y="6"/>
                </a:lnTo>
                <a:lnTo>
                  <a:pt x="7" y="6"/>
                </a:lnTo>
                <a:lnTo>
                  <a:pt x="7" y="6"/>
                </a:lnTo>
                <a:lnTo>
                  <a:pt x="20" y="0"/>
                </a:lnTo>
                <a:lnTo>
                  <a:pt x="20" y="0"/>
                </a:lnTo>
                <a:lnTo>
                  <a:pt x="20" y="0"/>
                </a:lnTo>
                <a:lnTo>
                  <a:pt x="33" y="6"/>
                </a:lnTo>
                <a:lnTo>
                  <a:pt x="33" y="6"/>
                </a:lnTo>
                <a:lnTo>
                  <a:pt x="40" y="6"/>
                </a:lnTo>
                <a:lnTo>
                  <a:pt x="47" y="20"/>
                </a:lnTo>
                <a:lnTo>
                  <a:pt x="40" y="2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94" name="Freeform 10">
            <a:extLst>
              <a:ext uri="{FF2B5EF4-FFF2-40B4-BE49-F238E27FC236}">
                <a16:creationId xmlns:a16="http://schemas.microsoft.com/office/drawing/2014/main" id="{8773F051-739D-E8B8-96E3-3541ABA31C18}"/>
              </a:ext>
            </a:extLst>
          </p:cNvPr>
          <p:cNvSpPr>
            <a:spLocks/>
          </p:cNvSpPr>
          <p:nvPr/>
        </p:nvSpPr>
        <p:spPr bwMode="auto">
          <a:xfrm>
            <a:off x="2947988" y="2206625"/>
            <a:ext cx="11112" cy="1588"/>
          </a:xfrm>
          <a:custGeom>
            <a:avLst/>
            <a:gdLst>
              <a:gd name="T0" fmla="*/ 0 w 7"/>
              <a:gd name="T1" fmla="*/ 0 w 7"/>
              <a:gd name="T2" fmla="*/ 0 w 7"/>
              <a:gd name="T3" fmla="*/ 7 w 7"/>
              <a:gd name="T4" fmla="*/ 7 w 7"/>
              <a:gd name="T5" fmla="*/ 7 w 7"/>
              <a:gd name="T6" fmla="*/ 0 w 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95" name="Rectangle 11">
            <a:extLst>
              <a:ext uri="{FF2B5EF4-FFF2-40B4-BE49-F238E27FC236}">
                <a16:creationId xmlns:a16="http://schemas.microsoft.com/office/drawing/2014/main" id="{67D55D4E-DFFA-9AC4-D46A-FF820CCF5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2206625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96" name="Rectangle 12">
            <a:extLst>
              <a:ext uri="{FF2B5EF4-FFF2-40B4-BE49-F238E27FC236}">
                <a16:creationId xmlns:a16="http://schemas.microsoft.com/office/drawing/2014/main" id="{12DE7DC4-AB8A-B8B1-5392-84652E8A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2216150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97" name="Freeform 13">
            <a:extLst>
              <a:ext uri="{FF2B5EF4-FFF2-40B4-BE49-F238E27FC236}">
                <a16:creationId xmlns:a16="http://schemas.microsoft.com/office/drawing/2014/main" id="{037EAC48-AD58-AFB4-CA22-E3843C0F6516}"/>
              </a:ext>
            </a:extLst>
          </p:cNvPr>
          <p:cNvSpPr>
            <a:spLocks/>
          </p:cNvSpPr>
          <p:nvPr/>
        </p:nvSpPr>
        <p:spPr bwMode="auto">
          <a:xfrm>
            <a:off x="2959100" y="2206625"/>
            <a:ext cx="319088" cy="20638"/>
          </a:xfrm>
          <a:custGeom>
            <a:avLst/>
            <a:gdLst>
              <a:gd name="T0" fmla="*/ 0 w 201"/>
              <a:gd name="T1" fmla="*/ 0 h 13"/>
              <a:gd name="T2" fmla="*/ 0 w 201"/>
              <a:gd name="T3" fmla="*/ 6 h 13"/>
              <a:gd name="T4" fmla="*/ 201 w 201"/>
              <a:gd name="T5" fmla="*/ 13 h 13"/>
              <a:gd name="T6" fmla="*/ 201 w 201"/>
              <a:gd name="T7" fmla="*/ 6 h 13"/>
              <a:gd name="T8" fmla="*/ 0 w 201"/>
              <a:gd name="T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3">
                <a:moveTo>
                  <a:pt x="0" y="0"/>
                </a:moveTo>
                <a:lnTo>
                  <a:pt x="0" y="6"/>
                </a:lnTo>
                <a:lnTo>
                  <a:pt x="201" y="13"/>
                </a:lnTo>
                <a:lnTo>
                  <a:pt x="201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98" name="Freeform 14">
            <a:extLst>
              <a:ext uri="{FF2B5EF4-FFF2-40B4-BE49-F238E27FC236}">
                <a16:creationId xmlns:a16="http://schemas.microsoft.com/office/drawing/2014/main" id="{14029E4D-0A9E-D278-7FE6-24C8E98AD608}"/>
              </a:ext>
            </a:extLst>
          </p:cNvPr>
          <p:cNvSpPr>
            <a:spLocks/>
          </p:cNvSpPr>
          <p:nvPr/>
        </p:nvSpPr>
        <p:spPr bwMode="auto">
          <a:xfrm>
            <a:off x="3352800" y="1993900"/>
            <a:ext cx="563563" cy="446088"/>
          </a:xfrm>
          <a:custGeom>
            <a:avLst/>
            <a:gdLst>
              <a:gd name="T0" fmla="*/ 7 w 355"/>
              <a:gd name="T1" fmla="*/ 0 h 281"/>
              <a:gd name="T2" fmla="*/ 7 w 355"/>
              <a:gd name="T3" fmla="*/ 274 h 281"/>
              <a:gd name="T4" fmla="*/ 0 w 355"/>
              <a:gd name="T5" fmla="*/ 281 h 281"/>
              <a:gd name="T6" fmla="*/ 0 w 355"/>
              <a:gd name="T7" fmla="*/ 274 h 281"/>
              <a:gd name="T8" fmla="*/ 342 w 355"/>
              <a:gd name="T9" fmla="*/ 140 h 281"/>
              <a:gd name="T10" fmla="*/ 342 w 355"/>
              <a:gd name="T11" fmla="*/ 140 h 281"/>
              <a:gd name="T12" fmla="*/ 355 w 355"/>
              <a:gd name="T13" fmla="*/ 147 h 281"/>
              <a:gd name="T14" fmla="*/ 342 w 355"/>
              <a:gd name="T15" fmla="*/ 147 h 281"/>
              <a:gd name="T16" fmla="*/ 0 w 355"/>
              <a:gd name="T17" fmla="*/ 281 h 281"/>
              <a:gd name="T18" fmla="*/ 0 w 355"/>
              <a:gd name="T19" fmla="*/ 281 h 281"/>
              <a:gd name="T20" fmla="*/ 0 w 355"/>
              <a:gd name="T21" fmla="*/ 274 h 281"/>
              <a:gd name="T22" fmla="*/ 0 w 355"/>
              <a:gd name="T23" fmla="*/ 0 h 281"/>
              <a:gd name="T24" fmla="*/ 7 w 355"/>
              <a:gd name="T25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" h="281">
                <a:moveTo>
                  <a:pt x="7" y="0"/>
                </a:moveTo>
                <a:lnTo>
                  <a:pt x="7" y="274"/>
                </a:lnTo>
                <a:lnTo>
                  <a:pt x="0" y="281"/>
                </a:lnTo>
                <a:lnTo>
                  <a:pt x="0" y="274"/>
                </a:lnTo>
                <a:lnTo>
                  <a:pt x="342" y="140"/>
                </a:lnTo>
                <a:lnTo>
                  <a:pt x="342" y="140"/>
                </a:lnTo>
                <a:lnTo>
                  <a:pt x="355" y="147"/>
                </a:lnTo>
                <a:lnTo>
                  <a:pt x="342" y="147"/>
                </a:lnTo>
                <a:lnTo>
                  <a:pt x="0" y="281"/>
                </a:lnTo>
                <a:lnTo>
                  <a:pt x="0" y="281"/>
                </a:lnTo>
                <a:lnTo>
                  <a:pt x="0" y="274"/>
                </a:lnTo>
                <a:lnTo>
                  <a:pt x="0" y="0"/>
                </a:lnTo>
                <a:lnTo>
                  <a:pt x="7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99" name="Freeform 15">
            <a:extLst>
              <a:ext uri="{FF2B5EF4-FFF2-40B4-BE49-F238E27FC236}">
                <a16:creationId xmlns:a16="http://schemas.microsoft.com/office/drawing/2014/main" id="{98CB9EEA-AD0A-21F0-09A9-BD7172F4B23B}"/>
              </a:ext>
            </a:extLst>
          </p:cNvPr>
          <p:cNvSpPr>
            <a:spLocks/>
          </p:cNvSpPr>
          <p:nvPr/>
        </p:nvSpPr>
        <p:spPr bwMode="auto">
          <a:xfrm>
            <a:off x="3352800" y="1993900"/>
            <a:ext cx="542925" cy="233363"/>
          </a:xfrm>
          <a:custGeom>
            <a:avLst/>
            <a:gdLst>
              <a:gd name="T0" fmla="*/ 342 w 342"/>
              <a:gd name="T1" fmla="*/ 147 h 147"/>
              <a:gd name="T2" fmla="*/ 0 w 342"/>
              <a:gd name="T3" fmla="*/ 7 h 147"/>
              <a:gd name="T4" fmla="*/ 0 w 342"/>
              <a:gd name="T5" fmla="*/ 0 h 147"/>
              <a:gd name="T6" fmla="*/ 0 w 342"/>
              <a:gd name="T7" fmla="*/ 0 h 147"/>
              <a:gd name="T8" fmla="*/ 0 w 342"/>
              <a:gd name="T9" fmla="*/ 0 h 147"/>
              <a:gd name="T10" fmla="*/ 342 w 342"/>
              <a:gd name="T11" fmla="*/ 140 h 147"/>
              <a:gd name="T12" fmla="*/ 342 w 342"/>
              <a:gd name="T13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2" h="147">
                <a:moveTo>
                  <a:pt x="342" y="147"/>
                </a:moveTo>
                <a:lnTo>
                  <a:pt x="0" y="7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42" y="140"/>
                </a:lnTo>
                <a:lnTo>
                  <a:pt x="342" y="14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00" name="Rectangle 16">
            <a:extLst>
              <a:ext uri="{FF2B5EF4-FFF2-40B4-BE49-F238E27FC236}">
                <a16:creationId xmlns:a16="http://schemas.microsoft.com/office/drawing/2014/main" id="{3F825F9C-2B0C-61F2-C52F-0309D555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1993900"/>
            <a:ext cx="85725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01" name="Rectangle 17">
            <a:extLst>
              <a:ext uri="{FF2B5EF4-FFF2-40B4-BE49-F238E27FC236}">
                <a16:creationId xmlns:a16="http://schemas.microsoft.com/office/drawing/2014/main" id="{A473C2FB-8EB1-437E-9FE8-D99B69FD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993900"/>
            <a:ext cx="11113" cy="4460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02" name="Rectangle 18">
            <a:extLst>
              <a:ext uri="{FF2B5EF4-FFF2-40B4-BE49-F238E27FC236}">
                <a16:creationId xmlns:a16="http://schemas.microsoft.com/office/drawing/2014/main" id="{95221BB3-30C3-7687-510F-D9B66CD77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2428875"/>
            <a:ext cx="74612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03" name="Rectangle 19">
            <a:extLst>
              <a:ext uri="{FF2B5EF4-FFF2-40B4-BE49-F238E27FC236}">
                <a16:creationId xmlns:a16="http://schemas.microsoft.com/office/drawing/2014/main" id="{206CB13E-B365-2A77-5D0C-5570C20A5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1993900"/>
            <a:ext cx="11112" cy="4349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04" name="Freeform 20">
            <a:extLst>
              <a:ext uri="{FF2B5EF4-FFF2-40B4-BE49-F238E27FC236}">
                <a16:creationId xmlns:a16="http://schemas.microsoft.com/office/drawing/2014/main" id="{9B1621D5-230B-4278-BADB-EBC96D570E1B}"/>
              </a:ext>
            </a:extLst>
          </p:cNvPr>
          <p:cNvSpPr>
            <a:spLocks/>
          </p:cNvSpPr>
          <p:nvPr/>
        </p:nvSpPr>
        <p:spPr bwMode="auto">
          <a:xfrm>
            <a:off x="3906838" y="2174875"/>
            <a:ext cx="84137" cy="74613"/>
          </a:xfrm>
          <a:custGeom>
            <a:avLst/>
            <a:gdLst>
              <a:gd name="T0" fmla="*/ 47 w 53"/>
              <a:gd name="T1" fmla="*/ 20 h 47"/>
              <a:gd name="T2" fmla="*/ 40 w 53"/>
              <a:gd name="T3" fmla="*/ 6 h 47"/>
              <a:gd name="T4" fmla="*/ 40 w 53"/>
              <a:gd name="T5" fmla="*/ 13 h 47"/>
              <a:gd name="T6" fmla="*/ 40 w 53"/>
              <a:gd name="T7" fmla="*/ 13 h 47"/>
              <a:gd name="T8" fmla="*/ 20 w 53"/>
              <a:gd name="T9" fmla="*/ 6 h 47"/>
              <a:gd name="T10" fmla="*/ 20 w 53"/>
              <a:gd name="T11" fmla="*/ 6 h 47"/>
              <a:gd name="T12" fmla="*/ 20 w 53"/>
              <a:gd name="T13" fmla="*/ 6 h 47"/>
              <a:gd name="T14" fmla="*/ 6 w 53"/>
              <a:gd name="T15" fmla="*/ 13 h 47"/>
              <a:gd name="T16" fmla="*/ 13 w 53"/>
              <a:gd name="T17" fmla="*/ 6 h 47"/>
              <a:gd name="T18" fmla="*/ 13 w 53"/>
              <a:gd name="T19" fmla="*/ 6 h 47"/>
              <a:gd name="T20" fmla="*/ 6 w 53"/>
              <a:gd name="T21" fmla="*/ 20 h 47"/>
              <a:gd name="T22" fmla="*/ 6 w 53"/>
              <a:gd name="T23" fmla="*/ 20 h 47"/>
              <a:gd name="T24" fmla="*/ 6 w 53"/>
              <a:gd name="T25" fmla="*/ 20 h 47"/>
              <a:gd name="T26" fmla="*/ 13 w 53"/>
              <a:gd name="T27" fmla="*/ 33 h 47"/>
              <a:gd name="T28" fmla="*/ 6 w 53"/>
              <a:gd name="T29" fmla="*/ 33 h 47"/>
              <a:gd name="T30" fmla="*/ 6 w 53"/>
              <a:gd name="T31" fmla="*/ 33 h 47"/>
              <a:gd name="T32" fmla="*/ 20 w 53"/>
              <a:gd name="T33" fmla="*/ 40 h 47"/>
              <a:gd name="T34" fmla="*/ 20 w 53"/>
              <a:gd name="T35" fmla="*/ 40 h 47"/>
              <a:gd name="T36" fmla="*/ 20 w 53"/>
              <a:gd name="T37" fmla="*/ 40 h 47"/>
              <a:gd name="T38" fmla="*/ 40 w 53"/>
              <a:gd name="T39" fmla="*/ 33 h 47"/>
              <a:gd name="T40" fmla="*/ 40 w 53"/>
              <a:gd name="T41" fmla="*/ 33 h 47"/>
              <a:gd name="T42" fmla="*/ 40 w 53"/>
              <a:gd name="T43" fmla="*/ 33 h 47"/>
              <a:gd name="T44" fmla="*/ 47 w 53"/>
              <a:gd name="T45" fmla="*/ 20 h 47"/>
              <a:gd name="T46" fmla="*/ 47 w 53"/>
              <a:gd name="T47" fmla="*/ 20 h 47"/>
              <a:gd name="T48" fmla="*/ 53 w 53"/>
              <a:gd name="T49" fmla="*/ 20 h 47"/>
              <a:gd name="T50" fmla="*/ 53 w 53"/>
              <a:gd name="T51" fmla="*/ 20 h 47"/>
              <a:gd name="T52" fmla="*/ 47 w 53"/>
              <a:gd name="T53" fmla="*/ 33 h 47"/>
              <a:gd name="T54" fmla="*/ 47 w 53"/>
              <a:gd name="T55" fmla="*/ 33 h 47"/>
              <a:gd name="T56" fmla="*/ 40 w 53"/>
              <a:gd name="T57" fmla="*/ 40 h 47"/>
              <a:gd name="T58" fmla="*/ 20 w 53"/>
              <a:gd name="T59" fmla="*/ 47 h 47"/>
              <a:gd name="T60" fmla="*/ 20 w 53"/>
              <a:gd name="T61" fmla="*/ 47 h 47"/>
              <a:gd name="T62" fmla="*/ 20 w 53"/>
              <a:gd name="T63" fmla="*/ 47 h 47"/>
              <a:gd name="T64" fmla="*/ 6 w 53"/>
              <a:gd name="T65" fmla="*/ 40 h 47"/>
              <a:gd name="T66" fmla="*/ 6 w 53"/>
              <a:gd name="T67" fmla="*/ 40 h 47"/>
              <a:gd name="T68" fmla="*/ 6 w 53"/>
              <a:gd name="T69" fmla="*/ 33 h 47"/>
              <a:gd name="T70" fmla="*/ 0 w 53"/>
              <a:gd name="T71" fmla="*/ 20 h 47"/>
              <a:gd name="T72" fmla="*/ 0 w 53"/>
              <a:gd name="T73" fmla="*/ 20 h 47"/>
              <a:gd name="T74" fmla="*/ 0 w 53"/>
              <a:gd name="T75" fmla="*/ 20 h 47"/>
              <a:gd name="T76" fmla="*/ 6 w 53"/>
              <a:gd name="T77" fmla="*/ 6 h 47"/>
              <a:gd name="T78" fmla="*/ 6 w 53"/>
              <a:gd name="T79" fmla="*/ 6 h 47"/>
              <a:gd name="T80" fmla="*/ 6 w 53"/>
              <a:gd name="T81" fmla="*/ 6 h 47"/>
              <a:gd name="T82" fmla="*/ 20 w 53"/>
              <a:gd name="T83" fmla="*/ 0 h 47"/>
              <a:gd name="T84" fmla="*/ 20 w 53"/>
              <a:gd name="T85" fmla="*/ 0 h 47"/>
              <a:gd name="T86" fmla="*/ 20 w 53"/>
              <a:gd name="T87" fmla="*/ 0 h 47"/>
              <a:gd name="T88" fmla="*/ 40 w 53"/>
              <a:gd name="T89" fmla="*/ 6 h 47"/>
              <a:gd name="T90" fmla="*/ 40 w 53"/>
              <a:gd name="T91" fmla="*/ 6 h 47"/>
              <a:gd name="T92" fmla="*/ 47 w 53"/>
              <a:gd name="T93" fmla="*/ 6 h 47"/>
              <a:gd name="T94" fmla="*/ 53 w 53"/>
              <a:gd name="T95" fmla="*/ 20 h 47"/>
              <a:gd name="T96" fmla="*/ 47 w 53"/>
              <a:gd name="T97" fmla="*/ 2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" h="47">
                <a:moveTo>
                  <a:pt x="47" y="20"/>
                </a:moveTo>
                <a:lnTo>
                  <a:pt x="40" y="6"/>
                </a:lnTo>
                <a:lnTo>
                  <a:pt x="40" y="13"/>
                </a:lnTo>
                <a:lnTo>
                  <a:pt x="40" y="13"/>
                </a:lnTo>
                <a:lnTo>
                  <a:pt x="20" y="6"/>
                </a:lnTo>
                <a:lnTo>
                  <a:pt x="20" y="6"/>
                </a:lnTo>
                <a:lnTo>
                  <a:pt x="20" y="6"/>
                </a:lnTo>
                <a:lnTo>
                  <a:pt x="6" y="13"/>
                </a:lnTo>
                <a:lnTo>
                  <a:pt x="13" y="6"/>
                </a:lnTo>
                <a:lnTo>
                  <a:pt x="13" y="6"/>
                </a:lnTo>
                <a:lnTo>
                  <a:pt x="6" y="20"/>
                </a:lnTo>
                <a:lnTo>
                  <a:pt x="6" y="20"/>
                </a:lnTo>
                <a:lnTo>
                  <a:pt x="6" y="20"/>
                </a:lnTo>
                <a:lnTo>
                  <a:pt x="13" y="33"/>
                </a:lnTo>
                <a:lnTo>
                  <a:pt x="6" y="33"/>
                </a:lnTo>
                <a:lnTo>
                  <a:pt x="6" y="33"/>
                </a:lnTo>
                <a:lnTo>
                  <a:pt x="20" y="40"/>
                </a:lnTo>
                <a:lnTo>
                  <a:pt x="20" y="40"/>
                </a:lnTo>
                <a:lnTo>
                  <a:pt x="20" y="40"/>
                </a:lnTo>
                <a:lnTo>
                  <a:pt x="40" y="33"/>
                </a:lnTo>
                <a:lnTo>
                  <a:pt x="40" y="33"/>
                </a:lnTo>
                <a:lnTo>
                  <a:pt x="40" y="33"/>
                </a:lnTo>
                <a:lnTo>
                  <a:pt x="47" y="20"/>
                </a:lnTo>
                <a:lnTo>
                  <a:pt x="47" y="20"/>
                </a:lnTo>
                <a:lnTo>
                  <a:pt x="53" y="20"/>
                </a:lnTo>
                <a:lnTo>
                  <a:pt x="53" y="20"/>
                </a:lnTo>
                <a:lnTo>
                  <a:pt x="47" y="33"/>
                </a:lnTo>
                <a:lnTo>
                  <a:pt x="47" y="33"/>
                </a:lnTo>
                <a:lnTo>
                  <a:pt x="40" y="40"/>
                </a:lnTo>
                <a:lnTo>
                  <a:pt x="20" y="47"/>
                </a:lnTo>
                <a:lnTo>
                  <a:pt x="20" y="47"/>
                </a:lnTo>
                <a:lnTo>
                  <a:pt x="20" y="47"/>
                </a:lnTo>
                <a:lnTo>
                  <a:pt x="6" y="40"/>
                </a:lnTo>
                <a:lnTo>
                  <a:pt x="6" y="40"/>
                </a:lnTo>
                <a:lnTo>
                  <a:pt x="6" y="33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6" y="6"/>
                </a:lnTo>
                <a:lnTo>
                  <a:pt x="6" y="6"/>
                </a:lnTo>
                <a:lnTo>
                  <a:pt x="6" y="6"/>
                </a:lnTo>
                <a:lnTo>
                  <a:pt x="20" y="0"/>
                </a:lnTo>
                <a:lnTo>
                  <a:pt x="20" y="0"/>
                </a:lnTo>
                <a:lnTo>
                  <a:pt x="20" y="0"/>
                </a:lnTo>
                <a:lnTo>
                  <a:pt x="40" y="6"/>
                </a:lnTo>
                <a:lnTo>
                  <a:pt x="40" y="6"/>
                </a:lnTo>
                <a:lnTo>
                  <a:pt x="47" y="6"/>
                </a:lnTo>
                <a:lnTo>
                  <a:pt x="53" y="20"/>
                </a:lnTo>
                <a:lnTo>
                  <a:pt x="47" y="2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05" name="Freeform 21">
            <a:extLst>
              <a:ext uri="{FF2B5EF4-FFF2-40B4-BE49-F238E27FC236}">
                <a16:creationId xmlns:a16="http://schemas.microsoft.com/office/drawing/2014/main" id="{756F6958-6B7C-4EFE-1E39-262E292A391F}"/>
              </a:ext>
            </a:extLst>
          </p:cNvPr>
          <p:cNvSpPr>
            <a:spLocks/>
          </p:cNvSpPr>
          <p:nvPr/>
        </p:nvSpPr>
        <p:spPr bwMode="auto">
          <a:xfrm>
            <a:off x="3981450" y="2206625"/>
            <a:ext cx="9525" cy="1588"/>
          </a:xfrm>
          <a:custGeom>
            <a:avLst/>
            <a:gdLst>
              <a:gd name="T0" fmla="*/ 0 w 6"/>
              <a:gd name="T1" fmla="*/ 0 w 6"/>
              <a:gd name="T2" fmla="*/ 0 w 6"/>
              <a:gd name="T3" fmla="*/ 6 w 6"/>
              <a:gd name="T4" fmla="*/ 6 w 6"/>
              <a:gd name="T5" fmla="*/ 6 w 6"/>
              <a:gd name="T6" fmla="*/ 0 w 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6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06" name="Rectangle 22">
            <a:extLst>
              <a:ext uri="{FF2B5EF4-FFF2-40B4-BE49-F238E27FC236}">
                <a16:creationId xmlns:a16="http://schemas.microsoft.com/office/drawing/2014/main" id="{6FAF9F50-C36B-7F5B-E80F-189721778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2206625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07" name="Rectangle 23">
            <a:extLst>
              <a:ext uri="{FF2B5EF4-FFF2-40B4-BE49-F238E27FC236}">
                <a16:creationId xmlns:a16="http://schemas.microsoft.com/office/drawing/2014/main" id="{A8D60165-1E18-60B8-B32C-6E8939C24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2216150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08" name="Freeform 24">
            <a:extLst>
              <a:ext uri="{FF2B5EF4-FFF2-40B4-BE49-F238E27FC236}">
                <a16:creationId xmlns:a16="http://schemas.microsoft.com/office/drawing/2014/main" id="{F83D1B81-303A-F182-5204-2063BB54A383}"/>
              </a:ext>
            </a:extLst>
          </p:cNvPr>
          <p:cNvSpPr>
            <a:spLocks/>
          </p:cNvSpPr>
          <p:nvPr/>
        </p:nvSpPr>
        <p:spPr bwMode="auto">
          <a:xfrm>
            <a:off x="3981450" y="2206625"/>
            <a:ext cx="319088" cy="20638"/>
          </a:xfrm>
          <a:custGeom>
            <a:avLst/>
            <a:gdLst>
              <a:gd name="T0" fmla="*/ 0 w 201"/>
              <a:gd name="T1" fmla="*/ 0 h 13"/>
              <a:gd name="T2" fmla="*/ 0 w 201"/>
              <a:gd name="T3" fmla="*/ 6 h 13"/>
              <a:gd name="T4" fmla="*/ 201 w 201"/>
              <a:gd name="T5" fmla="*/ 13 h 13"/>
              <a:gd name="T6" fmla="*/ 201 w 201"/>
              <a:gd name="T7" fmla="*/ 6 h 13"/>
              <a:gd name="T8" fmla="*/ 0 w 201"/>
              <a:gd name="T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3">
                <a:moveTo>
                  <a:pt x="0" y="0"/>
                </a:moveTo>
                <a:lnTo>
                  <a:pt x="0" y="6"/>
                </a:lnTo>
                <a:lnTo>
                  <a:pt x="201" y="13"/>
                </a:lnTo>
                <a:lnTo>
                  <a:pt x="201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09" name="Freeform 25">
            <a:extLst>
              <a:ext uri="{FF2B5EF4-FFF2-40B4-BE49-F238E27FC236}">
                <a16:creationId xmlns:a16="http://schemas.microsoft.com/office/drawing/2014/main" id="{3C9BA1CA-93D0-2A5D-0BC7-5DB0151CC1D7}"/>
              </a:ext>
            </a:extLst>
          </p:cNvPr>
          <p:cNvSpPr>
            <a:spLocks/>
          </p:cNvSpPr>
          <p:nvPr/>
        </p:nvSpPr>
        <p:spPr bwMode="auto">
          <a:xfrm>
            <a:off x="4364038" y="1993900"/>
            <a:ext cx="574675" cy="446088"/>
          </a:xfrm>
          <a:custGeom>
            <a:avLst/>
            <a:gdLst>
              <a:gd name="T0" fmla="*/ 7 w 362"/>
              <a:gd name="T1" fmla="*/ 0 h 281"/>
              <a:gd name="T2" fmla="*/ 7 w 362"/>
              <a:gd name="T3" fmla="*/ 274 h 281"/>
              <a:gd name="T4" fmla="*/ 0 w 362"/>
              <a:gd name="T5" fmla="*/ 281 h 281"/>
              <a:gd name="T6" fmla="*/ 0 w 362"/>
              <a:gd name="T7" fmla="*/ 274 h 281"/>
              <a:gd name="T8" fmla="*/ 349 w 362"/>
              <a:gd name="T9" fmla="*/ 140 h 281"/>
              <a:gd name="T10" fmla="*/ 349 w 362"/>
              <a:gd name="T11" fmla="*/ 140 h 281"/>
              <a:gd name="T12" fmla="*/ 362 w 362"/>
              <a:gd name="T13" fmla="*/ 147 h 281"/>
              <a:gd name="T14" fmla="*/ 349 w 362"/>
              <a:gd name="T15" fmla="*/ 147 h 281"/>
              <a:gd name="T16" fmla="*/ 0 w 362"/>
              <a:gd name="T17" fmla="*/ 281 h 281"/>
              <a:gd name="T18" fmla="*/ 0 w 362"/>
              <a:gd name="T19" fmla="*/ 281 h 281"/>
              <a:gd name="T20" fmla="*/ 0 w 362"/>
              <a:gd name="T21" fmla="*/ 274 h 281"/>
              <a:gd name="T22" fmla="*/ 0 w 362"/>
              <a:gd name="T23" fmla="*/ 0 h 281"/>
              <a:gd name="T24" fmla="*/ 7 w 362"/>
              <a:gd name="T25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2" h="281">
                <a:moveTo>
                  <a:pt x="7" y="0"/>
                </a:moveTo>
                <a:lnTo>
                  <a:pt x="7" y="274"/>
                </a:lnTo>
                <a:lnTo>
                  <a:pt x="0" y="281"/>
                </a:lnTo>
                <a:lnTo>
                  <a:pt x="0" y="274"/>
                </a:lnTo>
                <a:lnTo>
                  <a:pt x="349" y="140"/>
                </a:lnTo>
                <a:lnTo>
                  <a:pt x="349" y="140"/>
                </a:lnTo>
                <a:lnTo>
                  <a:pt x="362" y="147"/>
                </a:lnTo>
                <a:lnTo>
                  <a:pt x="349" y="147"/>
                </a:lnTo>
                <a:lnTo>
                  <a:pt x="0" y="281"/>
                </a:lnTo>
                <a:lnTo>
                  <a:pt x="0" y="281"/>
                </a:lnTo>
                <a:lnTo>
                  <a:pt x="0" y="274"/>
                </a:lnTo>
                <a:lnTo>
                  <a:pt x="0" y="0"/>
                </a:lnTo>
                <a:lnTo>
                  <a:pt x="7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10" name="Freeform 26">
            <a:extLst>
              <a:ext uri="{FF2B5EF4-FFF2-40B4-BE49-F238E27FC236}">
                <a16:creationId xmlns:a16="http://schemas.microsoft.com/office/drawing/2014/main" id="{E0A5D8FF-BA03-EE56-6C41-7B31FB5E3F61}"/>
              </a:ext>
            </a:extLst>
          </p:cNvPr>
          <p:cNvSpPr>
            <a:spLocks/>
          </p:cNvSpPr>
          <p:nvPr/>
        </p:nvSpPr>
        <p:spPr bwMode="auto">
          <a:xfrm>
            <a:off x="4364038" y="1993900"/>
            <a:ext cx="554037" cy="233363"/>
          </a:xfrm>
          <a:custGeom>
            <a:avLst/>
            <a:gdLst>
              <a:gd name="T0" fmla="*/ 349 w 349"/>
              <a:gd name="T1" fmla="*/ 147 h 147"/>
              <a:gd name="T2" fmla="*/ 0 w 349"/>
              <a:gd name="T3" fmla="*/ 7 h 147"/>
              <a:gd name="T4" fmla="*/ 0 w 349"/>
              <a:gd name="T5" fmla="*/ 0 h 147"/>
              <a:gd name="T6" fmla="*/ 0 w 349"/>
              <a:gd name="T7" fmla="*/ 0 h 147"/>
              <a:gd name="T8" fmla="*/ 0 w 349"/>
              <a:gd name="T9" fmla="*/ 0 h 147"/>
              <a:gd name="T10" fmla="*/ 349 w 349"/>
              <a:gd name="T11" fmla="*/ 140 h 147"/>
              <a:gd name="T12" fmla="*/ 349 w 349"/>
              <a:gd name="T13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9" h="147">
                <a:moveTo>
                  <a:pt x="349" y="147"/>
                </a:moveTo>
                <a:lnTo>
                  <a:pt x="0" y="7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49" y="140"/>
                </a:lnTo>
                <a:lnTo>
                  <a:pt x="349" y="14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11" name="Rectangle 27">
            <a:extLst>
              <a:ext uri="{FF2B5EF4-FFF2-40B4-BE49-F238E27FC236}">
                <a16:creationId xmlns:a16="http://schemas.microsoft.com/office/drawing/2014/main" id="{AE46B938-A5F3-4B39-8E6E-6B50ED26E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1993900"/>
            <a:ext cx="74612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12" name="Rectangle 28">
            <a:extLst>
              <a:ext uri="{FF2B5EF4-FFF2-40B4-BE49-F238E27FC236}">
                <a16:creationId xmlns:a16="http://schemas.microsoft.com/office/drawing/2014/main" id="{C086DDFC-EFEE-52E5-F6F7-A5B58DF9F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1993900"/>
            <a:ext cx="11112" cy="4460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13" name="Rectangle 29">
            <a:extLst>
              <a:ext uri="{FF2B5EF4-FFF2-40B4-BE49-F238E27FC236}">
                <a16:creationId xmlns:a16="http://schemas.microsoft.com/office/drawing/2014/main" id="{4F8067FE-E396-1EE5-3EF3-546CC7B9B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2428875"/>
            <a:ext cx="63500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14" name="Rectangle 30">
            <a:extLst>
              <a:ext uri="{FF2B5EF4-FFF2-40B4-BE49-F238E27FC236}">
                <a16:creationId xmlns:a16="http://schemas.microsoft.com/office/drawing/2014/main" id="{FACE269D-3E60-ECDF-BAE4-1B02CC299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1993900"/>
            <a:ext cx="11112" cy="4349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15" name="Freeform 31">
            <a:extLst>
              <a:ext uri="{FF2B5EF4-FFF2-40B4-BE49-F238E27FC236}">
                <a16:creationId xmlns:a16="http://schemas.microsoft.com/office/drawing/2014/main" id="{B8C8E6C4-5F3C-D3C7-4B2F-0EA702B9EB3E}"/>
              </a:ext>
            </a:extLst>
          </p:cNvPr>
          <p:cNvSpPr>
            <a:spLocks/>
          </p:cNvSpPr>
          <p:nvPr/>
        </p:nvSpPr>
        <p:spPr bwMode="auto">
          <a:xfrm>
            <a:off x="4929188" y="2174875"/>
            <a:ext cx="74612" cy="74613"/>
          </a:xfrm>
          <a:custGeom>
            <a:avLst/>
            <a:gdLst>
              <a:gd name="T0" fmla="*/ 40 w 47"/>
              <a:gd name="T1" fmla="*/ 20 h 47"/>
              <a:gd name="T2" fmla="*/ 33 w 47"/>
              <a:gd name="T3" fmla="*/ 6 h 47"/>
              <a:gd name="T4" fmla="*/ 33 w 47"/>
              <a:gd name="T5" fmla="*/ 13 h 47"/>
              <a:gd name="T6" fmla="*/ 33 w 47"/>
              <a:gd name="T7" fmla="*/ 13 h 47"/>
              <a:gd name="T8" fmla="*/ 20 w 47"/>
              <a:gd name="T9" fmla="*/ 6 h 47"/>
              <a:gd name="T10" fmla="*/ 20 w 47"/>
              <a:gd name="T11" fmla="*/ 6 h 47"/>
              <a:gd name="T12" fmla="*/ 20 w 47"/>
              <a:gd name="T13" fmla="*/ 6 h 47"/>
              <a:gd name="T14" fmla="*/ 0 w 47"/>
              <a:gd name="T15" fmla="*/ 13 h 47"/>
              <a:gd name="T16" fmla="*/ 6 w 47"/>
              <a:gd name="T17" fmla="*/ 6 h 47"/>
              <a:gd name="T18" fmla="*/ 6 w 47"/>
              <a:gd name="T19" fmla="*/ 6 h 47"/>
              <a:gd name="T20" fmla="*/ 6 w 47"/>
              <a:gd name="T21" fmla="*/ 20 h 47"/>
              <a:gd name="T22" fmla="*/ 6 w 47"/>
              <a:gd name="T23" fmla="*/ 20 h 47"/>
              <a:gd name="T24" fmla="*/ 6 w 47"/>
              <a:gd name="T25" fmla="*/ 20 h 47"/>
              <a:gd name="T26" fmla="*/ 6 w 47"/>
              <a:gd name="T27" fmla="*/ 33 h 47"/>
              <a:gd name="T28" fmla="*/ 0 w 47"/>
              <a:gd name="T29" fmla="*/ 33 h 47"/>
              <a:gd name="T30" fmla="*/ 0 w 47"/>
              <a:gd name="T31" fmla="*/ 33 h 47"/>
              <a:gd name="T32" fmla="*/ 20 w 47"/>
              <a:gd name="T33" fmla="*/ 40 h 47"/>
              <a:gd name="T34" fmla="*/ 20 w 47"/>
              <a:gd name="T35" fmla="*/ 40 h 47"/>
              <a:gd name="T36" fmla="*/ 20 w 47"/>
              <a:gd name="T37" fmla="*/ 40 h 47"/>
              <a:gd name="T38" fmla="*/ 33 w 47"/>
              <a:gd name="T39" fmla="*/ 33 h 47"/>
              <a:gd name="T40" fmla="*/ 33 w 47"/>
              <a:gd name="T41" fmla="*/ 33 h 47"/>
              <a:gd name="T42" fmla="*/ 33 w 47"/>
              <a:gd name="T43" fmla="*/ 33 h 47"/>
              <a:gd name="T44" fmla="*/ 40 w 47"/>
              <a:gd name="T45" fmla="*/ 20 h 47"/>
              <a:gd name="T46" fmla="*/ 40 w 47"/>
              <a:gd name="T47" fmla="*/ 20 h 47"/>
              <a:gd name="T48" fmla="*/ 47 w 47"/>
              <a:gd name="T49" fmla="*/ 20 h 47"/>
              <a:gd name="T50" fmla="*/ 47 w 47"/>
              <a:gd name="T51" fmla="*/ 20 h 47"/>
              <a:gd name="T52" fmla="*/ 40 w 47"/>
              <a:gd name="T53" fmla="*/ 33 h 47"/>
              <a:gd name="T54" fmla="*/ 40 w 47"/>
              <a:gd name="T55" fmla="*/ 33 h 47"/>
              <a:gd name="T56" fmla="*/ 33 w 47"/>
              <a:gd name="T57" fmla="*/ 40 h 47"/>
              <a:gd name="T58" fmla="*/ 20 w 47"/>
              <a:gd name="T59" fmla="*/ 47 h 47"/>
              <a:gd name="T60" fmla="*/ 20 w 47"/>
              <a:gd name="T61" fmla="*/ 47 h 47"/>
              <a:gd name="T62" fmla="*/ 20 w 47"/>
              <a:gd name="T63" fmla="*/ 47 h 47"/>
              <a:gd name="T64" fmla="*/ 0 w 47"/>
              <a:gd name="T65" fmla="*/ 40 h 47"/>
              <a:gd name="T66" fmla="*/ 0 w 47"/>
              <a:gd name="T67" fmla="*/ 40 h 47"/>
              <a:gd name="T68" fmla="*/ 0 w 47"/>
              <a:gd name="T69" fmla="*/ 33 h 47"/>
              <a:gd name="T70" fmla="*/ 0 w 47"/>
              <a:gd name="T71" fmla="*/ 20 h 47"/>
              <a:gd name="T72" fmla="*/ 0 w 47"/>
              <a:gd name="T73" fmla="*/ 20 h 47"/>
              <a:gd name="T74" fmla="*/ 0 w 47"/>
              <a:gd name="T75" fmla="*/ 20 h 47"/>
              <a:gd name="T76" fmla="*/ 0 w 47"/>
              <a:gd name="T77" fmla="*/ 6 h 47"/>
              <a:gd name="T78" fmla="*/ 0 w 47"/>
              <a:gd name="T79" fmla="*/ 6 h 47"/>
              <a:gd name="T80" fmla="*/ 0 w 47"/>
              <a:gd name="T81" fmla="*/ 6 h 47"/>
              <a:gd name="T82" fmla="*/ 20 w 47"/>
              <a:gd name="T83" fmla="*/ 0 h 47"/>
              <a:gd name="T84" fmla="*/ 20 w 47"/>
              <a:gd name="T85" fmla="*/ 0 h 47"/>
              <a:gd name="T86" fmla="*/ 20 w 47"/>
              <a:gd name="T87" fmla="*/ 0 h 47"/>
              <a:gd name="T88" fmla="*/ 33 w 47"/>
              <a:gd name="T89" fmla="*/ 6 h 47"/>
              <a:gd name="T90" fmla="*/ 33 w 47"/>
              <a:gd name="T91" fmla="*/ 6 h 47"/>
              <a:gd name="T92" fmla="*/ 40 w 47"/>
              <a:gd name="T93" fmla="*/ 6 h 47"/>
              <a:gd name="T94" fmla="*/ 47 w 47"/>
              <a:gd name="T95" fmla="*/ 20 h 47"/>
              <a:gd name="T96" fmla="*/ 40 w 47"/>
              <a:gd name="T97" fmla="*/ 2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" h="47">
                <a:moveTo>
                  <a:pt x="40" y="20"/>
                </a:moveTo>
                <a:lnTo>
                  <a:pt x="33" y="6"/>
                </a:lnTo>
                <a:lnTo>
                  <a:pt x="33" y="13"/>
                </a:lnTo>
                <a:lnTo>
                  <a:pt x="33" y="13"/>
                </a:lnTo>
                <a:lnTo>
                  <a:pt x="20" y="6"/>
                </a:lnTo>
                <a:lnTo>
                  <a:pt x="20" y="6"/>
                </a:lnTo>
                <a:lnTo>
                  <a:pt x="20" y="6"/>
                </a:lnTo>
                <a:lnTo>
                  <a:pt x="0" y="13"/>
                </a:lnTo>
                <a:lnTo>
                  <a:pt x="6" y="6"/>
                </a:lnTo>
                <a:lnTo>
                  <a:pt x="6" y="6"/>
                </a:lnTo>
                <a:lnTo>
                  <a:pt x="6" y="20"/>
                </a:lnTo>
                <a:lnTo>
                  <a:pt x="6" y="20"/>
                </a:lnTo>
                <a:lnTo>
                  <a:pt x="6" y="20"/>
                </a:lnTo>
                <a:lnTo>
                  <a:pt x="6" y="33"/>
                </a:lnTo>
                <a:lnTo>
                  <a:pt x="0" y="33"/>
                </a:lnTo>
                <a:lnTo>
                  <a:pt x="0" y="33"/>
                </a:lnTo>
                <a:lnTo>
                  <a:pt x="20" y="40"/>
                </a:lnTo>
                <a:lnTo>
                  <a:pt x="20" y="40"/>
                </a:lnTo>
                <a:lnTo>
                  <a:pt x="20" y="40"/>
                </a:lnTo>
                <a:lnTo>
                  <a:pt x="33" y="33"/>
                </a:lnTo>
                <a:lnTo>
                  <a:pt x="33" y="33"/>
                </a:lnTo>
                <a:lnTo>
                  <a:pt x="33" y="33"/>
                </a:lnTo>
                <a:lnTo>
                  <a:pt x="40" y="20"/>
                </a:lnTo>
                <a:lnTo>
                  <a:pt x="40" y="20"/>
                </a:lnTo>
                <a:lnTo>
                  <a:pt x="47" y="20"/>
                </a:lnTo>
                <a:lnTo>
                  <a:pt x="47" y="20"/>
                </a:lnTo>
                <a:lnTo>
                  <a:pt x="40" y="33"/>
                </a:lnTo>
                <a:lnTo>
                  <a:pt x="40" y="33"/>
                </a:lnTo>
                <a:lnTo>
                  <a:pt x="33" y="40"/>
                </a:lnTo>
                <a:lnTo>
                  <a:pt x="20" y="47"/>
                </a:lnTo>
                <a:lnTo>
                  <a:pt x="20" y="47"/>
                </a:lnTo>
                <a:lnTo>
                  <a:pt x="20" y="47"/>
                </a:lnTo>
                <a:lnTo>
                  <a:pt x="0" y="40"/>
                </a:lnTo>
                <a:lnTo>
                  <a:pt x="0" y="40"/>
                </a:lnTo>
                <a:lnTo>
                  <a:pt x="0" y="33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20" y="0"/>
                </a:lnTo>
                <a:lnTo>
                  <a:pt x="20" y="0"/>
                </a:lnTo>
                <a:lnTo>
                  <a:pt x="20" y="0"/>
                </a:lnTo>
                <a:lnTo>
                  <a:pt x="33" y="6"/>
                </a:lnTo>
                <a:lnTo>
                  <a:pt x="33" y="6"/>
                </a:lnTo>
                <a:lnTo>
                  <a:pt x="40" y="6"/>
                </a:lnTo>
                <a:lnTo>
                  <a:pt x="47" y="20"/>
                </a:lnTo>
                <a:lnTo>
                  <a:pt x="40" y="2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16" name="Freeform 32">
            <a:extLst>
              <a:ext uri="{FF2B5EF4-FFF2-40B4-BE49-F238E27FC236}">
                <a16:creationId xmlns:a16="http://schemas.microsoft.com/office/drawing/2014/main" id="{77E6C889-616A-73BD-8513-2068B974A767}"/>
              </a:ext>
            </a:extLst>
          </p:cNvPr>
          <p:cNvSpPr>
            <a:spLocks/>
          </p:cNvSpPr>
          <p:nvPr/>
        </p:nvSpPr>
        <p:spPr bwMode="auto">
          <a:xfrm>
            <a:off x="4992688" y="2206625"/>
            <a:ext cx="11112" cy="1588"/>
          </a:xfrm>
          <a:custGeom>
            <a:avLst/>
            <a:gdLst>
              <a:gd name="T0" fmla="*/ 0 w 7"/>
              <a:gd name="T1" fmla="*/ 0 w 7"/>
              <a:gd name="T2" fmla="*/ 0 w 7"/>
              <a:gd name="T3" fmla="*/ 7 w 7"/>
              <a:gd name="T4" fmla="*/ 7 w 7"/>
              <a:gd name="T5" fmla="*/ 7 w 7"/>
              <a:gd name="T6" fmla="*/ 0 w 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17" name="Rectangle 33">
            <a:extLst>
              <a:ext uri="{FF2B5EF4-FFF2-40B4-BE49-F238E27FC236}">
                <a16:creationId xmlns:a16="http://schemas.microsoft.com/office/drawing/2014/main" id="{FB0F0EFE-5565-66F0-6C00-4EFA29D3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206625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18" name="Rectangle 34">
            <a:extLst>
              <a:ext uri="{FF2B5EF4-FFF2-40B4-BE49-F238E27FC236}">
                <a16:creationId xmlns:a16="http://schemas.microsoft.com/office/drawing/2014/main" id="{AE8633F3-8A55-6FF7-4492-72C5E7ACA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5" y="2216150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19" name="Freeform 35">
            <a:extLst>
              <a:ext uri="{FF2B5EF4-FFF2-40B4-BE49-F238E27FC236}">
                <a16:creationId xmlns:a16="http://schemas.microsoft.com/office/drawing/2014/main" id="{AF477A70-8FD6-B522-833B-2D1756A36903}"/>
              </a:ext>
            </a:extLst>
          </p:cNvPr>
          <p:cNvSpPr>
            <a:spLocks/>
          </p:cNvSpPr>
          <p:nvPr/>
        </p:nvSpPr>
        <p:spPr bwMode="auto">
          <a:xfrm>
            <a:off x="5003800" y="2206625"/>
            <a:ext cx="307975" cy="20638"/>
          </a:xfrm>
          <a:custGeom>
            <a:avLst/>
            <a:gdLst>
              <a:gd name="T0" fmla="*/ 0 w 194"/>
              <a:gd name="T1" fmla="*/ 0 h 13"/>
              <a:gd name="T2" fmla="*/ 0 w 194"/>
              <a:gd name="T3" fmla="*/ 6 h 13"/>
              <a:gd name="T4" fmla="*/ 194 w 194"/>
              <a:gd name="T5" fmla="*/ 13 h 13"/>
              <a:gd name="T6" fmla="*/ 194 w 194"/>
              <a:gd name="T7" fmla="*/ 6 h 13"/>
              <a:gd name="T8" fmla="*/ 0 w 194"/>
              <a:gd name="T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3">
                <a:moveTo>
                  <a:pt x="0" y="0"/>
                </a:moveTo>
                <a:lnTo>
                  <a:pt x="0" y="6"/>
                </a:lnTo>
                <a:lnTo>
                  <a:pt x="194" y="13"/>
                </a:lnTo>
                <a:lnTo>
                  <a:pt x="194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20" name="Freeform 36">
            <a:extLst>
              <a:ext uri="{FF2B5EF4-FFF2-40B4-BE49-F238E27FC236}">
                <a16:creationId xmlns:a16="http://schemas.microsoft.com/office/drawing/2014/main" id="{CF46DADB-251A-3A50-F1CB-5B8F3D1E26A9}"/>
              </a:ext>
            </a:extLst>
          </p:cNvPr>
          <p:cNvSpPr>
            <a:spLocks/>
          </p:cNvSpPr>
          <p:nvPr/>
        </p:nvSpPr>
        <p:spPr bwMode="auto">
          <a:xfrm>
            <a:off x="6248400" y="1993900"/>
            <a:ext cx="565150" cy="446088"/>
          </a:xfrm>
          <a:custGeom>
            <a:avLst/>
            <a:gdLst>
              <a:gd name="T0" fmla="*/ 7 w 356"/>
              <a:gd name="T1" fmla="*/ 0 h 281"/>
              <a:gd name="T2" fmla="*/ 7 w 356"/>
              <a:gd name="T3" fmla="*/ 274 h 281"/>
              <a:gd name="T4" fmla="*/ 0 w 356"/>
              <a:gd name="T5" fmla="*/ 281 h 281"/>
              <a:gd name="T6" fmla="*/ 0 w 356"/>
              <a:gd name="T7" fmla="*/ 274 h 281"/>
              <a:gd name="T8" fmla="*/ 342 w 356"/>
              <a:gd name="T9" fmla="*/ 140 h 281"/>
              <a:gd name="T10" fmla="*/ 342 w 356"/>
              <a:gd name="T11" fmla="*/ 140 h 281"/>
              <a:gd name="T12" fmla="*/ 356 w 356"/>
              <a:gd name="T13" fmla="*/ 147 h 281"/>
              <a:gd name="T14" fmla="*/ 342 w 356"/>
              <a:gd name="T15" fmla="*/ 147 h 281"/>
              <a:gd name="T16" fmla="*/ 0 w 356"/>
              <a:gd name="T17" fmla="*/ 281 h 281"/>
              <a:gd name="T18" fmla="*/ 0 w 356"/>
              <a:gd name="T19" fmla="*/ 281 h 281"/>
              <a:gd name="T20" fmla="*/ 0 w 356"/>
              <a:gd name="T21" fmla="*/ 274 h 281"/>
              <a:gd name="T22" fmla="*/ 0 w 356"/>
              <a:gd name="T23" fmla="*/ 0 h 281"/>
              <a:gd name="T24" fmla="*/ 7 w 356"/>
              <a:gd name="T25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6" h="281">
                <a:moveTo>
                  <a:pt x="7" y="0"/>
                </a:moveTo>
                <a:lnTo>
                  <a:pt x="7" y="274"/>
                </a:lnTo>
                <a:lnTo>
                  <a:pt x="0" y="281"/>
                </a:lnTo>
                <a:lnTo>
                  <a:pt x="0" y="274"/>
                </a:lnTo>
                <a:lnTo>
                  <a:pt x="342" y="140"/>
                </a:lnTo>
                <a:lnTo>
                  <a:pt x="342" y="140"/>
                </a:lnTo>
                <a:lnTo>
                  <a:pt x="356" y="147"/>
                </a:lnTo>
                <a:lnTo>
                  <a:pt x="342" y="147"/>
                </a:lnTo>
                <a:lnTo>
                  <a:pt x="0" y="281"/>
                </a:lnTo>
                <a:lnTo>
                  <a:pt x="0" y="281"/>
                </a:lnTo>
                <a:lnTo>
                  <a:pt x="0" y="274"/>
                </a:lnTo>
                <a:lnTo>
                  <a:pt x="0" y="0"/>
                </a:lnTo>
                <a:lnTo>
                  <a:pt x="7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21" name="Freeform 37">
            <a:extLst>
              <a:ext uri="{FF2B5EF4-FFF2-40B4-BE49-F238E27FC236}">
                <a16:creationId xmlns:a16="http://schemas.microsoft.com/office/drawing/2014/main" id="{B957F91E-62B9-A0D8-821F-4F6859818632}"/>
              </a:ext>
            </a:extLst>
          </p:cNvPr>
          <p:cNvSpPr>
            <a:spLocks/>
          </p:cNvSpPr>
          <p:nvPr/>
        </p:nvSpPr>
        <p:spPr bwMode="auto">
          <a:xfrm>
            <a:off x="6248400" y="1993900"/>
            <a:ext cx="542925" cy="233363"/>
          </a:xfrm>
          <a:custGeom>
            <a:avLst/>
            <a:gdLst>
              <a:gd name="T0" fmla="*/ 342 w 342"/>
              <a:gd name="T1" fmla="*/ 147 h 147"/>
              <a:gd name="T2" fmla="*/ 0 w 342"/>
              <a:gd name="T3" fmla="*/ 7 h 147"/>
              <a:gd name="T4" fmla="*/ 0 w 342"/>
              <a:gd name="T5" fmla="*/ 0 h 147"/>
              <a:gd name="T6" fmla="*/ 0 w 342"/>
              <a:gd name="T7" fmla="*/ 0 h 147"/>
              <a:gd name="T8" fmla="*/ 0 w 342"/>
              <a:gd name="T9" fmla="*/ 0 h 147"/>
              <a:gd name="T10" fmla="*/ 342 w 342"/>
              <a:gd name="T11" fmla="*/ 140 h 147"/>
              <a:gd name="T12" fmla="*/ 342 w 342"/>
              <a:gd name="T13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2" h="147">
                <a:moveTo>
                  <a:pt x="342" y="147"/>
                </a:moveTo>
                <a:lnTo>
                  <a:pt x="0" y="7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42" y="140"/>
                </a:lnTo>
                <a:lnTo>
                  <a:pt x="342" y="14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22" name="Rectangle 38">
            <a:extLst>
              <a:ext uri="{FF2B5EF4-FFF2-40B4-BE49-F238E27FC236}">
                <a16:creationId xmlns:a16="http://schemas.microsoft.com/office/drawing/2014/main" id="{AE076A28-D7F7-9AB9-8162-B438E35E2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1993900"/>
            <a:ext cx="74612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23" name="Rectangle 39">
            <a:extLst>
              <a:ext uri="{FF2B5EF4-FFF2-40B4-BE49-F238E27FC236}">
                <a16:creationId xmlns:a16="http://schemas.microsoft.com/office/drawing/2014/main" id="{7DF7448C-56D6-A5B5-ECC0-4B95EF07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1993900"/>
            <a:ext cx="9525" cy="4460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24" name="Rectangle 40">
            <a:extLst>
              <a:ext uri="{FF2B5EF4-FFF2-40B4-BE49-F238E27FC236}">
                <a16:creationId xmlns:a16="http://schemas.microsoft.com/office/drawing/2014/main" id="{611A7694-8DB8-E0D2-7AAC-08C1DEB2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2428875"/>
            <a:ext cx="650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25" name="Rectangle 41">
            <a:extLst>
              <a:ext uri="{FF2B5EF4-FFF2-40B4-BE49-F238E27FC236}">
                <a16:creationId xmlns:a16="http://schemas.microsoft.com/office/drawing/2014/main" id="{88BA527E-0362-55DC-1B96-3FC61E8F7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1993900"/>
            <a:ext cx="11112" cy="4349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26" name="Freeform 42">
            <a:extLst>
              <a:ext uri="{FF2B5EF4-FFF2-40B4-BE49-F238E27FC236}">
                <a16:creationId xmlns:a16="http://schemas.microsoft.com/office/drawing/2014/main" id="{0C1CF143-F77C-9FFF-7034-56DD419D47A5}"/>
              </a:ext>
            </a:extLst>
          </p:cNvPr>
          <p:cNvSpPr>
            <a:spLocks/>
          </p:cNvSpPr>
          <p:nvPr/>
        </p:nvSpPr>
        <p:spPr bwMode="auto">
          <a:xfrm>
            <a:off x="6802438" y="2174875"/>
            <a:ext cx="74612" cy="74613"/>
          </a:xfrm>
          <a:custGeom>
            <a:avLst/>
            <a:gdLst>
              <a:gd name="T0" fmla="*/ 40 w 47"/>
              <a:gd name="T1" fmla="*/ 20 h 47"/>
              <a:gd name="T2" fmla="*/ 34 w 47"/>
              <a:gd name="T3" fmla="*/ 6 h 47"/>
              <a:gd name="T4" fmla="*/ 34 w 47"/>
              <a:gd name="T5" fmla="*/ 13 h 47"/>
              <a:gd name="T6" fmla="*/ 34 w 47"/>
              <a:gd name="T7" fmla="*/ 13 h 47"/>
              <a:gd name="T8" fmla="*/ 20 w 47"/>
              <a:gd name="T9" fmla="*/ 6 h 47"/>
              <a:gd name="T10" fmla="*/ 20 w 47"/>
              <a:gd name="T11" fmla="*/ 6 h 47"/>
              <a:gd name="T12" fmla="*/ 20 w 47"/>
              <a:gd name="T13" fmla="*/ 6 h 47"/>
              <a:gd name="T14" fmla="*/ 7 w 47"/>
              <a:gd name="T15" fmla="*/ 13 h 47"/>
              <a:gd name="T16" fmla="*/ 13 w 47"/>
              <a:gd name="T17" fmla="*/ 6 h 47"/>
              <a:gd name="T18" fmla="*/ 13 w 47"/>
              <a:gd name="T19" fmla="*/ 6 h 47"/>
              <a:gd name="T20" fmla="*/ 7 w 47"/>
              <a:gd name="T21" fmla="*/ 20 h 47"/>
              <a:gd name="T22" fmla="*/ 7 w 47"/>
              <a:gd name="T23" fmla="*/ 20 h 47"/>
              <a:gd name="T24" fmla="*/ 7 w 47"/>
              <a:gd name="T25" fmla="*/ 20 h 47"/>
              <a:gd name="T26" fmla="*/ 13 w 47"/>
              <a:gd name="T27" fmla="*/ 33 h 47"/>
              <a:gd name="T28" fmla="*/ 7 w 47"/>
              <a:gd name="T29" fmla="*/ 33 h 47"/>
              <a:gd name="T30" fmla="*/ 7 w 47"/>
              <a:gd name="T31" fmla="*/ 33 h 47"/>
              <a:gd name="T32" fmla="*/ 20 w 47"/>
              <a:gd name="T33" fmla="*/ 40 h 47"/>
              <a:gd name="T34" fmla="*/ 20 w 47"/>
              <a:gd name="T35" fmla="*/ 40 h 47"/>
              <a:gd name="T36" fmla="*/ 20 w 47"/>
              <a:gd name="T37" fmla="*/ 40 h 47"/>
              <a:gd name="T38" fmla="*/ 34 w 47"/>
              <a:gd name="T39" fmla="*/ 33 h 47"/>
              <a:gd name="T40" fmla="*/ 34 w 47"/>
              <a:gd name="T41" fmla="*/ 33 h 47"/>
              <a:gd name="T42" fmla="*/ 34 w 47"/>
              <a:gd name="T43" fmla="*/ 33 h 47"/>
              <a:gd name="T44" fmla="*/ 40 w 47"/>
              <a:gd name="T45" fmla="*/ 20 h 47"/>
              <a:gd name="T46" fmla="*/ 40 w 47"/>
              <a:gd name="T47" fmla="*/ 20 h 47"/>
              <a:gd name="T48" fmla="*/ 47 w 47"/>
              <a:gd name="T49" fmla="*/ 20 h 47"/>
              <a:gd name="T50" fmla="*/ 47 w 47"/>
              <a:gd name="T51" fmla="*/ 20 h 47"/>
              <a:gd name="T52" fmla="*/ 40 w 47"/>
              <a:gd name="T53" fmla="*/ 33 h 47"/>
              <a:gd name="T54" fmla="*/ 40 w 47"/>
              <a:gd name="T55" fmla="*/ 33 h 47"/>
              <a:gd name="T56" fmla="*/ 34 w 47"/>
              <a:gd name="T57" fmla="*/ 40 h 47"/>
              <a:gd name="T58" fmla="*/ 20 w 47"/>
              <a:gd name="T59" fmla="*/ 47 h 47"/>
              <a:gd name="T60" fmla="*/ 20 w 47"/>
              <a:gd name="T61" fmla="*/ 47 h 47"/>
              <a:gd name="T62" fmla="*/ 20 w 47"/>
              <a:gd name="T63" fmla="*/ 47 h 47"/>
              <a:gd name="T64" fmla="*/ 7 w 47"/>
              <a:gd name="T65" fmla="*/ 40 h 47"/>
              <a:gd name="T66" fmla="*/ 7 w 47"/>
              <a:gd name="T67" fmla="*/ 40 h 47"/>
              <a:gd name="T68" fmla="*/ 7 w 47"/>
              <a:gd name="T69" fmla="*/ 33 h 47"/>
              <a:gd name="T70" fmla="*/ 0 w 47"/>
              <a:gd name="T71" fmla="*/ 20 h 47"/>
              <a:gd name="T72" fmla="*/ 0 w 47"/>
              <a:gd name="T73" fmla="*/ 20 h 47"/>
              <a:gd name="T74" fmla="*/ 0 w 47"/>
              <a:gd name="T75" fmla="*/ 20 h 47"/>
              <a:gd name="T76" fmla="*/ 7 w 47"/>
              <a:gd name="T77" fmla="*/ 6 h 47"/>
              <a:gd name="T78" fmla="*/ 7 w 47"/>
              <a:gd name="T79" fmla="*/ 6 h 47"/>
              <a:gd name="T80" fmla="*/ 7 w 47"/>
              <a:gd name="T81" fmla="*/ 6 h 47"/>
              <a:gd name="T82" fmla="*/ 20 w 47"/>
              <a:gd name="T83" fmla="*/ 0 h 47"/>
              <a:gd name="T84" fmla="*/ 20 w 47"/>
              <a:gd name="T85" fmla="*/ 0 h 47"/>
              <a:gd name="T86" fmla="*/ 20 w 47"/>
              <a:gd name="T87" fmla="*/ 0 h 47"/>
              <a:gd name="T88" fmla="*/ 34 w 47"/>
              <a:gd name="T89" fmla="*/ 6 h 47"/>
              <a:gd name="T90" fmla="*/ 34 w 47"/>
              <a:gd name="T91" fmla="*/ 6 h 47"/>
              <a:gd name="T92" fmla="*/ 40 w 47"/>
              <a:gd name="T93" fmla="*/ 6 h 47"/>
              <a:gd name="T94" fmla="*/ 47 w 47"/>
              <a:gd name="T95" fmla="*/ 20 h 47"/>
              <a:gd name="T96" fmla="*/ 40 w 47"/>
              <a:gd name="T97" fmla="*/ 2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" h="47">
                <a:moveTo>
                  <a:pt x="40" y="20"/>
                </a:moveTo>
                <a:lnTo>
                  <a:pt x="34" y="6"/>
                </a:lnTo>
                <a:lnTo>
                  <a:pt x="34" y="13"/>
                </a:lnTo>
                <a:lnTo>
                  <a:pt x="34" y="13"/>
                </a:lnTo>
                <a:lnTo>
                  <a:pt x="20" y="6"/>
                </a:lnTo>
                <a:lnTo>
                  <a:pt x="20" y="6"/>
                </a:lnTo>
                <a:lnTo>
                  <a:pt x="20" y="6"/>
                </a:lnTo>
                <a:lnTo>
                  <a:pt x="7" y="13"/>
                </a:lnTo>
                <a:lnTo>
                  <a:pt x="13" y="6"/>
                </a:lnTo>
                <a:lnTo>
                  <a:pt x="13" y="6"/>
                </a:lnTo>
                <a:lnTo>
                  <a:pt x="7" y="20"/>
                </a:lnTo>
                <a:lnTo>
                  <a:pt x="7" y="20"/>
                </a:lnTo>
                <a:lnTo>
                  <a:pt x="7" y="20"/>
                </a:lnTo>
                <a:lnTo>
                  <a:pt x="13" y="33"/>
                </a:lnTo>
                <a:lnTo>
                  <a:pt x="7" y="33"/>
                </a:lnTo>
                <a:lnTo>
                  <a:pt x="7" y="33"/>
                </a:lnTo>
                <a:lnTo>
                  <a:pt x="20" y="40"/>
                </a:lnTo>
                <a:lnTo>
                  <a:pt x="20" y="40"/>
                </a:lnTo>
                <a:lnTo>
                  <a:pt x="20" y="40"/>
                </a:lnTo>
                <a:lnTo>
                  <a:pt x="34" y="33"/>
                </a:lnTo>
                <a:lnTo>
                  <a:pt x="34" y="33"/>
                </a:lnTo>
                <a:lnTo>
                  <a:pt x="34" y="33"/>
                </a:lnTo>
                <a:lnTo>
                  <a:pt x="40" y="20"/>
                </a:lnTo>
                <a:lnTo>
                  <a:pt x="40" y="20"/>
                </a:lnTo>
                <a:lnTo>
                  <a:pt x="47" y="20"/>
                </a:lnTo>
                <a:lnTo>
                  <a:pt x="47" y="20"/>
                </a:lnTo>
                <a:lnTo>
                  <a:pt x="40" y="33"/>
                </a:lnTo>
                <a:lnTo>
                  <a:pt x="40" y="33"/>
                </a:lnTo>
                <a:lnTo>
                  <a:pt x="34" y="40"/>
                </a:lnTo>
                <a:lnTo>
                  <a:pt x="20" y="47"/>
                </a:lnTo>
                <a:lnTo>
                  <a:pt x="20" y="47"/>
                </a:lnTo>
                <a:lnTo>
                  <a:pt x="20" y="47"/>
                </a:lnTo>
                <a:lnTo>
                  <a:pt x="7" y="40"/>
                </a:lnTo>
                <a:lnTo>
                  <a:pt x="7" y="40"/>
                </a:lnTo>
                <a:lnTo>
                  <a:pt x="7" y="33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7" y="6"/>
                </a:lnTo>
                <a:lnTo>
                  <a:pt x="7" y="6"/>
                </a:lnTo>
                <a:lnTo>
                  <a:pt x="7" y="6"/>
                </a:lnTo>
                <a:lnTo>
                  <a:pt x="20" y="0"/>
                </a:lnTo>
                <a:lnTo>
                  <a:pt x="20" y="0"/>
                </a:lnTo>
                <a:lnTo>
                  <a:pt x="20" y="0"/>
                </a:lnTo>
                <a:lnTo>
                  <a:pt x="34" y="6"/>
                </a:lnTo>
                <a:lnTo>
                  <a:pt x="34" y="6"/>
                </a:lnTo>
                <a:lnTo>
                  <a:pt x="40" y="6"/>
                </a:lnTo>
                <a:lnTo>
                  <a:pt x="47" y="20"/>
                </a:lnTo>
                <a:lnTo>
                  <a:pt x="40" y="2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27" name="Freeform 43">
            <a:extLst>
              <a:ext uri="{FF2B5EF4-FFF2-40B4-BE49-F238E27FC236}">
                <a16:creationId xmlns:a16="http://schemas.microsoft.com/office/drawing/2014/main" id="{ADBCF522-1C2F-A416-AC7D-3EF2DC1B2589}"/>
              </a:ext>
            </a:extLst>
          </p:cNvPr>
          <p:cNvSpPr>
            <a:spLocks/>
          </p:cNvSpPr>
          <p:nvPr/>
        </p:nvSpPr>
        <p:spPr bwMode="auto">
          <a:xfrm>
            <a:off x="6865938" y="2206625"/>
            <a:ext cx="11112" cy="1588"/>
          </a:xfrm>
          <a:custGeom>
            <a:avLst/>
            <a:gdLst>
              <a:gd name="T0" fmla="*/ 0 w 7"/>
              <a:gd name="T1" fmla="*/ 0 w 7"/>
              <a:gd name="T2" fmla="*/ 0 w 7"/>
              <a:gd name="T3" fmla="*/ 7 w 7"/>
              <a:gd name="T4" fmla="*/ 7 w 7"/>
              <a:gd name="T5" fmla="*/ 7 w 7"/>
              <a:gd name="T6" fmla="*/ 0 w 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28" name="Rectangle 44">
            <a:extLst>
              <a:ext uri="{FF2B5EF4-FFF2-40B4-BE49-F238E27FC236}">
                <a16:creationId xmlns:a16="http://schemas.microsoft.com/office/drawing/2014/main" id="{864FABCA-6F44-45D9-9452-8C8D2DF0C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206625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29" name="Rectangle 45">
            <a:extLst>
              <a:ext uri="{FF2B5EF4-FFF2-40B4-BE49-F238E27FC236}">
                <a16:creationId xmlns:a16="http://schemas.microsoft.com/office/drawing/2014/main" id="{B3D70EF4-C2B4-EC33-244A-6A78A9A54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2216150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30" name="Freeform 46">
            <a:extLst>
              <a:ext uri="{FF2B5EF4-FFF2-40B4-BE49-F238E27FC236}">
                <a16:creationId xmlns:a16="http://schemas.microsoft.com/office/drawing/2014/main" id="{EA357692-D3BF-AC43-DF51-5662CA3AE991}"/>
              </a:ext>
            </a:extLst>
          </p:cNvPr>
          <p:cNvSpPr>
            <a:spLocks/>
          </p:cNvSpPr>
          <p:nvPr/>
        </p:nvSpPr>
        <p:spPr bwMode="auto">
          <a:xfrm>
            <a:off x="6877050" y="2206625"/>
            <a:ext cx="307975" cy="20638"/>
          </a:xfrm>
          <a:custGeom>
            <a:avLst/>
            <a:gdLst>
              <a:gd name="T0" fmla="*/ 0 w 194"/>
              <a:gd name="T1" fmla="*/ 0 h 13"/>
              <a:gd name="T2" fmla="*/ 0 w 194"/>
              <a:gd name="T3" fmla="*/ 6 h 13"/>
              <a:gd name="T4" fmla="*/ 194 w 194"/>
              <a:gd name="T5" fmla="*/ 13 h 13"/>
              <a:gd name="T6" fmla="*/ 194 w 194"/>
              <a:gd name="T7" fmla="*/ 6 h 13"/>
              <a:gd name="T8" fmla="*/ 0 w 194"/>
              <a:gd name="T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3">
                <a:moveTo>
                  <a:pt x="0" y="0"/>
                </a:moveTo>
                <a:lnTo>
                  <a:pt x="0" y="6"/>
                </a:lnTo>
                <a:lnTo>
                  <a:pt x="194" y="13"/>
                </a:lnTo>
                <a:lnTo>
                  <a:pt x="194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31" name="Rectangle 47">
            <a:extLst>
              <a:ext uri="{FF2B5EF4-FFF2-40B4-BE49-F238E27FC236}">
                <a16:creationId xmlns:a16="http://schemas.microsoft.com/office/drawing/2014/main" id="{3C0624A6-F18A-77DA-D6B5-2FFBB01A6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2216150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32" name="Rectangle 48">
            <a:extLst>
              <a:ext uri="{FF2B5EF4-FFF2-40B4-BE49-F238E27FC236}">
                <a16:creationId xmlns:a16="http://schemas.microsoft.com/office/drawing/2014/main" id="{23A0D6F9-30B6-AA75-1A5F-CB64B7ADC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2216150"/>
            <a:ext cx="11113" cy="393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33" name="Rectangle 49">
            <a:extLst>
              <a:ext uri="{FF2B5EF4-FFF2-40B4-BE49-F238E27FC236}">
                <a16:creationId xmlns:a16="http://schemas.microsoft.com/office/drawing/2014/main" id="{4594CAFD-4808-8B92-3AB8-6F5D9DE91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2600325"/>
            <a:ext cx="52593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34" name="Rectangle 50">
            <a:extLst>
              <a:ext uri="{FF2B5EF4-FFF2-40B4-BE49-F238E27FC236}">
                <a16:creationId xmlns:a16="http://schemas.microsoft.com/office/drawing/2014/main" id="{5536E4DE-7212-B548-7EF0-4ED43B166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2216150"/>
            <a:ext cx="11112" cy="3730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35" name="Rectangle 51">
            <a:extLst>
              <a:ext uri="{FF2B5EF4-FFF2-40B4-BE49-F238E27FC236}">
                <a16:creationId xmlns:a16="http://schemas.microsoft.com/office/drawing/2014/main" id="{40AD3C78-8288-10E4-5BA6-FC298381E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8" y="2216150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36" name="Rectangle 52">
            <a:extLst>
              <a:ext uri="{FF2B5EF4-FFF2-40B4-BE49-F238E27FC236}">
                <a16:creationId xmlns:a16="http://schemas.microsoft.com/office/drawing/2014/main" id="{0A6443A5-DF8D-2577-231D-AEC9FBF7D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2216150"/>
            <a:ext cx="330200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37" name="Rectangle 53">
            <a:extLst>
              <a:ext uri="{FF2B5EF4-FFF2-40B4-BE49-F238E27FC236}">
                <a16:creationId xmlns:a16="http://schemas.microsoft.com/office/drawing/2014/main" id="{635E61CB-05AA-6612-F67F-47001DF39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5" y="2216150"/>
            <a:ext cx="1588" cy="111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38" name="Rectangle 54">
            <a:extLst>
              <a:ext uri="{FF2B5EF4-FFF2-40B4-BE49-F238E27FC236}">
                <a16:creationId xmlns:a16="http://schemas.microsoft.com/office/drawing/2014/main" id="{D32B5CE7-3C7F-7912-7EEC-838121D96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2216150"/>
            <a:ext cx="1587" cy="111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39" name="Rectangle 55">
            <a:extLst>
              <a:ext uri="{FF2B5EF4-FFF2-40B4-BE49-F238E27FC236}">
                <a16:creationId xmlns:a16="http://schemas.microsoft.com/office/drawing/2014/main" id="{0390F175-29F6-F3A3-07B1-BE48CE1D0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5" y="2216150"/>
            <a:ext cx="862013" cy="111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40" name="Rectangle 56">
            <a:extLst>
              <a:ext uri="{FF2B5EF4-FFF2-40B4-BE49-F238E27FC236}">
                <a16:creationId xmlns:a16="http://schemas.microsoft.com/office/drawing/2014/main" id="{5DEFE557-E5B6-2893-624F-0A1222264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17272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 i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5241" name="Rectangle 57">
            <a:extLst>
              <a:ext uri="{FF2B5EF4-FFF2-40B4-BE49-F238E27FC236}">
                <a16:creationId xmlns:a16="http://schemas.microsoft.com/office/drawing/2014/main" id="{AF6E54B6-54F4-1479-81A0-BBFA55BE8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17272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 i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5242" name="Rectangle 58">
            <a:extLst>
              <a:ext uri="{FF2B5EF4-FFF2-40B4-BE49-F238E27FC236}">
                <a16:creationId xmlns:a16="http://schemas.microsoft.com/office/drawing/2014/main" id="{45048C29-FD79-A5A2-5741-D29B9EFF1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75" y="17272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 i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5243" name="Rectangle 59">
            <a:extLst>
              <a:ext uri="{FF2B5EF4-FFF2-40B4-BE49-F238E27FC236}">
                <a16:creationId xmlns:a16="http://schemas.microsoft.com/office/drawing/2014/main" id="{DF99EFF0-9F02-BB78-2AF5-85A0BC3AB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1727200"/>
            <a:ext cx="236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 i="0">
                <a:solidFill>
                  <a:srgbClr val="000000"/>
                </a:solidFill>
                <a:latin typeface="Times New Roman" panose="02020603050405020304" pitchFamily="18" charset="0"/>
              </a:rPr>
              <a:t>N-1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5244" name="Rectangle 60">
            <a:extLst>
              <a:ext uri="{FF2B5EF4-FFF2-40B4-BE49-F238E27FC236}">
                <a16:creationId xmlns:a16="http://schemas.microsoft.com/office/drawing/2014/main" id="{0CD374C7-6FD9-AA16-3C9F-C529574B5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5280025"/>
            <a:ext cx="11113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45" name="Rectangle 61">
            <a:extLst>
              <a:ext uri="{FF2B5EF4-FFF2-40B4-BE49-F238E27FC236}">
                <a16:creationId xmlns:a16="http://schemas.microsoft.com/office/drawing/2014/main" id="{28B00BF2-E35E-A143-DE50-33548AEC3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775" y="5280025"/>
            <a:ext cx="11113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46" name="Rectangle 62">
            <a:extLst>
              <a:ext uri="{FF2B5EF4-FFF2-40B4-BE49-F238E27FC236}">
                <a16:creationId xmlns:a16="http://schemas.microsoft.com/office/drawing/2014/main" id="{B78B40BD-6F0B-3326-0234-ABFDD0BB5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8" y="5280025"/>
            <a:ext cx="9525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47" name="Rectangle 63">
            <a:extLst>
              <a:ext uri="{FF2B5EF4-FFF2-40B4-BE49-F238E27FC236}">
                <a16:creationId xmlns:a16="http://schemas.microsoft.com/office/drawing/2014/main" id="{D8A44FFC-5129-A76A-0719-7BA90C1AF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5280025"/>
            <a:ext cx="11112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48" name="Rectangle 64">
            <a:extLst>
              <a:ext uri="{FF2B5EF4-FFF2-40B4-BE49-F238E27FC236}">
                <a16:creationId xmlns:a16="http://schemas.microsoft.com/office/drawing/2014/main" id="{19910D2A-C1B2-5B65-711B-E7DE4F62C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5280025"/>
            <a:ext cx="11112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49" name="Rectangle 65">
            <a:extLst>
              <a:ext uri="{FF2B5EF4-FFF2-40B4-BE49-F238E27FC236}">
                <a16:creationId xmlns:a16="http://schemas.microsoft.com/office/drawing/2014/main" id="{9BF923D1-A512-B44D-C39F-79075C62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5280025"/>
            <a:ext cx="11112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50" name="Rectangle 66">
            <a:extLst>
              <a:ext uri="{FF2B5EF4-FFF2-40B4-BE49-F238E27FC236}">
                <a16:creationId xmlns:a16="http://schemas.microsoft.com/office/drawing/2014/main" id="{AF0C5394-79F5-903D-F9D2-3CB8CDE1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5280025"/>
            <a:ext cx="9525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51" name="Rectangle 67">
            <a:extLst>
              <a:ext uri="{FF2B5EF4-FFF2-40B4-BE49-F238E27FC236}">
                <a16:creationId xmlns:a16="http://schemas.microsoft.com/office/drawing/2014/main" id="{861A6C0F-4147-6547-5F6D-AABC381C0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5280025"/>
            <a:ext cx="11113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52" name="Rectangle 68">
            <a:extLst>
              <a:ext uri="{FF2B5EF4-FFF2-40B4-BE49-F238E27FC236}">
                <a16:creationId xmlns:a16="http://schemas.microsoft.com/office/drawing/2014/main" id="{0FD65778-54A2-9464-A9A9-0FAD32035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5280025"/>
            <a:ext cx="11113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53" name="Rectangle 69">
            <a:extLst>
              <a:ext uri="{FF2B5EF4-FFF2-40B4-BE49-F238E27FC236}">
                <a16:creationId xmlns:a16="http://schemas.microsoft.com/office/drawing/2014/main" id="{AA6F394D-EC26-8960-840B-14278C6D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5280025"/>
            <a:ext cx="9525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54" name="Rectangle 70">
            <a:extLst>
              <a:ext uri="{FF2B5EF4-FFF2-40B4-BE49-F238E27FC236}">
                <a16:creationId xmlns:a16="http://schemas.microsoft.com/office/drawing/2014/main" id="{7A4648DA-300A-3DC5-197D-DDA62BC9A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5280025"/>
            <a:ext cx="9525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55" name="Rectangle 71">
            <a:extLst>
              <a:ext uri="{FF2B5EF4-FFF2-40B4-BE49-F238E27FC236}">
                <a16:creationId xmlns:a16="http://schemas.microsoft.com/office/drawing/2014/main" id="{1AE2BC99-9078-0349-08C9-BB69C9620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3503613"/>
            <a:ext cx="11112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56" name="Rectangle 72">
            <a:extLst>
              <a:ext uri="{FF2B5EF4-FFF2-40B4-BE49-F238E27FC236}">
                <a16:creationId xmlns:a16="http://schemas.microsoft.com/office/drawing/2014/main" id="{EBAAA13E-7DE6-0DAC-EA3A-CAD38E85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503613"/>
            <a:ext cx="9525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57" name="Rectangle 73">
            <a:extLst>
              <a:ext uri="{FF2B5EF4-FFF2-40B4-BE49-F238E27FC236}">
                <a16:creationId xmlns:a16="http://schemas.microsoft.com/office/drawing/2014/main" id="{DA882410-25FD-8CAD-98E1-0F3BC8C71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5268913"/>
            <a:ext cx="9525" cy="206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58" name="Rectangle 74">
            <a:extLst>
              <a:ext uri="{FF2B5EF4-FFF2-40B4-BE49-F238E27FC236}">
                <a16:creationId xmlns:a16="http://schemas.microsoft.com/office/drawing/2014/main" id="{94A30986-4B92-B418-0894-69774959C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503613"/>
            <a:ext cx="9525" cy="206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59" name="Rectangle 75">
            <a:extLst>
              <a:ext uri="{FF2B5EF4-FFF2-40B4-BE49-F238E27FC236}">
                <a16:creationId xmlns:a16="http://schemas.microsoft.com/office/drawing/2014/main" id="{25453783-E4C5-B9DE-D379-1D7062AE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4524375"/>
            <a:ext cx="11113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60" name="Rectangle 76">
            <a:extLst>
              <a:ext uri="{FF2B5EF4-FFF2-40B4-BE49-F238E27FC236}">
                <a16:creationId xmlns:a16="http://schemas.microsoft.com/office/drawing/2014/main" id="{30D5F939-BFD2-C7D4-4A92-E3658D4C8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4524375"/>
            <a:ext cx="11113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61" name="Rectangle 77">
            <a:extLst>
              <a:ext uri="{FF2B5EF4-FFF2-40B4-BE49-F238E27FC236}">
                <a16:creationId xmlns:a16="http://schemas.microsoft.com/office/drawing/2014/main" id="{6A4BCEB0-4BB4-B44C-A99A-9FA147C94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2876550"/>
            <a:ext cx="154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1" i="0">
                <a:solidFill>
                  <a:srgbClr val="000000"/>
                </a:solidFill>
              </a:rPr>
              <a:t>Ring Oscillator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605262" name="Rectangle 78">
            <a:extLst>
              <a:ext uri="{FF2B5EF4-FFF2-40B4-BE49-F238E27FC236}">
                <a16:creationId xmlns:a16="http://schemas.microsoft.com/office/drawing/2014/main" id="{2D55704C-C861-7D79-356A-B74C7F28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5694363"/>
            <a:ext cx="38227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simulated response of 5-stage oscillator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pic>
        <p:nvPicPr>
          <p:cNvPr id="605263" name="Picture 79">
            <a:extLst>
              <a:ext uri="{FF2B5EF4-FFF2-40B4-BE49-F238E27FC236}">
                <a16:creationId xmlns:a16="http://schemas.microsoft.com/office/drawing/2014/main" id="{8EE06BA2-A85F-95D8-7A07-01823647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33725"/>
            <a:ext cx="28956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>
            <a:extLst>
              <a:ext uri="{FF2B5EF4-FFF2-40B4-BE49-F238E27FC236}">
                <a16:creationId xmlns:a16="http://schemas.microsoft.com/office/drawing/2014/main" id="{0F3C2B29-C3BB-AAD7-BD33-4D088BB93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Relaxation Oscillator</a:t>
            </a:r>
          </a:p>
        </p:txBody>
      </p:sp>
      <p:pic>
        <p:nvPicPr>
          <p:cNvPr id="606211" name="Picture 3">
            <a:extLst>
              <a:ext uri="{FF2B5EF4-FFF2-40B4-BE49-F238E27FC236}">
                <a16:creationId xmlns:a16="http://schemas.microsoft.com/office/drawing/2014/main" id="{DBF96475-6137-7C88-055A-EEC8708A7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6959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>
            <a:extLst>
              <a:ext uri="{FF2B5EF4-FFF2-40B4-BE49-F238E27FC236}">
                <a16:creationId xmlns:a16="http://schemas.microsoft.com/office/drawing/2014/main" id="{B2F645E3-A6B0-DFD3-D382-DD20F22CC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4000"/>
              <a:t>Voltage Controller Oscillator (VCO)</a:t>
            </a:r>
            <a:endParaRPr lang="en-US" altLang="en-US"/>
          </a:p>
        </p:txBody>
      </p:sp>
      <p:pic>
        <p:nvPicPr>
          <p:cNvPr id="607235" name="Picture 3">
            <a:extLst>
              <a:ext uri="{FF2B5EF4-FFF2-40B4-BE49-F238E27FC236}">
                <a16:creationId xmlns:a16="http://schemas.microsoft.com/office/drawing/2014/main" id="{D4888A68-CE1C-C7D2-C88E-537BC272B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56388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25" name="Line 29">
            <a:extLst>
              <a:ext uri="{FF2B5EF4-FFF2-40B4-BE49-F238E27FC236}">
                <a16:creationId xmlns:a16="http://schemas.microsoft.com/office/drawing/2014/main" id="{49EBFE3E-7BEB-6C5F-A09B-830F26545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975" y="2873375"/>
            <a:ext cx="1588" cy="39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43670663-B28C-1F3F-ACAD-6C464B030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Latch-Based Design</a:t>
            </a:r>
          </a:p>
        </p:txBody>
      </p:sp>
      <p:sp>
        <p:nvSpPr>
          <p:cNvPr id="567300" name="Oval 4">
            <a:extLst>
              <a:ext uri="{FF2B5EF4-FFF2-40B4-BE49-F238E27FC236}">
                <a16:creationId xmlns:a16="http://schemas.microsoft.com/office/drawing/2014/main" id="{A4880DEB-6286-2DA3-2425-64D68E0D3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B382EFE5-2288-2C03-B01E-E836AB823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2600"/>
            <a:ext cx="312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0">
                <a:latin typeface="Times New Roman" panose="02020603050405020304" pitchFamily="18" charset="0"/>
              </a:rPr>
              <a:t> N latch is transparent</a:t>
            </a:r>
            <a:br>
              <a:rPr lang="en-US" altLang="en-US" i="0">
                <a:latin typeface="Times New Roman" panose="02020603050405020304" pitchFamily="18" charset="0"/>
              </a:rPr>
            </a:br>
            <a:r>
              <a:rPr lang="en-US" altLang="en-US" i="0">
                <a:latin typeface="Times New Roman" panose="02020603050405020304" pitchFamily="18" charset="0"/>
              </a:rPr>
              <a:t>when </a:t>
            </a:r>
            <a:r>
              <a:rPr lang="en-US" altLang="en-US" i="0">
                <a:latin typeface="Symbol" pitchFamily="2" charset="2"/>
              </a:rPr>
              <a:t>f</a:t>
            </a:r>
            <a:r>
              <a:rPr lang="en-US" altLang="en-US" i="0"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567302" name="Rectangle 6">
            <a:extLst>
              <a:ext uri="{FF2B5EF4-FFF2-40B4-BE49-F238E27FC236}">
                <a16:creationId xmlns:a16="http://schemas.microsoft.com/office/drawing/2014/main" id="{585DC6CA-9C15-D65D-9E05-C050E71F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828800"/>
            <a:ext cx="2987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0">
                <a:latin typeface="Times New Roman" panose="02020603050405020304" pitchFamily="18" charset="0"/>
              </a:rPr>
              <a:t> P latch is transparent </a:t>
            </a:r>
            <a:br>
              <a:rPr lang="en-US" altLang="en-US" i="0">
                <a:latin typeface="Times New Roman" panose="02020603050405020304" pitchFamily="18" charset="0"/>
              </a:rPr>
            </a:br>
            <a:r>
              <a:rPr lang="en-US" altLang="en-US" i="0">
                <a:latin typeface="Times New Roman" panose="02020603050405020304" pitchFamily="18" charset="0"/>
              </a:rPr>
              <a:t>when </a:t>
            </a:r>
            <a:r>
              <a:rPr lang="en-US" altLang="en-US" i="0">
                <a:latin typeface="Symbol" pitchFamily="2" charset="2"/>
              </a:rPr>
              <a:t>f</a:t>
            </a:r>
            <a:r>
              <a:rPr lang="en-US" altLang="en-US" i="0">
                <a:latin typeface="Times New Roman" panose="02020603050405020304" pitchFamily="18" charset="0"/>
              </a:rPr>
              <a:t> = 1</a:t>
            </a:r>
          </a:p>
        </p:txBody>
      </p:sp>
      <p:sp>
        <p:nvSpPr>
          <p:cNvPr id="567305" name="Rectangle 9">
            <a:extLst>
              <a:ext uri="{FF2B5EF4-FFF2-40B4-BE49-F238E27FC236}">
                <a16:creationId xmlns:a16="http://schemas.microsoft.com/office/drawing/2014/main" id="{9455C582-DA20-556E-DE72-2372110F3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271838"/>
            <a:ext cx="795337" cy="1579562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7306" name="Rectangle 10">
            <a:extLst>
              <a:ext uri="{FF2B5EF4-FFF2-40B4-BE49-F238E27FC236}">
                <a16:creationId xmlns:a16="http://schemas.microsoft.com/office/drawing/2014/main" id="{96A311E9-402E-FB2C-7705-80224F0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3706813"/>
            <a:ext cx="677862" cy="709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07" name="Rectangle 11">
            <a:extLst>
              <a:ext uri="{FF2B5EF4-FFF2-40B4-BE49-F238E27FC236}">
                <a16:creationId xmlns:a16="http://schemas.microsoft.com/office/drawing/2014/main" id="{7F5CFD48-470E-815B-1614-6B5B03AEE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3" y="3730625"/>
            <a:ext cx="2016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altLang="en-US"/>
          </a:p>
        </p:txBody>
      </p:sp>
      <p:sp>
        <p:nvSpPr>
          <p:cNvPr id="567308" name="Rectangle 12">
            <a:extLst>
              <a:ext uri="{FF2B5EF4-FFF2-40B4-BE49-F238E27FC236}">
                <a16:creationId xmlns:a16="http://schemas.microsoft.com/office/drawing/2014/main" id="{2B752F85-9197-3E94-01F5-20D72D1AB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065588"/>
            <a:ext cx="6365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  <a:latin typeface="Times New Roman" panose="02020603050405020304" pitchFamily="18" charset="0"/>
              </a:rPr>
              <a:t>Latch</a:t>
            </a:r>
            <a:endParaRPr lang="en-US" altLang="en-US"/>
          </a:p>
        </p:txBody>
      </p:sp>
      <p:sp>
        <p:nvSpPr>
          <p:cNvPr id="567309" name="Freeform 13">
            <a:extLst>
              <a:ext uri="{FF2B5EF4-FFF2-40B4-BE49-F238E27FC236}">
                <a16:creationId xmlns:a16="http://schemas.microsoft.com/office/drawing/2014/main" id="{F5797C1E-5D49-C6E5-12A9-CE6C9C9B643B}"/>
              </a:ext>
            </a:extLst>
          </p:cNvPr>
          <p:cNvSpPr>
            <a:spLocks/>
          </p:cNvSpPr>
          <p:nvPr/>
        </p:nvSpPr>
        <p:spPr bwMode="auto">
          <a:xfrm>
            <a:off x="3613150" y="3667125"/>
            <a:ext cx="2374900" cy="788988"/>
          </a:xfrm>
          <a:custGeom>
            <a:avLst/>
            <a:gdLst>
              <a:gd name="T0" fmla="*/ 0 w 1496"/>
              <a:gd name="T1" fmla="*/ 249 h 497"/>
              <a:gd name="T2" fmla="*/ 4 w 1496"/>
              <a:gd name="T3" fmla="*/ 221 h 497"/>
              <a:gd name="T4" fmla="*/ 16 w 1496"/>
              <a:gd name="T5" fmla="*/ 196 h 497"/>
              <a:gd name="T6" fmla="*/ 35 w 1496"/>
              <a:gd name="T7" fmla="*/ 171 h 497"/>
              <a:gd name="T8" fmla="*/ 63 w 1496"/>
              <a:gd name="T9" fmla="*/ 147 h 497"/>
              <a:gd name="T10" fmla="*/ 99 w 1496"/>
              <a:gd name="T11" fmla="*/ 124 h 497"/>
              <a:gd name="T12" fmla="*/ 141 w 1496"/>
              <a:gd name="T13" fmla="*/ 101 h 497"/>
              <a:gd name="T14" fmla="*/ 192 w 1496"/>
              <a:gd name="T15" fmla="*/ 82 h 497"/>
              <a:gd name="T16" fmla="*/ 247 w 1496"/>
              <a:gd name="T17" fmla="*/ 63 h 497"/>
              <a:gd name="T18" fmla="*/ 308 w 1496"/>
              <a:gd name="T19" fmla="*/ 46 h 497"/>
              <a:gd name="T20" fmla="*/ 374 w 1496"/>
              <a:gd name="T21" fmla="*/ 31 h 497"/>
              <a:gd name="T22" fmla="*/ 444 w 1496"/>
              <a:gd name="T23" fmla="*/ 21 h 497"/>
              <a:gd name="T24" fmla="*/ 518 w 1496"/>
              <a:gd name="T25" fmla="*/ 10 h 497"/>
              <a:gd name="T26" fmla="*/ 592 w 1496"/>
              <a:gd name="T27" fmla="*/ 4 h 497"/>
              <a:gd name="T28" fmla="*/ 670 w 1496"/>
              <a:gd name="T29" fmla="*/ 0 h 497"/>
              <a:gd name="T30" fmla="*/ 748 w 1496"/>
              <a:gd name="T31" fmla="*/ 0 h 497"/>
              <a:gd name="T32" fmla="*/ 826 w 1496"/>
              <a:gd name="T33" fmla="*/ 0 h 497"/>
              <a:gd name="T34" fmla="*/ 904 w 1496"/>
              <a:gd name="T35" fmla="*/ 4 h 497"/>
              <a:gd name="T36" fmla="*/ 981 w 1496"/>
              <a:gd name="T37" fmla="*/ 10 h 497"/>
              <a:gd name="T38" fmla="*/ 1052 w 1496"/>
              <a:gd name="T39" fmla="*/ 21 h 497"/>
              <a:gd name="T40" fmla="*/ 1122 w 1496"/>
              <a:gd name="T41" fmla="*/ 31 h 497"/>
              <a:gd name="T42" fmla="*/ 1188 w 1496"/>
              <a:gd name="T43" fmla="*/ 46 h 497"/>
              <a:gd name="T44" fmla="*/ 1249 w 1496"/>
              <a:gd name="T45" fmla="*/ 63 h 497"/>
              <a:gd name="T46" fmla="*/ 1304 w 1496"/>
              <a:gd name="T47" fmla="*/ 82 h 497"/>
              <a:gd name="T48" fmla="*/ 1355 w 1496"/>
              <a:gd name="T49" fmla="*/ 101 h 497"/>
              <a:gd name="T50" fmla="*/ 1397 w 1496"/>
              <a:gd name="T51" fmla="*/ 124 h 497"/>
              <a:gd name="T52" fmla="*/ 1433 w 1496"/>
              <a:gd name="T53" fmla="*/ 147 h 497"/>
              <a:gd name="T54" fmla="*/ 1461 w 1496"/>
              <a:gd name="T55" fmla="*/ 171 h 497"/>
              <a:gd name="T56" fmla="*/ 1482 w 1496"/>
              <a:gd name="T57" fmla="*/ 196 h 497"/>
              <a:gd name="T58" fmla="*/ 1494 w 1496"/>
              <a:gd name="T59" fmla="*/ 221 h 497"/>
              <a:gd name="T60" fmla="*/ 1496 w 1496"/>
              <a:gd name="T61" fmla="*/ 249 h 497"/>
              <a:gd name="T62" fmla="*/ 1494 w 1496"/>
              <a:gd name="T63" fmla="*/ 274 h 497"/>
              <a:gd name="T64" fmla="*/ 1482 w 1496"/>
              <a:gd name="T65" fmla="*/ 299 h 497"/>
              <a:gd name="T66" fmla="*/ 1461 w 1496"/>
              <a:gd name="T67" fmla="*/ 325 h 497"/>
              <a:gd name="T68" fmla="*/ 1433 w 1496"/>
              <a:gd name="T69" fmla="*/ 350 h 497"/>
              <a:gd name="T70" fmla="*/ 1397 w 1496"/>
              <a:gd name="T71" fmla="*/ 373 h 497"/>
              <a:gd name="T72" fmla="*/ 1355 w 1496"/>
              <a:gd name="T73" fmla="*/ 394 h 497"/>
              <a:gd name="T74" fmla="*/ 1304 w 1496"/>
              <a:gd name="T75" fmla="*/ 415 h 497"/>
              <a:gd name="T76" fmla="*/ 1249 w 1496"/>
              <a:gd name="T77" fmla="*/ 434 h 497"/>
              <a:gd name="T78" fmla="*/ 1188 w 1496"/>
              <a:gd name="T79" fmla="*/ 449 h 497"/>
              <a:gd name="T80" fmla="*/ 1122 w 1496"/>
              <a:gd name="T81" fmla="*/ 464 h 497"/>
              <a:gd name="T82" fmla="*/ 1052 w 1496"/>
              <a:gd name="T83" fmla="*/ 476 h 497"/>
              <a:gd name="T84" fmla="*/ 981 w 1496"/>
              <a:gd name="T85" fmla="*/ 485 h 497"/>
              <a:gd name="T86" fmla="*/ 904 w 1496"/>
              <a:gd name="T87" fmla="*/ 491 h 497"/>
              <a:gd name="T88" fmla="*/ 826 w 1496"/>
              <a:gd name="T89" fmla="*/ 495 h 497"/>
              <a:gd name="T90" fmla="*/ 748 w 1496"/>
              <a:gd name="T91" fmla="*/ 497 h 497"/>
              <a:gd name="T92" fmla="*/ 670 w 1496"/>
              <a:gd name="T93" fmla="*/ 495 h 497"/>
              <a:gd name="T94" fmla="*/ 592 w 1496"/>
              <a:gd name="T95" fmla="*/ 491 h 497"/>
              <a:gd name="T96" fmla="*/ 518 w 1496"/>
              <a:gd name="T97" fmla="*/ 485 h 497"/>
              <a:gd name="T98" fmla="*/ 444 w 1496"/>
              <a:gd name="T99" fmla="*/ 476 h 497"/>
              <a:gd name="T100" fmla="*/ 374 w 1496"/>
              <a:gd name="T101" fmla="*/ 464 h 497"/>
              <a:gd name="T102" fmla="*/ 308 w 1496"/>
              <a:gd name="T103" fmla="*/ 449 h 497"/>
              <a:gd name="T104" fmla="*/ 247 w 1496"/>
              <a:gd name="T105" fmla="*/ 434 h 497"/>
              <a:gd name="T106" fmla="*/ 192 w 1496"/>
              <a:gd name="T107" fmla="*/ 415 h 497"/>
              <a:gd name="T108" fmla="*/ 141 w 1496"/>
              <a:gd name="T109" fmla="*/ 394 h 497"/>
              <a:gd name="T110" fmla="*/ 99 w 1496"/>
              <a:gd name="T111" fmla="*/ 373 h 497"/>
              <a:gd name="T112" fmla="*/ 63 w 1496"/>
              <a:gd name="T113" fmla="*/ 350 h 497"/>
              <a:gd name="T114" fmla="*/ 35 w 1496"/>
              <a:gd name="T115" fmla="*/ 325 h 497"/>
              <a:gd name="T116" fmla="*/ 16 w 1496"/>
              <a:gd name="T117" fmla="*/ 299 h 497"/>
              <a:gd name="T118" fmla="*/ 4 w 1496"/>
              <a:gd name="T119" fmla="*/ 274 h 497"/>
              <a:gd name="T120" fmla="*/ 0 w 1496"/>
              <a:gd name="T121" fmla="*/ 249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96" h="497">
                <a:moveTo>
                  <a:pt x="0" y="249"/>
                </a:moveTo>
                <a:lnTo>
                  <a:pt x="4" y="221"/>
                </a:lnTo>
                <a:lnTo>
                  <a:pt x="16" y="196"/>
                </a:lnTo>
                <a:lnTo>
                  <a:pt x="35" y="171"/>
                </a:lnTo>
                <a:lnTo>
                  <a:pt x="63" y="147"/>
                </a:lnTo>
                <a:lnTo>
                  <a:pt x="99" y="124"/>
                </a:lnTo>
                <a:lnTo>
                  <a:pt x="141" y="101"/>
                </a:lnTo>
                <a:lnTo>
                  <a:pt x="192" y="82"/>
                </a:lnTo>
                <a:lnTo>
                  <a:pt x="247" y="63"/>
                </a:lnTo>
                <a:lnTo>
                  <a:pt x="308" y="46"/>
                </a:lnTo>
                <a:lnTo>
                  <a:pt x="374" y="31"/>
                </a:lnTo>
                <a:lnTo>
                  <a:pt x="444" y="21"/>
                </a:lnTo>
                <a:lnTo>
                  <a:pt x="518" y="10"/>
                </a:lnTo>
                <a:lnTo>
                  <a:pt x="592" y="4"/>
                </a:lnTo>
                <a:lnTo>
                  <a:pt x="670" y="0"/>
                </a:lnTo>
                <a:lnTo>
                  <a:pt x="748" y="0"/>
                </a:lnTo>
                <a:lnTo>
                  <a:pt x="826" y="0"/>
                </a:lnTo>
                <a:lnTo>
                  <a:pt x="904" y="4"/>
                </a:lnTo>
                <a:lnTo>
                  <a:pt x="981" y="10"/>
                </a:lnTo>
                <a:lnTo>
                  <a:pt x="1052" y="21"/>
                </a:lnTo>
                <a:lnTo>
                  <a:pt x="1122" y="31"/>
                </a:lnTo>
                <a:lnTo>
                  <a:pt x="1188" y="46"/>
                </a:lnTo>
                <a:lnTo>
                  <a:pt x="1249" y="63"/>
                </a:lnTo>
                <a:lnTo>
                  <a:pt x="1304" y="82"/>
                </a:lnTo>
                <a:lnTo>
                  <a:pt x="1355" y="101"/>
                </a:lnTo>
                <a:lnTo>
                  <a:pt x="1397" y="124"/>
                </a:lnTo>
                <a:lnTo>
                  <a:pt x="1433" y="147"/>
                </a:lnTo>
                <a:lnTo>
                  <a:pt x="1461" y="171"/>
                </a:lnTo>
                <a:lnTo>
                  <a:pt x="1482" y="196"/>
                </a:lnTo>
                <a:lnTo>
                  <a:pt x="1494" y="221"/>
                </a:lnTo>
                <a:lnTo>
                  <a:pt x="1496" y="249"/>
                </a:lnTo>
                <a:lnTo>
                  <a:pt x="1494" y="274"/>
                </a:lnTo>
                <a:lnTo>
                  <a:pt x="1482" y="299"/>
                </a:lnTo>
                <a:lnTo>
                  <a:pt x="1461" y="325"/>
                </a:lnTo>
                <a:lnTo>
                  <a:pt x="1433" y="350"/>
                </a:lnTo>
                <a:lnTo>
                  <a:pt x="1397" y="373"/>
                </a:lnTo>
                <a:lnTo>
                  <a:pt x="1355" y="394"/>
                </a:lnTo>
                <a:lnTo>
                  <a:pt x="1304" y="415"/>
                </a:lnTo>
                <a:lnTo>
                  <a:pt x="1249" y="434"/>
                </a:lnTo>
                <a:lnTo>
                  <a:pt x="1188" y="449"/>
                </a:lnTo>
                <a:lnTo>
                  <a:pt x="1122" y="464"/>
                </a:lnTo>
                <a:lnTo>
                  <a:pt x="1052" y="476"/>
                </a:lnTo>
                <a:lnTo>
                  <a:pt x="981" y="485"/>
                </a:lnTo>
                <a:lnTo>
                  <a:pt x="904" y="491"/>
                </a:lnTo>
                <a:lnTo>
                  <a:pt x="826" y="495"/>
                </a:lnTo>
                <a:lnTo>
                  <a:pt x="748" y="497"/>
                </a:lnTo>
                <a:lnTo>
                  <a:pt x="670" y="495"/>
                </a:lnTo>
                <a:lnTo>
                  <a:pt x="592" y="491"/>
                </a:lnTo>
                <a:lnTo>
                  <a:pt x="518" y="485"/>
                </a:lnTo>
                <a:lnTo>
                  <a:pt x="444" y="476"/>
                </a:lnTo>
                <a:lnTo>
                  <a:pt x="374" y="464"/>
                </a:lnTo>
                <a:lnTo>
                  <a:pt x="308" y="449"/>
                </a:lnTo>
                <a:lnTo>
                  <a:pt x="247" y="434"/>
                </a:lnTo>
                <a:lnTo>
                  <a:pt x="192" y="415"/>
                </a:lnTo>
                <a:lnTo>
                  <a:pt x="141" y="394"/>
                </a:lnTo>
                <a:lnTo>
                  <a:pt x="99" y="373"/>
                </a:lnTo>
                <a:lnTo>
                  <a:pt x="63" y="350"/>
                </a:lnTo>
                <a:lnTo>
                  <a:pt x="35" y="325"/>
                </a:lnTo>
                <a:lnTo>
                  <a:pt x="16" y="299"/>
                </a:lnTo>
                <a:lnTo>
                  <a:pt x="4" y="274"/>
                </a:lnTo>
                <a:lnTo>
                  <a:pt x="0" y="249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7310" name="Rectangle 14">
            <a:extLst>
              <a:ext uri="{FF2B5EF4-FFF2-40B4-BE49-F238E27FC236}">
                <a16:creationId xmlns:a16="http://schemas.microsoft.com/office/drawing/2014/main" id="{407C9400-053D-F22B-7D3D-2E87DB68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350" y="3875088"/>
            <a:ext cx="695325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11" name="Rectangle 15">
            <a:extLst>
              <a:ext uri="{FF2B5EF4-FFF2-40B4-BE49-F238E27FC236}">
                <a16:creationId xmlns:a16="http://schemas.microsoft.com/office/drawing/2014/main" id="{2752B097-8DC4-0EDD-08CC-4DEC93AAA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3897313"/>
            <a:ext cx="6524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  <a:latin typeface="Times New Roman" panose="02020603050405020304" pitchFamily="18" charset="0"/>
              </a:rPr>
              <a:t>Logic</a:t>
            </a:r>
            <a:endParaRPr lang="en-US" altLang="en-US"/>
          </a:p>
        </p:txBody>
      </p:sp>
      <p:sp>
        <p:nvSpPr>
          <p:cNvPr id="567312" name="Freeform 16">
            <a:extLst>
              <a:ext uri="{FF2B5EF4-FFF2-40B4-BE49-F238E27FC236}">
                <a16:creationId xmlns:a16="http://schemas.microsoft.com/office/drawing/2014/main" id="{12C031FB-E8EC-7214-262B-190395728B89}"/>
              </a:ext>
            </a:extLst>
          </p:cNvPr>
          <p:cNvSpPr>
            <a:spLocks/>
          </p:cNvSpPr>
          <p:nvPr/>
        </p:nvSpPr>
        <p:spPr bwMode="auto">
          <a:xfrm>
            <a:off x="3613150" y="5246688"/>
            <a:ext cx="2374900" cy="790575"/>
          </a:xfrm>
          <a:custGeom>
            <a:avLst/>
            <a:gdLst>
              <a:gd name="T0" fmla="*/ 0 w 1496"/>
              <a:gd name="T1" fmla="*/ 249 h 498"/>
              <a:gd name="T2" fmla="*/ 4 w 1496"/>
              <a:gd name="T3" fmla="*/ 224 h 498"/>
              <a:gd name="T4" fmla="*/ 16 w 1496"/>
              <a:gd name="T5" fmla="*/ 198 h 498"/>
              <a:gd name="T6" fmla="*/ 35 w 1496"/>
              <a:gd name="T7" fmla="*/ 173 h 498"/>
              <a:gd name="T8" fmla="*/ 63 w 1496"/>
              <a:gd name="T9" fmla="*/ 148 h 498"/>
              <a:gd name="T10" fmla="*/ 99 w 1496"/>
              <a:gd name="T11" fmla="*/ 124 h 498"/>
              <a:gd name="T12" fmla="*/ 141 w 1496"/>
              <a:gd name="T13" fmla="*/ 103 h 498"/>
              <a:gd name="T14" fmla="*/ 192 w 1496"/>
              <a:gd name="T15" fmla="*/ 82 h 498"/>
              <a:gd name="T16" fmla="*/ 247 w 1496"/>
              <a:gd name="T17" fmla="*/ 63 h 498"/>
              <a:gd name="T18" fmla="*/ 308 w 1496"/>
              <a:gd name="T19" fmla="*/ 49 h 498"/>
              <a:gd name="T20" fmla="*/ 374 w 1496"/>
              <a:gd name="T21" fmla="*/ 34 h 498"/>
              <a:gd name="T22" fmla="*/ 444 w 1496"/>
              <a:gd name="T23" fmla="*/ 21 h 498"/>
              <a:gd name="T24" fmla="*/ 518 w 1496"/>
              <a:gd name="T25" fmla="*/ 13 h 498"/>
              <a:gd name="T26" fmla="*/ 592 w 1496"/>
              <a:gd name="T27" fmla="*/ 6 h 498"/>
              <a:gd name="T28" fmla="*/ 670 w 1496"/>
              <a:gd name="T29" fmla="*/ 2 h 498"/>
              <a:gd name="T30" fmla="*/ 748 w 1496"/>
              <a:gd name="T31" fmla="*/ 0 h 498"/>
              <a:gd name="T32" fmla="*/ 826 w 1496"/>
              <a:gd name="T33" fmla="*/ 2 h 498"/>
              <a:gd name="T34" fmla="*/ 904 w 1496"/>
              <a:gd name="T35" fmla="*/ 6 h 498"/>
              <a:gd name="T36" fmla="*/ 981 w 1496"/>
              <a:gd name="T37" fmla="*/ 13 h 498"/>
              <a:gd name="T38" fmla="*/ 1052 w 1496"/>
              <a:gd name="T39" fmla="*/ 21 h 498"/>
              <a:gd name="T40" fmla="*/ 1122 w 1496"/>
              <a:gd name="T41" fmla="*/ 34 h 498"/>
              <a:gd name="T42" fmla="*/ 1188 w 1496"/>
              <a:gd name="T43" fmla="*/ 49 h 498"/>
              <a:gd name="T44" fmla="*/ 1249 w 1496"/>
              <a:gd name="T45" fmla="*/ 63 h 498"/>
              <a:gd name="T46" fmla="*/ 1304 w 1496"/>
              <a:gd name="T47" fmla="*/ 82 h 498"/>
              <a:gd name="T48" fmla="*/ 1355 w 1496"/>
              <a:gd name="T49" fmla="*/ 103 h 498"/>
              <a:gd name="T50" fmla="*/ 1397 w 1496"/>
              <a:gd name="T51" fmla="*/ 124 h 498"/>
              <a:gd name="T52" fmla="*/ 1433 w 1496"/>
              <a:gd name="T53" fmla="*/ 148 h 498"/>
              <a:gd name="T54" fmla="*/ 1461 w 1496"/>
              <a:gd name="T55" fmla="*/ 173 h 498"/>
              <a:gd name="T56" fmla="*/ 1482 w 1496"/>
              <a:gd name="T57" fmla="*/ 198 h 498"/>
              <a:gd name="T58" fmla="*/ 1494 w 1496"/>
              <a:gd name="T59" fmla="*/ 224 h 498"/>
              <a:gd name="T60" fmla="*/ 1496 w 1496"/>
              <a:gd name="T61" fmla="*/ 249 h 498"/>
              <a:gd name="T62" fmla="*/ 1494 w 1496"/>
              <a:gd name="T63" fmla="*/ 276 h 498"/>
              <a:gd name="T64" fmla="*/ 1482 w 1496"/>
              <a:gd name="T65" fmla="*/ 302 h 498"/>
              <a:gd name="T66" fmla="*/ 1461 w 1496"/>
              <a:gd name="T67" fmla="*/ 327 h 498"/>
              <a:gd name="T68" fmla="*/ 1433 w 1496"/>
              <a:gd name="T69" fmla="*/ 350 h 498"/>
              <a:gd name="T70" fmla="*/ 1397 w 1496"/>
              <a:gd name="T71" fmla="*/ 373 h 498"/>
              <a:gd name="T72" fmla="*/ 1355 w 1496"/>
              <a:gd name="T73" fmla="*/ 396 h 498"/>
              <a:gd name="T74" fmla="*/ 1304 w 1496"/>
              <a:gd name="T75" fmla="*/ 415 h 498"/>
              <a:gd name="T76" fmla="*/ 1249 w 1496"/>
              <a:gd name="T77" fmla="*/ 434 h 498"/>
              <a:gd name="T78" fmla="*/ 1188 w 1496"/>
              <a:gd name="T79" fmla="*/ 451 h 498"/>
              <a:gd name="T80" fmla="*/ 1122 w 1496"/>
              <a:gd name="T81" fmla="*/ 464 h 498"/>
              <a:gd name="T82" fmla="*/ 1052 w 1496"/>
              <a:gd name="T83" fmla="*/ 477 h 498"/>
              <a:gd name="T84" fmla="*/ 981 w 1496"/>
              <a:gd name="T85" fmla="*/ 487 h 498"/>
              <a:gd name="T86" fmla="*/ 904 w 1496"/>
              <a:gd name="T87" fmla="*/ 493 h 498"/>
              <a:gd name="T88" fmla="*/ 826 w 1496"/>
              <a:gd name="T89" fmla="*/ 498 h 498"/>
              <a:gd name="T90" fmla="*/ 748 w 1496"/>
              <a:gd name="T91" fmla="*/ 498 h 498"/>
              <a:gd name="T92" fmla="*/ 670 w 1496"/>
              <a:gd name="T93" fmla="*/ 498 h 498"/>
              <a:gd name="T94" fmla="*/ 592 w 1496"/>
              <a:gd name="T95" fmla="*/ 493 h 498"/>
              <a:gd name="T96" fmla="*/ 518 w 1496"/>
              <a:gd name="T97" fmla="*/ 487 h 498"/>
              <a:gd name="T98" fmla="*/ 444 w 1496"/>
              <a:gd name="T99" fmla="*/ 477 h 498"/>
              <a:gd name="T100" fmla="*/ 374 w 1496"/>
              <a:gd name="T101" fmla="*/ 464 h 498"/>
              <a:gd name="T102" fmla="*/ 308 w 1496"/>
              <a:gd name="T103" fmla="*/ 451 h 498"/>
              <a:gd name="T104" fmla="*/ 247 w 1496"/>
              <a:gd name="T105" fmla="*/ 434 h 498"/>
              <a:gd name="T106" fmla="*/ 192 w 1496"/>
              <a:gd name="T107" fmla="*/ 415 h 498"/>
              <a:gd name="T108" fmla="*/ 141 w 1496"/>
              <a:gd name="T109" fmla="*/ 396 h 498"/>
              <a:gd name="T110" fmla="*/ 99 w 1496"/>
              <a:gd name="T111" fmla="*/ 373 h 498"/>
              <a:gd name="T112" fmla="*/ 63 w 1496"/>
              <a:gd name="T113" fmla="*/ 350 h 498"/>
              <a:gd name="T114" fmla="*/ 35 w 1496"/>
              <a:gd name="T115" fmla="*/ 327 h 498"/>
              <a:gd name="T116" fmla="*/ 16 w 1496"/>
              <a:gd name="T117" fmla="*/ 302 h 498"/>
              <a:gd name="T118" fmla="*/ 4 w 1496"/>
              <a:gd name="T119" fmla="*/ 276 h 498"/>
              <a:gd name="T120" fmla="*/ 0 w 1496"/>
              <a:gd name="T121" fmla="*/ 24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96" h="498">
                <a:moveTo>
                  <a:pt x="0" y="249"/>
                </a:moveTo>
                <a:lnTo>
                  <a:pt x="4" y="224"/>
                </a:lnTo>
                <a:lnTo>
                  <a:pt x="16" y="198"/>
                </a:lnTo>
                <a:lnTo>
                  <a:pt x="35" y="173"/>
                </a:lnTo>
                <a:lnTo>
                  <a:pt x="63" y="148"/>
                </a:lnTo>
                <a:lnTo>
                  <a:pt x="99" y="124"/>
                </a:lnTo>
                <a:lnTo>
                  <a:pt x="141" y="103"/>
                </a:lnTo>
                <a:lnTo>
                  <a:pt x="192" y="82"/>
                </a:lnTo>
                <a:lnTo>
                  <a:pt x="247" y="63"/>
                </a:lnTo>
                <a:lnTo>
                  <a:pt x="308" y="49"/>
                </a:lnTo>
                <a:lnTo>
                  <a:pt x="374" y="34"/>
                </a:lnTo>
                <a:lnTo>
                  <a:pt x="444" y="21"/>
                </a:lnTo>
                <a:lnTo>
                  <a:pt x="518" y="13"/>
                </a:lnTo>
                <a:lnTo>
                  <a:pt x="592" y="6"/>
                </a:lnTo>
                <a:lnTo>
                  <a:pt x="670" y="2"/>
                </a:lnTo>
                <a:lnTo>
                  <a:pt x="748" y="0"/>
                </a:lnTo>
                <a:lnTo>
                  <a:pt x="826" y="2"/>
                </a:lnTo>
                <a:lnTo>
                  <a:pt x="904" y="6"/>
                </a:lnTo>
                <a:lnTo>
                  <a:pt x="981" y="13"/>
                </a:lnTo>
                <a:lnTo>
                  <a:pt x="1052" y="21"/>
                </a:lnTo>
                <a:lnTo>
                  <a:pt x="1122" y="34"/>
                </a:lnTo>
                <a:lnTo>
                  <a:pt x="1188" y="49"/>
                </a:lnTo>
                <a:lnTo>
                  <a:pt x="1249" y="63"/>
                </a:lnTo>
                <a:lnTo>
                  <a:pt x="1304" y="82"/>
                </a:lnTo>
                <a:lnTo>
                  <a:pt x="1355" y="103"/>
                </a:lnTo>
                <a:lnTo>
                  <a:pt x="1397" y="124"/>
                </a:lnTo>
                <a:lnTo>
                  <a:pt x="1433" y="148"/>
                </a:lnTo>
                <a:lnTo>
                  <a:pt x="1461" y="173"/>
                </a:lnTo>
                <a:lnTo>
                  <a:pt x="1482" y="198"/>
                </a:lnTo>
                <a:lnTo>
                  <a:pt x="1494" y="224"/>
                </a:lnTo>
                <a:lnTo>
                  <a:pt x="1496" y="249"/>
                </a:lnTo>
                <a:lnTo>
                  <a:pt x="1494" y="276"/>
                </a:lnTo>
                <a:lnTo>
                  <a:pt x="1482" y="302"/>
                </a:lnTo>
                <a:lnTo>
                  <a:pt x="1461" y="327"/>
                </a:lnTo>
                <a:lnTo>
                  <a:pt x="1433" y="350"/>
                </a:lnTo>
                <a:lnTo>
                  <a:pt x="1397" y="373"/>
                </a:lnTo>
                <a:lnTo>
                  <a:pt x="1355" y="396"/>
                </a:lnTo>
                <a:lnTo>
                  <a:pt x="1304" y="415"/>
                </a:lnTo>
                <a:lnTo>
                  <a:pt x="1249" y="434"/>
                </a:lnTo>
                <a:lnTo>
                  <a:pt x="1188" y="451"/>
                </a:lnTo>
                <a:lnTo>
                  <a:pt x="1122" y="464"/>
                </a:lnTo>
                <a:lnTo>
                  <a:pt x="1052" y="477"/>
                </a:lnTo>
                <a:lnTo>
                  <a:pt x="981" y="487"/>
                </a:lnTo>
                <a:lnTo>
                  <a:pt x="904" y="493"/>
                </a:lnTo>
                <a:lnTo>
                  <a:pt x="826" y="498"/>
                </a:lnTo>
                <a:lnTo>
                  <a:pt x="748" y="498"/>
                </a:lnTo>
                <a:lnTo>
                  <a:pt x="670" y="498"/>
                </a:lnTo>
                <a:lnTo>
                  <a:pt x="592" y="493"/>
                </a:lnTo>
                <a:lnTo>
                  <a:pt x="518" y="487"/>
                </a:lnTo>
                <a:lnTo>
                  <a:pt x="444" y="477"/>
                </a:lnTo>
                <a:lnTo>
                  <a:pt x="374" y="464"/>
                </a:lnTo>
                <a:lnTo>
                  <a:pt x="308" y="451"/>
                </a:lnTo>
                <a:lnTo>
                  <a:pt x="247" y="434"/>
                </a:lnTo>
                <a:lnTo>
                  <a:pt x="192" y="415"/>
                </a:lnTo>
                <a:lnTo>
                  <a:pt x="141" y="396"/>
                </a:lnTo>
                <a:lnTo>
                  <a:pt x="99" y="373"/>
                </a:lnTo>
                <a:lnTo>
                  <a:pt x="63" y="350"/>
                </a:lnTo>
                <a:lnTo>
                  <a:pt x="35" y="327"/>
                </a:lnTo>
                <a:lnTo>
                  <a:pt x="16" y="302"/>
                </a:lnTo>
                <a:lnTo>
                  <a:pt x="4" y="276"/>
                </a:lnTo>
                <a:lnTo>
                  <a:pt x="0" y="249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7313" name="Rectangle 17">
            <a:extLst>
              <a:ext uri="{FF2B5EF4-FFF2-40B4-BE49-F238E27FC236}">
                <a16:creationId xmlns:a16="http://schemas.microsoft.com/office/drawing/2014/main" id="{FDD2750E-792B-B633-B4B3-375698FE0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350" y="5454650"/>
            <a:ext cx="695325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14" name="Rectangle 18">
            <a:extLst>
              <a:ext uri="{FF2B5EF4-FFF2-40B4-BE49-F238E27FC236}">
                <a16:creationId xmlns:a16="http://schemas.microsoft.com/office/drawing/2014/main" id="{AAC584FC-1971-0800-7675-ED72EB692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5478463"/>
            <a:ext cx="6524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  <a:latin typeface="Times New Roman" panose="02020603050405020304" pitchFamily="18" charset="0"/>
              </a:rPr>
              <a:t>Logic</a:t>
            </a:r>
            <a:endParaRPr lang="en-US" altLang="en-US"/>
          </a:p>
        </p:txBody>
      </p:sp>
      <p:sp>
        <p:nvSpPr>
          <p:cNvPr id="567315" name="Rectangle 19">
            <a:extLst>
              <a:ext uri="{FF2B5EF4-FFF2-40B4-BE49-F238E27FC236}">
                <a16:creationId xmlns:a16="http://schemas.microsoft.com/office/drawing/2014/main" id="{3BEC605A-FE6B-A228-8BD5-B58F56A7C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3271838"/>
            <a:ext cx="792163" cy="1579562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7316" name="Rectangle 20">
            <a:extLst>
              <a:ext uri="{FF2B5EF4-FFF2-40B4-BE49-F238E27FC236}">
                <a16:creationId xmlns:a16="http://schemas.microsoft.com/office/drawing/2014/main" id="{E2BA1851-8069-D0E7-3A64-039D09946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706813"/>
            <a:ext cx="677863" cy="709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17" name="Rectangle 21">
            <a:extLst>
              <a:ext uri="{FF2B5EF4-FFF2-40B4-BE49-F238E27FC236}">
                <a16:creationId xmlns:a16="http://schemas.microsoft.com/office/drawing/2014/main" id="{862F3C58-581A-9D13-8CA5-5ED1AACE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3730625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endParaRPr lang="en-US" altLang="en-US"/>
          </a:p>
        </p:txBody>
      </p:sp>
      <p:sp>
        <p:nvSpPr>
          <p:cNvPr id="567318" name="Rectangle 22">
            <a:extLst>
              <a:ext uri="{FF2B5EF4-FFF2-40B4-BE49-F238E27FC236}">
                <a16:creationId xmlns:a16="http://schemas.microsoft.com/office/drawing/2014/main" id="{77A001B5-E2DA-C826-8A42-7A07D1CFC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8" y="4065588"/>
            <a:ext cx="6365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  <a:latin typeface="Times New Roman" panose="02020603050405020304" pitchFamily="18" charset="0"/>
              </a:rPr>
              <a:t>Latch</a:t>
            </a:r>
            <a:endParaRPr lang="en-US" altLang="en-US"/>
          </a:p>
        </p:txBody>
      </p:sp>
      <p:sp>
        <p:nvSpPr>
          <p:cNvPr id="567319" name="Line 23">
            <a:extLst>
              <a:ext uri="{FF2B5EF4-FFF2-40B4-BE49-F238E27FC236}">
                <a16:creationId xmlns:a16="http://schemas.microsoft.com/office/drawing/2014/main" id="{FA0104A7-94EE-B58C-1895-1D59AE9A8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5" y="4062413"/>
            <a:ext cx="2952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20" name="Freeform 24">
            <a:extLst>
              <a:ext uri="{FF2B5EF4-FFF2-40B4-BE49-F238E27FC236}">
                <a16:creationId xmlns:a16="http://schemas.microsoft.com/office/drawing/2014/main" id="{3357099C-488F-085B-A2CA-C8447EF93764}"/>
              </a:ext>
            </a:extLst>
          </p:cNvPr>
          <p:cNvSpPr>
            <a:spLocks/>
          </p:cNvSpPr>
          <p:nvPr/>
        </p:nvSpPr>
        <p:spPr bwMode="auto">
          <a:xfrm>
            <a:off x="3498850" y="4005263"/>
            <a:ext cx="114300" cy="112712"/>
          </a:xfrm>
          <a:custGeom>
            <a:avLst/>
            <a:gdLst>
              <a:gd name="T0" fmla="*/ 0 w 72"/>
              <a:gd name="T1" fmla="*/ 0 h 71"/>
              <a:gd name="T2" fmla="*/ 72 w 72"/>
              <a:gd name="T3" fmla="*/ 36 h 71"/>
              <a:gd name="T4" fmla="*/ 0 w 72"/>
              <a:gd name="T5" fmla="*/ 71 h 71"/>
              <a:gd name="T6" fmla="*/ 0 w 72"/>
              <a:gd name="T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71">
                <a:moveTo>
                  <a:pt x="0" y="0"/>
                </a:moveTo>
                <a:lnTo>
                  <a:pt x="72" y="36"/>
                </a:lnTo>
                <a:lnTo>
                  <a:pt x="0" y="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21" name="Line 25">
            <a:extLst>
              <a:ext uri="{FF2B5EF4-FFF2-40B4-BE49-F238E27FC236}">
                <a16:creationId xmlns:a16="http://schemas.microsoft.com/office/drawing/2014/main" id="{91502593-E1D2-8BA5-ADB1-7C197A675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8050" y="4062413"/>
            <a:ext cx="3000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22" name="Freeform 26">
            <a:extLst>
              <a:ext uri="{FF2B5EF4-FFF2-40B4-BE49-F238E27FC236}">
                <a16:creationId xmlns:a16="http://schemas.microsoft.com/office/drawing/2014/main" id="{08B704D2-5270-D07D-1B51-CFF0037709CB}"/>
              </a:ext>
            </a:extLst>
          </p:cNvPr>
          <p:cNvSpPr>
            <a:spLocks/>
          </p:cNvSpPr>
          <p:nvPr/>
        </p:nvSpPr>
        <p:spPr bwMode="auto">
          <a:xfrm>
            <a:off x="6273800" y="4005263"/>
            <a:ext cx="114300" cy="112712"/>
          </a:xfrm>
          <a:custGeom>
            <a:avLst/>
            <a:gdLst>
              <a:gd name="T0" fmla="*/ 0 w 72"/>
              <a:gd name="T1" fmla="*/ 0 h 71"/>
              <a:gd name="T2" fmla="*/ 72 w 72"/>
              <a:gd name="T3" fmla="*/ 36 h 71"/>
              <a:gd name="T4" fmla="*/ 0 w 72"/>
              <a:gd name="T5" fmla="*/ 71 h 71"/>
              <a:gd name="T6" fmla="*/ 0 w 72"/>
              <a:gd name="T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71">
                <a:moveTo>
                  <a:pt x="0" y="0"/>
                </a:moveTo>
                <a:lnTo>
                  <a:pt x="72" y="36"/>
                </a:lnTo>
                <a:lnTo>
                  <a:pt x="0" y="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23" name="Line 27">
            <a:extLst>
              <a:ext uri="{FF2B5EF4-FFF2-40B4-BE49-F238E27FC236}">
                <a16:creationId xmlns:a16="http://schemas.microsoft.com/office/drawing/2014/main" id="{724D897D-A108-D6E5-4F14-485F1923F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00" y="2873375"/>
            <a:ext cx="49577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24" name="Line 28">
            <a:extLst>
              <a:ext uri="{FF2B5EF4-FFF2-40B4-BE49-F238E27FC236}">
                <a16:creationId xmlns:a16="http://schemas.microsoft.com/office/drawing/2014/main" id="{A874B150-CDDD-7B10-1463-A55226853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7188" y="2873375"/>
            <a:ext cx="1587" cy="39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26" name="Freeform 30">
            <a:extLst>
              <a:ext uri="{FF2B5EF4-FFF2-40B4-BE49-F238E27FC236}">
                <a16:creationId xmlns:a16="http://schemas.microsoft.com/office/drawing/2014/main" id="{A951B84E-FE51-8C38-D96D-F7179BF47193}"/>
              </a:ext>
            </a:extLst>
          </p:cNvPr>
          <p:cNvSpPr>
            <a:spLocks/>
          </p:cNvSpPr>
          <p:nvPr/>
        </p:nvSpPr>
        <p:spPr bwMode="auto">
          <a:xfrm>
            <a:off x="2870200" y="2846388"/>
            <a:ext cx="57150" cy="57150"/>
          </a:xfrm>
          <a:custGeom>
            <a:avLst/>
            <a:gdLst>
              <a:gd name="T0" fmla="*/ 19 w 36"/>
              <a:gd name="T1" fmla="*/ 0 h 36"/>
              <a:gd name="T2" fmla="*/ 26 w 36"/>
              <a:gd name="T3" fmla="*/ 2 h 36"/>
              <a:gd name="T4" fmla="*/ 32 w 36"/>
              <a:gd name="T5" fmla="*/ 4 h 36"/>
              <a:gd name="T6" fmla="*/ 34 w 36"/>
              <a:gd name="T7" fmla="*/ 11 h 36"/>
              <a:gd name="T8" fmla="*/ 36 w 36"/>
              <a:gd name="T9" fmla="*/ 19 h 36"/>
              <a:gd name="T10" fmla="*/ 34 w 36"/>
              <a:gd name="T11" fmla="*/ 26 h 36"/>
              <a:gd name="T12" fmla="*/ 32 w 36"/>
              <a:gd name="T13" fmla="*/ 32 h 36"/>
              <a:gd name="T14" fmla="*/ 26 w 36"/>
              <a:gd name="T15" fmla="*/ 34 h 36"/>
              <a:gd name="T16" fmla="*/ 19 w 36"/>
              <a:gd name="T17" fmla="*/ 36 h 36"/>
              <a:gd name="T18" fmla="*/ 11 w 36"/>
              <a:gd name="T19" fmla="*/ 34 h 36"/>
              <a:gd name="T20" fmla="*/ 5 w 36"/>
              <a:gd name="T21" fmla="*/ 32 h 36"/>
              <a:gd name="T22" fmla="*/ 2 w 36"/>
              <a:gd name="T23" fmla="*/ 26 h 36"/>
              <a:gd name="T24" fmla="*/ 0 w 36"/>
              <a:gd name="T25" fmla="*/ 19 h 36"/>
              <a:gd name="T26" fmla="*/ 2 w 36"/>
              <a:gd name="T27" fmla="*/ 11 h 36"/>
              <a:gd name="T28" fmla="*/ 5 w 36"/>
              <a:gd name="T29" fmla="*/ 4 h 36"/>
              <a:gd name="T30" fmla="*/ 11 w 36"/>
              <a:gd name="T31" fmla="*/ 2 h 36"/>
              <a:gd name="T32" fmla="*/ 19 w 36"/>
              <a:gd name="T3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" h="36">
                <a:moveTo>
                  <a:pt x="19" y="0"/>
                </a:moveTo>
                <a:lnTo>
                  <a:pt x="26" y="2"/>
                </a:lnTo>
                <a:lnTo>
                  <a:pt x="32" y="4"/>
                </a:lnTo>
                <a:lnTo>
                  <a:pt x="34" y="11"/>
                </a:lnTo>
                <a:lnTo>
                  <a:pt x="36" y="19"/>
                </a:lnTo>
                <a:lnTo>
                  <a:pt x="34" y="26"/>
                </a:lnTo>
                <a:lnTo>
                  <a:pt x="32" y="32"/>
                </a:lnTo>
                <a:lnTo>
                  <a:pt x="26" y="34"/>
                </a:lnTo>
                <a:lnTo>
                  <a:pt x="19" y="36"/>
                </a:lnTo>
                <a:lnTo>
                  <a:pt x="11" y="34"/>
                </a:lnTo>
                <a:lnTo>
                  <a:pt x="5" y="32"/>
                </a:lnTo>
                <a:lnTo>
                  <a:pt x="2" y="26"/>
                </a:lnTo>
                <a:lnTo>
                  <a:pt x="0" y="19"/>
                </a:lnTo>
                <a:lnTo>
                  <a:pt x="2" y="11"/>
                </a:lnTo>
                <a:lnTo>
                  <a:pt x="5" y="4"/>
                </a:lnTo>
                <a:lnTo>
                  <a:pt x="11" y="2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27" name="Freeform 31">
            <a:extLst>
              <a:ext uri="{FF2B5EF4-FFF2-40B4-BE49-F238E27FC236}">
                <a16:creationId xmlns:a16="http://schemas.microsoft.com/office/drawing/2014/main" id="{9187B858-80DC-EA68-57F9-970D161FBF0A}"/>
              </a:ext>
            </a:extLst>
          </p:cNvPr>
          <p:cNvSpPr>
            <a:spLocks/>
          </p:cNvSpPr>
          <p:nvPr/>
        </p:nvSpPr>
        <p:spPr bwMode="auto">
          <a:xfrm>
            <a:off x="2900363" y="2840038"/>
            <a:ext cx="33337" cy="36512"/>
          </a:xfrm>
          <a:custGeom>
            <a:avLst/>
            <a:gdLst>
              <a:gd name="T0" fmla="*/ 21 w 21"/>
              <a:gd name="T1" fmla="*/ 23 h 23"/>
              <a:gd name="T2" fmla="*/ 21 w 21"/>
              <a:gd name="T3" fmla="*/ 23 h 23"/>
              <a:gd name="T4" fmla="*/ 21 w 21"/>
              <a:gd name="T5" fmla="*/ 13 h 23"/>
              <a:gd name="T6" fmla="*/ 15 w 21"/>
              <a:gd name="T7" fmla="*/ 6 h 23"/>
              <a:gd name="T8" fmla="*/ 9 w 21"/>
              <a:gd name="T9" fmla="*/ 0 h 23"/>
              <a:gd name="T10" fmla="*/ 0 w 21"/>
              <a:gd name="T11" fmla="*/ 0 h 23"/>
              <a:gd name="T12" fmla="*/ 0 w 21"/>
              <a:gd name="T13" fmla="*/ 8 h 23"/>
              <a:gd name="T14" fmla="*/ 7 w 21"/>
              <a:gd name="T15" fmla="*/ 11 h 23"/>
              <a:gd name="T16" fmla="*/ 9 w 21"/>
              <a:gd name="T17" fmla="*/ 13 h 23"/>
              <a:gd name="T18" fmla="*/ 11 w 21"/>
              <a:gd name="T19" fmla="*/ 15 h 23"/>
              <a:gd name="T20" fmla="*/ 13 w 21"/>
              <a:gd name="T21" fmla="*/ 23 h 23"/>
              <a:gd name="T22" fmla="*/ 13 w 21"/>
              <a:gd name="T23" fmla="*/ 23 h 23"/>
              <a:gd name="T24" fmla="*/ 21 w 21"/>
              <a:gd name="T25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" h="23">
                <a:moveTo>
                  <a:pt x="21" y="23"/>
                </a:moveTo>
                <a:lnTo>
                  <a:pt x="21" y="23"/>
                </a:lnTo>
                <a:lnTo>
                  <a:pt x="21" y="13"/>
                </a:lnTo>
                <a:lnTo>
                  <a:pt x="15" y="6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7" y="11"/>
                </a:lnTo>
                <a:lnTo>
                  <a:pt x="9" y="13"/>
                </a:lnTo>
                <a:lnTo>
                  <a:pt x="11" y="15"/>
                </a:lnTo>
                <a:lnTo>
                  <a:pt x="13" y="23"/>
                </a:lnTo>
                <a:lnTo>
                  <a:pt x="13" y="23"/>
                </a:lnTo>
                <a:lnTo>
                  <a:pt x="21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28" name="Freeform 32">
            <a:extLst>
              <a:ext uri="{FF2B5EF4-FFF2-40B4-BE49-F238E27FC236}">
                <a16:creationId xmlns:a16="http://schemas.microsoft.com/office/drawing/2014/main" id="{9FF92E72-DE1B-8161-69C4-394C21A96972}"/>
              </a:ext>
            </a:extLst>
          </p:cNvPr>
          <p:cNvSpPr>
            <a:spLocks/>
          </p:cNvSpPr>
          <p:nvPr/>
        </p:nvSpPr>
        <p:spPr bwMode="auto">
          <a:xfrm>
            <a:off x="2900363" y="2876550"/>
            <a:ext cx="33337" cy="33338"/>
          </a:xfrm>
          <a:custGeom>
            <a:avLst/>
            <a:gdLst>
              <a:gd name="T0" fmla="*/ 0 w 21"/>
              <a:gd name="T1" fmla="*/ 21 h 21"/>
              <a:gd name="T2" fmla="*/ 0 w 21"/>
              <a:gd name="T3" fmla="*/ 21 h 21"/>
              <a:gd name="T4" fmla="*/ 9 w 21"/>
              <a:gd name="T5" fmla="*/ 21 h 21"/>
              <a:gd name="T6" fmla="*/ 15 w 21"/>
              <a:gd name="T7" fmla="*/ 15 h 21"/>
              <a:gd name="T8" fmla="*/ 21 w 21"/>
              <a:gd name="T9" fmla="*/ 9 h 21"/>
              <a:gd name="T10" fmla="*/ 21 w 21"/>
              <a:gd name="T11" fmla="*/ 0 h 21"/>
              <a:gd name="T12" fmla="*/ 13 w 21"/>
              <a:gd name="T13" fmla="*/ 0 h 21"/>
              <a:gd name="T14" fmla="*/ 11 w 21"/>
              <a:gd name="T15" fmla="*/ 7 h 21"/>
              <a:gd name="T16" fmla="*/ 9 w 21"/>
              <a:gd name="T17" fmla="*/ 9 h 21"/>
              <a:gd name="T18" fmla="*/ 7 w 21"/>
              <a:gd name="T19" fmla="*/ 11 h 21"/>
              <a:gd name="T20" fmla="*/ 0 w 21"/>
              <a:gd name="T21" fmla="*/ 13 h 21"/>
              <a:gd name="T22" fmla="*/ 0 w 21"/>
              <a:gd name="T23" fmla="*/ 13 h 21"/>
              <a:gd name="T24" fmla="*/ 0 w 21"/>
              <a:gd name="T2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" h="21">
                <a:moveTo>
                  <a:pt x="0" y="21"/>
                </a:moveTo>
                <a:lnTo>
                  <a:pt x="0" y="21"/>
                </a:lnTo>
                <a:lnTo>
                  <a:pt x="9" y="21"/>
                </a:lnTo>
                <a:lnTo>
                  <a:pt x="15" y="15"/>
                </a:lnTo>
                <a:lnTo>
                  <a:pt x="21" y="9"/>
                </a:lnTo>
                <a:lnTo>
                  <a:pt x="21" y="0"/>
                </a:lnTo>
                <a:lnTo>
                  <a:pt x="13" y="0"/>
                </a:lnTo>
                <a:lnTo>
                  <a:pt x="11" y="7"/>
                </a:lnTo>
                <a:lnTo>
                  <a:pt x="9" y="9"/>
                </a:lnTo>
                <a:lnTo>
                  <a:pt x="7" y="11"/>
                </a:lnTo>
                <a:lnTo>
                  <a:pt x="0" y="13"/>
                </a:lnTo>
                <a:lnTo>
                  <a:pt x="0" y="13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29" name="Freeform 33">
            <a:extLst>
              <a:ext uri="{FF2B5EF4-FFF2-40B4-BE49-F238E27FC236}">
                <a16:creationId xmlns:a16="http://schemas.microsoft.com/office/drawing/2014/main" id="{7375761F-AF53-7970-DD4F-B857257BB4E9}"/>
              </a:ext>
            </a:extLst>
          </p:cNvPr>
          <p:cNvSpPr>
            <a:spLocks/>
          </p:cNvSpPr>
          <p:nvPr/>
        </p:nvSpPr>
        <p:spPr bwMode="auto">
          <a:xfrm>
            <a:off x="2863850" y="2876550"/>
            <a:ext cx="36513" cy="33338"/>
          </a:xfrm>
          <a:custGeom>
            <a:avLst/>
            <a:gdLst>
              <a:gd name="T0" fmla="*/ 0 w 23"/>
              <a:gd name="T1" fmla="*/ 0 h 21"/>
              <a:gd name="T2" fmla="*/ 0 w 23"/>
              <a:gd name="T3" fmla="*/ 0 h 21"/>
              <a:gd name="T4" fmla="*/ 0 w 23"/>
              <a:gd name="T5" fmla="*/ 9 h 21"/>
              <a:gd name="T6" fmla="*/ 6 w 23"/>
              <a:gd name="T7" fmla="*/ 15 h 21"/>
              <a:gd name="T8" fmla="*/ 13 w 23"/>
              <a:gd name="T9" fmla="*/ 21 h 21"/>
              <a:gd name="T10" fmla="*/ 23 w 23"/>
              <a:gd name="T11" fmla="*/ 21 h 21"/>
              <a:gd name="T12" fmla="*/ 23 w 23"/>
              <a:gd name="T13" fmla="*/ 13 h 21"/>
              <a:gd name="T14" fmla="*/ 15 w 23"/>
              <a:gd name="T15" fmla="*/ 11 h 21"/>
              <a:gd name="T16" fmla="*/ 13 w 23"/>
              <a:gd name="T17" fmla="*/ 9 h 21"/>
              <a:gd name="T18" fmla="*/ 11 w 23"/>
              <a:gd name="T19" fmla="*/ 7 h 21"/>
              <a:gd name="T20" fmla="*/ 9 w 23"/>
              <a:gd name="T21" fmla="*/ 0 h 21"/>
              <a:gd name="T22" fmla="*/ 9 w 23"/>
              <a:gd name="T23" fmla="*/ 0 h 21"/>
              <a:gd name="T24" fmla="*/ 0 w 23"/>
              <a:gd name="T2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21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6" y="15"/>
                </a:lnTo>
                <a:lnTo>
                  <a:pt x="13" y="21"/>
                </a:lnTo>
                <a:lnTo>
                  <a:pt x="23" y="21"/>
                </a:lnTo>
                <a:lnTo>
                  <a:pt x="23" y="13"/>
                </a:lnTo>
                <a:lnTo>
                  <a:pt x="15" y="11"/>
                </a:lnTo>
                <a:lnTo>
                  <a:pt x="13" y="9"/>
                </a:lnTo>
                <a:lnTo>
                  <a:pt x="11" y="7"/>
                </a:lnTo>
                <a:lnTo>
                  <a:pt x="9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30" name="Freeform 34">
            <a:extLst>
              <a:ext uri="{FF2B5EF4-FFF2-40B4-BE49-F238E27FC236}">
                <a16:creationId xmlns:a16="http://schemas.microsoft.com/office/drawing/2014/main" id="{0B38B623-EE5A-C0A5-62A3-05B13A6A7313}"/>
              </a:ext>
            </a:extLst>
          </p:cNvPr>
          <p:cNvSpPr>
            <a:spLocks/>
          </p:cNvSpPr>
          <p:nvPr/>
        </p:nvSpPr>
        <p:spPr bwMode="auto">
          <a:xfrm>
            <a:off x="2863850" y="2840038"/>
            <a:ext cx="36513" cy="36512"/>
          </a:xfrm>
          <a:custGeom>
            <a:avLst/>
            <a:gdLst>
              <a:gd name="T0" fmla="*/ 23 w 23"/>
              <a:gd name="T1" fmla="*/ 0 h 23"/>
              <a:gd name="T2" fmla="*/ 23 w 23"/>
              <a:gd name="T3" fmla="*/ 0 h 23"/>
              <a:gd name="T4" fmla="*/ 13 w 23"/>
              <a:gd name="T5" fmla="*/ 0 h 23"/>
              <a:gd name="T6" fmla="*/ 6 w 23"/>
              <a:gd name="T7" fmla="*/ 6 h 23"/>
              <a:gd name="T8" fmla="*/ 0 w 23"/>
              <a:gd name="T9" fmla="*/ 13 h 23"/>
              <a:gd name="T10" fmla="*/ 0 w 23"/>
              <a:gd name="T11" fmla="*/ 23 h 23"/>
              <a:gd name="T12" fmla="*/ 9 w 23"/>
              <a:gd name="T13" fmla="*/ 23 h 23"/>
              <a:gd name="T14" fmla="*/ 11 w 23"/>
              <a:gd name="T15" fmla="*/ 15 h 23"/>
              <a:gd name="T16" fmla="*/ 13 w 23"/>
              <a:gd name="T17" fmla="*/ 13 h 23"/>
              <a:gd name="T18" fmla="*/ 15 w 23"/>
              <a:gd name="T19" fmla="*/ 11 h 23"/>
              <a:gd name="T20" fmla="*/ 23 w 23"/>
              <a:gd name="T21" fmla="*/ 8 h 23"/>
              <a:gd name="T22" fmla="*/ 23 w 23"/>
              <a:gd name="T23" fmla="*/ 8 h 23"/>
              <a:gd name="T24" fmla="*/ 23 w 23"/>
              <a:gd name="T2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23">
                <a:moveTo>
                  <a:pt x="23" y="0"/>
                </a:moveTo>
                <a:lnTo>
                  <a:pt x="23" y="0"/>
                </a:lnTo>
                <a:lnTo>
                  <a:pt x="13" y="0"/>
                </a:lnTo>
                <a:lnTo>
                  <a:pt x="6" y="6"/>
                </a:lnTo>
                <a:lnTo>
                  <a:pt x="0" y="13"/>
                </a:lnTo>
                <a:lnTo>
                  <a:pt x="0" y="23"/>
                </a:lnTo>
                <a:lnTo>
                  <a:pt x="9" y="23"/>
                </a:lnTo>
                <a:lnTo>
                  <a:pt x="11" y="15"/>
                </a:lnTo>
                <a:lnTo>
                  <a:pt x="13" y="13"/>
                </a:lnTo>
                <a:lnTo>
                  <a:pt x="15" y="11"/>
                </a:lnTo>
                <a:lnTo>
                  <a:pt x="23" y="8"/>
                </a:lnTo>
                <a:lnTo>
                  <a:pt x="23" y="8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31" name="Freeform 35">
            <a:extLst>
              <a:ext uri="{FF2B5EF4-FFF2-40B4-BE49-F238E27FC236}">
                <a16:creationId xmlns:a16="http://schemas.microsoft.com/office/drawing/2014/main" id="{2E0DA3F3-F64D-F2A7-E42B-8D376E5C980B}"/>
              </a:ext>
            </a:extLst>
          </p:cNvPr>
          <p:cNvSpPr>
            <a:spLocks/>
          </p:cNvSpPr>
          <p:nvPr/>
        </p:nvSpPr>
        <p:spPr bwMode="auto">
          <a:xfrm>
            <a:off x="6754813" y="2846388"/>
            <a:ext cx="55562" cy="57150"/>
          </a:xfrm>
          <a:custGeom>
            <a:avLst/>
            <a:gdLst>
              <a:gd name="T0" fmla="*/ 19 w 35"/>
              <a:gd name="T1" fmla="*/ 0 h 36"/>
              <a:gd name="T2" fmla="*/ 25 w 35"/>
              <a:gd name="T3" fmla="*/ 2 h 36"/>
              <a:gd name="T4" fmla="*/ 31 w 35"/>
              <a:gd name="T5" fmla="*/ 4 h 36"/>
              <a:gd name="T6" fmla="*/ 33 w 35"/>
              <a:gd name="T7" fmla="*/ 11 h 36"/>
              <a:gd name="T8" fmla="*/ 35 w 35"/>
              <a:gd name="T9" fmla="*/ 19 h 36"/>
              <a:gd name="T10" fmla="*/ 33 w 35"/>
              <a:gd name="T11" fmla="*/ 26 h 36"/>
              <a:gd name="T12" fmla="*/ 31 w 35"/>
              <a:gd name="T13" fmla="*/ 32 h 36"/>
              <a:gd name="T14" fmla="*/ 25 w 35"/>
              <a:gd name="T15" fmla="*/ 34 h 36"/>
              <a:gd name="T16" fmla="*/ 19 w 35"/>
              <a:gd name="T17" fmla="*/ 36 h 36"/>
              <a:gd name="T18" fmla="*/ 10 w 35"/>
              <a:gd name="T19" fmla="*/ 34 h 36"/>
              <a:gd name="T20" fmla="*/ 4 w 35"/>
              <a:gd name="T21" fmla="*/ 32 h 36"/>
              <a:gd name="T22" fmla="*/ 2 w 35"/>
              <a:gd name="T23" fmla="*/ 26 h 36"/>
              <a:gd name="T24" fmla="*/ 0 w 35"/>
              <a:gd name="T25" fmla="*/ 19 h 36"/>
              <a:gd name="T26" fmla="*/ 2 w 35"/>
              <a:gd name="T27" fmla="*/ 11 h 36"/>
              <a:gd name="T28" fmla="*/ 4 w 35"/>
              <a:gd name="T29" fmla="*/ 4 h 36"/>
              <a:gd name="T30" fmla="*/ 10 w 35"/>
              <a:gd name="T31" fmla="*/ 2 h 36"/>
              <a:gd name="T32" fmla="*/ 19 w 35"/>
              <a:gd name="T3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" h="36">
                <a:moveTo>
                  <a:pt x="19" y="0"/>
                </a:moveTo>
                <a:lnTo>
                  <a:pt x="25" y="2"/>
                </a:lnTo>
                <a:lnTo>
                  <a:pt x="31" y="4"/>
                </a:lnTo>
                <a:lnTo>
                  <a:pt x="33" y="11"/>
                </a:lnTo>
                <a:lnTo>
                  <a:pt x="35" y="19"/>
                </a:lnTo>
                <a:lnTo>
                  <a:pt x="33" y="26"/>
                </a:lnTo>
                <a:lnTo>
                  <a:pt x="31" y="32"/>
                </a:lnTo>
                <a:lnTo>
                  <a:pt x="25" y="34"/>
                </a:lnTo>
                <a:lnTo>
                  <a:pt x="19" y="36"/>
                </a:lnTo>
                <a:lnTo>
                  <a:pt x="10" y="34"/>
                </a:lnTo>
                <a:lnTo>
                  <a:pt x="4" y="32"/>
                </a:lnTo>
                <a:lnTo>
                  <a:pt x="2" y="26"/>
                </a:lnTo>
                <a:lnTo>
                  <a:pt x="0" y="19"/>
                </a:lnTo>
                <a:lnTo>
                  <a:pt x="2" y="11"/>
                </a:lnTo>
                <a:lnTo>
                  <a:pt x="4" y="4"/>
                </a:lnTo>
                <a:lnTo>
                  <a:pt x="10" y="2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32" name="Freeform 36">
            <a:extLst>
              <a:ext uri="{FF2B5EF4-FFF2-40B4-BE49-F238E27FC236}">
                <a16:creationId xmlns:a16="http://schemas.microsoft.com/office/drawing/2014/main" id="{F9CDF30B-45EE-F804-C5A1-D7BF150EDE5B}"/>
              </a:ext>
            </a:extLst>
          </p:cNvPr>
          <p:cNvSpPr>
            <a:spLocks/>
          </p:cNvSpPr>
          <p:nvPr/>
        </p:nvSpPr>
        <p:spPr bwMode="auto">
          <a:xfrm>
            <a:off x="6784975" y="2840038"/>
            <a:ext cx="33338" cy="36512"/>
          </a:xfrm>
          <a:custGeom>
            <a:avLst/>
            <a:gdLst>
              <a:gd name="T0" fmla="*/ 21 w 21"/>
              <a:gd name="T1" fmla="*/ 23 h 23"/>
              <a:gd name="T2" fmla="*/ 21 w 21"/>
              <a:gd name="T3" fmla="*/ 23 h 23"/>
              <a:gd name="T4" fmla="*/ 21 w 21"/>
              <a:gd name="T5" fmla="*/ 13 h 23"/>
              <a:gd name="T6" fmla="*/ 14 w 21"/>
              <a:gd name="T7" fmla="*/ 6 h 23"/>
              <a:gd name="T8" fmla="*/ 8 w 21"/>
              <a:gd name="T9" fmla="*/ 0 h 23"/>
              <a:gd name="T10" fmla="*/ 0 w 21"/>
              <a:gd name="T11" fmla="*/ 0 h 23"/>
              <a:gd name="T12" fmla="*/ 0 w 21"/>
              <a:gd name="T13" fmla="*/ 8 h 23"/>
              <a:gd name="T14" fmla="*/ 6 w 21"/>
              <a:gd name="T15" fmla="*/ 11 h 23"/>
              <a:gd name="T16" fmla="*/ 8 w 21"/>
              <a:gd name="T17" fmla="*/ 13 h 23"/>
              <a:gd name="T18" fmla="*/ 10 w 21"/>
              <a:gd name="T19" fmla="*/ 15 h 23"/>
              <a:gd name="T20" fmla="*/ 12 w 21"/>
              <a:gd name="T21" fmla="*/ 23 h 23"/>
              <a:gd name="T22" fmla="*/ 12 w 21"/>
              <a:gd name="T23" fmla="*/ 23 h 23"/>
              <a:gd name="T24" fmla="*/ 21 w 21"/>
              <a:gd name="T25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" h="23">
                <a:moveTo>
                  <a:pt x="21" y="23"/>
                </a:moveTo>
                <a:lnTo>
                  <a:pt x="21" y="23"/>
                </a:lnTo>
                <a:lnTo>
                  <a:pt x="21" y="13"/>
                </a:lnTo>
                <a:lnTo>
                  <a:pt x="14" y="6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6" y="11"/>
                </a:lnTo>
                <a:lnTo>
                  <a:pt x="8" y="13"/>
                </a:lnTo>
                <a:lnTo>
                  <a:pt x="10" y="15"/>
                </a:lnTo>
                <a:lnTo>
                  <a:pt x="12" y="23"/>
                </a:lnTo>
                <a:lnTo>
                  <a:pt x="12" y="23"/>
                </a:lnTo>
                <a:lnTo>
                  <a:pt x="21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33" name="Freeform 37">
            <a:extLst>
              <a:ext uri="{FF2B5EF4-FFF2-40B4-BE49-F238E27FC236}">
                <a16:creationId xmlns:a16="http://schemas.microsoft.com/office/drawing/2014/main" id="{7CBC10D5-EA05-1DA7-C11A-795D1CEBB960}"/>
              </a:ext>
            </a:extLst>
          </p:cNvPr>
          <p:cNvSpPr>
            <a:spLocks/>
          </p:cNvSpPr>
          <p:nvPr/>
        </p:nvSpPr>
        <p:spPr bwMode="auto">
          <a:xfrm>
            <a:off x="6784975" y="2876550"/>
            <a:ext cx="33338" cy="33338"/>
          </a:xfrm>
          <a:custGeom>
            <a:avLst/>
            <a:gdLst>
              <a:gd name="T0" fmla="*/ 0 w 21"/>
              <a:gd name="T1" fmla="*/ 21 h 21"/>
              <a:gd name="T2" fmla="*/ 0 w 21"/>
              <a:gd name="T3" fmla="*/ 21 h 21"/>
              <a:gd name="T4" fmla="*/ 8 w 21"/>
              <a:gd name="T5" fmla="*/ 21 h 21"/>
              <a:gd name="T6" fmla="*/ 14 w 21"/>
              <a:gd name="T7" fmla="*/ 15 h 21"/>
              <a:gd name="T8" fmla="*/ 21 w 21"/>
              <a:gd name="T9" fmla="*/ 9 h 21"/>
              <a:gd name="T10" fmla="*/ 21 w 21"/>
              <a:gd name="T11" fmla="*/ 0 h 21"/>
              <a:gd name="T12" fmla="*/ 12 w 21"/>
              <a:gd name="T13" fmla="*/ 0 h 21"/>
              <a:gd name="T14" fmla="*/ 10 w 21"/>
              <a:gd name="T15" fmla="*/ 7 h 21"/>
              <a:gd name="T16" fmla="*/ 8 w 21"/>
              <a:gd name="T17" fmla="*/ 9 h 21"/>
              <a:gd name="T18" fmla="*/ 6 w 21"/>
              <a:gd name="T19" fmla="*/ 11 h 21"/>
              <a:gd name="T20" fmla="*/ 0 w 21"/>
              <a:gd name="T21" fmla="*/ 13 h 21"/>
              <a:gd name="T22" fmla="*/ 0 w 21"/>
              <a:gd name="T23" fmla="*/ 13 h 21"/>
              <a:gd name="T24" fmla="*/ 0 w 21"/>
              <a:gd name="T2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" h="21">
                <a:moveTo>
                  <a:pt x="0" y="21"/>
                </a:moveTo>
                <a:lnTo>
                  <a:pt x="0" y="21"/>
                </a:lnTo>
                <a:lnTo>
                  <a:pt x="8" y="21"/>
                </a:lnTo>
                <a:lnTo>
                  <a:pt x="14" y="15"/>
                </a:lnTo>
                <a:lnTo>
                  <a:pt x="21" y="9"/>
                </a:lnTo>
                <a:lnTo>
                  <a:pt x="21" y="0"/>
                </a:lnTo>
                <a:lnTo>
                  <a:pt x="12" y="0"/>
                </a:lnTo>
                <a:lnTo>
                  <a:pt x="10" y="7"/>
                </a:lnTo>
                <a:lnTo>
                  <a:pt x="8" y="9"/>
                </a:lnTo>
                <a:lnTo>
                  <a:pt x="6" y="11"/>
                </a:lnTo>
                <a:lnTo>
                  <a:pt x="0" y="13"/>
                </a:lnTo>
                <a:lnTo>
                  <a:pt x="0" y="13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34" name="Freeform 38">
            <a:extLst>
              <a:ext uri="{FF2B5EF4-FFF2-40B4-BE49-F238E27FC236}">
                <a16:creationId xmlns:a16="http://schemas.microsoft.com/office/drawing/2014/main" id="{FC961F4F-56CB-557B-60F3-D0CBEB49A4DF}"/>
              </a:ext>
            </a:extLst>
          </p:cNvPr>
          <p:cNvSpPr>
            <a:spLocks/>
          </p:cNvSpPr>
          <p:nvPr/>
        </p:nvSpPr>
        <p:spPr bwMode="auto">
          <a:xfrm>
            <a:off x="6746875" y="2876550"/>
            <a:ext cx="38100" cy="33338"/>
          </a:xfrm>
          <a:custGeom>
            <a:avLst/>
            <a:gdLst>
              <a:gd name="T0" fmla="*/ 0 w 24"/>
              <a:gd name="T1" fmla="*/ 0 h 21"/>
              <a:gd name="T2" fmla="*/ 0 w 24"/>
              <a:gd name="T3" fmla="*/ 0 h 21"/>
              <a:gd name="T4" fmla="*/ 0 w 24"/>
              <a:gd name="T5" fmla="*/ 9 h 21"/>
              <a:gd name="T6" fmla="*/ 7 w 24"/>
              <a:gd name="T7" fmla="*/ 15 h 21"/>
              <a:gd name="T8" fmla="*/ 13 w 24"/>
              <a:gd name="T9" fmla="*/ 21 h 21"/>
              <a:gd name="T10" fmla="*/ 24 w 24"/>
              <a:gd name="T11" fmla="*/ 21 h 21"/>
              <a:gd name="T12" fmla="*/ 24 w 24"/>
              <a:gd name="T13" fmla="*/ 13 h 21"/>
              <a:gd name="T14" fmla="*/ 15 w 24"/>
              <a:gd name="T15" fmla="*/ 11 h 21"/>
              <a:gd name="T16" fmla="*/ 13 w 24"/>
              <a:gd name="T17" fmla="*/ 9 h 21"/>
              <a:gd name="T18" fmla="*/ 11 w 24"/>
              <a:gd name="T19" fmla="*/ 7 h 21"/>
              <a:gd name="T20" fmla="*/ 9 w 24"/>
              <a:gd name="T21" fmla="*/ 0 h 21"/>
              <a:gd name="T22" fmla="*/ 9 w 24"/>
              <a:gd name="T23" fmla="*/ 0 h 21"/>
              <a:gd name="T24" fmla="*/ 0 w 24"/>
              <a:gd name="T2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" h="21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7" y="15"/>
                </a:lnTo>
                <a:lnTo>
                  <a:pt x="13" y="21"/>
                </a:lnTo>
                <a:lnTo>
                  <a:pt x="24" y="21"/>
                </a:lnTo>
                <a:lnTo>
                  <a:pt x="24" y="13"/>
                </a:lnTo>
                <a:lnTo>
                  <a:pt x="15" y="11"/>
                </a:lnTo>
                <a:lnTo>
                  <a:pt x="13" y="9"/>
                </a:lnTo>
                <a:lnTo>
                  <a:pt x="11" y="7"/>
                </a:lnTo>
                <a:lnTo>
                  <a:pt x="9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35" name="Freeform 39">
            <a:extLst>
              <a:ext uri="{FF2B5EF4-FFF2-40B4-BE49-F238E27FC236}">
                <a16:creationId xmlns:a16="http://schemas.microsoft.com/office/drawing/2014/main" id="{4516C59B-DE05-3643-D189-96D35743F8CE}"/>
              </a:ext>
            </a:extLst>
          </p:cNvPr>
          <p:cNvSpPr>
            <a:spLocks/>
          </p:cNvSpPr>
          <p:nvPr/>
        </p:nvSpPr>
        <p:spPr bwMode="auto">
          <a:xfrm>
            <a:off x="6746875" y="2840038"/>
            <a:ext cx="38100" cy="36512"/>
          </a:xfrm>
          <a:custGeom>
            <a:avLst/>
            <a:gdLst>
              <a:gd name="T0" fmla="*/ 24 w 24"/>
              <a:gd name="T1" fmla="*/ 0 h 23"/>
              <a:gd name="T2" fmla="*/ 24 w 24"/>
              <a:gd name="T3" fmla="*/ 0 h 23"/>
              <a:gd name="T4" fmla="*/ 13 w 24"/>
              <a:gd name="T5" fmla="*/ 0 h 23"/>
              <a:gd name="T6" fmla="*/ 7 w 24"/>
              <a:gd name="T7" fmla="*/ 6 h 23"/>
              <a:gd name="T8" fmla="*/ 0 w 24"/>
              <a:gd name="T9" fmla="*/ 13 h 23"/>
              <a:gd name="T10" fmla="*/ 0 w 24"/>
              <a:gd name="T11" fmla="*/ 23 h 23"/>
              <a:gd name="T12" fmla="*/ 9 w 24"/>
              <a:gd name="T13" fmla="*/ 23 h 23"/>
              <a:gd name="T14" fmla="*/ 11 w 24"/>
              <a:gd name="T15" fmla="*/ 15 h 23"/>
              <a:gd name="T16" fmla="*/ 13 w 24"/>
              <a:gd name="T17" fmla="*/ 13 h 23"/>
              <a:gd name="T18" fmla="*/ 15 w 24"/>
              <a:gd name="T19" fmla="*/ 11 h 23"/>
              <a:gd name="T20" fmla="*/ 24 w 24"/>
              <a:gd name="T21" fmla="*/ 8 h 23"/>
              <a:gd name="T22" fmla="*/ 24 w 24"/>
              <a:gd name="T23" fmla="*/ 8 h 23"/>
              <a:gd name="T24" fmla="*/ 24 w 24"/>
              <a:gd name="T2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" h="23">
                <a:moveTo>
                  <a:pt x="24" y="0"/>
                </a:moveTo>
                <a:lnTo>
                  <a:pt x="24" y="0"/>
                </a:lnTo>
                <a:lnTo>
                  <a:pt x="13" y="0"/>
                </a:lnTo>
                <a:lnTo>
                  <a:pt x="7" y="6"/>
                </a:lnTo>
                <a:lnTo>
                  <a:pt x="0" y="13"/>
                </a:lnTo>
                <a:lnTo>
                  <a:pt x="0" y="23"/>
                </a:lnTo>
                <a:lnTo>
                  <a:pt x="9" y="23"/>
                </a:lnTo>
                <a:lnTo>
                  <a:pt x="11" y="15"/>
                </a:lnTo>
                <a:lnTo>
                  <a:pt x="13" y="13"/>
                </a:lnTo>
                <a:lnTo>
                  <a:pt x="15" y="11"/>
                </a:lnTo>
                <a:lnTo>
                  <a:pt x="24" y="8"/>
                </a:lnTo>
                <a:lnTo>
                  <a:pt x="24" y="8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36" name="Freeform 40">
            <a:extLst>
              <a:ext uri="{FF2B5EF4-FFF2-40B4-BE49-F238E27FC236}">
                <a16:creationId xmlns:a16="http://schemas.microsoft.com/office/drawing/2014/main" id="{B7B2BF7E-153C-1BAD-B29E-41128CF3B501}"/>
              </a:ext>
            </a:extLst>
          </p:cNvPr>
          <p:cNvSpPr>
            <a:spLocks/>
          </p:cNvSpPr>
          <p:nvPr/>
        </p:nvSpPr>
        <p:spPr bwMode="auto">
          <a:xfrm>
            <a:off x="2024063" y="4062413"/>
            <a:ext cx="1589087" cy="1579562"/>
          </a:xfrm>
          <a:custGeom>
            <a:avLst/>
            <a:gdLst>
              <a:gd name="T0" fmla="*/ 1001 w 1001"/>
              <a:gd name="T1" fmla="*/ 995 h 995"/>
              <a:gd name="T2" fmla="*/ 0 w 1001"/>
              <a:gd name="T3" fmla="*/ 995 h 995"/>
              <a:gd name="T4" fmla="*/ 0 w 1001"/>
              <a:gd name="T5" fmla="*/ 0 h 995"/>
              <a:gd name="T6" fmla="*/ 189 w 1001"/>
              <a:gd name="T7" fmla="*/ 0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1" h="995">
                <a:moveTo>
                  <a:pt x="1001" y="995"/>
                </a:moveTo>
                <a:lnTo>
                  <a:pt x="0" y="995"/>
                </a:lnTo>
                <a:lnTo>
                  <a:pt x="0" y="0"/>
                </a:lnTo>
                <a:lnTo>
                  <a:pt x="189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37" name="Freeform 41">
            <a:extLst>
              <a:ext uri="{FF2B5EF4-FFF2-40B4-BE49-F238E27FC236}">
                <a16:creationId xmlns:a16="http://schemas.microsoft.com/office/drawing/2014/main" id="{BB469C2E-CBF8-C655-D723-7B3117D775C5}"/>
              </a:ext>
            </a:extLst>
          </p:cNvPr>
          <p:cNvSpPr>
            <a:spLocks/>
          </p:cNvSpPr>
          <p:nvPr/>
        </p:nvSpPr>
        <p:spPr bwMode="auto">
          <a:xfrm>
            <a:off x="2306638" y="4005263"/>
            <a:ext cx="114300" cy="112712"/>
          </a:xfrm>
          <a:custGeom>
            <a:avLst/>
            <a:gdLst>
              <a:gd name="T0" fmla="*/ 0 w 72"/>
              <a:gd name="T1" fmla="*/ 0 h 71"/>
              <a:gd name="T2" fmla="*/ 72 w 72"/>
              <a:gd name="T3" fmla="*/ 36 h 71"/>
              <a:gd name="T4" fmla="*/ 0 w 72"/>
              <a:gd name="T5" fmla="*/ 71 h 71"/>
              <a:gd name="T6" fmla="*/ 0 w 72"/>
              <a:gd name="T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71">
                <a:moveTo>
                  <a:pt x="0" y="0"/>
                </a:moveTo>
                <a:lnTo>
                  <a:pt x="72" y="36"/>
                </a:lnTo>
                <a:lnTo>
                  <a:pt x="0" y="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38" name="Freeform 42">
            <a:extLst>
              <a:ext uri="{FF2B5EF4-FFF2-40B4-BE49-F238E27FC236}">
                <a16:creationId xmlns:a16="http://schemas.microsoft.com/office/drawing/2014/main" id="{B442FFE0-2EB7-F2FD-83D5-49AB36217683}"/>
              </a:ext>
            </a:extLst>
          </p:cNvPr>
          <p:cNvSpPr>
            <a:spLocks/>
          </p:cNvSpPr>
          <p:nvPr/>
        </p:nvSpPr>
        <p:spPr bwMode="auto">
          <a:xfrm>
            <a:off x="6089650" y="4062413"/>
            <a:ext cx="1487488" cy="1579562"/>
          </a:xfrm>
          <a:custGeom>
            <a:avLst/>
            <a:gdLst>
              <a:gd name="T0" fmla="*/ 687 w 937"/>
              <a:gd name="T1" fmla="*/ 0 h 995"/>
              <a:gd name="T2" fmla="*/ 937 w 937"/>
              <a:gd name="T3" fmla="*/ 0 h 995"/>
              <a:gd name="T4" fmla="*/ 937 w 937"/>
              <a:gd name="T5" fmla="*/ 995 h 995"/>
              <a:gd name="T6" fmla="*/ 0 w 937"/>
              <a:gd name="T7" fmla="*/ 995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7" h="995">
                <a:moveTo>
                  <a:pt x="687" y="0"/>
                </a:moveTo>
                <a:lnTo>
                  <a:pt x="937" y="0"/>
                </a:lnTo>
                <a:lnTo>
                  <a:pt x="937" y="995"/>
                </a:lnTo>
                <a:lnTo>
                  <a:pt x="0" y="995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39" name="Freeform 43">
            <a:extLst>
              <a:ext uri="{FF2B5EF4-FFF2-40B4-BE49-F238E27FC236}">
                <a16:creationId xmlns:a16="http://schemas.microsoft.com/office/drawing/2014/main" id="{0875356B-560C-15D5-56E3-38E68F9EA5CB}"/>
              </a:ext>
            </a:extLst>
          </p:cNvPr>
          <p:cNvSpPr>
            <a:spLocks/>
          </p:cNvSpPr>
          <p:nvPr/>
        </p:nvSpPr>
        <p:spPr bwMode="auto">
          <a:xfrm>
            <a:off x="5988050" y="5584825"/>
            <a:ext cx="114300" cy="114300"/>
          </a:xfrm>
          <a:custGeom>
            <a:avLst/>
            <a:gdLst>
              <a:gd name="T0" fmla="*/ 72 w 72"/>
              <a:gd name="T1" fmla="*/ 72 h 72"/>
              <a:gd name="T2" fmla="*/ 0 w 72"/>
              <a:gd name="T3" fmla="*/ 36 h 72"/>
              <a:gd name="T4" fmla="*/ 72 w 72"/>
              <a:gd name="T5" fmla="*/ 0 h 72"/>
              <a:gd name="T6" fmla="*/ 72 w 72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72">
                <a:moveTo>
                  <a:pt x="72" y="72"/>
                </a:moveTo>
                <a:lnTo>
                  <a:pt x="0" y="36"/>
                </a:lnTo>
                <a:lnTo>
                  <a:pt x="72" y="0"/>
                </a:lnTo>
                <a:lnTo>
                  <a:pt x="72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40" name="Rectangle 44">
            <a:extLst>
              <a:ext uri="{FF2B5EF4-FFF2-40B4-BE49-F238E27FC236}">
                <a16:creationId xmlns:a16="http://schemas.microsoft.com/office/drawing/2014/main" id="{B08246CC-F8CB-D152-ACB3-5581E044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2489200"/>
            <a:ext cx="184150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341" name="Rectangle 45">
            <a:extLst>
              <a:ext uri="{FF2B5EF4-FFF2-40B4-BE49-F238E27FC236}">
                <a16:creationId xmlns:a16="http://schemas.microsoft.com/office/drawing/2014/main" id="{1B69584D-714D-CD87-7B2A-2D4163B0E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8" y="2481263"/>
            <a:ext cx="146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  <a:latin typeface="Symbol" pitchFamily="2" charset="2"/>
              </a:rPr>
              <a:t>f</a:t>
            </a:r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>
            <a:extLst>
              <a:ext uri="{FF2B5EF4-FFF2-40B4-BE49-F238E27FC236}">
                <a16:creationId xmlns:a16="http://schemas.microsoft.com/office/drawing/2014/main" id="{4F7AA1DE-560B-CB99-E977-5992D55BB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139700"/>
            <a:ext cx="7772400" cy="715963"/>
          </a:xfrm>
        </p:spPr>
        <p:txBody>
          <a:bodyPr/>
          <a:lstStyle/>
          <a:p>
            <a:r>
              <a:rPr lang="en-US" altLang="en-US" sz="4000"/>
              <a:t>Differential Delay Element and VCO</a:t>
            </a:r>
          </a:p>
        </p:txBody>
      </p:sp>
      <p:grpSp>
        <p:nvGrpSpPr>
          <p:cNvPr id="630502" name="Group 742">
            <a:extLst>
              <a:ext uri="{FF2B5EF4-FFF2-40B4-BE49-F238E27FC236}">
                <a16:creationId xmlns:a16="http://schemas.microsoft.com/office/drawing/2014/main" id="{551014AF-FA8C-4190-6220-5FBFE7A15856}"/>
              </a:ext>
            </a:extLst>
          </p:cNvPr>
          <p:cNvGrpSpPr>
            <a:grpSpLocks/>
          </p:cNvGrpSpPr>
          <p:nvPr/>
        </p:nvGrpSpPr>
        <p:grpSpPr bwMode="auto">
          <a:xfrm>
            <a:off x="2736850" y="2000250"/>
            <a:ext cx="214313" cy="173038"/>
            <a:chOff x="3865" y="1176"/>
            <a:chExt cx="135" cy="109"/>
          </a:xfrm>
        </p:grpSpPr>
        <p:sp>
          <p:nvSpPr>
            <p:cNvPr id="630275" name="Rectangle 515">
              <a:extLst>
                <a:ext uri="{FF2B5EF4-FFF2-40B4-BE49-F238E27FC236}">
                  <a16:creationId xmlns:a16="http://schemas.microsoft.com/office/drawing/2014/main" id="{54D6CA8A-E6C5-A688-7713-785D79FE9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1176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Times Ten Roman" pitchFamily="2" charset="0"/>
                </a:rPr>
                <a:t>in</a:t>
              </a:r>
              <a:endParaRPr lang="en-US" altLang="en-US"/>
            </a:p>
          </p:txBody>
        </p:sp>
        <p:sp>
          <p:nvSpPr>
            <p:cNvPr id="630276" name="Rectangle 516">
              <a:extLst>
                <a:ext uri="{FF2B5EF4-FFF2-40B4-BE49-F238E27FC236}">
                  <a16:creationId xmlns:a16="http://schemas.microsoft.com/office/drawing/2014/main" id="{6FA7D6DF-7342-E653-3680-858F96718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1189"/>
              <a:ext cx="6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MathematicalPi 1" pitchFamily="82" charset="0"/>
                </a:rPr>
                <a:t>2</a:t>
              </a:r>
              <a:endParaRPr lang="en-US" altLang="en-US"/>
            </a:p>
          </p:txBody>
        </p:sp>
      </p:grpSp>
      <p:sp>
        <p:nvSpPr>
          <p:cNvPr id="630316" name="Rectangle 556">
            <a:extLst>
              <a:ext uri="{FF2B5EF4-FFF2-40B4-BE49-F238E27FC236}">
                <a16:creationId xmlns:a16="http://schemas.microsoft.com/office/drawing/2014/main" id="{4A27E833-C2D5-0880-AAD3-3464C51E2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463" y="3201988"/>
            <a:ext cx="1193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000000"/>
                </a:solidFill>
              </a:rPr>
              <a:t>two stage VCO</a:t>
            </a:r>
            <a:endParaRPr lang="en-US" altLang="en-US" sz="1400"/>
          </a:p>
        </p:txBody>
      </p:sp>
      <p:grpSp>
        <p:nvGrpSpPr>
          <p:cNvPr id="630504" name="Group 744">
            <a:extLst>
              <a:ext uri="{FF2B5EF4-FFF2-40B4-BE49-F238E27FC236}">
                <a16:creationId xmlns:a16="http://schemas.microsoft.com/office/drawing/2014/main" id="{492758B4-428C-97C6-6B73-7E6FE2C11B15}"/>
              </a:ext>
            </a:extLst>
          </p:cNvPr>
          <p:cNvGrpSpPr>
            <a:grpSpLocks/>
          </p:cNvGrpSpPr>
          <p:nvPr/>
        </p:nvGrpSpPr>
        <p:grpSpPr bwMode="auto">
          <a:xfrm>
            <a:off x="5729288" y="1138238"/>
            <a:ext cx="2493962" cy="1855787"/>
            <a:chOff x="4108" y="1079"/>
            <a:chExt cx="1072" cy="807"/>
          </a:xfrm>
        </p:grpSpPr>
        <p:sp>
          <p:nvSpPr>
            <p:cNvPr id="630308" name="Rectangle 548">
              <a:extLst>
                <a:ext uri="{FF2B5EF4-FFF2-40B4-BE49-F238E27FC236}">
                  <a16:creationId xmlns:a16="http://schemas.microsoft.com/office/drawing/2014/main" id="{6E155C12-B7D1-AF86-7C43-C7AB2611D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1378"/>
              <a:ext cx="27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Myriad Roman" charset="0"/>
                </a:rPr>
                <a:t>v</a:t>
              </a:r>
              <a:endParaRPr lang="en-US" altLang="en-US"/>
            </a:p>
          </p:txBody>
        </p:sp>
        <p:sp>
          <p:nvSpPr>
            <p:cNvPr id="630309" name="Rectangle 549">
              <a:extLst>
                <a:ext uri="{FF2B5EF4-FFF2-40B4-BE49-F238E27FC236}">
                  <a16:creationId xmlns:a16="http://schemas.microsoft.com/office/drawing/2014/main" id="{AA09BD41-E8E8-2F72-71AB-0BA47FC4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1416"/>
              <a:ext cx="22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Times Ten Roman" pitchFamily="2" charset="0"/>
                </a:rPr>
                <a:t>1</a:t>
              </a:r>
              <a:endParaRPr lang="en-US" altLang="en-US"/>
            </a:p>
          </p:txBody>
        </p:sp>
        <p:sp>
          <p:nvSpPr>
            <p:cNvPr id="630310" name="Rectangle 550">
              <a:extLst>
                <a:ext uri="{FF2B5EF4-FFF2-40B4-BE49-F238E27FC236}">
                  <a16:creationId xmlns:a16="http://schemas.microsoft.com/office/drawing/2014/main" id="{9D968172-C9C9-633A-3E60-C5F0EAF1B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1482"/>
              <a:ext cx="27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Myriad Roman" charset="0"/>
                </a:rPr>
                <a:t>v</a:t>
              </a:r>
              <a:endParaRPr lang="en-US" altLang="en-US"/>
            </a:p>
          </p:txBody>
        </p:sp>
        <p:sp>
          <p:nvSpPr>
            <p:cNvPr id="630311" name="Rectangle 551">
              <a:extLst>
                <a:ext uri="{FF2B5EF4-FFF2-40B4-BE49-F238E27FC236}">
                  <a16:creationId xmlns:a16="http://schemas.microsoft.com/office/drawing/2014/main" id="{741BAFF0-AC01-0249-6047-62111301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1520"/>
              <a:ext cx="22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Times Ten Roman" pitchFamily="2" charset="0"/>
                </a:rPr>
                <a:t>2</a:t>
              </a:r>
              <a:endParaRPr lang="en-US" altLang="en-US"/>
            </a:p>
          </p:txBody>
        </p:sp>
        <p:sp>
          <p:nvSpPr>
            <p:cNvPr id="630312" name="Rectangle 552">
              <a:extLst>
                <a:ext uri="{FF2B5EF4-FFF2-40B4-BE49-F238E27FC236}">
                  <a16:creationId xmlns:a16="http://schemas.microsoft.com/office/drawing/2014/main" id="{0B77E399-D18F-8275-AC10-E2154DC74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97"/>
              <a:ext cx="27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Myriad Roman" charset="0"/>
                </a:rPr>
                <a:t>v</a:t>
              </a:r>
              <a:endParaRPr lang="en-US" altLang="en-US"/>
            </a:p>
          </p:txBody>
        </p:sp>
        <p:sp>
          <p:nvSpPr>
            <p:cNvPr id="630313" name="Rectangle 553">
              <a:extLst>
                <a:ext uri="{FF2B5EF4-FFF2-40B4-BE49-F238E27FC236}">
                  <a16:creationId xmlns:a16="http://schemas.microsoft.com/office/drawing/2014/main" id="{A344268C-E1C0-39D8-85BB-2932E04F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335"/>
              <a:ext cx="22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Times Ten Roman" pitchFamily="2" charset="0"/>
                </a:rPr>
                <a:t>3</a:t>
              </a:r>
              <a:endParaRPr lang="en-US" altLang="en-US"/>
            </a:p>
          </p:txBody>
        </p:sp>
        <p:sp>
          <p:nvSpPr>
            <p:cNvPr id="630314" name="Rectangle 554">
              <a:extLst>
                <a:ext uri="{FF2B5EF4-FFF2-40B4-BE49-F238E27FC236}">
                  <a16:creationId xmlns:a16="http://schemas.microsoft.com/office/drawing/2014/main" id="{38AF353B-D871-369F-1B38-B57C01FE2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535"/>
              <a:ext cx="2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Myriad Roman" charset="0"/>
                </a:rPr>
                <a:t>v</a:t>
              </a:r>
              <a:endParaRPr lang="en-US" altLang="en-US"/>
            </a:p>
          </p:txBody>
        </p:sp>
        <p:sp>
          <p:nvSpPr>
            <p:cNvPr id="630315" name="Rectangle 555">
              <a:extLst>
                <a:ext uri="{FF2B5EF4-FFF2-40B4-BE49-F238E27FC236}">
                  <a16:creationId xmlns:a16="http://schemas.microsoft.com/office/drawing/2014/main" id="{FB9EE84C-49AD-9124-6F3B-56DA244E5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5" y="1574"/>
              <a:ext cx="22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Times Ten Roman" pitchFamily="2" charset="0"/>
                </a:rPr>
                <a:t>4</a:t>
              </a:r>
              <a:endParaRPr lang="en-US" altLang="en-US"/>
            </a:p>
          </p:txBody>
        </p:sp>
        <p:sp>
          <p:nvSpPr>
            <p:cNvPr id="630318" name="Freeform 558">
              <a:extLst>
                <a:ext uri="{FF2B5EF4-FFF2-40B4-BE49-F238E27FC236}">
                  <a16:creationId xmlns:a16="http://schemas.microsoft.com/office/drawing/2014/main" id="{416A31B3-6C71-9289-35A8-4E87F7C9A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" y="1176"/>
              <a:ext cx="231" cy="616"/>
            </a:xfrm>
            <a:custGeom>
              <a:avLst/>
              <a:gdLst>
                <a:gd name="T0" fmla="*/ 231 w 231"/>
                <a:gd name="T1" fmla="*/ 461 h 616"/>
                <a:gd name="T2" fmla="*/ 231 w 231"/>
                <a:gd name="T3" fmla="*/ 152 h 616"/>
                <a:gd name="T4" fmla="*/ 0 w 231"/>
                <a:gd name="T5" fmla="*/ 0 h 616"/>
                <a:gd name="T6" fmla="*/ 0 w 231"/>
                <a:gd name="T7" fmla="*/ 616 h 616"/>
                <a:gd name="T8" fmla="*/ 231 w 231"/>
                <a:gd name="T9" fmla="*/ 461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616">
                  <a:moveTo>
                    <a:pt x="231" y="461"/>
                  </a:moveTo>
                  <a:lnTo>
                    <a:pt x="231" y="152"/>
                  </a:lnTo>
                  <a:lnTo>
                    <a:pt x="0" y="0"/>
                  </a:lnTo>
                  <a:lnTo>
                    <a:pt x="0" y="616"/>
                  </a:lnTo>
                  <a:lnTo>
                    <a:pt x="231" y="461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19" name="Freeform 559">
              <a:extLst>
                <a:ext uri="{FF2B5EF4-FFF2-40B4-BE49-F238E27FC236}">
                  <a16:creationId xmlns:a16="http://schemas.microsoft.com/office/drawing/2014/main" id="{35FC7380-B030-9A46-C2D7-7E2C7E0A5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412"/>
              <a:ext cx="294" cy="144"/>
            </a:xfrm>
            <a:custGeom>
              <a:avLst/>
              <a:gdLst>
                <a:gd name="T0" fmla="*/ 0 w 294"/>
                <a:gd name="T1" fmla="*/ 0 h 144"/>
                <a:gd name="T2" fmla="*/ 79 w 294"/>
                <a:gd name="T3" fmla="*/ 0 h 144"/>
                <a:gd name="T4" fmla="*/ 155 w 294"/>
                <a:gd name="T5" fmla="*/ 144 h 144"/>
                <a:gd name="T6" fmla="*/ 294 w 294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144">
                  <a:moveTo>
                    <a:pt x="0" y="0"/>
                  </a:moveTo>
                  <a:lnTo>
                    <a:pt x="79" y="0"/>
                  </a:lnTo>
                  <a:lnTo>
                    <a:pt x="155" y="144"/>
                  </a:lnTo>
                  <a:lnTo>
                    <a:pt x="294" y="14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20" name="Freeform 560">
              <a:extLst>
                <a:ext uri="{FF2B5EF4-FFF2-40B4-BE49-F238E27FC236}">
                  <a16:creationId xmlns:a16="http://schemas.microsoft.com/office/drawing/2014/main" id="{043AE7B6-8C10-0C06-E5F1-9D1B44B13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412"/>
              <a:ext cx="294" cy="144"/>
            </a:xfrm>
            <a:custGeom>
              <a:avLst/>
              <a:gdLst>
                <a:gd name="T0" fmla="*/ 294 w 294"/>
                <a:gd name="T1" fmla="*/ 0 h 144"/>
                <a:gd name="T2" fmla="*/ 155 w 294"/>
                <a:gd name="T3" fmla="*/ 0 h 144"/>
                <a:gd name="T4" fmla="*/ 79 w 294"/>
                <a:gd name="T5" fmla="*/ 144 h 144"/>
                <a:gd name="T6" fmla="*/ 0 w 294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144">
                  <a:moveTo>
                    <a:pt x="294" y="0"/>
                  </a:moveTo>
                  <a:lnTo>
                    <a:pt x="155" y="0"/>
                  </a:lnTo>
                  <a:lnTo>
                    <a:pt x="79" y="144"/>
                  </a:lnTo>
                  <a:lnTo>
                    <a:pt x="0" y="14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21" name="Freeform 561">
              <a:extLst>
                <a:ext uri="{FF2B5EF4-FFF2-40B4-BE49-F238E27FC236}">
                  <a16:creationId xmlns:a16="http://schemas.microsoft.com/office/drawing/2014/main" id="{9E46FDEA-DD72-BC7F-55F9-612185319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" y="1176"/>
              <a:ext cx="233" cy="616"/>
            </a:xfrm>
            <a:custGeom>
              <a:avLst/>
              <a:gdLst>
                <a:gd name="T0" fmla="*/ 233 w 233"/>
                <a:gd name="T1" fmla="*/ 461 h 616"/>
                <a:gd name="T2" fmla="*/ 233 w 233"/>
                <a:gd name="T3" fmla="*/ 152 h 616"/>
                <a:gd name="T4" fmla="*/ 0 w 233"/>
                <a:gd name="T5" fmla="*/ 0 h 616"/>
                <a:gd name="T6" fmla="*/ 0 w 233"/>
                <a:gd name="T7" fmla="*/ 616 h 616"/>
                <a:gd name="T8" fmla="*/ 233 w 233"/>
                <a:gd name="T9" fmla="*/ 461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616">
                  <a:moveTo>
                    <a:pt x="233" y="461"/>
                  </a:moveTo>
                  <a:lnTo>
                    <a:pt x="233" y="152"/>
                  </a:lnTo>
                  <a:lnTo>
                    <a:pt x="0" y="0"/>
                  </a:lnTo>
                  <a:lnTo>
                    <a:pt x="0" y="616"/>
                  </a:lnTo>
                  <a:lnTo>
                    <a:pt x="233" y="461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22" name="Freeform 562">
              <a:extLst>
                <a:ext uri="{FF2B5EF4-FFF2-40B4-BE49-F238E27FC236}">
                  <a16:creationId xmlns:a16="http://schemas.microsoft.com/office/drawing/2014/main" id="{FC2B00DA-A814-0E85-7672-7F3302D3C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" y="1536"/>
              <a:ext cx="976" cy="350"/>
            </a:xfrm>
            <a:custGeom>
              <a:avLst/>
              <a:gdLst>
                <a:gd name="T0" fmla="*/ 132 w 976"/>
                <a:gd name="T1" fmla="*/ 0 h 350"/>
                <a:gd name="T2" fmla="*/ 0 w 976"/>
                <a:gd name="T3" fmla="*/ 0 h 350"/>
                <a:gd name="T4" fmla="*/ 0 w 976"/>
                <a:gd name="T5" fmla="*/ 350 h 350"/>
                <a:gd name="T6" fmla="*/ 976 w 976"/>
                <a:gd name="T7" fmla="*/ 350 h 350"/>
                <a:gd name="T8" fmla="*/ 976 w 976"/>
                <a:gd name="T9" fmla="*/ 20 h 350"/>
                <a:gd name="T10" fmla="*/ 890 w 976"/>
                <a:gd name="T11" fmla="*/ 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350">
                  <a:moveTo>
                    <a:pt x="132" y="0"/>
                  </a:moveTo>
                  <a:lnTo>
                    <a:pt x="0" y="0"/>
                  </a:lnTo>
                  <a:lnTo>
                    <a:pt x="0" y="350"/>
                  </a:lnTo>
                  <a:lnTo>
                    <a:pt x="976" y="350"/>
                  </a:lnTo>
                  <a:lnTo>
                    <a:pt x="976" y="20"/>
                  </a:lnTo>
                  <a:lnTo>
                    <a:pt x="890" y="2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23" name="Freeform 563">
              <a:extLst>
                <a:ext uri="{FF2B5EF4-FFF2-40B4-BE49-F238E27FC236}">
                  <a16:creationId xmlns:a16="http://schemas.microsoft.com/office/drawing/2014/main" id="{3FB0D835-EC3C-67D8-D496-455FC1558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" y="1079"/>
              <a:ext cx="976" cy="353"/>
            </a:xfrm>
            <a:custGeom>
              <a:avLst/>
              <a:gdLst>
                <a:gd name="T0" fmla="*/ 132 w 976"/>
                <a:gd name="T1" fmla="*/ 353 h 353"/>
                <a:gd name="T2" fmla="*/ 0 w 976"/>
                <a:gd name="T3" fmla="*/ 353 h 353"/>
                <a:gd name="T4" fmla="*/ 0 w 976"/>
                <a:gd name="T5" fmla="*/ 0 h 353"/>
                <a:gd name="T6" fmla="*/ 976 w 976"/>
                <a:gd name="T7" fmla="*/ 0 h 353"/>
                <a:gd name="T8" fmla="*/ 976 w 976"/>
                <a:gd name="T9" fmla="*/ 333 h 353"/>
                <a:gd name="T10" fmla="*/ 890 w 976"/>
                <a:gd name="T11" fmla="*/ 33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353">
                  <a:moveTo>
                    <a:pt x="13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976" y="0"/>
                  </a:lnTo>
                  <a:lnTo>
                    <a:pt x="976" y="333"/>
                  </a:lnTo>
                  <a:lnTo>
                    <a:pt x="890" y="33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24" name="Freeform 564">
              <a:extLst>
                <a:ext uri="{FF2B5EF4-FFF2-40B4-BE49-F238E27FC236}">
                  <a16:creationId xmlns:a16="http://schemas.microsoft.com/office/drawing/2014/main" id="{6D9ECD93-CDD4-79CA-C578-C1381CA14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9" y="1396"/>
              <a:ext cx="15" cy="56"/>
            </a:xfrm>
            <a:custGeom>
              <a:avLst/>
              <a:gdLst>
                <a:gd name="T0" fmla="*/ 13 w 15"/>
                <a:gd name="T1" fmla="*/ 46 h 56"/>
                <a:gd name="T2" fmla="*/ 13 w 15"/>
                <a:gd name="T3" fmla="*/ 46 h 56"/>
                <a:gd name="T4" fmla="*/ 10 w 15"/>
                <a:gd name="T5" fmla="*/ 51 h 56"/>
                <a:gd name="T6" fmla="*/ 8 w 15"/>
                <a:gd name="T7" fmla="*/ 51 h 56"/>
                <a:gd name="T8" fmla="*/ 8 w 15"/>
                <a:gd name="T9" fmla="*/ 51 h 56"/>
                <a:gd name="T10" fmla="*/ 5 w 15"/>
                <a:gd name="T11" fmla="*/ 51 h 56"/>
                <a:gd name="T12" fmla="*/ 5 w 15"/>
                <a:gd name="T13" fmla="*/ 51 h 56"/>
                <a:gd name="T14" fmla="*/ 5 w 15"/>
                <a:gd name="T15" fmla="*/ 46 h 56"/>
                <a:gd name="T16" fmla="*/ 13 w 15"/>
                <a:gd name="T17" fmla="*/ 21 h 56"/>
                <a:gd name="T18" fmla="*/ 13 w 15"/>
                <a:gd name="T19" fmla="*/ 21 h 56"/>
                <a:gd name="T20" fmla="*/ 13 w 15"/>
                <a:gd name="T21" fmla="*/ 18 h 56"/>
                <a:gd name="T22" fmla="*/ 13 w 15"/>
                <a:gd name="T23" fmla="*/ 18 h 56"/>
                <a:gd name="T24" fmla="*/ 13 w 15"/>
                <a:gd name="T25" fmla="*/ 18 h 56"/>
                <a:gd name="T26" fmla="*/ 13 w 15"/>
                <a:gd name="T27" fmla="*/ 18 h 56"/>
                <a:gd name="T28" fmla="*/ 0 w 15"/>
                <a:gd name="T29" fmla="*/ 21 h 56"/>
                <a:gd name="T30" fmla="*/ 0 w 15"/>
                <a:gd name="T31" fmla="*/ 21 h 56"/>
                <a:gd name="T32" fmla="*/ 0 w 15"/>
                <a:gd name="T33" fmla="*/ 21 h 56"/>
                <a:gd name="T34" fmla="*/ 5 w 15"/>
                <a:gd name="T35" fmla="*/ 23 h 56"/>
                <a:gd name="T36" fmla="*/ 5 w 15"/>
                <a:gd name="T37" fmla="*/ 23 h 56"/>
                <a:gd name="T38" fmla="*/ 5 w 15"/>
                <a:gd name="T39" fmla="*/ 23 h 56"/>
                <a:gd name="T40" fmla="*/ 5 w 15"/>
                <a:gd name="T41" fmla="*/ 26 h 56"/>
                <a:gd name="T42" fmla="*/ 0 w 15"/>
                <a:gd name="T43" fmla="*/ 48 h 56"/>
                <a:gd name="T44" fmla="*/ 0 w 15"/>
                <a:gd name="T45" fmla="*/ 48 h 56"/>
                <a:gd name="T46" fmla="*/ 0 w 15"/>
                <a:gd name="T47" fmla="*/ 51 h 56"/>
                <a:gd name="T48" fmla="*/ 0 w 15"/>
                <a:gd name="T49" fmla="*/ 51 h 56"/>
                <a:gd name="T50" fmla="*/ 0 w 15"/>
                <a:gd name="T51" fmla="*/ 56 h 56"/>
                <a:gd name="T52" fmla="*/ 3 w 15"/>
                <a:gd name="T53" fmla="*/ 56 h 56"/>
                <a:gd name="T54" fmla="*/ 3 w 15"/>
                <a:gd name="T55" fmla="*/ 56 h 56"/>
                <a:gd name="T56" fmla="*/ 5 w 15"/>
                <a:gd name="T57" fmla="*/ 56 h 56"/>
                <a:gd name="T58" fmla="*/ 10 w 15"/>
                <a:gd name="T59" fmla="*/ 54 h 56"/>
                <a:gd name="T60" fmla="*/ 15 w 15"/>
                <a:gd name="T61" fmla="*/ 46 h 56"/>
                <a:gd name="T62" fmla="*/ 13 w 15"/>
                <a:gd name="T63" fmla="*/ 46 h 56"/>
                <a:gd name="T64" fmla="*/ 13 w 15"/>
                <a:gd name="T65" fmla="*/ 0 h 56"/>
                <a:gd name="T66" fmla="*/ 13 w 15"/>
                <a:gd name="T67" fmla="*/ 0 h 56"/>
                <a:gd name="T68" fmla="*/ 10 w 15"/>
                <a:gd name="T69" fmla="*/ 0 h 56"/>
                <a:gd name="T70" fmla="*/ 8 w 15"/>
                <a:gd name="T71" fmla="*/ 5 h 56"/>
                <a:gd name="T72" fmla="*/ 8 w 15"/>
                <a:gd name="T73" fmla="*/ 5 h 56"/>
                <a:gd name="T74" fmla="*/ 10 w 15"/>
                <a:gd name="T75" fmla="*/ 8 h 56"/>
                <a:gd name="T76" fmla="*/ 13 w 15"/>
                <a:gd name="T77" fmla="*/ 8 h 56"/>
                <a:gd name="T78" fmla="*/ 13 w 15"/>
                <a:gd name="T79" fmla="*/ 8 h 56"/>
                <a:gd name="T80" fmla="*/ 15 w 15"/>
                <a:gd name="T81" fmla="*/ 8 h 56"/>
                <a:gd name="T82" fmla="*/ 15 w 15"/>
                <a:gd name="T83" fmla="*/ 5 h 56"/>
                <a:gd name="T84" fmla="*/ 15 w 15"/>
                <a:gd name="T85" fmla="*/ 5 h 56"/>
                <a:gd name="T86" fmla="*/ 15 w 15"/>
                <a:gd name="T87" fmla="*/ 0 h 56"/>
                <a:gd name="T88" fmla="*/ 13 w 15"/>
                <a:gd name="T89" fmla="*/ 0 h 56"/>
                <a:gd name="T90" fmla="*/ 13 w 15"/>
                <a:gd name="T9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" h="56">
                  <a:moveTo>
                    <a:pt x="13" y="46"/>
                  </a:moveTo>
                  <a:lnTo>
                    <a:pt x="13" y="46"/>
                  </a:lnTo>
                  <a:lnTo>
                    <a:pt x="10" y="51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5" y="46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5" y="56"/>
                  </a:lnTo>
                  <a:lnTo>
                    <a:pt x="10" y="54"/>
                  </a:lnTo>
                  <a:lnTo>
                    <a:pt x="15" y="46"/>
                  </a:lnTo>
                  <a:lnTo>
                    <a:pt x="13" y="46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0" y="0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25" name="Freeform 565">
              <a:extLst>
                <a:ext uri="{FF2B5EF4-FFF2-40B4-BE49-F238E27FC236}">
                  <a16:creationId xmlns:a16="http://schemas.microsoft.com/office/drawing/2014/main" id="{B690E20B-F547-46D0-58B7-E17A451B7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1401"/>
              <a:ext cx="44" cy="49"/>
            </a:xfrm>
            <a:custGeom>
              <a:avLst/>
              <a:gdLst>
                <a:gd name="T0" fmla="*/ 21 w 44"/>
                <a:gd name="T1" fmla="*/ 49 h 49"/>
                <a:gd name="T2" fmla="*/ 23 w 44"/>
                <a:gd name="T3" fmla="*/ 49 h 49"/>
                <a:gd name="T4" fmla="*/ 23 w 44"/>
                <a:gd name="T5" fmla="*/ 26 h 49"/>
                <a:gd name="T6" fmla="*/ 44 w 44"/>
                <a:gd name="T7" fmla="*/ 26 h 49"/>
                <a:gd name="T8" fmla="*/ 44 w 44"/>
                <a:gd name="T9" fmla="*/ 23 h 49"/>
                <a:gd name="T10" fmla="*/ 23 w 44"/>
                <a:gd name="T11" fmla="*/ 23 h 49"/>
                <a:gd name="T12" fmla="*/ 23 w 44"/>
                <a:gd name="T13" fmla="*/ 0 h 49"/>
                <a:gd name="T14" fmla="*/ 21 w 44"/>
                <a:gd name="T15" fmla="*/ 0 h 49"/>
                <a:gd name="T16" fmla="*/ 21 w 44"/>
                <a:gd name="T17" fmla="*/ 23 h 49"/>
                <a:gd name="T18" fmla="*/ 0 w 44"/>
                <a:gd name="T19" fmla="*/ 23 h 49"/>
                <a:gd name="T20" fmla="*/ 0 w 44"/>
                <a:gd name="T21" fmla="*/ 26 h 49"/>
                <a:gd name="T22" fmla="*/ 21 w 44"/>
                <a:gd name="T23" fmla="*/ 26 h 49"/>
                <a:gd name="T24" fmla="*/ 21 w 44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9">
                  <a:moveTo>
                    <a:pt x="21" y="49"/>
                  </a:moveTo>
                  <a:lnTo>
                    <a:pt x="23" y="49"/>
                  </a:lnTo>
                  <a:lnTo>
                    <a:pt x="23" y="26"/>
                  </a:lnTo>
                  <a:lnTo>
                    <a:pt x="44" y="26"/>
                  </a:lnTo>
                  <a:lnTo>
                    <a:pt x="44" y="23"/>
                  </a:lnTo>
                  <a:lnTo>
                    <a:pt x="23" y="23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1" y="23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21" y="26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26" name="Freeform 566">
              <a:extLst>
                <a:ext uri="{FF2B5EF4-FFF2-40B4-BE49-F238E27FC236}">
                  <a16:creationId xmlns:a16="http://schemas.microsoft.com/office/drawing/2014/main" id="{171A073D-9210-C573-2DF5-0E1FE954C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" y="1376"/>
              <a:ext cx="15" cy="56"/>
            </a:xfrm>
            <a:custGeom>
              <a:avLst/>
              <a:gdLst>
                <a:gd name="T0" fmla="*/ 12 w 15"/>
                <a:gd name="T1" fmla="*/ 46 h 56"/>
                <a:gd name="T2" fmla="*/ 12 w 15"/>
                <a:gd name="T3" fmla="*/ 46 h 56"/>
                <a:gd name="T4" fmla="*/ 10 w 15"/>
                <a:gd name="T5" fmla="*/ 51 h 56"/>
                <a:gd name="T6" fmla="*/ 7 w 15"/>
                <a:gd name="T7" fmla="*/ 51 h 56"/>
                <a:gd name="T8" fmla="*/ 7 w 15"/>
                <a:gd name="T9" fmla="*/ 51 h 56"/>
                <a:gd name="T10" fmla="*/ 5 w 15"/>
                <a:gd name="T11" fmla="*/ 51 h 56"/>
                <a:gd name="T12" fmla="*/ 5 w 15"/>
                <a:gd name="T13" fmla="*/ 51 h 56"/>
                <a:gd name="T14" fmla="*/ 5 w 15"/>
                <a:gd name="T15" fmla="*/ 46 h 56"/>
                <a:gd name="T16" fmla="*/ 12 w 15"/>
                <a:gd name="T17" fmla="*/ 20 h 56"/>
                <a:gd name="T18" fmla="*/ 12 w 15"/>
                <a:gd name="T19" fmla="*/ 20 h 56"/>
                <a:gd name="T20" fmla="*/ 12 w 15"/>
                <a:gd name="T21" fmla="*/ 18 h 56"/>
                <a:gd name="T22" fmla="*/ 12 w 15"/>
                <a:gd name="T23" fmla="*/ 18 h 56"/>
                <a:gd name="T24" fmla="*/ 12 w 15"/>
                <a:gd name="T25" fmla="*/ 18 h 56"/>
                <a:gd name="T26" fmla="*/ 12 w 15"/>
                <a:gd name="T27" fmla="*/ 18 h 56"/>
                <a:gd name="T28" fmla="*/ 2 w 15"/>
                <a:gd name="T29" fmla="*/ 20 h 56"/>
                <a:gd name="T30" fmla="*/ 0 w 15"/>
                <a:gd name="T31" fmla="*/ 20 h 56"/>
                <a:gd name="T32" fmla="*/ 0 w 15"/>
                <a:gd name="T33" fmla="*/ 20 h 56"/>
                <a:gd name="T34" fmla="*/ 5 w 15"/>
                <a:gd name="T35" fmla="*/ 23 h 56"/>
                <a:gd name="T36" fmla="*/ 5 w 15"/>
                <a:gd name="T37" fmla="*/ 23 h 56"/>
                <a:gd name="T38" fmla="*/ 5 w 15"/>
                <a:gd name="T39" fmla="*/ 23 h 56"/>
                <a:gd name="T40" fmla="*/ 5 w 15"/>
                <a:gd name="T41" fmla="*/ 25 h 56"/>
                <a:gd name="T42" fmla="*/ 0 w 15"/>
                <a:gd name="T43" fmla="*/ 48 h 56"/>
                <a:gd name="T44" fmla="*/ 0 w 15"/>
                <a:gd name="T45" fmla="*/ 48 h 56"/>
                <a:gd name="T46" fmla="*/ 0 w 15"/>
                <a:gd name="T47" fmla="*/ 51 h 56"/>
                <a:gd name="T48" fmla="*/ 0 w 15"/>
                <a:gd name="T49" fmla="*/ 51 h 56"/>
                <a:gd name="T50" fmla="*/ 0 w 15"/>
                <a:gd name="T51" fmla="*/ 56 h 56"/>
                <a:gd name="T52" fmla="*/ 2 w 15"/>
                <a:gd name="T53" fmla="*/ 56 h 56"/>
                <a:gd name="T54" fmla="*/ 2 w 15"/>
                <a:gd name="T55" fmla="*/ 56 h 56"/>
                <a:gd name="T56" fmla="*/ 5 w 15"/>
                <a:gd name="T57" fmla="*/ 56 h 56"/>
                <a:gd name="T58" fmla="*/ 10 w 15"/>
                <a:gd name="T59" fmla="*/ 53 h 56"/>
                <a:gd name="T60" fmla="*/ 15 w 15"/>
                <a:gd name="T61" fmla="*/ 46 h 56"/>
                <a:gd name="T62" fmla="*/ 12 w 15"/>
                <a:gd name="T63" fmla="*/ 46 h 56"/>
                <a:gd name="T64" fmla="*/ 12 w 15"/>
                <a:gd name="T65" fmla="*/ 0 h 56"/>
                <a:gd name="T66" fmla="*/ 12 w 15"/>
                <a:gd name="T67" fmla="*/ 0 h 56"/>
                <a:gd name="T68" fmla="*/ 10 w 15"/>
                <a:gd name="T69" fmla="*/ 0 h 56"/>
                <a:gd name="T70" fmla="*/ 7 w 15"/>
                <a:gd name="T71" fmla="*/ 5 h 56"/>
                <a:gd name="T72" fmla="*/ 7 w 15"/>
                <a:gd name="T73" fmla="*/ 5 h 56"/>
                <a:gd name="T74" fmla="*/ 10 w 15"/>
                <a:gd name="T75" fmla="*/ 8 h 56"/>
                <a:gd name="T76" fmla="*/ 12 w 15"/>
                <a:gd name="T77" fmla="*/ 8 h 56"/>
                <a:gd name="T78" fmla="*/ 12 w 15"/>
                <a:gd name="T79" fmla="*/ 8 h 56"/>
                <a:gd name="T80" fmla="*/ 15 w 15"/>
                <a:gd name="T81" fmla="*/ 8 h 56"/>
                <a:gd name="T82" fmla="*/ 15 w 15"/>
                <a:gd name="T83" fmla="*/ 5 h 56"/>
                <a:gd name="T84" fmla="*/ 15 w 15"/>
                <a:gd name="T85" fmla="*/ 5 h 56"/>
                <a:gd name="T86" fmla="*/ 15 w 15"/>
                <a:gd name="T87" fmla="*/ 0 h 56"/>
                <a:gd name="T88" fmla="*/ 12 w 15"/>
                <a:gd name="T89" fmla="*/ 0 h 56"/>
                <a:gd name="T90" fmla="*/ 12 w 15"/>
                <a:gd name="T9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" h="56">
                  <a:moveTo>
                    <a:pt x="12" y="46"/>
                  </a:moveTo>
                  <a:lnTo>
                    <a:pt x="12" y="46"/>
                  </a:lnTo>
                  <a:lnTo>
                    <a:pt x="10" y="51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5" y="46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5" y="56"/>
                  </a:lnTo>
                  <a:lnTo>
                    <a:pt x="10" y="53"/>
                  </a:lnTo>
                  <a:lnTo>
                    <a:pt x="15" y="46"/>
                  </a:lnTo>
                  <a:lnTo>
                    <a:pt x="12" y="46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7" y="5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27" name="Freeform 567">
              <a:extLst>
                <a:ext uri="{FF2B5EF4-FFF2-40B4-BE49-F238E27FC236}">
                  <a16:creationId xmlns:a16="http://schemas.microsoft.com/office/drawing/2014/main" id="{51734B26-245F-6F53-F4E6-3BAC3E1B4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" y="1381"/>
              <a:ext cx="43" cy="48"/>
            </a:xfrm>
            <a:custGeom>
              <a:avLst/>
              <a:gdLst>
                <a:gd name="T0" fmla="*/ 20 w 43"/>
                <a:gd name="T1" fmla="*/ 48 h 48"/>
                <a:gd name="T2" fmla="*/ 23 w 43"/>
                <a:gd name="T3" fmla="*/ 48 h 48"/>
                <a:gd name="T4" fmla="*/ 23 w 43"/>
                <a:gd name="T5" fmla="*/ 25 h 48"/>
                <a:gd name="T6" fmla="*/ 43 w 43"/>
                <a:gd name="T7" fmla="*/ 25 h 48"/>
                <a:gd name="T8" fmla="*/ 43 w 43"/>
                <a:gd name="T9" fmla="*/ 23 h 48"/>
                <a:gd name="T10" fmla="*/ 23 w 43"/>
                <a:gd name="T11" fmla="*/ 23 h 48"/>
                <a:gd name="T12" fmla="*/ 23 w 43"/>
                <a:gd name="T13" fmla="*/ 0 h 48"/>
                <a:gd name="T14" fmla="*/ 20 w 43"/>
                <a:gd name="T15" fmla="*/ 0 h 48"/>
                <a:gd name="T16" fmla="*/ 20 w 43"/>
                <a:gd name="T17" fmla="*/ 23 h 48"/>
                <a:gd name="T18" fmla="*/ 0 w 43"/>
                <a:gd name="T19" fmla="*/ 23 h 48"/>
                <a:gd name="T20" fmla="*/ 0 w 43"/>
                <a:gd name="T21" fmla="*/ 25 h 48"/>
                <a:gd name="T22" fmla="*/ 20 w 43"/>
                <a:gd name="T23" fmla="*/ 25 h 48"/>
                <a:gd name="T24" fmla="*/ 20 w 43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8">
                  <a:moveTo>
                    <a:pt x="20" y="48"/>
                  </a:moveTo>
                  <a:lnTo>
                    <a:pt x="23" y="48"/>
                  </a:lnTo>
                  <a:lnTo>
                    <a:pt x="23" y="25"/>
                  </a:lnTo>
                  <a:lnTo>
                    <a:pt x="43" y="25"/>
                  </a:lnTo>
                  <a:lnTo>
                    <a:pt x="43" y="23"/>
                  </a:lnTo>
                  <a:lnTo>
                    <a:pt x="23" y="23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20" y="23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0" y="25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28" name="Freeform 568">
              <a:extLst>
                <a:ext uri="{FF2B5EF4-FFF2-40B4-BE49-F238E27FC236}">
                  <a16:creationId xmlns:a16="http://schemas.microsoft.com/office/drawing/2014/main" id="{E8C8E85D-D930-72FE-1E88-BD3AEDCB2E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8" y="1394"/>
              <a:ext cx="35" cy="38"/>
            </a:xfrm>
            <a:custGeom>
              <a:avLst/>
              <a:gdLst>
                <a:gd name="T0" fmla="*/ 12 w 35"/>
                <a:gd name="T1" fmla="*/ 35 h 38"/>
                <a:gd name="T2" fmla="*/ 12 w 35"/>
                <a:gd name="T3" fmla="*/ 35 h 38"/>
                <a:gd name="T4" fmla="*/ 10 w 35"/>
                <a:gd name="T5" fmla="*/ 35 h 38"/>
                <a:gd name="T6" fmla="*/ 7 w 35"/>
                <a:gd name="T7" fmla="*/ 33 h 38"/>
                <a:gd name="T8" fmla="*/ 7 w 35"/>
                <a:gd name="T9" fmla="*/ 28 h 38"/>
                <a:gd name="T10" fmla="*/ 7 w 35"/>
                <a:gd name="T11" fmla="*/ 28 h 38"/>
                <a:gd name="T12" fmla="*/ 7 w 35"/>
                <a:gd name="T13" fmla="*/ 20 h 38"/>
                <a:gd name="T14" fmla="*/ 10 w 35"/>
                <a:gd name="T15" fmla="*/ 12 h 38"/>
                <a:gd name="T16" fmla="*/ 15 w 35"/>
                <a:gd name="T17" fmla="*/ 5 h 38"/>
                <a:gd name="T18" fmla="*/ 23 w 35"/>
                <a:gd name="T19" fmla="*/ 2 h 38"/>
                <a:gd name="T20" fmla="*/ 23 w 35"/>
                <a:gd name="T21" fmla="*/ 2 h 38"/>
                <a:gd name="T22" fmla="*/ 25 w 35"/>
                <a:gd name="T23" fmla="*/ 2 h 38"/>
                <a:gd name="T24" fmla="*/ 28 w 35"/>
                <a:gd name="T25" fmla="*/ 5 h 38"/>
                <a:gd name="T26" fmla="*/ 28 w 35"/>
                <a:gd name="T27" fmla="*/ 10 h 38"/>
                <a:gd name="T28" fmla="*/ 28 w 35"/>
                <a:gd name="T29" fmla="*/ 10 h 38"/>
                <a:gd name="T30" fmla="*/ 28 w 35"/>
                <a:gd name="T31" fmla="*/ 18 h 38"/>
                <a:gd name="T32" fmla="*/ 25 w 35"/>
                <a:gd name="T33" fmla="*/ 25 h 38"/>
                <a:gd name="T34" fmla="*/ 20 w 35"/>
                <a:gd name="T35" fmla="*/ 33 h 38"/>
                <a:gd name="T36" fmla="*/ 12 w 35"/>
                <a:gd name="T37" fmla="*/ 35 h 38"/>
                <a:gd name="T38" fmla="*/ 12 w 35"/>
                <a:gd name="T39" fmla="*/ 35 h 38"/>
                <a:gd name="T40" fmla="*/ 23 w 35"/>
                <a:gd name="T41" fmla="*/ 0 h 38"/>
                <a:gd name="T42" fmla="*/ 23 w 35"/>
                <a:gd name="T43" fmla="*/ 0 h 38"/>
                <a:gd name="T44" fmla="*/ 15 w 35"/>
                <a:gd name="T45" fmla="*/ 2 h 38"/>
                <a:gd name="T46" fmla="*/ 7 w 35"/>
                <a:gd name="T47" fmla="*/ 7 h 38"/>
                <a:gd name="T48" fmla="*/ 2 w 35"/>
                <a:gd name="T49" fmla="*/ 15 h 38"/>
                <a:gd name="T50" fmla="*/ 0 w 35"/>
                <a:gd name="T51" fmla="*/ 25 h 38"/>
                <a:gd name="T52" fmla="*/ 0 w 35"/>
                <a:gd name="T53" fmla="*/ 25 h 38"/>
                <a:gd name="T54" fmla="*/ 2 w 35"/>
                <a:gd name="T55" fmla="*/ 30 h 38"/>
                <a:gd name="T56" fmla="*/ 5 w 35"/>
                <a:gd name="T57" fmla="*/ 35 h 38"/>
                <a:gd name="T58" fmla="*/ 7 w 35"/>
                <a:gd name="T59" fmla="*/ 38 h 38"/>
                <a:gd name="T60" fmla="*/ 12 w 35"/>
                <a:gd name="T61" fmla="*/ 38 h 38"/>
                <a:gd name="T62" fmla="*/ 12 w 35"/>
                <a:gd name="T63" fmla="*/ 38 h 38"/>
                <a:gd name="T64" fmla="*/ 20 w 35"/>
                <a:gd name="T65" fmla="*/ 35 h 38"/>
                <a:gd name="T66" fmla="*/ 28 w 35"/>
                <a:gd name="T67" fmla="*/ 30 h 38"/>
                <a:gd name="T68" fmla="*/ 33 w 35"/>
                <a:gd name="T69" fmla="*/ 20 h 38"/>
                <a:gd name="T70" fmla="*/ 35 w 35"/>
                <a:gd name="T71" fmla="*/ 12 h 38"/>
                <a:gd name="T72" fmla="*/ 35 w 35"/>
                <a:gd name="T73" fmla="*/ 12 h 38"/>
                <a:gd name="T74" fmla="*/ 35 w 35"/>
                <a:gd name="T75" fmla="*/ 7 h 38"/>
                <a:gd name="T76" fmla="*/ 33 w 35"/>
                <a:gd name="T77" fmla="*/ 2 h 38"/>
                <a:gd name="T78" fmla="*/ 28 w 35"/>
                <a:gd name="T79" fmla="*/ 0 h 38"/>
                <a:gd name="T80" fmla="*/ 23 w 35"/>
                <a:gd name="T81" fmla="*/ 0 h 38"/>
                <a:gd name="T82" fmla="*/ 23 w 35"/>
                <a:gd name="T8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8">
                  <a:moveTo>
                    <a:pt x="12" y="35"/>
                  </a:moveTo>
                  <a:lnTo>
                    <a:pt x="12" y="35"/>
                  </a:lnTo>
                  <a:lnTo>
                    <a:pt x="10" y="35"/>
                  </a:lnTo>
                  <a:lnTo>
                    <a:pt x="7" y="33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0"/>
                  </a:lnTo>
                  <a:lnTo>
                    <a:pt x="10" y="12"/>
                  </a:lnTo>
                  <a:lnTo>
                    <a:pt x="15" y="5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8" y="5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18"/>
                  </a:lnTo>
                  <a:lnTo>
                    <a:pt x="25" y="25"/>
                  </a:lnTo>
                  <a:lnTo>
                    <a:pt x="20" y="33"/>
                  </a:lnTo>
                  <a:lnTo>
                    <a:pt x="12" y="35"/>
                  </a:lnTo>
                  <a:lnTo>
                    <a:pt x="12" y="35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0"/>
                  </a:lnTo>
                  <a:lnTo>
                    <a:pt x="5" y="35"/>
                  </a:lnTo>
                  <a:lnTo>
                    <a:pt x="7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0" y="35"/>
                  </a:lnTo>
                  <a:lnTo>
                    <a:pt x="28" y="30"/>
                  </a:lnTo>
                  <a:lnTo>
                    <a:pt x="33" y="20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5" y="7"/>
                  </a:lnTo>
                  <a:lnTo>
                    <a:pt x="33" y="2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29" name="Freeform 569">
              <a:extLst>
                <a:ext uri="{FF2B5EF4-FFF2-40B4-BE49-F238E27FC236}">
                  <a16:creationId xmlns:a16="http://schemas.microsoft.com/office/drawing/2014/main" id="{6034E175-429D-686F-EE2B-405833163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" y="1381"/>
              <a:ext cx="43" cy="48"/>
            </a:xfrm>
            <a:custGeom>
              <a:avLst/>
              <a:gdLst>
                <a:gd name="T0" fmla="*/ 20 w 43"/>
                <a:gd name="T1" fmla="*/ 48 h 48"/>
                <a:gd name="T2" fmla="*/ 23 w 43"/>
                <a:gd name="T3" fmla="*/ 48 h 48"/>
                <a:gd name="T4" fmla="*/ 23 w 43"/>
                <a:gd name="T5" fmla="*/ 25 h 48"/>
                <a:gd name="T6" fmla="*/ 43 w 43"/>
                <a:gd name="T7" fmla="*/ 25 h 48"/>
                <a:gd name="T8" fmla="*/ 43 w 43"/>
                <a:gd name="T9" fmla="*/ 23 h 48"/>
                <a:gd name="T10" fmla="*/ 23 w 43"/>
                <a:gd name="T11" fmla="*/ 23 h 48"/>
                <a:gd name="T12" fmla="*/ 23 w 43"/>
                <a:gd name="T13" fmla="*/ 0 h 48"/>
                <a:gd name="T14" fmla="*/ 20 w 43"/>
                <a:gd name="T15" fmla="*/ 0 h 48"/>
                <a:gd name="T16" fmla="*/ 20 w 43"/>
                <a:gd name="T17" fmla="*/ 23 h 48"/>
                <a:gd name="T18" fmla="*/ 0 w 43"/>
                <a:gd name="T19" fmla="*/ 23 h 48"/>
                <a:gd name="T20" fmla="*/ 0 w 43"/>
                <a:gd name="T21" fmla="*/ 25 h 48"/>
                <a:gd name="T22" fmla="*/ 20 w 43"/>
                <a:gd name="T23" fmla="*/ 25 h 48"/>
                <a:gd name="T24" fmla="*/ 20 w 43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8">
                  <a:moveTo>
                    <a:pt x="20" y="48"/>
                  </a:moveTo>
                  <a:lnTo>
                    <a:pt x="23" y="48"/>
                  </a:lnTo>
                  <a:lnTo>
                    <a:pt x="23" y="25"/>
                  </a:lnTo>
                  <a:lnTo>
                    <a:pt x="43" y="25"/>
                  </a:lnTo>
                  <a:lnTo>
                    <a:pt x="43" y="23"/>
                  </a:lnTo>
                  <a:lnTo>
                    <a:pt x="23" y="23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20" y="23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0" y="25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30" name="Freeform 570">
              <a:extLst>
                <a:ext uri="{FF2B5EF4-FFF2-40B4-BE49-F238E27FC236}">
                  <a16:creationId xmlns:a16="http://schemas.microsoft.com/office/drawing/2014/main" id="{3055AE6F-29C7-B4CD-637F-FBE081C15C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3" y="1394"/>
              <a:ext cx="35" cy="38"/>
            </a:xfrm>
            <a:custGeom>
              <a:avLst/>
              <a:gdLst>
                <a:gd name="T0" fmla="*/ 15 w 35"/>
                <a:gd name="T1" fmla="*/ 35 h 38"/>
                <a:gd name="T2" fmla="*/ 15 w 35"/>
                <a:gd name="T3" fmla="*/ 35 h 38"/>
                <a:gd name="T4" fmla="*/ 10 w 35"/>
                <a:gd name="T5" fmla="*/ 35 h 38"/>
                <a:gd name="T6" fmla="*/ 10 w 35"/>
                <a:gd name="T7" fmla="*/ 33 h 38"/>
                <a:gd name="T8" fmla="*/ 7 w 35"/>
                <a:gd name="T9" fmla="*/ 28 h 38"/>
                <a:gd name="T10" fmla="*/ 7 w 35"/>
                <a:gd name="T11" fmla="*/ 28 h 38"/>
                <a:gd name="T12" fmla="*/ 7 w 35"/>
                <a:gd name="T13" fmla="*/ 20 h 38"/>
                <a:gd name="T14" fmla="*/ 12 w 35"/>
                <a:gd name="T15" fmla="*/ 12 h 38"/>
                <a:gd name="T16" fmla="*/ 17 w 35"/>
                <a:gd name="T17" fmla="*/ 5 h 38"/>
                <a:gd name="T18" fmla="*/ 22 w 35"/>
                <a:gd name="T19" fmla="*/ 2 h 38"/>
                <a:gd name="T20" fmla="*/ 22 w 35"/>
                <a:gd name="T21" fmla="*/ 2 h 38"/>
                <a:gd name="T22" fmla="*/ 25 w 35"/>
                <a:gd name="T23" fmla="*/ 2 h 38"/>
                <a:gd name="T24" fmla="*/ 27 w 35"/>
                <a:gd name="T25" fmla="*/ 5 h 38"/>
                <a:gd name="T26" fmla="*/ 30 w 35"/>
                <a:gd name="T27" fmla="*/ 10 h 38"/>
                <a:gd name="T28" fmla="*/ 30 w 35"/>
                <a:gd name="T29" fmla="*/ 10 h 38"/>
                <a:gd name="T30" fmla="*/ 27 w 35"/>
                <a:gd name="T31" fmla="*/ 18 h 38"/>
                <a:gd name="T32" fmla="*/ 25 w 35"/>
                <a:gd name="T33" fmla="*/ 25 h 38"/>
                <a:gd name="T34" fmla="*/ 20 w 35"/>
                <a:gd name="T35" fmla="*/ 33 h 38"/>
                <a:gd name="T36" fmla="*/ 15 w 35"/>
                <a:gd name="T37" fmla="*/ 35 h 38"/>
                <a:gd name="T38" fmla="*/ 15 w 35"/>
                <a:gd name="T39" fmla="*/ 35 h 38"/>
                <a:gd name="T40" fmla="*/ 22 w 35"/>
                <a:gd name="T41" fmla="*/ 0 h 38"/>
                <a:gd name="T42" fmla="*/ 22 w 35"/>
                <a:gd name="T43" fmla="*/ 0 h 38"/>
                <a:gd name="T44" fmla="*/ 15 w 35"/>
                <a:gd name="T45" fmla="*/ 2 h 38"/>
                <a:gd name="T46" fmla="*/ 7 w 35"/>
                <a:gd name="T47" fmla="*/ 7 h 38"/>
                <a:gd name="T48" fmla="*/ 2 w 35"/>
                <a:gd name="T49" fmla="*/ 15 h 38"/>
                <a:gd name="T50" fmla="*/ 0 w 35"/>
                <a:gd name="T51" fmla="*/ 25 h 38"/>
                <a:gd name="T52" fmla="*/ 0 w 35"/>
                <a:gd name="T53" fmla="*/ 25 h 38"/>
                <a:gd name="T54" fmla="*/ 2 w 35"/>
                <a:gd name="T55" fmla="*/ 30 h 38"/>
                <a:gd name="T56" fmla="*/ 5 w 35"/>
                <a:gd name="T57" fmla="*/ 35 h 38"/>
                <a:gd name="T58" fmla="*/ 7 w 35"/>
                <a:gd name="T59" fmla="*/ 38 h 38"/>
                <a:gd name="T60" fmla="*/ 12 w 35"/>
                <a:gd name="T61" fmla="*/ 38 h 38"/>
                <a:gd name="T62" fmla="*/ 12 w 35"/>
                <a:gd name="T63" fmla="*/ 38 h 38"/>
                <a:gd name="T64" fmla="*/ 22 w 35"/>
                <a:gd name="T65" fmla="*/ 35 h 38"/>
                <a:gd name="T66" fmla="*/ 27 w 35"/>
                <a:gd name="T67" fmla="*/ 30 h 38"/>
                <a:gd name="T68" fmla="*/ 32 w 35"/>
                <a:gd name="T69" fmla="*/ 20 h 38"/>
                <a:gd name="T70" fmla="*/ 35 w 35"/>
                <a:gd name="T71" fmla="*/ 12 h 38"/>
                <a:gd name="T72" fmla="*/ 35 w 35"/>
                <a:gd name="T73" fmla="*/ 12 h 38"/>
                <a:gd name="T74" fmla="*/ 35 w 35"/>
                <a:gd name="T75" fmla="*/ 7 h 38"/>
                <a:gd name="T76" fmla="*/ 32 w 35"/>
                <a:gd name="T77" fmla="*/ 2 h 38"/>
                <a:gd name="T78" fmla="*/ 27 w 35"/>
                <a:gd name="T79" fmla="*/ 0 h 38"/>
                <a:gd name="T80" fmla="*/ 22 w 35"/>
                <a:gd name="T81" fmla="*/ 0 h 38"/>
                <a:gd name="T82" fmla="*/ 22 w 35"/>
                <a:gd name="T8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8">
                  <a:moveTo>
                    <a:pt x="15" y="35"/>
                  </a:moveTo>
                  <a:lnTo>
                    <a:pt x="15" y="35"/>
                  </a:lnTo>
                  <a:lnTo>
                    <a:pt x="10" y="35"/>
                  </a:lnTo>
                  <a:lnTo>
                    <a:pt x="10" y="33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0"/>
                  </a:lnTo>
                  <a:lnTo>
                    <a:pt x="12" y="12"/>
                  </a:lnTo>
                  <a:lnTo>
                    <a:pt x="17" y="5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5" y="2"/>
                  </a:lnTo>
                  <a:lnTo>
                    <a:pt x="27" y="5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7" y="18"/>
                  </a:lnTo>
                  <a:lnTo>
                    <a:pt x="25" y="25"/>
                  </a:lnTo>
                  <a:lnTo>
                    <a:pt x="20" y="33"/>
                  </a:lnTo>
                  <a:lnTo>
                    <a:pt x="15" y="35"/>
                  </a:lnTo>
                  <a:lnTo>
                    <a:pt x="15" y="35"/>
                  </a:lnTo>
                  <a:close/>
                  <a:moveTo>
                    <a:pt x="22" y="0"/>
                  </a:moveTo>
                  <a:lnTo>
                    <a:pt x="22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0"/>
                  </a:lnTo>
                  <a:lnTo>
                    <a:pt x="5" y="35"/>
                  </a:lnTo>
                  <a:lnTo>
                    <a:pt x="7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2" y="35"/>
                  </a:lnTo>
                  <a:lnTo>
                    <a:pt x="27" y="30"/>
                  </a:lnTo>
                  <a:lnTo>
                    <a:pt x="32" y="20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5" y="7"/>
                  </a:lnTo>
                  <a:lnTo>
                    <a:pt x="32" y="2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31" name="Freeform 571">
              <a:extLst>
                <a:ext uri="{FF2B5EF4-FFF2-40B4-BE49-F238E27FC236}">
                  <a16:creationId xmlns:a16="http://schemas.microsoft.com/office/drawing/2014/main" id="{2C1B9993-358C-8C70-DF7A-BDED2347D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" y="1381"/>
              <a:ext cx="43" cy="48"/>
            </a:xfrm>
            <a:custGeom>
              <a:avLst/>
              <a:gdLst>
                <a:gd name="T0" fmla="*/ 20 w 43"/>
                <a:gd name="T1" fmla="*/ 48 h 48"/>
                <a:gd name="T2" fmla="*/ 23 w 43"/>
                <a:gd name="T3" fmla="*/ 48 h 48"/>
                <a:gd name="T4" fmla="*/ 23 w 43"/>
                <a:gd name="T5" fmla="*/ 25 h 48"/>
                <a:gd name="T6" fmla="*/ 43 w 43"/>
                <a:gd name="T7" fmla="*/ 25 h 48"/>
                <a:gd name="T8" fmla="*/ 43 w 43"/>
                <a:gd name="T9" fmla="*/ 23 h 48"/>
                <a:gd name="T10" fmla="*/ 23 w 43"/>
                <a:gd name="T11" fmla="*/ 23 h 48"/>
                <a:gd name="T12" fmla="*/ 23 w 43"/>
                <a:gd name="T13" fmla="*/ 0 h 48"/>
                <a:gd name="T14" fmla="*/ 20 w 43"/>
                <a:gd name="T15" fmla="*/ 0 h 48"/>
                <a:gd name="T16" fmla="*/ 20 w 43"/>
                <a:gd name="T17" fmla="*/ 23 h 48"/>
                <a:gd name="T18" fmla="*/ 0 w 43"/>
                <a:gd name="T19" fmla="*/ 23 h 48"/>
                <a:gd name="T20" fmla="*/ 0 w 43"/>
                <a:gd name="T21" fmla="*/ 25 h 48"/>
                <a:gd name="T22" fmla="*/ 20 w 43"/>
                <a:gd name="T23" fmla="*/ 25 h 48"/>
                <a:gd name="T24" fmla="*/ 20 w 43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8">
                  <a:moveTo>
                    <a:pt x="20" y="48"/>
                  </a:moveTo>
                  <a:lnTo>
                    <a:pt x="23" y="48"/>
                  </a:lnTo>
                  <a:lnTo>
                    <a:pt x="23" y="25"/>
                  </a:lnTo>
                  <a:lnTo>
                    <a:pt x="43" y="25"/>
                  </a:lnTo>
                  <a:lnTo>
                    <a:pt x="43" y="23"/>
                  </a:lnTo>
                  <a:lnTo>
                    <a:pt x="23" y="23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20" y="23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0" y="25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32" name="Freeform 572">
              <a:extLst>
                <a:ext uri="{FF2B5EF4-FFF2-40B4-BE49-F238E27FC236}">
                  <a16:creationId xmlns:a16="http://schemas.microsoft.com/office/drawing/2014/main" id="{AC561556-B993-0622-4B15-A06B5F2DE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8" y="1538"/>
              <a:ext cx="35" cy="38"/>
            </a:xfrm>
            <a:custGeom>
              <a:avLst/>
              <a:gdLst>
                <a:gd name="T0" fmla="*/ 12 w 35"/>
                <a:gd name="T1" fmla="*/ 36 h 38"/>
                <a:gd name="T2" fmla="*/ 12 w 35"/>
                <a:gd name="T3" fmla="*/ 36 h 38"/>
                <a:gd name="T4" fmla="*/ 10 w 35"/>
                <a:gd name="T5" fmla="*/ 36 h 38"/>
                <a:gd name="T6" fmla="*/ 7 w 35"/>
                <a:gd name="T7" fmla="*/ 33 h 38"/>
                <a:gd name="T8" fmla="*/ 7 w 35"/>
                <a:gd name="T9" fmla="*/ 28 h 38"/>
                <a:gd name="T10" fmla="*/ 7 w 35"/>
                <a:gd name="T11" fmla="*/ 28 h 38"/>
                <a:gd name="T12" fmla="*/ 7 w 35"/>
                <a:gd name="T13" fmla="*/ 21 h 38"/>
                <a:gd name="T14" fmla="*/ 10 w 35"/>
                <a:gd name="T15" fmla="*/ 10 h 38"/>
                <a:gd name="T16" fmla="*/ 15 w 35"/>
                <a:gd name="T17" fmla="*/ 5 h 38"/>
                <a:gd name="T18" fmla="*/ 23 w 35"/>
                <a:gd name="T19" fmla="*/ 0 h 38"/>
                <a:gd name="T20" fmla="*/ 23 w 35"/>
                <a:gd name="T21" fmla="*/ 0 h 38"/>
                <a:gd name="T22" fmla="*/ 25 w 35"/>
                <a:gd name="T23" fmla="*/ 3 h 38"/>
                <a:gd name="T24" fmla="*/ 28 w 35"/>
                <a:gd name="T25" fmla="*/ 3 h 38"/>
                <a:gd name="T26" fmla="*/ 28 w 35"/>
                <a:gd name="T27" fmla="*/ 10 h 38"/>
                <a:gd name="T28" fmla="*/ 28 w 35"/>
                <a:gd name="T29" fmla="*/ 10 h 38"/>
                <a:gd name="T30" fmla="*/ 28 w 35"/>
                <a:gd name="T31" fmla="*/ 18 h 38"/>
                <a:gd name="T32" fmla="*/ 25 w 35"/>
                <a:gd name="T33" fmla="*/ 26 h 38"/>
                <a:gd name="T34" fmla="*/ 20 w 35"/>
                <a:gd name="T35" fmla="*/ 33 h 38"/>
                <a:gd name="T36" fmla="*/ 12 w 35"/>
                <a:gd name="T37" fmla="*/ 36 h 38"/>
                <a:gd name="T38" fmla="*/ 12 w 35"/>
                <a:gd name="T39" fmla="*/ 36 h 38"/>
                <a:gd name="T40" fmla="*/ 23 w 35"/>
                <a:gd name="T41" fmla="*/ 0 h 38"/>
                <a:gd name="T42" fmla="*/ 23 w 35"/>
                <a:gd name="T43" fmla="*/ 0 h 38"/>
                <a:gd name="T44" fmla="*/ 15 w 35"/>
                <a:gd name="T45" fmla="*/ 3 h 38"/>
                <a:gd name="T46" fmla="*/ 7 w 35"/>
                <a:gd name="T47" fmla="*/ 8 h 38"/>
                <a:gd name="T48" fmla="*/ 2 w 35"/>
                <a:gd name="T49" fmla="*/ 15 h 38"/>
                <a:gd name="T50" fmla="*/ 0 w 35"/>
                <a:gd name="T51" fmla="*/ 26 h 38"/>
                <a:gd name="T52" fmla="*/ 0 w 35"/>
                <a:gd name="T53" fmla="*/ 26 h 38"/>
                <a:gd name="T54" fmla="*/ 2 w 35"/>
                <a:gd name="T55" fmla="*/ 31 h 38"/>
                <a:gd name="T56" fmla="*/ 5 w 35"/>
                <a:gd name="T57" fmla="*/ 33 h 38"/>
                <a:gd name="T58" fmla="*/ 7 w 35"/>
                <a:gd name="T59" fmla="*/ 36 h 38"/>
                <a:gd name="T60" fmla="*/ 12 w 35"/>
                <a:gd name="T61" fmla="*/ 38 h 38"/>
                <a:gd name="T62" fmla="*/ 12 w 35"/>
                <a:gd name="T63" fmla="*/ 38 h 38"/>
                <a:gd name="T64" fmla="*/ 20 w 35"/>
                <a:gd name="T65" fmla="*/ 36 h 38"/>
                <a:gd name="T66" fmla="*/ 28 w 35"/>
                <a:gd name="T67" fmla="*/ 28 h 38"/>
                <a:gd name="T68" fmla="*/ 33 w 35"/>
                <a:gd name="T69" fmla="*/ 21 h 38"/>
                <a:gd name="T70" fmla="*/ 35 w 35"/>
                <a:gd name="T71" fmla="*/ 13 h 38"/>
                <a:gd name="T72" fmla="*/ 35 w 35"/>
                <a:gd name="T73" fmla="*/ 13 h 38"/>
                <a:gd name="T74" fmla="*/ 35 w 35"/>
                <a:gd name="T75" fmla="*/ 8 h 38"/>
                <a:gd name="T76" fmla="*/ 33 w 35"/>
                <a:gd name="T77" fmla="*/ 3 h 38"/>
                <a:gd name="T78" fmla="*/ 28 w 35"/>
                <a:gd name="T79" fmla="*/ 0 h 38"/>
                <a:gd name="T80" fmla="*/ 23 w 35"/>
                <a:gd name="T81" fmla="*/ 0 h 38"/>
                <a:gd name="T82" fmla="*/ 23 w 35"/>
                <a:gd name="T8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8">
                  <a:moveTo>
                    <a:pt x="12" y="36"/>
                  </a:moveTo>
                  <a:lnTo>
                    <a:pt x="12" y="36"/>
                  </a:lnTo>
                  <a:lnTo>
                    <a:pt x="10" y="36"/>
                  </a:lnTo>
                  <a:lnTo>
                    <a:pt x="7" y="33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1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3"/>
                  </a:lnTo>
                  <a:lnTo>
                    <a:pt x="28" y="3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18"/>
                  </a:lnTo>
                  <a:lnTo>
                    <a:pt x="25" y="26"/>
                  </a:lnTo>
                  <a:lnTo>
                    <a:pt x="20" y="33"/>
                  </a:lnTo>
                  <a:lnTo>
                    <a:pt x="12" y="36"/>
                  </a:lnTo>
                  <a:lnTo>
                    <a:pt x="12" y="36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2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5" y="33"/>
                  </a:lnTo>
                  <a:lnTo>
                    <a:pt x="7" y="3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0" y="36"/>
                  </a:lnTo>
                  <a:lnTo>
                    <a:pt x="28" y="28"/>
                  </a:lnTo>
                  <a:lnTo>
                    <a:pt x="33" y="21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5" y="8"/>
                  </a:lnTo>
                  <a:lnTo>
                    <a:pt x="33" y="3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33" name="Rectangle 573">
              <a:extLst>
                <a:ext uri="{FF2B5EF4-FFF2-40B4-BE49-F238E27FC236}">
                  <a16:creationId xmlns:a16="http://schemas.microsoft.com/office/drawing/2014/main" id="{2B64B718-4CD2-7B44-3AA6-A2429CE41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1546"/>
              <a:ext cx="4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34" name="Freeform 574">
              <a:extLst>
                <a:ext uri="{FF2B5EF4-FFF2-40B4-BE49-F238E27FC236}">
                  <a16:creationId xmlns:a16="http://schemas.microsoft.com/office/drawing/2014/main" id="{8881EACB-E590-D117-ED30-F975DC2499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3" y="1538"/>
              <a:ext cx="35" cy="38"/>
            </a:xfrm>
            <a:custGeom>
              <a:avLst/>
              <a:gdLst>
                <a:gd name="T0" fmla="*/ 15 w 35"/>
                <a:gd name="T1" fmla="*/ 36 h 38"/>
                <a:gd name="T2" fmla="*/ 15 w 35"/>
                <a:gd name="T3" fmla="*/ 36 h 38"/>
                <a:gd name="T4" fmla="*/ 10 w 35"/>
                <a:gd name="T5" fmla="*/ 36 h 38"/>
                <a:gd name="T6" fmla="*/ 10 w 35"/>
                <a:gd name="T7" fmla="*/ 33 h 38"/>
                <a:gd name="T8" fmla="*/ 7 w 35"/>
                <a:gd name="T9" fmla="*/ 28 h 38"/>
                <a:gd name="T10" fmla="*/ 7 w 35"/>
                <a:gd name="T11" fmla="*/ 28 h 38"/>
                <a:gd name="T12" fmla="*/ 7 w 35"/>
                <a:gd name="T13" fmla="*/ 21 h 38"/>
                <a:gd name="T14" fmla="*/ 12 w 35"/>
                <a:gd name="T15" fmla="*/ 10 h 38"/>
                <a:gd name="T16" fmla="*/ 17 w 35"/>
                <a:gd name="T17" fmla="*/ 5 h 38"/>
                <a:gd name="T18" fmla="*/ 22 w 35"/>
                <a:gd name="T19" fmla="*/ 0 h 38"/>
                <a:gd name="T20" fmla="*/ 22 w 35"/>
                <a:gd name="T21" fmla="*/ 0 h 38"/>
                <a:gd name="T22" fmla="*/ 25 w 35"/>
                <a:gd name="T23" fmla="*/ 3 h 38"/>
                <a:gd name="T24" fmla="*/ 27 w 35"/>
                <a:gd name="T25" fmla="*/ 3 h 38"/>
                <a:gd name="T26" fmla="*/ 30 w 35"/>
                <a:gd name="T27" fmla="*/ 10 h 38"/>
                <a:gd name="T28" fmla="*/ 30 w 35"/>
                <a:gd name="T29" fmla="*/ 10 h 38"/>
                <a:gd name="T30" fmla="*/ 27 w 35"/>
                <a:gd name="T31" fmla="*/ 18 h 38"/>
                <a:gd name="T32" fmla="*/ 25 w 35"/>
                <a:gd name="T33" fmla="*/ 26 h 38"/>
                <a:gd name="T34" fmla="*/ 20 w 35"/>
                <a:gd name="T35" fmla="*/ 33 h 38"/>
                <a:gd name="T36" fmla="*/ 15 w 35"/>
                <a:gd name="T37" fmla="*/ 36 h 38"/>
                <a:gd name="T38" fmla="*/ 15 w 35"/>
                <a:gd name="T39" fmla="*/ 36 h 38"/>
                <a:gd name="T40" fmla="*/ 22 w 35"/>
                <a:gd name="T41" fmla="*/ 0 h 38"/>
                <a:gd name="T42" fmla="*/ 22 w 35"/>
                <a:gd name="T43" fmla="*/ 0 h 38"/>
                <a:gd name="T44" fmla="*/ 15 w 35"/>
                <a:gd name="T45" fmla="*/ 3 h 38"/>
                <a:gd name="T46" fmla="*/ 7 w 35"/>
                <a:gd name="T47" fmla="*/ 8 h 38"/>
                <a:gd name="T48" fmla="*/ 2 w 35"/>
                <a:gd name="T49" fmla="*/ 15 h 38"/>
                <a:gd name="T50" fmla="*/ 0 w 35"/>
                <a:gd name="T51" fmla="*/ 26 h 38"/>
                <a:gd name="T52" fmla="*/ 0 w 35"/>
                <a:gd name="T53" fmla="*/ 26 h 38"/>
                <a:gd name="T54" fmla="*/ 2 w 35"/>
                <a:gd name="T55" fmla="*/ 31 h 38"/>
                <a:gd name="T56" fmla="*/ 5 w 35"/>
                <a:gd name="T57" fmla="*/ 33 h 38"/>
                <a:gd name="T58" fmla="*/ 7 w 35"/>
                <a:gd name="T59" fmla="*/ 36 h 38"/>
                <a:gd name="T60" fmla="*/ 12 w 35"/>
                <a:gd name="T61" fmla="*/ 38 h 38"/>
                <a:gd name="T62" fmla="*/ 12 w 35"/>
                <a:gd name="T63" fmla="*/ 38 h 38"/>
                <a:gd name="T64" fmla="*/ 22 w 35"/>
                <a:gd name="T65" fmla="*/ 36 h 38"/>
                <a:gd name="T66" fmla="*/ 27 w 35"/>
                <a:gd name="T67" fmla="*/ 28 h 38"/>
                <a:gd name="T68" fmla="*/ 32 w 35"/>
                <a:gd name="T69" fmla="*/ 21 h 38"/>
                <a:gd name="T70" fmla="*/ 35 w 35"/>
                <a:gd name="T71" fmla="*/ 13 h 38"/>
                <a:gd name="T72" fmla="*/ 35 w 35"/>
                <a:gd name="T73" fmla="*/ 13 h 38"/>
                <a:gd name="T74" fmla="*/ 35 w 35"/>
                <a:gd name="T75" fmla="*/ 8 h 38"/>
                <a:gd name="T76" fmla="*/ 32 w 35"/>
                <a:gd name="T77" fmla="*/ 3 h 38"/>
                <a:gd name="T78" fmla="*/ 27 w 35"/>
                <a:gd name="T79" fmla="*/ 0 h 38"/>
                <a:gd name="T80" fmla="*/ 22 w 35"/>
                <a:gd name="T81" fmla="*/ 0 h 38"/>
                <a:gd name="T82" fmla="*/ 22 w 35"/>
                <a:gd name="T8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8">
                  <a:moveTo>
                    <a:pt x="15" y="36"/>
                  </a:moveTo>
                  <a:lnTo>
                    <a:pt x="15" y="36"/>
                  </a:lnTo>
                  <a:lnTo>
                    <a:pt x="10" y="36"/>
                  </a:lnTo>
                  <a:lnTo>
                    <a:pt x="10" y="33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1"/>
                  </a:lnTo>
                  <a:lnTo>
                    <a:pt x="12" y="10"/>
                  </a:lnTo>
                  <a:lnTo>
                    <a:pt x="17" y="5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5" y="3"/>
                  </a:lnTo>
                  <a:lnTo>
                    <a:pt x="27" y="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7" y="18"/>
                  </a:lnTo>
                  <a:lnTo>
                    <a:pt x="25" y="26"/>
                  </a:lnTo>
                  <a:lnTo>
                    <a:pt x="20" y="33"/>
                  </a:lnTo>
                  <a:lnTo>
                    <a:pt x="15" y="36"/>
                  </a:lnTo>
                  <a:lnTo>
                    <a:pt x="15" y="36"/>
                  </a:lnTo>
                  <a:close/>
                  <a:moveTo>
                    <a:pt x="22" y="0"/>
                  </a:moveTo>
                  <a:lnTo>
                    <a:pt x="22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2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5" y="33"/>
                  </a:lnTo>
                  <a:lnTo>
                    <a:pt x="7" y="3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2" y="36"/>
                  </a:lnTo>
                  <a:lnTo>
                    <a:pt x="27" y="28"/>
                  </a:lnTo>
                  <a:lnTo>
                    <a:pt x="32" y="21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5" y="8"/>
                  </a:lnTo>
                  <a:lnTo>
                    <a:pt x="32" y="3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35" name="Rectangle 575">
              <a:extLst>
                <a:ext uri="{FF2B5EF4-FFF2-40B4-BE49-F238E27FC236}">
                  <a16:creationId xmlns:a16="http://schemas.microsoft.com/office/drawing/2014/main" id="{75536571-FABF-0946-F8D1-C83A75FF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" y="1546"/>
              <a:ext cx="4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36" name="Freeform 576">
              <a:extLst>
                <a:ext uri="{FF2B5EF4-FFF2-40B4-BE49-F238E27FC236}">
                  <a16:creationId xmlns:a16="http://schemas.microsoft.com/office/drawing/2014/main" id="{FC0A23C1-CC53-9ED2-209D-2AC6C6E14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9" y="1500"/>
              <a:ext cx="15" cy="56"/>
            </a:xfrm>
            <a:custGeom>
              <a:avLst/>
              <a:gdLst>
                <a:gd name="T0" fmla="*/ 13 w 15"/>
                <a:gd name="T1" fmla="*/ 46 h 56"/>
                <a:gd name="T2" fmla="*/ 13 w 15"/>
                <a:gd name="T3" fmla="*/ 46 h 56"/>
                <a:gd name="T4" fmla="*/ 10 w 15"/>
                <a:gd name="T5" fmla="*/ 48 h 56"/>
                <a:gd name="T6" fmla="*/ 8 w 15"/>
                <a:gd name="T7" fmla="*/ 51 h 56"/>
                <a:gd name="T8" fmla="*/ 8 w 15"/>
                <a:gd name="T9" fmla="*/ 51 h 56"/>
                <a:gd name="T10" fmla="*/ 5 w 15"/>
                <a:gd name="T11" fmla="*/ 48 h 56"/>
                <a:gd name="T12" fmla="*/ 5 w 15"/>
                <a:gd name="T13" fmla="*/ 48 h 56"/>
                <a:gd name="T14" fmla="*/ 5 w 15"/>
                <a:gd name="T15" fmla="*/ 46 h 56"/>
                <a:gd name="T16" fmla="*/ 13 w 15"/>
                <a:gd name="T17" fmla="*/ 18 h 56"/>
                <a:gd name="T18" fmla="*/ 13 w 15"/>
                <a:gd name="T19" fmla="*/ 18 h 56"/>
                <a:gd name="T20" fmla="*/ 13 w 15"/>
                <a:gd name="T21" fmla="*/ 18 h 56"/>
                <a:gd name="T22" fmla="*/ 13 w 15"/>
                <a:gd name="T23" fmla="*/ 18 h 56"/>
                <a:gd name="T24" fmla="*/ 13 w 15"/>
                <a:gd name="T25" fmla="*/ 18 h 56"/>
                <a:gd name="T26" fmla="*/ 13 w 15"/>
                <a:gd name="T27" fmla="*/ 18 h 56"/>
                <a:gd name="T28" fmla="*/ 0 w 15"/>
                <a:gd name="T29" fmla="*/ 18 h 56"/>
                <a:gd name="T30" fmla="*/ 0 w 15"/>
                <a:gd name="T31" fmla="*/ 21 h 56"/>
                <a:gd name="T32" fmla="*/ 0 w 15"/>
                <a:gd name="T33" fmla="*/ 21 h 56"/>
                <a:gd name="T34" fmla="*/ 5 w 15"/>
                <a:gd name="T35" fmla="*/ 21 h 56"/>
                <a:gd name="T36" fmla="*/ 5 w 15"/>
                <a:gd name="T37" fmla="*/ 23 h 56"/>
                <a:gd name="T38" fmla="*/ 5 w 15"/>
                <a:gd name="T39" fmla="*/ 23 h 56"/>
                <a:gd name="T40" fmla="*/ 5 w 15"/>
                <a:gd name="T41" fmla="*/ 26 h 56"/>
                <a:gd name="T42" fmla="*/ 0 w 15"/>
                <a:gd name="T43" fmla="*/ 48 h 56"/>
                <a:gd name="T44" fmla="*/ 0 w 15"/>
                <a:gd name="T45" fmla="*/ 48 h 56"/>
                <a:gd name="T46" fmla="*/ 0 w 15"/>
                <a:gd name="T47" fmla="*/ 51 h 56"/>
                <a:gd name="T48" fmla="*/ 0 w 15"/>
                <a:gd name="T49" fmla="*/ 51 h 56"/>
                <a:gd name="T50" fmla="*/ 0 w 15"/>
                <a:gd name="T51" fmla="*/ 53 h 56"/>
                <a:gd name="T52" fmla="*/ 3 w 15"/>
                <a:gd name="T53" fmla="*/ 56 h 56"/>
                <a:gd name="T54" fmla="*/ 3 w 15"/>
                <a:gd name="T55" fmla="*/ 56 h 56"/>
                <a:gd name="T56" fmla="*/ 5 w 15"/>
                <a:gd name="T57" fmla="*/ 53 h 56"/>
                <a:gd name="T58" fmla="*/ 10 w 15"/>
                <a:gd name="T59" fmla="*/ 53 h 56"/>
                <a:gd name="T60" fmla="*/ 15 w 15"/>
                <a:gd name="T61" fmla="*/ 46 h 56"/>
                <a:gd name="T62" fmla="*/ 13 w 15"/>
                <a:gd name="T63" fmla="*/ 46 h 56"/>
                <a:gd name="T64" fmla="*/ 13 w 15"/>
                <a:gd name="T65" fmla="*/ 0 h 56"/>
                <a:gd name="T66" fmla="*/ 13 w 15"/>
                <a:gd name="T67" fmla="*/ 0 h 56"/>
                <a:gd name="T68" fmla="*/ 10 w 15"/>
                <a:gd name="T69" fmla="*/ 0 h 56"/>
                <a:gd name="T70" fmla="*/ 8 w 15"/>
                <a:gd name="T71" fmla="*/ 3 h 56"/>
                <a:gd name="T72" fmla="*/ 8 w 15"/>
                <a:gd name="T73" fmla="*/ 3 h 56"/>
                <a:gd name="T74" fmla="*/ 10 w 15"/>
                <a:gd name="T75" fmla="*/ 5 h 56"/>
                <a:gd name="T76" fmla="*/ 13 w 15"/>
                <a:gd name="T77" fmla="*/ 8 h 56"/>
                <a:gd name="T78" fmla="*/ 13 w 15"/>
                <a:gd name="T79" fmla="*/ 8 h 56"/>
                <a:gd name="T80" fmla="*/ 15 w 15"/>
                <a:gd name="T81" fmla="*/ 5 h 56"/>
                <a:gd name="T82" fmla="*/ 15 w 15"/>
                <a:gd name="T83" fmla="*/ 3 h 56"/>
                <a:gd name="T84" fmla="*/ 15 w 15"/>
                <a:gd name="T85" fmla="*/ 3 h 56"/>
                <a:gd name="T86" fmla="*/ 15 w 15"/>
                <a:gd name="T87" fmla="*/ 0 h 56"/>
                <a:gd name="T88" fmla="*/ 13 w 15"/>
                <a:gd name="T89" fmla="*/ 0 h 56"/>
                <a:gd name="T90" fmla="*/ 13 w 15"/>
                <a:gd name="T9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" h="56">
                  <a:moveTo>
                    <a:pt x="13" y="46"/>
                  </a:moveTo>
                  <a:lnTo>
                    <a:pt x="13" y="46"/>
                  </a:lnTo>
                  <a:lnTo>
                    <a:pt x="10" y="48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5" y="21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5" y="53"/>
                  </a:lnTo>
                  <a:lnTo>
                    <a:pt x="10" y="53"/>
                  </a:lnTo>
                  <a:lnTo>
                    <a:pt x="15" y="46"/>
                  </a:lnTo>
                  <a:lnTo>
                    <a:pt x="13" y="46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0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37" name="Rectangle 577">
              <a:extLst>
                <a:ext uri="{FF2B5EF4-FFF2-40B4-BE49-F238E27FC236}">
                  <a16:creationId xmlns:a16="http://schemas.microsoft.com/office/drawing/2014/main" id="{FF13C339-8D77-75AF-5FD5-28CE303A3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1526"/>
              <a:ext cx="4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38" name="Freeform 578">
              <a:extLst>
                <a:ext uri="{FF2B5EF4-FFF2-40B4-BE49-F238E27FC236}">
                  <a16:creationId xmlns:a16="http://schemas.microsoft.com/office/drawing/2014/main" id="{DD956C6F-235B-7E31-AB8D-7BA0CA90E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" y="1521"/>
              <a:ext cx="15" cy="55"/>
            </a:xfrm>
            <a:custGeom>
              <a:avLst/>
              <a:gdLst>
                <a:gd name="T0" fmla="*/ 12 w 15"/>
                <a:gd name="T1" fmla="*/ 45 h 55"/>
                <a:gd name="T2" fmla="*/ 12 w 15"/>
                <a:gd name="T3" fmla="*/ 45 h 55"/>
                <a:gd name="T4" fmla="*/ 10 w 15"/>
                <a:gd name="T5" fmla="*/ 48 h 55"/>
                <a:gd name="T6" fmla="*/ 7 w 15"/>
                <a:gd name="T7" fmla="*/ 50 h 55"/>
                <a:gd name="T8" fmla="*/ 7 w 15"/>
                <a:gd name="T9" fmla="*/ 50 h 55"/>
                <a:gd name="T10" fmla="*/ 5 w 15"/>
                <a:gd name="T11" fmla="*/ 48 h 55"/>
                <a:gd name="T12" fmla="*/ 5 w 15"/>
                <a:gd name="T13" fmla="*/ 48 h 55"/>
                <a:gd name="T14" fmla="*/ 5 w 15"/>
                <a:gd name="T15" fmla="*/ 45 h 55"/>
                <a:gd name="T16" fmla="*/ 12 w 15"/>
                <a:gd name="T17" fmla="*/ 17 h 55"/>
                <a:gd name="T18" fmla="*/ 12 w 15"/>
                <a:gd name="T19" fmla="*/ 17 h 55"/>
                <a:gd name="T20" fmla="*/ 12 w 15"/>
                <a:gd name="T21" fmla="*/ 17 h 55"/>
                <a:gd name="T22" fmla="*/ 12 w 15"/>
                <a:gd name="T23" fmla="*/ 17 h 55"/>
                <a:gd name="T24" fmla="*/ 12 w 15"/>
                <a:gd name="T25" fmla="*/ 17 h 55"/>
                <a:gd name="T26" fmla="*/ 12 w 15"/>
                <a:gd name="T27" fmla="*/ 17 h 55"/>
                <a:gd name="T28" fmla="*/ 2 w 15"/>
                <a:gd name="T29" fmla="*/ 17 h 55"/>
                <a:gd name="T30" fmla="*/ 0 w 15"/>
                <a:gd name="T31" fmla="*/ 20 h 55"/>
                <a:gd name="T32" fmla="*/ 0 w 15"/>
                <a:gd name="T33" fmla="*/ 20 h 55"/>
                <a:gd name="T34" fmla="*/ 5 w 15"/>
                <a:gd name="T35" fmla="*/ 20 h 55"/>
                <a:gd name="T36" fmla="*/ 5 w 15"/>
                <a:gd name="T37" fmla="*/ 22 h 55"/>
                <a:gd name="T38" fmla="*/ 5 w 15"/>
                <a:gd name="T39" fmla="*/ 22 h 55"/>
                <a:gd name="T40" fmla="*/ 5 w 15"/>
                <a:gd name="T41" fmla="*/ 25 h 55"/>
                <a:gd name="T42" fmla="*/ 0 w 15"/>
                <a:gd name="T43" fmla="*/ 48 h 55"/>
                <a:gd name="T44" fmla="*/ 0 w 15"/>
                <a:gd name="T45" fmla="*/ 48 h 55"/>
                <a:gd name="T46" fmla="*/ 0 w 15"/>
                <a:gd name="T47" fmla="*/ 50 h 55"/>
                <a:gd name="T48" fmla="*/ 0 w 15"/>
                <a:gd name="T49" fmla="*/ 50 h 55"/>
                <a:gd name="T50" fmla="*/ 0 w 15"/>
                <a:gd name="T51" fmla="*/ 53 h 55"/>
                <a:gd name="T52" fmla="*/ 2 w 15"/>
                <a:gd name="T53" fmla="*/ 55 h 55"/>
                <a:gd name="T54" fmla="*/ 2 w 15"/>
                <a:gd name="T55" fmla="*/ 55 h 55"/>
                <a:gd name="T56" fmla="*/ 5 w 15"/>
                <a:gd name="T57" fmla="*/ 53 h 55"/>
                <a:gd name="T58" fmla="*/ 10 w 15"/>
                <a:gd name="T59" fmla="*/ 53 h 55"/>
                <a:gd name="T60" fmla="*/ 15 w 15"/>
                <a:gd name="T61" fmla="*/ 45 h 55"/>
                <a:gd name="T62" fmla="*/ 12 w 15"/>
                <a:gd name="T63" fmla="*/ 45 h 55"/>
                <a:gd name="T64" fmla="*/ 12 w 15"/>
                <a:gd name="T65" fmla="*/ 0 h 55"/>
                <a:gd name="T66" fmla="*/ 12 w 15"/>
                <a:gd name="T67" fmla="*/ 0 h 55"/>
                <a:gd name="T68" fmla="*/ 10 w 15"/>
                <a:gd name="T69" fmla="*/ 0 h 55"/>
                <a:gd name="T70" fmla="*/ 7 w 15"/>
                <a:gd name="T71" fmla="*/ 2 h 55"/>
                <a:gd name="T72" fmla="*/ 7 w 15"/>
                <a:gd name="T73" fmla="*/ 2 h 55"/>
                <a:gd name="T74" fmla="*/ 10 w 15"/>
                <a:gd name="T75" fmla="*/ 5 h 55"/>
                <a:gd name="T76" fmla="*/ 12 w 15"/>
                <a:gd name="T77" fmla="*/ 7 h 55"/>
                <a:gd name="T78" fmla="*/ 12 w 15"/>
                <a:gd name="T79" fmla="*/ 7 h 55"/>
                <a:gd name="T80" fmla="*/ 15 w 15"/>
                <a:gd name="T81" fmla="*/ 5 h 55"/>
                <a:gd name="T82" fmla="*/ 15 w 15"/>
                <a:gd name="T83" fmla="*/ 2 h 55"/>
                <a:gd name="T84" fmla="*/ 15 w 15"/>
                <a:gd name="T85" fmla="*/ 2 h 55"/>
                <a:gd name="T86" fmla="*/ 15 w 15"/>
                <a:gd name="T87" fmla="*/ 0 h 55"/>
                <a:gd name="T88" fmla="*/ 12 w 15"/>
                <a:gd name="T89" fmla="*/ 0 h 55"/>
                <a:gd name="T90" fmla="*/ 12 w 15"/>
                <a:gd name="T9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" h="55">
                  <a:moveTo>
                    <a:pt x="12" y="45"/>
                  </a:moveTo>
                  <a:lnTo>
                    <a:pt x="12" y="45"/>
                  </a:lnTo>
                  <a:lnTo>
                    <a:pt x="10" y="48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5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5" y="53"/>
                  </a:lnTo>
                  <a:lnTo>
                    <a:pt x="10" y="53"/>
                  </a:lnTo>
                  <a:lnTo>
                    <a:pt x="15" y="45"/>
                  </a:lnTo>
                  <a:lnTo>
                    <a:pt x="12" y="45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10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5" y="5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39" name="Rectangle 579">
              <a:extLst>
                <a:ext uri="{FF2B5EF4-FFF2-40B4-BE49-F238E27FC236}">
                  <a16:creationId xmlns:a16="http://schemas.microsoft.com/office/drawing/2014/main" id="{09D0659D-AF37-371C-914D-930960B78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546"/>
              <a:ext cx="4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0501" name="Group 741">
            <a:extLst>
              <a:ext uri="{FF2B5EF4-FFF2-40B4-BE49-F238E27FC236}">
                <a16:creationId xmlns:a16="http://schemas.microsoft.com/office/drawing/2014/main" id="{502513A4-3C0C-5184-4A94-22E9847E56B5}"/>
              </a:ext>
            </a:extLst>
          </p:cNvPr>
          <p:cNvGrpSpPr>
            <a:grpSpLocks/>
          </p:cNvGrpSpPr>
          <p:nvPr/>
        </p:nvGrpSpPr>
        <p:grpSpPr bwMode="auto">
          <a:xfrm>
            <a:off x="635000" y="1123950"/>
            <a:ext cx="2003425" cy="2244725"/>
            <a:chOff x="400" y="708"/>
            <a:chExt cx="1262" cy="1414"/>
          </a:xfrm>
        </p:grpSpPr>
        <p:sp>
          <p:nvSpPr>
            <p:cNvPr id="630265" name="Rectangle 505">
              <a:extLst>
                <a:ext uri="{FF2B5EF4-FFF2-40B4-BE49-F238E27FC236}">
                  <a16:creationId xmlns:a16="http://schemas.microsoft.com/office/drawing/2014/main" id="{61C226B5-DCA4-7095-8F14-4F638D45B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1623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630266" name="Rectangle 506">
              <a:extLst>
                <a:ext uri="{FF2B5EF4-FFF2-40B4-BE49-F238E27FC236}">
                  <a16:creationId xmlns:a16="http://schemas.microsoft.com/office/drawing/2014/main" id="{4ABBE4C4-FF00-186D-DEB1-E16EA9269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1661"/>
              <a:ext cx="8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>
                  <a:solidFill>
                    <a:srgbClr val="000000"/>
                  </a:solidFill>
                  <a:latin typeface="Times Ten Roman" pitchFamily="2" charset="0"/>
                </a:rPr>
                <a:t>ctrl</a:t>
              </a:r>
              <a:endParaRPr lang="en-US" altLang="en-US"/>
            </a:p>
          </p:txBody>
        </p:sp>
        <p:sp>
          <p:nvSpPr>
            <p:cNvPr id="630267" name="Rectangle 507">
              <a:extLst>
                <a:ext uri="{FF2B5EF4-FFF2-40B4-BE49-F238E27FC236}">
                  <a16:creationId xmlns:a16="http://schemas.microsoft.com/office/drawing/2014/main" id="{A21FD201-C406-F13A-FE66-69F8CE027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1032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630268" name="Rectangle 508">
              <a:extLst>
                <a:ext uri="{FF2B5EF4-FFF2-40B4-BE49-F238E27FC236}">
                  <a16:creationId xmlns:a16="http://schemas.microsoft.com/office/drawing/2014/main" id="{E341B290-4F6D-4C94-D993-3071A02B4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070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>
                  <a:solidFill>
                    <a:srgbClr val="000000"/>
                  </a:solidFill>
                  <a:latin typeface="Times Ten Roman" pitchFamily="2" charset="0"/>
                </a:rPr>
                <a:t>o</a:t>
              </a:r>
              <a:endParaRPr lang="en-US" altLang="en-US"/>
            </a:p>
          </p:txBody>
        </p:sp>
        <p:sp>
          <p:nvSpPr>
            <p:cNvPr id="630269" name="Rectangle 509">
              <a:extLst>
                <a:ext uri="{FF2B5EF4-FFF2-40B4-BE49-F238E27FC236}">
                  <a16:creationId xmlns:a16="http://schemas.microsoft.com/office/drawing/2014/main" id="{8C9EC86F-B224-D943-8B62-321010B32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1045"/>
              <a:ext cx="6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MathematicalPi 1" pitchFamily="82" charset="0"/>
                </a:rPr>
                <a:t>2</a:t>
              </a:r>
              <a:endParaRPr lang="en-US" altLang="en-US"/>
            </a:p>
          </p:txBody>
        </p:sp>
        <p:sp>
          <p:nvSpPr>
            <p:cNvPr id="630270" name="Rectangle 510">
              <a:extLst>
                <a:ext uri="{FF2B5EF4-FFF2-40B4-BE49-F238E27FC236}">
                  <a16:creationId xmlns:a16="http://schemas.microsoft.com/office/drawing/2014/main" id="{8FFDD2BF-DC30-57A7-8829-198E42B03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032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630271" name="Rectangle 511">
              <a:extLst>
                <a:ext uri="{FF2B5EF4-FFF2-40B4-BE49-F238E27FC236}">
                  <a16:creationId xmlns:a16="http://schemas.microsoft.com/office/drawing/2014/main" id="{0EE5DB03-B077-5224-E014-FCF50D4C2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1070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>
                  <a:solidFill>
                    <a:srgbClr val="000000"/>
                  </a:solidFill>
                  <a:latin typeface="Times Ten Roman" pitchFamily="2" charset="0"/>
                </a:rPr>
                <a:t>o</a:t>
              </a:r>
              <a:endParaRPr lang="en-US" altLang="en-US"/>
            </a:p>
          </p:txBody>
        </p:sp>
        <p:sp>
          <p:nvSpPr>
            <p:cNvPr id="630272" name="Rectangle 512">
              <a:extLst>
                <a:ext uri="{FF2B5EF4-FFF2-40B4-BE49-F238E27FC236}">
                  <a16:creationId xmlns:a16="http://schemas.microsoft.com/office/drawing/2014/main" id="{587B1C3A-E7B1-51E7-BD97-3D0D2FBF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1045"/>
              <a:ext cx="6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MathematicalPi 1" pitchFamily="82" charset="0"/>
                </a:rPr>
                <a:t>1</a:t>
              </a:r>
              <a:endParaRPr lang="en-US" altLang="en-US"/>
            </a:p>
          </p:txBody>
        </p:sp>
        <p:sp>
          <p:nvSpPr>
            <p:cNvPr id="630273" name="Rectangle 513">
              <a:extLst>
                <a:ext uri="{FF2B5EF4-FFF2-40B4-BE49-F238E27FC236}">
                  <a16:creationId xmlns:a16="http://schemas.microsoft.com/office/drawing/2014/main" id="{2B9AB428-BBEA-F2DF-D257-77A7D8423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230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Times Ten Roman" pitchFamily="2" charset="0"/>
                </a:rPr>
                <a:t>in</a:t>
              </a:r>
              <a:endParaRPr lang="en-US" altLang="en-US"/>
            </a:p>
          </p:txBody>
        </p:sp>
        <p:sp>
          <p:nvSpPr>
            <p:cNvPr id="630274" name="Rectangle 514">
              <a:extLst>
                <a:ext uri="{FF2B5EF4-FFF2-40B4-BE49-F238E27FC236}">
                  <a16:creationId xmlns:a16="http://schemas.microsoft.com/office/drawing/2014/main" id="{93BCBAAD-BDE4-132A-8794-061BB9E5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243"/>
              <a:ext cx="6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MathematicalPi 1" pitchFamily="82" charset="0"/>
                </a:rPr>
                <a:t>1</a:t>
              </a:r>
              <a:endParaRPr lang="en-US" altLang="en-US"/>
            </a:p>
          </p:txBody>
        </p:sp>
        <p:sp>
          <p:nvSpPr>
            <p:cNvPr id="630277" name="Rectangle 517">
              <a:extLst>
                <a:ext uri="{FF2B5EF4-FFF2-40B4-BE49-F238E27FC236}">
                  <a16:creationId xmlns:a16="http://schemas.microsoft.com/office/drawing/2014/main" id="{A7CA5AAE-EDBE-CCBC-3C33-C6DE5068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988"/>
              <a:ext cx="4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</a:rPr>
                <a:t> delay cell</a:t>
              </a:r>
              <a:endParaRPr lang="en-US" altLang="en-US" sz="1400"/>
            </a:p>
          </p:txBody>
        </p:sp>
        <p:sp>
          <p:nvSpPr>
            <p:cNvPr id="630278" name="Line 518">
              <a:extLst>
                <a:ext uri="{FF2B5EF4-FFF2-40B4-BE49-F238E27FC236}">
                  <a16:creationId xmlns:a16="http://schemas.microsoft.com/office/drawing/2014/main" id="{E9E7ACEE-F00E-E8E2-F7B8-20426E723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69"/>
              <a:ext cx="11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79" name="Line 519">
              <a:extLst>
                <a:ext uri="{FF2B5EF4-FFF2-40B4-BE49-F238E27FC236}">
                  <a16:creationId xmlns:a16="http://schemas.microsoft.com/office/drawing/2014/main" id="{2C1F0DE8-1326-AF51-B83F-B3A1C29C35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2" y="1891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80" name="Line 520">
              <a:extLst>
                <a:ext uri="{FF2B5EF4-FFF2-40B4-BE49-F238E27FC236}">
                  <a16:creationId xmlns:a16="http://schemas.microsoft.com/office/drawing/2014/main" id="{C686B753-4408-77C0-687F-4DABCE441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" y="1917"/>
              <a:ext cx="3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81" name="Line 521">
              <a:extLst>
                <a:ext uri="{FF2B5EF4-FFF2-40B4-BE49-F238E27FC236}">
                  <a16:creationId xmlns:a16="http://schemas.microsoft.com/office/drawing/2014/main" id="{4BA744E9-97D0-176A-39B0-1A8EE005B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" y="1278"/>
              <a:ext cx="11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82" name="Freeform 522">
              <a:extLst>
                <a:ext uri="{FF2B5EF4-FFF2-40B4-BE49-F238E27FC236}">
                  <a16:creationId xmlns:a16="http://schemas.microsoft.com/office/drawing/2014/main" id="{93AC9EF5-DED8-0504-F44E-D5394A25D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" y="1382"/>
              <a:ext cx="109" cy="86"/>
            </a:xfrm>
            <a:custGeom>
              <a:avLst/>
              <a:gdLst>
                <a:gd name="T0" fmla="*/ 0 w 109"/>
                <a:gd name="T1" fmla="*/ 0 h 86"/>
                <a:gd name="T2" fmla="*/ 109 w 109"/>
                <a:gd name="T3" fmla="*/ 0 h 86"/>
                <a:gd name="T4" fmla="*/ 109 w 109"/>
                <a:gd name="T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86">
                  <a:moveTo>
                    <a:pt x="0" y="0"/>
                  </a:moveTo>
                  <a:lnTo>
                    <a:pt x="109" y="0"/>
                  </a:lnTo>
                  <a:lnTo>
                    <a:pt x="109" y="8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83" name="Line 523">
              <a:extLst>
                <a:ext uri="{FF2B5EF4-FFF2-40B4-BE49-F238E27FC236}">
                  <a16:creationId xmlns:a16="http://schemas.microsoft.com/office/drawing/2014/main" id="{F32B6BA6-4A87-70EE-4506-2E668EAD8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1141"/>
              <a:ext cx="1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84" name="Line 524">
              <a:extLst>
                <a:ext uri="{FF2B5EF4-FFF2-40B4-BE49-F238E27FC236}">
                  <a16:creationId xmlns:a16="http://schemas.microsoft.com/office/drawing/2014/main" id="{E4E350C3-5C66-6ED2-BF37-D0CADD6DF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" y="1210"/>
              <a:ext cx="1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85" name="Line 525">
              <a:extLst>
                <a:ext uri="{FF2B5EF4-FFF2-40B4-BE49-F238E27FC236}">
                  <a16:creationId xmlns:a16="http://schemas.microsoft.com/office/drawing/2014/main" id="{96BD9F4E-FC87-0C53-390D-2D083F83B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1678"/>
              <a:ext cx="11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86" name="Freeform 526">
              <a:extLst>
                <a:ext uri="{FF2B5EF4-FFF2-40B4-BE49-F238E27FC236}">
                  <a16:creationId xmlns:a16="http://schemas.microsoft.com/office/drawing/2014/main" id="{03DF491A-ADA8-EE04-BE30-0B61DBE8F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468"/>
              <a:ext cx="109" cy="107"/>
            </a:xfrm>
            <a:custGeom>
              <a:avLst/>
              <a:gdLst>
                <a:gd name="T0" fmla="*/ 109 w 109"/>
                <a:gd name="T1" fmla="*/ 0 h 107"/>
                <a:gd name="T2" fmla="*/ 109 w 109"/>
                <a:gd name="T3" fmla="*/ 107 h 107"/>
                <a:gd name="T4" fmla="*/ 0 w 109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107">
                  <a:moveTo>
                    <a:pt x="109" y="0"/>
                  </a:moveTo>
                  <a:lnTo>
                    <a:pt x="109" y="107"/>
                  </a:lnTo>
                  <a:lnTo>
                    <a:pt x="0" y="1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87" name="Line 527">
              <a:extLst>
                <a:ext uri="{FF2B5EF4-FFF2-40B4-BE49-F238E27FC236}">
                  <a16:creationId xmlns:a16="http://schemas.microsoft.com/office/drawing/2014/main" id="{E7093EDF-F1F4-F233-FC5E-C4B1DEC53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542"/>
              <a:ext cx="1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88" name="Line 528">
              <a:extLst>
                <a:ext uri="{FF2B5EF4-FFF2-40B4-BE49-F238E27FC236}">
                  <a16:creationId xmlns:a16="http://schemas.microsoft.com/office/drawing/2014/main" id="{7B9FB32B-D5B8-D20C-4A4F-3DDA48597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1610"/>
              <a:ext cx="1" cy="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89" name="Line 529">
              <a:extLst>
                <a:ext uri="{FF2B5EF4-FFF2-40B4-BE49-F238E27FC236}">
                  <a16:creationId xmlns:a16="http://schemas.microsoft.com/office/drawing/2014/main" id="{B4057453-54BD-336D-5F64-D37342FCD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9" y="898"/>
              <a:ext cx="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90" name="Line 530">
              <a:extLst>
                <a:ext uri="{FF2B5EF4-FFF2-40B4-BE49-F238E27FC236}">
                  <a16:creationId xmlns:a16="http://schemas.microsoft.com/office/drawing/2014/main" id="{ECEA48B9-A5EC-7A79-E950-90CB862A2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7" y="761"/>
              <a:ext cx="1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91" name="Line 531">
              <a:extLst>
                <a:ext uri="{FF2B5EF4-FFF2-40B4-BE49-F238E27FC236}">
                  <a16:creationId xmlns:a16="http://schemas.microsoft.com/office/drawing/2014/main" id="{C53B9D64-BB23-3B1E-1A6B-59F7C3452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3" y="829"/>
              <a:ext cx="1" cy="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92" name="Freeform 532">
              <a:extLst>
                <a:ext uri="{FF2B5EF4-FFF2-40B4-BE49-F238E27FC236}">
                  <a16:creationId xmlns:a16="http://schemas.microsoft.com/office/drawing/2014/main" id="{26E5020B-A9E0-C9EA-E594-24EAC5DD9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880"/>
              <a:ext cx="36" cy="35"/>
            </a:xfrm>
            <a:custGeom>
              <a:avLst/>
              <a:gdLst>
                <a:gd name="T0" fmla="*/ 36 w 36"/>
                <a:gd name="T1" fmla="*/ 18 h 35"/>
                <a:gd name="T2" fmla="*/ 36 w 36"/>
                <a:gd name="T3" fmla="*/ 18 h 35"/>
                <a:gd name="T4" fmla="*/ 33 w 36"/>
                <a:gd name="T5" fmla="*/ 23 h 35"/>
                <a:gd name="T6" fmla="*/ 31 w 36"/>
                <a:gd name="T7" fmla="*/ 28 h 35"/>
                <a:gd name="T8" fmla="*/ 23 w 36"/>
                <a:gd name="T9" fmla="*/ 33 h 35"/>
                <a:gd name="T10" fmla="*/ 18 w 36"/>
                <a:gd name="T11" fmla="*/ 35 h 35"/>
                <a:gd name="T12" fmla="*/ 18 w 36"/>
                <a:gd name="T13" fmla="*/ 35 h 35"/>
                <a:gd name="T14" fmla="*/ 10 w 36"/>
                <a:gd name="T15" fmla="*/ 33 h 35"/>
                <a:gd name="T16" fmla="*/ 5 w 36"/>
                <a:gd name="T17" fmla="*/ 28 h 35"/>
                <a:gd name="T18" fmla="*/ 0 w 36"/>
                <a:gd name="T19" fmla="*/ 23 h 35"/>
                <a:gd name="T20" fmla="*/ 0 w 36"/>
                <a:gd name="T21" fmla="*/ 18 h 35"/>
                <a:gd name="T22" fmla="*/ 0 w 36"/>
                <a:gd name="T23" fmla="*/ 18 h 35"/>
                <a:gd name="T24" fmla="*/ 0 w 36"/>
                <a:gd name="T25" fmla="*/ 10 h 35"/>
                <a:gd name="T26" fmla="*/ 5 w 36"/>
                <a:gd name="T27" fmla="*/ 5 h 35"/>
                <a:gd name="T28" fmla="*/ 10 w 36"/>
                <a:gd name="T29" fmla="*/ 0 h 35"/>
                <a:gd name="T30" fmla="*/ 18 w 36"/>
                <a:gd name="T31" fmla="*/ 0 h 35"/>
                <a:gd name="T32" fmla="*/ 18 w 36"/>
                <a:gd name="T33" fmla="*/ 0 h 35"/>
                <a:gd name="T34" fmla="*/ 23 w 36"/>
                <a:gd name="T35" fmla="*/ 0 h 35"/>
                <a:gd name="T36" fmla="*/ 31 w 36"/>
                <a:gd name="T37" fmla="*/ 5 h 35"/>
                <a:gd name="T38" fmla="*/ 33 w 36"/>
                <a:gd name="T39" fmla="*/ 10 h 35"/>
                <a:gd name="T40" fmla="*/ 36 w 36"/>
                <a:gd name="T41" fmla="*/ 18 h 35"/>
                <a:gd name="T42" fmla="*/ 36 w 36"/>
                <a:gd name="T4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5">
                  <a:moveTo>
                    <a:pt x="36" y="18"/>
                  </a:moveTo>
                  <a:lnTo>
                    <a:pt x="36" y="18"/>
                  </a:lnTo>
                  <a:lnTo>
                    <a:pt x="33" y="23"/>
                  </a:lnTo>
                  <a:lnTo>
                    <a:pt x="31" y="28"/>
                  </a:lnTo>
                  <a:lnTo>
                    <a:pt x="23" y="33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10" y="33"/>
                  </a:lnTo>
                  <a:lnTo>
                    <a:pt x="5" y="28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5" y="5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1" y="5"/>
                  </a:lnTo>
                  <a:lnTo>
                    <a:pt x="33" y="10"/>
                  </a:lnTo>
                  <a:lnTo>
                    <a:pt x="36" y="18"/>
                  </a:lnTo>
                  <a:lnTo>
                    <a:pt x="36" y="18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93" name="Freeform 533">
              <a:extLst>
                <a:ext uri="{FF2B5EF4-FFF2-40B4-BE49-F238E27FC236}">
                  <a16:creationId xmlns:a16="http://schemas.microsoft.com/office/drawing/2014/main" id="{09D9C4DA-40EB-94D7-85B2-2D92F6A76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" y="880"/>
              <a:ext cx="35" cy="35"/>
            </a:xfrm>
            <a:custGeom>
              <a:avLst/>
              <a:gdLst>
                <a:gd name="T0" fmla="*/ 35 w 35"/>
                <a:gd name="T1" fmla="*/ 18 h 35"/>
                <a:gd name="T2" fmla="*/ 35 w 35"/>
                <a:gd name="T3" fmla="*/ 18 h 35"/>
                <a:gd name="T4" fmla="*/ 33 w 35"/>
                <a:gd name="T5" fmla="*/ 23 h 35"/>
                <a:gd name="T6" fmla="*/ 30 w 35"/>
                <a:gd name="T7" fmla="*/ 28 h 35"/>
                <a:gd name="T8" fmla="*/ 25 w 35"/>
                <a:gd name="T9" fmla="*/ 33 h 35"/>
                <a:gd name="T10" fmla="*/ 18 w 35"/>
                <a:gd name="T11" fmla="*/ 35 h 35"/>
                <a:gd name="T12" fmla="*/ 18 w 35"/>
                <a:gd name="T13" fmla="*/ 35 h 35"/>
                <a:gd name="T14" fmla="*/ 10 w 35"/>
                <a:gd name="T15" fmla="*/ 33 h 35"/>
                <a:gd name="T16" fmla="*/ 5 w 35"/>
                <a:gd name="T17" fmla="*/ 28 h 35"/>
                <a:gd name="T18" fmla="*/ 2 w 35"/>
                <a:gd name="T19" fmla="*/ 23 h 35"/>
                <a:gd name="T20" fmla="*/ 0 w 35"/>
                <a:gd name="T21" fmla="*/ 18 h 35"/>
                <a:gd name="T22" fmla="*/ 0 w 35"/>
                <a:gd name="T23" fmla="*/ 18 h 35"/>
                <a:gd name="T24" fmla="*/ 2 w 35"/>
                <a:gd name="T25" fmla="*/ 10 h 35"/>
                <a:gd name="T26" fmla="*/ 5 w 35"/>
                <a:gd name="T27" fmla="*/ 5 h 35"/>
                <a:gd name="T28" fmla="*/ 10 w 35"/>
                <a:gd name="T29" fmla="*/ 0 h 35"/>
                <a:gd name="T30" fmla="*/ 18 w 35"/>
                <a:gd name="T31" fmla="*/ 0 h 35"/>
                <a:gd name="T32" fmla="*/ 18 w 35"/>
                <a:gd name="T33" fmla="*/ 0 h 35"/>
                <a:gd name="T34" fmla="*/ 25 w 35"/>
                <a:gd name="T35" fmla="*/ 0 h 35"/>
                <a:gd name="T36" fmla="*/ 30 w 35"/>
                <a:gd name="T37" fmla="*/ 5 h 35"/>
                <a:gd name="T38" fmla="*/ 33 w 35"/>
                <a:gd name="T39" fmla="*/ 10 h 35"/>
                <a:gd name="T40" fmla="*/ 35 w 35"/>
                <a:gd name="T41" fmla="*/ 18 h 35"/>
                <a:gd name="T42" fmla="*/ 35 w 35"/>
                <a:gd name="T4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5">
                  <a:moveTo>
                    <a:pt x="35" y="18"/>
                  </a:moveTo>
                  <a:lnTo>
                    <a:pt x="35" y="18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10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5" y="5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30" y="5"/>
                  </a:lnTo>
                  <a:lnTo>
                    <a:pt x="33" y="10"/>
                  </a:lnTo>
                  <a:lnTo>
                    <a:pt x="35" y="18"/>
                  </a:lnTo>
                  <a:lnTo>
                    <a:pt x="35" y="18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94" name="Freeform 534">
              <a:extLst>
                <a:ext uri="{FF2B5EF4-FFF2-40B4-BE49-F238E27FC236}">
                  <a16:creationId xmlns:a16="http://schemas.microsoft.com/office/drawing/2014/main" id="{3A883111-5438-675B-23FC-BF6C63E5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" y="1073"/>
              <a:ext cx="30" cy="30"/>
            </a:xfrm>
            <a:custGeom>
              <a:avLst/>
              <a:gdLst>
                <a:gd name="T0" fmla="*/ 30 w 30"/>
                <a:gd name="T1" fmla="*/ 15 h 30"/>
                <a:gd name="T2" fmla="*/ 30 w 30"/>
                <a:gd name="T3" fmla="*/ 15 h 30"/>
                <a:gd name="T4" fmla="*/ 30 w 30"/>
                <a:gd name="T5" fmla="*/ 20 h 30"/>
                <a:gd name="T6" fmla="*/ 28 w 30"/>
                <a:gd name="T7" fmla="*/ 25 h 30"/>
                <a:gd name="T8" fmla="*/ 23 w 30"/>
                <a:gd name="T9" fmla="*/ 28 h 30"/>
                <a:gd name="T10" fmla="*/ 15 w 30"/>
                <a:gd name="T11" fmla="*/ 30 h 30"/>
                <a:gd name="T12" fmla="*/ 15 w 30"/>
                <a:gd name="T13" fmla="*/ 30 h 30"/>
                <a:gd name="T14" fmla="*/ 10 w 30"/>
                <a:gd name="T15" fmla="*/ 28 h 30"/>
                <a:gd name="T16" fmla="*/ 5 w 30"/>
                <a:gd name="T17" fmla="*/ 25 h 30"/>
                <a:gd name="T18" fmla="*/ 2 w 30"/>
                <a:gd name="T19" fmla="*/ 20 h 30"/>
                <a:gd name="T20" fmla="*/ 0 w 30"/>
                <a:gd name="T21" fmla="*/ 15 h 30"/>
                <a:gd name="T22" fmla="*/ 0 w 30"/>
                <a:gd name="T23" fmla="*/ 15 h 30"/>
                <a:gd name="T24" fmla="*/ 2 w 30"/>
                <a:gd name="T25" fmla="*/ 10 h 30"/>
                <a:gd name="T26" fmla="*/ 5 w 30"/>
                <a:gd name="T27" fmla="*/ 5 h 30"/>
                <a:gd name="T28" fmla="*/ 10 w 30"/>
                <a:gd name="T29" fmla="*/ 0 h 30"/>
                <a:gd name="T30" fmla="*/ 15 w 30"/>
                <a:gd name="T31" fmla="*/ 0 h 30"/>
                <a:gd name="T32" fmla="*/ 15 w 30"/>
                <a:gd name="T33" fmla="*/ 0 h 30"/>
                <a:gd name="T34" fmla="*/ 23 w 30"/>
                <a:gd name="T35" fmla="*/ 0 h 30"/>
                <a:gd name="T36" fmla="*/ 28 w 30"/>
                <a:gd name="T37" fmla="*/ 5 h 30"/>
                <a:gd name="T38" fmla="*/ 30 w 30"/>
                <a:gd name="T39" fmla="*/ 10 h 30"/>
                <a:gd name="T40" fmla="*/ 30 w 30"/>
                <a:gd name="T41" fmla="*/ 15 h 30"/>
                <a:gd name="T42" fmla="*/ 30 w 30"/>
                <a:gd name="T43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lnTo>
                    <a:pt x="30" y="15"/>
                  </a:lnTo>
                  <a:lnTo>
                    <a:pt x="30" y="20"/>
                  </a:lnTo>
                  <a:lnTo>
                    <a:pt x="28" y="25"/>
                  </a:lnTo>
                  <a:lnTo>
                    <a:pt x="23" y="28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0" y="28"/>
                  </a:lnTo>
                  <a:lnTo>
                    <a:pt x="5" y="25"/>
                  </a:lnTo>
                  <a:lnTo>
                    <a:pt x="2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5" y="5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28" y="5"/>
                  </a:lnTo>
                  <a:lnTo>
                    <a:pt x="30" y="10"/>
                  </a:lnTo>
                  <a:lnTo>
                    <a:pt x="30" y="15"/>
                  </a:lnTo>
                  <a:lnTo>
                    <a:pt x="3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95" name="Line 535">
              <a:extLst>
                <a:ext uri="{FF2B5EF4-FFF2-40B4-BE49-F238E27FC236}">
                  <a16:creationId xmlns:a16="http://schemas.microsoft.com/office/drawing/2014/main" id="{462C8932-1BA7-8918-C6F5-316839D8C6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5" y="1278"/>
              <a:ext cx="1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96" name="Line 536">
              <a:extLst>
                <a:ext uri="{FF2B5EF4-FFF2-40B4-BE49-F238E27FC236}">
                  <a16:creationId xmlns:a16="http://schemas.microsoft.com/office/drawing/2014/main" id="{897959F5-477E-8D71-0CE0-9DADEBB08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1141"/>
              <a:ext cx="1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97" name="Line 537">
              <a:extLst>
                <a:ext uri="{FF2B5EF4-FFF2-40B4-BE49-F238E27FC236}">
                  <a16:creationId xmlns:a16="http://schemas.microsoft.com/office/drawing/2014/main" id="{19C1A77A-70A6-19D4-F0CA-979D342C7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5" y="1210"/>
              <a:ext cx="1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98" name="Line 538">
              <a:extLst>
                <a:ext uri="{FF2B5EF4-FFF2-40B4-BE49-F238E27FC236}">
                  <a16:creationId xmlns:a16="http://schemas.microsoft.com/office/drawing/2014/main" id="{DE80C5F8-0ABC-AA51-A363-37B3161C8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0" y="898"/>
              <a:ext cx="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99" name="Line 539">
              <a:extLst>
                <a:ext uri="{FF2B5EF4-FFF2-40B4-BE49-F238E27FC236}">
                  <a16:creationId xmlns:a16="http://schemas.microsoft.com/office/drawing/2014/main" id="{7585BAE3-589E-4F18-C79C-57FCF9B2B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7" y="761"/>
              <a:ext cx="1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00" name="Line 540">
              <a:extLst>
                <a:ext uri="{FF2B5EF4-FFF2-40B4-BE49-F238E27FC236}">
                  <a16:creationId xmlns:a16="http://schemas.microsoft.com/office/drawing/2014/main" id="{2473ECE8-1FAA-9B56-32C6-821A29B36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3" y="829"/>
              <a:ext cx="1" cy="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01" name="Line 541">
              <a:extLst>
                <a:ext uri="{FF2B5EF4-FFF2-40B4-BE49-F238E27FC236}">
                  <a16:creationId xmlns:a16="http://schemas.microsoft.com/office/drawing/2014/main" id="{E612E339-EE8A-D29D-7913-E3C56CAE1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" y="708"/>
              <a:ext cx="10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02" name="Freeform 542">
              <a:extLst>
                <a:ext uri="{FF2B5EF4-FFF2-40B4-BE49-F238E27FC236}">
                  <a16:creationId xmlns:a16="http://schemas.microsoft.com/office/drawing/2014/main" id="{E98506E4-3A54-615B-848F-BEAFCE56F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1073"/>
              <a:ext cx="30" cy="30"/>
            </a:xfrm>
            <a:custGeom>
              <a:avLst/>
              <a:gdLst>
                <a:gd name="T0" fmla="*/ 0 w 30"/>
                <a:gd name="T1" fmla="*/ 15 h 30"/>
                <a:gd name="T2" fmla="*/ 0 w 30"/>
                <a:gd name="T3" fmla="*/ 15 h 30"/>
                <a:gd name="T4" fmla="*/ 2 w 30"/>
                <a:gd name="T5" fmla="*/ 20 h 30"/>
                <a:gd name="T6" fmla="*/ 5 w 30"/>
                <a:gd name="T7" fmla="*/ 25 h 30"/>
                <a:gd name="T8" fmla="*/ 10 w 30"/>
                <a:gd name="T9" fmla="*/ 28 h 30"/>
                <a:gd name="T10" fmla="*/ 15 w 30"/>
                <a:gd name="T11" fmla="*/ 30 h 30"/>
                <a:gd name="T12" fmla="*/ 15 w 30"/>
                <a:gd name="T13" fmla="*/ 30 h 30"/>
                <a:gd name="T14" fmla="*/ 23 w 30"/>
                <a:gd name="T15" fmla="*/ 28 h 30"/>
                <a:gd name="T16" fmla="*/ 25 w 30"/>
                <a:gd name="T17" fmla="*/ 25 h 30"/>
                <a:gd name="T18" fmla="*/ 30 w 30"/>
                <a:gd name="T19" fmla="*/ 20 h 30"/>
                <a:gd name="T20" fmla="*/ 30 w 30"/>
                <a:gd name="T21" fmla="*/ 15 h 30"/>
                <a:gd name="T22" fmla="*/ 30 w 30"/>
                <a:gd name="T23" fmla="*/ 15 h 30"/>
                <a:gd name="T24" fmla="*/ 30 w 30"/>
                <a:gd name="T25" fmla="*/ 10 h 30"/>
                <a:gd name="T26" fmla="*/ 25 w 30"/>
                <a:gd name="T27" fmla="*/ 5 h 30"/>
                <a:gd name="T28" fmla="*/ 23 w 30"/>
                <a:gd name="T29" fmla="*/ 0 h 30"/>
                <a:gd name="T30" fmla="*/ 15 w 30"/>
                <a:gd name="T31" fmla="*/ 0 h 30"/>
                <a:gd name="T32" fmla="*/ 15 w 30"/>
                <a:gd name="T33" fmla="*/ 0 h 30"/>
                <a:gd name="T34" fmla="*/ 10 w 30"/>
                <a:gd name="T35" fmla="*/ 0 h 30"/>
                <a:gd name="T36" fmla="*/ 5 w 30"/>
                <a:gd name="T37" fmla="*/ 5 h 30"/>
                <a:gd name="T38" fmla="*/ 2 w 30"/>
                <a:gd name="T39" fmla="*/ 10 h 30"/>
                <a:gd name="T40" fmla="*/ 0 w 30"/>
                <a:gd name="T41" fmla="*/ 15 h 30"/>
                <a:gd name="T42" fmla="*/ 0 w 30"/>
                <a:gd name="T43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0" y="15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10" y="28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23" y="28"/>
                  </a:lnTo>
                  <a:lnTo>
                    <a:pt x="25" y="25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0"/>
                  </a:lnTo>
                  <a:lnTo>
                    <a:pt x="25" y="5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03" name="Line 543">
              <a:extLst>
                <a:ext uri="{FF2B5EF4-FFF2-40B4-BE49-F238E27FC236}">
                  <a16:creationId xmlns:a16="http://schemas.microsoft.com/office/drawing/2014/main" id="{3CD9A6DB-2858-0E97-578E-0A59C951D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1468"/>
              <a:ext cx="5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04" name="Line 544">
              <a:extLst>
                <a:ext uri="{FF2B5EF4-FFF2-40B4-BE49-F238E27FC236}">
                  <a16:creationId xmlns:a16="http://schemas.microsoft.com/office/drawing/2014/main" id="{AC147E75-796F-E9FA-7A72-41D901615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1088"/>
              <a:ext cx="28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05" name="Line 545">
              <a:extLst>
                <a:ext uri="{FF2B5EF4-FFF2-40B4-BE49-F238E27FC236}">
                  <a16:creationId xmlns:a16="http://schemas.microsoft.com/office/drawing/2014/main" id="{C403844D-FFCA-7F34-D4F3-EFC5C0871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0" y="1088"/>
              <a:ext cx="28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06" name="Line 546">
              <a:extLst>
                <a:ext uri="{FF2B5EF4-FFF2-40B4-BE49-F238E27FC236}">
                  <a16:creationId xmlns:a16="http://schemas.microsoft.com/office/drawing/2014/main" id="{ED1B3B45-F0D5-E451-9EE8-821A0AEC8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4" y="898"/>
              <a:ext cx="86" cy="19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07" name="Line 547">
              <a:extLst>
                <a:ext uri="{FF2B5EF4-FFF2-40B4-BE49-F238E27FC236}">
                  <a16:creationId xmlns:a16="http://schemas.microsoft.com/office/drawing/2014/main" id="{3E45707F-2667-C39B-2E73-C4CBCC539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87" y="898"/>
              <a:ext cx="83" cy="19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66" name="Freeform 606">
              <a:extLst>
                <a:ext uri="{FF2B5EF4-FFF2-40B4-BE49-F238E27FC236}">
                  <a16:creationId xmlns:a16="http://schemas.microsoft.com/office/drawing/2014/main" id="{21254F7B-8595-F22D-610B-4BDEEB2C4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1088"/>
              <a:ext cx="112" cy="86"/>
            </a:xfrm>
            <a:custGeom>
              <a:avLst/>
              <a:gdLst>
                <a:gd name="T0" fmla="*/ 112 w 112"/>
                <a:gd name="T1" fmla="*/ 86 h 86"/>
                <a:gd name="T2" fmla="*/ 0 w 112"/>
                <a:gd name="T3" fmla="*/ 86 h 86"/>
                <a:gd name="T4" fmla="*/ 0 w 112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86">
                  <a:moveTo>
                    <a:pt x="112" y="86"/>
                  </a:moveTo>
                  <a:lnTo>
                    <a:pt x="0" y="8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67" name="Freeform 607">
              <a:extLst>
                <a:ext uri="{FF2B5EF4-FFF2-40B4-BE49-F238E27FC236}">
                  <a16:creationId xmlns:a16="http://schemas.microsoft.com/office/drawing/2014/main" id="{88DD5DE0-42BA-A698-37E7-F2A9BD7E9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" y="1088"/>
              <a:ext cx="109" cy="86"/>
            </a:xfrm>
            <a:custGeom>
              <a:avLst/>
              <a:gdLst>
                <a:gd name="T0" fmla="*/ 0 w 109"/>
                <a:gd name="T1" fmla="*/ 86 h 86"/>
                <a:gd name="T2" fmla="*/ 109 w 109"/>
                <a:gd name="T3" fmla="*/ 86 h 86"/>
                <a:gd name="T4" fmla="*/ 109 w 109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86">
                  <a:moveTo>
                    <a:pt x="0" y="86"/>
                  </a:moveTo>
                  <a:lnTo>
                    <a:pt x="109" y="86"/>
                  </a:lnTo>
                  <a:lnTo>
                    <a:pt x="10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68" name="Freeform 608">
              <a:extLst>
                <a:ext uri="{FF2B5EF4-FFF2-40B4-BE49-F238E27FC236}">
                  <a16:creationId xmlns:a16="http://schemas.microsoft.com/office/drawing/2014/main" id="{7AA2D47A-15D0-F523-EFE6-CDB9C28C9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782"/>
              <a:ext cx="109" cy="87"/>
            </a:xfrm>
            <a:custGeom>
              <a:avLst/>
              <a:gdLst>
                <a:gd name="T0" fmla="*/ 0 w 109"/>
                <a:gd name="T1" fmla="*/ 0 h 87"/>
                <a:gd name="T2" fmla="*/ 109 w 109"/>
                <a:gd name="T3" fmla="*/ 0 h 87"/>
                <a:gd name="T4" fmla="*/ 109 w 109"/>
                <a:gd name="T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87">
                  <a:moveTo>
                    <a:pt x="0" y="0"/>
                  </a:moveTo>
                  <a:lnTo>
                    <a:pt x="109" y="0"/>
                  </a:lnTo>
                  <a:lnTo>
                    <a:pt x="109" y="8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69" name="Freeform 609">
              <a:extLst>
                <a:ext uri="{FF2B5EF4-FFF2-40B4-BE49-F238E27FC236}">
                  <a16:creationId xmlns:a16="http://schemas.microsoft.com/office/drawing/2014/main" id="{FAA601EE-AF6A-E35D-9EBB-CABC797B0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1382"/>
              <a:ext cx="112" cy="86"/>
            </a:xfrm>
            <a:custGeom>
              <a:avLst/>
              <a:gdLst>
                <a:gd name="T0" fmla="*/ 0 w 112"/>
                <a:gd name="T1" fmla="*/ 86 h 86"/>
                <a:gd name="T2" fmla="*/ 0 w 112"/>
                <a:gd name="T3" fmla="*/ 0 h 86"/>
                <a:gd name="T4" fmla="*/ 112 w 112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86">
                  <a:moveTo>
                    <a:pt x="0" y="86"/>
                  </a:moveTo>
                  <a:lnTo>
                    <a:pt x="0" y="0"/>
                  </a:lnTo>
                  <a:lnTo>
                    <a:pt x="11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70" name="Freeform 610">
              <a:extLst>
                <a:ext uri="{FF2B5EF4-FFF2-40B4-BE49-F238E27FC236}">
                  <a16:creationId xmlns:a16="http://schemas.microsoft.com/office/drawing/2014/main" id="{200D42E7-C3F7-80FF-F226-C89D282E4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708"/>
              <a:ext cx="111" cy="86"/>
            </a:xfrm>
            <a:custGeom>
              <a:avLst/>
              <a:gdLst>
                <a:gd name="T0" fmla="*/ 0 w 111"/>
                <a:gd name="T1" fmla="*/ 86 h 86"/>
                <a:gd name="T2" fmla="*/ 111 w 111"/>
                <a:gd name="T3" fmla="*/ 86 h 86"/>
                <a:gd name="T4" fmla="*/ 111 w 111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" h="86">
                  <a:moveTo>
                    <a:pt x="0" y="86"/>
                  </a:moveTo>
                  <a:lnTo>
                    <a:pt x="111" y="86"/>
                  </a:lnTo>
                  <a:lnTo>
                    <a:pt x="11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71" name="Freeform 611">
              <a:extLst>
                <a:ext uri="{FF2B5EF4-FFF2-40B4-BE49-F238E27FC236}">
                  <a16:creationId xmlns:a16="http://schemas.microsoft.com/office/drawing/2014/main" id="{A4FAB2CD-C758-8A0C-5C27-47C7B788D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1002"/>
              <a:ext cx="111" cy="86"/>
            </a:xfrm>
            <a:custGeom>
              <a:avLst/>
              <a:gdLst>
                <a:gd name="T0" fmla="*/ 111 w 111"/>
                <a:gd name="T1" fmla="*/ 86 h 86"/>
                <a:gd name="T2" fmla="*/ 111 w 111"/>
                <a:gd name="T3" fmla="*/ 0 h 86"/>
                <a:gd name="T4" fmla="*/ 0 w 111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" h="86">
                  <a:moveTo>
                    <a:pt x="111" y="86"/>
                  </a:move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72" name="Line 612">
              <a:extLst>
                <a:ext uri="{FF2B5EF4-FFF2-40B4-BE49-F238E27FC236}">
                  <a16:creationId xmlns:a16="http://schemas.microsoft.com/office/drawing/2014/main" id="{06142AF3-C61D-49C9-211C-18D7DD3CF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5" y="708"/>
              <a:ext cx="10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73" name="Freeform 613">
              <a:extLst>
                <a:ext uri="{FF2B5EF4-FFF2-40B4-BE49-F238E27FC236}">
                  <a16:creationId xmlns:a16="http://schemas.microsoft.com/office/drawing/2014/main" id="{C1A54EED-9C7D-6084-4CCC-1C566E620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" y="708"/>
              <a:ext cx="111" cy="86"/>
            </a:xfrm>
            <a:custGeom>
              <a:avLst/>
              <a:gdLst>
                <a:gd name="T0" fmla="*/ 111 w 111"/>
                <a:gd name="T1" fmla="*/ 86 h 86"/>
                <a:gd name="T2" fmla="*/ 0 w 111"/>
                <a:gd name="T3" fmla="*/ 86 h 86"/>
                <a:gd name="T4" fmla="*/ 0 w 111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" h="86">
                  <a:moveTo>
                    <a:pt x="111" y="86"/>
                  </a:moveTo>
                  <a:lnTo>
                    <a:pt x="0" y="8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74" name="Freeform 614">
              <a:extLst>
                <a:ext uri="{FF2B5EF4-FFF2-40B4-BE49-F238E27FC236}">
                  <a16:creationId xmlns:a16="http://schemas.microsoft.com/office/drawing/2014/main" id="{46FF06B2-770D-49D7-9B20-8E6CF72A5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" y="1002"/>
              <a:ext cx="111" cy="86"/>
            </a:xfrm>
            <a:custGeom>
              <a:avLst/>
              <a:gdLst>
                <a:gd name="T0" fmla="*/ 0 w 111"/>
                <a:gd name="T1" fmla="*/ 86 h 86"/>
                <a:gd name="T2" fmla="*/ 0 w 111"/>
                <a:gd name="T3" fmla="*/ 0 h 86"/>
                <a:gd name="T4" fmla="*/ 111 w 111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" h="86">
                  <a:moveTo>
                    <a:pt x="0" y="86"/>
                  </a:moveTo>
                  <a:lnTo>
                    <a:pt x="0" y="0"/>
                  </a:lnTo>
                  <a:lnTo>
                    <a:pt x="11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0260" name="Rectangle 500">
            <a:extLst>
              <a:ext uri="{FF2B5EF4-FFF2-40B4-BE49-F238E27FC236}">
                <a16:creationId xmlns:a16="http://schemas.microsoft.com/office/drawing/2014/main" id="{BB435EFD-59CD-E47F-0A4D-8BA29BA5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859463"/>
            <a:ext cx="2971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i="0">
                <a:solidFill>
                  <a:srgbClr val="000000"/>
                </a:solidFill>
              </a:rPr>
              <a:t> </a:t>
            </a:r>
            <a:r>
              <a:rPr lang="en-US" altLang="en-US" sz="1400" i="0">
                <a:solidFill>
                  <a:srgbClr val="000000"/>
                </a:solidFill>
              </a:rPr>
              <a:t>simulated waveforms of 2-stage VCO</a:t>
            </a:r>
            <a:endParaRPr lang="en-US" altLang="en-US" sz="1400"/>
          </a:p>
        </p:txBody>
      </p:sp>
      <p:grpSp>
        <p:nvGrpSpPr>
          <p:cNvPr id="630505" name="Group 745">
            <a:extLst>
              <a:ext uri="{FF2B5EF4-FFF2-40B4-BE49-F238E27FC236}">
                <a16:creationId xmlns:a16="http://schemas.microsoft.com/office/drawing/2014/main" id="{CD4ACE44-92B7-2146-BDB4-A65C2FD9585C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430588"/>
            <a:ext cx="2838450" cy="2236787"/>
            <a:chOff x="1824" y="2161"/>
            <a:chExt cx="1788" cy="1409"/>
          </a:xfrm>
        </p:grpSpPr>
        <p:sp>
          <p:nvSpPr>
            <p:cNvPr id="630203" name="Rectangle 443">
              <a:extLst>
                <a:ext uri="{FF2B5EF4-FFF2-40B4-BE49-F238E27FC236}">
                  <a16:creationId xmlns:a16="http://schemas.microsoft.com/office/drawing/2014/main" id="{D51BCB8A-C5BE-6CD9-B3A1-695946E23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2207"/>
              <a:ext cx="1442" cy="11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04" name="Line 444">
              <a:extLst>
                <a:ext uri="{FF2B5EF4-FFF2-40B4-BE49-F238E27FC236}">
                  <a16:creationId xmlns:a16="http://schemas.microsoft.com/office/drawing/2014/main" id="{3EED2B43-FFB5-5DF2-8767-107159550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2" y="3287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05" name="Line 445">
              <a:extLst>
                <a:ext uri="{FF2B5EF4-FFF2-40B4-BE49-F238E27FC236}">
                  <a16:creationId xmlns:a16="http://schemas.microsoft.com/office/drawing/2014/main" id="{E963BA97-8449-FD20-9DE8-447489527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1" y="3322"/>
              <a:ext cx="1" cy="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06" name="Line 446">
              <a:extLst>
                <a:ext uri="{FF2B5EF4-FFF2-40B4-BE49-F238E27FC236}">
                  <a16:creationId xmlns:a16="http://schemas.microsoft.com/office/drawing/2014/main" id="{322CACBF-CFA4-B0D3-CD35-F220CBE54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4" y="3287"/>
              <a:ext cx="1" cy="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07" name="Line 447">
              <a:extLst>
                <a:ext uri="{FF2B5EF4-FFF2-40B4-BE49-F238E27FC236}">
                  <a16:creationId xmlns:a16="http://schemas.microsoft.com/office/drawing/2014/main" id="{1B01A0E9-BEF7-41E1-91B4-4BE36E179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3" y="3322"/>
              <a:ext cx="1" cy="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08" name="Line 448">
              <a:extLst>
                <a:ext uri="{FF2B5EF4-FFF2-40B4-BE49-F238E27FC236}">
                  <a16:creationId xmlns:a16="http://schemas.microsoft.com/office/drawing/2014/main" id="{3E498C11-A71E-6D34-1BC4-462DC46B5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3023"/>
              <a:ext cx="6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09" name="Line 449">
              <a:extLst>
                <a:ext uri="{FF2B5EF4-FFF2-40B4-BE49-F238E27FC236}">
                  <a16:creationId xmlns:a16="http://schemas.microsoft.com/office/drawing/2014/main" id="{F80C2370-C4FF-58A3-DA64-038CCBE2C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858"/>
              <a:ext cx="6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10" name="Line 450">
              <a:extLst>
                <a:ext uri="{FF2B5EF4-FFF2-40B4-BE49-F238E27FC236}">
                  <a16:creationId xmlns:a16="http://schemas.microsoft.com/office/drawing/2014/main" id="{BB4527B6-55C4-6DDA-A041-8413123A3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942"/>
              <a:ext cx="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11" name="Line 451">
              <a:extLst>
                <a:ext uri="{FF2B5EF4-FFF2-40B4-BE49-F238E27FC236}">
                  <a16:creationId xmlns:a16="http://schemas.microsoft.com/office/drawing/2014/main" id="{B60E9EDE-D09C-8014-7A82-00656524A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696"/>
              <a:ext cx="6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12" name="Line 452">
              <a:extLst>
                <a:ext uri="{FF2B5EF4-FFF2-40B4-BE49-F238E27FC236}">
                  <a16:creationId xmlns:a16="http://schemas.microsoft.com/office/drawing/2014/main" id="{6E8668DD-5ABA-CC49-9163-2BF2064F9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777"/>
              <a:ext cx="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13" name="Line 453">
              <a:extLst>
                <a:ext uri="{FF2B5EF4-FFF2-40B4-BE49-F238E27FC236}">
                  <a16:creationId xmlns:a16="http://schemas.microsoft.com/office/drawing/2014/main" id="{420B469E-8320-47E5-416D-800BDA389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534"/>
              <a:ext cx="6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14" name="Line 454">
              <a:extLst>
                <a:ext uri="{FF2B5EF4-FFF2-40B4-BE49-F238E27FC236}">
                  <a16:creationId xmlns:a16="http://schemas.microsoft.com/office/drawing/2014/main" id="{A4B17615-A9C5-0D07-C7B0-0B8BA7F3C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615"/>
              <a:ext cx="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15" name="Line 455">
              <a:extLst>
                <a:ext uri="{FF2B5EF4-FFF2-40B4-BE49-F238E27FC236}">
                  <a16:creationId xmlns:a16="http://schemas.microsoft.com/office/drawing/2014/main" id="{44F0F7CC-5BCA-B4C1-8757-7319D84AD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371"/>
              <a:ext cx="6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16" name="Line 456">
              <a:extLst>
                <a:ext uri="{FF2B5EF4-FFF2-40B4-BE49-F238E27FC236}">
                  <a16:creationId xmlns:a16="http://schemas.microsoft.com/office/drawing/2014/main" id="{736026DA-9706-8F15-261A-0061BB10D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453"/>
              <a:ext cx="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17" name="Line 457">
              <a:extLst>
                <a:ext uri="{FF2B5EF4-FFF2-40B4-BE49-F238E27FC236}">
                  <a16:creationId xmlns:a16="http://schemas.microsoft.com/office/drawing/2014/main" id="{A72EC1ED-D971-4813-05FB-FB8198B28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290"/>
              <a:ext cx="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18" name="Line 458">
              <a:extLst>
                <a:ext uri="{FF2B5EF4-FFF2-40B4-BE49-F238E27FC236}">
                  <a16:creationId xmlns:a16="http://schemas.microsoft.com/office/drawing/2014/main" id="{3D15532B-14EB-F224-2F1A-BD6671A39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3104"/>
              <a:ext cx="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19" name="Line 459">
              <a:extLst>
                <a:ext uri="{FF2B5EF4-FFF2-40B4-BE49-F238E27FC236}">
                  <a16:creationId xmlns:a16="http://schemas.microsoft.com/office/drawing/2014/main" id="{2CD41A51-C3B0-B897-F618-62FBA7A93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3185"/>
              <a:ext cx="6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20" name="Line 460">
              <a:extLst>
                <a:ext uri="{FF2B5EF4-FFF2-40B4-BE49-F238E27FC236}">
                  <a16:creationId xmlns:a16="http://schemas.microsoft.com/office/drawing/2014/main" id="{307BDF91-9287-0F13-B7DA-20DD63839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3266"/>
              <a:ext cx="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21" name="Line 461">
              <a:extLst>
                <a:ext uri="{FF2B5EF4-FFF2-40B4-BE49-F238E27FC236}">
                  <a16:creationId xmlns:a16="http://schemas.microsoft.com/office/drawing/2014/main" id="{A346C4AC-B962-00E2-5293-F27A7D686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3023"/>
              <a:ext cx="6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22" name="Line 462">
              <a:extLst>
                <a:ext uri="{FF2B5EF4-FFF2-40B4-BE49-F238E27FC236}">
                  <a16:creationId xmlns:a16="http://schemas.microsoft.com/office/drawing/2014/main" id="{F0F9B7CD-64A1-FCF8-6A93-4CEBA1905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858"/>
              <a:ext cx="6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23" name="Line 463">
              <a:extLst>
                <a:ext uri="{FF2B5EF4-FFF2-40B4-BE49-F238E27FC236}">
                  <a16:creationId xmlns:a16="http://schemas.microsoft.com/office/drawing/2014/main" id="{7C34CF5F-22A7-26CB-F4F3-50E4D495A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0" y="2942"/>
              <a:ext cx="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24" name="Line 464">
              <a:extLst>
                <a:ext uri="{FF2B5EF4-FFF2-40B4-BE49-F238E27FC236}">
                  <a16:creationId xmlns:a16="http://schemas.microsoft.com/office/drawing/2014/main" id="{2D18814F-E520-5D2C-0780-BCA8EF064D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696"/>
              <a:ext cx="6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25" name="Line 465">
              <a:extLst>
                <a:ext uri="{FF2B5EF4-FFF2-40B4-BE49-F238E27FC236}">
                  <a16:creationId xmlns:a16="http://schemas.microsoft.com/office/drawing/2014/main" id="{7DB939BC-457C-9CED-6230-1357C9418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0" y="2777"/>
              <a:ext cx="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26" name="Line 466">
              <a:extLst>
                <a:ext uri="{FF2B5EF4-FFF2-40B4-BE49-F238E27FC236}">
                  <a16:creationId xmlns:a16="http://schemas.microsoft.com/office/drawing/2014/main" id="{DDF21848-BC24-DFF5-6ECC-48886A037A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534"/>
              <a:ext cx="6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27" name="Line 467">
              <a:extLst>
                <a:ext uri="{FF2B5EF4-FFF2-40B4-BE49-F238E27FC236}">
                  <a16:creationId xmlns:a16="http://schemas.microsoft.com/office/drawing/2014/main" id="{8D8201E3-A338-C282-B9FE-DEB99A9FA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0" y="2615"/>
              <a:ext cx="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28" name="Line 468">
              <a:extLst>
                <a:ext uri="{FF2B5EF4-FFF2-40B4-BE49-F238E27FC236}">
                  <a16:creationId xmlns:a16="http://schemas.microsoft.com/office/drawing/2014/main" id="{5AA59343-63E6-7AE0-014D-6D57217720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371"/>
              <a:ext cx="6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29" name="Line 469">
              <a:extLst>
                <a:ext uri="{FF2B5EF4-FFF2-40B4-BE49-F238E27FC236}">
                  <a16:creationId xmlns:a16="http://schemas.microsoft.com/office/drawing/2014/main" id="{395D06D5-39B9-FC85-1A92-42BD98C10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0" y="2453"/>
              <a:ext cx="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30" name="Line 470">
              <a:extLst>
                <a:ext uri="{FF2B5EF4-FFF2-40B4-BE49-F238E27FC236}">
                  <a16:creationId xmlns:a16="http://schemas.microsoft.com/office/drawing/2014/main" id="{35EE1A72-6A1B-5D0A-6F2C-1EB263FA3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0" y="2290"/>
              <a:ext cx="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31" name="Line 471">
              <a:extLst>
                <a:ext uri="{FF2B5EF4-FFF2-40B4-BE49-F238E27FC236}">
                  <a16:creationId xmlns:a16="http://schemas.microsoft.com/office/drawing/2014/main" id="{F15C6836-BCAA-E1E8-76A1-E7F84C45F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0" y="3104"/>
              <a:ext cx="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32" name="Line 472">
              <a:extLst>
                <a:ext uri="{FF2B5EF4-FFF2-40B4-BE49-F238E27FC236}">
                  <a16:creationId xmlns:a16="http://schemas.microsoft.com/office/drawing/2014/main" id="{2C8114E7-FE46-7653-0A4C-183E521D7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3185"/>
              <a:ext cx="6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33" name="Line 473">
              <a:extLst>
                <a:ext uri="{FF2B5EF4-FFF2-40B4-BE49-F238E27FC236}">
                  <a16:creationId xmlns:a16="http://schemas.microsoft.com/office/drawing/2014/main" id="{3C33C42F-AA70-9042-0FCA-B1B0B6DAD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0" y="3266"/>
              <a:ext cx="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34" name="Line 474">
              <a:extLst>
                <a:ext uri="{FF2B5EF4-FFF2-40B4-BE49-F238E27FC236}">
                  <a16:creationId xmlns:a16="http://schemas.microsoft.com/office/drawing/2014/main" id="{A8F06973-4DC2-579C-3D85-D418C38C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4" y="3322"/>
              <a:ext cx="1" cy="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35" name="Line 475">
              <a:extLst>
                <a:ext uri="{FF2B5EF4-FFF2-40B4-BE49-F238E27FC236}">
                  <a16:creationId xmlns:a16="http://schemas.microsoft.com/office/drawing/2014/main" id="{39806B80-D6C5-EB49-E7A9-71C72600D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2207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36" name="Line 476">
              <a:extLst>
                <a:ext uri="{FF2B5EF4-FFF2-40B4-BE49-F238E27FC236}">
                  <a16:creationId xmlns:a16="http://schemas.microsoft.com/office/drawing/2014/main" id="{DA1F61BD-7155-4F6D-8DF3-3AEA70A6E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1" y="2207"/>
              <a:ext cx="1" cy="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37" name="Line 477">
              <a:extLst>
                <a:ext uri="{FF2B5EF4-FFF2-40B4-BE49-F238E27FC236}">
                  <a16:creationId xmlns:a16="http://schemas.microsoft.com/office/drawing/2014/main" id="{50F6DBC8-E0D2-EE16-702B-5E90CC15A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2207"/>
              <a:ext cx="1" cy="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38" name="Line 478">
              <a:extLst>
                <a:ext uri="{FF2B5EF4-FFF2-40B4-BE49-F238E27FC236}">
                  <a16:creationId xmlns:a16="http://schemas.microsoft.com/office/drawing/2014/main" id="{DF3F6F23-52FB-F47D-C032-F0FF455E7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" y="2207"/>
              <a:ext cx="1" cy="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39" name="Line 479">
              <a:extLst>
                <a:ext uri="{FF2B5EF4-FFF2-40B4-BE49-F238E27FC236}">
                  <a16:creationId xmlns:a16="http://schemas.microsoft.com/office/drawing/2014/main" id="{A2F996C7-5841-32E0-039F-C1E475CE2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2207"/>
              <a:ext cx="1" cy="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40" name="Rectangle 480">
              <a:extLst>
                <a:ext uri="{FF2B5EF4-FFF2-40B4-BE49-F238E27FC236}">
                  <a16:creationId xmlns:a16="http://schemas.microsoft.com/office/drawing/2014/main" id="{8BA0C309-C4FA-F3FA-72F4-5FBEC978C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3360"/>
              <a:ext cx="10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0.5</a:t>
              </a:r>
              <a:endParaRPr lang="en-US" altLang="en-US"/>
            </a:p>
          </p:txBody>
        </p:sp>
        <p:sp>
          <p:nvSpPr>
            <p:cNvPr id="630241" name="Rectangle 481">
              <a:extLst>
                <a:ext uri="{FF2B5EF4-FFF2-40B4-BE49-F238E27FC236}">
                  <a16:creationId xmlns:a16="http://schemas.microsoft.com/office/drawing/2014/main" id="{4701064D-6C9D-CE7E-85D6-FC7CB1D68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3140"/>
              <a:ext cx="10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0.0</a:t>
              </a:r>
              <a:endParaRPr lang="en-US" altLang="en-US"/>
            </a:p>
          </p:txBody>
        </p:sp>
        <p:sp>
          <p:nvSpPr>
            <p:cNvPr id="630242" name="Rectangle 482">
              <a:extLst>
                <a:ext uri="{FF2B5EF4-FFF2-40B4-BE49-F238E27FC236}">
                  <a16:creationId xmlns:a16="http://schemas.microsoft.com/office/drawing/2014/main" id="{C9C6A3BF-C4C9-9BC6-E0BF-0076E0A53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2975"/>
              <a:ext cx="10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0.5</a:t>
              </a:r>
              <a:endParaRPr lang="en-US" altLang="en-US"/>
            </a:p>
          </p:txBody>
        </p:sp>
        <p:sp>
          <p:nvSpPr>
            <p:cNvPr id="630243" name="Rectangle 483">
              <a:extLst>
                <a:ext uri="{FF2B5EF4-FFF2-40B4-BE49-F238E27FC236}">
                  <a16:creationId xmlns:a16="http://schemas.microsoft.com/office/drawing/2014/main" id="{2FBD65CE-D0F0-7F21-7DCE-E5B9FA275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2813"/>
              <a:ext cx="10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1.0</a:t>
              </a:r>
              <a:endParaRPr lang="en-US" altLang="en-US"/>
            </a:p>
          </p:txBody>
        </p:sp>
        <p:sp>
          <p:nvSpPr>
            <p:cNvPr id="630244" name="Rectangle 484">
              <a:extLst>
                <a:ext uri="{FF2B5EF4-FFF2-40B4-BE49-F238E27FC236}">
                  <a16:creationId xmlns:a16="http://schemas.microsoft.com/office/drawing/2014/main" id="{676EE192-1256-C15A-D3F6-9E768918F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2650"/>
              <a:ext cx="10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1.5</a:t>
              </a:r>
              <a:endParaRPr lang="en-US" altLang="en-US"/>
            </a:p>
          </p:txBody>
        </p:sp>
        <p:sp>
          <p:nvSpPr>
            <p:cNvPr id="630245" name="Rectangle 485">
              <a:extLst>
                <a:ext uri="{FF2B5EF4-FFF2-40B4-BE49-F238E27FC236}">
                  <a16:creationId xmlns:a16="http://schemas.microsoft.com/office/drawing/2014/main" id="{FBA4B2A7-B541-3CA9-1851-63C9BA970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2488"/>
              <a:ext cx="10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2.0</a:t>
              </a:r>
              <a:endParaRPr lang="en-US" altLang="en-US"/>
            </a:p>
          </p:txBody>
        </p:sp>
        <p:sp>
          <p:nvSpPr>
            <p:cNvPr id="630246" name="Rectangle 486">
              <a:extLst>
                <a:ext uri="{FF2B5EF4-FFF2-40B4-BE49-F238E27FC236}">
                  <a16:creationId xmlns:a16="http://schemas.microsoft.com/office/drawing/2014/main" id="{7957B40D-AEA6-BAD2-6AE3-0CD2370C0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2323"/>
              <a:ext cx="10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2.5</a:t>
              </a:r>
              <a:endParaRPr lang="en-US" altLang="en-US"/>
            </a:p>
          </p:txBody>
        </p:sp>
        <p:sp>
          <p:nvSpPr>
            <p:cNvPr id="630247" name="Rectangle 487">
              <a:extLst>
                <a:ext uri="{FF2B5EF4-FFF2-40B4-BE49-F238E27FC236}">
                  <a16:creationId xmlns:a16="http://schemas.microsoft.com/office/drawing/2014/main" id="{C024333D-BE55-8870-2392-B874FD6E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2161"/>
              <a:ext cx="10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3.0</a:t>
              </a:r>
              <a:endParaRPr lang="en-US" altLang="en-US"/>
            </a:p>
          </p:txBody>
        </p:sp>
        <p:sp>
          <p:nvSpPr>
            <p:cNvPr id="630248" name="Rectangle 488">
              <a:extLst>
                <a:ext uri="{FF2B5EF4-FFF2-40B4-BE49-F238E27FC236}">
                  <a16:creationId xmlns:a16="http://schemas.microsoft.com/office/drawing/2014/main" id="{B50F3F0B-678F-7C95-AFFE-BA6D8717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15"/>
              <a:ext cx="6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MathematicalPi 1" pitchFamily="82" charset="0"/>
                </a:rPr>
                <a:t>2</a:t>
              </a:r>
              <a:endParaRPr lang="en-US" altLang="en-US"/>
            </a:p>
          </p:txBody>
        </p:sp>
        <p:sp>
          <p:nvSpPr>
            <p:cNvPr id="630249" name="Rectangle 489">
              <a:extLst>
                <a:ext uri="{FF2B5EF4-FFF2-40B4-BE49-F238E27FC236}">
                  <a16:creationId xmlns:a16="http://schemas.microsoft.com/office/drawing/2014/main" id="{E3AC3ED9-596B-9400-593E-21A68F0F5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3302"/>
              <a:ext cx="10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0.5</a:t>
              </a:r>
              <a:endParaRPr lang="en-US" altLang="en-US"/>
            </a:p>
          </p:txBody>
        </p:sp>
        <p:sp>
          <p:nvSpPr>
            <p:cNvPr id="630250" name="Rectangle 490">
              <a:extLst>
                <a:ext uri="{FF2B5EF4-FFF2-40B4-BE49-F238E27FC236}">
                  <a16:creationId xmlns:a16="http://schemas.microsoft.com/office/drawing/2014/main" id="{93DFEDD0-5D36-A7A9-F742-C1C0222D6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3360"/>
              <a:ext cx="10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1.5</a:t>
              </a:r>
              <a:endParaRPr lang="en-US" altLang="en-US"/>
            </a:p>
          </p:txBody>
        </p:sp>
        <p:sp>
          <p:nvSpPr>
            <p:cNvPr id="630251" name="Rectangle 491">
              <a:extLst>
                <a:ext uri="{FF2B5EF4-FFF2-40B4-BE49-F238E27FC236}">
                  <a16:creationId xmlns:a16="http://schemas.microsoft.com/office/drawing/2014/main" id="{EF92C440-F079-02CE-577A-2CE1F5950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" y="2265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630252" name="Rectangle 492">
              <a:extLst>
                <a:ext uri="{FF2B5EF4-FFF2-40B4-BE49-F238E27FC236}">
                  <a16:creationId xmlns:a16="http://schemas.microsoft.com/office/drawing/2014/main" id="{79EA1A53-E89B-C04B-91FD-D6F3F9CE8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2305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Times Ten Roman" pitchFamily="2" charset="0"/>
                </a:rPr>
                <a:t>1</a:t>
              </a:r>
              <a:endParaRPr lang="en-US" altLang="en-US"/>
            </a:p>
          </p:txBody>
        </p:sp>
        <p:sp>
          <p:nvSpPr>
            <p:cNvPr id="630253" name="Rectangle 493">
              <a:extLst>
                <a:ext uri="{FF2B5EF4-FFF2-40B4-BE49-F238E27FC236}">
                  <a16:creationId xmlns:a16="http://schemas.microsoft.com/office/drawing/2014/main" id="{B99F6A0D-6307-CC41-3C44-309C0A143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2265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630254" name="Rectangle 494">
              <a:extLst>
                <a:ext uri="{FF2B5EF4-FFF2-40B4-BE49-F238E27FC236}">
                  <a16:creationId xmlns:a16="http://schemas.microsoft.com/office/drawing/2014/main" id="{1ABD1D32-FCB6-89FB-D11E-CDAD4CE8C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2305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Times Ten Roman" pitchFamily="2" charset="0"/>
                </a:rPr>
                <a:t>2</a:t>
              </a:r>
              <a:endParaRPr lang="en-US" altLang="en-US"/>
            </a:p>
          </p:txBody>
        </p:sp>
        <p:sp>
          <p:nvSpPr>
            <p:cNvPr id="630255" name="Rectangle 495">
              <a:extLst>
                <a:ext uri="{FF2B5EF4-FFF2-40B4-BE49-F238E27FC236}">
                  <a16:creationId xmlns:a16="http://schemas.microsoft.com/office/drawing/2014/main" id="{2A4F7A24-9E5B-854F-4914-57B9721BD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2265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630256" name="Rectangle 496">
              <a:extLst>
                <a:ext uri="{FF2B5EF4-FFF2-40B4-BE49-F238E27FC236}">
                  <a16:creationId xmlns:a16="http://schemas.microsoft.com/office/drawing/2014/main" id="{CFEAB3F2-1EE8-D795-96BE-1AD6B7190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305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Times Ten Roman" pitchFamily="2" charset="0"/>
                </a:rPr>
                <a:t>3</a:t>
              </a:r>
              <a:endParaRPr lang="en-US" altLang="en-US"/>
            </a:p>
          </p:txBody>
        </p:sp>
        <p:sp>
          <p:nvSpPr>
            <p:cNvPr id="630257" name="Rectangle 497">
              <a:extLst>
                <a:ext uri="{FF2B5EF4-FFF2-40B4-BE49-F238E27FC236}">
                  <a16:creationId xmlns:a16="http://schemas.microsoft.com/office/drawing/2014/main" id="{7403116E-BB32-D3DA-A137-E32DEA4EC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265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630258" name="Rectangle 498">
              <a:extLst>
                <a:ext uri="{FF2B5EF4-FFF2-40B4-BE49-F238E27FC236}">
                  <a16:creationId xmlns:a16="http://schemas.microsoft.com/office/drawing/2014/main" id="{633955CD-41C7-E1E6-B5CB-03F359420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2305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Times Ten Roman" pitchFamily="2" charset="0"/>
                </a:rPr>
                <a:t>4</a:t>
              </a:r>
              <a:endParaRPr lang="en-US" altLang="en-US"/>
            </a:p>
          </p:txBody>
        </p:sp>
        <p:sp>
          <p:nvSpPr>
            <p:cNvPr id="630259" name="Rectangle 499">
              <a:extLst>
                <a:ext uri="{FF2B5EF4-FFF2-40B4-BE49-F238E27FC236}">
                  <a16:creationId xmlns:a16="http://schemas.microsoft.com/office/drawing/2014/main" id="{46355BCF-30E1-482D-BE62-4DFE1B26A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3474"/>
              <a:ext cx="31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time (ns)</a:t>
              </a:r>
              <a:endParaRPr lang="en-US" altLang="en-US"/>
            </a:p>
          </p:txBody>
        </p:sp>
        <p:sp>
          <p:nvSpPr>
            <p:cNvPr id="630262" name="Freeform 502">
              <a:extLst>
                <a:ext uri="{FF2B5EF4-FFF2-40B4-BE49-F238E27FC236}">
                  <a16:creationId xmlns:a16="http://schemas.microsoft.com/office/drawing/2014/main" id="{AFCBD0D3-D7A5-391F-73EC-F058FB75DA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4" y="2683"/>
              <a:ext cx="58" cy="185"/>
            </a:xfrm>
            <a:custGeom>
              <a:avLst/>
              <a:gdLst>
                <a:gd name="T0" fmla="*/ 10 w 58"/>
                <a:gd name="T1" fmla="*/ 132 h 185"/>
                <a:gd name="T2" fmla="*/ 2 w 58"/>
                <a:gd name="T3" fmla="*/ 124 h 185"/>
                <a:gd name="T4" fmla="*/ 2 w 58"/>
                <a:gd name="T5" fmla="*/ 140 h 185"/>
                <a:gd name="T6" fmla="*/ 5 w 58"/>
                <a:gd name="T7" fmla="*/ 135 h 185"/>
                <a:gd name="T8" fmla="*/ 45 w 58"/>
                <a:gd name="T9" fmla="*/ 150 h 185"/>
                <a:gd name="T10" fmla="*/ 5 w 58"/>
                <a:gd name="T11" fmla="*/ 168 h 185"/>
                <a:gd name="T12" fmla="*/ 2 w 58"/>
                <a:gd name="T13" fmla="*/ 165 h 185"/>
                <a:gd name="T14" fmla="*/ 2 w 58"/>
                <a:gd name="T15" fmla="*/ 185 h 185"/>
                <a:gd name="T16" fmla="*/ 5 w 58"/>
                <a:gd name="T17" fmla="*/ 180 h 185"/>
                <a:gd name="T18" fmla="*/ 23 w 58"/>
                <a:gd name="T19" fmla="*/ 170 h 185"/>
                <a:gd name="T20" fmla="*/ 17 w 58"/>
                <a:gd name="T21" fmla="*/ 135 h 185"/>
                <a:gd name="T22" fmla="*/ 30 w 58"/>
                <a:gd name="T23" fmla="*/ 112 h 185"/>
                <a:gd name="T24" fmla="*/ 20 w 58"/>
                <a:gd name="T25" fmla="*/ 102 h 185"/>
                <a:gd name="T26" fmla="*/ 28 w 58"/>
                <a:gd name="T27" fmla="*/ 91 h 185"/>
                <a:gd name="T28" fmla="*/ 40 w 58"/>
                <a:gd name="T29" fmla="*/ 89 h 185"/>
                <a:gd name="T30" fmla="*/ 56 w 58"/>
                <a:gd name="T31" fmla="*/ 99 h 185"/>
                <a:gd name="T32" fmla="*/ 48 w 58"/>
                <a:gd name="T33" fmla="*/ 109 h 185"/>
                <a:gd name="T34" fmla="*/ 35 w 58"/>
                <a:gd name="T35" fmla="*/ 112 h 185"/>
                <a:gd name="T36" fmla="*/ 30 w 58"/>
                <a:gd name="T37" fmla="*/ 81 h 185"/>
                <a:gd name="T38" fmla="*/ 17 w 58"/>
                <a:gd name="T39" fmla="*/ 99 h 185"/>
                <a:gd name="T40" fmla="*/ 25 w 58"/>
                <a:gd name="T41" fmla="*/ 114 h 185"/>
                <a:gd name="T42" fmla="*/ 38 w 58"/>
                <a:gd name="T43" fmla="*/ 119 h 185"/>
                <a:gd name="T44" fmla="*/ 56 w 58"/>
                <a:gd name="T45" fmla="*/ 109 h 185"/>
                <a:gd name="T46" fmla="*/ 56 w 58"/>
                <a:gd name="T47" fmla="*/ 91 h 185"/>
                <a:gd name="T48" fmla="*/ 38 w 58"/>
                <a:gd name="T49" fmla="*/ 81 h 185"/>
                <a:gd name="T50" fmla="*/ 50 w 58"/>
                <a:gd name="T51" fmla="*/ 69 h 185"/>
                <a:gd name="T52" fmla="*/ 58 w 58"/>
                <a:gd name="T53" fmla="*/ 76 h 185"/>
                <a:gd name="T54" fmla="*/ 56 w 58"/>
                <a:gd name="T55" fmla="*/ 56 h 185"/>
                <a:gd name="T56" fmla="*/ 0 w 58"/>
                <a:gd name="T57" fmla="*/ 64 h 185"/>
                <a:gd name="T58" fmla="*/ 5 w 58"/>
                <a:gd name="T59" fmla="*/ 76 h 185"/>
                <a:gd name="T60" fmla="*/ 5 w 58"/>
                <a:gd name="T61" fmla="*/ 71 h 185"/>
                <a:gd name="T62" fmla="*/ 23 w 58"/>
                <a:gd name="T63" fmla="*/ 48 h 185"/>
                <a:gd name="T64" fmla="*/ 56 w 58"/>
                <a:gd name="T65" fmla="*/ 46 h 185"/>
                <a:gd name="T66" fmla="*/ 58 w 58"/>
                <a:gd name="T67" fmla="*/ 41 h 185"/>
                <a:gd name="T68" fmla="*/ 50 w 58"/>
                <a:gd name="T69" fmla="*/ 31 h 185"/>
                <a:gd name="T70" fmla="*/ 53 w 58"/>
                <a:gd name="T71" fmla="*/ 36 h 185"/>
                <a:gd name="T72" fmla="*/ 23 w 58"/>
                <a:gd name="T73" fmla="*/ 41 h 185"/>
                <a:gd name="T74" fmla="*/ 20 w 58"/>
                <a:gd name="T75" fmla="*/ 41 h 185"/>
                <a:gd name="T76" fmla="*/ 7 w 58"/>
                <a:gd name="T77" fmla="*/ 41 h 185"/>
                <a:gd name="T78" fmla="*/ 23 w 58"/>
                <a:gd name="T79" fmla="*/ 53 h 185"/>
                <a:gd name="T80" fmla="*/ 17 w 58"/>
                <a:gd name="T81" fmla="*/ 3 h 185"/>
                <a:gd name="T82" fmla="*/ 20 w 58"/>
                <a:gd name="T83" fmla="*/ 5 h 185"/>
                <a:gd name="T84" fmla="*/ 17 w 58"/>
                <a:gd name="T85" fmla="*/ 13 h 185"/>
                <a:gd name="T86" fmla="*/ 23 w 58"/>
                <a:gd name="T87" fmla="*/ 23 h 185"/>
                <a:gd name="T88" fmla="*/ 33 w 58"/>
                <a:gd name="T89" fmla="*/ 26 h 185"/>
                <a:gd name="T90" fmla="*/ 45 w 58"/>
                <a:gd name="T91" fmla="*/ 8 h 185"/>
                <a:gd name="T92" fmla="*/ 50 w 58"/>
                <a:gd name="T93" fmla="*/ 5 h 185"/>
                <a:gd name="T94" fmla="*/ 56 w 58"/>
                <a:gd name="T95" fmla="*/ 13 h 185"/>
                <a:gd name="T96" fmla="*/ 48 w 58"/>
                <a:gd name="T97" fmla="*/ 23 h 185"/>
                <a:gd name="T98" fmla="*/ 58 w 58"/>
                <a:gd name="T99" fmla="*/ 23 h 185"/>
                <a:gd name="T100" fmla="*/ 56 w 58"/>
                <a:gd name="T101" fmla="*/ 21 h 185"/>
                <a:gd name="T102" fmla="*/ 58 w 58"/>
                <a:gd name="T103" fmla="*/ 10 h 185"/>
                <a:gd name="T104" fmla="*/ 50 w 58"/>
                <a:gd name="T105" fmla="*/ 0 h 185"/>
                <a:gd name="T106" fmla="*/ 43 w 58"/>
                <a:gd name="T107" fmla="*/ 0 h 185"/>
                <a:gd name="T108" fmla="*/ 30 w 58"/>
                <a:gd name="T109" fmla="*/ 15 h 185"/>
                <a:gd name="T110" fmla="*/ 25 w 58"/>
                <a:gd name="T111" fmla="*/ 21 h 185"/>
                <a:gd name="T112" fmla="*/ 20 w 58"/>
                <a:gd name="T113" fmla="*/ 13 h 185"/>
                <a:gd name="T114" fmla="*/ 30 w 58"/>
                <a:gd name="T115" fmla="*/ 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" h="185">
                  <a:moveTo>
                    <a:pt x="17" y="135"/>
                  </a:moveTo>
                  <a:lnTo>
                    <a:pt x="17" y="135"/>
                  </a:lnTo>
                  <a:lnTo>
                    <a:pt x="10" y="132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5" y="137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12" y="137"/>
                  </a:lnTo>
                  <a:lnTo>
                    <a:pt x="45" y="150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5" y="168"/>
                  </a:lnTo>
                  <a:lnTo>
                    <a:pt x="5" y="168"/>
                  </a:lnTo>
                  <a:lnTo>
                    <a:pt x="5" y="168"/>
                  </a:lnTo>
                  <a:lnTo>
                    <a:pt x="2" y="165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2" y="185"/>
                  </a:lnTo>
                  <a:lnTo>
                    <a:pt x="2" y="185"/>
                  </a:lnTo>
                  <a:lnTo>
                    <a:pt x="2" y="185"/>
                  </a:lnTo>
                  <a:lnTo>
                    <a:pt x="5" y="180"/>
                  </a:lnTo>
                  <a:lnTo>
                    <a:pt x="7" y="178"/>
                  </a:lnTo>
                  <a:lnTo>
                    <a:pt x="7" y="178"/>
                  </a:lnTo>
                  <a:lnTo>
                    <a:pt x="23" y="170"/>
                  </a:lnTo>
                  <a:lnTo>
                    <a:pt x="58" y="155"/>
                  </a:lnTo>
                  <a:lnTo>
                    <a:pt x="58" y="152"/>
                  </a:lnTo>
                  <a:lnTo>
                    <a:pt x="17" y="135"/>
                  </a:lnTo>
                  <a:close/>
                  <a:moveTo>
                    <a:pt x="35" y="112"/>
                  </a:moveTo>
                  <a:lnTo>
                    <a:pt x="35" y="112"/>
                  </a:lnTo>
                  <a:lnTo>
                    <a:pt x="30" y="112"/>
                  </a:lnTo>
                  <a:lnTo>
                    <a:pt x="25" y="109"/>
                  </a:lnTo>
                  <a:lnTo>
                    <a:pt x="23" y="107"/>
                  </a:lnTo>
                  <a:lnTo>
                    <a:pt x="20" y="102"/>
                  </a:lnTo>
                  <a:lnTo>
                    <a:pt x="20" y="102"/>
                  </a:lnTo>
                  <a:lnTo>
                    <a:pt x="23" y="94"/>
                  </a:lnTo>
                  <a:lnTo>
                    <a:pt x="28" y="91"/>
                  </a:lnTo>
                  <a:lnTo>
                    <a:pt x="35" y="89"/>
                  </a:lnTo>
                  <a:lnTo>
                    <a:pt x="40" y="89"/>
                  </a:lnTo>
                  <a:lnTo>
                    <a:pt x="40" y="89"/>
                  </a:lnTo>
                  <a:lnTo>
                    <a:pt x="50" y="91"/>
                  </a:lnTo>
                  <a:lnTo>
                    <a:pt x="53" y="94"/>
                  </a:lnTo>
                  <a:lnTo>
                    <a:pt x="56" y="99"/>
                  </a:lnTo>
                  <a:lnTo>
                    <a:pt x="56" y="99"/>
                  </a:lnTo>
                  <a:lnTo>
                    <a:pt x="53" y="104"/>
                  </a:lnTo>
                  <a:lnTo>
                    <a:pt x="48" y="109"/>
                  </a:lnTo>
                  <a:lnTo>
                    <a:pt x="43" y="112"/>
                  </a:lnTo>
                  <a:lnTo>
                    <a:pt x="35" y="112"/>
                  </a:lnTo>
                  <a:lnTo>
                    <a:pt x="35" y="112"/>
                  </a:lnTo>
                  <a:close/>
                  <a:moveTo>
                    <a:pt x="38" y="81"/>
                  </a:moveTo>
                  <a:lnTo>
                    <a:pt x="38" y="81"/>
                  </a:lnTo>
                  <a:lnTo>
                    <a:pt x="30" y="81"/>
                  </a:lnTo>
                  <a:lnTo>
                    <a:pt x="23" y="86"/>
                  </a:lnTo>
                  <a:lnTo>
                    <a:pt x="20" y="91"/>
                  </a:lnTo>
                  <a:lnTo>
                    <a:pt x="17" y="99"/>
                  </a:lnTo>
                  <a:lnTo>
                    <a:pt x="17" y="99"/>
                  </a:lnTo>
                  <a:lnTo>
                    <a:pt x="20" y="107"/>
                  </a:lnTo>
                  <a:lnTo>
                    <a:pt x="25" y="114"/>
                  </a:lnTo>
                  <a:lnTo>
                    <a:pt x="30" y="119"/>
                  </a:lnTo>
                  <a:lnTo>
                    <a:pt x="38" y="119"/>
                  </a:lnTo>
                  <a:lnTo>
                    <a:pt x="38" y="119"/>
                  </a:lnTo>
                  <a:lnTo>
                    <a:pt x="45" y="119"/>
                  </a:lnTo>
                  <a:lnTo>
                    <a:pt x="53" y="114"/>
                  </a:lnTo>
                  <a:lnTo>
                    <a:pt x="56" y="10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56" y="91"/>
                  </a:lnTo>
                  <a:lnTo>
                    <a:pt x="53" y="86"/>
                  </a:lnTo>
                  <a:lnTo>
                    <a:pt x="45" y="81"/>
                  </a:lnTo>
                  <a:lnTo>
                    <a:pt x="38" y="81"/>
                  </a:lnTo>
                  <a:lnTo>
                    <a:pt x="38" y="81"/>
                  </a:lnTo>
                  <a:close/>
                  <a:moveTo>
                    <a:pt x="50" y="69"/>
                  </a:moveTo>
                  <a:lnTo>
                    <a:pt x="50" y="69"/>
                  </a:lnTo>
                  <a:lnTo>
                    <a:pt x="56" y="71"/>
                  </a:lnTo>
                  <a:lnTo>
                    <a:pt x="56" y="76"/>
                  </a:lnTo>
                  <a:lnTo>
                    <a:pt x="58" y="76"/>
                  </a:lnTo>
                  <a:lnTo>
                    <a:pt x="58" y="56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6" y="61"/>
                  </a:lnTo>
                  <a:lnTo>
                    <a:pt x="50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5" y="76"/>
                  </a:lnTo>
                  <a:lnTo>
                    <a:pt x="5" y="74"/>
                  </a:lnTo>
                  <a:lnTo>
                    <a:pt x="5" y="74"/>
                  </a:lnTo>
                  <a:lnTo>
                    <a:pt x="5" y="71"/>
                  </a:lnTo>
                  <a:lnTo>
                    <a:pt x="7" y="69"/>
                  </a:lnTo>
                  <a:lnTo>
                    <a:pt x="50" y="69"/>
                  </a:lnTo>
                  <a:close/>
                  <a:moveTo>
                    <a:pt x="23" y="48"/>
                  </a:moveTo>
                  <a:lnTo>
                    <a:pt x="45" y="48"/>
                  </a:lnTo>
                  <a:lnTo>
                    <a:pt x="45" y="48"/>
                  </a:lnTo>
                  <a:lnTo>
                    <a:pt x="56" y="46"/>
                  </a:lnTo>
                  <a:lnTo>
                    <a:pt x="58" y="43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56" y="33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53" y="38"/>
                  </a:lnTo>
                  <a:lnTo>
                    <a:pt x="45" y="41"/>
                  </a:lnTo>
                  <a:lnTo>
                    <a:pt x="23" y="41"/>
                  </a:lnTo>
                  <a:lnTo>
                    <a:pt x="23" y="31"/>
                  </a:lnTo>
                  <a:lnTo>
                    <a:pt x="20" y="31"/>
                  </a:lnTo>
                  <a:lnTo>
                    <a:pt x="20" y="41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5" y="46"/>
                  </a:lnTo>
                  <a:lnTo>
                    <a:pt x="20" y="53"/>
                  </a:lnTo>
                  <a:lnTo>
                    <a:pt x="23" y="53"/>
                  </a:lnTo>
                  <a:lnTo>
                    <a:pt x="23" y="48"/>
                  </a:lnTo>
                  <a:close/>
                  <a:moveTo>
                    <a:pt x="17" y="3"/>
                  </a:moveTo>
                  <a:lnTo>
                    <a:pt x="17" y="3"/>
                  </a:lnTo>
                  <a:lnTo>
                    <a:pt x="17" y="3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20" y="21"/>
                  </a:lnTo>
                  <a:lnTo>
                    <a:pt x="23" y="23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3" y="26"/>
                  </a:lnTo>
                  <a:lnTo>
                    <a:pt x="35" y="23"/>
                  </a:lnTo>
                  <a:lnTo>
                    <a:pt x="40" y="15"/>
                  </a:lnTo>
                  <a:lnTo>
                    <a:pt x="45" y="8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3" y="8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6" y="15"/>
                  </a:lnTo>
                  <a:lnTo>
                    <a:pt x="53" y="21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45" y="26"/>
                  </a:lnTo>
                  <a:lnTo>
                    <a:pt x="58" y="23"/>
                  </a:lnTo>
                  <a:lnTo>
                    <a:pt x="58" y="23"/>
                  </a:lnTo>
                  <a:lnTo>
                    <a:pt x="58" y="23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8" y="8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0" y="3"/>
                  </a:lnTo>
                  <a:lnTo>
                    <a:pt x="35" y="10"/>
                  </a:lnTo>
                  <a:lnTo>
                    <a:pt x="30" y="15"/>
                  </a:lnTo>
                  <a:lnTo>
                    <a:pt x="28" y="18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0"/>
                  </a:lnTo>
                  <a:lnTo>
                    <a:pt x="23" y="8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263" name="Rectangle 503">
              <a:extLst>
                <a:ext uri="{FF2B5EF4-FFF2-40B4-BE49-F238E27FC236}">
                  <a16:creationId xmlns:a16="http://schemas.microsoft.com/office/drawing/2014/main" id="{893B2229-2C04-60C8-10D8-854677A8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3360"/>
              <a:ext cx="10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2.5</a:t>
              </a:r>
              <a:endParaRPr lang="en-US" altLang="en-US"/>
            </a:p>
          </p:txBody>
        </p:sp>
        <p:sp>
          <p:nvSpPr>
            <p:cNvPr id="630264" name="Rectangle 504">
              <a:extLst>
                <a:ext uri="{FF2B5EF4-FFF2-40B4-BE49-F238E27FC236}">
                  <a16:creationId xmlns:a16="http://schemas.microsoft.com/office/drawing/2014/main" id="{147DF5E6-FB17-7499-AF5B-B7D342DFC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3360"/>
              <a:ext cx="10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3.5</a:t>
              </a:r>
              <a:endParaRPr lang="en-US" altLang="en-US"/>
            </a:p>
          </p:txBody>
        </p:sp>
        <p:sp>
          <p:nvSpPr>
            <p:cNvPr id="630340" name="Freeform 580">
              <a:extLst>
                <a:ext uri="{FF2B5EF4-FFF2-40B4-BE49-F238E27FC236}">
                  <a16:creationId xmlns:a16="http://schemas.microsoft.com/office/drawing/2014/main" id="{F6B3BC25-87A8-12CA-1F1C-F7F80760A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2364"/>
              <a:ext cx="1442" cy="814"/>
            </a:xfrm>
            <a:custGeom>
              <a:avLst/>
              <a:gdLst>
                <a:gd name="T0" fmla="*/ 1432 w 1442"/>
                <a:gd name="T1" fmla="*/ 238 h 814"/>
                <a:gd name="T2" fmla="*/ 1402 w 1442"/>
                <a:gd name="T3" fmla="*/ 177 h 814"/>
                <a:gd name="T4" fmla="*/ 1371 w 1442"/>
                <a:gd name="T5" fmla="*/ 71 h 814"/>
                <a:gd name="T6" fmla="*/ 1361 w 1442"/>
                <a:gd name="T7" fmla="*/ 35 h 814"/>
                <a:gd name="T8" fmla="*/ 1341 w 1442"/>
                <a:gd name="T9" fmla="*/ 10 h 814"/>
                <a:gd name="T10" fmla="*/ 1323 w 1442"/>
                <a:gd name="T11" fmla="*/ 5 h 814"/>
                <a:gd name="T12" fmla="*/ 1283 w 1442"/>
                <a:gd name="T13" fmla="*/ 15 h 814"/>
                <a:gd name="T14" fmla="*/ 1267 w 1442"/>
                <a:gd name="T15" fmla="*/ 28 h 814"/>
                <a:gd name="T16" fmla="*/ 1237 w 1442"/>
                <a:gd name="T17" fmla="*/ 83 h 814"/>
                <a:gd name="T18" fmla="*/ 1227 w 1442"/>
                <a:gd name="T19" fmla="*/ 137 h 814"/>
                <a:gd name="T20" fmla="*/ 1222 w 1442"/>
                <a:gd name="T21" fmla="*/ 192 h 814"/>
                <a:gd name="T22" fmla="*/ 1199 w 1442"/>
                <a:gd name="T23" fmla="*/ 395 h 814"/>
                <a:gd name="T24" fmla="*/ 1189 w 1442"/>
                <a:gd name="T25" fmla="*/ 507 h 814"/>
                <a:gd name="T26" fmla="*/ 1163 w 1442"/>
                <a:gd name="T27" fmla="*/ 659 h 814"/>
                <a:gd name="T28" fmla="*/ 1153 w 1442"/>
                <a:gd name="T29" fmla="*/ 699 h 814"/>
                <a:gd name="T30" fmla="*/ 1123 w 1442"/>
                <a:gd name="T31" fmla="*/ 758 h 814"/>
                <a:gd name="T32" fmla="*/ 1087 w 1442"/>
                <a:gd name="T33" fmla="*/ 811 h 814"/>
                <a:gd name="T34" fmla="*/ 1072 w 1442"/>
                <a:gd name="T35" fmla="*/ 814 h 814"/>
                <a:gd name="T36" fmla="*/ 1047 w 1442"/>
                <a:gd name="T37" fmla="*/ 798 h 814"/>
                <a:gd name="T38" fmla="*/ 1026 w 1442"/>
                <a:gd name="T39" fmla="*/ 783 h 814"/>
                <a:gd name="T40" fmla="*/ 996 w 1442"/>
                <a:gd name="T41" fmla="*/ 773 h 814"/>
                <a:gd name="T42" fmla="*/ 938 w 1442"/>
                <a:gd name="T43" fmla="*/ 735 h 814"/>
                <a:gd name="T44" fmla="*/ 925 w 1442"/>
                <a:gd name="T45" fmla="*/ 717 h 814"/>
                <a:gd name="T46" fmla="*/ 900 w 1442"/>
                <a:gd name="T47" fmla="*/ 606 h 814"/>
                <a:gd name="T48" fmla="*/ 892 w 1442"/>
                <a:gd name="T49" fmla="*/ 527 h 814"/>
                <a:gd name="T50" fmla="*/ 872 w 1442"/>
                <a:gd name="T51" fmla="*/ 421 h 814"/>
                <a:gd name="T52" fmla="*/ 854 w 1442"/>
                <a:gd name="T53" fmla="*/ 355 h 814"/>
                <a:gd name="T54" fmla="*/ 816 w 1442"/>
                <a:gd name="T55" fmla="*/ 269 h 814"/>
                <a:gd name="T56" fmla="*/ 783 w 1442"/>
                <a:gd name="T57" fmla="*/ 220 h 814"/>
                <a:gd name="T58" fmla="*/ 758 w 1442"/>
                <a:gd name="T59" fmla="*/ 154 h 814"/>
                <a:gd name="T60" fmla="*/ 745 w 1442"/>
                <a:gd name="T61" fmla="*/ 106 h 814"/>
                <a:gd name="T62" fmla="*/ 730 w 1442"/>
                <a:gd name="T63" fmla="*/ 38 h 814"/>
                <a:gd name="T64" fmla="*/ 705 w 1442"/>
                <a:gd name="T65" fmla="*/ 5 h 814"/>
                <a:gd name="T66" fmla="*/ 679 w 1442"/>
                <a:gd name="T67" fmla="*/ 2 h 814"/>
                <a:gd name="T68" fmla="*/ 659 w 1442"/>
                <a:gd name="T69" fmla="*/ 13 h 814"/>
                <a:gd name="T70" fmla="*/ 616 w 1442"/>
                <a:gd name="T71" fmla="*/ 58 h 814"/>
                <a:gd name="T72" fmla="*/ 603 w 1442"/>
                <a:gd name="T73" fmla="*/ 91 h 814"/>
                <a:gd name="T74" fmla="*/ 596 w 1442"/>
                <a:gd name="T75" fmla="*/ 167 h 814"/>
                <a:gd name="T76" fmla="*/ 573 w 1442"/>
                <a:gd name="T77" fmla="*/ 327 h 814"/>
                <a:gd name="T78" fmla="*/ 560 w 1442"/>
                <a:gd name="T79" fmla="*/ 492 h 814"/>
                <a:gd name="T80" fmla="*/ 542 w 1442"/>
                <a:gd name="T81" fmla="*/ 585 h 814"/>
                <a:gd name="T82" fmla="*/ 525 w 1442"/>
                <a:gd name="T83" fmla="*/ 679 h 814"/>
                <a:gd name="T84" fmla="*/ 509 w 1442"/>
                <a:gd name="T85" fmla="*/ 753 h 814"/>
                <a:gd name="T86" fmla="*/ 487 w 1442"/>
                <a:gd name="T87" fmla="*/ 793 h 814"/>
                <a:gd name="T88" fmla="*/ 461 w 1442"/>
                <a:gd name="T89" fmla="*/ 801 h 814"/>
                <a:gd name="T90" fmla="*/ 421 w 1442"/>
                <a:gd name="T91" fmla="*/ 796 h 814"/>
                <a:gd name="T92" fmla="*/ 383 w 1442"/>
                <a:gd name="T93" fmla="*/ 781 h 814"/>
                <a:gd name="T94" fmla="*/ 314 w 1442"/>
                <a:gd name="T95" fmla="*/ 745 h 814"/>
                <a:gd name="T96" fmla="*/ 296 w 1442"/>
                <a:gd name="T97" fmla="*/ 722 h 814"/>
                <a:gd name="T98" fmla="*/ 279 w 1442"/>
                <a:gd name="T99" fmla="*/ 667 h 814"/>
                <a:gd name="T100" fmla="*/ 251 w 1442"/>
                <a:gd name="T101" fmla="*/ 517 h 814"/>
                <a:gd name="T102" fmla="*/ 236 w 1442"/>
                <a:gd name="T103" fmla="*/ 395 h 814"/>
                <a:gd name="T104" fmla="*/ 225 w 1442"/>
                <a:gd name="T105" fmla="*/ 352 h 814"/>
                <a:gd name="T106" fmla="*/ 195 w 1442"/>
                <a:gd name="T107" fmla="*/ 296 h 814"/>
                <a:gd name="T108" fmla="*/ 160 w 1442"/>
                <a:gd name="T109" fmla="*/ 241 h 814"/>
                <a:gd name="T110" fmla="*/ 116 w 1442"/>
                <a:gd name="T111" fmla="*/ 149 h 814"/>
                <a:gd name="T112" fmla="*/ 106 w 1442"/>
                <a:gd name="T113" fmla="*/ 99 h 814"/>
                <a:gd name="T114" fmla="*/ 78 w 1442"/>
                <a:gd name="T115" fmla="*/ 23 h 814"/>
                <a:gd name="T116" fmla="*/ 56 w 1442"/>
                <a:gd name="T117" fmla="*/ 2 h 814"/>
                <a:gd name="T118" fmla="*/ 28 w 1442"/>
                <a:gd name="T119" fmla="*/ 2 h 814"/>
                <a:gd name="T120" fmla="*/ 2 w 1442"/>
                <a:gd name="T121" fmla="*/ 18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2" h="814">
                  <a:moveTo>
                    <a:pt x="1442" y="251"/>
                  </a:moveTo>
                  <a:lnTo>
                    <a:pt x="1442" y="251"/>
                  </a:lnTo>
                  <a:lnTo>
                    <a:pt x="1432" y="238"/>
                  </a:lnTo>
                  <a:lnTo>
                    <a:pt x="1424" y="225"/>
                  </a:lnTo>
                  <a:lnTo>
                    <a:pt x="1409" y="200"/>
                  </a:lnTo>
                  <a:lnTo>
                    <a:pt x="1402" y="177"/>
                  </a:lnTo>
                  <a:lnTo>
                    <a:pt x="1399" y="167"/>
                  </a:lnTo>
                  <a:lnTo>
                    <a:pt x="1399" y="167"/>
                  </a:lnTo>
                  <a:lnTo>
                    <a:pt x="1371" y="71"/>
                  </a:lnTo>
                  <a:lnTo>
                    <a:pt x="1371" y="71"/>
                  </a:lnTo>
                  <a:lnTo>
                    <a:pt x="1369" y="53"/>
                  </a:lnTo>
                  <a:lnTo>
                    <a:pt x="1361" y="35"/>
                  </a:lnTo>
                  <a:lnTo>
                    <a:pt x="1353" y="23"/>
                  </a:lnTo>
                  <a:lnTo>
                    <a:pt x="1348" y="15"/>
                  </a:lnTo>
                  <a:lnTo>
                    <a:pt x="1341" y="10"/>
                  </a:lnTo>
                  <a:lnTo>
                    <a:pt x="1341" y="10"/>
                  </a:lnTo>
                  <a:lnTo>
                    <a:pt x="1331" y="7"/>
                  </a:lnTo>
                  <a:lnTo>
                    <a:pt x="1323" y="5"/>
                  </a:lnTo>
                  <a:lnTo>
                    <a:pt x="1313" y="5"/>
                  </a:lnTo>
                  <a:lnTo>
                    <a:pt x="1300" y="7"/>
                  </a:lnTo>
                  <a:lnTo>
                    <a:pt x="1283" y="15"/>
                  </a:lnTo>
                  <a:lnTo>
                    <a:pt x="1275" y="20"/>
                  </a:lnTo>
                  <a:lnTo>
                    <a:pt x="1267" y="28"/>
                  </a:lnTo>
                  <a:lnTo>
                    <a:pt x="1267" y="28"/>
                  </a:lnTo>
                  <a:lnTo>
                    <a:pt x="1257" y="40"/>
                  </a:lnTo>
                  <a:lnTo>
                    <a:pt x="1250" y="53"/>
                  </a:lnTo>
                  <a:lnTo>
                    <a:pt x="1237" y="83"/>
                  </a:lnTo>
                  <a:lnTo>
                    <a:pt x="1237" y="83"/>
                  </a:lnTo>
                  <a:lnTo>
                    <a:pt x="1232" y="109"/>
                  </a:lnTo>
                  <a:lnTo>
                    <a:pt x="1227" y="137"/>
                  </a:lnTo>
                  <a:lnTo>
                    <a:pt x="1224" y="165"/>
                  </a:lnTo>
                  <a:lnTo>
                    <a:pt x="1222" y="192"/>
                  </a:lnTo>
                  <a:lnTo>
                    <a:pt x="1222" y="192"/>
                  </a:lnTo>
                  <a:lnTo>
                    <a:pt x="1219" y="236"/>
                  </a:lnTo>
                  <a:lnTo>
                    <a:pt x="1212" y="296"/>
                  </a:lnTo>
                  <a:lnTo>
                    <a:pt x="1199" y="395"/>
                  </a:lnTo>
                  <a:lnTo>
                    <a:pt x="1199" y="395"/>
                  </a:lnTo>
                  <a:lnTo>
                    <a:pt x="1194" y="451"/>
                  </a:lnTo>
                  <a:lnTo>
                    <a:pt x="1189" y="507"/>
                  </a:lnTo>
                  <a:lnTo>
                    <a:pt x="1171" y="616"/>
                  </a:lnTo>
                  <a:lnTo>
                    <a:pt x="1171" y="616"/>
                  </a:lnTo>
                  <a:lnTo>
                    <a:pt x="1163" y="659"/>
                  </a:lnTo>
                  <a:lnTo>
                    <a:pt x="1158" y="679"/>
                  </a:lnTo>
                  <a:lnTo>
                    <a:pt x="1153" y="699"/>
                  </a:lnTo>
                  <a:lnTo>
                    <a:pt x="1153" y="699"/>
                  </a:lnTo>
                  <a:lnTo>
                    <a:pt x="1141" y="730"/>
                  </a:lnTo>
                  <a:lnTo>
                    <a:pt x="1123" y="758"/>
                  </a:lnTo>
                  <a:lnTo>
                    <a:pt x="1123" y="758"/>
                  </a:lnTo>
                  <a:lnTo>
                    <a:pt x="1108" y="786"/>
                  </a:lnTo>
                  <a:lnTo>
                    <a:pt x="1097" y="801"/>
                  </a:lnTo>
                  <a:lnTo>
                    <a:pt x="1087" y="811"/>
                  </a:lnTo>
                  <a:lnTo>
                    <a:pt x="1087" y="811"/>
                  </a:lnTo>
                  <a:lnTo>
                    <a:pt x="1080" y="814"/>
                  </a:lnTo>
                  <a:lnTo>
                    <a:pt x="1072" y="814"/>
                  </a:lnTo>
                  <a:lnTo>
                    <a:pt x="1067" y="811"/>
                  </a:lnTo>
                  <a:lnTo>
                    <a:pt x="1059" y="808"/>
                  </a:lnTo>
                  <a:lnTo>
                    <a:pt x="1047" y="798"/>
                  </a:lnTo>
                  <a:lnTo>
                    <a:pt x="1037" y="788"/>
                  </a:lnTo>
                  <a:lnTo>
                    <a:pt x="1037" y="788"/>
                  </a:lnTo>
                  <a:lnTo>
                    <a:pt x="1026" y="783"/>
                  </a:lnTo>
                  <a:lnTo>
                    <a:pt x="1016" y="781"/>
                  </a:lnTo>
                  <a:lnTo>
                    <a:pt x="996" y="773"/>
                  </a:lnTo>
                  <a:lnTo>
                    <a:pt x="996" y="773"/>
                  </a:lnTo>
                  <a:lnTo>
                    <a:pt x="976" y="763"/>
                  </a:lnTo>
                  <a:lnTo>
                    <a:pt x="956" y="750"/>
                  </a:lnTo>
                  <a:lnTo>
                    <a:pt x="938" y="735"/>
                  </a:lnTo>
                  <a:lnTo>
                    <a:pt x="930" y="725"/>
                  </a:lnTo>
                  <a:lnTo>
                    <a:pt x="925" y="717"/>
                  </a:lnTo>
                  <a:lnTo>
                    <a:pt x="925" y="717"/>
                  </a:lnTo>
                  <a:lnTo>
                    <a:pt x="912" y="682"/>
                  </a:lnTo>
                  <a:lnTo>
                    <a:pt x="905" y="644"/>
                  </a:lnTo>
                  <a:lnTo>
                    <a:pt x="900" y="606"/>
                  </a:lnTo>
                  <a:lnTo>
                    <a:pt x="895" y="570"/>
                  </a:lnTo>
                  <a:lnTo>
                    <a:pt x="895" y="570"/>
                  </a:lnTo>
                  <a:lnTo>
                    <a:pt x="892" y="527"/>
                  </a:lnTo>
                  <a:lnTo>
                    <a:pt x="885" y="487"/>
                  </a:lnTo>
                  <a:lnTo>
                    <a:pt x="885" y="487"/>
                  </a:lnTo>
                  <a:lnTo>
                    <a:pt x="872" y="421"/>
                  </a:lnTo>
                  <a:lnTo>
                    <a:pt x="864" y="388"/>
                  </a:lnTo>
                  <a:lnTo>
                    <a:pt x="854" y="355"/>
                  </a:lnTo>
                  <a:lnTo>
                    <a:pt x="854" y="355"/>
                  </a:lnTo>
                  <a:lnTo>
                    <a:pt x="839" y="309"/>
                  </a:lnTo>
                  <a:lnTo>
                    <a:pt x="829" y="289"/>
                  </a:lnTo>
                  <a:lnTo>
                    <a:pt x="816" y="269"/>
                  </a:lnTo>
                  <a:lnTo>
                    <a:pt x="816" y="269"/>
                  </a:lnTo>
                  <a:lnTo>
                    <a:pt x="791" y="236"/>
                  </a:lnTo>
                  <a:lnTo>
                    <a:pt x="783" y="220"/>
                  </a:lnTo>
                  <a:lnTo>
                    <a:pt x="776" y="200"/>
                  </a:lnTo>
                  <a:lnTo>
                    <a:pt x="776" y="200"/>
                  </a:lnTo>
                  <a:lnTo>
                    <a:pt x="758" y="154"/>
                  </a:lnTo>
                  <a:lnTo>
                    <a:pt x="750" y="129"/>
                  </a:lnTo>
                  <a:lnTo>
                    <a:pt x="745" y="106"/>
                  </a:lnTo>
                  <a:lnTo>
                    <a:pt x="745" y="106"/>
                  </a:lnTo>
                  <a:lnTo>
                    <a:pt x="740" y="76"/>
                  </a:lnTo>
                  <a:lnTo>
                    <a:pt x="735" y="58"/>
                  </a:lnTo>
                  <a:lnTo>
                    <a:pt x="730" y="38"/>
                  </a:lnTo>
                  <a:lnTo>
                    <a:pt x="720" y="20"/>
                  </a:lnTo>
                  <a:lnTo>
                    <a:pt x="710" y="7"/>
                  </a:lnTo>
                  <a:lnTo>
                    <a:pt x="705" y="5"/>
                  </a:lnTo>
                  <a:lnTo>
                    <a:pt x="697" y="2"/>
                  </a:lnTo>
                  <a:lnTo>
                    <a:pt x="689" y="0"/>
                  </a:lnTo>
                  <a:lnTo>
                    <a:pt x="679" y="2"/>
                  </a:lnTo>
                  <a:lnTo>
                    <a:pt x="679" y="2"/>
                  </a:lnTo>
                  <a:lnTo>
                    <a:pt x="669" y="7"/>
                  </a:lnTo>
                  <a:lnTo>
                    <a:pt x="659" y="13"/>
                  </a:lnTo>
                  <a:lnTo>
                    <a:pt x="639" y="28"/>
                  </a:lnTo>
                  <a:lnTo>
                    <a:pt x="621" y="48"/>
                  </a:lnTo>
                  <a:lnTo>
                    <a:pt x="616" y="58"/>
                  </a:lnTo>
                  <a:lnTo>
                    <a:pt x="611" y="68"/>
                  </a:lnTo>
                  <a:lnTo>
                    <a:pt x="611" y="68"/>
                  </a:lnTo>
                  <a:lnTo>
                    <a:pt x="603" y="91"/>
                  </a:lnTo>
                  <a:lnTo>
                    <a:pt x="601" y="116"/>
                  </a:lnTo>
                  <a:lnTo>
                    <a:pt x="596" y="167"/>
                  </a:lnTo>
                  <a:lnTo>
                    <a:pt x="596" y="167"/>
                  </a:lnTo>
                  <a:lnTo>
                    <a:pt x="580" y="271"/>
                  </a:lnTo>
                  <a:lnTo>
                    <a:pt x="580" y="271"/>
                  </a:lnTo>
                  <a:lnTo>
                    <a:pt x="573" y="327"/>
                  </a:lnTo>
                  <a:lnTo>
                    <a:pt x="570" y="383"/>
                  </a:lnTo>
                  <a:lnTo>
                    <a:pt x="565" y="436"/>
                  </a:lnTo>
                  <a:lnTo>
                    <a:pt x="560" y="492"/>
                  </a:lnTo>
                  <a:lnTo>
                    <a:pt x="560" y="492"/>
                  </a:lnTo>
                  <a:lnTo>
                    <a:pt x="552" y="540"/>
                  </a:lnTo>
                  <a:lnTo>
                    <a:pt x="542" y="585"/>
                  </a:lnTo>
                  <a:lnTo>
                    <a:pt x="542" y="585"/>
                  </a:lnTo>
                  <a:lnTo>
                    <a:pt x="525" y="679"/>
                  </a:lnTo>
                  <a:lnTo>
                    <a:pt x="525" y="679"/>
                  </a:lnTo>
                  <a:lnTo>
                    <a:pt x="520" y="715"/>
                  </a:lnTo>
                  <a:lnTo>
                    <a:pt x="514" y="735"/>
                  </a:lnTo>
                  <a:lnTo>
                    <a:pt x="509" y="753"/>
                  </a:lnTo>
                  <a:lnTo>
                    <a:pt x="502" y="773"/>
                  </a:lnTo>
                  <a:lnTo>
                    <a:pt x="492" y="786"/>
                  </a:lnTo>
                  <a:lnTo>
                    <a:pt x="487" y="793"/>
                  </a:lnTo>
                  <a:lnTo>
                    <a:pt x="479" y="798"/>
                  </a:lnTo>
                  <a:lnTo>
                    <a:pt x="469" y="801"/>
                  </a:lnTo>
                  <a:lnTo>
                    <a:pt x="461" y="801"/>
                  </a:lnTo>
                  <a:lnTo>
                    <a:pt x="461" y="801"/>
                  </a:lnTo>
                  <a:lnTo>
                    <a:pt x="441" y="801"/>
                  </a:lnTo>
                  <a:lnTo>
                    <a:pt x="421" y="796"/>
                  </a:lnTo>
                  <a:lnTo>
                    <a:pt x="403" y="788"/>
                  </a:lnTo>
                  <a:lnTo>
                    <a:pt x="383" y="781"/>
                  </a:lnTo>
                  <a:lnTo>
                    <a:pt x="383" y="781"/>
                  </a:lnTo>
                  <a:lnTo>
                    <a:pt x="347" y="765"/>
                  </a:lnTo>
                  <a:lnTo>
                    <a:pt x="329" y="758"/>
                  </a:lnTo>
                  <a:lnTo>
                    <a:pt x="314" y="745"/>
                  </a:lnTo>
                  <a:lnTo>
                    <a:pt x="314" y="745"/>
                  </a:lnTo>
                  <a:lnTo>
                    <a:pt x="307" y="735"/>
                  </a:lnTo>
                  <a:lnTo>
                    <a:pt x="296" y="722"/>
                  </a:lnTo>
                  <a:lnTo>
                    <a:pt x="291" y="710"/>
                  </a:lnTo>
                  <a:lnTo>
                    <a:pt x="286" y="694"/>
                  </a:lnTo>
                  <a:lnTo>
                    <a:pt x="279" y="667"/>
                  </a:lnTo>
                  <a:lnTo>
                    <a:pt x="274" y="639"/>
                  </a:lnTo>
                  <a:lnTo>
                    <a:pt x="274" y="639"/>
                  </a:lnTo>
                  <a:lnTo>
                    <a:pt x="251" y="517"/>
                  </a:lnTo>
                  <a:lnTo>
                    <a:pt x="241" y="456"/>
                  </a:lnTo>
                  <a:lnTo>
                    <a:pt x="236" y="395"/>
                  </a:lnTo>
                  <a:lnTo>
                    <a:pt x="236" y="395"/>
                  </a:lnTo>
                  <a:lnTo>
                    <a:pt x="236" y="388"/>
                  </a:lnTo>
                  <a:lnTo>
                    <a:pt x="231" y="365"/>
                  </a:lnTo>
                  <a:lnTo>
                    <a:pt x="225" y="352"/>
                  </a:lnTo>
                  <a:lnTo>
                    <a:pt x="218" y="334"/>
                  </a:lnTo>
                  <a:lnTo>
                    <a:pt x="208" y="317"/>
                  </a:lnTo>
                  <a:lnTo>
                    <a:pt x="195" y="296"/>
                  </a:lnTo>
                  <a:lnTo>
                    <a:pt x="195" y="296"/>
                  </a:lnTo>
                  <a:lnTo>
                    <a:pt x="185" y="281"/>
                  </a:lnTo>
                  <a:lnTo>
                    <a:pt x="160" y="241"/>
                  </a:lnTo>
                  <a:lnTo>
                    <a:pt x="144" y="213"/>
                  </a:lnTo>
                  <a:lnTo>
                    <a:pt x="129" y="182"/>
                  </a:lnTo>
                  <a:lnTo>
                    <a:pt x="116" y="149"/>
                  </a:lnTo>
                  <a:lnTo>
                    <a:pt x="109" y="116"/>
                  </a:lnTo>
                  <a:lnTo>
                    <a:pt x="109" y="116"/>
                  </a:lnTo>
                  <a:lnTo>
                    <a:pt x="106" y="99"/>
                  </a:lnTo>
                  <a:lnTo>
                    <a:pt x="96" y="61"/>
                  </a:lnTo>
                  <a:lnTo>
                    <a:pt x="89" y="40"/>
                  </a:lnTo>
                  <a:lnTo>
                    <a:pt x="78" y="23"/>
                  </a:lnTo>
                  <a:lnTo>
                    <a:pt x="68" y="7"/>
                  </a:lnTo>
                  <a:lnTo>
                    <a:pt x="61" y="5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5" y="2"/>
                  </a:lnTo>
                  <a:lnTo>
                    <a:pt x="28" y="2"/>
                  </a:lnTo>
                  <a:lnTo>
                    <a:pt x="18" y="5"/>
                  </a:lnTo>
                  <a:lnTo>
                    <a:pt x="7" y="10"/>
                  </a:lnTo>
                  <a:lnTo>
                    <a:pt x="2" y="18"/>
                  </a:lnTo>
                  <a:lnTo>
                    <a:pt x="0" y="2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41" name="Freeform 581">
              <a:extLst>
                <a:ext uri="{FF2B5EF4-FFF2-40B4-BE49-F238E27FC236}">
                  <a16:creationId xmlns:a16="http://schemas.microsoft.com/office/drawing/2014/main" id="{2748C7AF-3FB7-7909-C8BE-16D426E8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2366"/>
              <a:ext cx="535" cy="819"/>
            </a:xfrm>
            <a:custGeom>
              <a:avLst/>
              <a:gdLst>
                <a:gd name="T0" fmla="*/ 0 w 535"/>
                <a:gd name="T1" fmla="*/ 135 h 819"/>
                <a:gd name="T2" fmla="*/ 18 w 535"/>
                <a:gd name="T3" fmla="*/ 46 h 819"/>
                <a:gd name="T4" fmla="*/ 26 w 535"/>
                <a:gd name="T5" fmla="*/ 31 h 819"/>
                <a:gd name="T6" fmla="*/ 49 w 535"/>
                <a:gd name="T7" fmla="*/ 8 h 819"/>
                <a:gd name="T8" fmla="*/ 66 w 535"/>
                <a:gd name="T9" fmla="*/ 0 h 819"/>
                <a:gd name="T10" fmla="*/ 79 w 535"/>
                <a:gd name="T11" fmla="*/ 0 h 819"/>
                <a:gd name="T12" fmla="*/ 94 w 535"/>
                <a:gd name="T13" fmla="*/ 5 h 819"/>
                <a:gd name="T14" fmla="*/ 112 w 535"/>
                <a:gd name="T15" fmla="*/ 18 h 819"/>
                <a:gd name="T16" fmla="*/ 130 w 535"/>
                <a:gd name="T17" fmla="*/ 46 h 819"/>
                <a:gd name="T18" fmla="*/ 135 w 535"/>
                <a:gd name="T19" fmla="*/ 69 h 819"/>
                <a:gd name="T20" fmla="*/ 152 w 535"/>
                <a:gd name="T21" fmla="*/ 155 h 819"/>
                <a:gd name="T22" fmla="*/ 163 w 535"/>
                <a:gd name="T23" fmla="*/ 198 h 819"/>
                <a:gd name="T24" fmla="*/ 168 w 535"/>
                <a:gd name="T25" fmla="*/ 213 h 819"/>
                <a:gd name="T26" fmla="*/ 208 w 535"/>
                <a:gd name="T27" fmla="*/ 282 h 819"/>
                <a:gd name="T28" fmla="*/ 236 w 535"/>
                <a:gd name="T29" fmla="*/ 320 h 819"/>
                <a:gd name="T30" fmla="*/ 256 w 535"/>
                <a:gd name="T31" fmla="*/ 363 h 819"/>
                <a:gd name="T32" fmla="*/ 261 w 535"/>
                <a:gd name="T33" fmla="*/ 388 h 819"/>
                <a:gd name="T34" fmla="*/ 277 w 535"/>
                <a:gd name="T35" fmla="*/ 467 h 819"/>
                <a:gd name="T36" fmla="*/ 287 w 535"/>
                <a:gd name="T37" fmla="*/ 553 h 819"/>
                <a:gd name="T38" fmla="*/ 299 w 535"/>
                <a:gd name="T39" fmla="*/ 639 h 819"/>
                <a:gd name="T40" fmla="*/ 320 w 535"/>
                <a:gd name="T41" fmla="*/ 728 h 819"/>
                <a:gd name="T42" fmla="*/ 322 w 535"/>
                <a:gd name="T43" fmla="*/ 748 h 819"/>
                <a:gd name="T44" fmla="*/ 335 w 535"/>
                <a:gd name="T45" fmla="*/ 766 h 819"/>
                <a:gd name="T46" fmla="*/ 350 w 535"/>
                <a:gd name="T47" fmla="*/ 774 h 819"/>
                <a:gd name="T48" fmla="*/ 403 w 535"/>
                <a:gd name="T49" fmla="*/ 776 h 819"/>
                <a:gd name="T50" fmla="*/ 431 w 535"/>
                <a:gd name="T51" fmla="*/ 781 h 819"/>
                <a:gd name="T52" fmla="*/ 459 w 535"/>
                <a:gd name="T53" fmla="*/ 794 h 819"/>
                <a:gd name="T54" fmla="*/ 462 w 535"/>
                <a:gd name="T55" fmla="*/ 799 h 819"/>
                <a:gd name="T56" fmla="*/ 472 w 535"/>
                <a:gd name="T57" fmla="*/ 814 h 819"/>
                <a:gd name="T58" fmla="*/ 479 w 535"/>
                <a:gd name="T59" fmla="*/ 817 h 819"/>
                <a:gd name="T60" fmla="*/ 492 w 535"/>
                <a:gd name="T61" fmla="*/ 812 h 819"/>
                <a:gd name="T62" fmla="*/ 505 w 535"/>
                <a:gd name="T63" fmla="*/ 804 h 819"/>
                <a:gd name="T64" fmla="*/ 512 w 535"/>
                <a:gd name="T65" fmla="*/ 801 h 819"/>
                <a:gd name="T66" fmla="*/ 530 w 535"/>
                <a:gd name="T67" fmla="*/ 812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5" h="819">
                  <a:moveTo>
                    <a:pt x="0" y="135"/>
                  </a:moveTo>
                  <a:lnTo>
                    <a:pt x="0" y="135"/>
                  </a:lnTo>
                  <a:lnTo>
                    <a:pt x="10" y="79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6" y="31"/>
                  </a:lnTo>
                  <a:lnTo>
                    <a:pt x="38" y="16"/>
                  </a:lnTo>
                  <a:lnTo>
                    <a:pt x="49" y="8"/>
                  </a:lnTo>
                  <a:lnTo>
                    <a:pt x="56" y="3"/>
                  </a:lnTo>
                  <a:lnTo>
                    <a:pt x="66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84" y="3"/>
                  </a:lnTo>
                  <a:lnTo>
                    <a:pt x="94" y="5"/>
                  </a:lnTo>
                  <a:lnTo>
                    <a:pt x="102" y="11"/>
                  </a:lnTo>
                  <a:lnTo>
                    <a:pt x="112" y="18"/>
                  </a:lnTo>
                  <a:lnTo>
                    <a:pt x="122" y="31"/>
                  </a:lnTo>
                  <a:lnTo>
                    <a:pt x="130" y="46"/>
                  </a:lnTo>
                  <a:lnTo>
                    <a:pt x="135" y="69"/>
                  </a:lnTo>
                  <a:lnTo>
                    <a:pt x="135" y="69"/>
                  </a:lnTo>
                  <a:lnTo>
                    <a:pt x="152" y="155"/>
                  </a:lnTo>
                  <a:lnTo>
                    <a:pt x="152" y="155"/>
                  </a:lnTo>
                  <a:lnTo>
                    <a:pt x="160" y="183"/>
                  </a:lnTo>
                  <a:lnTo>
                    <a:pt x="163" y="198"/>
                  </a:lnTo>
                  <a:lnTo>
                    <a:pt x="168" y="213"/>
                  </a:lnTo>
                  <a:lnTo>
                    <a:pt x="168" y="213"/>
                  </a:lnTo>
                  <a:lnTo>
                    <a:pt x="185" y="249"/>
                  </a:lnTo>
                  <a:lnTo>
                    <a:pt x="208" y="282"/>
                  </a:lnTo>
                  <a:lnTo>
                    <a:pt x="208" y="282"/>
                  </a:lnTo>
                  <a:lnTo>
                    <a:pt x="236" y="320"/>
                  </a:lnTo>
                  <a:lnTo>
                    <a:pt x="246" y="340"/>
                  </a:lnTo>
                  <a:lnTo>
                    <a:pt x="256" y="363"/>
                  </a:lnTo>
                  <a:lnTo>
                    <a:pt x="256" y="363"/>
                  </a:lnTo>
                  <a:lnTo>
                    <a:pt x="261" y="388"/>
                  </a:lnTo>
                  <a:lnTo>
                    <a:pt x="269" y="414"/>
                  </a:lnTo>
                  <a:lnTo>
                    <a:pt x="277" y="467"/>
                  </a:lnTo>
                  <a:lnTo>
                    <a:pt x="277" y="467"/>
                  </a:lnTo>
                  <a:lnTo>
                    <a:pt x="287" y="553"/>
                  </a:lnTo>
                  <a:lnTo>
                    <a:pt x="292" y="596"/>
                  </a:lnTo>
                  <a:lnTo>
                    <a:pt x="299" y="639"/>
                  </a:lnTo>
                  <a:lnTo>
                    <a:pt x="299" y="639"/>
                  </a:lnTo>
                  <a:lnTo>
                    <a:pt x="320" y="728"/>
                  </a:lnTo>
                  <a:lnTo>
                    <a:pt x="320" y="728"/>
                  </a:lnTo>
                  <a:lnTo>
                    <a:pt x="322" y="748"/>
                  </a:lnTo>
                  <a:lnTo>
                    <a:pt x="327" y="758"/>
                  </a:lnTo>
                  <a:lnTo>
                    <a:pt x="335" y="766"/>
                  </a:lnTo>
                  <a:lnTo>
                    <a:pt x="335" y="766"/>
                  </a:lnTo>
                  <a:lnTo>
                    <a:pt x="350" y="774"/>
                  </a:lnTo>
                  <a:lnTo>
                    <a:pt x="368" y="774"/>
                  </a:lnTo>
                  <a:lnTo>
                    <a:pt x="403" y="776"/>
                  </a:lnTo>
                  <a:lnTo>
                    <a:pt x="403" y="776"/>
                  </a:lnTo>
                  <a:lnTo>
                    <a:pt x="431" y="781"/>
                  </a:lnTo>
                  <a:lnTo>
                    <a:pt x="446" y="786"/>
                  </a:lnTo>
                  <a:lnTo>
                    <a:pt x="459" y="794"/>
                  </a:lnTo>
                  <a:lnTo>
                    <a:pt x="459" y="794"/>
                  </a:lnTo>
                  <a:lnTo>
                    <a:pt x="462" y="799"/>
                  </a:lnTo>
                  <a:lnTo>
                    <a:pt x="467" y="806"/>
                  </a:lnTo>
                  <a:lnTo>
                    <a:pt x="472" y="814"/>
                  </a:lnTo>
                  <a:lnTo>
                    <a:pt x="479" y="817"/>
                  </a:lnTo>
                  <a:lnTo>
                    <a:pt x="479" y="817"/>
                  </a:lnTo>
                  <a:lnTo>
                    <a:pt x="485" y="817"/>
                  </a:lnTo>
                  <a:lnTo>
                    <a:pt x="492" y="812"/>
                  </a:lnTo>
                  <a:lnTo>
                    <a:pt x="497" y="806"/>
                  </a:lnTo>
                  <a:lnTo>
                    <a:pt x="505" y="804"/>
                  </a:lnTo>
                  <a:lnTo>
                    <a:pt x="505" y="804"/>
                  </a:lnTo>
                  <a:lnTo>
                    <a:pt x="512" y="801"/>
                  </a:lnTo>
                  <a:lnTo>
                    <a:pt x="523" y="804"/>
                  </a:lnTo>
                  <a:lnTo>
                    <a:pt x="530" y="812"/>
                  </a:lnTo>
                  <a:lnTo>
                    <a:pt x="535" y="81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42" name="Line 582">
              <a:extLst>
                <a:ext uri="{FF2B5EF4-FFF2-40B4-BE49-F238E27FC236}">
                  <a16:creationId xmlns:a16="http://schemas.microsoft.com/office/drawing/2014/main" id="{C4F5AB5F-652A-91A8-0835-1488F8891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2" y="3112"/>
              <a:ext cx="12" cy="3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43" name="Freeform 583">
              <a:extLst>
                <a:ext uri="{FF2B5EF4-FFF2-40B4-BE49-F238E27FC236}">
                  <a16:creationId xmlns:a16="http://schemas.microsoft.com/office/drawing/2014/main" id="{4B5D7A3F-4E1D-B1D7-7D45-7793EB7A9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" y="3051"/>
              <a:ext cx="11" cy="40"/>
            </a:xfrm>
            <a:custGeom>
              <a:avLst/>
              <a:gdLst>
                <a:gd name="T0" fmla="*/ 0 w 11"/>
                <a:gd name="T1" fmla="*/ 40 h 40"/>
                <a:gd name="T2" fmla="*/ 8 w 11"/>
                <a:gd name="T3" fmla="*/ 10 h 40"/>
                <a:gd name="T4" fmla="*/ 11 w 11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0">
                  <a:moveTo>
                    <a:pt x="0" y="40"/>
                  </a:moveTo>
                  <a:lnTo>
                    <a:pt x="8" y="10"/>
                  </a:lnTo>
                  <a:lnTo>
                    <a:pt x="11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44" name="Freeform 584">
              <a:extLst>
                <a:ext uri="{FF2B5EF4-FFF2-40B4-BE49-F238E27FC236}">
                  <a16:creationId xmlns:a16="http://schemas.microsoft.com/office/drawing/2014/main" id="{BA803143-0F99-B2E6-F4ED-41C3628D0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" y="2992"/>
              <a:ext cx="7" cy="41"/>
            </a:xfrm>
            <a:custGeom>
              <a:avLst/>
              <a:gdLst>
                <a:gd name="T0" fmla="*/ 0 w 7"/>
                <a:gd name="T1" fmla="*/ 41 h 41"/>
                <a:gd name="T2" fmla="*/ 2 w 7"/>
                <a:gd name="T3" fmla="*/ 26 h 41"/>
                <a:gd name="T4" fmla="*/ 7 w 7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1">
                  <a:moveTo>
                    <a:pt x="0" y="41"/>
                  </a:moveTo>
                  <a:lnTo>
                    <a:pt x="2" y="26"/>
                  </a:lnTo>
                  <a:lnTo>
                    <a:pt x="7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45" name="Line 585">
              <a:extLst>
                <a:ext uri="{FF2B5EF4-FFF2-40B4-BE49-F238E27FC236}">
                  <a16:creationId xmlns:a16="http://schemas.microsoft.com/office/drawing/2014/main" id="{123D582C-FE68-2F35-EE01-2C5EB0A7E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5" y="2932"/>
              <a:ext cx="5" cy="4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46" name="Freeform 586">
              <a:extLst>
                <a:ext uri="{FF2B5EF4-FFF2-40B4-BE49-F238E27FC236}">
                  <a16:creationId xmlns:a16="http://schemas.microsoft.com/office/drawing/2014/main" id="{15095958-81C3-4466-885C-4A2EB2E88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" y="2871"/>
              <a:ext cx="5" cy="40"/>
            </a:xfrm>
            <a:custGeom>
              <a:avLst/>
              <a:gdLst>
                <a:gd name="T0" fmla="*/ 0 w 5"/>
                <a:gd name="T1" fmla="*/ 40 h 40"/>
                <a:gd name="T2" fmla="*/ 0 w 5"/>
                <a:gd name="T3" fmla="*/ 40 h 40"/>
                <a:gd name="T4" fmla="*/ 5 w 5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0">
                  <a:moveTo>
                    <a:pt x="0" y="40"/>
                  </a:moveTo>
                  <a:lnTo>
                    <a:pt x="0" y="40"/>
                  </a:lnTo>
                  <a:lnTo>
                    <a:pt x="5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47" name="Freeform 587">
              <a:extLst>
                <a:ext uri="{FF2B5EF4-FFF2-40B4-BE49-F238E27FC236}">
                  <a16:creationId xmlns:a16="http://schemas.microsoft.com/office/drawing/2014/main" id="{E7FF4BA7-9009-8EAF-F287-FE272EAA6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2810"/>
              <a:ext cx="5" cy="41"/>
            </a:xfrm>
            <a:custGeom>
              <a:avLst/>
              <a:gdLst>
                <a:gd name="T0" fmla="*/ 0 w 5"/>
                <a:gd name="T1" fmla="*/ 41 h 41"/>
                <a:gd name="T2" fmla="*/ 2 w 5"/>
                <a:gd name="T3" fmla="*/ 20 h 41"/>
                <a:gd name="T4" fmla="*/ 5 w 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1">
                  <a:moveTo>
                    <a:pt x="0" y="41"/>
                  </a:moveTo>
                  <a:lnTo>
                    <a:pt x="2" y="20"/>
                  </a:lnTo>
                  <a:lnTo>
                    <a:pt x="5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48" name="Freeform 588">
              <a:extLst>
                <a:ext uri="{FF2B5EF4-FFF2-40B4-BE49-F238E27FC236}">
                  <a16:creationId xmlns:a16="http://schemas.microsoft.com/office/drawing/2014/main" id="{31A7797B-428F-7972-F602-A521EF86C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2752"/>
              <a:ext cx="2" cy="40"/>
            </a:xfrm>
            <a:custGeom>
              <a:avLst/>
              <a:gdLst>
                <a:gd name="T0" fmla="*/ 0 w 2"/>
                <a:gd name="T1" fmla="*/ 40 h 40"/>
                <a:gd name="T2" fmla="*/ 0 w 2"/>
                <a:gd name="T3" fmla="*/ 38 h 40"/>
                <a:gd name="T4" fmla="*/ 2 w 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0">
                  <a:moveTo>
                    <a:pt x="0" y="40"/>
                  </a:moveTo>
                  <a:lnTo>
                    <a:pt x="0" y="38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49" name="Freeform 589">
              <a:extLst>
                <a:ext uri="{FF2B5EF4-FFF2-40B4-BE49-F238E27FC236}">
                  <a16:creationId xmlns:a16="http://schemas.microsoft.com/office/drawing/2014/main" id="{8B4FACE3-3C73-28B2-7BC1-8CE7E879C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2691"/>
              <a:ext cx="1" cy="40"/>
            </a:xfrm>
            <a:custGeom>
              <a:avLst/>
              <a:gdLst>
                <a:gd name="T0" fmla="*/ 40 h 40"/>
                <a:gd name="T1" fmla="*/ 13 h 40"/>
                <a:gd name="T2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13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50" name="Freeform 590">
              <a:extLst>
                <a:ext uri="{FF2B5EF4-FFF2-40B4-BE49-F238E27FC236}">
                  <a16:creationId xmlns:a16="http://schemas.microsoft.com/office/drawing/2014/main" id="{B872D692-8276-CB57-D876-34A37FA20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2630"/>
              <a:ext cx="2" cy="41"/>
            </a:xfrm>
            <a:custGeom>
              <a:avLst/>
              <a:gdLst>
                <a:gd name="T0" fmla="*/ 0 w 2"/>
                <a:gd name="T1" fmla="*/ 41 h 41"/>
                <a:gd name="T2" fmla="*/ 0 w 2"/>
                <a:gd name="T3" fmla="*/ 25 h 41"/>
                <a:gd name="T4" fmla="*/ 2 w 2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1">
                  <a:moveTo>
                    <a:pt x="0" y="41"/>
                  </a:moveTo>
                  <a:lnTo>
                    <a:pt x="0" y="25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51" name="Line 591">
              <a:extLst>
                <a:ext uri="{FF2B5EF4-FFF2-40B4-BE49-F238E27FC236}">
                  <a16:creationId xmlns:a16="http://schemas.microsoft.com/office/drawing/2014/main" id="{FE9B802C-8CCC-5BCC-A6F2-0BBFD0D8A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8" y="2569"/>
              <a:ext cx="5" cy="4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52" name="Freeform 592">
              <a:extLst>
                <a:ext uri="{FF2B5EF4-FFF2-40B4-BE49-F238E27FC236}">
                  <a16:creationId xmlns:a16="http://schemas.microsoft.com/office/drawing/2014/main" id="{18951C14-46E4-601A-FE49-6C0C2BAB9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2508"/>
              <a:ext cx="5" cy="41"/>
            </a:xfrm>
            <a:custGeom>
              <a:avLst/>
              <a:gdLst>
                <a:gd name="T0" fmla="*/ 0 w 5"/>
                <a:gd name="T1" fmla="*/ 41 h 41"/>
                <a:gd name="T2" fmla="*/ 5 w 5"/>
                <a:gd name="T3" fmla="*/ 0 h 41"/>
                <a:gd name="T4" fmla="*/ 5 w 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1">
                  <a:moveTo>
                    <a:pt x="0" y="41"/>
                  </a:move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53" name="Freeform 593">
              <a:extLst>
                <a:ext uri="{FF2B5EF4-FFF2-40B4-BE49-F238E27FC236}">
                  <a16:creationId xmlns:a16="http://schemas.microsoft.com/office/drawing/2014/main" id="{21F2C94A-1DDE-0126-B856-75CCDA6FF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2369"/>
              <a:ext cx="540" cy="811"/>
            </a:xfrm>
            <a:custGeom>
              <a:avLst/>
              <a:gdLst>
                <a:gd name="T0" fmla="*/ 0 w 540"/>
                <a:gd name="T1" fmla="*/ 124 h 811"/>
                <a:gd name="T2" fmla="*/ 10 w 540"/>
                <a:gd name="T3" fmla="*/ 71 h 811"/>
                <a:gd name="T4" fmla="*/ 25 w 540"/>
                <a:gd name="T5" fmla="*/ 30 h 811"/>
                <a:gd name="T6" fmla="*/ 33 w 540"/>
                <a:gd name="T7" fmla="*/ 20 h 811"/>
                <a:gd name="T8" fmla="*/ 58 w 540"/>
                <a:gd name="T9" fmla="*/ 2 h 811"/>
                <a:gd name="T10" fmla="*/ 86 w 540"/>
                <a:gd name="T11" fmla="*/ 0 h 811"/>
                <a:gd name="T12" fmla="*/ 111 w 540"/>
                <a:gd name="T13" fmla="*/ 15 h 811"/>
                <a:gd name="T14" fmla="*/ 129 w 540"/>
                <a:gd name="T15" fmla="*/ 40 h 811"/>
                <a:gd name="T16" fmla="*/ 142 w 540"/>
                <a:gd name="T17" fmla="*/ 78 h 811"/>
                <a:gd name="T18" fmla="*/ 162 w 540"/>
                <a:gd name="T19" fmla="*/ 157 h 811"/>
                <a:gd name="T20" fmla="*/ 172 w 540"/>
                <a:gd name="T21" fmla="*/ 195 h 811"/>
                <a:gd name="T22" fmla="*/ 200 w 540"/>
                <a:gd name="T23" fmla="*/ 243 h 811"/>
                <a:gd name="T24" fmla="*/ 228 w 540"/>
                <a:gd name="T25" fmla="*/ 289 h 811"/>
                <a:gd name="T26" fmla="*/ 238 w 540"/>
                <a:gd name="T27" fmla="*/ 314 h 811"/>
                <a:gd name="T28" fmla="*/ 251 w 540"/>
                <a:gd name="T29" fmla="*/ 373 h 811"/>
                <a:gd name="T30" fmla="*/ 256 w 540"/>
                <a:gd name="T31" fmla="*/ 400 h 811"/>
                <a:gd name="T32" fmla="*/ 281 w 540"/>
                <a:gd name="T33" fmla="*/ 489 h 811"/>
                <a:gd name="T34" fmla="*/ 286 w 540"/>
                <a:gd name="T35" fmla="*/ 520 h 811"/>
                <a:gd name="T36" fmla="*/ 301 w 540"/>
                <a:gd name="T37" fmla="*/ 664 h 811"/>
                <a:gd name="T38" fmla="*/ 304 w 540"/>
                <a:gd name="T39" fmla="*/ 692 h 811"/>
                <a:gd name="T40" fmla="*/ 309 w 540"/>
                <a:gd name="T41" fmla="*/ 730 h 811"/>
                <a:gd name="T42" fmla="*/ 319 w 540"/>
                <a:gd name="T43" fmla="*/ 755 h 811"/>
                <a:gd name="T44" fmla="*/ 327 w 540"/>
                <a:gd name="T45" fmla="*/ 765 h 811"/>
                <a:gd name="T46" fmla="*/ 350 w 540"/>
                <a:gd name="T47" fmla="*/ 776 h 811"/>
                <a:gd name="T48" fmla="*/ 372 w 540"/>
                <a:gd name="T49" fmla="*/ 776 h 811"/>
                <a:gd name="T50" fmla="*/ 410 w 540"/>
                <a:gd name="T51" fmla="*/ 773 h 811"/>
                <a:gd name="T52" fmla="*/ 420 w 540"/>
                <a:gd name="T53" fmla="*/ 773 h 811"/>
                <a:gd name="T54" fmla="*/ 446 w 540"/>
                <a:gd name="T55" fmla="*/ 786 h 811"/>
                <a:gd name="T56" fmla="*/ 451 w 540"/>
                <a:gd name="T57" fmla="*/ 796 h 811"/>
                <a:gd name="T58" fmla="*/ 459 w 540"/>
                <a:gd name="T59" fmla="*/ 803 h 811"/>
                <a:gd name="T60" fmla="*/ 471 w 540"/>
                <a:gd name="T61" fmla="*/ 811 h 811"/>
                <a:gd name="T62" fmla="*/ 486 w 540"/>
                <a:gd name="T63" fmla="*/ 809 h 811"/>
                <a:gd name="T64" fmla="*/ 502 w 540"/>
                <a:gd name="T65" fmla="*/ 806 h 811"/>
                <a:gd name="T66" fmla="*/ 527 w 540"/>
                <a:gd name="T67" fmla="*/ 803 h 811"/>
                <a:gd name="T68" fmla="*/ 532 w 540"/>
                <a:gd name="T69" fmla="*/ 798 h 811"/>
                <a:gd name="T70" fmla="*/ 540 w 540"/>
                <a:gd name="T71" fmla="*/ 78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0" h="811">
                  <a:moveTo>
                    <a:pt x="0" y="124"/>
                  </a:moveTo>
                  <a:lnTo>
                    <a:pt x="0" y="124"/>
                  </a:lnTo>
                  <a:lnTo>
                    <a:pt x="5" y="99"/>
                  </a:lnTo>
                  <a:lnTo>
                    <a:pt x="10" y="71"/>
                  </a:lnTo>
                  <a:lnTo>
                    <a:pt x="20" y="43"/>
                  </a:lnTo>
                  <a:lnTo>
                    <a:pt x="25" y="3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45" y="8"/>
                  </a:lnTo>
                  <a:lnTo>
                    <a:pt x="58" y="2"/>
                  </a:lnTo>
                  <a:lnTo>
                    <a:pt x="73" y="0"/>
                  </a:lnTo>
                  <a:lnTo>
                    <a:pt x="86" y="0"/>
                  </a:lnTo>
                  <a:lnTo>
                    <a:pt x="99" y="5"/>
                  </a:lnTo>
                  <a:lnTo>
                    <a:pt x="111" y="15"/>
                  </a:lnTo>
                  <a:lnTo>
                    <a:pt x="121" y="25"/>
                  </a:lnTo>
                  <a:lnTo>
                    <a:pt x="129" y="40"/>
                  </a:lnTo>
                  <a:lnTo>
                    <a:pt x="129" y="40"/>
                  </a:lnTo>
                  <a:lnTo>
                    <a:pt x="142" y="78"/>
                  </a:lnTo>
                  <a:lnTo>
                    <a:pt x="152" y="117"/>
                  </a:lnTo>
                  <a:lnTo>
                    <a:pt x="162" y="157"/>
                  </a:lnTo>
                  <a:lnTo>
                    <a:pt x="172" y="195"/>
                  </a:lnTo>
                  <a:lnTo>
                    <a:pt x="172" y="195"/>
                  </a:lnTo>
                  <a:lnTo>
                    <a:pt x="185" y="220"/>
                  </a:lnTo>
                  <a:lnTo>
                    <a:pt x="200" y="243"/>
                  </a:lnTo>
                  <a:lnTo>
                    <a:pt x="215" y="266"/>
                  </a:lnTo>
                  <a:lnTo>
                    <a:pt x="228" y="289"/>
                  </a:lnTo>
                  <a:lnTo>
                    <a:pt x="228" y="289"/>
                  </a:lnTo>
                  <a:lnTo>
                    <a:pt x="238" y="314"/>
                  </a:lnTo>
                  <a:lnTo>
                    <a:pt x="246" y="345"/>
                  </a:lnTo>
                  <a:lnTo>
                    <a:pt x="251" y="373"/>
                  </a:lnTo>
                  <a:lnTo>
                    <a:pt x="256" y="400"/>
                  </a:lnTo>
                  <a:lnTo>
                    <a:pt x="256" y="400"/>
                  </a:lnTo>
                  <a:lnTo>
                    <a:pt x="273" y="459"/>
                  </a:lnTo>
                  <a:lnTo>
                    <a:pt x="281" y="489"/>
                  </a:lnTo>
                  <a:lnTo>
                    <a:pt x="286" y="520"/>
                  </a:lnTo>
                  <a:lnTo>
                    <a:pt x="286" y="520"/>
                  </a:lnTo>
                  <a:lnTo>
                    <a:pt x="294" y="593"/>
                  </a:lnTo>
                  <a:lnTo>
                    <a:pt x="301" y="664"/>
                  </a:lnTo>
                  <a:lnTo>
                    <a:pt x="301" y="664"/>
                  </a:lnTo>
                  <a:lnTo>
                    <a:pt x="304" y="692"/>
                  </a:lnTo>
                  <a:lnTo>
                    <a:pt x="306" y="717"/>
                  </a:lnTo>
                  <a:lnTo>
                    <a:pt x="309" y="730"/>
                  </a:lnTo>
                  <a:lnTo>
                    <a:pt x="314" y="743"/>
                  </a:lnTo>
                  <a:lnTo>
                    <a:pt x="319" y="755"/>
                  </a:lnTo>
                  <a:lnTo>
                    <a:pt x="327" y="765"/>
                  </a:lnTo>
                  <a:lnTo>
                    <a:pt x="327" y="765"/>
                  </a:lnTo>
                  <a:lnTo>
                    <a:pt x="339" y="771"/>
                  </a:lnTo>
                  <a:lnTo>
                    <a:pt x="350" y="776"/>
                  </a:lnTo>
                  <a:lnTo>
                    <a:pt x="360" y="776"/>
                  </a:lnTo>
                  <a:lnTo>
                    <a:pt x="372" y="776"/>
                  </a:lnTo>
                  <a:lnTo>
                    <a:pt x="398" y="773"/>
                  </a:lnTo>
                  <a:lnTo>
                    <a:pt x="410" y="773"/>
                  </a:lnTo>
                  <a:lnTo>
                    <a:pt x="420" y="773"/>
                  </a:lnTo>
                  <a:lnTo>
                    <a:pt x="420" y="773"/>
                  </a:lnTo>
                  <a:lnTo>
                    <a:pt x="433" y="778"/>
                  </a:lnTo>
                  <a:lnTo>
                    <a:pt x="446" y="786"/>
                  </a:lnTo>
                  <a:lnTo>
                    <a:pt x="446" y="786"/>
                  </a:lnTo>
                  <a:lnTo>
                    <a:pt x="451" y="796"/>
                  </a:lnTo>
                  <a:lnTo>
                    <a:pt x="459" y="803"/>
                  </a:lnTo>
                  <a:lnTo>
                    <a:pt x="459" y="803"/>
                  </a:lnTo>
                  <a:lnTo>
                    <a:pt x="466" y="809"/>
                  </a:lnTo>
                  <a:lnTo>
                    <a:pt x="471" y="811"/>
                  </a:lnTo>
                  <a:lnTo>
                    <a:pt x="486" y="809"/>
                  </a:lnTo>
                  <a:lnTo>
                    <a:pt x="486" y="809"/>
                  </a:lnTo>
                  <a:lnTo>
                    <a:pt x="502" y="806"/>
                  </a:lnTo>
                  <a:lnTo>
                    <a:pt x="502" y="806"/>
                  </a:lnTo>
                  <a:lnTo>
                    <a:pt x="514" y="806"/>
                  </a:lnTo>
                  <a:lnTo>
                    <a:pt x="527" y="803"/>
                  </a:lnTo>
                  <a:lnTo>
                    <a:pt x="527" y="803"/>
                  </a:lnTo>
                  <a:lnTo>
                    <a:pt x="532" y="798"/>
                  </a:lnTo>
                  <a:lnTo>
                    <a:pt x="537" y="793"/>
                  </a:lnTo>
                  <a:lnTo>
                    <a:pt x="540" y="78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54" name="Freeform 594">
              <a:extLst>
                <a:ext uri="{FF2B5EF4-FFF2-40B4-BE49-F238E27FC236}">
                  <a16:creationId xmlns:a16="http://schemas.microsoft.com/office/drawing/2014/main" id="{3AC484B6-FB76-8308-84A1-3F7DDA963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" y="3107"/>
              <a:ext cx="21" cy="35"/>
            </a:xfrm>
            <a:custGeom>
              <a:avLst/>
              <a:gdLst>
                <a:gd name="T0" fmla="*/ 0 w 21"/>
                <a:gd name="T1" fmla="*/ 35 h 35"/>
                <a:gd name="T2" fmla="*/ 10 w 21"/>
                <a:gd name="T3" fmla="*/ 17 h 35"/>
                <a:gd name="T4" fmla="*/ 21 w 21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35">
                  <a:moveTo>
                    <a:pt x="0" y="35"/>
                  </a:moveTo>
                  <a:lnTo>
                    <a:pt x="10" y="17"/>
                  </a:lnTo>
                  <a:lnTo>
                    <a:pt x="21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55" name="Freeform 595">
              <a:extLst>
                <a:ext uri="{FF2B5EF4-FFF2-40B4-BE49-F238E27FC236}">
                  <a16:creationId xmlns:a16="http://schemas.microsoft.com/office/drawing/2014/main" id="{9B46E409-1902-63D2-66FD-A1A97A9D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3048"/>
              <a:ext cx="13" cy="38"/>
            </a:xfrm>
            <a:custGeom>
              <a:avLst/>
              <a:gdLst>
                <a:gd name="T0" fmla="*/ 0 w 13"/>
                <a:gd name="T1" fmla="*/ 38 h 38"/>
                <a:gd name="T2" fmla="*/ 8 w 13"/>
                <a:gd name="T3" fmla="*/ 21 h 38"/>
                <a:gd name="T4" fmla="*/ 13 w 13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8">
                  <a:moveTo>
                    <a:pt x="0" y="38"/>
                  </a:moveTo>
                  <a:lnTo>
                    <a:pt x="8" y="21"/>
                  </a:lnTo>
                  <a:lnTo>
                    <a:pt x="13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56" name="Freeform 596">
              <a:extLst>
                <a:ext uri="{FF2B5EF4-FFF2-40B4-BE49-F238E27FC236}">
                  <a16:creationId xmlns:a16="http://schemas.microsoft.com/office/drawing/2014/main" id="{9B1D9C9B-5D94-793F-078C-F63EC1973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" y="2990"/>
              <a:ext cx="5" cy="38"/>
            </a:xfrm>
            <a:custGeom>
              <a:avLst/>
              <a:gdLst>
                <a:gd name="T0" fmla="*/ 0 w 5"/>
                <a:gd name="T1" fmla="*/ 38 h 38"/>
                <a:gd name="T2" fmla="*/ 0 w 5"/>
                <a:gd name="T3" fmla="*/ 38 h 38"/>
                <a:gd name="T4" fmla="*/ 5 w 5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8">
                  <a:moveTo>
                    <a:pt x="0" y="38"/>
                  </a:moveTo>
                  <a:lnTo>
                    <a:pt x="0" y="38"/>
                  </a:lnTo>
                  <a:lnTo>
                    <a:pt x="5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57" name="Freeform 597">
              <a:extLst>
                <a:ext uri="{FF2B5EF4-FFF2-40B4-BE49-F238E27FC236}">
                  <a16:creationId xmlns:a16="http://schemas.microsoft.com/office/drawing/2014/main" id="{95D542E9-5AEE-F1D7-0581-B7B0520CF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2929"/>
              <a:ext cx="5" cy="41"/>
            </a:xfrm>
            <a:custGeom>
              <a:avLst/>
              <a:gdLst>
                <a:gd name="T0" fmla="*/ 0 w 5"/>
                <a:gd name="T1" fmla="*/ 41 h 41"/>
                <a:gd name="T2" fmla="*/ 2 w 5"/>
                <a:gd name="T3" fmla="*/ 18 h 41"/>
                <a:gd name="T4" fmla="*/ 5 w 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1">
                  <a:moveTo>
                    <a:pt x="0" y="41"/>
                  </a:moveTo>
                  <a:lnTo>
                    <a:pt x="2" y="18"/>
                  </a:lnTo>
                  <a:lnTo>
                    <a:pt x="5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58" name="Freeform 598">
              <a:extLst>
                <a:ext uri="{FF2B5EF4-FFF2-40B4-BE49-F238E27FC236}">
                  <a16:creationId xmlns:a16="http://schemas.microsoft.com/office/drawing/2014/main" id="{798088B2-C612-C460-3626-A66445774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2868"/>
              <a:ext cx="3" cy="41"/>
            </a:xfrm>
            <a:custGeom>
              <a:avLst/>
              <a:gdLst>
                <a:gd name="T0" fmla="*/ 0 w 3"/>
                <a:gd name="T1" fmla="*/ 41 h 41"/>
                <a:gd name="T2" fmla="*/ 0 w 3"/>
                <a:gd name="T3" fmla="*/ 38 h 41"/>
                <a:gd name="T4" fmla="*/ 3 w 3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1">
                  <a:moveTo>
                    <a:pt x="0" y="41"/>
                  </a:moveTo>
                  <a:lnTo>
                    <a:pt x="0" y="38"/>
                  </a:lnTo>
                  <a:lnTo>
                    <a:pt x="3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59" name="Freeform 599">
              <a:extLst>
                <a:ext uri="{FF2B5EF4-FFF2-40B4-BE49-F238E27FC236}">
                  <a16:creationId xmlns:a16="http://schemas.microsoft.com/office/drawing/2014/main" id="{FCB09B62-F096-7702-6B43-902E1FC2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2807"/>
              <a:ext cx="3" cy="41"/>
            </a:xfrm>
            <a:custGeom>
              <a:avLst/>
              <a:gdLst>
                <a:gd name="T0" fmla="*/ 0 w 3"/>
                <a:gd name="T1" fmla="*/ 41 h 41"/>
                <a:gd name="T2" fmla="*/ 0 w 3"/>
                <a:gd name="T3" fmla="*/ 18 h 41"/>
                <a:gd name="T4" fmla="*/ 3 w 3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1">
                  <a:moveTo>
                    <a:pt x="0" y="41"/>
                  </a:moveTo>
                  <a:lnTo>
                    <a:pt x="0" y="18"/>
                  </a:lnTo>
                  <a:lnTo>
                    <a:pt x="3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60" name="Line 600">
              <a:extLst>
                <a:ext uri="{FF2B5EF4-FFF2-40B4-BE49-F238E27FC236}">
                  <a16:creationId xmlns:a16="http://schemas.microsoft.com/office/drawing/2014/main" id="{9E7899F9-1995-CBF3-47C7-401B3A396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1" y="2747"/>
              <a:ext cx="5" cy="4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61" name="Line 601">
              <a:extLst>
                <a:ext uri="{FF2B5EF4-FFF2-40B4-BE49-F238E27FC236}">
                  <a16:creationId xmlns:a16="http://schemas.microsoft.com/office/drawing/2014/main" id="{BC6E56F1-2817-3C5A-D048-3CEF1F3E7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9" y="2686"/>
              <a:ext cx="7" cy="4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62" name="Freeform 602">
              <a:extLst>
                <a:ext uri="{FF2B5EF4-FFF2-40B4-BE49-F238E27FC236}">
                  <a16:creationId xmlns:a16="http://schemas.microsoft.com/office/drawing/2014/main" id="{8269F709-4E20-C090-2C2A-BBC664788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" y="2625"/>
              <a:ext cx="3" cy="40"/>
            </a:xfrm>
            <a:custGeom>
              <a:avLst/>
              <a:gdLst>
                <a:gd name="T0" fmla="*/ 0 w 3"/>
                <a:gd name="T1" fmla="*/ 40 h 40"/>
                <a:gd name="T2" fmla="*/ 0 w 3"/>
                <a:gd name="T3" fmla="*/ 30 h 40"/>
                <a:gd name="T4" fmla="*/ 3 w 3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0">
                  <a:moveTo>
                    <a:pt x="0" y="40"/>
                  </a:moveTo>
                  <a:lnTo>
                    <a:pt x="0" y="30"/>
                  </a:lnTo>
                  <a:lnTo>
                    <a:pt x="3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63" name="Freeform 603">
              <a:extLst>
                <a:ext uri="{FF2B5EF4-FFF2-40B4-BE49-F238E27FC236}">
                  <a16:creationId xmlns:a16="http://schemas.microsoft.com/office/drawing/2014/main" id="{5B110BE3-782E-FB11-0C6D-EDCF83125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2567"/>
              <a:ext cx="2" cy="40"/>
            </a:xfrm>
            <a:custGeom>
              <a:avLst/>
              <a:gdLst>
                <a:gd name="T0" fmla="*/ 0 w 2"/>
                <a:gd name="T1" fmla="*/ 40 h 40"/>
                <a:gd name="T2" fmla="*/ 2 w 2"/>
                <a:gd name="T3" fmla="*/ 7 h 40"/>
                <a:gd name="T4" fmla="*/ 2 w 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0">
                  <a:moveTo>
                    <a:pt x="0" y="40"/>
                  </a:moveTo>
                  <a:lnTo>
                    <a:pt x="2" y="7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64" name="Freeform 604">
              <a:extLst>
                <a:ext uri="{FF2B5EF4-FFF2-40B4-BE49-F238E27FC236}">
                  <a16:creationId xmlns:a16="http://schemas.microsoft.com/office/drawing/2014/main" id="{DD7D2B06-477A-28EC-4EFA-94619D1A2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" y="2506"/>
              <a:ext cx="5" cy="40"/>
            </a:xfrm>
            <a:custGeom>
              <a:avLst/>
              <a:gdLst>
                <a:gd name="T0" fmla="*/ 0 w 5"/>
                <a:gd name="T1" fmla="*/ 40 h 40"/>
                <a:gd name="T2" fmla="*/ 0 w 5"/>
                <a:gd name="T3" fmla="*/ 28 h 40"/>
                <a:gd name="T4" fmla="*/ 5 w 5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0">
                  <a:moveTo>
                    <a:pt x="0" y="40"/>
                  </a:moveTo>
                  <a:lnTo>
                    <a:pt x="0" y="28"/>
                  </a:lnTo>
                  <a:lnTo>
                    <a:pt x="5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65" name="Freeform 605">
              <a:extLst>
                <a:ext uri="{FF2B5EF4-FFF2-40B4-BE49-F238E27FC236}">
                  <a16:creationId xmlns:a16="http://schemas.microsoft.com/office/drawing/2014/main" id="{8EF1896A-0D3A-2111-9E4F-2D246F7B2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3140"/>
              <a:ext cx="177" cy="32"/>
            </a:xfrm>
            <a:custGeom>
              <a:avLst/>
              <a:gdLst>
                <a:gd name="T0" fmla="*/ 0 w 177"/>
                <a:gd name="T1" fmla="*/ 0 h 32"/>
                <a:gd name="T2" fmla="*/ 0 w 177"/>
                <a:gd name="T3" fmla="*/ 0 h 32"/>
                <a:gd name="T4" fmla="*/ 20 w 177"/>
                <a:gd name="T5" fmla="*/ 2 h 32"/>
                <a:gd name="T6" fmla="*/ 40 w 177"/>
                <a:gd name="T7" fmla="*/ 5 h 32"/>
                <a:gd name="T8" fmla="*/ 40 w 177"/>
                <a:gd name="T9" fmla="*/ 5 h 32"/>
                <a:gd name="T10" fmla="*/ 66 w 177"/>
                <a:gd name="T11" fmla="*/ 7 h 32"/>
                <a:gd name="T12" fmla="*/ 76 w 177"/>
                <a:gd name="T13" fmla="*/ 12 h 32"/>
                <a:gd name="T14" fmla="*/ 89 w 177"/>
                <a:gd name="T15" fmla="*/ 20 h 32"/>
                <a:gd name="T16" fmla="*/ 89 w 177"/>
                <a:gd name="T17" fmla="*/ 20 h 32"/>
                <a:gd name="T18" fmla="*/ 94 w 177"/>
                <a:gd name="T19" fmla="*/ 25 h 32"/>
                <a:gd name="T20" fmla="*/ 101 w 177"/>
                <a:gd name="T21" fmla="*/ 30 h 32"/>
                <a:gd name="T22" fmla="*/ 109 w 177"/>
                <a:gd name="T23" fmla="*/ 32 h 32"/>
                <a:gd name="T24" fmla="*/ 119 w 177"/>
                <a:gd name="T25" fmla="*/ 32 h 32"/>
                <a:gd name="T26" fmla="*/ 119 w 177"/>
                <a:gd name="T27" fmla="*/ 32 h 32"/>
                <a:gd name="T28" fmla="*/ 139 w 177"/>
                <a:gd name="T29" fmla="*/ 30 h 32"/>
                <a:gd name="T30" fmla="*/ 157 w 177"/>
                <a:gd name="T31" fmla="*/ 27 h 32"/>
                <a:gd name="T32" fmla="*/ 157 w 177"/>
                <a:gd name="T33" fmla="*/ 27 h 32"/>
                <a:gd name="T34" fmla="*/ 165 w 177"/>
                <a:gd name="T35" fmla="*/ 25 h 32"/>
                <a:gd name="T36" fmla="*/ 170 w 177"/>
                <a:gd name="T37" fmla="*/ 17 h 32"/>
                <a:gd name="T38" fmla="*/ 177 w 177"/>
                <a:gd name="T3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32">
                  <a:moveTo>
                    <a:pt x="0" y="0"/>
                  </a:moveTo>
                  <a:lnTo>
                    <a:pt x="0" y="0"/>
                  </a:lnTo>
                  <a:lnTo>
                    <a:pt x="20" y="2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66" y="7"/>
                  </a:lnTo>
                  <a:lnTo>
                    <a:pt x="76" y="12"/>
                  </a:lnTo>
                  <a:lnTo>
                    <a:pt x="89" y="20"/>
                  </a:lnTo>
                  <a:lnTo>
                    <a:pt x="89" y="20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9" y="32"/>
                  </a:lnTo>
                  <a:lnTo>
                    <a:pt x="119" y="32"/>
                  </a:lnTo>
                  <a:lnTo>
                    <a:pt x="119" y="32"/>
                  </a:lnTo>
                  <a:lnTo>
                    <a:pt x="139" y="30"/>
                  </a:lnTo>
                  <a:lnTo>
                    <a:pt x="157" y="27"/>
                  </a:lnTo>
                  <a:lnTo>
                    <a:pt x="157" y="27"/>
                  </a:lnTo>
                  <a:lnTo>
                    <a:pt x="165" y="25"/>
                  </a:lnTo>
                  <a:lnTo>
                    <a:pt x="170" y="17"/>
                  </a:lnTo>
                  <a:lnTo>
                    <a:pt x="177" y="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75" name="Line 615">
              <a:extLst>
                <a:ext uri="{FF2B5EF4-FFF2-40B4-BE49-F238E27FC236}">
                  <a16:creationId xmlns:a16="http://schemas.microsoft.com/office/drawing/2014/main" id="{ADE4DAA9-9F54-E132-04D2-771FED65C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1" y="2820"/>
              <a:ext cx="3" cy="6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76" name="Freeform 616">
              <a:extLst>
                <a:ext uri="{FF2B5EF4-FFF2-40B4-BE49-F238E27FC236}">
                  <a16:creationId xmlns:a16="http://schemas.microsoft.com/office/drawing/2014/main" id="{D74337C1-3BA5-F718-7C1F-4A2148218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" y="2739"/>
              <a:ext cx="5" cy="61"/>
            </a:xfrm>
            <a:custGeom>
              <a:avLst/>
              <a:gdLst>
                <a:gd name="T0" fmla="*/ 0 w 5"/>
                <a:gd name="T1" fmla="*/ 61 h 61"/>
                <a:gd name="T2" fmla="*/ 3 w 5"/>
                <a:gd name="T3" fmla="*/ 46 h 61"/>
                <a:gd name="T4" fmla="*/ 5 w 5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1">
                  <a:moveTo>
                    <a:pt x="0" y="61"/>
                  </a:moveTo>
                  <a:lnTo>
                    <a:pt x="3" y="46"/>
                  </a:lnTo>
                  <a:lnTo>
                    <a:pt x="5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77" name="Freeform 617">
              <a:extLst>
                <a:ext uri="{FF2B5EF4-FFF2-40B4-BE49-F238E27FC236}">
                  <a16:creationId xmlns:a16="http://schemas.microsoft.com/office/drawing/2014/main" id="{7DB616FF-B13E-0948-A2FC-97414377C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2658"/>
              <a:ext cx="5" cy="61"/>
            </a:xfrm>
            <a:custGeom>
              <a:avLst/>
              <a:gdLst>
                <a:gd name="T0" fmla="*/ 0 w 5"/>
                <a:gd name="T1" fmla="*/ 61 h 61"/>
                <a:gd name="T2" fmla="*/ 2 w 5"/>
                <a:gd name="T3" fmla="*/ 30 h 61"/>
                <a:gd name="T4" fmla="*/ 5 w 5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1">
                  <a:moveTo>
                    <a:pt x="0" y="61"/>
                  </a:moveTo>
                  <a:lnTo>
                    <a:pt x="2" y="30"/>
                  </a:lnTo>
                  <a:lnTo>
                    <a:pt x="5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78" name="Freeform 618">
              <a:extLst>
                <a:ext uri="{FF2B5EF4-FFF2-40B4-BE49-F238E27FC236}">
                  <a16:creationId xmlns:a16="http://schemas.microsoft.com/office/drawing/2014/main" id="{E96225D2-0746-7194-5A24-F564E5F72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" y="2577"/>
              <a:ext cx="5" cy="61"/>
            </a:xfrm>
            <a:custGeom>
              <a:avLst/>
              <a:gdLst>
                <a:gd name="T0" fmla="*/ 0 w 5"/>
                <a:gd name="T1" fmla="*/ 61 h 61"/>
                <a:gd name="T2" fmla="*/ 5 w 5"/>
                <a:gd name="T3" fmla="*/ 12 h 61"/>
                <a:gd name="T4" fmla="*/ 5 w 5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1">
                  <a:moveTo>
                    <a:pt x="0" y="61"/>
                  </a:moveTo>
                  <a:lnTo>
                    <a:pt x="5" y="12"/>
                  </a:lnTo>
                  <a:lnTo>
                    <a:pt x="5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79" name="Freeform 619">
              <a:extLst>
                <a:ext uri="{FF2B5EF4-FFF2-40B4-BE49-F238E27FC236}">
                  <a16:creationId xmlns:a16="http://schemas.microsoft.com/office/drawing/2014/main" id="{757F0773-C362-A5D2-8F3A-558117C45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2496"/>
              <a:ext cx="10" cy="60"/>
            </a:xfrm>
            <a:custGeom>
              <a:avLst/>
              <a:gdLst>
                <a:gd name="T0" fmla="*/ 0 w 10"/>
                <a:gd name="T1" fmla="*/ 60 h 60"/>
                <a:gd name="T2" fmla="*/ 2 w 10"/>
                <a:gd name="T3" fmla="*/ 48 h 60"/>
                <a:gd name="T4" fmla="*/ 10 w 10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0">
                  <a:moveTo>
                    <a:pt x="0" y="60"/>
                  </a:moveTo>
                  <a:lnTo>
                    <a:pt x="2" y="48"/>
                  </a:lnTo>
                  <a:lnTo>
                    <a:pt x="1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80" name="Freeform 620">
              <a:extLst>
                <a:ext uri="{FF2B5EF4-FFF2-40B4-BE49-F238E27FC236}">
                  <a16:creationId xmlns:a16="http://schemas.microsoft.com/office/drawing/2014/main" id="{21E5AFFC-A197-A252-AB6E-F62AB1E1E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2881"/>
              <a:ext cx="78" cy="304"/>
            </a:xfrm>
            <a:custGeom>
              <a:avLst/>
              <a:gdLst>
                <a:gd name="T0" fmla="*/ 0 w 78"/>
                <a:gd name="T1" fmla="*/ 304 h 304"/>
                <a:gd name="T2" fmla="*/ 0 w 78"/>
                <a:gd name="T3" fmla="*/ 304 h 304"/>
                <a:gd name="T4" fmla="*/ 18 w 78"/>
                <a:gd name="T5" fmla="*/ 271 h 304"/>
                <a:gd name="T6" fmla="*/ 33 w 78"/>
                <a:gd name="T7" fmla="*/ 236 h 304"/>
                <a:gd name="T8" fmla="*/ 48 w 78"/>
                <a:gd name="T9" fmla="*/ 203 h 304"/>
                <a:gd name="T10" fmla="*/ 58 w 78"/>
                <a:gd name="T11" fmla="*/ 165 h 304"/>
                <a:gd name="T12" fmla="*/ 58 w 78"/>
                <a:gd name="T13" fmla="*/ 165 h 304"/>
                <a:gd name="T14" fmla="*/ 66 w 78"/>
                <a:gd name="T15" fmla="*/ 124 h 304"/>
                <a:gd name="T16" fmla="*/ 73 w 78"/>
                <a:gd name="T17" fmla="*/ 84 h 304"/>
                <a:gd name="T18" fmla="*/ 76 w 78"/>
                <a:gd name="T19" fmla="*/ 41 h 304"/>
                <a:gd name="T20" fmla="*/ 78 w 78"/>
                <a:gd name="T2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304">
                  <a:moveTo>
                    <a:pt x="0" y="304"/>
                  </a:moveTo>
                  <a:lnTo>
                    <a:pt x="0" y="304"/>
                  </a:lnTo>
                  <a:lnTo>
                    <a:pt x="18" y="271"/>
                  </a:lnTo>
                  <a:lnTo>
                    <a:pt x="33" y="236"/>
                  </a:lnTo>
                  <a:lnTo>
                    <a:pt x="48" y="203"/>
                  </a:lnTo>
                  <a:lnTo>
                    <a:pt x="58" y="165"/>
                  </a:lnTo>
                  <a:lnTo>
                    <a:pt x="58" y="165"/>
                  </a:lnTo>
                  <a:lnTo>
                    <a:pt x="66" y="124"/>
                  </a:lnTo>
                  <a:lnTo>
                    <a:pt x="73" y="84"/>
                  </a:lnTo>
                  <a:lnTo>
                    <a:pt x="76" y="41"/>
                  </a:lnTo>
                  <a:lnTo>
                    <a:pt x="78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81" name="Freeform 621">
              <a:extLst>
                <a:ext uri="{FF2B5EF4-FFF2-40B4-BE49-F238E27FC236}">
                  <a16:creationId xmlns:a16="http://schemas.microsoft.com/office/drawing/2014/main" id="{DF83CAA7-EC37-511B-F440-E77D6A599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" y="2762"/>
              <a:ext cx="8" cy="61"/>
            </a:xfrm>
            <a:custGeom>
              <a:avLst/>
              <a:gdLst>
                <a:gd name="T0" fmla="*/ 0 w 8"/>
                <a:gd name="T1" fmla="*/ 61 h 61"/>
                <a:gd name="T2" fmla="*/ 5 w 8"/>
                <a:gd name="T3" fmla="*/ 25 h 61"/>
                <a:gd name="T4" fmla="*/ 8 w 8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1">
                  <a:moveTo>
                    <a:pt x="0" y="61"/>
                  </a:moveTo>
                  <a:lnTo>
                    <a:pt x="5" y="25"/>
                  </a:lnTo>
                  <a:lnTo>
                    <a:pt x="8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82" name="Freeform 622">
              <a:extLst>
                <a:ext uri="{FF2B5EF4-FFF2-40B4-BE49-F238E27FC236}">
                  <a16:creationId xmlns:a16="http://schemas.microsoft.com/office/drawing/2014/main" id="{9ACC42EE-B2A4-05C8-467C-DB90998E1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" y="2681"/>
              <a:ext cx="8" cy="61"/>
            </a:xfrm>
            <a:custGeom>
              <a:avLst/>
              <a:gdLst>
                <a:gd name="T0" fmla="*/ 0 w 8"/>
                <a:gd name="T1" fmla="*/ 61 h 61"/>
                <a:gd name="T2" fmla="*/ 5 w 8"/>
                <a:gd name="T3" fmla="*/ 38 h 61"/>
                <a:gd name="T4" fmla="*/ 8 w 8"/>
                <a:gd name="T5" fmla="*/ 2 h 61"/>
                <a:gd name="T6" fmla="*/ 8 w 8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1">
                  <a:moveTo>
                    <a:pt x="0" y="61"/>
                  </a:moveTo>
                  <a:lnTo>
                    <a:pt x="5" y="38"/>
                  </a:lnTo>
                  <a:lnTo>
                    <a:pt x="8" y="2"/>
                  </a:lnTo>
                  <a:lnTo>
                    <a:pt x="8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83" name="Line 623">
              <a:extLst>
                <a:ext uri="{FF2B5EF4-FFF2-40B4-BE49-F238E27FC236}">
                  <a16:creationId xmlns:a16="http://schemas.microsoft.com/office/drawing/2014/main" id="{67025807-4B65-DF8E-53C3-04DD5C141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1" y="2600"/>
              <a:ext cx="2" cy="6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84" name="Freeform 624">
              <a:extLst>
                <a:ext uri="{FF2B5EF4-FFF2-40B4-BE49-F238E27FC236}">
                  <a16:creationId xmlns:a16="http://schemas.microsoft.com/office/drawing/2014/main" id="{17C8CFD8-116C-60B6-AF9E-2D545149D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" y="2518"/>
              <a:ext cx="8" cy="61"/>
            </a:xfrm>
            <a:custGeom>
              <a:avLst/>
              <a:gdLst>
                <a:gd name="T0" fmla="*/ 0 w 8"/>
                <a:gd name="T1" fmla="*/ 61 h 61"/>
                <a:gd name="T2" fmla="*/ 3 w 8"/>
                <a:gd name="T3" fmla="*/ 23 h 61"/>
                <a:gd name="T4" fmla="*/ 8 w 8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1">
                  <a:moveTo>
                    <a:pt x="0" y="61"/>
                  </a:moveTo>
                  <a:lnTo>
                    <a:pt x="3" y="23"/>
                  </a:lnTo>
                  <a:lnTo>
                    <a:pt x="8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85" name="Line 625">
              <a:extLst>
                <a:ext uri="{FF2B5EF4-FFF2-40B4-BE49-F238E27FC236}">
                  <a16:creationId xmlns:a16="http://schemas.microsoft.com/office/drawing/2014/main" id="{556CEBDF-127C-CC6E-1794-AF40BCD4B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3" y="2493"/>
              <a:ext cx="1" cy="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86" name="Freeform 626">
              <a:extLst>
                <a:ext uri="{FF2B5EF4-FFF2-40B4-BE49-F238E27FC236}">
                  <a16:creationId xmlns:a16="http://schemas.microsoft.com/office/drawing/2014/main" id="{28A560B3-F5CD-7359-597B-1369FB8E7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366"/>
              <a:ext cx="603" cy="812"/>
            </a:xfrm>
            <a:custGeom>
              <a:avLst/>
              <a:gdLst>
                <a:gd name="T0" fmla="*/ 0 w 603"/>
                <a:gd name="T1" fmla="*/ 130 h 812"/>
                <a:gd name="T2" fmla="*/ 8 w 603"/>
                <a:gd name="T3" fmla="*/ 51 h 812"/>
                <a:gd name="T4" fmla="*/ 20 w 603"/>
                <a:gd name="T5" fmla="*/ 26 h 812"/>
                <a:gd name="T6" fmla="*/ 30 w 603"/>
                <a:gd name="T7" fmla="*/ 16 h 812"/>
                <a:gd name="T8" fmla="*/ 61 w 603"/>
                <a:gd name="T9" fmla="*/ 0 h 812"/>
                <a:gd name="T10" fmla="*/ 79 w 603"/>
                <a:gd name="T11" fmla="*/ 0 h 812"/>
                <a:gd name="T12" fmla="*/ 114 w 603"/>
                <a:gd name="T13" fmla="*/ 11 h 812"/>
                <a:gd name="T14" fmla="*/ 139 w 603"/>
                <a:gd name="T15" fmla="*/ 41 h 812"/>
                <a:gd name="T16" fmla="*/ 147 w 603"/>
                <a:gd name="T17" fmla="*/ 61 h 812"/>
                <a:gd name="T18" fmla="*/ 165 w 603"/>
                <a:gd name="T19" fmla="*/ 127 h 812"/>
                <a:gd name="T20" fmla="*/ 172 w 603"/>
                <a:gd name="T21" fmla="*/ 160 h 812"/>
                <a:gd name="T22" fmla="*/ 182 w 603"/>
                <a:gd name="T23" fmla="*/ 193 h 812"/>
                <a:gd name="T24" fmla="*/ 195 w 603"/>
                <a:gd name="T25" fmla="*/ 223 h 812"/>
                <a:gd name="T26" fmla="*/ 231 w 603"/>
                <a:gd name="T27" fmla="*/ 277 h 812"/>
                <a:gd name="T28" fmla="*/ 248 w 603"/>
                <a:gd name="T29" fmla="*/ 305 h 812"/>
                <a:gd name="T30" fmla="*/ 266 w 603"/>
                <a:gd name="T31" fmla="*/ 355 h 812"/>
                <a:gd name="T32" fmla="*/ 276 w 603"/>
                <a:gd name="T33" fmla="*/ 411 h 812"/>
                <a:gd name="T34" fmla="*/ 304 w 603"/>
                <a:gd name="T35" fmla="*/ 609 h 812"/>
                <a:gd name="T36" fmla="*/ 327 w 603"/>
                <a:gd name="T37" fmla="*/ 725 h 812"/>
                <a:gd name="T38" fmla="*/ 332 w 603"/>
                <a:gd name="T39" fmla="*/ 748 h 812"/>
                <a:gd name="T40" fmla="*/ 347 w 603"/>
                <a:gd name="T41" fmla="*/ 771 h 812"/>
                <a:gd name="T42" fmla="*/ 357 w 603"/>
                <a:gd name="T43" fmla="*/ 776 h 812"/>
                <a:gd name="T44" fmla="*/ 393 w 603"/>
                <a:gd name="T45" fmla="*/ 779 h 812"/>
                <a:gd name="T46" fmla="*/ 428 w 603"/>
                <a:gd name="T47" fmla="*/ 781 h 812"/>
                <a:gd name="T48" fmla="*/ 438 w 603"/>
                <a:gd name="T49" fmla="*/ 786 h 812"/>
                <a:gd name="T50" fmla="*/ 454 w 603"/>
                <a:gd name="T51" fmla="*/ 799 h 812"/>
                <a:gd name="T52" fmla="*/ 469 w 603"/>
                <a:gd name="T53" fmla="*/ 809 h 812"/>
                <a:gd name="T54" fmla="*/ 479 w 603"/>
                <a:gd name="T55" fmla="*/ 812 h 812"/>
                <a:gd name="T56" fmla="*/ 509 w 603"/>
                <a:gd name="T57" fmla="*/ 804 h 812"/>
                <a:gd name="T58" fmla="*/ 527 w 603"/>
                <a:gd name="T59" fmla="*/ 799 h 812"/>
                <a:gd name="T60" fmla="*/ 553 w 603"/>
                <a:gd name="T61" fmla="*/ 776 h 812"/>
                <a:gd name="T62" fmla="*/ 560 w 603"/>
                <a:gd name="T63" fmla="*/ 758 h 812"/>
                <a:gd name="T64" fmla="*/ 575 w 603"/>
                <a:gd name="T65" fmla="*/ 710 h 812"/>
                <a:gd name="T66" fmla="*/ 585 w 603"/>
                <a:gd name="T67" fmla="*/ 662 h 812"/>
                <a:gd name="T68" fmla="*/ 593 w 603"/>
                <a:gd name="T69" fmla="*/ 604 h 812"/>
                <a:gd name="T70" fmla="*/ 596 w 603"/>
                <a:gd name="T71" fmla="*/ 545 h 812"/>
                <a:gd name="T72" fmla="*/ 603 w 603"/>
                <a:gd name="T73" fmla="*/ 457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812">
                  <a:moveTo>
                    <a:pt x="0" y="130"/>
                  </a:moveTo>
                  <a:lnTo>
                    <a:pt x="0" y="130"/>
                  </a:lnTo>
                  <a:lnTo>
                    <a:pt x="2" y="76"/>
                  </a:lnTo>
                  <a:lnTo>
                    <a:pt x="8" y="51"/>
                  </a:lnTo>
                  <a:lnTo>
                    <a:pt x="13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30" y="16"/>
                  </a:lnTo>
                  <a:lnTo>
                    <a:pt x="46" y="5"/>
                  </a:lnTo>
                  <a:lnTo>
                    <a:pt x="61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99" y="3"/>
                  </a:lnTo>
                  <a:lnTo>
                    <a:pt x="114" y="11"/>
                  </a:lnTo>
                  <a:lnTo>
                    <a:pt x="129" y="23"/>
                  </a:lnTo>
                  <a:lnTo>
                    <a:pt x="139" y="41"/>
                  </a:lnTo>
                  <a:lnTo>
                    <a:pt x="139" y="41"/>
                  </a:lnTo>
                  <a:lnTo>
                    <a:pt x="147" y="61"/>
                  </a:lnTo>
                  <a:lnTo>
                    <a:pt x="152" y="84"/>
                  </a:lnTo>
                  <a:lnTo>
                    <a:pt x="165" y="127"/>
                  </a:lnTo>
                  <a:lnTo>
                    <a:pt x="165" y="127"/>
                  </a:lnTo>
                  <a:lnTo>
                    <a:pt x="172" y="160"/>
                  </a:lnTo>
                  <a:lnTo>
                    <a:pt x="182" y="193"/>
                  </a:lnTo>
                  <a:lnTo>
                    <a:pt x="182" y="193"/>
                  </a:lnTo>
                  <a:lnTo>
                    <a:pt x="188" y="208"/>
                  </a:lnTo>
                  <a:lnTo>
                    <a:pt x="195" y="223"/>
                  </a:lnTo>
                  <a:lnTo>
                    <a:pt x="213" y="249"/>
                  </a:lnTo>
                  <a:lnTo>
                    <a:pt x="231" y="277"/>
                  </a:lnTo>
                  <a:lnTo>
                    <a:pt x="248" y="305"/>
                  </a:lnTo>
                  <a:lnTo>
                    <a:pt x="248" y="305"/>
                  </a:lnTo>
                  <a:lnTo>
                    <a:pt x="258" y="330"/>
                  </a:lnTo>
                  <a:lnTo>
                    <a:pt x="266" y="355"/>
                  </a:lnTo>
                  <a:lnTo>
                    <a:pt x="276" y="411"/>
                  </a:lnTo>
                  <a:lnTo>
                    <a:pt x="276" y="411"/>
                  </a:lnTo>
                  <a:lnTo>
                    <a:pt x="289" y="510"/>
                  </a:lnTo>
                  <a:lnTo>
                    <a:pt x="304" y="609"/>
                  </a:lnTo>
                  <a:lnTo>
                    <a:pt x="304" y="609"/>
                  </a:lnTo>
                  <a:lnTo>
                    <a:pt x="327" y="725"/>
                  </a:lnTo>
                  <a:lnTo>
                    <a:pt x="327" y="725"/>
                  </a:lnTo>
                  <a:lnTo>
                    <a:pt x="332" y="748"/>
                  </a:lnTo>
                  <a:lnTo>
                    <a:pt x="337" y="761"/>
                  </a:lnTo>
                  <a:lnTo>
                    <a:pt x="347" y="771"/>
                  </a:lnTo>
                  <a:lnTo>
                    <a:pt x="347" y="771"/>
                  </a:lnTo>
                  <a:lnTo>
                    <a:pt x="357" y="776"/>
                  </a:lnTo>
                  <a:lnTo>
                    <a:pt x="367" y="779"/>
                  </a:lnTo>
                  <a:lnTo>
                    <a:pt x="393" y="779"/>
                  </a:lnTo>
                  <a:lnTo>
                    <a:pt x="416" y="779"/>
                  </a:lnTo>
                  <a:lnTo>
                    <a:pt x="428" y="781"/>
                  </a:lnTo>
                  <a:lnTo>
                    <a:pt x="438" y="786"/>
                  </a:lnTo>
                  <a:lnTo>
                    <a:pt x="438" y="786"/>
                  </a:lnTo>
                  <a:lnTo>
                    <a:pt x="446" y="791"/>
                  </a:lnTo>
                  <a:lnTo>
                    <a:pt x="454" y="799"/>
                  </a:lnTo>
                  <a:lnTo>
                    <a:pt x="461" y="804"/>
                  </a:lnTo>
                  <a:lnTo>
                    <a:pt x="469" y="809"/>
                  </a:lnTo>
                  <a:lnTo>
                    <a:pt x="469" y="809"/>
                  </a:lnTo>
                  <a:lnTo>
                    <a:pt x="479" y="812"/>
                  </a:lnTo>
                  <a:lnTo>
                    <a:pt x="489" y="809"/>
                  </a:lnTo>
                  <a:lnTo>
                    <a:pt x="509" y="804"/>
                  </a:lnTo>
                  <a:lnTo>
                    <a:pt x="509" y="804"/>
                  </a:lnTo>
                  <a:lnTo>
                    <a:pt x="527" y="799"/>
                  </a:lnTo>
                  <a:lnTo>
                    <a:pt x="542" y="789"/>
                  </a:lnTo>
                  <a:lnTo>
                    <a:pt x="553" y="776"/>
                  </a:lnTo>
                  <a:lnTo>
                    <a:pt x="560" y="758"/>
                  </a:lnTo>
                  <a:lnTo>
                    <a:pt x="560" y="758"/>
                  </a:lnTo>
                  <a:lnTo>
                    <a:pt x="568" y="735"/>
                  </a:lnTo>
                  <a:lnTo>
                    <a:pt x="575" y="710"/>
                  </a:lnTo>
                  <a:lnTo>
                    <a:pt x="585" y="662"/>
                  </a:lnTo>
                  <a:lnTo>
                    <a:pt x="585" y="662"/>
                  </a:lnTo>
                  <a:lnTo>
                    <a:pt x="591" y="634"/>
                  </a:lnTo>
                  <a:lnTo>
                    <a:pt x="593" y="604"/>
                  </a:lnTo>
                  <a:lnTo>
                    <a:pt x="596" y="545"/>
                  </a:lnTo>
                  <a:lnTo>
                    <a:pt x="596" y="545"/>
                  </a:lnTo>
                  <a:lnTo>
                    <a:pt x="601" y="500"/>
                  </a:lnTo>
                  <a:lnTo>
                    <a:pt x="603" y="45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87" name="Freeform 627">
              <a:extLst>
                <a:ext uri="{FF2B5EF4-FFF2-40B4-BE49-F238E27FC236}">
                  <a16:creationId xmlns:a16="http://schemas.microsoft.com/office/drawing/2014/main" id="{71F494F1-56E0-B148-71C3-AA6E6EAEA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2" y="2366"/>
              <a:ext cx="41" cy="122"/>
            </a:xfrm>
            <a:custGeom>
              <a:avLst/>
              <a:gdLst>
                <a:gd name="T0" fmla="*/ 0 w 41"/>
                <a:gd name="T1" fmla="*/ 122 h 122"/>
                <a:gd name="T2" fmla="*/ 0 w 41"/>
                <a:gd name="T3" fmla="*/ 122 h 122"/>
                <a:gd name="T4" fmla="*/ 5 w 41"/>
                <a:gd name="T5" fmla="*/ 84 h 122"/>
                <a:gd name="T6" fmla="*/ 13 w 41"/>
                <a:gd name="T7" fmla="*/ 49 h 122"/>
                <a:gd name="T8" fmla="*/ 13 w 41"/>
                <a:gd name="T9" fmla="*/ 49 h 122"/>
                <a:gd name="T10" fmla="*/ 15 w 41"/>
                <a:gd name="T11" fmla="*/ 33 h 122"/>
                <a:gd name="T12" fmla="*/ 20 w 41"/>
                <a:gd name="T13" fmla="*/ 21 h 122"/>
                <a:gd name="T14" fmla="*/ 30 w 41"/>
                <a:gd name="T15" fmla="*/ 8 h 122"/>
                <a:gd name="T16" fmla="*/ 35 w 41"/>
                <a:gd name="T17" fmla="*/ 3 h 122"/>
                <a:gd name="T18" fmla="*/ 41 w 4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122">
                  <a:moveTo>
                    <a:pt x="0" y="122"/>
                  </a:moveTo>
                  <a:lnTo>
                    <a:pt x="0" y="122"/>
                  </a:lnTo>
                  <a:lnTo>
                    <a:pt x="5" y="84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5" y="33"/>
                  </a:lnTo>
                  <a:lnTo>
                    <a:pt x="20" y="21"/>
                  </a:lnTo>
                  <a:lnTo>
                    <a:pt x="30" y="8"/>
                  </a:lnTo>
                  <a:lnTo>
                    <a:pt x="35" y="3"/>
                  </a:lnTo>
                  <a:lnTo>
                    <a:pt x="41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88" name="Freeform 628">
              <a:extLst>
                <a:ext uri="{FF2B5EF4-FFF2-40B4-BE49-F238E27FC236}">
                  <a16:creationId xmlns:a16="http://schemas.microsoft.com/office/drawing/2014/main" id="{80C52DDF-A5AD-B943-D2A6-736CFCB54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868"/>
              <a:ext cx="51" cy="274"/>
            </a:xfrm>
            <a:custGeom>
              <a:avLst/>
              <a:gdLst>
                <a:gd name="T0" fmla="*/ 0 w 51"/>
                <a:gd name="T1" fmla="*/ 274 h 274"/>
                <a:gd name="T2" fmla="*/ 0 w 51"/>
                <a:gd name="T3" fmla="*/ 274 h 274"/>
                <a:gd name="T4" fmla="*/ 23 w 51"/>
                <a:gd name="T5" fmla="*/ 218 h 274"/>
                <a:gd name="T6" fmla="*/ 33 w 51"/>
                <a:gd name="T7" fmla="*/ 190 h 274"/>
                <a:gd name="T8" fmla="*/ 38 w 51"/>
                <a:gd name="T9" fmla="*/ 163 h 274"/>
                <a:gd name="T10" fmla="*/ 38 w 51"/>
                <a:gd name="T11" fmla="*/ 163 h 274"/>
                <a:gd name="T12" fmla="*/ 43 w 51"/>
                <a:gd name="T13" fmla="*/ 122 h 274"/>
                <a:gd name="T14" fmla="*/ 46 w 51"/>
                <a:gd name="T15" fmla="*/ 81 h 274"/>
                <a:gd name="T16" fmla="*/ 51 w 51"/>
                <a:gd name="T1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74">
                  <a:moveTo>
                    <a:pt x="0" y="274"/>
                  </a:moveTo>
                  <a:lnTo>
                    <a:pt x="0" y="274"/>
                  </a:lnTo>
                  <a:lnTo>
                    <a:pt x="23" y="218"/>
                  </a:lnTo>
                  <a:lnTo>
                    <a:pt x="33" y="190"/>
                  </a:lnTo>
                  <a:lnTo>
                    <a:pt x="38" y="163"/>
                  </a:lnTo>
                  <a:lnTo>
                    <a:pt x="38" y="163"/>
                  </a:lnTo>
                  <a:lnTo>
                    <a:pt x="43" y="122"/>
                  </a:lnTo>
                  <a:lnTo>
                    <a:pt x="46" y="81"/>
                  </a:lnTo>
                  <a:lnTo>
                    <a:pt x="51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89" name="Freeform 629">
              <a:extLst>
                <a:ext uri="{FF2B5EF4-FFF2-40B4-BE49-F238E27FC236}">
                  <a16:creationId xmlns:a16="http://schemas.microsoft.com/office/drawing/2014/main" id="{7DF2938C-D808-8C93-3933-D0A75A282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" y="2364"/>
              <a:ext cx="550" cy="816"/>
            </a:xfrm>
            <a:custGeom>
              <a:avLst/>
              <a:gdLst>
                <a:gd name="T0" fmla="*/ 0 w 550"/>
                <a:gd name="T1" fmla="*/ 129 h 816"/>
                <a:gd name="T2" fmla="*/ 15 w 550"/>
                <a:gd name="T3" fmla="*/ 63 h 816"/>
                <a:gd name="T4" fmla="*/ 26 w 550"/>
                <a:gd name="T5" fmla="*/ 30 h 816"/>
                <a:gd name="T6" fmla="*/ 48 w 550"/>
                <a:gd name="T7" fmla="*/ 7 h 816"/>
                <a:gd name="T8" fmla="*/ 64 w 550"/>
                <a:gd name="T9" fmla="*/ 2 h 816"/>
                <a:gd name="T10" fmla="*/ 97 w 550"/>
                <a:gd name="T11" fmla="*/ 5 h 816"/>
                <a:gd name="T12" fmla="*/ 112 w 550"/>
                <a:gd name="T13" fmla="*/ 13 h 816"/>
                <a:gd name="T14" fmla="*/ 132 w 550"/>
                <a:gd name="T15" fmla="*/ 38 h 816"/>
                <a:gd name="T16" fmla="*/ 142 w 550"/>
                <a:gd name="T17" fmla="*/ 71 h 816"/>
                <a:gd name="T18" fmla="*/ 152 w 550"/>
                <a:gd name="T19" fmla="*/ 111 h 816"/>
                <a:gd name="T20" fmla="*/ 178 w 550"/>
                <a:gd name="T21" fmla="*/ 198 h 816"/>
                <a:gd name="T22" fmla="*/ 195 w 550"/>
                <a:gd name="T23" fmla="*/ 236 h 816"/>
                <a:gd name="T24" fmla="*/ 226 w 550"/>
                <a:gd name="T25" fmla="*/ 284 h 816"/>
                <a:gd name="T26" fmla="*/ 249 w 550"/>
                <a:gd name="T27" fmla="*/ 319 h 816"/>
                <a:gd name="T28" fmla="*/ 254 w 550"/>
                <a:gd name="T29" fmla="*/ 332 h 816"/>
                <a:gd name="T30" fmla="*/ 264 w 550"/>
                <a:gd name="T31" fmla="*/ 375 h 816"/>
                <a:gd name="T32" fmla="*/ 269 w 550"/>
                <a:gd name="T33" fmla="*/ 418 h 816"/>
                <a:gd name="T34" fmla="*/ 284 w 550"/>
                <a:gd name="T35" fmla="*/ 527 h 816"/>
                <a:gd name="T36" fmla="*/ 289 w 550"/>
                <a:gd name="T37" fmla="*/ 616 h 816"/>
                <a:gd name="T38" fmla="*/ 304 w 550"/>
                <a:gd name="T39" fmla="*/ 705 h 816"/>
                <a:gd name="T40" fmla="*/ 309 w 550"/>
                <a:gd name="T41" fmla="*/ 725 h 816"/>
                <a:gd name="T42" fmla="*/ 327 w 550"/>
                <a:gd name="T43" fmla="*/ 763 h 816"/>
                <a:gd name="T44" fmla="*/ 345 w 550"/>
                <a:gd name="T45" fmla="*/ 776 h 816"/>
                <a:gd name="T46" fmla="*/ 355 w 550"/>
                <a:gd name="T47" fmla="*/ 778 h 816"/>
                <a:gd name="T48" fmla="*/ 391 w 550"/>
                <a:gd name="T49" fmla="*/ 783 h 816"/>
                <a:gd name="T50" fmla="*/ 424 w 550"/>
                <a:gd name="T51" fmla="*/ 786 h 816"/>
                <a:gd name="T52" fmla="*/ 436 w 550"/>
                <a:gd name="T53" fmla="*/ 791 h 816"/>
                <a:gd name="T54" fmla="*/ 456 w 550"/>
                <a:gd name="T55" fmla="*/ 803 h 816"/>
                <a:gd name="T56" fmla="*/ 464 w 550"/>
                <a:gd name="T57" fmla="*/ 808 h 816"/>
                <a:gd name="T58" fmla="*/ 479 w 550"/>
                <a:gd name="T59" fmla="*/ 808 h 816"/>
                <a:gd name="T60" fmla="*/ 497 w 550"/>
                <a:gd name="T61" fmla="*/ 803 h 816"/>
                <a:gd name="T62" fmla="*/ 505 w 550"/>
                <a:gd name="T63" fmla="*/ 806 h 816"/>
                <a:gd name="T64" fmla="*/ 517 w 550"/>
                <a:gd name="T65" fmla="*/ 814 h 816"/>
                <a:gd name="T66" fmla="*/ 525 w 550"/>
                <a:gd name="T67" fmla="*/ 816 h 816"/>
                <a:gd name="T68" fmla="*/ 535 w 550"/>
                <a:gd name="T69" fmla="*/ 811 h 816"/>
                <a:gd name="T70" fmla="*/ 545 w 550"/>
                <a:gd name="T71" fmla="*/ 788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0" h="816">
                  <a:moveTo>
                    <a:pt x="0" y="129"/>
                  </a:moveTo>
                  <a:lnTo>
                    <a:pt x="0" y="129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8" y="48"/>
                  </a:lnTo>
                  <a:lnTo>
                    <a:pt x="26" y="30"/>
                  </a:lnTo>
                  <a:lnTo>
                    <a:pt x="36" y="18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64" y="2"/>
                  </a:lnTo>
                  <a:lnTo>
                    <a:pt x="81" y="0"/>
                  </a:lnTo>
                  <a:lnTo>
                    <a:pt x="97" y="5"/>
                  </a:lnTo>
                  <a:lnTo>
                    <a:pt x="112" y="13"/>
                  </a:lnTo>
                  <a:lnTo>
                    <a:pt x="112" y="13"/>
                  </a:lnTo>
                  <a:lnTo>
                    <a:pt x="124" y="23"/>
                  </a:lnTo>
                  <a:lnTo>
                    <a:pt x="132" y="38"/>
                  </a:lnTo>
                  <a:lnTo>
                    <a:pt x="140" y="53"/>
                  </a:lnTo>
                  <a:lnTo>
                    <a:pt x="142" y="71"/>
                  </a:lnTo>
                  <a:lnTo>
                    <a:pt x="142" y="71"/>
                  </a:lnTo>
                  <a:lnTo>
                    <a:pt x="152" y="111"/>
                  </a:lnTo>
                  <a:lnTo>
                    <a:pt x="162" y="154"/>
                  </a:lnTo>
                  <a:lnTo>
                    <a:pt x="178" y="198"/>
                  </a:lnTo>
                  <a:lnTo>
                    <a:pt x="195" y="236"/>
                  </a:lnTo>
                  <a:lnTo>
                    <a:pt x="195" y="236"/>
                  </a:lnTo>
                  <a:lnTo>
                    <a:pt x="211" y="261"/>
                  </a:lnTo>
                  <a:lnTo>
                    <a:pt x="226" y="284"/>
                  </a:lnTo>
                  <a:lnTo>
                    <a:pt x="241" y="307"/>
                  </a:lnTo>
                  <a:lnTo>
                    <a:pt x="249" y="319"/>
                  </a:lnTo>
                  <a:lnTo>
                    <a:pt x="254" y="332"/>
                  </a:lnTo>
                  <a:lnTo>
                    <a:pt x="254" y="332"/>
                  </a:lnTo>
                  <a:lnTo>
                    <a:pt x="259" y="352"/>
                  </a:lnTo>
                  <a:lnTo>
                    <a:pt x="264" y="375"/>
                  </a:lnTo>
                  <a:lnTo>
                    <a:pt x="269" y="418"/>
                  </a:lnTo>
                  <a:lnTo>
                    <a:pt x="269" y="418"/>
                  </a:lnTo>
                  <a:lnTo>
                    <a:pt x="276" y="474"/>
                  </a:lnTo>
                  <a:lnTo>
                    <a:pt x="284" y="527"/>
                  </a:lnTo>
                  <a:lnTo>
                    <a:pt x="284" y="527"/>
                  </a:lnTo>
                  <a:lnTo>
                    <a:pt x="289" y="616"/>
                  </a:lnTo>
                  <a:lnTo>
                    <a:pt x="294" y="661"/>
                  </a:lnTo>
                  <a:lnTo>
                    <a:pt x="304" y="705"/>
                  </a:lnTo>
                  <a:lnTo>
                    <a:pt x="304" y="705"/>
                  </a:lnTo>
                  <a:lnTo>
                    <a:pt x="309" y="725"/>
                  </a:lnTo>
                  <a:lnTo>
                    <a:pt x="317" y="745"/>
                  </a:lnTo>
                  <a:lnTo>
                    <a:pt x="327" y="763"/>
                  </a:lnTo>
                  <a:lnTo>
                    <a:pt x="335" y="768"/>
                  </a:lnTo>
                  <a:lnTo>
                    <a:pt x="345" y="776"/>
                  </a:lnTo>
                  <a:lnTo>
                    <a:pt x="345" y="776"/>
                  </a:lnTo>
                  <a:lnTo>
                    <a:pt x="355" y="778"/>
                  </a:lnTo>
                  <a:lnTo>
                    <a:pt x="365" y="781"/>
                  </a:lnTo>
                  <a:lnTo>
                    <a:pt x="391" y="783"/>
                  </a:lnTo>
                  <a:lnTo>
                    <a:pt x="413" y="783"/>
                  </a:lnTo>
                  <a:lnTo>
                    <a:pt x="424" y="786"/>
                  </a:lnTo>
                  <a:lnTo>
                    <a:pt x="436" y="791"/>
                  </a:lnTo>
                  <a:lnTo>
                    <a:pt x="436" y="791"/>
                  </a:lnTo>
                  <a:lnTo>
                    <a:pt x="449" y="798"/>
                  </a:lnTo>
                  <a:lnTo>
                    <a:pt x="456" y="803"/>
                  </a:lnTo>
                  <a:lnTo>
                    <a:pt x="464" y="808"/>
                  </a:lnTo>
                  <a:lnTo>
                    <a:pt x="464" y="808"/>
                  </a:lnTo>
                  <a:lnTo>
                    <a:pt x="472" y="808"/>
                  </a:lnTo>
                  <a:lnTo>
                    <a:pt x="479" y="808"/>
                  </a:lnTo>
                  <a:lnTo>
                    <a:pt x="489" y="806"/>
                  </a:lnTo>
                  <a:lnTo>
                    <a:pt x="497" y="803"/>
                  </a:lnTo>
                  <a:lnTo>
                    <a:pt x="497" y="803"/>
                  </a:lnTo>
                  <a:lnTo>
                    <a:pt x="505" y="806"/>
                  </a:lnTo>
                  <a:lnTo>
                    <a:pt x="512" y="808"/>
                  </a:lnTo>
                  <a:lnTo>
                    <a:pt x="517" y="814"/>
                  </a:lnTo>
                  <a:lnTo>
                    <a:pt x="525" y="816"/>
                  </a:lnTo>
                  <a:lnTo>
                    <a:pt x="525" y="816"/>
                  </a:lnTo>
                  <a:lnTo>
                    <a:pt x="530" y="814"/>
                  </a:lnTo>
                  <a:lnTo>
                    <a:pt x="535" y="811"/>
                  </a:lnTo>
                  <a:lnTo>
                    <a:pt x="543" y="801"/>
                  </a:lnTo>
                  <a:lnTo>
                    <a:pt x="545" y="788"/>
                  </a:lnTo>
                  <a:lnTo>
                    <a:pt x="550" y="77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90" name="Line 630">
              <a:extLst>
                <a:ext uri="{FF2B5EF4-FFF2-40B4-BE49-F238E27FC236}">
                  <a16:creationId xmlns:a16="http://schemas.microsoft.com/office/drawing/2014/main" id="{5AE05569-2313-EA75-A41D-9375ADFFA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4" y="2828"/>
              <a:ext cx="5" cy="4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91" name="Freeform 631">
              <a:extLst>
                <a:ext uri="{FF2B5EF4-FFF2-40B4-BE49-F238E27FC236}">
                  <a16:creationId xmlns:a16="http://schemas.microsoft.com/office/drawing/2014/main" id="{A3352399-0281-FB2B-2DE2-DDA8564AD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2769"/>
              <a:ext cx="3" cy="38"/>
            </a:xfrm>
            <a:custGeom>
              <a:avLst/>
              <a:gdLst>
                <a:gd name="T0" fmla="*/ 0 w 3"/>
                <a:gd name="T1" fmla="*/ 38 h 38"/>
                <a:gd name="T2" fmla="*/ 3 w 3"/>
                <a:gd name="T3" fmla="*/ 16 h 38"/>
                <a:gd name="T4" fmla="*/ 3 w 3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8">
                  <a:moveTo>
                    <a:pt x="0" y="38"/>
                  </a:moveTo>
                  <a:lnTo>
                    <a:pt x="3" y="16"/>
                  </a:lnTo>
                  <a:lnTo>
                    <a:pt x="3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92" name="Line 632">
              <a:extLst>
                <a:ext uri="{FF2B5EF4-FFF2-40B4-BE49-F238E27FC236}">
                  <a16:creationId xmlns:a16="http://schemas.microsoft.com/office/drawing/2014/main" id="{A4C7E1C9-E777-BDD8-23FD-797510FCE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9" y="2709"/>
              <a:ext cx="1" cy="4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93" name="Freeform 633">
              <a:extLst>
                <a:ext uri="{FF2B5EF4-FFF2-40B4-BE49-F238E27FC236}">
                  <a16:creationId xmlns:a16="http://schemas.microsoft.com/office/drawing/2014/main" id="{2C901B50-0FC0-EBC9-A4A0-96008E0BB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2648"/>
              <a:ext cx="1" cy="40"/>
            </a:xfrm>
            <a:custGeom>
              <a:avLst/>
              <a:gdLst>
                <a:gd name="T0" fmla="*/ 40 h 40"/>
                <a:gd name="T1" fmla="*/ 33 h 40"/>
                <a:gd name="T2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33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94" name="Freeform 634">
              <a:extLst>
                <a:ext uri="{FF2B5EF4-FFF2-40B4-BE49-F238E27FC236}">
                  <a16:creationId xmlns:a16="http://schemas.microsoft.com/office/drawing/2014/main" id="{FBBE401E-431A-EEE5-6A09-975AF10A5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2587"/>
              <a:ext cx="3" cy="40"/>
            </a:xfrm>
            <a:custGeom>
              <a:avLst/>
              <a:gdLst>
                <a:gd name="T0" fmla="*/ 0 w 3"/>
                <a:gd name="T1" fmla="*/ 40 h 40"/>
                <a:gd name="T2" fmla="*/ 3 w 3"/>
                <a:gd name="T3" fmla="*/ 8 h 40"/>
                <a:gd name="T4" fmla="*/ 3 w 3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0">
                  <a:moveTo>
                    <a:pt x="0" y="40"/>
                  </a:move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95" name="Line 635">
              <a:extLst>
                <a:ext uri="{FF2B5EF4-FFF2-40B4-BE49-F238E27FC236}">
                  <a16:creationId xmlns:a16="http://schemas.microsoft.com/office/drawing/2014/main" id="{339B54E4-BD8C-A786-96FB-3342DACFE4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9" y="2526"/>
              <a:ext cx="5" cy="4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96" name="Line 636">
              <a:extLst>
                <a:ext uri="{FF2B5EF4-FFF2-40B4-BE49-F238E27FC236}">
                  <a16:creationId xmlns:a16="http://schemas.microsoft.com/office/drawing/2014/main" id="{81A139E8-2FBA-51CF-2AB1-09C1867DD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7" y="2488"/>
              <a:ext cx="5" cy="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97" name="Freeform 637">
              <a:extLst>
                <a:ext uri="{FF2B5EF4-FFF2-40B4-BE49-F238E27FC236}">
                  <a16:creationId xmlns:a16="http://schemas.microsoft.com/office/drawing/2014/main" id="{0B0E6D37-0993-60CB-6654-34A4A2928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" y="3129"/>
              <a:ext cx="170" cy="51"/>
            </a:xfrm>
            <a:custGeom>
              <a:avLst/>
              <a:gdLst>
                <a:gd name="T0" fmla="*/ 0 w 170"/>
                <a:gd name="T1" fmla="*/ 16 h 51"/>
                <a:gd name="T2" fmla="*/ 0 w 170"/>
                <a:gd name="T3" fmla="*/ 16 h 51"/>
                <a:gd name="T4" fmla="*/ 18 w 170"/>
                <a:gd name="T5" fmla="*/ 16 h 51"/>
                <a:gd name="T6" fmla="*/ 18 w 170"/>
                <a:gd name="T7" fmla="*/ 16 h 51"/>
                <a:gd name="T8" fmla="*/ 51 w 170"/>
                <a:gd name="T9" fmla="*/ 16 h 51"/>
                <a:gd name="T10" fmla="*/ 69 w 170"/>
                <a:gd name="T11" fmla="*/ 21 h 51"/>
                <a:gd name="T12" fmla="*/ 76 w 170"/>
                <a:gd name="T13" fmla="*/ 26 h 51"/>
                <a:gd name="T14" fmla="*/ 84 w 170"/>
                <a:gd name="T15" fmla="*/ 31 h 51"/>
                <a:gd name="T16" fmla="*/ 84 w 170"/>
                <a:gd name="T17" fmla="*/ 31 h 51"/>
                <a:gd name="T18" fmla="*/ 99 w 170"/>
                <a:gd name="T19" fmla="*/ 43 h 51"/>
                <a:gd name="T20" fmla="*/ 107 w 170"/>
                <a:gd name="T21" fmla="*/ 49 h 51"/>
                <a:gd name="T22" fmla="*/ 117 w 170"/>
                <a:gd name="T23" fmla="*/ 51 h 51"/>
                <a:gd name="T24" fmla="*/ 125 w 170"/>
                <a:gd name="T25" fmla="*/ 51 h 51"/>
                <a:gd name="T26" fmla="*/ 132 w 170"/>
                <a:gd name="T27" fmla="*/ 49 h 51"/>
                <a:gd name="T28" fmla="*/ 140 w 170"/>
                <a:gd name="T29" fmla="*/ 43 h 51"/>
                <a:gd name="T30" fmla="*/ 150 w 170"/>
                <a:gd name="T31" fmla="*/ 36 h 51"/>
                <a:gd name="T32" fmla="*/ 150 w 170"/>
                <a:gd name="T33" fmla="*/ 36 h 51"/>
                <a:gd name="T34" fmla="*/ 160 w 170"/>
                <a:gd name="T35" fmla="*/ 21 h 51"/>
                <a:gd name="T36" fmla="*/ 170 w 170"/>
                <a:gd name="T3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0" h="51">
                  <a:moveTo>
                    <a:pt x="0" y="16"/>
                  </a:moveTo>
                  <a:lnTo>
                    <a:pt x="0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51" y="16"/>
                  </a:lnTo>
                  <a:lnTo>
                    <a:pt x="69" y="21"/>
                  </a:lnTo>
                  <a:lnTo>
                    <a:pt x="76" y="26"/>
                  </a:lnTo>
                  <a:lnTo>
                    <a:pt x="84" y="31"/>
                  </a:lnTo>
                  <a:lnTo>
                    <a:pt x="84" y="31"/>
                  </a:lnTo>
                  <a:lnTo>
                    <a:pt x="99" y="43"/>
                  </a:lnTo>
                  <a:lnTo>
                    <a:pt x="107" y="49"/>
                  </a:lnTo>
                  <a:lnTo>
                    <a:pt x="117" y="51"/>
                  </a:lnTo>
                  <a:lnTo>
                    <a:pt x="125" y="51"/>
                  </a:lnTo>
                  <a:lnTo>
                    <a:pt x="132" y="49"/>
                  </a:lnTo>
                  <a:lnTo>
                    <a:pt x="140" y="43"/>
                  </a:lnTo>
                  <a:lnTo>
                    <a:pt x="150" y="36"/>
                  </a:lnTo>
                  <a:lnTo>
                    <a:pt x="150" y="36"/>
                  </a:lnTo>
                  <a:lnTo>
                    <a:pt x="160" y="21"/>
                  </a:lnTo>
                  <a:lnTo>
                    <a:pt x="17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98" name="Line 638">
              <a:extLst>
                <a:ext uri="{FF2B5EF4-FFF2-40B4-BE49-F238E27FC236}">
                  <a16:creationId xmlns:a16="http://schemas.microsoft.com/office/drawing/2014/main" id="{1BA25CA8-1FD3-C3E7-BA81-065BA7ACA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615"/>
              <a:ext cx="13" cy="1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399" name="Freeform 639">
              <a:extLst>
                <a:ext uri="{FF2B5EF4-FFF2-40B4-BE49-F238E27FC236}">
                  <a16:creationId xmlns:a16="http://schemas.microsoft.com/office/drawing/2014/main" id="{4131C16B-F749-188D-3585-B9255C1D7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" y="2645"/>
              <a:ext cx="15" cy="15"/>
            </a:xfrm>
            <a:custGeom>
              <a:avLst/>
              <a:gdLst>
                <a:gd name="T0" fmla="*/ 0 w 15"/>
                <a:gd name="T1" fmla="*/ 0 h 15"/>
                <a:gd name="T2" fmla="*/ 10 w 15"/>
                <a:gd name="T3" fmla="*/ 10 h 15"/>
                <a:gd name="T4" fmla="*/ 15 w 15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0" y="0"/>
                  </a:moveTo>
                  <a:lnTo>
                    <a:pt x="10" y="10"/>
                  </a:lnTo>
                  <a:lnTo>
                    <a:pt x="15" y="1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00" name="Freeform 640">
              <a:extLst>
                <a:ext uri="{FF2B5EF4-FFF2-40B4-BE49-F238E27FC236}">
                  <a16:creationId xmlns:a16="http://schemas.microsoft.com/office/drawing/2014/main" id="{A744DCBC-1A3C-00F0-7474-CF60B9DF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2678"/>
              <a:ext cx="7" cy="18"/>
            </a:xfrm>
            <a:custGeom>
              <a:avLst/>
              <a:gdLst>
                <a:gd name="T0" fmla="*/ 0 w 7"/>
                <a:gd name="T1" fmla="*/ 0 h 18"/>
                <a:gd name="T2" fmla="*/ 7 w 7"/>
                <a:gd name="T3" fmla="*/ 15 h 18"/>
                <a:gd name="T4" fmla="*/ 7 w 7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8">
                  <a:moveTo>
                    <a:pt x="0" y="0"/>
                  </a:moveTo>
                  <a:lnTo>
                    <a:pt x="7" y="15"/>
                  </a:lnTo>
                  <a:lnTo>
                    <a:pt x="7" y="1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01" name="Line 641">
              <a:extLst>
                <a:ext uri="{FF2B5EF4-FFF2-40B4-BE49-F238E27FC236}">
                  <a16:creationId xmlns:a16="http://schemas.microsoft.com/office/drawing/2014/main" id="{69C48907-63E2-FCDB-812D-E1CCCFED0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6" y="2716"/>
              <a:ext cx="1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02" name="Line 642">
              <a:extLst>
                <a:ext uri="{FF2B5EF4-FFF2-40B4-BE49-F238E27FC236}">
                  <a16:creationId xmlns:a16="http://schemas.microsoft.com/office/drawing/2014/main" id="{EECFF29D-2EA1-ACBA-EC14-7E25F645D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2757"/>
              <a:ext cx="1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04" name="Freeform 644">
              <a:extLst>
                <a:ext uri="{FF2B5EF4-FFF2-40B4-BE49-F238E27FC236}">
                  <a16:creationId xmlns:a16="http://schemas.microsoft.com/office/drawing/2014/main" id="{6B81714A-5C8C-42A0-D7A8-DFFE9FB3A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2797"/>
              <a:ext cx="2" cy="21"/>
            </a:xfrm>
            <a:custGeom>
              <a:avLst/>
              <a:gdLst>
                <a:gd name="T0" fmla="*/ 0 w 2"/>
                <a:gd name="T1" fmla="*/ 0 h 21"/>
                <a:gd name="T2" fmla="*/ 0 w 2"/>
                <a:gd name="T3" fmla="*/ 3 h 21"/>
                <a:gd name="T4" fmla="*/ 2 w 2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1">
                  <a:moveTo>
                    <a:pt x="0" y="0"/>
                  </a:moveTo>
                  <a:lnTo>
                    <a:pt x="0" y="3"/>
                  </a:lnTo>
                  <a:lnTo>
                    <a:pt x="2" y="2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05" name="Line 645">
              <a:extLst>
                <a:ext uri="{FF2B5EF4-FFF2-40B4-BE49-F238E27FC236}">
                  <a16:creationId xmlns:a16="http://schemas.microsoft.com/office/drawing/2014/main" id="{F11FA8D1-1B3B-810E-AE99-5A394B5C0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" y="2838"/>
              <a:ext cx="2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06" name="Line 646">
              <a:extLst>
                <a:ext uri="{FF2B5EF4-FFF2-40B4-BE49-F238E27FC236}">
                  <a16:creationId xmlns:a16="http://schemas.microsoft.com/office/drawing/2014/main" id="{DAD39C5E-E289-56A7-5C11-BDA97F4A2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9" y="2876"/>
              <a:ext cx="5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07" name="Freeform 647">
              <a:extLst>
                <a:ext uri="{FF2B5EF4-FFF2-40B4-BE49-F238E27FC236}">
                  <a16:creationId xmlns:a16="http://schemas.microsoft.com/office/drawing/2014/main" id="{DAAA80AB-4BE6-0414-9427-9DDE7BBA7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2916"/>
              <a:ext cx="2" cy="21"/>
            </a:xfrm>
            <a:custGeom>
              <a:avLst/>
              <a:gdLst>
                <a:gd name="T0" fmla="*/ 0 w 2"/>
                <a:gd name="T1" fmla="*/ 0 h 21"/>
                <a:gd name="T2" fmla="*/ 0 w 2"/>
                <a:gd name="T3" fmla="*/ 3 h 21"/>
                <a:gd name="T4" fmla="*/ 2 w 2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1">
                  <a:moveTo>
                    <a:pt x="0" y="0"/>
                  </a:moveTo>
                  <a:lnTo>
                    <a:pt x="0" y="3"/>
                  </a:lnTo>
                  <a:lnTo>
                    <a:pt x="2" y="2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08" name="Line 648">
              <a:extLst>
                <a:ext uri="{FF2B5EF4-FFF2-40B4-BE49-F238E27FC236}">
                  <a16:creationId xmlns:a16="http://schemas.microsoft.com/office/drawing/2014/main" id="{16CC9700-8E64-A2DC-FBE9-C0C4BEE07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" y="2957"/>
              <a:ext cx="3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09" name="Line 649">
              <a:extLst>
                <a:ext uri="{FF2B5EF4-FFF2-40B4-BE49-F238E27FC236}">
                  <a16:creationId xmlns:a16="http://schemas.microsoft.com/office/drawing/2014/main" id="{81C0E363-BE13-A796-5123-569BBA7AB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2" y="2998"/>
              <a:ext cx="2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10" name="Line 650">
              <a:extLst>
                <a:ext uri="{FF2B5EF4-FFF2-40B4-BE49-F238E27FC236}">
                  <a16:creationId xmlns:a16="http://schemas.microsoft.com/office/drawing/2014/main" id="{57C43316-7556-C4BA-7C48-2BE1CDBA6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3036"/>
              <a:ext cx="3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11" name="Freeform 651">
              <a:extLst>
                <a:ext uri="{FF2B5EF4-FFF2-40B4-BE49-F238E27FC236}">
                  <a16:creationId xmlns:a16="http://schemas.microsoft.com/office/drawing/2014/main" id="{D7AEAB2F-2528-4D05-3099-2B51890C7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4" y="3076"/>
              <a:ext cx="3" cy="20"/>
            </a:xfrm>
            <a:custGeom>
              <a:avLst/>
              <a:gdLst>
                <a:gd name="T0" fmla="*/ 0 w 3"/>
                <a:gd name="T1" fmla="*/ 0 h 20"/>
                <a:gd name="T2" fmla="*/ 3 w 3"/>
                <a:gd name="T3" fmla="*/ 13 h 20"/>
                <a:gd name="T4" fmla="*/ 3 w 3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0">
                  <a:moveTo>
                    <a:pt x="0" y="0"/>
                  </a:moveTo>
                  <a:lnTo>
                    <a:pt x="3" y="13"/>
                  </a:lnTo>
                  <a:lnTo>
                    <a:pt x="3" y="2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12" name="Freeform 652">
              <a:extLst>
                <a:ext uri="{FF2B5EF4-FFF2-40B4-BE49-F238E27FC236}">
                  <a16:creationId xmlns:a16="http://schemas.microsoft.com/office/drawing/2014/main" id="{3C62F019-B338-B815-B61B-F9E01F93C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3117"/>
              <a:ext cx="11" cy="17"/>
            </a:xfrm>
            <a:custGeom>
              <a:avLst/>
              <a:gdLst>
                <a:gd name="T0" fmla="*/ 0 w 11"/>
                <a:gd name="T1" fmla="*/ 0 h 17"/>
                <a:gd name="T2" fmla="*/ 6 w 11"/>
                <a:gd name="T3" fmla="*/ 12 h 17"/>
                <a:gd name="T4" fmla="*/ 8 w 11"/>
                <a:gd name="T5" fmla="*/ 17 h 17"/>
                <a:gd name="T6" fmla="*/ 11 w 11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7">
                  <a:moveTo>
                    <a:pt x="0" y="0"/>
                  </a:moveTo>
                  <a:lnTo>
                    <a:pt x="6" y="12"/>
                  </a:lnTo>
                  <a:lnTo>
                    <a:pt x="8" y="17"/>
                  </a:lnTo>
                  <a:lnTo>
                    <a:pt x="11" y="1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13" name="Freeform 653">
              <a:extLst>
                <a:ext uri="{FF2B5EF4-FFF2-40B4-BE49-F238E27FC236}">
                  <a16:creationId xmlns:a16="http://schemas.microsoft.com/office/drawing/2014/main" id="{CEED57A6-EE32-1DA5-11D1-AF8204C29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3142"/>
              <a:ext cx="21" cy="3"/>
            </a:xfrm>
            <a:custGeom>
              <a:avLst/>
              <a:gdLst>
                <a:gd name="T0" fmla="*/ 0 w 21"/>
                <a:gd name="T1" fmla="*/ 0 h 3"/>
                <a:gd name="T2" fmla="*/ 8 w 21"/>
                <a:gd name="T3" fmla="*/ 3 h 3"/>
                <a:gd name="T4" fmla="*/ 21 w 2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8" y="3"/>
                  </a:lnTo>
                  <a:lnTo>
                    <a:pt x="21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14" name="Line 654">
              <a:extLst>
                <a:ext uri="{FF2B5EF4-FFF2-40B4-BE49-F238E27FC236}">
                  <a16:creationId xmlns:a16="http://schemas.microsoft.com/office/drawing/2014/main" id="{1D37C6A9-95D0-84A7-35E3-8642CB1A7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4" y="3109"/>
              <a:ext cx="7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15" name="Freeform 655">
              <a:extLst>
                <a:ext uri="{FF2B5EF4-FFF2-40B4-BE49-F238E27FC236}">
                  <a16:creationId xmlns:a16="http://schemas.microsoft.com/office/drawing/2014/main" id="{93992889-5712-BC96-1F37-0437476E5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" y="3071"/>
              <a:ext cx="5" cy="20"/>
            </a:xfrm>
            <a:custGeom>
              <a:avLst/>
              <a:gdLst>
                <a:gd name="T0" fmla="*/ 0 w 5"/>
                <a:gd name="T1" fmla="*/ 20 h 20"/>
                <a:gd name="T2" fmla="*/ 0 w 5"/>
                <a:gd name="T3" fmla="*/ 18 h 20"/>
                <a:gd name="T4" fmla="*/ 5 w 5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0">
                  <a:moveTo>
                    <a:pt x="0" y="20"/>
                  </a:moveTo>
                  <a:lnTo>
                    <a:pt x="0" y="18"/>
                  </a:lnTo>
                  <a:lnTo>
                    <a:pt x="5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16" name="Freeform 656">
              <a:extLst>
                <a:ext uri="{FF2B5EF4-FFF2-40B4-BE49-F238E27FC236}">
                  <a16:creationId xmlns:a16="http://schemas.microsoft.com/office/drawing/2014/main" id="{7156365C-58E2-D505-7E87-080BC1CD9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3031"/>
              <a:ext cx="2" cy="20"/>
            </a:xfrm>
            <a:custGeom>
              <a:avLst/>
              <a:gdLst>
                <a:gd name="T0" fmla="*/ 0 w 2"/>
                <a:gd name="T1" fmla="*/ 20 h 20"/>
                <a:gd name="T2" fmla="*/ 0 w 2"/>
                <a:gd name="T3" fmla="*/ 17 h 20"/>
                <a:gd name="T4" fmla="*/ 2 w 2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0">
                  <a:moveTo>
                    <a:pt x="0" y="20"/>
                  </a:moveTo>
                  <a:lnTo>
                    <a:pt x="0" y="17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17" name="Freeform 657">
              <a:extLst>
                <a:ext uri="{FF2B5EF4-FFF2-40B4-BE49-F238E27FC236}">
                  <a16:creationId xmlns:a16="http://schemas.microsoft.com/office/drawing/2014/main" id="{9549E5CC-29CE-2DE7-20CF-32A74EAD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4" y="2992"/>
              <a:ext cx="3" cy="21"/>
            </a:xfrm>
            <a:custGeom>
              <a:avLst/>
              <a:gdLst>
                <a:gd name="T0" fmla="*/ 0 w 3"/>
                <a:gd name="T1" fmla="*/ 21 h 21"/>
                <a:gd name="T2" fmla="*/ 3 w 3"/>
                <a:gd name="T3" fmla="*/ 0 h 21"/>
                <a:gd name="T4" fmla="*/ 3 w 3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1">
                  <a:moveTo>
                    <a:pt x="0" y="21"/>
                  </a:move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18" name="Line 658">
              <a:extLst>
                <a:ext uri="{FF2B5EF4-FFF2-40B4-BE49-F238E27FC236}">
                  <a16:creationId xmlns:a16="http://schemas.microsoft.com/office/drawing/2014/main" id="{B8B42279-F522-2987-61EC-76074576E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" y="2952"/>
              <a:ext cx="1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19" name="Line 659">
              <a:extLst>
                <a:ext uri="{FF2B5EF4-FFF2-40B4-BE49-F238E27FC236}">
                  <a16:creationId xmlns:a16="http://schemas.microsoft.com/office/drawing/2014/main" id="{8EEF7517-75EE-2260-E262-A39BFDF26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2" y="2911"/>
              <a:ext cx="1" cy="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20" name="Line 660">
              <a:extLst>
                <a:ext uri="{FF2B5EF4-FFF2-40B4-BE49-F238E27FC236}">
                  <a16:creationId xmlns:a16="http://schemas.microsoft.com/office/drawing/2014/main" id="{4F4582A8-8C77-ABAA-8E13-D9530AFD9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4" y="2871"/>
              <a:ext cx="1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21" name="Line 661">
              <a:extLst>
                <a:ext uri="{FF2B5EF4-FFF2-40B4-BE49-F238E27FC236}">
                  <a16:creationId xmlns:a16="http://schemas.microsoft.com/office/drawing/2014/main" id="{2BDC3FE7-04D2-905D-1CF8-8D27B08C83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7" y="2830"/>
              <a:ext cx="2" cy="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22" name="Line 662">
              <a:extLst>
                <a:ext uri="{FF2B5EF4-FFF2-40B4-BE49-F238E27FC236}">
                  <a16:creationId xmlns:a16="http://schemas.microsoft.com/office/drawing/2014/main" id="{38539D0C-D12D-0669-E744-52BC2993B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" y="2790"/>
              <a:ext cx="3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23" name="Line 663">
              <a:extLst>
                <a:ext uri="{FF2B5EF4-FFF2-40B4-BE49-F238E27FC236}">
                  <a16:creationId xmlns:a16="http://schemas.microsoft.com/office/drawing/2014/main" id="{C54A0944-E0B4-E660-B088-8EB6B075F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5" y="2749"/>
              <a:ext cx="1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24" name="Line 664">
              <a:extLst>
                <a:ext uri="{FF2B5EF4-FFF2-40B4-BE49-F238E27FC236}">
                  <a16:creationId xmlns:a16="http://schemas.microsoft.com/office/drawing/2014/main" id="{4F3C0E0F-FBE2-377F-8A6C-C86A4A000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7" y="2709"/>
              <a:ext cx="1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25" name="Line 665">
              <a:extLst>
                <a:ext uri="{FF2B5EF4-FFF2-40B4-BE49-F238E27FC236}">
                  <a16:creationId xmlns:a16="http://schemas.microsoft.com/office/drawing/2014/main" id="{3123FF1C-E371-3559-B285-49804F01E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0" y="2668"/>
              <a:ext cx="2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26" name="Line 666">
              <a:extLst>
                <a:ext uri="{FF2B5EF4-FFF2-40B4-BE49-F238E27FC236}">
                  <a16:creationId xmlns:a16="http://schemas.microsoft.com/office/drawing/2014/main" id="{426481F6-3E14-17B2-8504-7040DE45B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5" y="2627"/>
              <a:ext cx="1" cy="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27" name="Freeform 667">
              <a:extLst>
                <a:ext uri="{FF2B5EF4-FFF2-40B4-BE49-F238E27FC236}">
                  <a16:creationId xmlns:a16="http://schemas.microsoft.com/office/drawing/2014/main" id="{CC623B12-C5E7-126B-9073-BBA237885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" y="2587"/>
              <a:ext cx="3" cy="20"/>
            </a:xfrm>
            <a:custGeom>
              <a:avLst/>
              <a:gdLst>
                <a:gd name="T0" fmla="*/ 0 w 3"/>
                <a:gd name="T1" fmla="*/ 20 h 20"/>
                <a:gd name="T2" fmla="*/ 3 w 3"/>
                <a:gd name="T3" fmla="*/ 5 h 20"/>
                <a:gd name="T4" fmla="*/ 3 w 3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0">
                  <a:moveTo>
                    <a:pt x="0" y="20"/>
                  </a:moveTo>
                  <a:lnTo>
                    <a:pt x="3" y="5"/>
                  </a:lnTo>
                  <a:lnTo>
                    <a:pt x="3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28" name="Line 668">
              <a:extLst>
                <a:ext uri="{FF2B5EF4-FFF2-40B4-BE49-F238E27FC236}">
                  <a16:creationId xmlns:a16="http://schemas.microsoft.com/office/drawing/2014/main" id="{3062AB96-94FD-F191-C391-E242262C3C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2" y="2546"/>
              <a:ext cx="1" cy="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29" name="Freeform 669">
              <a:extLst>
                <a:ext uri="{FF2B5EF4-FFF2-40B4-BE49-F238E27FC236}">
                  <a16:creationId xmlns:a16="http://schemas.microsoft.com/office/drawing/2014/main" id="{4E82FFA3-810A-BA17-C4BF-41D1AAB6F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2506"/>
              <a:ext cx="2" cy="20"/>
            </a:xfrm>
            <a:custGeom>
              <a:avLst/>
              <a:gdLst>
                <a:gd name="T0" fmla="*/ 0 w 2"/>
                <a:gd name="T1" fmla="*/ 20 h 20"/>
                <a:gd name="T2" fmla="*/ 0 w 2"/>
                <a:gd name="T3" fmla="*/ 20 h 20"/>
                <a:gd name="T4" fmla="*/ 2 w 2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0">
                  <a:moveTo>
                    <a:pt x="0" y="20"/>
                  </a:moveTo>
                  <a:lnTo>
                    <a:pt x="0" y="20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30" name="Line 670">
              <a:extLst>
                <a:ext uri="{FF2B5EF4-FFF2-40B4-BE49-F238E27FC236}">
                  <a16:creationId xmlns:a16="http://schemas.microsoft.com/office/drawing/2014/main" id="{497270D5-DB78-32BC-C092-C0EE0967C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0" y="2465"/>
              <a:ext cx="2" cy="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31" name="Freeform 671">
              <a:extLst>
                <a:ext uri="{FF2B5EF4-FFF2-40B4-BE49-F238E27FC236}">
                  <a16:creationId xmlns:a16="http://schemas.microsoft.com/office/drawing/2014/main" id="{9989A6B0-5CA2-8730-CE0C-712E7686A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427"/>
              <a:ext cx="2" cy="20"/>
            </a:xfrm>
            <a:custGeom>
              <a:avLst/>
              <a:gdLst>
                <a:gd name="T0" fmla="*/ 0 w 2"/>
                <a:gd name="T1" fmla="*/ 20 h 20"/>
                <a:gd name="T2" fmla="*/ 2 w 2"/>
                <a:gd name="T3" fmla="*/ 5 h 20"/>
                <a:gd name="T4" fmla="*/ 2 w 2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0">
                  <a:moveTo>
                    <a:pt x="0" y="20"/>
                  </a:moveTo>
                  <a:lnTo>
                    <a:pt x="2" y="5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32" name="Freeform 672">
              <a:extLst>
                <a:ext uri="{FF2B5EF4-FFF2-40B4-BE49-F238E27FC236}">
                  <a16:creationId xmlns:a16="http://schemas.microsoft.com/office/drawing/2014/main" id="{9E19D9FB-6026-8AA8-FE5A-1C27CCC5B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2389"/>
              <a:ext cx="10" cy="18"/>
            </a:xfrm>
            <a:custGeom>
              <a:avLst/>
              <a:gdLst>
                <a:gd name="T0" fmla="*/ 0 w 10"/>
                <a:gd name="T1" fmla="*/ 18 h 18"/>
                <a:gd name="T2" fmla="*/ 2 w 10"/>
                <a:gd name="T3" fmla="*/ 13 h 18"/>
                <a:gd name="T4" fmla="*/ 10 w 1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2" y="13"/>
                  </a:lnTo>
                  <a:lnTo>
                    <a:pt x="1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33" name="Freeform 673">
              <a:extLst>
                <a:ext uri="{FF2B5EF4-FFF2-40B4-BE49-F238E27FC236}">
                  <a16:creationId xmlns:a16="http://schemas.microsoft.com/office/drawing/2014/main" id="{A38A8C74-B1D1-56D0-06D2-509DCE603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" y="2369"/>
              <a:ext cx="18" cy="8"/>
            </a:xfrm>
            <a:custGeom>
              <a:avLst/>
              <a:gdLst>
                <a:gd name="T0" fmla="*/ 0 w 18"/>
                <a:gd name="T1" fmla="*/ 8 h 8"/>
                <a:gd name="T2" fmla="*/ 13 w 18"/>
                <a:gd name="T3" fmla="*/ 0 h 8"/>
                <a:gd name="T4" fmla="*/ 18 w 18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8">
                  <a:moveTo>
                    <a:pt x="0" y="8"/>
                  </a:moveTo>
                  <a:lnTo>
                    <a:pt x="13" y="0"/>
                  </a:lnTo>
                  <a:lnTo>
                    <a:pt x="18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34" name="Freeform 674">
              <a:extLst>
                <a:ext uri="{FF2B5EF4-FFF2-40B4-BE49-F238E27FC236}">
                  <a16:creationId xmlns:a16="http://schemas.microsoft.com/office/drawing/2014/main" id="{8BCFB40E-359E-561D-E622-8F8E827F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" y="2366"/>
              <a:ext cx="20" cy="5"/>
            </a:xfrm>
            <a:custGeom>
              <a:avLst/>
              <a:gdLst>
                <a:gd name="T0" fmla="*/ 0 w 20"/>
                <a:gd name="T1" fmla="*/ 0 h 5"/>
                <a:gd name="T2" fmla="*/ 13 w 20"/>
                <a:gd name="T3" fmla="*/ 3 h 5"/>
                <a:gd name="T4" fmla="*/ 20 w 20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5">
                  <a:moveTo>
                    <a:pt x="0" y="0"/>
                  </a:moveTo>
                  <a:lnTo>
                    <a:pt x="13" y="3"/>
                  </a:lnTo>
                  <a:lnTo>
                    <a:pt x="20" y="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35" name="Freeform 675">
              <a:extLst>
                <a:ext uri="{FF2B5EF4-FFF2-40B4-BE49-F238E27FC236}">
                  <a16:creationId xmlns:a16="http://schemas.microsoft.com/office/drawing/2014/main" id="{634BD35A-6DC2-D319-A8F3-229675D81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9" y="2382"/>
              <a:ext cx="13" cy="12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0 h 12"/>
                <a:gd name="T4" fmla="*/ 10 w 13"/>
                <a:gd name="T5" fmla="*/ 10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13" y="1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36" name="Freeform 676">
              <a:extLst>
                <a:ext uri="{FF2B5EF4-FFF2-40B4-BE49-F238E27FC236}">
                  <a16:creationId xmlns:a16="http://schemas.microsoft.com/office/drawing/2014/main" id="{D3774291-5296-4C23-17D6-2EF5CEB11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2412"/>
              <a:ext cx="7" cy="20"/>
            </a:xfrm>
            <a:custGeom>
              <a:avLst/>
              <a:gdLst>
                <a:gd name="T0" fmla="*/ 0 w 7"/>
                <a:gd name="T1" fmla="*/ 0 h 20"/>
                <a:gd name="T2" fmla="*/ 2 w 7"/>
                <a:gd name="T3" fmla="*/ 5 h 20"/>
                <a:gd name="T4" fmla="*/ 7 w 7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0">
                  <a:moveTo>
                    <a:pt x="0" y="0"/>
                  </a:moveTo>
                  <a:lnTo>
                    <a:pt x="2" y="5"/>
                  </a:lnTo>
                  <a:lnTo>
                    <a:pt x="7" y="2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37" name="Line 677">
              <a:extLst>
                <a:ext uri="{FF2B5EF4-FFF2-40B4-BE49-F238E27FC236}">
                  <a16:creationId xmlns:a16="http://schemas.microsoft.com/office/drawing/2014/main" id="{BD0A4D09-E9FA-F2E3-592B-B81D2CE26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" y="2450"/>
              <a:ext cx="3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38" name="Line 678">
              <a:extLst>
                <a:ext uri="{FF2B5EF4-FFF2-40B4-BE49-F238E27FC236}">
                  <a16:creationId xmlns:a16="http://schemas.microsoft.com/office/drawing/2014/main" id="{8EC543E3-9858-401A-95BA-705D4E9BE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491"/>
              <a:ext cx="5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39" name="Line 679">
              <a:extLst>
                <a:ext uri="{FF2B5EF4-FFF2-40B4-BE49-F238E27FC236}">
                  <a16:creationId xmlns:a16="http://schemas.microsoft.com/office/drawing/2014/main" id="{95FB3BFA-B293-2500-48E3-70C349AC6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5" y="2529"/>
              <a:ext cx="7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40" name="Freeform 680">
              <a:extLst>
                <a:ext uri="{FF2B5EF4-FFF2-40B4-BE49-F238E27FC236}">
                  <a16:creationId xmlns:a16="http://schemas.microsoft.com/office/drawing/2014/main" id="{069C90BF-21B9-5058-081A-A8594009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" y="2567"/>
              <a:ext cx="10" cy="17"/>
            </a:xfrm>
            <a:custGeom>
              <a:avLst/>
              <a:gdLst>
                <a:gd name="T0" fmla="*/ 0 w 10"/>
                <a:gd name="T1" fmla="*/ 0 h 17"/>
                <a:gd name="T2" fmla="*/ 5 w 10"/>
                <a:gd name="T3" fmla="*/ 10 h 17"/>
                <a:gd name="T4" fmla="*/ 10 w 10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7">
                  <a:moveTo>
                    <a:pt x="0" y="0"/>
                  </a:moveTo>
                  <a:lnTo>
                    <a:pt x="5" y="10"/>
                  </a:lnTo>
                  <a:lnTo>
                    <a:pt x="10" y="1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41" name="Line 681">
              <a:extLst>
                <a:ext uri="{FF2B5EF4-FFF2-40B4-BE49-F238E27FC236}">
                  <a16:creationId xmlns:a16="http://schemas.microsoft.com/office/drawing/2014/main" id="{F70686D7-2067-6708-D795-A94D210BE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2602"/>
              <a:ext cx="13" cy="1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42" name="Line 682">
              <a:extLst>
                <a:ext uri="{FF2B5EF4-FFF2-40B4-BE49-F238E27FC236}">
                  <a16:creationId xmlns:a16="http://schemas.microsoft.com/office/drawing/2014/main" id="{06799194-FB8A-221B-1993-7FA571E26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2635"/>
              <a:ext cx="12" cy="1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43" name="Freeform 683">
              <a:extLst>
                <a:ext uri="{FF2B5EF4-FFF2-40B4-BE49-F238E27FC236}">
                  <a16:creationId xmlns:a16="http://schemas.microsoft.com/office/drawing/2014/main" id="{E7106D19-B707-1743-7FAA-DDDE894AD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2668"/>
              <a:ext cx="11" cy="18"/>
            </a:xfrm>
            <a:custGeom>
              <a:avLst/>
              <a:gdLst>
                <a:gd name="T0" fmla="*/ 0 w 11"/>
                <a:gd name="T1" fmla="*/ 0 h 18"/>
                <a:gd name="T2" fmla="*/ 6 w 11"/>
                <a:gd name="T3" fmla="*/ 5 h 18"/>
                <a:gd name="T4" fmla="*/ 11 w 11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8">
                  <a:moveTo>
                    <a:pt x="0" y="0"/>
                  </a:moveTo>
                  <a:lnTo>
                    <a:pt x="6" y="5"/>
                  </a:lnTo>
                  <a:lnTo>
                    <a:pt x="11" y="1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44" name="Freeform 684">
              <a:extLst>
                <a:ext uri="{FF2B5EF4-FFF2-40B4-BE49-F238E27FC236}">
                  <a16:creationId xmlns:a16="http://schemas.microsoft.com/office/drawing/2014/main" id="{2FAC854A-55B4-5E40-6F66-3C76B2FE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704"/>
              <a:ext cx="5" cy="20"/>
            </a:xfrm>
            <a:custGeom>
              <a:avLst/>
              <a:gdLst>
                <a:gd name="T0" fmla="*/ 0 w 5"/>
                <a:gd name="T1" fmla="*/ 0 h 20"/>
                <a:gd name="T2" fmla="*/ 5 w 5"/>
                <a:gd name="T3" fmla="*/ 17 h 20"/>
                <a:gd name="T4" fmla="*/ 5 w 5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0">
                  <a:moveTo>
                    <a:pt x="0" y="0"/>
                  </a:moveTo>
                  <a:lnTo>
                    <a:pt x="5" y="17"/>
                  </a:lnTo>
                  <a:lnTo>
                    <a:pt x="5" y="2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45" name="Freeform 685">
              <a:extLst>
                <a:ext uri="{FF2B5EF4-FFF2-40B4-BE49-F238E27FC236}">
                  <a16:creationId xmlns:a16="http://schemas.microsoft.com/office/drawing/2014/main" id="{A7CC6B3C-820A-71E3-847D-C6863FB2D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2744"/>
              <a:ext cx="2" cy="20"/>
            </a:xfrm>
            <a:custGeom>
              <a:avLst/>
              <a:gdLst>
                <a:gd name="T0" fmla="*/ 0 w 2"/>
                <a:gd name="T1" fmla="*/ 0 h 20"/>
                <a:gd name="T2" fmla="*/ 0 w 2"/>
                <a:gd name="T3" fmla="*/ 5 h 20"/>
                <a:gd name="T4" fmla="*/ 2 w 2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0">
                  <a:moveTo>
                    <a:pt x="0" y="0"/>
                  </a:moveTo>
                  <a:lnTo>
                    <a:pt x="0" y="5"/>
                  </a:lnTo>
                  <a:lnTo>
                    <a:pt x="2" y="2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46" name="Line 686">
              <a:extLst>
                <a:ext uri="{FF2B5EF4-FFF2-40B4-BE49-F238E27FC236}">
                  <a16:creationId xmlns:a16="http://schemas.microsoft.com/office/drawing/2014/main" id="{209FE16E-9078-3C26-BA20-C45529ADA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785"/>
              <a:ext cx="1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47" name="Line 687">
              <a:extLst>
                <a:ext uri="{FF2B5EF4-FFF2-40B4-BE49-F238E27FC236}">
                  <a16:creationId xmlns:a16="http://schemas.microsoft.com/office/drawing/2014/main" id="{408E6AF6-BBBC-E2CE-9E06-F540EF23B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" y="2825"/>
              <a:ext cx="3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48" name="Line 688">
              <a:extLst>
                <a:ext uri="{FF2B5EF4-FFF2-40B4-BE49-F238E27FC236}">
                  <a16:creationId xmlns:a16="http://schemas.microsoft.com/office/drawing/2014/main" id="{B7945356-11E0-D7DB-F1C9-B3120E97E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866"/>
              <a:ext cx="2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49" name="Freeform 689">
              <a:extLst>
                <a:ext uri="{FF2B5EF4-FFF2-40B4-BE49-F238E27FC236}">
                  <a16:creationId xmlns:a16="http://schemas.microsoft.com/office/drawing/2014/main" id="{2AF6FA21-DC85-E86B-8FB6-802D0890F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" y="2904"/>
              <a:ext cx="3" cy="20"/>
            </a:xfrm>
            <a:custGeom>
              <a:avLst/>
              <a:gdLst>
                <a:gd name="T0" fmla="*/ 0 w 3"/>
                <a:gd name="T1" fmla="*/ 0 h 20"/>
                <a:gd name="T2" fmla="*/ 0 w 3"/>
                <a:gd name="T3" fmla="*/ 5 h 20"/>
                <a:gd name="T4" fmla="*/ 3 w 3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0">
                  <a:moveTo>
                    <a:pt x="0" y="0"/>
                  </a:moveTo>
                  <a:lnTo>
                    <a:pt x="0" y="5"/>
                  </a:lnTo>
                  <a:lnTo>
                    <a:pt x="3" y="2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50" name="Line 690">
              <a:extLst>
                <a:ext uri="{FF2B5EF4-FFF2-40B4-BE49-F238E27FC236}">
                  <a16:creationId xmlns:a16="http://schemas.microsoft.com/office/drawing/2014/main" id="{BCEC27F1-EAF0-1E61-FA37-0AE4B8CB2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4" y="2944"/>
              <a:ext cx="3" cy="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51" name="Line 691">
              <a:extLst>
                <a:ext uri="{FF2B5EF4-FFF2-40B4-BE49-F238E27FC236}">
                  <a16:creationId xmlns:a16="http://schemas.microsoft.com/office/drawing/2014/main" id="{6EF03975-BBB0-77F8-FBCE-962CC8B89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2985"/>
              <a:ext cx="5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52" name="Freeform 692">
              <a:extLst>
                <a:ext uri="{FF2B5EF4-FFF2-40B4-BE49-F238E27FC236}">
                  <a16:creationId xmlns:a16="http://schemas.microsoft.com/office/drawing/2014/main" id="{C68002AC-DCCE-E715-75A0-73DD4D560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3025"/>
              <a:ext cx="2" cy="21"/>
            </a:xfrm>
            <a:custGeom>
              <a:avLst/>
              <a:gdLst>
                <a:gd name="T0" fmla="*/ 0 w 2"/>
                <a:gd name="T1" fmla="*/ 0 h 21"/>
                <a:gd name="T2" fmla="*/ 0 w 2"/>
                <a:gd name="T3" fmla="*/ 13 h 21"/>
                <a:gd name="T4" fmla="*/ 2 w 2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1">
                  <a:moveTo>
                    <a:pt x="0" y="0"/>
                  </a:moveTo>
                  <a:lnTo>
                    <a:pt x="0" y="13"/>
                  </a:lnTo>
                  <a:lnTo>
                    <a:pt x="2" y="2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53" name="Freeform 693">
              <a:extLst>
                <a:ext uri="{FF2B5EF4-FFF2-40B4-BE49-F238E27FC236}">
                  <a16:creationId xmlns:a16="http://schemas.microsoft.com/office/drawing/2014/main" id="{A8E78EC4-886E-4CCF-4CFA-C9DCD485C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3066"/>
              <a:ext cx="5" cy="18"/>
            </a:xfrm>
            <a:custGeom>
              <a:avLst/>
              <a:gdLst>
                <a:gd name="T0" fmla="*/ 0 w 5"/>
                <a:gd name="T1" fmla="*/ 0 h 18"/>
                <a:gd name="T2" fmla="*/ 5 w 5"/>
                <a:gd name="T3" fmla="*/ 13 h 18"/>
                <a:gd name="T4" fmla="*/ 5 w 5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0" y="0"/>
                  </a:moveTo>
                  <a:lnTo>
                    <a:pt x="5" y="13"/>
                  </a:lnTo>
                  <a:lnTo>
                    <a:pt x="5" y="1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54" name="Freeform 694">
              <a:extLst>
                <a:ext uri="{FF2B5EF4-FFF2-40B4-BE49-F238E27FC236}">
                  <a16:creationId xmlns:a16="http://schemas.microsoft.com/office/drawing/2014/main" id="{69F39B73-286D-7D4C-77F7-D989BE015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" y="3104"/>
              <a:ext cx="13" cy="15"/>
            </a:xfrm>
            <a:custGeom>
              <a:avLst/>
              <a:gdLst>
                <a:gd name="T0" fmla="*/ 0 w 13"/>
                <a:gd name="T1" fmla="*/ 0 h 15"/>
                <a:gd name="T2" fmla="*/ 3 w 13"/>
                <a:gd name="T3" fmla="*/ 3 h 15"/>
                <a:gd name="T4" fmla="*/ 5 w 13"/>
                <a:gd name="T5" fmla="*/ 8 h 15"/>
                <a:gd name="T6" fmla="*/ 13 w 13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5">
                  <a:moveTo>
                    <a:pt x="0" y="0"/>
                  </a:moveTo>
                  <a:lnTo>
                    <a:pt x="3" y="3"/>
                  </a:lnTo>
                  <a:lnTo>
                    <a:pt x="5" y="8"/>
                  </a:lnTo>
                  <a:lnTo>
                    <a:pt x="13" y="1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55" name="Freeform 695">
              <a:extLst>
                <a:ext uri="{FF2B5EF4-FFF2-40B4-BE49-F238E27FC236}">
                  <a16:creationId xmlns:a16="http://schemas.microsoft.com/office/drawing/2014/main" id="{62DC38D8-E675-363C-B6BD-F275BC6E7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" y="3134"/>
              <a:ext cx="18" cy="6"/>
            </a:xfrm>
            <a:custGeom>
              <a:avLst/>
              <a:gdLst>
                <a:gd name="T0" fmla="*/ 0 w 18"/>
                <a:gd name="T1" fmla="*/ 0 h 6"/>
                <a:gd name="T2" fmla="*/ 0 w 18"/>
                <a:gd name="T3" fmla="*/ 0 h 6"/>
                <a:gd name="T4" fmla="*/ 10 w 18"/>
                <a:gd name="T5" fmla="*/ 6 h 6"/>
                <a:gd name="T6" fmla="*/ 18 w 18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6">
                  <a:moveTo>
                    <a:pt x="0" y="0"/>
                  </a:moveTo>
                  <a:lnTo>
                    <a:pt x="0" y="0"/>
                  </a:lnTo>
                  <a:lnTo>
                    <a:pt x="10" y="6"/>
                  </a:lnTo>
                  <a:lnTo>
                    <a:pt x="18" y="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56" name="Freeform 696">
              <a:extLst>
                <a:ext uri="{FF2B5EF4-FFF2-40B4-BE49-F238E27FC236}">
                  <a16:creationId xmlns:a16="http://schemas.microsoft.com/office/drawing/2014/main" id="{DCF8A782-6443-F162-7388-35119974E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2" y="3129"/>
              <a:ext cx="162" cy="51"/>
            </a:xfrm>
            <a:custGeom>
              <a:avLst/>
              <a:gdLst>
                <a:gd name="T0" fmla="*/ 0 w 162"/>
                <a:gd name="T1" fmla="*/ 18 h 51"/>
                <a:gd name="T2" fmla="*/ 0 w 162"/>
                <a:gd name="T3" fmla="*/ 18 h 51"/>
                <a:gd name="T4" fmla="*/ 40 w 162"/>
                <a:gd name="T5" fmla="*/ 18 h 51"/>
                <a:gd name="T6" fmla="*/ 60 w 162"/>
                <a:gd name="T7" fmla="*/ 23 h 51"/>
                <a:gd name="T8" fmla="*/ 68 w 162"/>
                <a:gd name="T9" fmla="*/ 28 h 51"/>
                <a:gd name="T10" fmla="*/ 76 w 162"/>
                <a:gd name="T11" fmla="*/ 33 h 51"/>
                <a:gd name="T12" fmla="*/ 76 w 162"/>
                <a:gd name="T13" fmla="*/ 33 h 51"/>
                <a:gd name="T14" fmla="*/ 88 w 162"/>
                <a:gd name="T15" fmla="*/ 43 h 51"/>
                <a:gd name="T16" fmla="*/ 101 w 162"/>
                <a:gd name="T17" fmla="*/ 49 h 51"/>
                <a:gd name="T18" fmla="*/ 109 w 162"/>
                <a:gd name="T19" fmla="*/ 51 h 51"/>
                <a:gd name="T20" fmla="*/ 116 w 162"/>
                <a:gd name="T21" fmla="*/ 51 h 51"/>
                <a:gd name="T22" fmla="*/ 124 w 162"/>
                <a:gd name="T23" fmla="*/ 49 h 51"/>
                <a:gd name="T24" fmla="*/ 129 w 162"/>
                <a:gd name="T25" fmla="*/ 46 h 51"/>
                <a:gd name="T26" fmla="*/ 129 w 162"/>
                <a:gd name="T27" fmla="*/ 46 h 51"/>
                <a:gd name="T28" fmla="*/ 139 w 162"/>
                <a:gd name="T29" fmla="*/ 36 h 51"/>
                <a:gd name="T30" fmla="*/ 149 w 162"/>
                <a:gd name="T31" fmla="*/ 26 h 51"/>
                <a:gd name="T32" fmla="*/ 162 w 162"/>
                <a:gd name="T3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51">
                  <a:moveTo>
                    <a:pt x="0" y="18"/>
                  </a:moveTo>
                  <a:lnTo>
                    <a:pt x="0" y="18"/>
                  </a:lnTo>
                  <a:lnTo>
                    <a:pt x="40" y="18"/>
                  </a:lnTo>
                  <a:lnTo>
                    <a:pt x="60" y="23"/>
                  </a:lnTo>
                  <a:lnTo>
                    <a:pt x="68" y="28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88" y="43"/>
                  </a:lnTo>
                  <a:lnTo>
                    <a:pt x="101" y="49"/>
                  </a:lnTo>
                  <a:lnTo>
                    <a:pt x="109" y="51"/>
                  </a:lnTo>
                  <a:lnTo>
                    <a:pt x="116" y="51"/>
                  </a:lnTo>
                  <a:lnTo>
                    <a:pt x="124" y="49"/>
                  </a:lnTo>
                  <a:lnTo>
                    <a:pt x="129" y="46"/>
                  </a:lnTo>
                  <a:lnTo>
                    <a:pt x="129" y="46"/>
                  </a:lnTo>
                  <a:lnTo>
                    <a:pt x="139" y="36"/>
                  </a:lnTo>
                  <a:lnTo>
                    <a:pt x="149" y="26"/>
                  </a:lnTo>
                  <a:lnTo>
                    <a:pt x="162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57" name="Line 697">
              <a:extLst>
                <a:ext uri="{FF2B5EF4-FFF2-40B4-BE49-F238E27FC236}">
                  <a16:creationId xmlns:a16="http://schemas.microsoft.com/office/drawing/2014/main" id="{D882CC49-3A3F-10C4-09BD-8820D28BB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0" y="3112"/>
              <a:ext cx="8" cy="1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58" name="Line 698">
              <a:extLst>
                <a:ext uri="{FF2B5EF4-FFF2-40B4-BE49-F238E27FC236}">
                  <a16:creationId xmlns:a16="http://schemas.microsoft.com/office/drawing/2014/main" id="{EF5DC8B8-5135-ED50-9010-C5D18458B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3" y="3071"/>
              <a:ext cx="5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59" name="Freeform 699">
              <a:extLst>
                <a:ext uri="{FF2B5EF4-FFF2-40B4-BE49-F238E27FC236}">
                  <a16:creationId xmlns:a16="http://schemas.microsoft.com/office/drawing/2014/main" id="{5CB19F02-17A8-F1A1-3F48-59449A884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3031"/>
              <a:ext cx="2" cy="20"/>
            </a:xfrm>
            <a:custGeom>
              <a:avLst/>
              <a:gdLst>
                <a:gd name="T0" fmla="*/ 0 w 2"/>
                <a:gd name="T1" fmla="*/ 20 h 20"/>
                <a:gd name="T2" fmla="*/ 2 w 2"/>
                <a:gd name="T3" fmla="*/ 7 h 20"/>
                <a:gd name="T4" fmla="*/ 2 w 2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0">
                  <a:moveTo>
                    <a:pt x="0" y="20"/>
                  </a:moveTo>
                  <a:lnTo>
                    <a:pt x="2" y="7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60" name="Line 700">
              <a:extLst>
                <a:ext uri="{FF2B5EF4-FFF2-40B4-BE49-F238E27FC236}">
                  <a16:creationId xmlns:a16="http://schemas.microsoft.com/office/drawing/2014/main" id="{5DC5F567-999F-039E-FE8B-C7391DC1A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1" y="2992"/>
              <a:ext cx="2" cy="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61" name="Line 701">
              <a:extLst>
                <a:ext uri="{FF2B5EF4-FFF2-40B4-BE49-F238E27FC236}">
                  <a16:creationId xmlns:a16="http://schemas.microsoft.com/office/drawing/2014/main" id="{8F2455E6-48B7-BE6C-7456-CFFB47AC3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6" y="2952"/>
              <a:ext cx="2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62" name="Freeform 702">
              <a:extLst>
                <a:ext uri="{FF2B5EF4-FFF2-40B4-BE49-F238E27FC236}">
                  <a16:creationId xmlns:a16="http://schemas.microsoft.com/office/drawing/2014/main" id="{D428B876-07C9-E934-952E-829F929C5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2911"/>
              <a:ext cx="1" cy="21"/>
            </a:xfrm>
            <a:custGeom>
              <a:avLst/>
              <a:gdLst>
                <a:gd name="T0" fmla="*/ 21 h 21"/>
                <a:gd name="T1" fmla="*/ 21 h 21"/>
                <a:gd name="T2" fmla="*/ 0 h 2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1">
                  <a:moveTo>
                    <a:pt x="0" y="21"/>
                  </a:move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63" name="Freeform 703">
              <a:extLst>
                <a:ext uri="{FF2B5EF4-FFF2-40B4-BE49-F238E27FC236}">
                  <a16:creationId xmlns:a16="http://schemas.microsoft.com/office/drawing/2014/main" id="{F9610CDB-4022-CDFA-D105-95678560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" y="2871"/>
              <a:ext cx="3" cy="20"/>
            </a:xfrm>
            <a:custGeom>
              <a:avLst/>
              <a:gdLst>
                <a:gd name="T0" fmla="*/ 0 w 3"/>
                <a:gd name="T1" fmla="*/ 20 h 20"/>
                <a:gd name="T2" fmla="*/ 3 w 3"/>
                <a:gd name="T3" fmla="*/ 5 h 20"/>
                <a:gd name="T4" fmla="*/ 3 w 3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0">
                  <a:moveTo>
                    <a:pt x="0" y="20"/>
                  </a:moveTo>
                  <a:lnTo>
                    <a:pt x="3" y="5"/>
                  </a:lnTo>
                  <a:lnTo>
                    <a:pt x="3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64" name="Line 704">
              <a:extLst>
                <a:ext uri="{FF2B5EF4-FFF2-40B4-BE49-F238E27FC236}">
                  <a16:creationId xmlns:a16="http://schemas.microsoft.com/office/drawing/2014/main" id="{0FA99A46-1F46-BD6B-50A6-4EF34304F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8" y="2830"/>
              <a:ext cx="1" cy="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65" name="Line 705">
              <a:extLst>
                <a:ext uri="{FF2B5EF4-FFF2-40B4-BE49-F238E27FC236}">
                  <a16:creationId xmlns:a16="http://schemas.microsoft.com/office/drawing/2014/main" id="{F6B3C317-F640-E19C-C681-16FFD457A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1" y="2790"/>
              <a:ext cx="2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66" name="Line 706">
              <a:extLst>
                <a:ext uri="{FF2B5EF4-FFF2-40B4-BE49-F238E27FC236}">
                  <a16:creationId xmlns:a16="http://schemas.microsoft.com/office/drawing/2014/main" id="{7F311984-1AC9-FB79-9D12-2A9CC7E13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6" y="2749"/>
              <a:ext cx="2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67" name="Line 707">
              <a:extLst>
                <a:ext uri="{FF2B5EF4-FFF2-40B4-BE49-F238E27FC236}">
                  <a16:creationId xmlns:a16="http://schemas.microsoft.com/office/drawing/2014/main" id="{776FD35E-A29E-4981-8EFB-9072F4101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1" y="2709"/>
              <a:ext cx="3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68" name="Freeform 708">
              <a:extLst>
                <a:ext uri="{FF2B5EF4-FFF2-40B4-BE49-F238E27FC236}">
                  <a16:creationId xmlns:a16="http://schemas.microsoft.com/office/drawing/2014/main" id="{C6AEFD6A-FE2F-2052-1837-E4B0498DC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" y="2668"/>
              <a:ext cx="3" cy="20"/>
            </a:xfrm>
            <a:custGeom>
              <a:avLst/>
              <a:gdLst>
                <a:gd name="T0" fmla="*/ 0 w 3"/>
                <a:gd name="T1" fmla="*/ 20 h 20"/>
                <a:gd name="T2" fmla="*/ 0 w 3"/>
                <a:gd name="T3" fmla="*/ 13 h 20"/>
                <a:gd name="T4" fmla="*/ 3 w 3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0">
                  <a:moveTo>
                    <a:pt x="0" y="20"/>
                  </a:moveTo>
                  <a:lnTo>
                    <a:pt x="0" y="13"/>
                  </a:lnTo>
                  <a:lnTo>
                    <a:pt x="3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69" name="Line 709">
              <a:extLst>
                <a:ext uri="{FF2B5EF4-FFF2-40B4-BE49-F238E27FC236}">
                  <a16:creationId xmlns:a16="http://schemas.microsoft.com/office/drawing/2014/main" id="{560EAD97-09BA-74CF-767E-0084F696B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9" y="2630"/>
              <a:ext cx="2" cy="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70" name="Line 710">
              <a:extLst>
                <a:ext uri="{FF2B5EF4-FFF2-40B4-BE49-F238E27FC236}">
                  <a16:creationId xmlns:a16="http://schemas.microsoft.com/office/drawing/2014/main" id="{21F53F9D-D9E1-7E03-349A-0B67F9572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589"/>
              <a:ext cx="2" cy="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71" name="Line 711">
              <a:extLst>
                <a:ext uri="{FF2B5EF4-FFF2-40B4-BE49-F238E27FC236}">
                  <a16:creationId xmlns:a16="http://schemas.microsoft.com/office/drawing/2014/main" id="{B29E7903-EEE1-130B-6989-666F88709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1" y="2549"/>
              <a:ext cx="3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72" name="Line 712">
              <a:extLst>
                <a:ext uri="{FF2B5EF4-FFF2-40B4-BE49-F238E27FC236}">
                  <a16:creationId xmlns:a16="http://schemas.microsoft.com/office/drawing/2014/main" id="{BB003546-7BBE-702A-6D5F-51136BFF2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6" y="2508"/>
              <a:ext cx="5" cy="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73" name="Freeform 713">
              <a:extLst>
                <a:ext uri="{FF2B5EF4-FFF2-40B4-BE49-F238E27FC236}">
                  <a16:creationId xmlns:a16="http://schemas.microsoft.com/office/drawing/2014/main" id="{E9A224C9-FE64-1D2D-ECF9-45138DFA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4" y="2468"/>
              <a:ext cx="2" cy="20"/>
            </a:xfrm>
            <a:custGeom>
              <a:avLst/>
              <a:gdLst>
                <a:gd name="T0" fmla="*/ 0 w 2"/>
                <a:gd name="T1" fmla="*/ 20 h 20"/>
                <a:gd name="T2" fmla="*/ 2 w 2"/>
                <a:gd name="T3" fmla="*/ 5 h 20"/>
                <a:gd name="T4" fmla="*/ 2 w 2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0">
                  <a:moveTo>
                    <a:pt x="0" y="20"/>
                  </a:moveTo>
                  <a:lnTo>
                    <a:pt x="2" y="5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74" name="Freeform 714">
              <a:extLst>
                <a:ext uri="{FF2B5EF4-FFF2-40B4-BE49-F238E27FC236}">
                  <a16:creationId xmlns:a16="http://schemas.microsoft.com/office/drawing/2014/main" id="{9B4D5AF0-9AB9-3E6E-160F-0C9B4E41D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2430"/>
              <a:ext cx="2" cy="17"/>
            </a:xfrm>
            <a:custGeom>
              <a:avLst/>
              <a:gdLst>
                <a:gd name="T0" fmla="*/ 0 w 2"/>
                <a:gd name="T1" fmla="*/ 17 h 17"/>
                <a:gd name="T2" fmla="*/ 0 w 2"/>
                <a:gd name="T3" fmla="*/ 10 h 17"/>
                <a:gd name="T4" fmla="*/ 2 w 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7">
                  <a:moveTo>
                    <a:pt x="0" y="17"/>
                  </a:moveTo>
                  <a:lnTo>
                    <a:pt x="0" y="10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75" name="Freeform 715">
              <a:extLst>
                <a:ext uri="{FF2B5EF4-FFF2-40B4-BE49-F238E27FC236}">
                  <a16:creationId xmlns:a16="http://schemas.microsoft.com/office/drawing/2014/main" id="{24DA31C3-8179-9C3B-1AF6-C4091C6E2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392"/>
              <a:ext cx="10" cy="17"/>
            </a:xfrm>
            <a:custGeom>
              <a:avLst/>
              <a:gdLst>
                <a:gd name="T0" fmla="*/ 0 w 10"/>
                <a:gd name="T1" fmla="*/ 17 h 17"/>
                <a:gd name="T2" fmla="*/ 3 w 10"/>
                <a:gd name="T3" fmla="*/ 15 h 17"/>
                <a:gd name="T4" fmla="*/ 10 w 10"/>
                <a:gd name="T5" fmla="*/ 0 h 17"/>
                <a:gd name="T6" fmla="*/ 10 w 10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7">
                  <a:moveTo>
                    <a:pt x="0" y="17"/>
                  </a:moveTo>
                  <a:lnTo>
                    <a:pt x="3" y="15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76" name="Freeform 716">
              <a:extLst>
                <a:ext uri="{FF2B5EF4-FFF2-40B4-BE49-F238E27FC236}">
                  <a16:creationId xmlns:a16="http://schemas.microsoft.com/office/drawing/2014/main" id="{C559DD13-3F47-A73C-AF3E-4AD0F8C72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" y="2369"/>
              <a:ext cx="18" cy="8"/>
            </a:xfrm>
            <a:custGeom>
              <a:avLst/>
              <a:gdLst>
                <a:gd name="T0" fmla="*/ 0 w 18"/>
                <a:gd name="T1" fmla="*/ 8 h 8"/>
                <a:gd name="T2" fmla="*/ 10 w 18"/>
                <a:gd name="T3" fmla="*/ 2 h 8"/>
                <a:gd name="T4" fmla="*/ 18 w 18"/>
                <a:gd name="T5" fmla="*/ 0 h 8"/>
                <a:gd name="T6" fmla="*/ 18 w 1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8">
                  <a:moveTo>
                    <a:pt x="0" y="8"/>
                  </a:move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77" name="Freeform 717">
              <a:extLst>
                <a:ext uri="{FF2B5EF4-FFF2-40B4-BE49-F238E27FC236}">
                  <a16:creationId xmlns:a16="http://schemas.microsoft.com/office/drawing/2014/main" id="{D55F25E1-62D5-DA61-4E2D-5066D7004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2369"/>
              <a:ext cx="20" cy="5"/>
            </a:xfrm>
            <a:custGeom>
              <a:avLst/>
              <a:gdLst>
                <a:gd name="T0" fmla="*/ 0 w 20"/>
                <a:gd name="T1" fmla="*/ 0 h 5"/>
                <a:gd name="T2" fmla="*/ 13 w 20"/>
                <a:gd name="T3" fmla="*/ 2 h 5"/>
                <a:gd name="T4" fmla="*/ 20 w 20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5">
                  <a:moveTo>
                    <a:pt x="0" y="0"/>
                  </a:moveTo>
                  <a:lnTo>
                    <a:pt x="13" y="2"/>
                  </a:lnTo>
                  <a:lnTo>
                    <a:pt x="20" y="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78" name="Freeform 718">
              <a:extLst>
                <a:ext uri="{FF2B5EF4-FFF2-40B4-BE49-F238E27FC236}">
                  <a16:creationId xmlns:a16="http://schemas.microsoft.com/office/drawing/2014/main" id="{79F6DE52-8E34-DC44-56DD-5AAA1A138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2387"/>
              <a:ext cx="13" cy="17"/>
            </a:xfrm>
            <a:custGeom>
              <a:avLst/>
              <a:gdLst>
                <a:gd name="T0" fmla="*/ 0 w 13"/>
                <a:gd name="T1" fmla="*/ 0 h 17"/>
                <a:gd name="T2" fmla="*/ 8 w 13"/>
                <a:gd name="T3" fmla="*/ 10 h 17"/>
                <a:gd name="T4" fmla="*/ 13 w 13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8" y="10"/>
                  </a:lnTo>
                  <a:lnTo>
                    <a:pt x="13" y="1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79" name="Freeform 719">
              <a:extLst>
                <a:ext uri="{FF2B5EF4-FFF2-40B4-BE49-F238E27FC236}">
                  <a16:creationId xmlns:a16="http://schemas.microsoft.com/office/drawing/2014/main" id="{77164B38-3537-837B-1614-DB07BBA73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" y="2422"/>
              <a:ext cx="5" cy="20"/>
            </a:xfrm>
            <a:custGeom>
              <a:avLst/>
              <a:gdLst>
                <a:gd name="T0" fmla="*/ 0 w 5"/>
                <a:gd name="T1" fmla="*/ 0 h 20"/>
                <a:gd name="T2" fmla="*/ 2 w 5"/>
                <a:gd name="T3" fmla="*/ 8 h 20"/>
                <a:gd name="T4" fmla="*/ 5 w 5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0">
                  <a:moveTo>
                    <a:pt x="0" y="0"/>
                  </a:moveTo>
                  <a:lnTo>
                    <a:pt x="2" y="8"/>
                  </a:lnTo>
                  <a:lnTo>
                    <a:pt x="5" y="2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80" name="Line 720">
              <a:extLst>
                <a:ext uri="{FF2B5EF4-FFF2-40B4-BE49-F238E27FC236}">
                  <a16:creationId xmlns:a16="http://schemas.microsoft.com/office/drawing/2014/main" id="{417F5E43-09AA-3E8D-4715-4D8B4608C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2460"/>
              <a:ext cx="5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81" name="Freeform 721">
              <a:extLst>
                <a:ext uri="{FF2B5EF4-FFF2-40B4-BE49-F238E27FC236}">
                  <a16:creationId xmlns:a16="http://schemas.microsoft.com/office/drawing/2014/main" id="{7FE0A99C-C5C8-CB1C-171B-147EAED38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2501"/>
              <a:ext cx="5" cy="20"/>
            </a:xfrm>
            <a:custGeom>
              <a:avLst/>
              <a:gdLst>
                <a:gd name="T0" fmla="*/ 0 w 5"/>
                <a:gd name="T1" fmla="*/ 0 h 20"/>
                <a:gd name="T2" fmla="*/ 0 w 5"/>
                <a:gd name="T3" fmla="*/ 0 h 20"/>
                <a:gd name="T4" fmla="*/ 5 w 5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0">
                  <a:moveTo>
                    <a:pt x="0" y="0"/>
                  </a:moveTo>
                  <a:lnTo>
                    <a:pt x="0" y="0"/>
                  </a:lnTo>
                  <a:lnTo>
                    <a:pt x="5" y="2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82" name="Line 722">
              <a:extLst>
                <a:ext uri="{FF2B5EF4-FFF2-40B4-BE49-F238E27FC236}">
                  <a16:creationId xmlns:a16="http://schemas.microsoft.com/office/drawing/2014/main" id="{ABF1BB87-B985-6413-15E2-789AD181A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2539"/>
              <a:ext cx="7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83" name="Line 723">
              <a:extLst>
                <a:ext uri="{FF2B5EF4-FFF2-40B4-BE49-F238E27FC236}">
                  <a16:creationId xmlns:a16="http://schemas.microsoft.com/office/drawing/2014/main" id="{4A7A5F74-D537-3D10-4618-B5F9FFC6A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577"/>
              <a:ext cx="10" cy="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84" name="Line 724">
              <a:extLst>
                <a:ext uri="{FF2B5EF4-FFF2-40B4-BE49-F238E27FC236}">
                  <a16:creationId xmlns:a16="http://schemas.microsoft.com/office/drawing/2014/main" id="{9321C998-BC54-A6B9-E4DE-F8BF09533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4" y="2612"/>
              <a:ext cx="13" cy="1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85" name="Line 725">
              <a:extLst>
                <a:ext uri="{FF2B5EF4-FFF2-40B4-BE49-F238E27FC236}">
                  <a16:creationId xmlns:a16="http://schemas.microsoft.com/office/drawing/2014/main" id="{D47E273A-14FD-86D9-476B-095ED5102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" y="2645"/>
              <a:ext cx="10" cy="1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86" name="Freeform 726">
              <a:extLst>
                <a:ext uri="{FF2B5EF4-FFF2-40B4-BE49-F238E27FC236}">
                  <a16:creationId xmlns:a16="http://schemas.microsoft.com/office/drawing/2014/main" id="{7756AC54-C52E-D037-153C-36B75BA7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" y="2681"/>
              <a:ext cx="8" cy="17"/>
            </a:xfrm>
            <a:custGeom>
              <a:avLst/>
              <a:gdLst>
                <a:gd name="T0" fmla="*/ 0 w 8"/>
                <a:gd name="T1" fmla="*/ 0 h 17"/>
                <a:gd name="T2" fmla="*/ 5 w 8"/>
                <a:gd name="T3" fmla="*/ 12 h 17"/>
                <a:gd name="T4" fmla="*/ 8 w 8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7">
                  <a:moveTo>
                    <a:pt x="0" y="0"/>
                  </a:moveTo>
                  <a:lnTo>
                    <a:pt x="5" y="12"/>
                  </a:lnTo>
                  <a:lnTo>
                    <a:pt x="8" y="1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87" name="Freeform 727">
              <a:extLst>
                <a:ext uri="{FF2B5EF4-FFF2-40B4-BE49-F238E27FC236}">
                  <a16:creationId xmlns:a16="http://schemas.microsoft.com/office/drawing/2014/main" id="{B6B020B5-63DE-220F-D971-A66368C4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2719"/>
              <a:ext cx="6" cy="20"/>
            </a:xfrm>
            <a:custGeom>
              <a:avLst/>
              <a:gdLst>
                <a:gd name="T0" fmla="*/ 0 w 6"/>
                <a:gd name="T1" fmla="*/ 0 h 20"/>
                <a:gd name="T2" fmla="*/ 0 w 6"/>
                <a:gd name="T3" fmla="*/ 0 h 20"/>
                <a:gd name="T4" fmla="*/ 6 w 6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0">
                  <a:moveTo>
                    <a:pt x="0" y="0"/>
                  </a:moveTo>
                  <a:lnTo>
                    <a:pt x="0" y="0"/>
                  </a:lnTo>
                  <a:lnTo>
                    <a:pt x="6" y="2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88" name="Line 728">
              <a:extLst>
                <a:ext uri="{FF2B5EF4-FFF2-40B4-BE49-F238E27FC236}">
                  <a16:creationId xmlns:a16="http://schemas.microsoft.com/office/drawing/2014/main" id="{6A7113C4-A3F5-AFB4-25F7-14E8A6B30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" y="2757"/>
              <a:ext cx="2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89" name="Line 729">
              <a:extLst>
                <a:ext uri="{FF2B5EF4-FFF2-40B4-BE49-F238E27FC236}">
                  <a16:creationId xmlns:a16="http://schemas.microsoft.com/office/drawing/2014/main" id="{36D7C119-9155-CAC3-59FD-93A4381A9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2797"/>
              <a:ext cx="1" cy="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90" name="Line 730">
              <a:extLst>
                <a:ext uri="{FF2B5EF4-FFF2-40B4-BE49-F238E27FC236}">
                  <a16:creationId xmlns:a16="http://schemas.microsoft.com/office/drawing/2014/main" id="{1910B563-F631-12BB-E8A2-DE584C738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0" y="2838"/>
              <a:ext cx="3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91" name="Freeform 731">
              <a:extLst>
                <a:ext uri="{FF2B5EF4-FFF2-40B4-BE49-F238E27FC236}">
                  <a16:creationId xmlns:a16="http://schemas.microsoft.com/office/drawing/2014/main" id="{0AF60346-758E-14F8-70DB-FC0CFC9F8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878"/>
              <a:ext cx="1" cy="21"/>
            </a:xfrm>
            <a:custGeom>
              <a:avLst/>
              <a:gdLst>
                <a:gd name="T0" fmla="*/ 0 h 21"/>
                <a:gd name="T1" fmla="*/ 5 h 21"/>
                <a:gd name="T2" fmla="*/ 21 h 2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1">
                  <a:moveTo>
                    <a:pt x="0" y="0"/>
                  </a:moveTo>
                  <a:lnTo>
                    <a:pt x="0" y="5"/>
                  </a:lnTo>
                  <a:lnTo>
                    <a:pt x="0" y="2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92" name="Line 732">
              <a:extLst>
                <a:ext uri="{FF2B5EF4-FFF2-40B4-BE49-F238E27FC236}">
                  <a16:creationId xmlns:a16="http://schemas.microsoft.com/office/drawing/2014/main" id="{78682351-BACA-EED9-3045-B2EACB480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919"/>
              <a:ext cx="2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93" name="Freeform 733">
              <a:extLst>
                <a:ext uri="{FF2B5EF4-FFF2-40B4-BE49-F238E27FC236}">
                  <a16:creationId xmlns:a16="http://schemas.microsoft.com/office/drawing/2014/main" id="{1B8AE601-AE5B-33FB-DE79-507F4BCF9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2960"/>
              <a:ext cx="5" cy="20"/>
            </a:xfrm>
            <a:custGeom>
              <a:avLst/>
              <a:gdLst>
                <a:gd name="T0" fmla="*/ 0 w 5"/>
                <a:gd name="T1" fmla="*/ 0 h 20"/>
                <a:gd name="T2" fmla="*/ 2 w 5"/>
                <a:gd name="T3" fmla="*/ 15 h 20"/>
                <a:gd name="T4" fmla="*/ 5 w 5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0">
                  <a:moveTo>
                    <a:pt x="0" y="0"/>
                  </a:moveTo>
                  <a:lnTo>
                    <a:pt x="2" y="15"/>
                  </a:lnTo>
                  <a:lnTo>
                    <a:pt x="5" y="2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94" name="Freeform 734">
              <a:extLst>
                <a:ext uri="{FF2B5EF4-FFF2-40B4-BE49-F238E27FC236}">
                  <a16:creationId xmlns:a16="http://schemas.microsoft.com/office/drawing/2014/main" id="{64E77DA3-D012-7B52-DFFE-DF1ED6F8C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3000"/>
              <a:ext cx="2" cy="20"/>
            </a:xfrm>
            <a:custGeom>
              <a:avLst/>
              <a:gdLst>
                <a:gd name="T0" fmla="*/ 0 w 2"/>
                <a:gd name="T1" fmla="*/ 0 h 20"/>
                <a:gd name="T2" fmla="*/ 0 w 2"/>
                <a:gd name="T3" fmla="*/ 13 h 20"/>
                <a:gd name="T4" fmla="*/ 2 w 2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0">
                  <a:moveTo>
                    <a:pt x="0" y="0"/>
                  </a:moveTo>
                  <a:lnTo>
                    <a:pt x="0" y="13"/>
                  </a:lnTo>
                  <a:lnTo>
                    <a:pt x="2" y="2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95" name="Line 735">
              <a:extLst>
                <a:ext uri="{FF2B5EF4-FFF2-40B4-BE49-F238E27FC236}">
                  <a16:creationId xmlns:a16="http://schemas.microsoft.com/office/drawing/2014/main" id="{8E70E431-E610-19B1-6510-0802063EF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6" y="3038"/>
              <a:ext cx="2" cy="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96" name="Freeform 736">
              <a:extLst>
                <a:ext uri="{FF2B5EF4-FFF2-40B4-BE49-F238E27FC236}">
                  <a16:creationId xmlns:a16="http://schemas.microsoft.com/office/drawing/2014/main" id="{8D5C3191-457B-0D33-B4A8-F4C72C77F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3079"/>
              <a:ext cx="7" cy="20"/>
            </a:xfrm>
            <a:custGeom>
              <a:avLst/>
              <a:gdLst>
                <a:gd name="T0" fmla="*/ 0 w 7"/>
                <a:gd name="T1" fmla="*/ 0 h 20"/>
                <a:gd name="T2" fmla="*/ 5 w 7"/>
                <a:gd name="T3" fmla="*/ 17 h 20"/>
                <a:gd name="T4" fmla="*/ 7 w 7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0">
                  <a:moveTo>
                    <a:pt x="0" y="0"/>
                  </a:moveTo>
                  <a:lnTo>
                    <a:pt x="5" y="17"/>
                  </a:lnTo>
                  <a:lnTo>
                    <a:pt x="7" y="2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97" name="Freeform 737">
              <a:extLst>
                <a:ext uri="{FF2B5EF4-FFF2-40B4-BE49-F238E27FC236}">
                  <a16:creationId xmlns:a16="http://schemas.microsoft.com/office/drawing/2014/main" id="{953167DA-C9AF-3FC8-91EF-DDAFD2C09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3117"/>
              <a:ext cx="13" cy="12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2 h 12"/>
                <a:gd name="T4" fmla="*/ 11 w 13"/>
                <a:gd name="T5" fmla="*/ 12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lnTo>
                    <a:pt x="0" y="2"/>
                  </a:lnTo>
                  <a:lnTo>
                    <a:pt x="11" y="12"/>
                  </a:lnTo>
                  <a:lnTo>
                    <a:pt x="13" y="1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498" name="Freeform 738">
              <a:extLst>
                <a:ext uri="{FF2B5EF4-FFF2-40B4-BE49-F238E27FC236}">
                  <a16:creationId xmlns:a16="http://schemas.microsoft.com/office/drawing/2014/main" id="{4632900A-3662-FB9F-908E-AA8CA2D4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3140"/>
              <a:ext cx="20" cy="5"/>
            </a:xfrm>
            <a:custGeom>
              <a:avLst/>
              <a:gdLst>
                <a:gd name="T0" fmla="*/ 0 w 20"/>
                <a:gd name="T1" fmla="*/ 0 h 5"/>
                <a:gd name="T2" fmla="*/ 5 w 20"/>
                <a:gd name="T3" fmla="*/ 2 h 5"/>
                <a:gd name="T4" fmla="*/ 20 w 20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5">
                  <a:moveTo>
                    <a:pt x="0" y="0"/>
                  </a:moveTo>
                  <a:lnTo>
                    <a:pt x="5" y="2"/>
                  </a:lnTo>
                  <a:lnTo>
                    <a:pt x="20" y="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>
            <a:extLst>
              <a:ext uri="{FF2B5EF4-FFF2-40B4-BE49-F238E27FC236}">
                <a16:creationId xmlns:a16="http://schemas.microsoft.com/office/drawing/2014/main" id="{A8E98E85-F63F-F1DA-2744-A4B5DE4D8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Definitions</a:t>
            </a:r>
          </a:p>
        </p:txBody>
      </p:sp>
      <p:sp>
        <p:nvSpPr>
          <p:cNvPr id="570371" name="Freeform 3">
            <a:extLst>
              <a:ext uri="{FF2B5EF4-FFF2-40B4-BE49-F238E27FC236}">
                <a16:creationId xmlns:a16="http://schemas.microsoft.com/office/drawing/2014/main" id="{BCD31FCD-883D-0E22-B623-B29769711C60}"/>
              </a:ext>
            </a:extLst>
          </p:cNvPr>
          <p:cNvSpPr>
            <a:spLocks/>
          </p:cNvSpPr>
          <p:nvPr/>
        </p:nvSpPr>
        <p:spPr bwMode="auto">
          <a:xfrm>
            <a:off x="1377950" y="2233613"/>
            <a:ext cx="4610100" cy="776287"/>
          </a:xfrm>
          <a:custGeom>
            <a:avLst/>
            <a:gdLst>
              <a:gd name="T0" fmla="*/ 0 w 2904"/>
              <a:gd name="T1" fmla="*/ 0 h 489"/>
              <a:gd name="T2" fmla="*/ 0 w 2904"/>
              <a:gd name="T3" fmla="*/ 489 h 489"/>
              <a:gd name="T4" fmla="*/ 2904 w 2904"/>
              <a:gd name="T5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04" h="489">
                <a:moveTo>
                  <a:pt x="0" y="0"/>
                </a:moveTo>
                <a:lnTo>
                  <a:pt x="0" y="489"/>
                </a:lnTo>
                <a:lnTo>
                  <a:pt x="2904" y="489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372" name="Freeform 4">
            <a:extLst>
              <a:ext uri="{FF2B5EF4-FFF2-40B4-BE49-F238E27FC236}">
                <a16:creationId xmlns:a16="http://schemas.microsoft.com/office/drawing/2014/main" id="{10DAA16A-8285-6820-D98D-08BE0F42A1BA}"/>
              </a:ext>
            </a:extLst>
          </p:cNvPr>
          <p:cNvSpPr>
            <a:spLocks/>
          </p:cNvSpPr>
          <p:nvPr/>
        </p:nvSpPr>
        <p:spPr bwMode="auto">
          <a:xfrm>
            <a:off x="5962650" y="2978150"/>
            <a:ext cx="104775" cy="63500"/>
          </a:xfrm>
          <a:custGeom>
            <a:avLst/>
            <a:gdLst>
              <a:gd name="T0" fmla="*/ 4 w 20"/>
              <a:gd name="T1" fmla="*/ 6 h 12"/>
              <a:gd name="T2" fmla="*/ 0 w 20"/>
              <a:gd name="T3" fmla="*/ 0 h 12"/>
              <a:gd name="T4" fmla="*/ 0 w 20"/>
              <a:gd name="T5" fmla="*/ 0 h 12"/>
              <a:gd name="T6" fmla="*/ 10 w 20"/>
              <a:gd name="T7" fmla="*/ 4 h 12"/>
              <a:gd name="T8" fmla="*/ 20 w 20"/>
              <a:gd name="T9" fmla="*/ 6 h 12"/>
              <a:gd name="T10" fmla="*/ 10 w 20"/>
              <a:gd name="T11" fmla="*/ 8 h 12"/>
              <a:gd name="T12" fmla="*/ 0 w 20"/>
              <a:gd name="T13" fmla="*/ 12 h 12"/>
              <a:gd name="T14" fmla="*/ 0 w 20"/>
              <a:gd name="T15" fmla="*/ 12 h 12"/>
              <a:gd name="T16" fmla="*/ 4 w 2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2">
                <a:moveTo>
                  <a:pt x="4" y="6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3" y="4"/>
                  <a:pt x="17" y="5"/>
                  <a:pt x="20" y="6"/>
                </a:cubicBezTo>
                <a:cubicBezTo>
                  <a:pt x="17" y="7"/>
                  <a:pt x="13" y="7"/>
                  <a:pt x="1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lnTo>
                  <a:pt x="4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373" name="Freeform 5">
            <a:extLst>
              <a:ext uri="{FF2B5EF4-FFF2-40B4-BE49-F238E27FC236}">
                <a16:creationId xmlns:a16="http://schemas.microsoft.com/office/drawing/2014/main" id="{083244C7-4CEA-16B0-3907-1B033A6456FC}"/>
              </a:ext>
            </a:extLst>
          </p:cNvPr>
          <p:cNvSpPr>
            <a:spLocks/>
          </p:cNvSpPr>
          <p:nvPr/>
        </p:nvSpPr>
        <p:spPr bwMode="auto">
          <a:xfrm>
            <a:off x="1346200" y="2154238"/>
            <a:ext cx="63500" cy="106362"/>
          </a:xfrm>
          <a:custGeom>
            <a:avLst/>
            <a:gdLst>
              <a:gd name="T0" fmla="*/ 6 w 12"/>
              <a:gd name="T1" fmla="*/ 17 h 20"/>
              <a:gd name="T2" fmla="*/ 0 w 12"/>
              <a:gd name="T3" fmla="*/ 20 h 20"/>
              <a:gd name="T4" fmla="*/ 0 w 12"/>
              <a:gd name="T5" fmla="*/ 20 h 20"/>
              <a:gd name="T6" fmla="*/ 4 w 12"/>
              <a:gd name="T7" fmla="*/ 10 h 20"/>
              <a:gd name="T8" fmla="*/ 6 w 12"/>
              <a:gd name="T9" fmla="*/ 0 h 20"/>
              <a:gd name="T10" fmla="*/ 8 w 12"/>
              <a:gd name="T11" fmla="*/ 10 h 20"/>
              <a:gd name="T12" fmla="*/ 12 w 12"/>
              <a:gd name="T13" fmla="*/ 20 h 20"/>
              <a:gd name="T14" fmla="*/ 12 w 12"/>
              <a:gd name="T15" fmla="*/ 20 h 20"/>
              <a:gd name="T16" fmla="*/ 6 w 12"/>
              <a:gd name="T17" fmla="*/ 1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20">
                <a:moveTo>
                  <a:pt x="6" y="17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7"/>
                  <a:pt x="5" y="4"/>
                  <a:pt x="6" y="0"/>
                </a:cubicBezTo>
                <a:cubicBezTo>
                  <a:pt x="7" y="4"/>
                  <a:pt x="7" y="7"/>
                  <a:pt x="8" y="1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lnTo>
                  <a:pt x="6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374" name="Rectangle 6">
            <a:extLst>
              <a:ext uri="{FF2B5EF4-FFF2-40B4-BE49-F238E27FC236}">
                <a16:creationId xmlns:a16="http://schemas.microsoft.com/office/drawing/2014/main" id="{1C735777-0CAC-093C-C2B2-2093927D0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2755900"/>
            <a:ext cx="46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 Ten Roman" pitchFamily="2" charset="0"/>
              </a:rPr>
              <a:t>t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75" name="Rectangle 7">
            <a:extLst>
              <a:ext uri="{FF2B5EF4-FFF2-40B4-BE49-F238E27FC236}">
                <a16:creationId xmlns:a16="http://schemas.microsoft.com/office/drawing/2014/main" id="{E4A9439A-C2B1-C86A-3748-B2D43E34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2850"/>
            <a:ext cx="3667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 Ten Roman" pitchFamily="2" charset="0"/>
              </a:rPr>
              <a:t>CLK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76" name="Freeform 8">
            <a:extLst>
              <a:ext uri="{FF2B5EF4-FFF2-40B4-BE49-F238E27FC236}">
                <a16:creationId xmlns:a16="http://schemas.microsoft.com/office/drawing/2014/main" id="{8E5CE7A9-656E-4A8D-24AC-0135479084E2}"/>
              </a:ext>
            </a:extLst>
          </p:cNvPr>
          <p:cNvSpPr>
            <a:spLocks/>
          </p:cNvSpPr>
          <p:nvPr/>
        </p:nvSpPr>
        <p:spPr bwMode="auto">
          <a:xfrm>
            <a:off x="1377950" y="2371725"/>
            <a:ext cx="4625975" cy="638175"/>
          </a:xfrm>
          <a:custGeom>
            <a:avLst/>
            <a:gdLst>
              <a:gd name="T0" fmla="*/ 2914 w 2914"/>
              <a:gd name="T1" fmla="*/ 402 h 402"/>
              <a:gd name="T2" fmla="*/ 2688 w 2914"/>
              <a:gd name="T3" fmla="*/ 402 h 402"/>
              <a:gd name="T4" fmla="*/ 2565 w 2914"/>
              <a:gd name="T5" fmla="*/ 0 h 402"/>
              <a:gd name="T6" fmla="*/ 1416 w 2914"/>
              <a:gd name="T7" fmla="*/ 0 h 402"/>
              <a:gd name="T8" fmla="*/ 1292 w 2914"/>
              <a:gd name="T9" fmla="*/ 402 h 402"/>
              <a:gd name="T10" fmla="*/ 340 w 2914"/>
              <a:gd name="T11" fmla="*/ 402 h 402"/>
              <a:gd name="T12" fmla="*/ 217 w 2914"/>
              <a:gd name="T13" fmla="*/ 0 h 402"/>
              <a:gd name="T14" fmla="*/ 0 w 2914"/>
              <a:gd name="T15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14" h="402">
                <a:moveTo>
                  <a:pt x="2914" y="402"/>
                </a:moveTo>
                <a:lnTo>
                  <a:pt x="2688" y="402"/>
                </a:lnTo>
                <a:lnTo>
                  <a:pt x="2565" y="0"/>
                </a:lnTo>
                <a:lnTo>
                  <a:pt x="1416" y="0"/>
                </a:lnTo>
                <a:lnTo>
                  <a:pt x="1292" y="402"/>
                </a:lnTo>
                <a:lnTo>
                  <a:pt x="340" y="402"/>
                </a:lnTo>
                <a:lnTo>
                  <a:pt x="217" y="0"/>
                </a:lnTo>
                <a:lnTo>
                  <a:pt x="0" y="0"/>
                </a:lnTo>
              </a:path>
            </a:pathLst>
          </a:custGeom>
          <a:noFill/>
          <a:ln w="269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377" name="Freeform 9">
            <a:extLst>
              <a:ext uri="{FF2B5EF4-FFF2-40B4-BE49-F238E27FC236}">
                <a16:creationId xmlns:a16="http://schemas.microsoft.com/office/drawing/2014/main" id="{4AA9EEA4-C070-BA0C-5648-010A775172FC}"/>
              </a:ext>
            </a:extLst>
          </p:cNvPr>
          <p:cNvSpPr>
            <a:spLocks/>
          </p:cNvSpPr>
          <p:nvPr/>
        </p:nvSpPr>
        <p:spPr bwMode="auto">
          <a:xfrm>
            <a:off x="1377950" y="3222625"/>
            <a:ext cx="4610100" cy="776288"/>
          </a:xfrm>
          <a:custGeom>
            <a:avLst/>
            <a:gdLst>
              <a:gd name="T0" fmla="*/ 0 w 2904"/>
              <a:gd name="T1" fmla="*/ 0 h 489"/>
              <a:gd name="T2" fmla="*/ 0 w 2904"/>
              <a:gd name="T3" fmla="*/ 489 h 489"/>
              <a:gd name="T4" fmla="*/ 2904 w 2904"/>
              <a:gd name="T5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04" h="489">
                <a:moveTo>
                  <a:pt x="0" y="0"/>
                </a:moveTo>
                <a:lnTo>
                  <a:pt x="0" y="489"/>
                </a:lnTo>
                <a:lnTo>
                  <a:pt x="2904" y="489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378" name="Freeform 10">
            <a:extLst>
              <a:ext uri="{FF2B5EF4-FFF2-40B4-BE49-F238E27FC236}">
                <a16:creationId xmlns:a16="http://schemas.microsoft.com/office/drawing/2014/main" id="{AB08A50A-9E29-67AD-15E9-90D1B5897495}"/>
              </a:ext>
            </a:extLst>
          </p:cNvPr>
          <p:cNvSpPr>
            <a:spLocks/>
          </p:cNvSpPr>
          <p:nvPr/>
        </p:nvSpPr>
        <p:spPr bwMode="auto">
          <a:xfrm>
            <a:off x="5962650" y="3967163"/>
            <a:ext cx="104775" cy="63500"/>
          </a:xfrm>
          <a:custGeom>
            <a:avLst/>
            <a:gdLst>
              <a:gd name="T0" fmla="*/ 4 w 20"/>
              <a:gd name="T1" fmla="*/ 6 h 12"/>
              <a:gd name="T2" fmla="*/ 0 w 20"/>
              <a:gd name="T3" fmla="*/ 0 h 12"/>
              <a:gd name="T4" fmla="*/ 0 w 20"/>
              <a:gd name="T5" fmla="*/ 0 h 12"/>
              <a:gd name="T6" fmla="*/ 10 w 20"/>
              <a:gd name="T7" fmla="*/ 4 h 12"/>
              <a:gd name="T8" fmla="*/ 20 w 20"/>
              <a:gd name="T9" fmla="*/ 6 h 12"/>
              <a:gd name="T10" fmla="*/ 10 w 20"/>
              <a:gd name="T11" fmla="*/ 8 h 12"/>
              <a:gd name="T12" fmla="*/ 0 w 20"/>
              <a:gd name="T13" fmla="*/ 12 h 12"/>
              <a:gd name="T14" fmla="*/ 0 w 20"/>
              <a:gd name="T15" fmla="*/ 12 h 12"/>
              <a:gd name="T16" fmla="*/ 4 w 2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2">
                <a:moveTo>
                  <a:pt x="4" y="6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3" y="4"/>
                  <a:pt x="17" y="5"/>
                  <a:pt x="20" y="6"/>
                </a:cubicBezTo>
                <a:cubicBezTo>
                  <a:pt x="17" y="7"/>
                  <a:pt x="13" y="7"/>
                  <a:pt x="1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lnTo>
                  <a:pt x="4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379" name="Freeform 11">
            <a:extLst>
              <a:ext uri="{FF2B5EF4-FFF2-40B4-BE49-F238E27FC236}">
                <a16:creationId xmlns:a16="http://schemas.microsoft.com/office/drawing/2014/main" id="{5AE45ACA-523F-C8E3-848E-5B8DFD746E9B}"/>
              </a:ext>
            </a:extLst>
          </p:cNvPr>
          <p:cNvSpPr>
            <a:spLocks/>
          </p:cNvSpPr>
          <p:nvPr/>
        </p:nvSpPr>
        <p:spPr bwMode="auto">
          <a:xfrm>
            <a:off x="1346200" y="3143250"/>
            <a:ext cx="63500" cy="104775"/>
          </a:xfrm>
          <a:custGeom>
            <a:avLst/>
            <a:gdLst>
              <a:gd name="T0" fmla="*/ 6 w 12"/>
              <a:gd name="T1" fmla="*/ 17 h 20"/>
              <a:gd name="T2" fmla="*/ 0 w 12"/>
              <a:gd name="T3" fmla="*/ 20 h 20"/>
              <a:gd name="T4" fmla="*/ 0 w 12"/>
              <a:gd name="T5" fmla="*/ 20 h 20"/>
              <a:gd name="T6" fmla="*/ 4 w 12"/>
              <a:gd name="T7" fmla="*/ 10 h 20"/>
              <a:gd name="T8" fmla="*/ 6 w 12"/>
              <a:gd name="T9" fmla="*/ 0 h 20"/>
              <a:gd name="T10" fmla="*/ 8 w 12"/>
              <a:gd name="T11" fmla="*/ 10 h 20"/>
              <a:gd name="T12" fmla="*/ 12 w 12"/>
              <a:gd name="T13" fmla="*/ 20 h 20"/>
              <a:gd name="T14" fmla="*/ 12 w 12"/>
              <a:gd name="T15" fmla="*/ 20 h 20"/>
              <a:gd name="T16" fmla="*/ 6 w 12"/>
              <a:gd name="T17" fmla="*/ 1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20">
                <a:moveTo>
                  <a:pt x="6" y="17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7"/>
                  <a:pt x="5" y="4"/>
                  <a:pt x="6" y="0"/>
                </a:cubicBezTo>
                <a:cubicBezTo>
                  <a:pt x="7" y="4"/>
                  <a:pt x="7" y="7"/>
                  <a:pt x="8" y="1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lnTo>
                  <a:pt x="6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380" name="Rectangle 12">
            <a:extLst>
              <a:ext uri="{FF2B5EF4-FFF2-40B4-BE49-F238E27FC236}">
                <a16:creationId xmlns:a16="http://schemas.microsoft.com/office/drawing/2014/main" id="{A413150B-CFB2-984F-9CC5-91A6DE5D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3744913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 Ten Roman" pitchFamily="2" charset="0"/>
              </a:rPr>
              <a:t>t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81" name="Rectangle 13">
            <a:extLst>
              <a:ext uri="{FF2B5EF4-FFF2-40B4-BE49-F238E27FC236}">
                <a16:creationId xmlns:a16="http://schemas.microsoft.com/office/drawing/2014/main" id="{DCAE1456-58ED-2C41-CEC1-643698E30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3471863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 Ten Roman" pitchFamily="2" charset="0"/>
              </a:rPr>
              <a:t>D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82" name="Rectangle 14">
            <a:extLst>
              <a:ext uri="{FF2B5EF4-FFF2-40B4-BE49-F238E27FC236}">
                <a16:creationId xmlns:a16="http://schemas.microsoft.com/office/drawing/2014/main" id="{CA176D2E-0AB7-726B-F1C9-96E1C967B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4043363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 Ten Roman" pitchFamily="2" charset="0"/>
              </a:rPr>
              <a:t>t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83" name="Rectangle 15">
            <a:extLst>
              <a:ext uri="{FF2B5EF4-FFF2-40B4-BE49-F238E27FC236}">
                <a16:creationId xmlns:a16="http://schemas.microsoft.com/office/drawing/2014/main" id="{DCB6BB80-D4F7-997A-DCEC-9C0810B6F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4129088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84" name="Rectangle 16">
            <a:extLst>
              <a:ext uri="{FF2B5EF4-FFF2-40B4-BE49-F238E27FC236}">
                <a16:creationId xmlns:a16="http://schemas.microsoft.com/office/drawing/2014/main" id="{D6C33B0F-2D6D-3CC3-2101-0BD54C4D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4144963"/>
            <a:ext cx="1063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85" name="Rectangle 17">
            <a:extLst>
              <a:ext uri="{FF2B5EF4-FFF2-40B4-BE49-F238E27FC236}">
                <a16:creationId xmlns:a16="http://schemas.microsoft.com/office/drawing/2014/main" id="{60ED0048-8A17-F7AA-ED0D-CB9971945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41290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Times Ten Roman" pitchFamily="2" charset="0"/>
              </a:rPr>
              <a:t>q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86" name="Rectangle 18">
            <a:extLst>
              <a:ext uri="{FF2B5EF4-FFF2-40B4-BE49-F238E27FC236}">
                <a16:creationId xmlns:a16="http://schemas.microsoft.com/office/drawing/2014/main" id="{0609C791-CB29-4D97-4347-40EF0F36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3011488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 Ten Roman" pitchFamily="2" charset="0"/>
              </a:rPr>
              <a:t>t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87" name="Rectangle 19">
            <a:extLst>
              <a:ext uri="{FF2B5EF4-FFF2-40B4-BE49-F238E27FC236}">
                <a16:creationId xmlns:a16="http://schemas.microsoft.com/office/drawing/2014/main" id="{0220D37B-881F-7087-E889-66358C40F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097213"/>
            <a:ext cx="244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Times Ten Roman" pitchFamily="2" charset="0"/>
              </a:rPr>
              <a:t>hold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88" name="Rectangle 20">
            <a:extLst>
              <a:ext uri="{FF2B5EF4-FFF2-40B4-BE49-F238E27FC236}">
                <a16:creationId xmlns:a16="http://schemas.microsoft.com/office/drawing/2014/main" id="{030F4A48-BF66-7004-D887-A74AA290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3011488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 Ten Roman" pitchFamily="2" charset="0"/>
              </a:rPr>
              <a:t>t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89" name="Rectangle 21">
            <a:extLst>
              <a:ext uri="{FF2B5EF4-FFF2-40B4-BE49-F238E27FC236}">
                <a16:creationId xmlns:a16="http://schemas.microsoft.com/office/drawing/2014/main" id="{6E79E58A-E4E2-DCF4-9DBD-9689E43C2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3097213"/>
            <a:ext cx="1190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Times Ten Roman" pitchFamily="2" charset="0"/>
              </a:rPr>
              <a:t>su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90" name="Freeform 22">
            <a:extLst>
              <a:ext uri="{FF2B5EF4-FFF2-40B4-BE49-F238E27FC236}">
                <a16:creationId xmlns:a16="http://schemas.microsoft.com/office/drawing/2014/main" id="{4846379E-E960-48D0-5997-BCB6A9C69E84}"/>
              </a:ext>
            </a:extLst>
          </p:cNvPr>
          <p:cNvSpPr>
            <a:spLocks/>
          </p:cNvSpPr>
          <p:nvPr/>
        </p:nvSpPr>
        <p:spPr bwMode="auto">
          <a:xfrm>
            <a:off x="1377950" y="4237038"/>
            <a:ext cx="4610100" cy="776287"/>
          </a:xfrm>
          <a:custGeom>
            <a:avLst/>
            <a:gdLst>
              <a:gd name="T0" fmla="*/ 0 w 2904"/>
              <a:gd name="T1" fmla="*/ 0 h 489"/>
              <a:gd name="T2" fmla="*/ 0 w 2904"/>
              <a:gd name="T3" fmla="*/ 489 h 489"/>
              <a:gd name="T4" fmla="*/ 2904 w 2904"/>
              <a:gd name="T5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04" h="489">
                <a:moveTo>
                  <a:pt x="0" y="0"/>
                </a:moveTo>
                <a:lnTo>
                  <a:pt x="0" y="489"/>
                </a:lnTo>
                <a:lnTo>
                  <a:pt x="2904" y="489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391" name="Freeform 23">
            <a:extLst>
              <a:ext uri="{FF2B5EF4-FFF2-40B4-BE49-F238E27FC236}">
                <a16:creationId xmlns:a16="http://schemas.microsoft.com/office/drawing/2014/main" id="{5A2A6C6B-ED85-FFD4-F55C-4AF540834541}"/>
              </a:ext>
            </a:extLst>
          </p:cNvPr>
          <p:cNvSpPr>
            <a:spLocks/>
          </p:cNvSpPr>
          <p:nvPr/>
        </p:nvSpPr>
        <p:spPr bwMode="auto">
          <a:xfrm>
            <a:off x="5962650" y="4976813"/>
            <a:ext cx="104775" cy="68262"/>
          </a:xfrm>
          <a:custGeom>
            <a:avLst/>
            <a:gdLst>
              <a:gd name="T0" fmla="*/ 4 w 20"/>
              <a:gd name="T1" fmla="*/ 7 h 13"/>
              <a:gd name="T2" fmla="*/ 0 w 20"/>
              <a:gd name="T3" fmla="*/ 1 h 13"/>
              <a:gd name="T4" fmla="*/ 0 w 20"/>
              <a:gd name="T5" fmla="*/ 0 h 13"/>
              <a:gd name="T6" fmla="*/ 10 w 20"/>
              <a:gd name="T7" fmla="*/ 4 h 13"/>
              <a:gd name="T8" fmla="*/ 20 w 20"/>
              <a:gd name="T9" fmla="*/ 7 h 13"/>
              <a:gd name="T10" fmla="*/ 10 w 20"/>
              <a:gd name="T11" fmla="*/ 9 h 13"/>
              <a:gd name="T12" fmla="*/ 0 w 20"/>
              <a:gd name="T13" fmla="*/ 13 h 13"/>
              <a:gd name="T14" fmla="*/ 0 w 20"/>
              <a:gd name="T15" fmla="*/ 13 h 13"/>
              <a:gd name="T16" fmla="*/ 4 w 20"/>
              <a:gd name="T17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3">
                <a:moveTo>
                  <a:pt x="4" y="7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3" y="5"/>
                  <a:pt x="17" y="6"/>
                  <a:pt x="20" y="7"/>
                </a:cubicBezTo>
                <a:cubicBezTo>
                  <a:pt x="17" y="7"/>
                  <a:pt x="13" y="8"/>
                  <a:pt x="1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392" name="Freeform 24">
            <a:extLst>
              <a:ext uri="{FF2B5EF4-FFF2-40B4-BE49-F238E27FC236}">
                <a16:creationId xmlns:a16="http://schemas.microsoft.com/office/drawing/2014/main" id="{E1E8972F-46B3-5502-6D75-9201FF28B059}"/>
              </a:ext>
            </a:extLst>
          </p:cNvPr>
          <p:cNvSpPr>
            <a:spLocks/>
          </p:cNvSpPr>
          <p:nvPr/>
        </p:nvSpPr>
        <p:spPr bwMode="auto">
          <a:xfrm>
            <a:off x="1346200" y="4157663"/>
            <a:ext cx="63500" cy="106362"/>
          </a:xfrm>
          <a:custGeom>
            <a:avLst/>
            <a:gdLst>
              <a:gd name="T0" fmla="*/ 6 w 12"/>
              <a:gd name="T1" fmla="*/ 16 h 20"/>
              <a:gd name="T2" fmla="*/ 0 w 12"/>
              <a:gd name="T3" fmla="*/ 20 h 20"/>
              <a:gd name="T4" fmla="*/ 0 w 12"/>
              <a:gd name="T5" fmla="*/ 20 h 20"/>
              <a:gd name="T6" fmla="*/ 4 w 12"/>
              <a:gd name="T7" fmla="*/ 10 h 20"/>
              <a:gd name="T8" fmla="*/ 6 w 12"/>
              <a:gd name="T9" fmla="*/ 0 h 20"/>
              <a:gd name="T10" fmla="*/ 8 w 12"/>
              <a:gd name="T11" fmla="*/ 10 h 20"/>
              <a:gd name="T12" fmla="*/ 12 w 12"/>
              <a:gd name="T13" fmla="*/ 20 h 20"/>
              <a:gd name="T14" fmla="*/ 12 w 12"/>
              <a:gd name="T15" fmla="*/ 20 h 20"/>
              <a:gd name="T16" fmla="*/ 6 w 12"/>
              <a:gd name="T17" fmla="*/ 1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20">
                <a:moveTo>
                  <a:pt x="6" y="16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7"/>
                  <a:pt x="5" y="3"/>
                  <a:pt x="6" y="0"/>
                </a:cubicBezTo>
                <a:cubicBezTo>
                  <a:pt x="7" y="3"/>
                  <a:pt x="7" y="7"/>
                  <a:pt x="8" y="1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lnTo>
                  <a:pt x="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393" name="Rectangle 25">
            <a:extLst>
              <a:ext uri="{FF2B5EF4-FFF2-40B4-BE49-F238E27FC236}">
                <a16:creationId xmlns:a16="http://schemas.microsoft.com/office/drawing/2014/main" id="{3A4727CF-AF1B-EA77-ACE2-45311D14A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4757738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 Ten Roman" pitchFamily="2" charset="0"/>
              </a:rPr>
              <a:t>t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94" name="Rectangle 26">
            <a:extLst>
              <a:ext uri="{FF2B5EF4-FFF2-40B4-BE49-F238E27FC236}">
                <a16:creationId xmlns:a16="http://schemas.microsoft.com/office/drawing/2014/main" id="{10CB0663-7AC0-18F6-4159-BEECDFD2C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448468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Times Ten Roman" pitchFamily="2" charset="0"/>
              </a:rPr>
              <a:t>Q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95" name="Rectangle 27">
            <a:extLst>
              <a:ext uri="{FF2B5EF4-FFF2-40B4-BE49-F238E27FC236}">
                <a16:creationId xmlns:a16="http://schemas.microsoft.com/office/drawing/2014/main" id="{64051165-9B09-5464-BDCC-BEC5AF4F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38" y="4554538"/>
            <a:ext cx="523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i="0">
                <a:solidFill>
                  <a:srgbClr val="000000"/>
                </a:solidFill>
                <a:latin typeface="Times Ten Roman" pitchFamily="2" charset="0"/>
              </a:rPr>
              <a:t>DATA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96" name="Rectangle 28">
            <a:extLst>
              <a:ext uri="{FF2B5EF4-FFF2-40B4-BE49-F238E27FC236}">
                <a16:creationId xmlns:a16="http://schemas.microsoft.com/office/drawing/2014/main" id="{EFF81BA8-4426-8A51-6CB4-6C19B96F0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4745038"/>
            <a:ext cx="6873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i="0">
                <a:solidFill>
                  <a:srgbClr val="000000"/>
                </a:solidFill>
                <a:latin typeface="Times Ten Roman" pitchFamily="2" charset="0"/>
              </a:rPr>
              <a:t>STABLE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397" name="Line 29">
            <a:extLst>
              <a:ext uri="{FF2B5EF4-FFF2-40B4-BE49-F238E27FC236}">
                <a16:creationId xmlns:a16="http://schemas.microsoft.com/office/drawing/2014/main" id="{6EFE8B43-D49A-2807-6355-64BF4B24D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2725" y="3286125"/>
            <a:ext cx="1588" cy="427038"/>
          </a:xfrm>
          <a:prstGeom prst="line">
            <a:avLst/>
          </a:prstGeom>
          <a:noFill/>
          <a:ln w="11113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398" name="Freeform 30">
            <a:extLst>
              <a:ext uri="{FF2B5EF4-FFF2-40B4-BE49-F238E27FC236}">
                <a16:creationId xmlns:a16="http://schemas.microsoft.com/office/drawing/2014/main" id="{40713BD6-DF3F-6CA1-57B0-3667A89216F9}"/>
              </a:ext>
            </a:extLst>
          </p:cNvPr>
          <p:cNvSpPr>
            <a:spLocks/>
          </p:cNvSpPr>
          <p:nvPr/>
        </p:nvSpPr>
        <p:spPr bwMode="auto">
          <a:xfrm>
            <a:off x="1377950" y="3402013"/>
            <a:ext cx="4673600" cy="596900"/>
          </a:xfrm>
          <a:custGeom>
            <a:avLst/>
            <a:gdLst>
              <a:gd name="T0" fmla="*/ 2944 w 2944"/>
              <a:gd name="T1" fmla="*/ 0 h 376"/>
              <a:gd name="T2" fmla="*/ 1825 w 2944"/>
              <a:gd name="T3" fmla="*/ 0 h 376"/>
              <a:gd name="T4" fmla="*/ 1639 w 2944"/>
              <a:gd name="T5" fmla="*/ 376 h 376"/>
              <a:gd name="T6" fmla="*/ 956 w 2944"/>
              <a:gd name="T7" fmla="*/ 376 h 376"/>
              <a:gd name="T8" fmla="*/ 770 w 2944"/>
              <a:gd name="T9" fmla="*/ 0 h 376"/>
              <a:gd name="T10" fmla="*/ 0 w 2944"/>
              <a:gd name="T11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4" h="376">
                <a:moveTo>
                  <a:pt x="2944" y="0"/>
                </a:moveTo>
                <a:lnTo>
                  <a:pt x="1825" y="0"/>
                </a:lnTo>
                <a:lnTo>
                  <a:pt x="1639" y="376"/>
                </a:lnTo>
                <a:lnTo>
                  <a:pt x="956" y="376"/>
                </a:lnTo>
                <a:lnTo>
                  <a:pt x="770" y="0"/>
                </a:lnTo>
                <a:lnTo>
                  <a:pt x="0" y="0"/>
                </a:lnTo>
              </a:path>
            </a:pathLst>
          </a:custGeom>
          <a:noFill/>
          <a:ln w="269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399" name="Freeform 31">
            <a:extLst>
              <a:ext uri="{FF2B5EF4-FFF2-40B4-BE49-F238E27FC236}">
                <a16:creationId xmlns:a16="http://schemas.microsoft.com/office/drawing/2014/main" id="{70C5B2CF-9306-55C0-8434-4FD3EDB347FA}"/>
              </a:ext>
            </a:extLst>
          </p:cNvPr>
          <p:cNvSpPr>
            <a:spLocks/>
          </p:cNvSpPr>
          <p:nvPr/>
        </p:nvSpPr>
        <p:spPr bwMode="auto">
          <a:xfrm>
            <a:off x="1377950" y="3402013"/>
            <a:ext cx="4621213" cy="596900"/>
          </a:xfrm>
          <a:custGeom>
            <a:avLst/>
            <a:gdLst>
              <a:gd name="T0" fmla="*/ 2911 w 2911"/>
              <a:gd name="T1" fmla="*/ 376 h 376"/>
              <a:gd name="T2" fmla="*/ 1815 w 2911"/>
              <a:gd name="T3" fmla="*/ 376 h 376"/>
              <a:gd name="T4" fmla="*/ 1629 w 2911"/>
              <a:gd name="T5" fmla="*/ 0 h 376"/>
              <a:gd name="T6" fmla="*/ 963 w 2911"/>
              <a:gd name="T7" fmla="*/ 0 h 376"/>
              <a:gd name="T8" fmla="*/ 776 w 2911"/>
              <a:gd name="T9" fmla="*/ 376 h 376"/>
              <a:gd name="T10" fmla="*/ 0 w 2911"/>
              <a:gd name="T11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11" h="376">
                <a:moveTo>
                  <a:pt x="2911" y="376"/>
                </a:moveTo>
                <a:lnTo>
                  <a:pt x="1815" y="376"/>
                </a:lnTo>
                <a:lnTo>
                  <a:pt x="1629" y="0"/>
                </a:lnTo>
                <a:lnTo>
                  <a:pt x="963" y="0"/>
                </a:lnTo>
                <a:lnTo>
                  <a:pt x="776" y="376"/>
                </a:lnTo>
                <a:lnTo>
                  <a:pt x="0" y="376"/>
                </a:lnTo>
              </a:path>
            </a:pathLst>
          </a:custGeom>
          <a:noFill/>
          <a:ln w="269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00" name="Line 32">
            <a:extLst>
              <a:ext uri="{FF2B5EF4-FFF2-40B4-BE49-F238E27FC236}">
                <a16:creationId xmlns:a16="http://schemas.microsoft.com/office/drawing/2014/main" id="{B09DA22E-922A-4D65-8DA5-421EE0DA7E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2738" y="3286125"/>
            <a:ext cx="1587" cy="427038"/>
          </a:xfrm>
          <a:prstGeom prst="line">
            <a:avLst/>
          </a:prstGeom>
          <a:noFill/>
          <a:ln w="11113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01" name="Line 33">
            <a:extLst>
              <a:ext uri="{FF2B5EF4-FFF2-40B4-BE49-F238E27FC236}">
                <a16:creationId xmlns:a16="http://schemas.microsoft.com/office/drawing/2014/main" id="{C9E57FED-ACD9-2129-1C3E-3495072BF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9488" y="2714625"/>
            <a:ext cx="1587" cy="2298700"/>
          </a:xfrm>
          <a:prstGeom prst="line">
            <a:avLst/>
          </a:prstGeom>
          <a:noFill/>
          <a:ln w="11113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02" name="Line 34">
            <a:extLst>
              <a:ext uri="{FF2B5EF4-FFF2-40B4-BE49-F238E27FC236}">
                <a16:creationId xmlns:a16="http://schemas.microsoft.com/office/drawing/2014/main" id="{298EEDF0-3EFE-46F6-6589-917F0046D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3286125"/>
            <a:ext cx="617537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03" name="Freeform 35">
            <a:extLst>
              <a:ext uri="{FF2B5EF4-FFF2-40B4-BE49-F238E27FC236}">
                <a16:creationId xmlns:a16="http://schemas.microsoft.com/office/drawing/2014/main" id="{870AE289-2F55-C106-7453-5DE4969C412D}"/>
              </a:ext>
            </a:extLst>
          </p:cNvPr>
          <p:cNvSpPr>
            <a:spLocks/>
          </p:cNvSpPr>
          <p:nvPr/>
        </p:nvSpPr>
        <p:spPr bwMode="auto">
          <a:xfrm>
            <a:off x="3414713" y="3254375"/>
            <a:ext cx="104775" cy="63500"/>
          </a:xfrm>
          <a:custGeom>
            <a:avLst/>
            <a:gdLst>
              <a:gd name="T0" fmla="*/ 4 w 20"/>
              <a:gd name="T1" fmla="*/ 6 h 12"/>
              <a:gd name="T2" fmla="*/ 0 w 20"/>
              <a:gd name="T3" fmla="*/ 1 h 12"/>
              <a:gd name="T4" fmla="*/ 1 w 20"/>
              <a:gd name="T5" fmla="*/ 0 h 12"/>
              <a:gd name="T6" fmla="*/ 10 w 20"/>
              <a:gd name="T7" fmla="*/ 4 h 12"/>
              <a:gd name="T8" fmla="*/ 20 w 20"/>
              <a:gd name="T9" fmla="*/ 6 h 12"/>
              <a:gd name="T10" fmla="*/ 10 w 20"/>
              <a:gd name="T11" fmla="*/ 8 h 12"/>
              <a:gd name="T12" fmla="*/ 1 w 20"/>
              <a:gd name="T13" fmla="*/ 12 h 12"/>
              <a:gd name="T14" fmla="*/ 0 w 20"/>
              <a:gd name="T15" fmla="*/ 12 h 12"/>
              <a:gd name="T16" fmla="*/ 4 w 2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2">
                <a:moveTo>
                  <a:pt x="4" y="6"/>
                </a:move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3" y="5"/>
                  <a:pt x="17" y="6"/>
                  <a:pt x="20" y="6"/>
                </a:cubicBezTo>
                <a:cubicBezTo>
                  <a:pt x="17" y="7"/>
                  <a:pt x="13" y="8"/>
                  <a:pt x="10" y="8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2"/>
                  <a:pt x="0" y="12"/>
                  <a:pt x="0" y="12"/>
                </a:cubicBezTo>
                <a:lnTo>
                  <a:pt x="4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04" name="Freeform 36">
            <a:extLst>
              <a:ext uri="{FF2B5EF4-FFF2-40B4-BE49-F238E27FC236}">
                <a16:creationId xmlns:a16="http://schemas.microsoft.com/office/drawing/2014/main" id="{8A6DF9ED-9C5C-CD13-350B-A535C9C8F51B}"/>
              </a:ext>
            </a:extLst>
          </p:cNvPr>
          <p:cNvSpPr>
            <a:spLocks/>
          </p:cNvSpPr>
          <p:nvPr/>
        </p:nvSpPr>
        <p:spPr bwMode="auto">
          <a:xfrm>
            <a:off x="2752725" y="3254375"/>
            <a:ext cx="100013" cy="63500"/>
          </a:xfrm>
          <a:custGeom>
            <a:avLst/>
            <a:gdLst>
              <a:gd name="T0" fmla="*/ 16 w 19"/>
              <a:gd name="T1" fmla="*/ 6 h 12"/>
              <a:gd name="T2" fmla="*/ 19 w 19"/>
              <a:gd name="T3" fmla="*/ 12 h 12"/>
              <a:gd name="T4" fmla="*/ 19 w 19"/>
              <a:gd name="T5" fmla="*/ 12 h 12"/>
              <a:gd name="T6" fmla="*/ 10 w 19"/>
              <a:gd name="T7" fmla="*/ 8 h 12"/>
              <a:gd name="T8" fmla="*/ 0 w 19"/>
              <a:gd name="T9" fmla="*/ 6 h 12"/>
              <a:gd name="T10" fmla="*/ 10 w 19"/>
              <a:gd name="T11" fmla="*/ 4 h 12"/>
              <a:gd name="T12" fmla="*/ 19 w 19"/>
              <a:gd name="T13" fmla="*/ 0 h 12"/>
              <a:gd name="T14" fmla="*/ 19 w 19"/>
              <a:gd name="T15" fmla="*/ 0 h 12"/>
              <a:gd name="T16" fmla="*/ 16 w 19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2">
                <a:moveTo>
                  <a:pt x="16" y="6"/>
                </a:move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0" y="8"/>
                  <a:pt x="10" y="8"/>
                  <a:pt x="10" y="8"/>
                </a:cubicBezTo>
                <a:cubicBezTo>
                  <a:pt x="6" y="8"/>
                  <a:pt x="3" y="7"/>
                  <a:pt x="0" y="6"/>
                </a:cubicBezTo>
                <a:cubicBezTo>
                  <a:pt x="3" y="6"/>
                  <a:pt x="6" y="5"/>
                  <a:pt x="10" y="4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lnTo>
                  <a:pt x="1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05" name="Line 37">
            <a:extLst>
              <a:ext uri="{FF2B5EF4-FFF2-40B4-BE49-F238E27FC236}">
                <a16:creationId xmlns:a16="http://schemas.microsoft.com/office/drawing/2014/main" id="{B77195C9-56C3-BD11-D263-3177D02C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100" y="3286125"/>
            <a:ext cx="44926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06" name="Freeform 38">
            <a:extLst>
              <a:ext uri="{FF2B5EF4-FFF2-40B4-BE49-F238E27FC236}">
                <a16:creationId xmlns:a16="http://schemas.microsoft.com/office/drawing/2014/main" id="{8064E130-D5CF-238F-C554-BE3695F410F9}"/>
              </a:ext>
            </a:extLst>
          </p:cNvPr>
          <p:cNvSpPr>
            <a:spLocks/>
          </p:cNvSpPr>
          <p:nvPr/>
        </p:nvSpPr>
        <p:spPr bwMode="auto">
          <a:xfrm>
            <a:off x="4016375" y="3254375"/>
            <a:ext cx="106363" cy="63500"/>
          </a:xfrm>
          <a:custGeom>
            <a:avLst/>
            <a:gdLst>
              <a:gd name="T0" fmla="*/ 4 w 20"/>
              <a:gd name="T1" fmla="*/ 6 h 12"/>
              <a:gd name="T2" fmla="*/ 0 w 20"/>
              <a:gd name="T3" fmla="*/ 1 h 12"/>
              <a:gd name="T4" fmla="*/ 0 w 20"/>
              <a:gd name="T5" fmla="*/ 0 h 12"/>
              <a:gd name="T6" fmla="*/ 10 w 20"/>
              <a:gd name="T7" fmla="*/ 4 h 12"/>
              <a:gd name="T8" fmla="*/ 20 w 20"/>
              <a:gd name="T9" fmla="*/ 6 h 12"/>
              <a:gd name="T10" fmla="*/ 10 w 20"/>
              <a:gd name="T11" fmla="*/ 8 h 12"/>
              <a:gd name="T12" fmla="*/ 0 w 20"/>
              <a:gd name="T13" fmla="*/ 12 h 12"/>
              <a:gd name="T14" fmla="*/ 0 w 20"/>
              <a:gd name="T15" fmla="*/ 12 h 12"/>
              <a:gd name="T16" fmla="*/ 4 w 2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2">
                <a:moveTo>
                  <a:pt x="4" y="6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3" y="5"/>
                  <a:pt x="16" y="6"/>
                  <a:pt x="20" y="6"/>
                </a:cubicBezTo>
                <a:cubicBezTo>
                  <a:pt x="16" y="7"/>
                  <a:pt x="13" y="8"/>
                  <a:pt x="1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lnTo>
                  <a:pt x="4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07" name="Freeform 39">
            <a:extLst>
              <a:ext uri="{FF2B5EF4-FFF2-40B4-BE49-F238E27FC236}">
                <a16:creationId xmlns:a16="http://schemas.microsoft.com/office/drawing/2014/main" id="{4B16BF96-FA6D-0F7D-7BB1-23FC936C318E}"/>
              </a:ext>
            </a:extLst>
          </p:cNvPr>
          <p:cNvSpPr>
            <a:spLocks/>
          </p:cNvSpPr>
          <p:nvPr/>
        </p:nvSpPr>
        <p:spPr bwMode="auto">
          <a:xfrm>
            <a:off x="3519488" y="3254375"/>
            <a:ext cx="100012" cy="63500"/>
          </a:xfrm>
          <a:custGeom>
            <a:avLst/>
            <a:gdLst>
              <a:gd name="T0" fmla="*/ 16 w 19"/>
              <a:gd name="T1" fmla="*/ 6 h 12"/>
              <a:gd name="T2" fmla="*/ 19 w 19"/>
              <a:gd name="T3" fmla="*/ 12 h 12"/>
              <a:gd name="T4" fmla="*/ 19 w 19"/>
              <a:gd name="T5" fmla="*/ 12 h 12"/>
              <a:gd name="T6" fmla="*/ 10 w 19"/>
              <a:gd name="T7" fmla="*/ 8 h 12"/>
              <a:gd name="T8" fmla="*/ 0 w 19"/>
              <a:gd name="T9" fmla="*/ 6 h 12"/>
              <a:gd name="T10" fmla="*/ 10 w 19"/>
              <a:gd name="T11" fmla="*/ 4 h 12"/>
              <a:gd name="T12" fmla="*/ 19 w 19"/>
              <a:gd name="T13" fmla="*/ 0 h 12"/>
              <a:gd name="T14" fmla="*/ 19 w 19"/>
              <a:gd name="T15" fmla="*/ 0 h 12"/>
              <a:gd name="T16" fmla="*/ 16 w 19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2">
                <a:moveTo>
                  <a:pt x="16" y="6"/>
                </a:move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0" y="8"/>
                  <a:pt x="10" y="8"/>
                  <a:pt x="10" y="8"/>
                </a:cubicBezTo>
                <a:cubicBezTo>
                  <a:pt x="6" y="8"/>
                  <a:pt x="3" y="7"/>
                  <a:pt x="0" y="6"/>
                </a:cubicBezTo>
                <a:cubicBezTo>
                  <a:pt x="3" y="6"/>
                  <a:pt x="6" y="5"/>
                  <a:pt x="10" y="4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lnTo>
                  <a:pt x="1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08" name="Line 40">
            <a:extLst>
              <a:ext uri="{FF2B5EF4-FFF2-40B4-BE49-F238E27FC236}">
                <a16:creationId xmlns:a16="http://schemas.microsoft.com/office/drawing/2014/main" id="{289334E1-438F-B493-5452-6D44CAD7A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8638" y="4311650"/>
            <a:ext cx="1587" cy="442913"/>
          </a:xfrm>
          <a:prstGeom prst="line">
            <a:avLst/>
          </a:prstGeom>
          <a:noFill/>
          <a:ln w="11113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09" name="Line 41">
            <a:extLst>
              <a:ext uri="{FF2B5EF4-FFF2-40B4-BE49-F238E27FC236}">
                <a16:creationId xmlns:a16="http://schemas.microsoft.com/office/drawing/2014/main" id="{75AF9BD8-428B-7324-398C-1437F1C2A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100" y="4311650"/>
            <a:ext cx="67151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10" name="Freeform 42">
            <a:extLst>
              <a:ext uri="{FF2B5EF4-FFF2-40B4-BE49-F238E27FC236}">
                <a16:creationId xmlns:a16="http://schemas.microsoft.com/office/drawing/2014/main" id="{B3ED90D1-1CE7-BBF3-CD22-9CB227F81599}"/>
              </a:ext>
            </a:extLst>
          </p:cNvPr>
          <p:cNvSpPr>
            <a:spLocks/>
          </p:cNvSpPr>
          <p:nvPr/>
        </p:nvSpPr>
        <p:spPr bwMode="auto">
          <a:xfrm>
            <a:off x="4238625" y="4279900"/>
            <a:ext cx="100013" cy="57150"/>
          </a:xfrm>
          <a:custGeom>
            <a:avLst/>
            <a:gdLst>
              <a:gd name="T0" fmla="*/ 3 w 19"/>
              <a:gd name="T1" fmla="*/ 6 h 11"/>
              <a:gd name="T2" fmla="*/ 0 w 19"/>
              <a:gd name="T3" fmla="*/ 0 h 11"/>
              <a:gd name="T4" fmla="*/ 0 w 19"/>
              <a:gd name="T5" fmla="*/ 0 h 11"/>
              <a:gd name="T6" fmla="*/ 9 w 19"/>
              <a:gd name="T7" fmla="*/ 3 h 11"/>
              <a:gd name="T8" fmla="*/ 19 w 19"/>
              <a:gd name="T9" fmla="*/ 6 h 11"/>
              <a:gd name="T10" fmla="*/ 9 w 19"/>
              <a:gd name="T11" fmla="*/ 8 h 11"/>
              <a:gd name="T12" fmla="*/ 0 w 19"/>
              <a:gd name="T13" fmla="*/ 11 h 11"/>
              <a:gd name="T14" fmla="*/ 0 w 19"/>
              <a:gd name="T15" fmla="*/ 11 h 11"/>
              <a:gd name="T16" fmla="*/ 3 w 19"/>
              <a:gd name="T1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1">
                <a:moveTo>
                  <a:pt x="3" y="6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3"/>
                  <a:pt x="9" y="3"/>
                  <a:pt x="9" y="3"/>
                </a:cubicBezTo>
                <a:cubicBezTo>
                  <a:pt x="13" y="4"/>
                  <a:pt x="16" y="5"/>
                  <a:pt x="19" y="6"/>
                </a:cubicBezTo>
                <a:cubicBezTo>
                  <a:pt x="16" y="6"/>
                  <a:pt x="13" y="7"/>
                  <a:pt x="9" y="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lnTo>
                  <a:pt x="3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11" name="Freeform 43">
            <a:extLst>
              <a:ext uri="{FF2B5EF4-FFF2-40B4-BE49-F238E27FC236}">
                <a16:creationId xmlns:a16="http://schemas.microsoft.com/office/drawing/2014/main" id="{37699706-788F-7DF8-0A66-230E0C70EC7D}"/>
              </a:ext>
            </a:extLst>
          </p:cNvPr>
          <p:cNvSpPr>
            <a:spLocks/>
          </p:cNvSpPr>
          <p:nvPr/>
        </p:nvSpPr>
        <p:spPr bwMode="auto">
          <a:xfrm>
            <a:off x="3519488" y="4279900"/>
            <a:ext cx="100012" cy="57150"/>
          </a:xfrm>
          <a:custGeom>
            <a:avLst/>
            <a:gdLst>
              <a:gd name="T0" fmla="*/ 16 w 19"/>
              <a:gd name="T1" fmla="*/ 6 h 11"/>
              <a:gd name="T2" fmla="*/ 19 w 19"/>
              <a:gd name="T3" fmla="*/ 11 h 11"/>
              <a:gd name="T4" fmla="*/ 19 w 19"/>
              <a:gd name="T5" fmla="*/ 11 h 11"/>
              <a:gd name="T6" fmla="*/ 10 w 19"/>
              <a:gd name="T7" fmla="*/ 8 h 11"/>
              <a:gd name="T8" fmla="*/ 0 w 19"/>
              <a:gd name="T9" fmla="*/ 6 h 11"/>
              <a:gd name="T10" fmla="*/ 10 w 19"/>
              <a:gd name="T11" fmla="*/ 3 h 11"/>
              <a:gd name="T12" fmla="*/ 19 w 19"/>
              <a:gd name="T13" fmla="*/ 0 h 11"/>
              <a:gd name="T14" fmla="*/ 19 w 19"/>
              <a:gd name="T15" fmla="*/ 0 h 11"/>
              <a:gd name="T16" fmla="*/ 16 w 19"/>
              <a:gd name="T1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1">
                <a:moveTo>
                  <a:pt x="16" y="6"/>
                </a:move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0" y="8"/>
                  <a:pt x="10" y="8"/>
                  <a:pt x="10" y="8"/>
                </a:cubicBezTo>
                <a:cubicBezTo>
                  <a:pt x="6" y="7"/>
                  <a:pt x="3" y="6"/>
                  <a:pt x="0" y="6"/>
                </a:cubicBezTo>
                <a:cubicBezTo>
                  <a:pt x="3" y="5"/>
                  <a:pt x="6" y="4"/>
                  <a:pt x="10" y="3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lnTo>
                  <a:pt x="1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12" name="Freeform 44">
            <a:extLst>
              <a:ext uri="{FF2B5EF4-FFF2-40B4-BE49-F238E27FC236}">
                <a16:creationId xmlns:a16="http://schemas.microsoft.com/office/drawing/2014/main" id="{3F0ADA49-FDED-6EE5-15D0-09E6D20042CD}"/>
              </a:ext>
            </a:extLst>
          </p:cNvPr>
          <p:cNvSpPr>
            <a:spLocks/>
          </p:cNvSpPr>
          <p:nvPr/>
        </p:nvSpPr>
        <p:spPr bwMode="auto">
          <a:xfrm>
            <a:off x="1377950" y="4495800"/>
            <a:ext cx="4673600" cy="517525"/>
          </a:xfrm>
          <a:custGeom>
            <a:avLst/>
            <a:gdLst>
              <a:gd name="T0" fmla="*/ 2944 w 2944"/>
              <a:gd name="T1" fmla="*/ 0 h 326"/>
              <a:gd name="T2" fmla="*/ 1909 w 2944"/>
              <a:gd name="T3" fmla="*/ 0 h 326"/>
              <a:gd name="T4" fmla="*/ 1825 w 2944"/>
              <a:gd name="T5" fmla="*/ 326 h 326"/>
              <a:gd name="T6" fmla="*/ 1589 w 2944"/>
              <a:gd name="T7" fmla="*/ 326 h 326"/>
              <a:gd name="T8" fmla="*/ 1506 w 2944"/>
              <a:gd name="T9" fmla="*/ 0 h 326"/>
              <a:gd name="T10" fmla="*/ 0 w 2944"/>
              <a:gd name="T1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4" h="326">
                <a:moveTo>
                  <a:pt x="2944" y="0"/>
                </a:moveTo>
                <a:lnTo>
                  <a:pt x="1909" y="0"/>
                </a:lnTo>
                <a:lnTo>
                  <a:pt x="1825" y="326"/>
                </a:lnTo>
                <a:lnTo>
                  <a:pt x="1589" y="326"/>
                </a:lnTo>
                <a:lnTo>
                  <a:pt x="1506" y="0"/>
                </a:lnTo>
                <a:lnTo>
                  <a:pt x="0" y="0"/>
                </a:lnTo>
              </a:path>
            </a:pathLst>
          </a:custGeom>
          <a:noFill/>
          <a:ln w="269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13" name="Freeform 45">
            <a:extLst>
              <a:ext uri="{FF2B5EF4-FFF2-40B4-BE49-F238E27FC236}">
                <a16:creationId xmlns:a16="http://schemas.microsoft.com/office/drawing/2014/main" id="{5673F672-BA67-A061-47AA-0FF360D5A6BE}"/>
              </a:ext>
            </a:extLst>
          </p:cNvPr>
          <p:cNvSpPr>
            <a:spLocks/>
          </p:cNvSpPr>
          <p:nvPr/>
        </p:nvSpPr>
        <p:spPr bwMode="auto">
          <a:xfrm>
            <a:off x="1377950" y="4495800"/>
            <a:ext cx="4605338" cy="517525"/>
          </a:xfrm>
          <a:custGeom>
            <a:avLst/>
            <a:gdLst>
              <a:gd name="T0" fmla="*/ 2901 w 2901"/>
              <a:gd name="T1" fmla="*/ 326 h 326"/>
              <a:gd name="T2" fmla="*/ 1909 w 2901"/>
              <a:gd name="T3" fmla="*/ 326 h 326"/>
              <a:gd name="T4" fmla="*/ 1825 w 2901"/>
              <a:gd name="T5" fmla="*/ 0 h 326"/>
              <a:gd name="T6" fmla="*/ 1589 w 2901"/>
              <a:gd name="T7" fmla="*/ 0 h 326"/>
              <a:gd name="T8" fmla="*/ 1506 w 2901"/>
              <a:gd name="T9" fmla="*/ 326 h 326"/>
              <a:gd name="T10" fmla="*/ 0 w 2901"/>
              <a:gd name="T11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1" h="326">
                <a:moveTo>
                  <a:pt x="2901" y="326"/>
                </a:moveTo>
                <a:lnTo>
                  <a:pt x="1909" y="326"/>
                </a:lnTo>
                <a:lnTo>
                  <a:pt x="1825" y="0"/>
                </a:lnTo>
                <a:lnTo>
                  <a:pt x="1589" y="0"/>
                </a:lnTo>
                <a:lnTo>
                  <a:pt x="1506" y="326"/>
                </a:lnTo>
                <a:lnTo>
                  <a:pt x="0" y="326"/>
                </a:lnTo>
              </a:path>
            </a:pathLst>
          </a:custGeom>
          <a:noFill/>
          <a:ln w="269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14" name="Rectangle 46">
            <a:extLst>
              <a:ext uri="{FF2B5EF4-FFF2-40B4-BE49-F238E27FC236}">
                <a16:creationId xmlns:a16="http://schemas.microsoft.com/office/drawing/2014/main" id="{6354C009-B5C1-34F8-D894-6319DF99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3500438"/>
            <a:ext cx="523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i="0">
                <a:solidFill>
                  <a:srgbClr val="000000"/>
                </a:solidFill>
                <a:latin typeface="Times Ten Roman" pitchFamily="2" charset="0"/>
              </a:rPr>
              <a:t>DATA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415" name="Rectangle 47">
            <a:extLst>
              <a:ext uri="{FF2B5EF4-FFF2-40B4-BE49-F238E27FC236}">
                <a16:creationId xmlns:a16="http://schemas.microsoft.com/office/drawing/2014/main" id="{6653370B-F6F8-931D-83AB-4D562EACE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3687763"/>
            <a:ext cx="6873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i="0">
                <a:solidFill>
                  <a:srgbClr val="000000"/>
                </a:solidFill>
                <a:latin typeface="Times Ten Roman" pitchFamily="2" charset="0"/>
              </a:rPr>
              <a:t>STABLE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416" name="Rectangle 48">
            <a:extLst>
              <a:ext uri="{FF2B5EF4-FFF2-40B4-BE49-F238E27FC236}">
                <a16:creationId xmlns:a16="http://schemas.microsoft.com/office/drawing/2014/main" id="{739026E3-C5F2-6E9E-3A39-580F9CCBB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2722563"/>
            <a:ext cx="6048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i="0">
                <a:solidFill>
                  <a:srgbClr val="000000"/>
                </a:solidFill>
                <a:latin typeface="Times Ten Roman" pitchFamily="2" charset="0"/>
              </a:rPr>
              <a:t>Register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417" name="Rectangle 49">
            <a:extLst>
              <a:ext uri="{FF2B5EF4-FFF2-40B4-BE49-F238E27FC236}">
                <a16:creationId xmlns:a16="http://schemas.microsoft.com/office/drawing/2014/main" id="{B95A9208-56D4-36DF-A000-BADA58E8A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788" y="3568700"/>
            <a:ext cx="357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Ten Roman" pitchFamily="2" charset="0"/>
              </a:rPr>
              <a:t>CLK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418" name="Rectangle 50">
            <a:extLst>
              <a:ext uri="{FF2B5EF4-FFF2-40B4-BE49-F238E27FC236}">
                <a16:creationId xmlns:a16="http://schemas.microsoft.com/office/drawing/2014/main" id="{AF77788F-CF12-A785-3D9C-0539C236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297338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Ten Roman" pitchFamily="2" charset="0"/>
              </a:rPr>
              <a:t>D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419" name="Rectangle 51">
            <a:extLst>
              <a:ext uri="{FF2B5EF4-FFF2-40B4-BE49-F238E27FC236}">
                <a16:creationId xmlns:a16="http://schemas.microsoft.com/office/drawing/2014/main" id="{03E3F044-2631-6339-4EEE-0DF974CF5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9733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Times Ten Roman" pitchFamily="2" charset="0"/>
              </a:rPr>
              <a:t>Q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570420" name="Line 52">
            <a:extLst>
              <a:ext uri="{FF2B5EF4-FFF2-40B4-BE49-F238E27FC236}">
                <a16:creationId xmlns:a16="http://schemas.microsoft.com/office/drawing/2014/main" id="{0FC471F0-8421-3659-91D6-488CE6101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8700" y="3538538"/>
            <a:ext cx="1588" cy="19685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21" name="Freeform 53">
            <a:extLst>
              <a:ext uri="{FF2B5EF4-FFF2-40B4-BE49-F238E27FC236}">
                <a16:creationId xmlns:a16="http://schemas.microsoft.com/office/drawing/2014/main" id="{788DE14C-D860-19E4-4D93-957F186F2A09}"/>
              </a:ext>
            </a:extLst>
          </p:cNvPr>
          <p:cNvSpPr>
            <a:spLocks/>
          </p:cNvSpPr>
          <p:nvPr/>
        </p:nvSpPr>
        <p:spPr bwMode="auto">
          <a:xfrm>
            <a:off x="7337425" y="3438525"/>
            <a:ext cx="84138" cy="14287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3 h 27"/>
              <a:gd name="T8" fmla="*/ 8 w 16"/>
              <a:gd name="T9" fmla="*/ 0 h 27"/>
              <a:gd name="T10" fmla="*/ 11 w 16"/>
              <a:gd name="T11" fmla="*/ 13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3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22" name="Rectangle 54">
            <a:extLst>
              <a:ext uri="{FF2B5EF4-FFF2-40B4-BE49-F238E27FC236}">
                <a16:creationId xmlns:a16="http://schemas.microsoft.com/office/drawing/2014/main" id="{4CB638EC-A677-8A96-18C6-A4A9C90DF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2682875"/>
            <a:ext cx="877888" cy="755650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23" name="Freeform 55">
            <a:extLst>
              <a:ext uri="{FF2B5EF4-FFF2-40B4-BE49-F238E27FC236}">
                <a16:creationId xmlns:a16="http://schemas.microsoft.com/office/drawing/2014/main" id="{C25F7DF4-30B1-950C-115A-43933ED99435}"/>
              </a:ext>
            </a:extLst>
          </p:cNvPr>
          <p:cNvSpPr>
            <a:spLocks/>
          </p:cNvSpPr>
          <p:nvPr/>
        </p:nvSpPr>
        <p:spPr bwMode="auto">
          <a:xfrm>
            <a:off x="7226300" y="3286125"/>
            <a:ext cx="306388" cy="152400"/>
          </a:xfrm>
          <a:custGeom>
            <a:avLst/>
            <a:gdLst>
              <a:gd name="T0" fmla="*/ 193 w 193"/>
              <a:gd name="T1" fmla="*/ 96 h 96"/>
              <a:gd name="T2" fmla="*/ 96 w 193"/>
              <a:gd name="T3" fmla="*/ 0 h 96"/>
              <a:gd name="T4" fmla="*/ 0 w 193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96">
                <a:moveTo>
                  <a:pt x="193" y="96"/>
                </a:moveTo>
                <a:lnTo>
                  <a:pt x="96" y="0"/>
                </a:lnTo>
                <a:lnTo>
                  <a:pt x="0" y="96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24" name="Line 56">
            <a:extLst>
              <a:ext uri="{FF2B5EF4-FFF2-40B4-BE49-F238E27FC236}">
                <a16:creationId xmlns:a16="http://schemas.microsoft.com/office/drawing/2014/main" id="{F4F295F5-BEB1-0C80-0B1E-507C9DA70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8913" y="3068638"/>
            <a:ext cx="301625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25" name="Freeform 57">
            <a:extLst>
              <a:ext uri="{FF2B5EF4-FFF2-40B4-BE49-F238E27FC236}">
                <a16:creationId xmlns:a16="http://schemas.microsoft.com/office/drawing/2014/main" id="{F223F195-DEEA-CD5C-30D0-31BF7997582A}"/>
              </a:ext>
            </a:extLst>
          </p:cNvPr>
          <p:cNvSpPr>
            <a:spLocks/>
          </p:cNvSpPr>
          <p:nvPr/>
        </p:nvSpPr>
        <p:spPr bwMode="auto">
          <a:xfrm>
            <a:off x="6802438" y="3025775"/>
            <a:ext cx="138112" cy="85725"/>
          </a:xfrm>
          <a:custGeom>
            <a:avLst/>
            <a:gdLst>
              <a:gd name="T0" fmla="*/ 5 w 26"/>
              <a:gd name="T1" fmla="*/ 8 h 16"/>
              <a:gd name="T2" fmla="*/ 0 w 26"/>
              <a:gd name="T3" fmla="*/ 16 h 16"/>
              <a:gd name="T4" fmla="*/ 0 w 26"/>
              <a:gd name="T5" fmla="*/ 16 h 16"/>
              <a:gd name="T6" fmla="*/ 13 w 26"/>
              <a:gd name="T7" fmla="*/ 11 h 16"/>
              <a:gd name="T8" fmla="*/ 26 w 26"/>
              <a:gd name="T9" fmla="*/ 8 h 16"/>
              <a:gd name="T10" fmla="*/ 13 w 26"/>
              <a:gd name="T11" fmla="*/ 5 h 16"/>
              <a:gd name="T12" fmla="*/ 0 w 26"/>
              <a:gd name="T13" fmla="*/ 0 h 16"/>
              <a:gd name="T14" fmla="*/ 0 w 26"/>
              <a:gd name="T15" fmla="*/ 0 h 16"/>
              <a:gd name="T16" fmla="*/ 5 w 2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6">
                <a:moveTo>
                  <a:pt x="5" y="8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11"/>
                  <a:pt x="13" y="11"/>
                  <a:pt x="13" y="11"/>
                </a:cubicBezTo>
                <a:cubicBezTo>
                  <a:pt x="17" y="10"/>
                  <a:pt x="22" y="9"/>
                  <a:pt x="26" y="8"/>
                </a:cubicBezTo>
                <a:cubicBezTo>
                  <a:pt x="22" y="7"/>
                  <a:pt x="17" y="6"/>
                  <a:pt x="13" y="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26" name="Line 58">
            <a:extLst>
              <a:ext uri="{FF2B5EF4-FFF2-40B4-BE49-F238E27FC236}">
                <a16:creationId xmlns:a16="http://schemas.microsoft.com/office/drawing/2014/main" id="{3AE65CC8-00D3-0D4B-1733-44705C56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8438" y="3068638"/>
            <a:ext cx="301625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427" name="Freeform 59">
            <a:extLst>
              <a:ext uri="{FF2B5EF4-FFF2-40B4-BE49-F238E27FC236}">
                <a16:creationId xmlns:a16="http://schemas.microsoft.com/office/drawing/2014/main" id="{6F5530BE-706C-DFE7-540D-3329C4FB9F41}"/>
              </a:ext>
            </a:extLst>
          </p:cNvPr>
          <p:cNvSpPr>
            <a:spLocks/>
          </p:cNvSpPr>
          <p:nvPr/>
        </p:nvSpPr>
        <p:spPr bwMode="auto">
          <a:xfrm>
            <a:off x="8081963" y="3025775"/>
            <a:ext cx="142875" cy="85725"/>
          </a:xfrm>
          <a:custGeom>
            <a:avLst/>
            <a:gdLst>
              <a:gd name="T0" fmla="*/ 5 w 27"/>
              <a:gd name="T1" fmla="*/ 8 h 16"/>
              <a:gd name="T2" fmla="*/ 0 w 27"/>
              <a:gd name="T3" fmla="*/ 16 h 16"/>
              <a:gd name="T4" fmla="*/ 0 w 27"/>
              <a:gd name="T5" fmla="*/ 16 h 16"/>
              <a:gd name="T6" fmla="*/ 13 w 27"/>
              <a:gd name="T7" fmla="*/ 11 h 16"/>
              <a:gd name="T8" fmla="*/ 27 w 27"/>
              <a:gd name="T9" fmla="*/ 8 h 16"/>
              <a:gd name="T10" fmla="*/ 13 w 27"/>
              <a:gd name="T11" fmla="*/ 5 h 16"/>
              <a:gd name="T12" fmla="*/ 0 w 27"/>
              <a:gd name="T13" fmla="*/ 0 h 16"/>
              <a:gd name="T14" fmla="*/ 0 w 27"/>
              <a:gd name="T15" fmla="*/ 0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11"/>
                  <a:pt x="13" y="11"/>
                  <a:pt x="13" y="11"/>
                </a:cubicBezTo>
                <a:cubicBezTo>
                  <a:pt x="18" y="10"/>
                  <a:pt x="22" y="9"/>
                  <a:pt x="27" y="8"/>
                </a:cubicBezTo>
                <a:cubicBezTo>
                  <a:pt x="22" y="7"/>
                  <a:pt x="18" y="6"/>
                  <a:pt x="13" y="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1C5C6B6D-F176-25F8-C945-3B2B2F787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Characterizing Timing</a:t>
            </a:r>
          </a:p>
        </p:txBody>
      </p:sp>
      <p:pic>
        <p:nvPicPr>
          <p:cNvPr id="571395" name="Picture 3">
            <a:extLst>
              <a:ext uri="{FF2B5EF4-FFF2-40B4-BE49-F238E27FC236}">
                <a16:creationId xmlns:a16="http://schemas.microsoft.com/office/drawing/2014/main" id="{EC645E75-542A-E2D6-4FB7-A10C7634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867400" cy="328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1396" name="Text Box 4">
            <a:extLst>
              <a:ext uri="{FF2B5EF4-FFF2-40B4-BE49-F238E27FC236}">
                <a16:creationId xmlns:a16="http://schemas.microsoft.com/office/drawing/2014/main" id="{32E3ED2D-15E9-A441-70DB-3260F7E23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538788"/>
            <a:ext cx="128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chemeClr val="tx2"/>
                </a:solidFill>
                <a:latin typeface="Book Antiqua" panose="02040602050305030304" pitchFamily="18" charset="0"/>
              </a:rPr>
              <a:t>Register</a:t>
            </a:r>
          </a:p>
        </p:txBody>
      </p:sp>
      <p:sp>
        <p:nvSpPr>
          <p:cNvPr id="571397" name="Text Box 5">
            <a:extLst>
              <a:ext uri="{FF2B5EF4-FFF2-40B4-BE49-F238E27FC236}">
                <a16:creationId xmlns:a16="http://schemas.microsoft.com/office/drawing/2014/main" id="{67B44BF6-5726-BF6A-849D-C8FE0CC0A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491163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chemeClr val="tx2"/>
                </a:solidFill>
                <a:latin typeface="Book Antiqua" panose="02040602050305030304" pitchFamily="18" charset="0"/>
              </a:rPr>
              <a:t>Latch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>
            <a:extLst>
              <a:ext uri="{FF2B5EF4-FFF2-40B4-BE49-F238E27FC236}">
                <a16:creationId xmlns:a16="http://schemas.microsoft.com/office/drawing/2014/main" id="{F24F61B5-A2A8-5F34-528A-398154273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Maximum Clock Frequency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28739" name="Picture 3">
            <a:extLst>
              <a:ext uri="{FF2B5EF4-FFF2-40B4-BE49-F238E27FC236}">
                <a16:creationId xmlns:a16="http://schemas.microsoft.com/office/drawing/2014/main" id="{20B5A924-E5C0-A644-EBBE-B1DC8CFD0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2" t="36292" b="17867"/>
          <a:stretch>
            <a:fillRect/>
          </a:stretch>
        </p:blipFill>
        <p:spPr bwMode="auto">
          <a:xfrm>
            <a:off x="990600" y="1676400"/>
            <a:ext cx="461168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8740" name="Text Box 4">
            <a:extLst>
              <a:ext uri="{FF2B5EF4-FFF2-40B4-BE49-F238E27FC236}">
                <a16:creationId xmlns:a16="http://schemas.microsoft.com/office/drawing/2014/main" id="{48A1742F-37DE-1C26-5C5C-FB66928A6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038600"/>
            <a:ext cx="26828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i="0">
                <a:solidFill>
                  <a:srgbClr val="0000B6"/>
                </a:solidFill>
                <a:latin typeface="Book Antiqua" panose="02040602050305030304" pitchFamily="18" charset="0"/>
              </a:rPr>
              <a:t>Also:</a:t>
            </a:r>
          </a:p>
          <a:p>
            <a:r>
              <a:rPr lang="en-US" altLang="en-US" sz="1600" b="1">
                <a:solidFill>
                  <a:schemeClr val="accent1"/>
                </a:solidFill>
                <a:latin typeface="Book Antiqua" panose="02040602050305030304" pitchFamily="18" charset="0"/>
              </a:rPr>
              <a:t>t</a:t>
            </a:r>
            <a:r>
              <a:rPr lang="en-US" altLang="en-US" sz="1600" b="1" baseline="-25000">
                <a:solidFill>
                  <a:schemeClr val="accent1"/>
                </a:solidFill>
                <a:latin typeface="Book Antiqua" panose="02040602050305030304" pitchFamily="18" charset="0"/>
              </a:rPr>
              <a:t>cdreg</a:t>
            </a:r>
            <a:r>
              <a:rPr lang="en-US" altLang="en-US" sz="1600" b="1">
                <a:solidFill>
                  <a:schemeClr val="accent1"/>
                </a:solidFill>
                <a:latin typeface="Book Antiqua" panose="02040602050305030304" pitchFamily="18" charset="0"/>
              </a:rPr>
              <a:t> + t</a:t>
            </a:r>
            <a:r>
              <a:rPr lang="en-US" altLang="en-US" sz="1600" b="1" baseline="-25000">
                <a:solidFill>
                  <a:schemeClr val="accent1"/>
                </a:solidFill>
                <a:latin typeface="Book Antiqua" panose="02040602050305030304" pitchFamily="18" charset="0"/>
              </a:rPr>
              <a:t>cdlogic</a:t>
            </a:r>
            <a:r>
              <a:rPr lang="en-US" altLang="en-US" sz="1600" b="1">
                <a:solidFill>
                  <a:schemeClr val="accent1"/>
                </a:solidFill>
                <a:latin typeface="Book Antiqua" panose="02040602050305030304" pitchFamily="18" charset="0"/>
              </a:rPr>
              <a:t> &gt; t</a:t>
            </a:r>
            <a:r>
              <a:rPr lang="en-US" altLang="en-US" sz="1600" b="1" baseline="-25000">
                <a:solidFill>
                  <a:schemeClr val="accent1"/>
                </a:solidFill>
                <a:latin typeface="Book Antiqua" panose="02040602050305030304" pitchFamily="18" charset="0"/>
              </a:rPr>
              <a:t>hold</a:t>
            </a:r>
          </a:p>
          <a:p>
            <a:endParaRPr lang="en-US" altLang="en-US" sz="1600" b="1" baseline="-25000">
              <a:solidFill>
                <a:schemeClr val="accent1"/>
              </a:solidFill>
              <a:latin typeface="Book Antiqua" panose="02040602050305030304" pitchFamily="18" charset="0"/>
            </a:endParaRPr>
          </a:p>
          <a:p>
            <a:r>
              <a:rPr lang="en-US" altLang="en-US" sz="1600" b="1" i="0">
                <a:solidFill>
                  <a:srgbClr val="0000B6"/>
                </a:solidFill>
                <a:latin typeface="Book Antiqua" panose="02040602050305030304" pitchFamily="18" charset="0"/>
              </a:rPr>
              <a:t>t</a:t>
            </a:r>
            <a:r>
              <a:rPr lang="en-US" altLang="en-US" sz="1600" b="1" i="0" baseline="-25000">
                <a:solidFill>
                  <a:srgbClr val="0000B6"/>
                </a:solidFill>
                <a:latin typeface="Book Antiqua" panose="02040602050305030304" pitchFamily="18" charset="0"/>
              </a:rPr>
              <a:t>cd</a:t>
            </a:r>
            <a:r>
              <a:rPr lang="en-US" altLang="en-US" sz="1600" b="1" i="0">
                <a:solidFill>
                  <a:srgbClr val="0000B6"/>
                </a:solidFill>
                <a:latin typeface="Book Antiqua" panose="02040602050305030304" pitchFamily="18" charset="0"/>
              </a:rPr>
              <a:t>: contamination delay  = minimum delay</a:t>
            </a:r>
            <a:endParaRPr lang="en-US" altLang="en-US" sz="4400" b="1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628741" name="Text Box 5">
            <a:extLst>
              <a:ext uri="{FF2B5EF4-FFF2-40B4-BE49-F238E27FC236}">
                <a16:creationId xmlns:a16="http://schemas.microsoft.com/office/drawing/2014/main" id="{C92A4BEE-1CA1-ED69-E7E1-14FCA3BBC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257800"/>
            <a:ext cx="297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>
                <a:solidFill>
                  <a:schemeClr val="accent1"/>
                </a:solidFill>
                <a:latin typeface="Book Antiqua" panose="02040602050305030304" pitchFamily="18" charset="0"/>
              </a:rPr>
              <a:t>t</a:t>
            </a:r>
            <a:r>
              <a:rPr lang="en-US" altLang="en-US" sz="1800" b="1" baseline="-25000">
                <a:solidFill>
                  <a:schemeClr val="accent1"/>
                </a:solidFill>
                <a:latin typeface="Book Antiqua" panose="02040602050305030304" pitchFamily="18" charset="0"/>
              </a:rPr>
              <a:t>clk-Q</a:t>
            </a:r>
            <a:r>
              <a:rPr lang="en-US" altLang="en-US" sz="1800" b="1">
                <a:solidFill>
                  <a:schemeClr val="accent1"/>
                </a:solidFill>
                <a:latin typeface="Book Antiqua" panose="02040602050305030304" pitchFamily="18" charset="0"/>
              </a:rPr>
              <a:t> + t</a:t>
            </a:r>
            <a:r>
              <a:rPr lang="en-US" altLang="en-US" sz="1800" b="1" baseline="-25000">
                <a:solidFill>
                  <a:schemeClr val="accent1"/>
                </a:solidFill>
                <a:latin typeface="Book Antiqua" panose="02040602050305030304" pitchFamily="18" charset="0"/>
              </a:rPr>
              <a:t>p,comb </a:t>
            </a:r>
            <a:r>
              <a:rPr lang="en-US" altLang="en-US" sz="1800" b="1">
                <a:solidFill>
                  <a:schemeClr val="accent1"/>
                </a:solidFill>
                <a:latin typeface="Book Antiqua" panose="02040602050305030304" pitchFamily="18" charset="0"/>
              </a:rPr>
              <a:t>+ t</a:t>
            </a:r>
            <a:r>
              <a:rPr lang="en-US" altLang="en-US" sz="1800" b="1" baseline="-25000">
                <a:solidFill>
                  <a:schemeClr val="accent1"/>
                </a:solidFill>
                <a:latin typeface="Book Antiqua" panose="02040602050305030304" pitchFamily="18" charset="0"/>
              </a:rPr>
              <a:t>setup</a:t>
            </a:r>
            <a:r>
              <a:rPr lang="en-US" altLang="en-US" sz="1800" b="1">
                <a:solidFill>
                  <a:schemeClr val="accent1"/>
                </a:solidFill>
                <a:latin typeface="Book Antiqua" panose="02040602050305030304" pitchFamily="18" charset="0"/>
              </a:rPr>
              <a:t> = T</a:t>
            </a:r>
            <a:endParaRPr lang="en-US" altLang="en-US" sz="1800" b="1" baseline="-25000">
              <a:solidFill>
                <a:schemeClr val="accent1"/>
              </a:solidFill>
              <a:latin typeface="Book Antiqua" panose="02040602050305030304" pitchFamily="18" charset="0"/>
            </a:endParaRPr>
          </a:p>
          <a:p>
            <a:endParaRPr lang="en-US" altLang="en-US" sz="1800" b="1" baseline="-25000">
              <a:solidFill>
                <a:schemeClr val="accent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Competition</Template>
  <TotalTime>3054</TotalTime>
  <Words>948</Words>
  <Application>Microsoft Macintosh PowerPoint</Application>
  <PresentationFormat>On-screen Show (4:3)</PresentationFormat>
  <Paragraphs>426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Times New Roman</vt:lpstr>
      <vt:lpstr>Arial Narrow</vt:lpstr>
      <vt:lpstr>Arial</vt:lpstr>
      <vt:lpstr>Wingdings</vt:lpstr>
      <vt:lpstr>Monotype Sorts</vt:lpstr>
      <vt:lpstr>Book Antiqua</vt:lpstr>
      <vt:lpstr>Symbol</vt:lpstr>
      <vt:lpstr>Times Ten Roman</vt:lpstr>
      <vt:lpstr>MathematicalPi 1</vt:lpstr>
      <vt:lpstr>Myriad Roman</vt:lpstr>
      <vt:lpstr>Tahoma</vt:lpstr>
      <vt:lpstr>iab97</vt:lpstr>
      <vt:lpstr>Microsoft Equation 3.0</vt:lpstr>
      <vt:lpstr>Microsoft Visio Drawing</vt:lpstr>
      <vt:lpstr>Digital Integrated Circuits A Design Perspective</vt:lpstr>
      <vt:lpstr>Sequential Logic</vt:lpstr>
      <vt:lpstr>Naming Conventions</vt:lpstr>
      <vt:lpstr>Latch versus Register</vt:lpstr>
      <vt:lpstr>Latches</vt:lpstr>
      <vt:lpstr>Latch-Based Design</vt:lpstr>
      <vt:lpstr>Timing Definitions</vt:lpstr>
      <vt:lpstr>Characterizing Timing</vt:lpstr>
      <vt:lpstr>Maximum Clock Frequency</vt:lpstr>
      <vt:lpstr>Positive Feedback: Bi-Stability</vt:lpstr>
      <vt:lpstr>Meta-Stability</vt:lpstr>
      <vt:lpstr>Writing into a Static Latch</vt:lpstr>
      <vt:lpstr>Mux-Based Latches</vt:lpstr>
      <vt:lpstr>Mux-Based Latch</vt:lpstr>
      <vt:lpstr>Mux-Based Latch</vt:lpstr>
      <vt:lpstr>Master-Slave (Edge-Triggered) Register</vt:lpstr>
      <vt:lpstr>Master-Slave Register</vt:lpstr>
      <vt:lpstr>Clk-Q Delay</vt:lpstr>
      <vt:lpstr>Setup Time</vt:lpstr>
      <vt:lpstr>Reduced Clock Load  Master-Slave Register</vt:lpstr>
      <vt:lpstr>Avoiding Clock Overlap</vt:lpstr>
      <vt:lpstr>Overpowering the Feedback Loop ─ Cross-Coupled Pairs</vt:lpstr>
      <vt:lpstr>Cross-Coupled NAND</vt:lpstr>
      <vt:lpstr>Sizing Issues</vt:lpstr>
      <vt:lpstr>Storage Mechanisms</vt:lpstr>
      <vt:lpstr>Making a Dynamic Latch Pseudo-Static</vt:lpstr>
      <vt:lpstr>More Precise Setup Time</vt:lpstr>
      <vt:lpstr>Setup/Hold Time Illustrations</vt:lpstr>
      <vt:lpstr>Setup/Hold Time Illustrations</vt:lpstr>
      <vt:lpstr>Setup/Hold Time Illustrations</vt:lpstr>
      <vt:lpstr>Setup/Hold Time Illustrations</vt:lpstr>
      <vt:lpstr>Setup/Hold Time Illustrations</vt:lpstr>
      <vt:lpstr>Setup/Hold Time Illustrations</vt:lpstr>
      <vt:lpstr>Setup/Hold Time Illustrations</vt:lpstr>
      <vt:lpstr>Setup/Hold Time Illustrations</vt:lpstr>
      <vt:lpstr>Setup/Hold Time Illustrations</vt:lpstr>
      <vt:lpstr>Setup/Hold Time Illustrations</vt:lpstr>
      <vt:lpstr>Other Latches/Registers: C2MOS</vt:lpstr>
      <vt:lpstr>Insensitive to Clock-Overlap</vt:lpstr>
      <vt:lpstr>Pipelining</vt:lpstr>
      <vt:lpstr>Other Latches/Registers: TSPC</vt:lpstr>
      <vt:lpstr>Including Logic in TSPC</vt:lpstr>
      <vt:lpstr>TSPC Register</vt:lpstr>
      <vt:lpstr>Pulse-Triggered Latches An Alternative Approach</vt:lpstr>
      <vt:lpstr>Pulsed Latches</vt:lpstr>
      <vt:lpstr>Pulsed Latches</vt:lpstr>
      <vt:lpstr>Hybrid Latch-FF Timing</vt:lpstr>
      <vt:lpstr>Latch-Based Pipeline</vt:lpstr>
      <vt:lpstr> Non-Bistable Sequential Circuits─ Schmitt Trigger</vt:lpstr>
      <vt:lpstr>Noise Suppression using Schmitt Trigger</vt:lpstr>
      <vt:lpstr>CMOS Schmitt Trigger</vt:lpstr>
      <vt:lpstr>Schmitt Trigger Simulated VTC</vt:lpstr>
      <vt:lpstr>CMOS Schmitt Trigger (2)</vt:lpstr>
      <vt:lpstr>Multivibrator Circuits</vt:lpstr>
      <vt:lpstr>Transition-Triggered Monostable</vt:lpstr>
      <vt:lpstr>Monostable Trigger (RC-based)</vt:lpstr>
      <vt:lpstr>Astable Multivibrators (Oscillators)</vt:lpstr>
      <vt:lpstr>Relaxation Oscillator</vt:lpstr>
      <vt:lpstr>Voltage Controller Oscillator (VCO)</vt:lpstr>
      <vt:lpstr>Differential Delay Element and VCO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Jan Rabaey</cp:lastModifiedBy>
  <cp:revision>135</cp:revision>
  <cp:lastPrinted>1998-01-20T18:41:17Z</cp:lastPrinted>
  <dcterms:created xsi:type="dcterms:W3CDTF">1997-04-13T14:24:48Z</dcterms:created>
  <dcterms:modified xsi:type="dcterms:W3CDTF">2022-08-26T18:29:28Z</dcterms:modified>
</cp:coreProperties>
</file>