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0" r:id="rId1"/>
  </p:sldMasterIdLst>
  <p:notesMasterIdLst>
    <p:notesMasterId r:id="rId68"/>
  </p:notesMasterIdLst>
  <p:handoutMasterIdLst>
    <p:handoutMasterId r:id="rId69"/>
  </p:handoutMasterIdLst>
  <p:sldIdLst>
    <p:sldId id="851" r:id="rId2"/>
    <p:sldId id="831" r:id="rId3"/>
    <p:sldId id="832" r:id="rId4"/>
    <p:sldId id="853" r:id="rId5"/>
    <p:sldId id="833" r:id="rId6"/>
    <p:sldId id="834" r:id="rId7"/>
    <p:sldId id="856" r:id="rId8"/>
    <p:sldId id="854" r:id="rId9"/>
    <p:sldId id="835" r:id="rId10"/>
    <p:sldId id="857" r:id="rId11"/>
    <p:sldId id="858" r:id="rId12"/>
    <p:sldId id="836" r:id="rId13"/>
    <p:sldId id="855" r:id="rId14"/>
    <p:sldId id="788" r:id="rId15"/>
    <p:sldId id="789" r:id="rId16"/>
    <p:sldId id="790" r:id="rId17"/>
    <p:sldId id="859" r:id="rId18"/>
    <p:sldId id="792" r:id="rId19"/>
    <p:sldId id="793" r:id="rId20"/>
    <p:sldId id="794" r:id="rId21"/>
    <p:sldId id="841" r:id="rId22"/>
    <p:sldId id="838" r:id="rId23"/>
    <p:sldId id="839" r:id="rId24"/>
    <p:sldId id="844" r:id="rId25"/>
    <p:sldId id="840" r:id="rId26"/>
    <p:sldId id="798" r:id="rId27"/>
    <p:sldId id="795" r:id="rId28"/>
    <p:sldId id="860" r:id="rId29"/>
    <p:sldId id="861" r:id="rId30"/>
    <p:sldId id="799" r:id="rId31"/>
    <p:sldId id="842" r:id="rId32"/>
    <p:sldId id="800" r:id="rId33"/>
    <p:sldId id="862" r:id="rId34"/>
    <p:sldId id="802" r:id="rId35"/>
    <p:sldId id="843" r:id="rId36"/>
    <p:sldId id="801" r:id="rId37"/>
    <p:sldId id="866" r:id="rId38"/>
    <p:sldId id="865" r:id="rId39"/>
    <p:sldId id="868" r:id="rId40"/>
    <p:sldId id="803" r:id="rId41"/>
    <p:sldId id="804" r:id="rId42"/>
    <p:sldId id="805" r:id="rId43"/>
    <p:sldId id="806" r:id="rId44"/>
    <p:sldId id="810" r:id="rId45"/>
    <p:sldId id="809" r:id="rId46"/>
    <p:sldId id="870" r:id="rId47"/>
    <p:sldId id="872" r:id="rId48"/>
    <p:sldId id="807" r:id="rId49"/>
    <p:sldId id="871" r:id="rId50"/>
    <p:sldId id="811" r:id="rId51"/>
    <p:sldId id="813" r:id="rId52"/>
    <p:sldId id="814" r:id="rId53"/>
    <p:sldId id="873" r:id="rId54"/>
    <p:sldId id="815" r:id="rId55"/>
    <p:sldId id="816" r:id="rId56"/>
    <p:sldId id="817" r:id="rId57"/>
    <p:sldId id="818" r:id="rId58"/>
    <p:sldId id="819" r:id="rId59"/>
    <p:sldId id="821" r:id="rId60"/>
    <p:sldId id="828" r:id="rId61"/>
    <p:sldId id="829" r:id="rId62"/>
    <p:sldId id="874" r:id="rId63"/>
    <p:sldId id="875" r:id="rId64"/>
    <p:sldId id="876" r:id="rId65"/>
    <p:sldId id="877" r:id="rId66"/>
    <p:sldId id="878" r:id="rId67"/>
  </p:sldIdLst>
  <p:sldSz cx="9144000" cy="6858000" type="screen4x3"/>
  <p:notesSz cx="6861175" cy="91471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74" autoAdjust="0"/>
  </p:normalViewPr>
  <p:slideViewPr>
    <p:cSldViewPr>
      <p:cViewPr varScale="1">
        <p:scale>
          <a:sx n="119" d="100"/>
          <a:sy n="119" d="100"/>
        </p:scale>
        <p:origin x="1880" y="192"/>
      </p:cViewPr>
      <p:guideLst>
        <p:guide orient="horz" pos="16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838"/>
    </p:cViewPr>
  </p:sorterViewPr>
  <p:notesViewPr>
    <p:cSldViewPr>
      <p:cViewPr varScale="1">
        <p:scale>
          <a:sx n="74" d="100"/>
          <a:sy n="74" d="100"/>
        </p:scale>
        <p:origin x="-732" y="-84"/>
      </p:cViewPr>
      <p:guideLst>
        <p:guide orient="horz" pos="2881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846BF0-9300-6CC8-9267-C51CA6B8D1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t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F9BE6A2-2B01-9464-FADA-2C41E859468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13188" y="0"/>
            <a:ext cx="2933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6706649B-6692-34F5-75DD-54B10436A26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2038"/>
            <a:ext cx="3008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b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DE09E646-E059-F3F7-C18D-CBEDC28816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13188" y="8682038"/>
            <a:ext cx="29337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fld id="{6184CB4B-3449-6843-9972-F83FC125B3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642EE33-635A-E543-4458-06F84605FF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8313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t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75929DA-51D5-7288-1D91-0157408B46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13188" y="0"/>
            <a:ext cx="293370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96DA2F1A-F585-7DAB-F9A7-D93DB331BE2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9663" y="679450"/>
            <a:ext cx="4630737" cy="3473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FE0E46C6-5AA1-2188-7876-CABA3441E0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378325"/>
            <a:ext cx="5043487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14811785-2DA5-FC1B-89AE-61115892D9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2038"/>
            <a:ext cx="30083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b" anchorCtr="0" compatLnSpc="1">
            <a:prstTxWarp prst="textNoShape">
              <a:avLst/>
            </a:prstTxWarp>
          </a:bodyPr>
          <a:lstStyle>
            <a:lvl1pPr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2F08D495-35FE-4D90-49F3-B9BF18B1D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13188" y="8682038"/>
            <a:ext cx="29337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18" tIns="45209" rIns="90418" bIns="45209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 i="0">
                <a:latin typeface="Times New Roman" panose="02020603050405020304" pitchFamily="18" charset="0"/>
              </a:defRPr>
            </a:lvl1pPr>
          </a:lstStyle>
          <a:p>
            <a:fld id="{D82FA2E0-7779-174D-8EA0-1FEB75DE42D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84EEA43-2BD4-EC39-D1E2-B5F1FFBD7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29175-6B61-4E43-BB39-CC0D7B9F2B9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63586" name="Rectangle 2">
            <a:extLst>
              <a:ext uri="{FF2B5EF4-FFF2-40B4-BE49-F238E27FC236}">
                <a16:creationId xmlns:a16="http://schemas.microsoft.com/office/drawing/2014/main" id="{29DD24ED-020F-03D9-EF93-E00A8A25D49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09663" y="679450"/>
            <a:ext cx="4632325" cy="3473450"/>
          </a:xfrm>
          <a:ln/>
        </p:spPr>
      </p:sp>
      <p:sp>
        <p:nvSpPr>
          <p:cNvPr id="963587" name="Rectangle 3">
            <a:extLst>
              <a:ext uri="{FF2B5EF4-FFF2-40B4-BE49-F238E27FC236}">
                <a16:creationId xmlns:a16="http://schemas.microsoft.com/office/drawing/2014/main" id="{2767221B-696D-EE20-32FF-68480D999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4378325"/>
            <a:ext cx="5037137" cy="40767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079450-5EF7-AC5F-66FF-C10286EE11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DDC28-E980-8149-9A89-3D4A3689A28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22978" name="Rectangle 2">
            <a:extLst>
              <a:ext uri="{FF2B5EF4-FFF2-40B4-BE49-F238E27FC236}">
                <a16:creationId xmlns:a16="http://schemas.microsoft.com/office/drawing/2014/main" id="{8FEEC11F-45A2-365A-3BA9-7BE3C4F7F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-1588"/>
            <a:ext cx="297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79" name="Rectangle 3">
            <a:extLst>
              <a:ext uri="{FF2B5EF4-FFF2-40B4-BE49-F238E27FC236}">
                <a16:creationId xmlns:a16="http://schemas.microsoft.com/office/drawing/2014/main" id="{99A5505A-D55C-7A09-16E6-E9B5810C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8388"/>
            <a:ext cx="29733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0" name="Rectangle 4">
            <a:extLst>
              <a:ext uri="{FF2B5EF4-FFF2-40B4-BE49-F238E27FC236}">
                <a16:creationId xmlns:a16="http://schemas.microsoft.com/office/drawing/2014/main" id="{2BB4A5AF-CCB3-D381-5B05-D29E59902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973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1" name="Rectangle 5">
            <a:extLst>
              <a:ext uri="{FF2B5EF4-FFF2-40B4-BE49-F238E27FC236}">
                <a16:creationId xmlns:a16="http://schemas.microsoft.com/office/drawing/2014/main" id="{41D83035-E194-3F92-17CE-04828FE3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-1588"/>
            <a:ext cx="297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2" name="Rectangle 6">
            <a:extLst>
              <a:ext uri="{FF2B5EF4-FFF2-40B4-BE49-F238E27FC236}">
                <a16:creationId xmlns:a16="http://schemas.microsoft.com/office/drawing/2014/main" id="{32876383-B867-AD6D-4511-5B7517CA3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8388"/>
            <a:ext cx="29733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3" name="Rectangle 7">
            <a:extLst>
              <a:ext uri="{FF2B5EF4-FFF2-40B4-BE49-F238E27FC236}">
                <a16:creationId xmlns:a16="http://schemas.microsoft.com/office/drawing/2014/main" id="{C19894EB-FB84-D3E4-13CC-6C7CA34B8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973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4" name="Rectangle 8">
            <a:extLst>
              <a:ext uri="{FF2B5EF4-FFF2-40B4-BE49-F238E27FC236}">
                <a16:creationId xmlns:a16="http://schemas.microsoft.com/office/drawing/2014/main" id="{2738CB00-47D1-C2E9-FFC8-2219143AE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5" name="Rectangle 9">
            <a:extLst>
              <a:ext uri="{FF2B5EF4-FFF2-40B4-BE49-F238E27FC236}">
                <a16:creationId xmlns:a16="http://schemas.microsoft.com/office/drawing/2014/main" id="{00503C08-4F0C-A55B-B45E-4132EEC65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6" name="Rectangle 10">
            <a:extLst>
              <a:ext uri="{FF2B5EF4-FFF2-40B4-BE49-F238E27FC236}">
                <a16:creationId xmlns:a16="http://schemas.microsoft.com/office/drawing/2014/main" id="{B0AC2A82-71AC-3C6B-9C1B-06D3160D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7" name="Rectangle 11">
            <a:extLst>
              <a:ext uri="{FF2B5EF4-FFF2-40B4-BE49-F238E27FC236}">
                <a16:creationId xmlns:a16="http://schemas.microsoft.com/office/drawing/2014/main" id="{2AD34552-52BD-B816-3327-E8705549F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8" name="Rectangle 12">
            <a:extLst>
              <a:ext uri="{FF2B5EF4-FFF2-40B4-BE49-F238E27FC236}">
                <a16:creationId xmlns:a16="http://schemas.microsoft.com/office/drawing/2014/main" id="{3AD6172A-15C2-3653-8F5F-7FF8A5C62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89" name="Rectangle 13">
            <a:extLst>
              <a:ext uri="{FF2B5EF4-FFF2-40B4-BE49-F238E27FC236}">
                <a16:creationId xmlns:a16="http://schemas.microsoft.com/office/drawing/2014/main" id="{77422C16-9DBA-4A28-63BF-AB2CE909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0" name="Rectangle 14">
            <a:extLst>
              <a:ext uri="{FF2B5EF4-FFF2-40B4-BE49-F238E27FC236}">
                <a16:creationId xmlns:a16="http://schemas.microsoft.com/office/drawing/2014/main" id="{918E861B-A98C-BABE-4FCA-7ABD55FC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1" name="Rectangle 15">
            <a:extLst>
              <a:ext uri="{FF2B5EF4-FFF2-40B4-BE49-F238E27FC236}">
                <a16:creationId xmlns:a16="http://schemas.microsoft.com/office/drawing/2014/main" id="{01A6BA50-2727-E84E-C404-8F4FF2AAF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2" name="Rectangle 16">
            <a:extLst>
              <a:ext uri="{FF2B5EF4-FFF2-40B4-BE49-F238E27FC236}">
                <a16:creationId xmlns:a16="http://schemas.microsoft.com/office/drawing/2014/main" id="{E65C9B37-4B24-8BCB-0AC5-FDFEDE2E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3" name="Rectangle 17">
            <a:extLst>
              <a:ext uri="{FF2B5EF4-FFF2-40B4-BE49-F238E27FC236}">
                <a16:creationId xmlns:a16="http://schemas.microsoft.com/office/drawing/2014/main" id="{C00ACA07-EE4A-75AD-4A33-9FF988A1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4" name="Rectangle 18">
            <a:extLst>
              <a:ext uri="{FF2B5EF4-FFF2-40B4-BE49-F238E27FC236}">
                <a16:creationId xmlns:a16="http://schemas.microsoft.com/office/drawing/2014/main" id="{45DAFF0D-8D06-D562-EC93-6BF9DA819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5" name="Rectangle 19">
            <a:extLst>
              <a:ext uri="{FF2B5EF4-FFF2-40B4-BE49-F238E27FC236}">
                <a16:creationId xmlns:a16="http://schemas.microsoft.com/office/drawing/2014/main" id="{7760220E-73D0-3267-3210-15CE54D99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6" name="Rectangle 20">
            <a:extLst>
              <a:ext uri="{FF2B5EF4-FFF2-40B4-BE49-F238E27FC236}">
                <a16:creationId xmlns:a16="http://schemas.microsoft.com/office/drawing/2014/main" id="{37D74608-F315-0BAF-EA9B-35D728167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7" name="Rectangle 21">
            <a:extLst>
              <a:ext uri="{FF2B5EF4-FFF2-40B4-BE49-F238E27FC236}">
                <a16:creationId xmlns:a16="http://schemas.microsoft.com/office/drawing/2014/main" id="{8E047A99-7A16-644E-733F-7E493BFA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8" name="Rectangle 22">
            <a:extLst>
              <a:ext uri="{FF2B5EF4-FFF2-40B4-BE49-F238E27FC236}">
                <a16:creationId xmlns:a16="http://schemas.microsoft.com/office/drawing/2014/main" id="{59E7AF5E-37E0-4DBD-A6B7-F8600662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2999" name="Rectangle 23">
            <a:extLst>
              <a:ext uri="{FF2B5EF4-FFF2-40B4-BE49-F238E27FC236}">
                <a16:creationId xmlns:a16="http://schemas.microsoft.com/office/drawing/2014/main" id="{6BDEC6BA-CEE9-6D12-09DE-5AB9929E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0" name="Rectangle 24">
            <a:extLst>
              <a:ext uri="{FF2B5EF4-FFF2-40B4-BE49-F238E27FC236}">
                <a16:creationId xmlns:a16="http://schemas.microsoft.com/office/drawing/2014/main" id="{B7186396-882E-28CB-08CA-D62D8831B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1" name="Rectangle 25">
            <a:extLst>
              <a:ext uri="{FF2B5EF4-FFF2-40B4-BE49-F238E27FC236}">
                <a16:creationId xmlns:a16="http://schemas.microsoft.com/office/drawing/2014/main" id="{E70F8E7F-CB6C-8FEB-4DFA-CB203ED52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2" name="Rectangle 26">
            <a:extLst>
              <a:ext uri="{FF2B5EF4-FFF2-40B4-BE49-F238E27FC236}">
                <a16:creationId xmlns:a16="http://schemas.microsoft.com/office/drawing/2014/main" id="{6781D240-344A-5BC2-110F-40DAA165B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3" name="Rectangle 27">
            <a:extLst>
              <a:ext uri="{FF2B5EF4-FFF2-40B4-BE49-F238E27FC236}">
                <a16:creationId xmlns:a16="http://schemas.microsoft.com/office/drawing/2014/main" id="{A7BA1F7E-B967-8DD6-9C67-125D8BAD3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4" name="Rectangle 28">
            <a:extLst>
              <a:ext uri="{FF2B5EF4-FFF2-40B4-BE49-F238E27FC236}">
                <a16:creationId xmlns:a16="http://schemas.microsoft.com/office/drawing/2014/main" id="{173A4530-2D77-90CE-281D-81C768BCF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5" name="Rectangle 29">
            <a:extLst>
              <a:ext uri="{FF2B5EF4-FFF2-40B4-BE49-F238E27FC236}">
                <a16:creationId xmlns:a16="http://schemas.microsoft.com/office/drawing/2014/main" id="{52EB18B1-20DF-8F74-3163-60F8E30B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6" name="Rectangle 30">
            <a:extLst>
              <a:ext uri="{FF2B5EF4-FFF2-40B4-BE49-F238E27FC236}">
                <a16:creationId xmlns:a16="http://schemas.microsoft.com/office/drawing/2014/main" id="{5B60FBA5-FA0E-12AA-A1DB-E46A27FB6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7" name="Rectangle 31">
            <a:extLst>
              <a:ext uri="{FF2B5EF4-FFF2-40B4-BE49-F238E27FC236}">
                <a16:creationId xmlns:a16="http://schemas.microsoft.com/office/drawing/2014/main" id="{C36E3C2C-B78F-E174-2CD3-8AA08498E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8" name="Rectangle 32">
            <a:extLst>
              <a:ext uri="{FF2B5EF4-FFF2-40B4-BE49-F238E27FC236}">
                <a16:creationId xmlns:a16="http://schemas.microsoft.com/office/drawing/2014/main" id="{E39119E5-F2BC-9C3D-FBA6-D0788CE28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09" name="Rectangle 33">
            <a:extLst>
              <a:ext uri="{FF2B5EF4-FFF2-40B4-BE49-F238E27FC236}">
                <a16:creationId xmlns:a16="http://schemas.microsoft.com/office/drawing/2014/main" id="{FDF7F4F2-F288-AF0F-E850-E606CD685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0" name="Rectangle 34">
            <a:extLst>
              <a:ext uri="{FF2B5EF4-FFF2-40B4-BE49-F238E27FC236}">
                <a16:creationId xmlns:a16="http://schemas.microsoft.com/office/drawing/2014/main" id="{2F5DBF66-4231-0BB2-1A7B-B72E383A8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1" name="Rectangle 35">
            <a:extLst>
              <a:ext uri="{FF2B5EF4-FFF2-40B4-BE49-F238E27FC236}">
                <a16:creationId xmlns:a16="http://schemas.microsoft.com/office/drawing/2014/main" id="{D4A8899C-2756-6741-D71C-E7A562C0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2" name="Rectangle 36">
            <a:extLst>
              <a:ext uri="{FF2B5EF4-FFF2-40B4-BE49-F238E27FC236}">
                <a16:creationId xmlns:a16="http://schemas.microsoft.com/office/drawing/2014/main" id="{9570B137-E103-D2A5-C4A9-E9CB07E2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6800"/>
            <a:ext cx="29765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3" name="Rectangle 37">
            <a:extLst>
              <a:ext uri="{FF2B5EF4-FFF2-40B4-BE49-F238E27FC236}">
                <a16:creationId xmlns:a16="http://schemas.microsoft.com/office/drawing/2014/main" id="{4E238A05-B004-06EC-4603-45273985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4" name="Rectangle 38">
            <a:extLst>
              <a:ext uri="{FF2B5EF4-FFF2-40B4-BE49-F238E27FC236}">
                <a16:creationId xmlns:a16="http://schemas.microsoft.com/office/drawing/2014/main" id="{B3259830-7217-02A9-AF4F-AE8BF4E5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5" name="Rectangle 39">
            <a:extLst>
              <a:ext uri="{FF2B5EF4-FFF2-40B4-BE49-F238E27FC236}">
                <a16:creationId xmlns:a16="http://schemas.microsoft.com/office/drawing/2014/main" id="{AC2B3D93-860B-309D-C5B0-6BFAAAE94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6" name="Rectangle 40">
            <a:extLst>
              <a:ext uri="{FF2B5EF4-FFF2-40B4-BE49-F238E27FC236}">
                <a16:creationId xmlns:a16="http://schemas.microsoft.com/office/drawing/2014/main" id="{254F68EE-D60B-7BBF-7A3E-8A1E11A0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7" name="Rectangle 41">
            <a:extLst>
              <a:ext uri="{FF2B5EF4-FFF2-40B4-BE49-F238E27FC236}">
                <a16:creationId xmlns:a16="http://schemas.microsoft.com/office/drawing/2014/main" id="{3FF573E1-4617-6313-4CFA-A27F54051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8" name="Rectangle 42">
            <a:extLst>
              <a:ext uri="{FF2B5EF4-FFF2-40B4-BE49-F238E27FC236}">
                <a16:creationId xmlns:a16="http://schemas.microsoft.com/office/drawing/2014/main" id="{44645D6B-9161-EC21-22C1-597D9C4BC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0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19" name="Rectangle 43">
            <a:extLst>
              <a:ext uri="{FF2B5EF4-FFF2-40B4-BE49-F238E27FC236}">
                <a16:creationId xmlns:a16="http://schemas.microsoft.com/office/drawing/2014/main" id="{E264781A-EFEF-C0C0-3232-2D4F899F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37588"/>
            <a:ext cx="2971801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20" name="Rectangle 44">
            <a:extLst>
              <a:ext uri="{FF2B5EF4-FFF2-40B4-BE49-F238E27FC236}">
                <a16:creationId xmlns:a16="http://schemas.microsoft.com/office/drawing/2014/main" id="{EC3DF024-E2E5-8495-165D-0553649C5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0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3021" name="Rectangle 45">
            <a:extLst>
              <a:ext uri="{FF2B5EF4-FFF2-40B4-BE49-F238E27FC236}">
                <a16:creationId xmlns:a16="http://schemas.microsoft.com/office/drawing/2014/main" id="{F04ACBCF-193B-DAA9-7C77-547EE8DC58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457200"/>
            <a:ext cx="4192588" cy="3144838"/>
          </a:xfrm>
          <a:ln/>
        </p:spPr>
      </p:sp>
      <p:sp>
        <p:nvSpPr>
          <p:cNvPr id="1023022" name="Rectangle 46">
            <a:extLst>
              <a:ext uri="{FF2B5EF4-FFF2-40B4-BE49-F238E27FC236}">
                <a16:creationId xmlns:a16="http://schemas.microsoft.com/office/drawing/2014/main" id="{280F9763-64F1-EBF1-9C3A-5C713D2C7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735388"/>
            <a:ext cx="5794375" cy="4800600"/>
          </a:xfrm>
        </p:spPr>
        <p:txBody>
          <a:bodyPr/>
          <a:lstStyle/>
          <a:p>
            <a:pPr marL="114300" indent="-11430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0CDACF8-4623-CBD2-F183-658B49EBD7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DA47F5-39DE-AE4A-A9B6-FAB24E89256E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0930" name="Rectangle 2">
            <a:extLst>
              <a:ext uri="{FF2B5EF4-FFF2-40B4-BE49-F238E27FC236}">
                <a16:creationId xmlns:a16="http://schemas.microsoft.com/office/drawing/2014/main" id="{558CB5EF-DC2F-25E4-FD48-FD932C5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-1588"/>
            <a:ext cx="297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1" name="Rectangle 3">
            <a:extLst>
              <a:ext uri="{FF2B5EF4-FFF2-40B4-BE49-F238E27FC236}">
                <a16:creationId xmlns:a16="http://schemas.microsoft.com/office/drawing/2014/main" id="{2BF1809C-A66D-5D6A-4453-A64832E4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8388"/>
            <a:ext cx="29733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2" name="Rectangle 4">
            <a:extLst>
              <a:ext uri="{FF2B5EF4-FFF2-40B4-BE49-F238E27FC236}">
                <a16:creationId xmlns:a16="http://schemas.microsoft.com/office/drawing/2014/main" id="{B132E6E0-8ECD-031F-183A-EA835FB7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973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3" name="Rectangle 5">
            <a:extLst>
              <a:ext uri="{FF2B5EF4-FFF2-40B4-BE49-F238E27FC236}">
                <a16:creationId xmlns:a16="http://schemas.microsoft.com/office/drawing/2014/main" id="{A18172B5-B3CB-660A-E8BE-0FAAFE971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-1588"/>
            <a:ext cx="297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4" name="Rectangle 6">
            <a:extLst>
              <a:ext uri="{FF2B5EF4-FFF2-40B4-BE49-F238E27FC236}">
                <a16:creationId xmlns:a16="http://schemas.microsoft.com/office/drawing/2014/main" id="{E12F2642-BF74-7C96-AB09-CCEB3FEF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8388"/>
            <a:ext cx="29733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5" name="Rectangle 7">
            <a:extLst>
              <a:ext uri="{FF2B5EF4-FFF2-40B4-BE49-F238E27FC236}">
                <a16:creationId xmlns:a16="http://schemas.microsoft.com/office/drawing/2014/main" id="{CB7E895B-BD9A-ED17-F0E5-EA96449D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973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6" name="Rectangle 8">
            <a:extLst>
              <a:ext uri="{FF2B5EF4-FFF2-40B4-BE49-F238E27FC236}">
                <a16:creationId xmlns:a16="http://schemas.microsoft.com/office/drawing/2014/main" id="{519388D3-A74B-436C-03B2-064869703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7" name="Rectangle 9">
            <a:extLst>
              <a:ext uri="{FF2B5EF4-FFF2-40B4-BE49-F238E27FC236}">
                <a16:creationId xmlns:a16="http://schemas.microsoft.com/office/drawing/2014/main" id="{8E0E6DED-89CE-30A4-E875-D15E04B3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8" name="Rectangle 10">
            <a:extLst>
              <a:ext uri="{FF2B5EF4-FFF2-40B4-BE49-F238E27FC236}">
                <a16:creationId xmlns:a16="http://schemas.microsoft.com/office/drawing/2014/main" id="{03174F1F-8FD9-2562-6C88-C62F05473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39" name="Rectangle 11">
            <a:extLst>
              <a:ext uri="{FF2B5EF4-FFF2-40B4-BE49-F238E27FC236}">
                <a16:creationId xmlns:a16="http://schemas.microsoft.com/office/drawing/2014/main" id="{58D81F09-3507-1305-666A-3E12CD7D1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0" name="Rectangle 12">
            <a:extLst>
              <a:ext uri="{FF2B5EF4-FFF2-40B4-BE49-F238E27FC236}">
                <a16:creationId xmlns:a16="http://schemas.microsoft.com/office/drawing/2014/main" id="{6C3DBCD6-4221-7415-2292-6D0E94FF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1" name="Rectangle 13">
            <a:extLst>
              <a:ext uri="{FF2B5EF4-FFF2-40B4-BE49-F238E27FC236}">
                <a16:creationId xmlns:a16="http://schemas.microsoft.com/office/drawing/2014/main" id="{64BB6231-30CE-031F-1A47-92E80141E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2" name="Rectangle 14">
            <a:extLst>
              <a:ext uri="{FF2B5EF4-FFF2-40B4-BE49-F238E27FC236}">
                <a16:creationId xmlns:a16="http://schemas.microsoft.com/office/drawing/2014/main" id="{03377B73-8C28-89A0-449E-DFE3C90B5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3" name="Rectangle 15">
            <a:extLst>
              <a:ext uri="{FF2B5EF4-FFF2-40B4-BE49-F238E27FC236}">
                <a16:creationId xmlns:a16="http://schemas.microsoft.com/office/drawing/2014/main" id="{192BAA78-A35D-5635-826D-FFD5A0AE0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4" name="Rectangle 16">
            <a:extLst>
              <a:ext uri="{FF2B5EF4-FFF2-40B4-BE49-F238E27FC236}">
                <a16:creationId xmlns:a16="http://schemas.microsoft.com/office/drawing/2014/main" id="{6268A279-C34C-EB53-9CDF-2F3FB576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5" name="Rectangle 17">
            <a:extLst>
              <a:ext uri="{FF2B5EF4-FFF2-40B4-BE49-F238E27FC236}">
                <a16:creationId xmlns:a16="http://schemas.microsoft.com/office/drawing/2014/main" id="{5AB7107A-F257-999C-81EC-2A0E71C8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6" name="Rectangle 18">
            <a:extLst>
              <a:ext uri="{FF2B5EF4-FFF2-40B4-BE49-F238E27FC236}">
                <a16:creationId xmlns:a16="http://schemas.microsoft.com/office/drawing/2014/main" id="{7384B785-2207-F9EF-3BD2-A3B5B7B08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7" name="Rectangle 19">
            <a:extLst>
              <a:ext uri="{FF2B5EF4-FFF2-40B4-BE49-F238E27FC236}">
                <a16:creationId xmlns:a16="http://schemas.microsoft.com/office/drawing/2014/main" id="{5D6B5449-2A42-6931-C54C-F1AB65B0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8" name="Rectangle 20">
            <a:extLst>
              <a:ext uri="{FF2B5EF4-FFF2-40B4-BE49-F238E27FC236}">
                <a16:creationId xmlns:a16="http://schemas.microsoft.com/office/drawing/2014/main" id="{19976911-0640-AFBC-6477-C03EB6B69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49" name="Rectangle 21">
            <a:extLst>
              <a:ext uri="{FF2B5EF4-FFF2-40B4-BE49-F238E27FC236}">
                <a16:creationId xmlns:a16="http://schemas.microsoft.com/office/drawing/2014/main" id="{7F2A558F-1FD3-17E3-0F53-313D2930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0" name="Rectangle 22">
            <a:extLst>
              <a:ext uri="{FF2B5EF4-FFF2-40B4-BE49-F238E27FC236}">
                <a16:creationId xmlns:a16="http://schemas.microsoft.com/office/drawing/2014/main" id="{88C0E729-F084-012F-96BE-9F09BEA3D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1" name="Rectangle 23">
            <a:extLst>
              <a:ext uri="{FF2B5EF4-FFF2-40B4-BE49-F238E27FC236}">
                <a16:creationId xmlns:a16="http://schemas.microsoft.com/office/drawing/2014/main" id="{5EC89583-36E5-2D9F-3DF5-668C7203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2" name="Rectangle 24">
            <a:extLst>
              <a:ext uri="{FF2B5EF4-FFF2-40B4-BE49-F238E27FC236}">
                <a16:creationId xmlns:a16="http://schemas.microsoft.com/office/drawing/2014/main" id="{CF17BB65-3D31-7F09-4559-AFCED4B1C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3" name="Rectangle 25">
            <a:extLst>
              <a:ext uri="{FF2B5EF4-FFF2-40B4-BE49-F238E27FC236}">
                <a16:creationId xmlns:a16="http://schemas.microsoft.com/office/drawing/2014/main" id="{803CD8B5-883A-6E47-8BAF-B4D6A3793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4" name="Rectangle 26">
            <a:extLst>
              <a:ext uri="{FF2B5EF4-FFF2-40B4-BE49-F238E27FC236}">
                <a16:creationId xmlns:a16="http://schemas.microsoft.com/office/drawing/2014/main" id="{1A27F3AB-554A-75D9-4899-905CA2B5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5" name="Rectangle 27">
            <a:extLst>
              <a:ext uri="{FF2B5EF4-FFF2-40B4-BE49-F238E27FC236}">
                <a16:creationId xmlns:a16="http://schemas.microsoft.com/office/drawing/2014/main" id="{9179CCFA-B1C6-1013-75EC-F8D516D6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6" name="Rectangle 28">
            <a:extLst>
              <a:ext uri="{FF2B5EF4-FFF2-40B4-BE49-F238E27FC236}">
                <a16:creationId xmlns:a16="http://schemas.microsoft.com/office/drawing/2014/main" id="{D88E47BE-32D0-C627-51A5-468017D4F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7" name="Rectangle 29">
            <a:extLst>
              <a:ext uri="{FF2B5EF4-FFF2-40B4-BE49-F238E27FC236}">
                <a16:creationId xmlns:a16="http://schemas.microsoft.com/office/drawing/2014/main" id="{47EA757A-3200-CBF6-B9BA-4D966B41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8" name="Rectangle 30">
            <a:extLst>
              <a:ext uri="{FF2B5EF4-FFF2-40B4-BE49-F238E27FC236}">
                <a16:creationId xmlns:a16="http://schemas.microsoft.com/office/drawing/2014/main" id="{D3050D96-1126-6039-8EC5-AB23A9157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59" name="Rectangle 31">
            <a:extLst>
              <a:ext uri="{FF2B5EF4-FFF2-40B4-BE49-F238E27FC236}">
                <a16:creationId xmlns:a16="http://schemas.microsoft.com/office/drawing/2014/main" id="{E55613B3-0527-FDEE-C333-170FD314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60" name="Rectangle 32">
            <a:extLst>
              <a:ext uri="{FF2B5EF4-FFF2-40B4-BE49-F238E27FC236}">
                <a16:creationId xmlns:a16="http://schemas.microsoft.com/office/drawing/2014/main" id="{3E13C80D-2C43-8A98-4978-288844E08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61" name="Rectangle 33">
            <a:extLst>
              <a:ext uri="{FF2B5EF4-FFF2-40B4-BE49-F238E27FC236}">
                <a16:creationId xmlns:a16="http://schemas.microsoft.com/office/drawing/2014/main" id="{F2DAA5A0-DB17-8CC4-B994-44CFE6A91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62" name="Rectangle 34">
            <a:extLst>
              <a:ext uri="{FF2B5EF4-FFF2-40B4-BE49-F238E27FC236}">
                <a16:creationId xmlns:a16="http://schemas.microsoft.com/office/drawing/2014/main" id="{94ED3F8F-6275-2B52-8B76-CFE6AF80B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63" name="Rectangle 35">
            <a:extLst>
              <a:ext uri="{FF2B5EF4-FFF2-40B4-BE49-F238E27FC236}">
                <a16:creationId xmlns:a16="http://schemas.microsoft.com/office/drawing/2014/main" id="{0E9C7D9E-E907-AF9C-85ED-D6F914242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64" name="Rectangle 36">
            <a:extLst>
              <a:ext uri="{FF2B5EF4-FFF2-40B4-BE49-F238E27FC236}">
                <a16:creationId xmlns:a16="http://schemas.microsoft.com/office/drawing/2014/main" id="{7FEC8159-39B5-53DD-6BF5-343AC374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65" name="Rectangle 37">
            <a:extLst>
              <a:ext uri="{FF2B5EF4-FFF2-40B4-BE49-F238E27FC236}">
                <a16:creationId xmlns:a16="http://schemas.microsoft.com/office/drawing/2014/main" id="{9D3969FA-9D8F-68EF-DEEB-2EDBF8DF8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966" name="Rectangle 38">
            <a:extLst>
              <a:ext uri="{FF2B5EF4-FFF2-40B4-BE49-F238E27FC236}">
                <a16:creationId xmlns:a16="http://schemas.microsoft.com/office/drawing/2014/main" id="{2AC21D2B-0E34-2A28-F6AB-DC8880CDEF7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457200"/>
            <a:ext cx="4192588" cy="3144838"/>
          </a:xfrm>
          <a:ln/>
        </p:spPr>
      </p:sp>
      <p:sp>
        <p:nvSpPr>
          <p:cNvPr id="1020967" name="Rectangle 39">
            <a:extLst>
              <a:ext uri="{FF2B5EF4-FFF2-40B4-BE49-F238E27FC236}">
                <a16:creationId xmlns:a16="http://schemas.microsoft.com/office/drawing/2014/main" id="{1BDD6F6F-A461-7A61-57EE-1C7EEA472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735388"/>
            <a:ext cx="5794375" cy="4800600"/>
          </a:xfrm>
        </p:spPr>
        <p:txBody>
          <a:bodyPr/>
          <a:lstStyle/>
          <a:p>
            <a:pPr marL="114300" indent="-114300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0990AD-FF8B-68C6-8D49-6EC0EEA7A7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275765-5262-3A48-AA4E-BF6DA98A912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26050" name="Rectangle 2">
            <a:extLst>
              <a:ext uri="{FF2B5EF4-FFF2-40B4-BE49-F238E27FC236}">
                <a16:creationId xmlns:a16="http://schemas.microsoft.com/office/drawing/2014/main" id="{68C1EFB2-99AC-F83B-CB29-32D618EE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-1588"/>
            <a:ext cx="297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1" name="Rectangle 3">
            <a:extLst>
              <a:ext uri="{FF2B5EF4-FFF2-40B4-BE49-F238E27FC236}">
                <a16:creationId xmlns:a16="http://schemas.microsoft.com/office/drawing/2014/main" id="{50E532D5-9C10-70CA-97ED-0FB9CCE6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8388"/>
            <a:ext cx="29733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2" name="Rectangle 4">
            <a:extLst>
              <a:ext uri="{FF2B5EF4-FFF2-40B4-BE49-F238E27FC236}">
                <a16:creationId xmlns:a16="http://schemas.microsoft.com/office/drawing/2014/main" id="{9DB1E5F8-83DA-076C-0C7C-6FFC0D14F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973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3" name="Rectangle 5">
            <a:extLst>
              <a:ext uri="{FF2B5EF4-FFF2-40B4-BE49-F238E27FC236}">
                <a16:creationId xmlns:a16="http://schemas.microsoft.com/office/drawing/2014/main" id="{4CA0EBA9-CE2F-13B5-399B-4D57AC9CE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788" y="-1588"/>
            <a:ext cx="2973387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4" name="Rectangle 6">
            <a:extLst>
              <a:ext uri="{FF2B5EF4-FFF2-40B4-BE49-F238E27FC236}">
                <a16:creationId xmlns:a16="http://schemas.microsoft.com/office/drawing/2014/main" id="{02A22FE8-A811-D787-AE16-495827F3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8388"/>
            <a:ext cx="2973388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5" name="Rectangle 7">
            <a:extLst>
              <a:ext uri="{FF2B5EF4-FFF2-40B4-BE49-F238E27FC236}">
                <a16:creationId xmlns:a16="http://schemas.microsoft.com/office/drawing/2014/main" id="{9E2181B5-E114-1552-DCA6-D5BAF789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8"/>
            <a:ext cx="2973388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6" name="Rectangle 8">
            <a:extLst>
              <a:ext uri="{FF2B5EF4-FFF2-40B4-BE49-F238E27FC236}">
                <a16:creationId xmlns:a16="http://schemas.microsoft.com/office/drawing/2014/main" id="{9830A65A-D3FA-90D9-146C-3AA8CD72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7" name="Rectangle 9">
            <a:extLst>
              <a:ext uri="{FF2B5EF4-FFF2-40B4-BE49-F238E27FC236}">
                <a16:creationId xmlns:a16="http://schemas.microsoft.com/office/drawing/2014/main" id="{77FEC021-965D-B0A0-E9E8-70765925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8" name="Rectangle 10">
            <a:extLst>
              <a:ext uri="{FF2B5EF4-FFF2-40B4-BE49-F238E27FC236}">
                <a16:creationId xmlns:a16="http://schemas.microsoft.com/office/drawing/2014/main" id="{204BD8E8-D5DD-3AFC-BE1A-FC4DE9D8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59" name="Rectangle 11">
            <a:extLst>
              <a:ext uri="{FF2B5EF4-FFF2-40B4-BE49-F238E27FC236}">
                <a16:creationId xmlns:a16="http://schemas.microsoft.com/office/drawing/2014/main" id="{518B5BBF-65DD-B664-0252-8ECBF33FE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0" name="Rectangle 12">
            <a:extLst>
              <a:ext uri="{FF2B5EF4-FFF2-40B4-BE49-F238E27FC236}">
                <a16:creationId xmlns:a16="http://schemas.microsoft.com/office/drawing/2014/main" id="{F0BB6DD0-7690-A126-D69A-24F1718E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1" name="Rectangle 13">
            <a:extLst>
              <a:ext uri="{FF2B5EF4-FFF2-40B4-BE49-F238E27FC236}">
                <a16:creationId xmlns:a16="http://schemas.microsoft.com/office/drawing/2014/main" id="{701F5598-F72E-2F47-E035-5A3682E5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2" name="Rectangle 14">
            <a:extLst>
              <a:ext uri="{FF2B5EF4-FFF2-40B4-BE49-F238E27FC236}">
                <a16:creationId xmlns:a16="http://schemas.microsoft.com/office/drawing/2014/main" id="{3B2DF31B-85D8-14F9-46FF-6B86A2713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3" name="Rectangle 15">
            <a:extLst>
              <a:ext uri="{FF2B5EF4-FFF2-40B4-BE49-F238E27FC236}">
                <a16:creationId xmlns:a16="http://schemas.microsoft.com/office/drawing/2014/main" id="{15F467F8-F3B9-F37A-C4CA-13041311C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4" name="Rectangle 16">
            <a:extLst>
              <a:ext uri="{FF2B5EF4-FFF2-40B4-BE49-F238E27FC236}">
                <a16:creationId xmlns:a16="http://schemas.microsoft.com/office/drawing/2014/main" id="{77878F7A-6004-B454-F534-FB543C924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5" name="Rectangle 17">
            <a:extLst>
              <a:ext uri="{FF2B5EF4-FFF2-40B4-BE49-F238E27FC236}">
                <a16:creationId xmlns:a16="http://schemas.microsoft.com/office/drawing/2014/main" id="{C2A594FF-0B76-D4EA-5162-F4E19D1EE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6" name="Rectangle 18">
            <a:extLst>
              <a:ext uri="{FF2B5EF4-FFF2-40B4-BE49-F238E27FC236}">
                <a16:creationId xmlns:a16="http://schemas.microsoft.com/office/drawing/2014/main" id="{B1015035-679A-C8AC-B908-40013E298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7" name="Rectangle 19">
            <a:extLst>
              <a:ext uri="{FF2B5EF4-FFF2-40B4-BE49-F238E27FC236}">
                <a16:creationId xmlns:a16="http://schemas.microsoft.com/office/drawing/2014/main" id="{46240067-092F-1470-88EA-4B35621C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8" name="Rectangle 20">
            <a:extLst>
              <a:ext uri="{FF2B5EF4-FFF2-40B4-BE49-F238E27FC236}">
                <a16:creationId xmlns:a16="http://schemas.microsoft.com/office/drawing/2014/main" id="{DF30C2DE-BFFA-44E4-B218-F2E7FA20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1588"/>
            <a:ext cx="297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69" name="Rectangle 21">
            <a:extLst>
              <a:ext uri="{FF2B5EF4-FFF2-40B4-BE49-F238E27FC236}">
                <a16:creationId xmlns:a16="http://schemas.microsoft.com/office/drawing/2014/main" id="{CF69BA45-708D-DCEF-7E86-BB884B54D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33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0" name="Rectangle 22">
            <a:extLst>
              <a:ext uri="{FF2B5EF4-FFF2-40B4-BE49-F238E27FC236}">
                <a16:creationId xmlns:a16="http://schemas.microsoft.com/office/drawing/2014/main" id="{D7D95481-8475-A24A-17F4-451CF3BB0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33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1" name="Rectangle 23">
            <a:extLst>
              <a:ext uri="{FF2B5EF4-FFF2-40B4-BE49-F238E27FC236}">
                <a16:creationId xmlns:a16="http://schemas.microsoft.com/office/drawing/2014/main" id="{746C09AD-834B-AB8D-4B38-56B2DFD0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2" name="Rectangle 24">
            <a:extLst>
              <a:ext uri="{FF2B5EF4-FFF2-40B4-BE49-F238E27FC236}">
                <a16:creationId xmlns:a16="http://schemas.microsoft.com/office/drawing/2014/main" id="{A8EC2B68-C14B-FF89-F66F-7183281B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3" name="Rectangle 25">
            <a:extLst>
              <a:ext uri="{FF2B5EF4-FFF2-40B4-BE49-F238E27FC236}">
                <a16:creationId xmlns:a16="http://schemas.microsoft.com/office/drawing/2014/main" id="{E8B55CEC-FA6A-A5FC-2217-3B047231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4" name="Rectangle 26">
            <a:extLst>
              <a:ext uri="{FF2B5EF4-FFF2-40B4-BE49-F238E27FC236}">
                <a16:creationId xmlns:a16="http://schemas.microsoft.com/office/drawing/2014/main" id="{C779E87F-F862-D3B3-D41C-9A9B3C45B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5" name="Rectangle 27">
            <a:extLst>
              <a:ext uri="{FF2B5EF4-FFF2-40B4-BE49-F238E27FC236}">
                <a16:creationId xmlns:a16="http://schemas.microsoft.com/office/drawing/2014/main" id="{295DA611-B3BA-1D02-2D66-6075B7514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6" name="Rectangle 28">
            <a:extLst>
              <a:ext uri="{FF2B5EF4-FFF2-40B4-BE49-F238E27FC236}">
                <a16:creationId xmlns:a16="http://schemas.microsoft.com/office/drawing/2014/main" id="{5B086975-40D0-C7EE-070E-4D88B9B3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7" name="Rectangle 29">
            <a:extLst>
              <a:ext uri="{FF2B5EF4-FFF2-40B4-BE49-F238E27FC236}">
                <a16:creationId xmlns:a16="http://schemas.microsoft.com/office/drawing/2014/main" id="{F5813166-D273-E234-F8B5-8E91A1BC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8" name="Rectangle 30">
            <a:extLst>
              <a:ext uri="{FF2B5EF4-FFF2-40B4-BE49-F238E27FC236}">
                <a16:creationId xmlns:a16="http://schemas.microsoft.com/office/drawing/2014/main" id="{F08AD35A-C437-A89B-9828-351229DA7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79" name="Rectangle 31">
            <a:extLst>
              <a:ext uri="{FF2B5EF4-FFF2-40B4-BE49-F238E27FC236}">
                <a16:creationId xmlns:a16="http://schemas.microsoft.com/office/drawing/2014/main" id="{1A03E48C-1F12-F5CD-669F-766C80CC6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0" name="Rectangle 32">
            <a:extLst>
              <a:ext uri="{FF2B5EF4-FFF2-40B4-BE49-F238E27FC236}">
                <a16:creationId xmlns:a16="http://schemas.microsoft.com/office/drawing/2014/main" id="{27BB118B-C92D-65AA-F444-83B05143B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1" name="Rectangle 33">
            <a:extLst>
              <a:ext uri="{FF2B5EF4-FFF2-40B4-BE49-F238E27FC236}">
                <a16:creationId xmlns:a16="http://schemas.microsoft.com/office/drawing/2014/main" id="{4888DD99-EDC6-ED44-8F46-CF6DCAD65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2" name="Rectangle 34">
            <a:extLst>
              <a:ext uri="{FF2B5EF4-FFF2-40B4-BE49-F238E27FC236}">
                <a16:creationId xmlns:a16="http://schemas.microsoft.com/office/drawing/2014/main" id="{5B3A0F7F-92DB-D7FE-DF3E-1BCFF91E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5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3" name="Rectangle 35">
            <a:extLst>
              <a:ext uri="{FF2B5EF4-FFF2-40B4-BE49-F238E27FC236}">
                <a16:creationId xmlns:a16="http://schemas.microsoft.com/office/drawing/2014/main" id="{CC812610-1395-AE58-3D16-BCFFFDDB0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4" name="Rectangle 36">
            <a:extLst>
              <a:ext uri="{FF2B5EF4-FFF2-40B4-BE49-F238E27FC236}">
                <a16:creationId xmlns:a16="http://schemas.microsoft.com/office/drawing/2014/main" id="{F8D6F4FD-6203-A0FE-1629-FC125BC00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86800"/>
            <a:ext cx="2971801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5" name="Rectangle 37">
            <a:extLst>
              <a:ext uri="{FF2B5EF4-FFF2-40B4-BE49-F238E27FC236}">
                <a16:creationId xmlns:a16="http://schemas.microsoft.com/office/drawing/2014/main" id="{5CE52669-5B2F-5653-B136-0DA1FABF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6" name="Rectangle 38">
            <a:extLst>
              <a:ext uri="{FF2B5EF4-FFF2-40B4-BE49-F238E27FC236}">
                <a16:creationId xmlns:a16="http://schemas.microsoft.com/office/drawing/2014/main" id="{CF5C130F-A0AC-C1E8-FD7B-99865429B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-1588"/>
            <a:ext cx="2976562" cy="40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7" name="Rectangle 39">
            <a:extLst>
              <a:ext uri="{FF2B5EF4-FFF2-40B4-BE49-F238E27FC236}">
                <a16:creationId xmlns:a16="http://schemas.microsoft.com/office/drawing/2014/main" id="{FBCD7345-ACC5-DCEC-B15A-941D65262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8637588"/>
            <a:ext cx="2971801" cy="50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8" name="Rectangle 40">
            <a:extLst>
              <a:ext uri="{FF2B5EF4-FFF2-40B4-BE49-F238E27FC236}">
                <a16:creationId xmlns:a16="http://schemas.microsoft.com/office/drawing/2014/main" id="{8B6AA0EC-F159-F8C8-B671-D318BE5F6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8" y="-1588"/>
            <a:ext cx="2971801" cy="40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089" name="Rectangle 41">
            <a:extLst>
              <a:ext uri="{FF2B5EF4-FFF2-40B4-BE49-F238E27FC236}">
                <a16:creationId xmlns:a16="http://schemas.microsoft.com/office/drawing/2014/main" id="{82A0DF90-3AE8-3E3A-6CAF-BBF2ED8279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371600" y="457200"/>
            <a:ext cx="4192588" cy="3144838"/>
          </a:xfrm>
          <a:ln/>
        </p:spPr>
      </p:sp>
      <p:sp>
        <p:nvSpPr>
          <p:cNvPr id="1026090" name="Rectangle 42">
            <a:extLst>
              <a:ext uri="{FF2B5EF4-FFF2-40B4-BE49-F238E27FC236}">
                <a16:creationId xmlns:a16="http://schemas.microsoft.com/office/drawing/2014/main" id="{A25522DC-80A0-9EAD-12F3-A8E3BE130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3735388"/>
            <a:ext cx="5794375" cy="4800600"/>
          </a:xfrm>
        </p:spPr>
        <p:txBody>
          <a:bodyPr/>
          <a:lstStyle/>
          <a:p>
            <a:pPr marL="114300" indent="-114300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C88AEE-3B46-2C20-A90F-C78E2AB08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A1786-E410-974A-BB96-7D6A8309461F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FCBB9405-C0D0-B8AC-CB40-F6EB0845F684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70013" y="455613"/>
            <a:ext cx="4195762" cy="3146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E71E14E9-1CC9-CF56-20E9-47425C92792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533400" y="3735388"/>
            <a:ext cx="5794375" cy="480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6" tIns="44947" rIns="89896" bIns="449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7676AD5-3C77-42AE-29D0-98A67E375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0685E-C04E-1A49-AED1-84FBD83A7817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B114D670-7E70-D2C0-D74E-C2647A227B2C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70013" y="455613"/>
            <a:ext cx="4195762" cy="3146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6BDF5B09-473A-7BD5-BB3F-EF6797651E2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533400" y="3735388"/>
            <a:ext cx="5794375" cy="480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6" tIns="44947" rIns="89896" bIns="44947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A1C97C6-8B3F-8C98-48D0-3EF4A46C9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D47D2C-1F93-2C44-A0E8-9D2FEF79F9FA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CFB8A6F5-C42F-CE58-610C-C0D93EFE7898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370013" y="455613"/>
            <a:ext cx="4195762" cy="3146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CC9CB675-9B64-BBDA-AED1-11212A210C2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533400" y="3735388"/>
            <a:ext cx="5794375" cy="48006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6" tIns="44947" rIns="89896" bIns="44947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06D9-EAD8-B5B7-AB21-66682963D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B2A15-9861-DD7F-FA8E-9C2B6798F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389239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B240-23F5-C796-F180-708E8E9F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6A845-B1F2-B427-C345-138831B59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6306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65976-4437-7C26-AE0E-BA40CCBBD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DFD3C-AA6A-5858-4144-1B6B72FA8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7649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070FEC-3D8B-4967-F4C2-7CAD363B4F0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228600"/>
            <a:ext cx="77724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448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3E41-8012-5290-68FA-6545DD8A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9106D-AD13-316E-DD8E-0233F0E95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32B75-F0A0-0186-7D16-140A53FC89F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D90E62-CA24-0DF0-FC0D-6E4B451EC81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5091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AF18-6095-1275-5EF0-145640CE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728B-320D-9B35-4729-2B1445E41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88361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249F-68C0-63BD-A480-B1AFC324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888D5-ABDD-9366-22E8-2436D481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66453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04E9-8A73-E19B-DEBF-EA11D123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5F12-3215-5389-DB64-155EAAF3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2E6B4-597E-DCF0-C98C-CDE9B5E68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1582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33B1-A948-D27B-A6DA-4B7A92FE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3E0A-0CB5-97C7-A567-E67AD985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B4353-8A56-371D-BF49-B9EEE39A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4D29A-AFD9-49D0-394B-9E39B9226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73C0A-47A1-F5E9-4D89-E8233B7EF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785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04DD-7144-3229-4202-5AAAF16D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7724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1203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C04F-C321-8577-CA13-CA03CEA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63DAE-E90D-A189-C74F-96FE5318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8C005-B7C7-C8DD-75F3-E7F6AC676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104938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8CB4-6ACD-9A81-F597-33A951B5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0C9A-70F6-FCAB-9B19-0DDEB6446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9660D-0508-1371-FB35-CC291C608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965399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8" name="Rectangle 6">
            <a:extLst>
              <a:ext uri="{FF2B5EF4-FFF2-40B4-BE49-F238E27FC236}">
                <a16:creationId xmlns:a16="http://schemas.microsoft.com/office/drawing/2014/main" id="{FCE388A2-7E53-6ADE-2FCD-FA66FDC5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3600"/>
            <a:ext cx="9144000" cy="9144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7B84C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4400" i="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960514" name="Rectangle 2">
            <a:extLst>
              <a:ext uri="{FF2B5EF4-FFF2-40B4-BE49-F238E27FC236}">
                <a16:creationId xmlns:a16="http://schemas.microsoft.com/office/drawing/2014/main" id="{7961E67D-3C75-0C94-A987-C17DAFF05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60515" name="Rectangle 3">
            <a:extLst>
              <a:ext uri="{FF2B5EF4-FFF2-40B4-BE49-F238E27FC236}">
                <a16:creationId xmlns:a16="http://schemas.microsoft.com/office/drawing/2014/main" id="{C8F18E93-E867-3DF6-8D4B-F6955DC66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0519" name="Text Box 7">
            <a:extLst>
              <a:ext uri="{FF2B5EF4-FFF2-40B4-BE49-F238E27FC236}">
                <a16:creationId xmlns:a16="http://schemas.microsoft.com/office/drawing/2014/main" id="{8D97CCA9-3285-7364-9F1E-EAAE66FAA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15088"/>
            <a:ext cx="26812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© Digital Integrated Circuits</a:t>
            </a:r>
            <a:r>
              <a:rPr lang="en-US" altLang="en-US" sz="1800" i="0" baseline="30000">
                <a:latin typeface="Arial Narrow" panose="020B0604020202020204" pitchFamily="34" charset="0"/>
              </a:rPr>
              <a:t>2nd</a:t>
            </a:r>
          </a:p>
        </p:txBody>
      </p:sp>
      <p:sp>
        <p:nvSpPr>
          <p:cNvPr id="960520" name="Text Box 8">
            <a:extLst>
              <a:ext uri="{FF2B5EF4-FFF2-40B4-BE49-F238E27FC236}">
                <a16:creationId xmlns:a16="http://schemas.microsoft.com/office/drawing/2014/main" id="{0E64476E-DA19-48A3-3A1D-B44BFF317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400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latin typeface="Arial Narrow" panose="020B0604020202020204" pitchFamily="34" charset="0"/>
              </a:rPr>
              <a:t>Interconnect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 kern="1200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rgbClr val="C66B5A"/>
          </a:solidFill>
          <a:effectLst>
            <a:outerShdw blurRad="38100" dist="38100" dir="2700000" algn="tl">
              <a:srgbClr val="C0C0C0"/>
            </a:outerShdw>
          </a:effectLst>
          <a:latin typeface="Arial Narrow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15263"/>
        </a:buClr>
        <a:buSzPct val="75000"/>
        <a:buFont typeface="Wingdings" pitchFamily="2" charset="2"/>
        <a:buChar char="q"/>
        <a:defRPr sz="3200" kern="1200">
          <a:solidFill>
            <a:srgbClr val="31526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C9D1E"/>
        </a:buClr>
        <a:buSzPct val="65000"/>
        <a:buFont typeface="Monotype Sort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Times New Roman" panose="02020603050405020304" pitchFamily="18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BBC7161D-13B3-9A07-B176-A338E077DED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1371600"/>
            <a:ext cx="4800600" cy="1143000"/>
          </a:xfrm>
        </p:spPr>
        <p:txBody>
          <a:bodyPr/>
          <a:lstStyle/>
          <a:p>
            <a:pPr algn="l"/>
            <a:r>
              <a:rPr lang="en-US" altLang="en-US" sz="4400"/>
              <a:t>Digital Integrated Circuits</a:t>
            </a:r>
            <a:br>
              <a:rPr lang="en-US" altLang="en-US" sz="4400"/>
            </a:br>
            <a:r>
              <a:rPr lang="en-US" altLang="en-US" sz="3600"/>
              <a:t>A Design Perspective</a:t>
            </a:r>
            <a:endParaRPr lang="en-US" altLang="en-US" sz="4800"/>
          </a:p>
        </p:txBody>
      </p:sp>
      <p:pic>
        <p:nvPicPr>
          <p:cNvPr id="962563" name="Picture 3">
            <a:extLst>
              <a:ext uri="{FF2B5EF4-FFF2-40B4-BE49-F238E27FC236}">
                <a16:creationId xmlns:a16="http://schemas.microsoft.com/office/drawing/2014/main" id="{D67DF468-EE8B-BAA3-22F4-0D7A6F543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36766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564" name="Text Box 4">
            <a:extLst>
              <a:ext uri="{FF2B5EF4-FFF2-40B4-BE49-F238E27FC236}">
                <a16:creationId xmlns:a16="http://schemas.microsoft.com/office/drawing/2014/main" id="{863354BA-ED04-B366-D54B-2804D71E4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30650"/>
            <a:ext cx="3544888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Coping with</a:t>
            </a:r>
            <a:b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4800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Interconnect</a:t>
            </a:r>
          </a:p>
        </p:txBody>
      </p:sp>
      <p:sp>
        <p:nvSpPr>
          <p:cNvPr id="962565" name="Text Box 5">
            <a:extLst>
              <a:ext uri="{FF2B5EF4-FFF2-40B4-BE49-F238E27FC236}">
                <a16:creationId xmlns:a16="http://schemas.microsoft.com/office/drawing/2014/main" id="{34E180E8-2D0C-4FC2-9BC2-C00CE6D9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590800"/>
            <a:ext cx="3390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Jan M. Rabaey</a:t>
            </a:r>
          </a:p>
          <a:p>
            <a:r>
              <a:rPr lang="en-US" altLang="en-US" i="0"/>
              <a:t>Anantha Chandrakasan</a:t>
            </a:r>
          </a:p>
          <a:p>
            <a:r>
              <a:rPr lang="en-US" altLang="en-US" i="0"/>
              <a:t>Borivoje Nikolic</a:t>
            </a:r>
          </a:p>
        </p:txBody>
      </p:sp>
      <p:sp>
        <p:nvSpPr>
          <p:cNvPr id="962566" name="Text Box 6">
            <a:extLst>
              <a:ext uri="{FF2B5EF4-FFF2-40B4-BE49-F238E27FC236}">
                <a16:creationId xmlns:a16="http://schemas.microsoft.com/office/drawing/2014/main" id="{E625F674-CCAB-62DD-BDB5-6ECEF999C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8" y="5562600"/>
            <a:ext cx="286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December 15, 2002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>
            <a:extLst>
              <a:ext uri="{FF2B5EF4-FFF2-40B4-BE49-F238E27FC236}">
                <a16:creationId xmlns:a16="http://schemas.microsoft.com/office/drawing/2014/main" id="{91D4B018-EE87-E4D2-04C3-48609F787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 of Cross Talk on Delay </a:t>
            </a:r>
          </a:p>
        </p:txBody>
      </p:sp>
      <p:pic>
        <p:nvPicPr>
          <p:cNvPr id="988164" name="Picture 4">
            <a:extLst>
              <a:ext uri="{FF2B5EF4-FFF2-40B4-BE49-F238E27FC236}">
                <a16:creationId xmlns:a16="http://schemas.microsoft.com/office/drawing/2014/main" id="{12F8CE22-5CF3-C8BC-4FF0-859F45FD443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905000"/>
            <a:ext cx="7227888" cy="29718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988166" name="Text Box 6">
            <a:extLst>
              <a:ext uri="{FF2B5EF4-FFF2-40B4-BE49-F238E27FC236}">
                <a16:creationId xmlns:a16="http://schemas.microsoft.com/office/drawing/2014/main" id="{AEF4B0B6-0EA2-965E-2729-C1558964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297488"/>
            <a:ext cx="752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r is ratio between capacitance to GND and to neighbor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39" name="Rectangle 31">
            <a:extLst>
              <a:ext uri="{FF2B5EF4-FFF2-40B4-BE49-F238E27FC236}">
                <a16:creationId xmlns:a16="http://schemas.microsoft.com/office/drawing/2014/main" id="{AAD6E4BF-BF18-C4D1-97B8-D5E1FC73D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altLang="en-US" sz="4000"/>
              <a:t>Structured Predictable Interconnect</a:t>
            </a:r>
          </a:p>
        </p:txBody>
      </p:sp>
      <p:pic>
        <p:nvPicPr>
          <p:cNvPr id="990245" name="Picture 37">
            <a:extLst>
              <a:ext uri="{FF2B5EF4-FFF2-40B4-BE49-F238E27FC236}">
                <a16:creationId xmlns:a16="http://schemas.microsoft.com/office/drawing/2014/main" id="{D6E86D6C-1C6B-D5A0-4F0A-E9A34AAAB14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066800"/>
            <a:ext cx="4572000" cy="3432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990247" name="Text Box 39">
            <a:extLst>
              <a:ext uri="{FF2B5EF4-FFF2-40B4-BE49-F238E27FC236}">
                <a16:creationId xmlns:a16="http://schemas.microsoft.com/office/drawing/2014/main" id="{6CBAFBBD-8AEE-09FF-A3FA-FAAC51AF4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68800"/>
            <a:ext cx="8177213" cy="197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i="0">
                <a:solidFill>
                  <a:srgbClr val="C66B5A"/>
                </a:solidFill>
              </a:rPr>
              <a:t>Example: Dense Wire Fabric ([Sunil Kathri])</a:t>
            </a:r>
          </a:p>
          <a:p>
            <a:r>
              <a:rPr lang="en-US" altLang="en-US" i="0">
                <a:solidFill>
                  <a:srgbClr val="315263"/>
                </a:solidFill>
              </a:rPr>
              <a:t>Trade-off:</a:t>
            </a:r>
          </a:p>
          <a:p>
            <a:pPr>
              <a:buFontTx/>
              <a:buChar char="•"/>
            </a:pPr>
            <a:r>
              <a:rPr lang="en-US" altLang="en-US" i="0"/>
              <a:t> Cross-coupling capacitance 40x lower, 2% delay variation</a:t>
            </a:r>
          </a:p>
          <a:p>
            <a:pPr>
              <a:buFontTx/>
              <a:buChar char="•"/>
            </a:pPr>
            <a:r>
              <a:rPr lang="en-US" altLang="en-US" i="0"/>
              <a:t> Increase in area and overall capacitance </a:t>
            </a:r>
          </a:p>
          <a:p>
            <a:r>
              <a:rPr lang="en-US" altLang="en-US" i="0"/>
              <a:t>Also: FPGAs, VPGAs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>
            <a:extLst>
              <a:ext uri="{FF2B5EF4-FFF2-40B4-BE49-F238E27FC236}">
                <a16:creationId xmlns:a16="http://schemas.microsoft.com/office/drawing/2014/main" id="{9BA73D2A-3A55-E181-BAB6-6613E314C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772525" cy="381000"/>
          </a:xfrm>
        </p:spPr>
        <p:txBody>
          <a:bodyPr/>
          <a:lstStyle/>
          <a:p>
            <a:r>
              <a:rPr lang="en-US" altLang="en-US" sz="3600"/>
              <a:t>Interconnect Projections</a:t>
            </a:r>
            <a:br>
              <a:rPr lang="en-US" altLang="en-US" sz="3600"/>
            </a:br>
            <a:r>
              <a:rPr lang="en-US" altLang="en-US" sz="3600"/>
              <a:t>Low-k dielectrics</a:t>
            </a:r>
            <a:endParaRPr lang="en-US" altLang="en-US"/>
          </a:p>
        </p:txBody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98B6094E-7FA4-4A15-33E5-5468F8E65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1447800"/>
            <a:ext cx="7399338" cy="2673350"/>
          </a:xfrm>
        </p:spPr>
        <p:txBody>
          <a:bodyPr/>
          <a:lstStyle/>
          <a:p>
            <a:pPr marL="285750" indent="-285750"/>
            <a:r>
              <a:rPr lang="en-US" altLang="en-US" sz="2000"/>
              <a:t>Both </a:t>
            </a:r>
            <a:r>
              <a:rPr lang="en-US" altLang="en-US" sz="2000" i="1"/>
              <a:t>delay and power are reduced</a:t>
            </a:r>
            <a:r>
              <a:rPr lang="en-US" altLang="en-US" sz="2000"/>
              <a:t> by dropping interconnect capacitance</a:t>
            </a:r>
          </a:p>
          <a:p>
            <a:pPr marL="285750" indent="-285750"/>
            <a:r>
              <a:rPr lang="en-US" altLang="en-US" sz="2000"/>
              <a:t>Types of low-k materials include: inorganic (SiO</a:t>
            </a:r>
            <a:r>
              <a:rPr lang="en-US" altLang="en-US" sz="2000" baseline="-25000"/>
              <a:t>2</a:t>
            </a:r>
            <a:r>
              <a:rPr lang="en-US" altLang="en-US" sz="2000"/>
              <a:t>), organic (Polyimides) and aerogels (ultra low-k)</a:t>
            </a:r>
          </a:p>
          <a:p>
            <a:pPr marL="285750" indent="-285750"/>
            <a:r>
              <a:rPr lang="en-US" altLang="en-US" sz="2000"/>
              <a:t>The numbers below are on the </a:t>
            </a:r>
            <a:br>
              <a:rPr lang="en-US" altLang="en-US" sz="2000"/>
            </a:br>
            <a:r>
              <a:rPr lang="en-US" altLang="en-US" sz="2000"/>
              <a:t>conservative side of the NRTS roadmap</a:t>
            </a:r>
            <a:endParaRPr lang="en-US" altLang="en-US" sz="2400"/>
          </a:p>
        </p:txBody>
      </p:sp>
      <p:graphicFrame>
        <p:nvGraphicFramePr>
          <p:cNvPr id="941060" name="Object 4">
            <a:extLst>
              <a:ext uri="{FF2B5EF4-FFF2-40B4-BE49-F238E27FC236}">
                <a16:creationId xmlns:a16="http://schemas.microsoft.com/office/drawing/2014/main" id="{7955ECD9-2117-3765-E48B-4704BB46A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72000"/>
          <a:ext cx="7011987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244000" imgH="7543800" progId="Word.Document.8">
                  <p:embed/>
                </p:oleObj>
              </mc:Choice>
              <mc:Fallback>
                <p:oleObj name="Document" r:id="rId2" imgW="47244000" imgH="7543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775" r="12775" b="7269"/>
                      <a:stretch>
                        <a:fillRect/>
                      </a:stretch>
                    </p:blipFill>
                    <p:spPr bwMode="auto">
                      <a:xfrm>
                        <a:off x="827088" y="4572000"/>
                        <a:ext cx="7011987" cy="13906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1061" name="Group 5">
            <a:extLst>
              <a:ext uri="{FF2B5EF4-FFF2-40B4-BE49-F238E27FC236}">
                <a16:creationId xmlns:a16="http://schemas.microsoft.com/office/drawing/2014/main" id="{E4461F35-2703-4B7A-4290-995AD55BD9E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667000"/>
            <a:ext cx="2451100" cy="1763713"/>
            <a:chOff x="4154" y="2021"/>
            <a:chExt cx="1544" cy="1111"/>
          </a:xfrm>
        </p:grpSpPr>
        <p:sp>
          <p:nvSpPr>
            <p:cNvPr id="941062" name="Arc 6">
              <a:extLst>
                <a:ext uri="{FF2B5EF4-FFF2-40B4-BE49-F238E27FC236}">
                  <a16:creationId xmlns:a16="http://schemas.microsoft.com/office/drawing/2014/main" id="{968D7452-C072-1E12-7854-D95A03DAA7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0" y="2712"/>
              <a:ext cx="245" cy="4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537"/>
                <a:gd name="T1" fmla="*/ 0 h 21600"/>
                <a:gd name="T2" fmla="*/ 19537 w 19537"/>
                <a:gd name="T3" fmla="*/ 12387 h 21600"/>
                <a:gd name="T4" fmla="*/ 0 w 195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37" h="21600" fill="none" extrusionOk="0">
                  <a:moveTo>
                    <a:pt x="0" y="0"/>
                  </a:moveTo>
                  <a:cubicBezTo>
                    <a:pt x="8360" y="0"/>
                    <a:pt x="15970" y="4825"/>
                    <a:pt x="19536" y="12387"/>
                  </a:cubicBezTo>
                </a:path>
                <a:path w="19537" h="21600" stroke="0" extrusionOk="0">
                  <a:moveTo>
                    <a:pt x="0" y="0"/>
                  </a:moveTo>
                  <a:cubicBezTo>
                    <a:pt x="8360" y="0"/>
                    <a:pt x="15970" y="4825"/>
                    <a:pt x="19536" y="123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63" name="Arc 7">
              <a:extLst>
                <a:ext uri="{FF2B5EF4-FFF2-40B4-BE49-F238E27FC236}">
                  <a16:creationId xmlns:a16="http://schemas.microsoft.com/office/drawing/2014/main" id="{CFDDFBA5-47CC-59FA-3058-A72198F6F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0" y="2718"/>
              <a:ext cx="245" cy="4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537"/>
                <a:gd name="T1" fmla="*/ 0 h 21600"/>
                <a:gd name="T2" fmla="*/ 19537 w 19537"/>
                <a:gd name="T3" fmla="*/ 12387 h 21600"/>
                <a:gd name="T4" fmla="*/ 0 w 195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37" h="21600" fill="none" extrusionOk="0">
                  <a:moveTo>
                    <a:pt x="0" y="0"/>
                  </a:moveTo>
                  <a:cubicBezTo>
                    <a:pt x="8360" y="0"/>
                    <a:pt x="15970" y="4825"/>
                    <a:pt x="19536" y="12387"/>
                  </a:cubicBezTo>
                </a:path>
                <a:path w="19537" h="21600" stroke="0" extrusionOk="0">
                  <a:moveTo>
                    <a:pt x="0" y="0"/>
                  </a:moveTo>
                  <a:cubicBezTo>
                    <a:pt x="8360" y="0"/>
                    <a:pt x="15970" y="4825"/>
                    <a:pt x="19536" y="123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64" name="Rectangle 8">
              <a:extLst>
                <a:ext uri="{FF2B5EF4-FFF2-40B4-BE49-F238E27FC236}">
                  <a16:creationId xmlns:a16="http://schemas.microsoft.com/office/drawing/2014/main" id="{9A7E462D-F697-5FA9-47A4-259720F85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2201"/>
              <a:ext cx="1530" cy="714"/>
            </a:xfrm>
            <a:prstGeom prst="rect">
              <a:avLst/>
            </a:prstGeom>
            <a:solidFill>
              <a:srgbClr val="D5FFD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65" name="Rectangle 9">
              <a:extLst>
                <a:ext uri="{FF2B5EF4-FFF2-40B4-BE49-F238E27FC236}">
                  <a16:creationId xmlns:a16="http://schemas.microsoft.com/office/drawing/2014/main" id="{FA74E77C-6940-9911-F611-A5BFCC31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4" y="2381"/>
              <a:ext cx="372" cy="36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bg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66" name="Rectangle 10">
              <a:extLst>
                <a:ext uri="{FF2B5EF4-FFF2-40B4-BE49-F238E27FC236}">
                  <a16:creationId xmlns:a16="http://schemas.microsoft.com/office/drawing/2014/main" id="{12911B41-F938-1838-F43C-83AAB0BA3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6" y="2911"/>
              <a:ext cx="1524" cy="12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67" name="Rectangle 11">
              <a:extLst>
                <a:ext uri="{FF2B5EF4-FFF2-40B4-BE49-F238E27FC236}">
                  <a16:creationId xmlns:a16="http://schemas.microsoft.com/office/drawing/2014/main" id="{A82C179C-5DC4-A242-9BBE-1EFD0C5DF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2074"/>
              <a:ext cx="1544" cy="12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68" name="Text Box 12">
              <a:extLst>
                <a:ext uri="{FF2B5EF4-FFF2-40B4-BE49-F238E27FC236}">
                  <a16:creationId xmlns:a16="http://schemas.microsoft.com/office/drawing/2014/main" id="{1099C0D9-6BAB-B008-22EB-952E67876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6" y="2381"/>
              <a:ext cx="1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2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 i="0">
                  <a:solidFill>
                    <a:schemeClr val="hlink"/>
                  </a:solidFill>
                  <a:latin typeface="Symbol" pitchFamily="2" charset="2"/>
                </a:rPr>
                <a:t>e</a:t>
              </a:r>
              <a:endParaRPr lang="en-US" altLang="en-US" sz="1600" b="1" i="0">
                <a:solidFill>
                  <a:schemeClr val="hlink"/>
                </a:solidFill>
              </a:endParaRPr>
            </a:p>
          </p:txBody>
        </p:sp>
        <p:sp>
          <p:nvSpPr>
            <p:cNvPr id="941069" name="Arc 13">
              <a:extLst>
                <a:ext uri="{FF2B5EF4-FFF2-40B4-BE49-F238E27FC236}">
                  <a16:creationId xmlns:a16="http://schemas.microsoft.com/office/drawing/2014/main" id="{333D3225-B9E6-D338-1F0A-5AAE548989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94" y="2579"/>
              <a:ext cx="360" cy="3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0" name="Arc 14">
              <a:extLst>
                <a:ext uri="{FF2B5EF4-FFF2-40B4-BE49-F238E27FC236}">
                  <a16:creationId xmlns:a16="http://schemas.microsoft.com/office/drawing/2014/main" id="{11DCA0D6-56A9-D43B-8E2A-1529EF6A4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8" y="2579"/>
              <a:ext cx="360" cy="3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1" name="Arc 15">
              <a:extLst>
                <a:ext uri="{FF2B5EF4-FFF2-40B4-BE49-F238E27FC236}">
                  <a16:creationId xmlns:a16="http://schemas.microsoft.com/office/drawing/2014/main" id="{B1432480-70A1-F6BE-1424-D25178A662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94" y="2747"/>
              <a:ext cx="72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2" name="Arc 16">
              <a:extLst>
                <a:ext uri="{FF2B5EF4-FFF2-40B4-BE49-F238E27FC236}">
                  <a16:creationId xmlns:a16="http://schemas.microsoft.com/office/drawing/2014/main" id="{F182A46B-9159-E03B-50E8-FC619645A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2" y="2753"/>
              <a:ext cx="72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3" name="Line 17">
              <a:extLst>
                <a:ext uri="{FF2B5EF4-FFF2-40B4-BE49-F238E27FC236}">
                  <a16:creationId xmlns:a16="http://schemas.microsoft.com/office/drawing/2014/main" id="{2732A7D5-5FC6-8229-F59E-C52352480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2741"/>
              <a:ext cx="0" cy="17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4" name="Line 18">
              <a:extLst>
                <a:ext uri="{FF2B5EF4-FFF2-40B4-BE49-F238E27FC236}">
                  <a16:creationId xmlns:a16="http://schemas.microsoft.com/office/drawing/2014/main" id="{F19A48FC-8540-E447-0D08-CFD34A501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6" y="2753"/>
              <a:ext cx="0" cy="17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5" name="Line 19">
              <a:extLst>
                <a:ext uri="{FF2B5EF4-FFF2-40B4-BE49-F238E27FC236}">
                  <a16:creationId xmlns:a16="http://schemas.microsoft.com/office/drawing/2014/main" id="{99974E65-5380-0FBD-FB1A-39247264BE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4" y="2753"/>
              <a:ext cx="0" cy="17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6" name="Arc 20">
              <a:extLst>
                <a:ext uri="{FF2B5EF4-FFF2-40B4-BE49-F238E27FC236}">
                  <a16:creationId xmlns:a16="http://schemas.microsoft.com/office/drawing/2014/main" id="{556CA8DA-6371-ACE3-20E8-6B508A33496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388" y="2189"/>
              <a:ext cx="360" cy="3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7" name="Arc 21">
              <a:extLst>
                <a:ext uri="{FF2B5EF4-FFF2-40B4-BE49-F238E27FC236}">
                  <a16:creationId xmlns:a16="http://schemas.microsoft.com/office/drawing/2014/main" id="{6B169955-77D7-EE4B-30AC-028B8A22504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502" y="2027"/>
              <a:ext cx="245" cy="4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537"/>
                <a:gd name="T1" fmla="*/ 0 h 21600"/>
                <a:gd name="T2" fmla="*/ 19537 w 19537"/>
                <a:gd name="T3" fmla="*/ 12387 h 21600"/>
                <a:gd name="T4" fmla="*/ 0 w 195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37" h="21600" fill="none" extrusionOk="0">
                  <a:moveTo>
                    <a:pt x="0" y="0"/>
                  </a:moveTo>
                  <a:cubicBezTo>
                    <a:pt x="8360" y="0"/>
                    <a:pt x="15970" y="4825"/>
                    <a:pt x="19536" y="12387"/>
                  </a:cubicBezTo>
                </a:path>
                <a:path w="19537" h="21600" stroke="0" extrusionOk="0">
                  <a:moveTo>
                    <a:pt x="0" y="0"/>
                  </a:moveTo>
                  <a:cubicBezTo>
                    <a:pt x="8360" y="0"/>
                    <a:pt x="15970" y="4825"/>
                    <a:pt x="19536" y="123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8" name="Arc 22">
              <a:extLst>
                <a:ext uri="{FF2B5EF4-FFF2-40B4-BE49-F238E27FC236}">
                  <a16:creationId xmlns:a16="http://schemas.microsoft.com/office/drawing/2014/main" id="{480AA706-DA97-23CF-707F-3E93B1080D9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32" y="2189"/>
              <a:ext cx="360" cy="3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79" name="Arc 23">
              <a:extLst>
                <a:ext uri="{FF2B5EF4-FFF2-40B4-BE49-F238E27FC236}">
                  <a16:creationId xmlns:a16="http://schemas.microsoft.com/office/drawing/2014/main" id="{6217F56D-59CF-C968-DF57-D7F43FBA42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38" y="2021"/>
              <a:ext cx="245" cy="41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9537"/>
                <a:gd name="T1" fmla="*/ 0 h 21600"/>
                <a:gd name="T2" fmla="*/ 19537 w 19537"/>
                <a:gd name="T3" fmla="*/ 12387 h 21600"/>
                <a:gd name="T4" fmla="*/ 0 w 1953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37" h="21600" fill="none" extrusionOk="0">
                  <a:moveTo>
                    <a:pt x="0" y="0"/>
                  </a:moveTo>
                  <a:cubicBezTo>
                    <a:pt x="8360" y="0"/>
                    <a:pt x="15970" y="4825"/>
                    <a:pt x="19536" y="12387"/>
                  </a:cubicBezTo>
                </a:path>
                <a:path w="19537" h="21600" stroke="0" extrusionOk="0">
                  <a:moveTo>
                    <a:pt x="0" y="0"/>
                  </a:moveTo>
                  <a:cubicBezTo>
                    <a:pt x="8360" y="0"/>
                    <a:pt x="15970" y="4825"/>
                    <a:pt x="19536" y="1238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80" name="Arc 24">
              <a:extLst>
                <a:ext uri="{FF2B5EF4-FFF2-40B4-BE49-F238E27FC236}">
                  <a16:creationId xmlns:a16="http://schemas.microsoft.com/office/drawing/2014/main" id="{91B48DD7-2A61-B247-F327-E398ED67F77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682" y="2207"/>
              <a:ext cx="72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81" name="Arc 25">
              <a:extLst>
                <a:ext uri="{FF2B5EF4-FFF2-40B4-BE49-F238E27FC236}">
                  <a16:creationId xmlns:a16="http://schemas.microsoft.com/office/drawing/2014/main" id="{DBEBE4FC-A595-807E-5CD0-4BE9389A341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0" y="2207"/>
              <a:ext cx="72" cy="1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82" name="Line 26">
              <a:extLst>
                <a:ext uri="{FF2B5EF4-FFF2-40B4-BE49-F238E27FC236}">
                  <a16:creationId xmlns:a16="http://schemas.microsoft.com/office/drawing/2014/main" id="{BEBEE873-8B3F-9F8B-D5BD-F94BA13B2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6" y="2201"/>
              <a:ext cx="0" cy="17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83" name="Line 27">
              <a:extLst>
                <a:ext uri="{FF2B5EF4-FFF2-40B4-BE49-F238E27FC236}">
                  <a16:creationId xmlns:a16="http://schemas.microsoft.com/office/drawing/2014/main" id="{18ACD11A-02FE-3943-FF48-3A9FD6D88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0" y="2207"/>
              <a:ext cx="0" cy="17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084" name="Line 28">
              <a:extLst>
                <a:ext uri="{FF2B5EF4-FFF2-40B4-BE49-F238E27FC236}">
                  <a16:creationId xmlns:a16="http://schemas.microsoft.com/office/drawing/2014/main" id="{60E49A80-5C22-9F8E-9599-5828E5ACC9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8" y="2207"/>
              <a:ext cx="0" cy="17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9" name="Rectangle 5">
            <a:extLst>
              <a:ext uri="{FF2B5EF4-FFF2-40B4-BE49-F238E27FC236}">
                <a16:creationId xmlns:a16="http://schemas.microsoft.com/office/drawing/2014/main" id="{16276C28-B45B-4831-1167-2429447BB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Encoding Data Avoids Worst-Case</a:t>
            </a:r>
            <a:br>
              <a:rPr lang="en-US" altLang="en-US" sz="4000"/>
            </a:br>
            <a:r>
              <a:rPr lang="en-US" altLang="en-US" sz="4000"/>
              <a:t>Conditions</a:t>
            </a:r>
          </a:p>
        </p:txBody>
      </p:sp>
      <p:sp>
        <p:nvSpPr>
          <p:cNvPr id="984074" name="AutoShape 10">
            <a:extLst>
              <a:ext uri="{FF2B5EF4-FFF2-40B4-BE49-F238E27FC236}">
                <a16:creationId xmlns:a16="http://schemas.microsoft.com/office/drawing/2014/main" id="{625965C4-4F79-340B-7CC8-DC281825759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352800" y="1676400"/>
            <a:ext cx="26066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6" name="Rectangle 12">
            <a:extLst>
              <a:ext uri="{FF2B5EF4-FFF2-40B4-BE49-F238E27FC236}">
                <a16:creationId xmlns:a16="http://schemas.microsoft.com/office/drawing/2014/main" id="{CCC6D763-8D32-7030-A85B-EDA6E8A7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2411413"/>
            <a:ext cx="2205038" cy="6492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7" name="Rectangle 13">
            <a:extLst>
              <a:ext uri="{FF2B5EF4-FFF2-40B4-BE49-F238E27FC236}">
                <a16:creationId xmlns:a16="http://schemas.microsoft.com/office/drawing/2014/main" id="{F71DAD85-97C5-9B58-E9FA-968800D7B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2559050"/>
            <a:ext cx="11366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Encoder</a:t>
            </a:r>
            <a:endParaRPr lang="en-US" altLang="en-US"/>
          </a:p>
        </p:txBody>
      </p:sp>
      <p:sp>
        <p:nvSpPr>
          <p:cNvPr id="984078" name="Rectangle 14">
            <a:extLst>
              <a:ext uri="{FF2B5EF4-FFF2-40B4-BE49-F238E27FC236}">
                <a16:creationId xmlns:a16="http://schemas.microsoft.com/office/drawing/2014/main" id="{AB8DB90F-4B3A-F9D7-851C-1B8686178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568825"/>
            <a:ext cx="2205038" cy="6492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79" name="Rectangle 15">
            <a:extLst>
              <a:ext uri="{FF2B5EF4-FFF2-40B4-BE49-F238E27FC236}">
                <a16:creationId xmlns:a16="http://schemas.microsoft.com/office/drawing/2014/main" id="{2B14A36B-45F3-125C-A261-89116A43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488" y="4718050"/>
            <a:ext cx="11525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Decoder</a:t>
            </a:r>
            <a:endParaRPr lang="en-US" altLang="en-US"/>
          </a:p>
        </p:txBody>
      </p:sp>
      <p:sp>
        <p:nvSpPr>
          <p:cNvPr id="984080" name="Rectangle 16">
            <a:extLst>
              <a:ext uri="{FF2B5EF4-FFF2-40B4-BE49-F238E27FC236}">
                <a16:creationId xmlns:a16="http://schemas.microsoft.com/office/drawing/2014/main" id="{5C703ADE-BFB9-BB6D-1ADF-5ACEBB5B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175" y="3640138"/>
            <a:ext cx="5254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Bus</a:t>
            </a:r>
            <a:endParaRPr lang="en-US" altLang="en-US"/>
          </a:p>
        </p:txBody>
      </p:sp>
      <p:sp>
        <p:nvSpPr>
          <p:cNvPr id="984081" name="Rectangle 17">
            <a:extLst>
              <a:ext uri="{FF2B5EF4-FFF2-40B4-BE49-F238E27FC236}">
                <a16:creationId xmlns:a16="http://schemas.microsoft.com/office/drawing/2014/main" id="{D9F98A0A-80A6-D20B-80DD-5100B989E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1651000"/>
            <a:ext cx="254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In</a:t>
            </a:r>
            <a:endParaRPr lang="en-US" altLang="en-US"/>
          </a:p>
        </p:txBody>
      </p:sp>
      <p:sp>
        <p:nvSpPr>
          <p:cNvPr id="984082" name="Line 18">
            <a:extLst>
              <a:ext uri="{FF2B5EF4-FFF2-40B4-BE49-F238E27FC236}">
                <a16:creationId xmlns:a16="http://schemas.microsoft.com/office/drawing/2014/main" id="{85206951-71D0-97C3-836E-941C9A6AA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1935163"/>
            <a:ext cx="1588" cy="276225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83" name="Freeform 19">
            <a:extLst>
              <a:ext uri="{FF2B5EF4-FFF2-40B4-BE49-F238E27FC236}">
                <a16:creationId xmlns:a16="http://schemas.microsoft.com/office/drawing/2014/main" id="{7AE75FFD-317B-9214-4AE3-55D698C7271D}"/>
              </a:ext>
            </a:extLst>
          </p:cNvPr>
          <p:cNvSpPr>
            <a:spLocks/>
          </p:cNvSpPr>
          <p:nvPr/>
        </p:nvSpPr>
        <p:spPr bwMode="auto">
          <a:xfrm>
            <a:off x="4394200" y="2135188"/>
            <a:ext cx="171450" cy="276225"/>
          </a:xfrm>
          <a:custGeom>
            <a:avLst/>
            <a:gdLst>
              <a:gd name="T0" fmla="*/ 9 w 18"/>
              <a:gd name="T1" fmla="*/ 6 h 29"/>
              <a:gd name="T2" fmla="*/ 17 w 18"/>
              <a:gd name="T3" fmla="*/ 0 h 29"/>
              <a:gd name="T4" fmla="*/ 18 w 18"/>
              <a:gd name="T5" fmla="*/ 1 h 29"/>
              <a:gd name="T6" fmla="*/ 12 w 18"/>
              <a:gd name="T7" fmla="*/ 15 h 29"/>
              <a:gd name="T8" fmla="*/ 9 w 18"/>
              <a:gd name="T9" fmla="*/ 29 h 29"/>
              <a:gd name="T10" fmla="*/ 6 w 18"/>
              <a:gd name="T11" fmla="*/ 15 h 29"/>
              <a:gd name="T12" fmla="*/ 0 w 18"/>
              <a:gd name="T13" fmla="*/ 1 h 29"/>
              <a:gd name="T14" fmla="*/ 0 w 18"/>
              <a:gd name="T15" fmla="*/ 0 h 29"/>
              <a:gd name="T16" fmla="*/ 9 w 18"/>
              <a:gd name="T17" fmla="*/ 6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9">
                <a:moveTo>
                  <a:pt x="9" y="6"/>
                </a:moveTo>
                <a:cubicBezTo>
                  <a:pt x="17" y="0"/>
                  <a:pt x="17" y="0"/>
                  <a:pt x="17" y="0"/>
                </a:cubicBezTo>
                <a:cubicBezTo>
                  <a:pt x="18" y="1"/>
                  <a:pt x="18" y="1"/>
                  <a:pt x="18" y="1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20"/>
                  <a:pt x="10" y="24"/>
                  <a:pt x="9" y="29"/>
                </a:cubicBezTo>
                <a:cubicBezTo>
                  <a:pt x="8" y="24"/>
                  <a:pt x="7" y="20"/>
                  <a:pt x="6" y="1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0" y="0"/>
                </a:cubicBezTo>
                <a:lnTo>
                  <a:pt x="9" y="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84" name="Rectangle 20">
            <a:extLst>
              <a:ext uri="{FF2B5EF4-FFF2-40B4-BE49-F238E27FC236}">
                <a16:creationId xmlns:a16="http://schemas.microsoft.com/office/drawing/2014/main" id="{52C14BA3-976C-E2E8-44AE-6902047E9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5541963"/>
            <a:ext cx="4905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Out</a:t>
            </a:r>
            <a:endParaRPr lang="en-US" altLang="en-US"/>
          </a:p>
        </p:txBody>
      </p:sp>
      <p:sp>
        <p:nvSpPr>
          <p:cNvPr id="984085" name="Line 21">
            <a:extLst>
              <a:ext uri="{FF2B5EF4-FFF2-40B4-BE49-F238E27FC236}">
                <a16:creationId xmlns:a16="http://schemas.microsoft.com/office/drawing/2014/main" id="{D247892F-6F75-A84F-9489-4C2AD9F8F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5218113"/>
            <a:ext cx="1588" cy="287337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86" name="Freeform 22">
            <a:extLst>
              <a:ext uri="{FF2B5EF4-FFF2-40B4-BE49-F238E27FC236}">
                <a16:creationId xmlns:a16="http://schemas.microsoft.com/office/drawing/2014/main" id="{B5600BC4-39AB-E395-06C3-9D70C09FE32B}"/>
              </a:ext>
            </a:extLst>
          </p:cNvPr>
          <p:cNvSpPr>
            <a:spLocks/>
          </p:cNvSpPr>
          <p:nvPr/>
        </p:nvSpPr>
        <p:spPr bwMode="auto">
          <a:xfrm>
            <a:off x="4394200" y="5429250"/>
            <a:ext cx="171450" cy="276225"/>
          </a:xfrm>
          <a:custGeom>
            <a:avLst/>
            <a:gdLst>
              <a:gd name="T0" fmla="*/ 9 w 18"/>
              <a:gd name="T1" fmla="*/ 5 h 29"/>
              <a:gd name="T2" fmla="*/ 17 w 18"/>
              <a:gd name="T3" fmla="*/ 0 h 29"/>
              <a:gd name="T4" fmla="*/ 18 w 18"/>
              <a:gd name="T5" fmla="*/ 0 h 29"/>
              <a:gd name="T6" fmla="*/ 12 w 18"/>
              <a:gd name="T7" fmla="*/ 15 h 29"/>
              <a:gd name="T8" fmla="*/ 9 w 18"/>
              <a:gd name="T9" fmla="*/ 29 h 29"/>
              <a:gd name="T10" fmla="*/ 6 w 18"/>
              <a:gd name="T11" fmla="*/ 15 h 29"/>
              <a:gd name="T12" fmla="*/ 0 w 18"/>
              <a:gd name="T13" fmla="*/ 0 h 29"/>
              <a:gd name="T14" fmla="*/ 0 w 18"/>
              <a:gd name="T15" fmla="*/ 0 h 29"/>
              <a:gd name="T16" fmla="*/ 9 w 18"/>
              <a:gd name="T17" fmla="*/ 5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9">
                <a:moveTo>
                  <a:pt x="9" y="5"/>
                </a:moveTo>
                <a:cubicBezTo>
                  <a:pt x="17" y="0"/>
                  <a:pt x="17" y="0"/>
                  <a:pt x="1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9"/>
                  <a:pt x="10" y="24"/>
                  <a:pt x="9" y="29"/>
                </a:cubicBezTo>
                <a:cubicBezTo>
                  <a:pt x="8" y="24"/>
                  <a:pt x="7" y="19"/>
                  <a:pt x="6" y="15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9" y="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87" name="Line 23">
            <a:extLst>
              <a:ext uri="{FF2B5EF4-FFF2-40B4-BE49-F238E27FC236}">
                <a16:creationId xmlns:a16="http://schemas.microsoft.com/office/drawing/2014/main" id="{D50B842B-2157-D8F2-1957-F2BFAE1A8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3488" y="3060700"/>
            <a:ext cx="1587" cy="1508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88" name="Line 24">
            <a:extLst>
              <a:ext uri="{FF2B5EF4-FFF2-40B4-BE49-F238E27FC236}">
                <a16:creationId xmlns:a16="http://schemas.microsoft.com/office/drawing/2014/main" id="{8E030AEB-AC82-D568-1C10-C3136B21D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0213" y="3060700"/>
            <a:ext cx="1587" cy="1508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89" name="Line 25">
            <a:extLst>
              <a:ext uri="{FF2B5EF4-FFF2-40B4-BE49-F238E27FC236}">
                <a16:creationId xmlns:a16="http://schemas.microsoft.com/office/drawing/2014/main" id="{37A5125D-3847-D3B3-C52A-EB3D175A7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525" y="3060700"/>
            <a:ext cx="1588" cy="1508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4090" name="Line 26">
            <a:extLst>
              <a:ext uri="{FF2B5EF4-FFF2-40B4-BE49-F238E27FC236}">
                <a16:creationId xmlns:a16="http://schemas.microsoft.com/office/drawing/2014/main" id="{1B5E0A89-3089-3BF5-F512-EDB8D8912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3060700"/>
            <a:ext cx="1587" cy="150812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>
            <a:extLst>
              <a:ext uri="{FF2B5EF4-FFF2-40B4-BE49-F238E27FC236}">
                <a16:creationId xmlns:a16="http://schemas.microsoft.com/office/drawing/2014/main" id="{25351C18-0E8F-4F96-D3A6-08D967DDCD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Driving Large Capacitances</a:t>
            </a:r>
          </a:p>
        </p:txBody>
      </p:sp>
      <p:grpSp>
        <p:nvGrpSpPr>
          <p:cNvPr id="887815" name="Group 7">
            <a:extLst>
              <a:ext uri="{FF2B5EF4-FFF2-40B4-BE49-F238E27FC236}">
                <a16:creationId xmlns:a16="http://schemas.microsoft.com/office/drawing/2014/main" id="{B1A727BC-8813-1BE6-51C7-013F614D6F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3000" y="1600200"/>
            <a:ext cx="3200400" cy="3810000"/>
            <a:chOff x="720" y="1008"/>
            <a:chExt cx="2016" cy="2400"/>
          </a:xfrm>
        </p:grpSpPr>
        <p:sp>
          <p:nvSpPr>
            <p:cNvPr id="887814" name="AutoShape 6">
              <a:extLst>
                <a:ext uri="{FF2B5EF4-FFF2-40B4-BE49-F238E27FC236}">
                  <a16:creationId xmlns:a16="http://schemas.microsoft.com/office/drawing/2014/main" id="{82727D42-28CE-1A88-EA5A-770B7749E10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" y="1008"/>
              <a:ext cx="2016" cy="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16" name="Oval 8">
              <a:extLst>
                <a:ext uri="{FF2B5EF4-FFF2-40B4-BE49-F238E27FC236}">
                  <a16:creationId xmlns:a16="http://schemas.microsoft.com/office/drawing/2014/main" id="{F7BE1820-53A7-D458-B5A0-7D9AE574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2247"/>
              <a:ext cx="58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17" name="Oval 9">
              <a:extLst>
                <a:ext uri="{FF2B5EF4-FFF2-40B4-BE49-F238E27FC236}">
                  <a16:creationId xmlns:a16="http://schemas.microsoft.com/office/drawing/2014/main" id="{6EC192C5-118A-4CFF-C8EE-919D58317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2247"/>
              <a:ext cx="58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18" name="Oval 10">
              <a:extLst>
                <a:ext uri="{FF2B5EF4-FFF2-40B4-BE49-F238E27FC236}">
                  <a16:creationId xmlns:a16="http://schemas.microsoft.com/office/drawing/2014/main" id="{B6B525DB-8D31-A6D8-9109-42B287DEE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247"/>
              <a:ext cx="58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19" name="Line 11">
              <a:extLst>
                <a:ext uri="{FF2B5EF4-FFF2-40B4-BE49-F238E27FC236}">
                  <a16:creationId xmlns:a16="http://schemas.microsoft.com/office/drawing/2014/main" id="{F4FBEC02-2A01-1E5B-931C-50B733A7F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2" y="2274"/>
              <a:ext cx="32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0" name="Line 12">
              <a:extLst>
                <a:ext uri="{FF2B5EF4-FFF2-40B4-BE49-F238E27FC236}">
                  <a16:creationId xmlns:a16="http://schemas.microsoft.com/office/drawing/2014/main" id="{5FA96668-0FCB-7877-004E-429DB344E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2274"/>
              <a:ext cx="75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1" name="Oval 13">
              <a:extLst>
                <a:ext uri="{FF2B5EF4-FFF2-40B4-BE49-F238E27FC236}">
                  <a16:creationId xmlns:a16="http://schemas.microsoft.com/office/drawing/2014/main" id="{F7D29A96-4BBB-45A2-041A-A1A336B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1643"/>
              <a:ext cx="68" cy="64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2" name="Oval 14">
              <a:extLst>
                <a:ext uri="{FF2B5EF4-FFF2-40B4-BE49-F238E27FC236}">
                  <a16:creationId xmlns:a16="http://schemas.microsoft.com/office/drawing/2014/main" id="{8E03EADC-9470-F957-B499-4895976EA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2242"/>
              <a:ext cx="68" cy="64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3" name="Line 15">
              <a:extLst>
                <a:ext uri="{FF2B5EF4-FFF2-40B4-BE49-F238E27FC236}">
                  <a16:creationId xmlns:a16="http://schemas.microsoft.com/office/drawing/2014/main" id="{80DDAF71-16CA-D33E-A8A4-1C6330875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3061"/>
              <a:ext cx="1" cy="24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4" name="Line 16">
              <a:extLst>
                <a:ext uri="{FF2B5EF4-FFF2-40B4-BE49-F238E27FC236}">
                  <a16:creationId xmlns:a16="http://schemas.microsoft.com/office/drawing/2014/main" id="{EC61FA5A-BDB1-7847-1227-83C80F7C1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95" y="3307"/>
              <a:ext cx="2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5" name="Line 17">
              <a:extLst>
                <a:ext uri="{FF2B5EF4-FFF2-40B4-BE49-F238E27FC236}">
                  <a16:creationId xmlns:a16="http://schemas.microsoft.com/office/drawing/2014/main" id="{9705554D-97A8-21F2-F7C1-CD1DA94B3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9" y="3353"/>
              <a:ext cx="14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6" name="Line 18">
              <a:extLst>
                <a:ext uri="{FF2B5EF4-FFF2-40B4-BE49-F238E27FC236}">
                  <a16:creationId xmlns:a16="http://schemas.microsoft.com/office/drawing/2014/main" id="{E75D409C-0F8C-EEC5-AD2D-4EBC1CC82E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2" y="3394"/>
              <a:ext cx="6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7" name="Line 19">
              <a:extLst>
                <a:ext uri="{FF2B5EF4-FFF2-40B4-BE49-F238E27FC236}">
                  <a16:creationId xmlns:a16="http://schemas.microsoft.com/office/drawing/2014/main" id="{C0F8D7F4-F8C8-E2F5-E63F-490CA43E1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8" y="2763"/>
              <a:ext cx="21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8" name="Line 20">
              <a:extLst>
                <a:ext uri="{FF2B5EF4-FFF2-40B4-BE49-F238E27FC236}">
                  <a16:creationId xmlns:a16="http://schemas.microsoft.com/office/drawing/2014/main" id="{F9521D96-3BBC-8A4F-EACC-3E4AC6AB7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" y="2809"/>
              <a:ext cx="140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29" name="Line 21">
              <a:extLst>
                <a:ext uri="{FF2B5EF4-FFF2-40B4-BE49-F238E27FC236}">
                  <a16:creationId xmlns:a16="http://schemas.microsoft.com/office/drawing/2014/main" id="{824C85FB-F64E-923E-5647-57FD5B895F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6" y="2850"/>
              <a:ext cx="6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0" name="Line 22">
              <a:extLst>
                <a:ext uri="{FF2B5EF4-FFF2-40B4-BE49-F238E27FC236}">
                  <a16:creationId xmlns:a16="http://schemas.microsoft.com/office/drawing/2014/main" id="{1FF5B79B-0702-7E45-3EC9-238968CA5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274"/>
              <a:ext cx="1" cy="21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1" name="Line 23">
              <a:extLst>
                <a:ext uri="{FF2B5EF4-FFF2-40B4-BE49-F238E27FC236}">
                  <a16:creationId xmlns:a16="http://schemas.microsoft.com/office/drawing/2014/main" id="{D265F5C8-382C-0635-67D9-B760BE640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489"/>
              <a:ext cx="18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2" name="Line 24">
              <a:extLst>
                <a:ext uri="{FF2B5EF4-FFF2-40B4-BE49-F238E27FC236}">
                  <a16:creationId xmlns:a16="http://schemas.microsoft.com/office/drawing/2014/main" id="{D3F94DAC-BA58-1698-AE6B-5F0413462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553"/>
              <a:ext cx="1" cy="21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3" name="Line 25">
              <a:extLst>
                <a:ext uri="{FF2B5EF4-FFF2-40B4-BE49-F238E27FC236}">
                  <a16:creationId xmlns:a16="http://schemas.microsoft.com/office/drawing/2014/main" id="{2BCFFC6B-DEC9-0019-91DC-34C4241D5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2553"/>
              <a:ext cx="18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4" name="Line 26">
              <a:extLst>
                <a:ext uri="{FF2B5EF4-FFF2-40B4-BE49-F238E27FC236}">
                  <a16:creationId xmlns:a16="http://schemas.microsoft.com/office/drawing/2014/main" id="{81B1049E-FD30-F70F-8D7D-EF2857CCD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3061"/>
              <a:ext cx="21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5" name="Line 27">
              <a:extLst>
                <a:ext uri="{FF2B5EF4-FFF2-40B4-BE49-F238E27FC236}">
                  <a16:creationId xmlns:a16="http://schemas.microsoft.com/office/drawing/2014/main" id="{EEA6920E-D4C5-C00B-B296-0489EC73B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4" y="2686"/>
              <a:ext cx="21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6" name="Line 28">
              <a:extLst>
                <a:ext uri="{FF2B5EF4-FFF2-40B4-BE49-F238E27FC236}">
                  <a16:creationId xmlns:a16="http://schemas.microsoft.com/office/drawing/2014/main" id="{DF9B1D91-98F9-651D-C112-2F05E2420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2631"/>
              <a:ext cx="1" cy="489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7" name="Line 29">
              <a:extLst>
                <a:ext uri="{FF2B5EF4-FFF2-40B4-BE49-F238E27FC236}">
                  <a16:creationId xmlns:a16="http://schemas.microsoft.com/office/drawing/2014/main" id="{1064CECA-F77C-CD44-340D-2BA548B7B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2754"/>
              <a:ext cx="1" cy="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8" name="Line 30">
              <a:extLst>
                <a:ext uri="{FF2B5EF4-FFF2-40B4-BE49-F238E27FC236}">
                  <a16:creationId xmlns:a16="http://schemas.microsoft.com/office/drawing/2014/main" id="{B78190E3-0D9C-C0F6-5C02-D989C7FA0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2873"/>
              <a:ext cx="24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39" name="Line 31">
              <a:extLst>
                <a:ext uri="{FF2B5EF4-FFF2-40B4-BE49-F238E27FC236}">
                  <a16:creationId xmlns:a16="http://schemas.microsoft.com/office/drawing/2014/main" id="{EA5129C4-ED68-DF9E-A7D8-EC71590CF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2626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0" name="Line 32">
              <a:extLst>
                <a:ext uri="{FF2B5EF4-FFF2-40B4-BE49-F238E27FC236}">
                  <a16:creationId xmlns:a16="http://schemas.microsoft.com/office/drawing/2014/main" id="{227A4123-0AAA-B7E4-3DD7-F16C94171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1675"/>
              <a:ext cx="1" cy="119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1" name="Line 33">
              <a:extLst>
                <a:ext uri="{FF2B5EF4-FFF2-40B4-BE49-F238E27FC236}">
                  <a16:creationId xmlns:a16="http://schemas.microsoft.com/office/drawing/2014/main" id="{AD6103E6-48EB-7072-082C-BF108756F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5" y="1675"/>
              <a:ext cx="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2" name="Line 34">
              <a:extLst>
                <a:ext uri="{FF2B5EF4-FFF2-40B4-BE49-F238E27FC236}">
                  <a16:creationId xmlns:a16="http://schemas.microsoft.com/office/drawing/2014/main" id="{23749902-D489-0B2E-BDFA-E9C3E6CD1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5" y="1675"/>
              <a:ext cx="17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3" name="Line 35">
              <a:extLst>
                <a:ext uri="{FF2B5EF4-FFF2-40B4-BE49-F238E27FC236}">
                  <a16:creationId xmlns:a16="http://schemas.microsoft.com/office/drawing/2014/main" id="{8DD91E21-6C39-7E3B-DDAB-B0F03A5CE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863"/>
              <a:ext cx="21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4" name="Freeform 36">
              <a:extLst>
                <a:ext uri="{FF2B5EF4-FFF2-40B4-BE49-F238E27FC236}">
                  <a16:creationId xmlns:a16="http://schemas.microsoft.com/office/drawing/2014/main" id="{88142009-F537-3457-58D4-2B058E9B1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1241"/>
              <a:ext cx="212" cy="247"/>
            </a:xfrm>
            <a:custGeom>
              <a:avLst/>
              <a:gdLst>
                <a:gd name="T0" fmla="*/ 212 w 212"/>
                <a:gd name="T1" fmla="*/ 0 h 247"/>
                <a:gd name="T2" fmla="*/ 212 w 212"/>
                <a:gd name="T3" fmla="*/ 247 h 247"/>
                <a:gd name="T4" fmla="*/ 0 w 212"/>
                <a:gd name="T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" h="247">
                  <a:moveTo>
                    <a:pt x="212" y="0"/>
                  </a:moveTo>
                  <a:lnTo>
                    <a:pt x="212" y="247"/>
                  </a:lnTo>
                  <a:lnTo>
                    <a:pt x="0" y="24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5" name="Line 37">
              <a:extLst>
                <a:ext uri="{FF2B5EF4-FFF2-40B4-BE49-F238E27FC236}">
                  <a16:creationId xmlns:a16="http://schemas.microsoft.com/office/drawing/2014/main" id="{4832BF0A-7531-48B4-6F60-965EF85CA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433"/>
              <a:ext cx="1" cy="485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6" name="Line 38">
              <a:extLst>
                <a:ext uri="{FF2B5EF4-FFF2-40B4-BE49-F238E27FC236}">
                  <a16:creationId xmlns:a16="http://schemas.microsoft.com/office/drawing/2014/main" id="{8EC8DBAD-75E8-D57F-09E1-F856D00CC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1552"/>
              <a:ext cx="1" cy="24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7" name="Line 39">
              <a:extLst>
                <a:ext uri="{FF2B5EF4-FFF2-40B4-BE49-F238E27FC236}">
                  <a16:creationId xmlns:a16="http://schemas.microsoft.com/office/drawing/2014/main" id="{B39145CA-AD5E-39C1-1387-0B2604E45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6" y="1241"/>
              <a:ext cx="261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8" name="Line 40">
              <a:extLst>
                <a:ext uri="{FF2B5EF4-FFF2-40B4-BE49-F238E27FC236}">
                  <a16:creationId xmlns:a16="http://schemas.microsoft.com/office/drawing/2014/main" id="{DB1A8DA6-DBC9-8B4F-F440-5C9385AAF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1863"/>
              <a:ext cx="1" cy="82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7849" name="Rectangle 41">
              <a:extLst>
                <a:ext uri="{FF2B5EF4-FFF2-40B4-BE49-F238E27FC236}">
                  <a16:creationId xmlns:a16="http://schemas.microsoft.com/office/drawing/2014/main" id="{ADAAEE9A-D617-714A-4DDC-47AD8122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02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887850" name="Rectangle 42">
              <a:extLst>
                <a:ext uri="{FF2B5EF4-FFF2-40B4-BE49-F238E27FC236}">
                  <a16:creationId xmlns:a16="http://schemas.microsoft.com/office/drawing/2014/main" id="{8D184476-58BC-E19F-D29A-1BF1A53F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094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in</a:t>
              </a:r>
              <a:endParaRPr lang="en-US" altLang="en-US"/>
            </a:p>
          </p:txBody>
        </p:sp>
        <p:sp>
          <p:nvSpPr>
            <p:cNvPr id="887851" name="Rectangle 43">
              <a:extLst>
                <a:ext uri="{FF2B5EF4-FFF2-40B4-BE49-F238E27FC236}">
                  <a16:creationId xmlns:a16="http://schemas.microsoft.com/office/drawing/2014/main" id="{36F341B2-13EA-8758-4FF0-4DB755CD3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2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887852" name="Rectangle 44">
              <a:extLst>
                <a:ext uri="{FF2B5EF4-FFF2-40B4-BE49-F238E27FC236}">
                  <a16:creationId xmlns:a16="http://schemas.microsoft.com/office/drawing/2014/main" id="{CFFD3BFB-6165-67D0-D408-B26038C16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2094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out</a:t>
              </a:r>
              <a:endParaRPr lang="en-US" altLang="en-US"/>
            </a:p>
          </p:txBody>
        </p:sp>
        <p:sp>
          <p:nvSpPr>
            <p:cNvPr id="887853" name="Rectangle 45">
              <a:extLst>
                <a:ext uri="{FF2B5EF4-FFF2-40B4-BE49-F238E27FC236}">
                  <a16:creationId xmlns:a16="http://schemas.microsoft.com/office/drawing/2014/main" id="{C2A9429B-9046-97F4-DFF7-80254AD7A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410"/>
              <a:ext cx="1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887854" name="Rectangle 46">
              <a:extLst>
                <a:ext uri="{FF2B5EF4-FFF2-40B4-BE49-F238E27FC236}">
                  <a16:creationId xmlns:a16="http://schemas.microsoft.com/office/drawing/2014/main" id="{2F32993C-6F5D-A87C-B896-F2FA8D7F9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7" y="2483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887855" name="Rectangle 47">
              <a:extLst>
                <a:ext uri="{FF2B5EF4-FFF2-40B4-BE49-F238E27FC236}">
                  <a16:creationId xmlns:a16="http://schemas.microsoft.com/office/drawing/2014/main" id="{4197AFC9-98A6-792B-4229-5957B323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008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8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887856" name="Rectangle 48">
              <a:extLst>
                <a:ext uri="{FF2B5EF4-FFF2-40B4-BE49-F238E27FC236}">
                  <a16:creationId xmlns:a16="http://schemas.microsoft.com/office/drawing/2014/main" id="{85EBCEE7-F813-0B33-1D05-66994B4C5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080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  <p:sp>
          <p:nvSpPr>
            <p:cNvPr id="887857" name="Oval 49">
              <a:extLst>
                <a:ext uri="{FF2B5EF4-FFF2-40B4-BE49-F238E27FC236}">
                  <a16:creationId xmlns:a16="http://schemas.microsoft.com/office/drawing/2014/main" id="{41D8F666-632F-C721-AB48-3BCAB308E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242"/>
              <a:ext cx="67" cy="64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7858" name="AutoShape 50">
            <a:extLst>
              <a:ext uri="{FF2B5EF4-FFF2-40B4-BE49-F238E27FC236}">
                <a16:creationId xmlns:a16="http://schemas.microsoft.com/office/drawing/2014/main" id="{CEA38E1F-30BA-933E-1955-560A7ED8BCD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447800" y="5562600"/>
            <a:ext cx="23622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C66B5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7859" name="Text Box 51">
            <a:extLst>
              <a:ext uri="{FF2B5EF4-FFF2-40B4-BE49-F238E27FC236}">
                <a16:creationId xmlns:a16="http://schemas.microsoft.com/office/drawing/2014/main" id="{9409A479-BCA8-FFE7-94FC-E08DD036B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419600"/>
            <a:ext cx="32369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i="0"/>
              <a:t> </a:t>
            </a:r>
            <a:r>
              <a:rPr lang="en-US" altLang="en-US" sz="2800" i="0"/>
              <a:t>Transistor Sizing</a:t>
            </a:r>
          </a:p>
          <a:p>
            <a:pPr>
              <a:buFontTx/>
              <a:buChar char="•"/>
            </a:pPr>
            <a:r>
              <a:rPr lang="en-US" altLang="en-US" sz="2800" i="0"/>
              <a:t> Cascaded Buffers</a:t>
            </a:r>
          </a:p>
        </p:txBody>
      </p:sp>
      <p:pic>
        <p:nvPicPr>
          <p:cNvPr id="887860" name="Picture 52">
            <a:extLst>
              <a:ext uri="{FF2B5EF4-FFF2-40B4-BE49-F238E27FC236}">
                <a16:creationId xmlns:a16="http://schemas.microsoft.com/office/drawing/2014/main" id="{C5E3ABF1-3F40-F7B7-9454-44BF3C5DDEC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2057400"/>
            <a:ext cx="2819400" cy="131445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87862" name="Rectangle 54">
            <a:extLst>
              <a:ext uri="{FF2B5EF4-FFF2-40B4-BE49-F238E27FC236}">
                <a16:creationId xmlns:a16="http://schemas.microsoft.com/office/drawing/2014/main" id="{E058774F-3D48-DFCE-4048-BCEF8E72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3276600" cy="15240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>
            <a:extLst>
              <a:ext uri="{FF2B5EF4-FFF2-40B4-BE49-F238E27FC236}">
                <a16:creationId xmlns:a16="http://schemas.microsoft.com/office/drawing/2014/main" id="{43028ECC-6767-F8B6-58F2-570121D87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Using Cascaded Buffers</a:t>
            </a:r>
          </a:p>
        </p:txBody>
      </p:sp>
      <p:sp>
        <p:nvSpPr>
          <p:cNvPr id="888835" name="Text Box 3">
            <a:extLst>
              <a:ext uri="{FF2B5EF4-FFF2-40B4-BE49-F238E27FC236}">
                <a16:creationId xmlns:a16="http://schemas.microsoft.com/office/drawing/2014/main" id="{E6E39799-109E-6DB6-6468-E43A8B1BC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2695575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  <a:r>
              <a:rPr lang="en-US" altLang="en-US" baseline="-25000"/>
              <a:t>L </a:t>
            </a:r>
            <a:r>
              <a:rPr lang="en-US" altLang="en-US"/>
              <a:t>= </a:t>
            </a:r>
            <a:r>
              <a:rPr lang="en-US" altLang="en-US" i="0"/>
              <a:t>20 </a:t>
            </a:r>
            <a:r>
              <a:rPr lang="en-US" altLang="en-US"/>
              <a:t>pF</a:t>
            </a:r>
            <a:endParaRPr lang="en-US" altLang="en-US" baseline="-25000"/>
          </a:p>
        </p:txBody>
      </p:sp>
      <p:sp>
        <p:nvSpPr>
          <p:cNvPr id="888836" name="Text Box 4">
            <a:extLst>
              <a:ext uri="{FF2B5EF4-FFF2-40B4-BE49-F238E27FC236}">
                <a16:creationId xmlns:a16="http://schemas.microsoft.com/office/drawing/2014/main" id="{FC7676C0-5888-7289-28C1-5E0597E38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050" y="178435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In</a:t>
            </a:r>
          </a:p>
        </p:txBody>
      </p:sp>
      <p:sp>
        <p:nvSpPr>
          <p:cNvPr id="888837" name="Text Box 5">
            <a:extLst>
              <a:ext uri="{FF2B5EF4-FFF2-40B4-BE49-F238E27FC236}">
                <a16:creationId xmlns:a16="http://schemas.microsoft.com/office/drawing/2014/main" id="{91DDF9D1-400A-58BD-BB5C-C71AEA37E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1784350"/>
            <a:ext cx="858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i="0"/>
              <a:t>Out</a:t>
            </a:r>
          </a:p>
        </p:txBody>
      </p:sp>
      <p:pic>
        <p:nvPicPr>
          <p:cNvPr id="888838" name="Picture 6">
            <a:extLst>
              <a:ext uri="{FF2B5EF4-FFF2-40B4-BE49-F238E27FC236}">
                <a16:creationId xmlns:a16="http://schemas.microsoft.com/office/drawing/2014/main" id="{25D2EB9F-1A6F-26BD-EA6D-6086C490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84350"/>
            <a:ext cx="5632450" cy="190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8839" name="Text Box 7">
            <a:extLst>
              <a:ext uri="{FF2B5EF4-FFF2-40B4-BE49-F238E27FC236}">
                <a16:creationId xmlns:a16="http://schemas.microsoft.com/office/drawing/2014/main" id="{2DB4890B-A0D8-3F9A-1D06-CD748F1F4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811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1</a:t>
            </a:r>
          </a:p>
        </p:txBody>
      </p:sp>
      <p:sp>
        <p:nvSpPr>
          <p:cNvPr id="888840" name="Text Box 8">
            <a:extLst>
              <a:ext uri="{FF2B5EF4-FFF2-40B4-BE49-F238E27FC236}">
                <a16:creationId xmlns:a16="http://schemas.microsoft.com/office/drawing/2014/main" id="{73F26973-CB12-BBED-FBAA-6B2CD073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28114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2</a:t>
            </a:r>
          </a:p>
        </p:txBody>
      </p:sp>
      <p:sp>
        <p:nvSpPr>
          <p:cNvPr id="888841" name="Text Box 9">
            <a:extLst>
              <a:ext uri="{FF2B5EF4-FFF2-40B4-BE49-F238E27FC236}">
                <a16:creationId xmlns:a16="http://schemas.microsoft.com/office/drawing/2014/main" id="{FCD2BAEC-ADDA-46CA-1C51-18F7DCFF9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811463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N</a:t>
            </a:r>
          </a:p>
        </p:txBody>
      </p:sp>
      <p:sp>
        <p:nvSpPr>
          <p:cNvPr id="888842" name="Text Box 10">
            <a:extLst>
              <a:ext uri="{FF2B5EF4-FFF2-40B4-BE49-F238E27FC236}">
                <a16:creationId xmlns:a16="http://schemas.microsoft.com/office/drawing/2014/main" id="{52DC3745-DB51-CC8C-7A78-28CF349A2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332288"/>
            <a:ext cx="16287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 i="0">
                <a:latin typeface="Book Antiqua" panose="02040602050305030304" pitchFamily="18" charset="0"/>
              </a:rPr>
              <a:t>0.25 </a:t>
            </a:r>
            <a:r>
              <a:rPr lang="en-US" altLang="en-US" sz="1600" b="1" i="0">
                <a:latin typeface="Symbol" pitchFamily="2" charset="2"/>
              </a:rPr>
              <a:t>m</a:t>
            </a:r>
            <a:r>
              <a:rPr lang="en-US" altLang="en-US" sz="1600" b="1" i="0">
                <a:latin typeface="Book Antiqua" panose="02040602050305030304" pitchFamily="18" charset="0"/>
              </a:rPr>
              <a:t>m process</a:t>
            </a:r>
            <a:endParaRPr lang="en-US" altLang="en-US" sz="1600" b="1">
              <a:latin typeface="Book Antiqua" panose="02040602050305030304" pitchFamily="18" charset="0"/>
            </a:endParaRPr>
          </a:p>
          <a:p>
            <a:r>
              <a:rPr lang="en-US" altLang="en-US" sz="1600" b="1">
                <a:latin typeface="Book Antiqua" panose="02040602050305030304" pitchFamily="18" charset="0"/>
              </a:rPr>
              <a:t>Cin </a:t>
            </a:r>
            <a:r>
              <a:rPr lang="en-US" altLang="en-US" sz="1600" b="1" i="0">
                <a:latin typeface="Book Antiqua" panose="02040602050305030304" pitchFamily="18" charset="0"/>
              </a:rPr>
              <a:t>=</a:t>
            </a:r>
            <a:r>
              <a:rPr lang="en-US" altLang="en-US" sz="1600" b="1">
                <a:latin typeface="Book Antiqua" panose="02040602050305030304" pitchFamily="18" charset="0"/>
              </a:rPr>
              <a:t> </a:t>
            </a:r>
            <a:r>
              <a:rPr lang="en-US" altLang="en-US" sz="1600" b="1" i="0">
                <a:latin typeface="Book Antiqua" panose="02040602050305030304" pitchFamily="18" charset="0"/>
              </a:rPr>
              <a:t>2.5</a:t>
            </a:r>
            <a:r>
              <a:rPr lang="en-US" altLang="en-US" sz="1600" b="1">
                <a:latin typeface="Book Antiqua" panose="02040602050305030304" pitchFamily="18" charset="0"/>
              </a:rPr>
              <a:t> fF</a:t>
            </a:r>
          </a:p>
          <a:p>
            <a:r>
              <a:rPr lang="en-US" altLang="en-US" sz="1600" b="1">
                <a:latin typeface="Book Antiqua" panose="02040602050305030304" pitchFamily="18" charset="0"/>
              </a:rPr>
              <a:t>tp</a:t>
            </a:r>
            <a:r>
              <a:rPr lang="en-US" altLang="en-US" sz="1600" b="1" i="0">
                <a:latin typeface="Book Antiqua" panose="02040602050305030304" pitchFamily="18" charset="0"/>
              </a:rPr>
              <a:t>0 = 30 </a:t>
            </a:r>
            <a:r>
              <a:rPr lang="en-US" altLang="en-US" sz="1600" b="1">
                <a:latin typeface="Book Antiqua" panose="02040602050305030304" pitchFamily="18" charset="0"/>
              </a:rPr>
              <a:t>ps</a:t>
            </a:r>
          </a:p>
        </p:txBody>
      </p:sp>
      <p:sp>
        <p:nvSpPr>
          <p:cNvPr id="888843" name="Text Box 11">
            <a:extLst>
              <a:ext uri="{FF2B5EF4-FFF2-40B4-BE49-F238E27FC236}">
                <a16:creationId xmlns:a16="http://schemas.microsoft.com/office/drawing/2014/main" id="{D2471775-CC5F-2EC1-22FE-9E50FDA5A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43400"/>
            <a:ext cx="1801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latin typeface="Book Antiqua" panose="02040602050305030304" pitchFamily="18" charset="0"/>
              </a:rPr>
              <a:t>F</a:t>
            </a:r>
            <a:r>
              <a:rPr lang="en-US" altLang="en-US" sz="1600" b="1" i="0">
                <a:latin typeface="Book Antiqua" panose="02040602050305030304" pitchFamily="18" charset="0"/>
              </a:rPr>
              <a:t> = </a:t>
            </a:r>
            <a:r>
              <a:rPr lang="en-US" altLang="en-US" sz="1600" b="1">
                <a:latin typeface="Book Antiqua" panose="02040602050305030304" pitchFamily="18" charset="0"/>
              </a:rPr>
              <a:t>CL/Cin </a:t>
            </a:r>
            <a:r>
              <a:rPr lang="en-US" altLang="en-US" sz="1600" b="1" i="0">
                <a:latin typeface="Book Antiqua" panose="02040602050305030304" pitchFamily="18" charset="0"/>
              </a:rPr>
              <a:t>= 8000</a:t>
            </a:r>
          </a:p>
          <a:p>
            <a:r>
              <a:rPr lang="en-US" altLang="en-US" sz="1600" b="1">
                <a:latin typeface="Book Antiqua" panose="02040602050305030304" pitchFamily="18" charset="0"/>
              </a:rPr>
              <a:t>fopt</a:t>
            </a:r>
            <a:r>
              <a:rPr lang="en-US" altLang="en-US" sz="1600" b="1" i="0">
                <a:latin typeface="Book Antiqua" panose="02040602050305030304" pitchFamily="18" charset="0"/>
              </a:rPr>
              <a:t> = 3.6  </a:t>
            </a:r>
            <a:r>
              <a:rPr lang="en-US" altLang="en-US" sz="1600" b="1">
                <a:latin typeface="Book Antiqua" panose="02040602050305030304" pitchFamily="18" charset="0"/>
              </a:rPr>
              <a:t>N</a:t>
            </a:r>
            <a:r>
              <a:rPr lang="en-US" altLang="en-US" sz="1600" b="1" i="0">
                <a:latin typeface="Book Antiqua" panose="02040602050305030304" pitchFamily="18" charset="0"/>
              </a:rPr>
              <a:t> = 7</a:t>
            </a:r>
          </a:p>
          <a:p>
            <a:r>
              <a:rPr lang="en-US" altLang="en-US" sz="1600" b="1">
                <a:latin typeface="Book Antiqua" panose="02040602050305030304" pitchFamily="18" charset="0"/>
              </a:rPr>
              <a:t>tp </a:t>
            </a:r>
            <a:r>
              <a:rPr lang="en-US" altLang="en-US" sz="1600" b="1" i="0">
                <a:latin typeface="Book Antiqua" panose="02040602050305030304" pitchFamily="18" charset="0"/>
              </a:rPr>
              <a:t>= 0.76 </a:t>
            </a:r>
            <a:r>
              <a:rPr lang="en-US" altLang="en-US" sz="1600" b="1">
                <a:latin typeface="Book Antiqua" panose="02040602050305030304" pitchFamily="18" charset="0"/>
              </a:rPr>
              <a:t>ns</a:t>
            </a:r>
          </a:p>
        </p:txBody>
      </p:sp>
      <p:sp>
        <p:nvSpPr>
          <p:cNvPr id="888844" name="Text Box 12">
            <a:extLst>
              <a:ext uri="{FF2B5EF4-FFF2-40B4-BE49-F238E27FC236}">
                <a16:creationId xmlns:a16="http://schemas.microsoft.com/office/drawing/2014/main" id="{C3E7E408-7E19-3431-0283-C39439351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5373688"/>
            <a:ext cx="2354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(See Chapter 5)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>
            <a:extLst>
              <a:ext uri="{FF2B5EF4-FFF2-40B4-BE49-F238E27FC236}">
                <a16:creationId xmlns:a16="http://schemas.microsoft.com/office/drawing/2014/main" id="{81B8FB3B-FA3A-DD31-8E95-0991E748B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Output Driver Design</a:t>
            </a:r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FFA31017-6C6E-A908-2589-1AB3F7F516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458200" cy="4114800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altLang="en-US"/>
              <a:t>Trade off Performance for Area and Energy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en-US">
                <a:solidFill>
                  <a:srgbClr val="C66B5A"/>
                </a:solidFill>
              </a:rPr>
              <a:t>Given </a:t>
            </a:r>
            <a:r>
              <a:rPr lang="en-US" altLang="en-US" i="1">
                <a:solidFill>
                  <a:srgbClr val="C66B5A"/>
                </a:solidFill>
              </a:rPr>
              <a:t>t</a:t>
            </a:r>
            <a:r>
              <a:rPr lang="en-US" altLang="en-US" i="1" baseline="-25000">
                <a:solidFill>
                  <a:srgbClr val="C66B5A"/>
                </a:solidFill>
              </a:rPr>
              <a:t>pmax</a:t>
            </a:r>
            <a:r>
              <a:rPr lang="en-US" altLang="en-US">
                <a:solidFill>
                  <a:srgbClr val="C66B5A"/>
                </a:solidFill>
              </a:rPr>
              <a:t> find </a:t>
            </a:r>
            <a:r>
              <a:rPr lang="en-US" altLang="en-US" i="1">
                <a:solidFill>
                  <a:srgbClr val="C66B5A"/>
                </a:solidFill>
              </a:rPr>
              <a:t>N</a:t>
            </a:r>
            <a:r>
              <a:rPr lang="en-US" altLang="en-US">
                <a:solidFill>
                  <a:srgbClr val="C66B5A"/>
                </a:solidFill>
              </a:rPr>
              <a:t> and </a:t>
            </a:r>
            <a:r>
              <a:rPr lang="en-US" altLang="en-US" i="1">
                <a:solidFill>
                  <a:srgbClr val="C66B5A"/>
                </a:solidFill>
              </a:rPr>
              <a:t>f</a:t>
            </a:r>
            <a:endParaRPr lang="en-US" altLang="en-US">
              <a:solidFill>
                <a:srgbClr val="C66B5A"/>
              </a:solidFill>
            </a:endParaRPr>
          </a:p>
          <a:p>
            <a:pPr marL="609600" indent="-609600"/>
            <a:r>
              <a:rPr lang="en-US" altLang="en-US"/>
              <a:t>Area</a:t>
            </a:r>
          </a:p>
          <a:p>
            <a:pPr marL="609600" indent="-609600"/>
            <a:endParaRPr lang="en-US" altLang="en-US"/>
          </a:p>
          <a:p>
            <a:pPr marL="609600" indent="-609600"/>
            <a:r>
              <a:rPr lang="en-US" altLang="en-US"/>
              <a:t>Energy</a:t>
            </a:r>
          </a:p>
        </p:txBody>
      </p:sp>
      <p:graphicFrame>
        <p:nvGraphicFramePr>
          <p:cNvPr id="889860" name="Object 4">
            <a:extLst>
              <a:ext uri="{FF2B5EF4-FFF2-40B4-BE49-F238E27FC236}">
                <a16:creationId xmlns:a16="http://schemas.microsoft.com/office/drawing/2014/main" id="{8EEA754E-3C3B-6BB6-ECAC-B14FFA7C00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581400"/>
          <a:ext cx="6248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140800" imgH="10236200" progId="Equation.3">
                  <p:embed/>
                </p:oleObj>
              </mc:Choice>
              <mc:Fallback>
                <p:oleObj name="Equation" r:id="rId2" imgW="851408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6248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61" name="Object 5">
            <a:extLst>
              <a:ext uri="{FF2B5EF4-FFF2-40B4-BE49-F238E27FC236}">
                <a16:creationId xmlns:a16="http://schemas.microsoft.com/office/drawing/2014/main" id="{9A79134D-7292-46D7-D129-CEC414DB7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800600"/>
          <a:ext cx="6324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185500" imgH="9652000" progId="Equation.3">
                  <p:embed/>
                </p:oleObj>
              </mc:Choice>
              <mc:Fallback>
                <p:oleObj name="Equation" r:id="rId4" imgW="87185500" imgH="965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6324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>
            <a:extLst>
              <a:ext uri="{FF2B5EF4-FFF2-40B4-BE49-F238E27FC236}">
                <a16:creationId xmlns:a16="http://schemas.microsoft.com/office/drawing/2014/main" id="{D4FCE46B-FA8C-C758-8037-79B977A73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sz="4000"/>
              <a:t>Delay as a Function of F and N</a:t>
            </a:r>
          </a:p>
        </p:txBody>
      </p:sp>
      <p:sp>
        <p:nvSpPr>
          <p:cNvPr id="995336" name="Rectangle 8">
            <a:extLst>
              <a:ext uri="{FF2B5EF4-FFF2-40B4-BE49-F238E27FC236}">
                <a16:creationId xmlns:a16="http://schemas.microsoft.com/office/drawing/2014/main" id="{BA6B6E45-4037-66D9-8D55-8BEA3ACF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1570038"/>
            <a:ext cx="4879975" cy="356076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37" name="Rectangle 9">
            <a:extLst>
              <a:ext uri="{FF2B5EF4-FFF2-40B4-BE49-F238E27FC236}">
                <a16:creationId xmlns:a16="http://schemas.microsoft.com/office/drawing/2014/main" id="{836C4ACE-8FAD-F607-B5C2-8BB91CCE9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5000625"/>
            <a:ext cx="2413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10</a:t>
            </a:r>
            <a:endParaRPr lang="en-US" altLang="en-US"/>
          </a:p>
        </p:txBody>
      </p:sp>
      <p:sp>
        <p:nvSpPr>
          <p:cNvPr id="995338" name="Rectangle 10">
            <a:extLst>
              <a:ext uri="{FF2B5EF4-FFF2-40B4-BE49-F238E27FC236}">
                <a16:creationId xmlns:a16="http://schemas.microsoft.com/office/drawing/2014/main" id="{79BB9368-500E-86A7-31FD-F0CB822D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638" y="51609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995339" name="Line 11">
            <a:extLst>
              <a:ext uri="{FF2B5EF4-FFF2-40B4-BE49-F238E27FC236}">
                <a16:creationId xmlns:a16="http://schemas.microsoft.com/office/drawing/2014/main" id="{36075B89-9C57-F132-B37F-727736F06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5130800"/>
            <a:ext cx="1635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40" name="Line 12">
            <a:extLst>
              <a:ext uri="{FF2B5EF4-FFF2-40B4-BE49-F238E27FC236}">
                <a16:creationId xmlns:a16="http://schemas.microsoft.com/office/drawing/2014/main" id="{7FA79B03-3C41-A9B0-06FA-DF47655384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6025" y="4967288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41" name="Rectangle 13">
            <a:extLst>
              <a:ext uri="{FF2B5EF4-FFF2-40B4-BE49-F238E27FC236}">
                <a16:creationId xmlns:a16="http://schemas.microsoft.com/office/drawing/2014/main" id="{E743D73C-D6D2-676B-8BEA-A2D13D8CC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51609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995342" name="Line 14">
            <a:extLst>
              <a:ext uri="{FF2B5EF4-FFF2-40B4-BE49-F238E27FC236}">
                <a16:creationId xmlns:a16="http://schemas.microsoft.com/office/drawing/2014/main" id="{3B0A0CD9-7BF0-2BAE-4229-874BB126D6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3925" y="4967288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43" name="Line 15">
            <a:extLst>
              <a:ext uri="{FF2B5EF4-FFF2-40B4-BE49-F238E27FC236}">
                <a16:creationId xmlns:a16="http://schemas.microsoft.com/office/drawing/2014/main" id="{E48FBA45-0899-4077-F293-33D5746012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4975" y="5062538"/>
            <a:ext cx="1588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44" name="Line 16">
            <a:extLst>
              <a:ext uri="{FF2B5EF4-FFF2-40B4-BE49-F238E27FC236}">
                <a16:creationId xmlns:a16="http://schemas.microsoft.com/office/drawing/2014/main" id="{2C330577-743A-1B9D-28D7-980D604CA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6013" y="5062538"/>
            <a:ext cx="1587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45" name="Line 17">
            <a:extLst>
              <a:ext uri="{FF2B5EF4-FFF2-40B4-BE49-F238E27FC236}">
                <a16:creationId xmlns:a16="http://schemas.microsoft.com/office/drawing/2014/main" id="{AEA9A749-EEA9-DDD4-411D-6F9875452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3913" y="5062538"/>
            <a:ext cx="1587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46" name="Line 18">
            <a:extLst>
              <a:ext uri="{FF2B5EF4-FFF2-40B4-BE49-F238E27FC236}">
                <a16:creationId xmlns:a16="http://schemas.microsoft.com/office/drawing/2014/main" id="{7BD1FDCB-CD4E-68D8-2E91-3A83ECFDE5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5463" y="5062538"/>
            <a:ext cx="1587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47" name="Rectangle 19">
            <a:extLst>
              <a:ext uri="{FF2B5EF4-FFF2-40B4-BE49-F238E27FC236}">
                <a16:creationId xmlns:a16="http://schemas.microsoft.com/office/drawing/2014/main" id="{C820CD42-3D80-4B4C-CBF4-A9449F372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5" y="51609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995348" name="Line 20">
            <a:extLst>
              <a:ext uri="{FF2B5EF4-FFF2-40B4-BE49-F238E27FC236}">
                <a16:creationId xmlns:a16="http://schemas.microsoft.com/office/drawing/2014/main" id="{C3221239-1024-3A76-B194-036EDB313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7063" y="4967288"/>
            <a:ext cx="1587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49" name="Line 21">
            <a:extLst>
              <a:ext uri="{FF2B5EF4-FFF2-40B4-BE49-F238E27FC236}">
                <a16:creationId xmlns:a16="http://schemas.microsoft.com/office/drawing/2014/main" id="{C536957D-5637-19DC-99BC-359795304F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4463" y="5062538"/>
            <a:ext cx="1587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50" name="Rectangle 22">
            <a:extLst>
              <a:ext uri="{FF2B5EF4-FFF2-40B4-BE49-F238E27FC236}">
                <a16:creationId xmlns:a16="http://schemas.microsoft.com/office/drawing/2014/main" id="{9F0C98E3-D899-AC78-B2FF-2C07C220E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51609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7</a:t>
            </a:r>
            <a:endParaRPr lang="en-US" altLang="en-US"/>
          </a:p>
        </p:txBody>
      </p:sp>
      <p:sp>
        <p:nvSpPr>
          <p:cNvPr id="995351" name="Rectangle 23">
            <a:extLst>
              <a:ext uri="{FF2B5EF4-FFF2-40B4-BE49-F238E27FC236}">
                <a16:creationId xmlns:a16="http://schemas.microsoft.com/office/drawing/2014/main" id="{BF5965E9-A937-4106-74FE-5C75AE86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562600"/>
            <a:ext cx="303688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1" i="0">
                <a:solidFill>
                  <a:srgbClr val="000000"/>
                </a:solidFill>
              </a:rPr>
              <a:t>Number of buffer stages </a:t>
            </a:r>
            <a:r>
              <a:rPr lang="en-US" altLang="en-US" sz="1900" b="1">
                <a:solidFill>
                  <a:srgbClr val="000000"/>
                </a:solidFill>
              </a:rPr>
              <a:t>N</a:t>
            </a:r>
            <a:endParaRPr lang="en-US" altLang="en-US" sz="2800" b="1"/>
          </a:p>
        </p:txBody>
      </p:sp>
      <p:sp>
        <p:nvSpPr>
          <p:cNvPr id="995353" name="Line 25">
            <a:extLst>
              <a:ext uri="{FF2B5EF4-FFF2-40B4-BE49-F238E27FC236}">
                <a16:creationId xmlns:a16="http://schemas.microsoft.com/office/drawing/2014/main" id="{491F9C74-A410-721C-390F-5E2E761C48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4963" y="4967288"/>
            <a:ext cx="1587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54" name="Rectangle 26">
            <a:extLst>
              <a:ext uri="{FF2B5EF4-FFF2-40B4-BE49-F238E27FC236}">
                <a16:creationId xmlns:a16="http://schemas.microsoft.com/office/drawing/2014/main" id="{C999DD9A-182F-B3F2-A086-DC617B27F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713" y="5160963"/>
            <a:ext cx="120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9</a:t>
            </a:r>
            <a:endParaRPr lang="en-US" altLang="en-US"/>
          </a:p>
        </p:txBody>
      </p:sp>
      <p:sp>
        <p:nvSpPr>
          <p:cNvPr id="995355" name="Line 27">
            <a:extLst>
              <a:ext uri="{FF2B5EF4-FFF2-40B4-BE49-F238E27FC236}">
                <a16:creationId xmlns:a16="http://schemas.microsoft.com/office/drawing/2014/main" id="{C3883357-D660-C90C-45E4-723C905572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6513" y="4967288"/>
            <a:ext cx="1587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56" name="Rectangle 28">
            <a:extLst>
              <a:ext uri="{FF2B5EF4-FFF2-40B4-BE49-F238E27FC236}">
                <a16:creationId xmlns:a16="http://schemas.microsoft.com/office/drawing/2014/main" id="{DA035894-44A0-2E15-16F7-CC21733D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6463" y="5160963"/>
            <a:ext cx="2413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11</a:t>
            </a:r>
            <a:endParaRPr lang="en-US" altLang="en-US"/>
          </a:p>
        </p:txBody>
      </p:sp>
      <p:sp>
        <p:nvSpPr>
          <p:cNvPr id="995357" name="Line 29">
            <a:extLst>
              <a:ext uri="{FF2B5EF4-FFF2-40B4-BE49-F238E27FC236}">
                <a16:creationId xmlns:a16="http://schemas.microsoft.com/office/drawing/2014/main" id="{8D70AFE8-746E-A069-D2D5-B21DE34A6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66000" y="4967288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58" name="Line 30">
            <a:extLst>
              <a:ext uri="{FF2B5EF4-FFF2-40B4-BE49-F238E27FC236}">
                <a16:creationId xmlns:a16="http://schemas.microsoft.com/office/drawing/2014/main" id="{43C4A460-6F37-12BD-851A-732579017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570038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59" name="Line 31">
            <a:extLst>
              <a:ext uri="{FF2B5EF4-FFF2-40B4-BE49-F238E27FC236}">
                <a16:creationId xmlns:a16="http://schemas.microsoft.com/office/drawing/2014/main" id="{37E2A429-0D2A-E330-290D-A32E52AD5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3925" y="1570038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0" name="Line 32">
            <a:extLst>
              <a:ext uri="{FF2B5EF4-FFF2-40B4-BE49-F238E27FC236}">
                <a16:creationId xmlns:a16="http://schemas.microsoft.com/office/drawing/2014/main" id="{D30B1D44-3B8C-37B8-96C7-78F41D4A3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975" y="1570038"/>
            <a:ext cx="1588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1" name="Line 33">
            <a:extLst>
              <a:ext uri="{FF2B5EF4-FFF2-40B4-BE49-F238E27FC236}">
                <a16:creationId xmlns:a16="http://schemas.microsoft.com/office/drawing/2014/main" id="{296EDC0E-70C0-ADC4-88ED-AE0A4B27F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013" y="1570038"/>
            <a:ext cx="1587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2" name="Line 34">
            <a:extLst>
              <a:ext uri="{FF2B5EF4-FFF2-40B4-BE49-F238E27FC236}">
                <a16:creationId xmlns:a16="http://schemas.microsoft.com/office/drawing/2014/main" id="{64756269-4612-3959-1375-9AABF1F582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3913" y="1570038"/>
            <a:ext cx="1587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3" name="Line 35">
            <a:extLst>
              <a:ext uri="{FF2B5EF4-FFF2-40B4-BE49-F238E27FC236}">
                <a16:creationId xmlns:a16="http://schemas.microsoft.com/office/drawing/2014/main" id="{F2D6BD10-CB82-1820-570F-04E8FC066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463" y="1570038"/>
            <a:ext cx="1587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4" name="Line 36">
            <a:extLst>
              <a:ext uri="{FF2B5EF4-FFF2-40B4-BE49-F238E27FC236}">
                <a16:creationId xmlns:a16="http://schemas.microsoft.com/office/drawing/2014/main" id="{E1308DCB-3F73-5F32-1730-F9C64D9A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063" y="1570038"/>
            <a:ext cx="1587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5" name="Line 37">
            <a:extLst>
              <a:ext uri="{FF2B5EF4-FFF2-40B4-BE49-F238E27FC236}">
                <a16:creationId xmlns:a16="http://schemas.microsoft.com/office/drawing/2014/main" id="{B09200EF-1ED7-C576-F456-9698DF293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463" y="1570038"/>
            <a:ext cx="1587" cy="6826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6" name="Line 38">
            <a:extLst>
              <a:ext uri="{FF2B5EF4-FFF2-40B4-BE49-F238E27FC236}">
                <a16:creationId xmlns:a16="http://schemas.microsoft.com/office/drawing/2014/main" id="{E5EF5144-D109-5D51-0D21-C2DA72CA8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963" y="1570038"/>
            <a:ext cx="1587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7" name="Line 39">
            <a:extLst>
              <a:ext uri="{FF2B5EF4-FFF2-40B4-BE49-F238E27FC236}">
                <a16:creationId xmlns:a16="http://schemas.microsoft.com/office/drawing/2014/main" id="{558B71B2-2E95-C789-9965-4E5B0CCEB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513" y="1570038"/>
            <a:ext cx="1587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8" name="Line 40">
            <a:extLst>
              <a:ext uri="{FF2B5EF4-FFF2-40B4-BE49-F238E27FC236}">
                <a16:creationId xmlns:a16="http://schemas.microsoft.com/office/drawing/2014/main" id="{E28473D1-0796-A989-9944-73ECA1936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1570038"/>
            <a:ext cx="1588" cy="163512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69" name="Rectangle 41">
            <a:extLst>
              <a:ext uri="{FF2B5EF4-FFF2-40B4-BE49-F238E27FC236}">
                <a16:creationId xmlns:a16="http://schemas.microsoft.com/office/drawing/2014/main" id="{967CB144-17BF-AE46-A8FC-A5527229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1450"/>
            <a:ext cx="663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10,000</a:t>
            </a:r>
            <a:endParaRPr lang="en-US" altLang="en-US"/>
          </a:p>
        </p:txBody>
      </p:sp>
      <p:sp>
        <p:nvSpPr>
          <p:cNvPr id="995370" name="Line 42">
            <a:extLst>
              <a:ext uri="{FF2B5EF4-FFF2-40B4-BE49-F238E27FC236}">
                <a16:creationId xmlns:a16="http://schemas.microsoft.com/office/drawing/2014/main" id="{196AA924-2C57-FEF2-3108-36045AF2E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570038"/>
            <a:ext cx="1635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71" name="Rectangle 43">
            <a:extLst>
              <a:ext uri="{FF2B5EF4-FFF2-40B4-BE49-F238E27FC236}">
                <a16:creationId xmlns:a16="http://schemas.microsoft.com/office/drawing/2014/main" id="{A1F9FB26-62F3-DB5D-F911-54D7B52E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2625725"/>
            <a:ext cx="4826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1000</a:t>
            </a:r>
            <a:endParaRPr lang="en-US" altLang="en-US"/>
          </a:p>
        </p:txBody>
      </p:sp>
      <p:sp>
        <p:nvSpPr>
          <p:cNvPr id="995372" name="Line 44">
            <a:extLst>
              <a:ext uri="{FF2B5EF4-FFF2-40B4-BE49-F238E27FC236}">
                <a16:creationId xmlns:a16="http://schemas.microsoft.com/office/drawing/2014/main" id="{F2AAD70A-F943-BBC0-17DE-944BF79B1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2752725"/>
            <a:ext cx="1635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73" name="Rectangle 45">
            <a:extLst>
              <a:ext uri="{FF2B5EF4-FFF2-40B4-BE49-F238E27FC236}">
                <a16:creationId xmlns:a16="http://schemas.microsoft.com/office/drawing/2014/main" id="{BFC66582-28D7-32D9-5961-13F52795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3810000"/>
            <a:ext cx="361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100</a:t>
            </a:r>
            <a:endParaRPr lang="en-US" altLang="en-US"/>
          </a:p>
        </p:txBody>
      </p:sp>
      <p:sp>
        <p:nvSpPr>
          <p:cNvPr id="995374" name="Rectangle 46">
            <a:extLst>
              <a:ext uri="{FF2B5EF4-FFF2-40B4-BE49-F238E27FC236}">
                <a16:creationId xmlns:a16="http://schemas.microsoft.com/office/drawing/2014/main" id="{F4EA4899-E42B-734C-47ED-782DE8551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57028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995375" name="Rectangle 47">
            <a:extLst>
              <a:ext uri="{FF2B5EF4-FFF2-40B4-BE49-F238E27FC236}">
                <a16:creationId xmlns:a16="http://schemas.microsoft.com/office/drawing/2014/main" id="{3F984F5F-D1F0-6825-BD22-C8A9437F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3509963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995376" name="Rectangle 48">
            <a:extLst>
              <a:ext uri="{FF2B5EF4-FFF2-40B4-BE49-F238E27FC236}">
                <a16:creationId xmlns:a16="http://schemas.microsoft.com/office/drawing/2014/main" id="{6A7309A7-26F0-3A7C-CB82-91BADA5D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41947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/</a:t>
            </a:r>
            <a:endParaRPr lang="en-US" altLang="en-US"/>
          </a:p>
        </p:txBody>
      </p:sp>
      <p:sp>
        <p:nvSpPr>
          <p:cNvPr id="995377" name="Rectangle 49">
            <a:extLst>
              <a:ext uri="{FF2B5EF4-FFF2-40B4-BE49-F238E27FC236}">
                <a16:creationId xmlns:a16="http://schemas.microsoft.com/office/drawing/2014/main" id="{9FB9BE4B-B055-09C8-FEEE-6F2FB1CD5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3359150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995378" name="Rectangle 50">
            <a:extLst>
              <a:ext uri="{FF2B5EF4-FFF2-40B4-BE49-F238E27FC236}">
                <a16:creationId xmlns:a16="http://schemas.microsoft.com/office/drawing/2014/main" id="{95648883-EC3D-6CD5-0E7C-DD9600AC7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3298825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995379" name="Rectangle 51">
            <a:extLst>
              <a:ext uri="{FF2B5EF4-FFF2-40B4-BE49-F238E27FC236}">
                <a16:creationId xmlns:a16="http://schemas.microsoft.com/office/drawing/2014/main" id="{81E6C5DE-D78C-182C-CFAF-8F1DFCAD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538" y="3208338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95380" name="Line 52">
            <a:extLst>
              <a:ext uri="{FF2B5EF4-FFF2-40B4-BE49-F238E27FC236}">
                <a16:creationId xmlns:a16="http://schemas.microsoft.com/office/drawing/2014/main" id="{1FF59564-AC0B-438A-303B-1FBA47BB8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935413"/>
            <a:ext cx="1635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1" name="Line 53">
            <a:extLst>
              <a:ext uri="{FF2B5EF4-FFF2-40B4-BE49-F238E27FC236}">
                <a16:creationId xmlns:a16="http://schemas.microsoft.com/office/drawing/2014/main" id="{D1688A5B-CD31-B56E-C279-2B9C73F1D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617663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2" name="Line 54">
            <a:extLst>
              <a:ext uri="{FF2B5EF4-FFF2-40B4-BE49-F238E27FC236}">
                <a16:creationId xmlns:a16="http://schemas.microsoft.com/office/drawing/2014/main" id="{A6A8F2F7-D9C4-F9FF-8423-A12E46AC9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679575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3" name="Line 55">
            <a:extLst>
              <a:ext uri="{FF2B5EF4-FFF2-40B4-BE49-F238E27FC236}">
                <a16:creationId xmlns:a16="http://schemas.microsoft.com/office/drawing/2014/main" id="{E590F4F3-12A3-06E6-0732-B992BA1FC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746250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4" name="Line 56">
            <a:extLst>
              <a:ext uri="{FF2B5EF4-FFF2-40B4-BE49-F238E27FC236}">
                <a16:creationId xmlns:a16="http://schemas.microsoft.com/office/drawing/2014/main" id="{3F915427-D877-AB82-4131-347C15F97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822450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5" name="Line 57">
            <a:extLst>
              <a:ext uri="{FF2B5EF4-FFF2-40B4-BE49-F238E27FC236}">
                <a16:creationId xmlns:a16="http://schemas.microsoft.com/office/drawing/2014/main" id="{E2EAC953-03FE-6A09-9C35-B634397D9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924050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6" name="Line 58">
            <a:extLst>
              <a:ext uri="{FF2B5EF4-FFF2-40B4-BE49-F238E27FC236}">
                <a16:creationId xmlns:a16="http://schemas.microsoft.com/office/drawing/2014/main" id="{A868BA3D-A48F-A99E-F1C1-A12900BD9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2032000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7" name="Line 59">
            <a:extLst>
              <a:ext uri="{FF2B5EF4-FFF2-40B4-BE49-F238E27FC236}">
                <a16:creationId xmlns:a16="http://schemas.microsoft.com/office/drawing/2014/main" id="{35BB3577-4F8F-78A9-DE0B-CB09353FB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2181225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8" name="Line 60">
            <a:extLst>
              <a:ext uri="{FF2B5EF4-FFF2-40B4-BE49-F238E27FC236}">
                <a16:creationId xmlns:a16="http://schemas.microsoft.com/office/drawing/2014/main" id="{32AECD7D-095D-5ECA-983A-3589F1EB3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2386013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89" name="Line 61">
            <a:extLst>
              <a:ext uri="{FF2B5EF4-FFF2-40B4-BE49-F238E27FC236}">
                <a16:creationId xmlns:a16="http://schemas.microsoft.com/office/drawing/2014/main" id="{4813E2EE-76E5-E5A3-48B3-B49A09637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2800350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0" name="Line 62">
            <a:extLst>
              <a:ext uri="{FF2B5EF4-FFF2-40B4-BE49-F238E27FC236}">
                <a16:creationId xmlns:a16="http://schemas.microsoft.com/office/drawing/2014/main" id="{90F4BD7C-30EF-29DC-EA38-8286D30A6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2860675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1" name="Line 63">
            <a:extLst>
              <a:ext uri="{FF2B5EF4-FFF2-40B4-BE49-F238E27FC236}">
                <a16:creationId xmlns:a16="http://schemas.microsoft.com/office/drawing/2014/main" id="{7A595348-2917-C042-F035-0DD3E1B25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2928938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2" name="Line 64">
            <a:extLst>
              <a:ext uri="{FF2B5EF4-FFF2-40B4-BE49-F238E27FC236}">
                <a16:creationId xmlns:a16="http://schemas.microsoft.com/office/drawing/2014/main" id="{133EDECB-7409-133F-07AB-1BACC0D47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011488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3" name="Line 65">
            <a:extLst>
              <a:ext uri="{FF2B5EF4-FFF2-40B4-BE49-F238E27FC236}">
                <a16:creationId xmlns:a16="http://schemas.microsoft.com/office/drawing/2014/main" id="{0FC73A68-2A1A-74B9-ECC5-6DE1B5E08B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106738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4" name="Line 66">
            <a:extLst>
              <a:ext uri="{FF2B5EF4-FFF2-40B4-BE49-F238E27FC236}">
                <a16:creationId xmlns:a16="http://schemas.microsoft.com/office/drawing/2014/main" id="{E449B304-AA53-7AFB-2031-6B8DE3E52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221038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5" name="Line 67">
            <a:extLst>
              <a:ext uri="{FF2B5EF4-FFF2-40B4-BE49-F238E27FC236}">
                <a16:creationId xmlns:a16="http://schemas.microsoft.com/office/drawing/2014/main" id="{E4128C20-96FA-7F76-94DE-4DB3F60E4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371850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6" name="Line 68">
            <a:extLst>
              <a:ext uri="{FF2B5EF4-FFF2-40B4-BE49-F238E27FC236}">
                <a16:creationId xmlns:a16="http://schemas.microsoft.com/office/drawing/2014/main" id="{9BA1209D-A6F6-FE3A-842D-250BDA561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568700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7" name="Line 69">
            <a:extLst>
              <a:ext uri="{FF2B5EF4-FFF2-40B4-BE49-F238E27FC236}">
                <a16:creationId xmlns:a16="http://schemas.microsoft.com/office/drawing/2014/main" id="{DCDE4999-4575-310F-4005-2B7D49F7A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3983038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8" name="Line 70">
            <a:extLst>
              <a:ext uri="{FF2B5EF4-FFF2-40B4-BE49-F238E27FC236}">
                <a16:creationId xmlns:a16="http://schemas.microsoft.com/office/drawing/2014/main" id="{F6A77D3D-7097-8540-37E6-8655D3802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043363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399" name="Line 71">
            <a:extLst>
              <a:ext uri="{FF2B5EF4-FFF2-40B4-BE49-F238E27FC236}">
                <a16:creationId xmlns:a16="http://schemas.microsoft.com/office/drawing/2014/main" id="{57971A9A-EE41-7AB9-9BAC-58B59B0D4D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111625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0" name="Line 72">
            <a:extLst>
              <a:ext uri="{FF2B5EF4-FFF2-40B4-BE49-F238E27FC236}">
                <a16:creationId xmlns:a16="http://schemas.microsoft.com/office/drawing/2014/main" id="{E7E8038E-22CC-DC98-0AB6-B1417A9FE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192588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1" name="Line 73">
            <a:extLst>
              <a:ext uri="{FF2B5EF4-FFF2-40B4-BE49-F238E27FC236}">
                <a16:creationId xmlns:a16="http://schemas.microsoft.com/office/drawing/2014/main" id="{F05A591A-FC20-5549-6493-420538590B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287838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2" name="Line 74">
            <a:extLst>
              <a:ext uri="{FF2B5EF4-FFF2-40B4-BE49-F238E27FC236}">
                <a16:creationId xmlns:a16="http://schemas.microsoft.com/office/drawing/2014/main" id="{4F47044B-5E78-CD6A-951C-5657F4433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403725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3" name="Line 75">
            <a:extLst>
              <a:ext uri="{FF2B5EF4-FFF2-40B4-BE49-F238E27FC236}">
                <a16:creationId xmlns:a16="http://schemas.microsoft.com/office/drawing/2014/main" id="{4B3D0AF6-F75C-9BB1-FB64-AB2A832F8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552950"/>
            <a:ext cx="746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4" name="Line 76">
            <a:extLst>
              <a:ext uri="{FF2B5EF4-FFF2-40B4-BE49-F238E27FC236}">
                <a16:creationId xmlns:a16="http://schemas.microsoft.com/office/drawing/2014/main" id="{AC7976B9-58D1-AF5C-9049-9DBD5D9A9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757738"/>
            <a:ext cx="7461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5" name="Line 77">
            <a:extLst>
              <a:ext uri="{FF2B5EF4-FFF2-40B4-BE49-F238E27FC236}">
                <a16:creationId xmlns:a16="http://schemas.microsoft.com/office/drawing/2014/main" id="{77ACE0D0-FCA4-F274-F714-985DD5516A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2488" y="2752725"/>
            <a:ext cx="16351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6" name="Line 78">
            <a:extLst>
              <a:ext uri="{FF2B5EF4-FFF2-40B4-BE49-F238E27FC236}">
                <a16:creationId xmlns:a16="http://schemas.microsoft.com/office/drawing/2014/main" id="{40AB6A32-ABEB-3B62-7455-ACA0CE68EF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2488" y="3935413"/>
            <a:ext cx="16351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7" name="Line 79">
            <a:extLst>
              <a:ext uri="{FF2B5EF4-FFF2-40B4-BE49-F238E27FC236}">
                <a16:creationId xmlns:a16="http://schemas.microsoft.com/office/drawing/2014/main" id="{D366A6F4-BD0A-4B23-9B45-95CB4C9419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1617663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8" name="Line 80">
            <a:extLst>
              <a:ext uri="{FF2B5EF4-FFF2-40B4-BE49-F238E27FC236}">
                <a16:creationId xmlns:a16="http://schemas.microsoft.com/office/drawing/2014/main" id="{190810A1-F240-BFA8-35C4-5AA7C05F36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1679575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09" name="Line 81">
            <a:extLst>
              <a:ext uri="{FF2B5EF4-FFF2-40B4-BE49-F238E27FC236}">
                <a16:creationId xmlns:a16="http://schemas.microsoft.com/office/drawing/2014/main" id="{2C38F504-2E57-516A-DB77-0E81952C5B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1746250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0" name="Line 82">
            <a:extLst>
              <a:ext uri="{FF2B5EF4-FFF2-40B4-BE49-F238E27FC236}">
                <a16:creationId xmlns:a16="http://schemas.microsoft.com/office/drawing/2014/main" id="{02653A92-659C-C5AB-91D8-B1DA8F0BCC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1822450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1" name="Line 83">
            <a:extLst>
              <a:ext uri="{FF2B5EF4-FFF2-40B4-BE49-F238E27FC236}">
                <a16:creationId xmlns:a16="http://schemas.microsoft.com/office/drawing/2014/main" id="{3DB8D9AD-70FD-C736-5AD2-F574BCEDC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1924050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2" name="Line 84">
            <a:extLst>
              <a:ext uri="{FF2B5EF4-FFF2-40B4-BE49-F238E27FC236}">
                <a16:creationId xmlns:a16="http://schemas.microsoft.com/office/drawing/2014/main" id="{9B955005-C366-9389-3F99-BA6FC275F2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2032000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3" name="Line 85">
            <a:extLst>
              <a:ext uri="{FF2B5EF4-FFF2-40B4-BE49-F238E27FC236}">
                <a16:creationId xmlns:a16="http://schemas.microsoft.com/office/drawing/2014/main" id="{0ED94798-F3E3-59AE-81C1-D5D9C29EE0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2181225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4" name="Line 86">
            <a:extLst>
              <a:ext uri="{FF2B5EF4-FFF2-40B4-BE49-F238E27FC236}">
                <a16:creationId xmlns:a16="http://schemas.microsoft.com/office/drawing/2014/main" id="{1EDCCBA6-0DC2-8EB9-896B-37BCB63BD8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2386013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5" name="Line 87">
            <a:extLst>
              <a:ext uri="{FF2B5EF4-FFF2-40B4-BE49-F238E27FC236}">
                <a16:creationId xmlns:a16="http://schemas.microsoft.com/office/drawing/2014/main" id="{988A892D-0504-15E1-103D-9CCE64BA7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2800350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6" name="Line 88">
            <a:extLst>
              <a:ext uri="{FF2B5EF4-FFF2-40B4-BE49-F238E27FC236}">
                <a16:creationId xmlns:a16="http://schemas.microsoft.com/office/drawing/2014/main" id="{181FB3EF-737E-43F2-367E-AA69383ECA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2860675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7" name="Line 89">
            <a:extLst>
              <a:ext uri="{FF2B5EF4-FFF2-40B4-BE49-F238E27FC236}">
                <a16:creationId xmlns:a16="http://schemas.microsoft.com/office/drawing/2014/main" id="{27BADFF0-978E-AA3E-94EF-13BEFDD55B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2928938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8" name="Line 90">
            <a:extLst>
              <a:ext uri="{FF2B5EF4-FFF2-40B4-BE49-F238E27FC236}">
                <a16:creationId xmlns:a16="http://schemas.microsoft.com/office/drawing/2014/main" id="{3469DB0D-0402-44F4-10D6-C901277BF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3011488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19" name="Line 91">
            <a:extLst>
              <a:ext uri="{FF2B5EF4-FFF2-40B4-BE49-F238E27FC236}">
                <a16:creationId xmlns:a16="http://schemas.microsoft.com/office/drawing/2014/main" id="{08BAF3BF-022E-9FA6-57FB-9F1D23238F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3106738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0" name="Line 92">
            <a:extLst>
              <a:ext uri="{FF2B5EF4-FFF2-40B4-BE49-F238E27FC236}">
                <a16:creationId xmlns:a16="http://schemas.microsoft.com/office/drawing/2014/main" id="{5DF57A82-2A0A-439E-975F-1A2C437590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3221038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1" name="Line 93">
            <a:extLst>
              <a:ext uri="{FF2B5EF4-FFF2-40B4-BE49-F238E27FC236}">
                <a16:creationId xmlns:a16="http://schemas.microsoft.com/office/drawing/2014/main" id="{7E681180-FEE4-15EC-CD89-9BB8F835D4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3371850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2" name="Line 94">
            <a:extLst>
              <a:ext uri="{FF2B5EF4-FFF2-40B4-BE49-F238E27FC236}">
                <a16:creationId xmlns:a16="http://schemas.microsoft.com/office/drawing/2014/main" id="{6E1169A3-CD76-EA56-1B61-529F3B955B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3568700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3" name="Line 95">
            <a:extLst>
              <a:ext uri="{FF2B5EF4-FFF2-40B4-BE49-F238E27FC236}">
                <a16:creationId xmlns:a16="http://schemas.microsoft.com/office/drawing/2014/main" id="{032699BD-ADEC-8F25-8317-6D60C7E59F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3983038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4" name="Line 96">
            <a:extLst>
              <a:ext uri="{FF2B5EF4-FFF2-40B4-BE49-F238E27FC236}">
                <a16:creationId xmlns:a16="http://schemas.microsoft.com/office/drawing/2014/main" id="{799B2362-7027-7A2A-171A-DC71444F65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4043363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5" name="Line 97">
            <a:extLst>
              <a:ext uri="{FF2B5EF4-FFF2-40B4-BE49-F238E27FC236}">
                <a16:creationId xmlns:a16="http://schemas.microsoft.com/office/drawing/2014/main" id="{CC9A5674-1FE7-0414-20DA-DC83720309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4111625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6" name="Line 98">
            <a:extLst>
              <a:ext uri="{FF2B5EF4-FFF2-40B4-BE49-F238E27FC236}">
                <a16:creationId xmlns:a16="http://schemas.microsoft.com/office/drawing/2014/main" id="{F7105107-92C5-5787-CF14-776B1BC7D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4192588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7" name="Line 99">
            <a:extLst>
              <a:ext uri="{FF2B5EF4-FFF2-40B4-BE49-F238E27FC236}">
                <a16:creationId xmlns:a16="http://schemas.microsoft.com/office/drawing/2014/main" id="{13A63719-D72C-9002-88D1-8E4FC90D8B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4287838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8" name="Line 100">
            <a:extLst>
              <a:ext uri="{FF2B5EF4-FFF2-40B4-BE49-F238E27FC236}">
                <a16:creationId xmlns:a16="http://schemas.microsoft.com/office/drawing/2014/main" id="{BACA13AF-1D1B-EEDA-C688-412BE0EBBD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4403725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29" name="Line 101">
            <a:extLst>
              <a:ext uri="{FF2B5EF4-FFF2-40B4-BE49-F238E27FC236}">
                <a16:creationId xmlns:a16="http://schemas.microsoft.com/office/drawing/2014/main" id="{9BE534F7-289B-A3FE-5D35-1D105CF38D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4552950"/>
            <a:ext cx="6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30" name="Line 102">
            <a:extLst>
              <a:ext uri="{FF2B5EF4-FFF2-40B4-BE49-F238E27FC236}">
                <a16:creationId xmlns:a16="http://schemas.microsoft.com/office/drawing/2014/main" id="{5DBCA593-928A-2C60-A91B-FB37DFDEF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7738" y="4757738"/>
            <a:ext cx="68262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31" name="Freeform 103">
            <a:extLst>
              <a:ext uri="{FF2B5EF4-FFF2-40B4-BE49-F238E27FC236}">
                <a16:creationId xmlns:a16="http://schemas.microsoft.com/office/drawing/2014/main" id="{E1A9F984-A8C0-71BC-7B43-45C56DEB96FC}"/>
              </a:ext>
            </a:extLst>
          </p:cNvPr>
          <p:cNvSpPr>
            <a:spLocks/>
          </p:cNvSpPr>
          <p:nvPr/>
        </p:nvSpPr>
        <p:spPr bwMode="auto">
          <a:xfrm>
            <a:off x="2486025" y="3935413"/>
            <a:ext cx="4879975" cy="1093787"/>
          </a:xfrm>
          <a:custGeom>
            <a:avLst/>
            <a:gdLst>
              <a:gd name="T0" fmla="*/ 3074 w 3074"/>
              <a:gd name="T1" fmla="*/ 612 h 689"/>
              <a:gd name="T2" fmla="*/ 2765 w 3074"/>
              <a:gd name="T3" fmla="*/ 612 h 689"/>
              <a:gd name="T4" fmla="*/ 2765 w 3074"/>
              <a:gd name="T5" fmla="*/ 629 h 689"/>
              <a:gd name="T6" fmla="*/ 2457 w 3074"/>
              <a:gd name="T7" fmla="*/ 629 h 689"/>
              <a:gd name="T8" fmla="*/ 2457 w 3074"/>
              <a:gd name="T9" fmla="*/ 646 h 689"/>
              <a:gd name="T10" fmla="*/ 2153 w 3074"/>
              <a:gd name="T11" fmla="*/ 646 h 689"/>
              <a:gd name="T12" fmla="*/ 2153 w 3074"/>
              <a:gd name="T13" fmla="*/ 659 h 689"/>
              <a:gd name="T14" fmla="*/ 1845 w 3074"/>
              <a:gd name="T15" fmla="*/ 659 h 689"/>
              <a:gd name="T16" fmla="*/ 1845 w 3074"/>
              <a:gd name="T17" fmla="*/ 672 h 689"/>
              <a:gd name="T18" fmla="*/ 1537 w 3074"/>
              <a:gd name="T19" fmla="*/ 672 h 689"/>
              <a:gd name="T20" fmla="*/ 1537 w 3074"/>
              <a:gd name="T21" fmla="*/ 689 h 689"/>
              <a:gd name="T22" fmla="*/ 925 w 3074"/>
              <a:gd name="T23" fmla="*/ 689 h 689"/>
              <a:gd name="T24" fmla="*/ 925 w 3074"/>
              <a:gd name="T25" fmla="*/ 655 h 689"/>
              <a:gd name="T26" fmla="*/ 616 w 3074"/>
              <a:gd name="T27" fmla="*/ 655 h 689"/>
              <a:gd name="T28" fmla="*/ 616 w 3074"/>
              <a:gd name="T29" fmla="*/ 518 h 689"/>
              <a:gd name="T30" fmla="*/ 308 w 3074"/>
              <a:gd name="T31" fmla="*/ 518 h 689"/>
              <a:gd name="T32" fmla="*/ 308 w 3074"/>
              <a:gd name="T33" fmla="*/ 0 h 689"/>
              <a:gd name="T34" fmla="*/ 0 w 3074"/>
              <a:gd name="T35" fmla="*/ 0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4" h="689">
                <a:moveTo>
                  <a:pt x="3074" y="612"/>
                </a:moveTo>
                <a:lnTo>
                  <a:pt x="2765" y="612"/>
                </a:lnTo>
                <a:lnTo>
                  <a:pt x="2765" y="629"/>
                </a:lnTo>
                <a:lnTo>
                  <a:pt x="2457" y="629"/>
                </a:lnTo>
                <a:lnTo>
                  <a:pt x="2457" y="646"/>
                </a:lnTo>
                <a:lnTo>
                  <a:pt x="2153" y="646"/>
                </a:lnTo>
                <a:lnTo>
                  <a:pt x="2153" y="659"/>
                </a:lnTo>
                <a:lnTo>
                  <a:pt x="1845" y="659"/>
                </a:lnTo>
                <a:lnTo>
                  <a:pt x="1845" y="672"/>
                </a:lnTo>
                <a:lnTo>
                  <a:pt x="1537" y="672"/>
                </a:lnTo>
                <a:lnTo>
                  <a:pt x="1537" y="689"/>
                </a:lnTo>
                <a:lnTo>
                  <a:pt x="925" y="689"/>
                </a:lnTo>
                <a:lnTo>
                  <a:pt x="925" y="655"/>
                </a:lnTo>
                <a:lnTo>
                  <a:pt x="616" y="655"/>
                </a:lnTo>
                <a:lnTo>
                  <a:pt x="616" y="518"/>
                </a:lnTo>
                <a:lnTo>
                  <a:pt x="308" y="518"/>
                </a:lnTo>
                <a:lnTo>
                  <a:pt x="308" y="0"/>
                </a:lnTo>
                <a:lnTo>
                  <a:pt x="0" y="0"/>
                </a:lnTo>
              </a:path>
            </a:pathLst>
          </a:custGeom>
          <a:noFill/>
          <a:ln w="33338" cap="flat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32" name="Freeform 104">
            <a:extLst>
              <a:ext uri="{FF2B5EF4-FFF2-40B4-BE49-F238E27FC236}">
                <a16:creationId xmlns:a16="http://schemas.microsoft.com/office/drawing/2014/main" id="{2AE81FF1-9CC1-C8C5-D692-0A277264EC9D}"/>
              </a:ext>
            </a:extLst>
          </p:cNvPr>
          <p:cNvSpPr>
            <a:spLocks/>
          </p:cNvSpPr>
          <p:nvPr/>
        </p:nvSpPr>
        <p:spPr bwMode="auto">
          <a:xfrm>
            <a:off x="2486025" y="2752725"/>
            <a:ext cx="4879975" cy="2065338"/>
          </a:xfrm>
          <a:custGeom>
            <a:avLst/>
            <a:gdLst>
              <a:gd name="T0" fmla="*/ 0 w 3074"/>
              <a:gd name="T1" fmla="*/ 0 h 1301"/>
              <a:gd name="T2" fmla="*/ 308 w 3074"/>
              <a:gd name="T3" fmla="*/ 0 h 1301"/>
              <a:gd name="T4" fmla="*/ 308 w 3074"/>
              <a:gd name="T5" fmla="*/ 907 h 1301"/>
              <a:gd name="T6" fmla="*/ 616 w 3074"/>
              <a:gd name="T7" fmla="*/ 907 h 1301"/>
              <a:gd name="T8" fmla="*/ 616 w 3074"/>
              <a:gd name="T9" fmla="*/ 1134 h 1301"/>
              <a:gd name="T10" fmla="*/ 925 w 3074"/>
              <a:gd name="T11" fmla="*/ 1134 h 1301"/>
              <a:gd name="T12" fmla="*/ 925 w 3074"/>
              <a:gd name="T13" fmla="*/ 1241 h 1301"/>
              <a:gd name="T14" fmla="*/ 1229 w 3074"/>
              <a:gd name="T15" fmla="*/ 1241 h 1301"/>
              <a:gd name="T16" fmla="*/ 1229 w 3074"/>
              <a:gd name="T17" fmla="*/ 1280 h 1301"/>
              <a:gd name="T18" fmla="*/ 1537 w 3074"/>
              <a:gd name="T19" fmla="*/ 1280 h 1301"/>
              <a:gd name="T20" fmla="*/ 1537 w 3074"/>
              <a:gd name="T21" fmla="*/ 1301 h 1301"/>
              <a:gd name="T22" fmla="*/ 2457 w 3074"/>
              <a:gd name="T23" fmla="*/ 1301 h 1301"/>
              <a:gd name="T24" fmla="*/ 2457 w 3074"/>
              <a:gd name="T25" fmla="*/ 1284 h 1301"/>
              <a:gd name="T26" fmla="*/ 2765 w 3074"/>
              <a:gd name="T27" fmla="*/ 1284 h 1301"/>
              <a:gd name="T28" fmla="*/ 2765 w 3074"/>
              <a:gd name="T29" fmla="*/ 1263 h 1301"/>
              <a:gd name="T30" fmla="*/ 3074 w 3074"/>
              <a:gd name="T31" fmla="*/ 1263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74" h="1301">
                <a:moveTo>
                  <a:pt x="0" y="0"/>
                </a:moveTo>
                <a:lnTo>
                  <a:pt x="308" y="0"/>
                </a:lnTo>
                <a:lnTo>
                  <a:pt x="308" y="907"/>
                </a:lnTo>
                <a:lnTo>
                  <a:pt x="616" y="907"/>
                </a:lnTo>
                <a:lnTo>
                  <a:pt x="616" y="1134"/>
                </a:lnTo>
                <a:lnTo>
                  <a:pt x="925" y="1134"/>
                </a:lnTo>
                <a:lnTo>
                  <a:pt x="925" y="1241"/>
                </a:lnTo>
                <a:lnTo>
                  <a:pt x="1229" y="1241"/>
                </a:lnTo>
                <a:lnTo>
                  <a:pt x="1229" y="1280"/>
                </a:lnTo>
                <a:lnTo>
                  <a:pt x="1537" y="1280"/>
                </a:lnTo>
                <a:lnTo>
                  <a:pt x="1537" y="1301"/>
                </a:lnTo>
                <a:lnTo>
                  <a:pt x="2457" y="1301"/>
                </a:lnTo>
                <a:lnTo>
                  <a:pt x="2457" y="1284"/>
                </a:lnTo>
                <a:lnTo>
                  <a:pt x="2765" y="1284"/>
                </a:lnTo>
                <a:lnTo>
                  <a:pt x="2765" y="1263"/>
                </a:lnTo>
                <a:lnTo>
                  <a:pt x="3074" y="1263"/>
                </a:lnTo>
              </a:path>
            </a:pathLst>
          </a:custGeom>
          <a:noFill/>
          <a:ln w="33338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33" name="Freeform 105">
            <a:extLst>
              <a:ext uri="{FF2B5EF4-FFF2-40B4-BE49-F238E27FC236}">
                <a16:creationId xmlns:a16="http://schemas.microsoft.com/office/drawing/2014/main" id="{D1A0A45A-85F1-6171-8330-ECFA3DD35E28}"/>
              </a:ext>
            </a:extLst>
          </p:cNvPr>
          <p:cNvSpPr>
            <a:spLocks/>
          </p:cNvSpPr>
          <p:nvPr/>
        </p:nvSpPr>
        <p:spPr bwMode="auto">
          <a:xfrm>
            <a:off x="2486025" y="1570038"/>
            <a:ext cx="4879975" cy="3105150"/>
          </a:xfrm>
          <a:custGeom>
            <a:avLst/>
            <a:gdLst>
              <a:gd name="T0" fmla="*/ 3074 w 3074"/>
              <a:gd name="T1" fmla="*/ 1956 h 1956"/>
              <a:gd name="T2" fmla="*/ 2457 w 3074"/>
              <a:gd name="T3" fmla="*/ 1956 h 1956"/>
              <a:gd name="T4" fmla="*/ 2457 w 3074"/>
              <a:gd name="T5" fmla="*/ 1948 h 1956"/>
              <a:gd name="T6" fmla="*/ 2153 w 3074"/>
              <a:gd name="T7" fmla="*/ 1948 h 1956"/>
              <a:gd name="T8" fmla="*/ 2153 w 3074"/>
              <a:gd name="T9" fmla="*/ 1935 h 1956"/>
              <a:gd name="T10" fmla="*/ 1845 w 3074"/>
              <a:gd name="T11" fmla="*/ 1935 h 1956"/>
              <a:gd name="T12" fmla="*/ 1845 w 3074"/>
              <a:gd name="T13" fmla="*/ 1914 h 1956"/>
              <a:gd name="T14" fmla="*/ 1537 w 3074"/>
              <a:gd name="T15" fmla="*/ 1914 h 1956"/>
              <a:gd name="T16" fmla="*/ 1537 w 3074"/>
              <a:gd name="T17" fmla="*/ 1879 h 1956"/>
              <a:gd name="T18" fmla="*/ 1229 w 3074"/>
              <a:gd name="T19" fmla="*/ 1879 h 1956"/>
              <a:gd name="T20" fmla="*/ 1229 w 3074"/>
              <a:gd name="T21" fmla="*/ 1802 h 1956"/>
              <a:gd name="T22" fmla="*/ 925 w 3074"/>
              <a:gd name="T23" fmla="*/ 1802 h 1956"/>
              <a:gd name="T24" fmla="*/ 925 w 3074"/>
              <a:gd name="T25" fmla="*/ 1652 h 1956"/>
              <a:gd name="T26" fmla="*/ 616 w 3074"/>
              <a:gd name="T27" fmla="*/ 1652 h 1956"/>
              <a:gd name="T28" fmla="*/ 616 w 3074"/>
              <a:gd name="T29" fmla="*/ 1259 h 1956"/>
              <a:gd name="T30" fmla="*/ 308 w 3074"/>
              <a:gd name="T31" fmla="*/ 1259 h 1956"/>
              <a:gd name="T32" fmla="*/ 308 w 3074"/>
              <a:gd name="T33" fmla="*/ 0 h 1956"/>
              <a:gd name="T34" fmla="*/ 0 w 3074"/>
              <a:gd name="T35" fmla="*/ 0 h 1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074" h="1956">
                <a:moveTo>
                  <a:pt x="3074" y="1956"/>
                </a:moveTo>
                <a:lnTo>
                  <a:pt x="2457" y="1956"/>
                </a:lnTo>
                <a:lnTo>
                  <a:pt x="2457" y="1948"/>
                </a:lnTo>
                <a:lnTo>
                  <a:pt x="2153" y="1948"/>
                </a:lnTo>
                <a:lnTo>
                  <a:pt x="2153" y="1935"/>
                </a:lnTo>
                <a:lnTo>
                  <a:pt x="1845" y="1935"/>
                </a:lnTo>
                <a:lnTo>
                  <a:pt x="1845" y="1914"/>
                </a:lnTo>
                <a:lnTo>
                  <a:pt x="1537" y="1914"/>
                </a:lnTo>
                <a:lnTo>
                  <a:pt x="1537" y="1879"/>
                </a:lnTo>
                <a:lnTo>
                  <a:pt x="1229" y="1879"/>
                </a:lnTo>
                <a:lnTo>
                  <a:pt x="1229" y="1802"/>
                </a:lnTo>
                <a:lnTo>
                  <a:pt x="925" y="1802"/>
                </a:lnTo>
                <a:lnTo>
                  <a:pt x="925" y="1652"/>
                </a:lnTo>
                <a:lnTo>
                  <a:pt x="616" y="1652"/>
                </a:lnTo>
                <a:lnTo>
                  <a:pt x="616" y="1259"/>
                </a:lnTo>
                <a:lnTo>
                  <a:pt x="308" y="1259"/>
                </a:lnTo>
                <a:lnTo>
                  <a:pt x="308" y="0"/>
                </a:lnTo>
                <a:lnTo>
                  <a:pt x="0" y="0"/>
                </a:lnTo>
              </a:path>
            </a:pathLst>
          </a:custGeom>
          <a:noFill/>
          <a:ln w="333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34" name="Rectangle 106">
            <a:extLst>
              <a:ext uri="{FF2B5EF4-FFF2-40B4-BE49-F238E27FC236}">
                <a16:creationId xmlns:a16="http://schemas.microsoft.com/office/drawing/2014/main" id="{D74BCD94-06B9-A6DA-42BE-ECA91F7F6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4165600"/>
            <a:ext cx="1317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995435" name="Rectangle 107">
            <a:extLst>
              <a:ext uri="{FF2B5EF4-FFF2-40B4-BE49-F238E27FC236}">
                <a16:creationId xmlns:a16="http://schemas.microsoft.com/office/drawing/2014/main" id="{FC363FDF-10A4-662D-0572-3204166A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4200525"/>
            <a:ext cx="1857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= </a:t>
            </a:r>
            <a:endParaRPr lang="en-US" altLang="en-US"/>
          </a:p>
        </p:txBody>
      </p:sp>
      <p:sp>
        <p:nvSpPr>
          <p:cNvPr id="995436" name="Rectangle 108">
            <a:extLst>
              <a:ext uri="{FF2B5EF4-FFF2-40B4-BE49-F238E27FC236}">
                <a16:creationId xmlns:a16="http://schemas.microsoft.com/office/drawing/2014/main" id="{0C5BE73C-9C9C-94D1-C456-5DA620C8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65600"/>
            <a:ext cx="361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100</a:t>
            </a:r>
            <a:endParaRPr lang="en-US" altLang="en-US"/>
          </a:p>
        </p:txBody>
      </p:sp>
      <p:sp>
        <p:nvSpPr>
          <p:cNvPr id="995437" name="Rectangle 109">
            <a:extLst>
              <a:ext uri="{FF2B5EF4-FFF2-40B4-BE49-F238E27FC236}">
                <a16:creationId xmlns:a16="http://schemas.microsoft.com/office/drawing/2014/main" id="{0AE41478-48F4-A7F2-8C13-9F002D382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4105275"/>
            <a:ext cx="131763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995438" name="Rectangle 110">
            <a:extLst>
              <a:ext uri="{FF2B5EF4-FFF2-40B4-BE49-F238E27FC236}">
                <a16:creationId xmlns:a16="http://schemas.microsoft.com/office/drawing/2014/main" id="{78FB8925-9799-60C0-36EB-CCC84F10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138613"/>
            <a:ext cx="125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=</a:t>
            </a:r>
            <a:endParaRPr lang="en-US" altLang="en-US"/>
          </a:p>
        </p:txBody>
      </p:sp>
      <p:sp>
        <p:nvSpPr>
          <p:cNvPr id="995439" name="Rectangle 111">
            <a:extLst>
              <a:ext uri="{FF2B5EF4-FFF2-40B4-BE49-F238E27FC236}">
                <a16:creationId xmlns:a16="http://schemas.microsoft.com/office/drawing/2014/main" id="{38448F20-3237-E6F9-771E-B89E9BD12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0" y="4105275"/>
            <a:ext cx="4826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1000</a:t>
            </a:r>
            <a:endParaRPr lang="en-US" altLang="en-US"/>
          </a:p>
        </p:txBody>
      </p:sp>
      <p:sp>
        <p:nvSpPr>
          <p:cNvPr id="995440" name="Rectangle 112">
            <a:extLst>
              <a:ext uri="{FF2B5EF4-FFF2-40B4-BE49-F238E27FC236}">
                <a16:creationId xmlns:a16="http://schemas.microsoft.com/office/drawing/2014/main" id="{C649AD66-D81D-921C-11B8-C63F7EE7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1839913"/>
            <a:ext cx="1317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995441" name="Rectangle 113">
            <a:extLst>
              <a:ext uri="{FF2B5EF4-FFF2-40B4-BE49-F238E27FC236}">
                <a16:creationId xmlns:a16="http://schemas.microsoft.com/office/drawing/2014/main" id="{7559474B-358A-4F71-D0E6-CD50B102B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850" y="1874838"/>
            <a:ext cx="125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=</a:t>
            </a:r>
            <a:endParaRPr lang="en-US" altLang="en-US"/>
          </a:p>
        </p:txBody>
      </p:sp>
      <p:sp>
        <p:nvSpPr>
          <p:cNvPr id="995442" name="Rectangle 114">
            <a:extLst>
              <a:ext uri="{FF2B5EF4-FFF2-40B4-BE49-F238E27FC236}">
                <a16:creationId xmlns:a16="http://schemas.microsoft.com/office/drawing/2014/main" id="{708A797B-A335-2802-3510-CE1AC14F6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825" y="1839913"/>
            <a:ext cx="6635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10,000</a:t>
            </a:r>
            <a:endParaRPr lang="en-US" altLang="en-US"/>
          </a:p>
        </p:txBody>
      </p:sp>
      <p:sp>
        <p:nvSpPr>
          <p:cNvPr id="995443" name="Line 115">
            <a:extLst>
              <a:ext uri="{FF2B5EF4-FFF2-40B4-BE49-F238E27FC236}">
                <a16:creationId xmlns:a16="http://schemas.microsoft.com/office/drawing/2014/main" id="{7DDA3711-1330-9C2A-49C3-EF48B81E3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0950" y="4391025"/>
            <a:ext cx="1588" cy="3317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44" name="Freeform 116">
            <a:extLst>
              <a:ext uri="{FF2B5EF4-FFF2-40B4-BE49-F238E27FC236}">
                <a16:creationId xmlns:a16="http://schemas.microsoft.com/office/drawing/2014/main" id="{BB82CD4C-1417-E5C3-89BF-263BFB85A9DE}"/>
              </a:ext>
            </a:extLst>
          </p:cNvPr>
          <p:cNvSpPr>
            <a:spLocks/>
          </p:cNvSpPr>
          <p:nvPr/>
        </p:nvSpPr>
        <p:spPr bwMode="auto">
          <a:xfrm>
            <a:off x="5021263" y="4689475"/>
            <a:ext cx="74612" cy="128588"/>
          </a:xfrm>
          <a:custGeom>
            <a:avLst/>
            <a:gdLst>
              <a:gd name="T0" fmla="*/ 6 w 11"/>
              <a:gd name="T1" fmla="*/ 3 h 19"/>
              <a:gd name="T2" fmla="*/ 11 w 11"/>
              <a:gd name="T3" fmla="*/ 0 h 19"/>
              <a:gd name="T4" fmla="*/ 11 w 11"/>
              <a:gd name="T5" fmla="*/ 0 h 19"/>
              <a:gd name="T6" fmla="*/ 8 w 11"/>
              <a:gd name="T7" fmla="*/ 9 h 19"/>
              <a:gd name="T8" fmla="*/ 6 w 11"/>
              <a:gd name="T9" fmla="*/ 19 h 19"/>
              <a:gd name="T10" fmla="*/ 3 w 11"/>
              <a:gd name="T11" fmla="*/ 9 h 19"/>
              <a:gd name="T12" fmla="*/ 0 w 11"/>
              <a:gd name="T13" fmla="*/ 0 h 19"/>
              <a:gd name="T14" fmla="*/ 0 w 11"/>
              <a:gd name="T15" fmla="*/ 0 h 19"/>
              <a:gd name="T16" fmla="*/ 6 w 11"/>
              <a:gd name="T17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9">
                <a:moveTo>
                  <a:pt x="6" y="3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8" y="9"/>
                  <a:pt x="8" y="9"/>
                  <a:pt x="8" y="9"/>
                </a:cubicBezTo>
                <a:cubicBezTo>
                  <a:pt x="7" y="13"/>
                  <a:pt x="6" y="16"/>
                  <a:pt x="6" y="19"/>
                </a:cubicBezTo>
                <a:cubicBezTo>
                  <a:pt x="5" y="16"/>
                  <a:pt x="4" y="13"/>
                  <a:pt x="3" y="9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45" name="Line 117">
            <a:extLst>
              <a:ext uri="{FF2B5EF4-FFF2-40B4-BE49-F238E27FC236}">
                <a16:creationId xmlns:a16="http://schemas.microsoft.com/office/drawing/2014/main" id="{26C3E631-94C6-E988-0378-08678A2A2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4451350"/>
            <a:ext cx="1587" cy="38735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46" name="Freeform 118">
            <a:extLst>
              <a:ext uri="{FF2B5EF4-FFF2-40B4-BE49-F238E27FC236}">
                <a16:creationId xmlns:a16="http://schemas.microsoft.com/office/drawing/2014/main" id="{D8B3355F-664E-BEE1-7012-23A02B40A3B4}"/>
              </a:ext>
            </a:extLst>
          </p:cNvPr>
          <p:cNvSpPr>
            <a:spLocks/>
          </p:cNvSpPr>
          <p:nvPr/>
        </p:nvSpPr>
        <p:spPr bwMode="auto">
          <a:xfrm>
            <a:off x="6488113" y="4805363"/>
            <a:ext cx="82550" cy="128587"/>
          </a:xfrm>
          <a:custGeom>
            <a:avLst/>
            <a:gdLst>
              <a:gd name="T0" fmla="*/ 6 w 12"/>
              <a:gd name="T1" fmla="*/ 3 h 19"/>
              <a:gd name="T2" fmla="*/ 11 w 12"/>
              <a:gd name="T3" fmla="*/ 0 h 19"/>
              <a:gd name="T4" fmla="*/ 12 w 12"/>
              <a:gd name="T5" fmla="*/ 0 h 19"/>
              <a:gd name="T6" fmla="*/ 8 w 12"/>
              <a:gd name="T7" fmla="*/ 10 h 19"/>
              <a:gd name="T8" fmla="*/ 6 w 12"/>
              <a:gd name="T9" fmla="*/ 19 h 19"/>
              <a:gd name="T10" fmla="*/ 4 w 12"/>
              <a:gd name="T11" fmla="*/ 10 h 19"/>
              <a:gd name="T12" fmla="*/ 0 w 12"/>
              <a:gd name="T13" fmla="*/ 0 h 19"/>
              <a:gd name="T14" fmla="*/ 0 w 12"/>
              <a:gd name="T15" fmla="*/ 0 h 19"/>
              <a:gd name="T16" fmla="*/ 6 w 12"/>
              <a:gd name="T17" fmla="*/ 3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" h="19">
                <a:moveTo>
                  <a:pt x="6" y="3"/>
                </a:move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8" y="10"/>
                  <a:pt x="8" y="10"/>
                  <a:pt x="8" y="10"/>
                </a:cubicBezTo>
                <a:cubicBezTo>
                  <a:pt x="7" y="13"/>
                  <a:pt x="6" y="16"/>
                  <a:pt x="6" y="19"/>
                </a:cubicBezTo>
                <a:cubicBezTo>
                  <a:pt x="5" y="16"/>
                  <a:pt x="4" y="13"/>
                  <a:pt x="4" y="1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6" y="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5447" name="Rectangle 119">
            <a:extLst>
              <a:ext uri="{FF2B5EF4-FFF2-40B4-BE49-F238E27FC236}">
                <a16:creationId xmlns:a16="http://schemas.microsoft.com/office/drawing/2014/main" id="{F621B30B-A310-0AD7-7FB8-E34225241C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406525" y="3132138"/>
            <a:ext cx="523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900" b="1">
                <a:solidFill>
                  <a:srgbClr val="000000"/>
                </a:solidFill>
              </a:rPr>
              <a:t>t</a:t>
            </a:r>
            <a:r>
              <a:rPr lang="en-US" altLang="en-US" sz="1900" b="1" baseline="-25000">
                <a:solidFill>
                  <a:srgbClr val="000000"/>
                </a:solidFill>
              </a:rPr>
              <a:t>p</a:t>
            </a:r>
            <a:r>
              <a:rPr lang="en-US" altLang="en-US" sz="1900" b="1" i="0">
                <a:solidFill>
                  <a:srgbClr val="000000"/>
                </a:solidFill>
              </a:rPr>
              <a:t>/</a:t>
            </a:r>
            <a:r>
              <a:rPr lang="en-US" altLang="en-US" sz="1900" b="1">
                <a:solidFill>
                  <a:srgbClr val="000000"/>
                </a:solidFill>
              </a:rPr>
              <a:t>t</a:t>
            </a:r>
            <a:r>
              <a:rPr lang="en-US" altLang="en-US" sz="1900" b="1" baseline="-25000">
                <a:solidFill>
                  <a:srgbClr val="000000"/>
                </a:solidFill>
              </a:rPr>
              <a:t>p0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>
            <a:extLst>
              <a:ext uri="{FF2B5EF4-FFF2-40B4-BE49-F238E27FC236}">
                <a16:creationId xmlns:a16="http://schemas.microsoft.com/office/drawing/2014/main" id="{B0A547B5-0551-0CF1-A1B2-8C6796D64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Output Driver Design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91912" name="Picture 8">
            <a:extLst>
              <a:ext uri="{FF2B5EF4-FFF2-40B4-BE49-F238E27FC236}">
                <a16:creationId xmlns:a16="http://schemas.microsoft.com/office/drawing/2014/main" id="{0BCE83A9-9091-AC9E-FC32-58903C3C3E80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590800"/>
            <a:ext cx="6858000" cy="13176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891907" name="Text Box 3">
            <a:extLst>
              <a:ext uri="{FF2B5EF4-FFF2-40B4-BE49-F238E27FC236}">
                <a16:creationId xmlns:a16="http://schemas.microsoft.com/office/drawing/2014/main" id="{7FA5BEFE-619B-7F79-264F-1C38E669B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900" y="2098675"/>
            <a:ext cx="7116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 b="1" i="0">
                <a:solidFill>
                  <a:srgbClr val="315263"/>
                </a:solidFill>
              </a:rPr>
              <a:t>Transistor Sizes for optimally-sized cascaded buffer </a:t>
            </a:r>
            <a:r>
              <a:rPr lang="en-US" altLang="en-US" sz="1800" b="1">
                <a:solidFill>
                  <a:srgbClr val="315263"/>
                </a:solidFill>
              </a:rPr>
              <a:t>t</a:t>
            </a:r>
            <a:r>
              <a:rPr lang="en-US" altLang="en-US" sz="1800" b="1" baseline="-25000">
                <a:solidFill>
                  <a:srgbClr val="315263"/>
                </a:solidFill>
              </a:rPr>
              <a:t>p</a:t>
            </a:r>
            <a:r>
              <a:rPr lang="en-US" altLang="en-US" sz="1800" b="1">
                <a:solidFill>
                  <a:srgbClr val="315263"/>
                </a:solidFill>
              </a:rPr>
              <a:t> </a:t>
            </a:r>
            <a:r>
              <a:rPr lang="en-US" altLang="en-US" sz="1800" b="1" i="0">
                <a:solidFill>
                  <a:srgbClr val="315263"/>
                </a:solidFill>
              </a:rPr>
              <a:t>= 0.76 </a:t>
            </a:r>
            <a:r>
              <a:rPr lang="en-US" altLang="en-US" sz="1800" b="1">
                <a:solidFill>
                  <a:srgbClr val="315263"/>
                </a:solidFill>
              </a:rPr>
              <a:t>ns</a:t>
            </a:r>
            <a:endParaRPr lang="en-US" altLang="en-US" sz="1800" b="1" i="0">
              <a:solidFill>
                <a:srgbClr val="315263"/>
              </a:solidFill>
            </a:endParaRPr>
          </a:p>
        </p:txBody>
      </p:sp>
      <p:sp>
        <p:nvSpPr>
          <p:cNvPr id="891908" name="Text Box 4">
            <a:extLst>
              <a:ext uri="{FF2B5EF4-FFF2-40B4-BE49-F238E27FC236}">
                <a16:creationId xmlns:a16="http://schemas.microsoft.com/office/drawing/2014/main" id="{8792A56F-1A86-4CE0-868F-6B8ABA499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4129088"/>
            <a:ext cx="6469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>
                <a:solidFill>
                  <a:srgbClr val="315263"/>
                </a:solidFill>
              </a:rPr>
              <a:t>Transistor Sizes of redesigned cascaded buffer </a:t>
            </a:r>
            <a:r>
              <a:rPr lang="en-US" altLang="en-US" sz="1800" b="1">
                <a:solidFill>
                  <a:srgbClr val="315263"/>
                </a:solidFill>
              </a:rPr>
              <a:t>t</a:t>
            </a:r>
            <a:r>
              <a:rPr lang="en-US" altLang="en-US" sz="1800" b="1" baseline="-25000">
                <a:solidFill>
                  <a:srgbClr val="315263"/>
                </a:solidFill>
              </a:rPr>
              <a:t>p</a:t>
            </a:r>
            <a:r>
              <a:rPr lang="en-US" altLang="en-US" sz="1800" b="1">
                <a:solidFill>
                  <a:srgbClr val="315263"/>
                </a:solidFill>
              </a:rPr>
              <a:t> </a:t>
            </a:r>
            <a:r>
              <a:rPr lang="en-US" altLang="en-US" sz="1800" b="1" i="0">
                <a:solidFill>
                  <a:srgbClr val="315263"/>
                </a:solidFill>
              </a:rPr>
              <a:t>= 1.8 </a:t>
            </a:r>
            <a:r>
              <a:rPr lang="en-US" altLang="en-US" sz="1800" b="1">
                <a:solidFill>
                  <a:srgbClr val="315263"/>
                </a:solidFill>
              </a:rPr>
              <a:t>ns</a:t>
            </a:r>
          </a:p>
        </p:txBody>
      </p:sp>
      <p:sp>
        <p:nvSpPr>
          <p:cNvPr id="891911" name="Text Box 7">
            <a:extLst>
              <a:ext uri="{FF2B5EF4-FFF2-40B4-BE49-F238E27FC236}">
                <a16:creationId xmlns:a16="http://schemas.microsoft.com/office/drawing/2014/main" id="{728D134D-7A19-AE01-46CB-DA6EBCB4D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47800"/>
            <a:ext cx="327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latin typeface="Book Antiqua" panose="02040602050305030304" pitchFamily="18" charset="0"/>
              </a:rPr>
              <a:t>0.25 </a:t>
            </a:r>
            <a:r>
              <a:rPr lang="en-US" altLang="en-US" sz="2000" b="1" i="0">
                <a:latin typeface="Symbol" pitchFamily="2" charset="2"/>
              </a:rPr>
              <a:t>m</a:t>
            </a:r>
            <a:r>
              <a:rPr lang="en-US" altLang="en-US" sz="2000" b="1" i="0">
                <a:latin typeface="Book Antiqua" panose="02040602050305030304" pitchFamily="18" charset="0"/>
              </a:rPr>
              <a:t>m process, </a:t>
            </a:r>
            <a:r>
              <a:rPr lang="en-US" altLang="en-US" sz="2000" b="1">
                <a:latin typeface="Book Antiqua" panose="02040602050305030304" pitchFamily="18" charset="0"/>
              </a:rPr>
              <a:t>C</a:t>
            </a:r>
            <a:r>
              <a:rPr lang="en-US" altLang="en-US" sz="2000" b="1" baseline="-25000">
                <a:latin typeface="Book Antiqua" panose="02040602050305030304" pitchFamily="18" charset="0"/>
              </a:rPr>
              <a:t>L</a:t>
            </a:r>
            <a:r>
              <a:rPr lang="en-US" altLang="en-US" sz="2000" b="1" i="0">
                <a:latin typeface="Book Antiqua" panose="02040602050305030304" pitchFamily="18" charset="0"/>
              </a:rPr>
              <a:t> = 20 </a:t>
            </a:r>
            <a:r>
              <a:rPr lang="en-US" altLang="en-US" sz="2000" b="1">
                <a:latin typeface="Book Antiqua" panose="02040602050305030304" pitchFamily="18" charset="0"/>
              </a:rPr>
              <a:t>pF</a:t>
            </a:r>
            <a:endParaRPr lang="en-US" altLang="en-US" sz="2000" b="1" i="0">
              <a:latin typeface="Book Antiqua" panose="02040602050305030304" pitchFamily="18" charset="0"/>
            </a:endParaRPr>
          </a:p>
        </p:txBody>
      </p:sp>
      <p:pic>
        <p:nvPicPr>
          <p:cNvPr id="891914" name="Picture 10">
            <a:extLst>
              <a:ext uri="{FF2B5EF4-FFF2-40B4-BE49-F238E27FC236}">
                <a16:creationId xmlns:a16="http://schemas.microsoft.com/office/drawing/2014/main" id="{1E372529-594E-DBF9-5F2A-3E10D57DDEA0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4495800"/>
            <a:ext cx="6096000" cy="15494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>
            <a:extLst>
              <a:ext uri="{FF2B5EF4-FFF2-40B4-BE49-F238E27FC236}">
                <a16:creationId xmlns:a16="http://schemas.microsoft.com/office/drawing/2014/main" id="{BB17CEC2-4372-DBB2-A2CB-F4E9B8CB1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How to Design Large Transistors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2932" name="Rectangle 4">
            <a:extLst>
              <a:ext uri="{FF2B5EF4-FFF2-40B4-BE49-F238E27FC236}">
                <a16:creationId xmlns:a16="http://schemas.microsoft.com/office/drawing/2014/main" id="{9FD8390E-49B6-8DD7-E4FB-8CB32D379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4600575"/>
            <a:ext cx="22225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3" name="Rectangle 5">
            <a:extLst>
              <a:ext uri="{FF2B5EF4-FFF2-40B4-BE49-F238E27FC236}">
                <a16:creationId xmlns:a16="http://schemas.microsoft.com/office/drawing/2014/main" id="{75DF4E53-F687-6742-0FD3-69125714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4600575"/>
            <a:ext cx="22225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4" name="Rectangle 6">
            <a:extLst>
              <a:ext uri="{FF2B5EF4-FFF2-40B4-BE49-F238E27FC236}">
                <a16:creationId xmlns:a16="http://schemas.microsoft.com/office/drawing/2014/main" id="{940316B8-FC6F-AE66-54D3-B8E6B663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4600575"/>
            <a:ext cx="2243137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5" name="Rectangle 7">
            <a:extLst>
              <a:ext uri="{FF2B5EF4-FFF2-40B4-BE49-F238E27FC236}">
                <a16:creationId xmlns:a16="http://schemas.microsoft.com/office/drawing/2014/main" id="{23A06CC4-BE6C-3C1C-17F8-6702E81D4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2235200"/>
            <a:ext cx="22225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6" name="Rectangle 8">
            <a:extLst>
              <a:ext uri="{FF2B5EF4-FFF2-40B4-BE49-F238E27FC236}">
                <a16:creationId xmlns:a16="http://schemas.microsoft.com/office/drawing/2014/main" id="{9751842C-6CC8-296E-A321-5A03DE6A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2235200"/>
            <a:ext cx="22225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7" name="Rectangle 9">
            <a:extLst>
              <a:ext uri="{FF2B5EF4-FFF2-40B4-BE49-F238E27FC236}">
                <a16:creationId xmlns:a16="http://schemas.microsoft.com/office/drawing/2014/main" id="{9F8A96E3-B104-52B4-B4C2-804D63FD8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2235200"/>
            <a:ext cx="2243137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8" name="Rectangle 10">
            <a:extLst>
              <a:ext uri="{FF2B5EF4-FFF2-40B4-BE49-F238E27FC236}">
                <a16:creationId xmlns:a16="http://schemas.microsoft.com/office/drawing/2014/main" id="{CD8FF8D1-8A2B-45A3-1194-EF4F9D35E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797175"/>
            <a:ext cx="2276475" cy="12541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9" name="Rectangle 11">
            <a:extLst>
              <a:ext uri="{FF2B5EF4-FFF2-40B4-BE49-F238E27FC236}">
                <a16:creationId xmlns:a16="http://schemas.microsoft.com/office/drawing/2014/main" id="{3893FDB1-B5F9-8EA6-5AFF-45A81F743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2774950"/>
            <a:ext cx="2298700" cy="444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0" name="Rectangle 12">
            <a:extLst>
              <a:ext uri="{FF2B5EF4-FFF2-40B4-BE49-F238E27FC236}">
                <a16:creationId xmlns:a16="http://schemas.microsoft.com/office/drawing/2014/main" id="{ACA01887-EA26-1258-1E83-E8D180EC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0475" y="2797175"/>
            <a:ext cx="44450" cy="1276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1" name="Rectangle 13">
            <a:extLst>
              <a:ext uri="{FF2B5EF4-FFF2-40B4-BE49-F238E27FC236}">
                <a16:creationId xmlns:a16="http://schemas.microsoft.com/office/drawing/2014/main" id="{7D989E52-311B-2A3B-5FC5-B1D4634AE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29075"/>
            <a:ext cx="2298700" cy="444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2" name="Rectangle 14">
            <a:extLst>
              <a:ext uri="{FF2B5EF4-FFF2-40B4-BE49-F238E27FC236}">
                <a16:creationId xmlns:a16="http://schemas.microsoft.com/office/drawing/2014/main" id="{74CC632A-64D0-BB72-9CEA-AD7A4C070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774950"/>
            <a:ext cx="44450" cy="12763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3" name="Rectangle 15">
            <a:extLst>
              <a:ext uri="{FF2B5EF4-FFF2-40B4-BE49-F238E27FC236}">
                <a16:creationId xmlns:a16="http://schemas.microsoft.com/office/drawing/2014/main" id="{4F4A35C0-40E9-5F90-B6A6-948706E7B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246313"/>
            <a:ext cx="42862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4" name="Rectangle 16">
            <a:extLst>
              <a:ext uri="{FF2B5EF4-FFF2-40B4-BE49-F238E27FC236}">
                <a16:creationId xmlns:a16="http://schemas.microsoft.com/office/drawing/2014/main" id="{24AE4AA9-FECC-FB13-107E-9412860C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4249738"/>
            <a:ext cx="42862" cy="206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5" name="Rectangle 17">
            <a:extLst>
              <a:ext uri="{FF2B5EF4-FFF2-40B4-BE49-F238E27FC236}">
                <a16:creationId xmlns:a16="http://schemas.microsoft.com/office/drawing/2014/main" id="{ADB21CEB-9CA1-DFF7-4151-FD5DD57E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188" y="2268538"/>
            <a:ext cx="42862" cy="1981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6" name="Rectangle 18">
            <a:extLst>
              <a:ext uri="{FF2B5EF4-FFF2-40B4-BE49-F238E27FC236}">
                <a16:creationId xmlns:a16="http://schemas.microsoft.com/office/drawing/2014/main" id="{8DB918BB-4753-33E0-7BD9-DB404516E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2511425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7" name="Rectangle 19">
            <a:extLst>
              <a:ext uri="{FF2B5EF4-FFF2-40B4-BE49-F238E27FC236}">
                <a16:creationId xmlns:a16="http://schemas.microsoft.com/office/drawing/2014/main" id="{986C07A3-A339-067B-98D2-394E2B1B3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4568825"/>
            <a:ext cx="44450" cy="206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8" name="Rectangle 20">
            <a:extLst>
              <a:ext uri="{FF2B5EF4-FFF2-40B4-BE49-F238E27FC236}">
                <a16:creationId xmlns:a16="http://schemas.microsoft.com/office/drawing/2014/main" id="{77E32387-03C1-87BB-EABF-F765A6FB7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2533650"/>
            <a:ext cx="44450" cy="2035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49" name="Rectangle 21">
            <a:extLst>
              <a:ext uri="{FF2B5EF4-FFF2-40B4-BE49-F238E27FC236}">
                <a16:creationId xmlns:a16="http://schemas.microsoft.com/office/drawing/2014/main" id="{CDC6542D-BCCF-3FE2-5CAF-68428F3BB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444750"/>
            <a:ext cx="42863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0" name="Rectangle 22">
            <a:extLst>
              <a:ext uri="{FF2B5EF4-FFF2-40B4-BE49-F238E27FC236}">
                <a16:creationId xmlns:a16="http://schemas.microsoft.com/office/drawing/2014/main" id="{0370CE75-CBAB-C4B8-703F-B75A700E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4578350"/>
            <a:ext cx="42863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1" name="Rectangle 23">
            <a:extLst>
              <a:ext uri="{FF2B5EF4-FFF2-40B4-BE49-F238E27FC236}">
                <a16:creationId xmlns:a16="http://schemas.microsoft.com/office/drawing/2014/main" id="{78184711-41BE-2137-342E-08258EB51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2466975"/>
            <a:ext cx="42863" cy="2111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2" name="Rectangle 24">
            <a:extLst>
              <a:ext uri="{FF2B5EF4-FFF2-40B4-BE49-F238E27FC236}">
                <a16:creationId xmlns:a16="http://schemas.microsoft.com/office/drawing/2014/main" id="{25F56DBF-19B7-FEBA-0CD4-5B8A737CF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2444750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3" name="Rectangle 25">
            <a:extLst>
              <a:ext uri="{FF2B5EF4-FFF2-40B4-BE49-F238E27FC236}">
                <a16:creationId xmlns:a16="http://schemas.microsoft.com/office/drawing/2014/main" id="{2C6081F2-4082-F602-2B58-9DB7DA399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4578350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4" name="Rectangle 26">
            <a:extLst>
              <a:ext uri="{FF2B5EF4-FFF2-40B4-BE49-F238E27FC236}">
                <a16:creationId xmlns:a16="http://schemas.microsoft.com/office/drawing/2014/main" id="{FD2B7DDD-0F4D-ED3D-982F-AC1A5876E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2466975"/>
            <a:ext cx="44450" cy="2111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5" name="Rectangle 27">
            <a:extLst>
              <a:ext uri="{FF2B5EF4-FFF2-40B4-BE49-F238E27FC236}">
                <a16:creationId xmlns:a16="http://schemas.microsoft.com/office/drawing/2014/main" id="{5EFF8A00-2BF1-7957-1963-71BB85D9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44750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6" name="Rectangle 28">
            <a:extLst>
              <a:ext uri="{FF2B5EF4-FFF2-40B4-BE49-F238E27FC236}">
                <a16:creationId xmlns:a16="http://schemas.microsoft.com/office/drawing/2014/main" id="{7EB61C45-6D6A-E778-4BC3-AE7DD72FA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8350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7" name="Rectangle 29">
            <a:extLst>
              <a:ext uri="{FF2B5EF4-FFF2-40B4-BE49-F238E27FC236}">
                <a16:creationId xmlns:a16="http://schemas.microsoft.com/office/drawing/2014/main" id="{2BF7906A-166D-3464-728B-F12D1190A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66975"/>
            <a:ext cx="44450" cy="21113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8" name="Rectangle 30">
            <a:extLst>
              <a:ext uri="{FF2B5EF4-FFF2-40B4-BE49-F238E27FC236}">
                <a16:creationId xmlns:a16="http://schemas.microsoft.com/office/drawing/2014/main" id="{4984F19B-04D7-AE72-8733-9FC6C8C7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2257425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59" name="Rectangle 31">
            <a:extLst>
              <a:ext uri="{FF2B5EF4-FFF2-40B4-BE49-F238E27FC236}">
                <a16:creationId xmlns:a16="http://schemas.microsoft.com/office/drawing/2014/main" id="{EB6B6343-8286-F563-391E-2FE9B5E0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4259263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0" name="Rectangle 32">
            <a:extLst>
              <a:ext uri="{FF2B5EF4-FFF2-40B4-BE49-F238E27FC236}">
                <a16:creationId xmlns:a16="http://schemas.microsoft.com/office/drawing/2014/main" id="{17E6B076-D42D-C640-FCA0-16092B412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2279650"/>
            <a:ext cx="44450" cy="19796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1" name="Rectangle 33">
            <a:extLst>
              <a:ext uri="{FF2B5EF4-FFF2-40B4-BE49-F238E27FC236}">
                <a16:creationId xmlns:a16="http://schemas.microsoft.com/office/drawing/2014/main" id="{F8A94411-E9FC-7187-7C4C-040730313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246313"/>
            <a:ext cx="4445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2" name="Rectangle 34">
            <a:extLst>
              <a:ext uri="{FF2B5EF4-FFF2-40B4-BE49-F238E27FC236}">
                <a16:creationId xmlns:a16="http://schemas.microsoft.com/office/drawing/2014/main" id="{CAE85044-F83D-F400-1F4D-3715F247F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4249738"/>
            <a:ext cx="44450" cy="206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3" name="Rectangle 35">
            <a:extLst>
              <a:ext uri="{FF2B5EF4-FFF2-40B4-BE49-F238E27FC236}">
                <a16:creationId xmlns:a16="http://schemas.microsoft.com/office/drawing/2014/main" id="{2C92D365-5F98-589C-570F-13B06E05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268538"/>
            <a:ext cx="44450" cy="1981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4" name="Rectangle 36">
            <a:extLst>
              <a:ext uri="{FF2B5EF4-FFF2-40B4-BE49-F238E27FC236}">
                <a16:creationId xmlns:a16="http://schemas.microsoft.com/office/drawing/2014/main" id="{C5D3F87C-7767-A677-5186-D32BEB6A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5095875"/>
            <a:ext cx="22225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5" name="Rectangle 37">
            <a:extLst>
              <a:ext uri="{FF2B5EF4-FFF2-40B4-BE49-F238E27FC236}">
                <a16:creationId xmlns:a16="http://schemas.microsoft.com/office/drawing/2014/main" id="{6C5970D2-40A1-EEA3-A6DB-ABC99418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2700" y="5095875"/>
            <a:ext cx="22225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6" name="Rectangle 38">
            <a:extLst>
              <a:ext uri="{FF2B5EF4-FFF2-40B4-BE49-F238E27FC236}">
                <a16:creationId xmlns:a16="http://schemas.microsoft.com/office/drawing/2014/main" id="{09293927-F32F-7E5F-BFFC-0A65D34DA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63" y="5095875"/>
            <a:ext cx="2243137" cy="444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7" name="Rectangle 39">
            <a:extLst>
              <a:ext uri="{FF2B5EF4-FFF2-40B4-BE49-F238E27FC236}">
                <a16:creationId xmlns:a16="http://schemas.microsoft.com/office/drawing/2014/main" id="{364B5D39-B75D-3767-56FB-7AD857960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5129213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8" name="Rectangle 40">
            <a:extLst>
              <a:ext uri="{FF2B5EF4-FFF2-40B4-BE49-F238E27FC236}">
                <a16:creationId xmlns:a16="http://schemas.microsoft.com/office/drawing/2014/main" id="{EC08E569-CFC3-CAF9-36CD-F23D40B7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2478088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69" name="Rectangle 41">
            <a:extLst>
              <a:ext uri="{FF2B5EF4-FFF2-40B4-BE49-F238E27FC236}">
                <a16:creationId xmlns:a16="http://schemas.microsoft.com/office/drawing/2014/main" id="{D914973B-8810-ED46-8834-E1BC51F67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2500313"/>
            <a:ext cx="44450" cy="2628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0" name="Rectangle 42">
            <a:extLst>
              <a:ext uri="{FF2B5EF4-FFF2-40B4-BE49-F238E27FC236}">
                <a16:creationId xmlns:a16="http://schemas.microsoft.com/office/drawing/2014/main" id="{9CB0FC65-505D-270A-8FF9-938AE46ED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5129213"/>
            <a:ext cx="42863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1" name="Rectangle 43">
            <a:extLst>
              <a:ext uri="{FF2B5EF4-FFF2-40B4-BE49-F238E27FC236}">
                <a16:creationId xmlns:a16="http://schemas.microsoft.com/office/drawing/2014/main" id="{9EB0D2C3-BFD1-49DE-C187-66DFD1D95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478088"/>
            <a:ext cx="42863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2" name="Rectangle 44">
            <a:extLst>
              <a:ext uri="{FF2B5EF4-FFF2-40B4-BE49-F238E27FC236}">
                <a16:creationId xmlns:a16="http://schemas.microsoft.com/office/drawing/2014/main" id="{4E436771-C3A5-D1AC-CF28-28BF7AE06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2500313"/>
            <a:ext cx="42863" cy="2628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3" name="Rectangle 45">
            <a:extLst>
              <a:ext uri="{FF2B5EF4-FFF2-40B4-BE49-F238E27FC236}">
                <a16:creationId xmlns:a16="http://schemas.microsoft.com/office/drawing/2014/main" id="{73FDD3A1-80C8-54C0-6E3A-B79276E9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5129213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4" name="Rectangle 46">
            <a:extLst>
              <a:ext uri="{FF2B5EF4-FFF2-40B4-BE49-F238E27FC236}">
                <a16:creationId xmlns:a16="http://schemas.microsoft.com/office/drawing/2014/main" id="{65ECF8DB-E25F-5EDE-43DD-31FAB12B8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2478088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5" name="Rectangle 47">
            <a:extLst>
              <a:ext uri="{FF2B5EF4-FFF2-40B4-BE49-F238E27FC236}">
                <a16:creationId xmlns:a16="http://schemas.microsoft.com/office/drawing/2014/main" id="{C1C15A33-9AD1-C6A5-7963-453486B93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13" y="2500313"/>
            <a:ext cx="44450" cy="2628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6" name="Rectangle 48">
            <a:extLst>
              <a:ext uri="{FF2B5EF4-FFF2-40B4-BE49-F238E27FC236}">
                <a16:creationId xmlns:a16="http://schemas.microsoft.com/office/drawing/2014/main" id="{AB1CC0F8-A7F2-5574-780D-E855E546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129213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7" name="Rectangle 49">
            <a:extLst>
              <a:ext uri="{FF2B5EF4-FFF2-40B4-BE49-F238E27FC236}">
                <a16:creationId xmlns:a16="http://schemas.microsoft.com/office/drawing/2014/main" id="{45805ABA-A74A-3EF8-E82F-9924B961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478088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8" name="Rectangle 50">
            <a:extLst>
              <a:ext uri="{FF2B5EF4-FFF2-40B4-BE49-F238E27FC236}">
                <a16:creationId xmlns:a16="http://schemas.microsoft.com/office/drawing/2014/main" id="{0BD29F59-B3B8-C7C6-67BF-64D27122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2500313"/>
            <a:ext cx="44450" cy="2628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79" name="Rectangle 51">
            <a:extLst>
              <a:ext uri="{FF2B5EF4-FFF2-40B4-BE49-F238E27FC236}">
                <a16:creationId xmlns:a16="http://schemas.microsoft.com/office/drawing/2014/main" id="{F63654F0-0791-963F-7D5C-675D79928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5129213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80" name="Rectangle 52">
            <a:extLst>
              <a:ext uri="{FF2B5EF4-FFF2-40B4-BE49-F238E27FC236}">
                <a16:creationId xmlns:a16="http://schemas.microsoft.com/office/drawing/2014/main" id="{A85ADA15-E804-2724-4FCA-DB3AC922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2478088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81" name="Rectangle 53">
            <a:extLst>
              <a:ext uri="{FF2B5EF4-FFF2-40B4-BE49-F238E27FC236}">
                <a16:creationId xmlns:a16="http://schemas.microsoft.com/office/drawing/2014/main" id="{526E624D-E7DB-3454-34FD-760FC634D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2500313"/>
            <a:ext cx="44450" cy="2628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82" name="Rectangle 54">
            <a:extLst>
              <a:ext uri="{FF2B5EF4-FFF2-40B4-BE49-F238E27FC236}">
                <a16:creationId xmlns:a16="http://schemas.microsoft.com/office/drawing/2014/main" id="{D2F57726-DA38-8E98-30D8-DE8C3366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129213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83" name="Rectangle 55">
            <a:extLst>
              <a:ext uri="{FF2B5EF4-FFF2-40B4-BE49-F238E27FC236}">
                <a16:creationId xmlns:a16="http://schemas.microsoft.com/office/drawing/2014/main" id="{7761884B-BCA2-3272-4BDF-1BCC83911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478088"/>
            <a:ext cx="44450" cy="22225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84" name="Rectangle 56">
            <a:extLst>
              <a:ext uri="{FF2B5EF4-FFF2-40B4-BE49-F238E27FC236}">
                <a16:creationId xmlns:a16="http://schemas.microsoft.com/office/drawing/2014/main" id="{517FBEFC-324D-E404-EDD1-7084E950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500313"/>
            <a:ext cx="44450" cy="26289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85" name="Rectangle 57">
            <a:extLst>
              <a:ext uri="{FF2B5EF4-FFF2-40B4-BE49-F238E27FC236}">
                <a16:creationId xmlns:a16="http://schemas.microsoft.com/office/drawing/2014/main" id="{705CB9A4-2590-5723-0E00-D5E32222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5227638"/>
            <a:ext cx="520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New Roman" panose="02020603050405020304" pitchFamily="18" charset="0"/>
              </a:rPr>
              <a:t>G(ate)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892986" name="Rectangle 58">
            <a:extLst>
              <a:ext uri="{FF2B5EF4-FFF2-40B4-BE49-F238E27FC236}">
                <a16:creationId xmlns:a16="http://schemas.microsoft.com/office/drawing/2014/main" id="{B1558362-2AD4-8161-02B6-0AC555F27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4281488"/>
            <a:ext cx="701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New Roman" panose="02020603050405020304" pitchFamily="18" charset="0"/>
              </a:rPr>
              <a:t>S(ource)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892987" name="Rectangle 59">
            <a:extLst>
              <a:ext uri="{FF2B5EF4-FFF2-40B4-BE49-F238E27FC236}">
                <a16:creationId xmlns:a16="http://schemas.microsoft.com/office/drawing/2014/main" id="{6AB48058-888B-C5D0-7AA8-912FBDCE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1828800"/>
            <a:ext cx="600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New Roman" panose="02020603050405020304" pitchFamily="18" charset="0"/>
              </a:rPr>
              <a:t>D(rain)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892988" name="Rectangle 60">
            <a:extLst>
              <a:ext uri="{FF2B5EF4-FFF2-40B4-BE49-F238E27FC236}">
                <a16:creationId xmlns:a16="http://schemas.microsoft.com/office/drawing/2014/main" id="{5854B717-02E7-3DDA-CFFC-4827C2B54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422525"/>
            <a:ext cx="703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New Roman" panose="02020603050405020304" pitchFamily="18" charset="0"/>
              </a:rPr>
              <a:t>Multiple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892989" name="Rectangle 61">
            <a:extLst>
              <a:ext uri="{FF2B5EF4-FFF2-40B4-BE49-F238E27FC236}">
                <a16:creationId xmlns:a16="http://schemas.microsoft.com/office/drawing/2014/main" id="{000F30F3-DB15-5EB7-E5AD-0E93E279E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0" y="2719388"/>
            <a:ext cx="7127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  <a:latin typeface="Times New Roman" panose="02020603050405020304" pitchFamily="18" charset="0"/>
              </a:rPr>
              <a:t>Contacts</a:t>
            </a:r>
            <a:endParaRPr lang="en-US" altLang="en-US" sz="1800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892990" name="Freeform 62">
            <a:extLst>
              <a:ext uri="{FF2B5EF4-FFF2-40B4-BE49-F238E27FC236}">
                <a16:creationId xmlns:a16="http://schemas.microsoft.com/office/drawing/2014/main" id="{C1B84C1A-1F33-998B-A0FA-AB7C068C815C}"/>
              </a:ext>
            </a:extLst>
          </p:cNvPr>
          <p:cNvSpPr>
            <a:spLocks/>
          </p:cNvSpPr>
          <p:nvPr/>
        </p:nvSpPr>
        <p:spPr bwMode="auto">
          <a:xfrm>
            <a:off x="3800475" y="2851150"/>
            <a:ext cx="44450" cy="44450"/>
          </a:xfrm>
          <a:custGeom>
            <a:avLst/>
            <a:gdLst>
              <a:gd name="T0" fmla="*/ 0 w 28"/>
              <a:gd name="T1" fmla="*/ 21 h 28"/>
              <a:gd name="T2" fmla="*/ 14 w 28"/>
              <a:gd name="T3" fmla="*/ 28 h 28"/>
              <a:gd name="T4" fmla="*/ 21 w 28"/>
              <a:gd name="T5" fmla="*/ 21 h 28"/>
              <a:gd name="T6" fmla="*/ 28 w 28"/>
              <a:gd name="T7" fmla="*/ 14 h 28"/>
              <a:gd name="T8" fmla="*/ 21 w 28"/>
              <a:gd name="T9" fmla="*/ 7 h 28"/>
              <a:gd name="T10" fmla="*/ 14 w 28"/>
              <a:gd name="T11" fmla="*/ 0 h 28"/>
              <a:gd name="T12" fmla="*/ 0 w 28"/>
              <a:gd name="T13" fmla="*/ 7 h 28"/>
              <a:gd name="T14" fmla="*/ 0 w 28"/>
              <a:gd name="T15" fmla="*/ 14 h 28"/>
              <a:gd name="T16" fmla="*/ 0 w 28"/>
              <a:gd name="T17" fmla="*/ 2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8">
                <a:moveTo>
                  <a:pt x="0" y="21"/>
                </a:moveTo>
                <a:lnTo>
                  <a:pt x="14" y="28"/>
                </a:lnTo>
                <a:lnTo>
                  <a:pt x="21" y="21"/>
                </a:lnTo>
                <a:lnTo>
                  <a:pt x="28" y="14"/>
                </a:lnTo>
                <a:lnTo>
                  <a:pt x="21" y="7"/>
                </a:lnTo>
                <a:lnTo>
                  <a:pt x="14" y="0"/>
                </a:lnTo>
                <a:lnTo>
                  <a:pt x="0" y="7"/>
                </a:lnTo>
                <a:lnTo>
                  <a:pt x="0" y="14"/>
                </a:lnTo>
                <a:lnTo>
                  <a:pt x="0" y="21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91" name="Freeform 63">
            <a:extLst>
              <a:ext uri="{FF2B5EF4-FFF2-40B4-BE49-F238E27FC236}">
                <a16:creationId xmlns:a16="http://schemas.microsoft.com/office/drawing/2014/main" id="{88FBDAC0-4378-0138-6177-4C7A346764BC}"/>
              </a:ext>
            </a:extLst>
          </p:cNvPr>
          <p:cNvSpPr>
            <a:spLocks/>
          </p:cNvSpPr>
          <p:nvPr/>
        </p:nvSpPr>
        <p:spPr bwMode="auto">
          <a:xfrm>
            <a:off x="3733800" y="2830513"/>
            <a:ext cx="131763" cy="131762"/>
          </a:xfrm>
          <a:custGeom>
            <a:avLst/>
            <a:gdLst>
              <a:gd name="T0" fmla="*/ 49 w 83"/>
              <a:gd name="T1" fmla="*/ 27 h 83"/>
              <a:gd name="T2" fmla="*/ 76 w 83"/>
              <a:gd name="T3" fmla="*/ 55 h 83"/>
              <a:gd name="T4" fmla="*/ 83 w 83"/>
              <a:gd name="T5" fmla="*/ 55 h 83"/>
              <a:gd name="T6" fmla="*/ 70 w 83"/>
              <a:gd name="T7" fmla="*/ 62 h 83"/>
              <a:gd name="T8" fmla="*/ 0 w 83"/>
              <a:gd name="T9" fmla="*/ 83 h 83"/>
              <a:gd name="T10" fmla="*/ 0 w 83"/>
              <a:gd name="T11" fmla="*/ 83 h 83"/>
              <a:gd name="T12" fmla="*/ 0 w 83"/>
              <a:gd name="T13" fmla="*/ 69 h 83"/>
              <a:gd name="T14" fmla="*/ 21 w 83"/>
              <a:gd name="T15" fmla="*/ 0 h 83"/>
              <a:gd name="T16" fmla="*/ 21 w 83"/>
              <a:gd name="T17" fmla="*/ 0 h 83"/>
              <a:gd name="T18" fmla="*/ 28 w 83"/>
              <a:gd name="T19" fmla="*/ 7 h 83"/>
              <a:gd name="T20" fmla="*/ 28 w 83"/>
              <a:gd name="T21" fmla="*/ 7 h 83"/>
              <a:gd name="T22" fmla="*/ 7 w 83"/>
              <a:gd name="T23" fmla="*/ 76 h 83"/>
              <a:gd name="T24" fmla="*/ 0 w 83"/>
              <a:gd name="T25" fmla="*/ 69 h 83"/>
              <a:gd name="T26" fmla="*/ 0 w 83"/>
              <a:gd name="T27" fmla="*/ 69 h 83"/>
              <a:gd name="T28" fmla="*/ 70 w 83"/>
              <a:gd name="T29" fmla="*/ 48 h 83"/>
              <a:gd name="T30" fmla="*/ 70 w 83"/>
              <a:gd name="T31" fmla="*/ 62 h 83"/>
              <a:gd name="T32" fmla="*/ 70 w 83"/>
              <a:gd name="T33" fmla="*/ 62 h 83"/>
              <a:gd name="T34" fmla="*/ 42 w 83"/>
              <a:gd name="T35" fmla="*/ 34 h 83"/>
              <a:gd name="T36" fmla="*/ 49 w 83"/>
              <a:gd name="T37" fmla="*/ 2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3" h="83">
                <a:moveTo>
                  <a:pt x="49" y="27"/>
                </a:moveTo>
                <a:lnTo>
                  <a:pt x="76" y="55"/>
                </a:lnTo>
                <a:lnTo>
                  <a:pt x="83" y="55"/>
                </a:lnTo>
                <a:lnTo>
                  <a:pt x="70" y="62"/>
                </a:lnTo>
                <a:lnTo>
                  <a:pt x="0" y="83"/>
                </a:lnTo>
                <a:lnTo>
                  <a:pt x="0" y="83"/>
                </a:lnTo>
                <a:lnTo>
                  <a:pt x="0" y="69"/>
                </a:lnTo>
                <a:lnTo>
                  <a:pt x="21" y="0"/>
                </a:lnTo>
                <a:lnTo>
                  <a:pt x="21" y="0"/>
                </a:lnTo>
                <a:lnTo>
                  <a:pt x="28" y="7"/>
                </a:lnTo>
                <a:lnTo>
                  <a:pt x="28" y="7"/>
                </a:lnTo>
                <a:lnTo>
                  <a:pt x="7" y="76"/>
                </a:lnTo>
                <a:lnTo>
                  <a:pt x="0" y="69"/>
                </a:lnTo>
                <a:lnTo>
                  <a:pt x="0" y="69"/>
                </a:lnTo>
                <a:lnTo>
                  <a:pt x="70" y="48"/>
                </a:lnTo>
                <a:lnTo>
                  <a:pt x="70" y="62"/>
                </a:lnTo>
                <a:lnTo>
                  <a:pt x="70" y="62"/>
                </a:lnTo>
                <a:lnTo>
                  <a:pt x="42" y="34"/>
                </a:lnTo>
                <a:lnTo>
                  <a:pt x="49" y="27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92" name="Freeform 64">
            <a:extLst>
              <a:ext uri="{FF2B5EF4-FFF2-40B4-BE49-F238E27FC236}">
                <a16:creationId xmlns:a16="http://schemas.microsoft.com/office/drawing/2014/main" id="{2815647E-302E-E75C-B8DB-D399A0551085}"/>
              </a:ext>
            </a:extLst>
          </p:cNvPr>
          <p:cNvSpPr>
            <a:spLocks/>
          </p:cNvSpPr>
          <p:nvPr/>
        </p:nvSpPr>
        <p:spPr bwMode="auto">
          <a:xfrm>
            <a:off x="3767138" y="2841625"/>
            <a:ext cx="44450" cy="42863"/>
          </a:xfrm>
          <a:custGeom>
            <a:avLst/>
            <a:gdLst>
              <a:gd name="T0" fmla="*/ 7 w 28"/>
              <a:gd name="T1" fmla="*/ 0 h 27"/>
              <a:gd name="T2" fmla="*/ 28 w 28"/>
              <a:gd name="T3" fmla="*/ 20 h 27"/>
              <a:gd name="T4" fmla="*/ 21 w 28"/>
              <a:gd name="T5" fmla="*/ 27 h 27"/>
              <a:gd name="T6" fmla="*/ 21 w 28"/>
              <a:gd name="T7" fmla="*/ 27 h 27"/>
              <a:gd name="T8" fmla="*/ 21 w 28"/>
              <a:gd name="T9" fmla="*/ 27 h 27"/>
              <a:gd name="T10" fmla="*/ 0 w 28"/>
              <a:gd name="T11" fmla="*/ 6 h 27"/>
              <a:gd name="T12" fmla="*/ 7 w 28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27">
                <a:moveTo>
                  <a:pt x="7" y="0"/>
                </a:moveTo>
                <a:lnTo>
                  <a:pt x="28" y="20"/>
                </a:lnTo>
                <a:lnTo>
                  <a:pt x="21" y="27"/>
                </a:lnTo>
                <a:lnTo>
                  <a:pt x="21" y="27"/>
                </a:lnTo>
                <a:lnTo>
                  <a:pt x="21" y="27"/>
                </a:lnTo>
                <a:lnTo>
                  <a:pt x="0" y="6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93" name="Freeform 65">
            <a:extLst>
              <a:ext uri="{FF2B5EF4-FFF2-40B4-BE49-F238E27FC236}">
                <a16:creationId xmlns:a16="http://schemas.microsoft.com/office/drawing/2014/main" id="{FB296DC4-0306-91A4-BCA1-A135D86E9CA3}"/>
              </a:ext>
            </a:extLst>
          </p:cNvPr>
          <p:cNvSpPr>
            <a:spLocks/>
          </p:cNvSpPr>
          <p:nvPr/>
        </p:nvSpPr>
        <p:spPr bwMode="auto">
          <a:xfrm>
            <a:off x="3744913" y="2841625"/>
            <a:ext cx="109537" cy="109538"/>
          </a:xfrm>
          <a:custGeom>
            <a:avLst/>
            <a:gdLst>
              <a:gd name="T0" fmla="*/ 42 w 69"/>
              <a:gd name="T1" fmla="*/ 20 h 69"/>
              <a:gd name="T2" fmla="*/ 69 w 69"/>
              <a:gd name="T3" fmla="*/ 48 h 69"/>
              <a:gd name="T4" fmla="*/ 0 w 69"/>
              <a:gd name="T5" fmla="*/ 69 h 69"/>
              <a:gd name="T6" fmla="*/ 21 w 69"/>
              <a:gd name="T7" fmla="*/ 0 h 69"/>
              <a:gd name="T8" fmla="*/ 42 w 69"/>
              <a:gd name="T9" fmla="*/ 20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9">
                <a:moveTo>
                  <a:pt x="42" y="20"/>
                </a:moveTo>
                <a:lnTo>
                  <a:pt x="69" y="48"/>
                </a:lnTo>
                <a:lnTo>
                  <a:pt x="0" y="69"/>
                </a:lnTo>
                <a:lnTo>
                  <a:pt x="21" y="0"/>
                </a:lnTo>
                <a:lnTo>
                  <a:pt x="42" y="20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94" name="Freeform 66">
            <a:extLst>
              <a:ext uri="{FF2B5EF4-FFF2-40B4-BE49-F238E27FC236}">
                <a16:creationId xmlns:a16="http://schemas.microsoft.com/office/drawing/2014/main" id="{6DBAC5AD-0204-417B-4AED-73FE55ADE213}"/>
              </a:ext>
            </a:extLst>
          </p:cNvPr>
          <p:cNvSpPr>
            <a:spLocks/>
          </p:cNvSpPr>
          <p:nvPr/>
        </p:nvSpPr>
        <p:spPr bwMode="auto">
          <a:xfrm>
            <a:off x="3932238" y="2708275"/>
            <a:ext cx="44450" cy="44450"/>
          </a:xfrm>
          <a:custGeom>
            <a:avLst/>
            <a:gdLst>
              <a:gd name="T0" fmla="*/ 21 w 28"/>
              <a:gd name="T1" fmla="*/ 28 h 28"/>
              <a:gd name="T2" fmla="*/ 28 w 28"/>
              <a:gd name="T3" fmla="*/ 21 h 28"/>
              <a:gd name="T4" fmla="*/ 7 w 28"/>
              <a:gd name="T5" fmla="*/ 0 h 28"/>
              <a:gd name="T6" fmla="*/ 0 w 28"/>
              <a:gd name="T7" fmla="*/ 7 h 28"/>
              <a:gd name="T8" fmla="*/ 21 w 28"/>
              <a:gd name="T9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1" y="28"/>
                </a:moveTo>
                <a:lnTo>
                  <a:pt x="28" y="21"/>
                </a:lnTo>
                <a:lnTo>
                  <a:pt x="7" y="0"/>
                </a:lnTo>
                <a:lnTo>
                  <a:pt x="0" y="7"/>
                </a:lnTo>
                <a:lnTo>
                  <a:pt x="21" y="28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95" name="Freeform 67">
            <a:extLst>
              <a:ext uri="{FF2B5EF4-FFF2-40B4-BE49-F238E27FC236}">
                <a16:creationId xmlns:a16="http://schemas.microsoft.com/office/drawing/2014/main" id="{DA315259-3ADF-B206-B0F2-2247BA0F5B88}"/>
              </a:ext>
            </a:extLst>
          </p:cNvPr>
          <p:cNvSpPr>
            <a:spLocks/>
          </p:cNvSpPr>
          <p:nvPr/>
        </p:nvSpPr>
        <p:spPr bwMode="auto">
          <a:xfrm>
            <a:off x="3800475" y="2862263"/>
            <a:ext cx="44450" cy="44450"/>
          </a:xfrm>
          <a:custGeom>
            <a:avLst/>
            <a:gdLst>
              <a:gd name="T0" fmla="*/ 28 w 28"/>
              <a:gd name="T1" fmla="*/ 21 h 28"/>
              <a:gd name="T2" fmla="*/ 21 w 28"/>
              <a:gd name="T3" fmla="*/ 28 h 28"/>
              <a:gd name="T4" fmla="*/ 0 w 28"/>
              <a:gd name="T5" fmla="*/ 7 h 28"/>
              <a:gd name="T6" fmla="*/ 7 w 28"/>
              <a:gd name="T7" fmla="*/ 0 h 28"/>
              <a:gd name="T8" fmla="*/ 28 w 28"/>
              <a:gd name="T9" fmla="*/ 21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8" y="21"/>
                </a:moveTo>
                <a:lnTo>
                  <a:pt x="21" y="28"/>
                </a:lnTo>
                <a:lnTo>
                  <a:pt x="0" y="7"/>
                </a:lnTo>
                <a:lnTo>
                  <a:pt x="7" y="0"/>
                </a:lnTo>
                <a:lnTo>
                  <a:pt x="28" y="21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96" name="Freeform 68">
            <a:extLst>
              <a:ext uri="{FF2B5EF4-FFF2-40B4-BE49-F238E27FC236}">
                <a16:creationId xmlns:a16="http://schemas.microsoft.com/office/drawing/2014/main" id="{8E50C99F-5826-8A5F-1227-264E651D3F4D}"/>
              </a:ext>
            </a:extLst>
          </p:cNvPr>
          <p:cNvSpPr>
            <a:spLocks/>
          </p:cNvSpPr>
          <p:nvPr/>
        </p:nvSpPr>
        <p:spPr bwMode="auto">
          <a:xfrm>
            <a:off x="3811588" y="2719388"/>
            <a:ext cx="153987" cy="176212"/>
          </a:xfrm>
          <a:custGeom>
            <a:avLst/>
            <a:gdLst>
              <a:gd name="T0" fmla="*/ 97 w 97"/>
              <a:gd name="T1" fmla="*/ 21 h 111"/>
              <a:gd name="T2" fmla="*/ 76 w 97"/>
              <a:gd name="T3" fmla="*/ 0 h 111"/>
              <a:gd name="T4" fmla="*/ 0 w 97"/>
              <a:gd name="T5" fmla="*/ 90 h 111"/>
              <a:gd name="T6" fmla="*/ 21 w 97"/>
              <a:gd name="T7" fmla="*/ 111 h 111"/>
              <a:gd name="T8" fmla="*/ 97 w 97"/>
              <a:gd name="T9" fmla="*/ 2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" h="111">
                <a:moveTo>
                  <a:pt x="97" y="21"/>
                </a:moveTo>
                <a:lnTo>
                  <a:pt x="76" y="0"/>
                </a:lnTo>
                <a:lnTo>
                  <a:pt x="0" y="90"/>
                </a:lnTo>
                <a:lnTo>
                  <a:pt x="21" y="111"/>
                </a:lnTo>
                <a:lnTo>
                  <a:pt x="97" y="21"/>
                </a:lnTo>
                <a:close/>
              </a:path>
            </a:pathLst>
          </a:cu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23" name="Rectangle 195">
            <a:extLst>
              <a:ext uri="{FF2B5EF4-FFF2-40B4-BE49-F238E27FC236}">
                <a16:creationId xmlns:a16="http://schemas.microsoft.com/office/drawing/2014/main" id="{0A0D3C0A-BDDB-9B0B-06C9-8FF992539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062538"/>
            <a:ext cx="33337" cy="88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24" name="Rectangle 196">
            <a:extLst>
              <a:ext uri="{FF2B5EF4-FFF2-40B4-BE49-F238E27FC236}">
                <a16:creationId xmlns:a16="http://schemas.microsoft.com/office/drawing/2014/main" id="{A7E28BDA-F010-A287-F09B-4586E334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5041900"/>
            <a:ext cx="53975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25" name="Rectangle 197">
            <a:extLst>
              <a:ext uri="{FF2B5EF4-FFF2-40B4-BE49-F238E27FC236}">
                <a16:creationId xmlns:a16="http://schemas.microsoft.com/office/drawing/2014/main" id="{52233B50-3371-BB77-3C27-3973B464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725" y="5062538"/>
            <a:ext cx="42863" cy="11112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26" name="Rectangle 198">
            <a:extLst>
              <a:ext uri="{FF2B5EF4-FFF2-40B4-BE49-F238E27FC236}">
                <a16:creationId xmlns:a16="http://schemas.microsoft.com/office/drawing/2014/main" id="{96017DB6-8592-4E34-B6B2-2D336607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5129213"/>
            <a:ext cx="55562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27" name="Rectangle 199">
            <a:extLst>
              <a:ext uri="{FF2B5EF4-FFF2-40B4-BE49-F238E27FC236}">
                <a16:creationId xmlns:a16="http://schemas.microsoft.com/office/drawing/2014/main" id="{6D09B156-48D4-E18B-3310-1AD3E14D3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88" y="50419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28" name="Rectangle 200">
            <a:extLst>
              <a:ext uri="{FF2B5EF4-FFF2-40B4-BE49-F238E27FC236}">
                <a16:creationId xmlns:a16="http://schemas.microsoft.com/office/drawing/2014/main" id="{91C4A6CB-659D-CF77-E205-B902BA9B0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5062538"/>
            <a:ext cx="33338" cy="88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29" name="Rectangle 201">
            <a:extLst>
              <a:ext uri="{FF2B5EF4-FFF2-40B4-BE49-F238E27FC236}">
                <a16:creationId xmlns:a16="http://schemas.microsoft.com/office/drawing/2014/main" id="{7CF1FA31-6B40-A177-D185-7AF73CFDB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5041900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0" name="Rectangle 202">
            <a:extLst>
              <a:ext uri="{FF2B5EF4-FFF2-40B4-BE49-F238E27FC236}">
                <a16:creationId xmlns:a16="http://schemas.microsoft.com/office/drawing/2014/main" id="{DFB5AA05-3EA2-56D2-B021-342F08D19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5062538"/>
            <a:ext cx="44450" cy="11112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1" name="Rectangle 203">
            <a:extLst>
              <a:ext uri="{FF2B5EF4-FFF2-40B4-BE49-F238E27FC236}">
                <a16:creationId xmlns:a16="http://schemas.microsoft.com/office/drawing/2014/main" id="{DB11BA1E-79F0-D77C-45DD-699BBF2E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5129213"/>
            <a:ext cx="55563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3" name="Rectangle 205">
            <a:extLst>
              <a:ext uri="{FF2B5EF4-FFF2-40B4-BE49-F238E27FC236}">
                <a16:creationId xmlns:a16="http://schemas.microsoft.com/office/drawing/2014/main" id="{4659FC8F-F65E-B4BC-8A02-ADB8DC0EE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300" y="50419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4" name="Rectangle 206">
            <a:extLst>
              <a:ext uri="{FF2B5EF4-FFF2-40B4-BE49-F238E27FC236}">
                <a16:creationId xmlns:a16="http://schemas.microsoft.com/office/drawing/2014/main" id="{4B1CC2DC-3FC2-53AE-DBF9-88A09256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5062538"/>
            <a:ext cx="33338" cy="88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5" name="Rectangle 207">
            <a:extLst>
              <a:ext uri="{FF2B5EF4-FFF2-40B4-BE49-F238E27FC236}">
                <a16:creationId xmlns:a16="http://schemas.microsoft.com/office/drawing/2014/main" id="{35222222-DC37-4A83-95B1-BB441384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5" y="5041900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6" name="Rectangle 208">
            <a:extLst>
              <a:ext uri="{FF2B5EF4-FFF2-40B4-BE49-F238E27FC236}">
                <a16:creationId xmlns:a16="http://schemas.microsoft.com/office/drawing/2014/main" id="{6574923E-8FDA-2FBD-0BF2-3C7D2FC8C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5062538"/>
            <a:ext cx="44450" cy="11112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7" name="Rectangle 209">
            <a:extLst>
              <a:ext uri="{FF2B5EF4-FFF2-40B4-BE49-F238E27FC236}">
                <a16:creationId xmlns:a16="http://schemas.microsoft.com/office/drawing/2014/main" id="{47D76C83-E508-7C9A-F637-55D99A88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5129213"/>
            <a:ext cx="55563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8" name="Rectangle 210">
            <a:extLst>
              <a:ext uri="{FF2B5EF4-FFF2-40B4-BE49-F238E27FC236}">
                <a16:creationId xmlns:a16="http://schemas.microsoft.com/office/drawing/2014/main" id="{CB4759EB-4E1C-25BA-ADC3-45458BB6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50419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39" name="Rectangle 211">
            <a:extLst>
              <a:ext uri="{FF2B5EF4-FFF2-40B4-BE49-F238E27FC236}">
                <a16:creationId xmlns:a16="http://schemas.microsoft.com/office/drawing/2014/main" id="{FA15AEFA-FBFA-4044-0799-F7C059D7F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062538"/>
            <a:ext cx="33338" cy="88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0" name="Rectangle 212">
            <a:extLst>
              <a:ext uri="{FF2B5EF4-FFF2-40B4-BE49-F238E27FC236}">
                <a16:creationId xmlns:a16="http://schemas.microsoft.com/office/drawing/2014/main" id="{2D69B209-D4AD-7963-5F6C-DEF344FD7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5041900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1" name="Rectangle 213">
            <a:extLst>
              <a:ext uri="{FF2B5EF4-FFF2-40B4-BE49-F238E27FC236}">
                <a16:creationId xmlns:a16="http://schemas.microsoft.com/office/drawing/2014/main" id="{972F5FC7-C61A-B6C3-882B-5240A3308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5062538"/>
            <a:ext cx="44450" cy="11112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2" name="Rectangle 214">
            <a:extLst>
              <a:ext uri="{FF2B5EF4-FFF2-40B4-BE49-F238E27FC236}">
                <a16:creationId xmlns:a16="http://schemas.microsoft.com/office/drawing/2014/main" id="{F0589960-DB24-3CE4-F8A5-82B9B9AEC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129213"/>
            <a:ext cx="55563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3" name="Rectangle 215">
            <a:extLst>
              <a:ext uri="{FF2B5EF4-FFF2-40B4-BE49-F238E27FC236}">
                <a16:creationId xmlns:a16="http://schemas.microsoft.com/office/drawing/2014/main" id="{F5F858FF-D971-7907-3F28-99A8AB33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50419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4" name="Rectangle 216">
            <a:extLst>
              <a:ext uri="{FF2B5EF4-FFF2-40B4-BE49-F238E27FC236}">
                <a16:creationId xmlns:a16="http://schemas.microsoft.com/office/drawing/2014/main" id="{991B9404-74A9-6462-B27A-623E8ADE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062538"/>
            <a:ext cx="31750" cy="88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5" name="Rectangle 217">
            <a:extLst>
              <a:ext uri="{FF2B5EF4-FFF2-40B4-BE49-F238E27FC236}">
                <a16:creationId xmlns:a16="http://schemas.microsoft.com/office/drawing/2014/main" id="{E1CD3FF6-00D6-B033-F720-ABBDA73C6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041900"/>
            <a:ext cx="53975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6" name="Rectangle 218">
            <a:extLst>
              <a:ext uri="{FF2B5EF4-FFF2-40B4-BE49-F238E27FC236}">
                <a16:creationId xmlns:a16="http://schemas.microsoft.com/office/drawing/2014/main" id="{AC366868-BB57-3EA3-EC9F-B9D0AF43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5062538"/>
            <a:ext cx="44450" cy="11112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7" name="Rectangle 219">
            <a:extLst>
              <a:ext uri="{FF2B5EF4-FFF2-40B4-BE49-F238E27FC236}">
                <a16:creationId xmlns:a16="http://schemas.microsoft.com/office/drawing/2014/main" id="{B99BC50B-7C52-9AFC-5AE6-537B626F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5129213"/>
            <a:ext cx="53975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8" name="Rectangle 220">
            <a:extLst>
              <a:ext uri="{FF2B5EF4-FFF2-40B4-BE49-F238E27FC236}">
                <a16:creationId xmlns:a16="http://schemas.microsoft.com/office/drawing/2014/main" id="{94E61A40-4352-19BD-09CA-1E40FC7A9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5041900"/>
            <a:ext cx="42862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49" name="Rectangle 221">
            <a:extLst>
              <a:ext uri="{FF2B5EF4-FFF2-40B4-BE49-F238E27FC236}">
                <a16:creationId xmlns:a16="http://schemas.microsoft.com/office/drawing/2014/main" id="{0E5298BF-7FA7-D699-B300-ACC55373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5062538"/>
            <a:ext cx="44450" cy="8890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0" name="Rectangle 222">
            <a:extLst>
              <a:ext uri="{FF2B5EF4-FFF2-40B4-BE49-F238E27FC236}">
                <a16:creationId xmlns:a16="http://schemas.microsoft.com/office/drawing/2014/main" id="{2CF6C8E4-5D12-696B-B2E0-7DA2705D3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5041900"/>
            <a:ext cx="66675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1" name="Rectangle 223">
            <a:extLst>
              <a:ext uri="{FF2B5EF4-FFF2-40B4-BE49-F238E27FC236}">
                <a16:creationId xmlns:a16="http://schemas.microsoft.com/office/drawing/2014/main" id="{934C8D1D-D90B-9CE3-3ABE-F5C331DBE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5062538"/>
            <a:ext cx="44450" cy="111125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2" name="Rectangle 224">
            <a:extLst>
              <a:ext uri="{FF2B5EF4-FFF2-40B4-BE49-F238E27FC236}">
                <a16:creationId xmlns:a16="http://schemas.microsoft.com/office/drawing/2014/main" id="{53F6F6F6-138F-6E7B-FDC9-098BD4B1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129213"/>
            <a:ext cx="66675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3" name="Rectangle 225">
            <a:extLst>
              <a:ext uri="{FF2B5EF4-FFF2-40B4-BE49-F238E27FC236}">
                <a16:creationId xmlns:a16="http://schemas.microsoft.com/office/drawing/2014/main" id="{AFBC5A21-91D1-AEDC-203E-355CA66C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50419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4" name="Rectangle 226">
            <a:extLst>
              <a:ext uri="{FF2B5EF4-FFF2-40B4-BE49-F238E27FC236}">
                <a16:creationId xmlns:a16="http://schemas.microsoft.com/office/drawing/2014/main" id="{D0FF9B90-B02E-25AE-2A72-51866AE60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984500"/>
            <a:ext cx="33337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5" name="Rectangle 227">
            <a:extLst>
              <a:ext uri="{FF2B5EF4-FFF2-40B4-BE49-F238E27FC236}">
                <a16:creationId xmlns:a16="http://schemas.microsoft.com/office/drawing/2014/main" id="{C023410E-E1F7-23F4-0428-C0A8A8B35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2962275"/>
            <a:ext cx="53975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6" name="Rectangle 228">
            <a:extLst>
              <a:ext uri="{FF2B5EF4-FFF2-40B4-BE49-F238E27FC236}">
                <a16:creationId xmlns:a16="http://schemas.microsoft.com/office/drawing/2014/main" id="{5F4A8BE7-E27F-6BCF-C7A5-EF7CD5CA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2984500"/>
            <a:ext cx="42863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7" name="Rectangle 229">
            <a:extLst>
              <a:ext uri="{FF2B5EF4-FFF2-40B4-BE49-F238E27FC236}">
                <a16:creationId xmlns:a16="http://schemas.microsoft.com/office/drawing/2014/main" id="{6C7810D0-CB14-A2B3-8880-0C06EA2B2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3049588"/>
            <a:ext cx="55562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8" name="Rectangle 230">
            <a:extLst>
              <a:ext uri="{FF2B5EF4-FFF2-40B4-BE49-F238E27FC236}">
                <a16:creationId xmlns:a16="http://schemas.microsoft.com/office/drawing/2014/main" id="{C19BB0AE-0626-B68A-71AA-534355A1A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29622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59" name="Rectangle 231">
            <a:extLst>
              <a:ext uri="{FF2B5EF4-FFF2-40B4-BE49-F238E27FC236}">
                <a16:creationId xmlns:a16="http://schemas.microsoft.com/office/drawing/2014/main" id="{6837081C-C831-1E3C-EBAF-030C36254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3787775"/>
            <a:ext cx="33337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0" name="Rectangle 232">
            <a:extLst>
              <a:ext uri="{FF2B5EF4-FFF2-40B4-BE49-F238E27FC236}">
                <a16:creationId xmlns:a16="http://schemas.microsoft.com/office/drawing/2014/main" id="{DCDEDCC3-F407-E4B1-D612-389BC0CB8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8713" y="3765550"/>
            <a:ext cx="53975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1" name="Rectangle 233">
            <a:extLst>
              <a:ext uri="{FF2B5EF4-FFF2-40B4-BE49-F238E27FC236}">
                <a16:creationId xmlns:a16="http://schemas.microsoft.com/office/drawing/2014/main" id="{249A0FCF-7AC7-DA04-4254-2FCEF27F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787775"/>
            <a:ext cx="42863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2" name="Rectangle 234">
            <a:extLst>
              <a:ext uri="{FF2B5EF4-FFF2-40B4-BE49-F238E27FC236}">
                <a16:creationId xmlns:a16="http://schemas.microsoft.com/office/drawing/2014/main" id="{AD26A909-29C5-401D-509A-A84C3D564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3852863"/>
            <a:ext cx="55562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3" name="Rectangle 235">
            <a:extLst>
              <a:ext uri="{FF2B5EF4-FFF2-40B4-BE49-F238E27FC236}">
                <a16:creationId xmlns:a16="http://schemas.microsoft.com/office/drawing/2014/main" id="{FD17A5CE-E228-169A-30C0-9855DD5E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8" y="376555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4" name="Rectangle 236">
            <a:extLst>
              <a:ext uri="{FF2B5EF4-FFF2-40B4-BE49-F238E27FC236}">
                <a16:creationId xmlns:a16="http://schemas.microsoft.com/office/drawing/2014/main" id="{837556BE-23A4-4A74-7590-409A421E4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2984500"/>
            <a:ext cx="33337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5" name="Rectangle 237">
            <a:extLst>
              <a:ext uri="{FF2B5EF4-FFF2-40B4-BE49-F238E27FC236}">
                <a16:creationId xmlns:a16="http://schemas.microsoft.com/office/drawing/2014/main" id="{0572E5C2-6FD0-4AA4-B054-07B0711A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2962275"/>
            <a:ext cx="55562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6" name="Rectangle 238">
            <a:extLst>
              <a:ext uri="{FF2B5EF4-FFF2-40B4-BE49-F238E27FC236}">
                <a16:creationId xmlns:a16="http://schemas.microsoft.com/office/drawing/2014/main" id="{E2A1C668-CFA4-63CF-2D6F-511462A51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29845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7" name="Rectangle 239">
            <a:extLst>
              <a:ext uri="{FF2B5EF4-FFF2-40B4-BE49-F238E27FC236}">
                <a16:creationId xmlns:a16="http://schemas.microsoft.com/office/drawing/2014/main" id="{E2BCB1CB-C685-714C-8E7C-D7777A7A6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3049588"/>
            <a:ext cx="55562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8" name="Rectangle 240">
            <a:extLst>
              <a:ext uri="{FF2B5EF4-FFF2-40B4-BE49-F238E27FC236}">
                <a16:creationId xmlns:a16="http://schemas.microsoft.com/office/drawing/2014/main" id="{16D25FA0-E727-8E0D-D280-9DD113D7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9622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69" name="Rectangle 241">
            <a:extLst>
              <a:ext uri="{FF2B5EF4-FFF2-40B4-BE49-F238E27FC236}">
                <a16:creationId xmlns:a16="http://schemas.microsoft.com/office/drawing/2014/main" id="{6E38E6DD-94E9-B9F2-5E65-98B8B46F2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3787775"/>
            <a:ext cx="33337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0" name="Rectangle 242">
            <a:extLst>
              <a:ext uri="{FF2B5EF4-FFF2-40B4-BE49-F238E27FC236}">
                <a16:creationId xmlns:a16="http://schemas.microsoft.com/office/drawing/2014/main" id="{65A54562-591E-4D40-DAE5-5DF700419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3765550"/>
            <a:ext cx="55562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1" name="Rectangle 243">
            <a:extLst>
              <a:ext uri="{FF2B5EF4-FFF2-40B4-BE49-F238E27FC236}">
                <a16:creationId xmlns:a16="http://schemas.microsoft.com/office/drawing/2014/main" id="{CC339184-85B1-83D5-AC02-946BD601B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25" y="37877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2" name="Rectangle 244">
            <a:extLst>
              <a:ext uri="{FF2B5EF4-FFF2-40B4-BE49-F238E27FC236}">
                <a16:creationId xmlns:a16="http://schemas.microsoft.com/office/drawing/2014/main" id="{7A041545-F254-37C1-2132-5DF52371E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3852863"/>
            <a:ext cx="55562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3" name="Rectangle 245">
            <a:extLst>
              <a:ext uri="{FF2B5EF4-FFF2-40B4-BE49-F238E27FC236}">
                <a16:creationId xmlns:a16="http://schemas.microsoft.com/office/drawing/2014/main" id="{48340DAF-EC0B-DAE4-D950-1CBB13A7F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376555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4" name="Rectangle 246">
            <a:extLst>
              <a:ext uri="{FF2B5EF4-FFF2-40B4-BE49-F238E27FC236}">
                <a16:creationId xmlns:a16="http://schemas.microsoft.com/office/drawing/2014/main" id="{70718F0C-61EF-1A21-1492-4CED4764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2984500"/>
            <a:ext cx="33338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5" name="Rectangle 247">
            <a:extLst>
              <a:ext uri="{FF2B5EF4-FFF2-40B4-BE49-F238E27FC236}">
                <a16:creationId xmlns:a16="http://schemas.microsoft.com/office/drawing/2014/main" id="{B03445F8-2B8A-161A-9201-38733143C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2962275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6" name="Rectangle 248">
            <a:extLst>
              <a:ext uri="{FF2B5EF4-FFF2-40B4-BE49-F238E27FC236}">
                <a16:creationId xmlns:a16="http://schemas.microsoft.com/office/drawing/2014/main" id="{6D4C4A2E-B45B-8121-08FC-6D50F73F8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29845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7" name="Rectangle 249">
            <a:extLst>
              <a:ext uri="{FF2B5EF4-FFF2-40B4-BE49-F238E27FC236}">
                <a16:creationId xmlns:a16="http://schemas.microsoft.com/office/drawing/2014/main" id="{BD91D3B8-AC16-801E-05A4-FE3AC2624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3049588"/>
            <a:ext cx="55563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8" name="Rectangle 250">
            <a:extLst>
              <a:ext uri="{FF2B5EF4-FFF2-40B4-BE49-F238E27FC236}">
                <a16:creationId xmlns:a16="http://schemas.microsoft.com/office/drawing/2014/main" id="{948B9CB4-99F3-07A7-B25C-2DD5C098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9622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79" name="Rectangle 251">
            <a:extLst>
              <a:ext uri="{FF2B5EF4-FFF2-40B4-BE49-F238E27FC236}">
                <a16:creationId xmlns:a16="http://schemas.microsoft.com/office/drawing/2014/main" id="{CFC176F0-9C6E-3E13-17E9-303E1FA3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3787775"/>
            <a:ext cx="33338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0" name="Rectangle 252">
            <a:extLst>
              <a:ext uri="{FF2B5EF4-FFF2-40B4-BE49-F238E27FC236}">
                <a16:creationId xmlns:a16="http://schemas.microsoft.com/office/drawing/2014/main" id="{E604981B-443F-F198-9FCB-5890CF63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3765550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1" name="Rectangle 253">
            <a:extLst>
              <a:ext uri="{FF2B5EF4-FFF2-40B4-BE49-F238E27FC236}">
                <a16:creationId xmlns:a16="http://schemas.microsoft.com/office/drawing/2014/main" id="{093BF230-95B3-0606-2166-8516D5D2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37877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2" name="Rectangle 254">
            <a:extLst>
              <a:ext uri="{FF2B5EF4-FFF2-40B4-BE49-F238E27FC236}">
                <a16:creationId xmlns:a16="http://schemas.microsoft.com/office/drawing/2014/main" id="{FA338B69-CE98-7159-99B5-07C850F3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3852863"/>
            <a:ext cx="55563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3" name="Rectangle 255">
            <a:extLst>
              <a:ext uri="{FF2B5EF4-FFF2-40B4-BE49-F238E27FC236}">
                <a16:creationId xmlns:a16="http://schemas.microsoft.com/office/drawing/2014/main" id="{3A4D2B05-9EED-D661-C451-A90165DA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376555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4" name="Rectangle 256">
            <a:extLst>
              <a:ext uri="{FF2B5EF4-FFF2-40B4-BE49-F238E27FC236}">
                <a16:creationId xmlns:a16="http://schemas.microsoft.com/office/drawing/2014/main" id="{1855972E-5977-8C98-0F5F-93835F501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984500"/>
            <a:ext cx="33337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5" name="Rectangle 257">
            <a:extLst>
              <a:ext uri="{FF2B5EF4-FFF2-40B4-BE49-F238E27FC236}">
                <a16:creationId xmlns:a16="http://schemas.microsoft.com/office/drawing/2014/main" id="{05CC9C2A-A577-180A-A898-BACE49270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962275"/>
            <a:ext cx="55562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6" name="Rectangle 258">
            <a:extLst>
              <a:ext uri="{FF2B5EF4-FFF2-40B4-BE49-F238E27FC236}">
                <a16:creationId xmlns:a16="http://schemas.microsoft.com/office/drawing/2014/main" id="{FCF1B1FE-3EED-119D-B5DC-FEDD20B9A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29845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7" name="Rectangle 259">
            <a:extLst>
              <a:ext uri="{FF2B5EF4-FFF2-40B4-BE49-F238E27FC236}">
                <a16:creationId xmlns:a16="http://schemas.microsoft.com/office/drawing/2014/main" id="{972F2E98-EC94-FA27-9C3A-27157CD08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049588"/>
            <a:ext cx="55562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8" name="Rectangle 260">
            <a:extLst>
              <a:ext uri="{FF2B5EF4-FFF2-40B4-BE49-F238E27FC236}">
                <a16:creationId xmlns:a16="http://schemas.microsoft.com/office/drawing/2014/main" id="{7AF83107-26E9-D274-A244-5F968B745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9622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89" name="Rectangle 261">
            <a:extLst>
              <a:ext uri="{FF2B5EF4-FFF2-40B4-BE49-F238E27FC236}">
                <a16:creationId xmlns:a16="http://schemas.microsoft.com/office/drawing/2014/main" id="{185D0C74-E928-CCAA-E784-7D8AEB650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787775"/>
            <a:ext cx="33337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0" name="Rectangle 262">
            <a:extLst>
              <a:ext uri="{FF2B5EF4-FFF2-40B4-BE49-F238E27FC236}">
                <a16:creationId xmlns:a16="http://schemas.microsoft.com/office/drawing/2014/main" id="{D41DBCFA-0300-5478-C233-22DB3151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3765550"/>
            <a:ext cx="55562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1" name="Rectangle 263">
            <a:extLst>
              <a:ext uri="{FF2B5EF4-FFF2-40B4-BE49-F238E27FC236}">
                <a16:creationId xmlns:a16="http://schemas.microsoft.com/office/drawing/2014/main" id="{6F08C84F-695D-FC2B-5EBA-443210152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7877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2" name="Rectangle 264">
            <a:extLst>
              <a:ext uri="{FF2B5EF4-FFF2-40B4-BE49-F238E27FC236}">
                <a16:creationId xmlns:a16="http://schemas.microsoft.com/office/drawing/2014/main" id="{171EEDCF-F68B-07AA-48FE-8F5F32FEC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852863"/>
            <a:ext cx="55562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3" name="Rectangle 265">
            <a:extLst>
              <a:ext uri="{FF2B5EF4-FFF2-40B4-BE49-F238E27FC236}">
                <a16:creationId xmlns:a16="http://schemas.microsoft.com/office/drawing/2014/main" id="{AFC35B80-CEE9-ADAD-9E72-8730C4511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376555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4" name="Rectangle 266">
            <a:extLst>
              <a:ext uri="{FF2B5EF4-FFF2-40B4-BE49-F238E27FC236}">
                <a16:creationId xmlns:a16="http://schemas.microsoft.com/office/drawing/2014/main" id="{6EF421B7-C55B-B494-7F83-E6D8BEB21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2984500"/>
            <a:ext cx="33338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5" name="Rectangle 267">
            <a:extLst>
              <a:ext uri="{FF2B5EF4-FFF2-40B4-BE49-F238E27FC236}">
                <a16:creationId xmlns:a16="http://schemas.microsoft.com/office/drawing/2014/main" id="{2683CA56-8350-26FF-7E1F-379338C60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2962275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6" name="Rectangle 268">
            <a:extLst>
              <a:ext uri="{FF2B5EF4-FFF2-40B4-BE49-F238E27FC236}">
                <a16:creationId xmlns:a16="http://schemas.microsoft.com/office/drawing/2014/main" id="{9A1EC77C-D5D2-42BB-F695-13AA1A4E0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29845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7" name="Rectangle 269">
            <a:extLst>
              <a:ext uri="{FF2B5EF4-FFF2-40B4-BE49-F238E27FC236}">
                <a16:creationId xmlns:a16="http://schemas.microsoft.com/office/drawing/2014/main" id="{34015348-B0A0-C1E7-4FAD-05647886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3049588"/>
            <a:ext cx="53975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8" name="Rectangle 270">
            <a:extLst>
              <a:ext uri="{FF2B5EF4-FFF2-40B4-BE49-F238E27FC236}">
                <a16:creationId xmlns:a16="http://schemas.microsoft.com/office/drawing/2014/main" id="{D367AE86-E42B-A60D-3F28-6253C0CA2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2962275"/>
            <a:ext cx="42862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199" name="Rectangle 271">
            <a:extLst>
              <a:ext uri="{FF2B5EF4-FFF2-40B4-BE49-F238E27FC236}">
                <a16:creationId xmlns:a16="http://schemas.microsoft.com/office/drawing/2014/main" id="{AC1EA2CC-C8EA-71EC-75AC-8553F8C1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3787775"/>
            <a:ext cx="33338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0" name="Rectangle 272">
            <a:extLst>
              <a:ext uri="{FF2B5EF4-FFF2-40B4-BE49-F238E27FC236}">
                <a16:creationId xmlns:a16="http://schemas.microsoft.com/office/drawing/2014/main" id="{EF020CCF-5B73-C748-4532-536A3EB9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3765550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1" name="Rectangle 273">
            <a:extLst>
              <a:ext uri="{FF2B5EF4-FFF2-40B4-BE49-F238E27FC236}">
                <a16:creationId xmlns:a16="http://schemas.microsoft.com/office/drawing/2014/main" id="{DE3D82AC-24D8-768F-D8BD-8F1A7AEF5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0138" y="37877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2" name="Rectangle 274">
            <a:extLst>
              <a:ext uri="{FF2B5EF4-FFF2-40B4-BE49-F238E27FC236}">
                <a16:creationId xmlns:a16="http://schemas.microsoft.com/office/drawing/2014/main" id="{910F0584-8983-7675-B259-B29D22B9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3852863"/>
            <a:ext cx="53975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3" name="Rectangle 275">
            <a:extLst>
              <a:ext uri="{FF2B5EF4-FFF2-40B4-BE49-F238E27FC236}">
                <a16:creationId xmlns:a16="http://schemas.microsoft.com/office/drawing/2014/main" id="{5E651C76-E72B-23F4-2BD0-37B4227B8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3765550"/>
            <a:ext cx="42862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4" name="Rectangle 276">
            <a:extLst>
              <a:ext uri="{FF2B5EF4-FFF2-40B4-BE49-F238E27FC236}">
                <a16:creationId xmlns:a16="http://schemas.microsoft.com/office/drawing/2014/main" id="{003149EF-F288-D102-1EB4-6B1E40BAC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984500"/>
            <a:ext cx="31750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5" name="Rectangle 277">
            <a:extLst>
              <a:ext uri="{FF2B5EF4-FFF2-40B4-BE49-F238E27FC236}">
                <a16:creationId xmlns:a16="http://schemas.microsoft.com/office/drawing/2014/main" id="{6DE4CB18-98B1-F97E-E563-6CD1C7FE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962275"/>
            <a:ext cx="53975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6" name="Rectangle 278">
            <a:extLst>
              <a:ext uri="{FF2B5EF4-FFF2-40B4-BE49-F238E27FC236}">
                <a16:creationId xmlns:a16="http://schemas.microsoft.com/office/drawing/2014/main" id="{52270E16-5EEB-2E34-044C-F898B07FE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984500"/>
            <a:ext cx="42862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7" name="Rectangle 279">
            <a:extLst>
              <a:ext uri="{FF2B5EF4-FFF2-40B4-BE49-F238E27FC236}">
                <a16:creationId xmlns:a16="http://schemas.microsoft.com/office/drawing/2014/main" id="{259B1F89-5A7F-63EB-C6C0-7A600ABB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3049588"/>
            <a:ext cx="53975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8" name="Rectangle 280">
            <a:extLst>
              <a:ext uri="{FF2B5EF4-FFF2-40B4-BE49-F238E27FC236}">
                <a16:creationId xmlns:a16="http://schemas.microsoft.com/office/drawing/2014/main" id="{061BBB13-E17F-24DB-3F4E-6ACD52EA3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29622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09" name="Rectangle 281">
            <a:extLst>
              <a:ext uri="{FF2B5EF4-FFF2-40B4-BE49-F238E27FC236}">
                <a16:creationId xmlns:a16="http://schemas.microsoft.com/office/drawing/2014/main" id="{D897405C-69F2-BF05-CB49-38B42C1B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787775"/>
            <a:ext cx="31750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0" name="Rectangle 282">
            <a:extLst>
              <a:ext uri="{FF2B5EF4-FFF2-40B4-BE49-F238E27FC236}">
                <a16:creationId xmlns:a16="http://schemas.microsoft.com/office/drawing/2014/main" id="{67570EC6-DFF5-1DEB-338F-CDF3CFAD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765550"/>
            <a:ext cx="53975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1" name="Rectangle 283">
            <a:extLst>
              <a:ext uri="{FF2B5EF4-FFF2-40B4-BE49-F238E27FC236}">
                <a16:creationId xmlns:a16="http://schemas.microsoft.com/office/drawing/2014/main" id="{681D3C6F-99C9-AEE0-298B-A2874161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3787775"/>
            <a:ext cx="42862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2" name="Rectangle 284">
            <a:extLst>
              <a:ext uri="{FF2B5EF4-FFF2-40B4-BE49-F238E27FC236}">
                <a16:creationId xmlns:a16="http://schemas.microsoft.com/office/drawing/2014/main" id="{F3E14D32-3DC0-A5FC-E37F-ED54413C5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3852863"/>
            <a:ext cx="53975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3" name="Rectangle 285">
            <a:extLst>
              <a:ext uri="{FF2B5EF4-FFF2-40B4-BE49-F238E27FC236}">
                <a16:creationId xmlns:a16="http://schemas.microsoft.com/office/drawing/2014/main" id="{A2CDA203-2A4E-F926-A032-939486A3F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376555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4" name="Rectangle 286">
            <a:extLst>
              <a:ext uri="{FF2B5EF4-FFF2-40B4-BE49-F238E27FC236}">
                <a16:creationId xmlns:a16="http://schemas.microsoft.com/office/drawing/2014/main" id="{7CD92DF0-362B-9AD3-8BEA-428DE0415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2984500"/>
            <a:ext cx="33338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5" name="Rectangle 287">
            <a:extLst>
              <a:ext uri="{FF2B5EF4-FFF2-40B4-BE49-F238E27FC236}">
                <a16:creationId xmlns:a16="http://schemas.microsoft.com/office/drawing/2014/main" id="{A510A38C-E3A1-7F35-0FD7-1FD09C46B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2962275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6" name="Rectangle 288">
            <a:extLst>
              <a:ext uri="{FF2B5EF4-FFF2-40B4-BE49-F238E27FC236}">
                <a16:creationId xmlns:a16="http://schemas.microsoft.com/office/drawing/2014/main" id="{D28184BA-F6D9-F532-9343-E6B9B9EDB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298450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7" name="Rectangle 289">
            <a:extLst>
              <a:ext uri="{FF2B5EF4-FFF2-40B4-BE49-F238E27FC236}">
                <a16:creationId xmlns:a16="http://schemas.microsoft.com/office/drawing/2014/main" id="{881A1433-9DA5-8D73-E7A2-47AE0D92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3049588"/>
            <a:ext cx="55563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8" name="Rectangle 290">
            <a:extLst>
              <a:ext uri="{FF2B5EF4-FFF2-40B4-BE49-F238E27FC236}">
                <a16:creationId xmlns:a16="http://schemas.microsoft.com/office/drawing/2014/main" id="{297C2A48-37A0-1CB4-DECD-A65A14FBF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29622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19" name="Rectangle 291">
            <a:extLst>
              <a:ext uri="{FF2B5EF4-FFF2-40B4-BE49-F238E27FC236}">
                <a16:creationId xmlns:a16="http://schemas.microsoft.com/office/drawing/2014/main" id="{82E82FC8-36CA-0A1B-050D-1FFE2F881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3787775"/>
            <a:ext cx="33338" cy="8731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20" name="Rectangle 292">
            <a:extLst>
              <a:ext uri="{FF2B5EF4-FFF2-40B4-BE49-F238E27FC236}">
                <a16:creationId xmlns:a16="http://schemas.microsoft.com/office/drawing/2014/main" id="{3B3A1167-B245-8F8A-E7B6-5120D5ED1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3765550"/>
            <a:ext cx="55563" cy="428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21" name="Rectangle 293">
            <a:extLst>
              <a:ext uri="{FF2B5EF4-FFF2-40B4-BE49-F238E27FC236}">
                <a16:creationId xmlns:a16="http://schemas.microsoft.com/office/drawing/2014/main" id="{235010A4-21C7-F1DA-FEEA-AA49CA5F5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3" y="3787775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22" name="Rectangle 294">
            <a:extLst>
              <a:ext uri="{FF2B5EF4-FFF2-40B4-BE49-F238E27FC236}">
                <a16:creationId xmlns:a16="http://schemas.microsoft.com/office/drawing/2014/main" id="{168DCDFD-EA64-AE49-BFB4-CCD7013A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3852863"/>
            <a:ext cx="55563" cy="44450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23" name="Rectangle 295">
            <a:extLst>
              <a:ext uri="{FF2B5EF4-FFF2-40B4-BE49-F238E27FC236}">
                <a16:creationId xmlns:a16="http://schemas.microsoft.com/office/drawing/2014/main" id="{DE403064-B17B-AD57-5A40-2C2C14AF7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3765550"/>
            <a:ext cx="44450" cy="1095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3224" name="Rectangle 296">
            <a:extLst>
              <a:ext uri="{FF2B5EF4-FFF2-40B4-BE49-F238E27FC236}">
                <a16:creationId xmlns:a16="http://schemas.microsoft.com/office/drawing/2014/main" id="{DB2BC8FC-CD48-13C7-CC96-384FC5DB3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638800"/>
            <a:ext cx="2962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b="1" i="0">
                <a:solidFill>
                  <a:srgbClr val="000000"/>
                </a:solidFill>
                <a:latin typeface="Times New Roman" panose="02020603050405020304" pitchFamily="18" charset="0"/>
              </a:rPr>
              <a:t>small transistors in parallel</a:t>
            </a:r>
            <a:endParaRPr lang="en-US" altLang="en-US" b="1" i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893226" name="Text Box 298">
            <a:extLst>
              <a:ext uri="{FF2B5EF4-FFF2-40B4-BE49-F238E27FC236}">
                <a16:creationId xmlns:a16="http://schemas.microsoft.com/office/drawing/2014/main" id="{700D9145-6CD1-A1F7-79D6-50EE7806E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09800"/>
            <a:ext cx="35718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Reduces diffusion capacitance</a:t>
            </a:r>
          </a:p>
          <a:p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Reduces gate resistance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>
            <a:extLst>
              <a:ext uri="{FF2B5EF4-FFF2-40B4-BE49-F238E27FC236}">
                <a16:creationId xmlns:a16="http://schemas.microsoft.com/office/drawing/2014/main" id="{EEA7FDC3-AE9B-0A6C-4FBA-5256BF656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20000" cy="838200"/>
          </a:xfrm>
        </p:spPr>
        <p:txBody>
          <a:bodyPr/>
          <a:lstStyle/>
          <a:p>
            <a:r>
              <a:rPr lang="en-US" altLang="en-US"/>
              <a:t>Impact of Interconnect Parasitics</a:t>
            </a:r>
            <a:endParaRPr lang="en-US" altLang="en-US" sz="3200"/>
          </a:p>
        </p:txBody>
      </p:sp>
      <p:sp>
        <p:nvSpPr>
          <p:cNvPr id="935940" name="Rectangle 4">
            <a:extLst>
              <a:ext uri="{FF2B5EF4-FFF2-40B4-BE49-F238E27FC236}">
                <a16:creationId xmlns:a16="http://schemas.microsoft.com/office/drawing/2014/main" id="{8667B247-3192-C26D-E44C-84685BF7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24000"/>
            <a:ext cx="36480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i="0">
                <a:solidFill>
                  <a:srgbClr val="315263"/>
                </a:solidFill>
              </a:rPr>
              <a:t>• Reduce Robustness</a:t>
            </a:r>
            <a:endParaRPr lang="en-US" altLang="en-US" sz="2000" i="0">
              <a:solidFill>
                <a:srgbClr val="315263"/>
              </a:solidFill>
            </a:endParaRPr>
          </a:p>
        </p:txBody>
      </p:sp>
      <p:sp>
        <p:nvSpPr>
          <p:cNvPr id="935941" name="Rectangle 5">
            <a:extLst>
              <a:ext uri="{FF2B5EF4-FFF2-40B4-BE49-F238E27FC236}">
                <a16:creationId xmlns:a16="http://schemas.microsoft.com/office/drawing/2014/main" id="{4F8E3D3F-4A4A-9A01-BCC2-1FEBAC4C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3622675" cy="103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800" b="1" i="0">
                <a:solidFill>
                  <a:srgbClr val="315263"/>
                </a:solidFill>
              </a:rPr>
              <a:t>• Affect Performance</a:t>
            </a:r>
          </a:p>
          <a:p>
            <a:pPr lvl="1"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</a:rPr>
              <a:t> Increase delay</a:t>
            </a:r>
          </a:p>
          <a:p>
            <a:pPr lvl="1"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</a:rPr>
              <a:t> Increase power dissipation</a:t>
            </a:r>
          </a:p>
        </p:txBody>
      </p:sp>
      <p:sp>
        <p:nvSpPr>
          <p:cNvPr id="935942" name="Rectangle 6">
            <a:extLst>
              <a:ext uri="{FF2B5EF4-FFF2-40B4-BE49-F238E27FC236}">
                <a16:creationId xmlns:a16="http://schemas.microsoft.com/office/drawing/2014/main" id="{5097FDF1-4003-9BD8-168E-F88E4577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3051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0">
                <a:solidFill>
                  <a:srgbClr val="C66B5A"/>
                </a:solidFill>
              </a:rPr>
              <a:t>Classes of Parasitics</a:t>
            </a:r>
            <a:endParaRPr lang="en-US" altLang="en-US" sz="1800" i="0">
              <a:solidFill>
                <a:srgbClr val="C66B5A"/>
              </a:solidFill>
            </a:endParaRPr>
          </a:p>
        </p:txBody>
      </p:sp>
      <p:sp>
        <p:nvSpPr>
          <p:cNvPr id="935943" name="Rectangle 7">
            <a:extLst>
              <a:ext uri="{FF2B5EF4-FFF2-40B4-BE49-F238E27FC236}">
                <a16:creationId xmlns:a16="http://schemas.microsoft.com/office/drawing/2014/main" id="{EFBF764B-F003-8B7D-5E57-D3901A87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4229100"/>
            <a:ext cx="1716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0">
                <a:solidFill>
                  <a:srgbClr val="000000"/>
                </a:solidFill>
              </a:rPr>
              <a:t>• Capacitive</a:t>
            </a:r>
            <a:endParaRPr lang="en-US" altLang="en-US" sz="1800" i="0">
              <a:solidFill>
                <a:schemeClr val="tx2"/>
              </a:solidFill>
            </a:endParaRPr>
          </a:p>
        </p:txBody>
      </p:sp>
      <p:sp>
        <p:nvSpPr>
          <p:cNvPr id="935944" name="Rectangle 8">
            <a:extLst>
              <a:ext uri="{FF2B5EF4-FFF2-40B4-BE49-F238E27FC236}">
                <a16:creationId xmlns:a16="http://schemas.microsoft.com/office/drawing/2014/main" id="{19051E0B-B8DE-A083-85C5-92B7CAE2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4838700"/>
            <a:ext cx="1530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0">
                <a:solidFill>
                  <a:srgbClr val="000000"/>
                </a:solidFill>
              </a:rPr>
              <a:t>• Resistive</a:t>
            </a:r>
            <a:endParaRPr lang="en-US" altLang="en-US" sz="1800" i="0">
              <a:solidFill>
                <a:schemeClr val="tx2"/>
              </a:solidFill>
            </a:endParaRPr>
          </a:p>
        </p:txBody>
      </p:sp>
      <p:sp>
        <p:nvSpPr>
          <p:cNvPr id="935945" name="Rectangle 9">
            <a:extLst>
              <a:ext uri="{FF2B5EF4-FFF2-40B4-BE49-F238E27FC236}">
                <a16:creationId xmlns:a16="http://schemas.microsoft.com/office/drawing/2014/main" id="{F6C3541C-5A8E-C3BE-2BA7-994A801DD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5446713"/>
            <a:ext cx="15271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b="1" i="0">
                <a:solidFill>
                  <a:srgbClr val="000000"/>
                </a:solidFill>
              </a:rPr>
              <a:t>• Inductive</a:t>
            </a:r>
            <a:endParaRPr lang="en-US" altLang="en-US" sz="1800" i="0">
              <a:solidFill>
                <a:schemeClr val="tx2"/>
              </a:solidFill>
            </a:endParaRPr>
          </a:p>
        </p:txBody>
      </p:sp>
      <p:grpSp>
        <p:nvGrpSpPr>
          <p:cNvPr id="935983" name="Group 47">
            <a:extLst>
              <a:ext uri="{FF2B5EF4-FFF2-40B4-BE49-F238E27FC236}">
                <a16:creationId xmlns:a16="http://schemas.microsoft.com/office/drawing/2014/main" id="{7950BF70-DADF-37A1-E868-9B41072A9DE5}"/>
              </a:ext>
            </a:extLst>
          </p:cNvPr>
          <p:cNvGrpSpPr>
            <a:grpSpLocks/>
          </p:cNvGrpSpPr>
          <p:nvPr/>
        </p:nvGrpSpPr>
        <p:grpSpPr bwMode="auto">
          <a:xfrm>
            <a:off x="2897188" y="4279900"/>
            <a:ext cx="546100" cy="1585913"/>
            <a:chOff x="1825" y="2719"/>
            <a:chExt cx="344" cy="999"/>
          </a:xfrm>
        </p:grpSpPr>
        <p:sp>
          <p:nvSpPr>
            <p:cNvPr id="935946" name="Freeform 10">
              <a:extLst>
                <a:ext uri="{FF2B5EF4-FFF2-40B4-BE49-F238E27FC236}">
                  <a16:creationId xmlns:a16="http://schemas.microsoft.com/office/drawing/2014/main" id="{7C164F3A-DA72-ACA9-B1E4-3923AC2CD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727"/>
              <a:ext cx="144" cy="232"/>
            </a:xfrm>
            <a:custGeom>
              <a:avLst/>
              <a:gdLst>
                <a:gd name="T0" fmla="*/ 144 w 144"/>
                <a:gd name="T1" fmla="*/ 232 h 232"/>
                <a:gd name="T2" fmla="*/ 0 w 144"/>
                <a:gd name="T3" fmla="*/ 88 h 232"/>
                <a:gd name="T4" fmla="*/ 0 w 144"/>
                <a:gd name="T5" fmla="*/ 0 h 232"/>
                <a:gd name="T6" fmla="*/ 144 w 144"/>
                <a:gd name="T7" fmla="*/ 168 h 232"/>
                <a:gd name="T8" fmla="*/ 144 w 144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32">
                  <a:moveTo>
                    <a:pt x="144" y="232"/>
                  </a:moveTo>
                  <a:lnTo>
                    <a:pt x="0" y="88"/>
                  </a:lnTo>
                  <a:lnTo>
                    <a:pt x="0" y="0"/>
                  </a:lnTo>
                  <a:lnTo>
                    <a:pt x="144" y="168"/>
                  </a:lnTo>
                  <a:lnTo>
                    <a:pt x="144" y="232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47" name="Freeform 11">
              <a:extLst>
                <a:ext uri="{FF2B5EF4-FFF2-40B4-BE49-F238E27FC236}">
                  <a16:creationId xmlns:a16="http://schemas.microsoft.com/office/drawing/2014/main" id="{CF116675-D861-9C4B-5111-D988F57A0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719"/>
              <a:ext cx="152" cy="248"/>
            </a:xfrm>
            <a:custGeom>
              <a:avLst/>
              <a:gdLst>
                <a:gd name="T0" fmla="*/ 144 w 152"/>
                <a:gd name="T1" fmla="*/ 248 h 248"/>
                <a:gd name="T2" fmla="*/ 0 w 152"/>
                <a:gd name="T3" fmla="*/ 104 h 248"/>
                <a:gd name="T4" fmla="*/ 0 w 152"/>
                <a:gd name="T5" fmla="*/ 104 h 248"/>
                <a:gd name="T6" fmla="*/ 0 w 152"/>
                <a:gd name="T7" fmla="*/ 96 h 248"/>
                <a:gd name="T8" fmla="*/ 0 w 152"/>
                <a:gd name="T9" fmla="*/ 8 h 248"/>
                <a:gd name="T10" fmla="*/ 0 w 152"/>
                <a:gd name="T11" fmla="*/ 0 h 248"/>
                <a:gd name="T12" fmla="*/ 8 w 152"/>
                <a:gd name="T13" fmla="*/ 8 h 248"/>
                <a:gd name="T14" fmla="*/ 152 w 152"/>
                <a:gd name="T15" fmla="*/ 176 h 248"/>
                <a:gd name="T16" fmla="*/ 152 w 152"/>
                <a:gd name="T17" fmla="*/ 176 h 248"/>
                <a:gd name="T18" fmla="*/ 152 w 152"/>
                <a:gd name="T19" fmla="*/ 176 h 248"/>
                <a:gd name="T20" fmla="*/ 144 w 152"/>
                <a:gd name="T21" fmla="*/ 184 h 248"/>
                <a:gd name="T22" fmla="*/ 0 w 152"/>
                <a:gd name="T23" fmla="*/ 16 h 248"/>
                <a:gd name="T24" fmla="*/ 8 w 152"/>
                <a:gd name="T25" fmla="*/ 8 h 248"/>
                <a:gd name="T26" fmla="*/ 8 w 152"/>
                <a:gd name="T27" fmla="*/ 8 h 248"/>
                <a:gd name="T28" fmla="*/ 8 w 152"/>
                <a:gd name="T29" fmla="*/ 96 h 248"/>
                <a:gd name="T30" fmla="*/ 0 w 152"/>
                <a:gd name="T31" fmla="*/ 96 h 248"/>
                <a:gd name="T32" fmla="*/ 8 w 152"/>
                <a:gd name="T33" fmla="*/ 96 h 248"/>
                <a:gd name="T34" fmla="*/ 152 w 152"/>
                <a:gd name="T35" fmla="*/ 240 h 248"/>
                <a:gd name="T36" fmla="*/ 144 w 152"/>
                <a:gd name="T37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48">
                  <a:moveTo>
                    <a:pt x="144" y="248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96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44" y="18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96"/>
                  </a:lnTo>
                  <a:lnTo>
                    <a:pt x="0" y="96"/>
                  </a:lnTo>
                  <a:lnTo>
                    <a:pt x="8" y="96"/>
                  </a:lnTo>
                  <a:lnTo>
                    <a:pt x="152" y="240"/>
                  </a:lnTo>
                  <a:lnTo>
                    <a:pt x="144" y="24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48" name="Freeform 12">
              <a:extLst>
                <a:ext uri="{FF2B5EF4-FFF2-40B4-BE49-F238E27FC236}">
                  <a16:creationId xmlns:a16="http://schemas.microsoft.com/office/drawing/2014/main" id="{82649BD2-EAD7-DCF0-706F-1FD3E40CA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2895"/>
              <a:ext cx="8" cy="80"/>
            </a:xfrm>
            <a:custGeom>
              <a:avLst/>
              <a:gdLst>
                <a:gd name="T0" fmla="*/ 8 w 8"/>
                <a:gd name="T1" fmla="*/ 0 h 80"/>
                <a:gd name="T2" fmla="*/ 8 w 8"/>
                <a:gd name="T3" fmla="*/ 64 h 80"/>
                <a:gd name="T4" fmla="*/ 8 w 8"/>
                <a:gd name="T5" fmla="*/ 80 h 80"/>
                <a:gd name="T6" fmla="*/ 0 w 8"/>
                <a:gd name="T7" fmla="*/ 72 h 80"/>
                <a:gd name="T8" fmla="*/ 0 w 8"/>
                <a:gd name="T9" fmla="*/ 64 h 80"/>
                <a:gd name="T10" fmla="*/ 0 w 8"/>
                <a:gd name="T11" fmla="*/ 0 h 80"/>
                <a:gd name="T12" fmla="*/ 8 w 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8" y="64"/>
                  </a:lnTo>
                  <a:lnTo>
                    <a:pt x="8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49" name="Rectangle 13">
              <a:extLst>
                <a:ext uri="{FF2B5EF4-FFF2-40B4-BE49-F238E27FC236}">
                  <a16:creationId xmlns:a16="http://schemas.microsoft.com/office/drawing/2014/main" id="{1FAE753C-F28D-1022-11EC-C86E14E64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727"/>
              <a:ext cx="80" cy="88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0" name="Rectangle 14">
              <a:extLst>
                <a:ext uri="{FF2B5EF4-FFF2-40B4-BE49-F238E27FC236}">
                  <a16:creationId xmlns:a16="http://schemas.microsoft.com/office/drawing/2014/main" id="{F9BD08A6-22AA-D8AA-0DFF-1AC281B72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727"/>
              <a:ext cx="8" cy="9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1" name="Rectangle 15">
              <a:extLst>
                <a:ext uri="{FF2B5EF4-FFF2-40B4-BE49-F238E27FC236}">
                  <a16:creationId xmlns:a16="http://schemas.microsoft.com/office/drawing/2014/main" id="{41385C5A-246A-7468-754A-22A7CB40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815"/>
              <a:ext cx="8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2" name="Rectangle 16">
              <a:extLst>
                <a:ext uri="{FF2B5EF4-FFF2-40B4-BE49-F238E27FC236}">
                  <a16:creationId xmlns:a16="http://schemas.microsoft.com/office/drawing/2014/main" id="{1A6EA14B-29CC-CF00-FFE9-6B5FEBB5E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727"/>
              <a:ext cx="8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3" name="Rectangle 17">
              <a:extLst>
                <a:ext uri="{FF2B5EF4-FFF2-40B4-BE49-F238E27FC236}">
                  <a16:creationId xmlns:a16="http://schemas.microsoft.com/office/drawing/2014/main" id="{21C57DE3-E020-C592-CC12-319CC5B4E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727"/>
              <a:ext cx="88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4" name="Freeform 18">
              <a:extLst>
                <a:ext uri="{FF2B5EF4-FFF2-40B4-BE49-F238E27FC236}">
                  <a16:creationId xmlns:a16="http://schemas.microsoft.com/office/drawing/2014/main" id="{931C0109-D500-8721-8342-B0B20A186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2815"/>
              <a:ext cx="224" cy="144"/>
            </a:xfrm>
            <a:custGeom>
              <a:avLst/>
              <a:gdLst>
                <a:gd name="T0" fmla="*/ 80 w 224"/>
                <a:gd name="T1" fmla="*/ 0 h 144"/>
                <a:gd name="T2" fmla="*/ 0 w 224"/>
                <a:gd name="T3" fmla="*/ 0 h 144"/>
                <a:gd name="T4" fmla="*/ 168 w 224"/>
                <a:gd name="T5" fmla="*/ 144 h 144"/>
                <a:gd name="T6" fmla="*/ 224 w 224"/>
                <a:gd name="T7" fmla="*/ 144 h 144"/>
                <a:gd name="T8" fmla="*/ 80 w 224"/>
                <a:gd name="T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44">
                  <a:moveTo>
                    <a:pt x="80" y="0"/>
                  </a:moveTo>
                  <a:lnTo>
                    <a:pt x="0" y="0"/>
                  </a:lnTo>
                  <a:lnTo>
                    <a:pt x="168" y="144"/>
                  </a:lnTo>
                  <a:lnTo>
                    <a:pt x="224" y="144"/>
                  </a:lnTo>
                  <a:lnTo>
                    <a:pt x="8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5" name="Freeform 19">
              <a:extLst>
                <a:ext uri="{FF2B5EF4-FFF2-40B4-BE49-F238E27FC236}">
                  <a16:creationId xmlns:a16="http://schemas.microsoft.com/office/drawing/2014/main" id="{443358DF-20E0-638C-6EF5-20B78BF99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2815"/>
              <a:ext cx="248" cy="152"/>
            </a:xfrm>
            <a:custGeom>
              <a:avLst/>
              <a:gdLst>
                <a:gd name="T0" fmla="*/ 88 w 248"/>
                <a:gd name="T1" fmla="*/ 8 h 152"/>
                <a:gd name="T2" fmla="*/ 8 w 248"/>
                <a:gd name="T3" fmla="*/ 8 h 152"/>
                <a:gd name="T4" fmla="*/ 8 w 248"/>
                <a:gd name="T5" fmla="*/ 8 h 152"/>
                <a:gd name="T6" fmla="*/ 16 w 248"/>
                <a:gd name="T7" fmla="*/ 0 h 152"/>
                <a:gd name="T8" fmla="*/ 184 w 248"/>
                <a:gd name="T9" fmla="*/ 144 h 152"/>
                <a:gd name="T10" fmla="*/ 176 w 248"/>
                <a:gd name="T11" fmla="*/ 152 h 152"/>
                <a:gd name="T12" fmla="*/ 176 w 248"/>
                <a:gd name="T13" fmla="*/ 144 h 152"/>
                <a:gd name="T14" fmla="*/ 232 w 248"/>
                <a:gd name="T15" fmla="*/ 144 h 152"/>
                <a:gd name="T16" fmla="*/ 240 w 248"/>
                <a:gd name="T17" fmla="*/ 144 h 152"/>
                <a:gd name="T18" fmla="*/ 248 w 248"/>
                <a:gd name="T19" fmla="*/ 152 h 152"/>
                <a:gd name="T20" fmla="*/ 232 w 248"/>
                <a:gd name="T21" fmla="*/ 152 h 152"/>
                <a:gd name="T22" fmla="*/ 176 w 248"/>
                <a:gd name="T23" fmla="*/ 152 h 152"/>
                <a:gd name="T24" fmla="*/ 176 w 248"/>
                <a:gd name="T25" fmla="*/ 152 h 152"/>
                <a:gd name="T26" fmla="*/ 176 w 248"/>
                <a:gd name="T27" fmla="*/ 152 h 152"/>
                <a:gd name="T28" fmla="*/ 8 w 248"/>
                <a:gd name="T29" fmla="*/ 8 h 152"/>
                <a:gd name="T30" fmla="*/ 0 w 248"/>
                <a:gd name="T31" fmla="*/ 0 h 152"/>
                <a:gd name="T32" fmla="*/ 8 w 248"/>
                <a:gd name="T33" fmla="*/ 0 h 152"/>
                <a:gd name="T34" fmla="*/ 88 w 248"/>
                <a:gd name="T35" fmla="*/ 0 h 152"/>
                <a:gd name="T36" fmla="*/ 88 w 248"/>
                <a:gd name="T3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8" h="152">
                  <a:moveTo>
                    <a:pt x="88" y="8"/>
                  </a:moveTo>
                  <a:lnTo>
                    <a:pt x="8" y="8"/>
                  </a:lnTo>
                  <a:lnTo>
                    <a:pt x="8" y="8"/>
                  </a:lnTo>
                  <a:lnTo>
                    <a:pt x="16" y="0"/>
                  </a:lnTo>
                  <a:lnTo>
                    <a:pt x="184" y="144"/>
                  </a:lnTo>
                  <a:lnTo>
                    <a:pt x="176" y="152"/>
                  </a:lnTo>
                  <a:lnTo>
                    <a:pt x="176" y="144"/>
                  </a:lnTo>
                  <a:lnTo>
                    <a:pt x="232" y="144"/>
                  </a:lnTo>
                  <a:lnTo>
                    <a:pt x="240" y="144"/>
                  </a:lnTo>
                  <a:lnTo>
                    <a:pt x="248" y="152"/>
                  </a:lnTo>
                  <a:lnTo>
                    <a:pt x="232" y="152"/>
                  </a:lnTo>
                  <a:lnTo>
                    <a:pt x="176" y="152"/>
                  </a:lnTo>
                  <a:lnTo>
                    <a:pt x="176" y="152"/>
                  </a:lnTo>
                  <a:lnTo>
                    <a:pt x="176" y="152"/>
                  </a:lnTo>
                  <a:lnTo>
                    <a:pt x="8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8" y="0"/>
                  </a:lnTo>
                  <a:lnTo>
                    <a:pt x="8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6" name="Freeform 20">
              <a:extLst>
                <a:ext uri="{FF2B5EF4-FFF2-40B4-BE49-F238E27FC236}">
                  <a16:creationId xmlns:a16="http://schemas.microsoft.com/office/drawing/2014/main" id="{B489A2E0-1A59-7A42-6EDA-A85E8481B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815"/>
              <a:ext cx="152" cy="152"/>
            </a:xfrm>
            <a:custGeom>
              <a:avLst/>
              <a:gdLst>
                <a:gd name="T0" fmla="*/ 144 w 152"/>
                <a:gd name="T1" fmla="*/ 152 h 152"/>
                <a:gd name="T2" fmla="*/ 0 w 152"/>
                <a:gd name="T3" fmla="*/ 8 h 152"/>
                <a:gd name="T4" fmla="*/ 0 w 152"/>
                <a:gd name="T5" fmla="*/ 0 h 152"/>
                <a:gd name="T6" fmla="*/ 8 w 152"/>
                <a:gd name="T7" fmla="*/ 0 h 152"/>
                <a:gd name="T8" fmla="*/ 8 w 152"/>
                <a:gd name="T9" fmla="*/ 0 h 152"/>
                <a:gd name="T10" fmla="*/ 152 w 152"/>
                <a:gd name="T11" fmla="*/ 144 h 152"/>
                <a:gd name="T12" fmla="*/ 144 w 152"/>
                <a:gd name="T1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152">
                  <a:moveTo>
                    <a:pt x="144" y="152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52" y="144"/>
                  </a:lnTo>
                  <a:lnTo>
                    <a:pt x="144" y="15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7" name="Freeform 21">
              <a:extLst>
                <a:ext uri="{FF2B5EF4-FFF2-40B4-BE49-F238E27FC236}">
                  <a16:creationId xmlns:a16="http://schemas.microsoft.com/office/drawing/2014/main" id="{B1E09F77-ECB5-FA4F-3B6C-AC0A201F1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871"/>
              <a:ext cx="144" cy="216"/>
            </a:xfrm>
            <a:custGeom>
              <a:avLst/>
              <a:gdLst>
                <a:gd name="T0" fmla="*/ 144 w 144"/>
                <a:gd name="T1" fmla="*/ 216 h 216"/>
                <a:gd name="T2" fmla="*/ 0 w 144"/>
                <a:gd name="T3" fmla="*/ 112 h 216"/>
                <a:gd name="T4" fmla="*/ 0 w 144"/>
                <a:gd name="T5" fmla="*/ 0 h 216"/>
                <a:gd name="T6" fmla="*/ 144 w 144"/>
                <a:gd name="T7" fmla="*/ 128 h 216"/>
                <a:gd name="T8" fmla="*/ 144 w 144"/>
                <a:gd name="T9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16">
                  <a:moveTo>
                    <a:pt x="144" y="216"/>
                  </a:moveTo>
                  <a:lnTo>
                    <a:pt x="0" y="112"/>
                  </a:lnTo>
                  <a:lnTo>
                    <a:pt x="0" y="0"/>
                  </a:lnTo>
                  <a:lnTo>
                    <a:pt x="144" y="128"/>
                  </a:lnTo>
                  <a:lnTo>
                    <a:pt x="144" y="2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8" name="Freeform 22">
              <a:extLst>
                <a:ext uri="{FF2B5EF4-FFF2-40B4-BE49-F238E27FC236}">
                  <a16:creationId xmlns:a16="http://schemas.microsoft.com/office/drawing/2014/main" id="{929D00A2-19DA-B3EC-F366-87F3A0E55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1" y="2863"/>
              <a:ext cx="152" cy="232"/>
            </a:xfrm>
            <a:custGeom>
              <a:avLst/>
              <a:gdLst>
                <a:gd name="T0" fmla="*/ 144 w 152"/>
                <a:gd name="T1" fmla="*/ 232 h 232"/>
                <a:gd name="T2" fmla="*/ 0 w 152"/>
                <a:gd name="T3" fmla="*/ 128 h 232"/>
                <a:gd name="T4" fmla="*/ 0 w 152"/>
                <a:gd name="T5" fmla="*/ 128 h 232"/>
                <a:gd name="T6" fmla="*/ 0 w 152"/>
                <a:gd name="T7" fmla="*/ 120 h 232"/>
                <a:gd name="T8" fmla="*/ 0 w 152"/>
                <a:gd name="T9" fmla="*/ 8 h 232"/>
                <a:gd name="T10" fmla="*/ 0 w 152"/>
                <a:gd name="T11" fmla="*/ 0 h 232"/>
                <a:gd name="T12" fmla="*/ 8 w 152"/>
                <a:gd name="T13" fmla="*/ 8 h 232"/>
                <a:gd name="T14" fmla="*/ 152 w 152"/>
                <a:gd name="T15" fmla="*/ 136 h 232"/>
                <a:gd name="T16" fmla="*/ 152 w 152"/>
                <a:gd name="T17" fmla="*/ 136 h 232"/>
                <a:gd name="T18" fmla="*/ 152 w 152"/>
                <a:gd name="T19" fmla="*/ 136 h 232"/>
                <a:gd name="T20" fmla="*/ 144 w 152"/>
                <a:gd name="T21" fmla="*/ 144 h 232"/>
                <a:gd name="T22" fmla="*/ 0 w 152"/>
                <a:gd name="T23" fmla="*/ 16 h 232"/>
                <a:gd name="T24" fmla="*/ 8 w 152"/>
                <a:gd name="T25" fmla="*/ 8 h 232"/>
                <a:gd name="T26" fmla="*/ 8 w 152"/>
                <a:gd name="T27" fmla="*/ 8 h 232"/>
                <a:gd name="T28" fmla="*/ 8 w 152"/>
                <a:gd name="T29" fmla="*/ 120 h 232"/>
                <a:gd name="T30" fmla="*/ 0 w 152"/>
                <a:gd name="T31" fmla="*/ 120 h 232"/>
                <a:gd name="T32" fmla="*/ 8 w 152"/>
                <a:gd name="T33" fmla="*/ 120 h 232"/>
                <a:gd name="T34" fmla="*/ 152 w 152"/>
                <a:gd name="T35" fmla="*/ 224 h 232"/>
                <a:gd name="T36" fmla="*/ 144 w 152"/>
                <a:gd name="T3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2" h="232">
                  <a:moveTo>
                    <a:pt x="144" y="232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8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44" y="14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8" y="120"/>
                  </a:lnTo>
                  <a:lnTo>
                    <a:pt x="152" y="224"/>
                  </a:lnTo>
                  <a:lnTo>
                    <a:pt x="144" y="232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59" name="Freeform 23">
              <a:extLst>
                <a:ext uri="{FF2B5EF4-FFF2-40B4-BE49-F238E27FC236}">
                  <a16:creationId xmlns:a16="http://schemas.microsoft.com/office/drawing/2014/main" id="{6D675067-458E-5D21-80A3-AB948E11F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2999"/>
              <a:ext cx="8" cy="104"/>
            </a:xfrm>
            <a:custGeom>
              <a:avLst/>
              <a:gdLst>
                <a:gd name="T0" fmla="*/ 8 w 8"/>
                <a:gd name="T1" fmla="*/ 0 h 104"/>
                <a:gd name="T2" fmla="*/ 8 w 8"/>
                <a:gd name="T3" fmla="*/ 88 h 104"/>
                <a:gd name="T4" fmla="*/ 8 w 8"/>
                <a:gd name="T5" fmla="*/ 104 h 104"/>
                <a:gd name="T6" fmla="*/ 0 w 8"/>
                <a:gd name="T7" fmla="*/ 96 h 104"/>
                <a:gd name="T8" fmla="*/ 0 w 8"/>
                <a:gd name="T9" fmla="*/ 88 h 104"/>
                <a:gd name="T10" fmla="*/ 0 w 8"/>
                <a:gd name="T11" fmla="*/ 0 h 104"/>
                <a:gd name="T12" fmla="*/ 8 w 8"/>
                <a:gd name="T13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04">
                  <a:moveTo>
                    <a:pt x="8" y="0"/>
                  </a:moveTo>
                  <a:lnTo>
                    <a:pt x="8" y="88"/>
                  </a:lnTo>
                  <a:lnTo>
                    <a:pt x="8" y="104"/>
                  </a:lnTo>
                  <a:lnTo>
                    <a:pt x="0" y="96"/>
                  </a:lnTo>
                  <a:lnTo>
                    <a:pt x="0" y="88"/>
                  </a:ln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0" name="Freeform 24">
              <a:extLst>
                <a:ext uri="{FF2B5EF4-FFF2-40B4-BE49-F238E27FC236}">
                  <a16:creationId xmlns:a16="http://schemas.microsoft.com/office/drawing/2014/main" id="{E0009684-8B75-7157-3934-418A274B1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2983"/>
              <a:ext cx="224" cy="104"/>
            </a:xfrm>
            <a:custGeom>
              <a:avLst/>
              <a:gdLst>
                <a:gd name="T0" fmla="*/ 80 w 224"/>
                <a:gd name="T1" fmla="*/ 0 h 104"/>
                <a:gd name="T2" fmla="*/ 224 w 224"/>
                <a:gd name="T3" fmla="*/ 104 h 104"/>
                <a:gd name="T4" fmla="*/ 168 w 224"/>
                <a:gd name="T5" fmla="*/ 104 h 104"/>
                <a:gd name="T6" fmla="*/ 0 w 224"/>
                <a:gd name="T7" fmla="*/ 0 h 104"/>
                <a:gd name="T8" fmla="*/ 80 w 224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4">
                  <a:moveTo>
                    <a:pt x="80" y="0"/>
                  </a:moveTo>
                  <a:lnTo>
                    <a:pt x="224" y="104"/>
                  </a:lnTo>
                  <a:lnTo>
                    <a:pt x="168" y="104"/>
                  </a:lnTo>
                  <a:lnTo>
                    <a:pt x="0" y="0"/>
                  </a:lnTo>
                  <a:lnTo>
                    <a:pt x="8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1" name="Freeform 25">
              <a:extLst>
                <a:ext uri="{FF2B5EF4-FFF2-40B4-BE49-F238E27FC236}">
                  <a16:creationId xmlns:a16="http://schemas.microsoft.com/office/drawing/2014/main" id="{9B682F73-C3F5-4DC5-264E-56A090A8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" y="2983"/>
              <a:ext cx="256" cy="112"/>
            </a:xfrm>
            <a:custGeom>
              <a:avLst/>
              <a:gdLst>
                <a:gd name="T0" fmla="*/ 104 w 256"/>
                <a:gd name="T1" fmla="*/ 0 h 112"/>
                <a:gd name="T2" fmla="*/ 248 w 256"/>
                <a:gd name="T3" fmla="*/ 104 h 112"/>
                <a:gd name="T4" fmla="*/ 256 w 256"/>
                <a:gd name="T5" fmla="*/ 112 h 112"/>
                <a:gd name="T6" fmla="*/ 240 w 256"/>
                <a:gd name="T7" fmla="*/ 112 h 112"/>
                <a:gd name="T8" fmla="*/ 184 w 256"/>
                <a:gd name="T9" fmla="*/ 112 h 112"/>
                <a:gd name="T10" fmla="*/ 184 w 256"/>
                <a:gd name="T11" fmla="*/ 112 h 112"/>
                <a:gd name="T12" fmla="*/ 184 w 256"/>
                <a:gd name="T13" fmla="*/ 112 h 112"/>
                <a:gd name="T14" fmla="*/ 16 w 256"/>
                <a:gd name="T15" fmla="*/ 8 h 112"/>
                <a:gd name="T16" fmla="*/ 0 w 256"/>
                <a:gd name="T17" fmla="*/ 0 h 112"/>
                <a:gd name="T18" fmla="*/ 16 w 256"/>
                <a:gd name="T19" fmla="*/ 0 h 112"/>
                <a:gd name="T20" fmla="*/ 24 w 256"/>
                <a:gd name="T21" fmla="*/ 0 h 112"/>
                <a:gd name="T22" fmla="*/ 192 w 256"/>
                <a:gd name="T23" fmla="*/ 104 h 112"/>
                <a:gd name="T24" fmla="*/ 184 w 256"/>
                <a:gd name="T25" fmla="*/ 112 h 112"/>
                <a:gd name="T26" fmla="*/ 184 w 256"/>
                <a:gd name="T27" fmla="*/ 104 h 112"/>
                <a:gd name="T28" fmla="*/ 240 w 256"/>
                <a:gd name="T29" fmla="*/ 104 h 112"/>
                <a:gd name="T30" fmla="*/ 240 w 256"/>
                <a:gd name="T31" fmla="*/ 112 h 112"/>
                <a:gd name="T32" fmla="*/ 240 w 256"/>
                <a:gd name="T33" fmla="*/ 112 h 112"/>
                <a:gd name="T34" fmla="*/ 96 w 256"/>
                <a:gd name="T35" fmla="*/ 8 h 112"/>
                <a:gd name="T36" fmla="*/ 104 w 256"/>
                <a:gd name="T3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6" h="112">
                  <a:moveTo>
                    <a:pt x="104" y="0"/>
                  </a:moveTo>
                  <a:lnTo>
                    <a:pt x="248" y="104"/>
                  </a:lnTo>
                  <a:lnTo>
                    <a:pt x="256" y="112"/>
                  </a:lnTo>
                  <a:lnTo>
                    <a:pt x="240" y="112"/>
                  </a:lnTo>
                  <a:lnTo>
                    <a:pt x="184" y="112"/>
                  </a:lnTo>
                  <a:lnTo>
                    <a:pt x="184" y="112"/>
                  </a:lnTo>
                  <a:lnTo>
                    <a:pt x="184" y="112"/>
                  </a:lnTo>
                  <a:lnTo>
                    <a:pt x="16" y="8"/>
                  </a:lnTo>
                  <a:lnTo>
                    <a:pt x="0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192" y="104"/>
                  </a:lnTo>
                  <a:lnTo>
                    <a:pt x="184" y="112"/>
                  </a:lnTo>
                  <a:lnTo>
                    <a:pt x="184" y="104"/>
                  </a:lnTo>
                  <a:lnTo>
                    <a:pt x="240" y="104"/>
                  </a:lnTo>
                  <a:lnTo>
                    <a:pt x="240" y="112"/>
                  </a:lnTo>
                  <a:lnTo>
                    <a:pt x="240" y="112"/>
                  </a:lnTo>
                  <a:lnTo>
                    <a:pt x="96" y="8"/>
                  </a:lnTo>
                  <a:lnTo>
                    <a:pt x="104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2" name="Freeform 26">
              <a:extLst>
                <a:ext uri="{FF2B5EF4-FFF2-40B4-BE49-F238E27FC236}">
                  <a16:creationId xmlns:a16="http://schemas.microsoft.com/office/drawing/2014/main" id="{EC8CC4C9-E3DF-4A90-AD3E-721FFD81C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" y="2983"/>
              <a:ext cx="88" cy="8"/>
            </a:xfrm>
            <a:custGeom>
              <a:avLst/>
              <a:gdLst>
                <a:gd name="T0" fmla="*/ 0 w 88"/>
                <a:gd name="T1" fmla="*/ 0 h 8"/>
                <a:gd name="T2" fmla="*/ 80 w 88"/>
                <a:gd name="T3" fmla="*/ 0 h 8"/>
                <a:gd name="T4" fmla="*/ 88 w 88"/>
                <a:gd name="T5" fmla="*/ 0 h 8"/>
                <a:gd name="T6" fmla="*/ 88 w 88"/>
                <a:gd name="T7" fmla="*/ 0 h 8"/>
                <a:gd name="T8" fmla="*/ 80 w 88"/>
                <a:gd name="T9" fmla="*/ 8 h 8"/>
                <a:gd name="T10" fmla="*/ 0 w 88"/>
                <a:gd name="T11" fmla="*/ 8 h 8"/>
                <a:gd name="T12" fmla="*/ 0 w 8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0" y="0"/>
                  </a:moveTo>
                  <a:lnTo>
                    <a:pt x="80" y="0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80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3" name="Rectangle 27">
              <a:extLst>
                <a:ext uri="{FF2B5EF4-FFF2-40B4-BE49-F238E27FC236}">
                  <a16:creationId xmlns:a16="http://schemas.microsoft.com/office/drawing/2014/main" id="{7A8C850F-9EFC-C3E5-7CAA-777F3C01F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871"/>
              <a:ext cx="80" cy="11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4" name="Rectangle 28">
              <a:extLst>
                <a:ext uri="{FF2B5EF4-FFF2-40B4-BE49-F238E27FC236}">
                  <a16:creationId xmlns:a16="http://schemas.microsoft.com/office/drawing/2014/main" id="{4BE653D8-9660-B18A-3F54-D12E3EC2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871"/>
              <a:ext cx="8" cy="12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5" name="Rectangle 29">
              <a:extLst>
                <a:ext uri="{FF2B5EF4-FFF2-40B4-BE49-F238E27FC236}">
                  <a16:creationId xmlns:a16="http://schemas.microsoft.com/office/drawing/2014/main" id="{5A62337B-0462-4BE4-FEE4-6023A6DF6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983"/>
              <a:ext cx="8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6" name="Rectangle 30">
              <a:extLst>
                <a:ext uri="{FF2B5EF4-FFF2-40B4-BE49-F238E27FC236}">
                  <a16:creationId xmlns:a16="http://schemas.microsoft.com/office/drawing/2014/main" id="{A8456DE2-43FA-4D65-E2A8-8F8F4A5D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871"/>
              <a:ext cx="8" cy="11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7" name="Rectangle 31">
              <a:extLst>
                <a:ext uri="{FF2B5EF4-FFF2-40B4-BE49-F238E27FC236}">
                  <a16:creationId xmlns:a16="http://schemas.microsoft.com/office/drawing/2014/main" id="{F4EC2851-FEFC-9A57-D276-EC9B5F7D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871"/>
              <a:ext cx="88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8" name="Rectangle 32">
              <a:extLst>
                <a:ext uri="{FF2B5EF4-FFF2-40B4-BE49-F238E27FC236}">
                  <a16:creationId xmlns:a16="http://schemas.microsoft.com/office/drawing/2014/main" id="{D485F30B-4F5A-19A2-10CA-4E90C841B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047"/>
              <a:ext cx="80" cy="271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69" name="Rectangle 33">
              <a:extLst>
                <a:ext uri="{FF2B5EF4-FFF2-40B4-BE49-F238E27FC236}">
                  <a16:creationId xmlns:a16="http://schemas.microsoft.com/office/drawing/2014/main" id="{DE12A446-8BCF-1DBE-5DD4-65E09FD44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047"/>
              <a:ext cx="80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0" name="Rectangle 34">
              <a:extLst>
                <a:ext uri="{FF2B5EF4-FFF2-40B4-BE49-F238E27FC236}">
                  <a16:creationId xmlns:a16="http://schemas.microsoft.com/office/drawing/2014/main" id="{D75AF1AE-41DE-6BED-C5BB-91FB051C7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047"/>
              <a:ext cx="8" cy="27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1" name="Rectangle 35">
              <a:extLst>
                <a:ext uri="{FF2B5EF4-FFF2-40B4-BE49-F238E27FC236}">
                  <a16:creationId xmlns:a16="http://schemas.microsoft.com/office/drawing/2014/main" id="{4C950FC7-9F0D-8F7B-0F5F-9C8707AF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318"/>
              <a:ext cx="88" cy="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2" name="Rectangle 36">
              <a:extLst>
                <a:ext uri="{FF2B5EF4-FFF2-40B4-BE49-F238E27FC236}">
                  <a16:creationId xmlns:a16="http://schemas.microsoft.com/office/drawing/2014/main" id="{01CA54EC-D997-EE56-79DD-71BBAC47D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047"/>
              <a:ext cx="8" cy="27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3" name="Freeform 37">
              <a:extLst>
                <a:ext uri="{FF2B5EF4-FFF2-40B4-BE49-F238E27FC236}">
                  <a16:creationId xmlns:a16="http://schemas.microsoft.com/office/drawing/2014/main" id="{09C8B04A-1C65-AC14-584C-D3AFA5FBD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3318"/>
              <a:ext cx="40" cy="24"/>
            </a:xfrm>
            <a:custGeom>
              <a:avLst/>
              <a:gdLst>
                <a:gd name="T0" fmla="*/ 40 w 40"/>
                <a:gd name="T1" fmla="*/ 0 h 24"/>
                <a:gd name="T2" fmla="*/ 0 w 40"/>
                <a:gd name="T3" fmla="*/ 24 h 24"/>
                <a:gd name="T4" fmla="*/ 0 w 40"/>
                <a:gd name="T5" fmla="*/ 0 h 24"/>
                <a:gd name="T6" fmla="*/ 40 w 4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4">
                  <a:moveTo>
                    <a:pt x="40" y="0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4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4" name="Freeform 38">
              <a:extLst>
                <a:ext uri="{FF2B5EF4-FFF2-40B4-BE49-F238E27FC236}">
                  <a16:creationId xmlns:a16="http://schemas.microsoft.com/office/drawing/2014/main" id="{DAD3A151-F5B3-C88F-96E0-527AD97FF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3318"/>
              <a:ext cx="48" cy="40"/>
            </a:xfrm>
            <a:custGeom>
              <a:avLst/>
              <a:gdLst>
                <a:gd name="T0" fmla="*/ 48 w 48"/>
                <a:gd name="T1" fmla="*/ 8 h 40"/>
                <a:gd name="T2" fmla="*/ 8 w 48"/>
                <a:gd name="T3" fmla="*/ 32 h 40"/>
                <a:gd name="T4" fmla="*/ 0 w 48"/>
                <a:gd name="T5" fmla="*/ 40 h 40"/>
                <a:gd name="T6" fmla="*/ 0 w 48"/>
                <a:gd name="T7" fmla="*/ 24 h 40"/>
                <a:gd name="T8" fmla="*/ 0 w 48"/>
                <a:gd name="T9" fmla="*/ 24 h 40"/>
                <a:gd name="T10" fmla="*/ 40 w 48"/>
                <a:gd name="T11" fmla="*/ 0 h 40"/>
                <a:gd name="T12" fmla="*/ 48 w 48"/>
                <a:gd name="T13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0">
                  <a:moveTo>
                    <a:pt x="48" y="8"/>
                  </a:moveTo>
                  <a:lnTo>
                    <a:pt x="8" y="32"/>
                  </a:lnTo>
                  <a:lnTo>
                    <a:pt x="0" y="4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40" y="0"/>
                  </a:lnTo>
                  <a:lnTo>
                    <a:pt x="48" y="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5" name="Rectangle 39">
              <a:extLst>
                <a:ext uri="{FF2B5EF4-FFF2-40B4-BE49-F238E27FC236}">
                  <a16:creationId xmlns:a16="http://schemas.microsoft.com/office/drawing/2014/main" id="{4A57A5DD-43BF-27CA-AA5A-FE7CB8D87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3318"/>
              <a:ext cx="8" cy="2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6" name="Freeform 40">
              <a:extLst>
                <a:ext uri="{FF2B5EF4-FFF2-40B4-BE49-F238E27FC236}">
                  <a16:creationId xmlns:a16="http://schemas.microsoft.com/office/drawing/2014/main" id="{6A53BAFC-B3E3-04EA-32FE-34D59AF01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3318"/>
              <a:ext cx="64" cy="8"/>
            </a:xfrm>
            <a:custGeom>
              <a:avLst/>
              <a:gdLst>
                <a:gd name="T0" fmla="*/ 0 w 64"/>
                <a:gd name="T1" fmla="*/ 0 h 8"/>
                <a:gd name="T2" fmla="*/ 40 w 64"/>
                <a:gd name="T3" fmla="*/ 0 h 8"/>
                <a:gd name="T4" fmla="*/ 64 w 64"/>
                <a:gd name="T5" fmla="*/ 0 h 8"/>
                <a:gd name="T6" fmla="*/ 48 w 64"/>
                <a:gd name="T7" fmla="*/ 8 h 8"/>
                <a:gd name="T8" fmla="*/ 40 w 64"/>
                <a:gd name="T9" fmla="*/ 8 h 8"/>
                <a:gd name="T10" fmla="*/ 0 w 64"/>
                <a:gd name="T11" fmla="*/ 8 h 8"/>
                <a:gd name="T12" fmla="*/ 0 w 64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8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48" y="8"/>
                  </a:lnTo>
                  <a:lnTo>
                    <a:pt x="40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7" name="Freeform 41">
              <a:extLst>
                <a:ext uri="{FF2B5EF4-FFF2-40B4-BE49-F238E27FC236}">
                  <a16:creationId xmlns:a16="http://schemas.microsoft.com/office/drawing/2014/main" id="{79A4D2A2-8DF2-9CAA-CF15-DDDD5611B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3047"/>
              <a:ext cx="248" cy="655"/>
            </a:xfrm>
            <a:custGeom>
              <a:avLst/>
              <a:gdLst>
                <a:gd name="T0" fmla="*/ 208 w 248"/>
                <a:gd name="T1" fmla="*/ 80 h 655"/>
                <a:gd name="T2" fmla="*/ 64 w 248"/>
                <a:gd name="T3" fmla="*/ 0 h 655"/>
                <a:gd name="T4" fmla="*/ 64 w 248"/>
                <a:gd name="T5" fmla="*/ 271 h 655"/>
                <a:gd name="T6" fmla="*/ 0 w 248"/>
                <a:gd name="T7" fmla="*/ 247 h 655"/>
                <a:gd name="T8" fmla="*/ 152 w 248"/>
                <a:gd name="T9" fmla="*/ 655 h 655"/>
                <a:gd name="T10" fmla="*/ 248 w 248"/>
                <a:gd name="T11" fmla="*/ 271 h 655"/>
                <a:gd name="T12" fmla="*/ 208 w 248"/>
                <a:gd name="T13" fmla="*/ 295 h 655"/>
                <a:gd name="T14" fmla="*/ 208 w 248"/>
                <a:gd name="T15" fmla="*/ 8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8" h="655">
                  <a:moveTo>
                    <a:pt x="208" y="80"/>
                  </a:moveTo>
                  <a:lnTo>
                    <a:pt x="64" y="0"/>
                  </a:lnTo>
                  <a:lnTo>
                    <a:pt x="64" y="271"/>
                  </a:lnTo>
                  <a:lnTo>
                    <a:pt x="0" y="247"/>
                  </a:lnTo>
                  <a:lnTo>
                    <a:pt x="152" y="655"/>
                  </a:lnTo>
                  <a:lnTo>
                    <a:pt x="248" y="271"/>
                  </a:lnTo>
                  <a:lnTo>
                    <a:pt x="208" y="295"/>
                  </a:lnTo>
                  <a:lnTo>
                    <a:pt x="208" y="8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8" name="Freeform 42">
              <a:extLst>
                <a:ext uri="{FF2B5EF4-FFF2-40B4-BE49-F238E27FC236}">
                  <a16:creationId xmlns:a16="http://schemas.microsoft.com/office/drawing/2014/main" id="{8C2B9AB3-64CF-F455-FDA0-4BAF9E36B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3047"/>
              <a:ext cx="264" cy="671"/>
            </a:xfrm>
            <a:custGeom>
              <a:avLst/>
              <a:gdLst>
                <a:gd name="T0" fmla="*/ 208 w 264"/>
                <a:gd name="T1" fmla="*/ 88 h 671"/>
                <a:gd name="T2" fmla="*/ 64 w 264"/>
                <a:gd name="T3" fmla="*/ 8 h 671"/>
                <a:gd name="T4" fmla="*/ 64 w 264"/>
                <a:gd name="T5" fmla="*/ 0 h 671"/>
                <a:gd name="T6" fmla="*/ 72 w 264"/>
                <a:gd name="T7" fmla="*/ 0 h 671"/>
                <a:gd name="T8" fmla="*/ 72 w 264"/>
                <a:gd name="T9" fmla="*/ 271 h 671"/>
                <a:gd name="T10" fmla="*/ 72 w 264"/>
                <a:gd name="T11" fmla="*/ 279 h 671"/>
                <a:gd name="T12" fmla="*/ 64 w 264"/>
                <a:gd name="T13" fmla="*/ 279 h 671"/>
                <a:gd name="T14" fmla="*/ 0 w 264"/>
                <a:gd name="T15" fmla="*/ 255 h 671"/>
                <a:gd name="T16" fmla="*/ 0 w 264"/>
                <a:gd name="T17" fmla="*/ 247 h 671"/>
                <a:gd name="T18" fmla="*/ 8 w 264"/>
                <a:gd name="T19" fmla="*/ 247 h 671"/>
                <a:gd name="T20" fmla="*/ 160 w 264"/>
                <a:gd name="T21" fmla="*/ 655 h 671"/>
                <a:gd name="T22" fmla="*/ 160 w 264"/>
                <a:gd name="T23" fmla="*/ 655 h 671"/>
                <a:gd name="T24" fmla="*/ 152 w 264"/>
                <a:gd name="T25" fmla="*/ 655 h 671"/>
                <a:gd name="T26" fmla="*/ 248 w 264"/>
                <a:gd name="T27" fmla="*/ 271 h 671"/>
                <a:gd name="T28" fmla="*/ 248 w 264"/>
                <a:gd name="T29" fmla="*/ 271 h 671"/>
                <a:gd name="T30" fmla="*/ 256 w 264"/>
                <a:gd name="T31" fmla="*/ 279 h 671"/>
                <a:gd name="T32" fmla="*/ 216 w 264"/>
                <a:gd name="T33" fmla="*/ 303 h 671"/>
                <a:gd name="T34" fmla="*/ 208 w 264"/>
                <a:gd name="T35" fmla="*/ 311 h 671"/>
                <a:gd name="T36" fmla="*/ 208 w 264"/>
                <a:gd name="T37" fmla="*/ 295 h 671"/>
                <a:gd name="T38" fmla="*/ 208 w 264"/>
                <a:gd name="T39" fmla="*/ 295 h 671"/>
                <a:gd name="T40" fmla="*/ 248 w 264"/>
                <a:gd name="T41" fmla="*/ 271 h 671"/>
                <a:gd name="T42" fmla="*/ 264 w 264"/>
                <a:gd name="T43" fmla="*/ 263 h 671"/>
                <a:gd name="T44" fmla="*/ 256 w 264"/>
                <a:gd name="T45" fmla="*/ 271 h 671"/>
                <a:gd name="T46" fmla="*/ 160 w 264"/>
                <a:gd name="T47" fmla="*/ 655 h 671"/>
                <a:gd name="T48" fmla="*/ 152 w 264"/>
                <a:gd name="T49" fmla="*/ 671 h 671"/>
                <a:gd name="T50" fmla="*/ 152 w 264"/>
                <a:gd name="T51" fmla="*/ 655 h 671"/>
                <a:gd name="T52" fmla="*/ 0 w 264"/>
                <a:gd name="T53" fmla="*/ 247 h 671"/>
                <a:gd name="T54" fmla="*/ 0 w 264"/>
                <a:gd name="T55" fmla="*/ 247 h 671"/>
                <a:gd name="T56" fmla="*/ 0 w 264"/>
                <a:gd name="T57" fmla="*/ 247 h 671"/>
                <a:gd name="T58" fmla="*/ 64 w 264"/>
                <a:gd name="T59" fmla="*/ 271 h 671"/>
                <a:gd name="T60" fmla="*/ 64 w 264"/>
                <a:gd name="T61" fmla="*/ 279 h 671"/>
                <a:gd name="T62" fmla="*/ 64 w 264"/>
                <a:gd name="T63" fmla="*/ 271 h 671"/>
                <a:gd name="T64" fmla="*/ 64 w 264"/>
                <a:gd name="T65" fmla="*/ 0 h 671"/>
                <a:gd name="T66" fmla="*/ 64 w 264"/>
                <a:gd name="T67" fmla="*/ 0 h 671"/>
                <a:gd name="T68" fmla="*/ 64 w 264"/>
                <a:gd name="T69" fmla="*/ 0 h 671"/>
                <a:gd name="T70" fmla="*/ 208 w 264"/>
                <a:gd name="T71" fmla="*/ 80 h 671"/>
                <a:gd name="T72" fmla="*/ 208 w 264"/>
                <a:gd name="T73" fmla="*/ 88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4" h="671">
                  <a:moveTo>
                    <a:pt x="208" y="88"/>
                  </a:moveTo>
                  <a:lnTo>
                    <a:pt x="64" y="8"/>
                  </a:lnTo>
                  <a:lnTo>
                    <a:pt x="64" y="0"/>
                  </a:lnTo>
                  <a:lnTo>
                    <a:pt x="72" y="0"/>
                  </a:lnTo>
                  <a:lnTo>
                    <a:pt x="72" y="271"/>
                  </a:lnTo>
                  <a:lnTo>
                    <a:pt x="72" y="279"/>
                  </a:lnTo>
                  <a:lnTo>
                    <a:pt x="64" y="279"/>
                  </a:lnTo>
                  <a:lnTo>
                    <a:pt x="0" y="255"/>
                  </a:lnTo>
                  <a:lnTo>
                    <a:pt x="0" y="247"/>
                  </a:lnTo>
                  <a:lnTo>
                    <a:pt x="8" y="247"/>
                  </a:lnTo>
                  <a:lnTo>
                    <a:pt x="160" y="655"/>
                  </a:lnTo>
                  <a:lnTo>
                    <a:pt x="160" y="655"/>
                  </a:lnTo>
                  <a:lnTo>
                    <a:pt x="152" y="655"/>
                  </a:lnTo>
                  <a:lnTo>
                    <a:pt x="248" y="271"/>
                  </a:lnTo>
                  <a:lnTo>
                    <a:pt x="248" y="271"/>
                  </a:lnTo>
                  <a:lnTo>
                    <a:pt x="256" y="279"/>
                  </a:lnTo>
                  <a:lnTo>
                    <a:pt x="216" y="303"/>
                  </a:lnTo>
                  <a:lnTo>
                    <a:pt x="208" y="311"/>
                  </a:lnTo>
                  <a:lnTo>
                    <a:pt x="208" y="295"/>
                  </a:lnTo>
                  <a:lnTo>
                    <a:pt x="208" y="295"/>
                  </a:lnTo>
                  <a:lnTo>
                    <a:pt x="248" y="271"/>
                  </a:lnTo>
                  <a:lnTo>
                    <a:pt x="264" y="263"/>
                  </a:lnTo>
                  <a:lnTo>
                    <a:pt x="256" y="271"/>
                  </a:lnTo>
                  <a:lnTo>
                    <a:pt x="160" y="655"/>
                  </a:lnTo>
                  <a:lnTo>
                    <a:pt x="152" y="671"/>
                  </a:lnTo>
                  <a:lnTo>
                    <a:pt x="152" y="655"/>
                  </a:lnTo>
                  <a:lnTo>
                    <a:pt x="0" y="247"/>
                  </a:lnTo>
                  <a:lnTo>
                    <a:pt x="0" y="247"/>
                  </a:lnTo>
                  <a:lnTo>
                    <a:pt x="0" y="247"/>
                  </a:lnTo>
                  <a:lnTo>
                    <a:pt x="64" y="271"/>
                  </a:lnTo>
                  <a:lnTo>
                    <a:pt x="64" y="279"/>
                  </a:lnTo>
                  <a:lnTo>
                    <a:pt x="64" y="27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208" y="80"/>
                  </a:lnTo>
                  <a:lnTo>
                    <a:pt x="208" y="88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79" name="Freeform 43">
              <a:extLst>
                <a:ext uri="{FF2B5EF4-FFF2-40B4-BE49-F238E27FC236}">
                  <a16:creationId xmlns:a16="http://schemas.microsoft.com/office/drawing/2014/main" id="{A66D0C92-ED9C-012A-AF5B-7614D7895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3127"/>
              <a:ext cx="8" cy="215"/>
            </a:xfrm>
            <a:custGeom>
              <a:avLst/>
              <a:gdLst>
                <a:gd name="T0" fmla="*/ 0 w 8"/>
                <a:gd name="T1" fmla="*/ 215 h 215"/>
                <a:gd name="T2" fmla="*/ 0 w 8"/>
                <a:gd name="T3" fmla="*/ 0 h 215"/>
                <a:gd name="T4" fmla="*/ 0 w 8"/>
                <a:gd name="T5" fmla="*/ 0 h 215"/>
                <a:gd name="T6" fmla="*/ 8 w 8"/>
                <a:gd name="T7" fmla="*/ 8 h 215"/>
                <a:gd name="T8" fmla="*/ 8 w 8"/>
                <a:gd name="T9" fmla="*/ 0 h 215"/>
                <a:gd name="T10" fmla="*/ 8 w 8"/>
                <a:gd name="T11" fmla="*/ 215 h 215"/>
                <a:gd name="T12" fmla="*/ 0 w 8"/>
                <a:gd name="T13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5">
                  <a:moveTo>
                    <a:pt x="0" y="21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8" y="0"/>
                  </a:lnTo>
                  <a:lnTo>
                    <a:pt x="8" y="215"/>
                  </a:lnTo>
                  <a:lnTo>
                    <a:pt x="0" y="215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80" name="Freeform 44">
              <a:extLst>
                <a:ext uri="{FF2B5EF4-FFF2-40B4-BE49-F238E27FC236}">
                  <a16:creationId xmlns:a16="http://schemas.microsoft.com/office/drawing/2014/main" id="{EBA5E52F-DA89-6640-3FC7-1DD78CB6C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" y="3294"/>
              <a:ext cx="224" cy="408"/>
            </a:xfrm>
            <a:custGeom>
              <a:avLst/>
              <a:gdLst>
                <a:gd name="T0" fmla="*/ 72 w 224"/>
                <a:gd name="T1" fmla="*/ 0 h 408"/>
                <a:gd name="T2" fmla="*/ 224 w 224"/>
                <a:gd name="T3" fmla="*/ 408 h 408"/>
                <a:gd name="T4" fmla="*/ 152 w 224"/>
                <a:gd name="T5" fmla="*/ 408 h 408"/>
                <a:gd name="T6" fmla="*/ 0 w 224"/>
                <a:gd name="T7" fmla="*/ 0 h 408"/>
                <a:gd name="T8" fmla="*/ 72 w 224"/>
                <a:gd name="T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408">
                  <a:moveTo>
                    <a:pt x="72" y="0"/>
                  </a:moveTo>
                  <a:lnTo>
                    <a:pt x="224" y="408"/>
                  </a:lnTo>
                  <a:lnTo>
                    <a:pt x="152" y="408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81" name="Freeform 45">
              <a:extLst>
                <a:ext uri="{FF2B5EF4-FFF2-40B4-BE49-F238E27FC236}">
                  <a16:creationId xmlns:a16="http://schemas.microsoft.com/office/drawing/2014/main" id="{0B28058F-BD48-1C99-7304-F208F6BAA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" y="3294"/>
              <a:ext cx="232" cy="416"/>
            </a:xfrm>
            <a:custGeom>
              <a:avLst/>
              <a:gdLst>
                <a:gd name="T0" fmla="*/ 80 w 232"/>
                <a:gd name="T1" fmla="*/ 0 h 416"/>
                <a:gd name="T2" fmla="*/ 232 w 232"/>
                <a:gd name="T3" fmla="*/ 408 h 416"/>
                <a:gd name="T4" fmla="*/ 232 w 232"/>
                <a:gd name="T5" fmla="*/ 416 h 416"/>
                <a:gd name="T6" fmla="*/ 224 w 232"/>
                <a:gd name="T7" fmla="*/ 416 h 416"/>
                <a:gd name="T8" fmla="*/ 152 w 232"/>
                <a:gd name="T9" fmla="*/ 416 h 416"/>
                <a:gd name="T10" fmla="*/ 152 w 232"/>
                <a:gd name="T11" fmla="*/ 416 h 416"/>
                <a:gd name="T12" fmla="*/ 152 w 232"/>
                <a:gd name="T13" fmla="*/ 408 h 416"/>
                <a:gd name="T14" fmla="*/ 0 w 232"/>
                <a:gd name="T15" fmla="*/ 0 h 416"/>
                <a:gd name="T16" fmla="*/ 0 w 232"/>
                <a:gd name="T17" fmla="*/ 0 h 416"/>
                <a:gd name="T18" fmla="*/ 0 w 232"/>
                <a:gd name="T19" fmla="*/ 0 h 416"/>
                <a:gd name="T20" fmla="*/ 8 w 232"/>
                <a:gd name="T21" fmla="*/ 0 h 416"/>
                <a:gd name="T22" fmla="*/ 160 w 232"/>
                <a:gd name="T23" fmla="*/ 408 h 416"/>
                <a:gd name="T24" fmla="*/ 152 w 232"/>
                <a:gd name="T25" fmla="*/ 408 h 416"/>
                <a:gd name="T26" fmla="*/ 152 w 232"/>
                <a:gd name="T27" fmla="*/ 408 h 416"/>
                <a:gd name="T28" fmla="*/ 224 w 232"/>
                <a:gd name="T29" fmla="*/ 408 h 416"/>
                <a:gd name="T30" fmla="*/ 224 w 232"/>
                <a:gd name="T31" fmla="*/ 416 h 416"/>
                <a:gd name="T32" fmla="*/ 224 w 232"/>
                <a:gd name="T33" fmla="*/ 408 h 416"/>
                <a:gd name="T34" fmla="*/ 72 w 232"/>
                <a:gd name="T35" fmla="*/ 0 h 416"/>
                <a:gd name="T36" fmla="*/ 80 w 232"/>
                <a:gd name="T3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2" h="416">
                  <a:moveTo>
                    <a:pt x="80" y="0"/>
                  </a:moveTo>
                  <a:lnTo>
                    <a:pt x="232" y="408"/>
                  </a:lnTo>
                  <a:lnTo>
                    <a:pt x="232" y="416"/>
                  </a:lnTo>
                  <a:lnTo>
                    <a:pt x="224" y="416"/>
                  </a:lnTo>
                  <a:lnTo>
                    <a:pt x="152" y="416"/>
                  </a:lnTo>
                  <a:lnTo>
                    <a:pt x="152" y="416"/>
                  </a:lnTo>
                  <a:lnTo>
                    <a:pt x="152" y="408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0" y="408"/>
                  </a:lnTo>
                  <a:lnTo>
                    <a:pt x="152" y="408"/>
                  </a:lnTo>
                  <a:lnTo>
                    <a:pt x="152" y="408"/>
                  </a:lnTo>
                  <a:lnTo>
                    <a:pt x="224" y="408"/>
                  </a:lnTo>
                  <a:lnTo>
                    <a:pt x="224" y="416"/>
                  </a:lnTo>
                  <a:lnTo>
                    <a:pt x="224" y="408"/>
                  </a:lnTo>
                  <a:lnTo>
                    <a:pt x="72" y="0"/>
                  </a:lnTo>
                  <a:lnTo>
                    <a:pt x="8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5982" name="Freeform 46">
              <a:extLst>
                <a:ext uri="{FF2B5EF4-FFF2-40B4-BE49-F238E27FC236}">
                  <a16:creationId xmlns:a16="http://schemas.microsoft.com/office/drawing/2014/main" id="{F5550CF3-5DFE-5AD1-637A-D1B86F7FA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" y="3294"/>
              <a:ext cx="80" cy="8"/>
            </a:xfrm>
            <a:custGeom>
              <a:avLst/>
              <a:gdLst>
                <a:gd name="T0" fmla="*/ 0 w 80"/>
                <a:gd name="T1" fmla="*/ 0 h 8"/>
                <a:gd name="T2" fmla="*/ 72 w 80"/>
                <a:gd name="T3" fmla="*/ 0 h 8"/>
                <a:gd name="T4" fmla="*/ 80 w 80"/>
                <a:gd name="T5" fmla="*/ 0 h 8"/>
                <a:gd name="T6" fmla="*/ 80 w 80"/>
                <a:gd name="T7" fmla="*/ 0 h 8"/>
                <a:gd name="T8" fmla="*/ 72 w 80"/>
                <a:gd name="T9" fmla="*/ 8 h 8"/>
                <a:gd name="T10" fmla="*/ 0 w 80"/>
                <a:gd name="T11" fmla="*/ 8 h 8"/>
                <a:gd name="T12" fmla="*/ 0 w 80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8">
                  <a:moveTo>
                    <a:pt x="0" y="0"/>
                  </a:moveTo>
                  <a:lnTo>
                    <a:pt x="72" y="0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>
            <a:extLst>
              <a:ext uri="{FF2B5EF4-FFF2-40B4-BE49-F238E27FC236}">
                <a16:creationId xmlns:a16="http://schemas.microsoft.com/office/drawing/2014/main" id="{C01B2B8D-06C9-1612-E88C-B9966169B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Bonding Pad Design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93955" name="Picture 3">
            <a:extLst>
              <a:ext uri="{FF2B5EF4-FFF2-40B4-BE49-F238E27FC236}">
                <a16:creationId xmlns:a16="http://schemas.microsoft.com/office/drawing/2014/main" id="{FC9DE2DF-9CDA-7224-15DA-A89EFB2B3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2897188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3956" name="Picture 4">
            <a:extLst>
              <a:ext uri="{FF2B5EF4-FFF2-40B4-BE49-F238E27FC236}">
                <a16:creationId xmlns:a16="http://schemas.microsoft.com/office/drawing/2014/main" id="{4EE9F73A-FA69-06C5-CE93-C80B3681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76400"/>
            <a:ext cx="3783013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3957" name="Text Box 5">
            <a:extLst>
              <a:ext uri="{FF2B5EF4-FFF2-40B4-BE49-F238E27FC236}">
                <a16:creationId xmlns:a16="http://schemas.microsoft.com/office/drawing/2014/main" id="{D0B7F042-DD5F-BB28-698F-953E3D0CB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1492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Bonding Pad</a:t>
            </a:r>
            <a:endParaRPr lang="en-US" altLang="en-US" sz="1800" b="1" i="0">
              <a:solidFill>
                <a:srgbClr val="0000B6"/>
              </a:solidFill>
            </a:endParaRPr>
          </a:p>
        </p:txBody>
      </p:sp>
      <p:sp>
        <p:nvSpPr>
          <p:cNvPr id="893958" name="Line 6">
            <a:extLst>
              <a:ext uri="{FF2B5EF4-FFF2-40B4-BE49-F238E27FC236}">
                <a16:creationId xmlns:a16="http://schemas.microsoft.com/office/drawing/2014/main" id="{B3A3F63C-654A-801C-E289-3018163D7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676400"/>
            <a:ext cx="1219200" cy="838200"/>
          </a:xfrm>
          <a:prstGeom prst="line">
            <a:avLst/>
          </a:prstGeom>
          <a:noFill/>
          <a:ln w="19050">
            <a:solidFill>
              <a:srgbClr val="E7190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Text Box 7">
            <a:extLst>
              <a:ext uri="{FF2B5EF4-FFF2-40B4-BE49-F238E27FC236}">
                <a16:creationId xmlns:a16="http://schemas.microsoft.com/office/drawing/2014/main" id="{679A5C3D-4D56-F5A8-0D5C-82ECF3294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998913"/>
            <a:ext cx="55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Out</a:t>
            </a:r>
            <a:endParaRPr lang="en-US" altLang="en-US" sz="1800">
              <a:solidFill>
                <a:srgbClr val="0000B6"/>
              </a:solidFill>
            </a:endParaRPr>
          </a:p>
        </p:txBody>
      </p:sp>
      <p:sp>
        <p:nvSpPr>
          <p:cNvPr id="893960" name="Text Box 8">
            <a:extLst>
              <a:ext uri="{FF2B5EF4-FFF2-40B4-BE49-F238E27FC236}">
                <a16:creationId xmlns:a16="http://schemas.microsoft.com/office/drawing/2014/main" id="{6D39B246-7257-3F38-0D67-9449C3B9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5715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In</a:t>
            </a:r>
          </a:p>
        </p:txBody>
      </p:sp>
      <p:sp>
        <p:nvSpPr>
          <p:cNvPr id="893961" name="Text Box 9">
            <a:extLst>
              <a:ext uri="{FF2B5EF4-FFF2-40B4-BE49-F238E27FC236}">
                <a16:creationId xmlns:a16="http://schemas.microsoft.com/office/drawing/2014/main" id="{5582F882-F46D-707F-5A52-DD607E673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5562600"/>
            <a:ext cx="555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V</a:t>
            </a:r>
            <a:r>
              <a:rPr lang="en-US" altLang="en-US" sz="1800" i="0" baseline="-25000">
                <a:solidFill>
                  <a:srgbClr val="0000B6"/>
                </a:solidFill>
              </a:rPr>
              <a:t>DD</a:t>
            </a:r>
            <a:endParaRPr lang="en-US" altLang="en-US" sz="1800" i="0">
              <a:solidFill>
                <a:srgbClr val="0000B6"/>
              </a:solidFill>
            </a:endParaRPr>
          </a:p>
        </p:txBody>
      </p:sp>
      <p:sp>
        <p:nvSpPr>
          <p:cNvPr id="893962" name="Text Box 10">
            <a:extLst>
              <a:ext uri="{FF2B5EF4-FFF2-40B4-BE49-F238E27FC236}">
                <a16:creationId xmlns:a16="http://schemas.microsoft.com/office/drawing/2014/main" id="{B86A42FA-1880-52B1-BB26-FCDC91F45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715000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GND</a:t>
            </a:r>
          </a:p>
        </p:txBody>
      </p:sp>
      <p:sp>
        <p:nvSpPr>
          <p:cNvPr id="893963" name="Line 11">
            <a:extLst>
              <a:ext uri="{FF2B5EF4-FFF2-40B4-BE49-F238E27FC236}">
                <a16:creationId xmlns:a16="http://schemas.microsoft.com/office/drawing/2014/main" id="{331F6015-5810-9B8A-0D8B-E67C8A9B55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1752600"/>
            <a:ext cx="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4" name="Text Box 12">
            <a:extLst>
              <a:ext uri="{FF2B5EF4-FFF2-40B4-BE49-F238E27FC236}">
                <a16:creationId xmlns:a16="http://schemas.microsoft.com/office/drawing/2014/main" id="{9224827A-5D47-2FC4-446B-08A0E4AF398D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746500" y="2654300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100 </a:t>
            </a:r>
            <a:r>
              <a:rPr lang="en-US" altLang="en-US" sz="1800" i="0">
                <a:latin typeface="Symbol" pitchFamily="2" charset="2"/>
              </a:rPr>
              <a:t>m</a:t>
            </a:r>
            <a:r>
              <a:rPr lang="en-US" altLang="en-US" sz="1800" i="0"/>
              <a:t>m</a:t>
            </a:r>
            <a:endParaRPr lang="en-US" altLang="en-US" sz="1800" i="0">
              <a:solidFill>
                <a:srgbClr val="0000B6"/>
              </a:solidFill>
            </a:endParaRPr>
          </a:p>
        </p:txBody>
      </p:sp>
      <p:sp>
        <p:nvSpPr>
          <p:cNvPr id="893965" name="Text Box 13">
            <a:extLst>
              <a:ext uri="{FF2B5EF4-FFF2-40B4-BE49-F238E27FC236}">
                <a16:creationId xmlns:a16="http://schemas.microsoft.com/office/drawing/2014/main" id="{54733C99-F343-67B4-4934-6A321046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3557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GND</a:t>
            </a:r>
          </a:p>
        </p:txBody>
      </p:sp>
      <p:sp>
        <p:nvSpPr>
          <p:cNvPr id="893966" name="Text Box 14">
            <a:extLst>
              <a:ext uri="{FF2B5EF4-FFF2-40B4-BE49-F238E27FC236}">
                <a16:creationId xmlns:a16="http://schemas.microsoft.com/office/drawing/2014/main" id="{A50B5CF9-2716-835F-402C-78EC247C8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38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Out</a:t>
            </a:r>
            <a:endParaRPr lang="en-US" altLang="en-US" sz="1800">
              <a:solidFill>
                <a:srgbClr val="0000B6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>
            <a:extLst>
              <a:ext uri="{FF2B5EF4-FFF2-40B4-BE49-F238E27FC236}">
                <a16:creationId xmlns:a16="http://schemas.microsoft.com/office/drawing/2014/main" id="{D270FE55-C241-2C7E-F70A-1C774B83A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ESD Protection</a:t>
            </a:r>
          </a:p>
        </p:txBody>
      </p:sp>
      <p:sp>
        <p:nvSpPr>
          <p:cNvPr id="947203" name="Rectangle 3">
            <a:extLst>
              <a:ext uri="{FF2B5EF4-FFF2-40B4-BE49-F238E27FC236}">
                <a16:creationId xmlns:a16="http://schemas.microsoft.com/office/drawing/2014/main" id="{AF6DA747-A841-615C-C668-EA0CCC709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When a chip is connected to a board, there is unknown (potentially large) static voltage difference</a:t>
            </a:r>
          </a:p>
          <a:p>
            <a:r>
              <a:rPr lang="en-US" altLang="en-US" sz="2800"/>
              <a:t>Equalizing potentials requires (large) charge flow through the pads</a:t>
            </a:r>
          </a:p>
          <a:p>
            <a:r>
              <a:rPr lang="en-US" altLang="en-US" sz="2800"/>
              <a:t>Diodes sink this charge into the substrate – need guard rings to pick it up.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>
            <a:extLst>
              <a:ext uri="{FF2B5EF4-FFF2-40B4-BE49-F238E27FC236}">
                <a16:creationId xmlns:a16="http://schemas.microsoft.com/office/drawing/2014/main" id="{E6BBB924-DEBB-1F79-22D7-FAE1DADDC8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/>
              <a:t>ESD Protection</a:t>
            </a:r>
          </a:p>
        </p:txBody>
      </p:sp>
      <p:pic>
        <p:nvPicPr>
          <p:cNvPr id="944132" name="Picture 4">
            <a:extLst>
              <a:ext uri="{FF2B5EF4-FFF2-40B4-BE49-F238E27FC236}">
                <a16:creationId xmlns:a16="http://schemas.microsoft.com/office/drawing/2014/main" id="{ABE3A667-C88E-3687-D1B5-3FDF1CA57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18669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4133" name="Picture 5">
            <a:extLst>
              <a:ext uri="{FF2B5EF4-FFF2-40B4-BE49-F238E27FC236}">
                <a16:creationId xmlns:a16="http://schemas.microsoft.com/office/drawing/2014/main" id="{B57FE458-291C-87C0-5F22-85C6149E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40288"/>
            <a:ext cx="4572000" cy="61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4134" name="Line 6">
            <a:extLst>
              <a:ext uri="{FF2B5EF4-FFF2-40B4-BE49-F238E27FC236}">
                <a16:creationId xmlns:a16="http://schemas.microsoft.com/office/drawing/2014/main" id="{61237CFD-F093-8EF6-B75D-DA36234EE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886200"/>
            <a:ext cx="11430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35" name="Rectangle 7">
            <a:extLst>
              <a:ext uri="{FF2B5EF4-FFF2-40B4-BE49-F238E27FC236}">
                <a16:creationId xmlns:a16="http://schemas.microsoft.com/office/drawing/2014/main" id="{FC36090E-E20D-0364-356D-CC305C7D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657600"/>
            <a:ext cx="1752600" cy="30480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4136" name="Text Box 8">
            <a:extLst>
              <a:ext uri="{FF2B5EF4-FFF2-40B4-BE49-F238E27FC236}">
                <a16:creationId xmlns:a16="http://schemas.microsoft.com/office/drawing/2014/main" id="{C2667DC2-E5B7-E189-56E7-BD610A1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4010025"/>
            <a:ext cx="930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i="0">
                <a:solidFill>
                  <a:schemeClr val="tx2"/>
                </a:solidFill>
                <a:latin typeface="Book Antiqua" panose="02040602050305030304" pitchFamily="18" charset="0"/>
              </a:rPr>
              <a:t>Diode</a:t>
            </a:r>
          </a:p>
        </p:txBody>
      </p:sp>
      <p:pic>
        <p:nvPicPr>
          <p:cNvPr id="944137" name="Picture 9">
            <a:extLst>
              <a:ext uri="{FF2B5EF4-FFF2-40B4-BE49-F238E27FC236}">
                <a16:creationId xmlns:a16="http://schemas.microsoft.com/office/drawing/2014/main" id="{11F4CA31-9C74-15EE-7C41-213F36586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27163"/>
            <a:ext cx="3048000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>
            <a:extLst>
              <a:ext uri="{FF2B5EF4-FFF2-40B4-BE49-F238E27FC236}">
                <a16:creationId xmlns:a16="http://schemas.microsoft.com/office/drawing/2014/main" id="{D5972D00-AD81-6071-0788-CFBBC3740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/>
          <a:lstStyle/>
          <a:p>
            <a:r>
              <a:rPr lang="en-US" altLang="en-US" sz="4000"/>
              <a:t>Chip Packaging</a:t>
            </a:r>
          </a:p>
        </p:txBody>
      </p:sp>
      <p:pic>
        <p:nvPicPr>
          <p:cNvPr id="945155" name="Picture 3">
            <a:extLst>
              <a:ext uri="{FF2B5EF4-FFF2-40B4-BE49-F238E27FC236}">
                <a16:creationId xmlns:a16="http://schemas.microsoft.com/office/drawing/2014/main" id="{CCF6A10B-1B1B-7F19-6C54-37F693632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4543425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5156" name="Text Box 4">
            <a:extLst>
              <a:ext uri="{FF2B5EF4-FFF2-40B4-BE49-F238E27FC236}">
                <a16:creationId xmlns:a16="http://schemas.microsoft.com/office/drawing/2014/main" id="{7EF99615-6977-C6B7-2167-E07354261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2133600"/>
            <a:ext cx="42227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Bond wires (~25</a:t>
            </a: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  <a:sym typeface="Symbol" pitchFamily="2" charset="2"/>
              </a:rPr>
              <a:t>m)</a:t>
            </a: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 are used </a:t>
            </a:r>
            <a:b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</a:b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to connect the package to the chip</a:t>
            </a:r>
            <a:b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</a:br>
            <a:endParaRPr lang="en-US" altLang="en-US" sz="2000" i="0">
              <a:solidFill>
                <a:srgbClr val="315263"/>
              </a:solidFill>
              <a:latin typeface="Book Antiqua" panose="02040602050305030304" pitchFamily="18" charset="0"/>
            </a:endParaRPr>
          </a:p>
          <a:p>
            <a:pPr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 Pads are arranged in a frame </a:t>
            </a:r>
            <a:b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</a:b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around the chip</a:t>
            </a:r>
          </a:p>
          <a:p>
            <a:pPr>
              <a:buFontTx/>
              <a:buChar char="•"/>
            </a:pPr>
            <a:endParaRPr lang="en-US" altLang="en-US" sz="2000" i="0">
              <a:solidFill>
                <a:srgbClr val="315263"/>
              </a:solidFill>
              <a:latin typeface="Book Antiqua" panose="02040602050305030304" pitchFamily="18" charset="0"/>
            </a:endParaRPr>
          </a:p>
          <a:p>
            <a:pPr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 Pads are relatively large </a:t>
            </a:r>
            <a:b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</a:b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(~100</a:t>
            </a: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  <a:sym typeface="Symbol" pitchFamily="2" charset="2"/>
              </a:rPr>
              <a:t>m in 0.25m technology),</a:t>
            </a:r>
            <a:b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  <a:sym typeface="Symbol" pitchFamily="2" charset="2"/>
              </a:rPr>
            </a:b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  <a:sym typeface="Symbol" pitchFamily="2" charset="2"/>
              </a:rPr>
              <a:t>with large pitch (</a:t>
            </a: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100</a:t>
            </a: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  <a:sym typeface="Symbol" pitchFamily="2" charset="2"/>
              </a:rPr>
              <a:t>m)</a:t>
            </a:r>
          </a:p>
          <a:p>
            <a:pPr>
              <a:buFontTx/>
              <a:buChar char="•"/>
            </a:pPr>
            <a:endParaRPr lang="en-US" altLang="en-US" sz="2000" i="0">
              <a:solidFill>
                <a:srgbClr val="315263"/>
              </a:solidFill>
              <a:latin typeface="Book Antiqua" panose="02040602050305030304" pitchFamily="18" charset="0"/>
              <a:sym typeface="Symbol" pitchFamily="2" charset="2"/>
            </a:endParaRPr>
          </a:p>
          <a:p>
            <a:pPr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  <a:sym typeface="Symbol" pitchFamily="2" charset="2"/>
              </a:rPr>
              <a:t>Many chips areas are ‘pad limited’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274" name="Rectangle 2">
            <a:extLst>
              <a:ext uri="{FF2B5EF4-FFF2-40B4-BE49-F238E27FC236}">
                <a16:creationId xmlns:a16="http://schemas.microsoft.com/office/drawing/2014/main" id="{E62580D4-96A7-F7B0-D434-079B53B63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Pad Frame</a:t>
            </a:r>
          </a:p>
        </p:txBody>
      </p:sp>
      <p:pic>
        <p:nvPicPr>
          <p:cNvPr id="950275" name="Picture 3">
            <a:extLst>
              <a:ext uri="{FF2B5EF4-FFF2-40B4-BE49-F238E27FC236}">
                <a16:creationId xmlns:a16="http://schemas.microsoft.com/office/drawing/2014/main" id="{B38FC44A-3B1D-A5BB-9853-3E955FC54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4863"/>
            <a:ext cx="38100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0276" name="Picture 4">
            <a:extLst>
              <a:ext uri="{FF2B5EF4-FFF2-40B4-BE49-F238E27FC236}">
                <a16:creationId xmlns:a16="http://schemas.microsoft.com/office/drawing/2014/main" id="{CFA695D8-91F2-6901-45CA-801B55C5C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057400"/>
            <a:ext cx="3841750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0277" name="Text Box 5">
            <a:extLst>
              <a:ext uri="{FF2B5EF4-FFF2-40B4-BE49-F238E27FC236}">
                <a16:creationId xmlns:a16="http://schemas.microsoft.com/office/drawing/2014/main" id="{958974FF-D765-8130-BD8A-8A4CD2FA5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447800"/>
            <a:ext cx="981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Layout</a:t>
            </a:r>
          </a:p>
        </p:txBody>
      </p:sp>
      <p:sp>
        <p:nvSpPr>
          <p:cNvPr id="950278" name="Text Box 6">
            <a:extLst>
              <a:ext uri="{FF2B5EF4-FFF2-40B4-BE49-F238E27FC236}">
                <a16:creationId xmlns:a16="http://schemas.microsoft.com/office/drawing/2014/main" id="{1EC51224-2D7B-D149-223F-4A5F1EF00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447800"/>
            <a:ext cx="1301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Die Photo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8" name="Rectangle 2">
            <a:extLst>
              <a:ext uri="{FF2B5EF4-FFF2-40B4-BE49-F238E27FC236}">
                <a16:creationId xmlns:a16="http://schemas.microsoft.com/office/drawing/2014/main" id="{5F86F3EF-3D1E-094B-B70C-2774E18F5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Chip Packaging</a:t>
            </a:r>
          </a:p>
        </p:txBody>
      </p:sp>
      <p:sp>
        <p:nvSpPr>
          <p:cNvPr id="946179" name="Rectangle 3">
            <a:extLst>
              <a:ext uri="{FF2B5EF4-FFF2-40B4-BE49-F238E27FC236}">
                <a16:creationId xmlns:a16="http://schemas.microsoft.com/office/drawing/2014/main" id="{469BF30A-5DA5-9B95-5891-FEF4919DA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514600"/>
          </a:xfrm>
        </p:spPr>
        <p:txBody>
          <a:bodyPr/>
          <a:lstStyle/>
          <a:p>
            <a:r>
              <a:rPr lang="en-US" altLang="en-US" sz="2800"/>
              <a:t>An alternative is ‘flip-chip’:</a:t>
            </a:r>
          </a:p>
          <a:p>
            <a:pPr lvl="1"/>
            <a:r>
              <a:rPr lang="en-US" altLang="en-US" sz="2400"/>
              <a:t>Pads are distributed around the chip</a:t>
            </a:r>
          </a:p>
          <a:p>
            <a:pPr lvl="1"/>
            <a:r>
              <a:rPr lang="en-US" altLang="en-US" sz="2400"/>
              <a:t>The soldering balls are placed on pads</a:t>
            </a:r>
          </a:p>
          <a:p>
            <a:pPr lvl="1"/>
            <a:r>
              <a:rPr lang="en-US" altLang="en-US" sz="2400"/>
              <a:t>The chip is ‘flipped’ onto the package</a:t>
            </a:r>
          </a:p>
          <a:p>
            <a:pPr lvl="1"/>
            <a:r>
              <a:rPr lang="en-US" altLang="en-US" sz="2400"/>
              <a:t>Can have many more pads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>
            <a:extLst>
              <a:ext uri="{FF2B5EF4-FFF2-40B4-BE49-F238E27FC236}">
                <a16:creationId xmlns:a16="http://schemas.microsoft.com/office/drawing/2014/main" id="{B6A21334-1C92-D3BB-B464-582FA3EFF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z="4000"/>
              <a:t>Tristate Buffers</a:t>
            </a:r>
          </a:p>
        </p:txBody>
      </p:sp>
      <p:grpSp>
        <p:nvGrpSpPr>
          <p:cNvPr id="898158" name="Group 110">
            <a:extLst>
              <a:ext uri="{FF2B5EF4-FFF2-40B4-BE49-F238E27FC236}">
                <a16:creationId xmlns:a16="http://schemas.microsoft.com/office/drawing/2014/main" id="{B8AB6965-3E0B-32E7-D912-86DE9A4898A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524000"/>
            <a:ext cx="2492375" cy="3675063"/>
            <a:chOff x="906" y="1189"/>
            <a:chExt cx="1570" cy="2315"/>
          </a:xfrm>
        </p:grpSpPr>
        <p:sp>
          <p:nvSpPr>
            <p:cNvPr id="898059" name="Rectangle 11">
              <a:extLst>
                <a:ext uri="{FF2B5EF4-FFF2-40B4-BE49-F238E27FC236}">
                  <a16:creationId xmlns:a16="http://schemas.microsoft.com/office/drawing/2014/main" id="{D2163440-D571-E1DF-5D88-950F5F406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256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In</a:t>
              </a:r>
              <a:endParaRPr lang="en-US" altLang="en-US"/>
            </a:p>
          </p:txBody>
        </p:sp>
        <p:sp>
          <p:nvSpPr>
            <p:cNvPr id="898060" name="Line 12">
              <a:extLst>
                <a:ext uri="{FF2B5EF4-FFF2-40B4-BE49-F238E27FC236}">
                  <a16:creationId xmlns:a16="http://schemas.microsoft.com/office/drawing/2014/main" id="{AD47E536-6A27-A43A-0D1B-80DC639A1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3165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1" name="Freeform 13">
              <a:extLst>
                <a:ext uri="{FF2B5EF4-FFF2-40B4-BE49-F238E27FC236}">
                  <a16:creationId xmlns:a16="http://schemas.microsoft.com/office/drawing/2014/main" id="{E5AA0B38-AAE0-29F8-C38B-CF21581E7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931"/>
              <a:ext cx="137" cy="105"/>
            </a:xfrm>
            <a:custGeom>
              <a:avLst/>
              <a:gdLst>
                <a:gd name="T0" fmla="*/ 0 w 137"/>
                <a:gd name="T1" fmla="*/ 105 h 105"/>
                <a:gd name="T2" fmla="*/ 137 w 137"/>
                <a:gd name="T3" fmla="*/ 105 h 105"/>
                <a:gd name="T4" fmla="*/ 137 w 13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05">
                  <a:moveTo>
                    <a:pt x="0" y="105"/>
                  </a:moveTo>
                  <a:lnTo>
                    <a:pt x="137" y="105"/>
                  </a:lnTo>
                  <a:lnTo>
                    <a:pt x="13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2" name="Freeform 14">
              <a:extLst>
                <a:ext uri="{FF2B5EF4-FFF2-40B4-BE49-F238E27FC236}">
                  <a16:creationId xmlns:a16="http://schemas.microsoft.com/office/drawing/2014/main" id="{8CB6E380-E380-128D-42E6-68C9870F8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3294"/>
              <a:ext cx="137" cy="133"/>
            </a:xfrm>
            <a:custGeom>
              <a:avLst/>
              <a:gdLst>
                <a:gd name="T0" fmla="*/ 137 w 137"/>
                <a:gd name="T1" fmla="*/ 133 h 133"/>
                <a:gd name="T2" fmla="*/ 137 w 137"/>
                <a:gd name="T3" fmla="*/ 0 h 133"/>
                <a:gd name="T4" fmla="*/ 0 w 137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33">
                  <a:moveTo>
                    <a:pt x="137" y="133"/>
                  </a:moveTo>
                  <a:lnTo>
                    <a:pt x="137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3" name="Line 15">
              <a:extLst>
                <a:ext uri="{FF2B5EF4-FFF2-40B4-BE49-F238E27FC236}">
                  <a16:creationId xmlns:a16="http://schemas.microsoft.com/office/drawing/2014/main" id="{C7DD4DC8-92D6-B7B3-C6A8-4496719E86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3000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4" name="Line 16">
              <a:extLst>
                <a:ext uri="{FF2B5EF4-FFF2-40B4-BE49-F238E27FC236}">
                  <a16:creationId xmlns:a16="http://schemas.microsoft.com/office/drawing/2014/main" id="{F63CD468-BCBA-B2AF-A20F-03FF6EF92D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3080"/>
              <a:ext cx="1" cy="1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5" name="Line 17">
              <a:extLst>
                <a:ext uri="{FF2B5EF4-FFF2-40B4-BE49-F238E27FC236}">
                  <a16:creationId xmlns:a16="http://schemas.microsoft.com/office/drawing/2014/main" id="{09941A65-6276-4C90-A851-EF6B95150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2698"/>
              <a:ext cx="12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6" name="Freeform 18">
              <a:extLst>
                <a:ext uri="{FF2B5EF4-FFF2-40B4-BE49-F238E27FC236}">
                  <a16:creationId xmlns:a16="http://schemas.microsoft.com/office/drawing/2014/main" id="{9558EA1C-2B36-393D-354B-EC6477D6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432"/>
              <a:ext cx="137" cy="137"/>
            </a:xfrm>
            <a:custGeom>
              <a:avLst/>
              <a:gdLst>
                <a:gd name="T0" fmla="*/ 0 w 137"/>
                <a:gd name="T1" fmla="*/ 137 h 137"/>
                <a:gd name="T2" fmla="*/ 137 w 137"/>
                <a:gd name="T3" fmla="*/ 137 h 137"/>
                <a:gd name="T4" fmla="*/ 137 w 137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37">
                  <a:moveTo>
                    <a:pt x="0" y="137"/>
                  </a:moveTo>
                  <a:lnTo>
                    <a:pt x="137" y="137"/>
                  </a:lnTo>
                  <a:lnTo>
                    <a:pt x="13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7" name="Freeform 19">
              <a:extLst>
                <a:ext uri="{FF2B5EF4-FFF2-40B4-BE49-F238E27FC236}">
                  <a16:creationId xmlns:a16="http://schemas.microsoft.com/office/drawing/2014/main" id="{AA15C94D-C320-55F6-24B2-1F70D5576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823"/>
              <a:ext cx="137" cy="108"/>
            </a:xfrm>
            <a:custGeom>
              <a:avLst/>
              <a:gdLst>
                <a:gd name="T0" fmla="*/ 137 w 137"/>
                <a:gd name="T1" fmla="*/ 108 h 108"/>
                <a:gd name="T2" fmla="*/ 137 w 137"/>
                <a:gd name="T3" fmla="*/ 0 h 108"/>
                <a:gd name="T4" fmla="*/ 0 w 137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08">
                  <a:moveTo>
                    <a:pt x="137" y="108"/>
                  </a:moveTo>
                  <a:lnTo>
                    <a:pt x="137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8" name="Line 20">
              <a:extLst>
                <a:ext uri="{FF2B5EF4-FFF2-40B4-BE49-F238E27FC236}">
                  <a16:creationId xmlns:a16="http://schemas.microsoft.com/office/drawing/2014/main" id="{E7DD5A18-6483-B481-0852-919EDDD93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529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69" name="Line 21">
              <a:extLst>
                <a:ext uri="{FF2B5EF4-FFF2-40B4-BE49-F238E27FC236}">
                  <a16:creationId xmlns:a16="http://schemas.microsoft.com/office/drawing/2014/main" id="{2797ACBD-C72B-286D-A6EC-1643762040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2613"/>
              <a:ext cx="1" cy="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0" name="Line 22">
              <a:extLst>
                <a:ext uri="{FF2B5EF4-FFF2-40B4-BE49-F238E27FC236}">
                  <a16:creationId xmlns:a16="http://schemas.microsoft.com/office/drawing/2014/main" id="{39FF8D69-4F8F-5DFC-F48D-CF03AC451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1" y="3427"/>
              <a:ext cx="18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1" name="Line 23">
              <a:extLst>
                <a:ext uri="{FF2B5EF4-FFF2-40B4-BE49-F238E27FC236}">
                  <a16:creationId xmlns:a16="http://schemas.microsoft.com/office/drawing/2014/main" id="{E85CEF33-B947-91A2-681C-D52C49362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7" y="3467"/>
              <a:ext cx="11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2" name="Line 24">
              <a:extLst>
                <a:ext uri="{FF2B5EF4-FFF2-40B4-BE49-F238E27FC236}">
                  <a16:creationId xmlns:a16="http://schemas.microsoft.com/office/drawing/2014/main" id="{774EF225-41BD-E40C-5B25-032F82CAAA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5" y="3503"/>
              <a:ext cx="5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3" name="Rectangle 25">
              <a:extLst>
                <a:ext uri="{FF2B5EF4-FFF2-40B4-BE49-F238E27FC236}">
                  <a16:creationId xmlns:a16="http://schemas.microsoft.com/office/drawing/2014/main" id="{EDB53DBC-7BE2-02C1-1EF5-A79D3446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2081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En</a:t>
              </a:r>
              <a:endParaRPr lang="en-US" altLang="en-US"/>
            </a:p>
          </p:txBody>
        </p:sp>
        <p:sp>
          <p:nvSpPr>
            <p:cNvPr id="898074" name="Line 26">
              <a:extLst>
                <a:ext uri="{FF2B5EF4-FFF2-40B4-BE49-F238E27FC236}">
                  <a16:creationId xmlns:a16="http://schemas.microsoft.com/office/drawing/2014/main" id="{DB0F63EC-AE25-EBE7-3599-9D2BD7ADA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2090"/>
              <a:ext cx="1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5" name="Line 27">
              <a:extLst>
                <a:ext uri="{FF2B5EF4-FFF2-40B4-BE49-F238E27FC236}">
                  <a16:creationId xmlns:a16="http://schemas.microsoft.com/office/drawing/2014/main" id="{D68111ED-445D-A658-6F4F-883F7AFAA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2170"/>
              <a:ext cx="6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6" name="Freeform 28">
              <a:extLst>
                <a:ext uri="{FF2B5EF4-FFF2-40B4-BE49-F238E27FC236}">
                  <a16:creationId xmlns:a16="http://schemas.microsoft.com/office/drawing/2014/main" id="{24803CEF-3802-503D-E565-E99E30E56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933"/>
              <a:ext cx="137" cy="109"/>
            </a:xfrm>
            <a:custGeom>
              <a:avLst/>
              <a:gdLst>
                <a:gd name="T0" fmla="*/ 0 w 137"/>
                <a:gd name="T1" fmla="*/ 109 h 109"/>
                <a:gd name="T2" fmla="*/ 137 w 137"/>
                <a:gd name="T3" fmla="*/ 109 h 109"/>
                <a:gd name="T4" fmla="*/ 137 w 137"/>
                <a:gd name="T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09">
                  <a:moveTo>
                    <a:pt x="0" y="109"/>
                  </a:moveTo>
                  <a:lnTo>
                    <a:pt x="137" y="109"/>
                  </a:lnTo>
                  <a:lnTo>
                    <a:pt x="13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7" name="Freeform 29">
              <a:extLst>
                <a:ext uri="{FF2B5EF4-FFF2-40B4-BE49-F238E27FC236}">
                  <a16:creationId xmlns:a16="http://schemas.microsoft.com/office/drawing/2014/main" id="{CC755C9F-29E3-34D9-7500-4B2E88791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2299"/>
              <a:ext cx="137" cy="133"/>
            </a:xfrm>
            <a:custGeom>
              <a:avLst/>
              <a:gdLst>
                <a:gd name="T0" fmla="*/ 137 w 137"/>
                <a:gd name="T1" fmla="*/ 133 h 133"/>
                <a:gd name="T2" fmla="*/ 137 w 137"/>
                <a:gd name="T3" fmla="*/ 0 h 133"/>
                <a:gd name="T4" fmla="*/ 0 w 137"/>
                <a:gd name="T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33">
                  <a:moveTo>
                    <a:pt x="137" y="133"/>
                  </a:moveTo>
                  <a:lnTo>
                    <a:pt x="137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8" name="Line 30">
              <a:extLst>
                <a:ext uri="{FF2B5EF4-FFF2-40B4-BE49-F238E27FC236}">
                  <a16:creationId xmlns:a16="http://schemas.microsoft.com/office/drawing/2014/main" id="{AB4F653E-E9DA-64FF-127A-4BCAC88FE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001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79" name="Line 31">
              <a:extLst>
                <a:ext uri="{FF2B5EF4-FFF2-40B4-BE49-F238E27FC236}">
                  <a16:creationId xmlns:a16="http://schemas.microsoft.com/office/drawing/2014/main" id="{E4BF270B-C5FF-7AE8-09A4-FAFEDDD278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2086"/>
              <a:ext cx="1" cy="1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0" name="Line 32">
              <a:extLst>
                <a:ext uri="{FF2B5EF4-FFF2-40B4-BE49-F238E27FC236}">
                  <a16:creationId xmlns:a16="http://schemas.microsoft.com/office/drawing/2014/main" id="{37D7553C-D9B6-93F1-92A7-A6F9A4ABC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1699"/>
              <a:ext cx="6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1" name="Freeform 33">
              <a:extLst>
                <a:ext uri="{FF2B5EF4-FFF2-40B4-BE49-F238E27FC236}">
                  <a16:creationId xmlns:a16="http://schemas.microsoft.com/office/drawing/2014/main" id="{B0E0B550-C946-3A85-19C6-5460E8B9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389"/>
              <a:ext cx="137" cy="182"/>
            </a:xfrm>
            <a:custGeom>
              <a:avLst/>
              <a:gdLst>
                <a:gd name="T0" fmla="*/ 0 w 137"/>
                <a:gd name="T1" fmla="*/ 182 h 182"/>
                <a:gd name="T2" fmla="*/ 137 w 137"/>
                <a:gd name="T3" fmla="*/ 182 h 182"/>
                <a:gd name="T4" fmla="*/ 137 w 137"/>
                <a:gd name="T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82">
                  <a:moveTo>
                    <a:pt x="0" y="182"/>
                  </a:moveTo>
                  <a:lnTo>
                    <a:pt x="137" y="182"/>
                  </a:lnTo>
                  <a:lnTo>
                    <a:pt x="137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2" name="Freeform 34">
              <a:extLst>
                <a:ext uri="{FF2B5EF4-FFF2-40B4-BE49-F238E27FC236}">
                  <a16:creationId xmlns:a16="http://schemas.microsoft.com/office/drawing/2014/main" id="{F6B07C0B-71D0-D1F4-E364-7CF60E2CC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828"/>
              <a:ext cx="137" cy="105"/>
            </a:xfrm>
            <a:custGeom>
              <a:avLst/>
              <a:gdLst>
                <a:gd name="T0" fmla="*/ 137 w 137"/>
                <a:gd name="T1" fmla="*/ 105 h 105"/>
                <a:gd name="T2" fmla="*/ 137 w 137"/>
                <a:gd name="T3" fmla="*/ 0 h 105"/>
                <a:gd name="T4" fmla="*/ 0 w 137"/>
                <a:gd name="T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7" h="105">
                  <a:moveTo>
                    <a:pt x="137" y="105"/>
                  </a:moveTo>
                  <a:lnTo>
                    <a:pt x="137" y="0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3" name="Line 35">
              <a:extLst>
                <a:ext uri="{FF2B5EF4-FFF2-40B4-BE49-F238E27FC236}">
                  <a16:creationId xmlns:a16="http://schemas.microsoft.com/office/drawing/2014/main" id="{C3406208-3120-A41E-414C-839F766C72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1534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4" name="Line 36">
              <a:extLst>
                <a:ext uri="{FF2B5EF4-FFF2-40B4-BE49-F238E27FC236}">
                  <a16:creationId xmlns:a16="http://schemas.microsoft.com/office/drawing/2014/main" id="{F719E3C4-B1D6-04EF-110A-AB432C773A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" y="1615"/>
              <a:ext cx="1" cy="1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5" name="Rectangle 37">
              <a:extLst>
                <a:ext uri="{FF2B5EF4-FFF2-40B4-BE49-F238E27FC236}">
                  <a16:creationId xmlns:a16="http://schemas.microsoft.com/office/drawing/2014/main" id="{F75E69B4-B5BC-A789-5C1B-E75FD2E46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261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En</a:t>
              </a:r>
              <a:endParaRPr lang="en-US" altLang="en-US"/>
            </a:p>
          </p:txBody>
        </p:sp>
        <p:sp>
          <p:nvSpPr>
            <p:cNvPr id="898086" name="Oval 38">
              <a:extLst>
                <a:ext uri="{FF2B5EF4-FFF2-40B4-BE49-F238E27FC236}">
                  <a16:creationId xmlns:a16="http://schemas.microsoft.com/office/drawing/2014/main" id="{E38BAD6C-3D23-7922-2321-6262F259D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671"/>
              <a:ext cx="56" cy="5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7" name="Oval 39">
              <a:extLst>
                <a:ext uri="{FF2B5EF4-FFF2-40B4-BE49-F238E27FC236}">
                  <a16:creationId xmlns:a16="http://schemas.microsoft.com/office/drawing/2014/main" id="{19322169-9B07-D352-2B2E-BA3AC2F62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2142"/>
              <a:ext cx="56" cy="5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8" name="Line 40">
              <a:extLst>
                <a:ext uri="{FF2B5EF4-FFF2-40B4-BE49-F238E27FC236}">
                  <a16:creationId xmlns:a16="http://schemas.microsoft.com/office/drawing/2014/main" id="{13DF45A8-5635-981A-9198-79DFB31B4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6" y="1699"/>
              <a:ext cx="1" cy="14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89" name="Line 41">
              <a:extLst>
                <a:ext uri="{FF2B5EF4-FFF2-40B4-BE49-F238E27FC236}">
                  <a16:creationId xmlns:a16="http://schemas.microsoft.com/office/drawing/2014/main" id="{CF3DF933-5E7D-AF54-7C2E-0663076BD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6" y="3165"/>
              <a:ext cx="2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90" name="Line 42">
              <a:extLst>
                <a:ext uri="{FF2B5EF4-FFF2-40B4-BE49-F238E27FC236}">
                  <a16:creationId xmlns:a16="http://schemas.microsoft.com/office/drawing/2014/main" id="{74210069-B2B7-82EF-D15E-700EB9072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6" y="1699"/>
              <a:ext cx="21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91" name="Line 43">
              <a:extLst>
                <a:ext uri="{FF2B5EF4-FFF2-40B4-BE49-F238E27FC236}">
                  <a16:creationId xmlns:a16="http://schemas.microsoft.com/office/drawing/2014/main" id="{85F26E47-4D1D-6D57-7A08-71528853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2432"/>
              <a:ext cx="30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92" name="Line 44">
              <a:extLst>
                <a:ext uri="{FF2B5EF4-FFF2-40B4-BE49-F238E27FC236}">
                  <a16:creationId xmlns:a16="http://schemas.microsoft.com/office/drawing/2014/main" id="{5278E923-948A-72C4-7D2A-DC155DE34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2432"/>
              <a:ext cx="30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95" name="Line 47">
              <a:extLst>
                <a:ext uri="{FF2B5EF4-FFF2-40B4-BE49-F238E27FC236}">
                  <a16:creationId xmlns:a16="http://schemas.microsoft.com/office/drawing/2014/main" id="{00C87A75-E90E-B4BC-4455-2245E7D65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" y="2432"/>
              <a:ext cx="27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096" name="Rectangle 48">
              <a:extLst>
                <a:ext uri="{FF2B5EF4-FFF2-40B4-BE49-F238E27FC236}">
                  <a16:creationId xmlns:a16="http://schemas.microsoft.com/office/drawing/2014/main" id="{CE4314A3-23D2-FF40-0AF8-B52F93FA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1189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898097" name="Rectangle 49">
              <a:extLst>
                <a:ext uri="{FF2B5EF4-FFF2-40B4-BE49-F238E27FC236}">
                  <a16:creationId xmlns:a16="http://schemas.microsoft.com/office/drawing/2014/main" id="{168A9309-ED0B-28F8-1735-CFFC8E8D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253"/>
              <a:ext cx="13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DD</a:t>
              </a:r>
              <a:endParaRPr lang="en-US" altLang="en-US"/>
            </a:p>
          </p:txBody>
        </p:sp>
        <p:sp>
          <p:nvSpPr>
            <p:cNvPr id="898098" name="Line 50">
              <a:extLst>
                <a:ext uri="{FF2B5EF4-FFF2-40B4-BE49-F238E27FC236}">
                  <a16:creationId xmlns:a16="http://schemas.microsoft.com/office/drawing/2014/main" id="{AE208557-4AEC-0C68-9E99-7DE14159C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0" y="1389"/>
              <a:ext cx="26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102" name="Line 54">
              <a:extLst>
                <a:ext uri="{FF2B5EF4-FFF2-40B4-BE49-F238E27FC236}">
                  <a16:creationId xmlns:a16="http://schemas.microsoft.com/office/drawing/2014/main" id="{02B72286-C729-9075-CB64-AD6CF20C6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2" y="2835"/>
              <a:ext cx="18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103" name="Line 55">
              <a:extLst>
                <a:ext uri="{FF2B5EF4-FFF2-40B4-BE49-F238E27FC236}">
                  <a16:creationId xmlns:a16="http://schemas.microsoft.com/office/drawing/2014/main" id="{ABE58C3D-3851-7BEA-B367-21CE754791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9" y="2875"/>
              <a:ext cx="11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104" name="Line 56">
              <a:extLst>
                <a:ext uri="{FF2B5EF4-FFF2-40B4-BE49-F238E27FC236}">
                  <a16:creationId xmlns:a16="http://schemas.microsoft.com/office/drawing/2014/main" id="{BC090384-D911-8CBA-19F2-AD7AE8B2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7" y="2911"/>
              <a:ext cx="5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105" name="Line 57">
              <a:extLst>
                <a:ext uri="{FF2B5EF4-FFF2-40B4-BE49-F238E27FC236}">
                  <a16:creationId xmlns:a16="http://schemas.microsoft.com/office/drawing/2014/main" id="{6C184371-D123-6371-1AC4-6131C9BCD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2432"/>
              <a:ext cx="1" cy="18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106" name="Line 58">
              <a:extLst>
                <a:ext uri="{FF2B5EF4-FFF2-40B4-BE49-F238E27FC236}">
                  <a16:creationId xmlns:a16="http://schemas.microsoft.com/office/drawing/2014/main" id="{CD3BD299-EFBE-CC4E-6207-5E119F111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2613"/>
              <a:ext cx="15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107" name="Line 59">
              <a:extLst>
                <a:ext uri="{FF2B5EF4-FFF2-40B4-BE49-F238E27FC236}">
                  <a16:creationId xmlns:a16="http://schemas.microsoft.com/office/drawing/2014/main" id="{F7BDA1B5-7982-5CE9-A563-CF0C14AC7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5" y="2670"/>
              <a:ext cx="1" cy="1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108" name="Line 60">
              <a:extLst>
                <a:ext uri="{FF2B5EF4-FFF2-40B4-BE49-F238E27FC236}">
                  <a16:creationId xmlns:a16="http://schemas.microsoft.com/office/drawing/2014/main" id="{D6ECB523-3AB0-5CA1-59D3-F8C43F45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2670"/>
              <a:ext cx="15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8109" name="Rectangle 61">
              <a:extLst>
                <a:ext uri="{FF2B5EF4-FFF2-40B4-BE49-F238E27FC236}">
                  <a16:creationId xmlns:a16="http://schemas.microsoft.com/office/drawing/2014/main" id="{8D25A7E6-FDB9-BCED-3B81-E30DCC094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" y="2246"/>
              <a:ext cx="2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Out</a:t>
              </a:r>
              <a:endParaRPr lang="en-US" altLang="en-US"/>
            </a:p>
          </p:txBody>
        </p:sp>
        <p:sp>
          <p:nvSpPr>
            <p:cNvPr id="898110" name="Oval 62">
              <a:extLst>
                <a:ext uri="{FF2B5EF4-FFF2-40B4-BE49-F238E27FC236}">
                  <a16:creationId xmlns:a16="http://schemas.microsoft.com/office/drawing/2014/main" id="{C35113DA-7799-8A45-8006-2C877ED30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408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111" name="Oval 63">
              <a:extLst>
                <a:ext uri="{FF2B5EF4-FFF2-40B4-BE49-F238E27FC236}">
                  <a16:creationId xmlns:a16="http://schemas.microsoft.com/office/drawing/2014/main" id="{92D5BF44-838E-5824-395D-9E4B1F32C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" y="2408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112" name="Oval 64">
              <a:extLst>
                <a:ext uri="{FF2B5EF4-FFF2-40B4-BE49-F238E27FC236}">
                  <a16:creationId xmlns:a16="http://schemas.microsoft.com/office/drawing/2014/main" id="{721FD4C4-F177-4B4D-ADE3-33D6AD907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408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113" name="Oval 65">
              <a:extLst>
                <a:ext uri="{FF2B5EF4-FFF2-40B4-BE49-F238E27FC236}">
                  <a16:creationId xmlns:a16="http://schemas.microsoft.com/office/drawing/2014/main" id="{911E31EB-79DB-C50C-9514-1A5F19247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2408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8114" name="Oval 66">
              <a:extLst>
                <a:ext uri="{FF2B5EF4-FFF2-40B4-BE49-F238E27FC236}">
                  <a16:creationId xmlns:a16="http://schemas.microsoft.com/office/drawing/2014/main" id="{58ED5010-0CF8-C873-01D0-1DABC4C6F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2408"/>
              <a:ext cx="48" cy="4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8159" name="Rectangle 111">
            <a:extLst>
              <a:ext uri="{FF2B5EF4-FFF2-40B4-BE49-F238E27FC236}">
                <a16:creationId xmlns:a16="http://schemas.microsoft.com/office/drawing/2014/main" id="{3264A159-F39B-4E6A-D4C8-20C7DAD8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3048000" cy="3886200"/>
          </a:xfrm>
          <a:prstGeom prst="rect">
            <a:avLst/>
          </a:prstGeom>
          <a:noFill/>
          <a:ln w="38100">
            <a:solidFill>
              <a:srgbClr val="C66B5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8162" name="Group 114">
            <a:extLst>
              <a:ext uri="{FF2B5EF4-FFF2-40B4-BE49-F238E27FC236}">
                <a16:creationId xmlns:a16="http://schemas.microsoft.com/office/drawing/2014/main" id="{4359323C-A76C-A93B-112A-0643B9CD102F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638800"/>
            <a:ext cx="2720975" cy="457200"/>
            <a:chOff x="672" y="3552"/>
            <a:chExt cx="1714" cy="288"/>
          </a:xfrm>
        </p:grpSpPr>
        <p:sp>
          <p:nvSpPr>
            <p:cNvPr id="898160" name="Text Box 112">
              <a:extLst>
                <a:ext uri="{FF2B5EF4-FFF2-40B4-BE49-F238E27FC236}">
                  <a16:creationId xmlns:a16="http://schemas.microsoft.com/office/drawing/2014/main" id="{51AD07DB-6899-CB3C-8C36-9E035BA2C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552"/>
              <a:ext cx="17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Out = In.En + Z.En</a:t>
              </a:r>
            </a:p>
          </p:txBody>
        </p:sp>
        <p:sp>
          <p:nvSpPr>
            <p:cNvPr id="898161" name="Line 113">
              <a:extLst>
                <a:ext uri="{FF2B5EF4-FFF2-40B4-BE49-F238E27FC236}">
                  <a16:creationId xmlns:a16="http://schemas.microsoft.com/office/drawing/2014/main" id="{F344B4CD-2510-A31D-3764-50ADD8D1F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55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8165" name="Group 117">
            <a:extLst>
              <a:ext uri="{FF2B5EF4-FFF2-40B4-BE49-F238E27FC236}">
                <a16:creationId xmlns:a16="http://schemas.microsoft.com/office/drawing/2014/main" id="{D312312F-2240-BA75-B18D-5EA95BD61C5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3505200" cy="3011488"/>
            <a:chOff x="2928" y="1344"/>
            <a:chExt cx="2208" cy="1897"/>
          </a:xfrm>
        </p:grpSpPr>
        <p:grpSp>
          <p:nvGrpSpPr>
            <p:cNvPr id="898163" name="Group 115">
              <a:extLst>
                <a:ext uri="{FF2B5EF4-FFF2-40B4-BE49-F238E27FC236}">
                  <a16:creationId xmlns:a16="http://schemas.microsoft.com/office/drawing/2014/main" id="{B0A2709C-D6EC-8195-9C5C-526400D55B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344"/>
              <a:ext cx="2208" cy="1500"/>
              <a:chOff x="2784" y="1488"/>
              <a:chExt cx="2208" cy="1500"/>
            </a:xfrm>
          </p:grpSpPr>
          <p:sp>
            <p:nvSpPr>
              <p:cNvPr id="898093" name="Line 45">
                <a:extLst>
                  <a:ext uri="{FF2B5EF4-FFF2-40B4-BE49-F238E27FC236}">
                    <a16:creationId xmlns:a16="http://schemas.microsoft.com/office/drawing/2014/main" id="{6DC688E6-4F13-0D74-8267-ADE549481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2" y="1924"/>
                <a:ext cx="10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094" name="Line 46">
                <a:extLst>
                  <a:ext uri="{FF2B5EF4-FFF2-40B4-BE49-F238E27FC236}">
                    <a16:creationId xmlns:a16="http://schemas.microsoft.com/office/drawing/2014/main" id="{166BC37C-C27C-067C-B5CF-7F00BD8D6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2" y="2451"/>
                <a:ext cx="10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099" name="Rectangle 51">
                <a:extLst>
                  <a:ext uri="{FF2B5EF4-FFF2-40B4-BE49-F238E27FC236}">
                    <a16:creationId xmlns:a16="http://schemas.microsoft.com/office/drawing/2014/main" id="{67F44ACB-80E5-0AEF-A703-8FDB9144A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1488"/>
                <a:ext cx="8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</a:rPr>
                  <a:t>V</a:t>
                </a:r>
                <a:endParaRPr lang="en-US" altLang="en-US"/>
              </a:p>
            </p:txBody>
          </p:sp>
          <p:sp>
            <p:nvSpPr>
              <p:cNvPr id="898100" name="Rectangle 52">
                <a:extLst>
                  <a:ext uri="{FF2B5EF4-FFF2-40B4-BE49-F238E27FC236}">
                    <a16:creationId xmlns:a16="http://schemas.microsoft.com/office/drawing/2014/main" id="{32515380-EFEB-C250-4CB8-D8C8E616C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6" y="1554"/>
                <a:ext cx="13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200">
                    <a:solidFill>
                      <a:srgbClr val="000000"/>
                    </a:solidFill>
                  </a:rPr>
                  <a:t>DD</a:t>
                </a:r>
                <a:endParaRPr lang="en-US" altLang="en-US"/>
              </a:p>
            </p:txBody>
          </p:sp>
          <p:sp>
            <p:nvSpPr>
              <p:cNvPr id="898101" name="Freeform 53">
                <a:extLst>
                  <a:ext uri="{FF2B5EF4-FFF2-40B4-BE49-F238E27FC236}">
                    <a16:creationId xmlns:a16="http://schemas.microsoft.com/office/drawing/2014/main" id="{A9A51C44-391D-A116-53F1-B7978ACF6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0" y="1690"/>
                <a:ext cx="258" cy="1"/>
              </a:xfrm>
              <a:custGeom>
                <a:avLst/>
                <a:gdLst>
                  <a:gd name="T0" fmla="*/ 258 w 258"/>
                  <a:gd name="T1" fmla="*/ 129 w 258"/>
                  <a:gd name="T2" fmla="*/ 0 w 25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58">
                    <a:moveTo>
                      <a:pt x="258" y="0"/>
                    </a:moveTo>
                    <a:lnTo>
                      <a:pt x="129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15" name="Rectangle 67">
                <a:extLst>
                  <a:ext uri="{FF2B5EF4-FFF2-40B4-BE49-F238E27FC236}">
                    <a16:creationId xmlns:a16="http://schemas.microsoft.com/office/drawing/2014/main" id="{B4269A2A-8F9E-22AF-159A-CA02E8D5A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7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</a:rPr>
                  <a:t>In</a:t>
                </a:r>
                <a:endParaRPr lang="en-US" altLang="en-US"/>
              </a:p>
            </p:txBody>
          </p:sp>
          <p:sp>
            <p:nvSpPr>
              <p:cNvPr id="898116" name="Line 68">
                <a:extLst>
                  <a:ext uri="{FF2B5EF4-FFF2-40B4-BE49-F238E27FC236}">
                    <a16:creationId xmlns:a16="http://schemas.microsoft.com/office/drawing/2014/main" id="{DE4781CD-BA95-C310-D1E0-017C343B3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3" y="2451"/>
                <a:ext cx="12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17" name="Freeform 69">
                <a:extLst>
                  <a:ext uri="{FF2B5EF4-FFF2-40B4-BE49-F238E27FC236}">
                    <a16:creationId xmlns:a16="http://schemas.microsoft.com/office/drawing/2014/main" id="{621B4771-7D8B-7679-522B-DF477C4DE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2190"/>
                <a:ext cx="137" cy="132"/>
              </a:xfrm>
              <a:custGeom>
                <a:avLst/>
                <a:gdLst>
                  <a:gd name="T0" fmla="*/ 0 w 137"/>
                  <a:gd name="T1" fmla="*/ 132 h 132"/>
                  <a:gd name="T2" fmla="*/ 137 w 137"/>
                  <a:gd name="T3" fmla="*/ 132 h 132"/>
                  <a:gd name="T4" fmla="*/ 137 w 137"/>
                  <a:gd name="T5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" h="132">
                    <a:moveTo>
                      <a:pt x="0" y="132"/>
                    </a:moveTo>
                    <a:lnTo>
                      <a:pt x="137" y="132"/>
                    </a:lnTo>
                    <a:lnTo>
                      <a:pt x="137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18" name="Freeform 70">
                <a:extLst>
                  <a:ext uri="{FF2B5EF4-FFF2-40B4-BE49-F238E27FC236}">
                    <a16:creationId xmlns:a16="http://schemas.microsoft.com/office/drawing/2014/main" id="{694ECC48-D8F1-9ED1-019D-62556D199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2580"/>
                <a:ext cx="137" cy="105"/>
              </a:xfrm>
              <a:custGeom>
                <a:avLst/>
                <a:gdLst>
                  <a:gd name="T0" fmla="*/ 137 w 137"/>
                  <a:gd name="T1" fmla="*/ 105 h 105"/>
                  <a:gd name="T2" fmla="*/ 137 w 137"/>
                  <a:gd name="T3" fmla="*/ 0 h 105"/>
                  <a:gd name="T4" fmla="*/ 0 w 137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" h="105">
                    <a:moveTo>
                      <a:pt x="137" y="105"/>
                    </a:moveTo>
                    <a:lnTo>
                      <a:pt x="137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19" name="Line 71">
                <a:extLst>
                  <a:ext uri="{FF2B5EF4-FFF2-40B4-BE49-F238E27FC236}">
                    <a16:creationId xmlns:a16="http://schemas.microsoft.com/office/drawing/2014/main" id="{CB76C0CD-0DCE-9D3A-0573-41600AAE9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2286"/>
                <a:ext cx="1" cy="3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20" name="Line 72">
                <a:extLst>
                  <a:ext uri="{FF2B5EF4-FFF2-40B4-BE49-F238E27FC236}">
                    <a16:creationId xmlns:a16="http://schemas.microsoft.com/office/drawing/2014/main" id="{039C0CC3-4635-5A72-67B1-02EF9A95C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8" y="2367"/>
                <a:ext cx="1" cy="1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21" name="Line 73">
                <a:extLst>
                  <a:ext uri="{FF2B5EF4-FFF2-40B4-BE49-F238E27FC236}">
                    <a16:creationId xmlns:a16="http://schemas.microsoft.com/office/drawing/2014/main" id="{1A53C8EB-F0E9-CFB9-238A-57D7988DE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0" y="2910"/>
                <a:ext cx="18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22" name="Line 74">
                <a:extLst>
                  <a:ext uri="{FF2B5EF4-FFF2-40B4-BE49-F238E27FC236}">
                    <a16:creationId xmlns:a16="http://schemas.microsoft.com/office/drawing/2014/main" id="{CA240CE6-836B-0F7A-F1DF-55A1F9F41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26" y="2947"/>
                <a:ext cx="113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23" name="Line 75">
                <a:extLst>
                  <a:ext uri="{FF2B5EF4-FFF2-40B4-BE49-F238E27FC236}">
                    <a16:creationId xmlns:a16="http://schemas.microsoft.com/office/drawing/2014/main" id="{6F735396-4305-AF02-AB38-20110C83E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55" y="2987"/>
                <a:ext cx="5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24" name="Rectangle 76">
                <a:extLst>
                  <a:ext uri="{FF2B5EF4-FFF2-40B4-BE49-F238E27FC236}">
                    <a16:creationId xmlns:a16="http://schemas.microsoft.com/office/drawing/2014/main" id="{AF899905-9C22-17F3-79A3-C53989981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1643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</a:rPr>
                  <a:t>En</a:t>
                </a:r>
                <a:endParaRPr lang="en-US" altLang="en-US"/>
              </a:p>
            </p:txBody>
          </p:sp>
          <p:sp>
            <p:nvSpPr>
              <p:cNvPr id="898125" name="Rectangle 77">
                <a:extLst>
                  <a:ext uri="{FF2B5EF4-FFF2-40B4-BE49-F238E27FC236}">
                    <a16:creationId xmlns:a16="http://schemas.microsoft.com/office/drawing/2014/main" id="{7C86E4C5-5519-0402-0971-A1B656357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7" y="2181"/>
                <a:ext cx="1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</a:rPr>
                  <a:t>En</a:t>
                </a:r>
                <a:endParaRPr lang="en-US" altLang="en-US"/>
              </a:p>
            </p:txBody>
          </p:sp>
          <p:sp>
            <p:nvSpPr>
              <p:cNvPr id="898126" name="Line 78">
                <a:extLst>
                  <a:ext uri="{FF2B5EF4-FFF2-40B4-BE49-F238E27FC236}">
                    <a16:creationId xmlns:a16="http://schemas.microsoft.com/office/drawing/2014/main" id="{33FB2D6E-0395-EE69-62E8-1BE05877AE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2190"/>
                <a:ext cx="15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27" name="Line 79">
                <a:extLst>
                  <a:ext uri="{FF2B5EF4-FFF2-40B4-BE49-F238E27FC236}">
                    <a16:creationId xmlns:a16="http://schemas.microsoft.com/office/drawing/2014/main" id="{0A3A213F-7143-3EC4-C9B5-8467CEDE3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3" y="1924"/>
                <a:ext cx="6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28" name="Freeform 80">
                <a:extLst>
                  <a:ext uri="{FF2B5EF4-FFF2-40B4-BE49-F238E27FC236}">
                    <a16:creationId xmlns:a16="http://schemas.microsoft.com/office/drawing/2014/main" id="{1A9DFFD3-2C80-370B-87D2-1C5461FEF9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1690"/>
                <a:ext cx="137" cy="105"/>
              </a:xfrm>
              <a:custGeom>
                <a:avLst/>
                <a:gdLst>
                  <a:gd name="T0" fmla="*/ 0 w 137"/>
                  <a:gd name="T1" fmla="*/ 105 h 105"/>
                  <a:gd name="T2" fmla="*/ 137 w 137"/>
                  <a:gd name="T3" fmla="*/ 105 h 105"/>
                  <a:gd name="T4" fmla="*/ 137 w 137"/>
                  <a:gd name="T5" fmla="*/ 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" h="105">
                    <a:moveTo>
                      <a:pt x="0" y="105"/>
                    </a:moveTo>
                    <a:lnTo>
                      <a:pt x="137" y="105"/>
                    </a:lnTo>
                    <a:lnTo>
                      <a:pt x="137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29" name="Freeform 81">
                <a:extLst>
                  <a:ext uri="{FF2B5EF4-FFF2-40B4-BE49-F238E27FC236}">
                    <a16:creationId xmlns:a16="http://schemas.microsoft.com/office/drawing/2014/main" id="{3B8FADFB-D076-E9B5-C41F-E18FC45E0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2053"/>
                <a:ext cx="137" cy="137"/>
              </a:xfrm>
              <a:custGeom>
                <a:avLst/>
                <a:gdLst>
                  <a:gd name="T0" fmla="*/ 137 w 137"/>
                  <a:gd name="T1" fmla="*/ 137 h 137"/>
                  <a:gd name="T2" fmla="*/ 137 w 137"/>
                  <a:gd name="T3" fmla="*/ 0 h 137"/>
                  <a:gd name="T4" fmla="*/ 0 w 137"/>
                  <a:gd name="T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7" h="137">
                    <a:moveTo>
                      <a:pt x="137" y="137"/>
                    </a:moveTo>
                    <a:lnTo>
                      <a:pt x="137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0" name="Line 82">
                <a:extLst>
                  <a:ext uri="{FF2B5EF4-FFF2-40B4-BE49-F238E27FC236}">
                    <a16:creationId xmlns:a16="http://schemas.microsoft.com/office/drawing/2014/main" id="{97B4286E-B948-B288-DE8A-D09646E23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42" y="1759"/>
                <a:ext cx="1" cy="3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1" name="Line 83">
                <a:extLst>
                  <a:ext uri="{FF2B5EF4-FFF2-40B4-BE49-F238E27FC236}">
                    <a16:creationId xmlns:a16="http://schemas.microsoft.com/office/drawing/2014/main" id="{9988792D-8D95-F038-AFFF-D4DF940C3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8" y="1839"/>
                <a:ext cx="1" cy="1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2" name="Oval 84">
                <a:extLst>
                  <a:ext uri="{FF2B5EF4-FFF2-40B4-BE49-F238E27FC236}">
                    <a16:creationId xmlns:a16="http://schemas.microsoft.com/office/drawing/2014/main" id="{8399911E-2441-6CCE-6057-C060A484F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1896"/>
                <a:ext cx="57" cy="5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3" name="Line 85">
                <a:extLst>
                  <a:ext uri="{FF2B5EF4-FFF2-40B4-BE49-F238E27FC236}">
                    <a16:creationId xmlns:a16="http://schemas.microsoft.com/office/drawing/2014/main" id="{C41AE8AB-4BE4-70F7-679F-E601310D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5" y="2190"/>
                <a:ext cx="30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4" name="Line 86">
                <a:extLst>
                  <a:ext uri="{FF2B5EF4-FFF2-40B4-BE49-F238E27FC236}">
                    <a16:creationId xmlns:a16="http://schemas.microsoft.com/office/drawing/2014/main" id="{4DC3E649-96C6-71B6-93BC-8A3003090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9" y="2685"/>
                <a:ext cx="1" cy="22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5" name="Line 87">
                <a:extLst>
                  <a:ext uri="{FF2B5EF4-FFF2-40B4-BE49-F238E27FC236}">
                    <a16:creationId xmlns:a16="http://schemas.microsoft.com/office/drawing/2014/main" id="{51D1526A-63F5-06DB-8B8B-D503F6F32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9" y="2190"/>
                <a:ext cx="30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6" name="Line 88">
                <a:extLst>
                  <a:ext uri="{FF2B5EF4-FFF2-40B4-BE49-F238E27FC236}">
                    <a16:creationId xmlns:a16="http://schemas.microsoft.com/office/drawing/2014/main" id="{2FA390DE-D409-CDE4-B0A6-AB287CB31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0" y="2532"/>
                <a:ext cx="27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7" name="Line 89">
                <a:extLst>
                  <a:ext uri="{FF2B5EF4-FFF2-40B4-BE49-F238E27FC236}">
                    <a16:creationId xmlns:a16="http://schemas.microsoft.com/office/drawing/2014/main" id="{568A37F8-3310-5067-D905-7463E4837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1" y="1839"/>
                <a:ext cx="11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8" name="Line 90">
                <a:extLst>
                  <a:ext uri="{FF2B5EF4-FFF2-40B4-BE49-F238E27FC236}">
                    <a16:creationId xmlns:a16="http://schemas.microsoft.com/office/drawing/2014/main" id="{D0B71A27-180D-83EA-6F4C-BF254A021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9" y="2371"/>
                <a:ext cx="136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39" name="Freeform 91">
                <a:extLst>
                  <a:ext uri="{FF2B5EF4-FFF2-40B4-BE49-F238E27FC236}">
                    <a16:creationId xmlns:a16="http://schemas.microsoft.com/office/drawing/2014/main" id="{85FEB8EA-4479-7ACA-D00A-C93236006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2008"/>
                <a:ext cx="301" cy="524"/>
              </a:xfrm>
              <a:custGeom>
                <a:avLst/>
                <a:gdLst>
                  <a:gd name="T0" fmla="*/ 301 w 301"/>
                  <a:gd name="T1" fmla="*/ 524 h 524"/>
                  <a:gd name="T2" fmla="*/ 0 w 301"/>
                  <a:gd name="T3" fmla="*/ 524 h 524"/>
                  <a:gd name="T4" fmla="*/ 0 w 301"/>
                  <a:gd name="T5" fmla="*/ 0 h 524"/>
                  <a:gd name="T6" fmla="*/ 273 w 301"/>
                  <a:gd name="T7" fmla="*/ 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1" h="524">
                    <a:moveTo>
                      <a:pt x="301" y="524"/>
                    </a:moveTo>
                    <a:lnTo>
                      <a:pt x="0" y="524"/>
                    </a:lnTo>
                    <a:lnTo>
                      <a:pt x="0" y="0"/>
                    </a:lnTo>
                    <a:lnTo>
                      <a:pt x="273" y="0"/>
                    </a:lnTo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0" name="Line 92">
                <a:extLst>
                  <a:ext uri="{FF2B5EF4-FFF2-40B4-BE49-F238E27FC236}">
                    <a16:creationId xmlns:a16="http://schemas.microsoft.com/office/drawing/2014/main" id="{E10D50A2-716F-BEAE-34A2-B81A85130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92" y="2588"/>
                <a:ext cx="185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1" name="Line 93">
                <a:extLst>
                  <a:ext uri="{FF2B5EF4-FFF2-40B4-BE49-F238E27FC236}">
                    <a16:creationId xmlns:a16="http://schemas.microsoft.com/office/drawing/2014/main" id="{D541532C-A09A-95FB-2E05-61B950518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28" y="2628"/>
                <a:ext cx="11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2" name="Line 94">
                <a:extLst>
                  <a:ext uri="{FF2B5EF4-FFF2-40B4-BE49-F238E27FC236}">
                    <a16:creationId xmlns:a16="http://schemas.microsoft.com/office/drawing/2014/main" id="{A5588CBE-DD31-6657-6843-1EBD0B161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56" y="2665"/>
                <a:ext cx="5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3" name="Line 95">
                <a:extLst>
                  <a:ext uri="{FF2B5EF4-FFF2-40B4-BE49-F238E27FC236}">
                    <a16:creationId xmlns:a16="http://schemas.microsoft.com/office/drawing/2014/main" id="{2028405E-531D-22B5-0C34-43E553C4F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5" y="2190"/>
                <a:ext cx="1" cy="17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4" name="Line 96">
                <a:extLst>
                  <a:ext uri="{FF2B5EF4-FFF2-40B4-BE49-F238E27FC236}">
                    <a16:creationId xmlns:a16="http://schemas.microsoft.com/office/drawing/2014/main" id="{C253F39B-0971-27EA-8125-04AD093CF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4" y="2367"/>
                <a:ext cx="15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5" name="Line 97">
                <a:extLst>
                  <a:ext uri="{FF2B5EF4-FFF2-40B4-BE49-F238E27FC236}">
                    <a16:creationId xmlns:a16="http://schemas.microsoft.com/office/drawing/2014/main" id="{CB723AEC-33C0-C2FC-F3A2-9F9B06BE5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5" y="2423"/>
                <a:ext cx="1" cy="1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6" name="Line 98">
                <a:extLst>
                  <a:ext uri="{FF2B5EF4-FFF2-40B4-BE49-F238E27FC236}">
                    <a16:creationId xmlns:a16="http://schemas.microsoft.com/office/drawing/2014/main" id="{766D4D43-9AE3-CFCD-1AAF-B7CACCF9A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4" y="2423"/>
                <a:ext cx="157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7" name="Rectangle 99">
                <a:extLst>
                  <a:ext uri="{FF2B5EF4-FFF2-40B4-BE49-F238E27FC236}">
                    <a16:creationId xmlns:a16="http://schemas.microsoft.com/office/drawing/2014/main" id="{D7B41837-E934-C417-5C4C-37CF1746A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2001"/>
                <a:ext cx="2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600">
                    <a:solidFill>
                      <a:srgbClr val="000000"/>
                    </a:solidFill>
                  </a:rPr>
                  <a:t>Out</a:t>
                </a:r>
                <a:endParaRPr lang="en-US" altLang="en-US"/>
              </a:p>
            </p:txBody>
          </p:sp>
          <p:sp>
            <p:nvSpPr>
              <p:cNvPr id="898148" name="Oval 100">
                <a:extLst>
                  <a:ext uri="{FF2B5EF4-FFF2-40B4-BE49-F238E27FC236}">
                    <a16:creationId xmlns:a16="http://schemas.microsoft.com/office/drawing/2014/main" id="{974113EF-D112-A3B1-B373-29B4CCB6A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165"/>
                <a:ext cx="49" cy="4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49" name="Oval 101">
                <a:extLst>
                  <a:ext uri="{FF2B5EF4-FFF2-40B4-BE49-F238E27FC236}">
                    <a16:creationId xmlns:a16="http://schemas.microsoft.com/office/drawing/2014/main" id="{D75A04B1-D470-DC54-32B1-75D29F34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" y="2165"/>
                <a:ext cx="49" cy="4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50" name="Oval 102">
                <a:extLst>
                  <a:ext uri="{FF2B5EF4-FFF2-40B4-BE49-F238E27FC236}">
                    <a16:creationId xmlns:a16="http://schemas.microsoft.com/office/drawing/2014/main" id="{951AE9C8-E4EF-E358-F59E-CA1DC13E0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6" y="25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51" name="Oval 103">
                <a:extLst>
                  <a:ext uri="{FF2B5EF4-FFF2-40B4-BE49-F238E27FC236}">
                    <a16:creationId xmlns:a16="http://schemas.microsoft.com/office/drawing/2014/main" id="{21581266-11E6-AEF9-181C-6BE6616EB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9" y="2508"/>
                <a:ext cx="49" cy="4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52" name="Oval 104">
                <a:extLst>
                  <a:ext uri="{FF2B5EF4-FFF2-40B4-BE49-F238E27FC236}">
                    <a16:creationId xmlns:a16="http://schemas.microsoft.com/office/drawing/2014/main" id="{B85443AB-AAD0-A9C3-CDB6-B1E2440CA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" y="2165"/>
                <a:ext cx="48" cy="49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53" name="Oval 105">
                <a:extLst>
                  <a:ext uri="{FF2B5EF4-FFF2-40B4-BE49-F238E27FC236}">
                    <a16:creationId xmlns:a16="http://schemas.microsoft.com/office/drawing/2014/main" id="{0421AB02-868E-65F0-E5F5-7F6CDB1A9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1896"/>
                <a:ext cx="56" cy="56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54" name="Freeform 106">
                <a:extLst>
                  <a:ext uri="{FF2B5EF4-FFF2-40B4-BE49-F238E27FC236}">
                    <a16:creationId xmlns:a16="http://schemas.microsoft.com/office/drawing/2014/main" id="{50958A73-97DA-996A-41A9-1368B2BB4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7" y="1759"/>
                <a:ext cx="415" cy="330"/>
              </a:xfrm>
              <a:custGeom>
                <a:avLst/>
                <a:gdLst>
                  <a:gd name="T0" fmla="*/ 0 w 103"/>
                  <a:gd name="T1" fmla="*/ 0 h 82"/>
                  <a:gd name="T2" fmla="*/ 63 w 103"/>
                  <a:gd name="T3" fmla="*/ 0 h 82"/>
                  <a:gd name="T4" fmla="*/ 103 w 103"/>
                  <a:gd name="T5" fmla="*/ 41 h 82"/>
                  <a:gd name="T6" fmla="*/ 63 w 103"/>
                  <a:gd name="T7" fmla="*/ 82 h 82"/>
                  <a:gd name="T8" fmla="*/ 0 w 103"/>
                  <a:gd name="T9" fmla="*/ 82 h 82"/>
                  <a:gd name="T10" fmla="*/ 0 w 103"/>
                  <a:gd name="T11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3" h="82">
                    <a:moveTo>
                      <a:pt x="0" y="0"/>
                    </a:moveTo>
                    <a:cubicBezTo>
                      <a:pt x="63" y="0"/>
                      <a:pt x="63" y="0"/>
                      <a:pt x="63" y="0"/>
                    </a:cubicBezTo>
                    <a:cubicBezTo>
                      <a:pt x="85" y="0"/>
                      <a:pt x="103" y="18"/>
                      <a:pt x="103" y="41"/>
                    </a:cubicBezTo>
                    <a:cubicBezTo>
                      <a:pt x="103" y="63"/>
                      <a:pt x="85" y="82"/>
                      <a:pt x="63" y="82"/>
                    </a:cubicBezTo>
                    <a:cubicBezTo>
                      <a:pt x="0" y="82"/>
                      <a:pt x="0" y="82"/>
                      <a:pt x="0" y="82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55" name="Oval 107">
                <a:extLst>
                  <a:ext uri="{FF2B5EF4-FFF2-40B4-BE49-F238E27FC236}">
                    <a16:creationId xmlns:a16="http://schemas.microsoft.com/office/drawing/2014/main" id="{5722D353-CD17-E72A-C7FF-76A538877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6" y="2423"/>
                <a:ext cx="56" cy="57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156" name="Freeform 108">
                <a:extLst>
                  <a:ext uri="{FF2B5EF4-FFF2-40B4-BE49-F238E27FC236}">
                    <a16:creationId xmlns:a16="http://schemas.microsoft.com/office/drawing/2014/main" id="{2DC4BA4B-0074-9050-8A26-4947BFF89E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2266"/>
                <a:ext cx="411" cy="371"/>
              </a:xfrm>
              <a:custGeom>
                <a:avLst/>
                <a:gdLst>
                  <a:gd name="T0" fmla="*/ 0 w 102"/>
                  <a:gd name="T1" fmla="*/ 6 h 92"/>
                  <a:gd name="T2" fmla="*/ 102 w 102"/>
                  <a:gd name="T3" fmla="*/ 46 h 92"/>
                  <a:gd name="T4" fmla="*/ 0 w 102"/>
                  <a:gd name="T5" fmla="*/ 86 h 92"/>
                  <a:gd name="T6" fmla="*/ 7 w 102"/>
                  <a:gd name="T7" fmla="*/ 46 h 92"/>
                  <a:gd name="T8" fmla="*/ 0 w 102"/>
                  <a:gd name="T9" fmla="*/ 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92">
                    <a:moveTo>
                      <a:pt x="0" y="6"/>
                    </a:moveTo>
                    <a:cubicBezTo>
                      <a:pt x="12" y="5"/>
                      <a:pt x="78" y="0"/>
                      <a:pt x="102" y="46"/>
                    </a:cubicBezTo>
                    <a:cubicBezTo>
                      <a:pt x="78" y="92"/>
                      <a:pt x="12" y="87"/>
                      <a:pt x="0" y="86"/>
                    </a:cubicBezTo>
                    <a:cubicBezTo>
                      <a:pt x="4" y="79"/>
                      <a:pt x="7" y="63"/>
                      <a:pt x="7" y="46"/>
                    </a:cubicBezTo>
                    <a:cubicBezTo>
                      <a:pt x="7" y="29"/>
                      <a:pt x="4" y="14"/>
                      <a:pt x="0" y="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8164" name="Text Box 116">
              <a:extLst>
                <a:ext uri="{FF2B5EF4-FFF2-40B4-BE49-F238E27FC236}">
                  <a16:creationId xmlns:a16="http://schemas.microsoft.com/office/drawing/2014/main" id="{2BA32735-C9EA-79DE-55E9-A2D077E1D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2953"/>
              <a:ext cx="20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C66B5A"/>
                  </a:solidFill>
                </a:rPr>
                <a:t>Increased output drive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>
            <a:extLst>
              <a:ext uri="{FF2B5EF4-FFF2-40B4-BE49-F238E27FC236}">
                <a16:creationId xmlns:a16="http://schemas.microsoft.com/office/drawing/2014/main" id="{142F15BD-C772-AFD7-D7D8-43983A81C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762000"/>
          </a:xfrm>
        </p:spPr>
        <p:txBody>
          <a:bodyPr/>
          <a:lstStyle/>
          <a:p>
            <a:r>
              <a:rPr lang="en-US" altLang="en-US"/>
              <a:t>Reducing the swing</a:t>
            </a:r>
          </a:p>
        </p:txBody>
      </p:sp>
      <p:pic>
        <p:nvPicPr>
          <p:cNvPr id="894979" name="Picture 3">
            <a:extLst>
              <a:ext uri="{FF2B5EF4-FFF2-40B4-BE49-F238E27FC236}">
                <a16:creationId xmlns:a16="http://schemas.microsoft.com/office/drawing/2014/main" id="{EF2C5B4D-4D40-C423-46E5-FAA917BB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17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4980" name="AutoShape 4">
            <a:extLst>
              <a:ext uri="{FF2B5EF4-FFF2-40B4-BE49-F238E27FC236}">
                <a16:creationId xmlns:a16="http://schemas.microsoft.com/office/drawing/2014/main" id="{0AF551A1-399B-98CE-3A63-222125DC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447800"/>
            <a:ext cx="2133600" cy="1066800"/>
          </a:xfrm>
          <a:prstGeom prst="irregularSeal1">
            <a:avLst/>
          </a:prstGeom>
          <a:solidFill>
            <a:srgbClr val="6666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CC3300">
                    <a:alpha val="50000"/>
                  </a:srgbClr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1" name="Text Box 5">
            <a:extLst>
              <a:ext uri="{FF2B5EF4-FFF2-40B4-BE49-F238E27FC236}">
                <a16:creationId xmlns:a16="http://schemas.microsoft.com/office/drawing/2014/main" id="{4D32CF68-8B40-30CD-7F7E-9ACE7D0F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76600"/>
            <a:ext cx="78486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Reducing the swing potentially yields linear </a:t>
            </a:r>
            <a:br>
              <a:rPr lang="en-US" altLang="en-US" i="0">
                <a:solidFill>
                  <a:srgbClr val="315263"/>
                </a:solidFill>
              </a:rPr>
            </a:br>
            <a:r>
              <a:rPr lang="en-US" altLang="en-US" i="0">
                <a:solidFill>
                  <a:srgbClr val="315263"/>
                </a:solidFill>
              </a:rPr>
              <a:t>  reduction in delay</a:t>
            </a:r>
          </a:p>
          <a:p>
            <a:pPr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Also results in reduction in power dissipation</a:t>
            </a:r>
          </a:p>
          <a:p>
            <a:pPr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Delay penalty is paid by the receiver </a:t>
            </a:r>
          </a:p>
          <a:p>
            <a:pPr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Requires use of “sense amplifier” to restore signal level</a:t>
            </a:r>
          </a:p>
          <a:p>
            <a:pPr>
              <a:buFont typeface="Wingdings" pitchFamily="2" charset="2"/>
              <a:buChar char="q"/>
            </a:pPr>
            <a:r>
              <a:rPr lang="en-US" altLang="en-US" i="0">
                <a:solidFill>
                  <a:srgbClr val="315263"/>
                </a:solidFill>
              </a:rPr>
              <a:t> Frequently designed differentially (e.g. LVDS)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>
            <a:extLst>
              <a:ext uri="{FF2B5EF4-FFF2-40B4-BE49-F238E27FC236}">
                <a16:creationId xmlns:a16="http://schemas.microsoft.com/office/drawing/2014/main" id="{96510281-69A3-B918-7D63-9F7080E999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Single-Ended Static Driver and Receiver</a:t>
            </a:r>
          </a:p>
        </p:txBody>
      </p:sp>
      <p:grpSp>
        <p:nvGrpSpPr>
          <p:cNvPr id="998633" name="Group 233">
            <a:extLst>
              <a:ext uri="{FF2B5EF4-FFF2-40B4-BE49-F238E27FC236}">
                <a16:creationId xmlns:a16="http://schemas.microsoft.com/office/drawing/2014/main" id="{138065F1-FA7D-0F96-1BFF-0D633FCAF76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7467600" cy="3530600"/>
            <a:chOff x="480" y="1152"/>
            <a:chExt cx="4704" cy="2224"/>
          </a:xfrm>
        </p:grpSpPr>
        <p:sp>
          <p:nvSpPr>
            <p:cNvPr id="998522" name="AutoShape 122">
              <a:extLst>
                <a:ext uri="{FF2B5EF4-FFF2-40B4-BE49-F238E27FC236}">
                  <a16:creationId xmlns:a16="http://schemas.microsoft.com/office/drawing/2014/main" id="{012831BC-0EC8-2264-C876-91812B547FD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0" y="1152"/>
              <a:ext cx="4704" cy="2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24" name="Rectangle 124">
              <a:extLst>
                <a:ext uri="{FF2B5EF4-FFF2-40B4-BE49-F238E27FC236}">
                  <a16:creationId xmlns:a16="http://schemas.microsoft.com/office/drawing/2014/main" id="{353B109C-863F-DDB0-36F9-ADD75E74D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156"/>
              <a:ext cx="1959" cy="195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25" name="Rectangle 125">
              <a:extLst>
                <a:ext uri="{FF2B5EF4-FFF2-40B4-BE49-F238E27FC236}">
                  <a16:creationId xmlns:a16="http://schemas.microsoft.com/office/drawing/2014/main" id="{FC8EFDC8-2F3C-C1D7-EF9E-1195C4C4A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" y="1156"/>
              <a:ext cx="1959" cy="195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26" name="Line 126">
              <a:extLst>
                <a:ext uri="{FF2B5EF4-FFF2-40B4-BE49-F238E27FC236}">
                  <a16:creationId xmlns:a16="http://schemas.microsoft.com/office/drawing/2014/main" id="{49E8381E-1481-5A4A-97BF-6A67134EF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" y="2928"/>
              <a:ext cx="18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27" name="Line 127">
              <a:extLst>
                <a:ext uri="{FF2B5EF4-FFF2-40B4-BE49-F238E27FC236}">
                  <a16:creationId xmlns:a16="http://schemas.microsoft.com/office/drawing/2014/main" id="{F0EE523B-327F-A503-0167-B6D434B94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3" y="2965"/>
              <a:ext cx="1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28" name="Line 128">
              <a:extLst>
                <a:ext uri="{FF2B5EF4-FFF2-40B4-BE49-F238E27FC236}">
                  <a16:creationId xmlns:a16="http://schemas.microsoft.com/office/drawing/2014/main" id="{012CDDB6-743E-F459-F84E-7844E8D66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6" y="3005"/>
              <a:ext cx="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29" name="Line 129">
              <a:extLst>
                <a:ext uri="{FF2B5EF4-FFF2-40B4-BE49-F238E27FC236}">
                  <a16:creationId xmlns:a16="http://schemas.microsoft.com/office/drawing/2014/main" id="{67EC01FA-EDDD-A789-0CD2-CD3D1D46F9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2618"/>
              <a:ext cx="1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0" name="Line 130">
              <a:extLst>
                <a:ext uri="{FF2B5EF4-FFF2-40B4-BE49-F238E27FC236}">
                  <a16:creationId xmlns:a16="http://schemas.microsoft.com/office/drawing/2014/main" id="{8B0615A7-CBA0-51D5-B1DA-DE5EEF72F8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659"/>
              <a:ext cx="1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1" name="Line 131">
              <a:extLst>
                <a:ext uri="{FF2B5EF4-FFF2-40B4-BE49-F238E27FC236}">
                  <a16:creationId xmlns:a16="http://schemas.microsoft.com/office/drawing/2014/main" id="{0A4C497C-2F63-AA82-A3C8-E2A807FEE6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9" y="2696"/>
              <a:ext cx="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2" name="Line 132">
              <a:extLst>
                <a:ext uri="{FF2B5EF4-FFF2-40B4-BE49-F238E27FC236}">
                  <a16:creationId xmlns:a16="http://schemas.microsoft.com/office/drawing/2014/main" id="{5E557486-BB40-39B9-2514-5271CD42C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2317"/>
              <a:ext cx="1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3" name="Line 133">
              <a:extLst>
                <a:ext uri="{FF2B5EF4-FFF2-40B4-BE49-F238E27FC236}">
                  <a16:creationId xmlns:a16="http://schemas.microsoft.com/office/drawing/2014/main" id="{8BDB783B-4751-62FD-AE9A-B84CF6C37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2504"/>
              <a:ext cx="1" cy="1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4" name="Line 134">
              <a:extLst>
                <a:ext uri="{FF2B5EF4-FFF2-40B4-BE49-F238E27FC236}">
                  <a16:creationId xmlns:a16="http://schemas.microsoft.com/office/drawing/2014/main" id="{75C637C4-AAA7-679D-0B46-1900CF4C7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447"/>
              <a:ext cx="15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5" name="Line 135">
              <a:extLst>
                <a:ext uri="{FF2B5EF4-FFF2-40B4-BE49-F238E27FC236}">
                  <a16:creationId xmlns:a16="http://schemas.microsoft.com/office/drawing/2014/main" id="{85423E43-7893-B4C8-AAE7-958CA2BC3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504"/>
              <a:ext cx="15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6" name="Freeform 136">
              <a:extLst>
                <a:ext uri="{FF2B5EF4-FFF2-40B4-BE49-F238E27FC236}">
                  <a16:creationId xmlns:a16="http://schemas.microsoft.com/office/drawing/2014/main" id="{A2F62A0F-60F7-53BB-555D-1D6AEBBBE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" y="2305"/>
              <a:ext cx="183" cy="212"/>
            </a:xfrm>
            <a:custGeom>
              <a:avLst/>
              <a:gdLst>
                <a:gd name="T0" fmla="*/ 0 w 183"/>
                <a:gd name="T1" fmla="*/ 212 h 212"/>
                <a:gd name="T2" fmla="*/ 183 w 183"/>
                <a:gd name="T3" fmla="*/ 106 h 212"/>
                <a:gd name="T4" fmla="*/ 0 w 183"/>
                <a:gd name="T5" fmla="*/ 0 h 212"/>
                <a:gd name="T6" fmla="*/ 0 w 183"/>
                <a:gd name="T7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212">
                  <a:moveTo>
                    <a:pt x="0" y="212"/>
                  </a:moveTo>
                  <a:lnTo>
                    <a:pt x="183" y="106"/>
                  </a:lnTo>
                  <a:lnTo>
                    <a:pt x="0" y="0"/>
                  </a:lnTo>
                  <a:lnTo>
                    <a:pt x="0" y="21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7" name="Oval 137">
              <a:extLst>
                <a:ext uri="{FF2B5EF4-FFF2-40B4-BE49-F238E27FC236}">
                  <a16:creationId xmlns:a16="http://schemas.microsoft.com/office/drawing/2014/main" id="{CD21E67A-AE14-1D1E-EA36-3F0D1AC0D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238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538" name="Oval 138">
              <a:extLst>
                <a:ext uri="{FF2B5EF4-FFF2-40B4-BE49-F238E27FC236}">
                  <a16:creationId xmlns:a16="http://schemas.microsoft.com/office/drawing/2014/main" id="{8B74C734-BB0F-69AA-2CCF-14ABEF9AD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29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39" name="Oval 139">
              <a:extLst>
                <a:ext uri="{FF2B5EF4-FFF2-40B4-BE49-F238E27FC236}">
                  <a16:creationId xmlns:a16="http://schemas.microsoft.com/office/drawing/2014/main" id="{0179BACE-0549-3E97-1E0C-F4348F62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293"/>
              <a:ext cx="48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0" name="Line 140">
              <a:extLst>
                <a:ext uri="{FF2B5EF4-FFF2-40B4-BE49-F238E27FC236}">
                  <a16:creationId xmlns:a16="http://schemas.microsoft.com/office/drawing/2014/main" id="{83EFC1DD-1148-115E-48FC-57190A075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2012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1" name="Freeform 141">
              <a:extLst>
                <a:ext uri="{FF2B5EF4-FFF2-40B4-BE49-F238E27FC236}">
                  <a16:creationId xmlns:a16="http://schemas.microsoft.com/office/drawing/2014/main" id="{0E3FFFC1-7080-AF20-A8B4-01006A2E6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" y="2179"/>
              <a:ext cx="179" cy="138"/>
            </a:xfrm>
            <a:custGeom>
              <a:avLst/>
              <a:gdLst>
                <a:gd name="T0" fmla="*/ 0 w 179"/>
                <a:gd name="T1" fmla="*/ 0 h 138"/>
                <a:gd name="T2" fmla="*/ 179 w 179"/>
                <a:gd name="T3" fmla="*/ 0 h 138"/>
                <a:gd name="T4" fmla="*/ 179 w 179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8">
                  <a:moveTo>
                    <a:pt x="0" y="0"/>
                  </a:moveTo>
                  <a:lnTo>
                    <a:pt x="179" y="0"/>
                  </a:lnTo>
                  <a:lnTo>
                    <a:pt x="179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2" name="Freeform 142">
              <a:extLst>
                <a:ext uri="{FF2B5EF4-FFF2-40B4-BE49-F238E27FC236}">
                  <a16:creationId xmlns:a16="http://schemas.microsoft.com/office/drawing/2014/main" id="{7057F669-3502-08AF-6EB4-20CED472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" y="1706"/>
              <a:ext cx="179" cy="139"/>
            </a:xfrm>
            <a:custGeom>
              <a:avLst/>
              <a:gdLst>
                <a:gd name="T0" fmla="*/ 179 w 179"/>
                <a:gd name="T1" fmla="*/ 0 h 139"/>
                <a:gd name="T2" fmla="*/ 179 w 179"/>
                <a:gd name="T3" fmla="*/ 139 h 139"/>
                <a:gd name="T4" fmla="*/ 0 w 179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9">
                  <a:moveTo>
                    <a:pt x="179" y="0"/>
                  </a:moveTo>
                  <a:lnTo>
                    <a:pt x="179" y="139"/>
                  </a:lnTo>
                  <a:lnTo>
                    <a:pt x="0" y="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3" name="Line 143">
              <a:extLst>
                <a:ext uri="{FF2B5EF4-FFF2-40B4-BE49-F238E27FC236}">
                  <a16:creationId xmlns:a16="http://schemas.microsoft.com/office/drawing/2014/main" id="{CBF40DB3-AF2D-9A84-EFBE-E5CF8B71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1845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4" name="Line 144">
              <a:extLst>
                <a:ext uri="{FF2B5EF4-FFF2-40B4-BE49-F238E27FC236}">
                  <a16:creationId xmlns:a16="http://schemas.microsoft.com/office/drawing/2014/main" id="{D182D905-C505-AEC6-F619-3C2E4BFD6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1845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5" name="Line 145">
              <a:extLst>
                <a:ext uri="{FF2B5EF4-FFF2-40B4-BE49-F238E27FC236}">
                  <a16:creationId xmlns:a16="http://schemas.microsoft.com/office/drawing/2014/main" id="{1BD6DCE1-98E7-B0DC-1784-B0921AB085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2623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6" name="Freeform 146">
              <a:extLst>
                <a:ext uri="{FF2B5EF4-FFF2-40B4-BE49-F238E27FC236}">
                  <a16:creationId xmlns:a16="http://schemas.microsoft.com/office/drawing/2014/main" id="{A83C2D83-EE46-C083-0A67-59A94DAC0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" y="2790"/>
              <a:ext cx="179" cy="138"/>
            </a:xfrm>
            <a:custGeom>
              <a:avLst/>
              <a:gdLst>
                <a:gd name="T0" fmla="*/ 0 w 179"/>
                <a:gd name="T1" fmla="*/ 0 h 138"/>
                <a:gd name="T2" fmla="*/ 179 w 179"/>
                <a:gd name="T3" fmla="*/ 0 h 138"/>
                <a:gd name="T4" fmla="*/ 179 w 179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8">
                  <a:moveTo>
                    <a:pt x="0" y="0"/>
                  </a:moveTo>
                  <a:lnTo>
                    <a:pt x="179" y="0"/>
                  </a:lnTo>
                  <a:lnTo>
                    <a:pt x="179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7" name="Freeform 147">
              <a:extLst>
                <a:ext uri="{FF2B5EF4-FFF2-40B4-BE49-F238E27FC236}">
                  <a16:creationId xmlns:a16="http://schemas.microsoft.com/office/drawing/2014/main" id="{33A7D14E-BF1F-38D3-9F11-91705BA3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" y="2317"/>
              <a:ext cx="179" cy="139"/>
            </a:xfrm>
            <a:custGeom>
              <a:avLst/>
              <a:gdLst>
                <a:gd name="T0" fmla="*/ 179 w 179"/>
                <a:gd name="T1" fmla="*/ 0 h 139"/>
                <a:gd name="T2" fmla="*/ 179 w 179"/>
                <a:gd name="T3" fmla="*/ 139 h 139"/>
                <a:gd name="T4" fmla="*/ 0 w 179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9">
                  <a:moveTo>
                    <a:pt x="179" y="0"/>
                  </a:moveTo>
                  <a:lnTo>
                    <a:pt x="179" y="139"/>
                  </a:lnTo>
                  <a:lnTo>
                    <a:pt x="0" y="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8" name="Line 148">
              <a:extLst>
                <a:ext uri="{FF2B5EF4-FFF2-40B4-BE49-F238E27FC236}">
                  <a16:creationId xmlns:a16="http://schemas.microsoft.com/office/drawing/2014/main" id="{DA61AA83-2A8D-0446-C0A7-EBC520411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" y="2456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49" name="Line 149">
              <a:extLst>
                <a:ext uri="{FF2B5EF4-FFF2-40B4-BE49-F238E27FC236}">
                  <a16:creationId xmlns:a16="http://schemas.microsoft.com/office/drawing/2014/main" id="{25C67AF6-5792-CB64-A3D0-09FF2BC00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" y="2456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0" name="Oval 150">
              <a:extLst>
                <a:ext uri="{FF2B5EF4-FFF2-40B4-BE49-F238E27FC236}">
                  <a16:creationId xmlns:a16="http://schemas.microsoft.com/office/drawing/2014/main" id="{2DD82A08-659D-BB0E-78AB-14473B21C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1983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551" name="Line 151">
              <a:extLst>
                <a:ext uri="{FF2B5EF4-FFF2-40B4-BE49-F238E27FC236}">
                  <a16:creationId xmlns:a16="http://schemas.microsoft.com/office/drawing/2014/main" id="{88EACB09-C2B3-2892-50A5-7B78C059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" y="2012"/>
              <a:ext cx="1" cy="6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2" name="Line 152">
              <a:extLst>
                <a:ext uri="{FF2B5EF4-FFF2-40B4-BE49-F238E27FC236}">
                  <a16:creationId xmlns:a16="http://schemas.microsoft.com/office/drawing/2014/main" id="{5C18FD36-B6EE-950D-CA48-BDF1DD49E8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6" y="2716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3" name="Line 153">
              <a:extLst>
                <a:ext uri="{FF2B5EF4-FFF2-40B4-BE49-F238E27FC236}">
                  <a16:creationId xmlns:a16="http://schemas.microsoft.com/office/drawing/2014/main" id="{2A54A382-E0D8-C756-5AD6-CE108A8EA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2" y="2757"/>
              <a:ext cx="11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4" name="Line 154">
              <a:extLst>
                <a:ext uri="{FF2B5EF4-FFF2-40B4-BE49-F238E27FC236}">
                  <a16:creationId xmlns:a16="http://schemas.microsoft.com/office/drawing/2014/main" id="{C4E17A8D-F101-8B6B-B1D8-CEB9E10E13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1" y="2794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5" name="Line 155">
              <a:extLst>
                <a:ext uri="{FF2B5EF4-FFF2-40B4-BE49-F238E27FC236}">
                  <a16:creationId xmlns:a16="http://schemas.microsoft.com/office/drawing/2014/main" id="{C3154AF9-F958-0660-BBC0-C0C9A5DA1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8" y="1722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6" name="Freeform 156">
              <a:extLst>
                <a:ext uri="{FF2B5EF4-FFF2-40B4-BE49-F238E27FC236}">
                  <a16:creationId xmlns:a16="http://schemas.microsoft.com/office/drawing/2014/main" id="{E5B11CD9-3A4B-9FA4-DECE-D40253B4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889"/>
              <a:ext cx="179" cy="139"/>
            </a:xfrm>
            <a:custGeom>
              <a:avLst/>
              <a:gdLst>
                <a:gd name="T0" fmla="*/ 179 w 179"/>
                <a:gd name="T1" fmla="*/ 0 h 139"/>
                <a:gd name="T2" fmla="*/ 0 w 179"/>
                <a:gd name="T3" fmla="*/ 0 h 139"/>
                <a:gd name="T4" fmla="*/ 0 w 179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9">
                  <a:moveTo>
                    <a:pt x="179" y="0"/>
                  </a:moveTo>
                  <a:lnTo>
                    <a:pt x="0" y="0"/>
                  </a:lnTo>
                  <a:lnTo>
                    <a:pt x="0" y="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7" name="Freeform 157">
              <a:extLst>
                <a:ext uri="{FF2B5EF4-FFF2-40B4-BE49-F238E27FC236}">
                  <a16:creationId xmlns:a16="http://schemas.microsoft.com/office/drawing/2014/main" id="{2E4DB079-91A9-4F95-CB4C-190CE41EC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1417"/>
              <a:ext cx="179" cy="138"/>
            </a:xfrm>
            <a:custGeom>
              <a:avLst/>
              <a:gdLst>
                <a:gd name="T0" fmla="*/ 0 w 179"/>
                <a:gd name="T1" fmla="*/ 0 h 138"/>
                <a:gd name="T2" fmla="*/ 0 w 179"/>
                <a:gd name="T3" fmla="*/ 138 h 138"/>
                <a:gd name="T4" fmla="*/ 179 w 179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8">
                  <a:moveTo>
                    <a:pt x="0" y="0"/>
                  </a:moveTo>
                  <a:lnTo>
                    <a:pt x="0" y="138"/>
                  </a:lnTo>
                  <a:lnTo>
                    <a:pt x="179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8" name="Line 158">
              <a:extLst>
                <a:ext uri="{FF2B5EF4-FFF2-40B4-BE49-F238E27FC236}">
                  <a16:creationId xmlns:a16="http://schemas.microsoft.com/office/drawing/2014/main" id="{06F0F3BA-6400-5E24-03EE-DA7B6F1B9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1555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59" name="Line 159">
              <a:extLst>
                <a:ext uri="{FF2B5EF4-FFF2-40B4-BE49-F238E27FC236}">
                  <a16:creationId xmlns:a16="http://schemas.microsoft.com/office/drawing/2014/main" id="{7207E769-F5F1-5934-2990-EB57EF952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1555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0" name="Line 160">
              <a:extLst>
                <a:ext uri="{FF2B5EF4-FFF2-40B4-BE49-F238E27FC236}">
                  <a16:creationId xmlns:a16="http://schemas.microsoft.com/office/drawing/2014/main" id="{A8BB0F1B-DE64-8D73-00FB-1C07C4A3F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7" y="2411"/>
              <a:ext cx="1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1" name="Freeform 161">
              <a:extLst>
                <a:ext uri="{FF2B5EF4-FFF2-40B4-BE49-F238E27FC236}">
                  <a16:creationId xmlns:a16="http://schemas.microsoft.com/office/drawing/2014/main" id="{73437A10-7E1B-1229-9BFA-C44A10EC1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0" y="2578"/>
              <a:ext cx="179" cy="138"/>
            </a:xfrm>
            <a:custGeom>
              <a:avLst/>
              <a:gdLst>
                <a:gd name="T0" fmla="*/ 0 w 179"/>
                <a:gd name="T1" fmla="*/ 0 h 138"/>
                <a:gd name="T2" fmla="*/ 179 w 179"/>
                <a:gd name="T3" fmla="*/ 0 h 138"/>
                <a:gd name="T4" fmla="*/ 179 w 179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8">
                  <a:moveTo>
                    <a:pt x="0" y="0"/>
                  </a:moveTo>
                  <a:lnTo>
                    <a:pt x="179" y="0"/>
                  </a:lnTo>
                  <a:lnTo>
                    <a:pt x="179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2" name="Line 162">
              <a:extLst>
                <a:ext uri="{FF2B5EF4-FFF2-40B4-BE49-F238E27FC236}">
                  <a16:creationId xmlns:a16="http://schemas.microsoft.com/office/drawing/2014/main" id="{19D5F12C-C0CC-1313-77AA-79D5CE0B5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244"/>
              <a:ext cx="17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3" name="Line 163">
              <a:extLst>
                <a:ext uri="{FF2B5EF4-FFF2-40B4-BE49-F238E27FC236}">
                  <a16:creationId xmlns:a16="http://schemas.microsoft.com/office/drawing/2014/main" id="{A478E18A-7E94-AF18-18F7-84CF37B44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244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4" name="Line 164">
              <a:extLst>
                <a:ext uri="{FF2B5EF4-FFF2-40B4-BE49-F238E27FC236}">
                  <a16:creationId xmlns:a16="http://schemas.microsoft.com/office/drawing/2014/main" id="{BECB67E1-CD4A-4CA6-C77E-692A1A4E9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2244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5" name="Oval 165">
              <a:extLst>
                <a:ext uri="{FF2B5EF4-FFF2-40B4-BE49-F238E27FC236}">
                  <a16:creationId xmlns:a16="http://schemas.microsoft.com/office/drawing/2014/main" id="{CB25E32B-0CF4-0CFB-9F22-17E374469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694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566" name="Line 166">
              <a:extLst>
                <a:ext uri="{FF2B5EF4-FFF2-40B4-BE49-F238E27FC236}">
                  <a16:creationId xmlns:a16="http://schemas.microsoft.com/office/drawing/2014/main" id="{EFA7C1C4-35CF-6EFF-385D-8E75F7B63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4" y="2317"/>
              <a:ext cx="27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7" name="Line 167">
              <a:extLst>
                <a:ext uri="{FF2B5EF4-FFF2-40B4-BE49-F238E27FC236}">
                  <a16:creationId xmlns:a16="http://schemas.microsoft.com/office/drawing/2014/main" id="{1C35B55F-F080-F739-1BDD-BCDF2E7FA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706"/>
              <a:ext cx="1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8" name="Line 168">
              <a:extLst>
                <a:ext uri="{FF2B5EF4-FFF2-40B4-BE49-F238E27FC236}">
                  <a16:creationId xmlns:a16="http://schemas.microsoft.com/office/drawing/2014/main" id="{F08128E7-12E3-FA02-43E5-9168AA50C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4" y="2928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69" name="Line 169">
              <a:extLst>
                <a:ext uri="{FF2B5EF4-FFF2-40B4-BE49-F238E27FC236}">
                  <a16:creationId xmlns:a16="http://schemas.microsoft.com/office/drawing/2014/main" id="{6D350675-0227-E20D-6AED-E7C487471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965"/>
              <a:ext cx="11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0" name="Line 170">
              <a:extLst>
                <a:ext uri="{FF2B5EF4-FFF2-40B4-BE49-F238E27FC236}">
                  <a16:creationId xmlns:a16="http://schemas.microsoft.com/office/drawing/2014/main" id="{E0198BA6-EECE-D56B-B6F7-8E8206A04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9" y="3005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1" name="Oval 171">
              <a:extLst>
                <a:ext uri="{FF2B5EF4-FFF2-40B4-BE49-F238E27FC236}">
                  <a16:creationId xmlns:a16="http://schemas.microsoft.com/office/drawing/2014/main" id="{8D4465E5-647C-609C-301A-3AC1D504B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229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2" name="Oval 172">
              <a:extLst>
                <a:ext uri="{FF2B5EF4-FFF2-40B4-BE49-F238E27FC236}">
                  <a16:creationId xmlns:a16="http://schemas.microsoft.com/office/drawing/2014/main" id="{D771698C-AFF8-F6DF-3A87-B9164F472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200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3" name="Oval 173">
              <a:extLst>
                <a:ext uri="{FF2B5EF4-FFF2-40B4-BE49-F238E27FC236}">
                  <a16:creationId xmlns:a16="http://schemas.microsoft.com/office/drawing/2014/main" id="{285C0FB7-1FF2-4116-73E3-782E470D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7" y="2293"/>
              <a:ext cx="48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4" name="Oval 174">
              <a:extLst>
                <a:ext uri="{FF2B5EF4-FFF2-40B4-BE49-F238E27FC236}">
                  <a16:creationId xmlns:a16="http://schemas.microsoft.com/office/drawing/2014/main" id="{6C377E43-8606-68C8-5E6C-3E9A969DF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3" y="229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5" name="Line 175">
              <a:extLst>
                <a:ext uri="{FF2B5EF4-FFF2-40B4-BE49-F238E27FC236}">
                  <a16:creationId xmlns:a16="http://schemas.microsoft.com/office/drawing/2014/main" id="{C3BC638E-124B-872B-0998-D3E68B839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012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6" name="Freeform 176">
              <a:extLst>
                <a:ext uri="{FF2B5EF4-FFF2-40B4-BE49-F238E27FC236}">
                  <a16:creationId xmlns:a16="http://schemas.microsoft.com/office/drawing/2014/main" id="{B03EC3C0-4595-41E7-84A2-5F27C0DA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2179"/>
              <a:ext cx="179" cy="138"/>
            </a:xfrm>
            <a:custGeom>
              <a:avLst/>
              <a:gdLst>
                <a:gd name="T0" fmla="*/ 0 w 179"/>
                <a:gd name="T1" fmla="*/ 0 h 138"/>
                <a:gd name="T2" fmla="*/ 179 w 179"/>
                <a:gd name="T3" fmla="*/ 0 h 138"/>
                <a:gd name="T4" fmla="*/ 179 w 179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8">
                  <a:moveTo>
                    <a:pt x="0" y="0"/>
                  </a:moveTo>
                  <a:lnTo>
                    <a:pt x="179" y="0"/>
                  </a:lnTo>
                  <a:lnTo>
                    <a:pt x="179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7" name="Freeform 177">
              <a:extLst>
                <a:ext uri="{FF2B5EF4-FFF2-40B4-BE49-F238E27FC236}">
                  <a16:creationId xmlns:a16="http://schemas.microsoft.com/office/drawing/2014/main" id="{A46FFD75-16CB-72EB-173D-382499A65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1706"/>
              <a:ext cx="179" cy="139"/>
            </a:xfrm>
            <a:custGeom>
              <a:avLst/>
              <a:gdLst>
                <a:gd name="T0" fmla="*/ 179 w 179"/>
                <a:gd name="T1" fmla="*/ 0 h 139"/>
                <a:gd name="T2" fmla="*/ 179 w 179"/>
                <a:gd name="T3" fmla="*/ 139 h 139"/>
                <a:gd name="T4" fmla="*/ 0 w 179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9">
                  <a:moveTo>
                    <a:pt x="179" y="0"/>
                  </a:moveTo>
                  <a:lnTo>
                    <a:pt x="179" y="139"/>
                  </a:lnTo>
                  <a:lnTo>
                    <a:pt x="0" y="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8" name="Line 178">
              <a:extLst>
                <a:ext uri="{FF2B5EF4-FFF2-40B4-BE49-F238E27FC236}">
                  <a16:creationId xmlns:a16="http://schemas.microsoft.com/office/drawing/2014/main" id="{2E7B1E51-1D9A-37BC-577F-0B70FBFDA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1845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79" name="Line 179">
              <a:extLst>
                <a:ext uri="{FF2B5EF4-FFF2-40B4-BE49-F238E27FC236}">
                  <a16:creationId xmlns:a16="http://schemas.microsoft.com/office/drawing/2014/main" id="{1AFAD418-A59D-8F1B-A296-C54F5F146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1845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0" name="Line 180">
              <a:extLst>
                <a:ext uri="{FF2B5EF4-FFF2-40B4-BE49-F238E27FC236}">
                  <a16:creationId xmlns:a16="http://schemas.microsoft.com/office/drawing/2014/main" id="{800265E1-CFAA-2C17-98E0-E49F1E0E9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623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1" name="Freeform 181">
              <a:extLst>
                <a:ext uri="{FF2B5EF4-FFF2-40B4-BE49-F238E27FC236}">
                  <a16:creationId xmlns:a16="http://schemas.microsoft.com/office/drawing/2014/main" id="{361C16FB-576E-9267-9C3B-25B7B90C0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2790"/>
              <a:ext cx="179" cy="138"/>
            </a:xfrm>
            <a:custGeom>
              <a:avLst/>
              <a:gdLst>
                <a:gd name="T0" fmla="*/ 0 w 179"/>
                <a:gd name="T1" fmla="*/ 0 h 138"/>
                <a:gd name="T2" fmla="*/ 179 w 179"/>
                <a:gd name="T3" fmla="*/ 0 h 138"/>
                <a:gd name="T4" fmla="*/ 179 w 179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8">
                  <a:moveTo>
                    <a:pt x="0" y="0"/>
                  </a:moveTo>
                  <a:lnTo>
                    <a:pt x="179" y="0"/>
                  </a:lnTo>
                  <a:lnTo>
                    <a:pt x="179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2" name="Freeform 182">
              <a:extLst>
                <a:ext uri="{FF2B5EF4-FFF2-40B4-BE49-F238E27FC236}">
                  <a16:creationId xmlns:a16="http://schemas.microsoft.com/office/drawing/2014/main" id="{C2279B7B-3DEB-6D9A-A2D1-03E2C2F3C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8" y="2317"/>
              <a:ext cx="179" cy="139"/>
            </a:xfrm>
            <a:custGeom>
              <a:avLst/>
              <a:gdLst>
                <a:gd name="T0" fmla="*/ 179 w 179"/>
                <a:gd name="T1" fmla="*/ 0 h 139"/>
                <a:gd name="T2" fmla="*/ 179 w 179"/>
                <a:gd name="T3" fmla="*/ 139 h 139"/>
                <a:gd name="T4" fmla="*/ 0 w 179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" h="139">
                  <a:moveTo>
                    <a:pt x="179" y="0"/>
                  </a:moveTo>
                  <a:lnTo>
                    <a:pt x="179" y="139"/>
                  </a:lnTo>
                  <a:lnTo>
                    <a:pt x="0" y="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3" name="Line 183">
              <a:extLst>
                <a:ext uri="{FF2B5EF4-FFF2-40B4-BE49-F238E27FC236}">
                  <a16:creationId xmlns:a16="http://schemas.microsoft.com/office/drawing/2014/main" id="{8C64E88F-E37C-C5D8-247E-670DE9B9F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8" y="2456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4" name="Line 184">
              <a:extLst>
                <a:ext uri="{FF2B5EF4-FFF2-40B4-BE49-F238E27FC236}">
                  <a16:creationId xmlns:a16="http://schemas.microsoft.com/office/drawing/2014/main" id="{93892642-8F01-40EB-8031-AB2B29833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2456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5" name="Oval 185">
              <a:extLst>
                <a:ext uri="{FF2B5EF4-FFF2-40B4-BE49-F238E27FC236}">
                  <a16:creationId xmlns:a16="http://schemas.microsoft.com/office/drawing/2014/main" id="{164285E5-2A47-B354-6BE1-B174B438C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1983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586" name="Line 186">
              <a:extLst>
                <a:ext uri="{FF2B5EF4-FFF2-40B4-BE49-F238E27FC236}">
                  <a16:creationId xmlns:a16="http://schemas.microsoft.com/office/drawing/2014/main" id="{18DFB871-707C-867B-2277-A9923EBF8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1" y="2012"/>
              <a:ext cx="1" cy="6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7" name="Line 187">
              <a:extLst>
                <a:ext uri="{FF2B5EF4-FFF2-40B4-BE49-F238E27FC236}">
                  <a16:creationId xmlns:a16="http://schemas.microsoft.com/office/drawing/2014/main" id="{0570FC98-7B70-1FA5-BB37-713607FDF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" y="2317"/>
              <a:ext cx="116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8" name="Line 188">
              <a:extLst>
                <a:ext uri="{FF2B5EF4-FFF2-40B4-BE49-F238E27FC236}">
                  <a16:creationId xmlns:a16="http://schemas.microsoft.com/office/drawing/2014/main" id="{C9B12D0F-3C77-8406-18CE-8F258B1AE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84" y="2411"/>
              <a:ext cx="9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89" name="Line 189">
              <a:extLst>
                <a:ext uri="{FF2B5EF4-FFF2-40B4-BE49-F238E27FC236}">
                  <a16:creationId xmlns:a16="http://schemas.microsoft.com/office/drawing/2014/main" id="{A84D8D5E-D67A-4F2E-2C2C-4CBDB3974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2411"/>
              <a:ext cx="76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0" name="Line 190">
              <a:extLst>
                <a:ext uri="{FF2B5EF4-FFF2-40B4-BE49-F238E27FC236}">
                  <a16:creationId xmlns:a16="http://schemas.microsoft.com/office/drawing/2014/main" id="{58C3DC56-1CF0-C1F2-78AB-A00F7FFA6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9" y="2028"/>
              <a:ext cx="34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1" name="Line 191">
              <a:extLst>
                <a:ext uri="{FF2B5EF4-FFF2-40B4-BE49-F238E27FC236}">
                  <a16:creationId xmlns:a16="http://schemas.microsoft.com/office/drawing/2014/main" id="{B4636988-5E56-A0DC-227B-A48E263DF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8" y="2028"/>
              <a:ext cx="34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2" name="Line 192">
              <a:extLst>
                <a:ext uri="{FF2B5EF4-FFF2-40B4-BE49-F238E27FC236}">
                  <a16:creationId xmlns:a16="http://schemas.microsoft.com/office/drawing/2014/main" id="{FAE3469F-B437-A535-54CE-CB207DAA3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55" y="1722"/>
              <a:ext cx="233" cy="3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3" name="Line 193">
              <a:extLst>
                <a:ext uri="{FF2B5EF4-FFF2-40B4-BE49-F238E27FC236}">
                  <a16:creationId xmlns:a16="http://schemas.microsoft.com/office/drawing/2014/main" id="{0E6FAA14-51F2-2D19-A5EE-91AB89A0D1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1" y="1722"/>
              <a:ext cx="233" cy="3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4" name="Line 194">
              <a:extLst>
                <a:ext uri="{FF2B5EF4-FFF2-40B4-BE49-F238E27FC236}">
                  <a16:creationId xmlns:a16="http://schemas.microsoft.com/office/drawing/2014/main" id="{13232C3F-0518-4AE6-FACD-C09BC3A62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706"/>
              <a:ext cx="12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5" name="Line 195">
              <a:extLst>
                <a:ext uri="{FF2B5EF4-FFF2-40B4-BE49-F238E27FC236}">
                  <a16:creationId xmlns:a16="http://schemas.microsoft.com/office/drawing/2014/main" id="{DB72FF57-DC18-624C-8D32-722B7D808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8" y="2317"/>
              <a:ext cx="1" cy="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6" name="Line 196">
              <a:extLst>
                <a:ext uri="{FF2B5EF4-FFF2-40B4-BE49-F238E27FC236}">
                  <a16:creationId xmlns:a16="http://schemas.microsoft.com/office/drawing/2014/main" id="{950F747D-3391-CF03-338A-0DF61DDEC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5" y="1417"/>
              <a:ext cx="2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7" name="Line 197">
              <a:extLst>
                <a:ext uri="{FF2B5EF4-FFF2-40B4-BE49-F238E27FC236}">
                  <a16:creationId xmlns:a16="http://schemas.microsoft.com/office/drawing/2014/main" id="{9BC29791-4F2F-CA99-48D7-FB507099C5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2028"/>
              <a:ext cx="1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8" name="Line 198">
              <a:extLst>
                <a:ext uri="{FF2B5EF4-FFF2-40B4-BE49-F238E27FC236}">
                  <a16:creationId xmlns:a16="http://schemas.microsoft.com/office/drawing/2014/main" id="{CADA8955-AA59-54F6-8A86-1359842C2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6" y="2716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599" name="Line 199">
              <a:extLst>
                <a:ext uri="{FF2B5EF4-FFF2-40B4-BE49-F238E27FC236}">
                  <a16:creationId xmlns:a16="http://schemas.microsoft.com/office/drawing/2014/main" id="{8692B286-F54B-578E-F8C7-96DB934A9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73" y="2757"/>
              <a:ext cx="11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0" name="Line 200">
              <a:extLst>
                <a:ext uri="{FF2B5EF4-FFF2-40B4-BE49-F238E27FC236}">
                  <a16:creationId xmlns:a16="http://schemas.microsoft.com/office/drawing/2014/main" id="{AAB426B8-9000-A8B2-F1BB-3219E62D2C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1" y="2794"/>
              <a:ext cx="5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1" name="Line 201">
              <a:extLst>
                <a:ext uri="{FF2B5EF4-FFF2-40B4-BE49-F238E27FC236}">
                  <a16:creationId xmlns:a16="http://schemas.microsoft.com/office/drawing/2014/main" id="{B35783BC-D446-6FA3-68B9-D82ED7139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1722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2" name="Freeform 202">
              <a:extLst>
                <a:ext uri="{FF2B5EF4-FFF2-40B4-BE49-F238E27FC236}">
                  <a16:creationId xmlns:a16="http://schemas.microsoft.com/office/drawing/2014/main" id="{461907B7-E015-05FD-681B-91A1B4607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1889"/>
              <a:ext cx="180" cy="139"/>
            </a:xfrm>
            <a:custGeom>
              <a:avLst/>
              <a:gdLst>
                <a:gd name="T0" fmla="*/ 0 w 180"/>
                <a:gd name="T1" fmla="*/ 0 h 139"/>
                <a:gd name="T2" fmla="*/ 180 w 180"/>
                <a:gd name="T3" fmla="*/ 0 h 139"/>
                <a:gd name="T4" fmla="*/ 180 w 180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39">
                  <a:moveTo>
                    <a:pt x="0" y="0"/>
                  </a:moveTo>
                  <a:lnTo>
                    <a:pt x="180" y="0"/>
                  </a:lnTo>
                  <a:lnTo>
                    <a:pt x="180" y="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3" name="Freeform 203">
              <a:extLst>
                <a:ext uri="{FF2B5EF4-FFF2-40B4-BE49-F238E27FC236}">
                  <a16:creationId xmlns:a16="http://schemas.microsoft.com/office/drawing/2014/main" id="{70D04E80-8A70-E656-ECB6-4D2C1C02F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1417"/>
              <a:ext cx="180" cy="138"/>
            </a:xfrm>
            <a:custGeom>
              <a:avLst/>
              <a:gdLst>
                <a:gd name="T0" fmla="*/ 180 w 180"/>
                <a:gd name="T1" fmla="*/ 0 h 138"/>
                <a:gd name="T2" fmla="*/ 180 w 180"/>
                <a:gd name="T3" fmla="*/ 138 h 138"/>
                <a:gd name="T4" fmla="*/ 0 w 180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38">
                  <a:moveTo>
                    <a:pt x="180" y="0"/>
                  </a:moveTo>
                  <a:lnTo>
                    <a:pt x="180" y="138"/>
                  </a:lnTo>
                  <a:lnTo>
                    <a:pt x="0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4" name="Line 204">
              <a:extLst>
                <a:ext uri="{FF2B5EF4-FFF2-40B4-BE49-F238E27FC236}">
                  <a16:creationId xmlns:a16="http://schemas.microsoft.com/office/drawing/2014/main" id="{6CDCFEFA-7CB8-E5D9-FDBB-24FF06342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1555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5" name="Line 205">
              <a:extLst>
                <a:ext uri="{FF2B5EF4-FFF2-40B4-BE49-F238E27FC236}">
                  <a16:creationId xmlns:a16="http://schemas.microsoft.com/office/drawing/2014/main" id="{F7C50C45-1789-E0DB-109F-C29E12B91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1555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6" name="Line 206">
              <a:extLst>
                <a:ext uri="{FF2B5EF4-FFF2-40B4-BE49-F238E27FC236}">
                  <a16:creationId xmlns:a16="http://schemas.microsoft.com/office/drawing/2014/main" id="{6EA4B406-D397-7147-23B2-22EC8B77D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2411"/>
              <a:ext cx="18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7" name="Freeform 207">
              <a:extLst>
                <a:ext uri="{FF2B5EF4-FFF2-40B4-BE49-F238E27FC236}">
                  <a16:creationId xmlns:a16="http://schemas.microsoft.com/office/drawing/2014/main" id="{BC9BA7A9-8B15-B77D-8247-7A19F45C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" y="2578"/>
              <a:ext cx="180" cy="138"/>
            </a:xfrm>
            <a:custGeom>
              <a:avLst/>
              <a:gdLst>
                <a:gd name="T0" fmla="*/ 0 w 180"/>
                <a:gd name="T1" fmla="*/ 0 h 138"/>
                <a:gd name="T2" fmla="*/ 180 w 180"/>
                <a:gd name="T3" fmla="*/ 0 h 138"/>
                <a:gd name="T4" fmla="*/ 180 w 180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38">
                  <a:moveTo>
                    <a:pt x="0" y="0"/>
                  </a:moveTo>
                  <a:lnTo>
                    <a:pt x="180" y="0"/>
                  </a:lnTo>
                  <a:lnTo>
                    <a:pt x="180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8" name="Line 208">
              <a:extLst>
                <a:ext uri="{FF2B5EF4-FFF2-40B4-BE49-F238E27FC236}">
                  <a16:creationId xmlns:a16="http://schemas.microsoft.com/office/drawing/2014/main" id="{89075331-F12A-3D95-AED0-21556C82B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0" y="2244"/>
              <a:ext cx="18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09" name="Line 209">
              <a:extLst>
                <a:ext uri="{FF2B5EF4-FFF2-40B4-BE49-F238E27FC236}">
                  <a16:creationId xmlns:a16="http://schemas.microsoft.com/office/drawing/2014/main" id="{AB81A4FF-DF36-AAC0-5A86-28161EB75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0" y="2244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10" name="Line 210">
              <a:extLst>
                <a:ext uri="{FF2B5EF4-FFF2-40B4-BE49-F238E27FC236}">
                  <a16:creationId xmlns:a16="http://schemas.microsoft.com/office/drawing/2014/main" id="{67D118EF-2FAA-FA22-6B1F-BF81F41B9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2244"/>
              <a:ext cx="1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11" name="Oval 211">
              <a:extLst>
                <a:ext uri="{FF2B5EF4-FFF2-40B4-BE49-F238E27FC236}">
                  <a16:creationId xmlns:a16="http://schemas.microsoft.com/office/drawing/2014/main" id="{0E2BC90A-951E-07AC-5AFD-E182C186E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1694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8612" name="Oval 212">
              <a:extLst>
                <a:ext uri="{FF2B5EF4-FFF2-40B4-BE49-F238E27FC236}">
                  <a16:creationId xmlns:a16="http://schemas.microsoft.com/office/drawing/2014/main" id="{A822791A-9361-0A08-DDA7-0122B1DBA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5" y="200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13" name="Line 213">
              <a:extLst>
                <a:ext uri="{FF2B5EF4-FFF2-40B4-BE49-F238E27FC236}">
                  <a16:creationId xmlns:a16="http://schemas.microsoft.com/office/drawing/2014/main" id="{9EC73E92-684C-07E6-B90E-24F459D60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5" y="1417"/>
              <a:ext cx="2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14" name="Line 214">
              <a:extLst>
                <a:ext uri="{FF2B5EF4-FFF2-40B4-BE49-F238E27FC236}">
                  <a16:creationId xmlns:a16="http://schemas.microsoft.com/office/drawing/2014/main" id="{450FE919-68AE-16D5-B9DD-8240639E0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0" y="2028"/>
              <a:ext cx="1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15" name="Line 215">
              <a:extLst>
                <a:ext uri="{FF2B5EF4-FFF2-40B4-BE49-F238E27FC236}">
                  <a16:creationId xmlns:a16="http://schemas.microsoft.com/office/drawing/2014/main" id="{6C6C4953-4FDD-0D68-B50B-49F1C5222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4" y="2227"/>
              <a:ext cx="13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16" name="Line 216">
              <a:extLst>
                <a:ext uri="{FF2B5EF4-FFF2-40B4-BE49-F238E27FC236}">
                  <a16:creationId xmlns:a16="http://schemas.microsoft.com/office/drawing/2014/main" id="{DA738F24-0826-AD57-118D-46ABEF60F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2227"/>
              <a:ext cx="1" cy="1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17" name="Rectangle 217">
              <a:extLst>
                <a:ext uri="{FF2B5EF4-FFF2-40B4-BE49-F238E27FC236}">
                  <a16:creationId xmlns:a16="http://schemas.microsoft.com/office/drawing/2014/main" id="{A76A7254-CC32-D5FE-5C4E-4B97E2662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398"/>
              <a:ext cx="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98618" name="Rectangle 218">
              <a:extLst>
                <a:ext uri="{FF2B5EF4-FFF2-40B4-BE49-F238E27FC236}">
                  <a16:creationId xmlns:a16="http://schemas.microsoft.com/office/drawing/2014/main" id="{73DC86AC-6DD9-E8BA-60A0-E194E4AD9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246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998619" name="Rectangle 219">
              <a:extLst>
                <a:ext uri="{FF2B5EF4-FFF2-40B4-BE49-F238E27FC236}">
                  <a16:creationId xmlns:a16="http://schemas.microsoft.com/office/drawing/2014/main" id="{E4DBBF20-30F9-0466-9AF6-4C487007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1507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VDD</a:t>
              </a:r>
              <a:endParaRPr lang="en-US" altLang="en-US"/>
            </a:p>
          </p:txBody>
        </p:sp>
        <p:sp>
          <p:nvSpPr>
            <p:cNvPr id="998620" name="Rectangle 220">
              <a:extLst>
                <a:ext uri="{FF2B5EF4-FFF2-40B4-BE49-F238E27FC236}">
                  <a16:creationId xmlns:a16="http://schemas.microsoft.com/office/drawing/2014/main" id="{B9A24F09-99C6-369A-137C-C4A8253B3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1219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VDD</a:t>
              </a:r>
              <a:endParaRPr lang="en-US" altLang="en-US"/>
            </a:p>
          </p:txBody>
        </p:sp>
        <p:sp>
          <p:nvSpPr>
            <p:cNvPr id="998621" name="Rectangle 221">
              <a:extLst>
                <a:ext uri="{FF2B5EF4-FFF2-40B4-BE49-F238E27FC236}">
                  <a16:creationId xmlns:a16="http://schemas.microsoft.com/office/drawing/2014/main" id="{BD662BF2-50FD-0793-DBF6-BB73ECBE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219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VDD</a:t>
              </a:r>
              <a:endParaRPr lang="en-US" altLang="en-US"/>
            </a:p>
          </p:txBody>
        </p:sp>
        <p:sp>
          <p:nvSpPr>
            <p:cNvPr id="998622" name="Rectangle 222">
              <a:extLst>
                <a:ext uri="{FF2B5EF4-FFF2-40B4-BE49-F238E27FC236}">
                  <a16:creationId xmlns:a16="http://schemas.microsoft.com/office/drawing/2014/main" id="{B2B2D5D8-2D94-51A3-33AC-FE066BA8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3184"/>
              <a:ext cx="4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</a:rPr>
                <a:t>driver</a:t>
              </a:r>
              <a:endParaRPr lang="en-US" altLang="en-US" sz="2000"/>
            </a:p>
          </p:txBody>
        </p:sp>
        <p:sp>
          <p:nvSpPr>
            <p:cNvPr id="998623" name="Rectangle 223">
              <a:extLst>
                <a:ext uri="{FF2B5EF4-FFF2-40B4-BE49-F238E27FC236}">
                  <a16:creationId xmlns:a16="http://schemas.microsoft.com/office/drawing/2014/main" id="{42716429-3224-358A-926C-EA3F3A198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" y="3184"/>
              <a:ext cx="5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</a:rPr>
                <a:t>receiver</a:t>
              </a:r>
              <a:endParaRPr lang="en-US" altLang="en-US" sz="2000"/>
            </a:p>
          </p:txBody>
        </p:sp>
        <p:sp>
          <p:nvSpPr>
            <p:cNvPr id="998624" name="Rectangle 224">
              <a:extLst>
                <a:ext uri="{FF2B5EF4-FFF2-40B4-BE49-F238E27FC236}">
                  <a16:creationId xmlns:a16="http://schemas.microsoft.com/office/drawing/2014/main" id="{67730768-FB63-B9CF-977E-D92C1F5E2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1507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VDD</a:t>
              </a:r>
              <a:endParaRPr lang="en-US" altLang="en-US"/>
            </a:p>
          </p:txBody>
        </p:sp>
        <p:sp>
          <p:nvSpPr>
            <p:cNvPr id="998625" name="Rectangle 225">
              <a:extLst>
                <a:ext uri="{FF2B5EF4-FFF2-40B4-BE49-F238E27FC236}">
                  <a16:creationId xmlns:a16="http://schemas.microsoft.com/office/drawing/2014/main" id="{7107D80C-FCD5-3F22-3370-425C4C895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73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998626" name="Rectangle 226">
              <a:extLst>
                <a:ext uri="{FF2B5EF4-FFF2-40B4-BE49-F238E27FC236}">
                  <a16:creationId xmlns:a16="http://schemas.microsoft.com/office/drawing/2014/main" id="{2144A4F0-F1B7-DFF9-84FC-4097CE46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2030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</a:rPr>
                <a:t>VDD</a:t>
              </a:r>
              <a:endParaRPr lang="en-US" altLang="en-US"/>
            </a:p>
          </p:txBody>
        </p:sp>
        <p:sp>
          <p:nvSpPr>
            <p:cNvPr id="998627" name="Rectangle 227">
              <a:extLst>
                <a:ext uri="{FF2B5EF4-FFF2-40B4-BE49-F238E27FC236}">
                  <a16:creationId xmlns:a16="http://schemas.microsoft.com/office/drawing/2014/main" id="{6ABDE8C2-0E8A-36C7-2D33-B66DCF7B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09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998628" name="Rectangle 228">
              <a:extLst>
                <a:ext uri="{FF2B5EF4-FFF2-40B4-BE49-F238E27FC236}">
                  <a16:creationId xmlns:a16="http://schemas.microsoft.com/office/drawing/2014/main" id="{C0B3A3B0-FD91-A730-903F-62B56B59E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" y="2160"/>
              <a:ext cx="1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In</a:t>
              </a:r>
              <a:endParaRPr lang="en-US" altLang="en-US"/>
            </a:p>
          </p:txBody>
        </p:sp>
        <p:sp>
          <p:nvSpPr>
            <p:cNvPr id="998629" name="Rectangle 229">
              <a:extLst>
                <a:ext uri="{FF2B5EF4-FFF2-40B4-BE49-F238E27FC236}">
                  <a16:creationId xmlns:a16="http://schemas.microsoft.com/office/drawing/2014/main" id="{A07FE987-4ECC-88FF-B0A7-B6E760CC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7" y="1939"/>
              <a:ext cx="2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Out</a:t>
              </a:r>
              <a:endParaRPr lang="en-US" altLang="en-US"/>
            </a:p>
          </p:txBody>
        </p:sp>
        <p:sp>
          <p:nvSpPr>
            <p:cNvPr id="998630" name="Line 230">
              <a:extLst>
                <a:ext uri="{FF2B5EF4-FFF2-40B4-BE49-F238E27FC236}">
                  <a16:creationId xmlns:a16="http://schemas.microsoft.com/office/drawing/2014/main" id="{64BA53C5-FCD0-E708-8CFE-D8125EA4B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2317"/>
              <a:ext cx="25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8631" name="Rectangle 231">
              <a:extLst>
                <a:ext uri="{FF2B5EF4-FFF2-40B4-BE49-F238E27FC236}">
                  <a16:creationId xmlns:a16="http://schemas.microsoft.com/office/drawing/2014/main" id="{82EF2E60-C996-4D66-2564-601429875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1939"/>
              <a:ext cx="2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</a:rPr>
                <a:t>Out</a:t>
              </a:r>
              <a:endParaRPr lang="en-US" altLang="en-US"/>
            </a:p>
          </p:txBody>
        </p:sp>
        <p:sp>
          <p:nvSpPr>
            <p:cNvPr id="998632" name="Line 232">
              <a:extLst>
                <a:ext uri="{FF2B5EF4-FFF2-40B4-BE49-F238E27FC236}">
                  <a16:creationId xmlns:a16="http://schemas.microsoft.com/office/drawing/2014/main" id="{6A5C93A3-DE1E-360F-91A1-ABAAB6932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2" y="1934"/>
              <a:ext cx="21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>
            <a:extLst>
              <a:ext uri="{FF2B5EF4-FFF2-40B4-BE49-F238E27FC236}">
                <a16:creationId xmlns:a16="http://schemas.microsoft.com/office/drawing/2014/main" id="{F76C78EB-88B4-65D1-193C-5E34689104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sz="4000"/>
              <a:t>Dynamic Reduced Swing Network</a:t>
            </a:r>
          </a:p>
        </p:txBody>
      </p:sp>
      <p:grpSp>
        <p:nvGrpSpPr>
          <p:cNvPr id="1000601" name="Group 153">
            <a:extLst>
              <a:ext uri="{FF2B5EF4-FFF2-40B4-BE49-F238E27FC236}">
                <a16:creationId xmlns:a16="http://schemas.microsoft.com/office/drawing/2014/main" id="{8B4EF7A4-31DB-84A8-B24C-4DA7C02A71C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828800"/>
            <a:ext cx="3763963" cy="1752600"/>
            <a:chOff x="1878" y="1102"/>
            <a:chExt cx="2030" cy="800"/>
          </a:xfrm>
        </p:grpSpPr>
        <p:sp>
          <p:nvSpPr>
            <p:cNvPr id="1000456" name="Line 8">
              <a:extLst>
                <a:ext uri="{FF2B5EF4-FFF2-40B4-BE49-F238E27FC236}">
                  <a16:creationId xmlns:a16="http://schemas.microsoft.com/office/drawing/2014/main" id="{C557A4D7-7E80-9FAD-7793-14357BAAD3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9" y="1859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57" name="Line 9">
              <a:extLst>
                <a:ext uri="{FF2B5EF4-FFF2-40B4-BE49-F238E27FC236}">
                  <a16:creationId xmlns:a16="http://schemas.microsoft.com/office/drawing/2014/main" id="{12F09123-60B0-E7E8-D3A1-61F3B8990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" y="1879"/>
              <a:ext cx="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58" name="Line 10">
              <a:extLst>
                <a:ext uri="{FF2B5EF4-FFF2-40B4-BE49-F238E27FC236}">
                  <a16:creationId xmlns:a16="http://schemas.microsoft.com/office/drawing/2014/main" id="{454618A3-0EEE-C229-4644-7C2449480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4" y="1901"/>
              <a:ext cx="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59" name="Line 11">
              <a:extLst>
                <a:ext uri="{FF2B5EF4-FFF2-40B4-BE49-F238E27FC236}">
                  <a16:creationId xmlns:a16="http://schemas.microsoft.com/office/drawing/2014/main" id="{DF317C56-8234-541E-A0A1-294529115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1532"/>
              <a:ext cx="1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0" name="Line 12">
              <a:extLst>
                <a:ext uri="{FF2B5EF4-FFF2-40B4-BE49-F238E27FC236}">
                  <a16:creationId xmlns:a16="http://schemas.microsoft.com/office/drawing/2014/main" id="{DF449EAB-A1C9-25BF-3E09-D2F1D7935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1637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1" name="Line 13">
              <a:extLst>
                <a:ext uri="{FF2B5EF4-FFF2-40B4-BE49-F238E27FC236}">
                  <a16:creationId xmlns:a16="http://schemas.microsoft.com/office/drawing/2014/main" id="{043BDC89-0339-6A52-E391-1259552B7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8" y="171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2" name="Line 14">
              <a:extLst>
                <a:ext uri="{FF2B5EF4-FFF2-40B4-BE49-F238E27FC236}">
                  <a16:creationId xmlns:a16="http://schemas.microsoft.com/office/drawing/2014/main" id="{CF18B2DE-9712-D165-271B-FBECE2777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737"/>
              <a:ext cx="6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3" name="Line 15">
              <a:extLst>
                <a:ext uri="{FF2B5EF4-FFF2-40B4-BE49-F238E27FC236}">
                  <a16:creationId xmlns:a16="http://schemas.microsoft.com/office/drawing/2014/main" id="{6406D6D1-13B7-BDBC-66E2-46EBB1B0B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3" y="1757"/>
              <a:ext cx="2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4" name="Line 16">
              <a:extLst>
                <a:ext uri="{FF2B5EF4-FFF2-40B4-BE49-F238E27FC236}">
                  <a16:creationId xmlns:a16="http://schemas.microsoft.com/office/drawing/2014/main" id="{0ECE30CF-9844-CE42-7613-DD24A789A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1606"/>
              <a:ext cx="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5" name="Line 17">
              <a:extLst>
                <a:ext uri="{FF2B5EF4-FFF2-40B4-BE49-F238E27FC236}">
                  <a16:creationId xmlns:a16="http://schemas.microsoft.com/office/drawing/2014/main" id="{E55FCE1D-71B7-C853-CE7A-27DE95D6E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4" y="1637"/>
              <a:ext cx="8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6" name="Line 18">
              <a:extLst>
                <a:ext uri="{FF2B5EF4-FFF2-40B4-BE49-F238E27FC236}">
                  <a16:creationId xmlns:a16="http://schemas.microsoft.com/office/drawing/2014/main" id="{2B79D4DA-34EF-631A-9505-0E2251555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169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7" name="Freeform 19">
              <a:extLst>
                <a:ext uri="{FF2B5EF4-FFF2-40B4-BE49-F238E27FC236}">
                  <a16:creationId xmlns:a16="http://schemas.microsoft.com/office/drawing/2014/main" id="{9B1C4472-6DE6-F861-D0AC-7A2DF76F5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785"/>
              <a:ext cx="96" cy="74"/>
            </a:xfrm>
            <a:custGeom>
              <a:avLst/>
              <a:gdLst>
                <a:gd name="T0" fmla="*/ 0 w 96"/>
                <a:gd name="T1" fmla="*/ 0 h 74"/>
                <a:gd name="T2" fmla="*/ 96 w 96"/>
                <a:gd name="T3" fmla="*/ 0 h 74"/>
                <a:gd name="T4" fmla="*/ 96 w 96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4">
                  <a:moveTo>
                    <a:pt x="0" y="0"/>
                  </a:moveTo>
                  <a:lnTo>
                    <a:pt x="96" y="0"/>
                  </a:lnTo>
                  <a:lnTo>
                    <a:pt x="96" y="74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8" name="Freeform 20">
              <a:extLst>
                <a:ext uri="{FF2B5EF4-FFF2-40B4-BE49-F238E27FC236}">
                  <a16:creationId xmlns:a16="http://schemas.microsoft.com/office/drawing/2014/main" id="{B8243CDC-D7DF-5C8E-046B-A85FF8459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532"/>
              <a:ext cx="96" cy="74"/>
            </a:xfrm>
            <a:custGeom>
              <a:avLst/>
              <a:gdLst>
                <a:gd name="T0" fmla="*/ 96 w 96"/>
                <a:gd name="T1" fmla="*/ 0 h 74"/>
                <a:gd name="T2" fmla="*/ 96 w 96"/>
                <a:gd name="T3" fmla="*/ 74 h 74"/>
                <a:gd name="T4" fmla="*/ 0 w 96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4">
                  <a:moveTo>
                    <a:pt x="96" y="0"/>
                  </a:moveTo>
                  <a:lnTo>
                    <a:pt x="96" y="74"/>
                  </a:lnTo>
                  <a:lnTo>
                    <a:pt x="0" y="74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69" name="Line 21">
              <a:extLst>
                <a:ext uri="{FF2B5EF4-FFF2-40B4-BE49-F238E27FC236}">
                  <a16:creationId xmlns:a16="http://schemas.microsoft.com/office/drawing/2014/main" id="{64BD7616-40A9-B0B8-1D03-B79F93D32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1578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0" name="Line 22">
              <a:extLst>
                <a:ext uri="{FF2B5EF4-FFF2-40B4-BE49-F238E27FC236}">
                  <a16:creationId xmlns:a16="http://schemas.microsoft.com/office/drawing/2014/main" id="{EC7C058F-EF06-03C9-A40E-D1C495479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0" y="1637"/>
              <a:ext cx="1" cy="1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1" name="Line 23">
              <a:extLst>
                <a:ext uri="{FF2B5EF4-FFF2-40B4-BE49-F238E27FC236}">
                  <a16:creationId xmlns:a16="http://schemas.microsoft.com/office/drawing/2014/main" id="{484E07C9-79B3-F8A7-AB56-B68A1F83F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8" y="1859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2" name="Line 24">
              <a:extLst>
                <a:ext uri="{FF2B5EF4-FFF2-40B4-BE49-F238E27FC236}">
                  <a16:creationId xmlns:a16="http://schemas.microsoft.com/office/drawing/2014/main" id="{4122968C-1F7A-85A0-16D9-E6266DCC5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1879"/>
              <a:ext cx="6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3" name="Line 25">
              <a:extLst>
                <a:ext uri="{FF2B5EF4-FFF2-40B4-BE49-F238E27FC236}">
                  <a16:creationId xmlns:a16="http://schemas.microsoft.com/office/drawing/2014/main" id="{4B075EE8-E7CF-9798-E882-56382ABC5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3" y="1901"/>
              <a:ext cx="3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4" name="Line 26">
              <a:extLst>
                <a:ext uri="{FF2B5EF4-FFF2-40B4-BE49-F238E27FC236}">
                  <a16:creationId xmlns:a16="http://schemas.microsoft.com/office/drawing/2014/main" id="{F3B433E0-7E84-195A-9989-4AF4C47DB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169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5" name="Freeform 27">
              <a:extLst>
                <a:ext uri="{FF2B5EF4-FFF2-40B4-BE49-F238E27FC236}">
                  <a16:creationId xmlns:a16="http://schemas.microsoft.com/office/drawing/2014/main" id="{DE02CEF0-190A-1F26-B0A1-722E9121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1785"/>
              <a:ext cx="96" cy="74"/>
            </a:xfrm>
            <a:custGeom>
              <a:avLst/>
              <a:gdLst>
                <a:gd name="T0" fmla="*/ 0 w 96"/>
                <a:gd name="T1" fmla="*/ 0 h 74"/>
                <a:gd name="T2" fmla="*/ 96 w 96"/>
                <a:gd name="T3" fmla="*/ 0 h 74"/>
                <a:gd name="T4" fmla="*/ 96 w 96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4">
                  <a:moveTo>
                    <a:pt x="0" y="0"/>
                  </a:moveTo>
                  <a:lnTo>
                    <a:pt x="96" y="0"/>
                  </a:lnTo>
                  <a:lnTo>
                    <a:pt x="96" y="74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6" name="Freeform 28">
              <a:extLst>
                <a:ext uri="{FF2B5EF4-FFF2-40B4-BE49-F238E27FC236}">
                  <a16:creationId xmlns:a16="http://schemas.microsoft.com/office/drawing/2014/main" id="{3B1784B5-CDC0-15F6-37DC-0424A1EA8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1532"/>
              <a:ext cx="96" cy="74"/>
            </a:xfrm>
            <a:custGeom>
              <a:avLst/>
              <a:gdLst>
                <a:gd name="T0" fmla="*/ 96 w 96"/>
                <a:gd name="T1" fmla="*/ 0 h 74"/>
                <a:gd name="T2" fmla="*/ 96 w 96"/>
                <a:gd name="T3" fmla="*/ 74 h 74"/>
                <a:gd name="T4" fmla="*/ 0 w 96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4">
                  <a:moveTo>
                    <a:pt x="96" y="0"/>
                  </a:moveTo>
                  <a:lnTo>
                    <a:pt x="96" y="74"/>
                  </a:lnTo>
                  <a:lnTo>
                    <a:pt x="0" y="74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7" name="Line 29">
              <a:extLst>
                <a:ext uri="{FF2B5EF4-FFF2-40B4-BE49-F238E27FC236}">
                  <a16:creationId xmlns:a16="http://schemas.microsoft.com/office/drawing/2014/main" id="{1057DAB1-8671-F2E2-1845-A48B508B3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6" y="1578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8" name="Line 30">
              <a:extLst>
                <a:ext uri="{FF2B5EF4-FFF2-40B4-BE49-F238E27FC236}">
                  <a16:creationId xmlns:a16="http://schemas.microsoft.com/office/drawing/2014/main" id="{CD3F38D4-31EF-F53F-FCF3-CB2751483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8" y="1637"/>
              <a:ext cx="1" cy="1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79" name="Line 31">
              <a:extLst>
                <a:ext uri="{FF2B5EF4-FFF2-40B4-BE49-F238E27FC236}">
                  <a16:creationId xmlns:a16="http://schemas.microsoft.com/office/drawing/2014/main" id="{38A6FCDF-0F16-7986-D5E5-1527099BA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1" y="185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0" name="Line 32">
              <a:extLst>
                <a:ext uri="{FF2B5EF4-FFF2-40B4-BE49-F238E27FC236}">
                  <a16:creationId xmlns:a16="http://schemas.microsoft.com/office/drawing/2014/main" id="{FA96FE8C-DCB3-7256-C6C2-55890ABAB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8" y="1879"/>
              <a:ext cx="6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1" name="Line 33">
              <a:extLst>
                <a:ext uri="{FF2B5EF4-FFF2-40B4-BE49-F238E27FC236}">
                  <a16:creationId xmlns:a16="http://schemas.microsoft.com/office/drawing/2014/main" id="{70696880-622D-D204-01D8-03A4CED07E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6" y="1901"/>
              <a:ext cx="2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2" name="Line 34">
              <a:extLst>
                <a:ext uri="{FF2B5EF4-FFF2-40B4-BE49-F238E27FC236}">
                  <a16:creationId xmlns:a16="http://schemas.microsoft.com/office/drawing/2014/main" id="{A264E6DB-8BD8-EE66-6675-077F6AE32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1532"/>
              <a:ext cx="1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3" name="Line 35">
              <a:extLst>
                <a:ext uri="{FF2B5EF4-FFF2-40B4-BE49-F238E27FC236}">
                  <a16:creationId xmlns:a16="http://schemas.microsoft.com/office/drawing/2014/main" id="{79361D9F-812A-3333-C6F4-7099746EC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1637"/>
              <a:ext cx="1" cy="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4" name="Line 36">
              <a:extLst>
                <a:ext uri="{FF2B5EF4-FFF2-40B4-BE49-F238E27FC236}">
                  <a16:creationId xmlns:a16="http://schemas.microsoft.com/office/drawing/2014/main" id="{562DBEB6-7008-1F30-04E9-7D6EA3510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4" y="171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5" name="Line 37">
              <a:extLst>
                <a:ext uri="{FF2B5EF4-FFF2-40B4-BE49-F238E27FC236}">
                  <a16:creationId xmlns:a16="http://schemas.microsoft.com/office/drawing/2014/main" id="{438AFFB0-BDB4-C7AF-C56D-2F9FA3958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73" y="1737"/>
              <a:ext cx="6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6" name="Line 38">
              <a:extLst>
                <a:ext uri="{FF2B5EF4-FFF2-40B4-BE49-F238E27FC236}">
                  <a16:creationId xmlns:a16="http://schemas.microsoft.com/office/drawing/2014/main" id="{0CF334B0-B1AE-CAF8-C20C-5A05B1B35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8" y="1757"/>
              <a:ext cx="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7" name="Line 39">
              <a:extLst>
                <a:ext uri="{FF2B5EF4-FFF2-40B4-BE49-F238E27FC236}">
                  <a16:creationId xmlns:a16="http://schemas.microsoft.com/office/drawing/2014/main" id="{7BA90E7A-3EAC-B764-9DE7-A8F592512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1606"/>
              <a:ext cx="8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8" name="Line 40">
              <a:extLst>
                <a:ext uri="{FF2B5EF4-FFF2-40B4-BE49-F238E27FC236}">
                  <a16:creationId xmlns:a16="http://schemas.microsoft.com/office/drawing/2014/main" id="{D860A7BF-2F12-3998-D8EF-FDC4B11B7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" y="1637"/>
              <a:ext cx="8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89" name="Line 41">
              <a:extLst>
                <a:ext uri="{FF2B5EF4-FFF2-40B4-BE49-F238E27FC236}">
                  <a16:creationId xmlns:a16="http://schemas.microsoft.com/office/drawing/2014/main" id="{8A2AC5C8-ACC0-12AF-079C-8ED7060708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0" y="1532"/>
              <a:ext cx="126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0" name="Line 42">
              <a:extLst>
                <a:ext uri="{FF2B5EF4-FFF2-40B4-BE49-F238E27FC236}">
                  <a16:creationId xmlns:a16="http://schemas.microsoft.com/office/drawing/2014/main" id="{9017DE3E-8081-0A7F-1A11-A6C138BE0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3" y="1532"/>
              <a:ext cx="2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1" name="Line 43">
              <a:extLst>
                <a:ext uri="{FF2B5EF4-FFF2-40B4-BE49-F238E27FC236}">
                  <a16:creationId xmlns:a16="http://schemas.microsoft.com/office/drawing/2014/main" id="{84C73E8D-7D11-63B2-FDD2-9730C638B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69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2" name="Freeform 44">
              <a:extLst>
                <a:ext uri="{FF2B5EF4-FFF2-40B4-BE49-F238E27FC236}">
                  <a16:creationId xmlns:a16="http://schemas.microsoft.com/office/drawing/2014/main" id="{E394E8D6-C350-2F1D-8DA4-B09347BD6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785"/>
              <a:ext cx="94" cy="74"/>
            </a:xfrm>
            <a:custGeom>
              <a:avLst/>
              <a:gdLst>
                <a:gd name="T0" fmla="*/ 0 w 94"/>
                <a:gd name="T1" fmla="*/ 0 h 74"/>
                <a:gd name="T2" fmla="*/ 94 w 94"/>
                <a:gd name="T3" fmla="*/ 0 h 74"/>
                <a:gd name="T4" fmla="*/ 94 w 94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4">
                  <a:moveTo>
                    <a:pt x="0" y="0"/>
                  </a:moveTo>
                  <a:lnTo>
                    <a:pt x="94" y="0"/>
                  </a:lnTo>
                  <a:lnTo>
                    <a:pt x="94" y="74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3" name="Freeform 45">
              <a:extLst>
                <a:ext uri="{FF2B5EF4-FFF2-40B4-BE49-F238E27FC236}">
                  <a16:creationId xmlns:a16="http://schemas.microsoft.com/office/drawing/2014/main" id="{4FE67835-880D-0CAF-E8C0-7E75B3C84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532"/>
              <a:ext cx="94" cy="74"/>
            </a:xfrm>
            <a:custGeom>
              <a:avLst/>
              <a:gdLst>
                <a:gd name="T0" fmla="*/ 94 w 94"/>
                <a:gd name="T1" fmla="*/ 0 h 74"/>
                <a:gd name="T2" fmla="*/ 94 w 94"/>
                <a:gd name="T3" fmla="*/ 74 h 74"/>
                <a:gd name="T4" fmla="*/ 0 w 94"/>
                <a:gd name="T5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4">
                  <a:moveTo>
                    <a:pt x="94" y="0"/>
                  </a:moveTo>
                  <a:lnTo>
                    <a:pt x="94" y="74"/>
                  </a:lnTo>
                  <a:lnTo>
                    <a:pt x="0" y="74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4" name="Line 46">
              <a:extLst>
                <a:ext uri="{FF2B5EF4-FFF2-40B4-BE49-F238E27FC236}">
                  <a16:creationId xmlns:a16="http://schemas.microsoft.com/office/drawing/2014/main" id="{7D8BB97F-98C5-2942-35EF-3AF838F04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1578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5" name="Line 47">
              <a:extLst>
                <a:ext uri="{FF2B5EF4-FFF2-40B4-BE49-F238E27FC236}">
                  <a16:creationId xmlns:a16="http://schemas.microsoft.com/office/drawing/2014/main" id="{9AB8FF89-1AA5-4662-E20A-76EBE566C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1" y="1637"/>
              <a:ext cx="1" cy="11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6" name="Line 48">
              <a:extLst>
                <a:ext uri="{FF2B5EF4-FFF2-40B4-BE49-F238E27FC236}">
                  <a16:creationId xmlns:a16="http://schemas.microsoft.com/office/drawing/2014/main" id="{540334FD-BAF6-EB9D-854F-0EB5A33F4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1366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7" name="Freeform 49">
              <a:extLst>
                <a:ext uri="{FF2B5EF4-FFF2-40B4-BE49-F238E27FC236}">
                  <a16:creationId xmlns:a16="http://schemas.microsoft.com/office/drawing/2014/main" id="{A4CF4A10-35E7-D5AC-4BC5-81501DA8E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202"/>
              <a:ext cx="94" cy="75"/>
            </a:xfrm>
            <a:custGeom>
              <a:avLst/>
              <a:gdLst>
                <a:gd name="T0" fmla="*/ 0 w 94"/>
                <a:gd name="T1" fmla="*/ 75 h 75"/>
                <a:gd name="T2" fmla="*/ 94 w 94"/>
                <a:gd name="T3" fmla="*/ 75 h 75"/>
                <a:gd name="T4" fmla="*/ 94 w 9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5">
                  <a:moveTo>
                    <a:pt x="0" y="75"/>
                  </a:moveTo>
                  <a:lnTo>
                    <a:pt x="94" y="75"/>
                  </a:lnTo>
                  <a:lnTo>
                    <a:pt x="94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8" name="Freeform 50">
              <a:extLst>
                <a:ext uri="{FF2B5EF4-FFF2-40B4-BE49-F238E27FC236}">
                  <a16:creationId xmlns:a16="http://schemas.microsoft.com/office/drawing/2014/main" id="{C4E1D176-900A-9ADD-BF64-E0852E77C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" y="1455"/>
              <a:ext cx="94" cy="77"/>
            </a:xfrm>
            <a:custGeom>
              <a:avLst/>
              <a:gdLst>
                <a:gd name="T0" fmla="*/ 94 w 94"/>
                <a:gd name="T1" fmla="*/ 77 h 77"/>
                <a:gd name="T2" fmla="*/ 94 w 94"/>
                <a:gd name="T3" fmla="*/ 0 h 77"/>
                <a:gd name="T4" fmla="*/ 0 w 94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7">
                  <a:moveTo>
                    <a:pt x="94" y="77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499" name="Line 51">
              <a:extLst>
                <a:ext uri="{FF2B5EF4-FFF2-40B4-BE49-F238E27FC236}">
                  <a16:creationId xmlns:a16="http://schemas.microsoft.com/office/drawing/2014/main" id="{E2D0B5F8-117F-92BB-763D-6D4FB5EB4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9" y="1250"/>
              <a:ext cx="1" cy="23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0" name="Line 52">
              <a:extLst>
                <a:ext uri="{FF2B5EF4-FFF2-40B4-BE49-F238E27FC236}">
                  <a16:creationId xmlns:a16="http://schemas.microsoft.com/office/drawing/2014/main" id="{60C0ECDB-46BF-7832-EED2-E03FD4ECB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1" y="1307"/>
              <a:ext cx="1" cy="1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1" name="Line 53">
              <a:extLst>
                <a:ext uri="{FF2B5EF4-FFF2-40B4-BE49-F238E27FC236}">
                  <a16:creationId xmlns:a16="http://schemas.microsoft.com/office/drawing/2014/main" id="{0F8A1C4D-ABDE-45D6-ED61-AB1B7BC488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1" y="1366"/>
              <a:ext cx="1" cy="3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2" name="Oval 54">
              <a:extLst>
                <a:ext uri="{FF2B5EF4-FFF2-40B4-BE49-F238E27FC236}">
                  <a16:creationId xmlns:a16="http://schemas.microsoft.com/office/drawing/2014/main" id="{19991C7A-D3D0-3808-B2FA-C7475F37D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" y="1519"/>
              <a:ext cx="26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3" name="Oval 55">
              <a:extLst>
                <a:ext uri="{FF2B5EF4-FFF2-40B4-BE49-F238E27FC236}">
                  <a16:creationId xmlns:a16="http://schemas.microsoft.com/office/drawing/2014/main" id="{D8AB93A4-9162-08DE-5CEC-83D6322B9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519"/>
              <a:ext cx="26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4" name="Oval 56">
              <a:extLst>
                <a:ext uri="{FF2B5EF4-FFF2-40B4-BE49-F238E27FC236}">
                  <a16:creationId xmlns:a16="http://schemas.microsoft.com/office/drawing/2014/main" id="{B2E991AD-BF21-5458-BB5D-AD35B139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0" y="1519"/>
              <a:ext cx="26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5" name="Oval 57">
              <a:extLst>
                <a:ext uri="{FF2B5EF4-FFF2-40B4-BE49-F238E27FC236}">
                  <a16:creationId xmlns:a16="http://schemas.microsoft.com/office/drawing/2014/main" id="{08A14035-3C0D-0B7F-A84D-D2807988B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1519"/>
              <a:ext cx="27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6" name="Oval 58">
              <a:extLst>
                <a:ext uri="{FF2B5EF4-FFF2-40B4-BE49-F238E27FC236}">
                  <a16:creationId xmlns:a16="http://schemas.microsoft.com/office/drawing/2014/main" id="{1101294A-066C-E818-7EDF-14EAC898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519"/>
              <a:ext cx="26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7" name="Oval 59">
              <a:extLst>
                <a:ext uri="{FF2B5EF4-FFF2-40B4-BE49-F238E27FC236}">
                  <a16:creationId xmlns:a16="http://schemas.microsoft.com/office/drawing/2014/main" id="{0A107935-88FA-43D8-06F1-158B01EFA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1519"/>
              <a:ext cx="26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8" name="Oval 60">
              <a:extLst>
                <a:ext uri="{FF2B5EF4-FFF2-40B4-BE49-F238E27FC236}">
                  <a16:creationId xmlns:a16="http://schemas.microsoft.com/office/drawing/2014/main" id="{DDE282A5-4F62-B2DE-2ADD-C481549C9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1519"/>
              <a:ext cx="26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09" name="Oval 61">
              <a:extLst>
                <a:ext uri="{FF2B5EF4-FFF2-40B4-BE49-F238E27FC236}">
                  <a16:creationId xmlns:a16="http://schemas.microsoft.com/office/drawing/2014/main" id="{CA4AF155-7096-952C-BFF5-E77FA827E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1519"/>
              <a:ext cx="26" cy="2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10" name="Line 62">
              <a:extLst>
                <a:ext uri="{FF2B5EF4-FFF2-40B4-BE49-F238E27FC236}">
                  <a16:creationId xmlns:a16="http://schemas.microsoft.com/office/drawing/2014/main" id="{4B68C2E1-C19D-8E3A-54C1-1D24105F2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" y="1202"/>
              <a:ext cx="9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11" name="Line 63">
              <a:extLst>
                <a:ext uri="{FF2B5EF4-FFF2-40B4-BE49-F238E27FC236}">
                  <a16:creationId xmlns:a16="http://schemas.microsoft.com/office/drawing/2014/main" id="{51A4F021-6BC0-02B5-40AE-7F1F83328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8" y="1366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12" name="Freeform 64">
              <a:extLst>
                <a:ext uri="{FF2B5EF4-FFF2-40B4-BE49-F238E27FC236}">
                  <a16:creationId xmlns:a16="http://schemas.microsoft.com/office/drawing/2014/main" id="{7EA6310F-988D-2441-CDDC-216C727B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1202"/>
              <a:ext cx="96" cy="75"/>
            </a:xfrm>
            <a:custGeom>
              <a:avLst/>
              <a:gdLst>
                <a:gd name="T0" fmla="*/ 0 w 96"/>
                <a:gd name="T1" fmla="*/ 75 h 75"/>
                <a:gd name="T2" fmla="*/ 96 w 96"/>
                <a:gd name="T3" fmla="*/ 75 h 75"/>
                <a:gd name="T4" fmla="*/ 96 w 96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5">
                  <a:moveTo>
                    <a:pt x="0" y="75"/>
                  </a:moveTo>
                  <a:lnTo>
                    <a:pt x="96" y="75"/>
                  </a:lnTo>
                  <a:lnTo>
                    <a:pt x="96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13" name="Freeform 65">
              <a:extLst>
                <a:ext uri="{FF2B5EF4-FFF2-40B4-BE49-F238E27FC236}">
                  <a16:creationId xmlns:a16="http://schemas.microsoft.com/office/drawing/2014/main" id="{15E6E2DA-FAEE-48A0-B360-C59B85D86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" y="1455"/>
              <a:ext cx="96" cy="77"/>
            </a:xfrm>
            <a:custGeom>
              <a:avLst/>
              <a:gdLst>
                <a:gd name="T0" fmla="*/ 96 w 96"/>
                <a:gd name="T1" fmla="*/ 77 h 77"/>
                <a:gd name="T2" fmla="*/ 96 w 96"/>
                <a:gd name="T3" fmla="*/ 0 h 77"/>
                <a:gd name="T4" fmla="*/ 0 w 96"/>
                <a:gd name="T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77">
                  <a:moveTo>
                    <a:pt x="96" y="77"/>
                  </a:move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14" name="Line 66">
              <a:extLst>
                <a:ext uri="{FF2B5EF4-FFF2-40B4-BE49-F238E27FC236}">
                  <a16:creationId xmlns:a16="http://schemas.microsoft.com/office/drawing/2014/main" id="{A893B492-E258-B552-58A6-2F6F35B3B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5" y="1250"/>
              <a:ext cx="1" cy="23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15" name="Line 67">
              <a:extLst>
                <a:ext uri="{FF2B5EF4-FFF2-40B4-BE49-F238E27FC236}">
                  <a16:creationId xmlns:a16="http://schemas.microsoft.com/office/drawing/2014/main" id="{D926A7C5-666C-9579-2430-A36F937EE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9" y="1307"/>
              <a:ext cx="1" cy="11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16" name="Line 68">
              <a:extLst>
                <a:ext uri="{FF2B5EF4-FFF2-40B4-BE49-F238E27FC236}">
                  <a16:creationId xmlns:a16="http://schemas.microsoft.com/office/drawing/2014/main" id="{894A43BB-8EE5-ACF0-19BC-D60B370EE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1202"/>
              <a:ext cx="10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17" name="Oval 69">
              <a:extLst>
                <a:ext uri="{FF2B5EF4-FFF2-40B4-BE49-F238E27FC236}">
                  <a16:creationId xmlns:a16="http://schemas.microsoft.com/office/drawing/2014/main" id="{C7D7FD9B-D3D9-AAE4-6336-DEB902A77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1351"/>
              <a:ext cx="31" cy="30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518" name="Oval 70">
              <a:extLst>
                <a:ext uri="{FF2B5EF4-FFF2-40B4-BE49-F238E27FC236}">
                  <a16:creationId xmlns:a16="http://schemas.microsoft.com/office/drawing/2014/main" id="{2A71631A-6F9E-5501-6824-95C48B3F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" y="1351"/>
              <a:ext cx="30" cy="30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0519" name="Rectangle 71">
              <a:extLst>
                <a:ext uri="{FF2B5EF4-FFF2-40B4-BE49-F238E27FC236}">
                  <a16:creationId xmlns:a16="http://schemas.microsoft.com/office/drawing/2014/main" id="{BA02679E-46B2-DC2A-AD0F-6A273A3C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658"/>
              <a:ext cx="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 sz="3600"/>
            </a:p>
          </p:txBody>
        </p:sp>
        <p:sp>
          <p:nvSpPr>
            <p:cNvPr id="1000520" name="Rectangle 72">
              <a:extLst>
                <a:ext uri="{FF2B5EF4-FFF2-40B4-BE49-F238E27FC236}">
                  <a16:creationId xmlns:a16="http://schemas.microsoft.com/office/drawing/2014/main" id="{72B63017-808B-3225-5450-199ECECA9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46"/>
              <a:ext cx="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In</a:t>
              </a:r>
              <a:endParaRPr lang="en-US" altLang="en-US" sz="3600"/>
            </a:p>
          </p:txBody>
        </p:sp>
        <p:sp>
          <p:nvSpPr>
            <p:cNvPr id="1000521" name="Rectangle 73">
              <a:extLst>
                <a:ext uri="{FF2B5EF4-FFF2-40B4-BE49-F238E27FC236}">
                  <a16:creationId xmlns:a16="http://schemas.microsoft.com/office/drawing/2014/main" id="{41377652-AB56-E499-ECDE-AD1DDFEFB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1682"/>
              <a:ext cx="3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2</a:t>
              </a:r>
              <a:endParaRPr lang="en-US" altLang="en-US" sz="3600"/>
            </a:p>
          </p:txBody>
        </p:sp>
        <p:sp>
          <p:nvSpPr>
            <p:cNvPr id="1000522" name="Rectangle 74">
              <a:extLst>
                <a:ext uri="{FF2B5EF4-FFF2-40B4-BE49-F238E27FC236}">
                  <a16:creationId xmlns:a16="http://schemas.microsoft.com/office/drawing/2014/main" id="{30940054-80B9-DB5C-E332-738AB6862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7" y="1646"/>
              <a:ext cx="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 Ten Roman" pitchFamily="2" charset="0"/>
                </a:rPr>
                <a:t>.</a:t>
              </a:r>
              <a:endParaRPr lang="en-US" altLang="en-US" sz="3600"/>
            </a:p>
          </p:txBody>
        </p:sp>
        <p:sp>
          <p:nvSpPr>
            <p:cNvPr id="1000523" name="Rectangle 75">
              <a:extLst>
                <a:ext uri="{FF2B5EF4-FFF2-40B4-BE49-F238E27FC236}">
                  <a16:creationId xmlns:a16="http://schemas.microsoft.com/office/drawing/2014/main" id="{900322B9-B12F-470F-2661-E99AA9964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658"/>
              <a:ext cx="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 sz="3600"/>
            </a:p>
          </p:txBody>
        </p:sp>
        <p:sp>
          <p:nvSpPr>
            <p:cNvPr id="1000524" name="Rectangle 76">
              <a:extLst>
                <a:ext uri="{FF2B5EF4-FFF2-40B4-BE49-F238E27FC236}">
                  <a16:creationId xmlns:a16="http://schemas.microsoft.com/office/drawing/2014/main" id="{EC723E26-FFBB-5AE2-6C4C-9444A033A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646"/>
              <a:ext cx="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In</a:t>
              </a:r>
              <a:endParaRPr lang="en-US" altLang="en-US" sz="3600"/>
            </a:p>
          </p:txBody>
        </p:sp>
        <p:sp>
          <p:nvSpPr>
            <p:cNvPr id="1000525" name="Rectangle 77">
              <a:extLst>
                <a:ext uri="{FF2B5EF4-FFF2-40B4-BE49-F238E27FC236}">
                  <a16:creationId xmlns:a16="http://schemas.microsoft.com/office/drawing/2014/main" id="{6F7C6B23-012A-9407-370C-1FF1072A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682"/>
              <a:ext cx="34" cy="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1</a:t>
              </a:r>
              <a:endParaRPr lang="en-US" altLang="en-US" sz="3600"/>
            </a:p>
          </p:txBody>
        </p:sp>
        <p:sp>
          <p:nvSpPr>
            <p:cNvPr id="1000526" name="Rectangle 78">
              <a:extLst>
                <a:ext uri="{FF2B5EF4-FFF2-40B4-BE49-F238E27FC236}">
                  <a16:creationId xmlns:a16="http://schemas.microsoft.com/office/drawing/2014/main" id="{D0DAE722-EC14-DDA3-365F-CA8190A0A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1646"/>
              <a:ext cx="2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Times Ten Roman" pitchFamily="2" charset="0"/>
                </a:rPr>
                <a:t>.</a:t>
              </a:r>
              <a:endParaRPr lang="en-US" altLang="en-US" sz="3600"/>
            </a:p>
          </p:txBody>
        </p:sp>
        <p:sp>
          <p:nvSpPr>
            <p:cNvPr id="1000527" name="Rectangle 79">
              <a:extLst>
                <a:ext uri="{FF2B5EF4-FFF2-40B4-BE49-F238E27FC236}">
                  <a16:creationId xmlns:a16="http://schemas.microsoft.com/office/drawing/2014/main" id="{085E3F1F-83F8-B57A-C108-65C3C81D0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330"/>
              <a:ext cx="6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 sz="3600"/>
            </a:p>
          </p:txBody>
        </p:sp>
        <p:sp>
          <p:nvSpPr>
            <p:cNvPr id="1000528" name="Rectangle 80">
              <a:extLst>
                <a:ext uri="{FF2B5EF4-FFF2-40B4-BE49-F238E27FC236}">
                  <a16:creationId xmlns:a16="http://schemas.microsoft.com/office/drawing/2014/main" id="{666E244B-99A4-8663-1727-5498BB157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" y="1316"/>
              <a:ext cx="9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M</a:t>
              </a:r>
              <a:endParaRPr lang="en-US" altLang="en-US" sz="3600"/>
            </a:p>
          </p:txBody>
        </p:sp>
        <p:sp>
          <p:nvSpPr>
            <p:cNvPr id="1000529" name="Rectangle 81">
              <a:extLst>
                <a:ext uri="{FF2B5EF4-FFF2-40B4-BE49-F238E27FC236}">
                  <a16:creationId xmlns:a16="http://schemas.microsoft.com/office/drawing/2014/main" id="{EF3F7ECB-3884-2B23-DE29-36A01509D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1352"/>
              <a:ext cx="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2</a:t>
              </a:r>
              <a:endParaRPr lang="en-US" altLang="en-US" sz="3600"/>
            </a:p>
          </p:txBody>
        </p:sp>
        <p:sp>
          <p:nvSpPr>
            <p:cNvPr id="1000530" name="Rectangle 82">
              <a:extLst>
                <a:ext uri="{FF2B5EF4-FFF2-40B4-BE49-F238E27FC236}">
                  <a16:creationId xmlns:a16="http://schemas.microsoft.com/office/drawing/2014/main" id="{D6AE7C9C-3CF8-8C29-7757-3538A1158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1646"/>
              <a:ext cx="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M</a:t>
              </a:r>
              <a:endParaRPr lang="en-US" altLang="en-US" sz="3600"/>
            </a:p>
          </p:txBody>
        </p:sp>
        <p:sp>
          <p:nvSpPr>
            <p:cNvPr id="1000531" name="Rectangle 83">
              <a:extLst>
                <a:ext uri="{FF2B5EF4-FFF2-40B4-BE49-F238E27FC236}">
                  <a16:creationId xmlns:a16="http://schemas.microsoft.com/office/drawing/2014/main" id="{D09858CB-8414-BC76-5D20-559E3BFAD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680"/>
              <a:ext cx="3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1</a:t>
              </a:r>
              <a:endParaRPr lang="en-US" altLang="en-US" sz="3600"/>
            </a:p>
          </p:txBody>
        </p:sp>
        <p:sp>
          <p:nvSpPr>
            <p:cNvPr id="1000532" name="Rectangle 84">
              <a:extLst>
                <a:ext uri="{FF2B5EF4-FFF2-40B4-BE49-F238E27FC236}">
                  <a16:creationId xmlns:a16="http://schemas.microsoft.com/office/drawing/2014/main" id="{C5C3C9A4-D554-9399-9472-C62D1C948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646"/>
              <a:ext cx="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M</a:t>
              </a:r>
              <a:endParaRPr lang="en-US" altLang="en-US" sz="3600"/>
            </a:p>
          </p:txBody>
        </p:sp>
        <p:sp>
          <p:nvSpPr>
            <p:cNvPr id="1000533" name="Rectangle 85">
              <a:extLst>
                <a:ext uri="{FF2B5EF4-FFF2-40B4-BE49-F238E27FC236}">
                  <a16:creationId xmlns:a16="http://schemas.microsoft.com/office/drawing/2014/main" id="{41FEC9F8-87AD-F778-CBF8-88FBF1ED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1680"/>
              <a:ext cx="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3</a:t>
              </a:r>
              <a:endParaRPr lang="en-US" altLang="en-US" sz="3600"/>
            </a:p>
          </p:txBody>
        </p:sp>
        <p:sp>
          <p:nvSpPr>
            <p:cNvPr id="1000534" name="Rectangle 86">
              <a:extLst>
                <a:ext uri="{FF2B5EF4-FFF2-40B4-BE49-F238E27FC236}">
                  <a16:creationId xmlns:a16="http://schemas.microsoft.com/office/drawing/2014/main" id="{81B4570F-FAB0-AB14-B5FB-171BCFFE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316"/>
              <a:ext cx="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M</a:t>
              </a:r>
              <a:endParaRPr lang="en-US" altLang="en-US" sz="3600"/>
            </a:p>
          </p:txBody>
        </p:sp>
        <p:sp>
          <p:nvSpPr>
            <p:cNvPr id="1000535" name="Rectangle 87">
              <a:extLst>
                <a:ext uri="{FF2B5EF4-FFF2-40B4-BE49-F238E27FC236}">
                  <a16:creationId xmlns:a16="http://schemas.microsoft.com/office/drawing/2014/main" id="{4032A90C-5EA0-ACA2-40C8-60065F73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1352"/>
              <a:ext cx="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  <a:latin typeface="Times Ten Roman" pitchFamily="2" charset="0"/>
                </a:rPr>
                <a:t>4</a:t>
              </a:r>
              <a:endParaRPr lang="en-US" altLang="en-US" sz="3600"/>
            </a:p>
          </p:txBody>
        </p:sp>
        <p:sp>
          <p:nvSpPr>
            <p:cNvPr id="1000536" name="Rectangle 88">
              <a:extLst>
                <a:ext uri="{FF2B5EF4-FFF2-40B4-BE49-F238E27FC236}">
                  <a16:creationId xmlns:a16="http://schemas.microsoft.com/office/drawing/2014/main" id="{34799184-6CAD-45F4-2F23-28E48EF85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1605"/>
              <a:ext cx="6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C</a:t>
              </a:r>
              <a:endParaRPr lang="en-US" altLang="en-US" sz="3600"/>
            </a:p>
          </p:txBody>
        </p:sp>
        <p:sp>
          <p:nvSpPr>
            <p:cNvPr id="1000537" name="Rectangle 89">
              <a:extLst>
                <a:ext uri="{FF2B5EF4-FFF2-40B4-BE49-F238E27FC236}">
                  <a16:creationId xmlns:a16="http://schemas.microsoft.com/office/drawing/2014/main" id="{062AE364-7BA3-6ED7-ED59-FAEA4A0C8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641"/>
              <a:ext cx="10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bus</a:t>
              </a:r>
              <a:endParaRPr lang="en-US" altLang="en-US" sz="3600"/>
            </a:p>
          </p:txBody>
        </p:sp>
        <p:sp>
          <p:nvSpPr>
            <p:cNvPr id="1000538" name="Rectangle 90">
              <a:extLst>
                <a:ext uri="{FF2B5EF4-FFF2-40B4-BE49-F238E27FC236}">
                  <a16:creationId xmlns:a16="http://schemas.microsoft.com/office/drawing/2014/main" id="{950D0337-4829-560F-F4E8-91A1FC320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" y="1589"/>
              <a:ext cx="6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C</a:t>
              </a:r>
              <a:endParaRPr lang="en-US" altLang="en-US" sz="3600"/>
            </a:p>
          </p:txBody>
        </p:sp>
        <p:sp>
          <p:nvSpPr>
            <p:cNvPr id="1000539" name="Rectangle 91">
              <a:extLst>
                <a:ext uri="{FF2B5EF4-FFF2-40B4-BE49-F238E27FC236}">
                  <a16:creationId xmlns:a16="http://schemas.microsoft.com/office/drawing/2014/main" id="{44BA92DE-C56E-11CE-1506-AAC419EEF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1623"/>
              <a:ext cx="9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out</a:t>
              </a:r>
              <a:endParaRPr lang="en-US" altLang="en-US" sz="3600"/>
            </a:p>
          </p:txBody>
        </p:sp>
        <p:sp>
          <p:nvSpPr>
            <p:cNvPr id="1000540" name="Rectangle 92">
              <a:extLst>
                <a:ext uri="{FF2B5EF4-FFF2-40B4-BE49-F238E27FC236}">
                  <a16:creationId xmlns:a16="http://schemas.microsoft.com/office/drawing/2014/main" id="{5828B486-C8D9-CFCB-3906-23E6B7480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8" y="1434"/>
              <a:ext cx="16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Bus</a:t>
              </a:r>
              <a:endParaRPr lang="en-US" altLang="en-US" sz="3600"/>
            </a:p>
          </p:txBody>
        </p:sp>
        <p:sp>
          <p:nvSpPr>
            <p:cNvPr id="1000542" name="Rectangle 94">
              <a:extLst>
                <a:ext uri="{FF2B5EF4-FFF2-40B4-BE49-F238E27FC236}">
                  <a16:creationId xmlns:a16="http://schemas.microsoft.com/office/drawing/2014/main" id="{C4202005-4BA8-927E-2E53-49F0086F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" y="1434"/>
              <a:ext cx="1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Out</a:t>
              </a:r>
              <a:endParaRPr lang="en-US" altLang="en-US" sz="3600"/>
            </a:p>
          </p:txBody>
        </p:sp>
        <p:sp>
          <p:nvSpPr>
            <p:cNvPr id="1000543" name="Rectangle 95">
              <a:extLst>
                <a:ext uri="{FF2B5EF4-FFF2-40B4-BE49-F238E27FC236}">
                  <a16:creationId xmlns:a16="http://schemas.microsoft.com/office/drawing/2014/main" id="{9049EC47-458B-BDF4-CD60-4CED4E8B4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1102"/>
              <a:ext cx="7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 sz="3600"/>
            </a:p>
          </p:txBody>
        </p:sp>
        <p:sp>
          <p:nvSpPr>
            <p:cNvPr id="1000544" name="Rectangle 96">
              <a:extLst>
                <a:ext uri="{FF2B5EF4-FFF2-40B4-BE49-F238E27FC236}">
                  <a16:creationId xmlns:a16="http://schemas.microsoft.com/office/drawing/2014/main" id="{B8DD70E5-96F6-15E6-26DD-AA506E6D6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1136"/>
              <a:ext cx="1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 sz="3600"/>
            </a:p>
          </p:txBody>
        </p:sp>
        <p:sp>
          <p:nvSpPr>
            <p:cNvPr id="1000545" name="Rectangle 97">
              <a:extLst>
                <a:ext uri="{FF2B5EF4-FFF2-40B4-BE49-F238E27FC236}">
                  <a16:creationId xmlns:a16="http://schemas.microsoft.com/office/drawing/2014/main" id="{E396708B-845F-8956-9B00-7D4404E15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102"/>
              <a:ext cx="6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 sz="3600"/>
            </a:p>
          </p:txBody>
        </p:sp>
        <p:sp>
          <p:nvSpPr>
            <p:cNvPr id="1000546" name="Rectangle 98">
              <a:extLst>
                <a:ext uri="{FF2B5EF4-FFF2-40B4-BE49-F238E27FC236}">
                  <a16:creationId xmlns:a16="http://schemas.microsoft.com/office/drawing/2014/main" id="{27B33B82-CEE5-6F83-AE29-A383A83C7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1136"/>
              <a:ext cx="11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 sz="3600"/>
            </a:p>
          </p:txBody>
        </p:sp>
      </p:grpSp>
      <p:sp>
        <p:nvSpPr>
          <p:cNvPr id="1000586" name="Rectangle 138">
            <a:extLst>
              <a:ext uri="{FF2B5EF4-FFF2-40B4-BE49-F238E27FC236}">
                <a16:creationId xmlns:a16="http://schemas.microsoft.com/office/drawing/2014/main" id="{4E5C9B53-1B2F-6157-8258-7EE4AFEF5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0" y="4367213"/>
            <a:ext cx="476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V(Volt)</a:t>
            </a:r>
            <a:endParaRPr lang="en-US" altLang="en-US"/>
          </a:p>
        </p:txBody>
      </p:sp>
      <p:grpSp>
        <p:nvGrpSpPr>
          <p:cNvPr id="1000602" name="Group 154">
            <a:extLst>
              <a:ext uri="{FF2B5EF4-FFF2-40B4-BE49-F238E27FC236}">
                <a16:creationId xmlns:a16="http://schemas.microsoft.com/office/drawing/2014/main" id="{53A286AF-3488-A330-0AC9-C5DF9FFD22D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3714750" cy="2727325"/>
            <a:chOff x="2163" y="2127"/>
            <a:chExt cx="1557" cy="1196"/>
          </a:xfrm>
        </p:grpSpPr>
        <p:sp>
          <p:nvSpPr>
            <p:cNvPr id="1000547" name="Rectangle 99">
              <a:extLst>
                <a:ext uri="{FF2B5EF4-FFF2-40B4-BE49-F238E27FC236}">
                  <a16:creationId xmlns:a16="http://schemas.microsoft.com/office/drawing/2014/main" id="{234FC642-84AD-08B6-48FA-7FFB823B5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2662"/>
              <a:ext cx="43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 sz="1200"/>
            </a:p>
          </p:txBody>
        </p:sp>
        <p:sp>
          <p:nvSpPr>
            <p:cNvPr id="1000548" name="Rectangle 100">
              <a:extLst>
                <a:ext uri="{FF2B5EF4-FFF2-40B4-BE49-F238E27FC236}">
                  <a16:creationId xmlns:a16="http://schemas.microsoft.com/office/drawing/2014/main" id="{BB2C3E61-73F3-6BC7-991F-CC8A63BCE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2421"/>
              <a:ext cx="5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 sz="1200"/>
            </a:p>
          </p:txBody>
        </p:sp>
        <p:sp>
          <p:nvSpPr>
            <p:cNvPr id="1000549" name="Rectangle 101">
              <a:extLst>
                <a:ext uri="{FF2B5EF4-FFF2-40B4-BE49-F238E27FC236}">
                  <a16:creationId xmlns:a16="http://schemas.microsoft.com/office/drawing/2014/main" id="{92B4D28A-E39A-FA07-C16B-DD738749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2456"/>
              <a:ext cx="95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bus</a:t>
              </a:r>
              <a:endParaRPr lang="en-US" altLang="en-US" sz="1200"/>
            </a:p>
          </p:txBody>
        </p:sp>
        <p:sp>
          <p:nvSpPr>
            <p:cNvPr id="1000550" name="Rectangle 102">
              <a:extLst>
                <a:ext uri="{FF2B5EF4-FFF2-40B4-BE49-F238E27FC236}">
                  <a16:creationId xmlns:a16="http://schemas.microsoft.com/office/drawing/2014/main" id="{67E3BCF0-CD82-540C-CF0E-B38E2972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2358"/>
              <a:ext cx="5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 sz="1200"/>
            </a:p>
          </p:txBody>
        </p:sp>
        <p:sp>
          <p:nvSpPr>
            <p:cNvPr id="1000551" name="Rectangle 103">
              <a:extLst>
                <a:ext uri="{FF2B5EF4-FFF2-40B4-BE49-F238E27FC236}">
                  <a16:creationId xmlns:a16="http://schemas.microsoft.com/office/drawing/2014/main" id="{B00E3BBB-70E0-FABB-F656-D0952381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2392"/>
              <a:ext cx="14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asym</a:t>
              </a:r>
              <a:endParaRPr lang="en-US" altLang="en-US" sz="1200"/>
            </a:p>
          </p:txBody>
        </p:sp>
        <p:sp>
          <p:nvSpPr>
            <p:cNvPr id="1000552" name="Rectangle 104">
              <a:extLst>
                <a:ext uri="{FF2B5EF4-FFF2-40B4-BE49-F238E27FC236}">
                  <a16:creationId xmlns:a16="http://schemas.microsoft.com/office/drawing/2014/main" id="{62CA7225-3EC1-559F-C33B-04CE1B16A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491"/>
              <a:ext cx="5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 sz="1200"/>
            </a:p>
          </p:txBody>
        </p:sp>
        <p:sp>
          <p:nvSpPr>
            <p:cNvPr id="1000553" name="Rectangle 105">
              <a:extLst>
                <a:ext uri="{FF2B5EF4-FFF2-40B4-BE49-F238E27FC236}">
                  <a16:creationId xmlns:a16="http://schemas.microsoft.com/office/drawing/2014/main" id="{EBEEA6E8-CD4B-D691-9002-28FC9DC53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527"/>
              <a:ext cx="11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sym</a:t>
              </a:r>
              <a:endParaRPr lang="en-US" altLang="en-US" sz="1200"/>
            </a:p>
          </p:txBody>
        </p:sp>
        <p:sp>
          <p:nvSpPr>
            <p:cNvPr id="1000554" name="Rectangle 106">
              <a:extLst>
                <a:ext uri="{FF2B5EF4-FFF2-40B4-BE49-F238E27FC236}">
                  <a16:creationId xmlns:a16="http://schemas.microsoft.com/office/drawing/2014/main" id="{3B24BCCC-6F1C-9E64-531F-9C4D9B039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7" y="2127"/>
              <a:ext cx="1414" cy="1011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55" name="Line 107">
              <a:extLst>
                <a:ext uri="{FF2B5EF4-FFF2-40B4-BE49-F238E27FC236}">
                  <a16:creationId xmlns:a16="http://schemas.microsoft.com/office/drawing/2014/main" id="{A3A46FB9-EE28-C54F-E483-C1C21EF31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2" y="3085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56" name="Line 108">
              <a:extLst>
                <a:ext uri="{FF2B5EF4-FFF2-40B4-BE49-F238E27FC236}">
                  <a16:creationId xmlns:a16="http://schemas.microsoft.com/office/drawing/2014/main" id="{715F92A6-85B1-44B3-18BE-63FE00AA0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7" y="2952"/>
              <a:ext cx="5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57" name="Line 109">
              <a:extLst>
                <a:ext uri="{FF2B5EF4-FFF2-40B4-BE49-F238E27FC236}">
                  <a16:creationId xmlns:a16="http://schemas.microsoft.com/office/drawing/2014/main" id="{DBEEA781-361E-095A-E745-92EA03E3C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7" y="2769"/>
              <a:ext cx="5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58" name="Line 110">
              <a:extLst>
                <a:ext uri="{FF2B5EF4-FFF2-40B4-BE49-F238E27FC236}">
                  <a16:creationId xmlns:a16="http://schemas.microsoft.com/office/drawing/2014/main" id="{F4267B9B-7B9F-EBCE-7D76-56616B2B5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7" y="2586"/>
              <a:ext cx="5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59" name="Line 111">
              <a:extLst>
                <a:ext uri="{FF2B5EF4-FFF2-40B4-BE49-F238E27FC236}">
                  <a16:creationId xmlns:a16="http://schemas.microsoft.com/office/drawing/2014/main" id="{A29BFC4C-DE1D-0B3E-9601-43544E567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7" y="2400"/>
              <a:ext cx="5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0" name="Line 112">
              <a:extLst>
                <a:ext uri="{FF2B5EF4-FFF2-40B4-BE49-F238E27FC236}">
                  <a16:creationId xmlns:a16="http://schemas.microsoft.com/office/drawing/2014/main" id="{9452A50B-9271-F38F-D890-89AD68D60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7" y="2217"/>
              <a:ext cx="5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1" name="Line 113">
              <a:extLst>
                <a:ext uri="{FF2B5EF4-FFF2-40B4-BE49-F238E27FC236}">
                  <a16:creationId xmlns:a16="http://schemas.microsoft.com/office/drawing/2014/main" id="{BA02F092-1C30-E929-EAC6-427DBA116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952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2" name="Line 114">
              <a:extLst>
                <a:ext uri="{FF2B5EF4-FFF2-40B4-BE49-F238E27FC236}">
                  <a16:creationId xmlns:a16="http://schemas.microsoft.com/office/drawing/2014/main" id="{C55E88B4-5E35-6C32-9C82-22F63F3D84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769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3" name="Line 115">
              <a:extLst>
                <a:ext uri="{FF2B5EF4-FFF2-40B4-BE49-F238E27FC236}">
                  <a16:creationId xmlns:a16="http://schemas.microsoft.com/office/drawing/2014/main" id="{0349D2CE-6814-2FFF-B76B-A9B18DDF8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586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4" name="Line 116">
              <a:extLst>
                <a:ext uri="{FF2B5EF4-FFF2-40B4-BE49-F238E27FC236}">
                  <a16:creationId xmlns:a16="http://schemas.microsoft.com/office/drawing/2014/main" id="{18DE7031-ECAE-28A6-FB6B-FBACA8DC5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400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5" name="Line 117">
              <a:extLst>
                <a:ext uri="{FF2B5EF4-FFF2-40B4-BE49-F238E27FC236}">
                  <a16:creationId xmlns:a16="http://schemas.microsoft.com/office/drawing/2014/main" id="{F4C4E6B2-DE6D-97FC-DB5F-AA8B3DFD2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8" y="2217"/>
              <a:ext cx="53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6" name="Line 118">
              <a:extLst>
                <a:ext uri="{FF2B5EF4-FFF2-40B4-BE49-F238E27FC236}">
                  <a16:creationId xmlns:a16="http://schemas.microsoft.com/office/drawing/2014/main" id="{2B9DB71F-4ACD-A433-CEEF-41B867C50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8" y="3085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7" name="Line 119">
              <a:extLst>
                <a:ext uri="{FF2B5EF4-FFF2-40B4-BE49-F238E27FC236}">
                  <a16:creationId xmlns:a16="http://schemas.microsoft.com/office/drawing/2014/main" id="{99B35C28-4E26-3519-0601-6D6204D7E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4" y="3085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8" name="Line 120">
              <a:extLst>
                <a:ext uri="{FF2B5EF4-FFF2-40B4-BE49-F238E27FC236}">
                  <a16:creationId xmlns:a16="http://schemas.microsoft.com/office/drawing/2014/main" id="{F24F515B-F802-B174-190D-E80006467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3085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69" name="Line 121">
              <a:extLst>
                <a:ext uri="{FF2B5EF4-FFF2-40B4-BE49-F238E27FC236}">
                  <a16:creationId xmlns:a16="http://schemas.microsoft.com/office/drawing/2014/main" id="{C855A85A-7EE1-2DA0-34DD-AE3092D69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5" y="3085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70" name="Line 122">
              <a:extLst>
                <a:ext uri="{FF2B5EF4-FFF2-40B4-BE49-F238E27FC236}">
                  <a16:creationId xmlns:a16="http://schemas.microsoft.com/office/drawing/2014/main" id="{B1C0EB03-9F31-DC3B-538B-A770D5A33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2" y="2127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71" name="Line 123">
              <a:extLst>
                <a:ext uri="{FF2B5EF4-FFF2-40B4-BE49-F238E27FC236}">
                  <a16:creationId xmlns:a16="http://schemas.microsoft.com/office/drawing/2014/main" id="{4B24C04B-D8B6-D54A-35E4-068A1CDEDD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8" y="2127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72" name="Line 124">
              <a:extLst>
                <a:ext uri="{FF2B5EF4-FFF2-40B4-BE49-F238E27FC236}">
                  <a16:creationId xmlns:a16="http://schemas.microsoft.com/office/drawing/2014/main" id="{E673F68A-D40F-8982-638B-CBE02C895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4" y="2127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73" name="Line 125">
              <a:extLst>
                <a:ext uri="{FF2B5EF4-FFF2-40B4-BE49-F238E27FC236}">
                  <a16:creationId xmlns:a16="http://schemas.microsoft.com/office/drawing/2014/main" id="{1F44C5BB-8CF8-6C19-D6E4-090B5DCDC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9" y="2127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74" name="Line 126">
              <a:extLst>
                <a:ext uri="{FF2B5EF4-FFF2-40B4-BE49-F238E27FC236}">
                  <a16:creationId xmlns:a16="http://schemas.microsoft.com/office/drawing/2014/main" id="{E04D84E8-637E-D53D-B7B9-3F358893E1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5" y="2127"/>
              <a:ext cx="1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75" name="Rectangle 127">
              <a:extLst>
                <a:ext uri="{FF2B5EF4-FFF2-40B4-BE49-F238E27FC236}">
                  <a16:creationId xmlns:a16="http://schemas.microsoft.com/office/drawing/2014/main" id="{A5AAF5FA-7AB8-FB37-5B61-2D18D51CD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" y="3147"/>
              <a:ext cx="3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2</a:t>
              </a:r>
              <a:endParaRPr lang="en-US" altLang="en-US" sz="1200"/>
            </a:p>
          </p:txBody>
        </p:sp>
        <p:sp>
          <p:nvSpPr>
            <p:cNvPr id="1000576" name="Rectangle 128">
              <a:extLst>
                <a:ext uri="{FF2B5EF4-FFF2-40B4-BE49-F238E27FC236}">
                  <a16:creationId xmlns:a16="http://schemas.microsoft.com/office/drawing/2014/main" id="{739E206E-18B6-422D-A264-8263F6076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3147"/>
              <a:ext cx="3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4</a:t>
              </a:r>
              <a:endParaRPr lang="en-US" altLang="en-US" sz="1200"/>
            </a:p>
          </p:txBody>
        </p:sp>
        <p:sp>
          <p:nvSpPr>
            <p:cNvPr id="1000577" name="Rectangle 129">
              <a:extLst>
                <a:ext uri="{FF2B5EF4-FFF2-40B4-BE49-F238E27FC236}">
                  <a16:creationId xmlns:a16="http://schemas.microsoft.com/office/drawing/2014/main" id="{FD3DB429-EE28-9574-A995-E6DE76A1F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3147"/>
              <a:ext cx="3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6</a:t>
              </a:r>
              <a:endParaRPr lang="en-US" altLang="en-US" sz="1200"/>
            </a:p>
          </p:txBody>
        </p:sp>
        <p:sp>
          <p:nvSpPr>
            <p:cNvPr id="1000578" name="Rectangle 130">
              <a:extLst>
                <a:ext uri="{FF2B5EF4-FFF2-40B4-BE49-F238E27FC236}">
                  <a16:creationId xmlns:a16="http://schemas.microsoft.com/office/drawing/2014/main" id="{8EE12CBA-EFC4-1DD2-8D2D-B05A239D4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3243"/>
              <a:ext cx="25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time (ns)</a:t>
              </a:r>
              <a:endParaRPr lang="en-US" altLang="en-US" sz="1200"/>
            </a:p>
          </p:txBody>
        </p:sp>
        <p:sp>
          <p:nvSpPr>
            <p:cNvPr id="1000587" name="Rectangle 139">
              <a:extLst>
                <a:ext uri="{FF2B5EF4-FFF2-40B4-BE49-F238E27FC236}">
                  <a16:creationId xmlns:a16="http://schemas.microsoft.com/office/drawing/2014/main" id="{2BDDACBF-06D1-892D-59EC-827432CF5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3147"/>
              <a:ext cx="3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8</a:t>
              </a:r>
              <a:endParaRPr lang="en-US" altLang="en-US" sz="1200"/>
            </a:p>
          </p:txBody>
        </p:sp>
        <p:sp>
          <p:nvSpPr>
            <p:cNvPr id="1000588" name="Rectangle 140">
              <a:extLst>
                <a:ext uri="{FF2B5EF4-FFF2-40B4-BE49-F238E27FC236}">
                  <a16:creationId xmlns:a16="http://schemas.microsoft.com/office/drawing/2014/main" id="{4340DB99-FC49-B170-150D-13895C667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3147"/>
              <a:ext cx="64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10</a:t>
              </a:r>
              <a:endParaRPr lang="en-US" altLang="en-US" sz="1200"/>
            </a:p>
          </p:txBody>
        </p:sp>
        <p:sp>
          <p:nvSpPr>
            <p:cNvPr id="1000589" name="Rectangle 141">
              <a:extLst>
                <a:ext uri="{FF2B5EF4-FFF2-40B4-BE49-F238E27FC236}">
                  <a16:creationId xmlns:a16="http://schemas.microsoft.com/office/drawing/2014/main" id="{C75367BB-469B-609B-1B1E-C63BC9A1F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3147"/>
              <a:ext cx="64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12</a:t>
              </a:r>
              <a:endParaRPr lang="en-US" altLang="en-US" sz="1200"/>
            </a:p>
          </p:txBody>
        </p:sp>
        <p:sp>
          <p:nvSpPr>
            <p:cNvPr id="1000590" name="Rectangle 142">
              <a:extLst>
                <a:ext uri="{FF2B5EF4-FFF2-40B4-BE49-F238E27FC236}">
                  <a16:creationId xmlns:a16="http://schemas.microsoft.com/office/drawing/2014/main" id="{9FB68362-FC1B-FA9A-70BB-E37CB3F4D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9" y="3147"/>
              <a:ext cx="3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0</a:t>
              </a:r>
              <a:endParaRPr lang="en-US" altLang="en-US" sz="1200"/>
            </a:p>
          </p:txBody>
        </p:sp>
        <p:sp>
          <p:nvSpPr>
            <p:cNvPr id="1000591" name="Rectangle 143">
              <a:extLst>
                <a:ext uri="{FF2B5EF4-FFF2-40B4-BE49-F238E27FC236}">
                  <a16:creationId xmlns:a16="http://schemas.microsoft.com/office/drawing/2014/main" id="{01371C94-3DD8-EDE0-6C6D-229C31656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911"/>
              <a:ext cx="8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0.5</a:t>
              </a:r>
              <a:endParaRPr lang="en-US" altLang="en-US" sz="1200"/>
            </a:p>
          </p:txBody>
        </p:sp>
        <p:sp>
          <p:nvSpPr>
            <p:cNvPr id="1000592" name="Rectangle 144">
              <a:extLst>
                <a:ext uri="{FF2B5EF4-FFF2-40B4-BE49-F238E27FC236}">
                  <a16:creationId xmlns:a16="http://schemas.microsoft.com/office/drawing/2014/main" id="{A7F7249C-3172-3559-CA2E-4304408A7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727"/>
              <a:ext cx="3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1</a:t>
              </a:r>
              <a:endParaRPr lang="en-US" altLang="en-US" sz="1200"/>
            </a:p>
          </p:txBody>
        </p:sp>
        <p:sp>
          <p:nvSpPr>
            <p:cNvPr id="1000593" name="Rectangle 145">
              <a:extLst>
                <a:ext uri="{FF2B5EF4-FFF2-40B4-BE49-F238E27FC236}">
                  <a16:creationId xmlns:a16="http://schemas.microsoft.com/office/drawing/2014/main" id="{88308642-46DF-4318-FAEE-91152436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543"/>
              <a:ext cx="8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1.5</a:t>
              </a:r>
              <a:endParaRPr lang="en-US" altLang="en-US" sz="1200"/>
            </a:p>
          </p:txBody>
        </p:sp>
        <p:sp>
          <p:nvSpPr>
            <p:cNvPr id="1000594" name="Rectangle 146">
              <a:extLst>
                <a:ext uri="{FF2B5EF4-FFF2-40B4-BE49-F238E27FC236}">
                  <a16:creationId xmlns:a16="http://schemas.microsoft.com/office/drawing/2014/main" id="{28392B10-2082-E95F-22C6-01D0853E4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2359"/>
              <a:ext cx="3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2</a:t>
              </a:r>
              <a:endParaRPr lang="en-US" altLang="en-US" sz="1200"/>
            </a:p>
          </p:txBody>
        </p:sp>
        <p:sp>
          <p:nvSpPr>
            <p:cNvPr id="1000595" name="Rectangle 147">
              <a:extLst>
                <a:ext uri="{FF2B5EF4-FFF2-40B4-BE49-F238E27FC236}">
                  <a16:creationId xmlns:a16="http://schemas.microsoft.com/office/drawing/2014/main" id="{2DFC1A7E-81BD-2F28-DA68-AEA2EDC98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177"/>
              <a:ext cx="80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2.5</a:t>
              </a:r>
              <a:endParaRPr lang="en-US" altLang="en-US" sz="1200"/>
            </a:p>
          </p:txBody>
        </p:sp>
        <p:sp>
          <p:nvSpPr>
            <p:cNvPr id="1000596" name="Rectangle 148">
              <a:extLst>
                <a:ext uri="{FF2B5EF4-FFF2-40B4-BE49-F238E27FC236}">
                  <a16:creationId xmlns:a16="http://schemas.microsoft.com/office/drawing/2014/main" id="{39E70B6C-705C-ACFC-6B56-A75520FA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096"/>
              <a:ext cx="32" cy="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i="0">
                  <a:solidFill>
                    <a:srgbClr val="000000"/>
                  </a:solidFill>
                  <a:latin typeface="Times Ten Roman" pitchFamily="2" charset="0"/>
                </a:rPr>
                <a:t>0</a:t>
              </a:r>
              <a:endParaRPr lang="en-US" altLang="en-US" sz="1200"/>
            </a:p>
          </p:txBody>
        </p:sp>
        <p:sp>
          <p:nvSpPr>
            <p:cNvPr id="1000597" name="Freeform 149">
              <a:extLst>
                <a:ext uri="{FF2B5EF4-FFF2-40B4-BE49-F238E27FC236}">
                  <a16:creationId xmlns:a16="http://schemas.microsoft.com/office/drawing/2014/main" id="{4AAF8C38-3A0F-DBF3-0830-35A9709BA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2217"/>
              <a:ext cx="1255" cy="921"/>
            </a:xfrm>
            <a:custGeom>
              <a:avLst/>
              <a:gdLst>
                <a:gd name="T0" fmla="*/ 0 w 575"/>
                <a:gd name="T1" fmla="*/ 422 h 422"/>
                <a:gd name="T2" fmla="*/ 5 w 575"/>
                <a:gd name="T3" fmla="*/ 4 h 422"/>
                <a:gd name="T4" fmla="*/ 9 w 575"/>
                <a:gd name="T5" fmla="*/ 0 h 422"/>
                <a:gd name="T6" fmla="*/ 541 w 575"/>
                <a:gd name="T7" fmla="*/ 0 h 422"/>
                <a:gd name="T8" fmla="*/ 546 w 575"/>
                <a:gd name="T9" fmla="*/ 422 h 422"/>
                <a:gd name="T10" fmla="*/ 575 w 575"/>
                <a:gd name="T11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5" h="422">
                  <a:moveTo>
                    <a:pt x="0" y="422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0"/>
                    <a:pt x="9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46" y="422"/>
                    <a:pt x="546" y="422"/>
                    <a:pt x="546" y="422"/>
                  </a:cubicBezTo>
                  <a:cubicBezTo>
                    <a:pt x="575" y="422"/>
                    <a:pt x="575" y="422"/>
                    <a:pt x="575" y="422"/>
                  </a:cubicBezTo>
                </a:path>
              </a:pathLst>
            </a:custGeom>
            <a:noFill/>
            <a:ln w="17463" cap="flat">
              <a:solidFill>
                <a:srgbClr val="66666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98" name="Freeform 150">
              <a:extLst>
                <a:ext uri="{FF2B5EF4-FFF2-40B4-BE49-F238E27FC236}">
                  <a16:creationId xmlns:a16="http://schemas.microsoft.com/office/drawing/2014/main" id="{8D9C0B25-0EAD-E934-BF67-EAD029339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2217"/>
              <a:ext cx="1094" cy="925"/>
            </a:xfrm>
            <a:custGeom>
              <a:avLst/>
              <a:gdLst>
                <a:gd name="T0" fmla="*/ 0 w 501"/>
                <a:gd name="T1" fmla="*/ 422 h 424"/>
                <a:gd name="T2" fmla="*/ 157 w 501"/>
                <a:gd name="T3" fmla="*/ 397 h 424"/>
                <a:gd name="T4" fmla="*/ 231 w 501"/>
                <a:gd name="T5" fmla="*/ 296 h 424"/>
                <a:gd name="T6" fmla="*/ 263 w 501"/>
                <a:gd name="T7" fmla="*/ 93 h 424"/>
                <a:gd name="T8" fmla="*/ 290 w 501"/>
                <a:gd name="T9" fmla="*/ 44 h 424"/>
                <a:gd name="T10" fmla="*/ 417 w 501"/>
                <a:gd name="T11" fmla="*/ 3 h 424"/>
                <a:gd name="T12" fmla="*/ 427 w 501"/>
                <a:gd name="T13" fmla="*/ 8 h 424"/>
                <a:gd name="T14" fmla="*/ 436 w 501"/>
                <a:gd name="T15" fmla="*/ 145 h 424"/>
                <a:gd name="T16" fmla="*/ 444 w 501"/>
                <a:gd name="T17" fmla="*/ 409 h 424"/>
                <a:gd name="T18" fmla="*/ 455 w 501"/>
                <a:gd name="T19" fmla="*/ 422 h 424"/>
                <a:gd name="T20" fmla="*/ 501 w 501"/>
                <a:gd name="T21" fmla="*/ 422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1" h="424">
                  <a:moveTo>
                    <a:pt x="0" y="422"/>
                  </a:moveTo>
                  <a:cubicBezTo>
                    <a:pt x="0" y="422"/>
                    <a:pt x="100" y="424"/>
                    <a:pt x="157" y="397"/>
                  </a:cubicBezTo>
                  <a:cubicBezTo>
                    <a:pt x="157" y="397"/>
                    <a:pt x="221" y="370"/>
                    <a:pt x="231" y="296"/>
                  </a:cubicBezTo>
                  <a:cubicBezTo>
                    <a:pt x="231" y="296"/>
                    <a:pt x="260" y="110"/>
                    <a:pt x="263" y="93"/>
                  </a:cubicBezTo>
                  <a:cubicBezTo>
                    <a:pt x="263" y="93"/>
                    <a:pt x="271" y="58"/>
                    <a:pt x="290" y="44"/>
                  </a:cubicBezTo>
                  <a:cubicBezTo>
                    <a:pt x="290" y="44"/>
                    <a:pt x="335" y="11"/>
                    <a:pt x="417" y="3"/>
                  </a:cubicBezTo>
                  <a:cubicBezTo>
                    <a:pt x="417" y="3"/>
                    <a:pt x="426" y="0"/>
                    <a:pt x="427" y="8"/>
                  </a:cubicBezTo>
                  <a:cubicBezTo>
                    <a:pt x="427" y="8"/>
                    <a:pt x="433" y="57"/>
                    <a:pt x="436" y="145"/>
                  </a:cubicBezTo>
                  <a:cubicBezTo>
                    <a:pt x="436" y="145"/>
                    <a:pt x="443" y="377"/>
                    <a:pt x="444" y="409"/>
                  </a:cubicBezTo>
                  <a:cubicBezTo>
                    <a:pt x="444" y="409"/>
                    <a:pt x="445" y="422"/>
                    <a:pt x="455" y="422"/>
                  </a:cubicBezTo>
                  <a:cubicBezTo>
                    <a:pt x="501" y="422"/>
                    <a:pt x="501" y="422"/>
                    <a:pt x="501" y="422"/>
                  </a:cubicBezTo>
                </a:path>
              </a:pathLst>
            </a:custGeom>
            <a:noFill/>
            <a:ln w="17463" cap="flat">
              <a:solidFill>
                <a:srgbClr val="9999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599" name="Freeform 151">
              <a:extLst>
                <a:ext uri="{FF2B5EF4-FFF2-40B4-BE49-F238E27FC236}">
                  <a16:creationId xmlns:a16="http://schemas.microsoft.com/office/drawing/2014/main" id="{71055EFA-96E3-4BA7-9AD5-E3F8491D5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2208"/>
              <a:ext cx="1414" cy="930"/>
            </a:xfrm>
            <a:custGeom>
              <a:avLst/>
              <a:gdLst>
                <a:gd name="T0" fmla="*/ 0 w 648"/>
                <a:gd name="T1" fmla="*/ 426 h 426"/>
                <a:gd name="T2" fmla="*/ 147 w 648"/>
                <a:gd name="T3" fmla="*/ 426 h 426"/>
                <a:gd name="T4" fmla="*/ 219 w 648"/>
                <a:gd name="T5" fmla="*/ 381 h 426"/>
                <a:gd name="T6" fmla="*/ 249 w 648"/>
                <a:gd name="T7" fmla="*/ 272 h 426"/>
                <a:gd name="T8" fmla="*/ 265 w 648"/>
                <a:gd name="T9" fmla="*/ 150 h 426"/>
                <a:gd name="T10" fmla="*/ 277 w 648"/>
                <a:gd name="T11" fmla="*/ 47 h 426"/>
                <a:gd name="T12" fmla="*/ 300 w 648"/>
                <a:gd name="T13" fmla="*/ 18 h 426"/>
                <a:gd name="T14" fmla="*/ 566 w 648"/>
                <a:gd name="T15" fmla="*/ 6 h 426"/>
                <a:gd name="T16" fmla="*/ 570 w 648"/>
                <a:gd name="T17" fmla="*/ 4 h 426"/>
                <a:gd name="T18" fmla="*/ 578 w 648"/>
                <a:gd name="T19" fmla="*/ 5 h 426"/>
                <a:gd name="T20" fmla="*/ 588 w 648"/>
                <a:gd name="T21" fmla="*/ 20 h 426"/>
                <a:gd name="T22" fmla="*/ 597 w 648"/>
                <a:gd name="T23" fmla="*/ 157 h 426"/>
                <a:gd name="T24" fmla="*/ 608 w 648"/>
                <a:gd name="T25" fmla="*/ 368 h 426"/>
                <a:gd name="T26" fmla="*/ 628 w 648"/>
                <a:gd name="T27" fmla="*/ 426 h 426"/>
                <a:gd name="T28" fmla="*/ 648 w 648"/>
                <a:gd name="T2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8" h="426">
                  <a:moveTo>
                    <a:pt x="0" y="426"/>
                  </a:moveTo>
                  <a:cubicBezTo>
                    <a:pt x="147" y="426"/>
                    <a:pt x="147" y="426"/>
                    <a:pt x="147" y="426"/>
                  </a:cubicBezTo>
                  <a:cubicBezTo>
                    <a:pt x="147" y="426"/>
                    <a:pt x="196" y="426"/>
                    <a:pt x="219" y="381"/>
                  </a:cubicBezTo>
                  <a:cubicBezTo>
                    <a:pt x="219" y="381"/>
                    <a:pt x="238" y="349"/>
                    <a:pt x="249" y="272"/>
                  </a:cubicBezTo>
                  <a:cubicBezTo>
                    <a:pt x="249" y="272"/>
                    <a:pt x="260" y="200"/>
                    <a:pt x="265" y="150"/>
                  </a:cubicBezTo>
                  <a:cubicBezTo>
                    <a:pt x="265" y="150"/>
                    <a:pt x="274" y="64"/>
                    <a:pt x="277" y="47"/>
                  </a:cubicBezTo>
                  <a:cubicBezTo>
                    <a:pt x="280" y="29"/>
                    <a:pt x="284" y="20"/>
                    <a:pt x="300" y="18"/>
                  </a:cubicBezTo>
                  <a:cubicBezTo>
                    <a:pt x="300" y="18"/>
                    <a:pt x="395" y="5"/>
                    <a:pt x="566" y="6"/>
                  </a:cubicBezTo>
                  <a:cubicBezTo>
                    <a:pt x="566" y="6"/>
                    <a:pt x="569" y="6"/>
                    <a:pt x="570" y="4"/>
                  </a:cubicBezTo>
                  <a:cubicBezTo>
                    <a:pt x="571" y="3"/>
                    <a:pt x="574" y="0"/>
                    <a:pt x="578" y="5"/>
                  </a:cubicBezTo>
                  <a:cubicBezTo>
                    <a:pt x="578" y="5"/>
                    <a:pt x="587" y="14"/>
                    <a:pt x="588" y="20"/>
                  </a:cubicBezTo>
                  <a:cubicBezTo>
                    <a:pt x="588" y="20"/>
                    <a:pt x="597" y="149"/>
                    <a:pt x="597" y="157"/>
                  </a:cubicBezTo>
                  <a:cubicBezTo>
                    <a:pt x="597" y="157"/>
                    <a:pt x="608" y="363"/>
                    <a:pt x="608" y="368"/>
                  </a:cubicBezTo>
                  <a:cubicBezTo>
                    <a:pt x="608" y="368"/>
                    <a:pt x="610" y="426"/>
                    <a:pt x="628" y="426"/>
                  </a:cubicBezTo>
                  <a:cubicBezTo>
                    <a:pt x="648" y="426"/>
                    <a:pt x="648" y="426"/>
                    <a:pt x="648" y="426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0600" name="Freeform 152">
              <a:extLst>
                <a:ext uri="{FF2B5EF4-FFF2-40B4-BE49-F238E27FC236}">
                  <a16:creationId xmlns:a16="http://schemas.microsoft.com/office/drawing/2014/main" id="{5B58EB98-E58D-2320-9874-B0CBB71A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" y="2199"/>
              <a:ext cx="1414" cy="731"/>
            </a:xfrm>
            <a:custGeom>
              <a:avLst/>
              <a:gdLst>
                <a:gd name="T0" fmla="*/ 0 w 648"/>
                <a:gd name="T1" fmla="*/ 8 h 335"/>
                <a:gd name="T2" fmla="*/ 24 w 648"/>
                <a:gd name="T3" fmla="*/ 8 h 335"/>
                <a:gd name="T4" fmla="*/ 27 w 648"/>
                <a:gd name="T5" fmla="*/ 6 h 335"/>
                <a:gd name="T6" fmla="*/ 33 w 648"/>
                <a:gd name="T7" fmla="*/ 4 h 335"/>
                <a:gd name="T8" fmla="*/ 294 w 648"/>
                <a:gd name="T9" fmla="*/ 174 h 335"/>
                <a:gd name="T10" fmla="*/ 428 w 648"/>
                <a:gd name="T11" fmla="*/ 257 h 335"/>
                <a:gd name="T12" fmla="*/ 565 w 648"/>
                <a:gd name="T13" fmla="*/ 333 h 335"/>
                <a:gd name="T14" fmla="*/ 570 w 648"/>
                <a:gd name="T15" fmla="*/ 328 h 335"/>
                <a:gd name="T16" fmla="*/ 584 w 648"/>
                <a:gd name="T17" fmla="*/ 158 h 335"/>
                <a:gd name="T18" fmla="*/ 601 w 648"/>
                <a:gd name="T19" fmla="*/ 46 h 335"/>
                <a:gd name="T20" fmla="*/ 630 w 648"/>
                <a:gd name="T21" fmla="*/ 8 h 335"/>
                <a:gd name="T22" fmla="*/ 648 w 648"/>
                <a:gd name="T23" fmla="*/ 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8" h="335">
                  <a:moveTo>
                    <a:pt x="0" y="8"/>
                  </a:move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5" y="8"/>
                    <a:pt x="27" y="6"/>
                  </a:cubicBezTo>
                  <a:cubicBezTo>
                    <a:pt x="28" y="5"/>
                    <a:pt x="30" y="0"/>
                    <a:pt x="33" y="4"/>
                  </a:cubicBezTo>
                  <a:cubicBezTo>
                    <a:pt x="294" y="174"/>
                    <a:pt x="294" y="174"/>
                    <a:pt x="294" y="174"/>
                  </a:cubicBezTo>
                  <a:cubicBezTo>
                    <a:pt x="294" y="174"/>
                    <a:pt x="415" y="251"/>
                    <a:pt x="428" y="257"/>
                  </a:cubicBezTo>
                  <a:cubicBezTo>
                    <a:pt x="428" y="257"/>
                    <a:pt x="517" y="311"/>
                    <a:pt x="565" y="333"/>
                  </a:cubicBezTo>
                  <a:cubicBezTo>
                    <a:pt x="565" y="333"/>
                    <a:pt x="570" y="335"/>
                    <a:pt x="570" y="328"/>
                  </a:cubicBezTo>
                  <a:cubicBezTo>
                    <a:pt x="570" y="328"/>
                    <a:pt x="582" y="180"/>
                    <a:pt x="584" y="158"/>
                  </a:cubicBezTo>
                  <a:cubicBezTo>
                    <a:pt x="586" y="137"/>
                    <a:pt x="598" y="57"/>
                    <a:pt x="601" y="46"/>
                  </a:cubicBezTo>
                  <a:cubicBezTo>
                    <a:pt x="604" y="34"/>
                    <a:pt x="614" y="10"/>
                    <a:pt x="630" y="8"/>
                  </a:cubicBezTo>
                  <a:cubicBezTo>
                    <a:pt x="630" y="8"/>
                    <a:pt x="645" y="8"/>
                    <a:pt x="648" y="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>
            <a:extLst>
              <a:ext uri="{FF2B5EF4-FFF2-40B4-BE49-F238E27FC236}">
                <a16:creationId xmlns:a16="http://schemas.microsoft.com/office/drawing/2014/main" id="{E666BF01-05A7-8958-0183-96AD6A5C9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INTERCONNECT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6964" name="WordArt 4">
            <a:extLst>
              <a:ext uri="{FF2B5EF4-FFF2-40B4-BE49-F238E27FC236}">
                <a16:creationId xmlns:a16="http://schemas.microsoft.com/office/drawing/2014/main" id="{970D4DB3-E603-0E5C-7787-1632D6073DD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2590800"/>
            <a:ext cx="7086600" cy="1905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Dealing with Capacitance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>
            <a:extLst>
              <a:ext uri="{FF2B5EF4-FFF2-40B4-BE49-F238E27FC236}">
                <a16:creationId xmlns:a16="http://schemas.microsoft.com/office/drawing/2014/main" id="{3905B4FE-2F9C-3150-0958-303005B2E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INTERCONNECT</a:t>
            </a:r>
          </a:p>
        </p:txBody>
      </p:sp>
      <p:sp>
        <p:nvSpPr>
          <p:cNvPr id="899076" name="WordArt 4">
            <a:extLst>
              <a:ext uri="{FF2B5EF4-FFF2-40B4-BE49-F238E27FC236}">
                <a16:creationId xmlns:a16="http://schemas.microsoft.com/office/drawing/2014/main" id="{C20C4BE3-93ED-A34B-3BE9-A59AA4BF0CE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2590800"/>
            <a:ext cx="7086600" cy="1905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Dealing with Resistance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>
            <a:extLst>
              <a:ext uri="{FF2B5EF4-FFF2-40B4-BE49-F238E27FC236}">
                <a16:creationId xmlns:a16="http://schemas.microsoft.com/office/drawing/2014/main" id="{972124A8-B0E6-06F1-CA26-C9A332A5E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Impact of Resistance</a:t>
            </a:r>
          </a:p>
        </p:txBody>
      </p:sp>
      <p:sp>
        <p:nvSpPr>
          <p:cNvPr id="948227" name="Rectangle 3">
            <a:extLst>
              <a:ext uri="{FF2B5EF4-FFF2-40B4-BE49-F238E27FC236}">
                <a16:creationId xmlns:a16="http://schemas.microsoft.com/office/drawing/2014/main" id="{A855DCC3-4636-5E47-D9CC-579ED4AD5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We have already learned how to drive RC interconnect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Impact of resistance is commonly seen in power supply distribution: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IR drop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Voltage variations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Power supply is distributed to minimize the IR drop and the change in current due to switching of gates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16E23BD9-CE86-78BF-0612-325148A09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 Introduced Noise</a:t>
            </a:r>
          </a:p>
        </p:txBody>
      </p:sp>
      <p:grpSp>
        <p:nvGrpSpPr>
          <p:cNvPr id="900171" name="Group 75">
            <a:extLst>
              <a:ext uri="{FF2B5EF4-FFF2-40B4-BE49-F238E27FC236}">
                <a16:creationId xmlns:a16="http://schemas.microsoft.com/office/drawing/2014/main" id="{23CB9FFF-CE47-06AB-49FF-29AB2CB99FBC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1811338"/>
            <a:ext cx="6524625" cy="3321050"/>
            <a:chOff x="643" y="1141"/>
            <a:chExt cx="4110" cy="2092"/>
          </a:xfrm>
        </p:grpSpPr>
        <p:sp>
          <p:nvSpPr>
            <p:cNvPr id="900104" name="Rectangle 8">
              <a:extLst>
                <a:ext uri="{FF2B5EF4-FFF2-40B4-BE49-F238E27FC236}">
                  <a16:creationId xmlns:a16="http://schemas.microsoft.com/office/drawing/2014/main" id="{25E91F74-5C4C-B57D-901E-451990FE1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2483"/>
              <a:ext cx="15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M</a:t>
              </a:r>
              <a:endParaRPr lang="en-US" altLang="en-US"/>
            </a:p>
          </p:txBody>
        </p:sp>
        <p:sp>
          <p:nvSpPr>
            <p:cNvPr id="900105" name="Rectangle 9">
              <a:extLst>
                <a:ext uri="{FF2B5EF4-FFF2-40B4-BE49-F238E27FC236}">
                  <a16:creationId xmlns:a16="http://schemas.microsoft.com/office/drawing/2014/main" id="{7549CB63-F2EC-2C43-21DD-EE3003512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523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0">
                  <a:solidFill>
                    <a:srgbClr val="000000"/>
                  </a:solidFill>
                  <a:latin typeface="Times Ten Roman" pitchFamily="2" charset="0"/>
                </a:rPr>
                <a:t>1</a:t>
              </a:r>
              <a:endParaRPr lang="en-US" altLang="en-US"/>
            </a:p>
          </p:txBody>
        </p:sp>
        <p:sp>
          <p:nvSpPr>
            <p:cNvPr id="900106" name="Line 10">
              <a:extLst>
                <a:ext uri="{FF2B5EF4-FFF2-40B4-BE49-F238E27FC236}">
                  <a16:creationId xmlns:a16="http://schemas.microsoft.com/office/drawing/2014/main" id="{C8BF5128-3EDA-12A6-097B-AF6A68368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2851"/>
              <a:ext cx="1" cy="19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07" name="Line 11">
              <a:extLst>
                <a:ext uri="{FF2B5EF4-FFF2-40B4-BE49-F238E27FC236}">
                  <a16:creationId xmlns:a16="http://schemas.microsoft.com/office/drawing/2014/main" id="{C2A52F7E-BC4A-A9DF-2727-DDB6CB9EE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4" y="3042"/>
              <a:ext cx="225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08" name="Line 12">
              <a:extLst>
                <a:ext uri="{FF2B5EF4-FFF2-40B4-BE49-F238E27FC236}">
                  <a16:creationId xmlns:a16="http://schemas.microsoft.com/office/drawing/2014/main" id="{6696E325-2D09-0B98-27F7-6A87B4E87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8" y="3086"/>
              <a:ext cx="142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09" name="Line 13">
              <a:extLst>
                <a:ext uri="{FF2B5EF4-FFF2-40B4-BE49-F238E27FC236}">
                  <a16:creationId xmlns:a16="http://schemas.microsoft.com/office/drawing/2014/main" id="{62326104-A3B0-C3D6-7EBA-6EC5BE828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2" y="3135"/>
              <a:ext cx="69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0" name="Line 14">
              <a:extLst>
                <a:ext uri="{FF2B5EF4-FFF2-40B4-BE49-F238E27FC236}">
                  <a16:creationId xmlns:a16="http://schemas.microsoft.com/office/drawing/2014/main" id="{19B1CF4C-1D83-F050-4813-C653EC351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" y="1921"/>
              <a:ext cx="12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1" name="Freeform 15">
              <a:extLst>
                <a:ext uri="{FF2B5EF4-FFF2-40B4-BE49-F238E27FC236}">
                  <a16:creationId xmlns:a16="http://schemas.microsoft.com/office/drawing/2014/main" id="{347BBA1E-B4E1-9EAD-B60E-0A965EF0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" y="2244"/>
              <a:ext cx="3898" cy="989"/>
            </a:xfrm>
            <a:custGeom>
              <a:avLst/>
              <a:gdLst>
                <a:gd name="T0" fmla="*/ 329 w 3898"/>
                <a:gd name="T1" fmla="*/ 318 h 989"/>
                <a:gd name="T2" fmla="*/ 0 w 3898"/>
                <a:gd name="T3" fmla="*/ 318 h 989"/>
                <a:gd name="T4" fmla="*/ 0 w 3898"/>
                <a:gd name="T5" fmla="*/ 989 h 989"/>
                <a:gd name="T6" fmla="*/ 3898 w 3898"/>
                <a:gd name="T7" fmla="*/ 989 h 989"/>
                <a:gd name="T8" fmla="*/ 3898 w 3898"/>
                <a:gd name="T9" fmla="*/ 0 h 989"/>
                <a:gd name="T10" fmla="*/ 3580 w 3898"/>
                <a:gd name="T11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98" h="989">
                  <a:moveTo>
                    <a:pt x="329" y="318"/>
                  </a:moveTo>
                  <a:lnTo>
                    <a:pt x="0" y="318"/>
                  </a:lnTo>
                  <a:lnTo>
                    <a:pt x="0" y="989"/>
                  </a:lnTo>
                  <a:lnTo>
                    <a:pt x="3898" y="989"/>
                  </a:lnTo>
                  <a:lnTo>
                    <a:pt x="3898" y="0"/>
                  </a:lnTo>
                  <a:lnTo>
                    <a:pt x="35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2" name="Freeform 16">
              <a:extLst>
                <a:ext uri="{FF2B5EF4-FFF2-40B4-BE49-F238E27FC236}">
                  <a16:creationId xmlns:a16="http://schemas.microsoft.com/office/drawing/2014/main" id="{4CA4B3FD-4D65-73CC-372F-2238E58E6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1637"/>
              <a:ext cx="725" cy="1"/>
            </a:xfrm>
            <a:custGeom>
              <a:avLst/>
              <a:gdLst>
                <a:gd name="T0" fmla="*/ 725 w 725"/>
                <a:gd name="T1" fmla="*/ 78 w 725"/>
                <a:gd name="T2" fmla="*/ 0 w 7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725">
                  <a:moveTo>
                    <a:pt x="725" y="0"/>
                  </a:moveTo>
                  <a:lnTo>
                    <a:pt x="78" y="0"/>
                  </a:lnTo>
                  <a:lnTo>
                    <a:pt x="0" y="0"/>
                  </a:ln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3" name="Freeform 17">
              <a:extLst>
                <a:ext uri="{FF2B5EF4-FFF2-40B4-BE49-F238E27FC236}">
                  <a16:creationId xmlns:a16="http://schemas.microsoft.com/office/drawing/2014/main" id="{4EE08EC3-0B3B-BD80-DA0F-4B96A0E2C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1637"/>
              <a:ext cx="1136" cy="470"/>
            </a:xfrm>
            <a:custGeom>
              <a:avLst/>
              <a:gdLst>
                <a:gd name="T0" fmla="*/ 0 w 1136"/>
                <a:gd name="T1" fmla="*/ 0 h 470"/>
                <a:gd name="T2" fmla="*/ 1136 w 1136"/>
                <a:gd name="T3" fmla="*/ 0 h 470"/>
                <a:gd name="T4" fmla="*/ 1136 w 1136"/>
                <a:gd name="T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470">
                  <a:moveTo>
                    <a:pt x="0" y="0"/>
                  </a:moveTo>
                  <a:lnTo>
                    <a:pt x="1136" y="0"/>
                  </a:lnTo>
                  <a:lnTo>
                    <a:pt x="1136" y="470"/>
                  </a:ln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4" name="Line 18">
              <a:extLst>
                <a:ext uri="{FF2B5EF4-FFF2-40B4-BE49-F238E27FC236}">
                  <a16:creationId xmlns:a16="http://schemas.microsoft.com/office/drawing/2014/main" id="{4170E1BB-E75E-12B6-F05A-32F60AE5F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2562"/>
              <a:ext cx="142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5" name="Freeform 19">
              <a:extLst>
                <a:ext uri="{FF2B5EF4-FFF2-40B4-BE49-F238E27FC236}">
                  <a16:creationId xmlns:a16="http://schemas.microsoft.com/office/drawing/2014/main" id="{BD8C6D97-BA0D-7264-296B-333CCCF02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2244"/>
              <a:ext cx="166" cy="161"/>
            </a:xfrm>
            <a:custGeom>
              <a:avLst/>
              <a:gdLst>
                <a:gd name="T0" fmla="*/ 0 w 166"/>
                <a:gd name="T1" fmla="*/ 161 h 161"/>
                <a:gd name="T2" fmla="*/ 166 w 166"/>
                <a:gd name="T3" fmla="*/ 161 h 161"/>
                <a:gd name="T4" fmla="*/ 166 w 166"/>
                <a:gd name="T5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61">
                  <a:moveTo>
                    <a:pt x="0" y="161"/>
                  </a:moveTo>
                  <a:lnTo>
                    <a:pt x="166" y="161"/>
                  </a:lnTo>
                  <a:lnTo>
                    <a:pt x="166" y="0"/>
                  </a:lnTo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6" name="Freeform 20">
              <a:extLst>
                <a:ext uri="{FF2B5EF4-FFF2-40B4-BE49-F238E27FC236}">
                  <a16:creationId xmlns:a16="http://schemas.microsoft.com/office/drawing/2014/main" id="{FA278B8F-C061-60E5-0591-0990CF9CD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2719"/>
              <a:ext cx="166" cy="132"/>
            </a:xfrm>
            <a:custGeom>
              <a:avLst/>
              <a:gdLst>
                <a:gd name="T0" fmla="*/ 166 w 166"/>
                <a:gd name="T1" fmla="*/ 132 h 132"/>
                <a:gd name="T2" fmla="*/ 166 w 166"/>
                <a:gd name="T3" fmla="*/ 0 h 132"/>
                <a:gd name="T4" fmla="*/ 0 w 166"/>
                <a:gd name="T5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32">
                  <a:moveTo>
                    <a:pt x="166" y="132"/>
                  </a:moveTo>
                  <a:lnTo>
                    <a:pt x="166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7" name="Line 21">
              <a:extLst>
                <a:ext uri="{FF2B5EF4-FFF2-40B4-BE49-F238E27FC236}">
                  <a16:creationId xmlns:a16="http://schemas.microsoft.com/office/drawing/2014/main" id="{7CE85794-5695-03B2-F0BF-BB2270105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2361"/>
              <a:ext cx="1" cy="407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8" name="Line 22">
              <a:extLst>
                <a:ext uri="{FF2B5EF4-FFF2-40B4-BE49-F238E27FC236}">
                  <a16:creationId xmlns:a16="http://schemas.microsoft.com/office/drawing/2014/main" id="{1BAE4AE7-EA20-C56E-D649-0EC5290B97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" y="2459"/>
              <a:ext cx="1" cy="2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19" name="Line 23">
              <a:extLst>
                <a:ext uri="{FF2B5EF4-FFF2-40B4-BE49-F238E27FC236}">
                  <a16:creationId xmlns:a16="http://schemas.microsoft.com/office/drawing/2014/main" id="{6245F67C-FB35-E684-E04E-F89A623F7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1921"/>
              <a:ext cx="73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0" name="Freeform 24">
              <a:extLst>
                <a:ext uri="{FF2B5EF4-FFF2-40B4-BE49-F238E27FC236}">
                  <a16:creationId xmlns:a16="http://schemas.microsoft.com/office/drawing/2014/main" id="{3D9122E1-FE38-CE95-447C-F5B40978A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1637"/>
              <a:ext cx="166" cy="127"/>
            </a:xfrm>
            <a:custGeom>
              <a:avLst/>
              <a:gdLst>
                <a:gd name="T0" fmla="*/ 0 w 166"/>
                <a:gd name="T1" fmla="*/ 127 h 127"/>
                <a:gd name="T2" fmla="*/ 166 w 166"/>
                <a:gd name="T3" fmla="*/ 127 h 127"/>
                <a:gd name="T4" fmla="*/ 166 w 166"/>
                <a:gd name="T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27">
                  <a:moveTo>
                    <a:pt x="0" y="127"/>
                  </a:moveTo>
                  <a:lnTo>
                    <a:pt x="166" y="127"/>
                  </a:lnTo>
                  <a:lnTo>
                    <a:pt x="166" y="0"/>
                  </a:lnTo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1" name="Freeform 25">
              <a:extLst>
                <a:ext uri="{FF2B5EF4-FFF2-40B4-BE49-F238E27FC236}">
                  <a16:creationId xmlns:a16="http://schemas.microsoft.com/office/drawing/2014/main" id="{14DB92C9-B539-4D50-1DAD-B19C0E4FF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2077"/>
              <a:ext cx="166" cy="167"/>
            </a:xfrm>
            <a:custGeom>
              <a:avLst/>
              <a:gdLst>
                <a:gd name="T0" fmla="*/ 166 w 166"/>
                <a:gd name="T1" fmla="*/ 167 h 167"/>
                <a:gd name="T2" fmla="*/ 166 w 166"/>
                <a:gd name="T3" fmla="*/ 0 h 167"/>
                <a:gd name="T4" fmla="*/ 0 w 166"/>
                <a:gd name="T5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" h="167">
                  <a:moveTo>
                    <a:pt x="166" y="167"/>
                  </a:moveTo>
                  <a:lnTo>
                    <a:pt x="166" y="0"/>
                  </a:lnTo>
                  <a:lnTo>
                    <a:pt x="0" y="0"/>
                  </a:lnTo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2" name="Line 26">
              <a:extLst>
                <a:ext uri="{FF2B5EF4-FFF2-40B4-BE49-F238E27FC236}">
                  <a16:creationId xmlns:a16="http://schemas.microsoft.com/office/drawing/2014/main" id="{DA41B729-E24B-4913-727C-508AF6018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2" y="1720"/>
              <a:ext cx="1" cy="4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3" name="Line 27">
              <a:extLst>
                <a:ext uri="{FF2B5EF4-FFF2-40B4-BE49-F238E27FC236}">
                  <a16:creationId xmlns:a16="http://schemas.microsoft.com/office/drawing/2014/main" id="{F3E59D97-E7BE-FB49-6493-ED76225B5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8" y="1818"/>
              <a:ext cx="1" cy="20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4" name="Oval 28">
              <a:extLst>
                <a:ext uri="{FF2B5EF4-FFF2-40B4-BE49-F238E27FC236}">
                  <a16:creationId xmlns:a16="http://schemas.microsoft.com/office/drawing/2014/main" id="{E9B031AC-E2F5-A3F6-1A1B-351871EEC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" y="1887"/>
              <a:ext cx="69" cy="6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5" name="Line 29">
              <a:extLst>
                <a:ext uri="{FF2B5EF4-FFF2-40B4-BE49-F238E27FC236}">
                  <a16:creationId xmlns:a16="http://schemas.microsoft.com/office/drawing/2014/main" id="{D7473857-4F8A-13FE-122F-C5B6EE83E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2244"/>
              <a:ext cx="25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6" name="Line 30">
              <a:extLst>
                <a:ext uri="{FF2B5EF4-FFF2-40B4-BE49-F238E27FC236}">
                  <a16:creationId xmlns:a16="http://schemas.microsoft.com/office/drawing/2014/main" id="{3E09DA69-C247-10A2-25D7-33C1F0DA1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2244"/>
              <a:ext cx="1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7" name="Line 31">
              <a:extLst>
                <a:ext uri="{FF2B5EF4-FFF2-40B4-BE49-F238E27FC236}">
                  <a16:creationId xmlns:a16="http://schemas.microsoft.com/office/drawing/2014/main" id="{FBB90EB2-C6B6-2977-6432-0C7E75574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2459"/>
              <a:ext cx="18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8" name="Line 32">
              <a:extLst>
                <a:ext uri="{FF2B5EF4-FFF2-40B4-BE49-F238E27FC236}">
                  <a16:creationId xmlns:a16="http://schemas.microsoft.com/office/drawing/2014/main" id="{5CEEEC8F-DDAF-80BB-BEEA-E0865FD2C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2528"/>
              <a:ext cx="1" cy="3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29" name="Line 33">
              <a:extLst>
                <a:ext uri="{FF2B5EF4-FFF2-40B4-BE49-F238E27FC236}">
                  <a16:creationId xmlns:a16="http://schemas.microsoft.com/office/drawing/2014/main" id="{D3FF40D4-2E6C-914C-BFF8-015DFCCD4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2533"/>
              <a:ext cx="18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30" name="Rectangle 34">
              <a:extLst>
                <a:ext uri="{FF2B5EF4-FFF2-40B4-BE49-F238E27FC236}">
                  <a16:creationId xmlns:a16="http://schemas.microsoft.com/office/drawing/2014/main" id="{C8C096EF-D7A5-B4CD-E613-EA1D68C5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015"/>
              <a:ext cx="12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X</a:t>
              </a:r>
              <a:endParaRPr lang="en-US" altLang="en-US"/>
            </a:p>
          </p:txBody>
        </p:sp>
        <p:sp>
          <p:nvSpPr>
            <p:cNvPr id="900131" name="Rectangle 35">
              <a:extLst>
                <a:ext uri="{FF2B5EF4-FFF2-40B4-BE49-F238E27FC236}">
                  <a16:creationId xmlns:a16="http://schemas.microsoft.com/office/drawing/2014/main" id="{5D4FB024-D116-7B22-496E-87105798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145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I</a:t>
              </a:r>
              <a:endParaRPr lang="en-US" altLang="en-US"/>
            </a:p>
          </p:txBody>
        </p:sp>
        <p:sp>
          <p:nvSpPr>
            <p:cNvPr id="900132" name="Rectangle 36">
              <a:extLst>
                <a:ext uri="{FF2B5EF4-FFF2-40B4-BE49-F238E27FC236}">
                  <a16:creationId xmlns:a16="http://schemas.microsoft.com/office/drawing/2014/main" id="{A21FE11F-03D5-8395-D300-220599674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0" y="176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R</a:t>
              </a:r>
              <a:endParaRPr lang="en-US" altLang="en-US"/>
            </a:p>
          </p:txBody>
        </p:sp>
        <p:sp>
          <p:nvSpPr>
            <p:cNvPr id="900133" name="Rectangle 37">
              <a:extLst>
                <a:ext uri="{FF2B5EF4-FFF2-40B4-BE49-F238E27FC236}">
                  <a16:creationId xmlns:a16="http://schemas.microsoft.com/office/drawing/2014/main" id="{487D5BA0-5987-D209-9B5F-CA0A2EE6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79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athematicalPi 1" pitchFamily="82" charset="0"/>
                </a:rPr>
                <a:t>9</a:t>
              </a:r>
              <a:endParaRPr lang="en-US" altLang="en-US"/>
            </a:p>
          </p:txBody>
        </p:sp>
        <p:sp>
          <p:nvSpPr>
            <p:cNvPr id="900134" name="Rectangle 38">
              <a:extLst>
                <a:ext uri="{FF2B5EF4-FFF2-40B4-BE49-F238E27FC236}">
                  <a16:creationId xmlns:a16="http://schemas.microsoft.com/office/drawing/2014/main" id="{B65ECD00-E031-377C-49F1-33F8080AF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" y="294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R</a:t>
              </a:r>
              <a:endParaRPr lang="en-US" altLang="en-US"/>
            </a:p>
          </p:txBody>
        </p:sp>
        <p:sp>
          <p:nvSpPr>
            <p:cNvPr id="900135" name="Rectangle 39">
              <a:extLst>
                <a:ext uri="{FF2B5EF4-FFF2-40B4-BE49-F238E27FC236}">
                  <a16:creationId xmlns:a16="http://schemas.microsoft.com/office/drawing/2014/main" id="{028CF64A-B792-337C-97C1-4C5CC1904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273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athematicalPi 1" pitchFamily="82" charset="0"/>
                </a:rPr>
                <a:t>D</a:t>
              </a:r>
              <a:endParaRPr lang="en-US" altLang="en-US"/>
            </a:p>
          </p:txBody>
        </p:sp>
        <p:sp>
          <p:nvSpPr>
            <p:cNvPr id="900136" name="Rectangle 40">
              <a:extLst>
                <a:ext uri="{FF2B5EF4-FFF2-40B4-BE49-F238E27FC236}">
                  <a16:creationId xmlns:a16="http://schemas.microsoft.com/office/drawing/2014/main" id="{AF02F384-30CF-2C03-80EA-6ECB0FB00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2" y="2711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00137" name="Rectangle 41">
              <a:extLst>
                <a:ext uri="{FF2B5EF4-FFF2-40B4-BE49-F238E27FC236}">
                  <a16:creationId xmlns:a16="http://schemas.microsoft.com/office/drawing/2014/main" id="{5B2B04FE-1A12-61E0-EA76-2AAC918C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" y="1672"/>
              <a:ext cx="10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900" i="0">
                  <a:solidFill>
                    <a:srgbClr val="000000"/>
                  </a:solidFill>
                  <a:latin typeface="MathematicalPi 1" pitchFamily="82" charset="0"/>
                </a:rPr>
                <a:t>f</a:t>
              </a:r>
              <a:endParaRPr lang="en-US" altLang="en-US"/>
            </a:p>
          </p:txBody>
        </p:sp>
        <p:sp>
          <p:nvSpPr>
            <p:cNvPr id="900138" name="Rectangle 42">
              <a:extLst>
                <a:ext uri="{FF2B5EF4-FFF2-40B4-BE49-F238E27FC236}">
                  <a16:creationId xmlns:a16="http://schemas.microsoft.com/office/drawing/2014/main" id="{8CA349D1-52E4-ED12-C6C8-1569D8DF0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1724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Ten Roman" pitchFamily="2" charset="0"/>
                </a:rPr>
                <a:t>pre</a:t>
              </a:r>
              <a:endParaRPr lang="en-US" altLang="en-US"/>
            </a:p>
          </p:txBody>
        </p:sp>
        <p:sp>
          <p:nvSpPr>
            <p:cNvPr id="900139" name="Rectangle 43">
              <a:extLst>
                <a:ext uri="{FF2B5EF4-FFF2-40B4-BE49-F238E27FC236}">
                  <a16:creationId xmlns:a16="http://schemas.microsoft.com/office/drawing/2014/main" id="{882A5994-F1E7-51FE-88E8-72665EAE6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6" y="24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athematicalPi 1" pitchFamily="82" charset="0"/>
                </a:rPr>
                <a:t>D</a:t>
              </a:r>
              <a:endParaRPr lang="en-US" altLang="en-US"/>
            </a:p>
          </p:txBody>
        </p:sp>
        <p:sp>
          <p:nvSpPr>
            <p:cNvPr id="900140" name="Rectangle 44">
              <a:extLst>
                <a:ext uri="{FF2B5EF4-FFF2-40B4-BE49-F238E27FC236}">
                  <a16:creationId xmlns:a16="http://schemas.microsoft.com/office/drawing/2014/main" id="{EFBFBA47-A9BD-3B73-17D9-99D50882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" y="242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00141" name="Oval 45">
              <a:extLst>
                <a:ext uri="{FF2B5EF4-FFF2-40B4-BE49-F238E27FC236}">
                  <a16:creationId xmlns:a16="http://schemas.microsoft.com/office/drawing/2014/main" id="{A863EC70-461D-0BDE-9F72-2ECEFEDF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214"/>
              <a:ext cx="58" cy="59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142" name="Oval 46">
              <a:extLst>
                <a:ext uri="{FF2B5EF4-FFF2-40B4-BE49-F238E27FC236}">
                  <a16:creationId xmlns:a16="http://schemas.microsoft.com/office/drawing/2014/main" id="{EC0F1C49-9A99-33D2-BFDE-C205A9034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2214"/>
              <a:ext cx="59" cy="59"/>
            </a:xfrm>
            <a:prstGeom prst="ellipse">
              <a:avLst/>
            </a:prstGeom>
            <a:solidFill>
              <a:srgbClr val="000000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0143" name="Freeform 47">
              <a:extLst>
                <a:ext uri="{FF2B5EF4-FFF2-40B4-BE49-F238E27FC236}">
                  <a16:creationId xmlns:a16="http://schemas.microsoft.com/office/drawing/2014/main" id="{27E80F00-5064-FFC0-B7DD-F01B884F1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" y="1984"/>
              <a:ext cx="446" cy="519"/>
            </a:xfrm>
            <a:custGeom>
              <a:avLst/>
              <a:gdLst>
                <a:gd name="T0" fmla="*/ 0 w 446"/>
                <a:gd name="T1" fmla="*/ 519 h 519"/>
                <a:gd name="T2" fmla="*/ 446 w 446"/>
                <a:gd name="T3" fmla="*/ 260 h 519"/>
                <a:gd name="T4" fmla="*/ 0 w 446"/>
                <a:gd name="T5" fmla="*/ 0 h 519"/>
                <a:gd name="T6" fmla="*/ 0 w 446"/>
                <a:gd name="T7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6" h="519">
                  <a:moveTo>
                    <a:pt x="0" y="519"/>
                  </a:moveTo>
                  <a:lnTo>
                    <a:pt x="446" y="260"/>
                  </a:lnTo>
                  <a:lnTo>
                    <a:pt x="0" y="0"/>
                  </a:lnTo>
                  <a:lnTo>
                    <a:pt x="0" y="519"/>
                  </a:lnTo>
                  <a:close/>
                </a:path>
              </a:pathLst>
            </a:custGeom>
            <a:noFill/>
            <a:ln w="222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44" name="Oval 48">
              <a:extLst>
                <a:ext uri="{FF2B5EF4-FFF2-40B4-BE49-F238E27FC236}">
                  <a16:creationId xmlns:a16="http://schemas.microsoft.com/office/drawing/2014/main" id="{71049011-7D4C-9A74-87FC-50F46A201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210"/>
              <a:ext cx="68" cy="68"/>
            </a:xfrm>
            <a:prstGeom prst="ellipse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45" name="Line 49">
              <a:extLst>
                <a:ext uri="{FF2B5EF4-FFF2-40B4-BE49-F238E27FC236}">
                  <a16:creationId xmlns:a16="http://schemas.microsoft.com/office/drawing/2014/main" id="{DCC9D4A7-D106-489E-365E-7FF7FE9F3C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90" y="2240"/>
              <a:ext cx="50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46" name="Line 50">
              <a:extLst>
                <a:ext uri="{FF2B5EF4-FFF2-40B4-BE49-F238E27FC236}">
                  <a16:creationId xmlns:a16="http://schemas.microsoft.com/office/drawing/2014/main" id="{3638B520-0248-DB19-C65D-419F68DE14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5" y="1637"/>
              <a:ext cx="200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47" name="Line 51">
              <a:extLst>
                <a:ext uri="{FF2B5EF4-FFF2-40B4-BE49-F238E27FC236}">
                  <a16:creationId xmlns:a16="http://schemas.microsoft.com/office/drawing/2014/main" id="{038A8FD8-2DB8-3F34-71EB-0B51D01F8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1637"/>
              <a:ext cx="20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48" name="Freeform 52">
              <a:extLst>
                <a:ext uri="{FF2B5EF4-FFF2-40B4-BE49-F238E27FC236}">
                  <a16:creationId xmlns:a16="http://schemas.microsoft.com/office/drawing/2014/main" id="{7CBF50E1-1D8D-A3FB-D180-EB7E54BB7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5" y="1578"/>
              <a:ext cx="353" cy="118"/>
            </a:xfrm>
            <a:custGeom>
              <a:avLst/>
              <a:gdLst>
                <a:gd name="T0" fmla="*/ 0 w 353"/>
                <a:gd name="T1" fmla="*/ 59 h 118"/>
                <a:gd name="T2" fmla="*/ 30 w 353"/>
                <a:gd name="T3" fmla="*/ 0 h 118"/>
                <a:gd name="T4" fmla="*/ 88 w 353"/>
                <a:gd name="T5" fmla="*/ 118 h 118"/>
                <a:gd name="T6" fmla="*/ 147 w 353"/>
                <a:gd name="T7" fmla="*/ 0 h 118"/>
                <a:gd name="T8" fmla="*/ 206 w 353"/>
                <a:gd name="T9" fmla="*/ 118 h 118"/>
                <a:gd name="T10" fmla="*/ 265 w 353"/>
                <a:gd name="T11" fmla="*/ 0 h 118"/>
                <a:gd name="T12" fmla="*/ 324 w 353"/>
                <a:gd name="T13" fmla="*/ 118 h 118"/>
                <a:gd name="T14" fmla="*/ 353 w 353"/>
                <a:gd name="T15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3" h="118">
                  <a:moveTo>
                    <a:pt x="0" y="59"/>
                  </a:moveTo>
                  <a:lnTo>
                    <a:pt x="30" y="0"/>
                  </a:lnTo>
                  <a:lnTo>
                    <a:pt x="88" y="118"/>
                  </a:lnTo>
                  <a:lnTo>
                    <a:pt x="147" y="0"/>
                  </a:lnTo>
                  <a:lnTo>
                    <a:pt x="206" y="118"/>
                  </a:lnTo>
                  <a:lnTo>
                    <a:pt x="265" y="0"/>
                  </a:lnTo>
                  <a:lnTo>
                    <a:pt x="324" y="118"/>
                  </a:lnTo>
                  <a:lnTo>
                    <a:pt x="353" y="59"/>
                  </a:ln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49" name="Line 53">
              <a:extLst>
                <a:ext uri="{FF2B5EF4-FFF2-40B4-BE49-F238E27FC236}">
                  <a16:creationId xmlns:a16="http://schemas.microsoft.com/office/drawing/2014/main" id="{6DAFFA99-3F15-9D6C-690A-F5C5935FB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417"/>
              <a:ext cx="377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50" name="Freeform 54">
              <a:extLst>
                <a:ext uri="{FF2B5EF4-FFF2-40B4-BE49-F238E27FC236}">
                  <a16:creationId xmlns:a16="http://schemas.microsoft.com/office/drawing/2014/main" id="{6CF3B7E4-737F-CB67-ABED-5EF96F63C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9" y="1377"/>
              <a:ext cx="128" cy="79"/>
            </a:xfrm>
            <a:custGeom>
              <a:avLst/>
              <a:gdLst>
                <a:gd name="T0" fmla="*/ 4 w 26"/>
                <a:gd name="T1" fmla="*/ 8 h 16"/>
                <a:gd name="T2" fmla="*/ 0 w 26"/>
                <a:gd name="T3" fmla="*/ 0 h 16"/>
                <a:gd name="T4" fmla="*/ 0 w 26"/>
                <a:gd name="T5" fmla="*/ 0 h 16"/>
                <a:gd name="T6" fmla="*/ 13 w 26"/>
                <a:gd name="T7" fmla="*/ 5 h 16"/>
                <a:gd name="T8" fmla="*/ 26 w 26"/>
                <a:gd name="T9" fmla="*/ 8 h 16"/>
                <a:gd name="T10" fmla="*/ 13 w 26"/>
                <a:gd name="T11" fmla="*/ 11 h 16"/>
                <a:gd name="T12" fmla="*/ 0 w 26"/>
                <a:gd name="T13" fmla="*/ 16 h 16"/>
                <a:gd name="T14" fmla="*/ 0 w 26"/>
                <a:gd name="T15" fmla="*/ 16 h 16"/>
                <a:gd name="T16" fmla="*/ 4 w 26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6">
                  <a:moveTo>
                    <a:pt x="4" y="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7" y="6"/>
                    <a:pt x="22" y="7"/>
                    <a:pt x="26" y="8"/>
                  </a:cubicBezTo>
                  <a:cubicBezTo>
                    <a:pt x="22" y="9"/>
                    <a:pt x="17" y="10"/>
                    <a:pt x="13" y="1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51" name="Rectangle 55">
              <a:extLst>
                <a:ext uri="{FF2B5EF4-FFF2-40B4-BE49-F238E27FC236}">
                  <a16:creationId xmlns:a16="http://schemas.microsoft.com/office/drawing/2014/main" id="{3E8DA964-4BBD-C7A4-BD90-717CAF3F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141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00152" name="Rectangle 56">
              <a:extLst>
                <a:ext uri="{FF2B5EF4-FFF2-40B4-BE49-F238E27FC236}">
                  <a16:creationId xmlns:a16="http://schemas.microsoft.com/office/drawing/2014/main" id="{23F84018-81A0-09CA-CB56-60598A7B4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1219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900153" name="Rectangle 57">
              <a:extLst>
                <a:ext uri="{FF2B5EF4-FFF2-40B4-BE49-F238E27FC236}">
                  <a16:creationId xmlns:a16="http://schemas.microsoft.com/office/drawing/2014/main" id="{B72FDAF6-9596-349E-BAC6-82EE44D9C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68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00154" name="Rectangle 58">
              <a:extLst>
                <a:ext uri="{FF2B5EF4-FFF2-40B4-BE49-F238E27FC236}">
                  <a16:creationId xmlns:a16="http://schemas.microsoft.com/office/drawing/2014/main" id="{97B17B52-7C70-6080-C70F-75091EED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" y="1767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900155" name="Rectangle 59">
              <a:extLst>
                <a:ext uri="{FF2B5EF4-FFF2-40B4-BE49-F238E27FC236}">
                  <a16:creationId xmlns:a16="http://schemas.microsoft.com/office/drawing/2014/main" id="{CDC6A33F-16AB-15C4-E13D-7FE272CD6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3" y="1713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athematicalPi 1" pitchFamily="82" charset="0"/>
                </a:rPr>
                <a:t>2</a:t>
              </a:r>
              <a:endParaRPr lang="en-US" altLang="en-US"/>
            </a:p>
          </p:txBody>
        </p:sp>
        <p:sp>
          <p:nvSpPr>
            <p:cNvPr id="900156" name="Rectangle 60">
              <a:extLst>
                <a:ext uri="{FF2B5EF4-FFF2-40B4-BE49-F238E27FC236}">
                  <a16:creationId xmlns:a16="http://schemas.microsoft.com/office/drawing/2014/main" id="{900C8019-C1B5-5777-73EA-457AA511D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1713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athematicalPi 1" pitchFamily="82" charset="0"/>
                </a:rPr>
                <a:t>D</a:t>
              </a:r>
              <a:endParaRPr lang="en-US" altLang="en-US"/>
            </a:p>
          </p:txBody>
        </p:sp>
        <p:sp>
          <p:nvSpPr>
            <p:cNvPr id="900157" name="Rectangle 61">
              <a:extLst>
                <a:ext uri="{FF2B5EF4-FFF2-40B4-BE49-F238E27FC236}">
                  <a16:creationId xmlns:a16="http://schemas.microsoft.com/office/drawing/2014/main" id="{AD647486-BD66-3874-3B24-AC89EE55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689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00158" name="Rectangle 62">
              <a:extLst>
                <a:ext uri="{FF2B5EF4-FFF2-40B4-BE49-F238E27FC236}">
                  <a16:creationId xmlns:a16="http://schemas.microsoft.com/office/drawing/2014/main" id="{9E9714D8-7997-F2D0-72C2-68CA2F8C3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1713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0">
                  <a:solidFill>
                    <a:srgbClr val="000000"/>
                  </a:solidFill>
                  <a:latin typeface="MathematicalPi 1" pitchFamily="82" charset="0"/>
                </a:rPr>
                <a:t>9</a:t>
              </a:r>
              <a:endParaRPr lang="en-US" altLang="en-US"/>
            </a:p>
          </p:txBody>
        </p:sp>
        <p:sp>
          <p:nvSpPr>
            <p:cNvPr id="900159" name="Line 63">
              <a:extLst>
                <a:ext uri="{FF2B5EF4-FFF2-40B4-BE49-F238E27FC236}">
                  <a16:creationId xmlns:a16="http://schemas.microsoft.com/office/drawing/2014/main" id="{70E2C1A4-80CE-D50F-9303-268DFE7C76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8" y="2851"/>
              <a:ext cx="876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0" name="Freeform 64">
              <a:extLst>
                <a:ext uri="{FF2B5EF4-FFF2-40B4-BE49-F238E27FC236}">
                  <a16:creationId xmlns:a16="http://schemas.microsoft.com/office/drawing/2014/main" id="{B4BFD7CD-958F-D6CA-B5B7-2B9E1AEB2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9" y="2381"/>
              <a:ext cx="1136" cy="470"/>
            </a:xfrm>
            <a:custGeom>
              <a:avLst/>
              <a:gdLst>
                <a:gd name="T0" fmla="*/ 0 w 1136"/>
                <a:gd name="T1" fmla="*/ 470 h 470"/>
                <a:gd name="T2" fmla="*/ 1136 w 1136"/>
                <a:gd name="T3" fmla="*/ 470 h 470"/>
                <a:gd name="T4" fmla="*/ 1136 w 1136"/>
                <a:gd name="T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6" h="470">
                  <a:moveTo>
                    <a:pt x="0" y="470"/>
                  </a:moveTo>
                  <a:lnTo>
                    <a:pt x="1136" y="470"/>
                  </a:lnTo>
                  <a:lnTo>
                    <a:pt x="1136" y="0"/>
                  </a:ln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1" name="Rectangle 65">
              <a:extLst>
                <a:ext uri="{FF2B5EF4-FFF2-40B4-BE49-F238E27FC236}">
                  <a16:creationId xmlns:a16="http://schemas.microsoft.com/office/drawing/2014/main" id="{D6618DF9-8FEA-2EC3-49DE-D91D45722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9" y="2356"/>
              <a:ext cx="6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I</a:t>
              </a:r>
              <a:endParaRPr lang="en-US" altLang="en-US"/>
            </a:p>
          </p:txBody>
        </p:sp>
        <p:sp>
          <p:nvSpPr>
            <p:cNvPr id="900162" name="Line 66">
              <a:extLst>
                <a:ext uri="{FF2B5EF4-FFF2-40B4-BE49-F238E27FC236}">
                  <a16:creationId xmlns:a16="http://schemas.microsoft.com/office/drawing/2014/main" id="{3D3DB3A7-AE07-9D93-B4B0-47B0BCC3F9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4" y="2851"/>
              <a:ext cx="20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3" name="Line 67">
              <a:extLst>
                <a:ext uri="{FF2B5EF4-FFF2-40B4-BE49-F238E27FC236}">
                  <a16:creationId xmlns:a16="http://schemas.microsoft.com/office/drawing/2014/main" id="{0940814A-5E1A-ABE8-8CF9-1F322834A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7" y="2851"/>
              <a:ext cx="201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4" name="Freeform 68">
              <a:extLst>
                <a:ext uri="{FF2B5EF4-FFF2-40B4-BE49-F238E27FC236}">
                  <a16:creationId xmlns:a16="http://schemas.microsoft.com/office/drawing/2014/main" id="{F8EF582F-BF81-F35F-1571-6CAE8D716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2787"/>
              <a:ext cx="352" cy="123"/>
            </a:xfrm>
            <a:custGeom>
              <a:avLst/>
              <a:gdLst>
                <a:gd name="T0" fmla="*/ 0 w 352"/>
                <a:gd name="T1" fmla="*/ 64 h 123"/>
                <a:gd name="T2" fmla="*/ 29 w 352"/>
                <a:gd name="T3" fmla="*/ 0 h 123"/>
                <a:gd name="T4" fmla="*/ 88 w 352"/>
                <a:gd name="T5" fmla="*/ 123 h 123"/>
                <a:gd name="T6" fmla="*/ 147 w 352"/>
                <a:gd name="T7" fmla="*/ 0 h 123"/>
                <a:gd name="T8" fmla="*/ 206 w 352"/>
                <a:gd name="T9" fmla="*/ 123 h 123"/>
                <a:gd name="T10" fmla="*/ 264 w 352"/>
                <a:gd name="T11" fmla="*/ 0 h 123"/>
                <a:gd name="T12" fmla="*/ 323 w 352"/>
                <a:gd name="T13" fmla="*/ 123 h 123"/>
                <a:gd name="T14" fmla="*/ 352 w 352"/>
                <a:gd name="T15" fmla="*/ 6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2" h="123">
                  <a:moveTo>
                    <a:pt x="0" y="64"/>
                  </a:moveTo>
                  <a:lnTo>
                    <a:pt x="29" y="0"/>
                  </a:lnTo>
                  <a:lnTo>
                    <a:pt x="88" y="123"/>
                  </a:lnTo>
                  <a:lnTo>
                    <a:pt x="147" y="0"/>
                  </a:lnTo>
                  <a:lnTo>
                    <a:pt x="206" y="123"/>
                  </a:lnTo>
                  <a:lnTo>
                    <a:pt x="264" y="0"/>
                  </a:lnTo>
                  <a:lnTo>
                    <a:pt x="323" y="123"/>
                  </a:lnTo>
                  <a:lnTo>
                    <a:pt x="352" y="64"/>
                  </a:lnTo>
                </a:path>
              </a:pathLst>
            </a:custGeom>
            <a:noFill/>
            <a:ln w="301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5" name="Line 69">
              <a:extLst>
                <a:ext uri="{FF2B5EF4-FFF2-40B4-BE49-F238E27FC236}">
                  <a16:creationId xmlns:a16="http://schemas.microsoft.com/office/drawing/2014/main" id="{1759988C-B6DB-E9AE-44F7-C95E307D6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9" y="2626"/>
              <a:ext cx="377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6" name="Freeform 70">
              <a:extLst>
                <a:ext uri="{FF2B5EF4-FFF2-40B4-BE49-F238E27FC236}">
                  <a16:creationId xmlns:a16="http://schemas.microsoft.com/office/drawing/2014/main" id="{4E5042AE-390A-00BD-F23A-5AEAB035F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" y="2586"/>
              <a:ext cx="132" cy="79"/>
            </a:xfrm>
            <a:custGeom>
              <a:avLst/>
              <a:gdLst>
                <a:gd name="T0" fmla="*/ 22 w 27"/>
                <a:gd name="T1" fmla="*/ 8 h 16"/>
                <a:gd name="T2" fmla="*/ 27 w 27"/>
                <a:gd name="T3" fmla="*/ 0 h 16"/>
                <a:gd name="T4" fmla="*/ 27 w 27"/>
                <a:gd name="T5" fmla="*/ 0 h 16"/>
                <a:gd name="T6" fmla="*/ 14 w 27"/>
                <a:gd name="T7" fmla="*/ 5 h 16"/>
                <a:gd name="T8" fmla="*/ 0 w 27"/>
                <a:gd name="T9" fmla="*/ 8 h 16"/>
                <a:gd name="T10" fmla="*/ 14 w 27"/>
                <a:gd name="T11" fmla="*/ 11 h 16"/>
                <a:gd name="T12" fmla="*/ 27 w 27"/>
                <a:gd name="T13" fmla="*/ 16 h 16"/>
                <a:gd name="T14" fmla="*/ 27 w 27"/>
                <a:gd name="T15" fmla="*/ 16 h 16"/>
                <a:gd name="T16" fmla="*/ 22 w 27"/>
                <a:gd name="T17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6">
                  <a:moveTo>
                    <a:pt x="22" y="8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9" y="6"/>
                    <a:pt x="5" y="7"/>
                    <a:pt x="0" y="8"/>
                  </a:cubicBezTo>
                  <a:cubicBezTo>
                    <a:pt x="5" y="9"/>
                    <a:pt x="9" y="10"/>
                    <a:pt x="14" y="1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lnTo>
                    <a:pt x="22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7" name="Line 71">
              <a:extLst>
                <a:ext uri="{FF2B5EF4-FFF2-40B4-BE49-F238E27FC236}">
                  <a16:creationId xmlns:a16="http://schemas.microsoft.com/office/drawing/2014/main" id="{D9791E22-3B93-2A56-FF5F-58650FAFD9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7" y="1397"/>
              <a:ext cx="1" cy="240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8" name="Line 72">
              <a:extLst>
                <a:ext uri="{FF2B5EF4-FFF2-40B4-BE49-F238E27FC236}">
                  <a16:creationId xmlns:a16="http://schemas.microsoft.com/office/drawing/2014/main" id="{CE6D30AC-285D-C1DA-86A1-DA3A0E07C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0" y="1397"/>
              <a:ext cx="31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69" name="Freeform 73">
              <a:extLst>
                <a:ext uri="{FF2B5EF4-FFF2-40B4-BE49-F238E27FC236}">
                  <a16:creationId xmlns:a16="http://schemas.microsoft.com/office/drawing/2014/main" id="{2C8A2566-9950-48C9-E2C1-072864D40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2660"/>
              <a:ext cx="113" cy="161"/>
            </a:xfrm>
            <a:custGeom>
              <a:avLst/>
              <a:gdLst>
                <a:gd name="T0" fmla="*/ 23 w 23"/>
                <a:gd name="T1" fmla="*/ 33 h 33"/>
                <a:gd name="T2" fmla="*/ 0 w 23"/>
                <a:gd name="T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33">
                  <a:moveTo>
                    <a:pt x="23" y="33"/>
                  </a:moveTo>
                  <a:cubicBezTo>
                    <a:pt x="11" y="28"/>
                    <a:pt x="0" y="18"/>
                    <a:pt x="0" y="0"/>
                  </a:cubicBez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0170" name="Freeform 74">
              <a:extLst>
                <a:ext uri="{FF2B5EF4-FFF2-40B4-BE49-F238E27FC236}">
                  <a16:creationId xmlns:a16="http://schemas.microsoft.com/office/drawing/2014/main" id="{302C9C40-BD2E-602F-48A1-3F8007893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591"/>
              <a:ext cx="54" cy="93"/>
            </a:xfrm>
            <a:custGeom>
              <a:avLst/>
              <a:gdLst>
                <a:gd name="T0" fmla="*/ 5 w 11"/>
                <a:gd name="T1" fmla="*/ 16 h 19"/>
                <a:gd name="T2" fmla="*/ 0 w 11"/>
                <a:gd name="T3" fmla="*/ 19 h 19"/>
                <a:gd name="T4" fmla="*/ 0 w 11"/>
                <a:gd name="T5" fmla="*/ 19 h 19"/>
                <a:gd name="T6" fmla="*/ 3 w 11"/>
                <a:gd name="T7" fmla="*/ 10 h 19"/>
                <a:gd name="T8" fmla="*/ 5 w 11"/>
                <a:gd name="T9" fmla="*/ 0 h 19"/>
                <a:gd name="T10" fmla="*/ 8 w 11"/>
                <a:gd name="T11" fmla="*/ 10 h 19"/>
                <a:gd name="T12" fmla="*/ 11 w 11"/>
                <a:gd name="T13" fmla="*/ 19 h 19"/>
                <a:gd name="T14" fmla="*/ 11 w 11"/>
                <a:gd name="T15" fmla="*/ 19 h 19"/>
                <a:gd name="T16" fmla="*/ 5 w 11"/>
                <a:gd name="T1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9">
                  <a:moveTo>
                    <a:pt x="5" y="1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7"/>
                    <a:pt x="5" y="3"/>
                    <a:pt x="5" y="0"/>
                  </a:cubicBezTo>
                  <a:cubicBezTo>
                    <a:pt x="6" y="3"/>
                    <a:pt x="7" y="7"/>
                    <a:pt x="8" y="1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lnTo>
                    <a:pt x="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24" name="Object 4">
            <a:extLst>
              <a:ext uri="{FF2B5EF4-FFF2-40B4-BE49-F238E27FC236}">
                <a16:creationId xmlns:a16="http://schemas.microsoft.com/office/drawing/2014/main" id="{DFCD4588-2A67-9EE1-E2E5-F0EAADC803AD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2" imgW="4572000" imgH="3429000" progId="PowerPoint.Slide.8">
                  <p:embed/>
                </p:oleObj>
              </mc:Choice>
              <mc:Fallback>
                <p:oleObj name="Slide" r:id="rId2" imgW="4572000" imgH="3429000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E37DB015-1864-3DDC-8FDD-B089FC27A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868363"/>
          </a:xfrm>
        </p:spPr>
        <p:txBody>
          <a:bodyPr/>
          <a:lstStyle/>
          <a:p>
            <a:r>
              <a:rPr lang="en-US" altLang="en-US"/>
              <a:t>Resistance and the Power Distribution Problem</a:t>
            </a:r>
          </a:p>
        </p:txBody>
      </p:sp>
      <p:pic>
        <p:nvPicPr>
          <p:cNvPr id="902147" name="Picture 3">
            <a:extLst>
              <a:ext uri="{FF2B5EF4-FFF2-40B4-BE49-F238E27FC236}">
                <a16:creationId xmlns:a16="http://schemas.microsoft.com/office/drawing/2014/main" id="{94652461-AC57-7373-AA33-96C2B3E0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851025"/>
            <a:ext cx="377190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2148" name="Picture 4">
            <a:extLst>
              <a:ext uri="{FF2B5EF4-FFF2-40B4-BE49-F238E27FC236}">
                <a16:creationId xmlns:a16="http://schemas.microsoft.com/office/drawing/2014/main" id="{7A94E454-A25B-A0C8-E7FE-266DBBE55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413" y="1851025"/>
            <a:ext cx="3810000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2149" name="Text Box 5">
            <a:extLst>
              <a:ext uri="{FF2B5EF4-FFF2-40B4-BE49-F238E27FC236}">
                <a16:creationId xmlns:a16="http://schemas.microsoft.com/office/drawing/2014/main" id="{D33252B8-CC28-0B44-46E0-15AC180B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6461125"/>
            <a:ext cx="1897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000" i="0">
                <a:latin typeface="Times New Roman" panose="02020603050405020304" pitchFamily="18" charset="0"/>
              </a:rPr>
              <a:t>Source: Cadence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902150" name="Text Box 6">
            <a:extLst>
              <a:ext uri="{FF2B5EF4-FFF2-40B4-BE49-F238E27FC236}">
                <a16:creationId xmlns:a16="http://schemas.microsoft.com/office/drawing/2014/main" id="{E4EB7E2A-42D9-EAC8-A013-AA4FA20E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5173663"/>
            <a:ext cx="7019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lang="en-US" altLang="en-US" b="1" i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Requires fast and accurate peak current prediction</a:t>
            </a:r>
          </a:p>
          <a:p>
            <a:pPr>
              <a:buFontTx/>
              <a:buChar char="•"/>
            </a:pPr>
            <a:r>
              <a:rPr lang="en-US" altLang="en-US" b="1" i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Heavily influenced by packaging technology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902151" name="Text Box 7">
            <a:extLst>
              <a:ext uri="{FF2B5EF4-FFF2-40B4-BE49-F238E27FC236}">
                <a16:creationId xmlns:a16="http://schemas.microsoft.com/office/drawing/2014/main" id="{67CCD8E5-727E-B0B6-5095-24A6A4AC7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13271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Before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  <p:sp>
        <p:nvSpPr>
          <p:cNvPr id="902152" name="Text Box 8">
            <a:extLst>
              <a:ext uri="{FF2B5EF4-FFF2-40B4-BE49-F238E27FC236}">
                <a16:creationId xmlns:a16="http://schemas.microsoft.com/office/drawing/2014/main" id="{EA360B60-6D17-8B52-AD70-A8ED781A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129540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i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After</a:t>
            </a:r>
            <a:endParaRPr lang="en-US" altLang="en-US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>
            <a:extLst>
              <a:ext uri="{FF2B5EF4-FFF2-40B4-BE49-F238E27FC236}">
                <a16:creationId xmlns:a16="http://schemas.microsoft.com/office/drawing/2014/main" id="{7367D4F9-D03D-424F-7C2C-444DFA963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Distribution</a:t>
            </a:r>
          </a:p>
        </p:txBody>
      </p:sp>
      <p:sp>
        <p:nvSpPr>
          <p:cNvPr id="949251" name="Rectangle 3">
            <a:extLst>
              <a:ext uri="{FF2B5EF4-FFF2-40B4-BE49-F238E27FC236}">
                <a16:creationId xmlns:a16="http://schemas.microsoft.com/office/drawing/2014/main" id="{3BA00407-070E-51CB-A635-8C1A41583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Low-level distribution is in Metal 1</a:t>
            </a:r>
          </a:p>
          <a:p>
            <a:r>
              <a:rPr lang="en-US" altLang="en-US" sz="2800"/>
              <a:t>Power has to be ‘strapped’ in higher layers of metal.</a:t>
            </a:r>
          </a:p>
          <a:p>
            <a:r>
              <a:rPr lang="en-US" altLang="en-US" sz="2800"/>
              <a:t>The spacing is set by IR drop, electromigration, inductive effects</a:t>
            </a:r>
          </a:p>
          <a:p>
            <a:r>
              <a:rPr lang="en-US" altLang="en-US" sz="2800"/>
              <a:t>Always use multiple contacts on straps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>
            <a:extLst>
              <a:ext uri="{FF2B5EF4-FFF2-40B4-BE49-F238E27FC236}">
                <a16:creationId xmlns:a16="http://schemas.microsoft.com/office/drawing/2014/main" id="{D6DBDC3C-0494-A424-B655-3AA0BCF9D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 and Ground Distribution</a:t>
            </a:r>
          </a:p>
        </p:txBody>
      </p:sp>
      <p:pic>
        <p:nvPicPr>
          <p:cNvPr id="901123" name="Picture 3">
            <a:extLst>
              <a:ext uri="{FF2B5EF4-FFF2-40B4-BE49-F238E27FC236}">
                <a16:creationId xmlns:a16="http://schemas.microsoft.com/office/drawing/2014/main" id="{A53E5D05-54B9-310E-D5EC-FFE9B8AE3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324725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>
            <a:extLst>
              <a:ext uri="{FF2B5EF4-FFF2-40B4-BE49-F238E27FC236}">
                <a16:creationId xmlns:a16="http://schemas.microsoft.com/office/drawing/2014/main" id="{6063B850-3766-BA72-459F-FB729CC1E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55" name="Rectangle 3">
            <a:extLst>
              <a:ext uri="{FF2B5EF4-FFF2-40B4-BE49-F238E27FC236}">
                <a16:creationId xmlns:a16="http://schemas.microsoft.com/office/drawing/2014/main" id="{CC70A2FD-6BA6-2D2A-0547-B7E15D805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56" name="Rectangle 4">
            <a:extLst>
              <a:ext uri="{FF2B5EF4-FFF2-40B4-BE49-F238E27FC236}">
                <a16:creationId xmlns:a16="http://schemas.microsoft.com/office/drawing/2014/main" id="{F8911788-96D5-0362-923F-B4E7F9067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57" name="Rectangle 5">
            <a:extLst>
              <a:ext uri="{FF2B5EF4-FFF2-40B4-BE49-F238E27FC236}">
                <a16:creationId xmlns:a16="http://schemas.microsoft.com/office/drawing/2014/main" id="{BF84362B-B5F5-E4D1-3056-E5E343400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58" name="Rectangle 6">
            <a:extLst>
              <a:ext uri="{FF2B5EF4-FFF2-40B4-BE49-F238E27FC236}">
                <a16:creationId xmlns:a16="http://schemas.microsoft.com/office/drawing/2014/main" id="{DF2A46E0-DA27-8EDF-18D7-283FF15D6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59" name="Rectangle 7">
            <a:extLst>
              <a:ext uri="{FF2B5EF4-FFF2-40B4-BE49-F238E27FC236}">
                <a16:creationId xmlns:a16="http://schemas.microsoft.com/office/drawing/2014/main" id="{50BF3132-1CE3-88DF-C924-3FD5DFF84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0" name="Rectangle 8">
            <a:extLst>
              <a:ext uri="{FF2B5EF4-FFF2-40B4-BE49-F238E27FC236}">
                <a16:creationId xmlns:a16="http://schemas.microsoft.com/office/drawing/2014/main" id="{A043F5C0-7D1E-D85E-5EE7-527A128E3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1" name="Rectangle 9">
            <a:extLst>
              <a:ext uri="{FF2B5EF4-FFF2-40B4-BE49-F238E27FC236}">
                <a16:creationId xmlns:a16="http://schemas.microsoft.com/office/drawing/2014/main" id="{C03FE4C2-6FC3-C5E6-E635-AA6D7BA69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2" name="Rectangle 10">
            <a:extLst>
              <a:ext uri="{FF2B5EF4-FFF2-40B4-BE49-F238E27FC236}">
                <a16:creationId xmlns:a16="http://schemas.microsoft.com/office/drawing/2014/main" id="{BE86D193-BF03-F289-6847-7A07D6ABD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3" name="Rectangle 11">
            <a:extLst>
              <a:ext uri="{FF2B5EF4-FFF2-40B4-BE49-F238E27FC236}">
                <a16:creationId xmlns:a16="http://schemas.microsoft.com/office/drawing/2014/main" id="{7ECEA5D2-0E35-36BD-8422-D55E59000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4" name="Rectangle 12">
            <a:extLst>
              <a:ext uri="{FF2B5EF4-FFF2-40B4-BE49-F238E27FC236}">
                <a16:creationId xmlns:a16="http://schemas.microsoft.com/office/drawing/2014/main" id="{52DD0986-A85E-9722-18B9-333EB4C98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5" name="Rectangle 13">
            <a:extLst>
              <a:ext uri="{FF2B5EF4-FFF2-40B4-BE49-F238E27FC236}">
                <a16:creationId xmlns:a16="http://schemas.microsoft.com/office/drawing/2014/main" id="{4BA0271A-0F73-2AAF-FC8C-1FBB47180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6" name="Rectangle 14">
            <a:extLst>
              <a:ext uri="{FF2B5EF4-FFF2-40B4-BE49-F238E27FC236}">
                <a16:creationId xmlns:a16="http://schemas.microsoft.com/office/drawing/2014/main" id="{2F938CFD-6ABD-819E-B074-3217A7F0E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7" name="Rectangle 15">
            <a:extLst>
              <a:ext uri="{FF2B5EF4-FFF2-40B4-BE49-F238E27FC236}">
                <a16:creationId xmlns:a16="http://schemas.microsoft.com/office/drawing/2014/main" id="{1DDA3B96-92D6-28D4-A126-49AF8D463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8" name="Rectangle 16">
            <a:extLst>
              <a:ext uri="{FF2B5EF4-FFF2-40B4-BE49-F238E27FC236}">
                <a16:creationId xmlns:a16="http://schemas.microsoft.com/office/drawing/2014/main" id="{1D903307-3050-64CD-A466-C507805C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69" name="Rectangle 17">
            <a:extLst>
              <a:ext uri="{FF2B5EF4-FFF2-40B4-BE49-F238E27FC236}">
                <a16:creationId xmlns:a16="http://schemas.microsoft.com/office/drawing/2014/main" id="{8C32D63A-53C4-24D5-A546-343B6F0A7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0" name="Rectangle 18">
            <a:extLst>
              <a:ext uri="{FF2B5EF4-FFF2-40B4-BE49-F238E27FC236}">
                <a16:creationId xmlns:a16="http://schemas.microsoft.com/office/drawing/2014/main" id="{F0C6E2AE-4585-5F17-AB36-D410A502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1" name="Rectangle 19">
            <a:extLst>
              <a:ext uri="{FF2B5EF4-FFF2-40B4-BE49-F238E27FC236}">
                <a16:creationId xmlns:a16="http://schemas.microsoft.com/office/drawing/2014/main" id="{C46762AA-AE3F-C35D-B584-DBE66BAA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2" name="Rectangle 20">
            <a:extLst>
              <a:ext uri="{FF2B5EF4-FFF2-40B4-BE49-F238E27FC236}">
                <a16:creationId xmlns:a16="http://schemas.microsoft.com/office/drawing/2014/main" id="{792E2BED-2D8F-9762-0288-4FA53FDA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3" name="Rectangle 21">
            <a:extLst>
              <a:ext uri="{FF2B5EF4-FFF2-40B4-BE49-F238E27FC236}">
                <a16:creationId xmlns:a16="http://schemas.microsoft.com/office/drawing/2014/main" id="{EEBC73B7-AA5D-91D2-9D77-C3512EF6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4" name="Rectangle 22">
            <a:extLst>
              <a:ext uri="{FF2B5EF4-FFF2-40B4-BE49-F238E27FC236}">
                <a16:creationId xmlns:a16="http://schemas.microsoft.com/office/drawing/2014/main" id="{77AC3059-5791-9562-1169-CA67B7078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5" name="Rectangle 23">
            <a:extLst>
              <a:ext uri="{FF2B5EF4-FFF2-40B4-BE49-F238E27FC236}">
                <a16:creationId xmlns:a16="http://schemas.microsoft.com/office/drawing/2014/main" id="{53119EEE-F862-4E4E-C6E8-8A76D114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6" name="Rectangle 24">
            <a:extLst>
              <a:ext uri="{FF2B5EF4-FFF2-40B4-BE49-F238E27FC236}">
                <a16:creationId xmlns:a16="http://schemas.microsoft.com/office/drawing/2014/main" id="{0B12E412-17C9-999C-5A8E-BD3F076B7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7" name="Rectangle 25">
            <a:extLst>
              <a:ext uri="{FF2B5EF4-FFF2-40B4-BE49-F238E27FC236}">
                <a16:creationId xmlns:a16="http://schemas.microsoft.com/office/drawing/2014/main" id="{712E8F43-D393-B919-4163-7DFD3A2E6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8" name="Rectangle 26">
            <a:extLst>
              <a:ext uri="{FF2B5EF4-FFF2-40B4-BE49-F238E27FC236}">
                <a16:creationId xmlns:a16="http://schemas.microsoft.com/office/drawing/2014/main" id="{76BBC501-3E60-E7C5-2C12-93202315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1979" name="Rectangle 27">
            <a:extLst>
              <a:ext uri="{FF2B5EF4-FFF2-40B4-BE49-F238E27FC236}">
                <a16:creationId xmlns:a16="http://schemas.microsoft.com/office/drawing/2014/main" id="{44CCDFB2-F564-EA57-B25B-A92FCFB58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629400" cy="8509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4000"/>
              <a:t>3 Metal Layer Approach (EV4)</a:t>
            </a:r>
            <a:endParaRPr lang="en-US" altLang="en-US" sz="3600"/>
          </a:p>
        </p:txBody>
      </p:sp>
      <p:sp>
        <p:nvSpPr>
          <p:cNvPr id="1021980" name="Rectangle 28">
            <a:extLst>
              <a:ext uri="{FF2B5EF4-FFF2-40B4-BE49-F238E27FC236}">
                <a16:creationId xmlns:a16="http://schemas.microsoft.com/office/drawing/2014/main" id="{AAEAE218-E850-3584-CE7C-68999DADD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44600"/>
            <a:ext cx="7772400" cy="1803400"/>
          </a:xfrm>
          <a:noFill/>
          <a:ln/>
        </p:spPr>
        <p:txBody>
          <a:bodyPr lIns="92075" tIns="46038" rIns="92075" bIns="46038"/>
          <a:lstStyle/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u="sng"/>
              <a:t>3rd “coarse and thick” metal layer added to the</a:t>
            </a: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u="sng"/>
              <a:t>technology for EV4 design</a:t>
            </a:r>
            <a:endParaRPr lang="en-US" altLang="en-US" sz="2000"/>
          </a:p>
          <a:p>
            <a:pPr algn="ctr">
              <a:buFont typeface="Wingdings" pitchFamily="2" charset="2"/>
              <a:buNone/>
            </a:pPr>
            <a:r>
              <a:rPr lang="en-US" altLang="en-US" sz="1600"/>
              <a:t>Power supplied from two sides of the die via 3rd metal layer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600"/>
              <a:t>2nd metal layer used to form power grid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600"/>
              <a:t>90% of 3rd metal layer used for power/clock routing</a:t>
            </a:r>
          </a:p>
        </p:txBody>
      </p:sp>
      <p:grpSp>
        <p:nvGrpSpPr>
          <p:cNvPr id="1021981" name="Group 29">
            <a:extLst>
              <a:ext uri="{FF2B5EF4-FFF2-40B4-BE49-F238E27FC236}">
                <a16:creationId xmlns:a16="http://schemas.microsoft.com/office/drawing/2014/main" id="{5CA37CB1-4516-8912-B765-EA226F63388E}"/>
              </a:ext>
            </a:extLst>
          </p:cNvPr>
          <p:cNvGrpSpPr>
            <a:grpSpLocks/>
          </p:cNvGrpSpPr>
          <p:nvPr/>
        </p:nvGrpSpPr>
        <p:grpSpPr bwMode="auto">
          <a:xfrm>
            <a:off x="615950" y="3048000"/>
            <a:ext cx="2806700" cy="2806700"/>
            <a:chOff x="436" y="2221"/>
            <a:chExt cx="1990" cy="1768"/>
          </a:xfrm>
        </p:grpSpPr>
        <p:sp>
          <p:nvSpPr>
            <p:cNvPr id="1021982" name="Rectangle 30">
              <a:extLst>
                <a:ext uri="{FF2B5EF4-FFF2-40B4-BE49-F238E27FC236}">
                  <a16:creationId xmlns:a16="http://schemas.microsoft.com/office/drawing/2014/main" id="{13A4E48C-256F-9D73-F063-B2A09E26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221"/>
              <a:ext cx="1990" cy="1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83" name="Line 31">
              <a:extLst>
                <a:ext uri="{FF2B5EF4-FFF2-40B4-BE49-F238E27FC236}">
                  <a16:creationId xmlns:a16="http://schemas.microsoft.com/office/drawing/2014/main" id="{21659EDA-8B79-A729-5AAB-148A47792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84" name="Line 32">
              <a:extLst>
                <a:ext uri="{FF2B5EF4-FFF2-40B4-BE49-F238E27FC236}">
                  <a16:creationId xmlns:a16="http://schemas.microsoft.com/office/drawing/2014/main" id="{2E679D7C-2431-21A3-7D40-278DF7C7F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85" name="Line 33">
              <a:extLst>
                <a:ext uri="{FF2B5EF4-FFF2-40B4-BE49-F238E27FC236}">
                  <a16:creationId xmlns:a16="http://schemas.microsoft.com/office/drawing/2014/main" id="{A095D49B-F5FC-061F-8735-3243F85EA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9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86" name="Line 34">
              <a:extLst>
                <a:ext uri="{FF2B5EF4-FFF2-40B4-BE49-F238E27FC236}">
                  <a16:creationId xmlns:a16="http://schemas.microsoft.com/office/drawing/2014/main" id="{3629CA35-D55D-692B-D6A1-45992185C3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87" name="Line 35">
              <a:extLst>
                <a:ext uri="{FF2B5EF4-FFF2-40B4-BE49-F238E27FC236}">
                  <a16:creationId xmlns:a16="http://schemas.microsoft.com/office/drawing/2014/main" id="{685B755D-4D67-EA0C-EBF1-AE0BBC7A13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88" name="Line 36">
              <a:extLst>
                <a:ext uri="{FF2B5EF4-FFF2-40B4-BE49-F238E27FC236}">
                  <a16:creationId xmlns:a16="http://schemas.microsoft.com/office/drawing/2014/main" id="{22D81C39-D5E0-E54E-64A2-E2E8E3111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89" name="Line 37">
              <a:extLst>
                <a:ext uri="{FF2B5EF4-FFF2-40B4-BE49-F238E27FC236}">
                  <a16:creationId xmlns:a16="http://schemas.microsoft.com/office/drawing/2014/main" id="{765E8780-CC14-FA7B-6EA6-B6186D97B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5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0" name="Line 38">
              <a:extLst>
                <a:ext uri="{FF2B5EF4-FFF2-40B4-BE49-F238E27FC236}">
                  <a16:creationId xmlns:a16="http://schemas.microsoft.com/office/drawing/2014/main" id="{40BD4329-6310-FACE-BA54-5F0E77879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9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1" name="Line 39">
              <a:extLst>
                <a:ext uri="{FF2B5EF4-FFF2-40B4-BE49-F238E27FC236}">
                  <a16:creationId xmlns:a16="http://schemas.microsoft.com/office/drawing/2014/main" id="{A7BADEFF-2B95-19F1-370C-4A66FC17E6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3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2" name="Line 40">
              <a:extLst>
                <a:ext uri="{FF2B5EF4-FFF2-40B4-BE49-F238E27FC236}">
                  <a16:creationId xmlns:a16="http://schemas.microsoft.com/office/drawing/2014/main" id="{661E8A75-5C55-767E-DCD5-B6718846F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7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3" name="Line 41">
              <a:extLst>
                <a:ext uri="{FF2B5EF4-FFF2-40B4-BE49-F238E27FC236}">
                  <a16:creationId xmlns:a16="http://schemas.microsoft.com/office/drawing/2014/main" id="{052F3276-A98E-7F92-0D8E-4FCEF4F614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1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4" name="Line 42">
              <a:extLst>
                <a:ext uri="{FF2B5EF4-FFF2-40B4-BE49-F238E27FC236}">
                  <a16:creationId xmlns:a16="http://schemas.microsoft.com/office/drawing/2014/main" id="{F1D11486-777A-BD32-6B5B-0AA63A8E2D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5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5" name="Line 43">
              <a:extLst>
                <a:ext uri="{FF2B5EF4-FFF2-40B4-BE49-F238E27FC236}">
                  <a16:creationId xmlns:a16="http://schemas.microsoft.com/office/drawing/2014/main" id="{7240E864-EC61-530E-1DFD-294E5E20F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9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6" name="Line 44">
              <a:extLst>
                <a:ext uri="{FF2B5EF4-FFF2-40B4-BE49-F238E27FC236}">
                  <a16:creationId xmlns:a16="http://schemas.microsoft.com/office/drawing/2014/main" id="{E689C5A7-2F2F-8F38-57C6-B4DD3BC42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23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7" name="Line 45">
              <a:extLst>
                <a:ext uri="{FF2B5EF4-FFF2-40B4-BE49-F238E27FC236}">
                  <a16:creationId xmlns:a16="http://schemas.microsoft.com/office/drawing/2014/main" id="{4D80BE21-D466-C005-EC36-22030133C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7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8" name="Line 46">
              <a:extLst>
                <a:ext uri="{FF2B5EF4-FFF2-40B4-BE49-F238E27FC236}">
                  <a16:creationId xmlns:a16="http://schemas.microsoft.com/office/drawing/2014/main" id="{CBF07768-436E-96B0-7191-7557BAD598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1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1999" name="Line 47">
              <a:extLst>
                <a:ext uri="{FF2B5EF4-FFF2-40B4-BE49-F238E27FC236}">
                  <a16:creationId xmlns:a16="http://schemas.microsoft.com/office/drawing/2014/main" id="{C9968142-5A87-CACB-CB7D-F7FF151C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5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0" name="Line 48">
              <a:extLst>
                <a:ext uri="{FF2B5EF4-FFF2-40B4-BE49-F238E27FC236}">
                  <a16:creationId xmlns:a16="http://schemas.microsoft.com/office/drawing/2014/main" id="{AE301B0C-E78D-59BD-7E8E-EC02647B3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9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1" name="Line 49">
              <a:extLst>
                <a:ext uri="{FF2B5EF4-FFF2-40B4-BE49-F238E27FC236}">
                  <a16:creationId xmlns:a16="http://schemas.microsoft.com/office/drawing/2014/main" id="{0CD118EB-E702-7716-712E-657BAF474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3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2" name="Line 50">
              <a:extLst>
                <a:ext uri="{FF2B5EF4-FFF2-40B4-BE49-F238E27FC236}">
                  <a16:creationId xmlns:a16="http://schemas.microsoft.com/office/drawing/2014/main" id="{A1FD4312-D471-29A4-D4E3-1DA58AD558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7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3" name="Line 51">
              <a:extLst>
                <a:ext uri="{FF2B5EF4-FFF2-40B4-BE49-F238E27FC236}">
                  <a16:creationId xmlns:a16="http://schemas.microsoft.com/office/drawing/2014/main" id="{C474D637-FE9F-C499-B2E3-DFBD97D53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4" name="Line 52">
              <a:extLst>
                <a:ext uri="{FF2B5EF4-FFF2-40B4-BE49-F238E27FC236}">
                  <a16:creationId xmlns:a16="http://schemas.microsoft.com/office/drawing/2014/main" id="{1F7F27E5-A468-7669-DFD2-7D887C27F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5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5" name="Line 53">
              <a:extLst>
                <a:ext uri="{FF2B5EF4-FFF2-40B4-BE49-F238E27FC236}">
                  <a16:creationId xmlns:a16="http://schemas.microsoft.com/office/drawing/2014/main" id="{4EFEB369-0226-E096-D606-95067DAD2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9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6" name="Line 54">
              <a:extLst>
                <a:ext uri="{FF2B5EF4-FFF2-40B4-BE49-F238E27FC236}">
                  <a16:creationId xmlns:a16="http://schemas.microsoft.com/office/drawing/2014/main" id="{B4806190-6D89-93C7-6EE9-032359E53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3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7" name="Line 55">
              <a:extLst>
                <a:ext uri="{FF2B5EF4-FFF2-40B4-BE49-F238E27FC236}">
                  <a16:creationId xmlns:a16="http://schemas.microsoft.com/office/drawing/2014/main" id="{61C00A70-E573-1279-5310-B622AEB6C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7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8" name="Line 56">
              <a:extLst>
                <a:ext uri="{FF2B5EF4-FFF2-40B4-BE49-F238E27FC236}">
                  <a16:creationId xmlns:a16="http://schemas.microsoft.com/office/drawing/2014/main" id="{EEE304AB-5894-AC65-B855-19BBADF96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09" name="Line 57">
              <a:extLst>
                <a:ext uri="{FF2B5EF4-FFF2-40B4-BE49-F238E27FC236}">
                  <a16:creationId xmlns:a16="http://schemas.microsoft.com/office/drawing/2014/main" id="{26ED5B2F-7F37-B124-919A-D25CFDCB2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5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0" name="Line 58">
              <a:extLst>
                <a:ext uri="{FF2B5EF4-FFF2-40B4-BE49-F238E27FC236}">
                  <a16:creationId xmlns:a16="http://schemas.microsoft.com/office/drawing/2014/main" id="{F38CBAC2-0D9E-D229-4049-225BFB209D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9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1" name="Line 59">
              <a:extLst>
                <a:ext uri="{FF2B5EF4-FFF2-40B4-BE49-F238E27FC236}">
                  <a16:creationId xmlns:a16="http://schemas.microsoft.com/office/drawing/2014/main" id="{A49EEB39-AECF-8ED1-DDB3-69D316EEC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2" name="Line 60">
              <a:extLst>
                <a:ext uri="{FF2B5EF4-FFF2-40B4-BE49-F238E27FC236}">
                  <a16:creationId xmlns:a16="http://schemas.microsoft.com/office/drawing/2014/main" id="{86F857FF-3EA7-310A-E202-57CAEB0C7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7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3" name="Line 61">
              <a:extLst>
                <a:ext uri="{FF2B5EF4-FFF2-40B4-BE49-F238E27FC236}">
                  <a16:creationId xmlns:a16="http://schemas.microsoft.com/office/drawing/2014/main" id="{E6F3ADF7-2B96-8395-2A69-37BEF08AD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1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4" name="Rectangle 62">
              <a:extLst>
                <a:ext uri="{FF2B5EF4-FFF2-40B4-BE49-F238E27FC236}">
                  <a16:creationId xmlns:a16="http://schemas.microsoft.com/office/drawing/2014/main" id="{526508B1-0CDC-C4D1-65AA-3219A94D2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26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5" name="Rectangle 63">
              <a:extLst>
                <a:ext uri="{FF2B5EF4-FFF2-40B4-BE49-F238E27FC236}">
                  <a16:creationId xmlns:a16="http://schemas.microsoft.com/office/drawing/2014/main" id="{7A4881D9-0D3A-DEBB-9DAF-81275CD83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365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6" name="Rectangle 64">
              <a:extLst>
                <a:ext uri="{FF2B5EF4-FFF2-40B4-BE49-F238E27FC236}">
                  <a16:creationId xmlns:a16="http://schemas.microsoft.com/office/drawing/2014/main" id="{D995394E-BC10-2E78-64A9-CCD5FD37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46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7" name="Rectangle 65">
              <a:extLst>
                <a:ext uri="{FF2B5EF4-FFF2-40B4-BE49-F238E27FC236}">
                  <a16:creationId xmlns:a16="http://schemas.microsoft.com/office/drawing/2014/main" id="{BC2E671A-2CE8-1D19-8B55-308349612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557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8" name="Rectangle 66">
              <a:extLst>
                <a:ext uri="{FF2B5EF4-FFF2-40B4-BE49-F238E27FC236}">
                  <a16:creationId xmlns:a16="http://schemas.microsoft.com/office/drawing/2014/main" id="{8B8A4E7F-0F6E-7E32-5449-368CA1387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653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19" name="Rectangle 67">
              <a:extLst>
                <a:ext uri="{FF2B5EF4-FFF2-40B4-BE49-F238E27FC236}">
                  <a16:creationId xmlns:a16="http://schemas.microsoft.com/office/drawing/2014/main" id="{40E27874-2C2D-EE85-BB89-ADD74ACD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7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0" name="Rectangle 68">
              <a:extLst>
                <a:ext uri="{FF2B5EF4-FFF2-40B4-BE49-F238E27FC236}">
                  <a16:creationId xmlns:a16="http://schemas.microsoft.com/office/drawing/2014/main" id="{420DB7BE-FFEB-54CA-7DB5-A4E2359AC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845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1" name="Rectangle 69">
              <a:extLst>
                <a:ext uri="{FF2B5EF4-FFF2-40B4-BE49-F238E27FC236}">
                  <a16:creationId xmlns:a16="http://schemas.microsoft.com/office/drawing/2014/main" id="{49F95E33-D923-11FD-5950-7693FC23B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94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2" name="Rectangle 70">
              <a:extLst>
                <a:ext uri="{FF2B5EF4-FFF2-40B4-BE49-F238E27FC236}">
                  <a16:creationId xmlns:a16="http://schemas.microsoft.com/office/drawing/2014/main" id="{F3F75D03-14D3-57F2-B2F7-04D8ABB3A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037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3" name="Rectangle 71">
              <a:extLst>
                <a:ext uri="{FF2B5EF4-FFF2-40B4-BE49-F238E27FC236}">
                  <a16:creationId xmlns:a16="http://schemas.microsoft.com/office/drawing/2014/main" id="{81F2D30F-D68E-5DCD-D52D-F07C64F0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133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4" name="Rectangle 72">
              <a:extLst>
                <a:ext uri="{FF2B5EF4-FFF2-40B4-BE49-F238E27FC236}">
                  <a16:creationId xmlns:a16="http://schemas.microsoft.com/office/drawing/2014/main" id="{B26445F7-F671-64AF-1D39-677374418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22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5" name="Rectangle 73">
              <a:extLst>
                <a:ext uri="{FF2B5EF4-FFF2-40B4-BE49-F238E27FC236}">
                  <a16:creationId xmlns:a16="http://schemas.microsoft.com/office/drawing/2014/main" id="{9765C9AA-7885-FF04-8388-D99183021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325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6" name="Rectangle 74">
              <a:extLst>
                <a:ext uri="{FF2B5EF4-FFF2-40B4-BE49-F238E27FC236}">
                  <a16:creationId xmlns:a16="http://schemas.microsoft.com/office/drawing/2014/main" id="{7C508B9C-DB69-20D3-ADC4-EE46FC4BE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4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7" name="Rectangle 75">
              <a:extLst>
                <a:ext uri="{FF2B5EF4-FFF2-40B4-BE49-F238E27FC236}">
                  <a16:creationId xmlns:a16="http://schemas.microsoft.com/office/drawing/2014/main" id="{2A7C8E98-6852-867C-9D0C-35E1C20D6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517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8" name="Rectangle 76">
              <a:extLst>
                <a:ext uri="{FF2B5EF4-FFF2-40B4-BE49-F238E27FC236}">
                  <a16:creationId xmlns:a16="http://schemas.microsoft.com/office/drawing/2014/main" id="{1996AF73-5766-BF4D-9783-97BA1299D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613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29" name="Rectangle 77">
              <a:extLst>
                <a:ext uri="{FF2B5EF4-FFF2-40B4-BE49-F238E27FC236}">
                  <a16:creationId xmlns:a16="http://schemas.microsoft.com/office/drawing/2014/main" id="{0ABD3B61-35AE-983E-39BF-160B9215C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70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0" name="Rectangle 78">
              <a:extLst>
                <a:ext uri="{FF2B5EF4-FFF2-40B4-BE49-F238E27FC236}">
                  <a16:creationId xmlns:a16="http://schemas.microsoft.com/office/drawing/2014/main" id="{A76AB6C6-AF9A-4D89-6604-301C02B51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805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1" name="Rectangle 79">
              <a:extLst>
                <a:ext uri="{FF2B5EF4-FFF2-40B4-BE49-F238E27FC236}">
                  <a16:creationId xmlns:a16="http://schemas.microsoft.com/office/drawing/2014/main" id="{B885B32C-201D-0A5F-75DF-9FA34E5B2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90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2" name="Rectangle 80">
              <a:extLst>
                <a:ext uri="{FF2B5EF4-FFF2-40B4-BE49-F238E27FC236}">
                  <a16:creationId xmlns:a16="http://schemas.microsoft.com/office/drawing/2014/main" id="{567123F6-4347-F5E2-D6EC-CF215D95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26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3" name="Rectangle 81">
              <a:extLst>
                <a:ext uri="{FF2B5EF4-FFF2-40B4-BE49-F238E27FC236}">
                  <a16:creationId xmlns:a16="http://schemas.microsoft.com/office/drawing/2014/main" id="{8F1877A8-9B6D-7EAD-242B-F34614404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365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4" name="Rectangle 82">
              <a:extLst>
                <a:ext uri="{FF2B5EF4-FFF2-40B4-BE49-F238E27FC236}">
                  <a16:creationId xmlns:a16="http://schemas.microsoft.com/office/drawing/2014/main" id="{2B0E4054-4EB8-8D12-8AB7-126F9671E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46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5" name="Rectangle 83">
              <a:extLst>
                <a:ext uri="{FF2B5EF4-FFF2-40B4-BE49-F238E27FC236}">
                  <a16:creationId xmlns:a16="http://schemas.microsoft.com/office/drawing/2014/main" id="{76778307-51FE-ED15-E336-8E23E5F0F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557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6" name="Rectangle 84">
              <a:extLst>
                <a:ext uri="{FF2B5EF4-FFF2-40B4-BE49-F238E27FC236}">
                  <a16:creationId xmlns:a16="http://schemas.microsoft.com/office/drawing/2014/main" id="{E33B9C39-7E62-49C9-76F9-399CA917C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653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7" name="Rectangle 85">
              <a:extLst>
                <a:ext uri="{FF2B5EF4-FFF2-40B4-BE49-F238E27FC236}">
                  <a16:creationId xmlns:a16="http://schemas.microsoft.com/office/drawing/2014/main" id="{1559CD8F-A8B6-33A4-A9F3-B4CB5FC73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7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8" name="Rectangle 86">
              <a:extLst>
                <a:ext uri="{FF2B5EF4-FFF2-40B4-BE49-F238E27FC236}">
                  <a16:creationId xmlns:a16="http://schemas.microsoft.com/office/drawing/2014/main" id="{F27D01D0-884E-132D-3463-F97C5656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845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39" name="Rectangle 87">
              <a:extLst>
                <a:ext uri="{FF2B5EF4-FFF2-40B4-BE49-F238E27FC236}">
                  <a16:creationId xmlns:a16="http://schemas.microsoft.com/office/drawing/2014/main" id="{40C0A718-02B5-C75A-76E2-4CE2B3F8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94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0" name="Rectangle 88">
              <a:extLst>
                <a:ext uri="{FF2B5EF4-FFF2-40B4-BE49-F238E27FC236}">
                  <a16:creationId xmlns:a16="http://schemas.microsoft.com/office/drawing/2014/main" id="{5CAFDBE7-44FC-A87B-1A53-AFF3549C9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037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1" name="Rectangle 89">
              <a:extLst>
                <a:ext uri="{FF2B5EF4-FFF2-40B4-BE49-F238E27FC236}">
                  <a16:creationId xmlns:a16="http://schemas.microsoft.com/office/drawing/2014/main" id="{DEBA1F55-6ABA-A1DF-E196-79E2F8541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133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2" name="Rectangle 90">
              <a:extLst>
                <a:ext uri="{FF2B5EF4-FFF2-40B4-BE49-F238E27FC236}">
                  <a16:creationId xmlns:a16="http://schemas.microsoft.com/office/drawing/2014/main" id="{253B82B3-7D9C-9716-CF83-024D4E073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22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3" name="Rectangle 91">
              <a:extLst>
                <a:ext uri="{FF2B5EF4-FFF2-40B4-BE49-F238E27FC236}">
                  <a16:creationId xmlns:a16="http://schemas.microsoft.com/office/drawing/2014/main" id="{50CB5F15-F57E-0336-627F-976639C1B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325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4" name="Rectangle 92">
              <a:extLst>
                <a:ext uri="{FF2B5EF4-FFF2-40B4-BE49-F238E27FC236}">
                  <a16:creationId xmlns:a16="http://schemas.microsoft.com/office/drawing/2014/main" id="{6C6FBC05-BF6A-F982-A236-9685BF0D7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4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5" name="Rectangle 93">
              <a:extLst>
                <a:ext uri="{FF2B5EF4-FFF2-40B4-BE49-F238E27FC236}">
                  <a16:creationId xmlns:a16="http://schemas.microsoft.com/office/drawing/2014/main" id="{73799020-217B-0FE2-CB0C-F02F3037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517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6" name="Rectangle 94">
              <a:extLst>
                <a:ext uri="{FF2B5EF4-FFF2-40B4-BE49-F238E27FC236}">
                  <a16:creationId xmlns:a16="http://schemas.microsoft.com/office/drawing/2014/main" id="{2012D023-2CAE-678F-D85A-ABDE29A25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13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7" name="Rectangle 95">
              <a:extLst>
                <a:ext uri="{FF2B5EF4-FFF2-40B4-BE49-F238E27FC236}">
                  <a16:creationId xmlns:a16="http://schemas.microsoft.com/office/drawing/2014/main" id="{FDC8B7C1-6CBA-04F9-3339-8E2DC6725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70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8" name="Rectangle 96">
              <a:extLst>
                <a:ext uri="{FF2B5EF4-FFF2-40B4-BE49-F238E27FC236}">
                  <a16:creationId xmlns:a16="http://schemas.microsoft.com/office/drawing/2014/main" id="{B8C00654-2C95-A717-9EE1-98E9EFCD9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805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49" name="Rectangle 97">
              <a:extLst>
                <a:ext uri="{FF2B5EF4-FFF2-40B4-BE49-F238E27FC236}">
                  <a16:creationId xmlns:a16="http://schemas.microsoft.com/office/drawing/2014/main" id="{15E340A2-EEEA-0E05-9159-0EC93175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90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0" name="Rectangle 98">
              <a:extLst>
                <a:ext uri="{FF2B5EF4-FFF2-40B4-BE49-F238E27FC236}">
                  <a16:creationId xmlns:a16="http://schemas.microsoft.com/office/drawing/2014/main" id="{EC5AA7B0-0625-DB62-7CCE-CAD6ECF16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1" name="Rectangle 99">
              <a:extLst>
                <a:ext uri="{FF2B5EF4-FFF2-40B4-BE49-F238E27FC236}">
                  <a16:creationId xmlns:a16="http://schemas.microsoft.com/office/drawing/2014/main" id="{7A18BCC9-2A44-D3FA-7F0E-123C35B6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2" name="Rectangle 100">
              <a:extLst>
                <a:ext uri="{FF2B5EF4-FFF2-40B4-BE49-F238E27FC236}">
                  <a16:creationId xmlns:a16="http://schemas.microsoft.com/office/drawing/2014/main" id="{E041F923-2B91-7EB2-6528-237CB792B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3" name="Rectangle 101">
              <a:extLst>
                <a:ext uri="{FF2B5EF4-FFF2-40B4-BE49-F238E27FC236}">
                  <a16:creationId xmlns:a16="http://schemas.microsoft.com/office/drawing/2014/main" id="{3EE57EE1-651E-B474-FA91-93C893E78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4" name="Rectangle 102">
              <a:extLst>
                <a:ext uri="{FF2B5EF4-FFF2-40B4-BE49-F238E27FC236}">
                  <a16:creationId xmlns:a16="http://schemas.microsoft.com/office/drawing/2014/main" id="{A9125143-FB7D-93E0-2F83-B1B5F38B1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5" name="Rectangle 103">
              <a:extLst>
                <a:ext uri="{FF2B5EF4-FFF2-40B4-BE49-F238E27FC236}">
                  <a16:creationId xmlns:a16="http://schemas.microsoft.com/office/drawing/2014/main" id="{49F51EF6-DD46-DFDE-357F-35384A37C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6" name="Rectangle 104">
              <a:extLst>
                <a:ext uri="{FF2B5EF4-FFF2-40B4-BE49-F238E27FC236}">
                  <a16:creationId xmlns:a16="http://schemas.microsoft.com/office/drawing/2014/main" id="{8AF97B3F-0571-FAFF-B8C5-C66CE19FB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7" name="Rectangle 105">
              <a:extLst>
                <a:ext uri="{FF2B5EF4-FFF2-40B4-BE49-F238E27FC236}">
                  <a16:creationId xmlns:a16="http://schemas.microsoft.com/office/drawing/2014/main" id="{E757854F-4E78-2F2D-57AA-E272CC7F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8" name="Rectangle 106">
              <a:extLst>
                <a:ext uri="{FF2B5EF4-FFF2-40B4-BE49-F238E27FC236}">
                  <a16:creationId xmlns:a16="http://schemas.microsoft.com/office/drawing/2014/main" id="{34A348B2-D73F-9806-97DA-50393E605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59" name="Rectangle 107">
              <a:extLst>
                <a:ext uri="{FF2B5EF4-FFF2-40B4-BE49-F238E27FC236}">
                  <a16:creationId xmlns:a16="http://schemas.microsoft.com/office/drawing/2014/main" id="{2631B433-3733-478F-6602-068B563AC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0" name="Rectangle 108">
              <a:extLst>
                <a:ext uri="{FF2B5EF4-FFF2-40B4-BE49-F238E27FC236}">
                  <a16:creationId xmlns:a16="http://schemas.microsoft.com/office/drawing/2014/main" id="{25E23548-C9D2-D72A-B739-7133C5A29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1" name="Rectangle 109">
              <a:extLst>
                <a:ext uri="{FF2B5EF4-FFF2-40B4-BE49-F238E27FC236}">
                  <a16:creationId xmlns:a16="http://schemas.microsoft.com/office/drawing/2014/main" id="{72CAA354-EF6E-BE99-3ACD-130F6B44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2" name="Rectangle 110">
              <a:extLst>
                <a:ext uri="{FF2B5EF4-FFF2-40B4-BE49-F238E27FC236}">
                  <a16:creationId xmlns:a16="http://schemas.microsoft.com/office/drawing/2014/main" id="{26462053-2FE2-640D-19E4-6AD4F2FE5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3" name="Rectangle 111">
              <a:extLst>
                <a:ext uri="{FF2B5EF4-FFF2-40B4-BE49-F238E27FC236}">
                  <a16:creationId xmlns:a16="http://schemas.microsoft.com/office/drawing/2014/main" id="{2D1B4F4E-B23C-25D3-6D1E-C944F59DF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4" name="Rectangle 112">
              <a:extLst>
                <a:ext uri="{FF2B5EF4-FFF2-40B4-BE49-F238E27FC236}">
                  <a16:creationId xmlns:a16="http://schemas.microsoft.com/office/drawing/2014/main" id="{76FA3CD2-9923-5AF6-6903-B69F7F962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5" name="Rectangle 113">
              <a:extLst>
                <a:ext uri="{FF2B5EF4-FFF2-40B4-BE49-F238E27FC236}">
                  <a16:creationId xmlns:a16="http://schemas.microsoft.com/office/drawing/2014/main" id="{19243E70-6923-FE7E-72BD-51F496468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6" name="Rectangle 114">
              <a:extLst>
                <a:ext uri="{FF2B5EF4-FFF2-40B4-BE49-F238E27FC236}">
                  <a16:creationId xmlns:a16="http://schemas.microsoft.com/office/drawing/2014/main" id="{BCF6BEB8-54C3-8FB8-515F-05BDBA3F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2221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7" name="Rectangle 115">
              <a:extLst>
                <a:ext uri="{FF2B5EF4-FFF2-40B4-BE49-F238E27FC236}">
                  <a16:creationId xmlns:a16="http://schemas.microsoft.com/office/drawing/2014/main" id="{53A132EE-2C29-0DCD-B91C-FE951CED7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8" name="Rectangle 116">
              <a:extLst>
                <a:ext uri="{FF2B5EF4-FFF2-40B4-BE49-F238E27FC236}">
                  <a16:creationId xmlns:a16="http://schemas.microsoft.com/office/drawing/2014/main" id="{49EF3D29-6A4A-C138-45B6-CA6FFA42B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69" name="Rectangle 117">
              <a:extLst>
                <a:ext uri="{FF2B5EF4-FFF2-40B4-BE49-F238E27FC236}">
                  <a16:creationId xmlns:a16="http://schemas.microsoft.com/office/drawing/2014/main" id="{E557C75D-AD72-2343-FF44-DC8CD4E73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0" name="Rectangle 118">
              <a:extLst>
                <a:ext uri="{FF2B5EF4-FFF2-40B4-BE49-F238E27FC236}">
                  <a16:creationId xmlns:a16="http://schemas.microsoft.com/office/drawing/2014/main" id="{67411E04-6525-0E06-02DA-2F48D102D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1" name="Rectangle 119">
              <a:extLst>
                <a:ext uri="{FF2B5EF4-FFF2-40B4-BE49-F238E27FC236}">
                  <a16:creationId xmlns:a16="http://schemas.microsoft.com/office/drawing/2014/main" id="{DFCEA989-2E30-8BCD-F970-81708CE11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2" name="Rectangle 120">
              <a:extLst>
                <a:ext uri="{FF2B5EF4-FFF2-40B4-BE49-F238E27FC236}">
                  <a16:creationId xmlns:a16="http://schemas.microsoft.com/office/drawing/2014/main" id="{E0DA3CA7-AE3B-7E50-62BE-DA4EE9E2C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3" name="Rectangle 121">
              <a:extLst>
                <a:ext uri="{FF2B5EF4-FFF2-40B4-BE49-F238E27FC236}">
                  <a16:creationId xmlns:a16="http://schemas.microsoft.com/office/drawing/2014/main" id="{CF153184-BDBC-421F-49B7-38EAD290F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4" name="Rectangle 122">
              <a:extLst>
                <a:ext uri="{FF2B5EF4-FFF2-40B4-BE49-F238E27FC236}">
                  <a16:creationId xmlns:a16="http://schemas.microsoft.com/office/drawing/2014/main" id="{01F44054-8789-A8BA-A2CC-081E7DA5F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5" name="Rectangle 123">
              <a:extLst>
                <a:ext uri="{FF2B5EF4-FFF2-40B4-BE49-F238E27FC236}">
                  <a16:creationId xmlns:a16="http://schemas.microsoft.com/office/drawing/2014/main" id="{3DE8F56F-7050-F277-DD59-3BDD88EE5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6" name="Rectangle 124">
              <a:extLst>
                <a:ext uri="{FF2B5EF4-FFF2-40B4-BE49-F238E27FC236}">
                  <a16:creationId xmlns:a16="http://schemas.microsoft.com/office/drawing/2014/main" id="{42425AF3-DF70-8E49-E6D1-B6A09F24A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7" name="Rectangle 125">
              <a:extLst>
                <a:ext uri="{FF2B5EF4-FFF2-40B4-BE49-F238E27FC236}">
                  <a16:creationId xmlns:a16="http://schemas.microsoft.com/office/drawing/2014/main" id="{81A663FF-01B4-11C6-FD9A-CD4E40A73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8" name="Rectangle 126">
              <a:extLst>
                <a:ext uri="{FF2B5EF4-FFF2-40B4-BE49-F238E27FC236}">
                  <a16:creationId xmlns:a16="http://schemas.microsoft.com/office/drawing/2014/main" id="{0E9A97DE-6271-639C-E762-020639762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79" name="Rectangle 127">
              <a:extLst>
                <a:ext uri="{FF2B5EF4-FFF2-40B4-BE49-F238E27FC236}">
                  <a16:creationId xmlns:a16="http://schemas.microsoft.com/office/drawing/2014/main" id="{33D85E27-1239-E51F-9EB9-16D510230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80" name="Rectangle 128">
              <a:extLst>
                <a:ext uri="{FF2B5EF4-FFF2-40B4-BE49-F238E27FC236}">
                  <a16:creationId xmlns:a16="http://schemas.microsoft.com/office/drawing/2014/main" id="{D42E5FBE-644B-6DAB-7CAF-2ED27905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81" name="Rectangle 129">
              <a:extLst>
                <a:ext uri="{FF2B5EF4-FFF2-40B4-BE49-F238E27FC236}">
                  <a16:creationId xmlns:a16="http://schemas.microsoft.com/office/drawing/2014/main" id="{BE9F8CB2-9879-2AC0-06A6-11EA7CDBB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82" name="Rectangle 130">
              <a:extLst>
                <a:ext uri="{FF2B5EF4-FFF2-40B4-BE49-F238E27FC236}">
                  <a16:creationId xmlns:a16="http://schemas.microsoft.com/office/drawing/2014/main" id="{F6577BF8-E89D-D67C-AAF4-333BF054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83" name="Rectangle 131">
              <a:extLst>
                <a:ext uri="{FF2B5EF4-FFF2-40B4-BE49-F238E27FC236}">
                  <a16:creationId xmlns:a16="http://schemas.microsoft.com/office/drawing/2014/main" id="{4D1744BC-7F32-E765-293C-48BE5571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3949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84" name="Line 132">
              <a:extLst>
                <a:ext uri="{FF2B5EF4-FFF2-40B4-BE49-F238E27FC236}">
                  <a16:creationId xmlns:a16="http://schemas.microsoft.com/office/drawing/2014/main" id="{FF3CC736-EBED-0C06-E97F-B878954A1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85" name="Line 133">
              <a:extLst>
                <a:ext uri="{FF2B5EF4-FFF2-40B4-BE49-F238E27FC236}">
                  <a16:creationId xmlns:a16="http://schemas.microsoft.com/office/drawing/2014/main" id="{81255A57-CE35-C67E-DADF-C78E4729F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5" y="2338"/>
              <a:ext cx="0" cy="1535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2086" name="Group 134">
            <a:extLst>
              <a:ext uri="{FF2B5EF4-FFF2-40B4-BE49-F238E27FC236}">
                <a16:creationId xmlns:a16="http://schemas.microsoft.com/office/drawing/2014/main" id="{95108FB7-F67F-0FF6-F6F8-8711E679A888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3705225"/>
            <a:ext cx="3098800" cy="2193925"/>
            <a:chOff x="2839" y="2635"/>
            <a:chExt cx="2196" cy="1382"/>
          </a:xfrm>
        </p:grpSpPr>
        <p:sp>
          <p:nvSpPr>
            <p:cNvPr id="1022087" name="Rectangle 135">
              <a:extLst>
                <a:ext uri="{FF2B5EF4-FFF2-40B4-BE49-F238E27FC236}">
                  <a16:creationId xmlns:a16="http://schemas.microsoft.com/office/drawing/2014/main" id="{59FBB868-2AC9-A0AA-DF35-8E660CF90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3661"/>
              <a:ext cx="316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88" name="Rectangle 136">
              <a:extLst>
                <a:ext uri="{FF2B5EF4-FFF2-40B4-BE49-F238E27FC236}">
                  <a16:creationId xmlns:a16="http://schemas.microsoft.com/office/drawing/2014/main" id="{430A2589-B805-CA13-4EA1-F05BF6873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635"/>
              <a:ext cx="640" cy="370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89" name="Rectangle 137">
              <a:extLst>
                <a:ext uri="{FF2B5EF4-FFF2-40B4-BE49-F238E27FC236}">
                  <a16:creationId xmlns:a16="http://schemas.microsoft.com/office/drawing/2014/main" id="{2DD5EAB4-C31B-0E54-F664-D5A24F8D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3661"/>
              <a:ext cx="316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90" name="Rectangle 138">
              <a:extLst>
                <a:ext uri="{FF2B5EF4-FFF2-40B4-BE49-F238E27FC236}">
                  <a16:creationId xmlns:a16="http://schemas.microsoft.com/office/drawing/2014/main" id="{CACAD57C-71FE-D646-0F90-32A5FD23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3373"/>
              <a:ext cx="400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91" name="Rectangle 139">
              <a:extLst>
                <a:ext uri="{FF2B5EF4-FFF2-40B4-BE49-F238E27FC236}">
                  <a16:creationId xmlns:a16="http://schemas.microsoft.com/office/drawing/2014/main" id="{C42245AB-1332-9F4F-8F8E-C653AC075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7" y="3373"/>
              <a:ext cx="391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92" name="Rectangle 140">
              <a:extLst>
                <a:ext uri="{FF2B5EF4-FFF2-40B4-BE49-F238E27FC236}">
                  <a16:creationId xmlns:a16="http://schemas.microsoft.com/office/drawing/2014/main" id="{0C9092BF-89C5-3A6E-A70D-801053EFE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8" y="3373"/>
              <a:ext cx="397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93" name="Rectangle 141">
              <a:extLst>
                <a:ext uri="{FF2B5EF4-FFF2-40B4-BE49-F238E27FC236}">
                  <a16:creationId xmlns:a16="http://schemas.microsoft.com/office/drawing/2014/main" id="{887AB8FD-B298-4367-E718-EEBCF743F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3373"/>
              <a:ext cx="394" cy="1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94" name="Rectangle 142">
              <a:extLst>
                <a:ext uri="{FF2B5EF4-FFF2-40B4-BE49-F238E27FC236}">
                  <a16:creationId xmlns:a16="http://schemas.microsoft.com/office/drawing/2014/main" id="{1B281C2E-EBF0-3671-267C-8CE63B73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3661"/>
              <a:ext cx="316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95" name="Line 143">
              <a:extLst>
                <a:ext uri="{FF2B5EF4-FFF2-40B4-BE49-F238E27FC236}">
                  <a16:creationId xmlns:a16="http://schemas.microsoft.com/office/drawing/2014/main" id="{CD9EF8ED-4683-73CF-6259-71208276C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7" y="4017"/>
              <a:ext cx="20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2096" name="Rectangle 144">
              <a:extLst>
                <a:ext uri="{FF2B5EF4-FFF2-40B4-BE49-F238E27FC236}">
                  <a16:creationId xmlns:a16="http://schemas.microsoft.com/office/drawing/2014/main" id="{E66569B2-685C-61EE-F471-51AB707AA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" y="2641"/>
              <a:ext cx="640" cy="370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2097" name="Rectangle 145">
            <a:extLst>
              <a:ext uri="{FF2B5EF4-FFF2-40B4-BE49-F238E27FC236}">
                <a16:creationId xmlns:a16="http://schemas.microsoft.com/office/drawing/2014/main" id="{58DC5118-94A9-388C-DE73-3AA07344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797300"/>
            <a:ext cx="1101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3</a:t>
            </a:r>
          </a:p>
        </p:txBody>
      </p:sp>
      <p:sp>
        <p:nvSpPr>
          <p:cNvPr id="1022098" name="Rectangle 146">
            <a:extLst>
              <a:ext uri="{FF2B5EF4-FFF2-40B4-BE49-F238E27FC236}">
                <a16:creationId xmlns:a16="http://schemas.microsoft.com/office/drawing/2014/main" id="{6CC67F63-AB85-F345-9355-677C6C31C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87900"/>
            <a:ext cx="1101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2</a:t>
            </a:r>
          </a:p>
        </p:txBody>
      </p:sp>
      <p:sp>
        <p:nvSpPr>
          <p:cNvPr id="1022099" name="Rectangle 147">
            <a:extLst>
              <a:ext uri="{FF2B5EF4-FFF2-40B4-BE49-F238E27FC236}">
                <a16:creationId xmlns:a16="http://schemas.microsoft.com/office/drawing/2014/main" id="{2D601C82-04E1-3BAC-812B-C0EF5A21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245100"/>
            <a:ext cx="1101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1</a:t>
            </a:r>
          </a:p>
        </p:txBody>
      </p:sp>
      <p:sp>
        <p:nvSpPr>
          <p:cNvPr id="1022100" name="Text Box 148">
            <a:extLst>
              <a:ext uri="{FF2B5EF4-FFF2-40B4-BE49-F238E27FC236}">
                <a16:creationId xmlns:a16="http://schemas.microsoft.com/office/drawing/2014/main" id="{DAB3F5D9-65C7-E7F4-43BE-DB38ED69F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6335713"/>
            <a:ext cx="223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Courtesy Compaq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906" name="Group 2">
            <a:extLst>
              <a:ext uri="{FF2B5EF4-FFF2-40B4-BE49-F238E27FC236}">
                <a16:creationId xmlns:a16="http://schemas.microsoft.com/office/drawing/2014/main" id="{256D41A7-2347-915C-DB3E-03E45D141AD0}"/>
              </a:ext>
            </a:extLst>
          </p:cNvPr>
          <p:cNvGrpSpPr>
            <a:grpSpLocks/>
          </p:cNvGrpSpPr>
          <p:nvPr/>
        </p:nvGrpSpPr>
        <p:grpSpPr bwMode="auto">
          <a:xfrm>
            <a:off x="615950" y="3060700"/>
            <a:ext cx="2806700" cy="2806700"/>
            <a:chOff x="436" y="2212"/>
            <a:chExt cx="1990" cy="1768"/>
          </a:xfrm>
        </p:grpSpPr>
        <p:sp>
          <p:nvSpPr>
            <p:cNvPr id="1019907" name="Rectangle 3">
              <a:extLst>
                <a:ext uri="{FF2B5EF4-FFF2-40B4-BE49-F238E27FC236}">
                  <a16:creationId xmlns:a16="http://schemas.microsoft.com/office/drawing/2014/main" id="{860E8C8D-B9CA-A80F-202D-FA2619F8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212"/>
              <a:ext cx="1990" cy="1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08" name="Line 4">
              <a:extLst>
                <a:ext uri="{FF2B5EF4-FFF2-40B4-BE49-F238E27FC236}">
                  <a16:creationId xmlns:a16="http://schemas.microsoft.com/office/drawing/2014/main" id="{A1D86A43-9ADC-BC3B-F74A-518F7DB51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352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09" name="Line 5">
              <a:extLst>
                <a:ext uri="{FF2B5EF4-FFF2-40B4-BE49-F238E27FC236}">
                  <a16:creationId xmlns:a16="http://schemas.microsoft.com/office/drawing/2014/main" id="{91E29FBF-6893-F4CC-6348-C7510CFD8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400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0" name="Line 6">
              <a:extLst>
                <a:ext uri="{FF2B5EF4-FFF2-40B4-BE49-F238E27FC236}">
                  <a16:creationId xmlns:a16="http://schemas.microsoft.com/office/drawing/2014/main" id="{3DCE6277-69D2-F744-8DBA-C1478F3F0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448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1" name="Line 7">
              <a:extLst>
                <a:ext uri="{FF2B5EF4-FFF2-40B4-BE49-F238E27FC236}">
                  <a16:creationId xmlns:a16="http://schemas.microsoft.com/office/drawing/2014/main" id="{ABC2F543-DFCE-F144-52D4-D36D3F69F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496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2" name="Line 8">
              <a:extLst>
                <a:ext uri="{FF2B5EF4-FFF2-40B4-BE49-F238E27FC236}">
                  <a16:creationId xmlns:a16="http://schemas.microsoft.com/office/drawing/2014/main" id="{3701AD3E-CDA1-AC99-73ED-364CF9726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544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3" name="Line 9">
              <a:extLst>
                <a:ext uri="{FF2B5EF4-FFF2-40B4-BE49-F238E27FC236}">
                  <a16:creationId xmlns:a16="http://schemas.microsoft.com/office/drawing/2014/main" id="{916AEAA3-1267-B6EF-C41D-2056DA16F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592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4" name="Line 10">
              <a:extLst>
                <a:ext uri="{FF2B5EF4-FFF2-40B4-BE49-F238E27FC236}">
                  <a16:creationId xmlns:a16="http://schemas.microsoft.com/office/drawing/2014/main" id="{9934294B-641B-EFC1-D3C0-AF292D210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640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5" name="Line 11">
              <a:extLst>
                <a:ext uri="{FF2B5EF4-FFF2-40B4-BE49-F238E27FC236}">
                  <a16:creationId xmlns:a16="http://schemas.microsoft.com/office/drawing/2014/main" id="{FE00029E-458D-74C3-3763-E0DEAFF6D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688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6" name="Line 12">
              <a:extLst>
                <a:ext uri="{FF2B5EF4-FFF2-40B4-BE49-F238E27FC236}">
                  <a16:creationId xmlns:a16="http://schemas.microsoft.com/office/drawing/2014/main" id="{039CA083-CCA6-FB47-110F-F3E8D0D1F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736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7" name="Line 13">
              <a:extLst>
                <a:ext uri="{FF2B5EF4-FFF2-40B4-BE49-F238E27FC236}">
                  <a16:creationId xmlns:a16="http://schemas.microsoft.com/office/drawing/2014/main" id="{FAC66027-CB37-A083-85E6-ADC29394F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784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8" name="Line 14">
              <a:extLst>
                <a:ext uri="{FF2B5EF4-FFF2-40B4-BE49-F238E27FC236}">
                  <a16:creationId xmlns:a16="http://schemas.microsoft.com/office/drawing/2014/main" id="{62ED8B68-13DF-5F1E-F3AD-6078DE711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832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19" name="Line 15">
              <a:extLst>
                <a:ext uri="{FF2B5EF4-FFF2-40B4-BE49-F238E27FC236}">
                  <a16:creationId xmlns:a16="http://schemas.microsoft.com/office/drawing/2014/main" id="{27B5C478-D8B5-635A-612B-E0731BEBC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880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0" name="Line 16">
              <a:extLst>
                <a:ext uri="{FF2B5EF4-FFF2-40B4-BE49-F238E27FC236}">
                  <a16:creationId xmlns:a16="http://schemas.microsoft.com/office/drawing/2014/main" id="{C81DAA04-ECA3-9CF0-7CCD-12CEA8864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928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1" name="Line 17">
              <a:extLst>
                <a:ext uri="{FF2B5EF4-FFF2-40B4-BE49-F238E27FC236}">
                  <a16:creationId xmlns:a16="http://schemas.microsoft.com/office/drawing/2014/main" id="{9242BD43-66C9-821A-9A94-E06F03762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2976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2" name="Line 18">
              <a:extLst>
                <a:ext uri="{FF2B5EF4-FFF2-40B4-BE49-F238E27FC236}">
                  <a16:creationId xmlns:a16="http://schemas.microsoft.com/office/drawing/2014/main" id="{67917B1E-CE1E-E922-1DEE-E30869268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024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3" name="Line 19">
              <a:extLst>
                <a:ext uri="{FF2B5EF4-FFF2-40B4-BE49-F238E27FC236}">
                  <a16:creationId xmlns:a16="http://schemas.microsoft.com/office/drawing/2014/main" id="{BAE12530-B570-AC53-55E1-7191D167D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072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4" name="Line 20">
              <a:extLst>
                <a:ext uri="{FF2B5EF4-FFF2-40B4-BE49-F238E27FC236}">
                  <a16:creationId xmlns:a16="http://schemas.microsoft.com/office/drawing/2014/main" id="{EC535ADF-6FE0-195F-529F-522179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120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5" name="Line 21">
              <a:extLst>
                <a:ext uri="{FF2B5EF4-FFF2-40B4-BE49-F238E27FC236}">
                  <a16:creationId xmlns:a16="http://schemas.microsoft.com/office/drawing/2014/main" id="{4D29EF77-A9C0-F152-47B9-4CC09285A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168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6" name="Line 22">
              <a:extLst>
                <a:ext uri="{FF2B5EF4-FFF2-40B4-BE49-F238E27FC236}">
                  <a16:creationId xmlns:a16="http://schemas.microsoft.com/office/drawing/2014/main" id="{F0EB0112-AA23-B126-32F1-949189CF7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216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7" name="Line 23">
              <a:extLst>
                <a:ext uri="{FF2B5EF4-FFF2-40B4-BE49-F238E27FC236}">
                  <a16:creationId xmlns:a16="http://schemas.microsoft.com/office/drawing/2014/main" id="{C6C4654B-F866-EC27-C04E-9738675D9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264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8" name="Line 24">
              <a:extLst>
                <a:ext uri="{FF2B5EF4-FFF2-40B4-BE49-F238E27FC236}">
                  <a16:creationId xmlns:a16="http://schemas.microsoft.com/office/drawing/2014/main" id="{D5CA0E36-76AC-7987-002B-CA4889608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312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29" name="Line 25">
              <a:extLst>
                <a:ext uri="{FF2B5EF4-FFF2-40B4-BE49-F238E27FC236}">
                  <a16:creationId xmlns:a16="http://schemas.microsoft.com/office/drawing/2014/main" id="{F182073A-6E24-0EBC-5F39-3920CC03F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360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0" name="Line 26">
              <a:extLst>
                <a:ext uri="{FF2B5EF4-FFF2-40B4-BE49-F238E27FC236}">
                  <a16:creationId xmlns:a16="http://schemas.microsoft.com/office/drawing/2014/main" id="{17637696-34E5-6351-2D45-6370F27AF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408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1" name="Line 27">
              <a:extLst>
                <a:ext uri="{FF2B5EF4-FFF2-40B4-BE49-F238E27FC236}">
                  <a16:creationId xmlns:a16="http://schemas.microsoft.com/office/drawing/2014/main" id="{AE55CC28-63AF-59B2-1B94-C458351A5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456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2" name="Line 28">
              <a:extLst>
                <a:ext uri="{FF2B5EF4-FFF2-40B4-BE49-F238E27FC236}">
                  <a16:creationId xmlns:a16="http://schemas.microsoft.com/office/drawing/2014/main" id="{91558065-F2D0-2EB8-4287-04D9D8D54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504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3" name="Line 29">
              <a:extLst>
                <a:ext uri="{FF2B5EF4-FFF2-40B4-BE49-F238E27FC236}">
                  <a16:creationId xmlns:a16="http://schemas.microsoft.com/office/drawing/2014/main" id="{4407642E-3924-9007-E1B8-74FA31157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552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4" name="Line 30">
              <a:extLst>
                <a:ext uri="{FF2B5EF4-FFF2-40B4-BE49-F238E27FC236}">
                  <a16:creationId xmlns:a16="http://schemas.microsoft.com/office/drawing/2014/main" id="{538CC997-B55C-35D6-9F32-4D94C0816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600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5" name="Line 31">
              <a:extLst>
                <a:ext uri="{FF2B5EF4-FFF2-40B4-BE49-F238E27FC236}">
                  <a16:creationId xmlns:a16="http://schemas.microsoft.com/office/drawing/2014/main" id="{4AB665FF-323A-8FA1-644C-2C493D23F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648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6" name="Line 32">
              <a:extLst>
                <a:ext uri="{FF2B5EF4-FFF2-40B4-BE49-F238E27FC236}">
                  <a16:creationId xmlns:a16="http://schemas.microsoft.com/office/drawing/2014/main" id="{7977C04F-F31F-00D1-2FC2-4E1A6E235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696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7" name="Line 33">
              <a:extLst>
                <a:ext uri="{FF2B5EF4-FFF2-40B4-BE49-F238E27FC236}">
                  <a16:creationId xmlns:a16="http://schemas.microsoft.com/office/drawing/2014/main" id="{E7ED75A7-139C-59AD-0BA4-14D5C0D51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744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8" name="Line 34">
              <a:extLst>
                <a:ext uri="{FF2B5EF4-FFF2-40B4-BE49-F238E27FC236}">
                  <a16:creationId xmlns:a16="http://schemas.microsoft.com/office/drawing/2014/main" id="{6FB14FEC-52F0-14CB-2A17-072E8F3E2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792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39" name="Line 35">
              <a:extLst>
                <a:ext uri="{FF2B5EF4-FFF2-40B4-BE49-F238E27FC236}">
                  <a16:creationId xmlns:a16="http://schemas.microsoft.com/office/drawing/2014/main" id="{4FDB43EA-CE0B-385D-47C5-6CBB77D01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" y="3840"/>
              <a:ext cx="1673" cy="0"/>
            </a:xfrm>
            <a:prstGeom prst="line">
              <a:avLst/>
            </a:prstGeom>
            <a:noFill/>
            <a:ln w="25400">
              <a:solidFill>
                <a:srgbClr val="FF505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0" name="Rectangle 36">
              <a:extLst>
                <a:ext uri="{FF2B5EF4-FFF2-40B4-BE49-F238E27FC236}">
                  <a16:creationId xmlns:a16="http://schemas.microsoft.com/office/drawing/2014/main" id="{F66D5CD3-814B-BAE2-C39C-66D126029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26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1" name="Rectangle 37">
              <a:extLst>
                <a:ext uri="{FF2B5EF4-FFF2-40B4-BE49-F238E27FC236}">
                  <a16:creationId xmlns:a16="http://schemas.microsoft.com/office/drawing/2014/main" id="{9FFCB43C-40AD-7CDA-5976-D8278334D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356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2" name="Rectangle 38">
              <a:extLst>
                <a:ext uri="{FF2B5EF4-FFF2-40B4-BE49-F238E27FC236}">
                  <a16:creationId xmlns:a16="http://schemas.microsoft.com/office/drawing/2014/main" id="{D0E9021E-0F17-E673-286F-225C5C82F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45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3" name="Rectangle 39">
              <a:extLst>
                <a:ext uri="{FF2B5EF4-FFF2-40B4-BE49-F238E27FC236}">
                  <a16:creationId xmlns:a16="http://schemas.microsoft.com/office/drawing/2014/main" id="{380F912C-FA72-46C6-7364-F5F305EB7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548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4" name="Rectangle 40">
              <a:extLst>
                <a:ext uri="{FF2B5EF4-FFF2-40B4-BE49-F238E27FC236}">
                  <a16:creationId xmlns:a16="http://schemas.microsoft.com/office/drawing/2014/main" id="{C9441CEA-0DD4-8DA4-19C8-B881B0550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644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5" name="Rectangle 41">
              <a:extLst>
                <a:ext uri="{FF2B5EF4-FFF2-40B4-BE49-F238E27FC236}">
                  <a16:creationId xmlns:a16="http://schemas.microsoft.com/office/drawing/2014/main" id="{6ED42BDB-6251-8EA6-5C90-81E7CFD41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7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6" name="Rectangle 42">
              <a:extLst>
                <a:ext uri="{FF2B5EF4-FFF2-40B4-BE49-F238E27FC236}">
                  <a16:creationId xmlns:a16="http://schemas.microsoft.com/office/drawing/2014/main" id="{6EA01259-4E04-D28E-80DE-0B4033CF3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836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7" name="Rectangle 43">
              <a:extLst>
                <a:ext uri="{FF2B5EF4-FFF2-40B4-BE49-F238E27FC236}">
                  <a16:creationId xmlns:a16="http://schemas.microsoft.com/office/drawing/2014/main" id="{B0FA392A-57B6-2372-5539-602464F10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293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8" name="Rectangle 44">
              <a:extLst>
                <a:ext uri="{FF2B5EF4-FFF2-40B4-BE49-F238E27FC236}">
                  <a16:creationId xmlns:a16="http://schemas.microsoft.com/office/drawing/2014/main" id="{2050E688-C186-5ED3-9441-31F870567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028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49" name="Rectangle 45">
              <a:extLst>
                <a:ext uri="{FF2B5EF4-FFF2-40B4-BE49-F238E27FC236}">
                  <a16:creationId xmlns:a16="http://schemas.microsoft.com/office/drawing/2014/main" id="{D6FF22BD-4305-67DF-A206-5274435FB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124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0" name="Rectangle 46">
              <a:extLst>
                <a:ext uri="{FF2B5EF4-FFF2-40B4-BE49-F238E27FC236}">
                  <a16:creationId xmlns:a16="http://schemas.microsoft.com/office/drawing/2014/main" id="{B926C325-59A2-74F9-734A-1A2CD25E5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22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1" name="Rectangle 47">
              <a:extLst>
                <a:ext uri="{FF2B5EF4-FFF2-40B4-BE49-F238E27FC236}">
                  <a16:creationId xmlns:a16="http://schemas.microsoft.com/office/drawing/2014/main" id="{2F0D3E8C-2FCE-ED8C-FF84-4DAF4A4EB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316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2" name="Rectangle 48">
              <a:extLst>
                <a:ext uri="{FF2B5EF4-FFF2-40B4-BE49-F238E27FC236}">
                  <a16:creationId xmlns:a16="http://schemas.microsoft.com/office/drawing/2014/main" id="{FEF8383F-F9E6-16C3-7019-906ECDD46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4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3" name="Rectangle 49">
              <a:extLst>
                <a:ext uri="{FF2B5EF4-FFF2-40B4-BE49-F238E27FC236}">
                  <a16:creationId xmlns:a16="http://schemas.microsoft.com/office/drawing/2014/main" id="{BD72DCBA-6022-3D66-E4AC-9AB84D368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508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4" name="Rectangle 50">
              <a:extLst>
                <a:ext uri="{FF2B5EF4-FFF2-40B4-BE49-F238E27FC236}">
                  <a16:creationId xmlns:a16="http://schemas.microsoft.com/office/drawing/2014/main" id="{B7C37BB8-9637-E415-5330-80CA6A4C9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604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5" name="Rectangle 51">
              <a:extLst>
                <a:ext uri="{FF2B5EF4-FFF2-40B4-BE49-F238E27FC236}">
                  <a16:creationId xmlns:a16="http://schemas.microsoft.com/office/drawing/2014/main" id="{CCD4918F-D0BD-BC63-B7DF-6CEF4837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70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6" name="Rectangle 52">
              <a:extLst>
                <a:ext uri="{FF2B5EF4-FFF2-40B4-BE49-F238E27FC236}">
                  <a16:creationId xmlns:a16="http://schemas.microsoft.com/office/drawing/2014/main" id="{360119E0-6631-AADD-A5E6-A2DB6FB07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796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7" name="Rectangle 53">
              <a:extLst>
                <a:ext uri="{FF2B5EF4-FFF2-40B4-BE49-F238E27FC236}">
                  <a16:creationId xmlns:a16="http://schemas.microsoft.com/office/drawing/2014/main" id="{63DF9318-F3AF-7543-FCED-C963CFE5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" y="389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8" name="Rectangle 54">
              <a:extLst>
                <a:ext uri="{FF2B5EF4-FFF2-40B4-BE49-F238E27FC236}">
                  <a16:creationId xmlns:a16="http://schemas.microsoft.com/office/drawing/2014/main" id="{549F5ADD-5F25-B363-3500-F5FFE24D0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26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59" name="Rectangle 55">
              <a:extLst>
                <a:ext uri="{FF2B5EF4-FFF2-40B4-BE49-F238E27FC236}">
                  <a16:creationId xmlns:a16="http://schemas.microsoft.com/office/drawing/2014/main" id="{E6020A80-F5CF-9BE3-EDEC-6A501D4EE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356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0" name="Rectangle 56">
              <a:extLst>
                <a:ext uri="{FF2B5EF4-FFF2-40B4-BE49-F238E27FC236}">
                  <a16:creationId xmlns:a16="http://schemas.microsoft.com/office/drawing/2014/main" id="{33EC9F3C-AF33-1780-5628-949CDF315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45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1" name="Rectangle 57">
              <a:extLst>
                <a:ext uri="{FF2B5EF4-FFF2-40B4-BE49-F238E27FC236}">
                  <a16:creationId xmlns:a16="http://schemas.microsoft.com/office/drawing/2014/main" id="{7D904A07-46BF-6976-FA0B-0F9265F8B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548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2" name="Rectangle 58">
              <a:extLst>
                <a:ext uri="{FF2B5EF4-FFF2-40B4-BE49-F238E27FC236}">
                  <a16:creationId xmlns:a16="http://schemas.microsoft.com/office/drawing/2014/main" id="{3F222689-389C-2B48-1309-B4A6185DE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644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3" name="Rectangle 59">
              <a:extLst>
                <a:ext uri="{FF2B5EF4-FFF2-40B4-BE49-F238E27FC236}">
                  <a16:creationId xmlns:a16="http://schemas.microsoft.com/office/drawing/2014/main" id="{C91E5D24-4974-FAA0-6FC6-CD3A084A7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7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4" name="Rectangle 60">
              <a:extLst>
                <a:ext uri="{FF2B5EF4-FFF2-40B4-BE49-F238E27FC236}">
                  <a16:creationId xmlns:a16="http://schemas.microsoft.com/office/drawing/2014/main" id="{2EFA21B4-1B7E-5720-726C-195BC9EF3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836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5" name="Rectangle 61">
              <a:extLst>
                <a:ext uri="{FF2B5EF4-FFF2-40B4-BE49-F238E27FC236}">
                  <a16:creationId xmlns:a16="http://schemas.microsoft.com/office/drawing/2014/main" id="{EB3BD548-D50C-A322-31F5-8E3DEFC2A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93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6" name="Rectangle 62">
              <a:extLst>
                <a:ext uri="{FF2B5EF4-FFF2-40B4-BE49-F238E27FC236}">
                  <a16:creationId xmlns:a16="http://schemas.microsoft.com/office/drawing/2014/main" id="{72E6D85B-0C7E-281C-E1DA-6D5407904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028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7" name="Rectangle 63">
              <a:extLst>
                <a:ext uri="{FF2B5EF4-FFF2-40B4-BE49-F238E27FC236}">
                  <a16:creationId xmlns:a16="http://schemas.microsoft.com/office/drawing/2014/main" id="{460931B9-012A-21F1-3883-7B40F215A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124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8" name="Rectangle 64">
              <a:extLst>
                <a:ext uri="{FF2B5EF4-FFF2-40B4-BE49-F238E27FC236}">
                  <a16:creationId xmlns:a16="http://schemas.microsoft.com/office/drawing/2014/main" id="{129C5844-9961-3D12-E36F-A6F1684ED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22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69" name="Rectangle 65">
              <a:extLst>
                <a:ext uri="{FF2B5EF4-FFF2-40B4-BE49-F238E27FC236}">
                  <a16:creationId xmlns:a16="http://schemas.microsoft.com/office/drawing/2014/main" id="{172B39AE-69D2-7835-FD43-E648F89F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316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0" name="Rectangle 66">
              <a:extLst>
                <a:ext uri="{FF2B5EF4-FFF2-40B4-BE49-F238E27FC236}">
                  <a16:creationId xmlns:a16="http://schemas.microsoft.com/office/drawing/2014/main" id="{9B13EBCB-D907-5038-F6FC-638FAE868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4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1" name="Rectangle 67">
              <a:extLst>
                <a:ext uri="{FF2B5EF4-FFF2-40B4-BE49-F238E27FC236}">
                  <a16:creationId xmlns:a16="http://schemas.microsoft.com/office/drawing/2014/main" id="{333266EF-9BA5-E711-969C-865F20648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508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2" name="Rectangle 68">
              <a:extLst>
                <a:ext uri="{FF2B5EF4-FFF2-40B4-BE49-F238E27FC236}">
                  <a16:creationId xmlns:a16="http://schemas.microsoft.com/office/drawing/2014/main" id="{BBF3AEA2-E59D-CA3B-F2CA-5F22DDDB3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604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3" name="Rectangle 69">
              <a:extLst>
                <a:ext uri="{FF2B5EF4-FFF2-40B4-BE49-F238E27FC236}">
                  <a16:creationId xmlns:a16="http://schemas.microsoft.com/office/drawing/2014/main" id="{55F0D512-7F0F-7ABF-DDF2-7079F586A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70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4" name="Rectangle 70">
              <a:extLst>
                <a:ext uri="{FF2B5EF4-FFF2-40B4-BE49-F238E27FC236}">
                  <a16:creationId xmlns:a16="http://schemas.microsoft.com/office/drawing/2014/main" id="{88129B06-A96C-E9B7-BDD0-ADA1B819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796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5" name="Rectangle 71">
              <a:extLst>
                <a:ext uri="{FF2B5EF4-FFF2-40B4-BE49-F238E27FC236}">
                  <a16:creationId xmlns:a16="http://schemas.microsoft.com/office/drawing/2014/main" id="{77056097-0502-1D40-4B92-1EA646DB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389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6" name="Rectangle 72">
              <a:extLst>
                <a:ext uri="{FF2B5EF4-FFF2-40B4-BE49-F238E27FC236}">
                  <a16:creationId xmlns:a16="http://schemas.microsoft.com/office/drawing/2014/main" id="{6061B7C6-DBEB-5061-A0BA-5A0A4DBDF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7" name="Rectangle 73">
              <a:extLst>
                <a:ext uri="{FF2B5EF4-FFF2-40B4-BE49-F238E27FC236}">
                  <a16:creationId xmlns:a16="http://schemas.microsoft.com/office/drawing/2014/main" id="{F051CDC3-A6DA-7BDF-E74E-B29A858BE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8" name="Rectangle 74">
              <a:extLst>
                <a:ext uri="{FF2B5EF4-FFF2-40B4-BE49-F238E27FC236}">
                  <a16:creationId xmlns:a16="http://schemas.microsoft.com/office/drawing/2014/main" id="{B51A30F1-B529-78CC-5FEC-3AF7C186D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79" name="Rectangle 75">
              <a:extLst>
                <a:ext uri="{FF2B5EF4-FFF2-40B4-BE49-F238E27FC236}">
                  <a16:creationId xmlns:a16="http://schemas.microsoft.com/office/drawing/2014/main" id="{6D792221-EA07-5747-E101-EE72EEA08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0" name="Rectangle 76">
              <a:extLst>
                <a:ext uri="{FF2B5EF4-FFF2-40B4-BE49-F238E27FC236}">
                  <a16:creationId xmlns:a16="http://schemas.microsoft.com/office/drawing/2014/main" id="{84641FF1-C41B-4FC1-5E92-0F4D46EF8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1" name="Rectangle 77">
              <a:extLst>
                <a:ext uri="{FF2B5EF4-FFF2-40B4-BE49-F238E27FC236}">
                  <a16:creationId xmlns:a16="http://schemas.microsoft.com/office/drawing/2014/main" id="{7491C9E4-BE6C-EF21-EFFF-6801F6342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2" name="Rectangle 78">
              <a:extLst>
                <a:ext uri="{FF2B5EF4-FFF2-40B4-BE49-F238E27FC236}">
                  <a16:creationId xmlns:a16="http://schemas.microsoft.com/office/drawing/2014/main" id="{DE27BF64-3619-A063-63EE-E6A80A8F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3" name="Rectangle 79">
              <a:extLst>
                <a:ext uri="{FF2B5EF4-FFF2-40B4-BE49-F238E27FC236}">
                  <a16:creationId xmlns:a16="http://schemas.microsoft.com/office/drawing/2014/main" id="{3DA8F72F-8CCA-4B23-AC1D-F2F1AB580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4" name="Rectangle 80">
              <a:extLst>
                <a:ext uri="{FF2B5EF4-FFF2-40B4-BE49-F238E27FC236}">
                  <a16:creationId xmlns:a16="http://schemas.microsoft.com/office/drawing/2014/main" id="{B1597719-B38B-FF54-732F-8F1A76528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5" name="Rectangle 81">
              <a:extLst>
                <a:ext uri="{FF2B5EF4-FFF2-40B4-BE49-F238E27FC236}">
                  <a16:creationId xmlns:a16="http://schemas.microsoft.com/office/drawing/2014/main" id="{1D2C4E7C-CA2D-1BCD-174F-2C46EC668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6" name="Rectangle 82">
              <a:extLst>
                <a:ext uri="{FF2B5EF4-FFF2-40B4-BE49-F238E27FC236}">
                  <a16:creationId xmlns:a16="http://schemas.microsoft.com/office/drawing/2014/main" id="{5F2F1F1D-6EA5-6099-5FB0-BCC40C815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7" name="Rectangle 83">
              <a:extLst>
                <a:ext uri="{FF2B5EF4-FFF2-40B4-BE49-F238E27FC236}">
                  <a16:creationId xmlns:a16="http://schemas.microsoft.com/office/drawing/2014/main" id="{894FAD0C-D748-4CF0-A794-CA16680EF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8" name="Rectangle 84">
              <a:extLst>
                <a:ext uri="{FF2B5EF4-FFF2-40B4-BE49-F238E27FC236}">
                  <a16:creationId xmlns:a16="http://schemas.microsoft.com/office/drawing/2014/main" id="{E070953E-2C01-1A99-8212-5EF7826D8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89" name="Rectangle 85">
              <a:extLst>
                <a:ext uri="{FF2B5EF4-FFF2-40B4-BE49-F238E27FC236}">
                  <a16:creationId xmlns:a16="http://schemas.microsoft.com/office/drawing/2014/main" id="{6DC055CD-CAE2-2D5F-7D5C-FB835703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0" name="Rectangle 86">
              <a:extLst>
                <a:ext uri="{FF2B5EF4-FFF2-40B4-BE49-F238E27FC236}">
                  <a16:creationId xmlns:a16="http://schemas.microsoft.com/office/drawing/2014/main" id="{20B66046-2759-278E-0DDF-E06ADDCAB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1" name="Rectangle 87">
              <a:extLst>
                <a:ext uri="{FF2B5EF4-FFF2-40B4-BE49-F238E27FC236}">
                  <a16:creationId xmlns:a16="http://schemas.microsoft.com/office/drawing/2014/main" id="{33F020BB-8A3E-4288-7E84-B58CD5A2A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2" name="Rectangle 88">
              <a:extLst>
                <a:ext uri="{FF2B5EF4-FFF2-40B4-BE49-F238E27FC236}">
                  <a16:creationId xmlns:a16="http://schemas.microsoft.com/office/drawing/2014/main" id="{BDB70179-F27A-19D4-EC7C-44DE29565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2212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3" name="Rectangle 89">
              <a:extLst>
                <a:ext uri="{FF2B5EF4-FFF2-40B4-BE49-F238E27FC236}">
                  <a16:creationId xmlns:a16="http://schemas.microsoft.com/office/drawing/2014/main" id="{7E754036-C141-3441-6CAD-26851E53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4" name="Rectangle 90">
              <a:extLst>
                <a:ext uri="{FF2B5EF4-FFF2-40B4-BE49-F238E27FC236}">
                  <a16:creationId xmlns:a16="http://schemas.microsoft.com/office/drawing/2014/main" id="{A20DCD74-A1A7-ECA9-7F8B-8B0D573C7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5" name="Rectangle 91">
              <a:extLst>
                <a:ext uri="{FF2B5EF4-FFF2-40B4-BE49-F238E27FC236}">
                  <a16:creationId xmlns:a16="http://schemas.microsoft.com/office/drawing/2014/main" id="{60A7E0BE-CDB2-6A53-FA1A-6A0166263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6" name="Rectangle 92">
              <a:extLst>
                <a:ext uri="{FF2B5EF4-FFF2-40B4-BE49-F238E27FC236}">
                  <a16:creationId xmlns:a16="http://schemas.microsoft.com/office/drawing/2014/main" id="{5F763411-8ABA-AD6B-4AB5-D446415A9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7" name="Rectangle 93">
              <a:extLst>
                <a:ext uri="{FF2B5EF4-FFF2-40B4-BE49-F238E27FC236}">
                  <a16:creationId xmlns:a16="http://schemas.microsoft.com/office/drawing/2014/main" id="{A6C12E58-9CA1-E1B4-6A2C-E52017A7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8" name="Rectangle 94">
              <a:extLst>
                <a:ext uri="{FF2B5EF4-FFF2-40B4-BE49-F238E27FC236}">
                  <a16:creationId xmlns:a16="http://schemas.microsoft.com/office/drawing/2014/main" id="{FD3303CB-57CA-A328-AC99-3596C7232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9999" name="Rectangle 95">
              <a:extLst>
                <a:ext uri="{FF2B5EF4-FFF2-40B4-BE49-F238E27FC236}">
                  <a16:creationId xmlns:a16="http://schemas.microsoft.com/office/drawing/2014/main" id="{976C8182-25A8-53B7-C480-A55A898B6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0" name="Rectangle 96">
              <a:extLst>
                <a:ext uri="{FF2B5EF4-FFF2-40B4-BE49-F238E27FC236}">
                  <a16:creationId xmlns:a16="http://schemas.microsoft.com/office/drawing/2014/main" id="{3AEC32BB-664E-D31A-2EEA-29442113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1" name="Rectangle 97">
              <a:extLst>
                <a:ext uri="{FF2B5EF4-FFF2-40B4-BE49-F238E27FC236}">
                  <a16:creationId xmlns:a16="http://schemas.microsoft.com/office/drawing/2014/main" id="{7F68CDAC-32B8-874A-0403-2ED7275A5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2" name="Rectangle 98">
              <a:extLst>
                <a:ext uri="{FF2B5EF4-FFF2-40B4-BE49-F238E27FC236}">
                  <a16:creationId xmlns:a16="http://schemas.microsoft.com/office/drawing/2014/main" id="{4DFD8DB7-9089-9FAB-BA5D-264DDBED6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3" name="Rectangle 99">
              <a:extLst>
                <a:ext uri="{FF2B5EF4-FFF2-40B4-BE49-F238E27FC236}">
                  <a16:creationId xmlns:a16="http://schemas.microsoft.com/office/drawing/2014/main" id="{4A67DF9B-EE6E-3439-3175-FE6A0EB4A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4" name="Rectangle 100">
              <a:extLst>
                <a:ext uri="{FF2B5EF4-FFF2-40B4-BE49-F238E27FC236}">
                  <a16:creationId xmlns:a16="http://schemas.microsoft.com/office/drawing/2014/main" id="{39827CD8-402E-0448-63C0-60E8DCE00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5" name="Rectangle 101">
              <a:extLst>
                <a:ext uri="{FF2B5EF4-FFF2-40B4-BE49-F238E27FC236}">
                  <a16:creationId xmlns:a16="http://schemas.microsoft.com/office/drawing/2014/main" id="{4AB2DBEB-6DDC-BC3B-EBDB-994FAD45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6" name="Rectangle 102">
              <a:extLst>
                <a:ext uri="{FF2B5EF4-FFF2-40B4-BE49-F238E27FC236}">
                  <a16:creationId xmlns:a16="http://schemas.microsoft.com/office/drawing/2014/main" id="{2E363435-DA15-EFC9-66E9-E14807D8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7" name="Rectangle 103">
              <a:extLst>
                <a:ext uri="{FF2B5EF4-FFF2-40B4-BE49-F238E27FC236}">
                  <a16:creationId xmlns:a16="http://schemas.microsoft.com/office/drawing/2014/main" id="{E30B3AC9-371C-5D7A-DA2F-983A7CA16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8" name="Rectangle 104">
              <a:extLst>
                <a:ext uri="{FF2B5EF4-FFF2-40B4-BE49-F238E27FC236}">
                  <a16:creationId xmlns:a16="http://schemas.microsoft.com/office/drawing/2014/main" id="{E29170CB-75D4-655A-2E53-CF4BA14E9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09" name="Rectangle 105">
              <a:extLst>
                <a:ext uri="{FF2B5EF4-FFF2-40B4-BE49-F238E27FC236}">
                  <a16:creationId xmlns:a16="http://schemas.microsoft.com/office/drawing/2014/main" id="{8AD224E2-90E8-A9EC-ABB2-5209D9DB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3940"/>
              <a:ext cx="46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0" name="Line 106">
              <a:extLst>
                <a:ext uri="{FF2B5EF4-FFF2-40B4-BE49-F238E27FC236}">
                  <a16:creationId xmlns:a16="http://schemas.microsoft.com/office/drawing/2014/main" id="{4C01A969-8EEF-8525-72BA-18F09A21A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1" name="Line 107">
              <a:extLst>
                <a:ext uri="{FF2B5EF4-FFF2-40B4-BE49-F238E27FC236}">
                  <a16:creationId xmlns:a16="http://schemas.microsoft.com/office/drawing/2014/main" id="{AB71ACFE-68B4-99E4-8564-801E07D25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2" name="Line 108">
              <a:extLst>
                <a:ext uri="{FF2B5EF4-FFF2-40B4-BE49-F238E27FC236}">
                  <a16:creationId xmlns:a16="http://schemas.microsoft.com/office/drawing/2014/main" id="{246F9C40-9BE4-483C-8DFD-A5E926209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6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3" name="Line 109">
              <a:extLst>
                <a:ext uri="{FF2B5EF4-FFF2-40B4-BE49-F238E27FC236}">
                  <a16:creationId xmlns:a16="http://schemas.microsoft.com/office/drawing/2014/main" id="{9B547C9D-7394-5195-6953-94CEE068C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4" name="Line 110">
              <a:extLst>
                <a:ext uri="{FF2B5EF4-FFF2-40B4-BE49-F238E27FC236}">
                  <a16:creationId xmlns:a16="http://schemas.microsoft.com/office/drawing/2014/main" id="{D28DC038-A778-D7A9-A085-CACB342C2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8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5" name="Line 111">
              <a:extLst>
                <a:ext uri="{FF2B5EF4-FFF2-40B4-BE49-F238E27FC236}">
                  <a16:creationId xmlns:a16="http://schemas.microsoft.com/office/drawing/2014/main" id="{C658FAA3-7973-99A4-20B0-A04DF794B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6" name="Line 112">
              <a:extLst>
                <a:ext uri="{FF2B5EF4-FFF2-40B4-BE49-F238E27FC236}">
                  <a16:creationId xmlns:a16="http://schemas.microsoft.com/office/drawing/2014/main" id="{3284662C-B484-C495-0A1E-964BBE220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0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7" name="Line 113">
              <a:extLst>
                <a:ext uri="{FF2B5EF4-FFF2-40B4-BE49-F238E27FC236}">
                  <a16:creationId xmlns:a16="http://schemas.microsoft.com/office/drawing/2014/main" id="{14988D5C-1E19-33A9-5B5C-1DF310038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8" name="Line 114">
              <a:extLst>
                <a:ext uri="{FF2B5EF4-FFF2-40B4-BE49-F238E27FC236}">
                  <a16:creationId xmlns:a16="http://schemas.microsoft.com/office/drawing/2014/main" id="{ACA4FD2E-4490-BF8E-1200-CE4B1C897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19" name="Line 115">
              <a:extLst>
                <a:ext uri="{FF2B5EF4-FFF2-40B4-BE49-F238E27FC236}">
                  <a16:creationId xmlns:a16="http://schemas.microsoft.com/office/drawing/2014/main" id="{D345D79F-A90B-9682-7D21-84576CFCD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0" name="Line 116">
              <a:extLst>
                <a:ext uri="{FF2B5EF4-FFF2-40B4-BE49-F238E27FC236}">
                  <a16:creationId xmlns:a16="http://schemas.microsoft.com/office/drawing/2014/main" id="{3DBD6789-A1AF-476C-6B1C-92BA090D6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4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1" name="Line 117">
              <a:extLst>
                <a:ext uri="{FF2B5EF4-FFF2-40B4-BE49-F238E27FC236}">
                  <a16:creationId xmlns:a16="http://schemas.microsoft.com/office/drawing/2014/main" id="{F94F573E-1EBE-6189-AA8C-24FBCAA22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2" name="Line 118">
              <a:extLst>
                <a:ext uri="{FF2B5EF4-FFF2-40B4-BE49-F238E27FC236}">
                  <a16:creationId xmlns:a16="http://schemas.microsoft.com/office/drawing/2014/main" id="{D9E60298-47DA-E9CC-2769-397B8AA9D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6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3" name="Line 119">
              <a:extLst>
                <a:ext uri="{FF2B5EF4-FFF2-40B4-BE49-F238E27FC236}">
                  <a16:creationId xmlns:a16="http://schemas.microsoft.com/office/drawing/2014/main" id="{09156BDC-C9A8-A25F-A4B5-9480B9831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4" name="Line 120">
              <a:extLst>
                <a:ext uri="{FF2B5EF4-FFF2-40B4-BE49-F238E27FC236}">
                  <a16:creationId xmlns:a16="http://schemas.microsoft.com/office/drawing/2014/main" id="{701BC096-ED21-7E4B-9CDB-9A756A122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8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5" name="Line 121">
              <a:extLst>
                <a:ext uri="{FF2B5EF4-FFF2-40B4-BE49-F238E27FC236}">
                  <a16:creationId xmlns:a16="http://schemas.microsoft.com/office/drawing/2014/main" id="{28798E0F-3D31-9DFB-C369-E8F93BF28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6" name="Line 122">
              <a:extLst>
                <a:ext uri="{FF2B5EF4-FFF2-40B4-BE49-F238E27FC236}">
                  <a16:creationId xmlns:a16="http://schemas.microsoft.com/office/drawing/2014/main" id="{CFC921A4-6269-74AE-EEE9-24634CAE2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7" name="Line 123">
              <a:extLst>
                <a:ext uri="{FF2B5EF4-FFF2-40B4-BE49-F238E27FC236}">
                  <a16:creationId xmlns:a16="http://schemas.microsoft.com/office/drawing/2014/main" id="{3C13F170-2E4F-E511-1E25-215E3EB27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8" name="Line 124">
              <a:extLst>
                <a:ext uri="{FF2B5EF4-FFF2-40B4-BE49-F238E27FC236}">
                  <a16:creationId xmlns:a16="http://schemas.microsoft.com/office/drawing/2014/main" id="{4282F405-0154-46AD-F51D-09887DD53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2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29" name="Line 125">
              <a:extLst>
                <a:ext uri="{FF2B5EF4-FFF2-40B4-BE49-F238E27FC236}">
                  <a16:creationId xmlns:a16="http://schemas.microsoft.com/office/drawing/2014/main" id="{ECCA8F07-99E8-EE51-C012-AADF9FC71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8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0" name="Line 126">
              <a:extLst>
                <a:ext uri="{FF2B5EF4-FFF2-40B4-BE49-F238E27FC236}">
                  <a16:creationId xmlns:a16="http://schemas.microsoft.com/office/drawing/2014/main" id="{774A08F6-B61A-EF76-FFF7-11561D681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1" name="Line 127">
              <a:extLst>
                <a:ext uri="{FF2B5EF4-FFF2-40B4-BE49-F238E27FC236}">
                  <a16:creationId xmlns:a16="http://schemas.microsoft.com/office/drawing/2014/main" id="{09C17777-3EB7-3BEF-7F29-02C41F3E1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2" name="Line 128">
              <a:extLst>
                <a:ext uri="{FF2B5EF4-FFF2-40B4-BE49-F238E27FC236}">
                  <a16:creationId xmlns:a16="http://schemas.microsoft.com/office/drawing/2014/main" id="{0962EB8C-6067-55B1-2C8A-42F87204B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3" name="Line 129">
              <a:extLst>
                <a:ext uri="{FF2B5EF4-FFF2-40B4-BE49-F238E27FC236}">
                  <a16:creationId xmlns:a16="http://schemas.microsoft.com/office/drawing/2014/main" id="{A520279A-F208-C13F-DB79-43BBE388E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2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4" name="Line 130">
              <a:extLst>
                <a:ext uri="{FF2B5EF4-FFF2-40B4-BE49-F238E27FC236}">
                  <a16:creationId xmlns:a16="http://schemas.microsoft.com/office/drawing/2014/main" id="{48A41FC9-29E2-4BB6-EE7F-70C8DB94B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8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5" name="Line 131">
              <a:extLst>
                <a:ext uri="{FF2B5EF4-FFF2-40B4-BE49-F238E27FC236}">
                  <a16:creationId xmlns:a16="http://schemas.microsoft.com/office/drawing/2014/main" id="{2A096A24-AD68-4CFD-9CB6-9DDE13680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6" name="Line 132">
              <a:extLst>
                <a:ext uri="{FF2B5EF4-FFF2-40B4-BE49-F238E27FC236}">
                  <a16:creationId xmlns:a16="http://schemas.microsoft.com/office/drawing/2014/main" id="{15F72E79-11F7-E5EB-4E3C-B11C974C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7" name="Line 133">
              <a:extLst>
                <a:ext uri="{FF2B5EF4-FFF2-40B4-BE49-F238E27FC236}">
                  <a16:creationId xmlns:a16="http://schemas.microsoft.com/office/drawing/2014/main" id="{F5DBD44A-6F96-F5EF-E795-35CBF53A7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8" name="Line 134">
              <a:extLst>
                <a:ext uri="{FF2B5EF4-FFF2-40B4-BE49-F238E27FC236}">
                  <a16:creationId xmlns:a16="http://schemas.microsoft.com/office/drawing/2014/main" id="{7E806715-C3AE-2204-BC88-BFC2F0A10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39" name="Line 135">
              <a:extLst>
                <a:ext uri="{FF2B5EF4-FFF2-40B4-BE49-F238E27FC236}">
                  <a16:creationId xmlns:a16="http://schemas.microsoft.com/office/drawing/2014/main" id="{2478969A-800D-2B94-0A7E-E695C3A4B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" y="2305"/>
              <a:ext cx="0" cy="1583"/>
            </a:xfrm>
            <a:prstGeom prst="line">
              <a:avLst/>
            </a:prstGeom>
            <a:noFill/>
            <a:ln w="25400">
              <a:solidFill>
                <a:srgbClr val="00FF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0040" name="Rectangle 136">
            <a:extLst>
              <a:ext uri="{FF2B5EF4-FFF2-40B4-BE49-F238E27FC236}">
                <a16:creationId xmlns:a16="http://schemas.microsoft.com/office/drawing/2014/main" id="{526FFA45-B77E-5CE3-F1A2-D20323D3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1" name="Rectangle 137">
            <a:extLst>
              <a:ext uri="{FF2B5EF4-FFF2-40B4-BE49-F238E27FC236}">
                <a16:creationId xmlns:a16="http://schemas.microsoft.com/office/drawing/2014/main" id="{683EC3E4-3413-6281-EC6C-7322790D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2" name="Rectangle 138">
            <a:extLst>
              <a:ext uri="{FF2B5EF4-FFF2-40B4-BE49-F238E27FC236}">
                <a16:creationId xmlns:a16="http://schemas.microsoft.com/office/drawing/2014/main" id="{01500F70-EA26-952A-0B1C-EDDA91415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3" name="Rectangle 139">
            <a:extLst>
              <a:ext uri="{FF2B5EF4-FFF2-40B4-BE49-F238E27FC236}">
                <a16:creationId xmlns:a16="http://schemas.microsoft.com/office/drawing/2014/main" id="{2391E0C6-796A-43A0-D980-59F69B7F4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4" name="Rectangle 140">
            <a:extLst>
              <a:ext uri="{FF2B5EF4-FFF2-40B4-BE49-F238E27FC236}">
                <a16:creationId xmlns:a16="http://schemas.microsoft.com/office/drawing/2014/main" id="{F0643A2D-D8B3-C511-B435-B8B3F411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5" name="Rectangle 141">
            <a:extLst>
              <a:ext uri="{FF2B5EF4-FFF2-40B4-BE49-F238E27FC236}">
                <a16:creationId xmlns:a16="http://schemas.microsoft.com/office/drawing/2014/main" id="{DB79F276-A949-F992-66A5-C1B117ADF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6" name="Rectangle 142">
            <a:extLst>
              <a:ext uri="{FF2B5EF4-FFF2-40B4-BE49-F238E27FC236}">
                <a16:creationId xmlns:a16="http://schemas.microsoft.com/office/drawing/2014/main" id="{44B9C24B-45F8-D249-0105-8362F037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7" name="Rectangle 143">
            <a:extLst>
              <a:ext uri="{FF2B5EF4-FFF2-40B4-BE49-F238E27FC236}">
                <a16:creationId xmlns:a16="http://schemas.microsoft.com/office/drawing/2014/main" id="{BF229A57-4570-CD62-3BD1-33F02B164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8" name="Rectangle 144">
            <a:extLst>
              <a:ext uri="{FF2B5EF4-FFF2-40B4-BE49-F238E27FC236}">
                <a16:creationId xmlns:a16="http://schemas.microsoft.com/office/drawing/2014/main" id="{DFB857E6-FE82-FC40-7EAD-E07A1E32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49" name="Rectangle 145">
            <a:extLst>
              <a:ext uri="{FF2B5EF4-FFF2-40B4-BE49-F238E27FC236}">
                <a16:creationId xmlns:a16="http://schemas.microsoft.com/office/drawing/2014/main" id="{4798DE04-9AD8-17A1-7EEB-E956B771D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0" name="Rectangle 146">
            <a:extLst>
              <a:ext uri="{FF2B5EF4-FFF2-40B4-BE49-F238E27FC236}">
                <a16:creationId xmlns:a16="http://schemas.microsoft.com/office/drawing/2014/main" id="{B94266D0-8EDD-37EA-2823-68828F27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1" name="Rectangle 147">
            <a:extLst>
              <a:ext uri="{FF2B5EF4-FFF2-40B4-BE49-F238E27FC236}">
                <a16:creationId xmlns:a16="http://schemas.microsoft.com/office/drawing/2014/main" id="{0E54DB8E-9B34-89F1-C318-FFC9657FF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2" name="Rectangle 148">
            <a:extLst>
              <a:ext uri="{FF2B5EF4-FFF2-40B4-BE49-F238E27FC236}">
                <a16:creationId xmlns:a16="http://schemas.microsoft.com/office/drawing/2014/main" id="{FA31C5DB-D21D-761C-3CA1-F60F83FD0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3" name="Rectangle 149">
            <a:extLst>
              <a:ext uri="{FF2B5EF4-FFF2-40B4-BE49-F238E27FC236}">
                <a16:creationId xmlns:a16="http://schemas.microsoft.com/office/drawing/2014/main" id="{1E291E03-D93B-6D60-D146-7306FBE23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4" name="Rectangle 150">
            <a:extLst>
              <a:ext uri="{FF2B5EF4-FFF2-40B4-BE49-F238E27FC236}">
                <a16:creationId xmlns:a16="http://schemas.microsoft.com/office/drawing/2014/main" id="{104870E8-C640-A6EF-8976-32ECBAB1A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5" name="Rectangle 151">
            <a:extLst>
              <a:ext uri="{FF2B5EF4-FFF2-40B4-BE49-F238E27FC236}">
                <a16:creationId xmlns:a16="http://schemas.microsoft.com/office/drawing/2014/main" id="{A4EC8B17-9C59-215C-16B6-AD916437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6" name="Rectangle 152">
            <a:extLst>
              <a:ext uri="{FF2B5EF4-FFF2-40B4-BE49-F238E27FC236}">
                <a16:creationId xmlns:a16="http://schemas.microsoft.com/office/drawing/2014/main" id="{568AD461-700C-2AA2-83F5-431B9BD1D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7" name="Rectangle 153">
            <a:extLst>
              <a:ext uri="{FF2B5EF4-FFF2-40B4-BE49-F238E27FC236}">
                <a16:creationId xmlns:a16="http://schemas.microsoft.com/office/drawing/2014/main" id="{3DD2E18F-9B7B-362C-29C4-8EB14DA27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8" name="Rectangle 154">
            <a:extLst>
              <a:ext uri="{FF2B5EF4-FFF2-40B4-BE49-F238E27FC236}">
                <a16:creationId xmlns:a16="http://schemas.microsoft.com/office/drawing/2014/main" id="{628BD96A-4730-E119-C751-23D332980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59" name="Rectangle 155">
            <a:extLst>
              <a:ext uri="{FF2B5EF4-FFF2-40B4-BE49-F238E27FC236}">
                <a16:creationId xmlns:a16="http://schemas.microsoft.com/office/drawing/2014/main" id="{96EA275A-FD65-91EE-5365-895B3C1B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60" name="Rectangle 156">
            <a:extLst>
              <a:ext uri="{FF2B5EF4-FFF2-40B4-BE49-F238E27FC236}">
                <a16:creationId xmlns:a16="http://schemas.microsoft.com/office/drawing/2014/main" id="{462CEDBB-B4AD-EC63-3B3D-F23AEE9C4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61" name="Rectangle 157">
            <a:extLst>
              <a:ext uri="{FF2B5EF4-FFF2-40B4-BE49-F238E27FC236}">
                <a16:creationId xmlns:a16="http://schemas.microsoft.com/office/drawing/2014/main" id="{7E43AE10-1949-12D5-7D10-7EB017BF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62" name="Rectangle 158">
            <a:extLst>
              <a:ext uri="{FF2B5EF4-FFF2-40B4-BE49-F238E27FC236}">
                <a16:creationId xmlns:a16="http://schemas.microsoft.com/office/drawing/2014/main" id="{24569D3C-B5E6-A69B-8F61-1C86B62E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0063" name="Rectangle 159">
            <a:extLst>
              <a:ext uri="{FF2B5EF4-FFF2-40B4-BE49-F238E27FC236}">
                <a16:creationId xmlns:a16="http://schemas.microsoft.com/office/drawing/2014/main" id="{7F79B7F1-3FC0-1D63-DB74-46269BDB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705600" cy="762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4000"/>
              <a:t>4 Metal Layers Approach (EV5)</a:t>
            </a:r>
            <a:endParaRPr lang="en-US" altLang="en-US" sz="3600"/>
          </a:p>
        </p:txBody>
      </p:sp>
      <p:grpSp>
        <p:nvGrpSpPr>
          <p:cNvPr id="1020064" name="Group 160">
            <a:extLst>
              <a:ext uri="{FF2B5EF4-FFF2-40B4-BE49-F238E27FC236}">
                <a16:creationId xmlns:a16="http://schemas.microsoft.com/office/drawing/2014/main" id="{69AB903F-F0DE-222D-A3C7-F5EC95AC1E77}"/>
              </a:ext>
            </a:extLst>
          </p:cNvPr>
          <p:cNvGrpSpPr>
            <a:grpSpLocks/>
          </p:cNvGrpSpPr>
          <p:nvPr/>
        </p:nvGrpSpPr>
        <p:grpSpPr bwMode="auto">
          <a:xfrm>
            <a:off x="3854450" y="2971800"/>
            <a:ext cx="3378200" cy="3016250"/>
            <a:chOff x="2731" y="2156"/>
            <a:chExt cx="2395" cy="1900"/>
          </a:xfrm>
        </p:grpSpPr>
        <p:sp>
          <p:nvSpPr>
            <p:cNvPr id="1020065" name="Rectangle 161">
              <a:extLst>
                <a:ext uri="{FF2B5EF4-FFF2-40B4-BE49-F238E27FC236}">
                  <a16:creationId xmlns:a16="http://schemas.microsoft.com/office/drawing/2014/main" id="{1809E357-8EBF-4884-5623-D0D884A7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700"/>
              <a:ext cx="191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66" name="Rectangle 162">
              <a:extLst>
                <a:ext uri="{FF2B5EF4-FFF2-40B4-BE49-F238E27FC236}">
                  <a16:creationId xmlns:a16="http://schemas.microsoft.com/office/drawing/2014/main" id="{1D495B29-CA5D-2D3F-86F6-7121BA1A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1" y="2792"/>
              <a:ext cx="392" cy="252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67" name="Rectangle 163">
              <a:extLst>
                <a:ext uri="{FF2B5EF4-FFF2-40B4-BE49-F238E27FC236}">
                  <a16:creationId xmlns:a16="http://schemas.microsoft.com/office/drawing/2014/main" id="{1C957530-AC76-25B1-0848-AD7BD8D20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3703"/>
              <a:ext cx="191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68" name="Rectangle 164">
              <a:extLst>
                <a:ext uri="{FF2B5EF4-FFF2-40B4-BE49-F238E27FC236}">
                  <a16:creationId xmlns:a16="http://schemas.microsoft.com/office/drawing/2014/main" id="{62B69000-4BBC-3BC4-8E2F-41045C783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3394"/>
              <a:ext cx="232" cy="1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69" name="Rectangle 165">
              <a:extLst>
                <a:ext uri="{FF2B5EF4-FFF2-40B4-BE49-F238E27FC236}">
                  <a16:creationId xmlns:a16="http://schemas.microsoft.com/office/drawing/2014/main" id="{76DA9C16-D5A5-DBAA-B5E6-1AFB0E2A8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3700"/>
              <a:ext cx="188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0" name="Line 166">
              <a:extLst>
                <a:ext uri="{FF2B5EF4-FFF2-40B4-BE49-F238E27FC236}">
                  <a16:creationId xmlns:a16="http://schemas.microsoft.com/office/drawing/2014/main" id="{4A409171-6371-3CDC-F090-FBB154897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4056"/>
              <a:ext cx="20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1" name="Rectangle 167">
              <a:extLst>
                <a:ext uri="{FF2B5EF4-FFF2-40B4-BE49-F238E27FC236}">
                  <a16:creationId xmlns:a16="http://schemas.microsoft.com/office/drawing/2014/main" id="{F8979647-ED3B-B013-5C12-4F755D7E7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" y="2776"/>
              <a:ext cx="394" cy="266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2" name="Rectangle 168">
              <a:extLst>
                <a:ext uri="{FF2B5EF4-FFF2-40B4-BE49-F238E27FC236}">
                  <a16:creationId xmlns:a16="http://schemas.microsoft.com/office/drawing/2014/main" id="{AA9476B7-36F8-8135-4EC5-2E3B90DE0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8" y="3706"/>
              <a:ext cx="191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3" name="Rectangle 169">
              <a:extLst>
                <a:ext uri="{FF2B5EF4-FFF2-40B4-BE49-F238E27FC236}">
                  <a16:creationId xmlns:a16="http://schemas.microsoft.com/office/drawing/2014/main" id="{FAEAF4B1-D175-B9CE-5C62-4CF8CB5E2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706"/>
              <a:ext cx="191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4" name="Rectangle 170">
              <a:extLst>
                <a:ext uri="{FF2B5EF4-FFF2-40B4-BE49-F238E27FC236}">
                  <a16:creationId xmlns:a16="http://schemas.microsoft.com/office/drawing/2014/main" id="{98865BC0-7FF8-E2F2-BBB6-406C5A1DE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" y="3703"/>
              <a:ext cx="191" cy="1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5" name="Rectangle 171">
              <a:extLst>
                <a:ext uri="{FF2B5EF4-FFF2-40B4-BE49-F238E27FC236}">
                  <a16:creationId xmlns:a16="http://schemas.microsoft.com/office/drawing/2014/main" id="{907ECECF-B636-25CA-1293-7E0CD99A9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397"/>
              <a:ext cx="231" cy="1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6" name="Rectangle 172">
              <a:extLst>
                <a:ext uri="{FF2B5EF4-FFF2-40B4-BE49-F238E27FC236}">
                  <a16:creationId xmlns:a16="http://schemas.microsoft.com/office/drawing/2014/main" id="{08004CB1-F96B-5410-C153-8C49DED0D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397"/>
              <a:ext cx="232" cy="1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7" name="Rectangle 173">
              <a:extLst>
                <a:ext uri="{FF2B5EF4-FFF2-40B4-BE49-F238E27FC236}">
                  <a16:creationId xmlns:a16="http://schemas.microsoft.com/office/drawing/2014/main" id="{2ADC1DD6-DF04-2A74-7B96-07BCA4FD6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3400"/>
              <a:ext cx="232" cy="1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8" name="Rectangle 174">
              <a:extLst>
                <a:ext uri="{FF2B5EF4-FFF2-40B4-BE49-F238E27FC236}">
                  <a16:creationId xmlns:a16="http://schemas.microsoft.com/office/drawing/2014/main" id="{DB0D016B-B632-56D2-83BC-BAAF05757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3400"/>
              <a:ext cx="232" cy="13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79" name="Rectangle 175">
              <a:extLst>
                <a:ext uri="{FF2B5EF4-FFF2-40B4-BE49-F238E27FC236}">
                  <a16:creationId xmlns:a16="http://schemas.microsoft.com/office/drawing/2014/main" id="{B743387D-3BB8-2187-7B08-2AE63051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2776"/>
              <a:ext cx="394" cy="266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80" name="Rectangle 176">
              <a:extLst>
                <a:ext uri="{FF2B5EF4-FFF2-40B4-BE49-F238E27FC236}">
                  <a16:creationId xmlns:a16="http://schemas.microsoft.com/office/drawing/2014/main" id="{4AB85EA9-050C-E1FF-F763-6EB159D5E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156"/>
              <a:ext cx="600" cy="276"/>
            </a:xfrm>
            <a:prstGeom prst="rect">
              <a:avLst/>
            </a:prstGeom>
            <a:solidFill>
              <a:srgbClr val="00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0081" name="Rectangle 177">
              <a:extLst>
                <a:ext uri="{FF2B5EF4-FFF2-40B4-BE49-F238E27FC236}">
                  <a16:creationId xmlns:a16="http://schemas.microsoft.com/office/drawing/2014/main" id="{D19BD214-0A57-9116-BE97-0CA464F75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2160"/>
              <a:ext cx="600" cy="276"/>
            </a:xfrm>
            <a:prstGeom prst="rect">
              <a:avLst/>
            </a:prstGeom>
            <a:solidFill>
              <a:srgbClr val="00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0082" name="Rectangle 178">
            <a:extLst>
              <a:ext uri="{FF2B5EF4-FFF2-40B4-BE49-F238E27FC236}">
                <a16:creationId xmlns:a16="http://schemas.microsoft.com/office/drawing/2014/main" id="{54677B26-865D-DF32-E968-80960CF4A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7772400" cy="1727200"/>
          </a:xfrm>
          <a:noFill/>
          <a:ln/>
        </p:spPr>
        <p:txBody>
          <a:bodyPr lIns="92075" tIns="46038" rIns="92075" bIns="46038"/>
          <a:lstStyle/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/>
              <a:t>4th “coarse and thick” metal layer added to the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u="sng"/>
              <a:t>technology for EV5 design</a:t>
            </a:r>
            <a:endParaRPr lang="en-US" altLang="en-US" sz="2000"/>
          </a:p>
          <a:p>
            <a:pPr algn="ctr">
              <a:buFont typeface="Wingdings" pitchFamily="2" charset="2"/>
              <a:buNone/>
            </a:pPr>
            <a:r>
              <a:rPr lang="en-US" altLang="en-US" sz="1600"/>
              <a:t>Power supplied from four sides of the die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600"/>
              <a:t>Grid strapping done all in coarse metal</a:t>
            </a:r>
          </a:p>
          <a:p>
            <a:pPr algn="ctr">
              <a:buFont typeface="Wingdings" pitchFamily="2" charset="2"/>
              <a:buNone/>
            </a:pPr>
            <a:r>
              <a:rPr lang="en-US" altLang="en-US" sz="1600"/>
              <a:t>90% of 3rd and 4th metals used for power/clock routing</a:t>
            </a:r>
          </a:p>
        </p:txBody>
      </p:sp>
      <p:sp>
        <p:nvSpPr>
          <p:cNvPr id="1020083" name="Rectangle 179">
            <a:extLst>
              <a:ext uri="{FF2B5EF4-FFF2-40B4-BE49-F238E27FC236}">
                <a16:creationId xmlns:a16="http://schemas.microsoft.com/office/drawing/2014/main" id="{C83EDDC7-522F-7DAB-D582-B3AF3663F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76688"/>
            <a:ext cx="1101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3</a:t>
            </a:r>
          </a:p>
        </p:txBody>
      </p:sp>
      <p:sp>
        <p:nvSpPr>
          <p:cNvPr id="1020084" name="Rectangle 180">
            <a:extLst>
              <a:ext uri="{FF2B5EF4-FFF2-40B4-BE49-F238E27FC236}">
                <a16:creationId xmlns:a16="http://schemas.microsoft.com/office/drawing/2014/main" id="{F592ADC3-BB7F-C0B8-A2A6-3C0CB8F74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891088"/>
            <a:ext cx="1101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2</a:t>
            </a:r>
          </a:p>
        </p:txBody>
      </p:sp>
      <p:sp>
        <p:nvSpPr>
          <p:cNvPr id="1020085" name="Rectangle 181">
            <a:extLst>
              <a:ext uri="{FF2B5EF4-FFF2-40B4-BE49-F238E27FC236}">
                <a16:creationId xmlns:a16="http://schemas.microsoft.com/office/drawing/2014/main" id="{76F37744-FE1C-502B-884B-BAFCDC8A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348288"/>
            <a:ext cx="1101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1</a:t>
            </a:r>
          </a:p>
        </p:txBody>
      </p:sp>
      <p:sp>
        <p:nvSpPr>
          <p:cNvPr id="1020086" name="Rectangle 182">
            <a:extLst>
              <a:ext uri="{FF2B5EF4-FFF2-40B4-BE49-F238E27FC236}">
                <a16:creationId xmlns:a16="http://schemas.microsoft.com/office/drawing/2014/main" id="{D3A6CDA9-38AE-B572-CFC8-CE5DDF7C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986088"/>
            <a:ext cx="1101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4</a:t>
            </a:r>
          </a:p>
        </p:txBody>
      </p:sp>
      <p:sp>
        <p:nvSpPr>
          <p:cNvPr id="1020087" name="Text Box 183">
            <a:extLst>
              <a:ext uri="{FF2B5EF4-FFF2-40B4-BE49-F238E27FC236}">
                <a16:creationId xmlns:a16="http://schemas.microsoft.com/office/drawing/2014/main" id="{1BD49F90-3BA0-A26B-0F06-ECB17CF8E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6335713"/>
            <a:ext cx="223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Courtesy Compaq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026" name="Group 2">
            <a:extLst>
              <a:ext uri="{FF2B5EF4-FFF2-40B4-BE49-F238E27FC236}">
                <a16:creationId xmlns:a16="http://schemas.microsoft.com/office/drawing/2014/main" id="{05CA0F78-7A6A-E0EA-DF27-B18F05474CB8}"/>
              </a:ext>
            </a:extLst>
          </p:cNvPr>
          <p:cNvGrpSpPr>
            <a:grpSpLocks/>
          </p:cNvGrpSpPr>
          <p:nvPr/>
        </p:nvGrpSpPr>
        <p:grpSpPr bwMode="auto">
          <a:xfrm>
            <a:off x="615950" y="3070225"/>
            <a:ext cx="2882900" cy="2806700"/>
            <a:chOff x="388" y="2212"/>
            <a:chExt cx="1816" cy="1768"/>
          </a:xfrm>
        </p:grpSpPr>
        <p:sp>
          <p:nvSpPr>
            <p:cNvPr id="1025027" name="Rectangle 3">
              <a:extLst>
                <a:ext uri="{FF2B5EF4-FFF2-40B4-BE49-F238E27FC236}">
                  <a16:creationId xmlns:a16="http://schemas.microsoft.com/office/drawing/2014/main" id="{B4410F72-C2A8-B142-69C5-78B317EE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212"/>
              <a:ext cx="1816" cy="1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28" name="Rectangle 4">
              <a:extLst>
                <a:ext uri="{FF2B5EF4-FFF2-40B4-BE49-F238E27FC236}">
                  <a16:creationId xmlns:a16="http://schemas.microsoft.com/office/drawing/2014/main" id="{45EA96BD-9A54-A3BD-EA6B-597947336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26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29" name="Rectangle 5">
              <a:extLst>
                <a:ext uri="{FF2B5EF4-FFF2-40B4-BE49-F238E27FC236}">
                  <a16:creationId xmlns:a16="http://schemas.microsoft.com/office/drawing/2014/main" id="{AF1A7FFF-F277-5F3E-88E1-21659FA6D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356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0" name="Rectangle 6">
              <a:extLst>
                <a:ext uri="{FF2B5EF4-FFF2-40B4-BE49-F238E27FC236}">
                  <a16:creationId xmlns:a16="http://schemas.microsoft.com/office/drawing/2014/main" id="{1B8ED6AB-6DBC-A0BC-0BB5-C500E4A6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45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1" name="Rectangle 7">
              <a:extLst>
                <a:ext uri="{FF2B5EF4-FFF2-40B4-BE49-F238E27FC236}">
                  <a16:creationId xmlns:a16="http://schemas.microsoft.com/office/drawing/2014/main" id="{680E5F21-9697-FC78-DF59-BA054A817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548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2" name="Rectangle 8">
              <a:extLst>
                <a:ext uri="{FF2B5EF4-FFF2-40B4-BE49-F238E27FC236}">
                  <a16:creationId xmlns:a16="http://schemas.microsoft.com/office/drawing/2014/main" id="{15454FF9-7F6B-B060-650D-8D707310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644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3" name="Rectangle 9">
              <a:extLst>
                <a:ext uri="{FF2B5EF4-FFF2-40B4-BE49-F238E27FC236}">
                  <a16:creationId xmlns:a16="http://schemas.microsoft.com/office/drawing/2014/main" id="{CA04ABBE-793C-4715-21D0-AA0BDB983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7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4" name="Rectangle 10">
              <a:extLst>
                <a:ext uri="{FF2B5EF4-FFF2-40B4-BE49-F238E27FC236}">
                  <a16:creationId xmlns:a16="http://schemas.microsoft.com/office/drawing/2014/main" id="{CD3664EF-1E56-C32D-9944-6BF7ADE65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836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5" name="Rectangle 11">
              <a:extLst>
                <a:ext uri="{FF2B5EF4-FFF2-40B4-BE49-F238E27FC236}">
                  <a16:creationId xmlns:a16="http://schemas.microsoft.com/office/drawing/2014/main" id="{50C86583-DF54-AF48-35B7-6B4C523F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93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6" name="Rectangle 12">
              <a:extLst>
                <a:ext uri="{FF2B5EF4-FFF2-40B4-BE49-F238E27FC236}">
                  <a16:creationId xmlns:a16="http://schemas.microsoft.com/office/drawing/2014/main" id="{6BAB53CA-A561-321E-03FD-B850B9005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028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7" name="Rectangle 13">
              <a:extLst>
                <a:ext uri="{FF2B5EF4-FFF2-40B4-BE49-F238E27FC236}">
                  <a16:creationId xmlns:a16="http://schemas.microsoft.com/office/drawing/2014/main" id="{4D9F5CB3-80C7-9066-4109-C0A4D6AFB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124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8" name="Rectangle 14">
              <a:extLst>
                <a:ext uri="{FF2B5EF4-FFF2-40B4-BE49-F238E27FC236}">
                  <a16:creationId xmlns:a16="http://schemas.microsoft.com/office/drawing/2014/main" id="{AD8B961F-3AB5-4004-509B-A55EC4BDF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22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39" name="Rectangle 15">
              <a:extLst>
                <a:ext uri="{FF2B5EF4-FFF2-40B4-BE49-F238E27FC236}">
                  <a16:creationId xmlns:a16="http://schemas.microsoft.com/office/drawing/2014/main" id="{39CF09B9-383C-9785-EB52-48D01106C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316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0" name="Rectangle 16">
              <a:extLst>
                <a:ext uri="{FF2B5EF4-FFF2-40B4-BE49-F238E27FC236}">
                  <a16:creationId xmlns:a16="http://schemas.microsoft.com/office/drawing/2014/main" id="{884F2352-814A-1F04-AFA6-433B2921E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4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1" name="Rectangle 17">
              <a:extLst>
                <a:ext uri="{FF2B5EF4-FFF2-40B4-BE49-F238E27FC236}">
                  <a16:creationId xmlns:a16="http://schemas.microsoft.com/office/drawing/2014/main" id="{5723CD5A-95BD-3CB4-BAC1-3A6F5716C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508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2" name="Rectangle 18">
              <a:extLst>
                <a:ext uri="{FF2B5EF4-FFF2-40B4-BE49-F238E27FC236}">
                  <a16:creationId xmlns:a16="http://schemas.microsoft.com/office/drawing/2014/main" id="{75FB3BE7-6587-8211-9F16-6C935AA4D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604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3" name="Rectangle 19">
              <a:extLst>
                <a:ext uri="{FF2B5EF4-FFF2-40B4-BE49-F238E27FC236}">
                  <a16:creationId xmlns:a16="http://schemas.microsoft.com/office/drawing/2014/main" id="{BAF4FF79-973E-C48D-71BA-CE3D53981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70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4" name="Rectangle 20">
              <a:extLst>
                <a:ext uri="{FF2B5EF4-FFF2-40B4-BE49-F238E27FC236}">
                  <a16:creationId xmlns:a16="http://schemas.microsoft.com/office/drawing/2014/main" id="{47165771-B3FB-D050-A729-DBE2A81C7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796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5" name="Rectangle 21">
              <a:extLst>
                <a:ext uri="{FF2B5EF4-FFF2-40B4-BE49-F238E27FC236}">
                  <a16:creationId xmlns:a16="http://schemas.microsoft.com/office/drawing/2014/main" id="{01C2036B-0FC7-3AC7-CC8B-48473907C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389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6" name="Rectangle 22">
              <a:extLst>
                <a:ext uri="{FF2B5EF4-FFF2-40B4-BE49-F238E27FC236}">
                  <a16:creationId xmlns:a16="http://schemas.microsoft.com/office/drawing/2014/main" id="{8886ABF8-8898-1A72-FF43-91DD1E91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26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7" name="Rectangle 23">
              <a:extLst>
                <a:ext uri="{FF2B5EF4-FFF2-40B4-BE49-F238E27FC236}">
                  <a16:creationId xmlns:a16="http://schemas.microsoft.com/office/drawing/2014/main" id="{D94AD009-47F8-B97E-259E-69640588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356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8" name="Rectangle 24">
              <a:extLst>
                <a:ext uri="{FF2B5EF4-FFF2-40B4-BE49-F238E27FC236}">
                  <a16:creationId xmlns:a16="http://schemas.microsoft.com/office/drawing/2014/main" id="{2E48C8D7-DAF9-6F91-5807-1E86BC923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45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49" name="Rectangle 25">
              <a:extLst>
                <a:ext uri="{FF2B5EF4-FFF2-40B4-BE49-F238E27FC236}">
                  <a16:creationId xmlns:a16="http://schemas.microsoft.com/office/drawing/2014/main" id="{BE7BE265-1380-8D64-4FF8-D2F5B47C7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548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0" name="Rectangle 26">
              <a:extLst>
                <a:ext uri="{FF2B5EF4-FFF2-40B4-BE49-F238E27FC236}">
                  <a16:creationId xmlns:a16="http://schemas.microsoft.com/office/drawing/2014/main" id="{2D64CC7E-E58D-4C8B-0E7C-A44B413E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644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1" name="Rectangle 27">
              <a:extLst>
                <a:ext uri="{FF2B5EF4-FFF2-40B4-BE49-F238E27FC236}">
                  <a16:creationId xmlns:a16="http://schemas.microsoft.com/office/drawing/2014/main" id="{40FEC2DF-61D4-7F43-05A4-39CD6F08F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7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2" name="Rectangle 28">
              <a:extLst>
                <a:ext uri="{FF2B5EF4-FFF2-40B4-BE49-F238E27FC236}">
                  <a16:creationId xmlns:a16="http://schemas.microsoft.com/office/drawing/2014/main" id="{DCB3DC8D-7A71-2F9C-AF98-C6C019808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836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3" name="Rectangle 29">
              <a:extLst>
                <a:ext uri="{FF2B5EF4-FFF2-40B4-BE49-F238E27FC236}">
                  <a16:creationId xmlns:a16="http://schemas.microsoft.com/office/drawing/2014/main" id="{48FE240C-EB33-B6BB-C09C-F030EE00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93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4" name="Rectangle 30">
              <a:extLst>
                <a:ext uri="{FF2B5EF4-FFF2-40B4-BE49-F238E27FC236}">
                  <a16:creationId xmlns:a16="http://schemas.microsoft.com/office/drawing/2014/main" id="{400B41E9-D87B-FF3B-58A8-5CC161D20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028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5" name="Rectangle 31">
              <a:extLst>
                <a:ext uri="{FF2B5EF4-FFF2-40B4-BE49-F238E27FC236}">
                  <a16:creationId xmlns:a16="http://schemas.microsoft.com/office/drawing/2014/main" id="{667A5FE6-A81B-41DB-7824-2B8E6FB4D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124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6" name="Rectangle 32">
              <a:extLst>
                <a:ext uri="{FF2B5EF4-FFF2-40B4-BE49-F238E27FC236}">
                  <a16:creationId xmlns:a16="http://schemas.microsoft.com/office/drawing/2014/main" id="{344EC0C2-A426-820C-A7C5-975DF0A75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22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7" name="Rectangle 33">
              <a:extLst>
                <a:ext uri="{FF2B5EF4-FFF2-40B4-BE49-F238E27FC236}">
                  <a16:creationId xmlns:a16="http://schemas.microsoft.com/office/drawing/2014/main" id="{90DB6922-8703-66C0-E697-BB20FDB6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316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8" name="Rectangle 34">
              <a:extLst>
                <a:ext uri="{FF2B5EF4-FFF2-40B4-BE49-F238E27FC236}">
                  <a16:creationId xmlns:a16="http://schemas.microsoft.com/office/drawing/2014/main" id="{EABBB5E5-AEFB-D8FB-5B6D-AE9ECB1A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4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59" name="Rectangle 35">
              <a:extLst>
                <a:ext uri="{FF2B5EF4-FFF2-40B4-BE49-F238E27FC236}">
                  <a16:creationId xmlns:a16="http://schemas.microsoft.com/office/drawing/2014/main" id="{2EC3ACEB-507A-C7F6-02E6-45CCBF01A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508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0" name="Rectangle 36">
              <a:extLst>
                <a:ext uri="{FF2B5EF4-FFF2-40B4-BE49-F238E27FC236}">
                  <a16:creationId xmlns:a16="http://schemas.microsoft.com/office/drawing/2014/main" id="{493FDD89-1204-D137-15B4-1D5531F5C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604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1" name="Rectangle 37">
              <a:extLst>
                <a:ext uri="{FF2B5EF4-FFF2-40B4-BE49-F238E27FC236}">
                  <a16:creationId xmlns:a16="http://schemas.microsoft.com/office/drawing/2014/main" id="{A7BA4CBF-C390-A57B-1233-0BAAC1CA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70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2" name="Rectangle 38">
              <a:extLst>
                <a:ext uri="{FF2B5EF4-FFF2-40B4-BE49-F238E27FC236}">
                  <a16:creationId xmlns:a16="http://schemas.microsoft.com/office/drawing/2014/main" id="{BB3F18CF-9B17-538A-6A34-726543E21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796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3" name="Rectangle 39">
              <a:extLst>
                <a:ext uri="{FF2B5EF4-FFF2-40B4-BE49-F238E27FC236}">
                  <a16:creationId xmlns:a16="http://schemas.microsoft.com/office/drawing/2014/main" id="{38836682-5067-12EA-1309-6C6A1BED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389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4" name="Rectangle 40">
              <a:extLst>
                <a:ext uri="{FF2B5EF4-FFF2-40B4-BE49-F238E27FC236}">
                  <a16:creationId xmlns:a16="http://schemas.microsoft.com/office/drawing/2014/main" id="{27E3B1DF-6D8F-112F-59C5-FEC9693D5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5" name="Rectangle 41">
              <a:extLst>
                <a:ext uri="{FF2B5EF4-FFF2-40B4-BE49-F238E27FC236}">
                  <a16:creationId xmlns:a16="http://schemas.microsoft.com/office/drawing/2014/main" id="{7A2317F3-8E0D-C542-C3D1-53C7C2362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6" name="Rectangle 42">
              <a:extLst>
                <a:ext uri="{FF2B5EF4-FFF2-40B4-BE49-F238E27FC236}">
                  <a16:creationId xmlns:a16="http://schemas.microsoft.com/office/drawing/2014/main" id="{BF803719-788A-45F1-77B1-3D7FE8AE5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7" name="Rectangle 43">
              <a:extLst>
                <a:ext uri="{FF2B5EF4-FFF2-40B4-BE49-F238E27FC236}">
                  <a16:creationId xmlns:a16="http://schemas.microsoft.com/office/drawing/2014/main" id="{8D9E0715-323D-A4AE-8D46-DFD8AC79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8" name="Rectangle 44">
              <a:extLst>
                <a:ext uri="{FF2B5EF4-FFF2-40B4-BE49-F238E27FC236}">
                  <a16:creationId xmlns:a16="http://schemas.microsoft.com/office/drawing/2014/main" id="{5D9CD0B7-E9CB-4B69-CDD9-954B3F81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69" name="Rectangle 45">
              <a:extLst>
                <a:ext uri="{FF2B5EF4-FFF2-40B4-BE49-F238E27FC236}">
                  <a16:creationId xmlns:a16="http://schemas.microsoft.com/office/drawing/2014/main" id="{178DDB34-D8D8-4A01-078F-C2853A02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0" name="Rectangle 46">
              <a:extLst>
                <a:ext uri="{FF2B5EF4-FFF2-40B4-BE49-F238E27FC236}">
                  <a16:creationId xmlns:a16="http://schemas.microsoft.com/office/drawing/2014/main" id="{BF39BC18-5E2D-8795-F1FC-36320844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1" name="Rectangle 47">
              <a:extLst>
                <a:ext uri="{FF2B5EF4-FFF2-40B4-BE49-F238E27FC236}">
                  <a16:creationId xmlns:a16="http://schemas.microsoft.com/office/drawing/2014/main" id="{A4FB2CD8-57EA-B939-97E1-5B82792E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2" name="Rectangle 48">
              <a:extLst>
                <a:ext uri="{FF2B5EF4-FFF2-40B4-BE49-F238E27FC236}">
                  <a16:creationId xmlns:a16="http://schemas.microsoft.com/office/drawing/2014/main" id="{09AC672F-CC13-8A77-20AD-96D76F0D8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3" name="Rectangle 49">
              <a:extLst>
                <a:ext uri="{FF2B5EF4-FFF2-40B4-BE49-F238E27FC236}">
                  <a16:creationId xmlns:a16="http://schemas.microsoft.com/office/drawing/2014/main" id="{11F8D91F-BA97-E9CE-68D3-44E1D217C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4" name="Rectangle 50">
              <a:extLst>
                <a:ext uri="{FF2B5EF4-FFF2-40B4-BE49-F238E27FC236}">
                  <a16:creationId xmlns:a16="http://schemas.microsoft.com/office/drawing/2014/main" id="{ABA564FB-E13E-352B-0B8A-6C54943DA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5" name="Rectangle 51">
              <a:extLst>
                <a:ext uri="{FF2B5EF4-FFF2-40B4-BE49-F238E27FC236}">
                  <a16:creationId xmlns:a16="http://schemas.microsoft.com/office/drawing/2014/main" id="{661DCA96-EFFC-F6E9-55F4-3BDC956BA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6" name="Rectangle 52">
              <a:extLst>
                <a:ext uri="{FF2B5EF4-FFF2-40B4-BE49-F238E27FC236}">
                  <a16:creationId xmlns:a16="http://schemas.microsoft.com/office/drawing/2014/main" id="{8AA2A79F-9475-976D-8985-7EBB877E5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7" name="Rectangle 53">
              <a:extLst>
                <a:ext uri="{FF2B5EF4-FFF2-40B4-BE49-F238E27FC236}">
                  <a16:creationId xmlns:a16="http://schemas.microsoft.com/office/drawing/2014/main" id="{C2BD9763-A2B3-8C91-3A89-DDC1DAD39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8" name="Rectangle 54">
              <a:extLst>
                <a:ext uri="{FF2B5EF4-FFF2-40B4-BE49-F238E27FC236}">
                  <a16:creationId xmlns:a16="http://schemas.microsoft.com/office/drawing/2014/main" id="{C8EC25F3-2F3E-29F2-F12F-23140512F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79" name="Rectangle 55">
              <a:extLst>
                <a:ext uri="{FF2B5EF4-FFF2-40B4-BE49-F238E27FC236}">
                  <a16:creationId xmlns:a16="http://schemas.microsoft.com/office/drawing/2014/main" id="{8A582638-F611-2EFD-40D4-9339CA00A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0" name="Rectangle 56">
              <a:extLst>
                <a:ext uri="{FF2B5EF4-FFF2-40B4-BE49-F238E27FC236}">
                  <a16:creationId xmlns:a16="http://schemas.microsoft.com/office/drawing/2014/main" id="{68AC7CD0-6457-5346-2D18-4E4AAE79A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212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1" name="Rectangle 57">
              <a:extLst>
                <a:ext uri="{FF2B5EF4-FFF2-40B4-BE49-F238E27FC236}">
                  <a16:creationId xmlns:a16="http://schemas.microsoft.com/office/drawing/2014/main" id="{244BEBB2-AAB0-C160-85FD-3E91D50E7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2" name="Rectangle 58">
              <a:extLst>
                <a:ext uri="{FF2B5EF4-FFF2-40B4-BE49-F238E27FC236}">
                  <a16:creationId xmlns:a16="http://schemas.microsoft.com/office/drawing/2014/main" id="{07EDE94D-1922-3941-23CA-0F0356BBA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3" name="Rectangle 59">
              <a:extLst>
                <a:ext uri="{FF2B5EF4-FFF2-40B4-BE49-F238E27FC236}">
                  <a16:creationId xmlns:a16="http://schemas.microsoft.com/office/drawing/2014/main" id="{113AAF00-FE81-12F6-1238-8F9FCDF04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4" name="Rectangle 60">
              <a:extLst>
                <a:ext uri="{FF2B5EF4-FFF2-40B4-BE49-F238E27FC236}">
                  <a16:creationId xmlns:a16="http://schemas.microsoft.com/office/drawing/2014/main" id="{CF9A3D2D-019C-BF38-0FC3-E86419C8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5" name="Rectangle 61">
              <a:extLst>
                <a:ext uri="{FF2B5EF4-FFF2-40B4-BE49-F238E27FC236}">
                  <a16:creationId xmlns:a16="http://schemas.microsoft.com/office/drawing/2014/main" id="{46A6E6A2-6D6F-A1AC-C4C4-3AF7E4DA2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6" name="Rectangle 62">
              <a:extLst>
                <a:ext uri="{FF2B5EF4-FFF2-40B4-BE49-F238E27FC236}">
                  <a16:creationId xmlns:a16="http://schemas.microsoft.com/office/drawing/2014/main" id="{92B77BEC-1107-9A7A-E688-117361D22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7" name="Rectangle 63">
              <a:extLst>
                <a:ext uri="{FF2B5EF4-FFF2-40B4-BE49-F238E27FC236}">
                  <a16:creationId xmlns:a16="http://schemas.microsoft.com/office/drawing/2014/main" id="{F4AB5D55-9187-4234-0614-D175B71F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8" name="Rectangle 64">
              <a:extLst>
                <a:ext uri="{FF2B5EF4-FFF2-40B4-BE49-F238E27FC236}">
                  <a16:creationId xmlns:a16="http://schemas.microsoft.com/office/drawing/2014/main" id="{CC2C8E71-D528-E03D-E2D4-AFCD75E57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89" name="Rectangle 65">
              <a:extLst>
                <a:ext uri="{FF2B5EF4-FFF2-40B4-BE49-F238E27FC236}">
                  <a16:creationId xmlns:a16="http://schemas.microsoft.com/office/drawing/2014/main" id="{32179FD6-FE02-A487-8929-4E37A7BAF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0" name="Rectangle 66">
              <a:extLst>
                <a:ext uri="{FF2B5EF4-FFF2-40B4-BE49-F238E27FC236}">
                  <a16:creationId xmlns:a16="http://schemas.microsoft.com/office/drawing/2014/main" id="{DD89979A-2579-3998-0C93-7D1FCB25E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1" name="Rectangle 67">
              <a:extLst>
                <a:ext uri="{FF2B5EF4-FFF2-40B4-BE49-F238E27FC236}">
                  <a16:creationId xmlns:a16="http://schemas.microsoft.com/office/drawing/2014/main" id="{BDF683EB-87D9-4DC4-A98B-30B1D453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2" name="Rectangle 68">
              <a:extLst>
                <a:ext uri="{FF2B5EF4-FFF2-40B4-BE49-F238E27FC236}">
                  <a16:creationId xmlns:a16="http://schemas.microsoft.com/office/drawing/2014/main" id="{C9A42E68-A652-4E85-9B28-6BA817B08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3" name="Rectangle 69">
              <a:extLst>
                <a:ext uri="{FF2B5EF4-FFF2-40B4-BE49-F238E27FC236}">
                  <a16:creationId xmlns:a16="http://schemas.microsoft.com/office/drawing/2014/main" id="{1F4B392E-7060-61FD-20C4-153583E63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4" name="Rectangle 70">
              <a:extLst>
                <a:ext uri="{FF2B5EF4-FFF2-40B4-BE49-F238E27FC236}">
                  <a16:creationId xmlns:a16="http://schemas.microsoft.com/office/drawing/2014/main" id="{CC18F7B2-4ECB-A3B0-89E6-BF8FCA7D7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5" name="Rectangle 71">
              <a:extLst>
                <a:ext uri="{FF2B5EF4-FFF2-40B4-BE49-F238E27FC236}">
                  <a16:creationId xmlns:a16="http://schemas.microsoft.com/office/drawing/2014/main" id="{962596A1-DA86-BE2F-9339-383B2C9A6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6" name="Rectangle 72">
              <a:extLst>
                <a:ext uri="{FF2B5EF4-FFF2-40B4-BE49-F238E27FC236}">
                  <a16:creationId xmlns:a16="http://schemas.microsoft.com/office/drawing/2014/main" id="{C75A70A2-B914-0393-A7CB-B15661FB3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7" name="Rectangle 73">
              <a:extLst>
                <a:ext uri="{FF2B5EF4-FFF2-40B4-BE49-F238E27FC236}">
                  <a16:creationId xmlns:a16="http://schemas.microsoft.com/office/drawing/2014/main" id="{4BF1A361-9680-CB23-8E27-6CA156CE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3940"/>
              <a:ext cx="40" cy="4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8" name="Rectangle 74">
              <a:extLst>
                <a:ext uri="{FF2B5EF4-FFF2-40B4-BE49-F238E27FC236}">
                  <a16:creationId xmlns:a16="http://schemas.microsoft.com/office/drawing/2014/main" id="{CB43C0CC-048C-21D7-8047-DE932B785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404"/>
              <a:ext cx="1528" cy="148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99" name="Rectangle 75">
              <a:extLst>
                <a:ext uri="{FF2B5EF4-FFF2-40B4-BE49-F238E27FC236}">
                  <a16:creationId xmlns:a16="http://schemas.microsoft.com/office/drawing/2014/main" id="{5E0C591F-D1F2-B9DB-D383-F08614C21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308"/>
              <a:ext cx="1528" cy="148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00" name="Rectangle 76">
            <a:extLst>
              <a:ext uri="{FF2B5EF4-FFF2-40B4-BE49-F238E27FC236}">
                <a16:creationId xmlns:a16="http://schemas.microsoft.com/office/drawing/2014/main" id="{A8906030-DA92-B9CC-2D2B-57391712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36663"/>
            <a:ext cx="7772400" cy="172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 u="sng">
                <a:latin typeface="Arial" panose="020B0604020202020204" pitchFamily="34" charset="0"/>
              </a:rPr>
              <a:t>2 reference plane metal layers added to the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</a:pPr>
            <a:r>
              <a:rPr lang="en-US" altLang="en-US" sz="2200" i="0" u="sng">
                <a:latin typeface="Arial" panose="020B0604020202020204" pitchFamily="34" charset="0"/>
              </a:rPr>
              <a:t>technology for EV6 design</a:t>
            </a:r>
            <a:endParaRPr lang="en-US" altLang="en-US" i="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1700" i="0">
                <a:latin typeface="Arial" panose="020B0604020202020204" pitchFamily="34" charset="0"/>
              </a:rPr>
              <a:t>Solid planes dedicated to Vdd/Vss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1700" i="0">
                <a:latin typeface="Arial" panose="020B0604020202020204" pitchFamily="34" charset="0"/>
              </a:rPr>
              <a:t>Significantly lowers resistance of grid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en-US" sz="1700" i="0">
                <a:latin typeface="Arial" panose="020B0604020202020204" pitchFamily="34" charset="0"/>
              </a:rPr>
              <a:t>Lowers on-chip inductance</a:t>
            </a:r>
            <a:endParaRPr lang="en-US" altLang="en-US" sz="2000" i="0">
              <a:latin typeface="Arial" panose="020B0604020202020204" pitchFamily="34" charset="0"/>
            </a:endParaRPr>
          </a:p>
        </p:txBody>
      </p:sp>
      <p:sp>
        <p:nvSpPr>
          <p:cNvPr id="1025101" name="Rectangle 77">
            <a:extLst>
              <a:ext uri="{FF2B5EF4-FFF2-40B4-BE49-F238E27FC236}">
                <a16:creationId xmlns:a16="http://schemas.microsoft.com/office/drawing/2014/main" id="{4D1738F8-3AE2-AB4A-62C9-B7F390816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02" name="Rectangle 78">
            <a:extLst>
              <a:ext uri="{FF2B5EF4-FFF2-40B4-BE49-F238E27FC236}">
                <a16:creationId xmlns:a16="http://schemas.microsoft.com/office/drawing/2014/main" id="{07FBAE16-514B-0FE5-7CCA-63A10ADB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03" name="Rectangle 79">
            <a:extLst>
              <a:ext uri="{FF2B5EF4-FFF2-40B4-BE49-F238E27FC236}">
                <a16:creationId xmlns:a16="http://schemas.microsoft.com/office/drawing/2014/main" id="{176A833A-4FE5-EA3A-CDF7-AD803B6B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04" name="Rectangle 80">
            <a:extLst>
              <a:ext uri="{FF2B5EF4-FFF2-40B4-BE49-F238E27FC236}">
                <a16:creationId xmlns:a16="http://schemas.microsoft.com/office/drawing/2014/main" id="{F3F761D8-90A7-776E-7DCB-77C16D885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05" name="Rectangle 81">
            <a:extLst>
              <a:ext uri="{FF2B5EF4-FFF2-40B4-BE49-F238E27FC236}">
                <a16:creationId xmlns:a16="http://schemas.microsoft.com/office/drawing/2014/main" id="{CDACE51E-D568-01D7-E509-67AA7FE0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06" name="Rectangle 82">
            <a:extLst>
              <a:ext uri="{FF2B5EF4-FFF2-40B4-BE49-F238E27FC236}">
                <a16:creationId xmlns:a16="http://schemas.microsoft.com/office/drawing/2014/main" id="{B088660F-B66C-EB65-0CD2-366732819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07" name="Rectangle 83">
            <a:extLst>
              <a:ext uri="{FF2B5EF4-FFF2-40B4-BE49-F238E27FC236}">
                <a16:creationId xmlns:a16="http://schemas.microsoft.com/office/drawing/2014/main" id="{F5E26A33-245D-7AD6-6BDC-62DDA8EB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08" name="Rectangle 84">
            <a:extLst>
              <a:ext uri="{FF2B5EF4-FFF2-40B4-BE49-F238E27FC236}">
                <a16:creationId xmlns:a16="http://schemas.microsoft.com/office/drawing/2014/main" id="{4C31536F-D368-34EB-FCB6-8468402D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09" name="Rectangle 85">
            <a:extLst>
              <a:ext uri="{FF2B5EF4-FFF2-40B4-BE49-F238E27FC236}">
                <a16:creationId xmlns:a16="http://schemas.microsoft.com/office/drawing/2014/main" id="{E4E55312-B894-0316-F555-FA3F359E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0" name="Rectangle 86">
            <a:extLst>
              <a:ext uri="{FF2B5EF4-FFF2-40B4-BE49-F238E27FC236}">
                <a16:creationId xmlns:a16="http://schemas.microsoft.com/office/drawing/2014/main" id="{696A6105-0618-1E8D-939F-4FFBC9256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1" name="Rectangle 87">
            <a:extLst>
              <a:ext uri="{FF2B5EF4-FFF2-40B4-BE49-F238E27FC236}">
                <a16:creationId xmlns:a16="http://schemas.microsoft.com/office/drawing/2014/main" id="{6B76BFC5-6A4F-0867-D671-80951E52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2" name="Rectangle 88">
            <a:extLst>
              <a:ext uri="{FF2B5EF4-FFF2-40B4-BE49-F238E27FC236}">
                <a16:creationId xmlns:a16="http://schemas.microsoft.com/office/drawing/2014/main" id="{168A6C55-BAC4-826D-171E-425A1067C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3" name="Rectangle 89">
            <a:extLst>
              <a:ext uri="{FF2B5EF4-FFF2-40B4-BE49-F238E27FC236}">
                <a16:creationId xmlns:a16="http://schemas.microsoft.com/office/drawing/2014/main" id="{DA19B840-864D-A058-F043-495734BA8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4" name="Rectangle 90">
            <a:extLst>
              <a:ext uri="{FF2B5EF4-FFF2-40B4-BE49-F238E27FC236}">
                <a16:creationId xmlns:a16="http://schemas.microsoft.com/office/drawing/2014/main" id="{18E58E5C-C1BF-0A6D-32E6-2C277A349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5" name="Rectangle 91">
            <a:extLst>
              <a:ext uri="{FF2B5EF4-FFF2-40B4-BE49-F238E27FC236}">
                <a16:creationId xmlns:a16="http://schemas.microsoft.com/office/drawing/2014/main" id="{18354DE7-5500-6C01-CF61-CB05BEC8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6" name="Rectangle 92">
            <a:extLst>
              <a:ext uri="{FF2B5EF4-FFF2-40B4-BE49-F238E27FC236}">
                <a16:creationId xmlns:a16="http://schemas.microsoft.com/office/drawing/2014/main" id="{DAC494FB-E336-F9E2-823C-97042E19C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7" name="Rectangle 93">
            <a:extLst>
              <a:ext uri="{FF2B5EF4-FFF2-40B4-BE49-F238E27FC236}">
                <a16:creationId xmlns:a16="http://schemas.microsoft.com/office/drawing/2014/main" id="{1020B7EF-D6CA-0105-68D4-8CB9E4A08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8" name="Rectangle 94">
            <a:extLst>
              <a:ext uri="{FF2B5EF4-FFF2-40B4-BE49-F238E27FC236}">
                <a16:creationId xmlns:a16="http://schemas.microsoft.com/office/drawing/2014/main" id="{21DE6ED9-219C-A46D-52A0-49D2B8B5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19" name="Rectangle 95">
            <a:extLst>
              <a:ext uri="{FF2B5EF4-FFF2-40B4-BE49-F238E27FC236}">
                <a16:creationId xmlns:a16="http://schemas.microsoft.com/office/drawing/2014/main" id="{2D7B0391-6F78-F00F-E41A-3AC96CF97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20" name="Rectangle 96">
            <a:extLst>
              <a:ext uri="{FF2B5EF4-FFF2-40B4-BE49-F238E27FC236}">
                <a16:creationId xmlns:a16="http://schemas.microsoft.com/office/drawing/2014/main" id="{43B6704B-EAD1-D7C5-0D0F-36F84525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21" name="Rectangle 97">
            <a:extLst>
              <a:ext uri="{FF2B5EF4-FFF2-40B4-BE49-F238E27FC236}">
                <a16:creationId xmlns:a16="http://schemas.microsoft.com/office/drawing/2014/main" id="{A901C8A2-DDD1-DED8-EFA5-49D3DE204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22" name="Rectangle 98">
            <a:extLst>
              <a:ext uri="{FF2B5EF4-FFF2-40B4-BE49-F238E27FC236}">
                <a16:creationId xmlns:a16="http://schemas.microsoft.com/office/drawing/2014/main" id="{B6CF9B41-F347-0E68-28E4-6E918C17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23" name="Rectangle 99">
            <a:extLst>
              <a:ext uri="{FF2B5EF4-FFF2-40B4-BE49-F238E27FC236}">
                <a16:creationId xmlns:a16="http://schemas.microsoft.com/office/drawing/2014/main" id="{09799756-2D34-4D56-5295-39A0DE56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24" name="Rectangle 100">
            <a:extLst>
              <a:ext uri="{FF2B5EF4-FFF2-40B4-BE49-F238E27FC236}">
                <a16:creationId xmlns:a16="http://schemas.microsoft.com/office/drawing/2014/main" id="{4986A9CE-7125-4441-0E3C-9FEAEF81E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25" name="Rectangle 101">
            <a:extLst>
              <a:ext uri="{FF2B5EF4-FFF2-40B4-BE49-F238E27FC236}">
                <a16:creationId xmlns:a16="http://schemas.microsoft.com/office/drawing/2014/main" id="{06CBB6C0-6F9A-4842-E612-4C0C441B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26" name="Rectangle 102">
            <a:extLst>
              <a:ext uri="{FF2B5EF4-FFF2-40B4-BE49-F238E27FC236}">
                <a16:creationId xmlns:a16="http://schemas.microsoft.com/office/drawing/2014/main" id="{41839F3F-3972-3E1F-66B0-C626F24A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27" name="Rectangle 103">
            <a:extLst>
              <a:ext uri="{FF2B5EF4-FFF2-40B4-BE49-F238E27FC236}">
                <a16:creationId xmlns:a16="http://schemas.microsoft.com/office/drawing/2014/main" id="{399C0D3C-99BC-8E6F-C729-397760848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6629400" cy="998538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4000"/>
              <a:t>6 Metal Layer Approach – EV6</a:t>
            </a:r>
            <a:endParaRPr lang="en-US" altLang="en-US" sz="3600"/>
          </a:p>
        </p:txBody>
      </p:sp>
      <p:sp>
        <p:nvSpPr>
          <p:cNvPr id="1025128" name="Rectangle 104">
            <a:extLst>
              <a:ext uri="{FF2B5EF4-FFF2-40B4-BE49-F238E27FC236}">
                <a16:creationId xmlns:a16="http://schemas.microsoft.com/office/drawing/2014/main" id="{D676E23C-81AB-71F3-9A92-408EBA1B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490913"/>
            <a:ext cx="1101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4</a:t>
            </a:r>
          </a:p>
        </p:txBody>
      </p:sp>
      <p:sp>
        <p:nvSpPr>
          <p:cNvPr id="1025129" name="Rectangle 105">
            <a:extLst>
              <a:ext uri="{FF2B5EF4-FFF2-40B4-BE49-F238E27FC236}">
                <a16:creationId xmlns:a16="http://schemas.microsoft.com/office/drawing/2014/main" id="{B0673530-ED05-7AF5-D651-3EBDFF49B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395913"/>
            <a:ext cx="1101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2</a:t>
            </a:r>
          </a:p>
        </p:txBody>
      </p:sp>
      <p:sp>
        <p:nvSpPr>
          <p:cNvPr id="1025130" name="Rectangle 106">
            <a:extLst>
              <a:ext uri="{FF2B5EF4-FFF2-40B4-BE49-F238E27FC236}">
                <a16:creationId xmlns:a16="http://schemas.microsoft.com/office/drawing/2014/main" id="{E3F38A4C-D959-4DBF-CC98-2F28D6B8B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5700713"/>
            <a:ext cx="11017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1</a:t>
            </a:r>
          </a:p>
        </p:txBody>
      </p:sp>
      <p:sp>
        <p:nvSpPr>
          <p:cNvPr id="1025131" name="Rectangle 107">
            <a:extLst>
              <a:ext uri="{FF2B5EF4-FFF2-40B4-BE49-F238E27FC236}">
                <a16:creationId xmlns:a16="http://schemas.microsoft.com/office/drawing/2014/main" id="{5570450B-2F7D-32DB-FBDE-EB7A4A8F4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57500"/>
            <a:ext cx="13017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RP2/Vdd</a:t>
            </a:r>
          </a:p>
        </p:txBody>
      </p:sp>
      <p:sp>
        <p:nvSpPr>
          <p:cNvPr id="1025132" name="Rectangle 108">
            <a:extLst>
              <a:ext uri="{FF2B5EF4-FFF2-40B4-BE49-F238E27FC236}">
                <a16:creationId xmlns:a16="http://schemas.microsoft.com/office/drawing/2014/main" id="{08A03B48-4781-B1D3-E764-7F98782B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786313"/>
            <a:ext cx="1270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RP1/Vss</a:t>
            </a:r>
          </a:p>
        </p:txBody>
      </p:sp>
      <p:sp>
        <p:nvSpPr>
          <p:cNvPr id="1025133" name="Rectangle 109">
            <a:extLst>
              <a:ext uri="{FF2B5EF4-FFF2-40B4-BE49-F238E27FC236}">
                <a16:creationId xmlns:a16="http://schemas.microsoft.com/office/drawing/2014/main" id="{7C3C1A87-D501-FE9A-6634-81B80686F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52900"/>
            <a:ext cx="110172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200" i="0"/>
              <a:t>Metal 3</a:t>
            </a:r>
          </a:p>
        </p:txBody>
      </p:sp>
      <p:grpSp>
        <p:nvGrpSpPr>
          <p:cNvPr id="1025134" name="Group 110">
            <a:extLst>
              <a:ext uri="{FF2B5EF4-FFF2-40B4-BE49-F238E27FC236}">
                <a16:creationId xmlns:a16="http://schemas.microsoft.com/office/drawing/2014/main" id="{1E15A144-B828-DD86-A43F-7DA1DE477705}"/>
              </a:ext>
            </a:extLst>
          </p:cNvPr>
          <p:cNvGrpSpPr>
            <a:grpSpLocks/>
          </p:cNvGrpSpPr>
          <p:nvPr/>
        </p:nvGrpSpPr>
        <p:grpSpPr bwMode="auto">
          <a:xfrm>
            <a:off x="5164138" y="2892425"/>
            <a:ext cx="1903412" cy="3311525"/>
            <a:chOff x="3660" y="1980"/>
            <a:chExt cx="1349" cy="2086"/>
          </a:xfrm>
        </p:grpSpPr>
        <p:sp>
          <p:nvSpPr>
            <p:cNvPr id="1025135" name="Rectangle 111">
              <a:extLst>
                <a:ext uri="{FF2B5EF4-FFF2-40B4-BE49-F238E27FC236}">
                  <a16:creationId xmlns:a16="http://schemas.microsoft.com/office/drawing/2014/main" id="{2F23B45D-56D3-236B-6975-577EC6E1C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3216"/>
              <a:ext cx="1158" cy="1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36" name="Rectangle 112">
              <a:extLst>
                <a:ext uri="{FF2B5EF4-FFF2-40B4-BE49-F238E27FC236}">
                  <a16:creationId xmlns:a16="http://schemas.microsoft.com/office/drawing/2014/main" id="{A4680ADF-FAF0-FAED-5337-0173764E0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988"/>
              <a:ext cx="1262" cy="1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37" name="Rectangle 113">
              <a:extLst>
                <a:ext uri="{FF2B5EF4-FFF2-40B4-BE49-F238E27FC236}">
                  <a16:creationId xmlns:a16="http://schemas.microsoft.com/office/drawing/2014/main" id="{05A0290F-7F69-72B4-14C3-D7C2C02A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3824"/>
              <a:ext cx="98" cy="7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38" name="Rectangle 114">
              <a:extLst>
                <a:ext uri="{FF2B5EF4-FFF2-40B4-BE49-F238E27FC236}">
                  <a16:creationId xmlns:a16="http://schemas.microsoft.com/office/drawing/2014/main" id="{9FCF8577-099C-6ADA-D5C8-0C59CA7A6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3624"/>
              <a:ext cx="96" cy="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39" name="Line 115">
              <a:extLst>
                <a:ext uri="{FF2B5EF4-FFF2-40B4-BE49-F238E27FC236}">
                  <a16:creationId xmlns:a16="http://schemas.microsoft.com/office/drawing/2014/main" id="{7943B486-0CEE-16A6-B0DD-0A5B60374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" y="4066"/>
              <a:ext cx="1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0" name="Rectangle 116">
              <a:extLst>
                <a:ext uri="{FF2B5EF4-FFF2-40B4-BE49-F238E27FC236}">
                  <a16:creationId xmlns:a16="http://schemas.microsoft.com/office/drawing/2014/main" id="{3110EFDB-8EB8-D1CB-4D89-C81852F10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1" y="3824"/>
              <a:ext cx="97" cy="7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1" name="Rectangle 117">
              <a:extLst>
                <a:ext uri="{FF2B5EF4-FFF2-40B4-BE49-F238E27FC236}">
                  <a16:creationId xmlns:a16="http://schemas.microsoft.com/office/drawing/2014/main" id="{E1ECB87A-4E84-BE9A-6ECC-B9E9B042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3824"/>
              <a:ext cx="97" cy="7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2" name="Rectangle 118">
              <a:extLst>
                <a:ext uri="{FF2B5EF4-FFF2-40B4-BE49-F238E27FC236}">
                  <a16:creationId xmlns:a16="http://schemas.microsoft.com/office/drawing/2014/main" id="{C4A38A8F-2A6C-F763-CB14-CA0C81A0A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3824"/>
              <a:ext cx="98" cy="7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3" name="Rectangle 119">
              <a:extLst>
                <a:ext uri="{FF2B5EF4-FFF2-40B4-BE49-F238E27FC236}">
                  <a16:creationId xmlns:a16="http://schemas.microsoft.com/office/drawing/2014/main" id="{8B13AD34-EFE5-DD77-4BEF-D5B3D5BAD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" y="3624"/>
              <a:ext cx="96" cy="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4" name="Rectangle 120">
              <a:extLst>
                <a:ext uri="{FF2B5EF4-FFF2-40B4-BE49-F238E27FC236}">
                  <a16:creationId xmlns:a16="http://schemas.microsoft.com/office/drawing/2014/main" id="{ACCCCA83-6BF6-E56E-6234-B6DF08A0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3624"/>
              <a:ext cx="96" cy="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5" name="Rectangle 121">
              <a:extLst>
                <a:ext uri="{FF2B5EF4-FFF2-40B4-BE49-F238E27FC236}">
                  <a16:creationId xmlns:a16="http://schemas.microsoft.com/office/drawing/2014/main" id="{101788DF-1BFD-A7D1-DE2C-06EA06CF6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3" y="3624"/>
              <a:ext cx="95" cy="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6" name="Line 122">
              <a:extLst>
                <a:ext uri="{FF2B5EF4-FFF2-40B4-BE49-F238E27FC236}">
                  <a16:creationId xmlns:a16="http://schemas.microsoft.com/office/drawing/2014/main" id="{0FB91A56-25EC-C267-B157-A1B9711E1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3215"/>
              <a:ext cx="1157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7" name="Line 123">
              <a:extLst>
                <a:ext uri="{FF2B5EF4-FFF2-40B4-BE49-F238E27FC236}">
                  <a16:creationId xmlns:a16="http://schemas.microsoft.com/office/drawing/2014/main" id="{DD32538C-CA82-AAF6-1918-D0634DFF7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7" y="3415"/>
              <a:ext cx="4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8" name="Line 124">
              <a:extLst>
                <a:ext uri="{FF2B5EF4-FFF2-40B4-BE49-F238E27FC236}">
                  <a16:creationId xmlns:a16="http://schemas.microsoft.com/office/drawing/2014/main" id="{E75E7157-FF30-6BF8-4870-8FC0FDA62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3415"/>
              <a:ext cx="6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49" name="Rectangle 125">
              <a:extLst>
                <a:ext uri="{FF2B5EF4-FFF2-40B4-BE49-F238E27FC236}">
                  <a16:creationId xmlns:a16="http://schemas.microsoft.com/office/drawing/2014/main" id="{761A7BDD-A5EB-D1BA-8FB3-B132245D3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3824"/>
              <a:ext cx="97" cy="7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0" name="Rectangle 126">
              <a:extLst>
                <a:ext uri="{FF2B5EF4-FFF2-40B4-BE49-F238E27FC236}">
                  <a16:creationId xmlns:a16="http://schemas.microsoft.com/office/drawing/2014/main" id="{7CEF2AB7-FDCD-CE4D-F31A-940DB6C64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3628"/>
              <a:ext cx="95" cy="7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1" name="Rectangle 127">
              <a:extLst>
                <a:ext uri="{FF2B5EF4-FFF2-40B4-BE49-F238E27FC236}">
                  <a16:creationId xmlns:a16="http://schemas.microsoft.com/office/drawing/2014/main" id="{3B0BFAC1-982C-29E4-02E1-009154B3D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2811"/>
              <a:ext cx="215" cy="195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2" name="Rectangle 128">
              <a:extLst>
                <a:ext uri="{FF2B5EF4-FFF2-40B4-BE49-F238E27FC236}">
                  <a16:creationId xmlns:a16="http://schemas.microsoft.com/office/drawing/2014/main" id="{94F58BBA-1301-E9B4-8379-DB234C47C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2808"/>
              <a:ext cx="216" cy="197"/>
            </a:xfrm>
            <a:prstGeom prst="rect">
              <a:avLst/>
            </a:prstGeom>
            <a:solidFill>
              <a:srgbClr val="FF5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3" name="Rectangle 129">
              <a:extLst>
                <a:ext uri="{FF2B5EF4-FFF2-40B4-BE49-F238E27FC236}">
                  <a16:creationId xmlns:a16="http://schemas.microsoft.com/office/drawing/2014/main" id="{9AD5DA03-B156-72A8-1CF4-3BA33903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404"/>
              <a:ext cx="216" cy="197"/>
            </a:xfrm>
            <a:prstGeom prst="rect">
              <a:avLst/>
            </a:prstGeom>
            <a:solidFill>
              <a:srgbClr val="00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4" name="Rectangle 130">
              <a:extLst>
                <a:ext uri="{FF2B5EF4-FFF2-40B4-BE49-F238E27FC236}">
                  <a16:creationId xmlns:a16="http://schemas.microsoft.com/office/drawing/2014/main" id="{05377302-A140-E54E-FF3A-C96ADC3B0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403"/>
              <a:ext cx="217" cy="195"/>
            </a:xfrm>
            <a:prstGeom prst="rect">
              <a:avLst/>
            </a:prstGeom>
            <a:solidFill>
              <a:srgbClr val="00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5" name="Line 131">
              <a:extLst>
                <a:ext uri="{FF2B5EF4-FFF2-40B4-BE49-F238E27FC236}">
                  <a16:creationId xmlns:a16="http://schemas.microsoft.com/office/drawing/2014/main" id="{DDB07B94-B846-3EDF-0222-E2A6D7221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1980"/>
              <a:ext cx="1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6" name="Line 132">
              <a:extLst>
                <a:ext uri="{FF2B5EF4-FFF2-40B4-BE49-F238E27FC236}">
                  <a16:creationId xmlns:a16="http://schemas.microsoft.com/office/drawing/2014/main" id="{86134D0D-ED76-D22C-E001-8A033FC5D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1" y="2188"/>
              <a:ext cx="1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7" name="Rectangle 133">
              <a:extLst>
                <a:ext uri="{FF2B5EF4-FFF2-40B4-BE49-F238E27FC236}">
                  <a16:creationId xmlns:a16="http://schemas.microsoft.com/office/drawing/2014/main" id="{3AF76680-F64A-7DB5-43ED-56E25363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" y="2396"/>
              <a:ext cx="215" cy="195"/>
            </a:xfrm>
            <a:prstGeom prst="rect">
              <a:avLst/>
            </a:prstGeom>
            <a:solidFill>
              <a:srgbClr val="00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58" name="Rectangle 134">
              <a:extLst>
                <a:ext uri="{FF2B5EF4-FFF2-40B4-BE49-F238E27FC236}">
                  <a16:creationId xmlns:a16="http://schemas.microsoft.com/office/drawing/2014/main" id="{66815C9A-4DF9-E809-9E48-78C0AD058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3824"/>
              <a:ext cx="98" cy="7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5159" name="Text Box 135">
            <a:extLst>
              <a:ext uri="{FF2B5EF4-FFF2-40B4-BE49-F238E27FC236}">
                <a16:creationId xmlns:a16="http://schemas.microsoft.com/office/drawing/2014/main" id="{B6630222-45AC-BA68-1015-F7DEA3A48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6335713"/>
            <a:ext cx="223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/>
              <a:t>Courtesy Compaq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955" name="Rectangle 11">
            <a:extLst>
              <a:ext uri="{FF2B5EF4-FFF2-40B4-BE49-F238E27FC236}">
                <a16:creationId xmlns:a16="http://schemas.microsoft.com/office/drawing/2014/main" id="{EC0AF62B-6D23-88D1-4140-739DA48C5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62400"/>
            <a:ext cx="3810000" cy="1371600"/>
          </a:xfrm>
          <a:prstGeom prst="rect">
            <a:avLst/>
          </a:prstGeom>
          <a:solidFill>
            <a:srgbClr val="A686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8946" name="Rectangle 2">
            <a:extLst>
              <a:ext uri="{FF2B5EF4-FFF2-40B4-BE49-F238E27FC236}">
                <a16:creationId xmlns:a16="http://schemas.microsoft.com/office/drawing/2014/main" id="{FB1C6F35-17CB-7D5C-B49F-B543EC2C1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altLang="en-US"/>
              <a:t>Capacitive Cross Talk</a:t>
            </a:r>
          </a:p>
        </p:txBody>
      </p:sp>
      <p:pic>
        <p:nvPicPr>
          <p:cNvPr id="978951" name="Picture 7">
            <a:extLst>
              <a:ext uri="{FF2B5EF4-FFF2-40B4-BE49-F238E27FC236}">
                <a16:creationId xmlns:a16="http://schemas.microsoft.com/office/drawing/2014/main" id="{3D57A195-360D-B31A-B9C3-694C9DA0FE3D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362200"/>
            <a:ext cx="4876800" cy="235743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978953" name="Picture 9">
            <a:extLst>
              <a:ext uri="{FF2B5EF4-FFF2-40B4-BE49-F238E27FC236}">
                <a16:creationId xmlns:a16="http://schemas.microsoft.com/office/drawing/2014/main" id="{29C50469-EE7E-1C3C-AA0E-3330DFF41D41}"/>
              </a:ext>
            </a:extLst>
          </p:cNvPr>
          <p:cNvPicPr>
            <a:picLocks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86400" y="4114800"/>
            <a:ext cx="3429000" cy="10890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>
            <a:extLst>
              <a:ext uri="{FF2B5EF4-FFF2-40B4-BE49-F238E27FC236}">
                <a16:creationId xmlns:a16="http://schemas.microsoft.com/office/drawing/2014/main" id="{E25A9BD8-753F-0731-983A-9FFDE1BC6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Electromigration (1)</a:t>
            </a:r>
          </a:p>
        </p:txBody>
      </p:sp>
      <p:pic>
        <p:nvPicPr>
          <p:cNvPr id="903171" name="Picture 3">
            <a:extLst>
              <a:ext uri="{FF2B5EF4-FFF2-40B4-BE49-F238E27FC236}">
                <a16:creationId xmlns:a16="http://schemas.microsoft.com/office/drawing/2014/main" id="{AF5EBE32-D057-0FDA-35D4-C0461DE9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0"/>
            <a:ext cx="5029200" cy="38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3172" name="Picture 4">
            <a:extLst>
              <a:ext uri="{FF2B5EF4-FFF2-40B4-BE49-F238E27FC236}">
                <a16:creationId xmlns:a16="http://schemas.microsoft.com/office/drawing/2014/main" id="{F21DBD42-8A56-C962-EC9C-E5B36DCC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562600"/>
            <a:ext cx="4540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>
            <a:extLst>
              <a:ext uri="{FF2B5EF4-FFF2-40B4-BE49-F238E27FC236}">
                <a16:creationId xmlns:a16="http://schemas.microsoft.com/office/drawing/2014/main" id="{489ADE7B-92D0-88FC-4B96-4E5FB6FF1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Electromigration (2)</a:t>
            </a:r>
          </a:p>
        </p:txBody>
      </p:sp>
      <p:pic>
        <p:nvPicPr>
          <p:cNvPr id="904195" name="Picture 3">
            <a:extLst>
              <a:ext uri="{FF2B5EF4-FFF2-40B4-BE49-F238E27FC236}">
                <a16:creationId xmlns:a16="http://schemas.microsoft.com/office/drawing/2014/main" id="{1CD6DFA9-5996-274C-2705-ADE861D4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105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9" name="Rectangle 3">
            <a:extLst>
              <a:ext uri="{FF2B5EF4-FFF2-40B4-BE49-F238E27FC236}">
                <a16:creationId xmlns:a16="http://schemas.microsoft.com/office/drawing/2014/main" id="{2C588047-2C24-8C8E-07B0-528D5662D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en-US" sz="4000"/>
              <a:t>Resistivity and Performance</a:t>
            </a:r>
          </a:p>
        </p:txBody>
      </p:sp>
      <p:pic>
        <p:nvPicPr>
          <p:cNvPr id="905330" name="Picture 114">
            <a:extLst>
              <a:ext uri="{FF2B5EF4-FFF2-40B4-BE49-F238E27FC236}">
                <a16:creationId xmlns:a16="http://schemas.microsoft.com/office/drawing/2014/main" id="{B55EDFBC-A694-53AF-56C2-A4A7725F8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8" y="3733800"/>
            <a:ext cx="5156200" cy="25082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bg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5331" name="Text Box 115">
            <a:extLst>
              <a:ext uri="{FF2B5EF4-FFF2-40B4-BE49-F238E27FC236}">
                <a16:creationId xmlns:a16="http://schemas.microsoft.com/office/drawing/2014/main" id="{21E15C7F-30E8-5671-6626-A3250159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129088"/>
            <a:ext cx="2451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Diffused signal </a:t>
            </a:r>
            <a:br>
              <a:rPr lang="en-US" alt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b="1" i="0">
                <a:effectLst>
                  <a:outerShdw blurRad="38100" dist="38100" dir="2700000" algn="tl">
                    <a:srgbClr val="C0C0C0"/>
                  </a:outerShdw>
                </a:effectLst>
              </a:rPr>
              <a:t>propagation</a:t>
            </a:r>
          </a:p>
          <a:p>
            <a:pPr algn="ctr"/>
            <a:endParaRPr lang="en-US" alt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en-US" altLang="en-US" b="1" i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Delay ~ L</a:t>
            </a:r>
            <a:r>
              <a:rPr lang="en-US" altLang="en-US" b="1" i="0" baseline="30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lang="en-US" altLang="en-US" b="1" i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05333" name="Group 117">
            <a:extLst>
              <a:ext uri="{FF2B5EF4-FFF2-40B4-BE49-F238E27FC236}">
                <a16:creationId xmlns:a16="http://schemas.microsoft.com/office/drawing/2014/main" id="{A621DE95-BDAB-90E2-CF11-72B248A68B1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066800"/>
            <a:ext cx="7239000" cy="2617788"/>
            <a:chOff x="288" y="943"/>
            <a:chExt cx="4560" cy="1649"/>
          </a:xfrm>
        </p:grpSpPr>
        <p:sp>
          <p:nvSpPr>
            <p:cNvPr id="905218" name="Rectangle 2">
              <a:extLst>
                <a:ext uri="{FF2B5EF4-FFF2-40B4-BE49-F238E27FC236}">
                  <a16:creationId xmlns:a16="http://schemas.microsoft.com/office/drawing/2014/main" id="{3E35D070-4AD4-2467-39A2-5451CE111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60"/>
              <a:ext cx="4560" cy="163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5220" name="Group 4">
              <a:extLst>
                <a:ext uri="{FF2B5EF4-FFF2-40B4-BE49-F238E27FC236}">
                  <a16:creationId xmlns:a16="http://schemas.microsoft.com/office/drawing/2014/main" id="{FD9E6A00-B381-D4E1-5ADD-34D0B3E2FB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" y="943"/>
              <a:ext cx="4111" cy="1571"/>
              <a:chOff x="699" y="2484"/>
              <a:chExt cx="4111" cy="1571"/>
            </a:xfrm>
          </p:grpSpPr>
          <p:sp>
            <p:nvSpPr>
              <p:cNvPr id="905221" name="Text Box 5">
                <a:extLst>
                  <a:ext uri="{FF2B5EF4-FFF2-40B4-BE49-F238E27FC236}">
                    <a16:creationId xmlns:a16="http://schemas.microsoft.com/office/drawing/2014/main" id="{2D5CCD53-B767-5699-A845-C344D09ADD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9" y="3566"/>
                <a:ext cx="44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N-1</a:t>
                </a:r>
                <a:endParaRPr lang="en-US" altLang="en-US" sz="1200" i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5222" name="Text Box 6">
                <a:extLst>
                  <a:ext uri="{FF2B5EF4-FFF2-40B4-BE49-F238E27FC236}">
                    <a16:creationId xmlns:a16="http://schemas.microsoft.com/office/drawing/2014/main" id="{B98D5FA7-E44A-6D5F-27B0-8A24DD364C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9" y="3577"/>
                <a:ext cx="298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en-US" sz="1200" i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5223" name="Text Box 7">
                <a:extLst>
                  <a:ext uri="{FF2B5EF4-FFF2-40B4-BE49-F238E27FC236}">
                    <a16:creationId xmlns:a16="http://schemas.microsoft.com/office/drawing/2014/main" id="{44EC93B9-89F0-8F31-2B98-AA9360234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" y="3552"/>
                <a:ext cx="318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en-US" sz="1200" i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5224" name="Text Box 8">
                <a:extLst>
                  <a:ext uri="{FF2B5EF4-FFF2-40B4-BE49-F238E27FC236}">
                    <a16:creationId xmlns:a16="http://schemas.microsoft.com/office/drawing/2014/main" id="{0A35481E-73E8-BA2C-E605-A7C17AC6A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1" y="3100"/>
                <a:ext cx="303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en-US" sz="1200" i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5225" name="Text Box 9">
                <a:extLst>
                  <a:ext uri="{FF2B5EF4-FFF2-40B4-BE49-F238E27FC236}">
                    <a16:creationId xmlns:a16="http://schemas.microsoft.com/office/drawing/2014/main" id="{5210FEA1-D504-7A04-D4FB-64017F2FA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3" y="3101"/>
                <a:ext cx="311" cy="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en-US" sz="1600" i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5226" name="Text Box 10">
                <a:extLst>
                  <a:ext uri="{FF2B5EF4-FFF2-40B4-BE49-F238E27FC236}">
                    <a16:creationId xmlns:a16="http://schemas.microsoft.com/office/drawing/2014/main" id="{2698D012-CE15-8A0D-0A88-F264A6314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5" y="3551"/>
                <a:ext cx="286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en-US" sz="1200" i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5227" name="Text Box 11">
                <a:extLst>
                  <a:ext uri="{FF2B5EF4-FFF2-40B4-BE49-F238E27FC236}">
                    <a16:creationId xmlns:a16="http://schemas.microsoft.com/office/drawing/2014/main" id="{234FFD0A-8B5C-8C15-C157-6EA8FC2CBB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7" y="2484"/>
                <a:ext cx="34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en-US" i="0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05228" name="Group 12">
                <a:extLst>
                  <a:ext uri="{FF2B5EF4-FFF2-40B4-BE49-F238E27FC236}">
                    <a16:creationId xmlns:a16="http://schemas.microsoft.com/office/drawing/2014/main" id="{6008A392-911B-9A49-167D-07496CA87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0" y="2707"/>
                <a:ext cx="4080" cy="1348"/>
                <a:chOff x="439" y="2555"/>
                <a:chExt cx="4080" cy="1348"/>
              </a:xfrm>
            </p:grpSpPr>
            <p:sp>
              <p:nvSpPr>
                <p:cNvPr id="905229" name="Line 13">
                  <a:extLst>
                    <a:ext uri="{FF2B5EF4-FFF2-40B4-BE49-F238E27FC236}">
                      <a16:creationId xmlns:a16="http://schemas.microsoft.com/office/drawing/2014/main" id="{9B81BD54-D1E1-2E41-8B18-F0CD1B318A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18" y="3231"/>
                  <a:ext cx="236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230" name="Line 14">
                  <a:extLst>
                    <a:ext uri="{FF2B5EF4-FFF2-40B4-BE49-F238E27FC236}">
                      <a16:creationId xmlns:a16="http://schemas.microsoft.com/office/drawing/2014/main" id="{2E65DAF6-CD23-285D-154B-77BAB37D2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7" y="3232"/>
                  <a:ext cx="126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5231" name="Group 15">
                  <a:extLst>
                    <a:ext uri="{FF2B5EF4-FFF2-40B4-BE49-F238E27FC236}">
                      <a16:creationId xmlns:a16="http://schemas.microsoft.com/office/drawing/2014/main" id="{27B4D1FD-FF2E-1EB7-192B-9887DA1226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08" y="3165"/>
                  <a:ext cx="423" cy="159"/>
                  <a:chOff x="2680" y="1920"/>
                  <a:chExt cx="808" cy="307"/>
                </a:xfrm>
              </p:grpSpPr>
              <p:sp>
                <p:nvSpPr>
                  <p:cNvPr id="905232" name="Line 16">
                    <a:extLst>
                      <a:ext uri="{FF2B5EF4-FFF2-40B4-BE49-F238E27FC236}">
                        <a16:creationId xmlns:a16="http://schemas.microsoft.com/office/drawing/2014/main" id="{AE194AC3-6DD6-A3DC-5366-A0FF5EC0B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0" y="1920"/>
                    <a:ext cx="120" cy="13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05233" name="Group 17">
                    <a:extLst>
                      <a:ext uri="{FF2B5EF4-FFF2-40B4-BE49-F238E27FC236}">
                        <a16:creationId xmlns:a16="http://schemas.microsoft.com/office/drawing/2014/main" id="{1DA43A06-B19C-322D-5E93-0E3D49818F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0" y="1920"/>
                    <a:ext cx="310" cy="290"/>
                    <a:chOff x="2800" y="1920"/>
                    <a:chExt cx="310" cy="290"/>
                  </a:xfrm>
                </p:grpSpPr>
                <p:sp>
                  <p:nvSpPr>
                    <p:cNvPr id="905234" name="Line 18">
                      <a:extLst>
                        <a:ext uri="{FF2B5EF4-FFF2-40B4-BE49-F238E27FC236}">
                          <a16:creationId xmlns:a16="http://schemas.microsoft.com/office/drawing/2014/main" id="{71D80241-34A6-97DA-401F-B29E950C11C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920"/>
                      <a:ext cx="140" cy="2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5235" name="Line 19">
                      <a:extLst>
                        <a:ext uri="{FF2B5EF4-FFF2-40B4-BE49-F238E27FC236}">
                          <a16:creationId xmlns:a16="http://schemas.microsoft.com/office/drawing/2014/main" id="{FCC5CDF4-FA40-64C3-2CE2-7489F6676EE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50" y="1930"/>
                      <a:ext cx="160" cy="2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05236" name="Group 20">
                    <a:extLst>
                      <a:ext uri="{FF2B5EF4-FFF2-40B4-BE49-F238E27FC236}">
                        <a16:creationId xmlns:a16="http://schemas.microsoft.com/office/drawing/2014/main" id="{75E63989-88C7-CDD7-1C9A-D5E95D96AB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15" y="1937"/>
                    <a:ext cx="310" cy="290"/>
                    <a:chOff x="2800" y="1920"/>
                    <a:chExt cx="310" cy="290"/>
                  </a:xfrm>
                </p:grpSpPr>
                <p:sp>
                  <p:nvSpPr>
                    <p:cNvPr id="905237" name="Line 21">
                      <a:extLst>
                        <a:ext uri="{FF2B5EF4-FFF2-40B4-BE49-F238E27FC236}">
                          <a16:creationId xmlns:a16="http://schemas.microsoft.com/office/drawing/2014/main" id="{FD9B9086-C6E1-5ED0-EE8A-BCD3CC9B84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920"/>
                      <a:ext cx="140" cy="2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5238" name="Line 22">
                      <a:extLst>
                        <a:ext uri="{FF2B5EF4-FFF2-40B4-BE49-F238E27FC236}">
                          <a16:creationId xmlns:a16="http://schemas.microsoft.com/office/drawing/2014/main" id="{D03F8975-E3C3-B642-3DD1-C903495C3D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50" y="1930"/>
                      <a:ext cx="160" cy="2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05239" name="Line 23">
                    <a:extLst>
                      <a:ext uri="{FF2B5EF4-FFF2-40B4-BE49-F238E27FC236}">
                        <a16:creationId xmlns:a16="http://schemas.microsoft.com/office/drawing/2014/main" id="{A9B9AEB9-32F2-6601-E2E8-1F540F8290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958"/>
                    <a:ext cx="68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5240" name="Line 24">
                  <a:extLst>
                    <a:ext uri="{FF2B5EF4-FFF2-40B4-BE49-F238E27FC236}">
                      <a16:creationId xmlns:a16="http://schemas.microsoft.com/office/drawing/2014/main" id="{63B275BB-2585-6EA4-88A3-5075DA2F28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27"/>
                  <a:ext cx="235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5241" name="Group 25">
                  <a:extLst>
                    <a:ext uri="{FF2B5EF4-FFF2-40B4-BE49-F238E27FC236}">
                      <a16:creationId xmlns:a16="http://schemas.microsoft.com/office/drawing/2014/main" id="{2132FD6C-4AA6-115B-E194-575D496CA7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6" y="3161"/>
                  <a:ext cx="423" cy="159"/>
                  <a:chOff x="2680" y="1920"/>
                  <a:chExt cx="808" cy="307"/>
                </a:xfrm>
              </p:grpSpPr>
              <p:sp>
                <p:nvSpPr>
                  <p:cNvPr id="905242" name="Line 26">
                    <a:extLst>
                      <a:ext uri="{FF2B5EF4-FFF2-40B4-BE49-F238E27FC236}">
                        <a16:creationId xmlns:a16="http://schemas.microsoft.com/office/drawing/2014/main" id="{30921865-6655-BE0E-C535-B9F78485CF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0" y="1920"/>
                    <a:ext cx="120" cy="13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05243" name="Group 27">
                    <a:extLst>
                      <a:ext uri="{FF2B5EF4-FFF2-40B4-BE49-F238E27FC236}">
                        <a16:creationId xmlns:a16="http://schemas.microsoft.com/office/drawing/2014/main" id="{D4E83F95-A5D1-12D5-457D-9193B10EB4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0" y="1920"/>
                    <a:ext cx="310" cy="290"/>
                    <a:chOff x="2800" y="1920"/>
                    <a:chExt cx="310" cy="290"/>
                  </a:xfrm>
                </p:grpSpPr>
                <p:sp>
                  <p:nvSpPr>
                    <p:cNvPr id="905244" name="Line 28">
                      <a:extLst>
                        <a:ext uri="{FF2B5EF4-FFF2-40B4-BE49-F238E27FC236}">
                          <a16:creationId xmlns:a16="http://schemas.microsoft.com/office/drawing/2014/main" id="{E8CD2A43-1139-7206-6D40-00B21146A67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920"/>
                      <a:ext cx="140" cy="2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5245" name="Line 29">
                      <a:extLst>
                        <a:ext uri="{FF2B5EF4-FFF2-40B4-BE49-F238E27FC236}">
                          <a16:creationId xmlns:a16="http://schemas.microsoft.com/office/drawing/2014/main" id="{2ADEED2B-777D-0184-625A-BE3B4EC5A4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50" y="1930"/>
                      <a:ext cx="160" cy="2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05246" name="Group 30">
                    <a:extLst>
                      <a:ext uri="{FF2B5EF4-FFF2-40B4-BE49-F238E27FC236}">
                        <a16:creationId xmlns:a16="http://schemas.microsoft.com/office/drawing/2014/main" id="{257E163C-DB13-F98E-D28A-583D76FC2CF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15" y="1937"/>
                    <a:ext cx="310" cy="290"/>
                    <a:chOff x="2800" y="1920"/>
                    <a:chExt cx="310" cy="290"/>
                  </a:xfrm>
                </p:grpSpPr>
                <p:sp>
                  <p:nvSpPr>
                    <p:cNvPr id="905247" name="Line 31">
                      <a:extLst>
                        <a:ext uri="{FF2B5EF4-FFF2-40B4-BE49-F238E27FC236}">
                          <a16:creationId xmlns:a16="http://schemas.microsoft.com/office/drawing/2014/main" id="{C85C6E0F-6A7C-0EF0-F988-142DA7CBB19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920"/>
                      <a:ext cx="140" cy="2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5248" name="Line 32">
                      <a:extLst>
                        <a:ext uri="{FF2B5EF4-FFF2-40B4-BE49-F238E27FC236}">
                          <a16:creationId xmlns:a16="http://schemas.microsoft.com/office/drawing/2014/main" id="{8A49EB04-E924-B085-D4BC-641385CA0A7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50" y="1930"/>
                      <a:ext cx="160" cy="2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05249" name="Line 33">
                    <a:extLst>
                      <a:ext uri="{FF2B5EF4-FFF2-40B4-BE49-F238E27FC236}">
                        <a16:creationId xmlns:a16="http://schemas.microsoft.com/office/drawing/2014/main" id="{A0ED953D-B23D-BB08-1487-9050BB6445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958"/>
                    <a:ext cx="68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5250" name="Line 34">
                  <a:extLst>
                    <a:ext uri="{FF2B5EF4-FFF2-40B4-BE49-F238E27FC236}">
                      <a16:creationId xmlns:a16="http://schemas.microsoft.com/office/drawing/2014/main" id="{B8A5B876-C37C-F747-7507-92E5508C9B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2" y="3223"/>
                  <a:ext cx="236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5251" name="Group 35">
                  <a:extLst>
                    <a:ext uri="{FF2B5EF4-FFF2-40B4-BE49-F238E27FC236}">
                      <a16:creationId xmlns:a16="http://schemas.microsoft.com/office/drawing/2014/main" id="{D055EDD5-8182-769C-B9DE-AE3755FF16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54" y="3223"/>
                  <a:ext cx="154" cy="567"/>
                  <a:chOff x="3532" y="2033"/>
                  <a:chExt cx="293" cy="1095"/>
                </a:xfrm>
              </p:grpSpPr>
              <p:sp>
                <p:nvSpPr>
                  <p:cNvPr id="905252" name="Line 36">
                    <a:extLst>
                      <a:ext uri="{FF2B5EF4-FFF2-40B4-BE49-F238E27FC236}">
                        <a16:creationId xmlns:a16="http://schemas.microsoft.com/office/drawing/2014/main" id="{230B6C34-C223-BB1F-1C29-72F671F2EC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0" y="2033"/>
                    <a:ext cx="0" cy="44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53" name="Line 37">
                    <a:extLst>
                      <a:ext uri="{FF2B5EF4-FFF2-40B4-BE49-F238E27FC236}">
                        <a16:creationId xmlns:a16="http://schemas.microsoft.com/office/drawing/2014/main" id="{57464573-90BA-0F1E-6759-B3DFE6DB13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3" y="2476"/>
                    <a:ext cx="2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54" name="Line 38">
                    <a:extLst>
                      <a:ext uri="{FF2B5EF4-FFF2-40B4-BE49-F238E27FC236}">
                        <a16:creationId xmlns:a16="http://schemas.microsoft.com/office/drawing/2014/main" id="{A61F9804-FCC1-97BA-7887-60F8E6F769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2" y="2559"/>
                    <a:ext cx="2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55" name="Line 39">
                    <a:extLst>
                      <a:ext uri="{FF2B5EF4-FFF2-40B4-BE49-F238E27FC236}">
                        <a16:creationId xmlns:a16="http://schemas.microsoft.com/office/drawing/2014/main" id="{33300DA0-DFF0-7FC8-FF3B-E0B2319A0C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0" y="2565"/>
                    <a:ext cx="0" cy="44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56" name="Line 40">
                    <a:extLst>
                      <a:ext uri="{FF2B5EF4-FFF2-40B4-BE49-F238E27FC236}">
                        <a16:creationId xmlns:a16="http://schemas.microsoft.com/office/drawing/2014/main" id="{5120C2EA-B083-1FF9-7BC1-BF7ACD2048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5" y="3009"/>
                    <a:ext cx="2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57" name="Line 41">
                    <a:extLst>
                      <a:ext uri="{FF2B5EF4-FFF2-40B4-BE49-F238E27FC236}">
                        <a16:creationId xmlns:a16="http://schemas.microsoft.com/office/drawing/2014/main" id="{E39E3CBA-0DF7-314F-23FE-3AECD3556C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5" y="3069"/>
                    <a:ext cx="1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58" name="Line 42">
                    <a:extLst>
                      <a:ext uri="{FF2B5EF4-FFF2-40B4-BE49-F238E27FC236}">
                        <a16:creationId xmlns:a16="http://schemas.microsoft.com/office/drawing/2014/main" id="{87049DDA-9D0E-AF7A-9FF5-68BC286D7C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0" y="3128"/>
                    <a:ext cx="10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5259" name="Group 43">
                  <a:extLst>
                    <a:ext uri="{FF2B5EF4-FFF2-40B4-BE49-F238E27FC236}">
                      <a16:creationId xmlns:a16="http://schemas.microsoft.com/office/drawing/2014/main" id="{C8EC53E7-D420-D13C-1618-2540AF3905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2" y="3227"/>
                  <a:ext cx="153" cy="567"/>
                  <a:chOff x="3532" y="2033"/>
                  <a:chExt cx="293" cy="1095"/>
                </a:xfrm>
              </p:grpSpPr>
              <p:sp>
                <p:nvSpPr>
                  <p:cNvPr id="905260" name="Line 44">
                    <a:extLst>
                      <a:ext uri="{FF2B5EF4-FFF2-40B4-BE49-F238E27FC236}">
                        <a16:creationId xmlns:a16="http://schemas.microsoft.com/office/drawing/2014/main" id="{8953732B-B670-7196-E67C-618A661B56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0" y="2033"/>
                    <a:ext cx="0" cy="44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61" name="Line 45">
                    <a:extLst>
                      <a:ext uri="{FF2B5EF4-FFF2-40B4-BE49-F238E27FC236}">
                        <a16:creationId xmlns:a16="http://schemas.microsoft.com/office/drawing/2014/main" id="{95A6DCB2-0CBE-A73A-2171-8494CED9D7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3" y="2476"/>
                    <a:ext cx="2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62" name="Line 46">
                    <a:extLst>
                      <a:ext uri="{FF2B5EF4-FFF2-40B4-BE49-F238E27FC236}">
                        <a16:creationId xmlns:a16="http://schemas.microsoft.com/office/drawing/2014/main" id="{667EE2E7-0647-18F6-4F98-DB675DC4C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2" y="2559"/>
                    <a:ext cx="2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63" name="Line 47">
                    <a:extLst>
                      <a:ext uri="{FF2B5EF4-FFF2-40B4-BE49-F238E27FC236}">
                        <a16:creationId xmlns:a16="http://schemas.microsoft.com/office/drawing/2014/main" id="{45E83119-B48C-09F3-6039-0DD05C1431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0" y="2565"/>
                    <a:ext cx="0" cy="44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64" name="Line 48">
                    <a:extLst>
                      <a:ext uri="{FF2B5EF4-FFF2-40B4-BE49-F238E27FC236}">
                        <a16:creationId xmlns:a16="http://schemas.microsoft.com/office/drawing/2014/main" id="{4AC40C28-0D6A-6E08-FE6C-70126F978D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5" y="3009"/>
                    <a:ext cx="2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65" name="Line 49">
                    <a:extLst>
                      <a:ext uri="{FF2B5EF4-FFF2-40B4-BE49-F238E27FC236}">
                        <a16:creationId xmlns:a16="http://schemas.microsoft.com/office/drawing/2014/main" id="{4EEE1408-551D-57EC-1AFF-3D8F07FC80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5" y="3069"/>
                    <a:ext cx="1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66" name="Line 50">
                    <a:extLst>
                      <a:ext uri="{FF2B5EF4-FFF2-40B4-BE49-F238E27FC236}">
                        <a16:creationId xmlns:a16="http://schemas.microsoft.com/office/drawing/2014/main" id="{775916C7-11CF-9A0B-42E0-8431B1463D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0" y="3128"/>
                    <a:ext cx="10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5267" name="Line 51">
                  <a:extLst>
                    <a:ext uri="{FF2B5EF4-FFF2-40B4-BE49-F238E27FC236}">
                      <a16:creationId xmlns:a16="http://schemas.microsoft.com/office/drawing/2014/main" id="{E1B618FD-4140-7177-797E-071F01086E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47" y="3045"/>
                  <a:ext cx="0" cy="342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268" name="Line 52">
                  <a:extLst>
                    <a:ext uri="{FF2B5EF4-FFF2-40B4-BE49-F238E27FC236}">
                      <a16:creationId xmlns:a16="http://schemas.microsoft.com/office/drawing/2014/main" id="{8DBD6777-A121-BB95-58A0-7BCBCF7272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243" y="3041"/>
                  <a:ext cx="209" cy="186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269" name="Line 53">
                  <a:extLst>
                    <a:ext uri="{FF2B5EF4-FFF2-40B4-BE49-F238E27FC236}">
                      <a16:creationId xmlns:a16="http://schemas.microsoft.com/office/drawing/2014/main" id="{612DD3FA-A438-9E4A-BC6E-41610E2EDA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47" y="3227"/>
                  <a:ext cx="208" cy="159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270" name="Oval 54">
                  <a:extLst>
                    <a:ext uri="{FF2B5EF4-FFF2-40B4-BE49-F238E27FC236}">
                      <a16:creationId xmlns:a16="http://schemas.microsoft.com/office/drawing/2014/main" id="{C4586882-2B84-48BC-2C2F-71E92A8567B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451" y="3197"/>
                  <a:ext cx="68" cy="67"/>
                </a:xfrm>
                <a:prstGeom prst="ellipse">
                  <a:avLst/>
                </a:prstGeom>
                <a:solidFill>
                  <a:srgbClr val="9933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271" name="Line 55">
                  <a:extLst>
                    <a:ext uri="{FF2B5EF4-FFF2-40B4-BE49-F238E27FC236}">
                      <a16:creationId xmlns:a16="http://schemas.microsoft.com/office/drawing/2014/main" id="{B1A45558-CB34-DE4F-9DA7-44E7AA7D3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240"/>
                  <a:ext cx="126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5272" name="Group 56">
                  <a:extLst>
                    <a:ext uri="{FF2B5EF4-FFF2-40B4-BE49-F238E27FC236}">
                      <a16:creationId xmlns:a16="http://schemas.microsoft.com/office/drawing/2014/main" id="{6A9C5CE4-DC93-6575-1ACE-CF1F05EDB3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87" y="3172"/>
                  <a:ext cx="424" cy="159"/>
                  <a:chOff x="2680" y="1920"/>
                  <a:chExt cx="808" cy="307"/>
                </a:xfrm>
              </p:grpSpPr>
              <p:sp>
                <p:nvSpPr>
                  <p:cNvPr id="905273" name="Line 57">
                    <a:extLst>
                      <a:ext uri="{FF2B5EF4-FFF2-40B4-BE49-F238E27FC236}">
                        <a16:creationId xmlns:a16="http://schemas.microsoft.com/office/drawing/2014/main" id="{AD09673C-4D6D-5564-C712-019505AA93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0" y="1920"/>
                    <a:ext cx="120" cy="13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05274" name="Group 58">
                    <a:extLst>
                      <a:ext uri="{FF2B5EF4-FFF2-40B4-BE49-F238E27FC236}">
                        <a16:creationId xmlns:a16="http://schemas.microsoft.com/office/drawing/2014/main" id="{1C63DAB2-AEFE-2886-9BB7-BD28A1CD7F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0" y="1920"/>
                    <a:ext cx="310" cy="290"/>
                    <a:chOff x="2800" y="1920"/>
                    <a:chExt cx="310" cy="290"/>
                  </a:xfrm>
                </p:grpSpPr>
                <p:sp>
                  <p:nvSpPr>
                    <p:cNvPr id="905275" name="Line 59">
                      <a:extLst>
                        <a:ext uri="{FF2B5EF4-FFF2-40B4-BE49-F238E27FC236}">
                          <a16:creationId xmlns:a16="http://schemas.microsoft.com/office/drawing/2014/main" id="{16964969-D319-84E3-3016-BF6BC6EF43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920"/>
                      <a:ext cx="140" cy="2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5276" name="Line 60">
                      <a:extLst>
                        <a:ext uri="{FF2B5EF4-FFF2-40B4-BE49-F238E27FC236}">
                          <a16:creationId xmlns:a16="http://schemas.microsoft.com/office/drawing/2014/main" id="{BAECBE72-5E19-051B-E41C-4D0D35AE82D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50" y="1930"/>
                      <a:ext cx="160" cy="2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05277" name="Group 61">
                    <a:extLst>
                      <a:ext uri="{FF2B5EF4-FFF2-40B4-BE49-F238E27FC236}">
                        <a16:creationId xmlns:a16="http://schemas.microsoft.com/office/drawing/2014/main" id="{3BC84E94-3AE7-80C0-0C0E-9CC3DD7F75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15" y="1937"/>
                    <a:ext cx="310" cy="290"/>
                    <a:chOff x="2800" y="1920"/>
                    <a:chExt cx="310" cy="290"/>
                  </a:xfrm>
                </p:grpSpPr>
                <p:sp>
                  <p:nvSpPr>
                    <p:cNvPr id="905278" name="Line 62">
                      <a:extLst>
                        <a:ext uri="{FF2B5EF4-FFF2-40B4-BE49-F238E27FC236}">
                          <a16:creationId xmlns:a16="http://schemas.microsoft.com/office/drawing/2014/main" id="{EB85DA8B-51B5-04F3-7799-3D56C5B905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920"/>
                      <a:ext cx="140" cy="2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5279" name="Line 63">
                      <a:extLst>
                        <a:ext uri="{FF2B5EF4-FFF2-40B4-BE49-F238E27FC236}">
                          <a16:creationId xmlns:a16="http://schemas.microsoft.com/office/drawing/2014/main" id="{19786569-655C-B5ED-39F9-D7B2FBC532C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50" y="1930"/>
                      <a:ext cx="160" cy="2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05280" name="Line 64">
                    <a:extLst>
                      <a:ext uri="{FF2B5EF4-FFF2-40B4-BE49-F238E27FC236}">
                        <a16:creationId xmlns:a16="http://schemas.microsoft.com/office/drawing/2014/main" id="{76A59E3E-8C7B-285F-CF5A-A671EAB0DC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958"/>
                    <a:ext cx="68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5281" name="Line 65">
                  <a:extLst>
                    <a:ext uri="{FF2B5EF4-FFF2-40B4-BE49-F238E27FC236}">
                      <a16:creationId xmlns:a16="http://schemas.microsoft.com/office/drawing/2014/main" id="{E728BF1B-4EA7-4DBF-76D6-9EF0E8B0FB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4" y="3234"/>
                  <a:ext cx="236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5282" name="Group 66">
                  <a:extLst>
                    <a:ext uri="{FF2B5EF4-FFF2-40B4-BE49-F238E27FC236}">
                      <a16:creationId xmlns:a16="http://schemas.microsoft.com/office/drawing/2014/main" id="{AAA9C727-ACB9-0EB1-75CE-7DF8D669F6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5" y="3169"/>
                  <a:ext cx="424" cy="159"/>
                  <a:chOff x="2680" y="1920"/>
                  <a:chExt cx="808" cy="307"/>
                </a:xfrm>
              </p:grpSpPr>
              <p:sp>
                <p:nvSpPr>
                  <p:cNvPr id="905283" name="Line 67">
                    <a:extLst>
                      <a:ext uri="{FF2B5EF4-FFF2-40B4-BE49-F238E27FC236}">
                        <a16:creationId xmlns:a16="http://schemas.microsoft.com/office/drawing/2014/main" id="{2435EEB8-A57A-384A-20CD-A15EB3E34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80" y="1920"/>
                    <a:ext cx="120" cy="13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05284" name="Group 68">
                    <a:extLst>
                      <a:ext uri="{FF2B5EF4-FFF2-40B4-BE49-F238E27FC236}">
                        <a16:creationId xmlns:a16="http://schemas.microsoft.com/office/drawing/2014/main" id="{887A55D5-C3AC-5A40-8FDF-94E0E740EF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0" y="1920"/>
                    <a:ext cx="310" cy="290"/>
                    <a:chOff x="2800" y="1920"/>
                    <a:chExt cx="310" cy="290"/>
                  </a:xfrm>
                </p:grpSpPr>
                <p:sp>
                  <p:nvSpPr>
                    <p:cNvPr id="905285" name="Line 69">
                      <a:extLst>
                        <a:ext uri="{FF2B5EF4-FFF2-40B4-BE49-F238E27FC236}">
                          <a16:creationId xmlns:a16="http://schemas.microsoft.com/office/drawing/2014/main" id="{5881F60A-3253-D114-3C4C-5ECF09D9B98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920"/>
                      <a:ext cx="140" cy="2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5286" name="Line 70">
                      <a:extLst>
                        <a:ext uri="{FF2B5EF4-FFF2-40B4-BE49-F238E27FC236}">
                          <a16:creationId xmlns:a16="http://schemas.microsoft.com/office/drawing/2014/main" id="{A127FD05-8B6F-6CFD-2B87-39332D006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50" y="1930"/>
                      <a:ext cx="160" cy="2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05287" name="Group 71">
                    <a:extLst>
                      <a:ext uri="{FF2B5EF4-FFF2-40B4-BE49-F238E27FC236}">
                        <a16:creationId xmlns:a16="http://schemas.microsoft.com/office/drawing/2014/main" id="{91F34BEE-0D8E-3109-BBED-A959D3AC76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15" y="1937"/>
                    <a:ext cx="310" cy="290"/>
                    <a:chOff x="2800" y="1920"/>
                    <a:chExt cx="310" cy="290"/>
                  </a:xfrm>
                </p:grpSpPr>
                <p:sp>
                  <p:nvSpPr>
                    <p:cNvPr id="905288" name="Line 72">
                      <a:extLst>
                        <a:ext uri="{FF2B5EF4-FFF2-40B4-BE49-F238E27FC236}">
                          <a16:creationId xmlns:a16="http://schemas.microsoft.com/office/drawing/2014/main" id="{7C90F616-DD63-62E7-090B-2A7C78D6432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00" y="1920"/>
                      <a:ext cx="140" cy="27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5289" name="Line 73">
                      <a:extLst>
                        <a:ext uri="{FF2B5EF4-FFF2-40B4-BE49-F238E27FC236}">
                          <a16:creationId xmlns:a16="http://schemas.microsoft.com/office/drawing/2014/main" id="{EE73483C-7F3F-F88C-03DF-2D9B4D1FD4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50" y="1930"/>
                      <a:ext cx="160" cy="2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05290" name="Line 74">
                    <a:extLst>
                      <a:ext uri="{FF2B5EF4-FFF2-40B4-BE49-F238E27FC236}">
                        <a16:creationId xmlns:a16="http://schemas.microsoft.com/office/drawing/2014/main" id="{49A7EEA6-842E-2CE2-EFF9-79EE516064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20" y="1958"/>
                    <a:ext cx="68" cy="8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5291" name="Line 75">
                  <a:extLst>
                    <a:ext uri="{FF2B5EF4-FFF2-40B4-BE49-F238E27FC236}">
                      <a16:creationId xmlns:a16="http://schemas.microsoft.com/office/drawing/2014/main" id="{5A9D1205-B1CB-EB2F-00EC-8FD21A3B4C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2" y="3231"/>
                  <a:ext cx="236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5292" name="Group 76">
                  <a:extLst>
                    <a:ext uri="{FF2B5EF4-FFF2-40B4-BE49-F238E27FC236}">
                      <a16:creationId xmlns:a16="http://schemas.microsoft.com/office/drawing/2014/main" id="{59D1B3F0-9852-9842-ADB1-0B9BBF1528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3" y="3231"/>
                  <a:ext cx="154" cy="567"/>
                  <a:chOff x="3532" y="2033"/>
                  <a:chExt cx="293" cy="1095"/>
                </a:xfrm>
              </p:grpSpPr>
              <p:sp>
                <p:nvSpPr>
                  <p:cNvPr id="905293" name="Line 77">
                    <a:extLst>
                      <a:ext uri="{FF2B5EF4-FFF2-40B4-BE49-F238E27FC236}">
                        <a16:creationId xmlns:a16="http://schemas.microsoft.com/office/drawing/2014/main" id="{A7B1CDD0-B393-CF06-B9BB-0C4A708B74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0" y="2033"/>
                    <a:ext cx="0" cy="44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94" name="Line 78">
                    <a:extLst>
                      <a:ext uri="{FF2B5EF4-FFF2-40B4-BE49-F238E27FC236}">
                        <a16:creationId xmlns:a16="http://schemas.microsoft.com/office/drawing/2014/main" id="{18E6DDA1-7466-7C9B-738C-A19F711389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3" y="2476"/>
                    <a:ext cx="2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95" name="Line 79">
                    <a:extLst>
                      <a:ext uri="{FF2B5EF4-FFF2-40B4-BE49-F238E27FC236}">
                        <a16:creationId xmlns:a16="http://schemas.microsoft.com/office/drawing/2014/main" id="{9DE40627-A48D-05B8-DC69-B8CB56A0B2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2" y="2559"/>
                    <a:ext cx="2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96" name="Line 80">
                    <a:extLst>
                      <a:ext uri="{FF2B5EF4-FFF2-40B4-BE49-F238E27FC236}">
                        <a16:creationId xmlns:a16="http://schemas.microsoft.com/office/drawing/2014/main" id="{99DD471A-5C86-C5BE-8E07-FE24510D87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0" y="2565"/>
                    <a:ext cx="0" cy="44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97" name="Line 81">
                    <a:extLst>
                      <a:ext uri="{FF2B5EF4-FFF2-40B4-BE49-F238E27FC236}">
                        <a16:creationId xmlns:a16="http://schemas.microsoft.com/office/drawing/2014/main" id="{57EC122F-52E5-2446-AE8A-34108847AC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5" y="3009"/>
                    <a:ext cx="2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98" name="Line 82">
                    <a:extLst>
                      <a:ext uri="{FF2B5EF4-FFF2-40B4-BE49-F238E27FC236}">
                        <a16:creationId xmlns:a16="http://schemas.microsoft.com/office/drawing/2014/main" id="{7A7347FE-0D3D-4E8E-A4DA-9C6640F318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5" y="3069"/>
                    <a:ext cx="1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299" name="Line 83">
                    <a:extLst>
                      <a:ext uri="{FF2B5EF4-FFF2-40B4-BE49-F238E27FC236}">
                        <a16:creationId xmlns:a16="http://schemas.microsoft.com/office/drawing/2014/main" id="{DAE48A53-C34D-181C-50B3-D5F776B36F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0" y="3128"/>
                    <a:ext cx="10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05300" name="Group 84">
                  <a:extLst>
                    <a:ext uri="{FF2B5EF4-FFF2-40B4-BE49-F238E27FC236}">
                      <a16:creationId xmlns:a16="http://schemas.microsoft.com/office/drawing/2014/main" id="{2748861B-0A75-9FC8-2734-D1A12C1C24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01" y="3235"/>
                  <a:ext cx="154" cy="567"/>
                  <a:chOff x="3532" y="2033"/>
                  <a:chExt cx="293" cy="1095"/>
                </a:xfrm>
              </p:grpSpPr>
              <p:sp>
                <p:nvSpPr>
                  <p:cNvPr id="905301" name="Line 85">
                    <a:extLst>
                      <a:ext uri="{FF2B5EF4-FFF2-40B4-BE49-F238E27FC236}">
                        <a16:creationId xmlns:a16="http://schemas.microsoft.com/office/drawing/2014/main" id="{2FE1C214-3FA1-6B63-F397-DC8B0284D4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0" y="2033"/>
                    <a:ext cx="0" cy="44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02" name="Line 86">
                    <a:extLst>
                      <a:ext uri="{FF2B5EF4-FFF2-40B4-BE49-F238E27FC236}">
                        <a16:creationId xmlns:a16="http://schemas.microsoft.com/office/drawing/2014/main" id="{03010626-70B7-244F-F60B-9576C3783B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3" y="2476"/>
                    <a:ext cx="2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03" name="Line 87">
                    <a:extLst>
                      <a:ext uri="{FF2B5EF4-FFF2-40B4-BE49-F238E27FC236}">
                        <a16:creationId xmlns:a16="http://schemas.microsoft.com/office/drawing/2014/main" id="{2F1E02AC-6643-424C-B5F0-1FA0E9F9F2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32" y="2559"/>
                    <a:ext cx="29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04" name="Line 88">
                    <a:extLst>
                      <a:ext uri="{FF2B5EF4-FFF2-40B4-BE49-F238E27FC236}">
                        <a16:creationId xmlns:a16="http://schemas.microsoft.com/office/drawing/2014/main" id="{1B984209-9074-AE70-410E-3CA2B4A18D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90" y="2565"/>
                    <a:ext cx="0" cy="442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05" name="Line 89">
                    <a:extLst>
                      <a:ext uri="{FF2B5EF4-FFF2-40B4-BE49-F238E27FC236}">
                        <a16:creationId xmlns:a16="http://schemas.microsoft.com/office/drawing/2014/main" id="{0855CC94-8D5B-5E58-5175-30AC82F436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5" y="3009"/>
                    <a:ext cx="2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06" name="Line 90">
                    <a:extLst>
                      <a:ext uri="{FF2B5EF4-FFF2-40B4-BE49-F238E27FC236}">
                        <a16:creationId xmlns:a16="http://schemas.microsoft.com/office/drawing/2014/main" id="{01DCAD2A-1BFA-3E75-E050-D0772A74AC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5" y="3069"/>
                    <a:ext cx="1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07" name="Line 91">
                    <a:extLst>
                      <a:ext uri="{FF2B5EF4-FFF2-40B4-BE49-F238E27FC236}">
                        <a16:creationId xmlns:a16="http://schemas.microsoft.com/office/drawing/2014/main" id="{14122B05-DF60-1DEC-6B37-4CB7B170A2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0" y="3128"/>
                    <a:ext cx="10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5308" name="Oval 92">
                  <a:extLst>
                    <a:ext uri="{FF2B5EF4-FFF2-40B4-BE49-F238E27FC236}">
                      <a16:creationId xmlns:a16="http://schemas.microsoft.com/office/drawing/2014/main" id="{FC07035D-D27A-BDA7-966C-5611FE88B1F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032" y="3198"/>
                  <a:ext cx="60" cy="60"/>
                </a:xfrm>
                <a:prstGeom prst="ellipse">
                  <a:avLst/>
                </a:prstGeom>
                <a:solidFill>
                  <a:srgbClr val="993300"/>
                </a:solidFill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09" name="Freeform 93">
                  <a:extLst>
                    <a:ext uri="{FF2B5EF4-FFF2-40B4-BE49-F238E27FC236}">
                      <a16:creationId xmlns:a16="http://schemas.microsoft.com/office/drawing/2014/main" id="{B9B89ACF-F139-CC87-1FD7-C92813C890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6" y="2864"/>
                  <a:ext cx="519" cy="246"/>
                </a:xfrm>
                <a:custGeom>
                  <a:avLst/>
                  <a:gdLst>
                    <a:gd name="T0" fmla="*/ 0 w 780"/>
                    <a:gd name="T1" fmla="*/ 45 h 475"/>
                    <a:gd name="T2" fmla="*/ 240 w 780"/>
                    <a:gd name="T3" fmla="*/ 60 h 475"/>
                    <a:gd name="T4" fmla="*/ 443 w 780"/>
                    <a:gd name="T5" fmla="*/ 405 h 475"/>
                    <a:gd name="T6" fmla="*/ 608 w 780"/>
                    <a:gd name="T7" fmla="*/ 465 h 475"/>
                    <a:gd name="T8" fmla="*/ 780 w 780"/>
                    <a:gd name="T9" fmla="*/ 465 h 4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0" h="475">
                      <a:moveTo>
                        <a:pt x="0" y="45"/>
                      </a:moveTo>
                      <a:cubicBezTo>
                        <a:pt x="83" y="22"/>
                        <a:pt x="166" y="0"/>
                        <a:pt x="240" y="60"/>
                      </a:cubicBezTo>
                      <a:cubicBezTo>
                        <a:pt x="314" y="120"/>
                        <a:pt x="382" y="338"/>
                        <a:pt x="443" y="405"/>
                      </a:cubicBezTo>
                      <a:cubicBezTo>
                        <a:pt x="504" y="472"/>
                        <a:pt x="552" y="455"/>
                        <a:pt x="608" y="465"/>
                      </a:cubicBezTo>
                      <a:cubicBezTo>
                        <a:pt x="664" y="475"/>
                        <a:pt x="722" y="470"/>
                        <a:pt x="780" y="465"/>
                      </a:cubicBezTo>
                    </a:path>
                  </a:pathLst>
                </a:cu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10" name="Line 94">
                  <a:extLst>
                    <a:ext uri="{FF2B5EF4-FFF2-40B4-BE49-F238E27FC236}">
                      <a16:creationId xmlns:a16="http://schemas.microsoft.com/office/drawing/2014/main" id="{ED391C5F-9548-8E38-0CA9-8A28B5F9C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872" y="2594"/>
                  <a:ext cx="0" cy="291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11" name="Line 95">
                  <a:extLst>
                    <a:ext uri="{FF2B5EF4-FFF2-40B4-BE49-F238E27FC236}">
                      <a16:creationId xmlns:a16="http://schemas.microsoft.com/office/drawing/2014/main" id="{84CA6594-A5F0-D986-F11E-049E1B62FB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065" y="2594"/>
                  <a:ext cx="0" cy="49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 type="triangle" w="sm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12" name="Line 96">
                  <a:extLst>
                    <a:ext uri="{FF2B5EF4-FFF2-40B4-BE49-F238E27FC236}">
                      <a16:creationId xmlns:a16="http://schemas.microsoft.com/office/drawing/2014/main" id="{2AB5ADB6-BC9F-FA20-7E82-60BB4FB257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9" y="2555"/>
                  <a:ext cx="204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 type="triangl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13" name="Line 97">
                  <a:extLst>
                    <a:ext uri="{FF2B5EF4-FFF2-40B4-BE49-F238E27FC236}">
                      <a16:creationId xmlns:a16="http://schemas.microsoft.com/office/drawing/2014/main" id="{09C4F194-5597-A9AC-BD97-BADBB41234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5" y="3227"/>
                  <a:ext cx="0" cy="167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14" name="Line 98">
                  <a:extLst>
                    <a:ext uri="{FF2B5EF4-FFF2-40B4-BE49-F238E27FC236}">
                      <a16:creationId xmlns:a16="http://schemas.microsoft.com/office/drawing/2014/main" id="{2BDA6D8D-DB45-DF18-F043-0EDFF3007B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1" y="3398"/>
                  <a:ext cx="154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15" name="Line 99">
                  <a:extLst>
                    <a:ext uri="{FF2B5EF4-FFF2-40B4-BE49-F238E27FC236}">
                      <a16:creationId xmlns:a16="http://schemas.microsoft.com/office/drawing/2014/main" id="{4A0D127D-1818-B6CD-700C-280CCF538A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1" y="3398"/>
                  <a:ext cx="0" cy="276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16" name="Line 100">
                  <a:extLst>
                    <a:ext uri="{FF2B5EF4-FFF2-40B4-BE49-F238E27FC236}">
                      <a16:creationId xmlns:a16="http://schemas.microsoft.com/office/drawing/2014/main" id="{523AF825-652A-190B-151B-9067EB0A38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11" y="3674"/>
                  <a:ext cx="154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17" name="Line 101">
                  <a:extLst>
                    <a:ext uri="{FF2B5EF4-FFF2-40B4-BE49-F238E27FC236}">
                      <a16:creationId xmlns:a16="http://schemas.microsoft.com/office/drawing/2014/main" id="{5009D1D8-34F6-4B63-15B8-F69C0EEF8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5" y="3670"/>
                  <a:ext cx="0" cy="167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5318" name="Group 102">
                  <a:extLst>
                    <a:ext uri="{FF2B5EF4-FFF2-40B4-BE49-F238E27FC236}">
                      <a16:creationId xmlns:a16="http://schemas.microsoft.com/office/drawing/2014/main" id="{A83510B0-2A8A-422D-8434-5AFCBFCB2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0" y="3841"/>
                  <a:ext cx="105" cy="62"/>
                  <a:chOff x="3585" y="4892"/>
                  <a:chExt cx="202" cy="119"/>
                </a:xfrm>
              </p:grpSpPr>
              <p:sp>
                <p:nvSpPr>
                  <p:cNvPr id="905319" name="Line 103">
                    <a:extLst>
                      <a:ext uri="{FF2B5EF4-FFF2-40B4-BE49-F238E27FC236}">
                        <a16:creationId xmlns:a16="http://schemas.microsoft.com/office/drawing/2014/main" id="{EA0F93C1-0D55-32E8-2B05-E8ADBF3FA2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85" y="4892"/>
                    <a:ext cx="20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20" name="Line 104">
                    <a:extLst>
                      <a:ext uri="{FF2B5EF4-FFF2-40B4-BE49-F238E27FC236}">
                        <a16:creationId xmlns:a16="http://schemas.microsoft.com/office/drawing/2014/main" id="{B45E9B8D-92FA-5B59-AD9B-CE9983D58C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25" y="4952"/>
                    <a:ext cx="13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21" name="Line 105">
                    <a:extLst>
                      <a:ext uri="{FF2B5EF4-FFF2-40B4-BE49-F238E27FC236}">
                        <a16:creationId xmlns:a16="http://schemas.microsoft.com/office/drawing/2014/main" id="{C3BBE441-DA92-78F9-5F40-D44AB29742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0" y="5011"/>
                    <a:ext cx="101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5322" name="Line 106">
                  <a:extLst>
                    <a:ext uri="{FF2B5EF4-FFF2-40B4-BE49-F238E27FC236}">
                      <a16:creationId xmlns:a16="http://schemas.microsoft.com/office/drawing/2014/main" id="{96A13E46-A718-15E1-DA36-A2A36181B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59" y="3397"/>
                  <a:ext cx="0" cy="276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323" name="Line 107">
                  <a:extLst>
                    <a:ext uri="{FF2B5EF4-FFF2-40B4-BE49-F238E27FC236}">
                      <a16:creationId xmlns:a16="http://schemas.microsoft.com/office/drawing/2014/main" id="{80BFDE3F-7224-0E36-1FF4-3ABD2398B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03" y="3546"/>
                  <a:ext cx="154" cy="0"/>
                </a:xfrm>
                <a:prstGeom prst="line">
                  <a:avLst/>
                </a:prstGeom>
                <a:noFill/>
                <a:ln w="952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905324" name="Group 108">
                  <a:extLst>
                    <a:ext uri="{FF2B5EF4-FFF2-40B4-BE49-F238E27FC236}">
                      <a16:creationId xmlns:a16="http://schemas.microsoft.com/office/drawing/2014/main" id="{F9663AA3-6570-7CA2-9903-2D5899816A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9" y="3453"/>
                  <a:ext cx="251" cy="175"/>
                  <a:chOff x="1770" y="8715"/>
                  <a:chExt cx="480" cy="338"/>
                </a:xfrm>
              </p:grpSpPr>
              <p:sp>
                <p:nvSpPr>
                  <p:cNvPr id="905325" name="Line 109">
                    <a:extLst>
                      <a:ext uri="{FF2B5EF4-FFF2-40B4-BE49-F238E27FC236}">
                        <a16:creationId xmlns:a16="http://schemas.microsoft.com/office/drawing/2014/main" id="{0DB8772C-8910-16CE-EA08-165629540D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70" y="9053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26" name="Line 110">
                    <a:extLst>
                      <a:ext uri="{FF2B5EF4-FFF2-40B4-BE49-F238E27FC236}">
                        <a16:creationId xmlns:a16="http://schemas.microsoft.com/office/drawing/2014/main" id="{DFFCBE36-5141-FC41-F305-06C84E7ED1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58" y="8715"/>
                    <a:ext cx="120" cy="338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5327" name="Line 111">
                    <a:extLst>
                      <a:ext uri="{FF2B5EF4-FFF2-40B4-BE49-F238E27FC236}">
                        <a16:creationId xmlns:a16="http://schemas.microsoft.com/office/drawing/2014/main" id="{6741FBB0-07F6-CB15-36EF-35140A17BB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70" y="8724"/>
                    <a:ext cx="180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05328" name="Text Box 112">
                <a:extLst>
                  <a:ext uri="{FF2B5EF4-FFF2-40B4-BE49-F238E27FC236}">
                    <a16:creationId xmlns:a16="http://schemas.microsoft.com/office/drawing/2014/main" id="{24E9D875-AFA7-C1A3-9145-7041E1A175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9" y="3770"/>
                <a:ext cx="330" cy="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in</a:t>
                </a:r>
                <a:endParaRPr lang="en-US" altLang="en-US" sz="1200" i="0" baseline="-2500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5329" name="Text Box 113">
                <a:extLst>
                  <a:ext uri="{FF2B5EF4-FFF2-40B4-BE49-F238E27FC236}">
                    <a16:creationId xmlns:a16="http://schemas.microsoft.com/office/drawing/2014/main" id="{388ED6C5-704E-B5BB-B86D-0C71991416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3" y="3088"/>
                <a:ext cx="1011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N-1 </a:t>
                </a:r>
                <a:r>
                  <a:rPr lang="en-US" altLang="en-US" sz="1600" i="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            R</a:t>
                </a:r>
                <a:r>
                  <a:rPr lang="en-US" altLang="en-US" sz="1600" i="0" baseline="-25000">
                    <a:solidFill>
                      <a:srgbClr val="FFFF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en-US" sz="1200" i="0">
                  <a:solidFill>
                    <a:srgbClr val="FF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905332" name="Rectangle 116">
              <a:extLst>
                <a:ext uri="{FF2B5EF4-FFF2-40B4-BE49-F238E27FC236}">
                  <a16:creationId xmlns:a16="http://schemas.microsoft.com/office/drawing/2014/main" id="{730FC09F-10ED-4066-4DEE-41F41C63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177"/>
              <a:ext cx="19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en-US" b="1" i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The distributed rc-line</a:t>
              </a:r>
              <a:endParaRPr lang="en-US" altLang="en-US" i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>
            <a:extLst>
              <a:ext uri="{FF2B5EF4-FFF2-40B4-BE49-F238E27FC236}">
                <a16:creationId xmlns:a16="http://schemas.microsoft.com/office/drawing/2014/main" id="{966E846F-4874-7322-F051-F18F1D6EF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1563688"/>
            <a:ext cx="1319212" cy="822325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C02AF4C5-18F1-CAEA-5AB7-846902CE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1563688"/>
            <a:ext cx="2011362" cy="822325"/>
          </a:xfrm>
          <a:prstGeom prst="rect">
            <a:avLst/>
          </a:prstGeom>
          <a:solidFill>
            <a:srgbClr val="33CC33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6244" name="Rectangle 4">
            <a:extLst>
              <a:ext uri="{FF2B5EF4-FFF2-40B4-BE49-F238E27FC236}">
                <a16:creationId xmlns:a16="http://schemas.microsoft.com/office/drawing/2014/main" id="{49B5EBE8-04F4-933F-50C9-153A60226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Global Wire Problem</a:t>
            </a:r>
          </a:p>
        </p:txBody>
      </p:sp>
      <p:sp>
        <p:nvSpPr>
          <p:cNvPr id="906246" name="Rectangle 6">
            <a:extLst>
              <a:ext uri="{FF2B5EF4-FFF2-40B4-BE49-F238E27FC236}">
                <a16:creationId xmlns:a16="http://schemas.microsoft.com/office/drawing/2014/main" id="{EAC15FFC-AED2-59F0-CD60-2E6E696E8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543925" cy="3989388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b="1">
                <a:solidFill>
                  <a:schemeClr val="folHlink"/>
                </a:solidFill>
              </a:rPr>
              <a:t>Challenges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400"/>
              <a:t>No further improvements to be expected after the introduction of Copper (superconducting, optical?)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Design solutions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Use of fat wires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Insert repeaters — but might become prohibitive (power, area)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Efficient chip floorplanning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Towards “</a:t>
            </a:r>
            <a:r>
              <a:rPr lang="en-US" altLang="en-US" sz="2400">
                <a:solidFill>
                  <a:schemeClr val="folHlink"/>
                </a:solidFill>
              </a:rPr>
              <a:t>communication-based</a:t>
            </a:r>
            <a:r>
              <a:rPr lang="en-US" altLang="en-US" sz="2400"/>
              <a:t>” design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How to deal with latency?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Is synchronicity an absolute necessity?</a:t>
            </a:r>
          </a:p>
        </p:txBody>
      </p:sp>
      <p:grpSp>
        <p:nvGrpSpPr>
          <p:cNvPr id="906248" name="Group 8">
            <a:extLst>
              <a:ext uri="{FF2B5EF4-FFF2-40B4-BE49-F238E27FC236}">
                <a16:creationId xmlns:a16="http://schemas.microsoft.com/office/drawing/2014/main" id="{FC490413-C48B-7294-1AA1-C7422960B2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9538" y="1619250"/>
            <a:ext cx="8958262" cy="685800"/>
            <a:chOff x="69" y="1020"/>
            <a:chExt cx="5643" cy="432"/>
          </a:xfrm>
        </p:grpSpPr>
        <p:sp>
          <p:nvSpPr>
            <p:cNvPr id="906247" name="AutoShape 7">
              <a:extLst>
                <a:ext uri="{FF2B5EF4-FFF2-40B4-BE49-F238E27FC236}">
                  <a16:creationId xmlns:a16="http://schemas.microsoft.com/office/drawing/2014/main" id="{8AFFE8C9-1CA2-98F9-2FA9-D9A962B54A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9" y="1020"/>
              <a:ext cx="5643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6249" name="Rectangle 9">
              <a:extLst>
                <a:ext uri="{FF2B5EF4-FFF2-40B4-BE49-F238E27FC236}">
                  <a16:creationId xmlns:a16="http://schemas.microsoft.com/office/drawing/2014/main" id="{D9A5697B-C86A-8F02-D06C-27E1651F7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924"/>
              <a:ext cx="265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4800" i="0">
                  <a:solidFill>
                    <a:srgbClr val="000000"/>
                  </a:solidFill>
                  <a:latin typeface="Symbol" pitchFamily="2" charset="2"/>
                </a:rPr>
                <a:t>(</a:t>
              </a:r>
              <a:endParaRPr lang="en-US" altLang="en-US"/>
            </a:p>
          </p:txBody>
        </p:sp>
        <p:sp>
          <p:nvSpPr>
            <p:cNvPr id="906250" name="Rectangle 10">
              <a:extLst>
                <a:ext uri="{FF2B5EF4-FFF2-40B4-BE49-F238E27FC236}">
                  <a16:creationId xmlns:a16="http://schemas.microsoft.com/office/drawing/2014/main" id="{D38920F0-E455-1E64-EB51-4977AD6AE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" y="924"/>
              <a:ext cx="265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4800" i="0">
                  <a:solidFill>
                    <a:srgbClr val="000000"/>
                  </a:solidFill>
                  <a:latin typeface="Symbol" pitchFamily="2" charset="2"/>
                </a:rPr>
                <a:t>)</a:t>
              </a:r>
              <a:endParaRPr lang="en-US" altLang="en-US"/>
            </a:p>
          </p:txBody>
        </p:sp>
        <p:sp>
          <p:nvSpPr>
            <p:cNvPr id="906251" name="Rectangle 11">
              <a:extLst>
                <a:ext uri="{FF2B5EF4-FFF2-40B4-BE49-F238E27FC236}">
                  <a16:creationId xmlns:a16="http://schemas.microsoft.com/office/drawing/2014/main" id="{E3EBDC17-E454-1CB0-F703-FE4D3E0AA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0" y="1230"/>
              <a:ext cx="28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out</a:t>
              </a:r>
              <a:endParaRPr lang="en-US" altLang="en-US"/>
            </a:p>
          </p:txBody>
        </p:sp>
        <p:sp>
          <p:nvSpPr>
            <p:cNvPr id="906252" name="Rectangle 12">
              <a:extLst>
                <a:ext uri="{FF2B5EF4-FFF2-40B4-BE49-F238E27FC236}">
                  <a16:creationId xmlns:a16="http://schemas.microsoft.com/office/drawing/2014/main" id="{03B84515-90C3-BA33-5429-17FFF277E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9" y="1230"/>
              <a:ext cx="17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endParaRPr lang="en-US" altLang="en-US"/>
            </a:p>
          </p:txBody>
        </p:sp>
        <p:sp>
          <p:nvSpPr>
            <p:cNvPr id="906253" name="Rectangle 13">
              <a:extLst>
                <a:ext uri="{FF2B5EF4-FFF2-40B4-BE49-F238E27FC236}">
                  <a16:creationId xmlns:a16="http://schemas.microsoft.com/office/drawing/2014/main" id="{6CE463E1-6E90-8D6E-EE26-F9EE0205D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1230"/>
              <a:ext cx="17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endParaRPr lang="en-US" altLang="en-US"/>
            </a:p>
          </p:txBody>
        </p:sp>
        <p:sp>
          <p:nvSpPr>
            <p:cNvPr id="906254" name="Rectangle 14">
              <a:extLst>
                <a:ext uri="{FF2B5EF4-FFF2-40B4-BE49-F238E27FC236}">
                  <a16:creationId xmlns:a16="http://schemas.microsoft.com/office/drawing/2014/main" id="{7474E4C0-8CCF-CED7-0A3A-CF174625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9" y="1230"/>
              <a:ext cx="1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/>
            </a:p>
          </p:txBody>
        </p:sp>
        <p:sp>
          <p:nvSpPr>
            <p:cNvPr id="906255" name="Rectangle 15">
              <a:extLst>
                <a:ext uri="{FF2B5EF4-FFF2-40B4-BE49-F238E27FC236}">
                  <a16:creationId xmlns:a16="http://schemas.microsoft.com/office/drawing/2014/main" id="{4A1AEA96-FB95-9BC2-4A48-D33CCA215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230"/>
              <a:ext cx="28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out</a:t>
              </a:r>
              <a:endParaRPr lang="en-US" altLang="en-US"/>
            </a:p>
          </p:txBody>
        </p:sp>
        <p:sp>
          <p:nvSpPr>
            <p:cNvPr id="906256" name="Rectangle 16">
              <a:extLst>
                <a:ext uri="{FF2B5EF4-FFF2-40B4-BE49-F238E27FC236}">
                  <a16:creationId xmlns:a16="http://schemas.microsoft.com/office/drawing/2014/main" id="{A556A355-E92C-01C1-D901-2FD2D4A4B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1230"/>
              <a:ext cx="1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/>
            </a:p>
          </p:txBody>
        </p:sp>
        <p:sp>
          <p:nvSpPr>
            <p:cNvPr id="906257" name="Rectangle 17">
              <a:extLst>
                <a:ext uri="{FF2B5EF4-FFF2-40B4-BE49-F238E27FC236}">
                  <a16:creationId xmlns:a16="http://schemas.microsoft.com/office/drawing/2014/main" id="{48A1C328-BA81-FB79-82AA-F9E22A058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7" y="1230"/>
              <a:ext cx="17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endParaRPr lang="en-US" altLang="en-US"/>
            </a:p>
          </p:txBody>
        </p:sp>
        <p:sp>
          <p:nvSpPr>
            <p:cNvPr id="906258" name="Rectangle 18">
              <a:extLst>
                <a:ext uri="{FF2B5EF4-FFF2-40B4-BE49-F238E27FC236}">
                  <a16:creationId xmlns:a16="http://schemas.microsoft.com/office/drawing/2014/main" id="{979ADBCA-EA5B-6060-09DD-2B539462C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" y="1230"/>
              <a:ext cx="17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endParaRPr lang="en-US" altLang="en-US"/>
            </a:p>
          </p:txBody>
        </p:sp>
        <p:sp>
          <p:nvSpPr>
            <p:cNvPr id="906259" name="Rectangle 19">
              <a:extLst>
                <a:ext uri="{FF2B5EF4-FFF2-40B4-BE49-F238E27FC236}">
                  <a16:creationId xmlns:a16="http://schemas.microsoft.com/office/drawing/2014/main" id="{3150403D-068D-B803-3A1D-34A7218A0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1230"/>
              <a:ext cx="15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10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en-US"/>
            </a:p>
          </p:txBody>
        </p:sp>
        <p:sp>
          <p:nvSpPr>
            <p:cNvPr id="906260" name="Rectangle 20">
              <a:extLst>
                <a:ext uri="{FF2B5EF4-FFF2-40B4-BE49-F238E27FC236}">
                  <a16:creationId xmlns:a16="http://schemas.microsoft.com/office/drawing/2014/main" id="{4F320270-D12E-2FF4-1D66-8EA1AEC9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1051"/>
              <a:ext cx="30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906261" name="Rectangle 21">
              <a:extLst>
                <a:ext uri="{FF2B5EF4-FFF2-40B4-BE49-F238E27FC236}">
                  <a16:creationId xmlns:a16="http://schemas.microsoft.com/office/drawing/2014/main" id="{16547CC4-C6DC-F72A-5D21-7205D8CE8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6" y="1051"/>
              <a:ext cx="29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/>
            </a:p>
          </p:txBody>
        </p:sp>
        <p:sp>
          <p:nvSpPr>
            <p:cNvPr id="906262" name="Rectangle 22">
              <a:extLst>
                <a:ext uri="{FF2B5EF4-FFF2-40B4-BE49-F238E27FC236}">
                  <a16:creationId xmlns:a16="http://schemas.microsoft.com/office/drawing/2014/main" id="{EE8A610C-9DC6-92E4-C86A-EDCC3215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51"/>
              <a:ext cx="30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906263" name="Rectangle 23">
              <a:extLst>
                <a:ext uri="{FF2B5EF4-FFF2-40B4-BE49-F238E27FC236}">
                  <a16:creationId xmlns:a16="http://schemas.microsoft.com/office/drawing/2014/main" id="{4C82A5A2-B1A6-2D25-42C7-9EBD4B120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1051"/>
              <a:ext cx="29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/>
            </a:p>
          </p:txBody>
        </p:sp>
        <p:sp>
          <p:nvSpPr>
            <p:cNvPr id="906264" name="Rectangle 24">
              <a:extLst>
                <a:ext uri="{FF2B5EF4-FFF2-40B4-BE49-F238E27FC236}">
                  <a16:creationId xmlns:a16="http://schemas.microsoft.com/office/drawing/2014/main" id="{4642A081-8A34-704F-1D32-56BA97869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9" y="1051"/>
              <a:ext cx="30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906265" name="Rectangle 25">
              <a:extLst>
                <a:ext uri="{FF2B5EF4-FFF2-40B4-BE49-F238E27FC236}">
                  <a16:creationId xmlns:a16="http://schemas.microsoft.com/office/drawing/2014/main" id="{CEB74982-E6E1-7FB1-E9FA-2A9A7DBA9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051"/>
              <a:ext cx="29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/>
            </a:p>
          </p:txBody>
        </p:sp>
        <p:sp>
          <p:nvSpPr>
            <p:cNvPr id="906266" name="Rectangle 26">
              <a:extLst>
                <a:ext uri="{FF2B5EF4-FFF2-40B4-BE49-F238E27FC236}">
                  <a16:creationId xmlns:a16="http://schemas.microsoft.com/office/drawing/2014/main" id="{A3CD1A2D-C6D7-DBEF-A5BA-060752C25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1051"/>
              <a:ext cx="30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en-US"/>
            </a:p>
          </p:txBody>
        </p:sp>
        <p:sp>
          <p:nvSpPr>
            <p:cNvPr id="906267" name="Rectangle 27">
              <a:extLst>
                <a:ext uri="{FF2B5EF4-FFF2-40B4-BE49-F238E27FC236}">
                  <a16:creationId xmlns:a16="http://schemas.microsoft.com/office/drawing/2014/main" id="{BBBCF304-F44C-ECD4-0A69-99E8EEFF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1051"/>
              <a:ext cx="29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en-US"/>
            </a:p>
          </p:txBody>
        </p:sp>
        <p:sp>
          <p:nvSpPr>
            <p:cNvPr id="906268" name="Rectangle 28">
              <a:extLst>
                <a:ext uri="{FF2B5EF4-FFF2-40B4-BE49-F238E27FC236}">
                  <a16:creationId xmlns:a16="http://schemas.microsoft.com/office/drawing/2014/main" id="{E1CCE06D-B0A6-82F1-8A9C-5A309C698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" y="1051"/>
              <a:ext cx="276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en-US"/>
            </a:p>
          </p:txBody>
        </p:sp>
        <p:sp>
          <p:nvSpPr>
            <p:cNvPr id="906269" name="Rectangle 29">
              <a:extLst>
                <a:ext uri="{FF2B5EF4-FFF2-40B4-BE49-F238E27FC236}">
                  <a16:creationId xmlns:a16="http://schemas.microsoft.com/office/drawing/2014/main" id="{4D061632-6E0F-EEB1-23F7-E00EB53AD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" y="1018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en-US"/>
            </a:p>
          </p:txBody>
        </p:sp>
        <p:sp>
          <p:nvSpPr>
            <p:cNvPr id="906270" name="Rectangle 30">
              <a:extLst>
                <a:ext uri="{FF2B5EF4-FFF2-40B4-BE49-F238E27FC236}">
                  <a16:creationId xmlns:a16="http://schemas.microsoft.com/office/drawing/2014/main" id="{7B0D323F-52DF-18D4-4832-1D6D076BD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" y="1018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en-US"/>
            </a:p>
          </p:txBody>
        </p:sp>
        <p:sp>
          <p:nvSpPr>
            <p:cNvPr id="906271" name="Rectangle 31">
              <a:extLst>
                <a:ext uri="{FF2B5EF4-FFF2-40B4-BE49-F238E27FC236}">
                  <a16:creationId xmlns:a16="http://schemas.microsoft.com/office/drawing/2014/main" id="{099CCB3D-00FA-8371-A24A-9F2C6AD54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1018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Symbol" pitchFamily="2" charset="2"/>
                </a:rPr>
                <a:t>+</a:t>
              </a:r>
              <a:endParaRPr lang="en-US" altLang="en-US"/>
            </a:p>
          </p:txBody>
        </p:sp>
        <p:sp>
          <p:nvSpPr>
            <p:cNvPr id="906272" name="Rectangle 32">
              <a:extLst>
                <a:ext uri="{FF2B5EF4-FFF2-40B4-BE49-F238E27FC236}">
                  <a16:creationId xmlns:a16="http://schemas.microsoft.com/office/drawing/2014/main" id="{3640A741-CD92-F823-A3EE-28F56DC8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018"/>
              <a:ext cx="331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Symbol" pitchFamily="2" charset="2"/>
                </a:rPr>
                <a:t>=</a:t>
              </a:r>
              <a:endParaRPr lang="en-US" altLang="en-US"/>
            </a:p>
          </p:txBody>
        </p:sp>
        <p:sp>
          <p:nvSpPr>
            <p:cNvPr id="906273" name="Rectangle 33">
              <a:extLst>
                <a:ext uri="{FF2B5EF4-FFF2-40B4-BE49-F238E27FC236}">
                  <a16:creationId xmlns:a16="http://schemas.microsoft.com/office/drawing/2014/main" id="{D27F476F-8692-2080-BBF3-C927E334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1051"/>
              <a:ext cx="54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693</a:t>
              </a:r>
              <a:endParaRPr lang="en-US" altLang="en-US"/>
            </a:p>
          </p:txBody>
        </p:sp>
        <p:sp>
          <p:nvSpPr>
            <p:cNvPr id="906274" name="Rectangle 34">
              <a:extLst>
                <a:ext uri="{FF2B5EF4-FFF2-40B4-BE49-F238E27FC236}">
                  <a16:creationId xmlns:a16="http://schemas.microsoft.com/office/drawing/2014/main" id="{265E56F8-A787-FE5B-F5B5-8184EDD9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051"/>
              <a:ext cx="18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/>
            </a:p>
          </p:txBody>
        </p:sp>
        <p:sp>
          <p:nvSpPr>
            <p:cNvPr id="906275" name="Rectangle 35">
              <a:extLst>
                <a:ext uri="{FF2B5EF4-FFF2-40B4-BE49-F238E27FC236}">
                  <a16:creationId xmlns:a16="http://schemas.microsoft.com/office/drawing/2014/main" id="{23CACAC1-EFDF-3DBE-62A3-931249E15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" y="105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/>
            </a:p>
          </p:txBody>
        </p:sp>
        <p:sp>
          <p:nvSpPr>
            <p:cNvPr id="906276" name="Rectangle 36">
              <a:extLst>
                <a:ext uri="{FF2B5EF4-FFF2-40B4-BE49-F238E27FC236}">
                  <a16:creationId xmlns:a16="http://schemas.microsoft.com/office/drawing/2014/main" id="{4305BF29-D1C3-916E-291B-387ED0A0A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" y="1051"/>
              <a:ext cx="54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377</a:t>
              </a:r>
              <a:endParaRPr lang="en-US" altLang="en-US"/>
            </a:p>
          </p:txBody>
        </p:sp>
        <p:sp>
          <p:nvSpPr>
            <p:cNvPr id="906277" name="Rectangle 37">
              <a:extLst>
                <a:ext uri="{FF2B5EF4-FFF2-40B4-BE49-F238E27FC236}">
                  <a16:creationId xmlns:a16="http://schemas.microsoft.com/office/drawing/2014/main" id="{333B8685-4618-3D58-1111-33FC1BB1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051"/>
              <a:ext cx="18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/>
            </a:p>
          </p:txBody>
        </p:sp>
        <p:sp>
          <p:nvSpPr>
            <p:cNvPr id="906278" name="Rectangle 38">
              <a:extLst>
                <a:ext uri="{FF2B5EF4-FFF2-40B4-BE49-F238E27FC236}">
                  <a16:creationId xmlns:a16="http://schemas.microsoft.com/office/drawing/2014/main" id="{B23127DB-DBEF-1ADD-E55B-8AFBB3FD4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051"/>
              <a:ext cx="2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3600" i="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>
            <a:extLst>
              <a:ext uri="{FF2B5EF4-FFF2-40B4-BE49-F238E27FC236}">
                <a16:creationId xmlns:a16="http://schemas.microsoft.com/office/drawing/2014/main" id="{4FB0D5BA-CDC1-6BC1-52C6-72F5AB26B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03238"/>
            <a:ext cx="7772400" cy="868362"/>
          </a:xfrm>
        </p:spPr>
        <p:txBody>
          <a:bodyPr/>
          <a:lstStyle/>
          <a:p>
            <a:r>
              <a:rPr lang="en-US" altLang="en-US"/>
              <a:t>Interconnect Projections: Copper</a:t>
            </a:r>
            <a:endParaRPr lang="en-US" altLang="en-US" sz="4800"/>
          </a:p>
        </p:txBody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A897F065-869A-AC94-E372-A0B98485A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4484688" cy="4298950"/>
          </a:xfrm>
        </p:spPr>
        <p:txBody>
          <a:bodyPr/>
          <a:lstStyle/>
          <a:p>
            <a:r>
              <a:rPr lang="en-US" altLang="en-US" sz="2000"/>
              <a:t>Copper is planned in full sub-0.25 </a:t>
            </a:r>
            <a:r>
              <a:rPr lang="en-US" altLang="en-US" sz="2000">
                <a:latin typeface="Symbol" pitchFamily="2" charset="2"/>
              </a:rPr>
              <a:t>m</a:t>
            </a:r>
            <a:r>
              <a:rPr lang="en-US" altLang="en-US" sz="2000"/>
              <a:t>m process flows and large-scale designs (IBM, Motorola, IEDM97)</a:t>
            </a:r>
          </a:p>
          <a:p>
            <a:r>
              <a:rPr lang="en-US" altLang="en-US" sz="2000"/>
              <a:t>With cladding and other effects, Cu  ~ 2.2 </a:t>
            </a:r>
            <a:r>
              <a:rPr lang="en-US" altLang="en-US" sz="2000">
                <a:latin typeface="Symbol" pitchFamily="2" charset="2"/>
              </a:rPr>
              <a:t>mW</a:t>
            </a:r>
            <a:r>
              <a:rPr lang="en-US" altLang="en-US" sz="2000"/>
              <a:t>-cm vs. 3.5 for Al(Cu) </a:t>
            </a:r>
            <a:r>
              <a:rPr lang="en-US" altLang="en-US" sz="2000">
                <a:sym typeface="Symbol" pitchFamily="2" charset="2"/>
              </a:rPr>
              <a:t></a:t>
            </a:r>
            <a:r>
              <a:rPr lang="en-US" altLang="en-US" sz="2000"/>
              <a:t> 40% reduction in resistance</a:t>
            </a:r>
          </a:p>
          <a:p>
            <a:r>
              <a:rPr lang="en-US" altLang="en-US" sz="2000"/>
              <a:t>Electromigration improvement; 100X longer lifetime (IBM, IEDM97)</a:t>
            </a:r>
          </a:p>
          <a:p>
            <a:pPr lvl="1"/>
            <a:r>
              <a:rPr lang="en-US" altLang="en-US" sz="1600"/>
              <a:t>Electromigration is a limiting factor beyond 0.18 </a:t>
            </a:r>
            <a:r>
              <a:rPr lang="en-US" altLang="en-US" sz="1600">
                <a:latin typeface="Symbol" pitchFamily="2" charset="2"/>
              </a:rPr>
              <a:t>m</a:t>
            </a:r>
            <a:r>
              <a:rPr lang="en-US" altLang="en-US" sz="1600"/>
              <a:t>m if Al is used (HP, IEDM95)</a:t>
            </a:r>
          </a:p>
        </p:txBody>
      </p:sp>
      <p:pic>
        <p:nvPicPr>
          <p:cNvPr id="910340" name="Picture 4">
            <a:extLst>
              <a:ext uri="{FF2B5EF4-FFF2-40B4-BE49-F238E27FC236}">
                <a16:creationId xmlns:a16="http://schemas.microsoft.com/office/drawing/2014/main" id="{107AAEFD-4C08-14C7-270F-EEA2FFA9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6" b="54828"/>
          <a:stretch>
            <a:fillRect/>
          </a:stretch>
        </p:blipFill>
        <p:spPr bwMode="auto">
          <a:xfrm>
            <a:off x="5048250" y="1817688"/>
            <a:ext cx="3686175" cy="221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0341" name="Text Box 5">
            <a:extLst>
              <a:ext uri="{FF2B5EF4-FFF2-40B4-BE49-F238E27FC236}">
                <a16:creationId xmlns:a16="http://schemas.microsoft.com/office/drawing/2014/main" id="{CA110DC0-E9AB-954E-76D2-87E0E9AF1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638675"/>
            <a:ext cx="800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i="0">
                <a:solidFill>
                  <a:schemeClr val="accent1"/>
                </a:solidFill>
              </a:rPr>
              <a:t>Vias</a:t>
            </a:r>
            <a:endParaRPr lang="en-US" altLang="en-US" sz="2000" b="1" i="0">
              <a:solidFill>
                <a:srgbClr val="FFFF00"/>
              </a:solidFill>
            </a:endParaRPr>
          </a:p>
        </p:txBody>
      </p:sp>
      <p:sp>
        <p:nvSpPr>
          <p:cNvPr id="910342" name="Line 6">
            <a:extLst>
              <a:ext uri="{FF2B5EF4-FFF2-40B4-BE49-F238E27FC236}">
                <a16:creationId xmlns:a16="http://schemas.microsoft.com/office/drawing/2014/main" id="{CAA3CBA8-F6F7-BE69-99B2-65ACEEDBAE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2790825"/>
            <a:ext cx="962025" cy="18288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43" name="Line 7">
            <a:extLst>
              <a:ext uri="{FF2B5EF4-FFF2-40B4-BE49-F238E27FC236}">
                <a16:creationId xmlns:a16="http://schemas.microsoft.com/office/drawing/2014/main" id="{68B815AD-B2FF-7F29-5A34-D80BB47095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781300"/>
            <a:ext cx="171450" cy="7429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>
            <a:extLst>
              <a:ext uri="{FF2B5EF4-FFF2-40B4-BE49-F238E27FC236}">
                <a16:creationId xmlns:a16="http://schemas.microsoft.com/office/drawing/2014/main" id="{64B5A009-B1C5-9112-E217-2C961BCFA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71600"/>
            <a:ext cx="2514600" cy="4876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45393CAF-F1BF-DFE5-72F5-1AA41FEF5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868363"/>
          </a:xfrm>
        </p:spPr>
        <p:txBody>
          <a:bodyPr/>
          <a:lstStyle/>
          <a:p>
            <a:r>
              <a:rPr lang="en-US" altLang="en-US" sz="4000"/>
              <a:t>Interconnect:</a:t>
            </a:r>
            <a:br>
              <a:rPr lang="en-US" altLang="en-US" sz="4000"/>
            </a:br>
            <a:r>
              <a:rPr lang="en-US" altLang="en-US" sz="4000"/>
              <a:t># of Wiring Layers</a:t>
            </a:r>
            <a:endParaRPr lang="en-US" altLang="en-US"/>
          </a:p>
        </p:txBody>
      </p:sp>
      <p:sp>
        <p:nvSpPr>
          <p:cNvPr id="909316" name="Text Box 4">
            <a:extLst>
              <a:ext uri="{FF2B5EF4-FFF2-40B4-BE49-F238E27FC236}">
                <a16:creationId xmlns:a16="http://schemas.microsoft.com/office/drawing/2014/main" id="{89370E8E-E09F-3D7D-F208-B067B418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371600"/>
            <a:ext cx="5422900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i="0">
                <a:solidFill>
                  <a:srgbClr val="315263"/>
                </a:solidFill>
                <a:latin typeface="Helvetica" pitchFamily="2" charset="0"/>
              </a:rPr>
              <a:t># of metal layers is steadily increasing due to:</a:t>
            </a:r>
            <a:endParaRPr lang="en-US" altLang="en-US" sz="1800" i="0">
              <a:solidFill>
                <a:srgbClr val="315263"/>
              </a:solidFill>
              <a:latin typeface="Helvetica" pitchFamily="2" charset="0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 i="0"/>
              <a:t> </a:t>
            </a:r>
            <a:r>
              <a:rPr lang="en-US" altLang="en-US" sz="1700" i="0"/>
              <a:t>Increasing die size and device count: we need more wires and longer wires to connect everything</a:t>
            </a:r>
            <a:endParaRPr lang="en-US" altLang="en-US" sz="1600" i="0"/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600" i="0"/>
              <a:t> </a:t>
            </a:r>
            <a:r>
              <a:rPr lang="en-US" altLang="en-US" sz="1700" i="0"/>
              <a:t>Rising need for a hierarchical wiring network; local wires with high density and global wires with low RC</a:t>
            </a:r>
            <a:endParaRPr lang="en-US" altLang="en-US" sz="2000" i="0"/>
          </a:p>
        </p:txBody>
      </p:sp>
      <p:graphicFrame>
        <p:nvGraphicFramePr>
          <p:cNvPr id="909317" name="Object 5">
            <a:extLst>
              <a:ext uri="{FF2B5EF4-FFF2-40B4-BE49-F238E27FC236}">
                <a16:creationId xmlns:a16="http://schemas.microsoft.com/office/drawing/2014/main" id="{52CD7648-7CB0-F871-39EB-7103B60965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24000"/>
          <a:ext cx="2095500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4808200" imgH="31318200" progId="Word.Document.8">
                  <p:embed/>
                </p:oleObj>
              </mc:Choice>
              <mc:Fallback>
                <p:oleObj name="Document" r:id="rId2" imgW="14808200" imgH="313182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2095500" cy="442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9318" name="Text Box 6">
            <a:extLst>
              <a:ext uri="{FF2B5EF4-FFF2-40B4-BE49-F238E27FC236}">
                <a16:creationId xmlns:a16="http://schemas.microsoft.com/office/drawing/2014/main" id="{7AF7F989-EE13-1800-064D-C8418C8F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2344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2000" i="0">
                <a:solidFill>
                  <a:schemeClr val="folHlink"/>
                </a:solidFill>
                <a:latin typeface="Times New Roman" panose="02020603050405020304" pitchFamily="18" charset="0"/>
              </a:rPr>
              <a:t>0.25 </a:t>
            </a:r>
            <a:r>
              <a:rPr lang="en-US" altLang="en-US" sz="2000" i="0">
                <a:solidFill>
                  <a:schemeClr val="folHlink"/>
                </a:solidFill>
                <a:latin typeface="Symbol" pitchFamily="2" charset="2"/>
              </a:rPr>
              <a:t>m</a:t>
            </a:r>
            <a:r>
              <a:rPr lang="en-US" altLang="en-US" sz="2000" i="0">
                <a:solidFill>
                  <a:schemeClr val="folHlink"/>
                </a:solidFill>
                <a:latin typeface="Times New Roman" panose="02020603050405020304" pitchFamily="18" charset="0"/>
              </a:rPr>
              <a:t>m wiring stack</a:t>
            </a:r>
          </a:p>
        </p:txBody>
      </p:sp>
      <p:pic>
        <p:nvPicPr>
          <p:cNvPr id="909319" name="Picture 7">
            <a:extLst>
              <a:ext uri="{FF2B5EF4-FFF2-40B4-BE49-F238E27FC236}">
                <a16:creationId xmlns:a16="http://schemas.microsoft.com/office/drawing/2014/main" id="{E5A65DFE-2302-6085-9628-C54FD3B4C396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570288"/>
            <a:ext cx="3265487" cy="28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9320" name="Picture 8">
            <a:extLst>
              <a:ext uri="{FF2B5EF4-FFF2-40B4-BE49-F238E27FC236}">
                <a16:creationId xmlns:a16="http://schemas.microsoft.com/office/drawing/2014/main" id="{64FF31F6-7738-7C6C-EB72-89A17F924DE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3571875"/>
            <a:ext cx="3265487" cy="287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101" name="Rectangle 5">
            <a:extLst>
              <a:ext uri="{FF2B5EF4-FFF2-40B4-BE49-F238E27FC236}">
                <a16:creationId xmlns:a16="http://schemas.microsoft.com/office/drawing/2014/main" id="{4F24F578-9E7A-23D5-845E-1605B6393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 sz="4000"/>
              <a:t>Diagonal Wiring</a:t>
            </a:r>
          </a:p>
        </p:txBody>
      </p:sp>
      <p:pic>
        <p:nvPicPr>
          <p:cNvPr id="1028100" name="Picture 4">
            <a:extLst>
              <a:ext uri="{FF2B5EF4-FFF2-40B4-BE49-F238E27FC236}">
                <a16:creationId xmlns:a16="http://schemas.microsoft.com/office/drawing/2014/main" id="{84E6EB7B-DB12-86D0-640B-EB4C6E4D646F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1752600"/>
            <a:ext cx="3810000" cy="3405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8105" name="AutoShape 9">
            <a:extLst>
              <a:ext uri="{FF2B5EF4-FFF2-40B4-BE49-F238E27FC236}">
                <a16:creationId xmlns:a16="http://schemas.microsoft.com/office/drawing/2014/main" id="{29DFD51E-40B3-B56E-0836-89530DE6229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7200" y="1219200"/>
            <a:ext cx="32766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07" name="Freeform 11">
            <a:extLst>
              <a:ext uri="{FF2B5EF4-FFF2-40B4-BE49-F238E27FC236}">
                <a16:creationId xmlns:a16="http://schemas.microsoft.com/office/drawing/2014/main" id="{65441CA6-0868-1A5E-D765-2CE3DC2E75B6}"/>
              </a:ext>
            </a:extLst>
          </p:cNvPr>
          <p:cNvSpPr>
            <a:spLocks/>
          </p:cNvSpPr>
          <p:nvPr/>
        </p:nvSpPr>
        <p:spPr bwMode="auto">
          <a:xfrm>
            <a:off x="1027113" y="1555750"/>
            <a:ext cx="1836737" cy="1604963"/>
          </a:xfrm>
          <a:custGeom>
            <a:avLst/>
            <a:gdLst>
              <a:gd name="T0" fmla="*/ 1157 w 1157"/>
              <a:gd name="T1" fmla="*/ 0 h 1011"/>
              <a:gd name="T2" fmla="*/ 1157 w 1157"/>
              <a:gd name="T3" fmla="*/ 1011 h 1011"/>
              <a:gd name="T4" fmla="*/ 0 w 1157"/>
              <a:gd name="T5" fmla="*/ 1011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7" h="1011">
                <a:moveTo>
                  <a:pt x="1157" y="0"/>
                </a:moveTo>
                <a:lnTo>
                  <a:pt x="1157" y="1011"/>
                </a:lnTo>
                <a:lnTo>
                  <a:pt x="0" y="1011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08" name="Line 12">
            <a:extLst>
              <a:ext uri="{FF2B5EF4-FFF2-40B4-BE49-F238E27FC236}">
                <a16:creationId xmlns:a16="http://schemas.microsoft.com/office/drawing/2014/main" id="{1C701A23-0F17-1941-6C75-B851B9C018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7113" y="1555750"/>
            <a:ext cx="1836737" cy="1604963"/>
          </a:xfrm>
          <a:prstGeom prst="line">
            <a:avLst/>
          </a:prstGeom>
          <a:noFill/>
          <a:ln w="19050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09" name="Line 13">
            <a:extLst>
              <a:ext uri="{FF2B5EF4-FFF2-40B4-BE49-F238E27FC236}">
                <a16:creationId xmlns:a16="http://schemas.microsoft.com/office/drawing/2014/main" id="{CED53AAD-F7FB-C921-504D-5D05D508E8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4900" y="1633538"/>
            <a:ext cx="977900" cy="858837"/>
          </a:xfrm>
          <a:prstGeom prst="line">
            <a:avLst/>
          </a:prstGeom>
          <a:noFill/>
          <a:ln w="20638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10" name="Freeform 14">
            <a:extLst>
              <a:ext uri="{FF2B5EF4-FFF2-40B4-BE49-F238E27FC236}">
                <a16:creationId xmlns:a16="http://schemas.microsoft.com/office/drawing/2014/main" id="{89CF4CD9-E2D6-927C-C7AC-F2978A783769}"/>
              </a:ext>
            </a:extLst>
          </p:cNvPr>
          <p:cNvSpPr>
            <a:spLocks/>
          </p:cNvSpPr>
          <p:nvPr/>
        </p:nvSpPr>
        <p:spPr bwMode="auto">
          <a:xfrm>
            <a:off x="2025650" y="1560513"/>
            <a:ext cx="144463" cy="134937"/>
          </a:xfrm>
          <a:custGeom>
            <a:avLst/>
            <a:gdLst>
              <a:gd name="T0" fmla="*/ 10 w 28"/>
              <a:gd name="T1" fmla="*/ 16 h 26"/>
              <a:gd name="T2" fmla="*/ 0 w 28"/>
              <a:gd name="T3" fmla="*/ 13 h 26"/>
              <a:gd name="T4" fmla="*/ 0 w 28"/>
              <a:gd name="T5" fmla="*/ 13 h 26"/>
              <a:gd name="T6" fmla="*/ 14 w 28"/>
              <a:gd name="T7" fmla="*/ 8 h 26"/>
              <a:gd name="T8" fmla="*/ 28 w 28"/>
              <a:gd name="T9" fmla="*/ 0 h 26"/>
              <a:gd name="T10" fmla="*/ 19 w 28"/>
              <a:gd name="T11" fmla="*/ 13 h 26"/>
              <a:gd name="T12" fmla="*/ 12 w 28"/>
              <a:gd name="T13" fmla="*/ 26 h 26"/>
              <a:gd name="T14" fmla="*/ 11 w 28"/>
              <a:gd name="T15" fmla="*/ 26 h 26"/>
              <a:gd name="T16" fmla="*/ 10 w 28"/>
              <a:gd name="T17" fmla="*/ 1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" h="26">
                <a:moveTo>
                  <a:pt x="10" y="16"/>
                </a:move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4" y="8"/>
                  <a:pt x="14" y="8"/>
                  <a:pt x="14" y="8"/>
                </a:cubicBezTo>
                <a:cubicBezTo>
                  <a:pt x="19" y="5"/>
                  <a:pt x="23" y="3"/>
                  <a:pt x="28" y="0"/>
                </a:cubicBezTo>
                <a:cubicBezTo>
                  <a:pt x="25" y="4"/>
                  <a:pt x="22" y="8"/>
                  <a:pt x="19" y="13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lnTo>
                  <a:pt x="10" y="16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11" name="Rectangle 15">
            <a:extLst>
              <a:ext uri="{FF2B5EF4-FFF2-40B4-BE49-F238E27FC236}">
                <a16:creationId xmlns:a16="http://schemas.microsoft.com/office/drawing/2014/main" id="{14AFDA71-3640-1E8A-D0F7-04E1FC50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1525588"/>
            <a:ext cx="61912" cy="61912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112" name="Rectangle 16">
            <a:extLst>
              <a:ext uri="{FF2B5EF4-FFF2-40B4-BE49-F238E27FC236}">
                <a16:creationId xmlns:a16="http://schemas.microsoft.com/office/drawing/2014/main" id="{D2C04E58-4C0C-7CE4-D9A9-B0F7E47F6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3128963"/>
            <a:ext cx="61912" cy="63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113" name="Rectangle 17">
            <a:extLst>
              <a:ext uri="{FF2B5EF4-FFF2-40B4-BE49-F238E27FC236}">
                <a16:creationId xmlns:a16="http://schemas.microsoft.com/office/drawing/2014/main" id="{2A3BBD77-81E3-3F7B-F523-BAA08AA4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3128963"/>
            <a:ext cx="61912" cy="63500"/>
          </a:xfrm>
          <a:prstGeom prst="rect">
            <a:avLst/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114" name="Rectangle 18">
            <a:extLst>
              <a:ext uri="{FF2B5EF4-FFF2-40B4-BE49-F238E27FC236}">
                <a16:creationId xmlns:a16="http://schemas.microsoft.com/office/drawing/2014/main" id="{C5DBD946-3733-54C4-E149-787F6203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22177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y</a:t>
            </a:r>
            <a:endParaRPr lang="en-US" altLang="en-US" sz="2800"/>
          </a:p>
        </p:txBody>
      </p:sp>
      <p:sp>
        <p:nvSpPr>
          <p:cNvPr id="1028115" name="Rectangle 19">
            <a:extLst>
              <a:ext uri="{FF2B5EF4-FFF2-40B4-BE49-F238E27FC236}">
                <a16:creationId xmlns:a16="http://schemas.microsoft.com/office/drawing/2014/main" id="{4EE041B1-AEB6-6793-EA96-63BD9F90F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413" y="314801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x</a:t>
            </a:r>
            <a:endParaRPr lang="en-US" altLang="en-US" sz="2800"/>
          </a:p>
        </p:txBody>
      </p:sp>
      <p:sp>
        <p:nvSpPr>
          <p:cNvPr id="1028116" name="Freeform 20">
            <a:extLst>
              <a:ext uri="{FF2B5EF4-FFF2-40B4-BE49-F238E27FC236}">
                <a16:creationId xmlns:a16="http://schemas.microsoft.com/office/drawing/2014/main" id="{43B3E349-FE9F-5616-3400-84BFEC97B364}"/>
              </a:ext>
            </a:extLst>
          </p:cNvPr>
          <p:cNvSpPr>
            <a:spLocks/>
          </p:cNvSpPr>
          <p:nvPr/>
        </p:nvSpPr>
        <p:spPr bwMode="auto">
          <a:xfrm>
            <a:off x="2009775" y="2590800"/>
            <a:ext cx="1247775" cy="869950"/>
          </a:xfrm>
          <a:custGeom>
            <a:avLst/>
            <a:gdLst>
              <a:gd name="T0" fmla="*/ 0 w 786"/>
              <a:gd name="T1" fmla="*/ 548 h 548"/>
              <a:gd name="T2" fmla="*/ 786 w 786"/>
              <a:gd name="T3" fmla="*/ 548 h 548"/>
              <a:gd name="T4" fmla="*/ 786 w 786"/>
              <a:gd name="T5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6" h="548">
                <a:moveTo>
                  <a:pt x="0" y="548"/>
                </a:moveTo>
                <a:lnTo>
                  <a:pt x="786" y="548"/>
                </a:lnTo>
                <a:lnTo>
                  <a:pt x="786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17" name="Freeform 21">
            <a:extLst>
              <a:ext uri="{FF2B5EF4-FFF2-40B4-BE49-F238E27FC236}">
                <a16:creationId xmlns:a16="http://schemas.microsoft.com/office/drawing/2014/main" id="{B0CE1709-BA57-A86C-6341-6E9791C53632}"/>
              </a:ext>
            </a:extLst>
          </p:cNvPr>
          <p:cNvSpPr>
            <a:spLocks/>
          </p:cNvSpPr>
          <p:nvPr/>
        </p:nvSpPr>
        <p:spPr bwMode="auto">
          <a:xfrm>
            <a:off x="3211513" y="2482850"/>
            <a:ext cx="92075" cy="149225"/>
          </a:xfrm>
          <a:custGeom>
            <a:avLst/>
            <a:gdLst>
              <a:gd name="T0" fmla="*/ 9 w 18"/>
              <a:gd name="T1" fmla="*/ 24 h 29"/>
              <a:gd name="T2" fmla="*/ 1 w 18"/>
              <a:gd name="T3" fmla="*/ 29 h 29"/>
              <a:gd name="T4" fmla="*/ 0 w 18"/>
              <a:gd name="T5" fmla="*/ 29 h 29"/>
              <a:gd name="T6" fmla="*/ 6 w 18"/>
              <a:gd name="T7" fmla="*/ 14 h 29"/>
              <a:gd name="T8" fmla="*/ 9 w 18"/>
              <a:gd name="T9" fmla="*/ 0 h 29"/>
              <a:gd name="T10" fmla="*/ 12 w 18"/>
              <a:gd name="T11" fmla="*/ 14 h 29"/>
              <a:gd name="T12" fmla="*/ 18 w 18"/>
              <a:gd name="T13" fmla="*/ 29 h 29"/>
              <a:gd name="T14" fmla="*/ 18 w 18"/>
              <a:gd name="T15" fmla="*/ 29 h 29"/>
              <a:gd name="T16" fmla="*/ 9 w 18"/>
              <a:gd name="T17" fmla="*/ 24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" h="29">
                <a:moveTo>
                  <a:pt x="9" y="24"/>
                </a:move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6" y="14"/>
                  <a:pt x="6" y="14"/>
                  <a:pt x="6" y="14"/>
                </a:cubicBezTo>
                <a:cubicBezTo>
                  <a:pt x="7" y="10"/>
                  <a:pt x="8" y="5"/>
                  <a:pt x="9" y="0"/>
                </a:cubicBezTo>
                <a:cubicBezTo>
                  <a:pt x="10" y="5"/>
                  <a:pt x="11" y="10"/>
                  <a:pt x="12" y="14"/>
                </a:cubicBezTo>
                <a:cubicBezTo>
                  <a:pt x="18" y="29"/>
                  <a:pt x="18" y="29"/>
                  <a:pt x="18" y="29"/>
                </a:cubicBezTo>
                <a:cubicBezTo>
                  <a:pt x="18" y="29"/>
                  <a:pt x="18" y="29"/>
                  <a:pt x="18" y="29"/>
                </a:cubicBezTo>
                <a:lnTo>
                  <a:pt x="9" y="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118" name="Rectangle 22">
            <a:extLst>
              <a:ext uri="{FF2B5EF4-FFF2-40B4-BE49-F238E27FC236}">
                <a16:creationId xmlns:a16="http://schemas.microsoft.com/office/drawing/2014/main" id="{80966CDC-6842-646C-5E36-4AE73FF3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1212850"/>
            <a:ext cx="9239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destination</a:t>
            </a:r>
            <a:endParaRPr lang="en-US" altLang="en-US" sz="2800"/>
          </a:p>
        </p:txBody>
      </p:sp>
      <p:sp>
        <p:nvSpPr>
          <p:cNvPr id="1028119" name="Rectangle 23">
            <a:extLst>
              <a:ext uri="{FF2B5EF4-FFF2-40B4-BE49-F238E27FC236}">
                <a16:creationId xmlns:a16="http://schemas.microsoft.com/office/drawing/2014/main" id="{5AE2AE42-B88E-1DFD-EF2B-A96B65D4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3494088"/>
            <a:ext cx="9017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Manhattan</a:t>
            </a:r>
            <a:endParaRPr lang="en-US" altLang="en-US" sz="2800"/>
          </a:p>
        </p:txBody>
      </p:sp>
      <p:sp>
        <p:nvSpPr>
          <p:cNvPr id="1028120" name="Rectangle 24">
            <a:extLst>
              <a:ext uri="{FF2B5EF4-FFF2-40B4-BE49-F238E27FC236}">
                <a16:creationId xmlns:a16="http://schemas.microsoft.com/office/drawing/2014/main" id="{28631023-EDD7-8040-E1CE-2B815A374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2911475"/>
            <a:ext cx="5730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source</a:t>
            </a:r>
            <a:endParaRPr lang="en-US" altLang="en-US" sz="2800"/>
          </a:p>
        </p:txBody>
      </p:sp>
      <p:sp>
        <p:nvSpPr>
          <p:cNvPr id="1028121" name="Rectangle 25">
            <a:extLst>
              <a:ext uri="{FF2B5EF4-FFF2-40B4-BE49-F238E27FC236}">
                <a16:creationId xmlns:a16="http://schemas.microsoft.com/office/drawing/2014/main" id="{3CD9C4A0-9E2A-CBBC-924F-EFD141464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988" y="2071688"/>
            <a:ext cx="5715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i="0">
                <a:solidFill>
                  <a:srgbClr val="999999"/>
                </a:solidFill>
              </a:rPr>
              <a:t>diagonal</a:t>
            </a:r>
            <a:endParaRPr lang="en-US" altLang="en-US" sz="2800"/>
          </a:p>
        </p:txBody>
      </p:sp>
      <p:sp>
        <p:nvSpPr>
          <p:cNvPr id="1028122" name="Text Box 26">
            <a:extLst>
              <a:ext uri="{FF2B5EF4-FFF2-40B4-BE49-F238E27FC236}">
                <a16:creationId xmlns:a16="http://schemas.microsoft.com/office/drawing/2014/main" id="{135DF462-CAE6-DB53-4DC7-986158D60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2400"/>
            <a:ext cx="4876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Tx/>
              <a:buChar char="•"/>
            </a:pPr>
            <a:r>
              <a:rPr lang="en-US" altLang="en-US" sz="1800" i="0">
                <a:latin typeface="Verdana" panose="020B0604030504040204" pitchFamily="34" charset="0"/>
              </a:rPr>
              <a:t> </a:t>
            </a:r>
            <a:r>
              <a:rPr lang="en-US" altLang="en-US" sz="1800" i="0"/>
              <a:t>20+% Interconnect length reduction</a:t>
            </a:r>
          </a:p>
          <a:p>
            <a:pPr eaLnBrk="1" hangingPunct="1">
              <a:buFontTx/>
              <a:buChar char="•"/>
            </a:pPr>
            <a:r>
              <a:rPr lang="en-US" altLang="en-US" sz="1800" i="0"/>
              <a:t> Clock speed</a:t>
            </a:r>
            <a:br>
              <a:rPr lang="en-US" altLang="en-US" sz="1800" i="0"/>
            </a:br>
            <a:r>
              <a:rPr lang="en-US" altLang="en-US" sz="1800" i="0"/>
              <a:t>  Signal integrity</a:t>
            </a:r>
            <a:br>
              <a:rPr lang="en-US" altLang="en-US" sz="1800" i="0"/>
            </a:br>
            <a:r>
              <a:rPr lang="en-US" altLang="en-US" sz="1800" i="0"/>
              <a:t>  Power integrity</a:t>
            </a:r>
            <a:r>
              <a:rPr lang="en-US" altLang="en-US" sz="1800" i="0">
                <a:sym typeface="Symbol" pitchFamily="2" charset="2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altLang="en-US" sz="1800" i="0">
                <a:sym typeface="Symbol" pitchFamily="2" charset="2"/>
              </a:rPr>
              <a:t> </a:t>
            </a:r>
            <a:r>
              <a:rPr lang="en-US" altLang="en-US" sz="1800" i="0"/>
              <a:t>15+% Smaller chips </a:t>
            </a:r>
            <a:br>
              <a:rPr lang="en-US" altLang="en-US" sz="1800" i="0"/>
            </a:br>
            <a:r>
              <a:rPr lang="en-US" altLang="en-US" sz="1800" i="0"/>
              <a:t>  plus 30+% via reduction</a:t>
            </a:r>
          </a:p>
        </p:txBody>
      </p:sp>
      <p:sp>
        <p:nvSpPr>
          <p:cNvPr id="1028123" name="Text Box 27">
            <a:extLst>
              <a:ext uri="{FF2B5EF4-FFF2-40B4-BE49-F238E27FC236}">
                <a16:creationId xmlns:a16="http://schemas.microsoft.com/office/drawing/2014/main" id="{CBED1D65-780D-A80A-5607-721693390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361113"/>
            <a:ext cx="3194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Courtesy Cadence X-initiative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>
            <a:extLst>
              <a:ext uri="{FF2B5EF4-FFF2-40B4-BE49-F238E27FC236}">
                <a16:creationId xmlns:a16="http://schemas.microsoft.com/office/drawing/2014/main" id="{DC6B16CC-3712-E07B-47F8-A9837B764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z="4000"/>
              <a:t>Using Bypasses</a:t>
            </a:r>
          </a:p>
        </p:txBody>
      </p:sp>
      <p:sp>
        <p:nvSpPr>
          <p:cNvPr id="1035272" name="Freeform 8">
            <a:extLst>
              <a:ext uri="{FF2B5EF4-FFF2-40B4-BE49-F238E27FC236}">
                <a16:creationId xmlns:a16="http://schemas.microsoft.com/office/drawing/2014/main" id="{91C80F34-9ED2-4E34-E8AA-812F57BC3E84}"/>
              </a:ext>
            </a:extLst>
          </p:cNvPr>
          <p:cNvSpPr>
            <a:spLocks/>
          </p:cNvSpPr>
          <p:nvPr/>
        </p:nvSpPr>
        <p:spPr bwMode="auto">
          <a:xfrm>
            <a:off x="1363663" y="1682750"/>
            <a:ext cx="573087" cy="566738"/>
          </a:xfrm>
          <a:custGeom>
            <a:avLst/>
            <a:gdLst>
              <a:gd name="T0" fmla="*/ 361 w 361"/>
              <a:gd name="T1" fmla="*/ 177 h 357"/>
              <a:gd name="T2" fmla="*/ 0 w 361"/>
              <a:gd name="T3" fmla="*/ 357 h 357"/>
              <a:gd name="T4" fmla="*/ 0 w 361"/>
              <a:gd name="T5" fmla="*/ 0 h 357"/>
              <a:gd name="T6" fmla="*/ 361 w 361"/>
              <a:gd name="T7" fmla="*/ 17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357">
                <a:moveTo>
                  <a:pt x="361" y="177"/>
                </a:moveTo>
                <a:lnTo>
                  <a:pt x="0" y="357"/>
                </a:lnTo>
                <a:lnTo>
                  <a:pt x="0" y="0"/>
                </a:lnTo>
                <a:lnTo>
                  <a:pt x="361" y="177"/>
                </a:lnTo>
                <a:close/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73" name="Freeform 9">
            <a:extLst>
              <a:ext uri="{FF2B5EF4-FFF2-40B4-BE49-F238E27FC236}">
                <a16:creationId xmlns:a16="http://schemas.microsoft.com/office/drawing/2014/main" id="{B90AF70A-33F6-C69D-7710-C113D7F065F2}"/>
              </a:ext>
            </a:extLst>
          </p:cNvPr>
          <p:cNvSpPr>
            <a:spLocks/>
          </p:cNvSpPr>
          <p:nvPr/>
        </p:nvSpPr>
        <p:spPr bwMode="auto">
          <a:xfrm>
            <a:off x="7510463" y="1682750"/>
            <a:ext cx="573087" cy="566738"/>
          </a:xfrm>
          <a:custGeom>
            <a:avLst/>
            <a:gdLst>
              <a:gd name="T0" fmla="*/ 0 w 361"/>
              <a:gd name="T1" fmla="*/ 177 h 357"/>
              <a:gd name="T2" fmla="*/ 361 w 361"/>
              <a:gd name="T3" fmla="*/ 357 h 357"/>
              <a:gd name="T4" fmla="*/ 361 w 361"/>
              <a:gd name="T5" fmla="*/ 0 h 357"/>
              <a:gd name="T6" fmla="*/ 0 w 361"/>
              <a:gd name="T7" fmla="*/ 17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1" h="357">
                <a:moveTo>
                  <a:pt x="0" y="177"/>
                </a:moveTo>
                <a:lnTo>
                  <a:pt x="361" y="357"/>
                </a:lnTo>
                <a:lnTo>
                  <a:pt x="361" y="0"/>
                </a:lnTo>
                <a:lnTo>
                  <a:pt x="0" y="177"/>
                </a:lnTo>
                <a:close/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74" name="Line 10">
            <a:extLst>
              <a:ext uri="{FF2B5EF4-FFF2-40B4-BE49-F238E27FC236}">
                <a16:creationId xmlns:a16="http://schemas.microsoft.com/office/drawing/2014/main" id="{F6C39224-7419-1375-3616-757AF0A25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6750" y="1963738"/>
            <a:ext cx="5573713" cy="1587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75" name="Line 11">
            <a:extLst>
              <a:ext uri="{FF2B5EF4-FFF2-40B4-BE49-F238E27FC236}">
                <a16:creationId xmlns:a16="http://schemas.microsoft.com/office/drawing/2014/main" id="{15D9CE17-14ED-67E9-0E24-68AFB813B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" y="1963738"/>
            <a:ext cx="741363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76" name="Rectangle 12">
            <a:extLst>
              <a:ext uri="{FF2B5EF4-FFF2-40B4-BE49-F238E27FC236}">
                <a16:creationId xmlns:a16="http://schemas.microsoft.com/office/drawing/2014/main" id="{48776373-04BB-5EE2-4918-C873249A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013" y="1370013"/>
            <a:ext cx="5413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Driver</a:t>
            </a:r>
            <a:endParaRPr lang="en-US" altLang="en-US"/>
          </a:p>
        </p:txBody>
      </p:sp>
      <p:sp>
        <p:nvSpPr>
          <p:cNvPr id="1035277" name="Rectangle 13">
            <a:extLst>
              <a:ext uri="{FF2B5EF4-FFF2-40B4-BE49-F238E27FC236}">
                <a16:creationId xmlns:a16="http://schemas.microsoft.com/office/drawing/2014/main" id="{B9FBE438-7925-0209-C9CF-7B6FEB07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1652588"/>
            <a:ext cx="1824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Polysilicon word line</a:t>
            </a:r>
            <a:endParaRPr lang="en-US" altLang="en-US"/>
          </a:p>
        </p:txBody>
      </p:sp>
      <p:sp>
        <p:nvSpPr>
          <p:cNvPr id="1035278" name="Rectangle 14">
            <a:extLst>
              <a:ext uri="{FF2B5EF4-FFF2-40B4-BE49-F238E27FC236}">
                <a16:creationId xmlns:a16="http://schemas.microsoft.com/office/drawing/2014/main" id="{77C38416-435D-4561-6740-E0940F670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740275"/>
            <a:ext cx="1824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Polysilicon word line</a:t>
            </a:r>
            <a:endParaRPr lang="en-US" altLang="en-US"/>
          </a:p>
        </p:txBody>
      </p:sp>
      <p:sp>
        <p:nvSpPr>
          <p:cNvPr id="1035279" name="Rectangle 15">
            <a:extLst>
              <a:ext uri="{FF2B5EF4-FFF2-40B4-BE49-F238E27FC236}">
                <a16:creationId xmlns:a16="http://schemas.microsoft.com/office/drawing/2014/main" id="{2BEF9232-FD21-69F8-BF10-C5EA2293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2586038"/>
            <a:ext cx="1365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Metal word line</a:t>
            </a:r>
            <a:endParaRPr lang="en-US" altLang="en-US"/>
          </a:p>
        </p:txBody>
      </p:sp>
      <p:sp>
        <p:nvSpPr>
          <p:cNvPr id="1035280" name="Rectangle 16">
            <a:extLst>
              <a:ext uri="{FF2B5EF4-FFF2-40B4-BE49-F238E27FC236}">
                <a16:creationId xmlns:a16="http://schemas.microsoft.com/office/drawing/2014/main" id="{E99F4D24-B227-A850-38B9-C385BD557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3779838"/>
            <a:ext cx="1196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Metal bypass</a:t>
            </a:r>
            <a:endParaRPr lang="en-US" altLang="en-US"/>
          </a:p>
        </p:txBody>
      </p:sp>
      <p:sp>
        <p:nvSpPr>
          <p:cNvPr id="1035281" name="Rectangle 17">
            <a:extLst>
              <a:ext uri="{FF2B5EF4-FFF2-40B4-BE49-F238E27FC236}">
                <a16:creationId xmlns:a16="http://schemas.microsoft.com/office/drawing/2014/main" id="{BCAC45FD-7522-B0F9-949E-8F9622025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3822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315263"/>
                </a:solidFill>
              </a:rPr>
              <a:t>Driving a word line from both sides</a:t>
            </a:r>
            <a:endParaRPr lang="en-US" altLang="en-US" sz="2800" b="1">
              <a:solidFill>
                <a:srgbClr val="315263"/>
              </a:solidFill>
            </a:endParaRPr>
          </a:p>
        </p:txBody>
      </p:sp>
      <p:sp>
        <p:nvSpPr>
          <p:cNvPr id="1035282" name="Rectangle 18">
            <a:extLst>
              <a:ext uri="{FF2B5EF4-FFF2-40B4-BE49-F238E27FC236}">
                <a16:creationId xmlns:a16="http://schemas.microsoft.com/office/drawing/2014/main" id="{32308DC3-AEE8-A3D6-A880-A46A18B13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257800"/>
            <a:ext cx="2336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315263"/>
                </a:solidFill>
              </a:rPr>
              <a:t>Using a metal bypass</a:t>
            </a:r>
            <a:endParaRPr lang="en-US" altLang="en-US" sz="1800" b="1">
              <a:solidFill>
                <a:srgbClr val="315263"/>
              </a:solidFill>
            </a:endParaRPr>
          </a:p>
        </p:txBody>
      </p:sp>
      <p:sp>
        <p:nvSpPr>
          <p:cNvPr id="1035283" name="Rectangle 19">
            <a:extLst>
              <a:ext uri="{FF2B5EF4-FFF2-40B4-BE49-F238E27FC236}">
                <a16:creationId xmlns:a16="http://schemas.microsoft.com/office/drawing/2014/main" id="{548EBB30-8D8B-C699-AA86-98644B16A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164465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035284" name="Rectangle 20">
            <a:extLst>
              <a:ext uri="{FF2B5EF4-FFF2-40B4-BE49-F238E27FC236}">
                <a16:creationId xmlns:a16="http://schemas.microsoft.com/office/drawing/2014/main" id="{5471F99C-5A68-C81C-CCAE-2120B2BB4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4649788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WL</a:t>
            </a:r>
            <a:endParaRPr lang="en-US" altLang="en-US"/>
          </a:p>
        </p:txBody>
      </p:sp>
      <p:sp>
        <p:nvSpPr>
          <p:cNvPr id="1035285" name="Rectangle 21">
            <a:extLst>
              <a:ext uri="{FF2B5EF4-FFF2-40B4-BE49-F238E27FC236}">
                <a16:creationId xmlns:a16="http://schemas.microsoft.com/office/drawing/2014/main" id="{AA90B957-91AC-69D5-0733-921258FB2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464978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K</a:t>
            </a:r>
            <a:endParaRPr lang="en-US" altLang="en-US"/>
          </a:p>
        </p:txBody>
      </p:sp>
      <p:sp>
        <p:nvSpPr>
          <p:cNvPr id="1035286" name="Rectangle 22">
            <a:extLst>
              <a:ext uri="{FF2B5EF4-FFF2-40B4-BE49-F238E27FC236}">
                <a16:creationId xmlns:a16="http://schemas.microsoft.com/office/drawing/2014/main" id="{59FAB617-6510-7FF9-2A29-E3640032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0" y="4649788"/>
            <a:ext cx="4048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cells</a:t>
            </a:r>
            <a:endParaRPr lang="en-US" altLang="en-US"/>
          </a:p>
        </p:txBody>
      </p:sp>
      <p:sp>
        <p:nvSpPr>
          <p:cNvPr id="1035287" name="Rectangle 23">
            <a:extLst>
              <a:ext uri="{FF2B5EF4-FFF2-40B4-BE49-F238E27FC236}">
                <a16:creationId xmlns:a16="http://schemas.microsoft.com/office/drawing/2014/main" id="{49F92A6B-4964-28DB-A050-914944924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906588"/>
            <a:ext cx="112712" cy="1127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88" name="Freeform 24">
            <a:extLst>
              <a:ext uri="{FF2B5EF4-FFF2-40B4-BE49-F238E27FC236}">
                <a16:creationId xmlns:a16="http://schemas.microsoft.com/office/drawing/2014/main" id="{F8BC54D6-E687-5301-0727-390BB8F12EBA}"/>
              </a:ext>
            </a:extLst>
          </p:cNvPr>
          <p:cNvSpPr>
            <a:spLocks/>
          </p:cNvSpPr>
          <p:nvPr/>
        </p:nvSpPr>
        <p:spPr bwMode="auto">
          <a:xfrm>
            <a:off x="1076325" y="1963738"/>
            <a:ext cx="7292975" cy="534987"/>
          </a:xfrm>
          <a:custGeom>
            <a:avLst/>
            <a:gdLst>
              <a:gd name="T0" fmla="*/ 0 w 4594"/>
              <a:gd name="T1" fmla="*/ 0 h 337"/>
              <a:gd name="T2" fmla="*/ 0 w 4594"/>
              <a:gd name="T3" fmla="*/ 337 h 337"/>
              <a:gd name="T4" fmla="*/ 4594 w 4594"/>
              <a:gd name="T5" fmla="*/ 337 h 337"/>
              <a:gd name="T6" fmla="*/ 4594 w 4594"/>
              <a:gd name="T7" fmla="*/ 0 h 337"/>
              <a:gd name="T8" fmla="*/ 4414 w 4594"/>
              <a:gd name="T9" fmla="*/ 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94" h="337">
                <a:moveTo>
                  <a:pt x="0" y="0"/>
                </a:moveTo>
                <a:lnTo>
                  <a:pt x="0" y="337"/>
                </a:lnTo>
                <a:lnTo>
                  <a:pt x="4594" y="337"/>
                </a:lnTo>
                <a:lnTo>
                  <a:pt x="4594" y="0"/>
                </a:lnTo>
                <a:lnTo>
                  <a:pt x="4414" y="0"/>
                </a:lnTo>
              </a:path>
            </a:pathLst>
          </a:custGeom>
          <a:noFill/>
          <a:ln w="19050" cap="flat" cmpd="sng">
            <a:solidFill>
              <a:srgbClr val="3366C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89" name="Line 25">
            <a:extLst>
              <a:ext uri="{FF2B5EF4-FFF2-40B4-BE49-F238E27FC236}">
                <a16:creationId xmlns:a16="http://schemas.microsoft.com/office/drawing/2014/main" id="{0F50FBF0-29AC-250E-3C0B-5F05EA9AD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8" y="4546600"/>
            <a:ext cx="7305675" cy="1588"/>
          </a:xfrm>
          <a:prstGeom prst="line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0" name="Line 26">
            <a:extLst>
              <a:ext uri="{FF2B5EF4-FFF2-40B4-BE49-F238E27FC236}">
                <a16:creationId xmlns:a16="http://schemas.microsoft.com/office/drawing/2014/main" id="{B3E2EBB9-CC83-7104-FC5B-9CEBF1CB24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188" y="4141788"/>
            <a:ext cx="7305675" cy="1587"/>
          </a:xfrm>
          <a:prstGeom prst="line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1" name="Rectangle 27">
            <a:extLst>
              <a:ext uri="{FF2B5EF4-FFF2-40B4-BE49-F238E27FC236}">
                <a16:creationId xmlns:a16="http://schemas.microsoft.com/office/drawing/2014/main" id="{2B3AD58F-3486-A407-45A2-F8E23CB04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875" y="4491038"/>
            <a:ext cx="112713" cy="1127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2" name="Line 28">
            <a:extLst>
              <a:ext uri="{FF2B5EF4-FFF2-40B4-BE49-F238E27FC236}">
                <a16:creationId xmlns:a16="http://schemas.microsoft.com/office/drawing/2014/main" id="{8F51C6B6-D0C3-16B2-47CD-48AD8276FB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5438" y="4141788"/>
            <a:ext cx="1587" cy="404812"/>
          </a:xfrm>
          <a:prstGeom prst="line">
            <a:avLst/>
          </a:prstGeom>
          <a:noFill/>
          <a:ln w="1270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3" name="Rectangle 29">
            <a:extLst>
              <a:ext uri="{FF2B5EF4-FFF2-40B4-BE49-F238E27FC236}">
                <a16:creationId xmlns:a16="http://schemas.microsoft.com/office/drawing/2014/main" id="{64150814-B50A-8CEC-DBB5-67265E93F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491038"/>
            <a:ext cx="112712" cy="1127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4" name="Line 30">
            <a:extLst>
              <a:ext uri="{FF2B5EF4-FFF2-40B4-BE49-F238E27FC236}">
                <a16:creationId xmlns:a16="http://schemas.microsoft.com/office/drawing/2014/main" id="{77B523A3-4C2A-BFF9-F96A-F7B13E2F2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4113" y="4141788"/>
            <a:ext cx="1587" cy="404812"/>
          </a:xfrm>
          <a:prstGeom prst="line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5" name="Rectangle 31">
            <a:extLst>
              <a:ext uri="{FF2B5EF4-FFF2-40B4-BE49-F238E27FC236}">
                <a16:creationId xmlns:a16="http://schemas.microsoft.com/office/drawing/2014/main" id="{F441796B-FA2A-F9CE-7AE6-37FFB76BB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4491038"/>
            <a:ext cx="112713" cy="1127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6" name="Line 32">
            <a:extLst>
              <a:ext uri="{FF2B5EF4-FFF2-40B4-BE49-F238E27FC236}">
                <a16:creationId xmlns:a16="http://schemas.microsoft.com/office/drawing/2014/main" id="{AA510C6C-7E6B-3727-9B11-B9C1614A63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7550" y="4141788"/>
            <a:ext cx="1588" cy="404812"/>
          </a:xfrm>
          <a:prstGeom prst="line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7" name="Rectangle 33">
            <a:extLst>
              <a:ext uri="{FF2B5EF4-FFF2-40B4-BE49-F238E27FC236}">
                <a16:creationId xmlns:a16="http://schemas.microsoft.com/office/drawing/2014/main" id="{5D217DEF-0031-51E0-B276-5BFDC98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4491038"/>
            <a:ext cx="112712" cy="1127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8" name="Line 34">
            <a:extLst>
              <a:ext uri="{FF2B5EF4-FFF2-40B4-BE49-F238E27FC236}">
                <a16:creationId xmlns:a16="http://schemas.microsoft.com/office/drawing/2014/main" id="{A11ED5E7-7192-206B-E1AE-F5AEC9E858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4638" y="4141788"/>
            <a:ext cx="1587" cy="404812"/>
          </a:xfrm>
          <a:prstGeom prst="line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299" name="Rectangle 35">
            <a:extLst>
              <a:ext uri="{FF2B5EF4-FFF2-40B4-BE49-F238E27FC236}">
                <a16:creationId xmlns:a16="http://schemas.microsoft.com/office/drawing/2014/main" id="{A0F2D7F1-20FA-4854-494C-8660C7BC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4491038"/>
            <a:ext cx="112712" cy="1127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300" name="Line 36">
            <a:extLst>
              <a:ext uri="{FF2B5EF4-FFF2-40B4-BE49-F238E27FC236}">
                <a16:creationId xmlns:a16="http://schemas.microsoft.com/office/drawing/2014/main" id="{E432AD23-C594-FEBF-FE48-07FE97C6E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6325" y="4141788"/>
            <a:ext cx="1588" cy="404812"/>
          </a:xfrm>
          <a:prstGeom prst="line">
            <a:avLst/>
          </a:prstGeom>
          <a:noFill/>
          <a:ln w="19050">
            <a:solidFill>
              <a:srgbClr val="3366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>
            <a:extLst>
              <a:ext uri="{FF2B5EF4-FFF2-40B4-BE49-F238E27FC236}">
                <a16:creationId xmlns:a16="http://schemas.microsoft.com/office/drawing/2014/main" id="{1D095734-5A65-808D-22D5-8B4FA41DE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Reducing RC-delay</a:t>
            </a:r>
          </a:p>
        </p:txBody>
      </p:sp>
      <p:pic>
        <p:nvPicPr>
          <p:cNvPr id="907267" name="Picture 3">
            <a:extLst>
              <a:ext uri="{FF2B5EF4-FFF2-40B4-BE49-F238E27FC236}">
                <a16:creationId xmlns:a16="http://schemas.microsoft.com/office/drawing/2014/main" id="{D580DE11-964B-9B9C-FB9F-952F39007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4" t="29247" r="17343" b="18280"/>
          <a:stretch>
            <a:fillRect/>
          </a:stretch>
        </p:blipFill>
        <p:spPr bwMode="auto">
          <a:xfrm>
            <a:off x="990600" y="1752600"/>
            <a:ext cx="7162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7268" name="Text Box 4">
            <a:extLst>
              <a:ext uri="{FF2B5EF4-FFF2-40B4-BE49-F238E27FC236}">
                <a16:creationId xmlns:a16="http://schemas.microsoft.com/office/drawing/2014/main" id="{D876A394-C9CB-1A53-F8B1-5D6B2B498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811713"/>
            <a:ext cx="127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0000B6"/>
                </a:solidFill>
              </a:rPr>
              <a:t>Repeater</a:t>
            </a:r>
          </a:p>
        </p:txBody>
      </p:sp>
      <p:sp>
        <p:nvSpPr>
          <p:cNvPr id="907269" name="Line 5">
            <a:extLst>
              <a:ext uri="{FF2B5EF4-FFF2-40B4-BE49-F238E27FC236}">
                <a16:creationId xmlns:a16="http://schemas.microsoft.com/office/drawing/2014/main" id="{AABFFFCE-AA2C-9410-BB67-2A01A5600D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200400"/>
            <a:ext cx="533400" cy="1524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7270" name="Text Box 6">
            <a:extLst>
              <a:ext uri="{FF2B5EF4-FFF2-40B4-BE49-F238E27FC236}">
                <a16:creationId xmlns:a16="http://schemas.microsoft.com/office/drawing/2014/main" id="{E9EB6E6A-A607-8197-2480-C08E5EBA5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449888"/>
            <a:ext cx="165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/>
              <a:t>(chapter 5)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>
            <a:extLst>
              <a:ext uri="{FF2B5EF4-FFF2-40B4-BE49-F238E27FC236}">
                <a16:creationId xmlns:a16="http://schemas.microsoft.com/office/drawing/2014/main" id="{4E4AC1E8-9EB0-BA07-7F5D-BB5D42831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altLang="en-US" sz="4000"/>
              <a:t>Repeater Insertion (Revisited)</a:t>
            </a:r>
          </a:p>
        </p:txBody>
      </p:sp>
      <p:pic>
        <p:nvPicPr>
          <p:cNvPr id="1031172" name="Picture 4">
            <a:extLst>
              <a:ext uri="{FF2B5EF4-FFF2-40B4-BE49-F238E27FC236}">
                <a16:creationId xmlns:a16="http://schemas.microsoft.com/office/drawing/2014/main" id="{3EB4D803-135C-6898-8099-9571AE13D693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905000"/>
            <a:ext cx="5715000" cy="181292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031174" name="Picture 6">
            <a:extLst>
              <a:ext uri="{FF2B5EF4-FFF2-40B4-BE49-F238E27FC236}">
                <a16:creationId xmlns:a16="http://schemas.microsoft.com/office/drawing/2014/main" id="{7B082401-BFE0-217A-C203-14E8CC2A4A78}"/>
              </a:ext>
            </a:extLst>
          </p:cNvPr>
          <p:cNvPicPr>
            <a:picLocks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7" b="28268"/>
          <a:stretch>
            <a:fillRect/>
          </a:stretch>
        </p:blipFill>
        <p:spPr>
          <a:xfrm>
            <a:off x="457200" y="5021263"/>
            <a:ext cx="3276600" cy="8382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1031176" name="Picture 8">
            <a:extLst>
              <a:ext uri="{FF2B5EF4-FFF2-40B4-BE49-F238E27FC236}">
                <a16:creationId xmlns:a16="http://schemas.microsoft.com/office/drawing/2014/main" id="{999DA5F1-660E-742F-47E5-089B20F6F6D6}"/>
              </a:ext>
            </a:extLst>
          </p:cNvPr>
          <p:cNvPicPr>
            <a:picLocks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4868863"/>
            <a:ext cx="5105400" cy="107473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31178" name="Text Box 10">
            <a:extLst>
              <a:ext uri="{FF2B5EF4-FFF2-40B4-BE49-F238E27FC236}">
                <a16:creationId xmlns:a16="http://schemas.microsoft.com/office/drawing/2014/main" id="{BB08985E-3ED0-14D9-8B2D-AB824EAB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295400"/>
            <a:ext cx="5627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315263"/>
                </a:solidFill>
              </a:rPr>
              <a:t>Taking the repeater loading into account</a:t>
            </a:r>
          </a:p>
        </p:txBody>
      </p:sp>
      <p:sp>
        <p:nvSpPr>
          <p:cNvPr id="1031179" name="Text Box 11">
            <a:extLst>
              <a:ext uri="{FF2B5EF4-FFF2-40B4-BE49-F238E27FC236}">
                <a16:creationId xmlns:a16="http://schemas.microsoft.com/office/drawing/2014/main" id="{D1B99E77-8272-DE8A-9F7A-1B2B55C66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54463"/>
            <a:ext cx="7620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For a given technology and a given interconnect layer, there exists an optimal length of the wire segments between repeaters. The delay of these wire segments is </a:t>
            </a:r>
            <a:r>
              <a:rPr lang="en-US" altLang="en-US" sz="1800" b="1" i="0">
                <a:solidFill>
                  <a:srgbClr val="C66B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independent of the routing layer!</a:t>
            </a:r>
          </a:p>
        </p:txBody>
      </p:sp>
      <p:sp>
        <p:nvSpPr>
          <p:cNvPr id="1031180" name="Rectangle 12">
            <a:extLst>
              <a:ext uri="{FF2B5EF4-FFF2-40B4-BE49-F238E27FC236}">
                <a16:creationId xmlns:a16="http://schemas.microsoft.com/office/drawing/2014/main" id="{FAEC4CA0-A820-AA97-76FA-E5A245E6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802063"/>
            <a:ext cx="8763000" cy="2133600"/>
          </a:xfrm>
          <a:prstGeom prst="rect">
            <a:avLst/>
          </a:prstGeom>
          <a:noFill/>
          <a:ln w="38100">
            <a:solidFill>
              <a:srgbClr val="C66B5A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>
            <a:extLst>
              <a:ext uri="{FF2B5EF4-FFF2-40B4-BE49-F238E27FC236}">
                <a16:creationId xmlns:a16="http://schemas.microsoft.com/office/drawing/2014/main" id="{74479CE0-A608-E5A2-D990-78AD05EEE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Capacitive Cross Talk</a:t>
            </a:r>
            <a:br>
              <a:rPr lang="en-US" altLang="en-US"/>
            </a:br>
            <a:r>
              <a:rPr lang="en-US" altLang="en-US"/>
              <a:t>Dynamic Node</a:t>
            </a:r>
          </a:p>
        </p:txBody>
      </p:sp>
      <p:sp>
        <p:nvSpPr>
          <p:cNvPr id="937988" name="Text Box 4">
            <a:extLst>
              <a:ext uri="{FF2B5EF4-FFF2-40B4-BE49-F238E27FC236}">
                <a16:creationId xmlns:a16="http://schemas.microsoft.com/office/drawing/2014/main" id="{74659801-B0FA-E0AC-9B6E-2CA26BAA2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824538"/>
            <a:ext cx="3973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>
                <a:solidFill>
                  <a:srgbClr val="0000B6"/>
                </a:solidFill>
              </a:rPr>
              <a:t>3 x 1 </a:t>
            </a:r>
            <a:r>
              <a:rPr lang="en-US" altLang="en-US" sz="1800" i="0">
                <a:solidFill>
                  <a:srgbClr val="0000B6"/>
                </a:solidFill>
                <a:latin typeface="Symbol" pitchFamily="2" charset="2"/>
              </a:rPr>
              <a:t>m</a:t>
            </a:r>
            <a:r>
              <a:rPr lang="en-US" altLang="en-US" sz="1800" i="0">
                <a:solidFill>
                  <a:srgbClr val="0000B6"/>
                </a:solidFill>
              </a:rPr>
              <a:t>m overlap: 0.19 V disturbance </a:t>
            </a:r>
          </a:p>
        </p:txBody>
      </p:sp>
      <p:sp>
        <p:nvSpPr>
          <p:cNvPr id="937991" name="Rectangle 7">
            <a:extLst>
              <a:ext uri="{FF2B5EF4-FFF2-40B4-BE49-F238E27FC236}">
                <a16:creationId xmlns:a16="http://schemas.microsoft.com/office/drawing/2014/main" id="{6B6503BA-DF34-9F32-D07F-1BC7D89D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248025"/>
            <a:ext cx="254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992" name="Rectangle 8">
            <a:extLst>
              <a:ext uri="{FF2B5EF4-FFF2-40B4-BE49-F238E27FC236}">
                <a16:creationId xmlns:a16="http://schemas.microsoft.com/office/drawing/2014/main" id="{88AB99AC-C29C-263F-6F32-187D27696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2927350"/>
            <a:ext cx="254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995" name="Rectangle 11">
            <a:extLst>
              <a:ext uri="{FF2B5EF4-FFF2-40B4-BE49-F238E27FC236}">
                <a16:creationId xmlns:a16="http://schemas.microsoft.com/office/drawing/2014/main" id="{308B1E81-A64A-C29D-65EF-BF890F8D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2900363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997" name="Rectangle 13">
            <a:extLst>
              <a:ext uri="{FF2B5EF4-FFF2-40B4-BE49-F238E27FC236}">
                <a16:creationId xmlns:a16="http://schemas.microsoft.com/office/drawing/2014/main" id="{5D5422F7-0347-6CBC-73F3-EAFEF735A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2498725"/>
            <a:ext cx="254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7998" name="Rectangle 14">
            <a:extLst>
              <a:ext uri="{FF2B5EF4-FFF2-40B4-BE49-F238E27FC236}">
                <a16:creationId xmlns:a16="http://schemas.microsoft.com/office/drawing/2014/main" id="{185FDBC9-DC11-0D6B-D3A6-DEF656C1E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2846388"/>
            <a:ext cx="254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01" name="Rectangle 17">
            <a:extLst>
              <a:ext uri="{FF2B5EF4-FFF2-40B4-BE49-F238E27FC236}">
                <a16:creationId xmlns:a16="http://schemas.microsoft.com/office/drawing/2014/main" id="{E4BBE910-1521-E3E4-27E9-6C801FBD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2846388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06" name="Rectangle 22">
            <a:extLst>
              <a:ext uri="{FF2B5EF4-FFF2-40B4-BE49-F238E27FC236}">
                <a16:creationId xmlns:a16="http://schemas.microsoft.com/office/drawing/2014/main" id="{8D23D259-31F4-C54F-24D9-E17C8BBC8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417763"/>
            <a:ext cx="254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07" name="Rectangle 23">
            <a:extLst>
              <a:ext uri="{FF2B5EF4-FFF2-40B4-BE49-F238E27FC236}">
                <a16:creationId xmlns:a16="http://schemas.microsoft.com/office/drawing/2014/main" id="{2F6419F5-8D86-AF66-5426-942599AD4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3114675"/>
            <a:ext cx="254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14" name="Rectangle 30">
            <a:extLst>
              <a:ext uri="{FF2B5EF4-FFF2-40B4-BE49-F238E27FC236}">
                <a16:creationId xmlns:a16="http://schemas.microsoft.com/office/drawing/2014/main" id="{F31D5880-4A4D-8800-9769-A804FCF6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2551113"/>
            <a:ext cx="2698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15" name="Rectangle 31">
            <a:extLst>
              <a:ext uri="{FF2B5EF4-FFF2-40B4-BE49-F238E27FC236}">
                <a16:creationId xmlns:a16="http://schemas.microsoft.com/office/drawing/2014/main" id="{95E9649D-7096-CFAF-DB3E-B861BEB3C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2311400"/>
            <a:ext cx="2698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17" name="Rectangle 33">
            <a:extLst>
              <a:ext uri="{FF2B5EF4-FFF2-40B4-BE49-F238E27FC236}">
                <a16:creationId xmlns:a16="http://schemas.microsoft.com/office/drawing/2014/main" id="{3FF767CE-ACD3-827E-8B08-0306DDA2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006725"/>
            <a:ext cx="2698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20" name="Rectangle 36">
            <a:extLst>
              <a:ext uri="{FF2B5EF4-FFF2-40B4-BE49-F238E27FC236}">
                <a16:creationId xmlns:a16="http://schemas.microsoft.com/office/drawing/2014/main" id="{80CD4284-07E7-5C13-AA35-A6D232EA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2525713"/>
            <a:ext cx="2698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21" name="Rectangle 37">
            <a:extLst>
              <a:ext uri="{FF2B5EF4-FFF2-40B4-BE49-F238E27FC236}">
                <a16:creationId xmlns:a16="http://schemas.microsoft.com/office/drawing/2014/main" id="{44DF54E6-7C45-379B-7F73-49F245AD7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3006725"/>
            <a:ext cx="2698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24" name="Freeform 40">
            <a:extLst>
              <a:ext uri="{FF2B5EF4-FFF2-40B4-BE49-F238E27FC236}">
                <a16:creationId xmlns:a16="http://schemas.microsoft.com/office/drawing/2014/main" id="{D1769212-0F9D-4373-3958-4E63FA426DA2}"/>
              </a:ext>
            </a:extLst>
          </p:cNvPr>
          <p:cNvSpPr>
            <a:spLocks/>
          </p:cNvSpPr>
          <p:nvPr/>
        </p:nvSpPr>
        <p:spPr bwMode="auto">
          <a:xfrm>
            <a:off x="2759075" y="2765425"/>
            <a:ext cx="25400" cy="1588"/>
          </a:xfrm>
          <a:custGeom>
            <a:avLst/>
            <a:gdLst>
              <a:gd name="T0" fmla="*/ 0 w 16"/>
              <a:gd name="T1" fmla="*/ 0 w 16"/>
              <a:gd name="T2" fmla="*/ 0 w 16"/>
              <a:gd name="T3" fmla="*/ 16 w 16"/>
              <a:gd name="T4" fmla="*/ 16 w 16"/>
              <a:gd name="T5" fmla="*/ 16 w 16"/>
              <a:gd name="T6" fmla="*/ 0 w 1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16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26" name="Rectangle 42">
            <a:extLst>
              <a:ext uri="{FF2B5EF4-FFF2-40B4-BE49-F238E27FC236}">
                <a16:creationId xmlns:a16="http://schemas.microsoft.com/office/drawing/2014/main" id="{79049EE3-F3CA-9F85-2873-2D2AC35E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5389563"/>
            <a:ext cx="2698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28" name="Rectangle 44">
            <a:extLst>
              <a:ext uri="{FF2B5EF4-FFF2-40B4-BE49-F238E27FC236}">
                <a16:creationId xmlns:a16="http://schemas.microsoft.com/office/drawing/2014/main" id="{7CC4B961-5C59-B2D9-5D92-9F4E4C05A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8320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31" name="Rectangle 47">
            <a:extLst>
              <a:ext uri="{FF2B5EF4-FFF2-40B4-BE49-F238E27FC236}">
                <a16:creationId xmlns:a16="http://schemas.microsoft.com/office/drawing/2014/main" id="{FDF54697-6402-EB86-5715-856437FB3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881563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33" name="Rectangle 49">
            <a:extLst>
              <a:ext uri="{FF2B5EF4-FFF2-40B4-BE49-F238E27FC236}">
                <a16:creationId xmlns:a16="http://schemas.microsoft.com/office/drawing/2014/main" id="{3BCE3391-707C-59C3-B9E3-A7F128BD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881563"/>
            <a:ext cx="26987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34" name="Rectangle 50">
            <a:extLst>
              <a:ext uri="{FF2B5EF4-FFF2-40B4-BE49-F238E27FC236}">
                <a16:creationId xmlns:a16="http://schemas.microsoft.com/office/drawing/2014/main" id="{B8F643FB-1809-AAD9-39B7-EC7A5D05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667250"/>
            <a:ext cx="26987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36" name="Rectangle 52">
            <a:extLst>
              <a:ext uri="{FF2B5EF4-FFF2-40B4-BE49-F238E27FC236}">
                <a16:creationId xmlns:a16="http://schemas.microsoft.com/office/drawing/2014/main" id="{67C884EC-425E-DE87-8384-A94C1B091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283200"/>
            <a:ext cx="26987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37" name="Rectangle 53">
            <a:extLst>
              <a:ext uri="{FF2B5EF4-FFF2-40B4-BE49-F238E27FC236}">
                <a16:creationId xmlns:a16="http://schemas.microsoft.com/office/drawing/2014/main" id="{CA2CCC89-52C7-9613-6A9F-17E51B8F7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97513"/>
            <a:ext cx="26987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39" name="Rectangle 55">
            <a:extLst>
              <a:ext uri="{FF2B5EF4-FFF2-40B4-BE49-F238E27FC236}">
                <a16:creationId xmlns:a16="http://schemas.microsoft.com/office/drawing/2014/main" id="{7D36B254-31D6-BA34-3145-063D2B812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4881563"/>
            <a:ext cx="26987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40" name="Rectangle 56">
            <a:extLst>
              <a:ext uri="{FF2B5EF4-FFF2-40B4-BE49-F238E27FC236}">
                <a16:creationId xmlns:a16="http://schemas.microsoft.com/office/drawing/2014/main" id="{8D98EE80-9744-6FA7-EBD4-3C6B7845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5283200"/>
            <a:ext cx="26987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43" name="Rectangle 59">
            <a:extLst>
              <a:ext uri="{FF2B5EF4-FFF2-40B4-BE49-F238E27FC236}">
                <a16:creationId xmlns:a16="http://schemas.microsoft.com/office/drawing/2014/main" id="{FD599AA7-1806-057D-4A4E-4DAE6C141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5095875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63" name="Rectangle 79">
            <a:extLst>
              <a:ext uri="{FF2B5EF4-FFF2-40B4-BE49-F238E27FC236}">
                <a16:creationId xmlns:a16="http://schemas.microsoft.com/office/drawing/2014/main" id="{C847A198-4DB3-0C05-FBE3-C65DB8629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50" y="3568700"/>
            <a:ext cx="2698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66" name="Rectangle 82">
            <a:extLst>
              <a:ext uri="{FF2B5EF4-FFF2-40B4-BE49-F238E27FC236}">
                <a16:creationId xmlns:a16="http://schemas.microsoft.com/office/drawing/2014/main" id="{FEE52EEB-4CFF-BE40-43B0-E3898735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3248025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68" name="Rectangle 84">
            <a:extLst>
              <a:ext uri="{FF2B5EF4-FFF2-40B4-BE49-F238E27FC236}">
                <a16:creationId xmlns:a16="http://schemas.microsoft.com/office/drawing/2014/main" id="{220F4ED4-D934-D6E7-5569-E0412E79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3863975"/>
            <a:ext cx="1588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69" name="Rectangle 85">
            <a:extLst>
              <a:ext uri="{FF2B5EF4-FFF2-40B4-BE49-F238E27FC236}">
                <a16:creationId xmlns:a16="http://schemas.microsoft.com/office/drawing/2014/main" id="{1CF1DD82-13A8-A669-CB78-FB62C7726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3863975"/>
            <a:ext cx="1588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71" name="Rectangle 87">
            <a:extLst>
              <a:ext uri="{FF2B5EF4-FFF2-40B4-BE49-F238E27FC236}">
                <a16:creationId xmlns:a16="http://schemas.microsoft.com/office/drawing/2014/main" id="{AFBAC059-485F-B758-3030-CEAD0811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4157663"/>
            <a:ext cx="1588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72" name="Rectangle 88">
            <a:extLst>
              <a:ext uri="{FF2B5EF4-FFF2-40B4-BE49-F238E27FC236}">
                <a16:creationId xmlns:a16="http://schemas.microsoft.com/office/drawing/2014/main" id="{BC871A78-7C05-DAED-5F49-47CB7180B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4157663"/>
            <a:ext cx="1588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74" name="Rectangle 90">
            <a:extLst>
              <a:ext uri="{FF2B5EF4-FFF2-40B4-BE49-F238E27FC236}">
                <a16:creationId xmlns:a16="http://schemas.microsoft.com/office/drawing/2014/main" id="{6D3C3389-E17D-F527-04F4-31E1B207F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75" y="4425950"/>
            <a:ext cx="1588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75" name="Rectangle 91">
            <a:extLst>
              <a:ext uri="{FF2B5EF4-FFF2-40B4-BE49-F238E27FC236}">
                <a16:creationId xmlns:a16="http://schemas.microsoft.com/office/drawing/2014/main" id="{EBB7B125-1915-03A8-2BE9-86C92B828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4425950"/>
            <a:ext cx="1588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77" name="Rectangle 93">
            <a:extLst>
              <a:ext uri="{FF2B5EF4-FFF2-40B4-BE49-F238E27FC236}">
                <a16:creationId xmlns:a16="http://schemas.microsoft.com/office/drawing/2014/main" id="{6128D730-CD45-744C-2458-A5C7261D5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2765425"/>
            <a:ext cx="1588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78" name="Rectangle 94">
            <a:extLst>
              <a:ext uri="{FF2B5EF4-FFF2-40B4-BE49-F238E27FC236}">
                <a16:creationId xmlns:a16="http://schemas.microsoft.com/office/drawing/2014/main" id="{C8829304-C1BA-37BA-3D7D-8D7793450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765425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88" name="Rectangle 104">
            <a:extLst>
              <a:ext uri="{FF2B5EF4-FFF2-40B4-BE49-F238E27FC236}">
                <a16:creationId xmlns:a16="http://schemas.microsoft.com/office/drawing/2014/main" id="{56082095-272A-D393-4218-DCE73CDD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676650"/>
            <a:ext cx="25400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91" name="Rectangle 107">
            <a:extLst>
              <a:ext uri="{FF2B5EF4-FFF2-40B4-BE49-F238E27FC236}">
                <a16:creationId xmlns:a16="http://schemas.microsoft.com/office/drawing/2014/main" id="{BD77BB01-B7C8-6A5F-CE83-295A29F9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36766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93" name="Rectangle 109">
            <a:extLst>
              <a:ext uri="{FF2B5EF4-FFF2-40B4-BE49-F238E27FC236}">
                <a16:creationId xmlns:a16="http://schemas.microsoft.com/office/drawing/2014/main" id="{E78914D3-0722-F351-39A2-752F539A1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275013"/>
            <a:ext cx="254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94" name="Rectangle 110">
            <a:extLst>
              <a:ext uri="{FF2B5EF4-FFF2-40B4-BE49-F238E27FC236}">
                <a16:creationId xmlns:a16="http://schemas.microsoft.com/office/drawing/2014/main" id="{B0C5071B-199B-6474-946E-8EA590BB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595688"/>
            <a:ext cx="25400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097" name="Rectangle 113">
            <a:extLst>
              <a:ext uri="{FF2B5EF4-FFF2-40B4-BE49-F238E27FC236}">
                <a16:creationId xmlns:a16="http://schemas.microsoft.com/office/drawing/2014/main" id="{5D9EF1C8-31F2-98C5-7E74-3C06C53A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013" y="3595688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12" name="Freeform 128">
            <a:extLst>
              <a:ext uri="{FF2B5EF4-FFF2-40B4-BE49-F238E27FC236}">
                <a16:creationId xmlns:a16="http://schemas.microsoft.com/office/drawing/2014/main" id="{9D93EA05-1C50-7745-203E-B3585F853FE5}"/>
              </a:ext>
            </a:extLst>
          </p:cNvPr>
          <p:cNvSpPr>
            <a:spLocks/>
          </p:cNvSpPr>
          <p:nvPr/>
        </p:nvSpPr>
        <p:spPr bwMode="auto">
          <a:xfrm>
            <a:off x="4359275" y="3248025"/>
            <a:ext cx="52388" cy="1588"/>
          </a:xfrm>
          <a:custGeom>
            <a:avLst/>
            <a:gdLst>
              <a:gd name="T0" fmla="*/ 0 w 33"/>
              <a:gd name="T1" fmla="*/ 0 w 33"/>
              <a:gd name="T2" fmla="*/ 0 w 33"/>
              <a:gd name="T3" fmla="*/ 33 w 33"/>
              <a:gd name="T4" fmla="*/ 33 w 33"/>
              <a:gd name="T5" fmla="*/ 33 w 33"/>
              <a:gd name="T6" fmla="*/ 0 w 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3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33" y="0"/>
                </a:lnTo>
                <a:lnTo>
                  <a:pt x="33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18" name="Freeform 134">
            <a:extLst>
              <a:ext uri="{FF2B5EF4-FFF2-40B4-BE49-F238E27FC236}">
                <a16:creationId xmlns:a16="http://schemas.microsoft.com/office/drawing/2014/main" id="{62ECAA3C-3592-F18A-4505-62991205E5E7}"/>
              </a:ext>
            </a:extLst>
          </p:cNvPr>
          <p:cNvSpPr>
            <a:spLocks/>
          </p:cNvSpPr>
          <p:nvPr/>
        </p:nvSpPr>
        <p:spPr bwMode="auto">
          <a:xfrm>
            <a:off x="3105150" y="3248025"/>
            <a:ext cx="53975" cy="1588"/>
          </a:xfrm>
          <a:custGeom>
            <a:avLst/>
            <a:gdLst>
              <a:gd name="T0" fmla="*/ 0 w 34"/>
              <a:gd name="T1" fmla="*/ 0 w 34"/>
              <a:gd name="T2" fmla="*/ 0 w 34"/>
              <a:gd name="T3" fmla="*/ 34 w 34"/>
              <a:gd name="T4" fmla="*/ 34 w 34"/>
              <a:gd name="T5" fmla="*/ 34 w 34"/>
              <a:gd name="T6" fmla="*/ 0 w 3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</a:cxnLst>
            <a:rect l="0" t="0" r="r" b="b"/>
            <a:pathLst>
              <a:path w="34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34" y="0"/>
                </a:lnTo>
                <a:lnTo>
                  <a:pt x="34" y="0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19" name="Rectangle 135">
            <a:extLst>
              <a:ext uri="{FF2B5EF4-FFF2-40B4-BE49-F238E27FC236}">
                <a16:creationId xmlns:a16="http://schemas.microsoft.com/office/drawing/2014/main" id="{10B88222-E33A-425C-006B-3E18132A3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138" y="2846388"/>
            <a:ext cx="26987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27" name="Rectangle 143">
            <a:extLst>
              <a:ext uri="{FF2B5EF4-FFF2-40B4-BE49-F238E27FC236}">
                <a16:creationId xmlns:a16="http://schemas.microsoft.com/office/drawing/2014/main" id="{F21F03F2-9159-8661-4A3D-4E8F9F28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3248025"/>
            <a:ext cx="1588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33" name="Rectangle 149">
            <a:extLst>
              <a:ext uri="{FF2B5EF4-FFF2-40B4-BE49-F238E27FC236}">
                <a16:creationId xmlns:a16="http://schemas.microsoft.com/office/drawing/2014/main" id="{4524A916-F386-FC85-1D50-EA550679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475" y="4425950"/>
            <a:ext cx="1588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36" name="Rectangle 152">
            <a:extLst>
              <a:ext uri="{FF2B5EF4-FFF2-40B4-BE49-F238E27FC236}">
                <a16:creationId xmlns:a16="http://schemas.microsoft.com/office/drawing/2014/main" id="{A7534728-3EA3-FC00-CDC8-3DBCB032F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4881563"/>
            <a:ext cx="1588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46" name="AutoShape 162">
            <a:extLst>
              <a:ext uri="{FF2B5EF4-FFF2-40B4-BE49-F238E27FC236}">
                <a16:creationId xmlns:a16="http://schemas.microsoft.com/office/drawing/2014/main" id="{B6F7EDAF-8764-DD8B-1DDE-47B12E6DFF2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28800" y="1600200"/>
            <a:ext cx="49530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48" name="Freeform 164">
            <a:extLst>
              <a:ext uri="{FF2B5EF4-FFF2-40B4-BE49-F238E27FC236}">
                <a16:creationId xmlns:a16="http://schemas.microsoft.com/office/drawing/2014/main" id="{6D86997F-049C-56E3-6F40-E9D6A020980B}"/>
              </a:ext>
            </a:extLst>
          </p:cNvPr>
          <p:cNvSpPr>
            <a:spLocks/>
          </p:cNvSpPr>
          <p:nvPr/>
        </p:nvSpPr>
        <p:spPr bwMode="auto">
          <a:xfrm>
            <a:off x="2709863" y="3327400"/>
            <a:ext cx="1095375" cy="1089025"/>
          </a:xfrm>
          <a:custGeom>
            <a:avLst/>
            <a:gdLst>
              <a:gd name="T0" fmla="*/ 690 w 690"/>
              <a:gd name="T1" fmla="*/ 686 h 686"/>
              <a:gd name="T2" fmla="*/ 345 w 690"/>
              <a:gd name="T3" fmla="*/ 686 h 686"/>
              <a:gd name="T4" fmla="*/ 0 w 690"/>
              <a:gd name="T5" fmla="*/ 686 h 686"/>
              <a:gd name="T6" fmla="*/ 0 w 690"/>
              <a:gd name="T7" fmla="*/ 341 h 686"/>
              <a:gd name="T8" fmla="*/ 0 w 690"/>
              <a:gd name="T9" fmla="*/ 0 h 686"/>
              <a:gd name="T10" fmla="*/ 345 w 690"/>
              <a:gd name="T11" fmla="*/ 0 h 686"/>
              <a:gd name="T12" fmla="*/ 690 w 690"/>
              <a:gd name="T13" fmla="*/ 0 h 686"/>
              <a:gd name="T14" fmla="*/ 690 w 690"/>
              <a:gd name="T15" fmla="*/ 341 h 686"/>
              <a:gd name="T16" fmla="*/ 690 w 690"/>
              <a:gd name="T17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0" h="686">
                <a:moveTo>
                  <a:pt x="690" y="686"/>
                </a:moveTo>
                <a:lnTo>
                  <a:pt x="345" y="686"/>
                </a:lnTo>
                <a:lnTo>
                  <a:pt x="0" y="686"/>
                </a:lnTo>
                <a:lnTo>
                  <a:pt x="0" y="341"/>
                </a:lnTo>
                <a:lnTo>
                  <a:pt x="0" y="0"/>
                </a:lnTo>
                <a:lnTo>
                  <a:pt x="345" y="0"/>
                </a:lnTo>
                <a:lnTo>
                  <a:pt x="690" y="0"/>
                </a:lnTo>
                <a:lnTo>
                  <a:pt x="690" y="341"/>
                </a:lnTo>
                <a:lnTo>
                  <a:pt x="690" y="686"/>
                </a:lnTo>
                <a:close/>
              </a:path>
            </a:pathLst>
          </a:custGeom>
          <a:solidFill>
            <a:srgbClr val="CCCCCC"/>
          </a:solidFill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8149" name="Line 165">
            <a:extLst>
              <a:ext uri="{FF2B5EF4-FFF2-40B4-BE49-F238E27FC236}">
                <a16:creationId xmlns:a16="http://schemas.microsoft.com/office/drawing/2014/main" id="{02D4BB64-DB48-6BC2-366C-D02D1392D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3014663"/>
            <a:ext cx="2725738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0" name="Freeform 166">
            <a:extLst>
              <a:ext uri="{FF2B5EF4-FFF2-40B4-BE49-F238E27FC236}">
                <a16:creationId xmlns:a16="http://schemas.microsoft.com/office/drawing/2014/main" id="{C4DA1646-BBF4-127A-BF69-14776A74D4C4}"/>
              </a:ext>
            </a:extLst>
          </p:cNvPr>
          <p:cNvSpPr>
            <a:spLocks/>
          </p:cNvSpPr>
          <p:nvPr/>
        </p:nvSpPr>
        <p:spPr bwMode="auto">
          <a:xfrm>
            <a:off x="4360863" y="3771900"/>
            <a:ext cx="319087" cy="1588"/>
          </a:xfrm>
          <a:custGeom>
            <a:avLst/>
            <a:gdLst>
              <a:gd name="T0" fmla="*/ 0 w 201"/>
              <a:gd name="T1" fmla="*/ 100 w 201"/>
              <a:gd name="T2" fmla="*/ 201 w 20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01">
                <a:moveTo>
                  <a:pt x="0" y="0"/>
                </a:moveTo>
                <a:lnTo>
                  <a:pt x="100" y="0"/>
                </a:lnTo>
                <a:lnTo>
                  <a:pt x="201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1" name="Freeform 167">
            <a:extLst>
              <a:ext uri="{FF2B5EF4-FFF2-40B4-BE49-F238E27FC236}">
                <a16:creationId xmlns:a16="http://schemas.microsoft.com/office/drawing/2014/main" id="{A0B5B826-F5F6-103F-A351-2F2A46EB7F76}"/>
              </a:ext>
            </a:extLst>
          </p:cNvPr>
          <p:cNvSpPr>
            <a:spLocks/>
          </p:cNvSpPr>
          <p:nvPr/>
        </p:nvSpPr>
        <p:spPr bwMode="auto">
          <a:xfrm>
            <a:off x="4422775" y="3833813"/>
            <a:ext cx="195263" cy="1587"/>
          </a:xfrm>
          <a:custGeom>
            <a:avLst/>
            <a:gdLst>
              <a:gd name="T0" fmla="*/ 0 w 123"/>
              <a:gd name="T1" fmla="*/ 61 w 123"/>
              <a:gd name="T2" fmla="*/ 123 w 12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23">
                <a:moveTo>
                  <a:pt x="0" y="0"/>
                </a:moveTo>
                <a:lnTo>
                  <a:pt x="61" y="0"/>
                </a:lnTo>
                <a:lnTo>
                  <a:pt x="123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2" name="Freeform 168">
            <a:extLst>
              <a:ext uri="{FF2B5EF4-FFF2-40B4-BE49-F238E27FC236}">
                <a16:creationId xmlns:a16="http://schemas.microsoft.com/office/drawing/2014/main" id="{67281C86-96E0-621A-DF2E-139D72A22C9E}"/>
              </a:ext>
            </a:extLst>
          </p:cNvPr>
          <p:cNvSpPr>
            <a:spLocks/>
          </p:cNvSpPr>
          <p:nvPr/>
        </p:nvSpPr>
        <p:spPr bwMode="auto">
          <a:xfrm>
            <a:off x="4471988" y="3903663"/>
            <a:ext cx="96837" cy="1587"/>
          </a:xfrm>
          <a:custGeom>
            <a:avLst/>
            <a:gdLst>
              <a:gd name="T0" fmla="*/ 0 w 61"/>
              <a:gd name="T1" fmla="*/ 30 w 61"/>
              <a:gd name="T2" fmla="*/ 61 w 6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61">
                <a:moveTo>
                  <a:pt x="0" y="0"/>
                </a:moveTo>
                <a:lnTo>
                  <a:pt x="30" y="0"/>
                </a:lnTo>
                <a:lnTo>
                  <a:pt x="61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3" name="Freeform 169">
            <a:extLst>
              <a:ext uri="{FF2B5EF4-FFF2-40B4-BE49-F238E27FC236}">
                <a16:creationId xmlns:a16="http://schemas.microsoft.com/office/drawing/2014/main" id="{652AF5A6-B985-F8B5-5B65-1B116CC9D56A}"/>
              </a:ext>
            </a:extLst>
          </p:cNvPr>
          <p:cNvSpPr>
            <a:spLocks/>
          </p:cNvSpPr>
          <p:nvPr/>
        </p:nvSpPr>
        <p:spPr bwMode="auto">
          <a:xfrm>
            <a:off x="3098800" y="5457825"/>
            <a:ext cx="311150" cy="1588"/>
          </a:xfrm>
          <a:custGeom>
            <a:avLst/>
            <a:gdLst>
              <a:gd name="T0" fmla="*/ 0 w 196"/>
              <a:gd name="T1" fmla="*/ 96 w 196"/>
              <a:gd name="T2" fmla="*/ 196 w 19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96">
                <a:moveTo>
                  <a:pt x="0" y="0"/>
                </a:moveTo>
                <a:lnTo>
                  <a:pt x="96" y="0"/>
                </a:lnTo>
                <a:lnTo>
                  <a:pt x="196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4" name="Freeform 170">
            <a:extLst>
              <a:ext uri="{FF2B5EF4-FFF2-40B4-BE49-F238E27FC236}">
                <a16:creationId xmlns:a16="http://schemas.microsoft.com/office/drawing/2014/main" id="{5C637EC0-EF40-79F7-188B-09C9D35C94CD}"/>
              </a:ext>
            </a:extLst>
          </p:cNvPr>
          <p:cNvSpPr>
            <a:spLocks/>
          </p:cNvSpPr>
          <p:nvPr/>
        </p:nvSpPr>
        <p:spPr bwMode="auto">
          <a:xfrm>
            <a:off x="3154363" y="5519738"/>
            <a:ext cx="200025" cy="1587"/>
          </a:xfrm>
          <a:custGeom>
            <a:avLst/>
            <a:gdLst>
              <a:gd name="T0" fmla="*/ 0 w 126"/>
              <a:gd name="T1" fmla="*/ 61 w 126"/>
              <a:gd name="T2" fmla="*/ 126 w 12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26">
                <a:moveTo>
                  <a:pt x="0" y="0"/>
                </a:moveTo>
                <a:lnTo>
                  <a:pt x="61" y="0"/>
                </a:lnTo>
                <a:lnTo>
                  <a:pt x="126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5" name="Freeform 171">
            <a:extLst>
              <a:ext uri="{FF2B5EF4-FFF2-40B4-BE49-F238E27FC236}">
                <a16:creationId xmlns:a16="http://schemas.microsoft.com/office/drawing/2014/main" id="{FB6ABC79-6252-B448-0136-D3CB67FCD796}"/>
              </a:ext>
            </a:extLst>
          </p:cNvPr>
          <p:cNvSpPr>
            <a:spLocks/>
          </p:cNvSpPr>
          <p:nvPr/>
        </p:nvSpPr>
        <p:spPr bwMode="auto">
          <a:xfrm>
            <a:off x="3209925" y="5589588"/>
            <a:ext cx="88900" cy="1587"/>
          </a:xfrm>
          <a:custGeom>
            <a:avLst/>
            <a:gdLst>
              <a:gd name="T0" fmla="*/ 0 w 56"/>
              <a:gd name="T1" fmla="*/ 26 w 56"/>
              <a:gd name="T2" fmla="*/ 56 w 5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56">
                <a:moveTo>
                  <a:pt x="0" y="0"/>
                </a:moveTo>
                <a:lnTo>
                  <a:pt x="26" y="0"/>
                </a:lnTo>
                <a:lnTo>
                  <a:pt x="56" y="0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6" name="Line 172">
            <a:extLst>
              <a:ext uri="{FF2B5EF4-FFF2-40B4-BE49-F238E27FC236}">
                <a16:creationId xmlns:a16="http://schemas.microsoft.com/office/drawing/2014/main" id="{6DFEAD15-4EB8-C0B8-14F1-C0DC4B15D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3444875"/>
            <a:ext cx="1587" cy="327025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7" name="Line 173">
            <a:extLst>
              <a:ext uri="{FF2B5EF4-FFF2-40B4-BE49-F238E27FC236}">
                <a16:creationId xmlns:a16="http://schemas.microsoft.com/office/drawing/2014/main" id="{B4FAC7C5-4B49-C682-346B-AC48CE97E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4416425"/>
            <a:ext cx="1588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8" name="Line 174">
            <a:extLst>
              <a:ext uri="{FF2B5EF4-FFF2-40B4-BE49-F238E27FC236}">
                <a16:creationId xmlns:a16="http://schemas.microsoft.com/office/drawing/2014/main" id="{47C15DA4-7236-1006-E5D9-E791BBA66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2641600"/>
            <a:ext cx="1587" cy="70643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59" name="Line 175">
            <a:extLst>
              <a:ext uri="{FF2B5EF4-FFF2-40B4-BE49-F238E27FC236}">
                <a16:creationId xmlns:a16="http://schemas.microsoft.com/office/drawing/2014/main" id="{524DE65F-2F1C-6F87-BC94-4D63C6F39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9613" y="2279650"/>
            <a:ext cx="1587" cy="257175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60" name="Line 176">
            <a:extLst>
              <a:ext uri="{FF2B5EF4-FFF2-40B4-BE49-F238E27FC236}">
                <a16:creationId xmlns:a16="http://schemas.microsoft.com/office/drawing/2014/main" id="{99AC7009-4BEF-89DF-0387-809AF3AB7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7850" y="2536825"/>
            <a:ext cx="2635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61" name="Line 177">
            <a:extLst>
              <a:ext uri="{FF2B5EF4-FFF2-40B4-BE49-F238E27FC236}">
                <a16:creationId xmlns:a16="http://schemas.microsoft.com/office/drawing/2014/main" id="{761D6876-B708-559A-0C9F-73DD8C782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7850" y="2641600"/>
            <a:ext cx="2635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62" name="Line 178">
            <a:extLst>
              <a:ext uri="{FF2B5EF4-FFF2-40B4-BE49-F238E27FC236}">
                <a16:creationId xmlns:a16="http://schemas.microsoft.com/office/drawing/2014/main" id="{97CF12C3-BE97-68F1-F6CB-C8E34F582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7850" y="3348038"/>
            <a:ext cx="263525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63" name="Line 179">
            <a:extLst>
              <a:ext uri="{FF2B5EF4-FFF2-40B4-BE49-F238E27FC236}">
                <a16:creationId xmlns:a16="http://schemas.microsoft.com/office/drawing/2014/main" id="{DFABADBB-66A0-59C4-7114-4A0381DB2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7850" y="3444875"/>
            <a:ext cx="263525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64" name="Rectangle 180">
            <a:extLst>
              <a:ext uri="{FF2B5EF4-FFF2-40B4-BE49-F238E27FC236}">
                <a16:creationId xmlns:a16="http://schemas.microsoft.com/office/drawing/2014/main" id="{E23A2611-D23B-398B-DE7E-22D7E9458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3254375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938165" name="Rectangle 181">
            <a:extLst>
              <a:ext uri="{FF2B5EF4-FFF2-40B4-BE49-F238E27FC236}">
                <a16:creationId xmlns:a16="http://schemas.microsoft.com/office/drawing/2014/main" id="{9F07B99E-1FA2-5EF6-8B92-C80B4B3B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3365500"/>
            <a:ext cx="1095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Y</a:t>
            </a:r>
            <a:endParaRPr lang="en-US" altLang="en-US"/>
          </a:p>
        </p:txBody>
      </p:sp>
      <p:sp>
        <p:nvSpPr>
          <p:cNvPr id="938166" name="Rectangle 182">
            <a:extLst>
              <a:ext uri="{FF2B5EF4-FFF2-40B4-BE49-F238E27FC236}">
                <a16:creationId xmlns:a16="http://schemas.microsoft.com/office/drawing/2014/main" id="{67BD73FA-0514-9834-04A9-DC48AD997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2430463"/>
            <a:ext cx="165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C</a:t>
            </a:r>
            <a:endParaRPr lang="en-US" altLang="en-US"/>
          </a:p>
        </p:txBody>
      </p:sp>
      <p:sp>
        <p:nvSpPr>
          <p:cNvPr id="938167" name="Rectangle 183">
            <a:extLst>
              <a:ext uri="{FF2B5EF4-FFF2-40B4-BE49-F238E27FC236}">
                <a16:creationId xmlns:a16="http://schemas.microsoft.com/office/drawing/2014/main" id="{781A97BB-D8DB-9752-4A4F-2C93B388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2541588"/>
            <a:ext cx="2190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XY</a:t>
            </a:r>
            <a:endParaRPr lang="en-US" altLang="en-US"/>
          </a:p>
        </p:txBody>
      </p:sp>
      <p:sp>
        <p:nvSpPr>
          <p:cNvPr id="938168" name="Rectangle 184">
            <a:extLst>
              <a:ext uri="{FF2B5EF4-FFF2-40B4-BE49-F238E27FC236}">
                <a16:creationId xmlns:a16="http://schemas.microsoft.com/office/drawing/2014/main" id="{88533D9C-21C1-F7E2-8E1A-BDF4D1AB8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50" y="1616075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938169" name="Rectangle 185">
            <a:extLst>
              <a:ext uri="{FF2B5EF4-FFF2-40B4-BE49-F238E27FC236}">
                <a16:creationId xmlns:a16="http://schemas.microsoft.com/office/drawing/2014/main" id="{59EF9468-8D28-937B-EC7C-EA56DDF27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1727200"/>
            <a:ext cx="2381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938170" name="Line 186">
            <a:extLst>
              <a:ext uri="{FF2B5EF4-FFF2-40B4-BE49-F238E27FC236}">
                <a16:creationId xmlns:a16="http://schemas.microsoft.com/office/drawing/2014/main" id="{DC96B188-3636-1FD9-D55B-63BBCB453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1925" y="1620838"/>
            <a:ext cx="1963738" cy="2365375"/>
          </a:xfrm>
          <a:prstGeom prst="line">
            <a:avLst/>
          </a:prstGeom>
          <a:noFill/>
          <a:ln w="269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71" name="Line 187">
            <a:extLst>
              <a:ext uri="{FF2B5EF4-FFF2-40B4-BE49-F238E27FC236}">
                <a16:creationId xmlns:a16="http://schemas.microsoft.com/office/drawing/2014/main" id="{DF43D1E9-9D1E-0116-449D-BA93CFA8E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788" y="3611563"/>
            <a:ext cx="346075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72" name="Line 188">
            <a:extLst>
              <a:ext uri="{FF2B5EF4-FFF2-40B4-BE49-F238E27FC236}">
                <a16:creationId xmlns:a16="http://schemas.microsoft.com/office/drawing/2014/main" id="{066B6C67-4C51-425C-1A7F-5427C52874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788" y="4173538"/>
            <a:ext cx="346075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73" name="Line 189">
            <a:extLst>
              <a:ext uri="{FF2B5EF4-FFF2-40B4-BE49-F238E27FC236}">
                <a16:creationId xmlns:a16="http://schemas.microsoft.com/office/drawing/2014/main" id="{691B60FB-C7A6-DD18-3942-FFEEC94D7B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788" y="3889375"/>
            <a:ext cx="346075" cy="1588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74" name="Rectangle 190">
            <a:extLst>
              <a:ext uri="{FF2B5EF4-FFF2-40B4-BE49-F238E27FC236}">
                <a16:creationId xmlns:a16="http://schemas.microsoft.com/office/drawing/2014/main" id="{CB75436F-21CD-6A22-3456-523579AC4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3740150"/>
            <a:ext cx="482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PDN</a:t>
            </a:r>
            <a:endParaRPr lang="en-US" altLang="en-US"/>
          </a:p>
        </p:txBody>
      </p:sp>
      <p:sp>
        <p:nvSpPr>
          <p:cNvPr id="938175" name="Rectangle 191">
            <a:extLst>
              <a:ext uri="{FF2B5EF4-FFF2-40B4-BE49-F238E27FC236}">
                <a16:creationId xmlns:a16="http://schemas.microsoft.com/office/drawing/2014/main" id="{926E2803-B970-6603-5D04-CDBFF4DF4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2374900"/>
            <a:ext cx="4206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938176" name="Rectangle 192">
            <a:extLst>
              <a:ext uri="{FF2B5EF4-FFF2-40B4-BE49-F238E27FC236}">
                <a16:creationId xmlns:a16="http://schemas.microsoft.com/office/drawing/2014/main" id="{D75CC58D-BC2B-7AE8-4CD8-10EE67904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4816475"/>
            <a:ext cx="444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CLK</a:t>
            </a:r>
            <a:endParaRPr lang="en-US" altLang="en-US"/>
          </a:p>
        </p:txBody>
      </p:sp>
      <p:sp>
        <p:nvSpPr>
          <p:cNvPr id="938177" name="Rectangle 193">
            <a:extLst>
              <a:ext uri="{FF2B5EF4-FFF2-40B4-BE49-F238E27FC236}">
                <a16:creationId xmlns:a16="http://schemas.microsoft.com/office/drawing/2014/main" id="{FAAA9FA2-67B0-2970-34F7-76AB70D2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345122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In</a:t>
            </a:r>
            <a:endParaRPr lang="en-US" altLang="en-US"/>
          </a:p>
        </p:txBody>
      </p:sp>
      <p:sp>
        <p:nvSpPr>
          <p:cNvPr id="938178" name="Rectangle 194">
            <a:extLst>
              <a:ext uri="{FF2B5EF4-FFF2-40B4-BE49-F238E27FC236}">
                <a16:creationId xmlns:a16="http://schemas.microsoft.com/office/drawing/2014/main" id="{2156686A-D460-89AA-E73F-4BE6B045A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356235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938179" name="Rectangle 195">
            <a:extLst>
              <a:ext uri="{FF2B5EF4-FFF2-40B4-BE49-F238E27FC236}">
                <a16:creationId xmlns:a16="http://schemas.microsoft.com/office/drawing/2014/main" id="{31EFBAE5-BC92-A1B3-4FD4-9A1AC2CF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3733800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In</a:t>
            </a:r>
            <a:endParaRPr lang="en-US" altLang="en-US"/>
          </a:p>
        </p:txBody>
      </p:sp>
      <p:sp>
        <p:nvSpPr>
          <p:cNvPr id="938180" name="Rectangle 196">
            <a:extLst>
              <a:ext uri="{FF2B5EF4-FFF2-40B4-BE49-F238E27FC236}">
                <a16:creationId xmlns:a16="http://schemas.microsoft.com/office/drawing/2014/main" id="{C515108B-A581-BF28-1F27-304CBD75E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3844925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938181" name="Rectangle 197">
            <a:extLst>
              <a:ext uri="{FF2B5EF4-FFF2-40B4-BE49-F238E27FC236}">
                <a16:creationId xmlns:a16="http://schemas.microsoft.com/office/drawing/2014/main" id="{CE895B33-6633-DC77-BA0F-749168F76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016375"/>
            <a:ext cx="1905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In</a:t>
            </a:r>
            <a:endParaRPr lang="en-US" altLang="en-US"/>
          </a:p>
        </p:txBody>
      </p:sp>
      <p:sp>
        <p:nvSpPr>
          <p:cNvPr id="938182" name="Rectangle 198">
            <a:extLst>
              <a:ext uri="{FF2B5EF4-FFF2-40B4-BE49-F238E27FC236}">
                <a16:creationId xmlns:a16="http://schemas.microsoft.com/office/drawing/2014/main" id="{F748A8C7-B2AC-B3C8-C346-EF18B353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4127500"/>
            <a:ext cx="920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30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938183" name="Freeform 199">
            <a:extLst>
              <a:ext uri="{FF2B5EF4-FFF2-40B4-BE49-F238E27FC236}">
                <a16:creationId xmlns:a16="http://schemas.microsoft.com/office/drawing/2014/main" id="{855FCC43-AFBF-3605-6998-3B015E2A05FC}"/>
              </a:ext>
            </a:extLst>
          </p:cNvPr>
          <p:cNvSpPr>
            <a:spLocks/>
          </p:cNvSpPr>
          <p:nvPr/>
        </p:nvSpPr>
        <p:spPr bwMode="auto">
          <a:xfrm>
            <a:off x="5976938" y="2827338"/>
            <a:ext cx="312737" cy="368300"/>
          </a:xfrm>
          <a:custGeom>
            <a:avLst/>
            <a:gdLst>
              <a:gd name="T0" fmla="*/ 0 w 197"/>
              <a:gd name="T1" fmla="*/ 232 h 232"/>
              <a:gd name="T2" fmla="*/ 197 w 197"/>
              <a:gd name="T3" fmla="*/ 114 h 232"/>
              <a:gd name="T4" fmla="*/ 0 w 197"/>
              <a:gd name="T5" fmla="*/ 0 h 232"/>
              <a:gd name="T6" fmla="*/ 0 w 197"/>
              <a:gd name="T7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7" h="232">
                <a:moveTo>
                  <a:pt x="0" y="232"/>
                </a:moveTo>
                <a:lnTo>
                  <a:pt x="197" y="114"/>
                </a:lnTo>
                <a:lnTo>
                  <a:pt x="0" y="0"/>
                </a:lnTo>
                <a:lnTo>
                  <a:pt x="0" y="232"/>
                </a:lnTo>
                <a:close/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84" name="Oval 200">
            <a:extLst>
              <a:ext uri="{FF2B5EF4-FFF2-40B4-BE49-F238E27FC236}">
                <a16:creationId xmlns:a16="http://schemas.microsoft.com/office/drawing/2014/main" id="{7972F239-4E51-6641-73F3-6C5F9045D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2967038"/>
            <a:ext cx="96838" cy="9683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85" name="Oval 201">
            <a:extLst>
              <a:ext uri="{FF2B5EF4-FFF2-40B4-BE49-F238E27FC236}">
                <a16:creationId xmlns:a16="http://schemas.microsoft.com/office/drawing/2014/main" id="{7F0F4810-B1A4-5B70-D4A2-84EDC551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2439988"/>
            <a:ext cx="96838" cy="96837"/>
          </a:xfrm>
          <a:prstGeom prst="ellips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86" name="Line 202">
            <a:extLst>
              <a:ext uri="{FF2B5EF4-FFF2-40B4-BE49-F238E27FC236}">
                <a16:creationId xmlns:a16="http://schemas.microsoft.com/office/drawing/2014/main" id="{29375138-1BF2-138C-508F-E3A2C46A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2863" y="3014663"/>
            <a:ext cx="146050" cy="158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87" name="Rectangle 203">
            <a:extLst>
              <a:ext uri="{FF2B5EF4-FFF2-40B4-BE49-F238E27FC236}">
                <a16:creationId xmlns:a16="http://schemas.microsoft.com/office/drawing/2014/main" id="{08E5633C-ABC9-D330-97D4-0AF198A63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2716213"/>
            <a:ext cx="14446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</a:rPr>
              <a:t>Y</a:t>
            </a:r>
            <a:endParaRPr lang="en-US" altLang="en-US"/>
          </a:p>
        </p:txBody>
      </p:sp>
      <p:sp>
        <p:nvSpPr>
          <p:cNvPr id="938188" name="Rectangle 204">
            <a:extLst>
              <a:ext uri="{FF2B5EF4-FFF2-40B4-BE49-F238E27FC236}">
                <a16:creationId xmlns:a16="http://schemas.microsoft.com/office/drawing/2014/main" id="{5ECC3576-2A44-D880-EC48-A3BDEF3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3562350"/>
            <a:ext cx="152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>
                <a:solidFill>
                  <a:srgbClr val="000000"/>
                </a:solidFill>
              </a:rPr>
              <a:t>X</a:t>
            </a:r>
            <a:endParaRPr lang="en-US" altLang="en-US"/>
          </a:p>
        </p:txBody>
      </p:sp>
      <p:sp>
        <p:nvSpPr>
          <p:cNvPr id="938189" name="Freeform 205">
            <a:extLst>
              <a:ext uri="{FF2B5EF4-FFF2-40B4-BE49-F238E27FC236}">
                <a16:creationId xmlns:a16="http://schemas.microsoft.com/office/drawing/2014/main" id="{2E15BBAA-F121-2D13-DB2B-E9D1A7E73E40}"/>
              </a:ext>
            </a:extLst>
          </p:cNvPr>
          <p:cNvSpPr>
            <a:spLocks/>
          </p:cNvSpPr>
          <p:nvPr/>
        </p:nvSpPr>
        <p:spPr bwMode="auto">
          <a:xfrm>
            <a:off x="5630863" y="4173538"/>
            <a:ext cx="747712" cy="465137"/>
          </a:xfrm>
          <a:custGeom>
            <a:avLst/>
            <a:gdLst>
              <a:gd name="T0" fmla="*/ 0 w 471"/>
              <a:gd name="T1" fmla="*/ 0 h 293"/>
              <a:gd name="T2" fmla="*/ 183 w 471"/>
              <a:gd name="T3" fmla="*/ 0 h 293"/>
              <a:gd name="T4" fmla="*/ 288 w 471"/>
              <a:gd name="T5" fmla="*/ 293 h 293"/>
              <a:gd name="T6" fmla="*/ 471 w 471"/>
              <a:gd name="T7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1" h="293">
                <a:moveTo>
                  <a:pt x="0" y="0"/>
                </a:moveTo>
                <a:lnTo>
                  <a:pt x="183" y="0"/>
                </a:lnTo>
                <a:lnTo>
                  <a:pt x="288" y="293"/>
                </a:lnTo>
                <a:lnTo>
                  <a:pt x="471" y="293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90" name="Rectangle 206">
            <a:extLst>
              <a:ext uri="{FF2B5EF4-FFF2-40B4-BE49-F238E27FC236}">
                <a16:creationId xmlns:a16="http://schemas.microsoft.com/office/drawing/2014/main" id="{C233E205-51F2-F0EC-16B1-213C9207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967163"/>
            <a:ext cx="5064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700" i="0">
                <a:solidFill>
                  <a:srgbClr val="000000"/>
                </a:solidFill>
              </a:rPr>
              <a:t>2.5 V</a:t>
            </a:r>
            <a:endParaRPr lang="en-US" altLang="en-US"/>
          </a:p>
        </p:txBody>
      </p:sp>
      <p:sp>
        <p:nvSpPr>
          <p:cNvPr id="938191" name="Rectangle 207">
            <a:extLst>
              <a:ext uri="{FF2B5EF4-FFF2-40B4-BE49-F238E27FC236}">
                <a16:creationId xmlns:a16="http://schemas.microsoft.com/office/drawing/2014/main" id="{A9046803-AA5F-E8E8-43A3-0F3AAA086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502150"/>
            <a:ext cx="342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i="0">
                <a:solidFill>
                  <a:srgbClr val="000000"/>
                </a:solidFill>
              </a:rPr>
              <a:t>0 V</a:t>
            </a:r>
            <a:endParaRPr lang="en-US" altLang="en-US"/>
          </a:p>
        </p:txBody>
      </p:sp>
      <p:sp>
        <p:nvSpPr>
          <p:cNvPr id="938192" name="Oval 208">
            <a:extLst>
              <a:ext uri="{FF2B5EF4-FFF2-40B4-BE49-F238E27FC236}">
                <a16:creationId xmlns:a16="http://schemas.microsoft.com/office/drawing/2014/main" id="{B1828DEC-8E57-C104-1572-F78F544E0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2973388"/>
            <a:ext cx="84137" cy="84137"/>
          </a:xfrm>
          <a:prstGeom prst="ellipse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8193" name="Oval 209">
            <a:extLst>
              <a:ext uri="{FF2B5EF4-FFF2-40B4-BE49-F238E27FC236}">
                <a16:creationId xmlns:a16="http://schemas.microsoft.com/office/drawing/2014/main" id="{051113B9-1F2A-7D7A-9EC1-111827F3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925" y="2973388"/>
            <a:ext cx="82550" cy="84137"/>
          </a:xfrm>
          <a:prstGeom prst="ellipse">
            <a:avLst/>
          </a:prstGeom>
          <a:solidFill>
            <a:srgbClr val="00000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8194" name="Line 210">
            <a:extLst>
              <a:ext uri="{FF2B5EF4-FFF2-40B4-BE49-F238E27FC236}">
                <a16:creationId xmlns:a16="http://schemas.microsoft.com/office/drawing/2014/main" id="{55FE684E-0135-040F-8577-8E7523E51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4937125"/>
            <a:ext cx="311150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95" name="Freeform 211">
            <a:extLst>
              <a:ext uri="{FF2B5EF4-FFF2-40B4-BE49-F238E27FC236}">
                <a16:creationId xmlns:a16="http://schemas.microsoft.com/office/drawing/2014/main" id="{FBA704AA-7A87-A668-A100-C0E2A13EAEB6}"/>
              </a:ext>
            </a:extLst>
          </p:cNvPr>
          <p:cNvSpPr>
            <a:spLocks/>
          </p:cNvSpPr>
          <p:nvPr/>
        </p:nvSpPr>
        <p:spPr bwMode="auto">
          <a:xfrm>
            <a:off x="2952750" y="5221288"/>
            <a:ext cx="298450" cy="236537"/>
          </a:xfrm>
          <a:custGeom>
            <a:avLst/>
            <a:gdLst>
              <a:gd name="T0" fmla="*/ 0 w 188"/>
              <a:gd name="T1" fmla="*/ 0 h 149"/>
              <a:gd name="T2" fmla="*/ 188 w 188"/>
              <a:gd name="T3" fmla="*/ 0 h 149"/>
              <a:gd name="T4" fmla="*/ 188 w 188"/>
              <a:gd name="T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49">
                <a:moveTo>
                  <a:pt x="0" y="0"/>
                </a:moveTo>
                <a:lnTo>
                  <a:pt x="188" y="0"/>
                </a:lnTo>
                <a:lnTo>
                  <a:pt x="188" y="149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96" name="Freeform 212">
            <a:extLst>
              <a:ext uri="{FF2B5EF4-FFF2-40B4-BE49-F238E27FC236}">
                <a16:creationId xmlns:a16="http://schemas.microsoft.com/office/drawing/2014/main" id="{2EECACBE-C71E-C16A-3A47-E0B7EC4E9E2E}"/>
              </a:ext>
            </a:extLst>
          </p:cNvPr>
          <p:cNvSpPr>
            <a:spLocks/>
          </p:cNvSpPr>
          <p:nvPr/>
        </p:nvSpPr>
        <p:spPr bwMode="auto">
          <a:xfrm>
            <a:off x="2952750" y="4416425"/>
            <a:ext cx="298450" cy="236538"/>
          </a:xfrm>
          <a:custGeom>
            <a:avLst/>
            <a:gdLst>
              <a:gd name="T0" fmla="*/ 188 w 188"/>
              <a:gd name="T1" fmla="*/ 0 h 149"/>
              <a:gd name="T2" fmla="*/ 188 w 188"/>
              <a:gd name="T3" fmla="*/ 149 h 149"/>
              <a:gd name="T4" fmla="*/ 0 w 188"/>
              <a:gd name="T5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49">
                <a:moveTo>
                  <a:pt x="188" y="0"/>
                </a:moveTo>
                <a:lnTo>
                  <a:pt x="188" y="149"/>
                </a:lnTo>
                <a:lnTo>
                  <a:pt x="0" y="149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97" name="Line 213">
            <a:extLst>
              <a:ext uri="{FF2B5EF4-FFF2-40B4-BE49-F238E27FC236}">
                <a16:creationId xmlns:a16="http://schemas.microsoft.com/office/drawing/2014/main" id="{8B8C5AC1-9F10-9E16-059A-7058F27B7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4562475"/>
            <a:ext cx="1588" cy="7429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98" name="Line 214">
            <a:extLst>
              <a:ext uri="{FF2B5EF4-FFF2-40B4-BE49-F238E27FC236}">
                <a16:creationId xmlns:a16="http://schemas.microsoft.com/office/drawing/2014/main" id="{439F4010-5F15-6FB8-BD82-30309EB0D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350" y="4749800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199" name="Line 215">
            <a:extLst>
              <a:ext uri="{FF2B5EF4-FFF2-40B4-BE49-F238E27FC236}">
                <a16:creationId xmlns:a16="http://schemas.microsoft.com/office/drawing/2014/main" id="{C52444EC-9BDC-4822-1D92-F56878F45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4425" y="2487613"/>
            <a:ext cx="311150" cy="1587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200" name="Line 216">
            <a:extLst>
              <a:ext uri="{FF2B5EF4-FFF2-40B4-BE49-F238E27FC236}">
                <a16:creationId xmlns:a16="http://schemas.microsoft.com/office/drawing/2014/main" id="{0AE5ECC7-7823-834E-1FEC-69D46C91D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3327400"/>
            <a:ext cx="1588" cy="1588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201" name="Freeform 217">
            <a:extLst>
              <a:ext uri="{FF2B5EF4-FFF2-40B4-BE49-F238E27FC236}">
                <a16:creationId xmlns:a16="http://schemas.microsoft.com/office/drawing/2014/main" id="{3646C033-BF1B-DF08-BBE9-52D947EA58D4}"/>
              </a:ext>
            </a:extLst>
          </p:cNvPr>
          <p:cNvSpPr>
            <a:spLocks/>
          </p:cNvSpPr>
          <p:nvPr/>
        </p:nvSpPr>
        <p:spPr bwMode="auto">
          <a:xfrm>
            <a:off x="2952750" y="2779713"/>
            <a:ext cx="298450" cy="234950"/>
          </a:xfrm>
          <a:custGeom>
            <a:avLst/>
            <a:gdLst>
              <a:gd name="T0" fmla="*/ 0 w 188"/>
              <a:gd name="T1" fmla="*/ 0 h 148"/>
              <a:gd name="T2" fmla="*/ 188 w 188"/>
              <a:gd name="T3" fmla="*/ 0 h 148"/>
              <a:gd name="T4" fmla="*/ 188 w 188"/>
              <a:gd name="T5" fmla="*/ 148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48">
                <a:moveTo>
                  <a:pt x="0" y="0"/>
                </a:moveTo>
                <a:lnTo>
                  <a:pt x="188" y="0"/>
                </a:lnTo>
                <a:lnTo>
                  <a:pt x="188" y="148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202" name="Line 218">
            <a:extLst>
              <a:ext uri="{FF2B5EF4-FFF2-40B4-BE49-F238E27FC236}">
                <a16:creationId xmlns:a16="http://schemas.microsoft.com/office/drawing/2014/main" id="{9F9B04F7-ACC5-4E2B-E69A-8EFA4645A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3014663"/>
            <a:ext cx="1588" cy="312737"/>
          </a:xfrm>
          <a:prstGeom prst="line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203" name="Freeform 219">
            <a:extLst>
              <a:ext uri="{FF2B5EF4-FFF2-40B4-BE49-F238E27FC236}">
                <a16:creationId xmlns:a16="http://schemas.microsoft.com/office/drawing/2014/main" id="{2043664D-A835-E846-16EB-72088ECB51B4}"/>
              </a:ext>
            </a:extLst>
          </p:cNvPr>
          <p:cNvSpPr>
            <a:spLocks/>
          </p:cNvSpPr>
          <p:nvPr/>
        </p:nvSpPr>
        <p:spPr bwMode="auto">
          <a:xfrm>
            <a:off x="2952750" y="1968500"/>
            <a:ext cx="298450" cy="242888"/>
          </a:xfrm>
          <a:custGeom>
            <a:avLst/>
            <a:gdLst>
              <a:gd name="T0" fmla="*/ 188 w 188"/>
              <a:gd name="T1" fmla="*/ 0 h 153"/>
              <a:gd name="T2" fmla="*/ 188 w 188"/>
              <a:gd name="T3" fmla="*/ 153 h 153"/>
              <a:gd name="T4" fmla="*/ 0 w 188"/>
              <a:gd name="T5" fmla="*/ 153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8" h="153">
                <a:moveTo>
                  <a:pt x="188" y="0"/>
                </a:moveTo>
                <a:lnTo>
                  <a:pt x="188" y="153"/>
                </a:lnTo>
                <a:lnTo>
                  <a:pt x="0" y="153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204" name="Line 220">
            <a:extLst>
              <a:ext uri="{FF2B5EF4-FFF2-40B4-BE49-F238E27FC236}">
                <a16:creationId xmlns:a16="http://schemas.microsoft.com/office/drawing/2014/main" id="{7B99F527-C52E-D6BA-60B8-D7B0FFC8F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2750" y="2120900"/>
            <a:ext cx="1588" cy="741363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205" name="Line 221">
            <a:extLst>
              <a:ext uri="{FF2B5EF4-FFF2-40B4-BE49-F238E27FC236}">
                <a16:creationId xmlns:a16="http://schemas.microsoft.com/office/drawing/2014/main" id="{097B84A9-F823-E788-6353-604A0A868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0350" y="2308225"/>
            <a:ext cx="1588" cy="374650"/>
          </a:xfrm>
          <a:prstGeom prst="line">
            <a:avLst/>
          </a:prstGeom>
          <a:noFill/>
          <a:ln w="206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8206" name="Freeform 222">
            <a:extLst>
              <a:ext uri="{FF2B5EF4-FFF2-40B4-BE49-F238E27FC236}">
                <a16:creationId xmlns:a16="http://schemas.microsoft.com/office/drawing/2014/main" id="{4FCC406E-34FF-7FA5-D0C5-6B36E10677AD}"/>
              </a:ext>
            </a:extLst>
          </p:cNvPr>
          <p:cNvSpPr>
            <a:spLocks/>
          </p:cNvSpPr>
          <p:nvPr/>
        </p:nvSpPr>
        <p:spPr bwMode="auto">
          <a:xfrm>
            <a:off x="3008313" y="1968500"/>
            <a:ext cx="485775" cy="1588"/>
          </a:xfrm>
          <a:custGeom>
            <a:avLst/>
            <a:gdLst>
              <a:gd name="T0" fmla="*/ 0 w 306"/>
              <a:gd name="T1" fmla="*/ 153 w 306"/>
              <a:gd name="T2" fmla="*/ 306 w 30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06">
                <a:moveTo>
                  <a:pt x="0" y="0"/>
                </a:moveTo>
                <a:lnTo>
                  <a:pt x="153" y="0"/>
                </a:lnTo>
                <a:lnTo>
                  <a:pt x="306" y="0"/>
                </a:lnTo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>
            <a:extLst>
              <a:ext uri="{FF2B5EF4-FFF2-40B4-BE49-F238E27FC236}">
                <a16:creationId xmlns:a16="http://schemas.microsoft.com/office/drawing/2014/main" id="{5641CED2-5CED-25BA-1FF8-978C9080E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INTERCONNECT</a:t>
            </a:r>
          </a:p>
        </p:txBody>
      </p:sp>
      <p:sp>
        <p:nvSpPr>
          <p:cNvPr id="911365" name="WordArt 5">
            <a:extLst>
              <a:ext uri="{FF2B5EF4-FFF2-40B4-BE49-F238E27FC236}">
                <a16:creationId xmlns:a16="http://schemas.microsoft.com/office/drawing/2014/main" id="{5AE000BC-F43F-C793-594C-B075BFF57FA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914400" y="2590800"/>
            <a:ext cx="7086600" cy="1905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Dealing with Inductance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>
            <a:extLst>
              <a:ext uri="{FF2B5EF4-FFF2-40B4-BE49-F238E27FC236}">
                <a16:creationId xmlns:a16="http://schemas.microsoft.com/office/drawing/2014/main" id="{90E28C6A-D958-9E79-5748-592338A01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6324600" cy="838200"/>
          </a:xfrm>
        </p:spPr>
        <p:txBody>
          <a:bodyPr/>
          <a:lstStyle/>
          <a:p>
            <a:r>
              <a:rPr lang="en-US" altLang="en-US"/>
              <a:t>L di/dt</a:t>
            </a:r>
          </a:p>
        </p:txBody>
      </p:sp>
      <p:sp>
        <p:nvSpPr>
          <p:cNvPr id="913413" name="Text Box 5">
            <a:extLst>
              <a:ext uri="{FF2B5EF4-FFF2-40B4-BE49-F238E27FC236}">
                <a16:creationId xmlns:a16="http://schemas.microsoft.com/office/drawing/2014/main" id="{0C3DCFEA-692C-CF17-680F-1034310D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42910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b="1" i="0">
                <a:solidFill>
                  <a:srgbClr val="315263"/>
                </a:solidFill>
              </a:rPr>
              <a:t>Impact of inductance on supply voltages:</a:t>
            </a:r>
          </a:p>
          <a:p>
            <a:pPr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</a:rPr>
              <a:t> Change in current induces a change in voltage</a:t>
            </a:r>
          </a:p>
          <a:p>
            <a:pPr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</a:rPr>
              <a:t> Longer supply lines have larger </a:t>
            </a:r>
            <a:r>
              <a:rPr lang="en-US" altLang="en-US" sz="2000">
                <a:solidFill>
                  <a:srgbClr val="315263"/>
                </a:solidFill>
              </a:rPr>
              <a:t>L</a:t>
            </a:r>
          </a:p>
        </p:txBody>
      </p:sp>
      <p:grpSp>
        <p:nvGrpSpPr>
          <p:cNvPr id="913415" name="Group 7">
            <a:extLst>
              <a:ext uri="{FF2B5EF4-FFF2-40B4-BE49-F238E27FC236}">
                <a16:creationId xmlns:a16="http://schemas.microsoft.com/office/drawing/2014/main" id="{83792CEC-F0C0-5BA8-2C8E-DBD22F951A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0600" y="1676400"/>
            <a:ext cx="2928938" cy="4267200"/>
            <a:chOff x="624" y="1056"/>
            <a:chExt cx="1845" cy="2688"/>
          </a:xfrm>
        </p:grpSpPr>
        <p:sp>
          <p:nvSpPr>
            <p:cNvPr id="913414" name="AutoShape 6">
              <a:extLst>
                <a:ext uri="{FF2B5EF4-FFF2-40B4-BE49-F238E27FC236}">
                  <a16:creationId xmlns:a16="http://schemas.microsoft.com/office/drawing/2014/main" id="{DE568844-A025-B1AA-8DD9-2C5083238A8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4" y="1056"/>
              <a:ext cx="1845" cy="2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16" name="Freeform 8">
              <a:extLst>
                <a:ext uri="{FF2B5EF4-FFF2-40B4-BE49-F238E27FC236}">
                  <a16:creationId xmlns:a16="http://schemas.microsoft.com/office/drawing/2014/main" id="{77CBABBB-52A1-0D3B-E940-012AA4EB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" y="1390"/>
              <a:ext cx="53" cy="456"/>
            </a:xfrm>
            <a:custGeom>
              <a:avLst/>
              <a:gdLst>
                <a:gd name="T0" fmla="*/ 0 w 13"/>
                <a:gd name="T1" fmla="*/ 112 h 112"/>
                <a:gd name="T2" fmla="*/ 13 w 13"/>
                <a:gd name="T3" fmla="*/ 98 h 112"/>
                <a:gd name="T4" fmla="*/ 0 w 13"/>
                <a:gd name="T5" fmla="*/ 84 h 112"/>
                <a:gd name="T6" fmla="*/ 13 w 13"/>
                <a:gd name="T7" fmla="*/ 70 h 112"/>
                <a:gd name="T8" fmla="*/ 0 w 13"/>
                <a:gd name="T9" fmla="*/ 56 h 112"/>
                <a:gd name="T10" fmla="*/ 13 w 13"/>
                <a:gd name="T11" fmla="*/ 42 h 112"/>
                <a:gd name="T12" fmla="*/ 0 w 13"/>
                <a:gd name="T13" fmla="*/ 28 h 112"/>
                <a:gd name="T14" fmla="*/ 13 w 13"/>
                <a:gd name="T15" fmla="*/ 14 h 112"/>
                <a:gd name="T16" fmla="*/ 0 w 13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2">
                  <a:moveTo>
                    <a:pt x="0" y="112"/>
                  </a:moveTo>
                  <a:cubicBezTo>
                    <a:pt x="7" y="112"/>
                    <a:pt x="13" y="105"/>
                    <a:pt x="13" y="98"/>
                  </a:cubicBezTo>
                  <a:cubicBezTo>
                    <a:pt x="13" y="90"/>
                    <a:pt x="7" y="84"/>
                    <a:pt x="0" y="84"/>
                  </a:cubicBezTo>
                  <a:cubicBezTo>
                    <a:pt x="7" y="84"/>
                    <a:pt x="13" y="77"/>
                    <a:pt x="13" y="70"/>
                  </a:cubicBezTo>
                  <a:cubicBezTo>
                    <a:pt x="13" y="62"/>
                    <a:pt x="7" y="56"/>
                    <a:pt x="0" y="56"/>
                  </a:cubicBezTo>
                  <a:cubicBezTo>
                    <a:pt x="7" y="56"/>
                    <a:pt x="13" y="49"/>
                    <a:pt x="13" y="42"/>
                  </a:cubicBezTo>
                  <a:cubicBezTo>
                    <a:pt x="13" y="34"/>
                    <a:pt x="7" y="28"/>
                    <a:pt x="0" y="28"/>
                  </a:cubicBezTo>
                  <a:cubicBezTo>
                    <a:pt x="7" y="28"/>
                    <a:pt x="13" y="21"/>
                    <a:pt x="13" y="14"/>
                  </a:cubicBezTo>
                  <a:cubicBezTo>
                    <a:pt x="13" y="6"/>
                    <a:pt x="7" y="0"/>
                    <a:pt x="0" y="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17" name="Line 9">
              <a:extLst>
                <a:ext uri="{FF2B5EF4-FFF2-40B4-BE49-F238E27FC236}">
                  <a16:creationId xmlns:a16="http://schemas.microsoft.com/office/drawing/2014/main" id="{8997999E-E97E-D9A8-DA05-501815ED5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3" y="1256"/>
              <a:ext cx="1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18" name="Freeform 10">
              <a:extLst>
                <a:ext uri="{FF2B5EF4-FFF2-40B4-BE49-F238E27FC236}">
                  <a16:creationId xmlns:a16="http://schemas.microsoft.com/office/drawing/2014/main" id="{70F2E203-22DF-754E-665D-8F27C191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2930"/>
              <a:ext cx="180" cy="138"/>
            </a:xfrm>
            <a:custGeom>
              <a:avLst/>
              <a:gdLst>
                <a:gd name="T0" fmla="*/ 0 w 180"/>
                <a:gd name="T1" fmla="*/ 0 h 138"/>
                <a:gd name="T2" fmla="*/ 180 w 180"/>
                <a:gd name="T3" fmla="*/ 0 h 138"/>
                <a:gd name="T4" fmla="*/ 180 w 180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38">
                  <a:moveTo>
                    <a:pt x="0" y="0"/>
                  </a:moveTo>
                  <a:lnTo>
                    <a:pt x="180" y="0"/>
                  </a:lnTo>
                  <a:lnTo>
                    <a:pt x="180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19" name="Freeform 11">
              <a:extLst>
                <a:ext uri="{FF2B5EF4-FFF2-40B4-BE49-F238E27FC236}">
                  <a16:creationId xmlns:a16="http://schemas.microsoft.com/office/drawing/2014/main" id="{2174C691-2BD8-01E6-C9A8-D500889EE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2457"/>
              <a:ext cx="180" cy="139"/>
            </a:xfrm>
            <a:custGeom>
              <a:avLst/>
              <a:gdLst>
                <a:gd name="T0" fmla="*/ 180 w 180"/>
                <a:gd name="T1" fmla="*/ 0 h 139"/>
                <a:gd name="T2" fmla="*/ 180 w 180"/>
                <a:gd name="T3" fmla="*/ 139 h 139"/>
                <a:gd name="T4" fmla="*/ 0 w 180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39">
                  <a:moveTo>
                    <a:pt x="180" y="0"/>
                  </a:moveTo>
                  <a:lnTo>
                    <a:pt x="180" y="139"/>
                  </a:lnTo>
                  <a:lnTo>
                    <a:pt x="0" y="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0" name="Line 12">
              <a:extLst>
                <a:ext uri="{FF2B5EF4-FFF2-40B4-BE49-F238E27FC236}">
                  <a16:creationId xmlns:a16="http://schemas.microsoft.com/office/drawing/2014/main" id="{6BD6F286-E28B-6C3D-128A-BBF835AD7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3" y="2543"/>
              <a:ext cx="1" cy="4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1" name="Line 13">
              <a:extLst>
                <a:ext uri="{FF2B5EF4-FFF2-40B4-BE49-F238E27FC236}">
                  <a16:creationId xmlns:a16="http://schemas.microsoft.com/office/drawing/2014/main" id="{D25D7263-A579-DBC7-A8EF-5773518CE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2653"/>
              <a:ext cx="1" cy="2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2" name="Freeform 14">
              <a:extLst>
                <a:ext uri="{FF2B5EF4-FFF2-40B4-BE49-F238E27FC236}">
                  <a16:creationId xmlns:a16="http://schemas.microsoft.com/office/drawing/2014/main" id="{E2582E66-0DF0-16E8-016C-3E02B17F7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" y="2152"/>
              <a:ext cx="187" cy="611"/>
            </a:xfrm>
            <a:custGeom>
              <a:avLst/>
              <a:gdLst>
                <a:gd name="T0" fmla="*/ 138 w 187"/>
                <a:gd name="T1" fmla="*/ 0 h 611"/>
                <a:gd name="T2" fmla="*/ 93 w 187"/>
                <a:gd name="T3" fmla="*/ 0 h 611"/>
                <a:gd name="T4" fmla="*/ 0 w 187"/>
                <a:gd name="T5" fmla="*/ 0 h 611"/>
                <a:gd name="T6" fmla="*/ 0 w 187"/>
                <a:gd name="T7" fmla="*/ 305 h 611"/>
                <a:gd name="T8" fmla="*/ 0 w 187"/>
                <a:gd name="T9" fmla="*/ 611 h 611"/>
                <a:gd name="T10" fmla="*/ 93 w 187"/>
                <a:gd name="T11" fmla="*/ 611 h 611"/>
                <a:gd name="T12" fmla="*/ 187 w 187"/>
                <a:gd name="T13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611">
                  <a:moveTo>
                    <a:pt x="138" y="0"/>
                  </a:moveTo>
                  <a:lnTo>
                    <a:pt x="93" y="0"/>
                  </a:lnTo>
                  <a:lnTo>
                    <a:pt x="0" y="0"/>
                  </a:lnTo>
                  <a:lnTo>
                    <a:pt x="0" y="305"/>
                  </a:lnTo>
                  <a:lnTo>
                    <a:pt x="0" y="611"/>
                  </a:lnTo>
                  <a:lnTo>
                    <a:pt x="93" y="611"/>
                  </a:lnTo>
                  <a:lnTo>
                    <a:pt x="187" y="611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3" name="Freeform 15">
              <a:extLst>
                <a:ext uri="{FF2B5EF4-FFF2-40B4-BE49-F238E27FC236}">
                  <a16:creationId xmlns:a16="http://schemas.microsoft.com/office/drawing/2014/main" id="{9B9360CB-47DD-3464-29FA-90F35788F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2319"/>
              <a:ext cx="180" cy="138"/>
            </a:xfrm>
            <a:custGeom>
              <a:avLst/>
              <a:gdLst>
                <a:gd name="T0" fmla="*/ 0 w 180"/>
                <a:gd name="T1" fmla="*/ 0 h 138"/>
                <a:gd name="T2" fmla="*/ 180 w 180"/>
                <a:gd name="T3" fmla="*/ 0 h 138"/>
                <a:gd name="T4" fmla="*/ 180 w 180"/>
                <a:gd name="T5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38">
                  <a:moveTo>
                    <a:pt x="0" y="0"/>
                  </a:moveTo>
                  <a:lnTo>
                    <a:pt x="180" y="0"/>
                  </a:lnTo>
                  <a:lnTo>
                    <a:pt x="180" y="138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4" name="Freeform 16">
              <a:extLst>
                <a:ext uri="{FF2B5EF4-FFF2-40B4-BE49-F238E27FC236}">
                  <a16:creationId xmlns:a16="http://schemas.microsoft.com/office/drawing/2014/main" id="{26B02CCE-F0FE-828D-2330-77BD2DF3A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3" y="1846"/>
              <a:ext cx="180" cy="139"/>
            </a:xfrm>
            <a:custGeom>
              <a:avLst/>
              <a:gdLst>
                <a:gd name="T0" fmla="*/ 180 w 180"/>
                <a:gd name="T1" fmla="*/ 0 h 139"/>
                <a:gd name="T2" fmla="*/ 180 w 180"/>
                <a:gd name="T3" fmla="*/ 139 h 139"/>
                <a:gd name="T4" fmla="*/ 0 w 180"/>
                <a:gd name="T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139">
                  <a:moveTo>
                    <a:pt x="180" y="0"/>
                  </a:moveTo>
                  <a:lnTo>
                    <a:pt x="180" y="139"/>
                  </a:lnTo>
                  <a:lnTo>
                    <a:pt x="0" y="139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5" name="Line 17">
              <a:extLst>
                <a:ext uri="{FF2B5EF4-FFF2-40B4-BE49-F238E27FC236}">
                  <a16:creationId xmlns:a16="http://schemas.microsoft.com/office/drawing/2014/main" id="{FE697E0F-C763-C0E9-DE3F-B95ED070A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3" y="1932"/>
              <a:ext cx="1" cy="4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6" name="Line 18">
              <a:extLst>
                <a:ext uri="{FF2B5EF4-FFF2-40B4-BE49-F238E27FC236}">
                  <a16:creationId xmlns:a16="http://schemas.microsoft.com/office/drawing/2014/main" id="{509FE493-8B7C-1DBC-E925-F624C446E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2042"/>
              <a:ext cx="1" cy="2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7" name="Freeform 19">
              <a:extLst>
                <a:ext uri="{FF2B5EF4-FFF2-40B4-BE49-F238E27FC236}">
                  <a16:creationId xmlns:a16="http://schemas.microsoft.com/office/drawing/2014/main" id="{CA3E14BD-152A-7D0B-9F8A-B9BA910C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1256"/>
              <a:ext cx="191" cy="1"/>
            </a:xfrm>
            <a:custGeom>
              <a:avLst/>
              <a:gdLst>
                <a:gd name="T0" fmla="*/ 0 w 191"/>
                <a:gd name="T1" fmla="*/ 98 w 191"/>
                <a:gd name="T2" fmla="*/ 191 w 19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1">
                  <a:moveTo>
                    <a:pt x="0" y="0"/>
                  </a:moveTo>
                  <a:lnTo>
                    <a:pt x="98" y="0"/>
                  </a:lnTo>
                  <a:lnTo>
                    <a:pt x="191" y="0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8" name="Freeform 20">
              <a:extLst>
                <a:ext uri="{FF2B5EF4-FFF2-40B4-BE49-F238E27FC236}">
                  <a16:creationId xmlns:a16="http://schemas.microsoft.com/office/drawing/2014/main" id="{384987D5-773B-818E-7EB9-8C1F7BAAB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" y="3068"/>
              <a:ext cx="53" cy="456"/>
            </a:xfrm>
            <a:custGeom>
              <a:avLst/>
              <a:gdLst>
                <a:gd name="T0" fmla="*/ 0 w 13"/>
                <a:gd name="T1" fmla="*/ 0 h 112"/>
                <a:gd name="T2" fmla="*/ 13 w 13"/>
                <a:gd name="T3" fmla="*/ 14 h 112"/>
                <a:gd name="T4" fmla="*/ 0 w 13"/>
                <a:gd name="T5" fmla="*/ 28 h 112"/>
                <a:gd name="T6" fmla="*/ 13 w 13"/>
                <a:gd name="T7" fmla="*/ 42 h 112"/>
                <a:gd name="T8" fmla="*/ 0 w 13"/>
                <a:gd name="T9" fmla="*/ 56 h 112"/>
                <a:gd name="T10" fmla="*/ 13 w 13"/>
                <a:gd name="T11" fmla="*/ 70 h 112"/>
                <a:gd name="T12" fmla="*/ 0 w 13"/>
                <a:gd name="T13" fmla="*/ 84 h 112"/>
                <a:gd name="T14" fmla="*/ 13 w 13"/>
                <a:gd name="T15" fmla="*/ 98 h 112"/>
                <a:gd name="T16" fmla="*/ 0 w 13"/>
                <a:gd name="T1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2">
                  <a:moveTo>
                    <a:pt x="0" y="0"/>
                  </a:moveTo>
                  <a:cubicBezTo>
                    <a:pt x="7" y="0"/>
                    <a:pt x="13" y="7"/>
                    <a:pt x="13" y="14"/>
                  </a:cubicBezTo>
                  <a:cubicBezTo>
                    <a:pt x="13" y="22"/>
                    <a:pt x="7" y="28"/>
                    <a:pt x="0" y="28"/>
                  </a:cubicBezTo>
                  <a:cubicBezTo>
                    <a:pt x="7" y="28"/>
                    <a:pt x="13" y="35"/>
                    <a:pt x="13" y="42"/>
                  </a:cubicBezTo>
                  <a:cubicBezTo>
                    <a:pt x="13" y="50"/>
                    <a:pt x="7" y="56"/>
                    <a:pt x="0" y="56"/>
                  </a:cubicBezTo>
                  <a:cubicBezTo>
                    <a:pt x="7" y="56"/>
                    <a:pt x="13" y="63"/>
                    <a:pt x="13" y="70"/>
                  </a:cubicBezTo>
                  <a:cubicBezTo>
                    <a:pt x="13" y="78"/>
                    <a:pt x="7" y="84"/>
                    <a:pt x="0" y="84"/>
                  </a:cubicBezTo>
                  <a:cubicBezTo>
                    <a:pt x="7" y="84"/>
                    <a:pt x="13" y="91"/>
                    <a:pt x="13" y="98"/>
                  </a:cubicBezTo>
                  <a:cubicBezTo>
                    <a:pt x="13" y="106"/>
                    <a:pt x="7" y="112"/>
                    <a:pt x="0" y="112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29" name="Line 21">
              <a:extLst>
                <a:ext uri="{FF2B5EF4-FFF2-40B4-BE49-F238E27FC236}">
                  <a16:creationId xmlns:a16="http://schemas.microsoft.com/office/drawing/2014/main" id="{CE9383FB-022D-C9BA-E67E-485DBC379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3524"/>
              <a:ext cx="1" cy="1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0" name="Line 22">
              <a:extLst>
                <a:ext uri="{FF2B5EF4-FFF2-40B4-BE49-F238E27FC236}">
                  <a16:creationId xmlns:a16="http://schemas.microsoft.com/office/drawing/2014/main" id="{DF68C359-2936-8A4F-DC19-D00472102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4" y="2457"/>
              <a:ext cx="2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1" name="Oval 23">
              <a:extLst>
                <a:ext uri="{FF2B5EF4-FFF2-40B4-BE49-F238E27FC236}">
                  <a16:creationId xmlns:a16="http://schemas.microsoft.com/office/drawing/2014/main" id="{C6C500CB-A937-D90A-DEF7-CD250B33B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2433"/>
              <a:ext cx="48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2" name="Oval 24">
              <a:extLst>
                <a:ext uri="{FF2B5EF4-FFF2-40B4-BE49-F238E27FC236}">
                  <a16:creationId xmlns:a16="http://schemas.microsoft.com/office/drawing/2014/main" id="{2B93ED13-87A4-62FA-9090-6DA3CA4A4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43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3" name="Oval 25">
              <a:extLst>
                <a:ext uri="{FF2B5EF4-FFF2-40B4-BE49-F238E27FC236}">
                  <a16:creationId xmlns:a16="http://schemas.microsoft.com/office/drawing/2014/main" id="{08F8FD0E-B539-CCC5-7703-F74AD0531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2127"/>
              <a:ext cx="49" cy="4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4" name="Oval 26">
              <a:extLst>
                <a:ext uri="{FF2B5EF4-FFF2-40B4-BE49-F238E27FC236}">
                  <a16:creationId xmlns:a16="http://schemas.microsoft.com/office/drawing/2014/main" id="{9A4EF5F5-0A37-23EB-63EB-447F4BCA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43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5" name="Oval 27">
              <a:extLst>
                <a:ext uri="{FF2B5EF4-FFF2-40B4-BE49-F238E27FC236}">
                  <a16:creationId xmlns:a16="http://schemas.microsoft.com/office/drawing/2014/main" id="{D4D1C857-C7E7-4EDA-43FC-349DB4418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43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6" name="Oval 28">
              <a:extLst>
                <a:ext uri="{FF2B5EF4-FFF2-40B4-BE49-F238E27FC236}">
                  <a16:creationId xmlns:a16="http://schemas.microsoft.com/office/drawing/2014/main" id="{6C3DECA3-2E92-F6B4-4243-3D1E4D700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433"/>
              <a:ext cx="49" cy="4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7" name="Line 29">
              <a:extLst>
                <a:ext uri="{FF2B5EF4-FFF2-40B4-BE49-F238E27FC236}">
                  <a16:creationId xmlns:a16="http://schemas.microsoft.com/office/drawing/2014/main" id="{37DCEF29-917B-1714-99E9-531E8FABE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2457"/>
              <a:ext cx="7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8" name="Line 30">
              <a:extLst>
                <a:ext uri="{FF2B5EF4-FFF2-40B4-BE49-F238E27FC236}">
                  <a16:creationId xmlns:a16="http://schemas.microsoft.com/office/drawing/2014/main" id="{9E0794D5-81AE-DEF5-1CF2-9A426CAF3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" y="2457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39" name="Line 31">
              <a:extLst>
                <a:ext uri="{FF2B5EF4-FFF2-40B4-BE49-F238E27FC236}">
                  <a16:creationId xmlns:a16="http://schemas.microsoft.com/office/drawing/2014/main" id="{1C6EC5E4-8418-0154-DF8A-B3B34024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" y="2730"/>
              <a:ext cx="1" cy="2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40" name="Line 32">
              <a:extLst>
                <a:ext uri="{FF2B5EF4-FFF2-40B4-BE49-F238E27FC236}">
                  <a16:creationId xmlns:a16="http://schemas.microsoft.com/office/drawing/2014/main" id="{BE8B333F-B57C-6882-20B2-5D396C0F7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2673"/>
              <a:ext cx="15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41" name="Line 33">
              <a:extLst>
                <a:ext uri="{FF2B5EF4-FFF2-40B4-BE49-F238E27FC236}">
                  <a16:creationId xmlns:a16="http://schemas.microsoft.com/office/drawing/2014/main" id="{28BB02B4-0813-E55D-771C-400036A7A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5" y="2730"/>
              <a:ext cx="15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42" name="Rectangle 34">
              <a:extLst>
                <a:ext uri="{FF2B5EF4-FFF2-40B4-BE49-F238E27FC236}">
                  <a16:creationId xmlns:a16="http://schemas.microsoft.com/office/drawing/2014/main" id="{E2DA3363-3A2E-E031-40D9-6278CB76C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592"/>
              <a:ext cx="17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C</a:t>
              </a:r>
              <a:endParaRPr lang="en-US" altLang="en-US"/>
            </a:p>
          </p:txBody>
        </p:sp>
        <p:sp>
          <p:nvSpPr>
            <p:cNvPr id="913443" name="Rectangle 35">
              <a:extLst>
                <a:ext uri="{FF2B5EF4-FFF2-40B4-BE49-F238E27FC236}">
                  <a16:creationId xmlns:a16="http://schemas.microsoft.com/office/drawing/2014/main" id="{965BFA50-B1E9-13E7-3F8F-1D77AE40F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656"/>
              <a:ext cx="134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Times Ten Roman" pitchFamily="2" charset="0"/>
                </a:rPr>
                <a:t>L</a:t>
              </a:r>
              <a:endParaRPr lang="en-US" altLang="en-US"/>
            </a:p>
          </p:txBody>
        </p:sp>
        <p:sp>
          <p:nvSpPr>
            <p:cNvPr id="913444" name="Rectangle 36">
              <a:extLst>
                <a:ext uri="{FF2B5EF4-FFF2-40B4-BE49-F238E27FC236}">
                  <a16:creationId xmlns:a16="http://schemas.microsoft.com/office/drawing/2014/main" id="{A3CEB770-4E0A-B6F2-75AD-E7BF8E5C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1861"/>
              <a:ext cx="17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13445" name="Rectangle 37">
              <a:extLst>
                <a:ext uri="{FF2B5EF4-FFF2-40B4-BE49-F238E27FC236}">
                  <a16:creationId xmlns:a16="http://schemas.microsoft.com/office/drawing/2014/main" id="{239F804A-D240-2F3C-2C5E-D31E933BF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" y="1861"/>
              <a:ext cx="10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’</a:t>
              </a:r>
              <a:endParaRPr lang="en-US" altLang="en-US"/>
            </a:p>
          </p:txBody>
        </p:sp>
        <p:sp>
          <p:nvSpPr>
            <p:cNvPr id="913446" name="Rectangle 38">
              <a:extLst>
                <a:ext uri="{FF2B5EF4-FFF2-40B4-BE49-F238E27FC236}">
                  <a16:creationId xmlns:a16="http://schemas.microsoft.com/office/drawing/2014/main" id="{3AC25ED1-8CEB-BE4D-D6CD-EE357ABB4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9" y="1927"/>
              <a:ext cx="23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913447" name="Rectangle 39">
              <a:extLst>
                <a:ext uri="{FF2B5EF4-FFF2-40B4-BE49-F238E27FC236}">
                  <a16:creationId xmlns:a16="http://schemas.microsoft.com/office/drawing/2014/main" id="{345F859B-1681-AAD2-354F-BDBA78F41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052"/>
              <a:ext cx="17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13448" name="Rectangle 40">
              <a:extLst>
                <a:ext uri="{FF2B5EF4-FFF2-40B4-BE49-F238E27FC236}">
                  <a16:creationId xmlns:a16="http://schemas.microsoft.com/office/drawing/2014/main" id="{91A65634-0952-D0B2-D16B-4E782328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" y="1118"/>
              <a:ext cx="23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Times Ten Roman" pitchFamily="2" charset="0"/>
                </a:rPr>
                <a:t>DD</a:t>
              </a:r>
              <a:endParaRPr lang="en-US" altLang="en-US"/>
            </a:p>
          </p:txBody>
        </p:sp>
        <p:sp>
          <p:nvSpPr>
            <p:cNvPr id="913449" name="Rectangle 41">
              <a:extLst>
                <a:ext uri="{FF2B5EF4-FFF2-40B4-BE49-F238E27FC236}">
                  <a16:creationId xmlns:a16="http://schemas.microsoft.com/office/drawing/2014/main" id="{9AC46426-EEA5-233B-C77B-07EC6305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1556"/>
              <a:ext cx="172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L</a:t>
              </a:r>
              <a:endParaRPr lang="en-US" altLang="en-US"/>
            </a:p>
          </p:txBody>
        </p:sp>
        <p:sp>
          <p:nvSpPr>
            <p:cNvPr id="913450" name="Rectangle 42">
              <a:extLst>
                <a:ext uri="{FF2B5EF4-FFF2-40B4-BE49-F238E27FC236}">
                  <a16:creationId xmlns:a16="http://schemas.microsoft.com/office/drawing/2014/main" id="{5853F85A-0C4E-ED80-58CA-ED727008C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1537"/>
              <a:ext cx="11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i</a:t>
              </a:r>
              <a:endParaRPr lang="en-US" altLang="en-US"/>
            </a:p>
          </p:txBody>
        </p:sp>
        <p:sp>
          <p:nvSpPr>
            <p:cNvPr id="913451" name="Rectangle 43">
              <a:extLst>
                <a:ext uri="{FF2B5EF4-FFF2-40B4-BE49-F238E27FC236}">
                  <a16:creationId xmlns:a16="http://schemas.microsoft.com/office/drawing/2014/main" id="{6060B0A4-95AD-3EFC-2102-F784D179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1537"/>
              <a:ext cx="12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(</a:t>
              </a:r>
              <a:endParaRPr lang="en-US" altLang="en-US"/>
            </a:p>
          </p:txBody>
        </p:sp>
        <p:sp>
          <p:nvSpPr>
            <p:cNvPr id="913452" name="Rectangle 44">
              <a:extLst>
                <a:ext uri="{FF2B5EF4-FFF2-40B4-BE49-F238E27FC236}">
                  <a16:creationId xmlns:a16="http://schemas.microsoft.com/office/drawing/2014/main" id="{565B64D8-631F-6AC3-509B-ADBCF5377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" y="1537"/>
              <a:ext cx="11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t</a:t>
              </a:r>
              <a:endParaRPr lang="en-US" altLang="en-US"/>
            </a:p>
          </p:txBody>
        </p:sp>
        <p:sp>
          <p:nvSpPr>
            <p:cNvPr id="913453" name="Rectangle 45">
              <a:extLst>
                <a:ext uri="{FF2B5EF4-FFF2-40B4-BE49-F238E27FC236}">
                  <a16:creationId xmlns:a16="http://schemas.microsoft.com/office/drawing/2014/main" id="{7AE6BA6C-72E2-0E98-6E51-3957130AE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537"/>
              <a:ext cx="12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i="0">
                  <a:solidFill>
                    <a:srgbClr val="000000"/>
                  </a:solidFill>
                  <a:latin typeface="Times Ten Roman" pitchFamily="2" charset="0"/>
                </a:rPr>
                <a:t>)</a:t>
              </a:r>
              <a:endParaRPr lang="en-US" altLang="en-US"/>
            </a:p>
          </p:txBody>
        </p:sp>
        <p:sp>
          <p:nvSpPr>
            <p:cNvPr id="913454" name="Rectangle 46">
              <a:extLst>
                <a:ext uri="{FF2B5EF4-FFF2-40B4-BE49-F238E27FC236}">
                  <a16:creationId xmlns:a16="http://schemas.microsoft.com/office/drawing/2014/main" id="{D4AB0C49-15D2-539E-CC91-08F119F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2223"/>
              <a:ext cx="17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13455" name="Rectangle 47">
              <a:extLst>
                <a:ext uri="{FF2B5EF4-FFF2-40B4-BE49-F238E27FC236}">
                  <a16:creationId xmlns:a16="http://schemas.microsoft.com/office/drawing/2014/main" id="{15446DCF-FEEF-2B59-C9DB-C0CD183B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289"/>
              <a:ext cx="20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Times Ten Roman" pitchFamily="2" charset="0"/>
                </a:rPr>
                <a:t>out</a:t>
              </a:r>
              <a:endParaRPr lang="en-US" altLang="en-US"/>
            </a:p>
          </p:txBody>
        </p:sp>
        <p:sp>
          <p:nvSpPr>
            <p:cNvPr id="913456" name="Rectangle 48">
              <a:extLst>
                <a:ext uri="{FF2B5EF4-FFF2-40B4-BE49-F238E27FC236}">
                  <a16:creationId xmlns:a16="http://schemas.microsoft.com/office/drawing/2014/main" id="{7555A7E2-FC2B-DC3A-9195-B276C834A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61"/>
              <a:ext cx="17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V</a:t>
              </a:r>
              <a:endParaRPr lang="en-US" altLang="en-US"/>
            </a:p>
          </p:txBody>
        </p:sp>
        <p:sp>
          <p:nvSpPr>
            <p:cNvPr id="913457" name="Rectangle 49">
              <a:extLst>
                <a:ext uri="{FF2B5EF4-FFF2-40B4-BE49-F238E27FC236}">
                  <a16:creationId xmlns:a16="http://schemas.microsoft.com/office/drawing/2014/main" id="{A48BE89E-AADC-9C6A-712E-7008AC916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" y="2326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  <a:latin typeface="Times Ten Roman" pitchFamily="2" charset="0"/>
                </a:rPr>
                <a:t>in</a:t>
              </a:r>
              <a:endParaRPr lang="en-US" altLang="en-US"/>
            </a:p>
          </p:txBody>
        </p:sp>
        <p:sp>
          <p:nvSpPr>
            <p:cNvPr id="913458" name="Rectangle 50">
              <a:extLst>
                <a:ext uri="{FF2B5EF4-FFF2-40B4-BE49-F238E27FC236}">
                  <a16:creationId xmlns:a16="http://schemas.microsoft.com/office/drawing/2014/main" id="{48B828D6-DD85-9D8B-9B37-DC2F7C26F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1" y="2955"/>
              <a:ext cx="40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GND</a:t>
              </a:r>
              <a:endParaRPr lang="en-US" altLang="en-US"/>
            </a:p>
          </p:txBody>
        </p:sp>
        <p:sp>
          <p:nvSpPr>
            <p:cNvPr id="913459" name="Rectangle 51">
              <a:extLst>
                <a:ext uri="{FF2B5EF4-FFF2-40B4-BE49-F238E27FC236}">
                  <a16:creationId xmlns:a16="http://schemas.microsoft.com/office/drawing/2014/main" id="{7B0E62E2-0CB7-219A-0DE9-C102852A2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" y="2955"/>
              <a:ext cx="11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’</a:t>
              </a:r>
              <a:endParaRPr lang="en-US" altLang="en-US"/>
            </a:p>
          </p:txBody>
        </p:sp>
        <p:sp>
          <p:nvSpPr>
            <p:cNvPr id="913460" name="Rectangle 52">
              <a:extLst>
                <a:ext uri="{FF2B5EF4-FFF2-40B4-BE49-F238E27FC236}">
                  <a16:creationId xmlns:a16="http://schemas.microsoft.com/office/drawing/2014/main" id="{A17F67C8-183C-58C3-463A-71F286F5E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3218"/>
              <a:ext cx="171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Times Ten Roman" pitchFamily="2" charset="0"/>
                </a:rPr>
                <a:t>L</a:t>
              </a:r>
              <a:endParaRPr lang="en-US" altLang="en-US"/>
            </a:p>
          </p:txBody>
        </p:sp>
        <p:sp>
          <p:nvSpPr>
            <p:cNvPr id="913461" name="Freeform 53">
              <a:extLst>
                <a:ext uri="{FF2B5EF4-FFF2-40B4-BE49-F238E27FC236}">
                  <a16:creationId xmlns:a16="http://schemas.microsoft.com/office/drawing/2014/main" id="{BA563CD5-8816-CF12-D59D-BF211E51A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" y="2946"/>
              <a:ext cx="184" cy="1"/>
            </a:xfrm>
            <a:custGeom>
              <a:avLst/>
              <a:gdLst>
                <a:gd name="T0" fmla="*/ 184 w 184"/>
                <a:gd name="T1" fmla="*/ 94 w 184"/>
                <a:gd name="T2" fmla="*/ 0 w 18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4">
                  <a:moveTo>
                    <a:pt x="184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62" name="Freeform 54">
              <a:extLst>
                <a:ext uri="{FF2B5EF4-FFF2-40B4-BE49-F238E27FC236}">
                  <a16:creationId xmlns:a16="http://schemas.microsoft.com/office/drawing/2014/main" id="{6B30C806-20B7-9631-8619-EC8D0B890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2982"/>
              <a:ext cx="118" cy="1"/>
            </a:xfrm>
            <a:custGeom>
              <a:avLst/>
              <a:gdLst>
                <a:gd name="T0" fmla="*/ 118 w 118"/>
                <a:gd name="T1" fmla="*/ 61 w 118"/>
                <a:gd name="T2" fmla="*/ 0 w 1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8">
                  <a:moveTo>
                    <a:pt x="118" y="0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63" name="Freeform 55">
              <a:extLst>
                <a:ext uri="{FF2B5EF4-FFF2-40B4-BE49-F238E27FC236}">
                  <a16:creationId xmlns:a16="http://schemas.microsoft.com/office/drawing/2014/main" id="{04D66ABB-87DB-C8D0-D5F0-BD9F1FE85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" y="3023"/>
              <a:ext cx="53" cy="1"/>
            </a:xfrm>
            <a:custGeom>
              <a:avLst/>
              <a:gdLst>
                <a:gd name="T0" fmla="*/ 53 w 53"/>
                <a:gd name="T1" fmla="*/ 29 w 53"/>
                <a:gd name="T2" fmla="*/ 0 w 5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3">
                  <a:moveTo>
                    <a:pt x="53" y="0"/>
                  </a:move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64" name="Freeform 56">
              <a:extLst>
                <a:ext uri="{FF2B5EF4-FFF2-40B4-BE49-F238E27FC236}">
                  <a16:creationId xmlns:a16="http://schemas.microsoft.com/office/drawing/2014/main" id="{A7F3C322-2B36-665E-0011-68827AB8B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" y="3659"/>
              <a:ext cx="183" cy="1"/>
            </a:xfrm>
            <a:custGeom>
              <a:avLst/>
              <a:gdLst>
                <a:gd name="T0" fmla="*/ 183 w 183"/>
                <a:gd name="T1" fmla="*/ 94 w 183"/>
                <a:gd name="T2" fmla="*/ 0 w 18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3">
                  <a:moveTo>
                    <a:pt x="183" y="0"/>
                  </a:moveTo>
                  <a:lnTo>
                    <a:pt x="94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65" name="Freeform 57">
              <a:extLst>
                <a:ext uri="{FF2B5EF4-FFF2-40B4-BE49-F238E27FC236}">
                  <a16:creationId xmlns:a16="http://schemas.microsoft.com/office/drawing/2014/main" id="{11C06927-6F3F-A725-B92F-96B5B6A75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" y="3699"/>
              <a:ext cx="118" cy="1"/>
            </a:xfrm>
            <a:custGeom>
              <a:avLst/>
              <a:gdLst>
                <a:gd name="T0" fmla="*/ 118 w 118"/>
                <a:gd name="T1" fmla="*/ 61 w 118"/>
                <a:gd name="T2" fmla="*/ 0 w 1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18">
                  <a:moveTo>
                    <a:pt x="118" y="0"/>
                  </a:move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66" name="Freeform 58">
              <a:extLst>
                <a:ext uri="{FF2B5EF4-FFF2-40B4-BE49-F238E27FC236}">
                  <a16:creationId xmlns:a16="http://schemas.microsoft.com/office/drawing/2014/main" id="{42268239-FF9A-7EB7-033D-18348E6B7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" y="3736"/>
              <a:ext cx="53" cy="1"/>
            </a:xfrm>
            <a:custGeom>
              <a:avLst/>
              <a:gdLst>
                <a:gd name="T0" fmla="*/ 53 w 53"/>
                <a:gd name="T1" fmla="*/ 29 w 53"/>
                <a:gd name="T2" fmla="*/ 0 w 5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3">
                  <a:moveTo>
                    <a:pt x="53" y="0"/>
                  </a:moveTo>
                  <a:lnTo>
                    <a:pt x="29" y="0"/>
                  </a:lnTo>
                  <a:lnTo>
                    <a:pt x="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67" name="Freeform 59">
              <a:extLst>
                <a:ext uri="{FF2B5EF4-FFF2-40B4-BE49-F238E27FC236}">
                  <a16:creationId xmlns:a16="http://schemas.microsoft.com/office/drawing/2014/main" id="{C9FC0919-28F9-9425-4BD3-12599AFBB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" y="1443"/>
              <a:ext cx="285" cy="550"/>
            </a:xfrm>
            <a:custGeom>
              <a:avLst/>
              <a:gdLst>
                <a:gd name="T0" fmla="*/ 3 w 70"/>
                <a:gd name="T1" fmla="*/ 0 h 135"/>
                <a:gd name="T2" fmla="*/ 70 w 70"/>
                <a:gd name="T3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" h="135">
                  <a:moveTo>
                    <a:pt x="3" y="0"/>
                  </a:moveTo>
                  <a:cubicBezTo>
                    <a:pt x="3" y="0"/>
                    <a:pt x="0" y="105"/>
                    <a:pt x="70" y="135"/>
                  </a:cubicBezTo>
                </a:path>
              </a:pathLst>
            </a:custGeom>
            <a:noFill/>
            <a:ln w="25400" cap="flat">
              <a:solidFill>
                <a:srgbClr val="99999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3468" name="Freeform 60">
              <a:extLst>
                <a:ext uri="{FF2B5EF4-FFF2-40B4-BE49-F238E27FC236}">
                  <a16:creationId xmlns:a16="http://schemas.microsoft.com/office/drawing/2014/main" id="{17F36157-4BDB-510B-7450-5DEE9D1F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1948"/>
              <a:ext cx="122" cy="77"/>
            </a:xfrm>
            <a:custGeom>
              <a:avLst/>
              <a:gdLst>
                <a:gd name="T0" fmla="*/ 8 w 30"/>
                <a:gd name="T1" fmla="*/ 10 h 19"/>
                <a:gd name="T2" fmla="*/ 7 w 30"/>
                <a:gd name="T3" fmla="*/ 0 h 19"/>
                <a:gd name="T4" fmla="*/ 7 w 30"/>
                <a:gd name="T5" fmla="*/ 0 h 19"/>
                <a:gd name="T6" fmla="*/ 18 w 30"/>
                <a:gd name="T7" fmla="*/ 10 h 19"/>
                <a:gd name="T8" fmla="*/ 30 w 30"/>
                <a:gd name="T9" fmla="*/ 19 h 19"/>
                <a:gd name="T10" fmla="*/ 15 w 30"/>
                <a:gd name="T11" fmla="*/ 16 h 19"/>
                <a:gd name="T12" fmla="*/ 0 w 30"/>
                <a:gd name="T13" fmla="*/ 16 h 19"/>
                <a:gd name="T14" fmla="*/ 0 w 30"/>
                <a:gd name="T15" fmla="*/ 16 h 19"/>
                <a:gd name="T16" fmla="*/ 8 w 30"/>
                <a:gd name="T17" fmla="*/ 1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9">
                  <a:moveTo>
                    <a:pt x="8" y="1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22" y="13"/>
                    <a:pt x="26" y="16"/>
                    <a:pt x="30" y="19"/>
                  </a:cubicBezTo>
                  <a:cubicBezTo>
                    <a:pt x="25" y="18"/>
                    <a:pt x="20" y="17"/>
                    <a:pt x="1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1026">
            <a:extLst>
              <a:ext uri="{FF2B5EF4-FFF2-40B4-BE49-F238E27FC236}">
                <a16:creationId xmlns:a16="http://schemas.microsoft.com/office/drawing/2014/main" id="{A78A9853-FFC6-258B-3CAF-C71D5D2638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/>
              <a:t>L di/dt: Simulation</a:t>
            </a:r>
          </a:p>
        </p:txBody>
      </p:sp>
      <p:sp>
        <p:nvSpPr>
          <p:cNvPr id="914442" name="AutoShape 1034">
            <a:extLst>
              <a:ext uri="{FF2B5EF4-FFF2-40B4-BE49-F238E27FC236}">
                <a16:creationId xmlns:a16="http://schemas.microsoft.com/office/drawing/2014/main" id="{2A527498-6601-4108-9762-BB4555CDC55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371600" y="990600"/>
            <a:ext cx="67818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14725" name="Group 1317">
            <a:extLst>
              <a:ext uri="{FF2B5EF4-FFF2-40B4-BE49-F238E27FC236}">
                <a16:creationId xmlns:a16="http://schemas.microsoft.com/office/drawing/2014/main" id="{0B84F4E7-17C7-23BF-F6C4-C36FC16A63D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1219200"/>
            <a:ext cx="6403975" cy="4894263"/>
            <a:chOff x="1156" y="819"/>
            <a:chExt cx="3597" cy="2888"/>
          </a:xfrm>
        </p:grpSpPr>
        <p:sp>
          <p:nvSpPr>
            <p:cNvPr id="914445" name="Rectangle 1037">
              <a:extLst>
                <a:ext uri="{FF2B5EF4-FFF2-40B4-BE49-F238E27FC236}">
                  <a16:creationId xmlns:a16="http://schemas.microsoft.com/office/drawing/2014/main" id="{FCCF2ECA-1185-1B00-DFAA-44284762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863"/>
              <a:ext cx="1396" cy="7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46" name="Rectangle 1038">
              <a:extLst>
                <a:ext uri="{FF2B5EF4-FFF2-40B4-BE49-F238E27FC236}">
                  <a16:creationId xmlns:a16="http://schemas.microsoft.com/office/drawing/2014/main" id="{98200A0D-1803-C896-FE83-AFCD617D4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863"/>
              <a:ext cx="1396" cy="71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47" name="Line 1039">
              <a:extLst>
                <a:ext uri="{FF2B5EF4-FFF2-40B4-BE49-F238E27FC236}">
                  <a16:creationId xmlns:a16="http://schemas.microsoft.com/office/drawing/2014/main" id="{D9757081-6A00-2882-71BF-04C441807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863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48" name="Line 1040">
              <a:extLst>
                <a:ext uri="{FF2B5EF4-FFF2-40B4-BE49-F238E27FC236}">
                  <a16:creationId xmlns:a16="http://schemas.microsoft.com/office/drawing/2014/main" id="{14D642A5-BCCF-F9BD-4A94-65B8AB731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581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49" name="Line 1041">
              <a:extLst>
                <a:ext uri="{FF2B5EF4-FFF2-40B4-BE49-F238E27FC236}">
                  <a16:creationId xmlns:a16="http://schemas.microsoft.com/office/drawing/2014/main" id="{1022FE2D-48CD-6C0F-0C8E-8DDF2715E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50" name="Line 1042">
              <a:extLst>
                <a:ext uri="{FF2B5EF4-FFF2-40B4-BE49-F238E27FC236}">
                  <a16:creationId xmlns:a16="http://schemas.microsoft.com/office/drawing/2014/main" id="{C341AFAC-DB97-A347-53FD-BA52D4BBC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51" name="Line 1043">
              <a:extLst>
                <a:ext uri="{FF2B5EF4-FFF2-40B4-BE49-F238E27FC236}">
                  <a16:creationId xmlns:a16="http://schemas.microsoft.com/office/drawing/2014/main" id="{CC157F55-F99B-5445-BC14-C8A38DBF5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581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52" name="Line 1044">
              <a:extLst>
                <a:ext uri="{FF2B5EF4-FFF2-40B4-BE49-F238E27FC236}">
                  <a16:creationId xmlns:a16="http://schemas.microsoft.com/office/drawing/2014/main" id="{B40E2D37-7B28-3399-D425-C0285F7DE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53" name="Line 1045">
              <a:extLst>
                <a:ext uri="{FF2B5EF4-FFF2-40B4-BE49-F238E27FC236}">
                  <a16:creationId xmlns:a16="http://schemas.microsoft.com/office/drawing/2014/main" id="{DB44D454-8A84-88BE-ED00-D896F0F15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54" name="Line 1046">
              <a:extLst>
                <a:ext uri="{FF2B5EF4-FFF2-40B4-BE49-F238E27FC236}">
                  <a16:creationId xmlns:a16="http://schemas.microsoft.com/office/drawing/2014/main" id="{28BAF116-D5E7-74B8-43C2-8C1D6DBD7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55" name="Rectangle 1047">
              <a:extLst>
                <a:ext uri="{FF2B5EF4-FFF2-40B4-BE49-F238E27FC236}">
                  <a16:creationId xmlns:a16="http://schemas.microsoft.com/office/drawing/2014/main" id="{6DD51B99-C8DF-8DEC-3487-14AACDB89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1597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456" name="Line 1048">
              <a:extLst>
                <a:ext uri="{FF2B5EF4-FFF2-40B4-BE49-F238E27FC236}">
                  <a16:creationId xmlns:a16="http://schemas.microsoft.com/office/drawing/2014/main" id="{CABFA7AE-6F4F-D1CE-1CB6-8501B8F108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57" name="Line 1049">
              <a:extLst>
                <a:ext uri="{FF2B5EF4-FFF2-40B4-BE49-F238E27FC236}">
                  <a16:creationId xmlns:a16="http://schemas.microsoft.com/office/drawing/2014/main" id="{92511F78-D42A-2CDF-449E-03531538E8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58" name="Rectangle 1050">
              <a:extLst>
                <a:ext uri="{FF2B5EF4-FFF2-40B4-BE49-F238E27FC236}">
                  <a16:creationId xmlns:a16="http://schemas.microsoft.com/office/drawing/2014/main" id="{C1B86B3F-3C8A-C41B-9148-2AD92D2A7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597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459" name="Line 1051">
              <a:extLst>
                <a:ext uri="{FF2B5EF4-FFF2-40B4-BE49-F238E27FC236}">
                  <a16:creationId xmlns:a16="http://schemas.microsoft.com/office/drawing/2014/main" id="{543043C7-33B1-554F-0E3D-EA26F4B1C8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6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60" name="Line 1052">
              <a:extLst>
                <a:ext uri="{FF2B5EF4-FFF2-40B4-BE49-F238E27FC236}">
                  <a16:creationId xmlns:a16="http://schemas.microsoft.com/office/drawing/2014/main" id="{8B071D64-BFC9-323B-4016-D9C35F876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61" name="Rectangle 1053">
              <a:extLst>
                <a:ext uri="{FF2B5EF4-FFF2-40B4-BE49-F238E27FC236}">
                  <a16:creationId xmlns:a16="http://schemas.microsoft.com/office/drawing/2014/main" id="{E0AF7E27-E4CE-E442-1A8A-D2D7A67A3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1597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462" name="Line 1054">
              <a:extLst>
                <a:ext uri="{FF2B5EF4-FFF2-40B4-BE49-F238E27FC236}">
                  <a16:creationId xmlns:a16="http://schemas.microsoft.com/office/drawing/2014/main" id="{803DC9F9-E0EF-EF74-7901-74396263D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6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63" name="Line 1055">
              <a:extLst>
                <a:ext uri="{FF2B5EF4-FFF2-40B4-BE49-F238E27FC236}">
                  <a16:creationId xmlns:a16="http://schemas.microsoft.com/office/drawing/2014/main" id="{07D9E708-B385-8314-CC26-106FE13F8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64" name="Rectangle 1056">
              <a:extLst>
                <a:ext uri="{FF2B5EF4-FFF2-40B4-BE49-F238E27FC236}">
                  <a16:creationId xmlns:a16="http://schemas.microsoft.com/office/drawing/2014/main" id="{85E38C95-EE1D-5486-0E5C-AA4C91A06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1597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1.5</a:t>
              </a:r>
              <a:endParaRPr lang="en-US" altLang="en-US" sz="2800"/>
            </a:p>
          </p:txBody>
        </p:sp>
        <p:sp>
          <p:nvSpPr>
            <p:cNvPr id="914465" name="Line 1057">
              <a:extLst>
                <a:ext uri="{FF2B5EF4-FFF2-40B4-BE49-F238E27FC236}">
                  <a16:creationId xmlns:a16="http://schemas.microsoft.com/office/drawing/2014/main" id="{B3E01325-BA19-B2AF-2D62-AAE85D525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66" name="Line 1058">
              <a:extLst>
                <a:ext uri="{FF2B5EF4-FFF2-40B4-BE49-F238E27FC236}">
                  <a16:creationId xmlns:a16="http://schemas.microsoft.com/office/drawing/2014/main" id="{452D75D4-C0AC-B4B8-52B2-64BAA36AC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67" name="Rectangle 1059">
              <a:extLst>
                <a:ext uri="{FF2B5EF4-FFF2-40B4-BE49-F238E27FC236}">
                  <a16:creationId xmlns:a16="http://schemas.microsoft.com/office/drawing/2014/main" id="{68E4AFA0-2A4F-5082-C4D7-1065EEB56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1597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</a:t>
              </a:r>
              <a:endParaRPr lang="en-US" altLang="en-US" sz="2800"/>
            </a:p>
          </p:txBody>
        </p:sp>
        <p:sp>
          <p:nvSpPr>
            <p:cNvPr id="914468" name="Rectangle 1060">
              <a:extLst>
                <a:ext uri="{FF2B5EF4-FFF2-40B4-BE49-F238E27FC236}">
                  <a16:creationId xmlns:a16="http://schemas.microsoft.com/office/drawing/2014/main" id="{49C5EE88-4234-D10C-9BA5-EF9EBC66D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1720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x 10</a:t>
              </a:r>
              <a:endParaRPr lang="en-US" altLang="en-US" sz="2800"/>
            </a:p>
          </p:txBody>
        </p:sp>
        <p:sp>
          <p:nvSpPr>
            <p:cNvPr id="914469" name="Rectangle 1061">
              <a:extLst>
                <a:ext uri="{FF2B5EF4-FFF2-40B4-BE49-F238E27FC236}">
                  <a16:creationId xmlns:a16="http://schemas.microsoft.com/office/drawing/2014/main" id="{B994D96D-EE39-DB0A-EAB6-B19F7E2D6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698"/>
              <a:ext cx="4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-9</a:t>
              </a:r>
              <a:endParaRPr lang="en-US" altLang="en-US" sz="2800"/>
            </a:p>
          </p:txBody>
        </p:sp>
        <p:sp>
          <p:nvSpPr>
            <p:cNvPr id="914470" name="Line 1062">
              <a:extLst>
                <a:ext uri="{FF2B5EF4-FFF2-40B4-BE49-F238E27FC236}">
                  <a16:creationId xmlns:a16="http://schemas.microsoft.com/office/drawing/2014/main" id="{E3C1B9F4-B973-735E-12E8-437A18D8C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5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71" name="Line 1063">
              <a:extLst>
                <a:ext uri="{FF2B5EF4-FFF2-40B4-BE49-F238E27FC236}">
                  <a16:creationId xmlns:a16="http://schemas.microsoft.com/office/drawing/2014/main" id="{4300ADD2-A0D6-D769-D1AA-0A9D873CF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1553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72" name="Rectangle 1064">
              <a:extLst>
                <a:ext uri="{FF2B5EF4-FFF2-40B4-BE49-F238E27FC236}">
                  <a16:creationId xmlns:a16="http://schemas.microsoft.com/office/drawing/2014/main" id="{5742A37B-77FD-985D-CF0F-BD03D1E84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8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473" name="Line 1065">
              <a:extLst>
                <a:ext uri="{FF2B5EF4-FFF2-40B4-BE49-F238E27FC236}">
                  <a16:creationId xmlns:a16="http://schemas.microsoft.com/office/drawing/2014/main" id="{7075D748-A398-3170-D2C8-EF2526F77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41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74" name="Line 1066">
              <a:extLst>
                <a:ext uri="{FF2B5EF4-FFF2-40B4-BE49-F238E27FC236}">
                  <a16:creationId xmlns:a16="http://schemas.microsoft.com/office/drawing/2014/main" id="{4739824A-EF7F-4B0F-7A2C-7DC40FE57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1414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75" name="Rectangle 1067">
              <a:extLst>
                <a:ext uri="{FF2B5EF4-FFF2-40B4-BE49-F238E27FC236}">
                  <a16:creationId xmlns:a16="http://schemas.microsoft.com/office/drawing/2014/main" id="{B6A57186-78E2-6F97-1EDE-A787C6B7D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369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476" name="Line 1068">
              <a:extLst>
                <a:ext uri="{FF2B5EF4-FFF2-40B4-BE49-F238E27FC236}">
                  <a16:creationId xmlns:a16="http://schemas.microsoft.com/office/drawing/2014/main" id="{D9C0DD6F-01DF-66FB-DECD-B2E4AB9AA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27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77" name="Line 1069">
              <a:extLst>
                <a:ext uri="{FF2B5EF4-FFF2-40B4-BE49-F238E27FC236}">
                  <a16:creationId xmlns:a16="http://schemas.microsoft.com/office/drawing/2014/main" id="{22664B75-601F-9A2D-D27E-8262179792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1275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78" name="Rectangle 1070">
              <a:extLst>
                <a:ext uri="{FF2B5EF4-FFF2-40B4-BE49-F238E27FC236}">
                  <a16:creationId xmlns:a16="http://schemas.microsoft.com/office/drawing/2014/main" id="{FA2EB44B-0CB8-B132-CEE6-0E906E209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230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479" name="Line 1071">
              <a:extLst>
                <a:ext uri="{FF2B5EF4-FFF2-40B4-BE49-F238E27FC236}">
                  <a16:creationId xmlns:a16="http://schemas.microsoft.com/office/drawing/2014/main" id="{A0FC0FDD-5317-2873-D66B-34EF84F7F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1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80" name="Line 1072">
              <a:extLst>
                <a:ext uri="{FF2B5EF4-FFF2-40B4-BE49-F238E27FC236}">
                  <a16:creationId xmlns:a16="http://schemas.microsoft.com/office/drawing/2014/main" id="{ACA7B9F0-9597-1B2B-FA35-99009C32A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1136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81" name="Rectangle 1073">
              <a:extLst>
                <a:ext uri="{FF2B5EF4-FFF2-40B4-BE49-F238E27FC236}">
                  <a16:creationId xmlns:a16="http://schemas.microsoft.com/office/drawing/2014/main" id="{4180B5BD-669F-C200-D8BE-A471F0714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1091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1.5</a:t>
              </a:r>
              <a:endParaRPr lang="en-US" altLang="en-US" sz="2800"/>
            </a:p>
          </p:txBody>
        </p:sp>
        <p:sp>
          <p:nvSpPr>
            <p:cNvPr id="914482" name="Line 1074">
              <a:extLst>
                <a:ext uri="{FF2B5EF4-FFF2-40B4-BE49-F238E27FC236}">
                  <a16:creationId xmlns:a16="http://schemas.microsoft.com/office/drawing/2014/main" id="{E6A2AC45-4848-BDB7-C81C-7FFF581FD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99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83" name="Line 1075">
              <a:extLst>
                <a:ext uri="{FF2B5EF4-FFF2-40B4-BE49-F238E27FC236}">
                  <a16:creationId xmlns:a16="http://schemas.microsoft.com/office/drawing/2014/main" id="{B91639FF-EB77-C2D6-AC81-7FC6DC654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997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84" name="Rectangle 1076">
              <a:extLst>
                <a:ext uri="{FF2B5EF4-FFF2-40B4-BE49-F238E27FC236}">
                  <a16:creationId xmlns:a16="http://schemas.microsoft.com/office/drawing/2014/main" id="{A8D19C82-DE80-1C4B-3544-952EBF7AF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952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</a:t>
              </a:r>
              <a:endParaRPr lang="en-US" altLang="en-US" sz="2800"/>
            </a:p>
          </p:txBody>
        </p:sp>
        <p:sp>
          <p:nvSpPr>
            <p:cNvPr id="914485" name="Line 1077">
              <a:extLst>
                <a:ext uri="{FF2B5EF4-FFF2-40B4-BE49-F238E27FC236}">
                  <a16:creationId xmlns:a16="http://schemas.microsoft.com/office/drawing/2014/main" id="{121BD0F2-838E-C252-725D-8C0115A70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86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86" name="Line 1078">
              <a:extLst>
                <a:ext uri="{FF2B5EF4-FFF2-40B4-BE49-F238E27FC236}">
                  <a16:creationId xmlns:a16="http://schemas.microsoft.com/office/drawing/2014/main" id="{E0633215-69D4-7AC7-2844-EA4FF303F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863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87" name="Rectangle 1079">
              <a:extLst>
                <a:ext uri="{FF2B5EF4-FFF2-40B4-BE49-F238E27FC236}">
                  <a16:creationId xmlns:a16="http://schemas.microsoft.com/office/drawing/2014/main" id="{C62EA0E8-0983-036C-7511-A092B895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819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2.5</a:t>
              </a:r>
              <a:endParaRPr lang="en-US" altLang="en-US" sz="2800"/>
            </a:p>
          </p:txBody>
        </p:sp>
        <p:sp>
          <p:nvSpPr>
            <p:cNvPr id="914488" name="Line 1080">
              <a:extLst>
                <a:ext uri="{FF2B5EF4-FFF2-40B4-BE49-F238E27FC236}">
                  <a16:creationId xmlns:a16="http://schemas.microsoft.com/office/drawing/2014/main" id="{C51C13B0-0D6A-64EB-E0E5-F1C1576C2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863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89" name="Line 1081">
              <a:extLst>
                <a:ext uri="{FF2B5EF4-FFF2-40B4-BE49-F238E27FC236}">
                  <a16:creationId xmlns:a16="http://schemas.microsoft.com/office/drawing/2014/main" id="{4A1DCF7E-A17B-C048-F526-6A95454DC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581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0" name="Line 1082">
              <a:extLst>
                <a:ext uri="{FF2B5EF4-FFF2-40B4-BE49-F238E27FC236}">
                  <a16:creationId xmlns:a16="http://schemas.microsoft.com/office/drawing/2014/main" id="{882EE1E0-5E17-5AEE-34A1-48FD3B395F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1" name="Line 1083">
              <a:extLst>
                <a:ext uri="{FF2B5EF4-FFF2-40B4-BE49-F238E27FC236}">
                  <a16:creationId xmlns:a16="http://schemas.microsoft.com/office/drawing/2014/main" id="{C2F0D2EC-F03F-900D-6402-7C86D8A649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2" name="Freeform 1084">
              <a:extLst>
                <a:ext uri="{FF2B5EF4-FFF2-40B4-BE49-F238E27FC236}">
                  <a16:creationId xmlns:a16="http://schemas.microsoft.com/office/drawing/2014/main" id="{1ECAB8D3-7C7B-1B84-8EE9-965D00730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897"/>
              <a:ext cx="885" cy="656"/>
            </a:xfrm>
            <a:custGeom>
              <a:avLst/>
              <a:gdLst>
                <a:gd name="T0" fmla="*/ 11 w 885"/>
                <a:gd name="T1" fmla="*/ 656 h 656"/>
                <a:gd name="T2" fmla="*/ 34 w 885"/>
                <a:gd name="T3" fmla="*/ 645 h 656"/>
                <a:gd name="T4" fmla="*/ 56 w 885"/>
                <a:gd name="T5" fmla="*/ 617 h 656"/>
                <a:gd name="T6" fmla="*/ 73 w 885"/>
                <a:gd name="T7" fmla="*/ 589 h 656"/>
                <a:gd name="T8" fmla="*/ 95 w 885"/>
                <a:gd name="T9" fmla="*/ 567 h 656"/>
                <a:gd name="T10" fmla="*/ 117 w 885"/>
                <a:gd name="T11" fmla="*/ 545 h 656"/>
                <a:gd name="T12" fmla="*/ 139 w 885"/>
                <a:gd name="T13" fmla="*/ 517 h 656"/>
                <a:gd name="T14" fmla="*/ 156 w 885"/>
                <a:gd name="T15" fmla="*/ 495 h 656"/>
                <a:gd name="T16" fmla="*/ 178 w 885"/>
                <a:gd name="T17" fmla="*/ 467 h 656"/>
                <a:gd name="T18" fmla="*/ 201 w 885"/>
                <a:gd name="T19" fmla="*/ 439 h 656"/>
                <a:gd name="T20" fmla="*/ 223 w 885"/>
                <a:gd name="T21" fmla="*/ 417 h 656"/>
                <a:gd name="T22" fmla="*/ 239 w 885"/>
                <a:gd name="T23" fmla="*/ 395 h 656"/>
                <a:gd name="T24" fmla="*/ 262 w 885"/>
                <a:gd name="T25" fmla="*/ 367 h 656"/>
                <a:gd name="T26" fmla="*/ 284 w 885"/>
                <a:gd name="T27" fmla="*/ 344 h 656"/>
                <a:gd name="T28" fmla="*/ 306 w 885"/>
                <a:gd name="T29" fmla="*/ 322 h 656"/>
                <a:gd name="T30" fmla="*/ 323 w 885"/>
                <a:gd name="T31" fmla="*/ 300 h 656"/>
                <a:gd name="T32" fmla="*/ 345 w 885"/>
                <a:gd name="T33" fmla="*/ 278 h 656"/>
                <a:gd name="T34" fmla="*/ 367 w 885"/>
                <a:gd name="T35" fmla="*/ 255 h 656"/>
                <a:gd name="T36" fmla="*/ 390 w 885"/>
                <a:gd name="T37" fmla="*/ 239 h 656"/>
                <a:gd name="T38" fmla="*/ 412 w 885"/>
                <a:gd name="T39" fmla="*/ 217 h 656"/>
                <a:gd name="T40" fmla="*/ 429 w 885"/>
                <a:gd name="T41" fmla="*/ 200 h 656"/>
                <a:gd name="T42" fmla="*/ 451 w 885"/>
                <a:gd name="T43" fmla="*/ 183 h 656"/>
                <a:gd name="T44" fmla="*/ 473 w 885"/>
                <a:gd name="T45" fmla="*/ 166 h 656"/>
                <a:gd name="T46" fmla="*/ 495 w 885"/>
                <a:gd name="T47" fmla="*/ 150 h 656"/>
                <a:gd name="T48" fmla="*/ 512 w 885"/>
                <a:gd name="T49" fmla="*/ 139 h 656"/>
                <a:gd name="T50" fmla="*/ 534 w 885"/>
                <a:gd name="T51" fmla="*/ 122 h 656"/>
                <a:gd name="T52" fmla="*/ 557 w 885"/>
                <a:gd name="T53" fmla="*/ 111 h 656"/>
                <a:gd name="T54" fmla="*/ 579 w 885"/>
                <a:gd name="T55" fmla="*/ 100 h 656"/>
                <a:gd name="T56" fmla="*/ 595 w 885"/>
                <a:gd name="T57" fmla="*/ 89 h 656"/>
                <a:gd name="T58" fmla="*/ 618 w 885"/>
                <a:gd name="T59" fmla="*/ 77 h 656"/>
                <a:gd name="T60" fmla="*/ 640 w 885"/>
                <a:gd name="T61" fmla="*/ 66 h 656"/>
                <a:gd name="T62" fmla="*/ 662 w 885"/>
                <a:gd name="T63" fmla="*/ 61 h 656"/>
                <a:gd name="T64" fmla="*/ 679 w 885"/>
                <a:gd name="T65" fmla="*/ 50 h 656"/>
                <a:gd name="T66" fmla="*/ 701 w 885"/>
                <a:gd name="T67" fmla="*/ 44 h 656"/>
                <a:gd name="T68" fmla="*/ 723 w 885"/>
                <a:gd name="T69" fmla="*/ 39 h 656"/>
                <a:gd name="T70" fmla="*/ 746 w 885"/>
                <a:gd name="T71" fmla="*/ 33 h 656"/>
                <a:gd name="T72" fmla="*/ 768 w 885"/>
                <a:gd name="T73" fmla="*/ 27 h 656"/>
                <a:gd name="T74" fmla="*/ 785 w 885"/>
                <a:gd name="T75" fmla="*/ 22 h 656"/>
                <a:gd name="T76" fmla="*/ 807 w 885"/>
                <a:gd name="T77" fmla="*/ 16 h 656"/>
                <a:gd name="T78" fmla="*/ 829 w 885"/>
                <a:gd name="T79" fmla="*/ 11 h 656"/>
                <a:gd name="T80" fmla="*/ 851 w 885"/>
                <a:gd name="T81" fmla="*/ 5 h 656"/>
                <a:gd name="T82" fmla="*/ 868 w 885"/>
                <a:gd name="T83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5" h="656">
                  <a:moveTo>
                    <a:pt x="0" y="656"/>
                  </a:moveTo>
                  <a:lnTo>
                    <a:pt x="6" y="656"/>
                  </a:lnTo>
                  <a:lnTo>
                    <a:pt x="11" y="656"/>
                  </a:lnTo>
                  <a:lnTo>
                    <a:pt x="17" y="656"/>
                  </a:lnTo>
                  <a:lnTo>
                    <a:pt x="28" y="650"/>
                  </a:lnTo>
                  <a:lnTo>
                    <a:pt x="34" y="645"/>
                  </a:lnTo>
                  <a:lnTo>
                    <a:pt x="39" y="634"/>
                  </a:lnTo>
                  <a:lnTo>
                    <a:pt x="45" y="623"/>
                  </a:lnTo>
                  <a:lnTo>
                    <a:pt x="56" y="617"/>
                  </a:lnTo>
                  <a:lnTo>
                    <a:pt x="61" y="606"/>
                  </a:lnTo>
                  <a:lnTo>
                    <a:pt x="67" y="600"/>
                  </a:lnTo>
                  <a:lnTo>
                    <a:pt x="73" y="589"/>
                  </a:lnTo>
                  <a:lnTo>
                    <a:pt x="84" y="584"/>
                  </a:lnTo>
                  <a:lnTo>
                    <a:pt x="89" y="573"/>
                  </a:lnTo>
                  <a:lnTo>
                    <a:pt x="95" y="567"/>
                  </a:lnTo>
                  <a:lnTo>
                    <a:pt x="100" y="561"/>
                  </a:lnTo>
                  <a:lnTo>
                    <a:pt x="112" y="550"/>
                  </a:lnTo>
                  <a:lnTo>
                    <a:pt x="117" y="545"/>
                  </a:lnTo>
                  <a:lnTo>
                    <a:pt x="123" y="534"/>
                  </a:lnTo>
                  <a:lnTo>
                    <a:pt x="128" y="528"/>
                  </a:lnTo>
                  <a:lnTo>
                    <a:pt x="139" y="517"/>
                  </a:lnTo>
                  <a:lnTo>
                    <a:pt x="145" y="511"/>
                  </a:lnTo>
                  <a:lnTo>
                    <a:pt x="150" y="500"/>
                  </a:lnTo>
                  <a:lnTo>
                    <a:pt x="156" y="495"/>
                  </a:lnTo>
                  <a:lnTo>
                    <a:pt x="167" y="484"/>
                  </a:lnTo>
                  <a:lnTo>
                    <a:pt x="173" y="472"/>
                  </a:lnTo>
                  <a:lnTo>
                    <a:pt x="178" y="467"/>
                  </a:lnTo>
                  <a:lnTo>
                    <a:pt x="184" y="456"/>
                  </a:lnTo>
                  <a:lnTo>
                    <a:pt x="195" y="450"/>
                  </a:lnTo>
                  <a:lnTo>
                    <a:pt x="201" y="439"/>
                  </a:lnTo>
                  <a:lnTo>
                    <a:pt x="206" y="433"/>
                  </a:lnTo>
                  <a:lnTo>
                    <a:pt x="212" y="422"/>
                  </a:lnTo>
                  <a:lnTo>
                    <a:pt x="223" y="417"/>
                  </a:lnTo>
                  <a:lnTo>
                    <a:pt x="228" y="406"/>
                  </a:lnTo>
                  <a:lnTo>
                    <a:pt x="234" y="400"/>
                  </a:lnTo>
                  <a:lnTo>
                    <a:pt x="239" y="395"/>
                  </a:lnTo>
                  <a:lnTo>
                    <a:pt x="251" y="383"/>
                  </a:lnTo>
                  <a:lnTo>
                    <a:pt x="256" y="378"/>
                  </a:lnTo>
                  <a:lnTo>
                    <a:pt x="262" y="367"/>
                  </a:lnTo>
                  <a:lnTo>
                    <a:pt x="267" y="361"/>
                  </a:lnTo>
                  <a:lnTo>
                    <a:pt x="278" y="350"/>
                  </a:lnTo>
                  <a:lnTo>
                    <a:pt x="284" y="344"/>
                  </a:lnTo>
                  <a:lnTo>
                    <a:pt x="290" y="339"/>
                  </a:lnTo>
                  <a:lnTo>
                    <a:pt x="295" y="328"/>
                  </a:lnTo>
                  <a:lnTo>
                    <a:pt x="306" y="322"/>
                  </a:lnTo>
                  <a:lnTo>
                    <a:pt x="312" y="317"/>
                  </a:lnTo>
                  <a:lnTo>
                    <a:pt x="317" y="306"/>
                  </a:lnTo>
                  <a:lnTo>
                    <a:pt x="323" y="300"/>
                  </a:lnTo>
                  <a:lnTo>
                    <a:pt x="334" y="294"/>
                  </a:lnTo>
                  <a:lnTo>
                    <a:pt x="340" y="283"/>
                  </a:lnTo>
                  <a:lnTo>
                    <a:pt x="345" y="278"/>
                  </a:lnTo>
                  <a:lnTo>
                    <a:pt x="356" y="272"/>
                  </a:lnTo>
                  <a:lnTo>
                    <a:pt x="362" y="267"/>
                  </a:lnTo>
                  <a:lnTo>
                    <a:pt x="367" y="255"/>
                  </a:lnTo>
                  <a:lnTo>
                    <a:pt x="373" y="250"/>
                  </a:lnTo>
                  <a:lnTo>
                    <a:pt x="384" y="244"/>
                  </a:lnTo>
                  <a:lnTo>
                    <a:pt x="390" y="239"/>
                  </a:lnTo>
                  <a:lnTo>
                    <a:pt x="395" y="233"/>
                  </a:lnTo>
                  <a:lnTo>
                    <a:pt x="401" y="228"/>
                  </a:lnTo>
                  <a:lnTo>
                    <a:pt x="412" y="217"/>
                  </a:lnTo>
                  <a:lnTo>
                    <a:pt x="417" y="211"/>
                  </a:lnTo>
                  <a:lnTo>
                    <a:pt x="423" y="205"/>
                  </a:lnTo>
                  <a:lnTo>
                    <a:pt x="429" y="200"/>
                  </a:lnTo>
                  <a:lnTo>
                    <a:pt x="440" y="194"/>
                  </a:lnTo>
                  <a:lnTo>
                    <a:pt x="445" y="189"/>
                  </a:lnTo>
                  <a:lnTo>
                    <a:pt x="451" y="183"/>
                  </a:lnTo>
                  <a:lnTo>
                    <a:pt x="456" y="178"/>
                  </a:lnTo>
                  <a:lnTo>
                    <a:pt x="468" y="172"/>
                  </a:lnTo>
                  <a:lnTo>
                    <a:pt x="473" y="166"/>
                  </a:lnTo>
                  <a:lnTo>
                    <a:pt x="479" y="161"/>
                  </a:lnTo>
                  <a:lnTo>
                    <a:pt x="484" y="155"/>
                  </a:lnTo>
                  <a:lnTo>
                    <a:pt x="495" y="150"/>
                  </a:lnTo>
                  <a:lnTo>
                    <a:pt x="501" y="144"/>
                  </a:lnTo>
                  <a:lnTo>
                    <a:pt x="506" y="144"/>
                  </a:lnTo>
                  <a:lnTo>
                    <a:pt x="512" y="139"/>
                  </a:lnTo>
                  <a:lnTo>
                    <a:pt x="523" y="133"/>
                  </a:lnTo>
                  <a:lnTo>
                    <a:pt x="529" y="128"/>
                  </a:lnTo>
                  <a:lnTo>
                    <a:pt x="534" y="122"/>
                  </a:lnTo>
                  <a:lnTo>
                    <a:pt x="540" y="116"/>
                  </a:lnTo>
                  <a:lnTo>
                    <a:pt x="551" y="116"/>
                  </a:lnTo>
                  <a:lnTo>
                    <a:pt x="557" y="111"/>
                  </a:lnTo>
                  <a:lnTo>
                    <a:pt x="562" y="105"/>
                  </a:lnTo>
                  <a:lnTo>
                    <a:pt x="568" y="105"/>
                  </a:lnTo>
                  <a:lnTo>
                    <a:pt x="579" y="100"/>
                  </a:lnTo>
                  <a:lnTo>
                    <a:pt x="584" y="94"/>
                  </a:lnTo>
                  <a:lnTo>
                    <a:pt x="590" y="89"/>
                  </a:lnTo>
                  <a:lnTo>
                    <a:pt x="595" y="89"/>
                  </a:lnTo>
                  <a:lnTo>
                    <a:pt x="607" y="83"/>
                  </a:lnTo>
                  <a:lnTo>
                    <a:pt x="612" y="83"/>
                  </a:lnTo>
                  <a:lnTo>
                    <a:pt x="618" y="77"/>
                  </a:lnTo>
                  <a:lnTo>
                    <a:pt x="623" y="72"/>
                  </a:lnTo>
                  <a:lnTo>
                    <a:pt x="634" y="72"/>
                  </a:lnTo>
                  <a:lnTo>
                    <a:pt x="640" y="66"/>
                  </a:lnTo>
                  <a:lnTo>
                    <a:pt x="646" y="66"/>
                  </a:lnTo>
                  <a:lnTo>
                    <a:pt x="651" y="61"/>
                  </a:lnTo>
                  <a:lnTo>
                    <a:pt x="662" y="61"/>
                  </a:lnTo>
                  <a:lnTo>
                    <a:pt x="668" y="55"/>
                  </a:lnTo>
                  <a:lnTo>
                    <a:pt x="673" y="55"/>
                  </a:lnTo>
                  <a:lnTo>
                    <a:pt x="679" y="50"/>
                  </a:lnTo>
                  <a:lnTo>
                    <a:pt x="690" y="50"/>
                  </a:lnTo>
                  <a:lnTo>
                    <a:pt x="696" y="44"/>
                  </a:lnTo>
                  <a:lnTo>
                    <a:pt x="701" y="44"/>
                  </a:lnTo>
                  <a:lnTo>
                    <a:pt x="712" y="39"/>
                  </a:lnTo>
                  <a:lnTo>
                    <a:pt x="718" y="39"/>
                  </a:lnTo>
                  <a:lnTo>
                    <a:pt x="723" y="39"/>
                  </a:lnTo>
                  <a:lnTo>
                    <a:pt x="729" y="33"/>
                  </a:lnTo>
                  <a:lnTo>
                    <a:pt x="740" y="33"/>
                  </a:lnTo>
                  <a:lnTo>
                    <a:pt x="746" y="33"/>
                  </a:lnTo>
                  <a:lnTo>
                    <a:pt x="751" y="27"/>
                  </a:lnTo>
                  <a:lnTo>
                    <a:pt x="757" y="27"/>
                  </a:lnTo>
                  <a:lnTo>
                    <a:pt x="768" y="27"/>
                  </a:lnTo>
                  <a:lnTo>
                    <a:pt x="773" y="22"/>
                  </a:lnTo>
                  <a:lnTo>
                    <a:pt x="779" y="22"/>
                  </a:lnTo>
                  <a:lnTo>
                    <a:pt x="785" y="22"/>
                  </a:lnTo>
                  <a:lnTo>
                    <a:pt x="796" y="16"/>
                  </a:lnTo>
                  <a:lnTo>
                    <a:pt x="801" y="16"/>
                  </a:lnTo>
                  <a:lnTo>
                    <a:pt x="807" y="16"/>
                  </a:lnTo>
                  <a:lnTo>
                    <a:pt x="812" y="11"/>
                  </a:lnTo>
                  <a:lnTo>
                    <a:pt x="824" y="11"/>
                  </a:lnTo>
                  <a:lnTo>
                    <a:pt x="829" y="11"/>
                  </a:lnTo>
                  <a:lnTo>
                    <a:pt x="835" y="11"/>
                  </a:lnTo>
                  <a:lnTo>
                    <a:pt x="840" y="5"/>
                  </a:lnTo>
                  <a:lnTo>
                    <a:pt x="851" y="5"/>
                  </a:lnTo>
                  <a:lnTo>
                    <a:pt x="857" y="5"/>
                  </a:lnTo>
                  <a:lnTo>
                    <a:pt x="862" y="5"/>
                  </a:lnTo>
                  <a:lnTo>
                    <a:pt x="868" y="0"/>
                  </a:lnTo>
                  <a:lnTo>
                    <a:pt x="879" y="0"/>
                  </a:lnTo>
                  <a:lnTo>
                    <a:pt x="885" y="0"/>
                  </a:lnTo>
                </a:path>
              </a:pathLst>
            </a:custGeom>
            <a:noFill/>
            <a:ln w="17463" cap="flat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3" name="Freeform 1085">
              <a:extLst>
                <a:ext uri="{FF2B5EF4-FFF2-40B4-BE49-F238E27FC236}">
                  <a16:creationId xmlns:a16="http://schemas.microsoft.com/office/drawing/2014/main" id="{413645BF-F941-86F0-F506-7494A714A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863"/>
              <a:ext cx="511" cy="34"/>
            </a:xfrm>
            <a:custGeom>
              <a:avLst/>
              <a:gdLst>
                <a:gd name="T0" fmla="*/ 5 w 511"/>
                <a:gd name="T1" fmla="*/ 34 h 34"/>
                <a:gd name="T2" fmla="*/ 22 w 511"/>
                <a:gd name="T3" fmla="*/ 28 h 34"/>
                <a:gd name="T4" fmla="*/ 33 w 511"/>
                <a:gd name="T5" fmla="*/ 28 h 34"/>
                <a:gd name="T6" fmla="*/ 50 w 511"/>
                <a:gd name="T7" fmla="*/ 28 h 34"/>
                <a:gd name="T8" fmla="*/ 61 w 511"/>
                <a:gd name="T9" fmla="*/ 22 h 34"/>
                <a:gd name="T10" fmla="*/ 78 w 511"/>
                <a:gd name="T11" fmla="*/ 22 h 34"/>
                <a:gd name="T12" fmla="*/ 89 w 511"/>
                <a:gd name="T13" fmla="*/ 22 h 34"/>
                <a:gd name="T14" fmla="*/ 105 w 511"/>
                <a:gd name="T15" fmla="*/ 22 h 34"/>
                <a:gd name="T16" fmla="*/ 117 w 511"/>
                <a:gd name="T17" fmla="*/ 17 h 34"/>
                <a:gd name="T18" fmla="*/ 133 w 511"/>
                <a:gd name="T19" fmla="*/ 17 h 34"/>
                <a:gd name="T20" fmla="*/ 144 w 511"/>
                <a:gd name="T21" fmla="*/ 17 h 34"/>
                <a:gd name="T22" fmla="*/ 161 w 511"/>
                <a:gd name="T23" fmla="*/ 17 h 34"/>
                <a:gd name="T24" fmla="*/ 172 w 511"/>
                <a:gd name="T25" fmla="*/ 11 h 34"/>
                <a:gd name="T26" fmla="*/ 189 w 511"/>
                <a:gd name="T27" fmla="*/ 11 h 34"/>
                <a:gd name="T28" fmla="*/ 200 w 511"/>
                <a:gd name="T29" fmla="*/ 11 h 34"/>
                <a:gd name="T30" fmla="*/ 217 w 511"/>
                <a:gd name="T31" fmla="*/ 11 h 34"/>
                <a:gd name="T32" fmla="*/ 228 w 511"/>
                <a:gd name="T33" fmla="*/ 11 h 34"/>
                <a:gd name="T34" fmla="*/ 244 w 511"/>
                <a:gd name="T35" fmla="*/ 11 h 34"/>
                <a:gd name="T36" fmla="*/ 256 w 511"/>
                <a:gd name="T37" fmla="*/ 6 h 34"/>
                <a:gd name="T38" fmla="*/ 272 w 511"/>
                <a:gd name="T39" fmla="*/ 6 h 34"/>
                <a:gd name="T40" fmla="*/ 283 w 511"/>
                <a:gd name="T41" fmla="*/ 6 h 34"/>
                <a:gd name="T42" fmla="*/ 300 w 511"/>
                <a:gd name="T43" fmla="*/ 6 h 34"/>
                <a:gd name="T44" fmla="*/ 311 w 511"/>
                <a:gd name="T45" fmla="*/ 6 h 34"/>
                <a:gd name="T46" fmla="*/ 328 w 511"/>
                <a:gd name="T47" fmla="*/ 6 h 34"/>
                <a:gd name="T48" fmla="*/ 339 w 511"/>
                <a:gd name="T49" fmla="*/ 6 h 34"/>
                <a:gd name="T50" fmla="*/ 356 w 511"/>
                <a:gd name="T51" fmla="*/ 6 h 34"/>
                <a:gd name="T52" fmla="*/ 367 w 511"/>
                <a:gd name="T53" fmla="*/ 6 h 34"/>
                <a:gd name="T54" fmla="*/ 384 w 511"/>
                <a:gd name="T55" fmla="*/ 6 h 34"/>
                <a:gd name="T56" fmla="*/ 395 w 511"/>
                <a:gd name="T57" fmla="*/ 6 h 34"/>
                <a:gd name="T58" fmla="*/ 411 w 511"/>
                <a:gd name="T59" fmla="*/ 0 h 34"/>
                <a:gd name="T60" fmla="*/ 422 w 511"/>
                <a:gd name="T61" fmla="*/ 0 h 34"/>
                <a:gd name="T62" fmla="*/ 439 w 511"/>
                <a:gd name="T63" fmla="*/ 0 h 34"/>
                <a:gd name="T64" fmla="*/ 450 w 511"/>
                <a:gd name="T65" fmla="*/ 0 h 34"/>
                <a:gd name="T66" fmla="*/ 467 w 511"/>
                <a:gd name="T67" fmla="*/ 0 h 34"/>
                <a:gd name="T68" fmla="*/ 478 w 511"/>
                <a:gd name="T69" fmla="*/ 0 h 34"/>
                <a:gd name="T70" fmla="*/ 495 w 511"/>
                <a:gd name="T71" fmla="*/ 0 h 34"/>
                <a:gd name="T72" fmla="*/ 511 w 511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1" h="34">
                  <a:moveTo>
                    <a:pt x="0" y="34"/>
                  </a:moveTo>
                  <a:lnTo>
                    <a:pt x="5" y="34"/>
                  </a:lnTo>
                  <a:lnTo>
                    <a:pt x="11" y="34"/>
                  </a:lnTo>
                  <a:lnTo>
                    <a:pt x="22" y="28"/>
                  </a:lnTo>
                  <a:lnTo>
                    <a:pt x="28" y="28"/>
                  </a:lnTo>
                  <a:lnTo>
                    <a:pt x="33" y="28"/>
                  </a:lnTo>
                  <a:lnTo>
                    <a:pt x="39" y="28"/>
                  </a:lnTo>
                  <a:lnTo>
                    <a:pt x="50" y="28"/>
                  </a:lnTo>
                  <a:lnTo>
                    <a:pt x="55" y="28"/>
                  </a:lnTo>
                  <a:lnTo>
                    <a:pt x="61" y="22"/>
                  </a:lnTo>
                  <a:lnTo>
                    <a:pt x="66" y="22"/>
                  </a:lnTo>
                  <a:lnTo>
                    <a:pt x="78" y="22"/>
                  </a:lnTo>
                  <a:lnTo>
                    <a:pt x="83" y="22"/>
                  </a:lnTo>
                  <a:lnTo>
                    <a:pt x="89" y="22"/>
                  </a:lnTo>
                  <a:lnTo>
                    <a:pt x="94" y="22"/>
                  </a:lnTo>
                  <a:lnTo>
                    <a:pt x="105" y="22"/>
                  </a:lnTo>
                  <a:lnTo>
                    <a:pt x="111" y="17"/>
                  </a:lnTo>
                  <a:lnTo>
                    <a:pt x="117" y="17"/>
                  </a:lnTo>
                  <a:lnTo>
                    <a:pt x="122" y="17"/>
                  </a:lnTo>
                  <a:lnTo>
                    <a:pt x="133" y="17"/>
                  </a:lnTo>
                  <a:lnTo>
                    <a:pt x="139" y="17"/>
                  </a:lnTo>
                  <a:lnTo>
                    <a:pt x="144" y="17"/>
                  </a:lnTo>
                  <a:lnTo>
                    <a:pt x="150" y="17"/>
                  </a:lnTo>
                  <a:lnTo>
                    <a:pt x="161" y="17"/>
                  </a:lnTo>
                  <a:lnTo>
                    <a:pt x="167" y="17"/>
                  </a:lnTo>
                  <a:lnTo>
                    <a:pt x="172" y="11"/>
                  </a:lnTo>
                  <a:lnTo>
                    <a:pt x="183" y="11"/>
                  </a:lnTo>
                  <a:lnTo>
                    <a:pt x="189" y="11"/>
                  </a:lnTo>
                  <a:lnTo>
                    <a:pt x="194" y="11"/>
                  </a:lnTo>
                  <a:lnTo>
                    <a:pt x="200" y="11"/>
                  </a:lnTo>
                  <a:lnTo>
                    <a:pt x="211" y="11"/>
                  </a:lnTo>
                  <a:lnTo>
                    <a:pt x="217" y="11"/>
                  </a:lnTo>
                  <a:lnTo>
                    <a:pt x="222" y="11"/>
                  </a:lnTo>
                  <a:lnTo>
                    <a:pt x="228" y="11"/>
                  </a:lnTo>
                  <a:lnTo>
                    <a:pt x="239" y="11"/>
                  </a:lnTo>
                  <a:lnTo>
                    <a:pt x="244" y="11"/>
                  </a:lnTo>
                  <a:lnTo>
                    <a:pt x="250" y="11"/>
                  </a:lnTo>
                  <a:lnTo>
                    <a:pt x="256" y="6"/>
                  </a:lnTo>
                  <a:lnTo>
                    <a:pt x="267" y="6"/>
                  </a:lnTo>
                  <a:lnTo>
                    <a:pt x="272" y="6"/>
                  </a:lnTo>
                  <a:lnTo>
                    <a:pt x="278" y="6"/>
                  </a:lnTo>
                  <a:lnTo>
                    <a:pt x="283" y="6"/>
                  </a:lnTo>
                  <a:lnTo>
                    <a:pt x="295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1" y="6"/>
                  </a:lnTo>
                  <a:lnTo>
                    <a:pt x="322" y="6"/>
                  </a:lnTo>
                  <a:lnTo>
                    <a:pt x="328" y="6"/>
                  </a:lnTo>
                  <a:lnTo>
                    <a:pt x="333" y="6"/>
                  </a:lnTo>
                  <a:lnTo>
                    <a:pt x="339" y="6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6"/>
                  </a:lnTo>
                  <a:lnTo>
                    <a:pt x="378" y="6"/>
                  </a:lnTo>
                  <a:lnTo>
                    <a:pt x="384" y="6"/>
                  </a:lnTo>
                  <a:lnTo>
                    <a:pt x="389" y="6"/>
                  </a:lnTo>
                  <a:lnTo>
                    <a:pt x="395" y="6"/>
                  </a:lnTo>
                  <a:lnTo>
                    <a:pt x="406" y="6"/>
                  </a:lnTo>
                  <a:lnTo>
                    <a:pt x="411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34" y="0"/>
                  </a:lnTo>
                  <a:lnTo>
                    <a:pt x="439" y="0"/>
                  </a:lnTo>
                  <a:lnTo>
                    <a:pt x="445" y="0"/>
                  </a:lnTo>
                  <a:lnTo>
                    <a:pt x="450" y="0"/>
                  </a:lnTo>
                  <a:lnTo>
                    <a:pt x="461" y="0"/>
                  </a:lnTo>
                  <a:lnTo>
                    <a:pt x="467" y="0"/>
                  </a:lnTo>
                  <a:lnTo>
                    <a:pt x="473" y="0"/>
                  </a:lnTo>
                  <a:lnTo>
                    <a:pt x="478" y="0"/>
                  </a:lnTo>
                  <a:lnTo>
                    <a:pt x="489" y="0"/>
                  </a:lnTo>
                  <a:lnTo>
                    <a:pt x="495" y="0"/>
                  </a:lnTo>
                  <a:lnTo>
                    <a:pt x="500" y="0"/>
                  </a:lnTo>
                  <a:lnTo>
                    <a:pt x="511" y="0"/>
                  </a:lnTo>
                </a:path>
              </a:pathLst>
            </a:custGeom>
            <a:noFill/>
            <a:ln w="17463" cap="flat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4" name="Freeform 1086">
              <a:extLst>
                <a:ext uri="{FF2B5EF4-FFF2-40B4-BE49-F238E27FC236}">
                  <a16:creationId xmlns:a16="http://schemas.microsoft.com/office/drawing/2014/main" id="{A043E2FA-6BB6-23A0-8511-C7CADD883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880"/>
              <a:ext cx="885" cy="679"/>
            </a:xfrm>
            <a:custGeom>
              <a:avLst/>
              <a:gdLst>
                <a:gd name="T0" fmla="*/ 11 w 885"/>
                <a:gd name="T1" fmla="*/ 673 h 679"/>
                <a:gd name="T2" fmla="*/ 34 w 885"/>
                <a:gd name="T3" fmla="*/ 673 h 679"/>
                <a:gd name="T4" fmla="*/ 56 w 885"/>
                <a:gd name="T5" fmla="*/ 667 h 679"/>
                <a:gd name="T6" fmla="*/ 73 w 885"/>
                <a:gd name="T7" fmla="*/ 656 h 679"/>
                <a:gd name="T8" fmla="*/ 95 w 885"/>
                <a:gd name="T9" fmla="*/ 640 h 679"/>
                <a:gd name="T10" fmla="*/ 117 w 885"/>
                <a:gd name="T11" fmla="*/ 617 h 679"/>
                <a:gd name="T12" fmla="*/ 139 w 885"/>
                <a:gd name="T13" fmla="*/ 595 h 679"/>
                <a:gd name="T14" fmla="*/ 156 w 885"/>
                <a:gd name="T15" fmla="*/ 567 h 679"/>
                <a:gd name="T16" fmla="*/ 178 w 885"/>
                <a:gd name="T17" fmla="*/ 545 h 679"/>
                <a:gd name="T18" fmla="*/ 201 w 885"/>
                <a:gd name="T19" fmla="*/ 517 h 679"/>
                <a:gd name="T20" fmla="*/ 223 w 885"/>
                <a:gd name="T21" fmla="*/ 495 h 679"/>
                <a:gd name="T22" fmla="*/ 239 w 885"/>
                <a:gd name="T23" fmla="*/ 467 h 679"/>
                <a:gd name="T24" fmla="*/ 262 w 885"/>
                <a:gd name="T25" fmla="*/ 439 h 679"/>
                <a:gd name="T26" fmla="*/ 284 w 885"/>
                <a:gd name="T27" fmla="*/ 417 h 679"/>
                <a:gd name="T28" fmla="*/ 306 w 885"/>
                <a:gd name="T29" fmla="*/ 389 h 679"/>
                <a:gd name="T30" fmla="*/ 323 w 885"/>
                <a:gd name="T31" fmla="*/ 367 h 679"/>
                <a:gd name="T32" fmla="*/ 345 w 885"/>
                <a:gd name="T33" fmla="*/ 339 h 679"/>
                <a:gd name="T34" fmla="*/ 367 w 885"/>
                <a:gd name="T35" fmla="*/ 317 h 679"/>
                <a:gd name="T36" fmla="*/ 390 w 885"/>
                <a:gd name="T37" fmla="*/ 295 h 679"/>
                <a:gd name="T38" fmla="*/ 412 w 885"/>
                <a:gd name="T39" fmla="*/ 272 h 679"/>
                <a:gd name="T40" fmla="*/ 429 w 885"/>
                <a:gd name="T41" fmla="*/ 250 h 679"/>
                <a:gd name="T42" fmla="*/ 451 w 885"/>
                <a:gd name="T43" fmla="*/ 228 h 679"/>
                <a:gd name="T44" fmla="*/ 473 w 885"/>
                <a:gd name="T45" fmla="*/ 211 h 679"/>
                <a:gd name="T46" fmla="*/ 495 w 885"/>
                <a:gd name="T47" fmla="*/ 189 h 679"/>
                <a:gd name="T48" fmla="*/ 512 w 885"/>
                <a:gd name="T49" fmla="*/ 172 h 679"/>
                <a:gd name="T50" fmla="*/ 534 w 885"/>
                <a:gd name="T51" fmla="*/ 156 h 679"/>
                <a:gd name="T52" fmla="*/ 557 w 885"/>
                <a:gd name="T53" fmla="*/ 139 h 679"/>
                <a:gd name="T54" fmla="*/ 579 w 885"/>
                <a:gd name="T55" fmla="*/ 122 h 679"/>
                <a:gd name="T56" fmla="*/ 595 w 885"/>
                <a:gd name="T57" fmla="*/ 111 h 679"/>
                <a:gd name="T58" fmla="*/ 618 w 885"/>
                <a:gd name="T59" fmla="*/ 94 h 679"/>
                <a:gd name="T60" fmla="*/ 640 w 885"/>
                <a:gd name="T61" fmla="*/ 83 h 679"/>
                <a:gd name="T62" fmla="*/ 662 w 885"/>
                <a:gd name="T63" fmla="*/ 72 h 679"/>
                <a:gd name="T64" fmla="*/ 679 w 885"/>
                <a:gd name="T65" fmla="*/ 61 h 679"/>
                <a:gd name="T66" fmla="*/ 701 w 885"/>
                <a:gd name="T67" fmla="*/ 50 h 679"/>
                <a:gd name="T68" fmla="*/ 723 w 885"/>
                <a:gd name="T69" fmla="*/ 44 h 679"/>
                <a:gd name="T70" fmla="*/ 746 w 885"/>
                <a:gd name="T71" fmla="*/ 39 h 679"/>
                <a:gd name="T72" fmla="*/ 768 w 885"/>
                <a:gd name="T73" fmla="*/ 33 h 679"/>
                <a:gd name="T74" fmla="*/ 785 w 885"/>
                <a:gd name="T75" fmla="*/ 22 h 679"/>
                <a:gd name="T76" fmla="*/ 807 w 885"/>
                <a:gd name="T77" fmla="*/ 17 h 679"/>
                <a:gd name="T78" fmla="*/ 829 w 885"/>
                <a:gd name="T79" fmla="*/ 11 h 679"/>
                <a:gd name="T80" fmla="*/ 851 w 885"/>
                <a:gd name="T81" fmla="*/ 11 h 679"/>
                <a:gd name="T82" fmla="*/ 868 w 885"/>
                <a:gd name="T83" fmla="*/ 5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5" h="679">
                  <a:moveTo>
                    <a:pt x="0" y="673"/>
                  </a:moveTo>
                  <a:lnTo>
                    <a:pt x="6" y="673"/>
                  </a:lnTo>
                  <a:lnTo>
                    <a:pt x="11" y="673"/>
                  </a:lnTo>
                  <a:lnTo>
                    <a:pt x="17" y="679"/>
                  </a:lnTo>
                  <a:lnTo>
                    <a:pt x="28" y="679"/>
                  </a:lnTo>
                  <a:lnTo>
                    <a:pt x="34" y="673"/>
                  </a:lnTo>
                  <a:lnTo>
                    <a:pt x="39" y="673"/>
                  </a:lnTo>
                  <a:lnTo>
                    <a:pt x="45" y="673"/>
                  </a:lnTo>
                  <a:lnTo>
                    <a:pt x="56" y="667"/>
                  </a:lnTo>
                  <a:lnTo>
                    <a:pt x="61" y="667"/>
                  </a:lnTo>
                  <a:lnTo>
                    <a:pt x="67" y="662"/>
                  </a:lnTo>
                  <a:lnTo>
                    <a:pt x="73" y="656"/>
                  </a:lnTo>
                  <a:lnTo>
                    <a:pt x="84" y="651"/>
                  </a:lnTo>
                  <a:lnTo>
                    <a:pt x="89" y="645"/>
                  </a:lnTo>
                  <a:lnTo>
                    <a:pt x="95" y="640"/>
                  </a:lnTo>
                  <a:lnTo>
                    <a:pt x="100" y="634"/>
                  </a:lnTo>
                  <a:lnTo>
                    <a:pt x="112" y="628"/>
                  </a:lnTo>
                  <a:lnTo>
                    <a:pt x="117" y="617"/>
                  </a:lnTo>
                  <a:lnTo>
                    <a:pt x="123" y="612"/>
                  </a:lnTo>
                  <a:lnTo>
                    <a:pt x="128" y="601"/>
                  </a:lnTo>
                  <a:lnTo>
                    <a:pt x="139" y="595"/>
                  </a:lnTo>
                  <a:lnTo>
                    <a:pt x="145" y="584"/>
                  </a:lnTo>
                  <a:lnTo>
                    <a:pt x="150" y="578"/>
                  </a:lnTo>
                  <a:lnTo>
                    <a:pt x="156" y="567"/>
                  </a:lnTo>
                  <a:lnTo>
                    <a:pt x="167" y="562"/>
                  </a:lnTo>
                  <a:lnTo>
                    <a:pt x="173" y="551"/>
                  </a:lnTo>
                  <a:lnTo>
                    <a:pt x="178" y="545"/>
                  </a:lnTo>
                  <a:lnTo>
                    <a:pt x="184" y="534"/>
                  </a:lnTo>
                  <a:lnTo>
                    <a:pt x="195" y="528"/>
                  </a:lnTo>
                  <a:lnTo>
                    <a:pt x="201" y="517"/>
                  </a:lnTo>
                  <a:lnTo>
                    <a:pt x="206" y="512"/>
                  </a:lnTo>
                  <a:lnTo>
                    <a:pt x="212" y="501"/>
                  </a:lnTo>
                  <a:lnTo>
                    <a:pt x="223" y="495"/>
                  </a:lnTo>
                  <a:lnTo>
                    <a:pt x="228" y="484"/>
                  </a:lnTo>
                  <a:lnTo>
                    <a:pt x="234" y="473"/>
                  </a:lnTo>
                  <a:lnTo>
                    <a:pt x="239" y="467"/>
                  </a:lnTo>
                  <a:lnTo>
                    <a:pt x="251" y="456"/>
                  </a:lnTo>
                  <a:lnTo>
                    <a:pt x="256" y="450"/>
                  </a:lnTo>
                  <a:lnTo>
                    <a:pt x="262" y="439"/>
                  </a:lnTo>
                  <a:lnTo>
                    <a:pt x="267" y="434"/>
                  </a:lnTo>
                  <a:lnTo>
                    <a:pt x="278" y="423"/>
                  </a:lnTo>
                  <a:lnTo>
                    <a:pt x="284" y="417"/>
                  </a:lnTo>
                  <a:lnTo>
                    <a:pt x="290" y="406"/>
                  </a:lnTo>
                  <a:lnTo>
                    <a:pt x="295" y="400"/>
                  </a:lnTo>
                  <a:lnTo>
                    <a:pt x="306" y="389"/>
                  </a:lnTo>
                  <a:lnTo>
                    <a:pt x="312" y="384"/>
                  </a:lnTo>
                  <a:lnTo>
                    <a:pt x="317" y="373"/>
                  </a:lnTo>
                  <a:lnTo>
                    <a:pt x="323" y="367"/>
                  </a:lnTo>
                  <a:lnTo>
                    <a:pt x="334" y="356"/>
                  </a:lnTo>
                  <a:lnTo>
                    <a:pt x="340" y="350"/>
                  </a:lnTo>
                  <a:lnTo>
                    <a:pt x="345" y="339"/>
                  </a:lnTo>
                  <a:lnTo>
                    <a:pt x="356" y="334"/>
                  </a:lnTo>
                  <a:lnTo>
                    <a:pt x="362" y="328"/>
                  </a:lnTo>
                  <a:lnTo>
                    <a:pt x="367" y="317"/>
                  </a:lnTo>
                  <a:lnTo>
                    <a:pt x="373" y="311"/>
                  </a:lnTo>
                  <a:lnTo>
                    <a:pt x="384" y="300"/>
                  </a:lnTo>
                  <a:lnTo>
                    <a:pt x="390" y="295"/>
                  </a:lnTo>
                  <a:lnTo>
                    <a:pt x="395" y="289"/>
                  </a:lnTo>
                  <a:lnTo>
                    <a:pt x="401" y="278"/>
                  </a:lnTo>
                  <a:lnTo>
                    <a:pt x="412" y="272"/>
                  </a:lnTo>
                  <a:lnTo>
                    <a:pt x="417" y="267"/>
                  </a:lnTo>
                  <a:lnTo>
                    <a:pt x="423" y="256"/>
                  </a:lnTo>
                  <a:lnTo>
                    <a:pt x="429" y="250"/>
                  </a:lnTo>
                  <a:lnTo>
                    <a:pt x="440" y="245"/>
                  </a:lnTo>
                  <a:lnTo>
                    <a:pt x="445" y="239"/>
                  </a:lnTo>
                  <a:lnTo>
                    <a:pt x="451" y="228"/>
                  </a:lnTo>
                  <a:lnTo>
                    <a:pt x="456" y="222"/>
                  </a:lnTo>
                  <a:lnTo>
                    <a:pt x="468" y="217"/>
                  </a:lnTo>
                  <a:lnTo>
                    <a:pt x="473" y="211"/>
                  </a:lnTo>
                  <a:lnTo>
                    <a:pt x="479" y="206"/>
                  </a:lnTo>
                  <a:lnTo>
                    <a:pt x="484" y="200"/>
                  </a:lnTo>
                  <a:lnTo>
                    <a:pt x="495" y="189"/>
                  </a:lnTo>
                  <a:lnTo>
                    <a:pt x="501" y="183"/>
                  </a:lnTo>
                  <a:lnTo>
                    <a:pt x="506" y="178"/>
                  </a:lnTo>
                  <a:lnTo>
                    <a:pt x="512" y="172"/>
                  </a:lnTo>
                  <a:lnTo>
                    <a:pt x="523" y="167"/>
                  </a:lnTo>
                  <a:lnTo>
                    <a:pt x="529" y="161"/>
                  </a:lnTo>
                  <a:lnTo>
                    <a:pt x="534" y="156"/>
                  </a:lnTo>
                  <a:lnTo>
                    <a:pt x="540" y="150"/>
                  </a:lnTo>
                  <a:lnTo>
                    <a:pt x="551" y="145"/>
                  </a:lnTo>
                  <a:lnTo>
                    <a:pt x="557" y="139"/>
                  </a:lnTo>
                  <a:lnTo>
                    <a:pt x="562" y="133"/>
                  </a:lnTo>
                  <a:lnTo>
                    <a:pt x="568" y="128"/>
                  </a:lnTo>
                  <a:lnTo>
                    <a:pt x="579" y="122"/>
                  </a:lnTo>
                  <a:lnTo>
                    <a:pt x="584" y="117"/>
                  </a:lnTo>
                  <a:lnTo>
                    <a:pt x="590" y="117"/>
                  </a:lnTo>
                  <a:lnTo>
                    <a:pt x="595" y="111"/>
                  </a:lnTo>
                  <a:lnTo>
                    <a:pt x="607" y="106"/>
                  </a:lnTo>
                  <a:lnTo>
                    <a:pt x="612" y="100"/>
                  </a:lnTo>
                  <a:lnTo>
                    <a:pt x="618" y="94"/>
                  </a:lnTo>
                  <a:lnTo>
                    <a:pt x="623" y="94"/>
                  </a:lnTo>
                  <a:lnTo>
                    <a:pt x="634" y="89"/>
                  </a:lnTo>
                  <a:lnTo>
                    <a:pt x="640" y="83"/>
                  </a:lnTo>
                  <a:lnTo>
                    <a:pt x="646" y="78"/>
                  </a:lnTo>
                  <a:lnTo>
                    <a:pt x="651" y="78"/>
                  </a:lnTo>
                  <a:lnTo>
                    <a:pt x="662" y="72"/>
                  </a:lnTo>
                  <a:lnTo>
                    <a:pt x="668" y="67"/>
                  </a:lnTo>
                  <a:lnTo>
                    <a:pt x="673" y="67"/>
                  </a:lnTo>
                  <a:lnTo>
                    <a:pt x="679" y="61"/>
                  </a:lnTo>
                  <a:lnTo>
                    <a:pt x="690" y="61"/>
                  </a:lnTo>
                  <a:lnTo>
                    <a:pt x="696" y="56"/>
                  </a:lnTo>
                  <a:lnTo>
                    <a:pt x="701" y="50"/>
                  </a:lnTo>
                  <a:lnTo>
                    <a:pt x="712" y="50"/>
                  </a:lnTo>
                  <a:lnTo>
                    <a:pt x="718" y="50"/>
                  </a:lnTo>
                  <a:lnTo>
                    <a:pt x="723" y="44"/>
                  </a:lnTo>
                  <a:lnTo>
                    <a:pt x="729" y="44"/>
                  </a:lnTo>
                  <a:lnTo>
                    <a:pt x="740" y="39"/>
                  </a:lnTo>
                  <a:lnTo>
                    <a:pt x="746" y="39"/>
                  </a:lnTo>
                  <a:lnTo>
                    <a:pt x="751" y="33"/>
                  </a:lnTo>
                  <a:lnTo>
                    <a:pt x="757" y="33"/>
                  </a:lnTo>
                  <a:lnTo>
                    <a:pt x="768" y="33"/>
                  </a:lnTo>
                  <a:lnTo>
                    <a:pt x="773" y="28"/>
                  </a:lnTo>
                  <a:lnTo>
                    <a:pt x="779" y="28"/>
                  </a:lnTo>
                  <a:lnTo>
                    <a:pt x="785" y="22"/>
                  </a:lnTo>
                  <a:lnTo>
                    <a:pt x="796" y="22"/>
                  </a:lnTo>
                  <a:lnTo>
                    <a:pt x="801" y="22"/>
                  </a:lnTo>
                  <a:lnTo>
                    <a:pt x="807" y="17"/>
                  </a:lnTo>
                  <a:lnTo>
                    <a:pt x="812" y="17"/>
                  </a:lnTo>
                  <a:lnTo>
                    <a:pt x="824" y="17"/>
                  </a:lnTo>
                  <a:lnTo>
                    <a:pt x="829" y="11"/>
                  </a:lnTo>
                  <a:lnTo>
                    <a:pt x="835" y="11"/>
                  </a:lnTo>
                  <a:lnTo>
                    <a:pt x="840" y="11"/>
                  </a:lnTo>
                  <a:lnTo>
                    <a:pt x="851" y="11"/>
                  </a:lnTo>
                  <a:lnTo>
                    <a:pt x="857" y="5"/>
                  </a:lnTo>
                  <a:lnTo>
                    <a:pt x="862" y="5"/>
                  </a:lnTo>
                  <a:lnTo>
                    <a:pt x="868" y="5"/>
                  </a:lnTo>
                  <a:lnTo>
                    <a:pt x="879" y="5"/>
                  </a:lnTo>
                  <a:lnTo>
                    <a:pt x="885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5" name="Freeform 1087">
              <a:extLst>
                <a:ext uri="{FF2B5EF4-FFF2-40B4-BE49-F238E27FC236}">
                  <a16:creationId xmlns:a16="http://schemas.microsoft.com/office/drawing/2014/main" id="{BA2779E9-1124-929A-0274-7C81C1B00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863"/>
              <a:ext cx="511" cy="17"/>
            </a:xfrm>
            <a:custGeom>
              <a:avLst/>
              <a:gdLst>
                <a:gd name="T0" fmla="*/ 5 w 511"/>
                <a:gd name="T1" fmla="*/ 17 h 17"/>
                <a:gd name="T2" fmla="*/ 22 w 511"/>
                <a:gd name="T3" fmla="*/ 17 h 17"/>
                <a:gd name="T4" fmla="*/ 33 w 511"/>
                <a:gd name="T5" fmla="*/ 17 h 17"/>
                <a:gd name="T6" fmla="*/ 50 w 511"/>
                <a:gd name="T7" fmla="*/ 11 h 17"/>
                <a:gd name="T8" fmla="*/ 61 w 511"/>
                <a:gd name="T9" fmla="*/ 11 h 17"/>
                <a:gd name="T10" fmla="*/ 78 w 511"/>
                <a:gd name="T11" fmla="*/ 11 h 17"/>
                <a:gd name="T12" fmla="*/ 89 w 511"/>
                <a:gd name="T13" fmla="*/ 6 h 17"/>
                <a:gd name="T14" fmla="*/ 105 w 511"/>
                <a:gd name="T15" fmla="*/ 6 h 17"/>
                <a:gd name="T16" fmla="*/ 117 w 511"/>
                <a:gd name="T17" fmla="*/ 6 h 17"/>
                <a:gd name="T18" fmla="*/ 133 w 511"/>
                <a:gd name="T19" fmla="*/ 6 h 17"/>
                <a:gd name="T20" fmla="*/ 144 w 511"/>
                <a:gd name="T21" fmla="*/ 6 h 17"/>
                <a:gd name="T22" fmla="*/ 161 w 511"/>
                <a:gd name="T23" fmla="*/ 6 h 17"/>
                <a:gd name="T24" fmla="*/ 172 w 511"/>
                <a:gd name="T25" fmla="*/ 6 h 17"/>
                <a:gd name="T26" fmla="*/ 189 w 511"/>
                <a:gd name="T27" fmla="*/ 0 h 17"/>
                <a:gd name="T28" fmla="*/ 200 w 511"/>
                <a:gd name="T29" fmla="*/ 0 h 17"/>
                <a:gd name="T30" fmla="*/ 217 w 511"/>
                <a:gd name="T31" fmla="*/ 0 h 17"/>
                <a:gd name="T32" fmla="*/ 228 w 511"/>
                <a:gd name="T33" fmla="*/ 0 h 17"/>
                <a:gd name="T34" fmla="*/ 244 w 511"/>
                <a:gd name="T35" fmla="*/ 0 h 17"/>
                <a:gd name="T36" fmla="*/ 256 w 511"/>
                <a:gd name="T37" fmla="*/ 0 h 17"/>
                <a:gd name="T38" fmla="*/ 272 w 511"/>
                <a:gd name="T39" fmla="*/ 0 h 17"/>
                <a:gd name="T40" fmla="*/ 283 w 511"/>
                <a:gd name="T41" fmla="*/ 0 h 17"/>
                <a:gd name="T42" fmla="*/ 300 w 511"/>
                <a:gd name="T43" fmla="*/ 0 h 17"/>
                <a:gd name="T44" fmla="*/ 311 w 511"/>
                <a:gd name="T45" fmla="*/ 0 h 17"/>
                <a:gd name="T46" fmla="*/ 328 w 511"/>
                <a:gd name="T47" fmla="*/ 0 h 17"/>
                <a:gd name="T48" fmla="*/ 339 w 511"/>
                <a:gd name="T49" fmla="*/ 0 h 17"/>
                <a:gd name="T50" fmla="*/ 356 w 511"/>
                <a:gd name="T51" fmla="*/ 0 h 17"/>
                <a:gd name="T52" fmla="*/ 367 w 511"/>
                <a:gd name="T53" fmla="*/ 0 h 17"/>
                <a:gd name="T54" fmla="*/ 384 w 511"/>
                <a:gd name="T55" fmla="*/ 0 h 17"/>
                <a:gd name="T56" fmla="*/ 395 w 511"/>
                <a:gd name="T57" fmla="*/ 0 h 17"/>
                <a:gd name="T58" fmla="*/ 411 w 511"/>
                <a:gd name="T59" fmla="*/ 0 h 17"/>
                <a:gd name="T60" fmla="*/ 422 w 511"/>
                <a:gd name="T61" fmla="*/ 0 h 17"/>
                <a:gd name="T62" fmla="*/ 439 w 511"/>
                <a:gd name="T63" fmla="*/ 0 h 17"/>
                <a:gd name="T64" fmla="*/ 450 w 511"/>
                <a:gd name="T65" fmla="*/ 0 h 17"/>
                <a:gd name="T66" fmla="*/ 467 w 511"/>
                <a:gd name="T67" fmla="*/ 0 h 17"/>
                <a:gd name="T68" fmla="*/ 478 w 511"/>
                <a:gd name="T69" fmla="*/ 0 h 17"/>
                <a:gd name="T70" fmla="*/ 495 w 511"/>
                <a:gd name="T71" fmla="*/ 0 h 17"/>
                <a:gd name="T72" fmla="*/ 511 w 511"/>
                <a:gd name="T73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1" h="17">
                  <a:moveTo>
                    <a:pt x="0" y="17"/>
                  </a:moveTo>
                  <a:lnTo>
                    <a:pt x="5" y="17"/>
                  </a:lnTo>
                  <a:lnTo>
                    <a:pt x="11" y="17"/>
                  </a:lnTo>
                  <a:lnTo>
                    <a:pt x="22" y="17"/>
                  </a:lnTo>
                  <a:lnTo>
                    <a:pt x="28" y="17"/>
                  </a:lnTo>
                  <a:lnTo>
                    <a:pt x="33" y="17"/>
                  </a:lnTo>
                  <a:lnTo>
                    <a:pt x="39" y="11"/>
                  </a:lnTo>
                  <a:lnTo>
                    <a:pt x="50" y="11"/>
                  </a:lnTo>
                  <a:lnTo>
                    <a:pt x="55" y="11"/>
                  </a:lnTo>
                  <a:lnTo>
                    <a:pt x="61" y="11"/>
                  </a:lnTo>
                  <a:lnTo>
                    <a:pt x="66" y="11"/>
                  </a:lnTo>
                  <a:lnTo>
                    <a:pt x="78" y="11"/>
                  </a:lnTo>
                  <a:lnTo>
                    <a:pt x="83" y="11"/>
                  </a:lnTo>
                  <a:lnTo>
                    <a:pt x="89" y="6"/>
                  </a:lnTo>
                  <a:lnTo>
                    <a:pt x="94" y="6"/>
                  </a:lnTo>
                  <a:lnTo>
                    <a:pt x="105" y="6"/>
                  </a:lnTo>
                  <a:lnTo>
                    <a:pt x="111" y="6"/>
                  </a:lnTo>
                  <a:lnTo>
                    <a:pt x="117" y="6"/>
                  </a:lnTo>
                  <a:lnTo>
                    <a:pt x="122" y="6"/>
                  </a:lnTo>
                  <a:lnTo>
                    <a:pt x="133" y="6"/>
                  </a:lnTo>
                  <a:lnTo>
                    <a:pt x="139" y="6"/>
                  </a:lnTo>
                  <a:lnTo>
                    <a:pt x="144" y="6"/>
                  </a:lnTo>
                  <a:lnTo>
                    <a:pt x="150" y="6"/>
                  </a:lnTo>
                  <a:lnTo>
                    <a:pt x="161" y="6"/>
                  </a:lnTo>
                  <a:lnTo>
                    <a:pt x="167" y="6"/>
                  </a:lnTo>
                  <a:lnTo>
                    <a:pt x="172" y="6"/>
                  </a:lnTo>
                  <a:lnTo>
                    <a:pt x="183" y="0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17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9" y="0"/>
                  </a:lnTo>
                  <a:lnTo>
                    <a:pt x="244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67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95" y="0"/>
                  </a:lnTo>
                  <a:lnTo>
                    <a:pt x="300" y="0"/>
                  </a:lnTo>
                  <a:lnTo>
                    <a:pt x="306" y="0"/>
                  </a:lnTo>
                  <a:lnTo>
                    <a:pt x="311" y="0"/>
                  </a:lnTo>
                  <a:lnTo>
                    <a:pt x="322" y="0"/>
                  </a:lnTo>
                  <a:lnTo>
                    <a:pt x="328" y="0"/>
                  </a:lnTo>
                  <a:lnTo>
                    <a:pt x="333" y="0"/>
                  </a:lnTo>
                  <a:lnTo>
                    <a:pt x="339" y="0"/>
                  </a:lnTo>
                  <a:lnTo>
                    <a:pt x="350" y="0"/>
                  </a:lnTo>
                  <a:lnTo>
                    <a:pt x="356" y="0"/>
                  </a:lnTo>
                  <a:lnTo>
                    <a:pt x="361" y="0"/>
                  </a:lnTo>
                  <a:lnTo>
                    <a:pt x="367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89" y="0"/>
                  </a:lnTo>
                  <a:lnTo>
                    <a:pt x="395" y="0"/>
                  </a:lnTo>
                  <a:lnTo>
                    <a:pt x="406" y="0"/>
                  </a:lnTo>
                  <a:lnTo>
                    <a:pt x="411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34" y="0"/>
                  </a:lnTo>
                  <a:lnTo>
                    <a:pt x="439" y="0"/>
                  </a:lnTo>
                  <a:lnTo>
                    <a:pt x="445" y="0"/>
                  </a:lnTo>
                  <a:lnTo>
                    <a:pt x="450" y="0"/>
                  </a:lnTo>
                  <a:lnTo>
                    <a:pt x="461" y="0"/>
                  </a:lnTo>
                  <a:lnTo>
                    <a:pt x="467" y="0"/>
                  </a:lnTo>
                  <a:lnTo>
                    <a:pt x="473" y="0"/>
                  </a:lnTo>
                  <a:lnTo>
                    <a:pt x="478" y="0"/>
                  </a:lnTo>
                  <a:lnTo>
                    <a:pt x="489" y="0"/>
                  </a:lnTo>
                  <a:lnTo>
                    <a:pt x="495" y="0"/>
                  </a:lnTo>
                  <a:lnTo>
                    <a:pt x="500" y="0"/>
                  </a:lnTo>
                  <a:lnTo>
                    <a:pt x="51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6" name="Freeform 1088">
              <a:extLst>
                <a:ext uri="{FF2B5EF4-FFF2-40B4-BE49-F238E27FC236}">
                  <a16:creationId xmlns:a16="http://schemas.microsoft.com/office/drawing/2014/main" id="{5BE9E851-86C8-F1AB-2B6B-1542C81C5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913"/>
              <a:ext cx="885" cy="640"/>
            </a:xfrm>
            <a:custGeom>
              <a:avLst/>
              <a:gdLst>
                <a:gd name="T0" fmla="*/ 11 w 885"/>
                <a:gd name="T1" fmla="*/ 640 h 640"/>
                <a:gd name="T2" fmla="*/ 34 w 885"/>
                <a:gd name="T3" fmla="*/ 629 h 640"/>
                <a:gd name="T4" fmla="*/ 56 w 885"/>
                <a:gd name="T5" fmla="*/ 607 h 640"/>
                <a:gd name="T6" fmla="*/ 73 w 885"/>
                <a:gd name="T7" fmla="*/ 584 h 640"/>
                <a:gd name="T8" fmla="*/ 95 w 885"/>
                <a:gd name="T9" fmla="*/ 557 h 640"/>
                <a:gd name="T10" fmla="*/ 117 w 885"/>
                <a:gd name="T11" fmla="*/ 529 h 640"/>
                <a:gd name="T12" fmla="*/ 139 w 885"/>
                <a:gd name="T13" fmla="*/ 501 h 640"/>
                <a:gd name="T14" fmla="*/ 156 w 885"/>
                <a:gd name="T15" fmla="*/ 479 h 640"/>
                <a:gd name="T16" fmla="*/ 178 w 885"/>
                <a:gd name="T17" fmla="*/ 451 h 640"/>
                <a:gd name="T18" fmla="*/ 201 w 885"/>
                <a:gd name="T19" fmla="*/ 429 h 640"/>
                <a:gd name="T20" fmla="*/ 223 w 885"/>
                <a:gd name="T21" fmla="*/ 401 h 640"/>
                <a:gd name="T22" fmla="*/ 239 w 885"/>
                <a:gd name="T23" fmla="*/ 379 h 640"/>
                <a:gd name="T24" fmla="*/ 262 w 885"/>
                <a:gd name="T25" fmla="*/ 356 h 640"/>
                <a:gd name="T26" fmla="*/ 284 w 885"/>
                <a:gd name="T27" fmla="*/ 334 h 640"/>
                <a:gd name="T28" fmla="*/ 306 w 885"/>
                <a:gd name="T29" fmla="*/ 312 h 640"/>
                <a:gd name="T30" fmla="*/ 323 w 885"/>
                <a:gd name="T31" fmla="*/ 290 h 640"/>
                <a:gd name="T32" fmla="*/ 345 w 885"/>
                <a:gd name="T33" fmla="*/ 267 h 640"/>
                <a:gd name="T34" fmla="*/ 367 w 885"/>
                <a:gd name="T35" fmla="*/ 245 h 640"/>
                <a:gd name="T36" fmla="*/ 390 w 885"/>
                <a:gd name="T37" fmla="*/ 228 h 640"/>
                <a:gd name="T38" fmla="*/ 412 w 885"/>
                <a:gd name="T39" fmla="*/ 212 h 640"/>
                <a:gd name="T40" fmla="*/ 429 w 885"/>
                <a:gd name="T41" fmla="*/ 195 h 640"/>
                <a:gd name="T42" fmla="*/ 451 w 885"/>
                <a:gd name="T43" fmla="*/ 178 h 640"/>
                <a:gd name="T44" fmla="*/ 473 w 885"/>
                <a:gd name="T45" fmla="*/ 162 h 640"/>
                <a:gd name="T46" fmla="*/ 495 w 885"/>
                <a:gd name="T47" fmla="*/ 145 h 640"/>
                <a:gd name="T48" fmla="*/ 512 w 885"/>
                <a:gd name="T49" fmla="*/ 134 h 640"/>
                <a:gd name="T50" fmla="*/ 534 w 885"/>
                <a:gd name="T51" fmla="*/ 123 h 640"/>
                <a:gd name="T52" fmla="*/ 557 w 885"/>
                <a:gd name="T53" fmla="*/ 106 h 640"/>
                <a:gd name="T54" fmla="*/ 579 w 885"/>
                <a:gd name="T55" fmla="*/ 95 h 640"/>
                <a:gd name="T56" fmla="*/ 595 w 885"/>
                <a:gd name="T57" fmla="*/ 89 h 640"/>
                <a:gd name="T58" fmla="*/ 618 w 885"/>
                <a:gd name="T59" fmla="*/ 78 h 640"/>
                <a:gd name="T60" fmla="*/ 640 w 885"/>
                <a:gd name="T61" fmla="*/ 67 h 640"/>
                <a:gd name="T62" fmla="*/ 662 w 885"/>
                <a:gd name="T63" fmla="*/ 61 h 640"/>
                <a:gd name="T64" fmla="*/ 679 w 885"/>
                <a:gd name="T65" fmla="*/ 50 h 640"/>
                <a:gd name="T66" fmla="*/ 701 w 885"/>
                <a:gd name="T67" fmla="*/ 45 h 640"/>
                <a:gd name="T68" fmla="*/ 723 w 885"/>
                <a:gd name="T69" fmla="*/ 39 h 640"/>
                <a:gd name="T70" fmla="*/ 746 w 885"/>
                <a:gd name="T71" fmla="*/ 34 h 640"/>
                <a:gd name="T72" fmla="*/ 768 w 885"/>
                <a:gd name="T73" fmla="*/ 28 h 640"/>
                <a:gd name="T74" fmla="*/ 785 w 885"/>
                <a:gd name="T75" fmla="*/ 23 h 640"/>
                <a:gd name="T76" fmla="*/ 807 w 885"/>
                <a:gd name="T77" fmla="*/ 17 h 640"/>
                <a:gd name="T78" fmla="*/ 829 w 885"/>
                <a:gd name="T79" fmla="*/ 11 h 640"/>
                <a:gd name="T80" fmla="*/ 851 w 885"/>
                <a:gd name="T81" fmla="*/ 6 h 640"/>
                <a:gd name="T82" fmla="*/ 868 w 885"/>
                <a:gd name="T83" fmla="*/ 6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5" h="640">
                  <a:moveTo>
                    <a:pt x="0" y="640"/>
                  </a:moveTo>
                  <a:lnTo>
                    <a:pt x="6" y="640"/>
                  </a:lnTo>
                  <a:lnTo>
                    <a:pt x="11" y="640"/>
                  </a:lnTo>
                  <a:lnTo>
                    <a:pt x="17" y="640"/>
                  </a:lnTo>
                  <a:lnTo>
                    <a:pt x="28" y="634"/>
                  </a:lnTo>
                  <a:lnTo>
                    <a:pt x="34" y="629"/>
                  </a:lnTo>
                  <a:lnTo>
                    <a:pt x="39" y="623"/>
                  </a:lnTo>
                  <a:lnTo>
                    <a:pt x="45" y="612"/>
                  </a:lnTo>
                  <a:lnTo>
                    <a:pt x="56" y="607"/>
                  </a:lnTo>
                  <a:lnTo>
                    <a:pt x="61" y="601"/>
                  </a:lnTo>
                  <a:lnTo>
                    <a:pt x="67" y="590"/>
                  </a:lnTo>
                  <a:lnTo>
                    <a:pt x="73" y="584"/>
                  </a:lnTo>
                  <a:lnTo>
                    <a:pt x="84" y="573"/>
                  </a:lnTo>
                  <a:lnTo>
                    <a:pt x="89" y="562"/>
                  </a:lnTo>
                  <a:lnTo>
                    <a:pt x="95" y="557"/>
                  </a:lnTo>
                  <a:lnTo>
                    <a:pt x="100" y="545"/>
                  </a:lnTo>
                  <a:lnTo>
                    <a:pt x="112" y="540"/>
                  </a:lnTo>
                  <a:lnTo>
                    <a:pt x="117" y="529"/>
                  </a:lnTo>
                  <a:lnTo>
                    <a:pt x="123" y="518"/>
                  </a:lnTo>
                  <a:lnTo>
                    <a:pt x="128" y="512"/>
                  </a:lnTo>
                  <a:lnTo>
                    <a:pt x="139" y="501"/>
                  </a:lnTo>
                  <a:lnTo>
                    <a:pt x="145" y="495"/>
                  </a:lnTo>
                  <a:lnTo>
                    <a:pt x="150" y="484"/>
                  </a:lnTo>
                  <a:lnTo>
                    <a:pt x="156" y="479"/>
                  </a:lnTo>
                  <a:lnTo>
                    <a:pt x="167" y="468"/>
                  </a:lnTo>
                  <a:lnTo>
                    <a:pt x="173" y="462"/>
                  </a:lnTo>
                  <a:lnTo>
                    <a:pt x="178" y="451"/>
                  </a:lnTo>
                  <a:lnTo>
                    <a:pt x="184" y="445"/>
                  </a:lnTo>
                  <a:lnTo>
                    <a:pt x="195" y="434"/>
                  </a:lnTo>
                  <a:lnTo>
                    <a:pt x="201" y="429"/>
                  </a:lnTo>
                  <a:lnTo>
                    <a:pt x="206" y="417"/>
                  </a:lnTo>
                  <a:lnTo>
                    <a:pt x="212" y="412"/>
                  </a:lnTo>
                  <a:lnTo>
                    <a:pt x="223" y="401"/>
                  </a:lnTo>
                  <a:lnTo>
                    <a:pt x="228" y="395"/>
                  </a:lnTo>
                  <a:lnTo>
                    <a:pt x="234" y="384"/>
                  </a:lnTo>
                  <a:lnTo>
                    <a:pt x="239" y="379"/>
                  </a:lnTo>
                  <a:lnTo>
                    <a:pt x="251" y="367"/>
                  </a:lnTo>
                  <a:lnTo>
                    <a:pt x="256" y="362"/>
                  </a:lnTo>
                  <a:lnTo>
                    <a:pt x="262" y="356"/>
                  </a:lnTo>
                  <a:lnTo>
                    <a:pt x="267" y="345"/>
                  </a:lnTo>
                  <a:lnTo>
                    <a:pt x="278" y="340"/>
                  </a:lnTo>
                  <a:lnTo>
                    <a:pt x="284" y="334"/>
                  </a:lnTo>
                  <a:lnTo>
                    <a:pt x="290" y="323"/>
                  </a:lnTo>
                  <a:lnTo>
                    <a:pt x="295" y="317"/>
                  </a:lnTo>
                  <a:lnTo>
                    <a:pt x="306" y="312"/>
                  </a:lnTo>
                  <a:lnTo>
                    <a:pt x="312" y="301"/>
                  </a:lnTo>
                  <a:lnTo>
                    <a:pt x="317" y="295"/>
                  </a:lnTo>
                  <a:lnTo>
                    <a:pt x="323" y="290"/>
                  </a:lnTo>
                  <a:lnTo>
                    <a:pt x="334" y="278"/>
                  </a:lnTo>
                  <a:lnTo>
                    <a:pt x="340" y="273"/>
                  </a:lnTo>
                  <a:lnTo>
                    <a:pt x="345" y="267"/>
                  </a:lnTo>
                  <a:lnTo>
                    <a:pt x="356" y="262"/>
                  </a:lnTo>
                  <a:lnTo>
                    <a:pt x="362" y="256"/>
                  </a:lnTo>
                  <a:lnTo>
                    <a:pt x="367" y="245"/>
                  </a:lnTo>
                  <a:lnTo>
                    <a:pt x="373" y="239"/>
                  </a:lnTo>
                  <a:lnTo>
                    <a:pt x="384" y="234"/>
                  </a:lnTo>
                  <a:lnTo>
                    <a:pt x="390" y="228"/>
                  </a:lnTo>
                  <a:lnTo>
                    <a:pt x="395" y="223"/>
                  </a:lnTo>
                  <a:lnTo>
                    <a:pt x="401" y="217"/>
                  </a:lnTo>
                  <a:lnTo>
                    <a:pt x="412" y="212"/>
                  </a:lnTo>
                  <a:lnTo>
                    <a:pt x="417" y="206"/>
                  </a:lnTo>
                  <a:lnTo>
                    <a:pt x="423" y="201"/>
                  </a:lnTo>
                  <a:lnTo>
                    <a:pt x="429" y="195"/>
                  </a:lnTo>
                  <a:lnTo>
                    <a:pt x="440" y="189"/>
                  </a:lnTo>
                  <a:lnTo>
                    <a:pt x="445" y="184"/>
                  </a:lnTo>
                  <a:lnTo>
                    <a:pt x="451" y="178"/>
                  </a:lnTo>
                  <a:lnTo>
                    <a:pt x="456" y="173"/>
                  </a:lnTo>
                  <a:lnTo>
                    <a:pt x="468" y="167"/>
                  </a:lnTo>
                  <a:lnTo>
                    <a:pt x="473" y="162"/>
                  </a:lnTo>
                  <a:lnTo>
                    <a:pt x="479" y="156"/>
                  </a:lnTo>
                  <a:lnTo>
                    <a:pt x="484" y="150"/>
                  </a:lnTo>
                  <a:lnTo>
                    <a:pt x="495" y="145"/>
                  </a:lnTo>
                  <a:lnTo>
                    <a:pt x="501" y="145"/>
                  </a:lnTo>
                  <a:lnTo>
                    <a:pt x="506" y="139"/>
                  </a:lnTo>
                  <a:lnTo>
                    <a:pt x="512" y="134"/>
                  </a:lnTo>
                  <a:lnTo>
                    <a:pt x="523" y="128"/>
                  </a:lnTo>
                  <a:lnTo>
                    <a:pt x="529" y="123"/>
                  </a:lnTo>
                  <a:lnTo>
                    <a:pt x="534" y="123"/>
                  </a:lnTo>
                  <a:lnTo>
                    <a:pt x="540" y="117"/>
                  </a:lnTo>
                  <a:lnTo>
                    <a:pt x="551" y="112"/>
                  </a:lnTo>
                  <a:lnTo>
                    <a:pt x="557" y="106"/>
                  </a:lnTo>
                  <a:lnTo>
                    <a:pt x="562" y="106"/>
                  </a:lnTo>
                  <a:lnTo>
                    <a:pt x="568" y="100"/>
                  </a:lnTo>
                  <a:lnTo>
                    <a:pt x="579" y="95"/>
                  </a:lnTo>
                  <a:lnTo>
                    <a:pt x="584" y="95"/>
                  </a:lnTo>
                  <a:lnTo>
                    <a:pt x="590" y="89"/>
                  </a:lnTo>
                  <a:lnTo>
                    <a:pt x="595" y="89"/>
                  </a:lnTo>
                  <a:lnTo>
                    <a:pt x="607" y="84"/>
                  </a:lnTo>
                  <a:lnTo>
                    <a:pt x="612" y="78"/>
                  </a:lnTo>
                  <a:lnTo>
                    <a:pt x="618" y="78"/>
                  </a:lnTo>
                  <a:lnTo>
                    <a:pt x="623" y="73"/>
                  </a:lnTo>
                  <a:lnTo>
                    <a:pt x="634" y="73"/>
                  </a:lnTo>
                  <a:lnTo>
                    <a:pt x="640" y="67"/>
                  </a:lnTo>
                  <a:lnTo>
                    <a:pt x="646" y="67"/>
                  </a:lnTo>
                  <a:lnTo>
                    <a:pt x="651" y="61"/>
                  </a:lnTo>
                  <a:lnTo>
                    <a:pt x="662" y="61"/>
                  </a:lnTo>
                  <a:lnTo>
                    <a:pt x="668" y="56"/>
                  </a:lnTo>
                  <a:lnTo>
                    <a:pt x="673" y="56"/>
                  </a:lnTo>
                  <a:lnTo>
                    <a:pt x="679" y="50"/>
                  </a:lnTo>
                  <a:lnTo>
                    <a:pt x="690" y="50"/>
                  </a:lnTo>
                  <a:lnTo>
                    <a:pt x="696" y="45"/>
                  </a:lnTo>
                  <a:lnTo>
                    <a:pt x="701" y="45"/>
                  </a:lnTo>
                  <a:lnTo>
                    <a:pt x="712" y="39"/>
                  </a:lnTo>
                  <a:lnTo>
                    <a:pt x="718" y="39"/>
                  </a:lnTo>
                  <a:lnTo>
                    <a:pt x="723" y="39"/>
                  </a:lnTo>
                  <a:lnTo>
                    <a:pt x="729" y="34"/>
                  </a:lnTo>
                  <a:lnTo>
                    <a:pt x="740" y="34"/>
                  </a:lnTo>
                  <a:lnTo>
                    <a:pt x="746" y="34"/>
                  </a:lnTo>
                  <a:lnTo>
                    <a:pt x="751" y="28"/>
                  </a:lnTo>
                  <a:lnTo>
                    <a:pt x="757" y="28"/>
                  </a:lnTo>
                  <a:lnTo>
                    <a:pt x="768" y="28"/>
                  </a:lnTo>
                  <a:lnTo>
                    <a:pt x="773" y="23"/>
                  </a:lnTo>
                  <a:lnTo>
                    <a:pt x="779" y="23"/>
                  </a:lnTo>
                  <a:lnTo>
                    <a:pt x="785" y="23"/>
                  </a:lnTo>
                  <a:lnTo>
                    <a:pt x="796" y="23"/>
                  </a:lnTo>
                  <a:lnTo>
                    <a:pt x="801" y="17"/>
                  </a:lnTo>
                  <a:lnTo>
                    <a:pt x="807" y="17"/>
                  </a:lnTo>
                  <a:lnTo>
                    <a:pt x="812" y="17"/>
                  </a:lnTo>
                  <a:lnTo>
                    <a:pt x="824" y="11"/>
                  </a:lnTo>
                  <a:lnTo>
                    <a:pt x="829" y="11"/>
                  </a:lnTo>
                  <a:lnTo>
                    <a:pt x="835" y="11"/>
                  </a:lnTo>
                  <a:lnTo>
                    <a:pt x="840" y="11"/>
                  </a:lnTo>
                  <a:lnTo>
                    <a:pt x="851" y="6"/>
                  </a:lnTo>
                  <a:lnTo>
                    <a:pt x="857" y="6"/>
                  </a:lnTo>
                  <a:lnTo>
                    <a:pt x="862" y="6"/>
                  </a:lnTo>
                  <a:lnTo>
                    <a:pt x="868" y="6"/>
                  </a:lnTo>
                  <a:lnTo>
                    <a:pt x="879" y="0"/>
                  </a:lnTo>
                  <a:lnTo>
                    <a:pt x="885" y="0"/>
                  </a:lnTo>
                </a:path>
              </a:pathLst>
            </a:custGeom>
            <a:noFill/>
            <a:ln w="17463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7" name="Freeform 1089">
              <a:extLst>
                <a:ext uri="{FF2B5EF4-FFF2-40B4-BE49-F238E27FC236}">
                  <a16:creationId xmlns:a16="http://schemas.microsoft.com/office/drawing/2014/main" id="{43F2302B-9FFA-1884-0292-01C100CA9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863"/>
              <a:ext cx="511" cy="50"/>
            </a:xfrm>
            <a:custGeom>
              <a:avLst/>
              <a:gdLst>
                <a:gd name="T0" fmla="*/ 5 w 511"/>
                <a:gd name="T1" fmla="*/ 50 h 50"/>
                <a:gd name="T2" fmla="*/ 22 w 511"/>
                <a:gd name="T3" fmla="*/ 50 h 50"/>
                <a:gd name="T4" fmla="*/ 33 w 511"/>
                <a:gd name="T5" fmla="*/ 45 h 50"/>
                <a:gd name="T6" fmla="*/ 50 w 511"/>
                <a:gd name="T7" fmla="*/ 45 h 50"/>
                <a:gd name="T8" fmla="*/ 61 w 511"/>
                <a:gd name="T9" fmla="*/ 39 h 50"/>
                <a:gd name="T10" fmla="*/ 78 w 511"/>
                <a:gd name="T11" fmla="*/ 39 h 50"/>
                <a:gd name="T12" fmla="*/ 89 w 511"/>
                <a:gd name="T13" fmla="*/ 39 h 50"/>
                <a:gd name="T14" fmla="*/ 105 w 511"/>
                <a:gd name="T15" fmla="*/ 34 h 50"/>
                <a:gd name="T16" fmla="*/ 117 w 511"/>
                <a:gd name="T17" fmla="*/ 34 h 50"/>
                <a:gd name="T18" fmla="*/ 133 w 511"/>
                <a:gd name="T19" fmla="*/ 34 h 50"/>
                <a:gd name="T20" fmla="*/ 144 w 511"/>
                <a:gd name="T21" fmla="*/ 28 h 50"/>
                <a:gd name="T22" fmla="*/ 161 w 511"/>
                <a:gd name="T23" fmla="*/ 28 h 50"/>
                <a:gd name="T24" fmla="*/ 172 w 511"/>
                <a:gd name="T25" fmla="*/ 28 h 50"/>
                <a:gd name="T26" fmla="*/ 189 w 511"/>
                <a:gd name="T27" fmla="*/ 28 h 50"/>
                <a:gd name="T28" fmla="*/ 200 w 511"/>
                <a:gd name="T29" fmla="*/ 22 h 50"/>
                <a:gd name="T30" fmla="*/ 217 w 511"/>
                <a:gd name="T31" fmla="*/ 22 h 50"/>
                <a:gd name="T32" fmla="*/ 228 w 511"/>
                <a:gd name="T33" fmla="*/ 22 h 50"/>
                <a:gd name="T34" fmla="*/ 244 w 511"/>
                <a:gd name="T35" fmla="*/ 22 h 50"/>
                <a:gd name="T36" fmla="*/ 256 w 511"/>
                <a:gd name="T37" fmla="*/ 17 h 50"/>
                <a:gd name="T38" fmla="*/ 272 w 511"/>
                <a:gd name="T39" fmla="*/ 17 h 50"/>
                <a:gd name="T40" fmla="*/ 283 w 511"/>
                <a:gd name="T41" fmla="*/ 17 h 50"/>
                <a:gd name="T42" fmla="*/ 300 w 511"/>
                <a:gd name="T43" fmla="*/ 17 h 50"/>
                <a:gd name="T44" fmla="*/ 311 w 511"/>
                <a:gd name="T45" fmla="*/ 17 h 50"/>
                <a:gd name="T46" fmla="*/ 328 w 511"/>
                <a:gd name="T47" fmla="*/ 11 h 50"/>
                <a:gd name="T48" fmla="*/ 339 w 511"/>
                <a:gd name="T49" fmla="*/ 11 h 50"/>
                <a:gd name="T50" fmla="*/ 356 w 511"/>
                <a:gd name="T51" fmla="*/ 11 h 50"/>
                <a:gd name="T52" fmla="*/ 367 w 511"/>
                <a:gd name="T53" fmla="*/ 11 h 50"/>
                <a:gd name="T54" fmla="*/ 384 w 511"/>
                <a:gd name="T55" fmla="*/ 11 h 50"/>
                <a:gd name="T56" fmla="*/ 395 w 511"/>
                <a:gd name="T57" fmla="*/ 11 h 50"/>
                <a:gd name="T58" fmla="*/ 411 w 511"/>
                <a:gd name="T59" fmla="*/ 6 h 50"/>
                <a:gd name="T60" fmla="*/ 422 w 511"/>
                <a:gd name="T61" fmla="*/ 6 h 50"/>
                <a:gd name="T62" fmla="*/ 439 w 511"/>
                <a:gd name="T63" fmla="*/ 6 h 50"/>
                <a:gd name="T64" fmla="*/ 450 w 511"/>
                <a:gd name="T65" fmla="*/ 6 h 50"/>
                <a:gd name="T66" fmla="*/ 467 w 511"/>
                <a:gd name="T67" fmla="*/ 6 h 50"/>
                <a:gd name="T68" fmla="*/ 478 w 511"/>
                <a:gd name="T69" fmla="*/ 6 h 50"/>
                <a:gd name="T70" fmla="*/ 495 w 511"/>
                <a:gd name="T71" fmla="*/ 0 h 50"/>
                <a:gd name="T72" fmla="*/ 511 w 511"/>
                <a:gd name="T7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1" h="50">
                  <a:moveTo>
                    <a:pt x="0" y="50"/>
                  </a:moveTo>
                  <a:lnTo>
                    <a:pt x="5" y="50"/>
                  </a:lnTo>
                  <a:lnTo>
                    <a:pt x="11" y="50"/>
                  </a:lnTo>
                  <a:lnTo>
                    <a:pt x="22" y="50"/>
                  </a:lnTo>
                  <a:lnTo>
                    <a:pt x="28" y="45"/>
                  </a:lnTo>
                  <a:lnTo>
                    <a:pt x="33" y="45"/>
                  </a:lnTo>
                  <a:lnTo>
                    <a:pt x="39" y="45"/>
                  </a:lnTo>
                  <a:lnTo>
                    <a:pt x="50" y="45"/>
                  </a:lnTo>
                  <a:lnTo>
                    <a:pt x="55" y="45"/>
                  </a:lnTo>
                  <a:lnTo>
                    <a:pt x="61" y="39"/>
                  </a:lnTo>
                  <a:lnTo>
                    <a:pt x="66" y="39"/>
                  </a:lnTo>
                  <a:lnTo>
                    <a:pt x="78" y="39"/>
                  </a:lnTo>
                  <a:lnTo>
                    <a:pt x="83" y="39"/>
                  </a:lnTo>
                  <a:lnTo>
                    <a:pt x="89" y="39"/>
                  </a:lnTo>
                  <a:lnTo>
                    <a:pt x="94" y="39"/>
                  </a:lnTo>
                  <a:lnTo>
                    <a:pt x="105" y="34"/>
                  </a:lnTo>
                  <a:lnTo>
                    <a:pt x="111" y="34"/>
                  </a:lnTo>
                  <a:lnTo>
                    <a:pt x="117" y="34"/>
                  </a:lnTo>
                  <a:lnTo>
                    <a:pt x="122" y="34"/>
                  </a:lnTo>
                  <a:lnTo>
                    <a:pt x="133" y="34"/>
                  </a:lnTo>
                  <a:lnTo>
                    <a:pt x="139" y="34"/>
                  </a:lnTo>
                  <a:lnTo>
                    <a:pt x="144" y="28"/>
                  </a:lnTo>
                  <a:lnTo>
                    <a:pt x="150" y="28"/>
                  </a:lnTo>
                  <a:lnTo>
                    <a:pt x="161" y="28"/>
                  </a:lnTo>
                  <a:lnTo>
                    <a:pt x="167" y="28"/>
                  </a:lnTo>
                  <a:lnTo>
                    <a:pt x="172" y="28"/>
                  </a:lnTo>
                  <a:lnTo>
                    <a:pt x="183" y="28"/>
                  </a:lnTo>
                  <a:lnTo>
                    <a:pt x="189" y="28"/>
                  </a:lnTo>
                  <a:lnTo>
                    <a:pt x="194" y="28"/>
                  </a:lnTo>
                  <a:lnTo>
                    <a:pt x="200" y="22"/>
                  </a:lnTo>
                  <a:lnTo>
                    <a:pt x="211" y="22"/>
                  </a:lnTo>
                  <a:lnTo>
                    <a:pt x="217" y="22"/>
                  </a:lnTo>
                  <a:lnTo>
                    <a:pt x="222" y="22"/>
                  </a:lnTo>
                  <a:lnTo>
                    <a:pt x="228" y="22"/>
                  </a:lnTo>
                  <a:lnTo>
                    <a:pt x="239" y="22"/>
                  </a:lnTo>
                  <a:lnTo>
                    <a:pt x="244" y="22"/>
                  </a:lnTo>
                  <a:lnTo>
                    <a:pt x="250" y="22"/>
                  </a:lnTo>
                  <a:lnTo>
                    <a:pt x="256" y="17"/>
                  </a:lnTo>
                  <a:lnTo>
                    <a:pt x="267" y="17"/>
                  </a:lnTo>
                  <a:lnTo>
                    <a:pt x="272" y="17"/>
                  </a:lnTo>
                  <a:lnTo>
                    <a:pt x="278" y="17"/>
                  </a:lnTo>
                  <a:lnTo>
                    <a:pt x="283" y="17"/>
                  </a:lnTo>
                  <a:lnTo>
                    <a:pt x="295" y="17"/>
                  </a:lnTo>
                  <a:lnTo>
                    <a:pt x="300" y="17"/>
                  </a:lnTo>
                  <a:lnTo>
                    <a:pt x="306" y="17"/>
                  </a:lnTo>
                  <a:lnTo>
                    <a:pt x="311" y="17"/>
                  </a:lnTo>
                  <a:lnTo>
                    <a:pt x="322" y="17"/>
                  </a:lnTo>
                  <a:lnTo>
                    <a:pt x="328" y="11"/>
                  </a:lnTo>
                  <a:lnTo>
                    <a:pt x="333" y="11"/>
                  </a:lnTo>
                  <a:lnTo>
                    <a:pt x="339" y="11"/>
                  </a:lnTo>
                  <a:lnTo>
                    <a:pt x="350" y="11"/>
                  </a:lnTo>
                  <a:lnTo>
                    <a:pt x="356" y="11"/>
                  </a:lnTo>
                  <a:lnTo>
                    <a:pt x="361" y="11"/>
                  </a:lnTo>
                  <a:lnTo>
                    <a:pt x="367" y="11"/>
                  </a:lnTo>
                  <a:lnTo>
                    <a:pt x="378" y="11"/>
                  </a:lnTo>
                  <a:lnTo>
                    <a:pt x="384" y="11"/>
                  </a:lnTo>
                  <a:lnTo>
                    <a:pt x="389" y="11"/>
                  </a:lnTo>
                  <a:lnTo>
                    <a:pt x="395" y="11"/>
                  </a:lnTo>
                  <a:lnTo>
                    <a:pt x="406" y="6"/>
                  </a:lnTo>
                  <a:lnTo>
                    <a:pt x="411" y="6"/>
                  </a:lnTo>
                  <a:lnTo>
                    <a:pt x="417" y="6"/>
                  </a:lnTo>
                  <a:lnTo>
                    <a:pt x="422" y="6"/>
                  </a:lnTo>
                  <a:lnTo>
                    <a:pt x="434" y="6"/>
                  </a:lnTo>
                  <a:lnTo>
                    <a:pt x="439" y="6"/>
                  </a:lnTo>
                  <a:lnTo>
                    <a:pt x="445" y="6"/>
                  </a:lnTo>
                  <a:lnTo>
                    <a:pt x="450" y="6"/>
                  </a:lnTo>
                  <a:lnTo>
                    <a:pt x="461" y="6"/>
                  </a:lnTo>
                  <a:lnTo>
                    <a:pt x="467" y="6"/>
                  </a:lnTo>
                  <a:lnTo>
                    <a:pt x="473" y="6"/>
                  </a:lnTo>
                  <a:lnTo>
                    <a:pt x="478" y="6"/>
                  </a:lnTo>
                  <a:lnTo>
                    <a:pt x="489" y="6"/>
                  </a:lnTo>
                  <a:lnTo>
                    <a:pt x="495" y="0"/>
                  </a:lnTo>
                  <a:lnTo>
                    <a:pt x="500" y="0"/>
                  </a:lnTo>
                  <a:lnTo>
                    <a:pt x="511" y="0"/>
                  </a:lnTo>
                </a:path>
              </a:pathLst>
            </a:custGeom>
            <a:noFill/>
            <a:ln w="17463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498" name="Rectangle 1090">
              <a:extLst>
                <a:ext uri="{FF2B5EF4-FFF2-40B4-BE49-F238E27FC236}">
                  <a16:creationId xmlns:a16="http://schemas.microsoft.com/office/drawing/2014/main" id="{5FFB0DE1-E816-0F24-BB42-006F03BEDB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14" y="1273"/>
              <a:ext cx="45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</a:rPr>
                <a:t>V</a:t>
              </a:r>
              <a:endParaRPr lang="en-US" altLang="en-US" sz="2800"/>
            </a:p>
          </p:txBody>
        </p:sp>
        <p:sp>
          <p:nvSpPr>
            <p:cNvPr id="914499" name="Rectangle 1091">
              <a:extLst>
                <a:ext uri="{FF2B5EF4-FFF2-40B4-BE49-F238E27FC236}">
                  <a16:creationId xmlns:a16="http://schemas.microsoft.com/office/drawing/2014/main" id="{8181839F-1B2A-9199-8EF7-0811DCDE7E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43" y="1224"/>
              <a:ext cx="73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out</a:t>
              </a:r>
              <a:endParaRPr lang="en-US" altLang="en-US" sz="2800"/>
            </a:p>
          </p:txBody>
        </p:sp>
        <p:sp>
          <p:nvSpPr>
            <p:cNvPr id="914500" name="Rectangle 1092">
              <a:extLst>
                <a:ext uri="{FF2B5EF4-FFF2-40B4-BE49-F238E27FC236}">
                  <a16:creationId xmlns:a16="http://schemas.microsoft.com/office/drawing/2014/main" id="{EE800303-8600-FFBC-C79A-E410AAB26F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82" y="1125"/>
              <a:ext cx="109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</a:rPr>
                <a:t> (V)</a:t>
              </a:r>
              <a:endParaRPr lang="en-US" altLang="en-US" sz="2800"/>
            </a:p>
          </p:txBody>
        </p:sp>
        <p:sp>
          <p:nvSpPr>
            <p:cNvPr id="914501" name="Rectangle 1093">
              <a:extLst>
                <a:ext uri="{FF2B5EF4-FFF2-40B4-BE49-F238E27FC236}">
                  <a16:creationId xmlns:a16="http://schemas.microsoft.com/office/drawing/2014/main" id="{805C4390-2069-C1C6-BA06-4FEABC152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809"/>
              <a:ext cx="1396" cy="7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02" name="Rectangle 1094">
              <a:extLst>
                <a:ext uri="{FF2B5EF4-FFF2-40B4-BE49-F238E27FC236}">
                  <a16:creationId xmlns:a16="http://schemas.microsoft.com/office/drawing/2014/main" id="{69356B67-D979-635A-00B3-B8538B1B0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809"/>
              <a:ext cx="1396" cy="71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03" name="Line 1095">
              <a:extLst>
                <a:ext uri="{FF2B5EF4-FFF2-40B4-BE49-F238E27FC236}">
                  <a16:creationId xmlns:a16="http://schemas.microsoft.com/office/drawing/2014/main" id="{1A47F39B-B770-09E9-EB05-F7915CDBE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809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04" name="Line 1096">
              <a:extLst>
                <a:ext uri="{FF2B5EF4-FFF2-40B4-BE49-F238E27FC236}">
                  <a16:creationId xmlns:a16="http://schemas.microsoft.com/office/drawing/2014/main" id="{A6DE9474-D75B-134B-18C9-083A4BBFF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526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05" name="Line 1097">
              <a:extLst>
                <a:ext uri="{FF2B5EF4-FFF2-40B4-BE49-F238E27FC236}">
                  <a16:creationId xmlns:a16="http://schemas.microsoft.com/office/drawing/2014/main" id="{27B72427-63DA-AB3C-869F-8A64F7FFB3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06" name="Line 1098">
              <a:extLst>
                <a:ext uri="{FF2B5EF4-FFF2-40B4-BE49-F238E27FC236}">
                  <a16:creationId xmlns:a16="http://schemas.microsoft.com/office/drawing/2014/main" id="{171DF542-FFD1-19B3-D13C-A3E2B8A7E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07" name="Line 1099">
              <a:extLst>
                <a:ext uri="{FF2B5EF4-FFF2-40B4-BE49-F238E27FC236}">
                  <a16:creationId xmlns:a16="http://schemas.microsoft.com/office/drawing/2014/main" id="{FB33E532-0D27-FD57-78F4-A83B19611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526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08" name="Line 1100">
              <a:extLst>
                <a:ext uri="{FF2B5EF4-FFF2-40B4-BE49-F238E27FC236}">
                  <a16:creationId xmlns:a16="http://schemas.microsoft.com/office/drawing/2014/main" id="{D1CE3259-5E9A-FB01-167C-C9A770D63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09" name="Line 1101">
              <a:extLst>
                <a:ext uri="{FF2B5EF4-FFF2-40B4-BE49-F238E27FC236}">
                  <a16:creationId xmlns:a16="http://schemas.microsoft.com/office/drawing/2014/main" id="{AA1EF069-FD76-5485-897B-5E9BE80F8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10" name="Line 1102">
              <a:extLst>
                <a:ext uri="{FF2B5EF4-FFF2-40B4-BE49-F238E27FC236}">
                  <a16:creationId xmlns:a16="http://schemas.microsoft.com/office/drawing/2014/main" id="{89CDEE77-436F-817E-9110-6C8B0B815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11" name="Rectangle 1103">
              <a:extLst>
                <a:ext uri="{FF2B5EF4-FFF2-40B4-BE49-F238E27FC236}">
                  <a16:creationId xmlns:a16="http://schemas.microsoft.com/office/drawing/2014/main" id="{F92EE302-415D-302E-073D-9E3267FC4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2543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512" name="Line 1104">
              <a:extLst>
                <a:ext uri="{FF2B5EF4-FFF2-40B4-BE49-F238E27FC236}">
                  <a16:creationId xmlns:a16="http://schemas.microsoft.com/office/drawing/2014/main" id="{B7093D07-572F-E6E3-781B-13ECCE9F9F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13" name="Line 1105">
              <a:extLst>
                <a:ext uri="{FF2B5EF4-FFF2-40B4-BE49-F238E27FC236}">
                  <a16:creationId xmlns:a16="http://schemas.microsoft.com/office/drawing/2014/main" id="{A58727BE-2AB1-BAE1-971F-DE5F8076A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14" name="Rectangle 1106">
              <a:extLst>
                <a:ext uri="{FF2B5EF4-FFF2-40B4-BE49-F238E27FC236}">
                  <a16:creationId xmlns:a16="http://schemas.microsoft.com/office/drawing/2014/main" id="{9FD330E2-0755-8CDE-F172-612070E6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2543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515" name="Line 1107">
              <a:extLst>
                <a:ext uri="{FF2B5EF4-FFF2-40B4-BE49-F238E27FC236}">
                  <a16:creationId xmlns:a16="http://schemas.microsoft.com/office/drawing/2014/main" id="{ED1836E2-4E41-7F84-6EE0-FBF3EECB6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6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16" name="Line 1108">
              <a:extLst>
                <a:ext uri="{FF2B5EF4-FFF2-40B4-BE49-F238E27FC236}">
                  <a16:creationId xmlns:a16="http://schemas.microsoft.com/office/drawing/2014/main" id="{1948F3DA-51BE-D155-4DEF-74F35C32E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17" name="Rectangle 1109">
              <a:extLst>
                <a:ext uri="{FF2B5EF4-FFF2-40B4-BE49-F238E27FC236}">
                  <a16:creationId xmlns:a16="http://schemas.microsoft.com/office/drawing/2014/main" id="{143A3A48-249F-E2CA-2C22-D29567D9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2543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518" name="Line 1110">
              <a:extLst>
                <a:ext uri="{FF2B5EF4-FFF2-40B4-BE49-F238E27FC236}">
                  <a16:creationId xmlns:a16="http://schemas.microsoft.com/office/drawing/2014/main" id="{FBC8B53D-10CD-E914-03E7-B82C67D58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6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19" name="Line 1111">
              <a:extLst>
                <a:ext uri="{FF2B5EF4-FFF2-40B4-BE49-F238E27FC236}">
                  <a16:creationId xmlns:a16="http://schemas.microsoft.com/office/drawing/2014/main" id="{D4F2732F-959D-5B27-D9EF-DB9C98387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20" name="Rectangle 1112">
              <a:extLst>
                <a:ext uri="{FF2B5EF4-FFF2-40B4-BE49-F238E27FC236}">
                  <a16:creationId xmlns:a16="http://schemas.microsoft.com/office/drawing/2014/main" id="{7FAD7E16-50FC-F6FE-997F-F34ABC0C3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2543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1.5</a:t>
              </a:r>
              <a:endParaRPr lang="en-US" altLang="en-US" sz="2800"/>
            </a:p>
          </p:txBody>
        </p:sp>
        <p:sp>
          <p:nvSpPr>
            <p:cNvPr id="914521" name="Line 1113">
              <a:extLst>
                <a:ext uri="{FF2B5EF4-FFF2-40B4-BE49-F238E27FC236}">
                  <a16:creationId xmlns:a16="http://schemas.microsoft.com/office/drawing/2014/main" id="{E5AF8A0D-7CC7-D481-0BE4-3B80FDB18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22" name="Line 1114">
              <a:extLst>
                <a:ext uri="{FF2B5EF4-FFF2-40B4-BE49-F238E27FC236}">
                  <a16:creationId xmlns:a16="http://schemas.microsoft.com/office/drawing/2014/main" id="{26EA5FB0-DF38-F9FA-631C-9F5D68359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23" name="Rectangle 1115">
              <a:extLst>
                <a:ext uri="{FF2B5EF4-FFF2-40B4-BE49-F238E27FC236}">
                  <a16:creationId xmlns:a16="http://schemas.microsoft.com/office/drawing/2014/main" id="{3B19C3C9-8CDC-1991-C73C-00945F67C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2543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</a:t>
              </a:r>
              <a:endParaRPr lang="en-US" altLang="en-US" sz="2800"/>
            </a:p>
          </p:txBody>
        </p:sp>
        <p:sp>
          <p:nvSpPr>
            <p:cNvPr id="914524" name="Rectangle 1116">
              <a:extLst>
                <a:ext uri="{FF2B5EF4-FFF2-40B4-BE49-F238E27FC236}">
                  <a16:creationId xmlns:a16="http://schemas.microsoft.com/office/drawing/2014/main" id="{63D030A5-8120-F359-46DD-040EF9FA2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2665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x 10</a:t>
              </a:r>
              <a:endParaRPr lang="en-US" altLang="en-US" sz="2800"/>
            </a:p>
          </p:txBody>
        </p:sp>
        <p:sp>
          <p:nvSpPr>
            <p:cNvPr id="914525" name="Rectangle 1117">
              <a:extLst>
                <a:ext uri="{FF2B5EF4-FFF2-40B4-BE49-F238E27FC236}">
                  <a16:creationId xmlns:a16="http://schemas.microsoft.com/office/drawing/2014/main" id="{5344FAB5-F7C0-C5CE-958E-C1DEA344C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643"/>
              <a:ext cx="4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-9</a:t>
              </a:r>
              <a:endParaRPr lang="en-US" altLang="en-US" sz="2800"/>
            </a:p>
          </p:txBody>
        </p:sp>
        <p:sp>
          <p:nvSpPr>
            <p:cNvPr id="914526" name="Line 1118">
              <a:extLst>
                <a:ext uri="{FF2B5EF4-FFF2-40B4-BE49-F238E27FC236}">
                  <a16:creationId xmlns:a16="http://schemas.microsoft.com/office/drawing/2014/main" id="{300D009E-50CA-D0C5-A2BB-DB20EF488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52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27" name="Line 1119">
              <a:extLst>
                <a:ext uri="{FF2B5EF4-FFF2-40B4-BE49-F238E27FC236}">
                  <a16:creationId xmlns:a16="http://schemas.microsoft.com/office/drawing/2014/main" id="{AF27B8EC-097B-06B5-7DB5-33C1559DE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2526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28" name="Rectangle 1120">
              <a:extLst>
                <a:ext uri="{FF2B5EF4-FFF2-40B4-BE49-F238E27FC236}">
                  <a16:creationId xmlns:a16="http://schemas.microsoft.com/office/drawing/2014/main" id="{023DC996-AAE6-19E7-4822-5E3735117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482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529" name="Line 1121">
              <a:extLst>
                <a:ext uri="{FF2B5EF4-FFF2-40B4-BE49-F238E27FC236}">
                  <a16:creationId xmlns:a16="http://schemas.microsoft.com/office/drawing/2014/main" id="{931B8156-3F13-6EC9-1DC1-74E7A2EF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23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30" name="Line 1122">
              <a:extLst>
                <a:ext uri="{FF2B5EF4-FFF2-40B4-BE49-F238E27FC236}">
                  <a16:creationId xmlns:a16="http://schemas.microsoft.com/office/drawing/2014/main" id="{A950F28A-1B82-8F86-56B1-C7CF96B90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2237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31" name="Rectangle 1123">
              <a:extLst>
                <a:ext uri="{FF2B5EF4-FFF2-40B4-BE49-F238E27FC236}">
                  <a16:creationId xmlns:a16="http://schemas.microsoft.com/office/drawing/2014/main" id="{C89099D2-6B1E-F39D-5A9C-194A55B0C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2193"/>
              <a:ext cx="13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0.02</a:t>
              </a:r>
              <a:endParaRPr lang="en-US" altLang="en-US" sz="2800"/>
            </a:p>
          </p:txBody>
        </p:sp>
        <p:sp>
          <p:nvSpPr>
            <p:cNvPr id="914532" name="Line 1124">
              <a:extLst>
                <a:ext uri="{FF2B5EF4-FFF2-40B4-BE49-F238E27FC236}">
                  <a16:creationId xmlns:a16="http://schemas.microsoft.com/office/drawing/2014/main" id="{8810BAB6-1920-3DA2-50F9-078F55367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9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33" name="Line 1125">
              <a:extLst>
                <a:ext uri="{FF2B5EF4-FFF2-40B4-BE49-F238E27FC236}">
                  <a16:creationId xmlns:a16="http://schemas.microsoft.com/office/drawing/2014/main" id="{F0DEE7A3-BA22-8422-D868-9A88365BF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1948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34" name="Rectangle 1126">
              <a:extLst>
                <a:ext uri="{FF2B5EF4-FFF2-40B4-BE49-F238E27FC236}">
                  <a16:creationId xmlns:a16="http://schemas.microsoft.com/office/drawing/2014/main" id="{BB61B370-F9AA-E0E0-5023-90A976D6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903"/>
              <a:ext cx="13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0.04</a:t>
              </a:r>
              <a:endParaRPr lang="en-US" altLang="en-US" sz="2800"/>
            </a:p>
          </p:txBody>
        </p:sp>
        <p:sp>
          <p:nvSpPr>
            <p:cNvPr id="914535" name="Line 1127">
              <a:extLst>
                <a:ext uri="{FF2B5EF4-FFF2-40B4-BE49-F238E27FC236}">
                  <a16:creationId xmlns:a16="http://schemas.microsoft.com/office/drawing/2014/main" id="{A06CE6FA-9722-C47B-52A8-BFA958122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1809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36" name="Line 1128">
              <a:extLst>
                <a:ext uri="{FF2B5EF4-FFF2-40B4-BE49-F238E27FC236}">
                  <a16:creationId xmlns:a16="http://schemas.microsoft.com/office/drawing/2014/main" id="{969C3634-91E6-274E-8240-DC045DACE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526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37" name="Line 1129">
              <a:extLst>
                <a:ext uri="{FF2B5EF4-FFF2-40B4-BE49-F238E27FC236}">
                  <a16:creationId xmlns:a16="http://schemas.microsoft.com/office/drawing/2014/main" id="{407A5AB2-A949-9CAB-E6F2-116840DEC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38" name="Line 1130">
              <a:extLst>
                <a:ext uri="{FF2B5EF4-FFF2-40B4-BE49-F238E27FC236}">
                  <a16:creationId xmlns:a16="http://schemas.microsoft.com/office/drawing/2014/main" id="{E8D4A4F9-14BB-979B-1D46-5760CF7BC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39" name="Freeform 1131">
              <a:extLst>
                <a:ext uri="{FF2B5EF4-FFF2-40B4-BE49-F238E27FC236}">
                  <a16:creationId xmlns:a16="http://schemas.microsoft.com/office/drawing/2014/main" id="{4842F36F-BE68-D869-3E74-8706F48E7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1948"/>
              <a:ext cx="885" cy="573"/>
            </a:xfrm>
            <a:custGeom>
              <a:avLst/>
              <a:gdLst>
                <a:gd name="T0" fmla="*/ 11 w 885"/>
                <a:gd name="T1" fmla="*/ 373 h 573"/>
                <a:gd name="T2" fmla="*/ 34 w 885"/>
                <a:gd name="T3" fmla="*/ 0 h 573"/>
                <a:gd name="T4" fmla="*/ 56 w 885"/>
                <a:gd name="T5" fmla="*/ 78 h 573"/>
                <a:gd name="T6" fmla="*/ 73 w 885"/>
                <a:gd name="T7" fmla="*/ 94 h 573"/>
                <a:gd name="T8" fmla="*/ 95 w 885"/>
                <a:gd name="T9" fmla="*/ 100 h 573"/>
                <a:gd name="T10" fmla="*/ 117 w 885"/>
                <a:gd name="T11" fmla="*/ 106 h 573"/>
                <a:gd name="T12" fmla="*/ 139 w 885"/>
                <a:gd name="T13" fmla="*/ 111 h 573"/>
                <a:gd name="T14" fmla="*/ 156 w 885"/>
                <a:gd name="T15" fmla="*/ 117 h 573"/>
                <a:gd name="T16" fmla="*/ 178 w 885"/>
                <a:gd name="T17" fmla="*/ 122 h 573"/>
                <a:gd name="T18" fmla="*/ 201 w 885"/>
                <a:gd name="T19" fmla="*/ 128 h 573"/>
                <a:gd name="T20" fmla="*/ 223 w 885"/>
                <a:gd name="T21" fmla="*/ 133 h 573"/>
                <a:gd name="T22" fmla="*/ 239 w 885"/>
                <a:gd name="T23" fmla="*/ 145 h 573"/>
                <a:gd name="T24" fmla="*/ 262 w 885"/>
                <a:gd name="T25" fmla="*/ 150 h 573"/>
                <a:gd name="T26" fmla="*/ 284 w 885"/>
                <a:gd name="T27" fmla="*/ 161 h 573"/>
                <a:gd name="T28" fmla="*/ 306 w 885"/>
                <a:gd name="T29" fmla="*/ 172 h 573"/>
                <a:gd name="T30" fmla="*/ 323 w 885"/>
                <a:gd name="T31" fmla="*/ 183 h 573"/>
                <a:gd name="T32" fmla="*/ 345 w 885"/>
                <a:gd name="T33" fmla="*/ 195 h 573"/>
                <a:gd name="T34" fmla="*/ 367 w 885"/>
                <a:gd name="T35" fmla="*/ 211 h 573"/>
                <a:gd name="T36" fmla="*/ 390 w 885"/>
                <a:gd name="T37" fmla="*/ 222 h 573"/>
                <a:gd name="T38" fmla="*/ 412 w 885"/>
                <a:gd name="T39" fmla="*/ 239 h 573"/>
                <a:gd name="T40" fmla="*/ 429 w 885"/>
                <a:gd name="T41" fmla="*/ 256 h 573"/>
                <a:gd name="T42" fmla="*/ 451 w 885"/>
                <a:gd name="T43" fmla="*/ 272 h 573"/>
                <a:gd name="T44" fmla="*/ 473 w 885"/>
                <a:gd name="T45" fmla="*/ 289 h 573"/>
                <a:gd name="T46" fmla="*/ 495 w 885"/>
                <a:gd name="T47" fmla="*/ 306 h 573"/>
                <a:gd name="T48" fmla="*/ 512 w 885"/>
                <a:gd name="T49" fmla="*/ 323 h 573"/>
                <a:gd name="T50" fmla="*/ 534 w 885"/>
                <a:gd name="T51" fmla="*/ 339 h 573"/>
                <a:gd name="T52" fmla="*/ 557 w 885"/>
                <a:gd name="T53" fmla="*/ 350 h 573"/>
                <a:gd name="T54" fmla="*/ 579 w 885"/>
                <a:gd name="T55" fmla="*/ 367 h 573"/>
                <a:gd name="T56" fmla="*/ 595 w 885"/>
                <a:gd name="T57" fmla="*/ 384 h 573"/>
                <a:gd name="T58" fmla="*/ 618 w 885"/>
                <a:gd name="T59" fmla="*/ 395 h 573"/>
                <a:gd name="T60" fmla="*/ 640 w 885"/>
                <a:gd name="T61" fmla="*/ 412 h 573"/>
                <a:gd name="T62" fmla="*/ 662 w 885"/>
                <a:gd name="T63" fmla="*/ 423 h 573"/>
                <a:gd name="T64" fmla="*/ 679 w 885"/>
                <a:gd name="T65" fmla="*/ 434 h 573"/>
                <a:gd name="T66" fmla="*/ 701 w 885"/>
                <a:gd name="T67" fmla="*/ 445 h 573"/>
                <a:gd name="T68" fmla="*/ 723 w 885"/>
                <a:gd name="T69" fmla="*/ 456 h 573"/>
                <a:gd name="T70" fmla="*/ 746 w 885"/>
                <a:gd name="T71" fmla="*/ 462 h 573"/>
                <a:gd name="T72" fmla="*/ 768 w 885"/>
                <a:gd name="T73" fmla="*/ 473 h 573"/>
                <a:gd name="T74" fmla="*/ 785 w 885"/>
                <a:gd name="T75" fmla="*/ 478 h 573"/>
                <a:gd name="T76" fmla="*/ 807 w 885"/>
                <a:gd name="T77" fmla="*/ 489 h 573"/>
                <a:gd name="T78" fmla="*/ 829 w 885"/>
                <a:gd name="T79" fmla="*/ 495 h 573"/>
                <a:gd name="T80" fmla="*/ 851 w 885"/>
                <a:gd name="T81" fmla="*/ 501 h 573"/>
                <a:gd name="T82" fmla="*/ 868 w 885"/>
                <a:gd name="T83" fmla="*/ 512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5" h="573">
                  <a:moveTo>
                    <a:pt x="0" y="573"/>
                  </a:moveTo>
                  <a:lnTo>
                    <a:pt x="6" y="517"/>
                  </a:lnTo>
                  <a:lnTo>
                    <a:pt x="11" y="373"/>
                  </a:lnTo>
                  <a:lnTo>
                    <a:pt x="17" y="245"/>
                  </a:lnTo>
                  <a:lnTo>
                    <a:pt x="28" y="111"/>
                  </a:lnTo>
                  <a:lnTo>
                    <a:pt x="34" y="0"/>
                  </a:lnTo>
                  <a:lnTo>
                    <a:pt x="39" y="83"/>
                  </a:lnTo>
                  <a:lnTo>
                    <a:pt x="45" y="117"/>
                  </a:lnTo>
                  <a:lnTo>
                    <a:pt x="56" y="78"/>
                  </a:lnTo>
                  <a:lnTo>
                    <a:pt x="61" y="100"/>
                  </a:lnTo>
                  <a:lnTo>
                    <a:pt x="67" y="94"/>
                  </a:lnTo>
                  <a:lnTo>
                    <a:pt x="73" y="94"/>
                  </a:lnTo>
                  <a:lnTo>
                    <a:pt x="84" y="100"/>
                  </a:lnTo>
                  <a:lnTo>
                    <a:pt x="89" y="100"/>
                  </a:lnTo>
                  <a:lnTo>
                    <a:pt x="95" y="100"/>
                  </a:lnTo>
                  <a:lnTo>
                    <a:pt x="100" y="100"/>
                  </a:lnTo>
                  <a:lnTo>
                    <a:pt x="112" y="106"/>
                  </a:lnTo>
                  <a:lnTo>
                    <a:pt x="117" y="106"/>
                  </a:lnTo>
                  <a:lnTo>
                    <a:pt x="123" y="106"/>
                  </a:lnTo>
                  <a:lnTo>
                    <a:pt x="128" y="106"/>
                  </a:lnTo>
                  <a:lnTo>
                    <a:pt x="139" y="111"/>
                  </a:lnTo>
                  <a:lnTo>
                    <a:pt x="145" y="111"/>
                  </a:lnTo>
                  <a:lnTo>
                    <a:pt x="150" y="111"/>
                  </a:lnTo>
                  <a:lnTo>
                    <a:pt x="156" y="117"/>
                  </a:lnTo>
                  <a:lnTo>
                    <a:pt x="167" y="117"/>
                  </a:lnTo>
                  <a:lnTo>
                    <a:pt x="173" y="117"/>
                  </a:lnTo>
                  <a:lnTo>
                    <a:pt x="178" y="122"/>
                  </a:lnTo>
                  <a:lnTo>
                    <a:pt x="184" y="122"/>
                  </a:lnTo>
                  <a:lnTo>
                    <a:pt x="195" y="128"/>
                  </a:lnTo>
                  <a:lnTo>
                    <a:pt x="201" y="128"/>
                  </a:lnTo>
                  <a:lnTo>
                    <a:pt x="206" y="128"/>
                  </a:lnTo>
                  <a:lnTo>
                    <a:pt x="212" y="133"/>
                  </a:lnTo>
                  <a:lnTo>
                    <a:pt x="223" y="133"/>
                  </a:lnTo>
                  <a:lnTo>
                    <a:pt x="228" y="139"/>
                  </a:lnTo>
                  <a:lnTo>
                    <a:pt x="234" y="139"/>
                  </a:lnTo>
                  <a:lnTo>
                    <a:pt x="239" y="145"/>
                  </a:lnTo>
                  <a:lnTo>
                    <a:pt x="251" y="145"/>
                  </a:lnTo>
                  <a:lnTo>
                    <a:pt x="256" y="150"/>
                  </a:lnTo>
                  <a:lnTo>
                    <a:pt x="262" y="150"/>
                  </a:lnTo>
                  <a:lnTo>
                    <a:pt x="267" y="156"/>
                  </a:lnTo>
                  <a:lnTo>
                    <a:pt x="278" y="156"/>
                  </a:lnTo>
                  <a:lnTo>
                    <a:pt x="284" y="161"/>
                  </a:lnTo>
                  <a:lnTo>
                    <a:pt x="290" y="167"/>
                  </a:lnTo>
                  <a:lnTo>
                    <a:pt x="295" y="167"/>
                  </a:lnTo>
                  <a:lnTo>
                    <a:pt x="306" y="172"/>
                  </a:lnTo>
                  <a:lnTo>
                    <a:pt x="312" y="178"/>
                  </a:lnTo>
                  <a:lnTo>
                    <a:pt x="317" y="178"/>
                  </a:lnTo>
                  <a:lnTo>
                    <a:pt x="323" y="183"/>
                  </a:lnTo>
                  <a:lnTo>
                    <a:pt x="334" y="189"/>
                  </a:lnTo>
                  <a:lnTo>
                    <a:pt x="340" y="189"/>
                  </a:lnTo>
                  <a:lnTo>
                    <a:pt x="345" y="195"/>
                  </a:lnTo>
                  <a:lnTo>
                    <a:pt x="356" y="200"/>
                  </a:lnTo>
                  <a:lnTo>
                    <a:pt x="362" y="206"/>
                  </a:lnTo>
                  <a:lnTo>
                    <a:pt x="367" y="211"/>
                  </a:lnTo>
                  <a:lnTo>
                    <a:pt x="373" y="217"/>
                  </a:lnTo>
                  <a:lnTo>
                    <a:pt x="384" y="217"/>
                  </a:lnTo>
                  <a:lnTo>
                    <a:pt x="390" y="222"/>
                  </a:lnTo>
                  <a:lnTo>
                    <a:pt x="395" y="228"/>
                  </a:lnTo>
                  <a:lnTo>
                    <a:pt x="401" y="234"/>
                  </a:lnTo>
                  <a:lnTo>
                    <a:pt x="412" y="239"/>
                  </a:lnTo>
                  <a:lnTo>
                    <a:pt x="417" y="245"/>
                  </a:lnTo>
                  <a:lnTo>
                    <a:pt x="423" y="250"/>
                  </a:lnTo>
                  <a:lnTo>
                    <a:pt x="429" y="256"/>
                  </a:lnTo>
                  <a:lnTo>
                    <a:pt x="440" y="261"/>
                  </a:lnTo>
                  <a:lnTo>
                    <a:pt x="445" y="267"/>
                  </a:lnTo>
                  <a:lnTo>
                    <a:pt x="451" y="272"/>
                  </a:lnTo>
                  <a:lnTo>
                    <a:pt x="456" y="278"/>
                  </a:lnTo>
                  <a:lnTo>
                    <a:pt x="468" y="284"/>
                  </a:lnTo>
                  <a:lnTo>
                    <a:pt x="473" y="289"/>
                  </a:lnTo>
                  <a:lnTo>
                    <a:pt x="479" y="295"/>
                  </a:lnTo>
                  <a:lnTo>
                    <a:pt x="484" y="300"/>
                  </a:lnTo>
                  <a:lnTo>
                    <a:pt x="495" y="306"/>
                  </a:lnTo>
                  <a:lnTo>
                    <a:pt x="501" y="311"/>
                  </a:lnTo>
                  <a:lnTo>
                    <a:pt x="506" y="317"/>
                  </a:lnTo>
                  <a:lnTo>
                    <a:pt x="512" y="323"/>
                  </a:lnTo>
                  <a:lnTo>
                    <a:pt x="523" y="328"/>
                  </a:lnTo>
                  <a:lnTo>
                    <a:pt x="529" y="334"/>
                  </a:lnTo>
                  <a:lnTo>
                    <a:pt x="534" y="339"/>
                  </a:lnTo>
                  <a:lnTo>
                    <a:pt x="540" y="339"/>
                  </a:lnTo>
                  <a:lnTo>
                    <a:pt x="551" y="345"/>
                  </a:lnTo>
                  <a:lnTo>
                    <a:pt x="557" y="350"/>
                  </a:lnTo>
                  <a:lnTo>
                    <a:pt x="562" y="356"/>
                  </a:lnTo>
                  <a:lnTo>
                    <a:pt x="568" y="361"/>
                  </a:lnTo>
                  <a:lnTo>
                    <a:pt x="579" y="367"/>
                  </a:lnTo>
                  <a:lnTo>
                    <a:pt x="584" y="373"/>
                  </a:lnTo>
                  <a:lnTo>
                    <a:pt x="590" y="378"/>
                  </a:lnTo>
                  <a:lnTo>
                    <a:pt x="595" y="384"/>
                  </a:lnTo>
                  <a:lnTo>
                    <a:pt x="607" y="384"/>
                  </a:lnTo>
                  <a:lnTo>
                    <a:pt x="612" y="389"/>
                  </a:lnTo>
                  <a:lnTo>
                    <a:pt x="618" y="395"/>
                  </a:lnTo>
                  <a:lnTo>
                    <a:pt x="623" y="400"/>
                  </a:lnTo>
                  <a:lnTo>
                    <a:pt x="634" y="406"/>
                  </a:lnTo>
                  <a:lnTo>
                    <a:pt x="640" y="412"/>
                  </a:lnTo>
                  <a:lnTo>
                    <a:pt x="646" y="412"/>
                  </a:lnTo>
                  <a:lnTo>
                    <a:pt x="651" y="417"/>
                  </a:lnTo>
                  <a:lnTo>
                    <a:pt x="662" y="423"/>
                  </a:lnTo>
                  <a:lnTo>
                    <a:pt x="668" y="428"/>
                  </a:lnTo>
                  <a:lnTo>
                    <a:pt x="673" y="428"/>
                  </a:lnTo>
                  <a:lnTo>
                    <a:pt x="679" y="434"/>
                  </a:lnTo>
                  <a:lnTo>
                    <a:pt x="690" y="439"/>
                  </a:lnTo>
                  <a:lnTo>
                    <a:pt x="696" y="439"/>
                  </a:lnTo>
                  <a:lnTo>
                    <a:pt x="701" y="445"/>
                  </a:lnTo>
                  <a:lnTo>
                    <a:pt x="712" y="450"/>
                  </a:lnTo>
                  <a:lnTo>
                    <a:pt x="718" y="450"/>
                  </a:lnTo>
                  <a:lnTo>
                    <a:pt x="723" y="456"/>
                  </a:lnTo>
                  <a:lnTo>
                    <a:pt x="729" y="456"/>
                  </a:lnTo>
                  <a:lnTo>
                    <a:pt x="740" y="462"/>
                  </a:lnTo>
                  <a:lnTo>
                    <a:pt x="746" y="462"/>
                  </a:lnTo>
                  <a:lnTo>
                    <a:pt x="751" y="467"/>
                  </a:lnTo>
                  <a:lnTo>
                    <a:pt x="757" y="467"/>
                  </a:lnTo>
                  <a:lnTo>
                    <a:pt x="768" y="473"/>
                  </a:lnTo>
                  <a:lnTo>
                    <a:pt x="773" y="473"/>
                  </a:lnTo>
                  <a:lnTo>
                    <a:pt x="779" y="478"/>
                  </a:lnTo>
                  <a:lnTo>
                    <a:pt x="785" y="478"/>
                  </a:lnTo>
                  <a:lnTo>
                    <a:pt x="796" y="484"/>
                  </a:lnTo>
                  <a:lnTo>
                    <a:pt x="801" y="484"/>
                  </a:lnTo>
                  <a:lnTo>
                    <a:pt x="807" y="489"/>
                  </a:lnTo>
                  <a:lnTo>
                    <a:pt x="812" y="489"/>
                  </a:lnTo>
                  <a:lnTo>
                    <a:pt x="824" y="495"/>
                  </a:lnTo>
                  <a:lnTo>
                    <a:pt x="829" y="495"/>
                  </a:lnTo>
                  <a:lnTo>
                    <a:pt x="835" y="501"/>
                  </a:lnTo>
                  <a:lnTo>
                    <a:pt x="840" y="501"/>
                  </a:lnTo>
                  <a:lnTo>
                    <a:pt x="851" y="501"/>
                  </a:lnTo>
                  <a:lnTo>
                    <a:pt x="857" y="506"/>
                  </a:lnTo>
                  <a:lnTo>
                    <a:pt x="862" y="506"/>
                  </a:lnTo>
                  <a:lnTo>
                    <a:pt x="868" y="512"/>
                  </a:lnTo>
                  <a:lnTo>
                    <a:pt x="879" y="512"/>
                  </a:lnTo>
                  <a:lnTo>
                    <a:pt x="885" y="512"/>
                  </a:lnTo>
                </a:path>
              </a:pathLst>
            </a:custGeom>
            <a:noFill/>
            <a:ln w="17463" cap="flat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40" name="Freeform 1132">
              <a:extLst>
                <a:ext uri="{FF2B5EF4-FFF2-40B4-BE49-F238E27FC236}">
                  <a16:creationId xmlns:a16="http://schemas.microsoft.com/office/drawing/2014/main" id="{13663856-FDA9-949A-DA75-B36862B84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2460"/>
              <a:ext cx="511" cy="55"/>
            </a:xfrm>
            <a:custGeom>
              <a:avLst/>
              <a:gdLst>
                <a:gd name="T0" fmla="*/ 5 w 511"/>
                <a:gd name="T1" fmla="*/ 5 h 55"/>
                <a:gd name="T2" fmla="*/ 22 w 511"/>
                <a:gd name="T3" fmla="*/ 5 h 55"/>
                <a:gd name="T4" fmla="*/ 33 w 511"/>
                <a:gd name="T5" fmla="*/ 11 h 55"/>
                <a:gd name="T6" fmla="*/ 50 w 511"/>
                <a:gd name="T7" fmla="*/ 11 h 55"/>
                <a:gd name="T8" fmla="*/ 61 w 511"/>
                <a:gd name="T9" fmla="*/ 16 h 55"/>
                <a:gd name="T10" fmla="*/ 78 w 511"/>
                <a:gd name="T11" fmla="*/ 22 h 55"/>
                <a:gd name="T12" fmla="*/ 89 w 511"/>
                <a:gd name="T13" fmla="*/ 22 h 55"/>
                <a:gd name="T14" fmla="*/ 105 w 511"/>
                <a:gd name="T15" fmla="*/ 22 h 55"/>
                <a:gd name="T16" fmla="*/ 117 w 511"/>
                <a:gd name="T17" fmla="*/ 27 h 55"/>
                <a:gd name="T18" fmla="*/ 133 w 511"/>
                <a:gd name="T19" fmla="*/ 27 h 55"/>
                <a:gd name="T20" fmla="*/ 144 w 511"/>
                <a:gd name="T21" fmla="*/ 33 h 55"/>
                <a:gd name="T22" fmla="*/ 161 w 511"/>
                <a:gd name="T23" fmla="*/ 33 h 55"/>
                <a:gd name="T24" fmla="*/ 172 w 511"/>
                <a:gd name="T25" fmla="*/ 33 h 55"/>
                <a:gd name="T26" fmla="*/ 189 w 511"/>
                <a:gd name="T27" fmla="*/ 39 h 55"/>
                <a:gd name="T28" fmla="*/ 200 w 511"/>
                <a:gd name="T29" fmla="*/ 39 h 55"/>
                <a:gd name="T30" fmla="*/ 217 w 511"/>
                <a:gd name="T31" fmla="*/ 39 h 55"/>
                <a:gd name="T32" fmla="*/ 228 w 511"/>
                <a:gd name="T33" fmla="*/ 44 h 55"/>
                <a:gd name="T34" fmla="*/ 244 w 511"/>
                <a:gd name="T35" fmla="*/ 44 h 55"/>
                <a:gd name="T36" fmla="*/ 256 w 511"/>
                <a:gd name="T37" fmla="*/ 44 h 55"/>
                <a:gd name="T38" fmla="*/ 272 w 511"/>
                <a:gd name="T39" fmla="*/ 44 h 55"/>
                <a:gd name="T40" fmla="*/ 283 w 511"/>
                <a:gd name="T41" fmla="*/ 44 h 55"/>
                <a:gd name="T42" fmla="*/ 300 w 511"/>
                <a:gd name="T43" fmla="*/ 50 h 55"/>
                <a:gd name="T44" fmla="*/ 311 w 511"/>
                <a:gd name="T45" fmla="*/ 50 h 55"/>
                <a:gd name="T46" fmla="*/ 328 w 511"/>
                <a:gd name="T47" fmla="*/ 50 h 55"/>
                <a:gd name="T48" fmla="*/ 339 w 511"/>
                <a:gd name="T49" fmla="*/ 50 h 55"/>
                <a:gd name="T50" fmla="*/ 356 w 511"/>
                <a:gd name="T51" fmla="*/ 50 h 55"/>
                <a:gd name="T52" fmla="*/ 367 w 511"/>
                <a:gd name="T53" fmla="*/ 50 h 55"/>
                <a:gd name="T54" fmla="*/ 384 w 511"/>
                <a:gd name="T55" fmla="*/ 55 h 55"/>
                <a:gd name="T56" fmla="*/ 395 w 511"/>
                <a:gd name="T57" fmla="*/ 55 h 55"/>
                <a:gd name="T58" fmla="*/ 411 w 511"/>
                <a:gd name="T59" fmla="*/ 55 h 55"/>
                <a:gd name="T60" fmla="*/ 422 w 511"/>
                <a:gd name="T61" fmla="*/ 55 h 55"/>
                <a:gd name="T62" fmla="*/ 439 w 511"/>
                <a:gd name="T63" fmla="*/ 55 h 55"/>
                <a:gd name="T64" fmla="*/ 450 w 511"/>
                <a:gd name="T65" fmla="*/ 55 h 55"/>
                <a:gd name="T66" fmla="*/ 467 w 511"/>
                <a:gd name="T67" fmla="*/ 55 h 55"/>
                <a:gd name="T68" fmla="*/ 478 w 511"/>
                <a:gd name="T69" fmla="*/ 55 h 55"/>
                <a:gd name="T70" fmla="*/ 495 w 511"/>
                <a:gd name="T71" fmla="*/ 55 h 55"/>
                <a:gd name="T72" fmla="*/ 511 w 511"/>
                <a:gd name="T7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1" h="55">
                  <a:moveTo>
                    <a:pt x="0" y="0"/>
                  </a:moveTo>
                  <a:lnTo>
                    <a:pt x="5" y="5"/>
                  </a:lnTo>
                  <a:lnTo>
                    <a:pt x="11" y="5"/>
                  </a:lnTo>
                  <a:lnTo>
                    <a:pt x="22" y="5"/>
                  </a:lnTo>
                  <a:lnTo>
                    <a:pt x="28" y="11"/>
                  </a:lnTo>
                  <a:lnTo>
                    <a:pt x="33" y="11"/>
                  </a:lnTo>
                  <a:lnTo>
                    <a:pt x="39" y="11"/>
                  </a:lnTo>
                  <a:lnTo>
                    <a:pt x="50" y="11"/>
                  </a:lnTo>
                  <a:lnTo>
                    <a:pt x="55" y="16"/>
                  </a:lnTo>
                  <a:lnTo>
                    <a:pt x="61" y="16"/>
                  </a:lnTo>
                  <a:lnTo>
                    <a:pt x="66" y="16"/>
                  </a:lnTo>
                  <a:lnTo>
                    <a:pt x="78" y="22"/>
                  </a:lnTo>
                  <a:lnTo>
                    <a:pt x="83" y="22"/>
                  </a:lnTo>
                  <a:lnTo>
                    <a:pt x="89" y="22"/>
                  </a:lnTo>
                  <a:lnTo>
                    <a:pt x="94" y="22"/>
                  </a:lnTo>
                  <a:lnTo>
                    <a:pt x="105" y="22"/>
                  </a:lnTo>
                  <a:lnTo>
                    <a:pt x="111" y="27"/>
                  </a:lnTo>
                  <a:lnTo>
                    <a:pt x="117" y="27"/>
                  </a:lnTo>
                  <a:lnTo>
                    <a:pt x="122" y="27"/>
                  </a:lnTo>
                  <a:lnTo>
                    <a:pt x="133" y="27"/>
                  </a:lnTo>
                  <a:lnTo>
                    <a:pt x="139" y="27"/>
                  </a:lnTo>
                  <a:lnTo>
                    <a:pt x="144" y="33"/>
                  </a:lnTo>
                  <a:lnTo>
                    <a:pt x="150" y="33"/>
                  </a:lnTo>
                  <a:lnTo>
                    <a:pt x="161" y="33"/>
                  </a:lnTo>
                  <a:lnTo>
                    <a:pt x="167" y="33"/>
                  </a:lnTo>
                  <a:lnTo>
                    <a:pt x="172" y="33"/>
                  </a:lnTo>
                  <a:lnTo>
                    <a:pt x="183" y="39"/>
                  </a:lnTo>
                  <a:lnTo>
                    <a:pt x="189" y="39"/>
                  </a:lnTo>
                  <a:lnTo>
                    <a:pt x="194" y="39"/>
                  </a:lnTo>
                  <a:lnTo>
                    <a:pt x="200" y="39"/>
                  </a:lnTo>
                  <a:lnTo>
                    <a:pt x="211" y="39"/>
                  </a:lnTo>
                  <a:lnTo>
                    <a:pt x="217" y="39"/>
                  </a:lnTo>
                  <a:lnTo>
                    <a:pt x="222" y="39"/>
                  </a:lnTo>
                  <a:lnTo>
                    <a:pt x="228" y="44"/>
                  </a:lnTo>
                  <a:lnTo>
                    <a:pt x="239" y="44"/>
                  </a:lnTo>
                  <a:lnTo>
                    <a:pt x="244" y="44"/>
                  </a:lnTo>
                  <a:lnTo>
                    <a:pt x="250" y="44"/>
                  </a:lnTo>
                  <a:lnTo>
                    <a:pt x="256" y="44"/>
                  </a:lnTo>
                  <a:lnTo>
                    <a:pt x="267" y="44"/>
                  </a:lnTo>
                  <a:lnTo>
                    <a:pt x="272" y="44"/>
                  </a:lnTo>
                  <a:lnTo>
                    <a:pt x="278" y="44"/>
                  </a:lnTo>
                  <a:lnTo>
                    <a:pt x="283" y="44"/>
                  </a:lnTo>
                  <a:lnTo>
                    <a:pt x="295" y="50"/>
                  </a:lnTo>
                  <a:lnTo>
                    <a:pt x="300" y="50"/>
                  </a:lnTo>
                  <a:lnTo>
                    <a:pt x="306" y="50"/>
                  </a:lnTo>
                  <a:lnTo>
                    <a:pt x="311" y="50"/>
                  </a:lnTo>
                  <a:lnTo>
                    <a:pt x="322" y="50"/>
                  </a:lnTo>
                  <a:lnTo>
                    <a:pt x="328" y="50"/>
                  </a:lnTo>
                  <a:lnTo>
                    <a:pt x="333" y="50"/>
                  </a:lnTo>
                  <a:lnTo>
                    <a:pt x="339" y="50"/>
                  </a:lnTo>
                  <a:lnTo>
                    <a:pt x="350" y="50"/>
                  </a:lnTo>
                  <a:lnTo>
                    <a:pt x="356" y="50"/>
                  </a:lnTo>
                  <a:lnTo>
                    <a:pt x="361" y="50"/>
                  </a:lnTo>
                  <a:lnTo>
                    <a:pt x="367" y="50"/>
                  </a:lnTo>
                  <a:lnTo>
                    <a:pt x="378" y="50"/>
                  </a:lnTo>
                  <a:lnTo>
                    <a:pt x="384" y="55"/>
                  </a:lnTo>
                  <a:lnTo>
                    <a:pt x="389" y="55"/>
                  </a:lnTo>
                  <a:lnTo>
                    <a:pt x="395" y="55"/>
                  </a:lnTo>
                  <a:lnTo>
                    <a:pt x="406" y="55"/>
                  </a:lnTo>
                  <a:lnTo>
                    <a:pt x="411" y="55"/>
                  </a:lnTo>
                  <a:lnTo>
                    <a:pt x="417" y="55"/>
                  </a:lnTo>
                  <a:lnTo>
                    <a:pt x="422" y="55"/>
                  </a:lnTo>
                  <a:lnTo>
                    <a:pt x="434" y="55"/>
                  </a:lnTo>
                  <a:lnTo>
                    <a:pt x="439" y="55"/>
                  </a:lnTo>
                  <a:lnTo>
                    <a:pt x="445" y="55"/>
                  </a:lnTo>
                  <a:lnTo>
                    <a:pt x="450" y="55"/>
                  </a:lnTo>
                  <a:lnTo>
                    <a:pt x="461" y="55"/>
                  </a:lnTo>
                  <a:lnTo>
                    <a:pt x="467" y="55"/>
                  </a:lnTo>
                  <a:lnTo>
                    <a:pt x="473" y="55"/>
                  </a:lnTo>
                  <a:lnTo>
                    <a:pt x="478" y="55"/>
                  </a:lnTo>
                  <a:lnTo>
                    <a:pt x="489" y="55"/>
                  </a:lnTo>
                  <a:lnTo>
                    <a:pt x="495" y="55"/>
                  </a:lnTo>
                  <a:lnTo>
                    <a:pt x="500" y="55"/>
                  </a:lnTo>
                  <a:lnTo>
                    <a:pt x="511" y="55"/>
                  </a:lnTo>
                </a:path>
              </a:pathLst>
            </a:custGeom>
            <a:noFill/>
            <a:ln w="17463" cap="flat">
              <a:solidFill>
                <a:srgbClr val="FF000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41" name="Freeform 1133">
              <a:extLst>
                <a:ext uri="{FF2B5EF4-FFF2-40B4-BE49-F238E27FC236}">
                  <a16:creationId xmlns:a16="http://schemas.microsoft.com/office/drawing/2014/main" id="{72B0A80D-96D8-1484-53D9-820FD7C59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054"/>
              <a:ext cx="885" cy="467"/>
            </a:xfrm>
            <a:custGeom>
              <a:avLst/>
              <a:gdLst>
                <a:gd name="T0" fmla="*/ 11 w 885"/>
                <a:gd name="T1" fmla="*/ 456 h 467"/>
                <a:gd name="T2" fmla="*/ 34 w 885"/>
                <a:gd name="T3" fmla="*/ 356 h 467"/>
                <a:gd name="T4" fmla="*/ 56 w 885"/>
                <a:gd name="T5" fmla="*/ 239 h 467"/>
                <a:gd name="T6" fmla="*/ 73 w 885"/>
                <a:gd name="T7" fmla="*/ 144 h 467"/>
                <a:gd name="T8" fmla="*/ 95 w 885"/>
                <a:gd name="T9" fmla="*/ 77 h 467"/>
                <a:gd name="T10" fmla="*/ 117 w 885"/>
                <a:gd name="T11" fmla="*/ 39 h 467"/>
                <a:gd name="T12" fmla="*/ 139 w 885"/>
                <a:gd name="T13" fmla="*/ 16 h 467"/>
                <a:gd name="T14" fmla="*/ 156 w 885"/>
                <a:gd name="T15" fmla="*/ 5 h 467"/>
                <a:gd name="T16" fmla="*/ 178 w 885"/>
                <a:gd name="T17" fmla="*/ 5 h 467"/>
                <a:gd name="T18" fmla="*/ 201 w 885"/>
                <a:gd name="T19" fmla="*/ 5 h 467"/>
                <a:gd name="T20" fmla="*/ 223 w 885"/>
                <a:gd name="T21" fmla="*/ 5 h 467"/>
                <a:gd name="T22" fmla="*/ 239 w 885"/>
                <a:gd name="T23" fmla="*/ 5 h 467"/>
                <a:gd name="T24" fmla="*/ 262 w 885"/>
                <a:gd name="T25" fmla="*/ 11 h 467"/>
                <a:gd name="T26" fmla="*/ 284 w 885"/>
                <a:gd name="T27" fmla="*/ 16 h 467"/>
                <a:gd name="T28" fmla="*/ 306 w 885"/>
                <a:gd name="T29" fmla="*/ 22 h 467"/>
                <a:gd name="T30" fmla="*/ 323 w 885"/>
                <a:gd name="T31" fmla="*/ 33 h 467"/>
                <a:gd name="T32" fmla="*/ 345 w 885"/>
                <a:gd name="T33" fmla="*/ 39 h 467"/>
                <a:gd name="T34" fmla="*/ 367 w 885"/>
                <a:gd name="T35" fmla="*/ 50 h 467"/>
                <a:gd name="T36" fmla="*/ 390 w 885"/>
                <a:gd name="T37" fmla="*/ 61 h 467"/>
                <a:gd name="T38" fmla="*/ 412 w 885"/>
                <a:gd name="T39" fmla="*/ 72 h 467"/>
                <a:gd name="T40" fmla="*/ 429 w 885"/>
                <a:gd name="T41" fmla="*/ 83 h 467"/>
                <a:gd name="T42" fmla="*/ 451 w 885"/>
                <a:gd name="T43" fmla="*/ 100 h 467"/>
                <a:gd name="T44" fmla="*/ 473 w 885"/>
                <a:gd name="T45" fmla="*/ 111 h 467"/>
                <a:gd name="T46" fmla="*/ 495 w 885"/>
                <a:gd name="T47" fmla="*/ 128 h 467"/>
                <a:gd name="T48" fmla="*/ 512 w 885"/>
                <a:gd name="T49" fmla="*/ 144 h 467"/>
                <a:gd name="T50" fmla="*/ 534 w 885"/>
                <a:gd name="T51" fmla="*/ 166 h 467"/>
                <a:gd name="T52" fmla="*/ 557 w 885"/>
                <a:gd name="T53" fmla="*/ 183 h 467"/>
                <a:gd name="T54" fmla="*/ 579 w 885"/>
                <a:gd name="T55" fmla="*/ 200 h 467"/>
                <a:gd name="T56" fmla="*/ 595 w 885"/>
                <a:gd name="T57" fmla="*/ 217 h 467"/>
                <a:gd name="T58" fmla="*/ 618 w 885"/>
                <a:gd name="T59" fmla="*/ 239 h 467"/>
                <a:gd name="T60" fmla="*/ 640 w 885"/>
                <a:gd name="T61" fmla="*/ 255 h 467"/>
                <a:gd name="T62" fmla="*/ 662 w 885"/>
                <a:gd name="T63" fmla="*/ 272 h 467"/>
                <a:gd name="T64" fmla="*/ 679 w 885"/>
                <a:gd name="T65" fmla="*/ 289 h 467"/>
                <a:gd name="T66" fmla="*/ 701 w 885"/>
                <a:gd name="T67" fmla="*/ 306 h 467"/>
                <a:gd name="T68" fmla="*/ 723 w 885"/>
                <a:gd name="T69" fmla="*/ 322 h 467"/>
                <a:gd name="T70" fmla="*/ 746 w 885"/>
                <a:gd name="T71" fmla="*/ 333 h 467"/>
                <a:gd name="T72" fmla="*/ 768 w 885"/>
                <a:gd name="T73" fmla="*/ 350 h 467"/>
                <a:gd name="T74" fmla="*/ 785 w 885"/>
                <a:gd name="T75" fmla="*/ 361 h 467"/>
                <a:gd name="T76" fmla="*/ 807 w 885"/>
                <a:gd name="T77" fmla="*/ 372 h 467"/>
                <a:gd name="T78" fmla="*/ 829 w 885"/>
                <a:gd name="T79" fmla="*/ 383 h 467"/>
                <a:gd name="T80" fmla="*/ 851 w 885"/>
                <a:gd name="T81" fmla="*/ 395 h 467"/>
                <a:gd name="T82" fmla="*/ 868 w 885"/>
                <a:gd name="T83" fmla="*/ 406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5" h="467">
                  <a:moveTo>
                    <a:pt x="0" y="467"/>
                  </a:moveTo>
                  <a:lnTo>
                    <a:pt x="6" y="467"/>
                  </a:lnTo>
                  <a:lnTo>
                    <a:pt x="11" y="456"/>
                  </a:lnTo>
                  <a:lnTo>
                    <a:pt x="17" y="433"/>
                  </a:lnTo>
                  <a:lnTo>
                    <a:pt x="28" y="400"/>
                  </a:lnTo>
                  <a:lnTo>
                    <a:pt x="34" y="356"/>
                  </a:lnTo>
                  <a:lnTo>
                    <a:pt x="39" y="311"/>
                  </a:lnTo>
                  <a:lnTo>
                    <a:pt x="45" y="272"/>
                  </a:lnTo>
                  <a:lnTo>
                    <a:pt x="56" y="239"/>
                  </a:lnTo>
                  <a:lnTo>
                    <a:pt x="61" y="205"/>
                  </a:lnTo>
                  <a:lnTo>
                    <a:pt x="67" y="172"/>
                  </a:lnTo>
                  <a:lnTo>
                    <a:pt x="73" y="144"/>
                  </a:lnTo>
                  <a:lnTo>
                    <a:pt x="84" y="116"/>
                  </a:lnTo>
                  <a:lnTo>
                    <a:pt x="89" y="100"/>
                  </a:lnTo>
                  <a:lnTo>
                    <a:pt x="95" y="77"/>
                  </a:lnTo>
                  <a:lnTo>
                    <a:pt x="100" y="61"/>
                  </a:lnTo>
                  <a:lnTo>
                    <a:pt x="112" y="50"/>
                  </a:lnTo>
                  <a:lnTo>
                    <a:pt x="117" y="39"/>
                  </a:lnTo>
                  <a:lnTo>
                    <a:pt x="123" y="33"/>
                  </a:lnTo>
                  <a:lnTo>
                    <a:pt x="128" y="22"/>
                  </a:lnTo>
                  <a:lnTo>
                    <a:pt x="139" y="16"/>
                  </a:lnTo>
                  <a:lnTo>
                    <a:pt x="145" y="16"/>
                  </a:lnTo>
                  <a:lnTo>
                    <a:pt x="150" y="11"/>
                  </a:lnTo>
                  <a:lnTo>
                    <a:pt x="156" y="5"/>
                  </a:lnTo>
                  <a:lnTo>
                    <a:pt x="167" y="5"/>
                  </a:lnTo>
                  <a:lnTo>
                    <a:pt x="173" y="5"/>
                  </a:lnTo>
                  <a:lnTo>
                    <a:pt x="178" y="5"/>
                  </a:lnTo>
                  <a:lnTo>
                    <a:pt x="184" y="5"/>
                  </a:lnTo>
                  <a:lnTo>
                    <a:pt x="195" y="0"/>
                  </a:lnTo>
                  <a:lnTo>
                    <a:pt x="201" y="5"/>
                  </a:lnTo>
                  <a:lnTo>
                    <a:pt x="206" y="5"/>
                  </a:lnTo>
                  <a:lnTo>
                    <a:pt x="212" y="5"/>
                  </a:lnTo>
                  <a:lnTo>
                    <a:pt x="223" y="5"/>
                  </a:lnTo>
                  <a:lnTo>
                    <a:pt x="228" y="5"/>
                  </a:lnTo>
                  <a:lnTo>
                    <a:pt x="234" y="5"/>
                  </a:lnTo>
                  <a:lnTo>
                    <a:pt x="239" y="5"/>
                  </a:lnTo>
                  <a:lnTo>
                    <a:pt x="251" y="11"/>
                  </a:lnTo>
                  <a:lnTo>
                    <a:pt x="256" y="11"/>
                  </a:lnTo>
                  <a:lnTo>
                    <a:pt x="262" y="11"/>
                  </a:lnTo>
                  <a:lnTo>
                    <a:pt x="267" y="16"/>
                  </a:lnTo>
                  <a:lnTo>
                    <a:pt x="278" y="16"/>
                  </a:lnTo>
                  <a:lnTo>
                    <a:pt x="284" y="16"/>
                  </a:lnTo>
                  <a:lnTo>
                    <a:pt x="290" y="22"/>
                  </a:lnTo>
                  <a:lnTo>
                    <a:pt x="295" y="22"/>
                  </a:lnTo>
                  <a:lnTo>
                    <a:pt x="306" y="22"/>
                  </a:lnTo>
                  <a:lnTo>
                    <a:pt x="312" y="27"/>
                  </a:lnTo>
                  <a:lnTo>
                    <a:pt x="317" y="27"/>
                  </a:lnTo>
                  <a:lnTo>
                    <a:pt x="323" y="33"/>
                  </a:lnTo>
                  <a:lnTo>
                    <a:pt x="334" y="33"/>
                  </a:lnTo>
                  <a:lnTo>
                    <a:pt x="340" y="39"/>
                  </a:lnTo>
                  <a:lnTo>
                    <a:pt x="345" y="39"/>
                  </a:lnTo>
                  <a:lnTo>
                    <a:pt x="356" y="44"/>
                  </a:lnTo>
                  <a:lnTo>
                    <a:pt x="362" y="44"/>
                  </a:lnTo>
                  <a:lnTo>
                    <a:pt x="367" y="50"/>
                  </a:lnTo>
                  <a:lnTo>
                    <a:pt x="373" y="55"/>
                  </a:lnTo>
                  <a:lnTo>
                    <a:pt x="384" y="55"/>
                  </a:lnTo>
                  <a:lnTo>
                    <a:pt x="390" y="61"/>
                  </a:lnTo>
                  <a:lnTo>
                    <a:pt x="395" y="66"/>
                  </a:lnTo>
                  <a:lnTo>
                    <a:pt x="401" y="66"/>
                  </a:lnTo>
                  <a:lnTo>
                    <a:pt x="412" y="72"/>
                  </a:lnTo>
                  <a:lnTo>
                    <a:pt x="417" y="77"/>
                  </a:lnTo>
                  <a:lnTo>
                    <a:pt x="423" y="77"/>
                  </a:lnTo>
                  <a:lnTo>
                    <a:pt x="429" y="83"/>
                  </a:lnTo>
                  <a:lnTo>
                    <a:pt x="440" y="89"/>
                  </a:lnTo>
                  <a:lnTo>
                    <a:pt x="445" y="94"/>
                  </a:lnTo>
                  <a:lnTo>
                    <a:pt x="451" y="100"/>
                  </a:lnTo>
                  <a:lnTo>
                    <a:pt x="456" y="105"/>
                  </a:lnTo>
                  <a:lnTo>
                    <a:pt x="468" y="111"/>
                  </a:lnTo>
                  <a:lnTo>
                    <a:pt x="473" y="111"/>
                  </a:lnTo>
                  <a:lnTo>
                    <a:pt x="479" y="116"/>
                  </a:lnTo>
                  <a:lnTo>
                    <a:pt x="484" y="122"/>
                  </a:lnTo>
                  <a:lnTo>
                    <a:pt x="495" y="128"/>
                  </a:lnTo>
                  <a:lnTo>
                    <a:pt x="501" y="133"/>
                  </a:lnTo>
                  <a:lnTo>
                    <a:pt x="506" y="139"/>
                  </a:lnTo>
                  <a:lnTo>
                    <a:pt x="512" y="144"/>
                  </a:lnTo>
                  <a:lnTo>
                    <a:pt x="523" y="150"/>
                  </a:lnTo>
                  <a:lnTo>
                    <a:pt x="529" y="161"/>
                  </a:lnTo>
                  <a:lnTo>
                    <a:pt x="534" y="166"/>
                  </a:lnTo>
                  <a:lnTo>
                    <a:pt x="540" y="172"/>
                  </a:lnTo>
                  <a:lnTo>
                    <a:pt x="551" y="178"/>
                  </a:lnTo>
                  <a:lnTo>
                    <a:pt x="557" y="183"/>
                  </a:lnTo>
                  <a:lnTo>
                    <a:pt x="562" y="189"/>
                  </a:lnTo>
                  <a:lnTo>
                    <a:pt x="568" y="194"/>
                  </a:lnTo>
                  <a:lnTo>
                    <a:pt x="579" y="200"/>
                  </a:lnTo>
                  <a:lnTo>
                    <a:pt x="584" y="205"/>
                  </a:lnTo>
                  <a:lnTo>
                    <a:pt x="590" y="211"/>
                  </a:lnTo>
                  <a:lnTo>
                    <a:pt x="595" y="217"/>
                  </a:lnTo>
                  <a:lnTo>
                    <a:pt x="607" y="228"/>
                  </a:lnTo>
                  <a:lnTo>
                    <a:pt x="612" y="233"/>
                  </a:lnTo>
                  <a:lnTo>
                    <a:pt x="618" y="239"/>
                  </a:lnTo>
                  <a:lnTo>
                    <a:pt x="623" y="244"/>
                  </a:lnTo>
                  <a:lnTo>
                    <a:pt x="634" y="250"/>
                  </a:lnTo>
                  <a:lnTo>
                    <a:pt x="640" y="255"/>
                  </a:lnTo>
                  <a:lnTo>
                    <a:pt x="646" y="261"/>
                  </a:lnTo>
                  <a:lnTo>
                    <a:pt x="651" y="267"/>
                  </a:lnTo>
                  <a:lnTo>
                    <a:pt x="662" y="272"/>
                  </a:lnTo>
                  <a:lnTo>
                    <a:pt x="668" y="278"/>
                  </a:lnTo>
                  <a:lnTo>
                    <a:pt x="673" y="283"/>
                  </a:lnTo>
                  <a:lnTo>
                    <a:pt x="679" y="289"/>
                  </a:lnTo>
                  <a:lnTo>
                    <a:pt x="690" y="294"/>
                  </a:lnTo>
                  <a:lnTo>
                    <a:pt x="696" y="300"/>
                  </a:lnTo>
                  <a:lnTo>
                    <a:pt x="701" y="306"/>
                  </a:lnTo>
                  <a:lnTo>
                    <a:pt x="712" y="311"/>
                  </a:lnTo>
                  <a:lnTo>
                    <a:pt x="718" y="317"/>
                  </a:lnTo>
                  <a:lnTo>
                    <a:pt x="723" y="322"/>
                  </a:lnTo>
                  <a:lnTo>
                    <a:pt x="729" y="322"/>
                  </a:lnTo>
                  <a:lnTo>
                    <a:pt x="740" y="328"/>
                  </a:lnTo>
                  <a:lnTo>
                    <a:pt x="746" y="333"/>
                  </a:lnTo>
                  <a:lnTo>
                    <a:pt x="751" y="339"/>
                  </a:lnTo>
                  <a:lnTo>
                    <a:pt x="757" y="344"/>
                  </a:lnTo>
                  <a:lnTo>
                    <a:pt x="768" y="350"/>
                  </a:lnTo>
                  <a:lnTo>
                    <a:pt x="773" y="350"/>
                  </a:lnTo>
                  <a:lnTo>
                    <a:pt x="779" y="356"/>
                  </a:lnTo>
                  <a:lnTo>
                    <a:pt x="785" y="361"/>
                  </a:lnTo>
                  <a:lnTo>
                    <a:pt x="796" y="367"/>
                  </a:lnTo>
                  <a:lnTo>
                    <a:pt x="801" y="367"/>
                  </a:lnTo>
                  <a:lnTo>
                    <a:pt x="807" y="372"/>
                  </a:lnTo>
                  <a:lnTo>
                    <a:pt x="812" y="378"/>
                  </a:lnTo>
                  <a:lnTo>
                    <a:pt x="824" y="378"/>
                  </a:lnTo>
                  <a:lnTo>
                    <a:pt x="829" y="383"/>
                  </a:lnTo>
                  <a:lnTo>
                    <a:pt x="835" y="389"/>
                  </a:lnTo>
                  <a:lnTo>
                    <a:pt x="840" y="389"/>
                  </a:lnTo>
                  <a:lnTo>
                    <a:pt x="851" y="395"/>
                  </a:lnTo>
                  <a:lnTo>
                    <a:pt x="857" y="395"/>
                  </a:lnTo>
                  <a:lnTo>
                    <a:pt x="862" y="400"/>
                  </a:lnTo>
                  <a:lnTo>
                    <a:pt x="868" y="406"/>
                  </a:lnTo>
                  <a:lnTo>
                    <a:pt x="879" y="406"/>
                  </a:lnTo>
                  <a:lnTo>
                    <a:pt x="885" y="411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42" name="Freeform 1134">
              <a:extLst>
                <a:ext uri="{FF2B5EF4-FFF2-40B4-BE49-F238E27FC236}">
                  <a16:creationId xmlns:a16="http://schemas.microsoft.com/office/drawing/2014/main" id="{6E7CC82C-0660-6925-A448-903FA9980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2465"/>
              <a:ext cx="511" cy="56"/>
            </a:xfrm>
            <a:custGeom>
              <a:avLst/>
              <a:gdLst>
                <a:gd name="T0" fmla="*/ 5 w 511"/>
                <a:gd name="T1" fmla="*/ 0 h 56"/>
                <a:gd name="T2" fmla="*/ 22 w 511"/>
                <a:gd name="T3" fmla="*/ 6 h 56"/>
                <a:gd name="T4" fmla="*/ 33 w 511"/>
                <a:gd name="T5" fmla="*/ 11 h 56"/>
                <a:gd name="T6" fmla="*/ 50 w 511"/>
                <a:gd name="T7" fmla="*/ 17 h 56"/>
                <a:gd name="T8" fmla="*/ 61 w 511"/>
                <a:gd name="T9" fmla="*/ 17 h 56"/>
                <a:gd name="T10" fmla="*/ 78 w 511"/>
                <a:gd name="T11" fmla="*/ 22 h 56"/>
                <a:gd name="T12" fmla="*/ 89 w 511"/>
                <a:gd name="T13" fmla="*/ 28 h 56"/>
                <a:gd name="T14" fmla="*/ 105 w 511"/>
                <a:gd name="T15" fmla="*/ 28 h 56"/>
                <a:gd name="T16" fmla="*/ 117 w 511"/>
                <a:gd name="T17" fmla="*/ 34 h 56"/>
                <a:gd name="T18" fmla="*/ 133 w 511"/>
                <a:gd name="T19" fmla="*/ 34 h 56"/>
                <a:gd name="T20" fmla="*/ 144 w 511"/>
                <a:gd name="T21" fmla="*/ 39 h 56"/>
                <a:gd name="T22" fmla="*/ 161 w 511"/>
                <a:gd name="T23" fmla="*/ 39 h 56"/>
                <a:gd name="T24" fmla="*/ 172 w 511"/>
                <a:gd name="T25" fmla="*/ 39 h 56"/>
                <a:gd name="T26" fmla="*/ 189 w 511"/>
                <a:gd name="T27" fmla="*/ 45 h 56"/>
                <a:gd name="T28" fmla="*/ 200 w 511"/>
                <a:gd name="T29" fmla="*/ 45 h 56"/>
                <a:gd name="T30" fmla="*/ 217 w 511"/>
                <a:gd name="T31" fmla="*/ 45 h 56"/>
                <a:gd name="T32" fmla="*/ 228 w 511"/>
                <a:gd name="T33" fmla="*/ 45 h 56"/>
                <a:gd name="T34" fmla="*/ 244 w 511"/>
                <a:gd name="T35" fmla="*/ 50 h 56"/>
                <a:gd name="T36" fmla="*/ 256 w 511"/>
                <a:gd name="T37" fmla="*/ 50 h 56"/>
                <a:gd name="T38" fmla="*/ 272 w 511"/>
                <a:gd name="T39" fmla="*/ 50 h 56"/>
                <a:gd name="T40" fmla="*/ 283 w 511"/>
                <a:gd name="T41" fmla="*/ 50 h 56"/>
                <a:gd name="T42" fmla="*/ 300 w 511"/>
                <a:gd name="T43" fmla="*/ 50 h 56"/>
                <a:gd name="T44" fmla="*/ 311 w 511"/>
                <a:gd name="T45" fmla="*/ 56 h 56"/>
                <a:gd name="T46" fmla="*/ 328 w 511"/>
                <a:gd name="T47" fmla="*/ 56 h 56"/>
                <a:gd name="T48" fmla="*/ 339 w 511"/>
                <a:gd name="T49" fmla="*/ 56 h 56"/>
                <a:gd name="T50" fmla="*/ 356 w 511"/>
                <a:gd name="T51" fmla="*/ 56 h 56"/>
                <a:gd name="T52" fmla="*/ 367 w 511"/>
                <a:gd name="T53" fmla="*/ 56 h 56"/>
                <a:gd name="T54" fmla="*/ 384 w 511"/>
                <a:gd name="T55" fmla="*/ 56 h 56"/>
                <a:gd name="T56" fmla="*/ 395 w 511"/>
                <a:gd name="T57" fmla="*/ 56 h 56"/>
                <a:gd name="T58" fmla="*/ 411 w 511"/>
                <a:gd name="T59" fmla="*/ 56 h 56"/>
                <a:gd name="T60" fmla="*/ 422 w 511"/>
                <a:gd name="T61" fmla="*/ 56 h 56"/>
                <a:gd name="T62" fmla="*/ 439 w 511"/>
                <a:gd name="T63" fmla="*/ 56 h 56"/>
                <a:gd name="T64" fmla="*/ 450 w 511"/>
                <a:gd name="T65" fmla="*/ 56 h 56"/>
                <a:gd name="T66" fmla="*/ 467 w 511"/>
                <a:gd name="T67" fmla="*/ 56 h 56"/>
                <a:gd name="T68" fmla="*/ 478 w 511"/>
                <a:gd name="T69" fmla="*/ 56 h 56"/>
                <a:gd name="T70" fmla="*/ 495 w 511"/>
                <a:gd name="T71" fmla="*/ 56 h 56"/>
                <a:gd name="T72" fmla="*/ 511 w 511"/>
                <a:gd name="T7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1" h="56">
                  <a:moveTo>
                    <a:pt x="0" y="0"/>
                  </a:moveTo>
                  <a:lnTo>
                    <a:pt x="5" y="0"/>
                  </a:lnTo>
                  <a:lnTo>
                    <a:pt x="11" y="6"/>
                  </a:lnTo>
                  <a:lnTo>
                    <a:pt x="22" y="6"/>
                  </a:lnTo>
                  <a:lnTo>
                    <a:pt x="28" y="6"/>
                  </a:lnTo>
                  <a:lnTo>
                    <a:pt x="33" y="11"/>
                  </a:lnTo>
                  <a:lnTo>
                    <a:pt x="39" y="11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61" y="17"/>
                  </a:lnTo>
                  <a:lnTo>
                    <a:pt x="66" y="22"/>
                  </a:lnTo>
                  <a:lnTo>
                    <a:pt x="78" y="22"/>
                  </a:lnTo>
                  <a:lnTo>
                    <a:pt x="83" y="22"/>
                  </a:lnTo>
                  <a:lnTo>
                    <a:pt x="89" y="28"/>
                  </a:lnTo>
                  <a:lnTo>
                    <a:pt x="94" y="28"/>
                  </a:lnTo>
                  <a:lnTo>
                    <a:pt x="105" y="28"/>
                  </a:lnTo>
                  <a:lnTo>
                    <a:pt x="111" y="28"/>
                  </a:lnTo>
                  <a:lnTo>
                    <a:pt x="117" y="34"/>
                  </a:lnTo>
                  <a:lnTo>
                    <a:pt x="122" y="34"/>
                  </a:lnTo>
                  <a:lnTo>
                    <a:pt x="133" y="34"/>
                  </a:lnTo>
                  <a:lnTo>
                    <a:pt x="139" y="34"/>
                  </a:lnTo>
                  <a:lnTo>
                    <a:pt x="144" y="39"/>
                  </a:lnTo>
                  <a:lnTo>
                    <a:pt x="150" y="39"/>
                  </a:lnTo>
                  <a:lnTo>
                    <a:pt x="161" y="39"/>
                  </a:lnTo>
                  <a:lnTo>
                    <a:pt x="167" y="39"/>
                  </a:lnTo>
                  <a:lnTo>
                    <a:pt x="172" y="39"/>
                  </a:lnTo>
                  <a:lnTo>
                    <a:pt x="183" y="45"/>
                  </a:lnTo>
                  <a:lnTo>
                    <a:pt x="189" y="45"/>
                  </a:lnTo>
                  <a:lnTo>
                    <a:pt x="194" y="45"/>
                  </a:lnTo>
                  <a:lnTo>
                    <a:pt x="200" y="45"/>
                  </a:lnTo>
                  <a:lnTo>
                    <a:pt x="211" y="45"/>
                  </a:lnTo>
                  <a:lnTo>
                    <a:pt x="217" y="45"/>
                  </a:lnTo>
                  <a:lnTo>
                    <a:pt x="222" y="45"/>
                  </a:lnTo>
                  <a:lnTo>
                    <a:pt x="228" y="45"/>
                  </a:lnTo>
                  <a:lnTo>
                    <a:pt x="239" y="50"/>
                  </a:lnTo>
                  <a:lnTo>
                    <a:pt x="244" y="50"/>
                  </a:lnTo>
                  <a:lnTo>
                    <a:pt x="250" y="50"/>
                  </a:lnTo>
                  <a:lnTo>
                    <a:pt x="256" y="50"/>
                  </a:lnTo>
                  <a:lnTo>
                    <a:pt x="267" y="50"/>
                  </a:lnTo>
                  <a:lnTo>
                    <a:pt x="272" y="50"/>
                  </a:lnTo>
                  <a:lnTo>
                    <a:pt x="278" y="50"/>
                  </a:lnTo>
                  <a:lnTo>
                    <a:pt x="283" y="50"/>
                  </a:lnTo>
                  <a:lnTo>
                    <a:pt x="295" y="50"/>
                  </a:lnTo>
                  <a:lnTo>
                    <a:pt x="300" y="50"/>
                  </a:lnTo>
                  <a:lnTo>
                    <a:pt x="306" y="50"/>
                  </a:lnTo>
                  <a:lnTo>
                    <a:pt x="311" y="56"/>
                  </a:lnTo>
                  <a:lnTo>
                    <a:pt x="322" y="56"/>
                  </a:lnTo>
                  <a:lnTo>
                    <a:pt x="328" y="56"/>
                  </a:lnTo>
                  <a:lnTo>
                    <a:pt x="333" y="56"/>
                  </a:lnTo>
                  <a:lnTo>
                    <a:pt x="339" y="56"/>
                  </a:lnTo>
                  <a:lnTo>
                    <a:pt x="350" y="56"/>
                  </a:lnTo>
                  <a:lnTo>
                    <a:pt x="356" y="56"/>
                  </a:lnTo>
                  <a:lnTo>
                    <a:pt x="361" y="56"/>
                  </a:lnTo>
                  <a:lnTo>
                    <a:pt x="367" y="56"/>
                  </a:lnTo>
                  <a:lnTo>
                    <a:pt x="378" y="56"/>
                  </a:lnTo>
                  <a:lnTo>
                    <a:pt x="384" y="56"/>
                  </a:lnTo>
                  <a:lnTo>
                    <a:pt x="389" y="56"/>
                  </a:lnTo>
                  <a:lnTo>
                    <a:pt x="395" y="56"/>
                  </a:lnTo>
                  <a:lnTo>
                    <a:pt x="406" y="56"/>
                  </a:lnTo>
                  <a:lnTo>
                    <a:pt x="411" y="56"/>
                  </a:lnTo>
                  <a:lnTo>
                    <a:pt x="417" y="56"/>
                  </a:lnTo>
                  <a:lnTo>
                    <a:pt x="422" y="56"/>
                  </a:lnTo>
                  <a:lnTo>
                    <a:pt x="434" y="56"/>
                  </a:lnTo>
                  <a:lnTo>
                    <a:pt x="439" y="56"/>
                  </a:lnTo>
                  <a:lnTo>
                    <a:pt x="445" y="56"/>
                  </a:lnTo>
                  <a:lnTo>
                    <a:pt x="450" y="56"/>
                  </a:lnTo>
                  <a:lnTo>
                    <a:pt x="461" y="56"/>
                  </a:lnTo>
                  <a:lnTo>
                    <a:pt x="467" y="56"/>
                  </a:lnTo>
                  <a:lnTo>
                    <a:pt x="473" y="56"/>
                  </a:lnTo>
                  <a:lnTo>
                    <a:pt x="478" y="56"/>
                  </a:lnTo>
                  <a:lnTo>
                    <a:pt x="489" y="56"/>
                  </a:lnTo>
                  <a:lnTo>
                    <a:pt x="495" y="56"/>
                  </a:lnTo>
                  <a:lnTo>
                    <a:pt x="500" y="56"/>
                  </a:lnTo>
                  <a:lnTo>
                    <a:pt x="511" y="56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43" name="Freeform 1135">
              <a:extLst>
                <a:ext uri="{FF2B5EF4-FFF2-40B4-BE49-F238E27FC236}">
                  <a16:creationId xmlns:a16="http://schemas.microsoft.com/office/drawing/2014/main" id="{EFF8A35A-A49B-7DFE-76E8-46734A41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176"/>
              <a:ext cx="885" cy="345"/>
            </a:xfrm>
            <a:custGeom>
              <a:avLst/>
              <a:gdLst>
                <a:gd name="T0" fmla="*/ 11 w 885"/>
                <a:gd name="T1" fmla="*/ 345 h 345"/>
                <a:gd name="T2" fmla="*/ 34 w 885"/>
                <a:gd name="T3" fmla="*/ 345 h 345"/>
                <a:gd name="T4" fmla="*/ 56 w 885"/>
                <a:gd name="T5" fmla="*/ 345 h 345"/>
                <a:gd name="T6" fmla="*/ 73 w 885"/>
                <a:gd name="T7" fmla="*/ 345 h 345"/>
                <a:gd name="T8" fmla="*/ 95 w 885"/>
                <a:gd name="T9" fmla="*/ 339 h 345"/>
                <a:gd name="T10" fmla="*/ 117 w 885"/>
                <a:gd name="T11" fmla="*/ 339 h 345"/>
                <a:gd name="T12" fmla="*/ 139 w 885"/>
                <a:gd name="T13" fmla="*/ 334 h 345"/>
                <a:gd name="T14" fmla="*/ 156 w 885"/>
                <a:gd name="T15" fmla="*/ 328 h 345"/>
                <a:gd name="T16" fmla="*/ 178 w 885"/>
                <a:gd name="T17" fmla="*/ 323 h 345"/>
                <a:gd name="T18" fmla="*/ 201 w 885"/>
                <a:gd name="T19" fmla="*/ 317 h 345"/>
                <a:gd name="T20" fmla="*/ 223 w 885"/>
                <a:gd name="T21" fmla="*/ 311 h 345"/>
                <a:gd name="T22" fmla="*/ 239 w 885"/>
                <a:gd name="T23" fmla="*/ 300 h 345"/>
                <a:gd name="T24" fmla="*/ 262 w 885"/>
                <a:gd name="T25" fmla="*/ 295 h 345"/>
                <a:gd name="T26" fmla="*/ 284 w 885"/>
                <a:gd name="T27" fmla="*/ 284 h 345"/>
                <a:gd name="T28" fmla="*/ 306 w 885"/>
                <a:gd name="T29" fmla="*/ 273 h 345"/>
                <a:gd name="T30" fmla="*/ 323 w 885"/>
                <a:gd name="T31" fmla="*/ 267 h 345"/>
                <a:gd name="T32" fmla="*/ 345 w 885"/>
                <a:gd name="T33" fmla="*/ 256 h 345"/>
                <a:gd name="T34" fmla="*/ 367 w 885"/>
                <a:gd name="T35" fmla="*/ 245 h 345"/>
                <a:gd name="T36" fmla="*/ 390 w 885"/>
                <a:gd name="T37" fmla="*/ 234 h 345"/>
                <a:gd name="T38" fmla="*/ 412 w 885"/>
                <a:gd name="T39" fmla="*/ 222 h 345"/>
                <a:gd name="T40" fmla="*/ 429 w 885"/>
                <a:gd name="T41" fmla="*/ 211 h 345"/>
                <a:gd name="T42" fmla="*/ 451 w 885"/>
                <a:gd name="T43" fmla="*/ 200 h 345"/>
                <a:gd name="T44" fmla="*/ 473 w 885"/>
                <a:gd name="T45" fmla="*/ 189 h 345"/>
                <a:gd name="T46" fmla="*/ 495 w 885"/>
                <a:gd name="T47" fmla="*/ 172 h 345"/>
                <a:gd name="T48" fmla="*/ 512 w 885"/>
                <a:gd name="T49" fmla="*/ 161 h 345"/>
                <a:gd name="T50" fmla="*/ 534 w 885"/>
                <a:gd name="T51" fmla="*/ 150 h 345"/>
                <a:gd name="T52" fmla="*/ 557 w 885"/>
                <a:gd name="T53" fmla="*/ 139 h 345"/>
                <a:gd name="T54" fmla="*/ 579 w 885"/>
                <a:gd name="T55" fmla="*/ 128 h 345"/>
                <a:gd name="T56" fmla="*/ 595 w 885"/>
                <a:gd name="T57" fmla="*/ 117 h 345"/>
                <a:gd name="T58" fmla="*/ 618 w 885"/>
                <a:gd name="T59" fmla="*/ 106 h 345"/>
                <a:gd name="T60" fmla="*/ 640 w 885"/>
                <a:gd name="T61" fmla="*/ 95 h 345"/>
                <a:gd name="T62" fmla="*/ 662 w 885"/>
                <a:gd name="T63" fmla="*/ 83 h 345"/>
                <a:gd name="T64" fmla="*/ 679 w 885"/>
                <a:gd name="T65" fmla="*/ 72 h 345"/>
                <a:gd name="T66" fmla="*/ 701 w 885"/>
                <a:gd name="T67" fmla="*/ 61 h 345"/>
                <a:gd name="T68" fmla="*/ 723 w 885"/>
                <a:gd name="T69" fmla="*/ 56 h 345"/>
                <a:gd name="T70" fmla="*/ 746 w 885"/>
                <a:gd name="T71" fmla="*/ 44 h 345"/>
                <a:gd name="T72" fmla="*/ 768 w 885"/>
                <a:gd name="T73" fmla="*/ 39 h 345"/>
                <a:gd name="T74" fmla="*/ 785 w 885"/>
                <a:gd name="T75" fmla="*/ 28 h 345"/>
                <a:gd name="T76" fmla="*/ 807 w 885"/>
                <a:gd name="T77" fmla="*/ 22 h 345"/>
                <a:gd name="T78" fmla="*/ 829 w 885"/>
                <a:gd name="T79" fmla="*/ 17 h 345"/>
                <a:gd name="T80" fmla="*/ 851 w 885"/>
                <a:gd name="T81" fmla="*/ 11 h 345"/>
                <a:gd name="T82" fmla="*/ 868 w 885"/>
                <a:gd name="T83" fmla="*/ 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5" h="345">
                  <a:moveTo>
                    <a:pt x="0" y="345"/>
                  </a:moveTo>
                  <a:lnTo>
                    <a:pt x="6" y="345"/>
                  </a:lnTo>
                  <a:lnTo>
                    <a:pt x="11" y="345"/>
                  </a:lnTo>
                  <a:lnTo>
                    <a:pt x="17" y="345"/>
                  </a:lnTo>
                  <a:lnTo>
                    <a:pt x="28" y="345"/>
                  </a:lnTo>
                  <a:lnTo>
                    <a:pt x="34" y="345"/>
                  </a:lnTo>
                  <a:lnTo>
                    <a:pt x="39" y="345"/>
                  </a:lnTo>
                  <a:lnTo>
                    <a:pt x="45" y="345"/>
                  </a:lnTo>
                  <a:lnTo>
                    <a:pt x="56" y="345"/>
                  </a:lnTo>
                  <a:lnTo>
                    <a:pt x="61" y="345"/>
                  </a:lnTo>
                  <a:lnTo>
                    <a:pt x="67" y="345"/>
                  </a:lnTo>
                  <a:lnTo>
                    <a:pt x="73" y="345"/>
                  </a:lnTo>
                  <a:lnTo>
                    <a:pt x="84" y="345"/>
                  </a:lnTo>
                  <a:lnTo>
                    <a:pt x="89" y="345"/>
                  </a:lnTo>
                  <a:lnTo>
                    <a:pt x="95" y="339"/>
                  </a:lnTo>
                  <a:lnTo>
                    <a:pt x="100" y="339"/>
                  </a:lnTo>
                  <a:lnTo>
                    <a:pt x="112" y="339"/>
                  </a:lnTo>
                  <a:lnTo>
                    <a:pt x="117" y="339"/>
                  </a:lnTo>
                  <a:lnTo>
                    <a:pt x="123" y="334"/>
                  </a:lnTo>
                  <a:lnTo>
                    <a:pt x="128" y="334"/>
                  </a:lnTo>
                  <a:lnTo>
                    <a:pt x="139" y="334"/>
                  </a:lnTo>
                  <a:lnTo>
                    <a:pt x="145" y="334"/>
                  </a:lnTo>
                  <a:lnTo>
                    <a:pt x="150" y="328"/>
                  </a:lnTo>
                  <a:lnTo>
                    <a:pt x="156" y="328"/>
                  </a:lnTo>
                  <a:lnTo>
                    <a:pt x="167" y="328"/>
                  </a:lnTo>
                  <a:lnTo>
                    <a:pt x="173" y="323"/>
                  </a:lnTo>
                  <a:lnTo>
                    <a:pt x="178" y="323"/>
                  </a:lnTo>
                  <a:lnTo>
                    <a:pt x="184" y="323"/>
                  </a:lnTo>
                  <a:lnTo>
                    <a:pt x="195" y="317"/>
                  </a:lnTo>
                  <a:lnTo>
                    <a:pt x="201" y="317"/>
                  </a:lnTo>
                  <a:lnTo>
                    <a:pt x="206" y="311"/>
                  </a:lnTo>
                  <a:lnTo>
                    <a:pt x="212" y="311"/>
                  </a:lnTo>
                  <a:lnTo>
                    <a:pt x="223" y="311"/>
                  </a:lnTo>
                  <a:lnTo>
                    <a:pt x="228" y="306"/>
                  </a:lnTo>
                  <a:lnTo>
                    <a:pt x="234" y="306"/>
                  </a:lnTo>
                  <a:lnTo>
                    <a:pt x="239" y="300"/>
                  </a:lnTo>
                  <a:lnTo>
                    <a:pt x="251" y="300"/>
                  </a:lnTo>
                  <a:lnTo>
                    <a:pt x="256" y="295"/>
                  </a:lnTo>
                  <a:lnTo>
                    <a:pt x="262" y="295"/>
                  </a:lnTo>
                  <a:lnTo>
                    <a:pt x="267" y="289"/>
                  </a:lnTo>
                  <a:lnTo>
                    <a:pt x="278" y="289"/>
                  </a:lnTo>
                  <a:lnTo>
                    <a:pt x="284" y="284"/>
                  </a:lnTo>
                  <a:lnTo>
                    <a:pt x="290" y="278"/>
                  </a:lnTo>
                  <a:lnTo>
                    <a:pt x="295" y="278"/>
                  </a:lnTo>
                  <a:lnTo>
                    <a:pt x="306" y="273"/>
                  </a:lnTo>
                  <a:lnTo>
                    <a:pt x="312" y="273"/>
                  </a:lnTo>
                  <a:lnTo>
                    <a:pt x="317" y="267"/>
                  </a:lnTo>
                  <a:lnTo>
                    <a:pt x="323" y="267"/>
                  </a:lnTo>
                  <a:lnTo>
                    <a:pt x="334" y="261"/>
                  </a:lnTo>
                  <a:lnTo>
                    <a:pt x="340" y="256"/>
                  </a:lnTo>
                  <a:lnTo>
                    <a:pt x="345" y="256"/>
                  </a:lnTo>
                  <a:lnTo>
                    <a:pt x="356" y="250"/>
                  </a:lnTo>
                  <a:lnTo>
                    <a:pt x="362" y="245"/>
                  </a:lnTo>
                  <a:lnTo>
                    <a:pt x="367" y="245"/>
                  </a:lnTo>
                  <a:lnTo>
                    <a:pt x="373" y="239"/>
                  </a:lnTo>
                  <a:lnTo>
                    <a:pt x="384" y="234"/>
                  </a:lnTo>
                  <a:lnTo>
                    <a:pt x="390" y="234"/>
                  </a:lnTo>
                  <a:lnTo>
                    <a:pt x="395" y="228"/>
                  </a:lnTo>
                  <a:lnTo>
                    <a:pt x="401" y="222"/>
                  </a:lnTo>
                  <a:lnTo>
                    <a:pt x="412" y="222"/>
                  </a:lnTo>
                  <a:lnTo>
                    <a:pt x="417" y="217"/>
                  </a:lnTo>
                  <a:lnTo>
                    <a:pt x="423" y="211"/>
                  </a:lnTo>
                  <a:lnTo>
                    <a:pt x="429" y="211"/>
                  </a:lnTo>
                  <a:lnTo>
                    <a:pt x="440" y="206"/>
                  </a:lnTo>
                  <a:lnTo>
                    <a:pt x="445" y="200"/>
                  </a:lnTo>
                  <a:lnTo>
                    <a:pt x="451" y="200"/>
                  </a:lnTo>
                  <a:lnTo>
                    <a:pt x="456" y="195"/>
                  </a:lnTo>
                  <a:lnTo>
                    <a:pt x="468" y="189"/>
                  </a:lnTo>
                  <a:lnTo>
                    <a:pt x="473" y="189"/>
                  </a:lnTo>
                  <a:lnTo>
                    <a:pt x="479" y="184"/>
                  </a:lnTo>
                  <a:lnTo>
                    <a:pt x="484" y="178"/>
                  </a:lnTo>
                  <a:lnTo>
                    <a:pt x="495" y="172"/>
                  </a:lnTo>
                  <a:lnTo>
                    <a:pt x="501" y="172"/>
                  </a:lnTo>
                  <a:lnTo>
                    <a:pt x="506" y="167"/>
                  </a:lnTo>
                  <a:lnTo>
                    <a:pt x="512" y="161"/>
                  </a:lnTo>
                  <a:lnTo>
                    <a:pt x="523" y="161"/>
                  </a:lnTo>
                  <a:lnTo>
                    <a:pt x="529" y="156"/>
                  </a:lnTo>
                  <a:lnTo>
                    <a:pt x="534" y="150"/>
                  </a:lnTo>
                  <a:lnTo>
                    <a:pt x="540" y="150"/>
                  </a:lnTo>
                  <a:lnTo>
                    <a:pt x="551" y="145"/>
                  </a:lnTo>
                  <a:lnTo>
                    <a:pt x="557" y="139"/>
                  </a:lnTo>
                  <a:lnTo>
                    <a:pt x="562" y="133"/>
                  </a:lnTo>
                  <a:lnTo>
                    <a:pt x="568" y="133"/>
                  </a:lnTo>
                  <a:lnTo>
                    <a:pt x="579" y="128"/>
                  </a:lnTo>
                  <a:lnTo>
                    <a:pt x="584" y="122"/>
                  </a:lnTo>
                  <a:lnTo>
                    <a:pt x="590" y="122"/>
                  </a:lnTo>
                  <a:lnTo>
                    <a:pt x="595" y="117"/>
                  </a:lnTo>
                  <a:lnTo>
                    <a:pt x="607" y="111"/>
                  </a:lnTo>
                  <a:lnTo>
                    <a:pt x="612" y="111"/>
                  </a:lnTo>
                  <a:lnTo>
                    <a:pt x="618" y="106"/>
                  </a:lnTo>
                  <a:lnTo>
                    <a:pt x="623" y="100"/>
                  </a:lnTo>
                  <a:lnTo>
                    <a:pt x="634" y="100"/>
                  </a:lnTo>
                  <a:lnTo>
                    <a:pt x="640" y="95"/>
                  </a:lnTo>
                  <a:lnTo>
                    <a:pt x="646" y="89"/>
                  </a:lnTo>
                  <a:lnTo>
                    <a:pt x="651" y="89"/>
                  </a:lnTo>
                  <a:lnTo>
                    <a:pt x="662" y="83"/>
                  </a:lnTo>
                  <a:lnTo>
                    <a:pt x="668" y="83"/>
                  </a:lnTo>
                  <a:lnTo>
                    <a:pt x="673" y="78"/>
                  </a:lnTo>
                  <a:lnTo>
                    <a:pt x="679" y="72"/>
                  </a:lnTo>
                  <a:lnTo>
                    <a:pt x="690" y="72"/>
                  </a:lnTo>
                  <a:lnTo>
                    <a:pt x="696" y="67"/>
                  </a:lnTo>
                  <a:lnTo>
                    <a:pt x="701" y="61"/>
                  </a:lnTo>
                  <a:lnTo>
                    <a:pt x="712" y="61"/>
                  </a:lnTo>
                  <a:lnTo>
                    <a:pt x="718" y="56"/>
                  </a:lnTo>
                  <a:lnTo>
                    <a:pt x="723" y="56"/>
                  </a:lnTo>
                  <a:lnTo>
                    <a:pt x="729" y="50"/>
                  </a:lnTo>
                  <a:lnTo>
                    <a:pt x="740" y="50"/>
                  </a:lnTo>
                  <a:lnTo>
                    <a:pt x="746" y="44"/>
                  </a:lnTo>
                  <a:lnTo>
                    <a:pt x="751" y="44"/>
                  </a:lnTo>
                  <a:lnTo>
                    <a:pt x="757" y="39"/>
                  </a:lnTo>
                  <a:lnTo>
                    <a:pt x="768" y="39"/>
                  </a:lnTo>
                  <a:lnTo>
                    <a:pt x="773" y="33"/>
                  </a:lnTo>
                  <a:lnTo>
                    <a:pt x="779" y="33"/>
                  </a:lnTo>
                  <a:lnTo>
                    <a:pt x="785" y="28"/>
                  </a:lnTo>
                  <a:lnTo>
                    <a:pt x="796" y="28"/>
                  </a:lnTo>
                  <a:lnTo>
                    <a:pt x="801" y="28"/>
                  </a:lnTo>
                  <a:lnTo>
                    <a:pt x="807" y="22"/>
                  </a:lnTo>
                  <a:lnTo>
                    <a:pt x="812" y="22"/>
                  </a:lnTo>
                  <a:lnTo>
                    <a:pt x="824" y="17"/>
                  </a:lnTo>
                  <a:lnTo>
                    <a:pt x="829" y="17"/>
                  </a:lnTo>
                  <a:lnTo>
                    <a:pt x="835" y="11"/>
                  </a:lnTo>
                  <a:lnTo>
                    <a:pt x="840" y="11"/>
                  </a:lnTo>
                  <a:lnTo>
                    <a:pt x="851" y="11"/>
                  </a:lnTo>
                  <a:lnTo>
                    <a:pt x="857" y="6"/>
                  </a:lnTo>
                  <a:lnTo>
                    <a:pt x="862" y="6"/>
                  </a:lnTo>
                  <a:lnTo>
                    <a:pt x="868" y="6"/>
                  </a:lnTo>
                  <a:lnTo>
                    <a:pt x="879" y="0"/>
                  </a:lnTo>
                  <a:lnTo>
                    <a:pt x="885" y="0"/>
                  </a:lnTo>
                </a:path>
              </a:pathLst>
            </a:custGeom>
            <a:noFill/>
            <a:ln w="17463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44" name="Freeform 1136">
              <a:extLst>
                <a:ext uri="{FF2B5EF4-FFF2-40B4-BE49-F238E27FC236}">
                  <a16:creationId xmlns:a16="http://schemas.microsoft.com/office/drawing/2014/main" id="{704C2AD7-4113-3172-2859-B8BF5BB72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2154"/>
              <a:ext cx="511" cy="61"/>
            </a:xfrm>
            <a:custGeom>
              <a:avLst/>
              <a:gdLst>
                <a:gd name="T0" fmla="*/ 5 w 511"/>
                <a:gd name="T1" fmla="*/ 22 h 61"/>
                <a:gd name="T2" fmla="*/ 22 w 511"/>
                <a:gd name="T3" fmla="*/ 16 h 61"/>
                <a:gd name="T4" fmla="*/ 33 w 511"/>
                <a:gd name="T5" fmla="*/ 11 h 61"/>
                <a:gd name="T6" fmla="*/ 50 w 511"/>
                <a:gd name="T7" fmla="*/ 11 h 61"/>
                <a:gd name="T8" fmla="*/ 61 w 511"/>
                <a:gd name="T9" fmla="*/ 5 h 61"/>
                <a:gd name="T10" fmla="*/ 78 w 511"/>
                <a:gd name="T11" fmla="*/ 5 h 61"/>
                <a:gd name="T12" fmla="*/ 89 w 511"/>
                <a:gd name="T13" fmla="*/ 5 h 61"/>
                <a:gd name="T14" fmla="*/ 105 w 511"/>
                <a:gd name="T15" fmla="*/ 0 h 61"/>
                <a:gd name="T16" fmla="*/ 117 w 511"/>
                <a:gd name="T17" fmla="*/ 0 h 61"/>
                <a:gd name="T18" fmla="*/ 133 w 511"/>
                <a:gd name="T19" fmla="*/ 0 h 61"/>
                <a:gd name="T20" fmla="*/ 144 w 511"/>
                <a:gd name="T21" fmla="*/ 0 h 61"/>
                <a:gd name="T22" fmla="*/ 161 w 511"/>
                <a:gd name="T23" fmla="*/ 0 h 61"/>
                <a:gd name="T24" fmla="*/ 172 w 511"/>
                <a:gd name="T25" fmla="*/ 0 h 61"/>
                <a:gd name="T26" fmla="*/ 189 w 511"/>
                <a:gd name="T27" fmla="*/ 0 h 61"/>
                <a:gd name="T28" fmla="*/ 200 w 511"/>
                <a:gd name="T29" fmla="*/ 0 h 61"/>
                <a:gd name="T30" fmla="*/ 217 w 511"/>
                <a:gd name="T31" fmla="*/ 0 h 61"/>
                <a:gd name="T32" fmla="*/ 228 w 511"/>
                <a:gd name="T33" fmla="*/ 0 h 61"/>
                <a:gd name="T34" fmla="*/ 244 w 511"/>
                <a:gd name="T35" fmla="*/ 0 h 61"/>
                <a:gd name="T36" fmla="*/ 256 w 511"/>
                <a:gd name="T37" fmla="*/ 0 h 61"/>
                <a:gd name="T38" fmla="*/ 272 w 511"/>
                <a:gd name="T39" fmla="*/ 0 h 61"/>
                <a:gd name="T40" fmla="*/ 283 w 511"/>
                <a:gd name="T41" fmla="*/ 5 h 61"/>
                <a:gd name="T42" fmla="*/ 300 w 511"/>
                <a:gd name="T43" fmla="*/ 5 h 61"/>
                <a:gd name="T44" fmla="*/ 311 w 511"/>
                <a:gd name="T45" fmla="*/ 5 h 61"/>
                <a:gd name="T46" fmla="*/ 328 w 511"/>
                <a:gd name="T47" fmla="*/ 11 h 61"/>
                <a:gd name="T48" fmla="*/ 339 w 511"/>
                <a:gd name="T49" fmla="*/ 11 h 61"/>
                <a:gd name="T50" fmla="*/ 356 w 511"/>
                <a:gd name="T51" fmla="*/ 16 h 61"/>
                <a:gd name="T52" fmla="*/ 367 w 511"/>
                <a:gd name="T53" fmla="*/ 16 h 61"/>
                <a:gd name="T54" fmla="*/ 384 w 511"/>
                <a:gd name="T55" fmla="*/ 22 h 61"/>
                <a:gd name="T56" fmla="*/ 395 w 511"/>
                <a:gd name="T57" fmla="*/ 28 h 61"/>
                <a:gd name="T58" fmla="*/ 411 w 511"/>
                <a:gd name="T59" fmla="*/ 28 h 61"/>
                <a:gd name="T60" fmla="*/ 422 w 511"/>
                <a:gd name="T61" fmla="*/ 33 h 61"/>
                <a:gd name="T62" fmla="*/ 439 w 511"/>
                <a:gd name="T63" fmla="*/ 39 h 61"/>
                <a:gd name="T64" fmla="*/ 450 w 511"/>
                <a:gd name="T65" fmla="*/ 44 h 61"/>
                <a:gd name="T66" fmla="*/ 467 w 511"/>
                <a:gd name="T67" fmla="*/ 50 h 61"/>
                <a:gd name="T68" fmla="*/ 478 w 511"/>
                <a:gd name="T69" fmla="*/ 50 h 61"/>
                <a:gd name="T70" fmla="*/ 495 w 511"/>
                <a:gd name="T71" fmla="*/ 55 h 61"/>
                <a:gd name="T72" fmla="*/ 511 w 511"/>
                <a:gd name="T7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1" h="61">
                  <a:moveTo>
                    <a:pt x="0" y="22"/>
                  </a:moveTo>
                  <a:lnTo>
                    <a:pt x="5" y="22"/>
                  </a:lnTo>
                  <a:lnTo>
                    <a:pt x="11" y="16"/>
                  </a:lnTo>
                  <a:lnTo>
                    <a:pt x="22" y="16"/>
                  </a:lnTo>
                  <a:lnTo>
                    <a:pt x="28" y="16"/>
                  </a:lnTo>
                  <a:lnTo>
                    <a:pt x="33" y="11"/>
                  </a:lnTo>
                  <a:lnTo>
                    <a:pt x="39" y="11"/>
                  </a:lnTo>
                  <a:lnTo>
                    <a:pt x="50" y="11"/>
                  </a:lnTo>
                  <a:lnTo>
                    <a:pt x="55" y="11"/>
                  </a:lnTo>
                  <a:lnTo>
                    <a:pt x="61" y="5"/>
                  </a:lnTo>
                  <a:lnTo>
                    <a:pt x="66" y="5"/>
                  </a:lnTo>
                  <a:lnTo>
                    <a:pt x="78" y="5"/>
                  </a:lnTo>
                  <a:lnTo>
                    <a:pt x="83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105" y="0"/>
                  </a:lnTo>
                  <a:lnTo>
                    <a:pt x="111" y="0"/>
                  </a:lnTo>
                  <a:lnTo>
                    <a:pt x="117" y="0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39" y="0"/>
                  </a:lnTo>
                  <a:lnTo>
                    <a:pt x="144" y="0"/>
                  </a:lnTo>
                  <a:lnTo>
                    <a:pt x="150" y="0"/>
                  </a:lnTo>
                  <a:lnTo>
                    <a:pt x="161" y="0"/>
                  </a:lnTo>
                  <a:lnTo>
                    <a:pt x="167" y="0"/>
                  </a:lnTo>
                  <a:lnTo>
                    <a:pt x="172" y="0"/>
                  </a:lnTo>
                  <a:lnTo>
                    <a:pt x="183" y="0"/>
                  </a:lnTo>
                  <a:lnTo>
                    <a:pt x="189" y="0"/>
                  </a:lnTo>
                  <a:lnTo>
                    <a:pt x="194" y="0"/>
                  </a:lnTo>
                  <a:lnTo>
                    <a:pt x="200" y="0"/>
                  </a:lnTo>
                  <a:lnTo>
                    <a:pt x="211" y="0"/>
                  </a:lnTo>
                  <a:lnTo>
                    <a:pt x="217" y="0"/>
                  </a:lnTo>
                  <a:lnTo>
                    <a:pt x="222" y="0"/>
                  </a:lnTo>
                  <a:lnTo>
                    <a:pt x="228" y="0"/>
                  </a:lnTo>
                  <a:lnTo>
                    <a:pt x="239" y="0"/>
                  </a:lnTo>
                  <a:lnTo>
                    <a:pt x="244" y="0"/>
                  </a:lnTo>
                  <a:lnTo>
                    <a:pt x="250" y="0"/>
                  </a:lnTo>
                  <a:lnTo>
                    <a:pt x="256" y="0"/>
                  </a:lnTo>
                  <a:lnTo>
                    <a:pt x="267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5"/>
                  </a:lnTo>
                  <a:lnTo>
                    <a:pt x="295" y="5"/>
                  </a:lnTo>
                  <a:lnTo>
                    <a:pt x="300" y="5"/>
                  </a:lnTo>
                  <a:lnTo>
                    <a:pt x="306" y="5"/>
                  </a:lnTo>
                  <a:lnTo>
                    <a:pt x="311" y="5"/>
                  </a:lnTo>
                  <a:lnTo>
                    <a:pt x="322" y="11"/>
                  </a:lnTo>
                  <a:lnTo>
                    <a:pt x="328" y="11"/>
                  </a:lnTo>
                  <a:lnTo>
                    <a:pt x="333" y="11"/>
                  </a:lnTo>
                  <a:lnTo>
                    <a:pt x="339" y="11"/>
                  </a:lnTo>
                  <a:lnTo>
                    <a:pt x="350" y="16"/>
                  </a:lnTo>
                  <a:lnTo>
                    <a:pt x="356" y="16"/>
                  </a:lnTo>
                  <a:lnTo>
                    <a:pt x="361" y="16"/>
                  </a:lnTo>
                  <a:lnTo>
                    <a:pt x="367" y="16"/>
                  </a:lnTo>
                  <a:lnTo>
                    <a:pt x="378" y="22"/>
                  </a:lnTo>
                  <a:lnTo>
                    <a:pt x="384" y="22"/>
                  </a:lnTo>
                  <a:lnTo>
                    <a:pt x="389" y="22"/>
                  </a:lnTo>
                  <a:lnTo>
                    <a:pt x="395" y="28"/>
                  </a:lnTo>
                  <a:lnTo>
                    <a:pt x="406" y="28"/>
                  </a:lnTo>
                  <a:lnTo>
                    <a:pt x="411" y="28"/>
                  </a:lnTo>
                  <a:lnTo>
                    <a:pt x="417" y="33"/>
                  </a:lnTo>
                  <a:lnTo>
                    <a:pt x="422" y="33"/>
                  </a:lnTo>
                  <a:lnTo>
                    <a:pt x="434" y="33"/>
                  </a:lnTo>
                  <a:lnTo>
                    <a:pt x="439" y="39"/>
                  </a:lnTo>
                  <a:lnTo>
                    <a:pt x="445" y="39"/>
                  </a:lnTo>
                  <a:lnTo>
                    <a:pt x="450" y="44"/>
                  </a:lnTo>
                  <a:lnTo>
                    <a:pt x="461" y="44"/>
                  </a:lnTo>
                  <a:lnTo>
                    <a:pt x="467" y="50"/>
                  </a:lnTo>
                  <a:lnTo>
                    <a:pt x="473" y="50"/>
                  </a:lnTo>
                  <a:lnTo>
                    <a:pt x="478" y="50"/>
                  </a:lnTo>
                  <a:lnTo>
                    <a:pt x="489" y="55"/>
                  </a:lnTo>
                  <a:lnTo>
                    <a:pt x="495" y="55"/>
                  </a:lnTo>
                  <a:lnTo>
                    <a:pt x="500" y="61"/>
                  </a:lnTo>
                  <a:lnTo>
                    <a:pt x="511" y="61"/>
                  </a:lnTo>
                </a:path>
              </a:pathLst>
            </a:custGeom>
            <a:noFill/>
            <a:ln w="17463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45" name="Rectangle 1137">
              <a:extLst>
                <a:ext uri="{FF2B5EF4-FFF2-40B4-BE49-F238E27FC236}">
                  <a16:creationId xmlns:a16="http://schemas.microsoft.com/office/drawing/2014/main" id="{6DF0E348-DF52-CB92-FC96-1C981F66EC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87" y="2202"/>
              <a:ext cx="1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</a:rPr>
                <a:t>i</a:t>
              </a:r>
              <a:endParaRPr lang="en-US" altLang="en-US" sz="2800"/>
            </a:p>
          </p:txBody>
        </p:sp>
        <p:sp>
          <p:nvSpPr>
            <p:cNvPr id="914546" name="Rectangle 1138">
              <a:extLst>
                <a:ext uri="{FF2B5EF4-FFF2-40B4-BE49-F238E27FC236}">
                  <a16:creationId xmlns:a16="http://schemas.microsoft.com/office/drawing/2014/main" id="{D6FF30D4-59BF-1446-D5D4-B060F81C09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24" y="2187"/>
              <a:ext cx="2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L</a:t>
              </a:r>
              <a:endParaRPr lang="en-US" altLang="en-US" sz="2800"/>
            </a:p>
          </p:txBody>
        </p:sp>
        <p:sp>
          <p:nvSpPr>
            <p:cNvPr id="914547" name="Rectangle 1139">
              <a:extLst>
                <a:ext uri="{FF2B5EF4-FFF2-40B4-BE49-F238E27FC236}">
                  <a16:creationId xmlns:a16="http://schemas.microsoft.com/office/drawing/2014/main" id="{FD5DCD40-41B8-60F5-6A71-FEA98CE509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42" y="2111"/>
              <a:ext cx="10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</a:rPr>
                <a:t> (A)</a:t>
              </a:r>
              <a:endParaRPr lang="en-US" altLang="en-US" sz="2800"/>
            </a:p>
          </p:txBody>
        </p:sp>
        <p:sp>
          <p:nvSpPr>
            <p:cNvPr id="914548" name="Rectangle 1140">
              <a:extLst>
                <a:ext uri="{FF2B5EF4-FFF2-40B4-BE49-F238E27FC236}">
                  <a16:creationId xmlns:a16="http://schemas.microsoft.com/office/drawing/2014/main" id="{4BE89530-8CDF-D521-98BD-943364F5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760"/>
              <a:ext cx="1396" cy="7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49" name="Rectangle 1141">
              <a:extLst>
                <a:ext uri="{FF2B5EF4-FFF2-40B4-BE49-F238E27FC236}">
                  <a16:creationId xmlns:a16="http://schemas.microsoft.com/office/drawing/2014/main" id="{59EE0031-6DBF-F728-F6CF-3104BF200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2760"/>
              <a:ext cx="1396" cy="71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0" name="Line 1142">
              <a:extLst>
                <a:ext uri="{FF2B5EF4-FFF2-40B4-BE49-F238E27FC236}">
                  <a16:creationId xmlns:a16="http://schemas.microsoft.com/office/drawing/2014/main" id="{4CE917B3-A455-824C-CFFA-514270DD3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760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1" name="Line 1143">
              <a:extLst>
                <a:ext uri="{FF2B5EF4-FFF2-40B4-BE49-F238E27FC236}">
                  <a16:creationId xmlns:a16="http://schemas.microsoft.com/office/drawing/2014/main" id="{9C6717D0-1AC8-E174-500E-1661ED511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3478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2" name="Line 1144">
              <a:extLst>
                <a:ext uri="{FF2B5EF4-FFF2-40B4-BE49-F238E27FC236}">
                  <a16:creationId xmlns:a16="http://schemas.microsoft.com/office/drawing/2014/main" id="{3A8ECC41-FC63-5B7A-AFFD-3E5DDADBC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3" name="Line 1145">
              <a:extLst>
                <a:ext uri="{FF2B5EF4-FFF2-40B4-BE49-F238E27FC236}">
                  <a16:creationId xmlns:a16="http://schemas.microsoft.com/office/drawing/2014/main" id="{E381ED94-4F77-60D7-F667-3987DB6BF2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4" name="Line 1146">
              <a:extLst>
                <a:ext uri="{FF2B5EF4-FFF2-40B4-BE49-F238E27FC236}">
                  <a16:creationId xmlns:a16="http://schemas.microsoft.com/office/drawing/2014/main" id="{3696B1C9-52E7-02A8-736C-B24881654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3478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5" name="Line 1147">
              <a:extLst>
                <a:ext uri="{FF2B5EF4-FFF2-40B4-BE49-F238E27FC236}">
                  <a16:creationId xmlns:a16="http://schemas.microsoft.com/office/drawing/2014/main" id="{8CE9B579-4530-25E4-1F42-4A1D31DF66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6" name="Line 1148">
              <a:extLst>
                <a:ext uri="{FF2B5EF4-FFF2-40B4-BE49-F238E27FC236}">
                  <a16:creationId xmlns:a16="http://schemas.microsoft.com/office/drawing/2014/main" id="{F38D3B1D-0E12-A933-0341-2778A6DBB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7" name="Line 1149">
              <a:extLst>
                <a:ext uri="{FF2B5EF4-FFF2-40B4-BE49-F238E27FC236}">
                  <a16:creationId xmlns:a16="http://schemas.microsoft.com/office/drawing/2014/main" id="{BA767144-04C2-E0AA-A86E-067B7A864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58" name="Rectangle 1150">
              <a:extLst>
                <a:ext uri="{FF2B5EF4-FFF2-40B4-BE49-F238E27FC236}">
                  <a16:creationId xmlns:a16="http://schemas.microsoft.com/office/drawing/2014/main" id="{EE20DED4-758A-9D84-9100-40F8A092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3494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559" name="Line 1151">
              <a:extLst>
                <a:ext uri="{FF2B5EF4-FFF2-40B4-BE49-F238E27FC236}">
                  <a16:creationId xmlns:a16="http://schemas.microsoft.com/office/drawing/2014/main" id="{FD9042CD-9C89-47E9-0F64-AE6AE0A386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5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60" name="Line 1152">
              <a:extLst>
                <a:ext uri="{FF2B5EF4-FFF2-40B4-BE49-F238E27FC236}">
                  <a16:creationId xmlns:a16="http://schemas.microsoft.com/office/drawing/2014/main" id="{1B053E38-D013-8E19-3A32-08A10B701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61" name="Rectangle 1153">
              <a:extLst>
                <a:ext uri="{FF2B5EF4-FFF2-40B4-BE49-F238E27FC236}">
                  <a16:creationId xmlns:a16="http://schemas.microsoft.com/office/drawing/2014/main" id="{9CCFE599-65D2-76A8-D1DB-839E4656E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3494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562" name="Line 1154">
              <a:extLst>
                <a:ext uri="{FF2B5EF4-FFF2-40B4-BE49-F238E27FC236}">
                  <a16:creationId xmlns:a16="http://schemas.microsoft.com/office/drawing/2014/main" id="{E18517AF-F845-79E0-9049-7424FC5F6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6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63" name="Line 1155">
              <a:extLst>
                <a:ext uri="{FF2B5EF4-FFF2-40B4-BE49-F238E27FC236}">
                  <a16:creationId xmlns:a16="http://schemas.microsoft.com/office/drawing/2014/main" id="{3390CC0B-C856-2EB4-7E42-995228475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64" name="Rectangle 1156">
              <a:extLst>
                <a:ext uri="{FF2B5EF4-FFF2-40B4-BE49-F238E27FC236}">
                  <a16:creationId xmlns:a16="http://schemas.microsoft.com/office/drawing/2014/main" id="{8D85F41C-9E2A-F7F3-A25B-D122AAD4A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" y="3494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565" name="Line 1157">
              <a:extLst>
                <a:ext uri="{FF2B5EF4-FFF2-40B4-BE49-F238E27FC236}">
                  <a16:creationId xmlns:a16="http://schemas.microsoft.com/office/drawing/2014/main" id="{56AC0E75-3050-752D-BAFB-28C0420F5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6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66" name="Line 1158">
              <a:extLst>
                <a:ext uri="{FF2B5EF4-FFF2-40B4-BE49-F238E27FC236}">
                  <a16:creationId xmlns:a16="http://schemas.microsoft.com/office/drawing/2014/main" id="{DC53FF80-E603-AA19-33C8-9C432A96B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6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67" name="Rectangle 1159">
              <a:extLst>
                <a:ext uri="{FF2B5EF4-FFF2-40B4-BE49-F238E27FC236}">
                  <a16:creationId xmlns:a16="http://schemas.microsoft.com/office/drawing/2014/main" id="{9005474B-15F8-B170-D237-9C7198083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494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1.5</a:t>
              </a:r>
              <a:endParaRPr lang="en-US" altLang="en-US" sz="2800"/>
            </a:p>
          </p:txBody>
        </p:sp>
        <p:sp>
          <p:nvSpPr>
            <p:cNvPr id="914568" name="Line 1160">
              <a:extLst>
                <a:ext uri="{FF2B5EF4-FFF2-40B4-BE49-F238E27FC236}">
                  <a16:creationId xmlns:a16="http://schemas.microsoft.com/office/drawing/2014/main" id="{5FC33EC0-2EF2-8274-B9B2-0539A19B6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69" name="Line 1161">
              <a:extLst>
                <a:ext uri="{FF2B5EF4-FFF2-40B4-BE49-F238E27FC236}">
                  <a16:creationId xmlns:a16="http://schemas.microsoft.com/office/drawing/2014/main" id="{FE9FB5A3-E4D2-A540-6701-B3354D1D2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6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70" name="Rectangle 1162">
              <a:extLst>
                <a:ext uri="{FF2B5EF4-FFF2-40B4-BE49-F238E27FC236}">
                  <a16:creationId xmlns:a16="http://schemas.microsoft.com/office/drawing/2014/main" id="{93499C61-87EB-FFEA-1E8E-AD001B77A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" y="3494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</a:t>
              </a:r>
              <a:endParaRPr lang="en-US" altLang="en-US" sz="2800"/>
            </a:p>
          </p:txBody>
        </p:sp>
        <p:sp>
          <p:nvSpPr>
            <p:cNvPr id="914571" name="Rectangle 1163">
              <a:extLst>
                <a:ext uri="{FF2B5EF4-FFF2-40B4-BE49-F238E27FC236}">
                  <a16:creationId xmlns:a16="http://schemas.microsoft.com/office/drawing/2014/main" id="{5EFB40C0-AC37-37DA-5B1B-DE6B5988B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3617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x 10</a:t>
              </a:r>
              <a:endParaRPr lang="en-US" altLang="en-US" sz="2800"/>
            </a:p>
          </p:txBody>
        </p:sp>
        <p:sp>
          <p:nvSpPr>
            <p:cNvPr id="914572" name="Rectangle 1164">
              <a:extLst>
                <a:ext uri="{FF2B5EF4-FFF2-40B4-BE49-F238E27FC236}">
                  <a16:creationId xmlns:a16="http://schemas.microsoft.com/office/drawing/2014/main" id="{541F8443-1FE7-ADE9-4F2B-45A6EB633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3594"/>
              <a:ext cx="4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-9</a:t>
              </a:r>
              <a:endParaRPr lang="en-US" altLang="en-US" sz="2800"/>
            </a:p>
          </p:txBody>
        </p:sp>
        <p:sp>
          <p:nvSpPr>
            <p:cNvPr id="914573" name="Line 1165">
              <a:extLst>
                <a:ext uri="{FF2B5EF4-FFF2-40B4-BE49-F238E27FC236}">
                  <a16:creationId xmlns:a16="http://schemas.microsoft.com/office/drawing/2014/main" id="{3776FD33-817A-401E-18CF-FD383F669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33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74" name="Line 1166">
              <a:extLst>
                <a:ext uri="{FF2B5EF4-FFF2-40B4-BE49-F238E27FC236}">
                  <a16:creationId xmlns:a16="http://schemas.microsoft.com/office/drawing/2014/main" id="{0D940001-93B1-C32C-1AD4-3384CA49C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3355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75" name="Rectangle 1167">
              <a:extLst>
                <a:ext uri="{FF2B5EF4-FFF2-40B4-BE49-F238E27FC236}">
                  <a16:creationId xmlns:a16="http://schemas.microsoft.com/office/drawing/2014/main" id="{E0B5820C-8766-4812-3158-1FD6A6B8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3311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576" name="Line 1168">
              <a:extLst>
                <a:ext uri="{FF2B5EF4-FFF2-40B4-BE49-F238E27FC236}">
                  <a16:creationId xmlns:a16="http://schemas.microsoft.com/office/drawing/2014/main" id="{42A42058-EAC2-D984-1CA0-AE80AEFA5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30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77" name="Line 1169">
              <a:extLst>
                <a:ext uri="{FF2B5EF4-FFF2-40B4-BE49-F238E27FC236}">
                  <a16:creationId xmlns:a16="http://schemas.microsoft.com/office/drawing/2014/main" id="{C53ED61C-A0FD-1FB4-5495-1402B2BFEE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3055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78" name="Rectangle 1170">
              <a:extLst>
                <a:ext uri="{FF2B5EF4-FFF2-40B4-BE49-F238E27FC236}">
                  <a16:creationId xmlns:a16="http://schemas.microsoft.com/office/drawing/2014/main" id="{61564798-CD54-ACAE-D7A4-CAB6D5CCB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3010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579" name="Line 1171">
              <a:extLst>
                <a:ext uri="{FF2B5EF4-FFF2-40B4-BE49-F238E27FC236}">
                  <a16:creationId xmlns:a16="http://schemas.microsoft.com/office/drawing/2014/main" id="{7892F532-86BC-493A-2B75-422B2836D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7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0" name="Line 1172">
              <a:extLst>
                <a:ext uri="{FF2B5EF4-FFF2-40B4-BE49-F238E27FC236}">
                  <a16:creationId xmlns:a16="http://schemas.microsoft.com/office/drawing/2014/main" id="{4F36EC22-2225-6062-B703-CA5B7759A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0" y="2760"/>
              <a:ext cx="1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1" name="Rectangle 1173">
              <a:extLst>
                <a:ext uri="{FF2B5EF4-FFF2-40B4-BE49-F238E27FC236}">
                  <a16:creationId xmlns:a16="http://schemas.microsoft.com/office/drawing/2014/main" id="{45272194-16D3-5D50-23CF-F5CD1855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2716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582" name="Line 1174">
              <a:extLst>
                <a:ext uri="{FF2B5EF4-FFF2-40B4-BE49-F238E27FC236}">
                  <a16:creationId xmlns:a16="http://schemas.microsoft.com/office/drawing/2014/main" id="{BEE951BF-A8CC-62DE-D191-77CDDCC24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2760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3" name="Line 1175">
              <a:extLst>
                <a:ext uri="{FF2B5EF4-FFF2-40B4-BE49-F238E27FC236}">
                  <a16:creationId xmlns:a16="http://schemas.microsoft.com/office/drawing/2014/main" id="{A0496E20-3CA1-E841-5E53-5F7CAF2FE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0" y="3478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4" name="Line 1176">
              <a:extLst>
                <a:ext uri="{FF2B5EF4-FFF2-40B4-BE49-F238E27FC236}">
                  <a16:creationId xmlns:a16="http://schemas.microsoft.com/office/drawing/2014/main" id="{985FAFAF-F9C9-C612-46FA-599EB5BA4A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6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5" name="Line 1177">
              <a:extLst>
                <a:ext uri="{FF2B5EF4-FFF2-40B4-BE49-F238E27FC236}">
                  <a16:creationId xmlns:a16="http://schemas.microsoft.com/office/drawing/2014/main" id="{9C2FF29F-F472-6128-C15C-BA422AE87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6" name="Freeform 1178">
              <a:extLst>
                <a:ext uri="{FF2B5EF4-FFF2-40B4-BE49-F238E27FC236}">
                  <a16:creationId xmlns:a16="http://schemas.microsoft.com/office/drawing/2014/main" id="{1E694774-8B65-C730-552D-8976861B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2788"/>
              <a:ext cx="885" cy="634"/>
            </a:xfrm>
            <a:custGeom>
              <a:avLst/>
              <a:gdLst>
                <a:gd name="T0" fmla="*/ 11 w 885"/>
                <a:gd name="T1" fmla="*/ 423 h 634"/>
                <a:gd name="T2" fmla="*/ 34 w 885"/>
                <a:gd name="T3" fmla="*/ 0 h 634"/>
                <a:gd name="T4" fmla="*/ 56 w 885"/>
                <a:gd name="T5" fmla="*/ 100 h 634"/>
                <a:gd name="T6" fmla="*/ 73 w 885"/>
                <a:gd name="T7" fmla="*/ 261 h 634"/>
                <a:gd name="T8" fmla="*/ 95 w 885"/>
                <a:gd name="T9" fmla="*/ 395 h 634"/>
                <a:gd name="T10" fmla="*/ 117 w 885"/>
                <a:gd name="T11" fmla="*/ 473 h 634"/>
                <a:gd name="T12" fmla="*/ 139 w 885"/>
                <a:gd name="T13" fmla="*/ 517 h 634"/>
                <a:gd name="T14" fmla="*/ 156 w 885"/>
                <a:gd name="T15" fmla="*/ 545 h 634"/>
                <a:gd name="T16" fmla="*/ 178 w 885"/>
                <a:gd name="T17" fmla="*/ 562 h 634"/>
                <a:gd name="T18" fmla="*/ 201 w 885"/>
                <a:gd name="T19" fmla="*/ 567 h 634"/>
                <a:gd name="T20" fmla="*/ 223 w 885"/>
                <a:gd name="T21" fmla="*/ 578 h 634"/>
                <a:gd name="T22" fmla="*/ 239 w 885"/>
                <a:gd name="T23" fmla="*/ 584 h 634"/>
                <a:gd name="T24" fmla="*/ 262 w 885"/>
                <a:gd name="T25" fmla="*/ 584 h 634"/>
                <a:gd name="T26" fmla="*/ 284 w 885"/>
                <a:gd name="T27" fmla="*/ 589 h 634"/>
                <a:gd name="T28" fmla="*/ 306 w 885"/>
                <a:gd name="T29" fmla="*/ 589 h 634"/>
                <a:gd name="T30" fmla="*/ 323 w 885"/>
                <a:gd name="T31" fmla="*/ 595 h 634"/>
                <a:gd name="T32" fmla="*/ 345 w 885"/>
                <a:gd name="T33" fmla="*/ 601 h 634"/>
                <a:gd name="T34" fmla="*/ 367 w 885"/>
                <a:gd name="T35" fmla="*/ 601 h 634"/>
                <a:gd name="T36" fmla="*/ 390 w 885"/>
                <a:gd name="T37" fmla="*/ 606 h 634"/>
                <a:gd name="T38" fmla="*/ 412 w 885"/>
                <a:gd name="T39" fmla="*/ 612 h 634"/>
                <a:gd name="T40" fmla="*/ 429 w 885"/>
                <a:gd name="T41" fmla="*/ 612 h 634"/>
                <a:gd name="T42" fmla="*/ 451 w 885"/>
                <a:gd name="T43" fmla="*/ 617 h 634"/>
                <a:gd name="T44" fmla="*/ 473 w 885"/>
                <a:gd name="T45" fmla="*/ 623 h 634"/>
                <a:gd name="T46" fmla="*/ 495 w 885"/>
                <a:gd name="T47" fmla="*/ 623 h 634"/>
                <a:gd name="T48" fmla="*/ 512 w 885"/>
                <a:gd name="T49" fmla="*/ 628 h 634"/>
                <a:gd name="T50" fmla="*/ 534 w 885"/>
                <a:gd name="T51" fmla="*/ 628 h 634"/>
                <a:gd name="T52" fmla="*/ 557 w 885"/>
                <a:gd name="T53" fmla="*/ 628 h 634"/>
                <a:gd name="T54" fmla="*/ 579 w 885"/>
                <a:gd name="T55" fmla="*/ 634 h 634"/>
                <a:gd name="T56" fmla="*/ 595 w 885"/>
                <a:gd name="T57" fmla="*/ 634 h 634"/>
                <a:gd name="T58" fmla="*/ 618 w 885"/>
                <a:gd name="T59" fmla="*/ 628 h 634"/>
                <a:gd name="T60" fmla="*/ 640 w 885"/>
                <a:gd name="T61" fmla="*/ 628 h 634"/>
                <a:gd name="T62" fmla="*/ 662 w 885"/>
                <a:gd name="T63" fmla="*/ 628 h 634"/>
                <a:gd name="T64" fmla="*/ 679 w 885"/>
                <a:gd name="T65" fmla="*/ 623 h 634"/>
                <a:gd name="T66" fmla="*/ 701 w 885"/>
                <a:gd name="T67" fmla="*/ 623 h 634"/>
                <a:gd name="T68" fmla="*/ 723 w 885"/>
                <a:gd name="T69" fmla="*/ 617 h 634"/>
                <a:gd name="T70" fmla="*/ 746 w 885"/>
                <a:gd name="T71" fmla="*/ 617 h 634"/>
                <a:gd name="T72" fmla="*/ 768 w 885"/>
                <a:gd name="T73" fmla="*/ 612 h 634"/>
                <a:gd name="T74" fmla="*/ 785 w 885"/>
                <a:gd name="T75" fmla="*/ 612 h 634"/>
                <a:gd name="T76" fmla="*/ 807 w 885"/>
                <a:gd name="T77" fmla="*/ 606 h 634"/>
                <a:gd name="T78" fmla="*/ 829 w 885"/>
                <a:gd name="T79" fmla="*/ 606 h 634"/>
                <a:gd name="T80" fmla="*/ 851 w 885"/>
                <a:gd name="T81" fmla="*/ 601 h 634"/>
                <a:gd name="T82" fmla="*/ 868 w 885"/>
                <a:gd name="T83" fmla="*/ 595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5" h="634">
                  <a:moveTo>
                    <a:pt x="0" y="567"/>
                  </a:moveTo>
                  <a:lnTo>
                    <a:pt x="6" y="523"/>
                  </a:lnTo>
                  <a:lnTo>
                    <a:pt x="11" y="423"/>
                  </a:lnTo>
                  <a:lnTo>
                    <a:pt x="17" y="289"/>
                  </a:lnTo>
                  <a:lnTo>
                    <a:pt x="28" y="144"/>
                  </a:lnTo>
                  <a:lnTo>
                    <a:pt x="34" y="0"/>
                  </a:lnTo>
                  <a:lnTo>
                    <a:pt x="39" y="17"/>
                  </a:lnTo>
                  <a:lnTo>
                    <a:pt x="45" y="55"/>
                  </a:lnTo>
                  <a:lnTo>
                    <a:pt x="56" y="100"/>
                  </a:lnTo>
                  <a:lnTo>
                    <a:pt x="61" y="156"/>
                  </a:lnTo>
                  <a:lnTo>
                    <a:pt x="67" y="211"/>
                  </a:lnTo>
                  <a:lnTo>
                    <a:pt x="73" y="261"/>
                  </a:lnTo>
                  <a:lnTo>
                    <a:pt x="84" y="311"/>
                  </a:lnTo>
                  <a:lnTo>
                    <a:pt x="89" y="350"/>
                  </a:lnTo>
                  <a:lnTo>
                    <a:pt x="95" y="395"/>
                  </a:lnTo>
                  <a:lnTo>
                    <a:pt x="100" y="423"/>
                  </a:lnTo>
                  <a:lnTo>
                    <a:pt x="112" y="450"/>
                  </a:lnTo>
                  <a:lnTo>
                    <a:pt x="117" y="473"/>
                  </a:lnTo>
                  <a:lnTo>
                    <a:pt x="123" y="489"/>
                  </a:lnTo>
                  <a:lnTo>
                    <a:pt x="128" y="506"/>
                  </a:lnTo>
                  <a:lnTo>
                    <a:pt x="139" y="517"/>
                  </a:lnTo>
                  <a:lnTo>
                    <a:pt x="145" y="528"/>
                  </a:lnTo>
                  <a:lnTo>
                    <a:pt x="150" y="539"/>
                  </a:lnTo>
                  <a:lnTo>
                    <a:pt x="156" y="545"/>
                  </a:lnTo>
                  <a:lnTo>
                    <a:pt x="167" y="551"/>
                  </a:lnTo>
                  <a:lnTo>
                    <a:pt x="173" y="556"/>
                  </a:lnTo>
                  <a:lnTo>
                    <a:pt x="178" y="562"/>
                  </a:lnTo>
                  <a:lnTo>
                    <a:pt x="184" y="562"/>
                  </a:lnTo>
                  <a:lnTo>
                    <a:pt x="195" y="567"/>
                  </a:lnTo>
                  <a:lnTo>
                    <a:pt x="201" y="567"/>
                  </a:lnTo>
                  <a:lnTo>
                    <a:pt x="206" y="573"/>
                  </a:lnTo>
                  <a:lnTo>
                    <a:pt x="212" y="573"/>
                  </a:lnTo>
                  <a:lnTo>
                    <a:pt x="223" y="578"/>
                  </a:lnTo>
                  <a:lnTo>
                    <a:pt x="228" y="578"/>
                  </a:lnTo>
                  <a:lnTo>
                    <a:pt x="234" y="578"/>
                  </a:lnTo>
                  <a:lnTo>
                    <a:pt x="239" y="584"/>
                  </a:lnTo>
                  <a:lnTo>
                    <a:pt x="251" y="584"/>
                  </a:lnTo>
                  <a:lnTo>
                    <a:pt x="256" y="584"/>
                  </a:lnTo>
                  <a:lnTo>
                    <a:pt x="262" y="584"/>
                  </a:lnTo>
                  <a:lnTo>
                    <a:pt x="267" y="584"/>
                  </a:lnTo>
                  <a:lnTo>
                    <a:pt x="278" y="589"/>
                  </a:lnTo>
                  <a:lnTo>
                    <a:pt x="284" y="589"/>
                  </a:lnTo>
                  <a:lnTo>
                    <a:pt x="290" y="589"/>
                  </a:lnTo>
                  <a:lnTo>
                    <a:pt x="295" y="589"/>
                  </a:lnTo>
                  <a:lnTo>
                    <a:pt x="306" y="589"/>
                  </a:lnTo>
                  <a:lnTo>
                    <a:pt x="312" y="595"/>
                  </a:lnTo>
                  <a:lnTo>
                    <a:pt x="317" y="595"/>
                  </a:lnTo>
                  <a:lnTo>
                    <a:pt x="323" y="595"/>
                  </a:lnTo>
                  <a:lnTo>
                    <a:pt x="334" y="595"/>
                  </a:lnTo>
                  <a:lnTo>
                    <a:pt x="340" y="595"/>
                  </a:lnTo>
                  <a:lnTo>
                    <a:pt x="345" y="601"/>
                  </a:lnTo>
                  <a:lnTo>
                    <a:pt x="356" y="601"/>
                  </a:lnTo>
                  <a:lnTo>
                    <a:pt x="362" y="601"/>
                  </a:lnTo>
                  <a:lnTo>
                    <a:pt x="367" y="601"/>
                  </a:lnTo>
                  <a:lnTo>
                    <a:pt x="373" y="601"/>
                  </a:lnTo>
                  <a:lnTo>
                    <a:pt x="384" y="606"/>
                  </a:lnTo>
                  <a:lnTo>
                    <a:pt x="390" y="606"/>
                  </a:lnTo>
                  <a:lnTo>
                    <a:pt x="395" y="606"/>
                  </a:lnTo>
                  <a:lnTo>
                    <a:pt x="401" y="606"/>
                  </a:lnTo>
                  <a:lnTo>
                    <a:pt x="412" y="612"/>
                  </a:lnTo>
                  <a:lnTo>
                    <a:pt x="417" y="612"/>
                  </a:lnTo>
                  <a:lnTo>
                    <a:pt x="423" y="612"/>
                  </a:lnTo>
                  <a:lnTo>
                    <a:pt x="429" y="612"/>
                  </a:lnTo>
                  <a:lnTo>
                    <a:pt x="440" y="617"/>
                  </a:lnTo>
                  <a:lnTo>
                    <a:pt x="445" y="617"/>
                  </a:lnTo>
                  <a:lnTo>
                    <a:pt x="451" y="617"/>
                  </a:lnTo>
                  <a:lnTo>
                    <a:pt x="456" y="617"/>
                  </a:lnTo>
                  <a:lnTo>
                    <a:pt x="468" y="623"/>
                  </a:lnTo>
                  <a:lnTo>
                    <a:pt x="473" y="623"/>
                  </a:lnTo>
                  <a:lnTo>
                    <a:pt x="479" y="623"/>
                  </a:lnTo>
                  <a:lnTo>
                    <a:pt x="484" y="623"/>
                  </a:lnTo>
                  <a:lnTo>
                    <a:pt x="495" y="623"/>
                  </a:lnTo>
                  <a:lnTo>
                    <a:pt x="501" y="628"/>
                  </a:lnTo>
                  <a:lnTo>
                    <a:pt x="506" y="628"/>
                  </a:lnTo>
                  <a:lnTo>
                    <a:pt x="512" y="628"/>
                  </a:lnTo>
                  <a:lnTo>
                    <a:pt x="523" y="628"/>
                  </a:lnTo>
                  <a:lnTo>
                    <a:pt x="529" y="628"/>
                  </a:lnTo>
                  <a:lnTo>
                    <a:pt x="534" y="628"/>
                  </a:lnTo>
                  <a:lnTo>
                    <a:pt x="540" y="628"/>
                  </a:lnTo>
                  <a:lnTo>
                    <a:pt x="551" y="628"/>
                  </a:lnTo>
                  <a:lnTo>
                    <a:pt x="557" y="628"/>
                  </a:lnTo>
                  <a:lnTo>
                    <a:pt x="562" y="628"/>
                  </a:lnTo>
                  <a:lnTo>
                    <a:pt x="568" y="634"/>
                  </a:lnTo>
                  <a:lnTo>
                    <a:pt x="579" y="634"/>
                  </a:lnTo>
                  <a:lnTo>
                    <a:pt x="584" y="634"/>
                  </a:lnTo>
                  <a:lnTo>
                    <a:pt x="590" y="634"/>
                  </a:lnTo>
                  <a:lnTo>
                    <a:pt x="595" y="634"/>
                  </a:lnTo>
                  <a:lnTo>
                    <a:pt x="607" y="628"/>
                  </a:lnTo>
                  <a:lnTo>
                    <a:pt x="612" y="628"/>
                  </a:lnTo>
                  <a:lnTo>
                    <a:pt x="618" y="628"/>
                  </a:lnTo>
                  <a:lnTo>
                    <a:pt x="623" y="628"/>
                  </a:lnTo>
                  <a:lnTo>
                    <a:pt x="634" y="628"/>
                  </a:lnTo>
                  <a:lnTo>
                    <a:pt x="640" y="628"/>
                  </a:lnTo>
                  <a:lnTo>
                    <a:pt x="646" y="628"/>
                  </a:lnTo>
                  <a:lnTo>
                    <a:pt x="651" y="628"/>
                  </a:lnTo>
                  <a:lnTo>
                    <a:pt x="662" y="628"/>
                  </a:lnTo>
                  <a:lnTo>
                    <a:pt x="668" y="628"/>
                  </a:lnTo>
                  <a:lnTo>
                    <a:pt x="673" y="628"/>
                  </a:lnTo>
                  <a:lnTo>
                    <a:pt x="679" y="623"/>
                  </a:lnTo>
                  <a:lnTo>
                    <a:pt x="690" y="623"/>
                  </a:lnTo>
                  <a:lnTo>
                    <a:pt x="696" y="623"/>
                  </a:lnTo>
                  <a:lnTo>
                    <a:pt x="701" y="623"/>
                  </a:lnTo>
                  <a:lnTo>
                    <a:pt x="712" y="623"/>
                  </a:lnTo>
                  <a:lnTo>
                    <a:pt x="718" y="623"/>
                  </a:lnTo>
                  <a:lnTo>
                    <a:pt x="723" y="617"/>
                  </a:lnTo>
                  <a:lnTo>
                    <a:pt x="729" y="617"/>
                  </a:lnTo>
                  <a:lnTo>
                    <a:pt x="740" y="617"/>
                  </a:lnTo>
                  <a:lnTo>
                    <a:pt x="746" y="617"/>
                  </a:lnTo>
                  <a:lnTo>
                    <a:pt x="751" y="617"/>
                  </a:lnTo>
                  <a:lnTo>
                    <a:pt x="757" y="617"/>
                  </a:lnTo>
                  <a:lnTo>
                    <a:pt x="768" y="612"/>
                  </a:lnTo>
                  <a:lnTo>
                    <a:pt x="773" y="612"/>
                  </a:lnTo>
                  <a:lnTo>
                    <a:pt x="779" y="612"/>
                  </a:lnTo>
                  <a:lnTo>
                    <a:pt x="785" y="612"/>
                  </a:lnTo>
                  <a:lnTo>
                    <a:pt x="796" y="612"/>
                  </a:lnTo>
                  <a:lnTo>
                    <a:pt x="801" y="606"/>
                  </a:lnTo>
                  <a:lnTo>
                    <a:pt x="807" y="606"/>
                  </a:lnTo>
                  <a:lnTo>
                    <a:pt x="812" y="606"/>
                  </a:lnTo>
                  <a:lnTo>
                    <a:pt x="824" y="606"/>
                  </a:lnTo>
                  <a:lnTo>
                    <a:pt x="829" y="606"/>
                  </a:lnTo>
                  <a:lnTo>
                    <a:pt x="835" y="601"/>
                  </a:lnTo>
                  <a:lnTo>
                    <a:pt x="840" y="601"/>
                  </a:lnTo>
                  <a:lnTo>
                    <a:pt x="851" y="601"/>
                  </a:lnTo>
                  <a:lnTo>
                    <a:pt x="857" y="601"/>
                  </a:lnTo>
                  <a:lnTo>
                    <a:pt x="862" y="601"/>
                  </a:lnTo>
                  <a:lnTo>
                    <a:pt x="868" y="595"/>
                  </a:lnTo>
                  <a:lnTo>
                    <a:pt x="879" y="595"/>
                  </a:lnTo>
                  <a:lnTo>
                    <a:pt x="885" y="595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7" name="Freeform 1179">
              <a:extLst>
                <a:ext uri="{FF2B5EF4-FFF2-40B4-BE49-F238E27FC236}">
                  <a16:creationId xmlns:a16="http://schemas.microsoft.com/office/drawing/2014/main" id="{C0699BDB-010C-9DF2-DAEA-C091788FF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3355"/>
              <a:ext cx="511" cy="28"/>
            </a:xfrm>
            <a:custGeom>
              <a:avLst/>
              <a:gdLst>
                <a:gd name="T0" fmla="*/ 5 w 511"/>
                <a:gd name="T1" fmla="*/ 28 h 28"/>
                <a:gd name="T2" fmla="*/ 22 w 511"/>
                <a:gd name="T3" fmla="*/ 28 h 28"/>
                <a:gd name="T4" fmla="*/ 33 w 511"/>
                <a:gd name="T5" fmla="*/ 22 h 28"/>
                <a:gd name="T6" fmla="*/ 50 w 511"/>
                <a:gd name="T7" fmla="*/ 22 h 28"/>
                <a:gd name="T8" fmla="*/ 61 w 511"/>
                <a:gd name="T9" fmla="*/ 22 h 28"/>
                <a:gd name="T10" fmla="*/ 78 w 511"/>
                <a:gd name="T11" fmla="*/ 17 h 28"/>
                <a:gd name="T12" fmla="*/ 89 w 511"/>
                <a:gd name="T13" fmla="*/ 17 h 28"/>
                <a:gd name="T14" fmla="*/ 105 w 511"/>
                <a:gd name="T15" fmla="*/ 17 h 28"/>
                <a:gd name="T16" fmla="*/ 117 w 511"/>
                <a:gd name="T17" fmla="*/ 17 h 28"/>
                <a:gd name="T18" fmla="*/ 133 w 511"/>
                <a:gd name="T19" fmla="*/ 11 h 28"/>
                <a:gd name="T20" fmla="*/ 144 w 511"/>
                <a:gd name="T21" fmla="*/ 11 h 28"/>
                <a:gd name="T22" fmla="*/ 161 w 511"/>
                <a:gd name="T23" fmla="*/ 11 h 28"/>
                <a:gd name="T24" fmla="*/ 172 w 511"/>
                <a:gd name="T25" fmla="*/ 11 h 28"/>
                <a:gd name="T26" fmla="*/ 189 w 511"/>
                <a:gd name="T27" fmla="*/ 11 h 28"/>
                <a:gd name="T28" fmla="*/ 200 w 511"/>
                <a:gd name="T29" fmla="*/ 6 h 28"/>
                <a:gd name="T30" fmla="*/ 217 w 511"/>
                <a:gd name="T31" fmla="*/ 6 h 28"/>
                <a:gd name="T32" fmla="*/ 228 w 511"/>
                <a:gd name="T33" fmla="*/ 6 h 28"/>
                <a:gd name="T34" fmla="*/ 244 w 511"/>
                <a:gd name="T35" fmla="*/ 6 h 28"/>
                <a:gd name="T36" fmla="*/ 256 w 511"/>
                <a:gd name="T37" fmla="*/ 6 h 28"/>
                <a:gd name="T38" fmla="*/ 272 w 511"/>
                <a:gd name="T39" fmla="*/ 6 h 28"/>
                <a:gd name="T40" fmla="*/ 283 w 511"/>
                <a:gd name="T41" fmla="*/ 6 h 28"/>
                <a:gd name="T42" fmla="*/ 300 w 511"/>
                <a:gd name="T43" fmla="*/ 6 h 28"/>
                <a:gd name="T44" fmla="*/ 311 w 511"/>
                <a:gd name="T45" fmla="*/ 6 h 28"/>
                <a:gd name="T46" fmla="*/ 328 w 511"/>
                <a:gd name="T47" fmla="*/ 6 h 28"/>
                <a:gd name="T48" fmla="*/ 339 w 511"/>
                <a:gd name="T49" fmla="*/ 6 h 28"/>
                <a:gd name="T50" fmla="*/ 356 w 511"/>
                <a:gd name="T51" fmla="*/ 0 h 28"/>
                <a:gd name="T52" fmla="*/ 367 w 511"/>
                <a:gd name="T53" fmla="*/ 0 h 28"/>
                <a:gd name="T54" fmla="*/ 384 w 511"/>
                <a:gd name="T55" fmla="*/ 0 h 28"/>
                <a:gd name="T56" fmla="*/ 395 w 511"/>
                <a:gd name="T57" fmla="*/ 0 h 28"/>
                <a:gd name="T58" fmla="*/ 411 w 511"/>
                <a:gd name="T59" fmla="*/ 0 h 28"/>
                <a:gd name="T60" fmla="*/ 422 w 511"/>
                <a:gd name="T61" fmla="*/ 0 h 28"/>
                <a:gd name="T62" fmla="*/ 439 w 511"/>
                <a:gd name="T63" fmla="*/ 0 h 28"/>
                <a:gd name="T64" fmla="*/ 450 w 511"/>
                <a:gd name="T65" fmla="*/ 0 h 28"/>
                <a:gd name="T66" fmla="*/ 467 w 511"/>
                <a:gd name="T67" fmla="*/ 0 h 28"/>
                <a:gd name="T68" fmla="*/ 478 w 511"/>
                <a:gd name="T69" fmla="*/ 0 h 28"/>
                <a:gd name="T70" fmla="*/ 495 w 511"/>
                <a:gd name="T71" fmla="*/ 0 h 28"/>
                <a:gd name="T72" fmla="*/ 511 w 511"/>
                <a:gd name="T7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1" h="28">
                  <a:moveTo>
                    <a:pt x="0" y="28"/>
                  </a:moveTo>
                  <a:lnTo>
                    <a:pt x="5" y="28"/>
                  </a:lnTo>
                  <a:lnTo>
                    <a:pt x="11" y="28"/>
                  </a:lnTo>
                  <a:lnTo>
                    <a:pt x="22" y="28"/>
                  </a:lnTo>
                  <a:lnTo>
                    <a:pt x="28" y="22"/>
                  </a:lnTo>
                  <a:lnTo>
                    <a:pt x="33" y="22"/>
                  </a:lnTo>
                  <a:lnTo>
                    <a:pt x="39" y="22"/>
                  </a:lnTo>
                  <a:lnTo>
                    <a:pt x="50" y="22"/>
                  </a:lnTo>
                  <a:lnTo>
                    <a:pt x="55" y="22"/>
                  </a:lnTo>
                  <a:lnTo>
                    <a:pt x="61" y="22"/>
                  </a:lnTo>
                  <a:lnTo>
                    <a:pt x="66" y="17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89" y="17"/>
                  </a:lnTo>
                  <a:lnTo>
                    <a:pt x="94" y="17"/>
                  </a:lnTo>
                  <a:lnTo>
                    <a:pt x="105" y="17"/>
                  </a:lnTo>
                  <a:lnTo>
                    <a:pt x="111" y="17"/>
                  </a:lnTo>
                  <a:lnTo>
                    <a:pt x="117" y="17"/>
                  </a:lnTo>
                  <a:lnTo>
                    <a:pt x="122" y="11"/>
                  </a:lnTo>
                  <a:lnTo>
                    <a:pt x="133" y="11"/>
                  </a:lnTo>
                  <a:lnTo>
                    <a:pt x="139" y="11"/>
                  </a:lnTo>
                  <a:lnTo>
                    <a:pt x="144" y="11"/>
                  </a:lnTo>
                  <a:lnTo>
                    <a:pt x="150" y="11"/>
                  </a:lnTo>
                  <a:lnTo>
                    <a:pt x="161" y="11"/>
                  </a:lnTo>
                  <a:lnTo>
                    <a:pt x="167" y="11"/>
                  </a:lnTo>
                  <a:lnTo>
                    <a:pt x="172" y="11"/>
                  </a:lnTo>
                  <a:lnTo>
                    <a:pt x="183" y="11"/>
                  </a:lnTo>
                  <a:lnTo>
                    <a:pt x="189" y="11"/>
                  </a:lnTo>
                  <a:lnTo>
                    <a:pt x="194" y="11"/>
                  </a:lnTo>
                  <a:lnTo>
                    <a:pt x="200" y="6"/>
                  </a:lnTo>
                  <a:lnTo>
                    <a:pt x="211" y="6"/>
                  </a:lnTo>
                  <a:lnTo>
                    <a:pt x="217" y="6"/>
                  </a:lnTo>
                  <a:lnTo>
                    <a:pt x="222" y="6"/>
                  </a:lnTo>
                  <a:lnTo>
                    <a:pt x="228" y="6"/>
                  </a:lnTo>
                  <a:lnTo>
                    <a:pt x="239" y="6"/>
                  </a:lnTo>
                  <a:lnTo>
                    <a:pt x="244" y="6"/>
                  </a:lnTo>
                  <a:lnTo>
                    <a:pt x="250" y="6"/>
                  </a:lnTo>
                  <a:lnTo>
                    <a:pt x="256" y="6"/>
                  </a:lnTo>
                  <a:lnTo>
                    <a:pt x="267" y="6"/>
                  </a:lnTo>
                  <a:lnTo>
                    <a:pt x="272" y="6"/>
                  </a:lnTo>
                  <a:lnTo>
                    <a:pt x="278" y="6"/>
                  </a:lnTo>
                  <a:lnTo>
                    <a:pt x="283" y="6"/>
                  </a:lnTo>
                  <a:lnTo>
                    <a:pt x="295" y="6"/>
                  </a:lnTo>
                  <a:lnTo>
                    <a:pt x="300" y="6"/>
                  </a:lnTo>
                  <a:lnTo>
                    <a:pt x="306" y="6"/>
                  </a:lnTo>
                  <a:lnTo>
                    <a:pt x="311" y="6"/>
                  </a:lnTo>
                  <a:lnTo>
                    <a:pt x="322" y="6"/>
                  </a:lnTo>
                  <a:lnTo>
                    <a:pt x="328" y="6"/>
                  </a:lnTo>
                  <a:lnTo>
                    <a:pt x="333" y="6"/>
                  </a:lnTo>
                  <a:lnTo>
                    <a:pt x="339" y="6"/>
                  </a:lnTo>
                  <a:lnTo>
                    <a:pt x="350" y="0"/>
                  </a:lnTo>
                  <a:lnTo>
                    <a:pt x="356" y="0"/>
                  </a:lnTo>
                  <a:lnTo>
                    <a:pt x="361" y="0"/>
                  </a:lnTo>
                  <a:lnTo>
                    <a:pt x="367" y="0"/>
                  </a:lnTo>
                  <a:lnTo>
                    <a:pt x="378" y="0"/>
                  </a:lnTo>
                  <a:lnTo>
                    <a:pt x="384" y="0"/>
                  </a:lnTo>
                  <a:lnTo>
                    <a:pt x="389" y="0"/>
                  </a:lnTo>
                  <a:lnTo>
                    <a:pt x="395" y="0"/>
                  </a:lnTo>
                  <a:lnTo>
                    <a:pt x="406" y="0"/>
                  </a:lnTo>
                  <a:lnTo>
                    <a:pt x="411" y="0"/>
                  </a:lnTo>
                  <a:lnTo>
                    <a:pt x="417" y="0"/>
                  </a:lnTo>
                  <a:lnTo>
                    <a:pt x="422" y="0"/>
                  </a:lnTo>
                  <a:lnTo>
                    <a:pt x="434" y="0"/>
                  </a:lnTo>
                  <a:lnTo>
                    <a:pt x="439" y="0"/>
                  </a:lnTo>
                  <a:lnTo>
                    <a:pt x="445" y="0"/>
                  </a:lnTo>
                  <a:lnTo>
                    <a:pt x="450" y="0"/>
                  </a:lnTo>
                  <a:lnTo>
                    <a:pt x="461" y="0"/>
                  </a:lnTo>
                  <a:lnTo>
                    <a:pt x="467" y="0"/>
                  </a:lnTo>
                  <a:lnTo>
                    <a:pt x="473" y="0"/>
                  </a:lnTo>
                  <a:lnTo>
                    <a:pt x="478" y="0"/>
                  </a:lnTo>
                  <a:lnTo>
                    <a:pt x="489" y="0"/>
                  </a:lnTo>
                  <a:lnTo>
                    <a:pt x="495" y="0"/>
                  </a:lnTo>
                  <a:lnTo>
                    <a:pt x="500" y="0"/>
                  </a:lnTo>
                  <a:lnTo>
                    <a:pt x="51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8" name="Freeform 1180">
              <a:extLst>
                <a:ext uri="{FF2B5EF4-FFF2-40B4-BE49-F238E27FC236}">
                  <a16:creationId xmlns:a16="http://schemas.microsoft.com/office/drawing/2014/main" id="{D11C5B4E-0BAC-F02B-A64C-644C65B67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0" y="3316"/>
              <a:ext cx="885" cy="39"/>
            </a:xfrm>
            <a:custGeom>
              <a:avLst/>
              <a:gdLst>
                <a:gd name="T0" fmla="*/ 11 w 885"/>
                <a:gd name="T1" fmla="*/ 39 h 39"/>
                <a:gd name="T2" fmla="*/ 34 w 885"/>
                <a:gd name="T3" fmla="*/ 34 h 39"/>
                <a:gd name="T4" fmla="*/ 56 w 885"/>
                <a:gd name="T5" fmla="*/ 34 h 39"/>
                <a:gd name="T6" fmla="*/ 73 w 885"/>
                <a:gd name="T7" fmla="*/ 34 h 39"/>
                <a:gd name="T8" fmla="*/ 95 w 885"/>
                <a:gd name="T9" fmla="*/ 28 h 39"/>
                <a:gd name="T10" fmla="*/ 117 w 885"/>
                <a:gd name="T11" fmla="*/ 28 h 39"/>
                <a:gd name="T12" fmla="*/ 139 w 885"/>
                <a:gd name="T13" fmla="*/ 23 h 39"/>
                <a:gd name="T14" fmla="*/ 156 w 885"/>
                <a:gd name="T15" fmla="*/ 23 h 39"/>
                <a:gd name="T16" fmla="*/ 178 w 885"/>
                <a:gd name="T17" fmla="*/ 17 h 39"/>
                <a:gd name="T18" fmla="*/ 201 w 885"/>
                <a:gd name="T19" fmla="*/ 17 h 39"/>
                <a:gd name="T20" fmla="*/ 223 w 885"/>
                <a:gd name="T21" fmla="*/ 11 h 39"/>
                <a:gd name="T22" fmla="*/ 239 w 885"/>
                <a:gd name="T23" fmla="*/ 11 h 39"/>
                <a:gd name="T24" fmla="*/ 262 w 885"/>
                <a:gd name="T25" fmla="*/ 11 h 39"/>
                <a:gd name="T26" fmla="*/ 284 w 885"/>
                <a:gd name="T27" fmla="*/ 6 h 39"/>
                <a:gd name="T28" fmla="*/ 306 w 885"/>
                <a:gd name="T29" fmla="*/ 6 h 39"/>
                <a:gd name="T30" fmla="*/ 323 w 885"/>
                <a:gd name="T31" fmla="*/ 6 h 39"/>
                <a:gd name="T32" fmla="*/ 345 w 885"/>
                <a:gd name="T33" fmla="*/ 0 h 39"/>
                <a:gd name="T34" fmla="*/ 367 w 885"/>
                <a:gd name="T35" fmla="*/ 0 h 39"/>
                <a:gd name="T36" fmla="*/ 390 w 885"/>
                <a:gd name="T37" fmla="*/ 0 h 39"/>
                <a:gd name="T38" fmla="*/ 412 w 885"/>
                <a:gd name="T39" fmla="*/ 0 h 39"/>
                <a:gd name="T40" fmla="*/ 429 w 885"/>
                <a:gd name="T41" fmla="*/ 0 h 39"/>
                <a:gd name="T42" fmla="*/ 451 w 885"/>
                <a:gd name="T43" fmla="*/ 0 h 39"/>
                <a:gd name="T44" fmla="*/ 473 w 885"/>
                <a:gd name="T45" fmla="*/ 0 h 39"/>
                <a:gd name="T46" fmla="*/ 495 w 885"/>
                <a:gd name="T47" fmla="*/ 0 h 39"/>
                <a:gd name="T48" fmla="*/ 512 w 885"/>
                <a:gd name="T49" fmla="*/ 0 h 39"/>
                <a:gd name="T50" fmla="*/ 534 w 885"/>
                <a:gd name="T51" fmla="*/ 0 h 39"/>
                <a:gd name="T52" fmla="*/ 557 w 885"/>
                <a:gd name="T53" fmla="*/ 0 h 39"/>
                <a:gd name="T54" fmla="*/ 579 w 885"/>
                <a:gd name="T55" fmla="*/ 0 h 39"/>
                <a:gd name="T56" fmla="*/ 595 w 885"/>
                <a:gd name="T57" fmla="*/ 0 h 39"/>
                <a:gd name="T58" fmla="*/ 618 w 885"/>
                <a:gd name="T59" fmla="*/ 0 h 39"/>
                <a:gd name="T60" fmla="*/ 640 w 885"/>
                <a:gd name="T61" fmla="*/ 0 h 39"/>
                <a:gd name="T62" fmla="*/ 662 w 885"/>
                <a:gd name="T63" fmla="*/ 6 h 39"/>
                <a:gd name="T64" fmla="*/ 679 w 885"/>
                <a:gd name="T65" fmla="*/ 6 h 39"/>
                <a:gd name="T66" fmla="*/ 701 w 885"/>
                <a:gd name="T67" fmla="*/ 6 h 39"/>
                <a:gd name="T68" fmla="*/ 723 w 885"/>
                <a:gd name="T69" fmla="*/ 6 h 39"/>
                <a:gd name="T70" fmla="*/ 746 w 885"/>
                <a:gd name="T71" fmla="*/ 6 h 39"/>
                <a:gd name="T72" fmla="*/ 768 w 885"/>
                <a:gd name="T73" fmla="*/ 11 h 39"/>
                <a:gd name="T74" fmla="*/ 785 w 885"/>
                <a:gd name="T75" fmla="*/ 11 h 39"/>
                <a:gd name="T76" fmla="*/ 807 w 885"/>
                <a:gd name="T77" fmla="*/ 11 h 39"/>
                <a:gd name="T78" fmla="*/ 829 w 885"/>
                <a:gd name="T79" fmla="*/ 17 h 39"/>
                <a:gd name="T80" fmla="*/ 851 w 885"/>
                <a:gd name="T81" fmla="*/ 17 h 39"/>
                <a:gd name="T82" fmla="*/ 868 w 885"/>
                <a:gd name="T83" fmla="*/ 1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5" h="39">
                  <a:moveTo>
                    <a:pt x="0" y="39"/>
                  </a:moveTo>
                  <a:lnTo>
                    <a:pt x="6" y="39"/>
                  </a:lnTo>
                  <a:lnTo>
                    <a:pt x="11" y="39"/>
                  </a:lnTo>
                  <a:lnTo>
                    <a:pt x="17" y="39"/>
                  </a:lnTo>
                  <a:lnTo>
                    <a:pt x="28" y="39"/>
                  </a:lnTo>
                  <a:lnTo>
                    <a:pt x="34" y="34"/>
                  </a:lnTo>
                  <a:lnTo>
                    <a:pt x="39" y="34"/>
                  </a:lnTo>
                  <a:lnTo>
                    <a:pt x="45" y="34"/>
                  </a:lnTo>
                  <a:lnTo>
                    <a:pt x="56" y="34"/>
                  </a:lnTo>
                  <a:lnTo>
                    <a:pt x="61" y="34"/>
                  </a:lnTo>
                  <a:lnTo>
                    <a:pt x="67" y="34"/>
                  </a:lnTo>
                  <a:lnTo>
                    <a:pt x="73" y="34"/>
                  </a:lnTo>
                  <a:lnTo>
                    <a:pt x="84" y="28"/>
                  </a:lnTo>
                  <a:lnTo>
                    <a:pt x="89" y="28"/>
                  </a:lnTo>
                  <a:lnTo>
                    <a:pt x="95" y="28"/>
                  </a:lnTo>
                  <a:lnTo>
                    <a:pt x="100" y="28"/>
                  </a:lnTo>
                  <a:lnTo>
                    <a:pt x="112" y="28"/>
                  </a:lnTo>
                  <a:lnTo>
                    <a:pt x="117" y="28"/>
                  </a:lnTo>
                  <a:lnTo>
                    <a:pt x="123" y="23"/>
                  </a:lnTo>
                  <a:lnTo>
                    <a:pt x="128" y="23"/>
                  </a:lnTo>
                  <a:lnTo>
                    <a:pt x="139" y="23"/>
                  </a:lnTo>
                  <a:lnTo>
                    <a:pt x="145" y="23"/>
                  </a:lnTo>
                  <a:lnTo>
                    <a:pt x="150" y="23"/>
                  </a:lnTo>
                  <a:lnTo>
                    <a:pt x="156" y="23"/>
                  </a:lnTo>
                  <a:lnTo>
                    <a:pt x="167" y="17"/>
                  </a:lnTo>
                  <a:lnTo>
                    <a:pt x="173" y="17"/>
                  </a:lnTo>
                  <a:lnTo>
                    <a:pt x="178" y="17"/>
                  </a:lnTo>
                  <a:lnTo>
                    <a:pt x="184" y="17"/>
                  </a:lnTo>
                  <a:lnTo>
                    <a:pt x="195" y="17"/>
                  </a:lnTo>
                  <a:lnTo>
                    <a:pt x="201" y="17"/>
                  </a:lnTo>
                  <a:lnTo>
                    <a:pt x="206" y="17"/>
                  </a:lnTo>
                  <a:lnTo>
                    <a:pt x="212" y="11"/>
                  </a:lnTo>
                  <a:lnTo>
                    <a:pt x="223" y="11"/>
                  </a:lnTo>
                  <a:lnTo>
                    <a:pt x="228" y="11"/>
                  </a:lnTo>
                  <a:lnTo>
                    <a:pt x="234" y="11"/>
                  </a:lnTo>
                  <a:lnTo>
                    <a:pt x="239" y="11"/>
                  </a:lnTo>
                  <a:lnTo>
                    <a:pt x="251" y="11"/>
                  </a:lnTo>
                  <a:lnTo>
                    <a:pt x="256" y="11"/>
                  </a:lnTo>
                  <a:lnTo>
                    <a:pt x="262" y="11"/>
                  </a:lnTo>
                  <a:lnTo>
                    <a:pt x="267" y="6"/>
                  </a:lnTo>
                  <a:lnTo>
                    <a:pt x="278" y="6"/>
                  </a:lnTo>
                  <a:lnTo>
                    <a:pt x="284" y="6"/>
                  </a:lnTo>
                  <a:lnTo>
                    <a:pt x="290" y="6"/>
                  </a:lnTo>
                  <a:lnTo>
                    <a:pt x="295" y="6"/>
                  </a:lnTo>
                  <a:lnTo>
                    <a:pt x="306" y="6"/>
                  </a:lnTo>
                  <a:lnTo>
                    <a:pt x="312" y="6"/>
                  </a:lnTo>
                  <a:lnTo>
                    <a:pt x="317" y="6"/>
                  </a:lnTo>
                  <a:lnTo>
                    <a:pt x="323" y="6"/>
                  </a:lnTo>
                  <a:lnTo>
                    <a:pt x="334" y="6"/>
                  </a:lnTo>
                  <a:lnTo>
                    <a:pt x="340" y="6"/>
                  </a:lnTo>
                  <a:lnTo>
                    <a:pt x="345" y="0"/>
                  </a:lnTo>
                  <a:lnTo>
                    <a:pt x="356" y="0"/>
                  </a:lnTo>
                  <a:lnTo>
                    <a:pt x="362" y="0"/>
                  </a:lnTo>
                  <a:lnTo>
                    <a:pt x="367" y="0"/>
                  </a:lnTo>
                  <a:lnTo>
                    <a:pt x="373" y="0"/>
                  </a:lnTo>
                  <a:lnTo>
                    <a:pt x="384" y="0"/>
                  </a:lnTo>
                  <a:lnTo>
                    <a:pt x="390" y="0"/>
                  </a:lnTo>
                  <a:lnTo>
                    <a:pt x="395" y="0"/>
                  </a:lnTo>
                  <a:lnTo>
                    <a:pt x="401" y="0"/>
                  </a:lnTo>
                  <a:lnTo>
                    <a:pt x="412" y="0"/>
                  </a:lnTo>
                  <a:lnTo>
                    <a:pt x="417" y="0"/>
                  </a:lnTo>
                  <a:lnTo>
                    <a:pt x="423" y="0"/>
                  </a:lnTo>
                  <a:lnTo>
                    <a:pt x="429" y="0"/>
                  </a:lnTo>
                  <a:lnTo>
                    <a:pt x="440" y="0"/>
                  </a:lnTo>
                  <a:lnTo>
                    <a:pt x="445" y="0"/>
                  </a:lnTo>
                  <a:lnTo>
                    <a:pt x="451" y="0"/>
                  </a:lnTo>
                  <a:lnTo>
                    <a:pt x="456" y="0"/>
                  </a:lnTo>
                  <a:lnTo>
                    <a:pt x="468" y="0"/>
                  </a:lnTo>
                  <a:lnTo>
                    <a:pt x="473" y="0"/>
                  </a:lnTo>
                  <a:lnTo>
                    <a:pt x="479" y="0"/>
                  </a:lnTo>
                  <a:lnTo>
                    <a:pt x="484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06" y="0"/>
                  </a:lnTo>
                  <a:lnTo>
                    <a:pt x="512" y="0"/>
                  </a:lnTo>
                  <a:lnTo>
                    <a:pt x="523" y="0"/>
                  </a:lnTo>
                  <a:lnTo>
                    <a:pt x="529" y="0"/>
                  </a:lnTo>
                  <a:lnTo>
                    <a:pt x="534" y="0"/>
                  </a:lnTo>
                  <a:lnTo>
                    <a:pt x="540" y="0"/>
                  </a:lnTo>
                  <a:lnTo>
                    <a:pt x="551" y="0"/>
                  </a:lnTo>
                  <a:lnTo>
                    <a:pt x="557" y="0"/>
                  </a:lnTo>
                  <a:lnTo>
                    <a:pt x="562" y="0"/>
                  </a:lnTo>
                  <a:lnTo>
                    <a:pt x="568" y="0"/>
                  </a:lnTo>
                  <a:lnTo>
                    <a:pt x="579" y="0"/>
                  </a:lnTo>
                  <a:lnTo>
                    <a:pt x="584" y="0"/>
                  </a:lnTo>
                  <a:lnTo>
                    <a:pt x="590" y="0"/>
                  </a:lnTo>
                  <a:lnTo>
                    <a:pt x="595" y="0"/>
                  </a:lnTo>
                  <a:lnTo>
                    <a:pt x="607" y="0"/>
                  </a:lnTo>
                  <a:lnTo>
                    <a:pt x="612" y="0"/>
                  </a:lnTo>
                  <a:lnTo>
                    <a:pt x="618" y="0"/>
                  </a:lnTo>
                  <a:lnTo>
                    <a:pt x="623" y="0"/>
                  </a:lnTo>
                  <a:lnTo>
                    <a:pt x="634" y="0"/>
                  </a:lnTo>
                  <a:lnTo>
                    <a:pt x="640" y="0"/>
                  </a:lnTo>
                  <a:lnTo>
                    <a:pt x="646" y="0"/>
                  </a:lnTo>
                  <a:lnTo>
                    <a:pt x="651" y="0"/>
                  </a:lnTo>
                  <a:lnTo>
                    <a:pt x="662" y="6"/>
                  </a:lnTo>
                  <a:lnTo>
                    <a:pt x="668" y="6"/>
                  </a:lnTo>
                  <a:lnTo>
                    <a:pt x="673" y="6"/>
                  </a:lnTo>
                  <a:lnTo>
                    <a:pt x="679" y="6"/>
                  </a:lnTo>
                  <a:lnTo>
                    <a:pt x="690" y="6"/>
                  </a:lnTo>
                  <a:lnTo>
                    <a:pt x="696" y="6"/>
                  </a:lnTo>
                  <a:lnTo>
                    <a:pt x="701" y="6"/>
                  </a:lnTo>
                  <a:lnTo>
                    <a:pt x="712" y="6"/>
                  </a:lnTo>
                  <a:lnTo>
                    <a:pt x="718" y="6"/>
                  </a:lnTo>
                  <a:lnTo>
                    <a:pt x="723" y="6"/>
                  </a:lnTo>
                  <a:lnTo>
                    <a:pt x="729" y="6"/>
                  </a:lnTo>
                  <a:lnTo>
                    <a:pt x="740" y="6"/>
                  </a:lnTo>
                  <a:lnTo>
                    <a:pt x="746" y="6"/>
                  </a:lnTo>
                  <a:lnTo>
                    <a:pt x="751" y="11"/>
                  </a:lnTo>
                  <a:lnTo>
                    <a:pt x="757" y="11"/>
                  </a:lnTo>
                  <a:lnTo>
                    <a:pt x="768" y="11"/>
                  </a:lnTo>
                  <a:lnTo>
                    <a:pt x="773" y="11"/>
                  </a:lnTo>
                  <a:lnTo>
                    <a:pt x="779" y="11"/>
                  </a:lnTo>
                  <a:lnTo>
                    <a:pt x="785" y="11"/>
                  </a:lnTo>
                  <a:lnTo>
                    <a:pt x="796" y="11"/>
                  </a:lnTo>
                  <a:lnTo>
                    <a:pt x="801" y="11"/>
                  </a:lnTo>
                  <a:lnTo>
                    <a:pt x="807" y="11"/>
                  </a:lnTo>
                  <a:lnTo>
                    <a:pt x="812" y="17"/>
                  </a:lnTo>
                  <a:lnTo>
                    <a:pt x="824" y="17"/>
                  </a:lnTo>
                  <a:lnTo>
                    <a:pt x="829" y="17"/>
                  </a:lnTo>
                  <a:lnTo>
                    <a:pt x="835" y="17"/>
                  </a:lnTo>
                  <a:lnTo>
                    <a:pt x="840" y="17"/>
                  </a:lnTo>
                  <a:lnTo>
                    <a:pt x="851" y="17"/>
                  </a:lnTo>
                  <a:lnTo>
                    <a:pt x="857" y="17"/>
                  </a:lnTo>
                  <a:lnTo>
                    <a:pt x="862" y="17"/>
                  </a:lnTo>
                  <a:lnTo>
                    <a:pt x="868" y="17"/>
                  </a:lnTo>
                  <a:lnTo>
                    <a:pt x="879" y="23"/>
                  </a:lnTo>
                  <a:lnTo>
                    <a:pt x="885" y="23"/>
                  </a:lnTo>
                </a:path>
              </a:pathLst>
            </a:custGeom>
            <a:noFill/>
            <a:ln w="17463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89" name="Freeform 1181">
              <a:extLst>
                <a:ext uri="{FF2B5EF4-FFF2-40B4-BE49-F238E27FC236}">
                  <a16:creationId xmlns:a16="http://schemas.microsoft.com/office/drawing/2014/main" id="{22EE0F53-CF29-79F2-D9F7-9DE7E435C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5" y="3339"/>
              <a:ext cx="511" cy="44"/>
            </a:xfrm>
            <a:custGeom>
              <a:avLst/>
              <a:gdLst>
                <a:gd name="T0" fmla="*/ 5 w 511"/>
                <a:gd name="T1" fmla="*/ 0 h 44"/>
                <a:gd name="T2" fmla="*/ 22 w 511"/>
                <a:gd name="T3" fmla="*/ 0 h 44"/>
                <a:gd name="T4" fmla="*/ 33 w 511"/>
                <a:gd name="T5" fmla="*/ 0 h 44"/>
                <a:gd name="T6" fmla="*/ 50 w 511"/>
                <a:gd name="T7" fmla="*/ 0 h 44"/>
                <a:gd name="T8" fmla="*/ 61 w 511"/>
                <a:gd name="T9" fmla="*/ 5 h 44"/>
                <a:gd name="T10" fmla="*/ 78 w 511"/>
                <a:gd name="T11" fmla="*/ 5 h 44"/>
                <a:gd name="T12" fmla="*/ 89 w 511"/>
                <a:gd name="T13" fmla="*/ 5 h 44"/>
                <a:gd name="T14" fmla="*/ 105 w 511"/>
                <a:gd name="T15" fmla="*/ 5 h 44"/>
                <a:gd name="T16" fmla="*/ 117 w 511"/>
                <a:gd name="T17" fmla="*/ 11 h 44"/>
                <a:gd name="T18" fmla="*/ 133 w 511"/>
                <a:gd name="T19" fmla="*/ 11 h 44"/>
                <a:gd name="T20" fmla="*/ 144 w 511"/>
                <a:gd name="T21" fmla="*/ 11 h 44"/>
                <a:gd name="T22" fmla="*/ 161 w 511"/>
                <a:gd name="T23" fmla="*/ 11 h 44"/>
                <a:gd name="T24" fmla="*/ 172 w 511"/>
                <a:gd name="T25" fmla="*/ 16 h 44"/>
                <a:gd name="T26" fmla="*/ 189 w 511"/>
                <a:gd name="T27" fmla="*/ 16 h 44"/>
                <a:gd name="T28" fmla="*/ 200 w 511"/>
                <a:gd name="T29" fmla="*/ 16 h 44"/>
                <a:gd name="T30" fmla="*/ 217 w 511"/>
                <a:gd name="T31" fmla="*/ 16 h 44"/>
                <a:gd name="T32" fmla="*/ 228 w 511"/>
                <a:gd name="T33" fmla="*/ 22 h 44"/>
                <a:gd name="T34" fmla="*/ 244 w 511"/>
                <a:gd name="T35" fmla="*/ 22 h 44"/>
                <a:gd name="T36" fmla="*/ 256 w 511"/>
                <a:gd name="T37" fmla="*/ 22 h 44"/>
                <a:gd name="T38" fmla="*/ 272 w 511"/>
                <a:gd name="T39" fmla="*/ 22 h 44"/>
                <a:gd name="T40" fmla="*/ 283 w 511"/>
                <a:gd name="T41" fmla="*/ 27 h 44"/>
                <a:gd name="T42" fmla="*/ 300 w 511"/>
                <a:gd name="T43" fmla="*/ 27 h 44"/>
                <a:gd name="T44" fmla="*/ 311 w 511"/>
                <a:gd name="T45" fmla="*/ 27 h 44"/>
                <a:gd name="T46" fmla="*/ 328 w 511"/>
                <a:gd name="T47" fmla="*/ 27 h 44"/>
                <a:gd name="T48" fmla="*/ 339 w 511"/>
                <a:gd name="T49" fmla="*/ 33 h 44"/>
                <a:gd name="T50" fmla="*/ 356 w 511"/>
                <a:gd name="T51" fmla="*/ 33 h 44"/>
                <a:gd name="T52" fmla="*/ 367 w 511"/>
                <a:gd name="T53" fmla="*/ 33 h 44"/>
                <a:gd name="T54" fmla="*/ 384 w 511"/>
                <a:gd name="T55" fmla="*/ 33 h 44"/>
                <a:gd name="T56" fmla="*/ 395 w 511"/>
                <a:gd name="T57" fmla="*/ 33 h 44"/>
                <a:gd name="T58" fmla="*/ 411 w 511"/>
                <a:gd name="T59" fmla="*/ 38 h 44"/>
                <a:gd name="T60" fmla="*/ 422 w 511"/>
                <a:gd name="T61" fmla="*/ 38 h 44"/>
                <a:gd name="T62" fmla="*/ 439 w 511"/>
                <a:gd name="T63" fmla="*/ 38 h 44"/>
                <a:gd name="T64" fmla="*/ 450 w 511"/>
                <a:gd name="T65" fmla="*/ 38 h 44"/>
                <a:gd name="T66" fmla="*/ 467 w 511"/>
                <a:gd name="T67" fmla="*/ 38 h 44"/>
                <a:gd name="T68" fmla="*/ 478 w 511"/>
                <a:gd name="T69" fmla="*/ 44 h 44"/>
                <a:gd name="T70" fmla="*/ 495 w 511"/>
                <a:gd name="T71" fmla="*/ 44 h 44"/>
                <a:gd name="T72" fmla="*/ 511 w 511"/>
                <a:gd name="T73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1" h="44">
                  <a:moveTo>
                    <a:pt x="0" y="0"/>
                  </a:moveTo>
                  <a:lnTo>
                    <a:pt x="5" y="0"/>
                  </a:lnTo>
                  <a:lnTo>
                    <a:pt x="11" y="0"/>
                  </a:lnTo>
                  <a:lnTo>
                    <a:pt x="22" y="0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50" y="0"/>
                  </a:lnTo>
                  <a:lnTo>
                    <a:pt x="55" y="5"/>
                  </a:lnTo>
                  <a:lnTo>
                    <a:pt x="61" y="5"/>
                  </a:lnTo>
                  <a:lnTo>
                    <a:pt x="66" y="5"/>
                  </a:lnTo>
                  <a:lnTo>
                    <a:pt x="78" y="5"/>
                  </a:lnTo>
                  <a:lnTo>
                    <a:pt x="83" y="5"/>
                  </a:lnTo>
                  <a:lnTo>
                    <a:pt x="89" y="5"/>
                  </a:lnTo>
                  <a:lnTo>
                    <a:pt x="94" y="5"/>
                  </a:lnTo>
                  <a:lnTo>
                    <a:pt x="105" y="5"/>
                  </a:lnTo>
                  <a:lnTo>
                    <a:pt x="111" y="11"/>
                  </a:lnTo>
                  <a:lnTo>
                    <a:pt x="117" y="11"/>
                  </a:lnTo>
                  <a:lnTo>
                    <a:pt x="122" y="11"/>
                  </a:lnTo>
                  <a:lnTo>
                    <a:pt x="133" y="11"/>
                  </a:lnTo>
                  <a:lnTo>
                    <a:pt x="139" y="11"/>
                  </a:lnTo>
                  <a:lnTo>
                    <a:pt x="144" y="11"/>
                  </a:lnTo>
                  <a:lnTo>
                    <a:pt x="150" y="11"/>
                  </a:lnTo>
                  <a:lnTo>
                    <a:pt x="161" y="11"/>
                  </a:lnTo>
                  <a:lnTo>
                    <a:pt x="167" y="16"/>
                  </a:lnTo>
                  <a:lnTo>
                    <a:pt x="172" y="16"/>
                  </a:lnTo>
                  <a:lnTo>
                    <a:pt x="183" y="16"/>
                  </a:lnTo>
                  <a:lnTo>
                    <a:pt x="189" y="16"/>
                  </a:lnTo>
                  <a:lnTo>
                    <a:pt x="194" y="16"/>
                  </a:lnTo>
                  <a:lnTo>
                    <a:pt x="200" y="16"/>
                  </a:lnTo>
                  <a:lnTo>
                    <a:pt x="211" y="16"/>
                  </a:lnTo>
                  <a:lnTo>
                    <a:pt x="217" y="16"/>
                  </a:lnTo>
                  <a:lnTo>
                    <a:pt x="222" y="22"/>
                  </a:lnTo>
                  <a:lnTo>
                    <a:pt x="228" y="22"/>
                  </a:lnTo>
                  <a:lnTo>
                    <a:pt x="239" y="22"/>
                  </a:lnTo>
                  <a:lnTo>
                    <a:pt x="244" y="22"/>
                  </a:lnTo>
                  <a:lnTo>
                    <a:pt x="250" y="22"/>
                  </a:lnTo>
                  <a:lnTo>
                    <a:pt x="256" y="22"/>
                  </a:lnTo>
                  <a:lnTo>
                    <a:pt x="267" y="22"/>
                  </a:lnTo>
                  <a:lnTo>
                    <a:pt x="272" y="22"/>
                  </a:lnTo>
                  <a:lnTo>
                    <a:pt x="278" y="27"/>
                  </a:lnTo>
                  <a:lnTo>
                    <a:pt x="283" y="27"/>
                  </a:lnTo>
                  <a:lnTo>
                    <a:pt x="295" y="27"/>
                  </a:lnTo>
                  <a:lnTo>
                    <a:pt x="300" y="27"/>
                  </a:lnTo>
                  <a:lnTo>
                    <a:pt x="306" y="27"/>
                  </a:lnTo>
                  <a:lnTo>
                    <a:pt x="311" y="27"/>
                  </a:lnTo>
                  <a:lnTo>
                    <a:pt x="322" y="27"/>
                  </a:lnTo>
                  <a:lnTo>
                    <a:pt x="328" y="27"/>
                  </a:lnTo>
                  <a:lnTo>
                    <a:pt x="333" y="33"/>
                  </a:lnTo>
                  <a:lnTo>
                    <a:pt x="339" y="33"/>
                  </a:lnTo>
                  <a:lnTo>
                    <a:pt x="350" y="33"/>
                  </a:lnTo>
                  <a:lnTo>
                    <a:pt x="356" y="33"/>
                  </a:lnTo>
                  <a:lnTo>
                    <a:pt x="361" y="33"/>
                  </a:lnTo>
                  <a:lnTo>
                    <a:pt x="367" y="33"/>
                  </a:lnTo>
                  <a:lnTo>
                    <a:pt x="378" y="33"/>
                  </a:lnTo>
                  <a:lnTo>
                    <a:pt x="384" y="33"/>
                  </a:lnTo>
                  <a:lnTo>
                    <a:pt x="389" y="33"/>
                  </a:lnTo>
                  <a:lnTo>
                    <a:pt x="395" y="33"/>
                  </a:lnTo>
                  <a:lnTo>
                    <a:pt x="406" y="38"/>
                  </a:lnTo>
                  <a:lnTo>
                    <a:pt x="411" y="38"/>
                  </a:lnTo>
                  <a:lnTo>
                    <a:pt x="417" y="38"/>
                  </a:lnTo>
                  <a:lnTo>
                    <a:pt x="422" y="38"/>
                  </a:lnTo>
                  <a:lnTo>
                    <a:pt x="434" y="38"/>
                  </a:lnTo>
                  <a:lnTo>
                    <a:pt x="439" y="38"/>
                  </a:lnTo>
                  <a:lnTo>
                    <a:pt x="445" y="38"/>
                  </a:lnTo>
                  <a:lnTo>
                    <a:pt x="450" y="38"/>
                  </a:lnTo>
                  <a:lnTo>
                    <a:pt x="461" y="38"/>
                  </a:lnTo>
                  <a:lnTo>
                    <a:pt x="467" y="38"/>
                  </a:lnTo>
                  <a:lnTo>
                    <a:pt x="473" y="44"/>
                  </a:lnTo>
                  <a:lnTo>
                    <a:pt x="478" y="44"/>
                  </a:lnTo>
                  <a:lnTo>
                    <a:pt x="489" y="44"/>
                  </a:lnTo>
                  <a:lnTo>
                    <a:pt x="495" y="44"/>
                  </a:lnTo>
                  <a:lnTo>
                    <a:pt x="500" y="44"/>
                  </a:lnTo>
                  <a:lnTo>
                    <a:pt x="511" y="44"/>
                  </a:lnTo>
                </a:path>
              </a:pathLst>
            </a:custGeom>
            <a:noFill/>
            <a:ln w="17463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90" name="Rectangle 1182">
              <a:extLst>
                <a:ext uri="{FF2B5EF4-FFF2-40B4-BE49-F238E27FC236}">
                  <a16:creationId xmlns:a16="http://schemas.microsoft.com/office/drawing/2014/main" id="{60DD64D1-D8A6-5A76-18B9-33795AF112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12" y="3149"/>
              <a:ext cx="4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</a:rPr>
                <a:t>V</a:t>
              </a:r>
              <a:endParaRPr lang="en-US" altLang="en-US" sz="2800"/>
            </a:p>
          </p:txBody>
        </p:sp>
        <p:sp>
          <p:nvSpPr>
            <p:cNvPr id="914591" name="Rectangle 1183">
              <a:extLst>
                <a:ext uri="{FF2B5EF4-FFF2-40B4-BE49-F238E27FC236}">
                  <a16:creationId xmlns:a16="http://schemas.microsoft.com/office/drawing/2014/main" id="{685AD4BC-1337-37B6-613E-264AC363AB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264" y="3121"/>
              <a:ext cx="29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L</a:t>
              </a:r>
              <a:endParaRPr lang="en-US" altLang="en-US" sz="2800"/>
            </a:p>
          </p:txBody>
        </p:sp>
        <p:sp>
          <p:nvSpPr>
            <p:cNvPr id="914592" name="Rectangle 1184">
              <a:extLst>
                <a:ext uri="{FF2B5EF4-FFF2-40B4-BE49-F238E27FC236}">
                  <a16:creationId xmlns:a16="http://schemas.microsoft.com/office/drawing/2014/main" id="{803FB2E8-B29E-3DD2-A44B-DF3243C6184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80" y="3044"/>
              <a:ext cx="10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</a:rPr>
                <a:t> (V)</a:t>
              </a:r>
              <a:endParaRPr lang="en-US" altLang="en-US" sz="2800"/>
            </a:p>
          </p:txBody>
        </p:sp>
        <p:sp>
          <p:nvSpPr>
            <p:cNvPr id="914593" name="Rectangle 1185">
              <a:extLst>
                <a:ext uri="{FF2B5EF4-FFF2-40B4-BE49-F238E27FC236}">
                  <a16:creationId xmlns:a16="http://schemas.microsoft.com/office/drawing/2014/main" id="{19A66FFA-9511-D652-B0C5-725F38669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3589"/>
              <a:ext cx="31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</a:rPr>
                <a:t>time (nsec)</a:t>
              </a:r>
              <a:endParaRPr lang="en-US" altLang="en-US" sz="2800"/>
            </a:p>
          </p:txBody>
        </p:sp>
        <p:sp>
          <p:nvSpPr>
            <p:cNvPr id="914594" name="Rectangle 1186">
              <a:extLst>
                <a:ext uri="{FF2B5EF4-FFF2-40B4-BE49-F238E27FC236}">
                  <a16:creationId xmlns:a16="http://schemas.microsoft.com/office/drawing/2014/main" id="{A112A3D8-744D-8DE8-F1EE-736F7C99E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863"/>
              <a:ext cx="1396" cy="7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95" name="Rectangle 1187">
              <a:extLst>
                <a:ext uri="{FF2B5EF4-FFF2-40B4-BE49-F238E27FC236}">
                  <a16:creationId xmlns:a16="http://schemas.microsoft.com/office/drawing/2014/main" id="{520034D5-A57A-DB96-C693-90E6591FA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863"/>
              <a:ext cx="1396" cy="71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96" name="Line 1188">
              <a:extLst>
                <a:ext uri="{FF2B5EF4-FFF2-40B4-BE49-F238E27FC236}">
                  <a16:creationId xmlns:a16="http://schemas.microsoft.com/office/drawing/2014/main" id="{935DA686-473B-EBF8-5CA3-610AA89DA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863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97" name="Line 1189">
              <a:extLst>
                <a:ext uri="{FF2B5EF4-FFF2-40B4-BE49-F238E27FC236}">
                  <a16:creationId xmlns:a16="http://schemas.microsoft.com/office/drawing/2014/main" id="{36A9135F-A36D-6282-2EB6-ABEF3915F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81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98" name="Line 1190">
              <a:extLst>
                <a:ext uri="{FF2B5EF4-FFF2-40B4-BE49-F238E27FC236}">
                  <a16:creationId xmlns:a16="http://schemas.microsoft.com/office/drawing/2014/main" id="{99AE917A-C461-39CF-19C3-9CBAC9293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599" name="Line 1191">
              <a:extLst>
                <a:ext uri="{FF2B5EF4-FFF2-40B4-BE49-F238E27FC236}">
                  <a16:creationId xmlns:a16="http://schemas.microsoft.com/office/drawing/2014/main" id="{0CCC75B0-3895-F621-ECF0-4C7E540FEF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00" name="Line 1192">
              <a:extLst>
                <a:ext uri="{FF2B5EF4-FFF2-40B4-BE49-F238E27FC236}">
                  <a16:creationId xmlns:a16="http://schemas.microsoft.com/office/drawing/2014/main" id="{25BBB041-EA71-4310-BB30-2DDFBF273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81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01" name="Line 1193">
              <a:extLst>
                <a:ext uri="{FF2B5EF4-FFF2-40B4-BE49-F238E27FC236}">
                  <a16:creationId xmlns:a16="http://schemas.microsoft.com/office/drawing/2014/main" id="{3F4608A3-7886-3F2F-5806-0299A497E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02" name="Line 1194">
              <a:extLst>
                <a:ext uri="{FF2B5EF4-FFF2-40B4-BE49-F238E27FC236}">
                  <a16:creationId xmlns:a16="http://schemas.microsoft.com/office/drawing/2014/main" id="{4A28FAB4-04E5-6E07-5591-BEAD20BAD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03" name="Line 1195">
              <a:extLst>
                <a:ext uri="{FF2B5EF4-FFF2-40B4-BE49-F238E27FC236}">
                  <a16:creationId xmlns:a16="http://schemas.microsoft.com/office/drawing/2014/main" id="{85A65833-DD50-2E9D-3E3B-0A0BC4CCD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04" name="Rectangle 1196">
              <a:extLst>
                <a:ext uri="{FF2B5EF4-FFF2-40B4-BE49-F238E27FC236}">
                  <a16:creationId xmlns:a16="http://schemas.microsoft.com/office/drawing/2014/main" id="{E9014BFB-D561-068F-2170-4F27A68E3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597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605" name="Line 1197">
              <a:extLst>
                <a:ext uri="{FF2B5EF4-FFF2-40B4-BE49-F238E27FC236}">
                  <a16:creationId xmlns:a16="http://schemas.microsoft.com/office/drawing/2014/main" id="{023017BB-AD01-5556-2B5E-BE8019F3E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06" name="Line 1198">
              <a:extLst>
                <a:ext uri="{FF2B5EF4-FFF2-40B4-BE49-F238E27FC236}">
                  <a16:creationId xmlns:a16="http://schemas.microsoft.com/office/drawing/2014/main" id="{1C696CE0-0B7B-AC36-7E16-8AB9965D5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07" name="Rectangle 1199">
              <a:extLst>
                <a:ext uri="{FF2B5EF4-FFF2-40B4-BE49-F238E27FC236}">
                  <a16:creationId xmlns:a16="http://schemas.microsoft.com/office/drawing/2014/main" id="{D55F4987-8CA3-17A5-886F-D96E8FEE9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1597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608" name="Line 1200">
              <a:extLst>
                <a:ext uri="{FF2B5EF4-FFF2-40B4-BE49-F238E27FC236}">
                  <a16:creationId xmlns:a16="http://schemas.microsoft.com/office/drawing/2014/main" id="{3C2A29A2-BDA8-7641-161A-3EDE5808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9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09" name="Line 1201">
              <a:extLst>
                <a:ext uri="{FF2B5EF4-FFF2-40B4-BE49-F238E27FC236}">
                  <a16:creationId xmlns:a16="http://schemas.microsoft.com/office/drawing/2014/main" id="{A730060D-6AAF-E345-E0D2-160C0E0CF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10" name="Rectangle 1202">
              <a:extLst>
                <a:ext uri="{FF2B5EF4-FFF2-40B4-BE49-F238E27FC236}">
                  <a16:creationId xmlns:a16="http://schemas.microsoft.com/office/drawing/2014/main" id="{AFEE60C2-C23F-3FB9-1E61-B615714BA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1597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611" name="Line 1203">
              <a:extLst>
                <a:ext uri="{FF2B5EF4-FFF2-40B4-BE49-F238E27FC236}">
                  <a16:creationId xmlns:a16="http://schemas.microsoft.com/office/drawing/2014/main" id="{7E246BA1-E0AA-76A2-1317-5DFC818DE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0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12" name="Line 1204">
              <a:extLst>
                <a:ext uri="{FF2B5EF4-FFF2-40B4-BE49-F238E27FC236}">
                  <a16:creationId xmlns:a16="http://schemas.microsoft.com/office/drawing/2014/main" id="{0CE197E3-127F-5EAD-2D4A-00686CDCA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13" name="Rectangle 1205">
              <a:extLst>
                <a:ext uri="{FF2B5EF4-FFF2-40B4-BE49-F238E27FC236}">
                  <a16:creationId xmlns:a16="http://schemas.microsoft.com/office/drawing/2014/main" id="{3005B433-010B-23F2-1129-6D0153C0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597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1.5</a:t>
              </a:r>
              <a:endParaRPr lang="en-US" altLang="en-US" sz="2800"/>
            </a:p>
          </p:txBody>
        </p:sp>
        <p:sp>
          <p:nvSpPr>
            <p:cNvPr id="914614" name="Line 1206">
              <a:extLst>
                <a:ext uri="{FF2B5EF4-FFF2-40B4-BE49-F238E27FC236}">
                  <a16:creationId xmlns:a16="http://schemas.microsoft.com/office/drawing/2014/main" id="{11689C2D-C206-FF47-9522-1F915CB22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1564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15" name="Line 1207">
              <a:extLst>
                <a:ext uri="{FF2B5EF4-FFF2-40B4-BE49-F238E27FC236}">
                  <a16:creationId xmlns:a16="http://schemas.microsoft.com/office/drawing/2014/main" id="{E9D1406F-D542-5D89-73A9-0CDB15EDD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86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16" name="Rectangle 1208">
              <a:extLst>
                <a:ext uri="{FF2B5EF4-FFF2-40B4-BE49-F238E27FC236}">
                  <a16:creationId xmlns:a16="http://schemas.microsoft.com/office/drawing/2014/main" id="{A9453E7C-C27A-264B-09F1-F5860616F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1597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</a:t>
              </a:r>
              <a:endParaRPr lang="en-US" altLang="en-US" sz="2800"/>
            </a:p>
          </p:txBody>
        </p:sp>
        <p:sp>
          <p:nvSpPr>
            <p:cNvPr id="914617" name="Rectangle 1209">
              <a:extLst>
                <a:ext uri="{FF2B5EF4-FFF2-40B4-BE49-F238E27FC236}">
                  <a16:creationId xmlns:a16="http://schemas.microsoft.com/office/drawing/2014/main" id="{F33954E8-0A73-AEA8-AE09-ED47FB08D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1720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x 10</a:t>
              </a:r>
              <a:endParaRPr lang="en-US" altLang="en-US" sz="2800"/>
            </a:p>
          </p:txBody>
        </p:sp>
        <p:sp>
          <p:nvSpPr>
            <p:cNvPr id="914618" name="Rectangle 1210">
              <a:extLst>
                <a:ext uri="{FF2B5EF4-FFF2-40B4-BE49-F238E27FC236}">
                  <a16:creationId xmlns:a16="http://schemas.microsoft.com/office/drawing/2014/main" id="{11146E9C-D1BC-A8DA-7024-1D176C33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1698"/>
              <a:ext cx="4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-9</a:t>
              </a:r>
              <a:endParaRPr lang="en-US" altLang="en-US" sz="2800"/>
            </a:p>
          </p:txBody>
        </p:sp>
        <p:sp>
          <p:nvSpPr>
            <p:cNvPr id="914619" name="Line 1211">
              <a:extLst>
                <a:ext uri="{FF2B5EF4-FFF2-40B4-BE49-F238E27FC236}">
                  <a16:creationId xmlns:a16="http://schemas.microsoft.com/office/drawing/2014/main" id="{D3188178-2EF5-6BE8-F5B0-F1BF17E25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5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20" name="Line 1212">
              <a:extLst>
                <a:ext uri="{FF2B5EF4-FFF2-40B4-BE49-F238E27FC236}">
                  <a16:creationId xmlns:a16="http://schemas.microsoft.com/office/drawing/2014/main" id="{FF58035D-D8E3-BA86-B15F-274545BC60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155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21" name="Rectangle 1213">
              <a:extLst>
                <a:ext uri="{FF2B5EF4-FFF2-40B4-BE49-F238E27FC236}">
                  <a16:creationId xmlns:a16="http://schemas.microsoft.com/office/drawing/2014/main" id="{383781C1-D76E-B33A-D81F-404D14C07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508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622" name="Line 1214">
              <a:extLst>
                <a:ext uri="{FF2B5EF4-FFF2-40B4-BE49-F238E27FC236}">
                  <a16:creationId xmlns:a16="http://schemas.microsoft.com/office/drawing/2014/main" id="{4447DEA4-61EB-CD87-3992-72CA0E267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41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23" name="Line 1215">
              <a:extLst>
                <a:ext uri="{FF2B5EF4-FFF2-40B4-BE49-F238E27FC236}">
                  <a16:creationId xmlns:a16="http://schemas.microsoft.com/office/drawing/2014/main" id="{E46BB0DB-009D-2EEB-998A-D271574195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1414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24" name="Rectangle 1216">
              <a:extLst>
                <a:ext uri="{FF2B5EF4-FFF2-40B4-BE49-F238E27FC236}">
                  <a16:creationId xmlns:a16="http://schemas.microsoft.com/office/drawing/2014/main" id="{2DBE0FB7-9016-48AA-02D6-0F99EE65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1369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625" name="Line 1217">
              <a:extLst>
                <a:ext uri="{FF2B5EF4-FFF2-40B4-BE49-F238E27FC236}">
                  <a16:creationId xmlns:a16="http://schemas.microsoft.com/office/drawing/2014/main" id="{32E95713-1CA6-4DE6-4ECD-361A2670E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27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26" name="Line 1218">
              <a:extLst>
                <a:ext uri="{FF2B5EF4-FFF2-40B4-BE49-F238E27FC236}">
                  <a16:creationId xmlns:a16="http://schemas.microsoft.com/office/drawing/2014/main" id="{E2638600-6368-15BC-37C2-DB118329A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127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27" name="Rectangle 1219">
              <a:extLst>
                <a:ext uri="{FF2B5EF4-FFF2-40B4-BE49-F238E27FC236}">
                  <a16:creationId xmlns:a16="http://schemas.microsoft.com/office/drawing/2014/main" id="{F2C5313B-0E99-BC7F-AEF6-08B36A72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230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628" name="Line 1220">
              <a:extLst>
                <a:ext uri="{FF2B5EF4-FFF2-40B4-BE49-F238E27FC236}">
                  <a16:creationId xmlns:a16="http://schemas.microsoft.com/office/drawing/2014/main" id="{4E02C3B0-7F3F-72AB-17F7-F7D04B2CA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13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29" name="Line 1221">
              <a:extLst>
                <a:ext uri="{FF2B5EF4-FFF2-40B4-BE49-F238E27FC236}">
                  <a16:creationId xmlns:a16="http://schemas.microsoft.com/office/drawing/2014/main" id="{5EFC12E8-EF04-0106-42E0-19B994D82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1136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30" name="Rectangle 1222">
              <a:extLst>
                <a:ext uri="{FF2B5EF4-FFF2-40B4-BE49-F238E27FC236}">
                  <a16:creationId xmlns:a16="http://schemas.microsoft.com/office/drawing/2014/main" id="{FC0EC358-7094-80B1-1B38-E4609F0F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1091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1.5</a:t>
              </a:r>
              <a:endParaRPr lang="en-US" altLang="en-US" sz="2800"/>
            </a:p>
          </p:txBody>
        </p:sp>
        <p:sp>
          <p:nvSpPr>
            <p:cNvPr id="914631" name="Line 1223">
              <a:extLst>
                <a:ext uri="{FF2B5EF4-FFF2-40B4-BE49-F238E27FC236}">
                  <a16:creationId xmlns:a16="http://schemas.microsoft.com/office/drawing/2014/main" id="{3A5D6C8C-3818-2574-5DF8-461D0DDD0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99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32" name="Line 1224">
              <a:extLst>
                <a:ext uri="{FF2B5EF4-FFF2-40B4-BE49-F238E27FC236}">
                  <a16:creationId xmlns:a16="http://schemas.microsoft.com/office/drawing/2014/main" id="{554DCDC2-251A-B74A-94EB-922D6EB73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99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33" name="Rectangle 1225">
              <a:extLst>
                <a:ext uri="{FF2B5EF4-FFF2-40B4-BE49-F238E27FC236}">
                  <a16:creationId xmlns:a16="http://schemas.microsoft.com/office/drawing/2014/main" id="{A3AE415E-27FA-6C40-6FD3-1B3B4C315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952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</a:t>
              </a:r>
              <a:endParaRPr lang="en-US" altLang="en-US" sz="2800"/>
            </a:p>
          </p:txBody>
        </p:sp>
        <p:sp>
          <p:nvSpPr>
            <p:cNvPr id="914634" name="Line 1226">
              <a:extLst>
                <a:ext uri="{FF2B5EF4-FFF2-40B4-BE49-F238E27FC236}">
                  <a16:creationId xmlns:a16="http://schemas.microsoft.com/office/drawing/2014/main" id="{44AB587A-DFDD-BD23-BF9D-9A139008F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86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35" name="Line 1227">
              <a:extLst>
                <a:ext uri="{FF2B5EF4-FFF2-40B4-BE49-F238E27FC236}">
                  <a16:creationId xmlns:a16="http://schemas.microsoft.com/office/drawing/2014/main" id="{D8C3B91D-F8CC-555C-2BAC-3FA0C8BDE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863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36" name="Rectangle 1228">
              <a:extLst>
                <a:ext uri="{FF2B5EF4-FFF2-40B4-BE49-F238E27FC236}">
                  <a16:creationId xmlns:a16="http://schemas.microsoft.com/office/drawing/2014/main" id="{8B5B8D72-635A-FDF9-10E4-3361D501C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819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2.5</a:t>
              </a:r>
              <a:endParaRPr lang="en-US" altLang="en-US" sz="2800"/>
            </a:p>
          </p:txBody>
        </p:sp>
        <p:sp>
          <p:nvSpPr>
            <p:cNvPr id="914637" name="Line 1229">
              <a:extLst>
                <a:ext uri="{FF2B5EF4-FFF2-40B4-BE49-F238E27FC236}">
                  <a16:creationId xmlns:a16="http://schemas.microsoft.com/office/drawing/2014/main" id="{F12E9657-B3EF-7FCD-100D-52352C24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863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38" name="Line 1230">
              <a:extLst>
                <a:ext uri="{FF2B5EF4-FFF2-40B4-BE49-F238E27FC236}">
                  <a16:creationId xmlns:a16="http://schemas.microsoft.com/office/drawing/2014/main" id="{0E914BD3-EC93-7E56-0E03-FC9248812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81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39" name="Line 1231">
              <a:extLst>
                <a:ext uri="{FF2B5EF4-FFF2-40B4-BE49-F238E27FC236}">
                  <a16:creationId xmlns:a16="http://schemas.microsoft.com/office/drawing/2014/main" id="{370C2307-BD54-BB21-9108-050D1EF424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0" name="Line 1232">
              <a:extLst>
                <a:ext uri="{FF2B5EF4-FFF2-40B4-BE49-F238E27FC236}">
                  <a16:creationId xmlns:a16="http://schemas.microsoft.com/office/drawing/2014/main" id="{BD0B4661-F174-759D-B405-24A4CA105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863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1" name="Freeform 1233">
              <a:extLst>
                <a:ext uri="{FF2B5EF4-FFF2-40B4-BE49-F238E27FC236}">
                  <a16:creationId xmlns:a16="http://schemas.microsoft.com/office/drawing/2014/main" id="{A167CCEB-D75B-2F36-FFC2-A0EFF8BAF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1130"/>
              <a:ext cx="884" cy="423"/>
            </a:xfrm>
            <a:custGeom>
              <a:avLst/>
              <a:gdLst>
                <a:gd name="T0" fmla="*/ 11 w 884"/>
                <a:gd name="T1" fmla="*/ 423 h 423"/>
                <a:gd name="T2" fmla="*/ 33 w 884"/>
                <a:gd name="T3" fmla="*/ 423 h 423"/>
                <a:gd name="T4" fmla="*/ 55 w 884"/>
                <a:gd name="T5" fmla="*/ 423 h 423"/>
                <a:gd name="T6" fmla="*/ 72 w 884"/>
                <a:gd name="T7" fmla="*/ 423 h 423"/>
                <a:gd name="T8" fmla="*/ 94 w 884"/>
                <a:gd name="T9" fmla="*/ 423 h 423"/>
                <a:gd name="T10" fmla="*/ 117 w 884"/>
                <a:gd name="T11" fmla="*/ 423 h 423"/>
                <a:gd name="T12" fmla="*/ 139 w 884"/>
                <a:gd name="T13" fmla="*/ 423 h 423"/>
                <a:gd name="T14" fmla="*/ 156 w 884"/>
                <a:gd name="T15" fmla="*/ 423 h 423"/>
                <a:gd name="T16" fmla="*/ 178 w 884"/>
                <a:gd name="T17" fmla="*/ 423 h 423"/>
                <a:gd name="T18" fmla="*/ 200 w 884"/>
                <a:gd name="T19" fmla="*/ 423 h 423"/>
                <a:gd name="T20" fmla="*/ 222 w 884"/>
                <a:gd name="T21" fmla="*/ 423 h 423"/>
                <a:gd name="T22" fmla="*/ 239 w 884"/>
                <a:gd name="T23" fmla="*/ 417 h 423"/>
                <a:gd name="T24" fmla="*/ 261 w 884"/>
                <a:gd name="T25" fmla="*/ 417 h 423"/>
                <a:gd name="T26" fmla="*/ 283 w 884"/>
                <a:gd name="T27" fmla="*/ 417 h 423"/>
                <a:gd name="T28" fmla="*/ 306 w 884"/>
                <a:gd name="T29" fmla="*/ 412 h 423"/>
                <a:gd name="T30" fmla="*/ 322 w 884"/>
                <a:gd name="T31" fmla="*/ 412 h 423"/>
                <a:gd name="T32" fmla="*/ 345 w 884"/>
                <a:gd name="T33" fmla="*/ 406 h 423"/>
                <a:gd name="T34" fmla="*/ 367 w 884"/>
                <a:gd name="T35" fmla="*/ 401 h 423"/>
                <a:gd name="T36" fmla="*/ 389 w 884"/>
                <a:gd name="T37" fmla="*/ 401 h 423"/>
                <a:gd name="T38" fmla="*/ 411 w 884"/>
                <a:gd name="T39" fmla="*/ 395 h 423"/>
                <a:gd name="T40" fmla="*/ 428 w 884"/>
                <a:gd name="T41" fmla="*/ 384 h 423"/>
                <a:gd name="T42" fmla="*/ 450 w 884"/>
                <a:gd name="T43" fmla="*/ 378 h 423"/>
                <a:gd name="T44" fmla="*/ 473 w 884"/>
                <a:gd name="T45" fmla="*/ 373 h 423"/>
                <a:gd name="T46" fmla="*/ 495 w 884"/>
                <a:gd name="T47" fmla="*/ 362 h 423"/>
                <a:gd name="T48" fmla="*/ 512 w 884"/>
                <a:gd name="T49" fmla="*/ 351 h 423"/>
                <a:gd name="T50" fmla="*/ 534 w 884"/>
                <a:gd name="T51" fmla="*/ 340 h 423"/>
                <a:gd name="T52" fmla="*/ 556 w 884"/>
                <a:gd name="T53" fmla="*/ 323 h 423"/>
                <a:gd name="T54" fmla="*/ 578 w 884"/>
                <a:gd name="T55" fmla="*/ 306 h 423"/>
                <a:gd name="T56" fmla="*/ 595 w 884"/>
                <a:gd name="T57" fmla="*/ 289 h 423"/>
                <a:gd name="T58" fmla="*/ 617 w 884"/>
                <a:gd name="T59" fmla="*/ 273 h 423"/>
                <a:gd name="T60" fmla="*/ 639 w 884"/>
                <a:gd name="T61" fmla="*/ 256 h 423"/>
                <a:gd name="T62" fmla="*/ 662 w 884"/>
                <a:gd name="T63" fmla="*/ 234 h 423"/>
                <a:gd name="T64" fmla="*/ 678 w 884"/>
                <a:gd name="T65" fmla="*/ 212 h 423"/>
                <a:gd name="T66" fmla="*/ 701 w 884"/>
                <a:gd name="T67" fmla="*/ 189 h 423"/>
                <a:gd name="T68" fmla="*/ 723 w 884"/>
                <a:gd name="T69" fmla="*/ 173 h 423"/>
                <a:gd name="T70" fmla="*/ 745 w 884"/>
                <a:gd name="T71" fmla="*/ 150 h 423"/>
                <a:gd name="T72" fmla="*/ 767 w 884"/>
                <a:gd name="T73" fmla="*/ 128 h 423"/>
                <a:gd name="T74" fmla="*/ 784 w 884"/>
                <a:gd name="T75" fmla="*/ 100 h 423"/>
                <a:gd name="T76" fmla="*/ 806 w 884"/>
                <a:gd name="T77" fmla="*/ 78 h 423"/>
                <a:gd name="T78" fmla="*/ 829 w 884"/>
                <a:gd name="T79" fmla="*/ 56 h 423"/>
                <a:gd name="T80" fmla="*/ 851 w 884"/>
                <a:gd name="T81" fmla="*/ 34 h 423"/>
                <a:gd name="T82" fmla="*/ 868 w 884"/>
                <a:gd name="T83" fmla="*/ 11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4" h="423">
                  <a:moveTo>
                    <a:pt x="0" y="423"/>
                  </a:moveTo>
                  <a:lnTo>
                    <a:pt x="5" y="423"/>
                  </a:lnTo>
                  <a:lnTo>
                    <a:pt x="11" y="423"/>
                  </a:lnTo>
                  <a:lnTo>
                    <a:pt x="16" y="423"/>
                  </a:lnTo>
                  <a:lnTo>
                    <a:pt x="28" y="423"/>
                  </a:lnTo>
                  <a:lnTo>
                    <a:pt x="33" y="423"/>
                  </a:lnTo>
                  <a:lnTo>
                    <a:pt x="39" y="423"/>
                  </a:lnTo>
                  <a:lnTo>
                    <a:pt x="44" y="423"/>
                  </a:lnTo>
                  <a:lnTo>
                    <a:pt x="55" y="423"/>
                  </a:lnTo>
                  <a:lnTo>
                    <a:pt x="61" y="423"/>
                  </a:lnTo>
                  <a:lnTo>
                    <a:pt x="67" y="423"/>
                  </a:lnTo>
                  <a:lnTo>
                    <a:pt x="72" y="423"/>
                  </a:lnTo>
                  <a:lnTo>
                    <a:pt x="83" y="423"/>
                  </a:lnTo>
                  <a:lnTo>
                    <a:pt x="89" y="423"/>
                  </a:lnTo>
                  <a:lnTo>
                    <a:pt x="94" y="423"/>
                  </a:lnTo>
                  <a:lnTo>
                    <a:pt x="100" y="423"/>
                  </a:lnTo>
                  <a:lnTo>
                    <a:pt x="111" y="423"/>
                  </a:lnTo>
                  <a:lnTo>
                    <a:pt x="117" y="423"/>
                  </a:lnTo>
                  <a:lnTo>
                    <a:pt x="122" y="423"/>
                  </a:lnTo>
                  <a:lnTo>
                    <a:pt x="128" y="423"/>
                  </a:lnTo>
                  <a:lnTo>
                    <a:pt x="139" y="423"/>
                  </a:lnTo>
                  <a:lnTo>
                    <a:pt x="144" y="423"/>
                  </a:lnTo>
                  <a:lnTo>
                    <a:pt x="150" y="423"/>
                  </a:lnTo>
                  <a:lnTo>
                    <a:pt x="156" y="423"/>
                  </a:lnTo>
                  <a:lnTo>
                    <a:pt x="167" y="423"/>
                  </a:lnTo>
                  <a:lnTo>
                    <a:pt x="172" y="423"/>
                  </a:lnTo>
                  <a:lnTo>
                    <a:pt x="178" y="423"/>
                  </a:lnTo>
                  <a:lnTo>
                    <a:pt x="183" y="423"/>
                  </a:lnTo>
                  <a:lnTo>
                    <a:pt x="194" y="423"/>
                  </a:lnTo>
                  <a:lnTo>
                    <a:pt x="200" y="423"/>
                  </a:lnTo>
                  <a:lnTo>
                    <a:pt x="206" y="423"/>
                  </a:lnTo>
                  <a:lnTo>
                    <a:pt x="211" y="423"/>
                  </a:lnTo>
                  <a:lnTo>
                    <a:pt x="222" y="423"/>
                  </a:lnTo>
                  <a:lnTo>
                    <a:pt x="228" y="423"/>
                  </a:lnTo>
                  <a:lnTo>
                    <a:pt x="233" y="423"/>
                  </a:lnTo>
                  <a:lnTo>
                    <a:pt x="239" y="417"/>
                  </a:lnTo>
                  <a:lnTo>
                    <a:pt x="250" y="417"/>
                  </a:lnTo>
                  <a:lnTo>
                    <a:pt x="256" y="417"/>
                  </a:lnTo>
                  <a:lnTo>
                    <a:pt x="261" y="417"/>
                  </a:lnTo>
                  <a:lnTo>
                    <a:pt x="267" y="417"/>
                  </a:lnTo>
                  <a:lnTo>
                    <a:pt x="278" y="417"/>
                  </a:lnTo>
                  <a:lnTo>
                    <a:pt x="283" y="417"/>
                  </a:lnTo>
                  <a:lnTo>
                    <a:pt x="289" y="417"/>
                  </a:lnTo>
                  <a:lnTo>
                    <a:pt x="295" y="417"/>
                  </a:lnTo>
                  <a:lnTo>
                    <a:pt x="306" y="412"/>
                  </a:lnTo>
                  <a:lnTo>
                    <a:pt x="311" y="412"/>
                  </a:lnTo>
                  <a:lnTo>
                    <a:pt x="317" y="412"/>
                  </a:lnTo>
                  <a:lnTo>
                    <a:pt x="322" y="412"/>
                  </a:lnTo>
                  <a:lnTo>
                    <a:pt x="334" y="412"/>
                  </a:lnTo>
                  <a:lnTo>
                    <a:pt x="339" y="406"/>
                  </a:lnTo>
                  <a:lnTo>
                    <a:pt x="345" y="406"/>
                  </a:lnTo>
                  <a:lnTo>
                    <a:pt x="356" y="406"/>
                  </a:lnTo>
                  <a:lnTo>
                    <a:pt x="361" y="406"/>
                  </a:lnTo>
                  <a:lnTo>
                    <a:pt x="367" y="401"/>
                  </a:lnTo>
                  <a:lnTo>
                    <a:pt x="372" y="401"/>
                  </a:lnTo>
                  <a:lnTo>
                    <a:pt x="384" y="401"/>
                  </a:lnTo>
                  <a:lnTo>
                    <a:pt x="389" y="401"/>
                  </a:lnTo>
                  <a:lnTo>
                    <a:pt x="395" y="395"/>
                  </a:lnTo>
                  <a:lnTo>
                    <a:pt x="400" y="395"/>
                  </a:lnTo>
                  <a:lnTo>
                    <a:pt x="411" y="395"/>
                  </a:lnTo>
                  <a:lnTo>
                    <a:pt x="417" y="390"/>
                  </a:lnTo>
                  <a:lnTo>
                    <a:pt x="423" y="390"/>
                  </a:lnTo>
                  <a:lnTo>
                    <a:pt x="428" y="384"/>
                  </a:lnTo>
                  <a:lnTo>
                    <a:pt x="439" y="384"/>
                  </a:lnTo>
                  <a:lnTo>
                    <a:pt x="445" y="384"/>
                  </a:lnTo>
                  <a:lnTo>
                    <a:pt x="450" y="378"/>
                  </a:lnTo>
                  <a:lnTo>
                    <a:pt x="456" y="378"/>
                  </a:lnTo>
                  <a:lnTo>
                    <a:pt x="467" y="373"/>
                  </a:lnTo>
                  <a:lnTo>
                    <a:pt x="473" y="373"/>
                  </a:lnTo>
                  <a:lnTo>
                    <a:pt x="478" y="367"/>
                  </a:lnTo>
                  <a:lnTo>
                    <a:pt x="484" y="362"/>
                  </a:lnTo>
                  <a:lnTo>
                    <a:pt x="495" y="362"/>
                  </a:lnTo>
                  <a:lnTo>
                    <a:pt x="500" y="356"/>
                  </a:lnTo>
                  <a:lnTo>
                    <a:pt x="506" y="351"/>
                  </a:lnTo>
                  <a:lnTo>
                    <a:pt x="512" y="351"/>
                  </a:lnTo>
                  <a:lnTo>
                    <a:pt x="523" y="345"/>
                  </a:lnTo>
                  <a:lnTo>
                    <a:pt x="528" y="340"/>
                  </a:lnTo>
                  <a:lnTo>
                    <a:pt x="534" y="340"/>
                  </a:lnTo>
                  <a:lnTo>
                    <a:pt x="539" y="334"/>
                  </a:lnTo>
                  <a:lnTo>
                    <a:pt x="550" y="328"/>
                  </a:lnTo>
                  <a:lnTo>
                    <a:pt x="556" y="323"/>
                  </a:lnTo>
                  <a:lnTo>
                    <a:pt x="562" y="317"/>
                  </a:lnTo>
                  <a:lnTo>
                    <a:pt x="567" y="312"/>
                  </a:lnTo>
                  <a:lnTo>
                    <a:pt x="578" y="306"/>
                  </a:lnTo>
                  <a:lnTo>
                    <a:pt x="584" y="301"/>
                  </a:lnTo>
                  <a:lnTo>
                    <a:pt x="589" y="295"/>
                  </a:lnTo>
                  <a:lnTo>
                    <a:pt x="595" y="289"/>
                  </a:lnTo>
                  <a:lnTo>
                    <a:pt x="606" y="284"/>
                  </a:lnTo>
                  <a:lnTo>
                    <a:pt x="612" y="278"/>
                  </a:lnTo>
                  <a:lnTo>
                    <a:pt x="617" y="273"/>
                  </a:lnTo>
                  <a:lnTo>
                    <a:pt x="623" y="267"/>
                  </a:lnTo>
                  <a:lnTo>
                    <a:pt x="634" y="262"/>
                  </a:lnTo>
                  <a:lnTo>
                    <a:pt x="639" y="256"/>
                  </a:lnTo>
                  <a:lnTo>
                    <a:pt x="645" y="251"/>
                  </a:lnTo>
                  <a:lnTo>
                    <a:pt x="651" y="239"/>
                  </a:lnTo>
                  <a:lnTo>
                    <a:pt x="662" y="234"/>
                  </a:lnTo>
                  <a:lnTo>
                    <a:pt x="667" y="228"/>
                  </a:lnTo>
                  <a:lnTo>
                    <a:pt x="673" y="223"/>
                  </a:lnTo>
                  <a:lnTo>
                    <a:pt x="678" y="212"/>
                  </a:lnTo>
                  <a:lnTo>
                    <a:pt x="690" y="206"/>
                  </a:lnTo>
                  <a:lnTo>
                    <a:pt x="695" y="200"/>
                  </a:lnTo>
                  <a:lnTo>
                    <a:pt x="701" y="189"/>
                  </a:lnTo>
                  <a:lnTo>
                    <a:pt x="712" y="184"/>
                  </a:lnTo>
                  <a:lnTo>
                    <a:pt x="717" y="178"/>
                  </a:lnTo>
                  <a:lnTo>
                    <a:pt x="723" y="173"/>
                  </a:lnTo>
                  <a:lnTo>
                    <a:pt x="728" y="167"/>
                  </a:lnTo>
                  <a:lnTo>
                    <a:pt x="740" y="156"/>
                  </a:lnTo>
                  <a:lnTo>
                    <a:pt x="745" y="150"/>
                  </a:lnTo>
                  <a:lnTo>
                    <a:pt x="751" y="139"/>
                  </a:lnTo>
                  <a:lnTo>
                    <a:pt x="756" y="134"/>
                  </a:lnTo>
                  <a:lnTo>
                    <a:pt x="767" y="128"/>
                  </a:lnTo>
                  <a:lnTo>
                    <a:pt x="773" y="117"/>
                  </a:lnTo>
                  <a:lnTo>
                    <a:pt x="779" y="111"/>
                  </a:lnTo>
                  <a:lnTo>
                    <a:pt x="784" y="100"/>
                  </a:lnTo>
                  <a:lnTo>
                    <a:pt x="795" y="95"/>
                  </a:lnTo>
                  <a:lnTo>
                    <a:pt x="801" y="89"/>
                  </a:lnTo>
                  <a:lnTo>
                    <a:pt x="806" y="78"/>
                  </a:lnTo>
                  <a:lnTo>
                    <a:pt x="812" y="73"/>
                  </a:lnTo>
                  <a:lnTo>
                    <a:pt x="823" y="61"/>
                  </a:lnTo>
                  <a:lnTo>
                    <a:pt x="829" y="56"/>
                  </a:lnTo>
                  <a:lnTo>
                    <a:pt x="834" y="50"/>
                  </a:lnTo>
                  <a:lnTo>
                    <a:pt x="840" y="39"/>
                  </a:lnTo>
                  <a:lnTo>
                    <a:pt x="851" y="34"/>
                  </a:lnTo>
                  <a:lnTo>
                    <a:pt x="856" y="28"/>
                  </a:lnTo>
                  <a:lnTo>
                    <a:pt x="862" y="17"/>
                  </a:lnTo>
                  <a:lnTo>
                    <a:pt x="868" y="11"/>
                  </a:lnTo>
                  <a:lnTo>
                    <a:pt x="879" y="6"/>
                  </a:lnTo>
                  <a:lnTo>
                    <a:pt x="884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2" name="Freeform 1234">
              <a:extLst>
                <a:ext uri="{FF2B5EF4-FFF2-40B4-BE49-F238E27FC236}">
                  <a16:creationId xmlns:a16="http://schemas.microsoft.com/office/drawing/2014/main" id="{3E2B259A-2C09-810F-AB4B-F67B7B5D0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874"/>
              <a:ext cx="512" cy="256"/>
            </a:xfrm>
            <a:custGeom>
              <a:avLst/>
              <a:gdLst>
                <a:gd name="T0" fmla="*/ 6 w 512"/>
                <a:gd name="T1" fmla="*/ 245 h 256"/>
                <a:gd name="T2" fmla="*/ 22 w 512"/>
                <a:gd name="T3" fmla="*/ 234 h 256"/>
                <a:gd name="T4" fmla="*/ 34 w 512"/>
                <a:gd name="T5" fmla="*/ 217 h 256"/>
                <a:gd name="T6" fmla="*/ 50 w 512"/>
                <a:gd name="T7" fmla="*/ 206 h 256"/>
                <a:gd name="T8" fmla="*/ 61 w 512"/>
                <a:gd name="T9" fmla="*/ 195 h 256"/>
                <a:gd name="T10" fmla="*/ 78 w 512"/>
                <a:gd name="T11" fmla="*/ 184 h 256"/>
                <a:gd name="T12" fmla="*/ 89 w 512"/>
                <a:gd name="T13" fmla="*/ 173 h 256"/>
                <a:gd name="T14" fmla="*/ 106 w 512"/>
                <a:gd name="T15" fmla="*/ 156 h 256"/>
                <a:gd name="T16" fmla="*/ 117 w 512"/>
                <a:gd name="T17" fmla="*/ 151 h 256"/>
                <a:gd name="T18" fmla="*/ 134 w 512"/>
                <a:gd name="T19" fmla="*/ 139 h 256"/>
                <a:gd name="T20" fmla="*/ 145 w 512"/>
                <a:gd name="T21" fmla="*/ 128 h 256"/>
                <a:gd name="T22" fmla="*/ 162 w 512"/>
                <a:gd name="T23" fmla="*/ 117 h 256"/>
                <a:gd name="T24" fmla="*/ 173 w 512"/>
                <a:gd name="T25" fmla="*/ 112 h 256"/>
                <a:gd name="T26" fmla="*/ 189 w 512"/>
                <a:gd name="T27" fmla="*/ 100 h 256"/>
                <a:gd name="T28" fmla="*/ 200 w 512"/>
                <a:gd name="T29" fmla="*/ 89 h 256"/>
                <a:gd name="T30" fmla="*/ 217 w 512"/>
                <a:gd name="T31" fmla="*/ 84 h 256"/>
                <a:gd name="T32" fmla="*/ 228 w 512"/>
                <a:gd name="T33" fmla="*/ 78 h 256"/>
                <a:gd name="T34" fmla="*/ 245 w 512"/>
                <a:gd name="T35" fmla="*/ 73 h 256"/>
                <a:gd name="T36" fmla="*/ 256 w 512"/>
                <a:gd name="T37" fmla="*/ 62 h 256"/>
                <a:gd name="T38" fmla="*/ 273 w 512"/>
                <a:gd name="T39" fmla="*/ 56 h 256"/>
                <a:gd name="T40" fmla="*/ 284 w 512"/>
                <a:gd name="T41" fmla="*/ 50 h 256"/>
                <a:gd name="T42" fmla="*/ 301 w 512"/>
                <a:gd name="T43" fmla="*/ 45 h 256"/>
                <a:gd name="T44" fmla="*/ 312 w 512"/>
                <a:gd name="T45" fmla="*/ 39 h 256"/>
                <a:gd name="T46" fmla="*/ 328 w 512"/>
                <a:gd name="T47" fmla="*/ 39 h 256"/>
                <a:gd name="T48" fmla="*/ 340 w 512"/>
                <a:gd name="T49" fmla="*/ 34 h 256"/>
                <a:gd name="T50" fmla="*/ 356 w 512"/>
                <a:gd name="T51" fmla="*/ 28 h 256"/>
                <a:gd name="T52" fmla="*/ 367 w 512"/>
                <a:gd name="T53" fmla="*/ 23 h 256"/>
                <a:gd name="T54" fmla="*/ 384 w 512"/>
                <a:gd name="T55" fmla="*/ 23 h 256"/>
                <a:gd name="T56" fmla="*/ 395 w 512"/>
                <a:gd name="T57" fmla="*/ 17 h 256"/>
                <a:gd name="T58" fmla="*/ 412 w 512"/>
                <a:gd name="T59" fmla="*/ 17 h 256"/>
                <a:gd name="T60" fmla="*/ 423 w 512"/>
                <a:gd name="T61" fmla="*/ 11 h 256"/>
                <a:gd name="T62" fmla="*/ 440 w 512"/>
                <a:gd name="T63" fmla="*/ 11 h 256"/>
                <a:gd name="T64" fmla="*/ 451 w 512"/>
                <a:gd name="T65" fmla="*/ 6 h 256"/>
                <a:gd name="T66" fmla="*/ 467 w 512"/>
                <a:gd name="T67" fmla="*/ 6 h 256"/>
                <a:gd name="T68" fmla="*/ 479 w 512"/>
                <a:gd name="T69" fmla="*/ 6 h 256"/>
                <a:gd name="T70" fmla="*/ 495 w 512"/>
                <a:gd name="T71" fmla="*/ 0 h 256"/>
                <a:gd name="T72" fmla="*/ 512 w 512"/>
                <a:gd name="T73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256">
                  <a:moveTo>
                    <a:pt x="0" y="256"/>
                  </a:moveTo>
                  <a:lnTo>
                    <a:pt x="6" y="245"/>
                  </a:lnTo>
                  <a:lnTo>
                    <a:pt x="11" y="240"/>
                  </a:lnTo>
                  <a:lnTo>
                    <a:pt x="22" y="234"/>
                  </a:lnTo>
                  <a:lnTo>
                    <a:pt x="28" y="228"/>
                  </a:lnTo>
                  <a:lnTo>
                    <a:pt x="34" y="217"/>
                  </a:lnTo>
                  <a:lnTo>
                    <a:pt x="39" y="212"/>
                  </a:lnTo>
                  <a:lnTo>
                    <a:pt x="50" y="206"/>
                  </a:lnTo>
                  <a:lnTo>
                    <a:pt x="56" y="201"/>
                  </a:lnTo>
                  <a:lnTo>
                    <a:pt x="61" y="195"/>
                  </a:lnTo>
                  <a:lnTo>
                    <a:pt x="67" y="189"/>
                  </a:lnTo>
                  <a:lnTo>
                    <a:pt x="78" y="184"/>
                  </a:lnTo>
                  <a:lnTo>
                    <a:pt x="84" y="178"/>
                  </a:lnTo>
                  <a:lnTo>
                    <a:pt x="89" y="173"/>
                  </a:lnTo>
                  <a:lnTo>
                    <a:pt x="95" y="162"/>
                  </a:lnTo>
                  <a:lnTo>
                    <a:pt x="106" y="156"/>
                  </a:lnTo>
                  <a:lnTo>
                    <a:pt x="111" y="151"/>
                  </a:lnTo>
                  <a:lnTo>
                    <a:pt x="117" y="151"/>
                  </a:lnTo>
                  <a:lnTo>
                    <a:pt x="123" y="145"/>
                  </a:lnTo>
                  <a:lnTo>
                    <a:pt x="134" y="139"/>
                  </a:lnTo>
                  <a:lnTo>
                    <a:pt x="139" y="134"/>
                  </a:lnTo>
                  <a:lnTo>
                    <a:pt x="145" y="128"/>
                  </a:lnTo>
                  <a:lnTo>
                    <a:pt x="150" y="123"/>
                  </a:lnTo>
                  <a:lnTo>
                    <a:pt x="162" y="117"/>
                  </a:lnTo>
                  <a:lnTo>
                    <a:pt x="167" y="112"/>
                  </a:lnTo>
                  <a:lnTo>
                    <a:pt x="173" y="112"/>
                  </a:lnTo>
                  <a:lnTo>
                    <a:pt x="184" y="106"/>
                  </a:lnTo>
                  <a:lnTo>
                    <a:pt x="189" y="100"/>
                  </a:lnTo>
                  <a:lnTo>
                    <a:pt x="195" y="95"/>
                  </a:lnTo>
                  <a:lnTo>
                    <a:pt x="200" y="89"/>
                  </a:lnTo>
                  <a:lnTo>
                    <a:pt x="212" y="89"/>
                  </a:lnTo>
                  <a:lnTo>
                    <a:pt x="217" y="84"/>
                  </a:lnTo>
                  <a:lnTo>
                    <a:pt x="223" y="78"/>
                  </a:lnTo>
                  <a:lnTo>
                    <a:pt x="228" y="78"/>
                  </a:lnTo>
                  <a:lnTo>
                    <a:pt x="239" y="73"/>
                  </a:lnTo>
                  <a:lnTo>
                    <a:pt x="245" y="73"/>
                  </a:lnTo>
                  <a:lnTo>
                    <a:pt x="251" y="67"/>
                  </a:lnTo>
                  <a:lnTo>
                    <a:pt x="256" y="62"/>
                  </a:lnTo>
                  <a:lnTo>
                    <a:pt x="267" y="62"/>
                  </a:lnTo>
                  <a:lnTo>
                    <a:pt x="273" y="56"/>
                  </a:lnTo>
                  <a:lnTo>
                    <a:pt x="278" y="56"/>
                  </a:lnTo>
                  <a:lnTo>
                    <a:pt x="284" y="50"/>
                  </a:lnTo>
                  <a:lnTo>
                    <a:pt x="295" y="50"/>
                  </a:lnTo>
                  <a:lnTo>
                    <a:pt x="301" y="45"/>
                  </a:lnTo>
                  <a:lnTo>
                    <a:pt x="306" y="45"/>
                  </a:lnTo>
                  <a:lnTo>
                    <a:pt x="312" y="39"/>
                  </a:lnTo>
                  <a:lnTo>
                    <a:pt x="323" y="39"/>
                  </a:lnTo>
                  <a:lnTo>
                    <a:pt x="328" y="39"/>
                  </a:lnTo>
                  <a:lnTo>
                    <a:pt x="334" y="34"/>
                  </a:lnTo>
                  <a:lnTo>
                    <a:pt x="340" y="34"/>
                  </a:lnTo>
                  <a:lnTo>
                    <a:pt x="351" y="28"/>
                  </a:lnTo>
                  <a:lnTo>
                    <a:pt x="356" y="28"/>
                  </a:lnTo>
                  <a:lnTo>
                    <a:pt x="362" y="28"/>
                  </a:lnTo>
                  <a:lnTo>
                    <a:pt x="367" y="23"/>
                  </a:lnTo>
                  <a:lnTo>
                    <a:pt x="378" y="23"/>
                  </a:lnTo>
                  <a:lnTo>
                    <a:pt x="384" y="23"/>
                  </a:lnTo>
                  <a:lnTo>
                    <a:pt x="390" y="17"/>
                  </a:lnTo>
                  <a:lnTo>
                    <a:pt x="395" y="17"/>
                  </a:lnTo>
                  <a:lnTo>
                    <a:pt x="406" y="17"/>
                  </a:lnTo>
                  <a:lnTo>
                    <a:pt x="412" y="17"/>
                  </a:lnTo>
                  <a:lnTo>
                    <a:pt x="417" y="11"/>
                  </a:lnTo>
                  <a:lnTo>
                    <a:pt x="423" y="11"/>
                  </a:lnTo>
                  <a:lnTo>
                    <a:pt x="434" y="11"/>
                  </a:lnTo>
                  <a:lnTo>
                    <a:pt x="440" y="11"/>
                  </a:lnTo>
                  <a:lnTo>
                    <a:pt x="445" y="6"/>
                  </a:lnTo>
                  <a:lnTo>
                    <a:pt x="451" y="6"/>
                  </a:lnTo>
                  <a:lnTo>
                    <a:pt x="462" y="6"/>
                  </a:lnTo>
                  <a:lnTo>
                    <a:pt x="467" y="6"/>
                  </a:lnTo>
                  <a:lnTo>
                    <a:pt x="473" y="6"/>
                  </a:lnTo>
                  <a:lnTo>
                    <a:pt x="479" y="6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2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3" name="Rectangle 1235">
              <a:extLst>
                <a:ext uri="{FF2B5EF4-FFF2-40B4-BE49-F238E27FC236}">
                  <a16:creationId xmlns:a16="http://schemas.microsoft.com/office/drawing/2014/main" id="{1B0AAFF3-3856-A0CB-F6C0-E9EBC55FF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809"/>
              <a:ext cx="1396" cy="7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5" name="Rectangle 1237">
              <a:extLst>
                <a:ext uri="{FF2B5EF4-FFF2-40B4-BE49-F238E27FC236}">
                  <a16:creationId xmlns:a16="http://schemas.microsoft.com/office/drawing/2014/main" id="{290C71D5-2B17-EF80-F231-96B821EE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809"/>
              <a:ext cx="1396" cy="717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6" name="Line 1238">
              <a:extLst>
                <a:ext uri="{FF2B5EF4-FFF2-40B4-BE49-F238E27FC236}">
                  <a16:creationId xmlns:a16="http://schemas.microsoft.com/office/drawing/2014/main" id="{92FDC50F-F35A-72C0-7223-797C61930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809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7" name="Line 1239">
              <a:extLst>
                <a:ext uri="{FF2B5EF4-FFF2-40B4-BE49-F238E27FC236}">
                  <a16:creationId xmlns:a16="http://schemas.microsoft.com/office/drawing/2014/main" id="{6064FD0A-A5E9-E30E-40A9-1EAFF3970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6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8" name="Line 1240">
              <a:extLst>
                <a:ext uri="{FF2B5EF4-FFF2-40B4-BE49-F238E27FC236}">
                  <a16:creationId xmlns:a16="http://schemas.microsoft.com/office/drawing/2014/main" id="{1BAD02D8-34B0-B7BD-C0FE-8C4AABAE4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49" name="Line 1241">
              <a:extLst>
                <a:ext uri="{FF2B5EF4-FFF2-40B4-BE49-F238E27FC236}">
                  <a16:creationId xmlns:a16="http://schemas.microsoft.com/office/drawing/2014/main" id="{526B5693-7489-D285-4FE5-CDE86266DC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50" name="Line 1242">
              <a:extLst>
                <a:ext uri="{FF2B5EF4-FFF2-40B4-BE49-F238E27FC236}">
                  <a16:creationId xmlns:a16="http://schemas.microsoft.com/office/drawing/2014/main" id="{4B7C0A98-D68A-F970-21FF-FA1610758E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6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51" name="Line 1243">
              <a:extLst>
                <a:ext uri="{FF2B5EF4-FFF2-40B4-BE49-F238E27FC236}">
                  <a16:creationId xmlns:a16="http://schemas.microsoft.com/office/drawing/2014/main" id="{07F9AD2E-D4B6-ABB9-66C8-6BA4508CF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52" name="Line 1244">
              <a:extLst>
                <a:ext uri="{FF2B5EF4-FFF2-40B4-BE49-F238E27FC236}">
                  <a16:creationId xmlns:a16="http://schemas.microsoft.com/office/drawing/2014/main" id="{77F49284-95CA-C749-4480-98E00C8FF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53" name="Line 1245">
              <a:extLst>
                <a:ext uri="{FF2B5EF4-FFF2-40B4-BE49-F238E27FC236}">
                  <a16:creationId xmlns:a16="http://schemas.microsoft.com/office/drawing/2014/main" id="{814F2293-8268-0E7F-1FC3-3F0900352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54" name="Rectangle 1246">
              <a:extLst>
                <a:ext uri="{FF2B5EF4-FFF2-40B4-BE49-F238E27FC236}">
                  <a16:creationId xmlns:a16="http://schemas.microsoft.com/office/drawing/2014/main" id="{362DBB90-A6A7-5A36-9652-8861DCEA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2543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655" name="Line 1247">
              <a:extLst>
                <a:ext uri="{FF2B5EF4-FFF2-40B4-BE49-F238E27FC236}">
                  <a16:creationId xmlns:a16="http://schemas.microsoft.com/office/drawing/2014/main" id="{F907EC5A-3C12-991E-7847-C2874C68E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56" name="Line 1248">
              <a:extLst>
                <a:ext uri="{FF2B5EF4-FFF2-40B4-BE49-F238E27FC236}">
                  <a16:creationId xmlns:a16="http://schemas.microsoft.com/office/drawing/2014/main" id="{D909C08F-625A-99A3-B5A7-8B6BB26A4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57" name="Rectangle 1249">
              <a:extLst>
                <a:ext uri="{FF2B5EF4-FFF2-40B4-BE49-F238E27FC236}">
                  <a16:creationId xmlns:a16="http://schemas.microsoft.com/office/drawing/2014/main" id="{307CE726-C1AD-24CF-9A55-1EBCB2AA3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2543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658" name="Line 1250">
              <a:extLst>
                <a:ext uri="{FF2B5EF4-FFF2-40B4-BE49-F238E27FC236}">
                  <a16:creationId xmlns:a16="http://schemas.microsoft.com/office/drawing/2014/main" id="{4D3B1E25-C3A8-9F03-CC1C-71955C645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9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59" name="Line 1251">
              <a:extLst>
                <a:ext uri="{FF2B5EF4-FFF2-40B4-BE49-F238E27FC236}">
                  <a16:creationId xmlns:a16="http://schemas.microsoft.com/office/drawing/2014/main" id="{8054B0C2-918B-4F4F-771F-0A31246B9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60" name="Rectangle 1252">
              <a:extLst>
                <a:ext uri="{FF2B5EF4-FFF2-40B4-BE49-F238E27FC236}">
                  <a16:creationId xmlns:a16="http://schemas.microsoft.com/office/drawing/2014/main" id="{DC797530-2133-8E46-860B-401DAAB3C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2543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661" name="Line 1253">
              <a:extLst>
                <a:ext uri="{FF2B5EF4-FFF2-40B4-BE49-F238E27FC236}">
                  <a16:creationId xmlns:a16="http://schemas.microsoft.com/office/drawing/2014/main" id="{D1AB2B4C-0699-A569-CDFA-4F1F11EE6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0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62" name="Line 1254">
              <a:extLst>
                <a:ext uri="{FF2B5EF4-FFF2-40B4-BE49-F238E27FC236}">
                  <a16:creationId xmlns:a16="http://schemas.microsoft.com/office/drawing/2014/main" id="{5304FA59-303C-F0F1-6A52-3510F5201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63" name="Rectangle 1255">
              <a:extLst>
                <a:ext uri="{FF2B5EF4-FFF2-40B4-BE49-F238E27FC236}">
                  <a16:creationId xmlns:a16="http://schemas.microsoft.com/office/drawing/2014/main" id="{DDEE9356-A88E-095A-F3C3-E82287595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2543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1.5</a:t>
              </a:r>
              <a:endParaRPr lang="en-US" altLang="en-US" sz="2800"/>
            </a:p>
          </p:txBody>
        </p:sp>
        <p:sp>
          <p:nvSpPr>
            <p:cNvPr id="914664" name="Line 1256">
              <a:extLst>
                <a:ext uri="{FF2B5EF4-FFF2-40B4-BE49-F238E27FC236}">
                  <a16:creationId xmlns:a16="http://schemas.microsoft.com/office/drawing/2014/main" id="{14659EF8-3816-E0EC-4173-8E14B59E5C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2510"/>
              <a:ext cx="1" cy="1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65" name="Line 1257">
              <a:extLst>
                <a:ext uri="{FF2B5EF4-FFF2-40B4-BE49-F238E27FC236}">
                  <a16:creationId xmlns:a16="http://schemas.microsoft.com/office/drawing/2014/main" id="{5B60D78E-2A1A-C4CF-9F87-2661103A1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1809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66" name="Rectangle 1258">
              <a:extLst>
                <a:ext uri="{FF2B5EF4-FFF2-40B4-BE49-F238E27FC236}">
                  <a16:creationId xmlns:a16="http://schemas.microsoft.com/office/drawing/2014/main" id="{752E056C-A961-D7A8-7986-1132DD703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543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</a:t>
              </a:r>
              <a:endParaRPr lang="en-US" altLang="en-US" sz="2800"/>
            </a:p>
          </p:txBody>
        </p:sp>
        <p:sp>
          <p:nvSpPr>
            <p:cNvPr id="914667" name="Rectangle 1259">
              <a:extLst>
                <a:ext uri="{FF2B5EF4-FFF2-40B4-BE49-F238E27FC236}">
                  <a16:creationId xmlns:a16="http://schemas.microsoft.com/office/drawing/2014/main" id="{FA63F1E0-70FB-4473-2EEA-2BFB41212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665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x 10</a:t>
              </a:r>
              <a:endParaRPr lang="en-US" altLang="en-US" sz="2800"/>
            </a:p>
          </p:txBody>
        </p:sp>
        <p:sp>
          <p:nvSpPr>
            <p:cNvPr id="914668" name="Rectangle 1260">
              <a:extLst>
                <a:ext uri="{FF2B5EF4-FFF2-40B4-BE49-F238E27FC236}">
                  <a16:creationId xmlns:a16="http://schemas.microsoft.com/office/drawing/2014/main" id="{84FCB798-5236-DE37-BB88-6F680F40C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2643"/>
              <a:ext cx="4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-9</a:t>
              </a:r>
              <a:endParaRPr lang="en-US" altLang="en-US" sz="2800"/>
            </a:p>
          </p:txBody>
        </p:sp>
        <p:sp>
          <p:nvSpPr>
            <p:cNvPr id="914669" name="Line 1261">
              <a:extLst>
                <a:ext uri="{FF2B5EF4-FFF2-40B4-BE49-F238E27FC236}">
                  <a16:creationId xmlns:a16="http://schemas.microsoft.com/office/drawing/2014/main" id="{66BE1FE3-B3E0-0FD7-BE4F-C89C8B509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70" name="Line 1262">
              <a:extLst>
                <a:ext uri="{FF2B5EF4-FFF2-40B4-BE49-F238E27FC236}">
                  <a16:creationId xmlns:a16="http://schemas.microsoft.com/office/drawing/2014/main" id="{570A2E89-06CD-369C-6697-21032E439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2526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71" name="Rectangle 1263">
              <a:extLst>
                <a:ext uri="{FF2B5EF4-FFF2-40B4-BE49-F238E27FC236}">
                  <a16:creationId xmlns:a16="http://schemas.microsoft.com/office/drawing/2014/main" id="{E14BE17A-4BAB-D1B5-EE8D-3788C78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482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672" name="Line 1264">
              <a:extLst>
                <a:ext uri="{FF2B5EF4-FFF2-40B4-BE49-F238E27FC236}">
                  <a16:creationId xmlns:a16="http://schemas.microsoft.com/office/drawing/2014/main" id="{DD48D622-8CB4-D3AA-C48E-5B94239C1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237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73" name="Line 1265">
              <a:extLst>
                <a:ext uri="{FF2B5EF4-FFF2-40B4-BE49-F238E27FC236}">
                  <a16:creationId xmlns:a16="http://schemas.microsoft.com/office/drawing/2014/main" id="{4F9B2E71-1887-059A-2BA9-BF0DC053F7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2237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74" name="Rectangle 1266">
              <a:extLst>
                <a:ext uri="{FF2B5EF4-FFF2-40B4-BE49-F238E27FC236}">
                  <a16:creationId xmlns:a16="http://schemas.microsoft.com/office/drawing/2014/main" id="{BDCA7212-AF26-85BD-9895-0E0F07C9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193"/>
              <a:ext cx="13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0.02</a:t>
              </a:r>
              <a:endParaRPr lang="en-US" altLang="en-US" sz="2800"/>
            </a:p>
          </p:txBody>
        </p:sp>
        <p:sp>
          <p:nvSpPr>
            <p:cNvPr id="914675" name="Line 1267">
              <a:extLst>
                <a:ext uri="{FF2B5EF4-FFF2-40B4-BE49-F238E27FC236}">
                  <a16:creationId xmlns:a16="http://schemas.microsoft.com/office/drawing/2014/main" id="{C33AC20C-07CF-F4A8-19D4-487575D054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94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76" name="Line 1268">
              <a:extLst>
                <a:ext uri="{FF2B5EF4-FFF2-40B4-BE49-F238E27FC236}">
                  <a16:creationId xmlns:a16="http://schemas.microsoft.com/office/drawing/2014/main" id="{A6A9EDEB-EBCC-E9FD-B7AD-C9A1BA872C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1948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77" name="Rectangle 1269">
              <a:extLst>
                <a:ext uri="{FF2B5EF4-FFF2-40B4-BE49-F238E27FC236}">
                  <a16:creationId xmlns:a16="http://schemas.microsoft.com/office/drawing/2014/main" id="{1D5F6BD1-7D79-064E-2E9A-B4837F407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1903"/>
              <a:ext cx="13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0.04</a:t>
              </a:r>
              <a:endParaRPr lang="en-US" altLang="en-US" sz="2800"/>
            </a:p>
          </p:txBody>
        </p:sp>
        <p:sp>
          <p:nvSpPr>
            <p:cNvPr id="914678" name="Line 1270">
              <a:extLst>
                <a:ext uri="{FF2B5EF4-FFF2-40B4-BE49-F238E27FC236}">
                  <a16:creationId xmlns:a16="http://schemas.microsoft.com/office/drawing/2014/main" id="{623F3431-DDB1-D2C2-B02B-A30140064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809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79" name="Line 1271">
              <a:extLst>
                <a:ext uri="{FF2B5EF4-FFF2-40B4-BE49-F238E27FC236}">
                  <a16:creationId xmlns:a16="http://schemas.microsoft.com/office/drawing/2014/main" id="{812B0C89-2C45-38C9-2540-03D36D1A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526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0" name="Line 1272">
              <a:extLst>
                <a:ext uri="{FF2B5EF4-FFF2-40B4-BE49-F238E27FC236}">
                  <a16:creationId xmlns:a16="http://schemas.microsoft.com/office/drawing/2014/main" id="{FDDE5455-AE65-0EB5-ECA5-311CBFEF5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1" name="Line 1273">
              <a:extLst>
                <a:ext uri="{FF2B5EF4-FFF2-40B4-BE49-F238E27FC236}">
                  <a16:creationId xmlns:a16="http://schemas.microsoft.com/office/drawing/2014/main" id="{DD2FFBA6-1223-3B25-66EB-6DCD85790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809"/>
              <a:ext cx="1" cy="7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2" name="Freeform 1274">
              <a:extLst>
                <a:ext uri="{FF2B5EF4-FFF2-40B4-BE49-F238E27FC236}">
                  <a16:creationId xmlns:a16="http://schemas.microsoft.com/office/drawing/2014/main" id="{FB82470F-F25D-3F24-1083-A17AA9421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2093"/>
              <a:ext cx="884" cy="428"/>
            </a:xfrm>
            <a:custGeom>
              <a:avLst/>
              <a:gdLst>
                <a:gd name="T0" fmla="*/ 11 w 884"/>
                <a:gd name="T1" fmla="*/ 428 h 428"/>
                <a:gd name="T2" fmla="*/ 33 w 884"/>
                <a:gd name="T3" fmla="*/ 428 h 428"/>
                <a:gd name="T4" fmla="*/ 55 w 884"/>
                <a:gd name="T5" fmla="*/ 428 h 428"/>
                <a:gd name="T6" fmla="*/ 72 w 884"/>
                <a:gd name="T7" fmla="*/ 428 h 428"/>
                <a:gd name="T8" fmla="*/ 94 w 884"/>
                <a:gd name="T9" fmla="*/ 428 h 428"/>
                <a:gd name="T10" fmla="*/ 117 w 884"/>
                <a:gd name="T11" fmla="*/ 428 h 428"/>
                <a:gd name="T12" fmla="*/ 139 w 884"/>
                <a:gd name="T13" fmla="*/ 428 h 428"/>
                <a:gd name="T14" fmla="*/ 156 w 884"/>
                <a:gd name="T15" fmla="*/ 428 h 428"/>
                <a:gd name="T16" fmla="*/ 178 w 884"/>
                <a:gd name="T17" fmla="*/ 422 h 428"/>
                <a:gd name="T18" fmla="*/ 200 w 884"/>
                <a:gd name="T19" fmla="*/ 417 h 428"/>
                <a:gd name="T20" fmla="*/ 222 w 884"/>
                <a:gd name="T21" fmla="*/ 406 h 428"/>
                <a:gd name="T22" fmla="*/ 239 w 884"/>
                <a:gd name="T23" fmla="*/ 400 h 428"/>
                <a:gd name="T24" fmla="*/ 261 w 884"/>
                <a:gd name="T25" fmla="*/ 389 h 428"/>
                <a:gd name="T26" fmla="*/ 283 w 884"/>
                <a:gd name="T27" fmla="*/ 378 h 428"/>
                <a:gd name="T28" fmla="*/ 306 w 884"/>
                <a:gd name="T29" fmla="*/ 367 h 428"/>
                <a:gd name="T30" fmla="*/ 322 w 884"/>
                <a:gd name="T31" fmla="*/ 356 h 428"/>
                <a:gd name="T32" fmla="*/ 345 w 884"/>
                <a:gd name="T33" fmla="*/ 339 h 428"/>
                <a:gd name="T34" fmla="*/ 367 w 884"/>
                <a:gd name="T35" fmla="*/ 328 h 428"/>
                <a:gd name="T36" fmla="*/ 389 w 884"/>
                <a:gd name="T37" fmla="*/ 311 h 428"/>
                <a:gd name="T38" fmla="*/ 411 w 884"/>
                <a:gd name="T39" fmla="*/ 294 h 428"/>
                <a:gd name="T40" fmla="*/ 428 w 884"/>
                <a:gd name="T41" fmla="*/ 278 h 428"/>
                <a:gd name="T42" fmla="*/ 450 w 884"/>
                <a:gd name="T43" fmla="*/ 255 h 428"/>
                <a:gd name="T44" fmla="*/ 473 w 884"/>
                <a:gd name="T45" fmla="*/ 239 h 428"/>
                <a:gd name="T46" fmla="*/ 495 w 884"/>
                <a:gd name="T47" fmla="*/ 216 h 428"/>
                <a:gd name="T48" fmla="*/ 512 w 884"/>
                <a:gd name="T49" fmla="*/ 200 h 428"/>
                <a:gd name="T50" fmla="*/ 534 w 884"/>
                <a:gd name="T51" fmla="*/ 178 h 428"/>
                <a:gd name="T52" fmla="*/ 556 w 884"/>
                <a:gd name="T53" fmla="*/ 155 h 428"/>
                <a:gd name="T54" fmla="*/ 578 w 884"/>
                <a:gd name="T55" fmla="*/ 139 h 428"/>
                <a:gd name="T56" fmla="*/ 595 w 884"/>
                <a:gd name="T57" fmla="*/ 116 h 428"/>
                <a:gd name="T58" fmla="*/ 617 w 884"/>
                <a:gd name="T59" fmla="*/ 94 h 428"/>
                <a:gd name="T60" fmla="*/ 639 w 884"/>
                <a:gd name="T61" fmla="*/ 77 h 428"/>
                <a:gd name="T62" fmla="*/ 662 w 884"/>
                <a:gd name="T63" fmla="*/ 55 h 428"/>
                <a:gd name="T64" fmla="*/ 678 w 884"/>
                <a:gd name="T65" fmla="*/ 38 h 428"/>
                <a:gd name="T66" fmla="*/ 701 w 884"/>
                <a:gd name="T67" fmla="*/ 16 h 428"/>
                <a:gd name="T68" fmla="*/ 723 w 884"/>
                <a:gd name="T69" fmla="*/ 11 h 428"/>
                <a:gd name="T70" fmla="*/ 745 w 884"/>
                <a:gd name="T71" fmla="*/ 5 h 428"/>
                <a:gd name="T72" fmla="*/ 767 w 884"/>
                <a:gd name="T73" fmla="*/ 0 h 428"/>
                <a:gd name="T74" fmla="*/ 784 w 884"/>
                <a:gd name="T75" fmla="*/ 5 h 428"/>
                <a:gd name="T76" fmla="*/ 806 w 884"/>
                <a:gd name="T77" fmla="*/ 11 h 428"/>
                <a:gd name="T78" fmla="*/ 829 w 884"/>
                <a:gd name="T79" fmla="*/ 16 h 428"/>
                <a:gd name="T80" fmla="*/ 851 w 884"/>
                <a:gd name="T81" fmla="*/ 27 h 428"/>
                <a:gd name="T82" fmla="*/ 868 w 884"/>
                <a:gd name="T83" fmla="*/ 3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4" h="428">
                  <a:moveTo>
                    <a:pt x="0" y="428"/>
                  </a:moveTo>
                  <a:lnTo>
                    <a:pt x="5" y="428"/>
                  </a:lnTo>
                  <a:lnTo>
                    <a:pt x="11" y="428"/>
                  </a:lnTo>
                  <a:lnTo>
                    <a:pt x="16" y="428"/>
                  </a:lnTo>
                  <a:lnTo>
                    <a:pt x="28" y="428"/>
                  </a:lnTo>
                  <a:lnTo>
                    <a:pt x="33" y="428"/>
                  </a:lnTo>
                  <a:lnTo>
                    <a:pt x="39" y="428"/>
                  </a:lnTo>
                  <a:lnTo>
                    <a:pt x="44" y="428"/>
                  </a:lnTo>
                  <a:lnTo>
                    <a:pt x="55" y="428"/>
                  </a:lnTo>
                  <a:lnTo>
                    <a:pt x="61" y="428"/>
                  </a:lnTo>
                  <a:lnTo>
                    <a:pt x="67" y="428"/>
                  </a:lnTo>
                  <a:lnTo>
                    <a:pt x="72" y="428"/>
                  </a:lnTo>
                  <a:lnTo>
                    <a:pt x="83" y="428"/>
                  </a:lnTo>
                  <a:lnTo>
                    <a:pt x="89" y="428"/>
                  </a:lnTo>
                  <a:lnTo>
                    <a:pt x="94" y="428"/>
                  </a:lnTo>
                  <a:lnTo>
                    <a:pt x="100" y="428"/>
                  </a:lnTo>
                  <a:lnTo>
                    <a:pt x="111" y="428"/>
                  </a:lnTo>
                  <a:lnTo>
                    <a:pt x="117" y="428"/>
                  </a:lnTo>
                  <a:lnTo>
                    <a:pt x="122" y="428"/>
                  </a:lnTo>
                  <a:lnTo>
                    <a:pt x="128" y="428"/>
                  </a:lnTo>
                  <a:lnTo>
                    <a:pt x="139" y="428"/>
                  </a:lnTo>
                  <a:lnTo>
                    <a:pt x="144" y="428"/>
                  </a:lnTo>
                  <a:lnTo>
                    <a:pt x="150" y="428"/>
                  </a:lnTo>
                  <a:lnTo>
                    <a:pt x="156" y="428"/>
                  </a:lnTo>
                  <a:lnTo>
                    <a:pt x="167" y="428"/>
                  </a:lnTo>
                  <a:lnTo>
                    <a:pt x="172" y="422"/>
                  </a:lnTo>
                  <a:lnTo>
                    <a:pt x="178" y="422"/>
                  </a:lnTo>
                  <a:lnTo>
                    <a:pt x="183" y="422"/>
                  </a:lnTo>
                  <a:lnTo>
                    <a:pt x="194" y="417"/>
                  </a:lnTo>
                  <a:lnTo>
                    <a:pt x="200" y="417"/>
                  </a:lnTo>
                  <a:lnTo>
                    <a:pt x="206" y="411"/>
                  </a:lnTo>
                  <a:lnTo>
                    <a:pt x="211" y="411"/>
                  </a:lnTo>
                  <a:lnTo>
                    <a:pt x="222" y="406"/>
                  </a:lnTo>
                  <a:lnTo>
                    <a:pt x="228" y="406"/>
                  </a:lnTo>
                  <a:lnTo>
                    <a:pt x="233" y="400"/>
                  </a:lnTo>
                  <a:lnTo>
                    <a:pt x="239" y="400"/>
                  </a:lnTo>
                  <a:lnTo>
                    <a:pt x="250" y="394"/>
                  </a:lnTo>
                  <a:lnTo>
                    <a:pt x="256" y="394"/>
                  </a:lnTo>
                  <a:lnTo>
                    <a:pt x="261" y="389"/>
                  </a:lnTo>
                  <a:lnTo>
                    <a:pt x="267" y="389"/>
                  </a:lnTo>
                  <a:lnTo>
                    <a:pt x="278" y="383"/>
                  </a:lnTo>
                  <a:lnTo>
                    <a:pt x="283" y="378"/>
                  </a:lnTo>
                  <a:lnTo>
                    <a:pt x="289" y="378"/>
                  </a:lnTo>
                  <a:lnTo>
                    <a:pt x="295" y="372"/>
                  </a:lnTo>
                  <a:lnTo>
                    <a:pt x="306" y="367"/>
                  </a:lnTo>
                  <a:lnTo>
                    <a:pt x="311" y="367"/>
                  </a:lnTo>
                  <a:lnTo>
                    <a:pt x="317" y="361"/>
                  </a:lnTo>
                  <a:lnTo>
                    <a:pt x="322" y="356"/>
                  </a:lnTo>
                  <a:lnTo>
                    <a:pt x="334" y="350"/>
                  </a:lnTo>
                  <a:lnTo>
                    <a:pt x="339" y="344"/>
                  </a:lnTo>
                  <a:lnTo>
                    <a:pt x="345" y="339"/>
                  </a:lnTo>
                  <a:lnTo>
                    <a:pt x="356" y="339"/>
                  </a:lnTo>
                  <a:lnTo>
                    <a:pt x="361" y="333"/>
                  </a:lnTo>
                  <a:lnTo>
                    <a:pt x="367" y="328"/>
                  </a:lnTo>
                  <a:lnTo>
                    <a:pt x="372" y="322"/>
                  </a:lnTo>
                  <a:lnTo>
                    <a:pt x="384" y="317"/>
                  </a:lnTo>
                  <a:lnTo>
                    <a:pt x="389" y="311"/>
                  </a:lnTo>
                  <a:lnTo>
                    <a:pt x="395" y="305"/>
                  </a:lnTo>
                  <a:lnTo>
                    <a:pt x="400" y="300"/>
                  </a:lnTo>
                  <a:lnTo>
                    <a:pt x="411" y="294"/>
                  </a:lnTo>
                  <a:lnTo>
                    <a:pt x="417" y="289"/>
                  </a:lnTo>
                  <a:lnTo>
                    <a:pt x="423" y="283"/>
                  </a:lnTo>
                  <a:lnTo>
                    <a:pt x="428" y="278"/>
                  </a:lnTo>
                  <a:lnTo>
                    <a:pt x="439" y="267"/>
                  </a:lnTo>
                  <a:lnTo>
                    <a:pt x="445" y="261"/>
                  </a:lnTo>
                  <a:lnTo>
                    <a:pt x="450" y="255"/>
                  </a:lnTo>
                  <a:lnTo>
                    <a:pt x="456" y="250"/>
                  </a:lnTo>
                  <a:lnTo>
                    <a:pt x="467" y="244"/>
                  </a:lnTo>
                  <a:lnTo>
                    <a:pt x="473" y="239"/>
                  </a:lnTo>
                  <a:lnTo>
                    <a:pt x="478" y="233"/>
                  </a:lnTo>
                  <a:lnTo>
                    <a:pt x="484" y="222"/>
                  </a:lnTo>
                  <a:lnTo>
                    <a:pt x="495" y="216"/>
                  </a:lnTo>
                  <a:lnTo>
                    <a:pt x="500" y="211"/>
                  </a:lnTo>
                  <a:lnTo>
                    <a:pt x="506" y="205"/>
                  </a:lnTo>
                  <a:lnTo>
                    <a:pt x="512" y="200"/>
                  </a:lnTo>
                  <a:lnTo>
                    <a:pt x="523" y="189"/>
                  </a:lnTo>
                  <a:lnTo>
                    <a:pt x="528" y="183"/>
                  </a:lnTo>
                  <a:lnTo>
                    <a:pt x="534" y="178"/>
                  </a:lnTo>
                  <a:lnTo>
                    <a:pt x="539" y="172"/>
                  </a:lnTo>
                  <a:lnTo>
                    <a:pt x="550" y="166"/>
                  </a:lnTo>
                  <a:lnTo>
                    <a:pt x="556" y="155"/>
                  </a:lnTo>
                  <a:lnTo>
                    <a:pt x="562" y="150"/>
                  </a:lnTo>
                  <a:lnTo>
                    <a:pt x="567" y="144"/>
                  </a:lnTo>
                  <a:lnTo>
                    <a:pt x="578" y="139"/>
                  </a:lnTo>
                  <a:lnTo>
                    <a:pt x="584" y="127"/>
                  </a:lnTo>
                  <a:lnTo>
                    <a:pt x="589" y="122"/>
                  </a:lnTo>
                  <a:lnTo>
                    <a:pt x="595" y="116"/>
                  </a:lnTo>
                  <a:lnTo>
                    <a:pt x="606" y="111"/>
                  </a:lnTo>
                  <a:lnTo>
                    <a:pt x="612" y="100"/>
                  </a:lnTo>
                  <a:lnTo>
                    <a:pt x="617" y="94"/>
                  </a:lnTo>
                  <a:lnTo>
                    <a:pt x="623" y="89"/>
                  </a:lnTo>
                  <a:lnTo>
                    <a:pt x="634" y="83"/>
                  </a:lnTo>
                  <a:lnTo>
                    <a:pt x="639" y="77"/>
                  </a:lnTo>
                  <a:lnTo>
                    <a:pt x="645" y="66"/>
                  </a:lnTo>
                  <a:lnTo>
                    <a:pt x="651" y="61"/>
                  </a:lnTo>
                  <a:lnTo>
                    <a:pt x="662" y="55"/>
                  </a:lnTo>
                  <a:lnTo>
                    <a:pt x="667" y="50"/>
                  </a:lnTo>
                  <a:lnTo>
                    <a:pt x="673" y="44"/>
                  </a:lnTo>
                  <a:lnTo>
                    <a:pt x="678" y="38"/>
                  </a:lnTo>
                  <a:lnTo>
                    <a:pt x="690" y="27"/>
                  </a:lnTo>
                  <a:lnTo>
                    <a:pt x="695" y="22"/>
                  </a:lnTo>
                  <a:lnTo>
                    <a:pt x="701" y="16"/>
                  </a:lnTo>
                  <a:lnTo>
                    <a:pt x="712" y="16"/>
                  </a:lnTo>
                  <a:lnTo>
                    <a:pt x="717" y="11"/>
                  </a:lnTo>
                  <a:lnTo>
                    <a:pt x="723" y="11"/>
                  </a:lnTo>
                  <a:lnTo>
                    <a:pt x="728" y="5"/>
                  </a:lnTo>
                  <a:lnTo>
                    <a:pt x="740" y="5"/>
                  </a:lnTo>
                  <a:lnTo>
                    <a:pt x="745" y="5"/>
                  </a:lnTo>
                  <a:lnTo>
                    <a:pt x="751" y="5"/>
                  </a:lnTo>
                  <a:lnTo>
                    <a:pt x="756" y="0"/>
                  </a:lnTo>
                  <a:lnTo>
                    <a:pt x="767" y="0"/>
                  </a:lnTo>
                  <a:lnTo>
                    <a:pt x="773" y="5"/>
                  </a:lnTo>
                  <a:lnTo>
                    <a:pt x="779" y="5"/>
                  </a:lnTo>
                  <a:lnTo>
                    <a:pt x="784" y="5"/>
                  </a:lnTo>
                  <a:lnTo>
                    <a:pt x="795" y="5"/>
                  </a:lnTo>
                  <a:lnTo>
                    <a:pt x="801" y="11"/>
                  </a:lnTo>
                  <a:lnTo>
                    <a:pt x="806" y="11"/>
                  </a:lnTo>
                  <a:lnTo>
                    <a:pt x="812" y="11"/>
                  </a:lnTo>
                  <a:lnTo>
                    <a:pt x="823" y="16"/>
                  </a:lnTo>
                  <a:lnTo>
                    <a:pt x="829" y="16"/>
                  </a:lnTo>
                  <a:lnTo>
                    <a:pt x="834" y="22"/>
                  </a:lnTo>
                  <a:lnTo>
                    <a:pt x="840" y="27"/>
                  </a:lnTo>
                  <a:lnTo>
                    <a:pt x="851" y="27"/>
                  </a:lnTo>
                  <a:lnTo>
                    <a:pt x="856" y="33"/>
                  </a:lnTo>
                  <a:lnTo>
                    <a:pt x="862" y="38"/>
                  </a:lnTo>
                  <a:lnTo>
                    <a:pt x="868" y="38"/>
                  </a:lnTo>
                  <a:lnTo>
                    <a:pt x="879" y="44"/>
                  </a:lnTo>
                  <a:lnTo>
                    <a:pt x="884" y="5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3" name="Freeform 1275">
              <a:extLst>
                <a:ext uri="{FF2B5EF4-FFF2-40B4-BE49-F238E27FC236}">
                  <a16:creationId xmlns:a16="http://schemas.microsoft.com/office/drawing/2014/main" id="{F5C5299D-254D-9F63-7435-38B3D225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2143"/>
              <a:ext cx="512" cy="339"/>
            </a:xfrm>
            <a:custGeom>
              <a:avLst/>
              <a:gdLst>
                <a:gd name="T0" fmla="*/ 6 w 512"/>
                <a:gd name="T1" fmla="*/ 5 h 339"/>
                <a:gd name="T2" fmla="*/ 22 w 512"/>
                <a:gd name="T3" fmla="*/ 11 h 339"/>
                <a:gd name="T4" fmla="*/ 34 w 512"/>
                <a:gd name="T5" fmla="*/ 22 h 339"/>
                <a:gd name="T6" fmla="*/ 50 w 512"/>
                <a:gd name="T7" fmla="*/ 33 h 339"/>
                <a:gd name="T8" fmla="*/ 61 w 512"/>
                <a:gd name="T9" fmla="*/ 44 h 339"/>
                <a:gd name="T10" fmla="*/ 78 w 512"/>
                <a:gd name="T11" fmla="*/ 55 h 339"/>
                <a:gd name="T12" fmla="*/ 89 w 512"/>
                <a:gd name="T13" fmla="*/ 66 h 339"/>
                <a:gd name="T14" fmla="*/ 106 w 512"/>
                <a:gd name="T15" fmla="*/ 77 h 339"/>
                <a:gd name="T16" fmla="*/ 117 w 512"/>
                <a:gd name="T17" fmla="*/ 89 h 339"/>
                <a:gd name="T18" fmla="*/ 134 w 512"/>
                <a:gd name="T19" fmla="*/ 105 h 339"/>
                <a:gd name="T20" fmla="*/ 145 w 512"/>
                <a:gd name="T21" fmla="*/ 116 h 339"/>
                <a:gd name="T22" fmla="*/ 162 w 512"/>
                <a:gd name="T23" fmla="*/ 128 h 339"/>
                <a:gd name="T24" fmla="*/ 173 w 512"/>
                <a:gd name="T25" fmla="*/ 139 h 339"/>
                <a:gd name="T26" fmla="*/ 189 w 512"/>
                <a:gd name="T27" fmla="*/ 150 h 339"/>
                <a:gd name="T28" fmla="*/ 200 w 512"/>
                <a:gd name="T29" fmla="*/ 166 h 339"/>
                <a:gd name="T30" fmla="*/ 217 w 512"/>
                <a:gd name="T31" fmla="*/ 178 h 339"/>
                <a:gd name="T32" fmla="*/ 228 w 512"/>
                <a:gd name="T33" fmla="*/ 189 h 339"/>
                <a:gd name="T34" fmla="*/ 245 w 512"/>
                <a:gd name="T35" fmla="*/ 200 h 339"/>
                <a:gd name="T36" fmla="*/ 256 w 512"/>
                <a:gd name="T37" fmla="*/ 211 h 339"/>
                <a:gd name="T38" fmla="*/ 273 w 512"/>
                <a:gd name="T39" fmla="*/ 222 h 339"/>
                <a:gd name="T40" fmla="*/ 284 w 512"/>
                <a:gd name="T41" fmla="*/ 233 h 339"/>
                <a:gd name="T42" fmla="*/ 301 w 512"/>
                <a:gd name="T43" fmla="*/ 239 h 339"/>
                <a:gd name="T44" fmla="*/ 312 w 512"/>
                <a:gd name="T45" fmla="*/ 250 h 339"/>
                <a:gd name="T46" fmla="*/ 328 w 512"/>
                <a:gd name="T47" fmla="*/ 261 h 339"/>
                <a:gd name="T48" fmla="*/ 340 w 512"/>
                <a:gd name="T49" fmla="*/ 267 h 339"/>
                <a:gd name="T50" fmla="*/ 356 w 512"/>
                <a:gd name="T51" fmla="*/ 278 h 339"/>
                <a:gd name="T52" fmla="*/ 367 w 512"/>
                <a:gd name="T53" fmla="*/ 283 h 339"/>
                <a:gd name="T54" fmla="*/ 384 w 512"/>
                <a:gd name="T55" fmla="*/ 289 h 339"/>
                <a:gd name="T56" fmla="*/ 395 w 512"/>
                <a:gd name="T57" fmla="*/ 300 h 339"/>
                <a:gd name="T58" fmla="*/ 412 w 512"/>
                <a:gd name="T59" fmla="*/ 306 h 339"/>
                <a:gd name="T60" fmla="*/ 423 w 512"/>
                <a:gd name="T61" fmla="*/ 311 h 339"/>
                <a:gd name="T62" fmla="*/ 440 w 512"/>
                <a:gd name="T63" fmla="*/ 317 h 339"/>
                <a:gd name="T64" fmla="*/ 451 w 512"/>
                <a:gd name="T65" fmla="*/ 322 h 339"/>
                <a:gd name="T66" fmla="*/ 467 w 512"/>
                <a:gd name="T67" fmla="*/ 328 h 339"/>
                <a:gd name="T68" fmla="*/ 479 w 512"/>
                <a:gd name="T69" fmla="*/ 333 h 339"/>
                <a:gd name="T70" fmla="*/ 495 w 512"/>
                <a:gd name="T71" fmla="*/ 339 h 339"/>
                <a:gd name="T72" fmla="*/ 512 w 512"/>
                <a:gd name="T73" fmla="*/ 339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339">
                  <a:moveTo>
                    <a:pt x="0" y="0"/>
                  </a:moveTo>
                  <a:lnTo>
                    <a:pt x="6" y="5"/>
                  </a:lnTo>
                  <a:lnTo>
                    <a:pt x="11" y="5"/>
                  </a:lnTo>
                  <a:lnTo>
                    <a:pt x="22" y="11"/>
                  </a:lnTo>
                  <a:lnTo>
                    <a:pt x="28" y="16"/>
                  </a:lnTo>
                  <a:lnTo>
                    <a:pt x="34" y="22"/>
                  </a:lnTo>
                  <a:lnTo>
                    <a:pt x="39" y="27"/>
                  </a:lnTo>
                  <a:lnTo>
                    <a:pt x="50" y="33"/>
                  </a:lnTo>
                  <a:lnTo>
                    <a:pt x="56" y="39"/>
                  </a:lnTo>
                  <a:lnTo>
                    <a:pt x="61" y="44"/>
                  </a:lnTo>
                  <a:lnTo>
                    <a:pt x="67" y="50"/>
                  </a:lnTo>
                  <a:lnTo>
                    <a:pt x="78" y="55"/>
                  </a:lnTo>
                  <a:lnTo>
                    <a:pt x="84" y="61"/>
                  </a:lnTo>
                  <a:lnTo>
                    <a:pt x="89" y="66"/>
                  </a:lnTo>
                  <a:lnTo>
                    <a:pt x="95" y="72"/>
                  </a:lnTo>
                  <a:lnTo>
                    <a:pt x="106" y="77"/>
                  </a:lnTo>
                  <a:lnTo>
                    <a:pt x="111" y="83"/>
                  </a:lnTo>
                  <a:lnTo>
                    <a:pt x="117" y="89"/>
                  </a:lnTo>
                  <a:lnTo>
                    <a:pt x="123" y="94"/>
                  </a:lnTo>
                  <a:lnTo>
                    <a:pt x="134" y="105"/>
                  </a:lnTo>
                  <a:lnTo>
                    <a:pt x="139" y="111"/>
                  </a:lnTo>
                  <a:lnTo>
                    <a:pt x="145" y="116"/>
                  </a:lnTo>
                  <a:lnTo>
                    <a:pt x="150" y="122"/>
                  </a:lnTo>
                  <a:lnTo>
                    <a:pt x="162" y="128"/>
                  </a:lnTo>
                  <a:lnTo>
                    <a:pt x="167" y="133"/>
                  </a:lnTo>
                  <a:lnTo>
                    <a:pt x="173" y="139"/>
                  </a:lnTo>
                  <a:lnTo>
                    <a:pt x="184" y="144"/>
                  </a:lnTo>
                  <a:lnTo>
                    <a:pt x="189" y="150"/>
                  </a:lnTo>
                  <a:lnTo>
                    <a:pt x="195" y="155"/>
                  </a:lnTo>
                  <a:lnTo>
                    <a:pt x="200" y="166"/>
                  </a:lnTo>
                  <a:lnTo>
                    <a:pt x="212" y="172"/>
                  </a:lnTo>
                  <a:lnTo>
                    <a:pt x="217" y="178"/>
                  </a:lnTo>
                  <a:lnTo>
                    <a:pt x="223" y="183"/>
                  </a:lnTo>
                  <a:lnTo>
                    <a:pt x="228" y="189"/>
                  </a:lnTo>
                  <a:lnTo>
                    <a:pt x="239" y="194"/>
                  </a:lnTo>
                  <a:lnTo>
                    <a:pt x="245" y="200"/>
                  </a:lnTo>
                  <a:lnTo>
                    <a:pt x="251" y="205"/>
                  </a:lnTo>
                  <a:lnTo>
                    <a:pt x="256" y="211"/>
                  </a:lnTo>
                  <a:lnTo>
                    <a:pt x="267" y="217"/>
                  </a:lnTo>
                  <a:lnTo>
                    <a:pt x="273" y="222"/>
                  </a:lnTo>
                  <a:lnTo>
                    <a:pt x="278" y="228"/>
                  </a:lnTo>
                  <a:lnTo>
                    <a:pt x="284" y="233"/>
                  </a:lnTo>
                  <a:lnTo>
                    <a:pt x="295" y="233"/>
                  </a:lnTo>
                  <a:lnTo>
                    <a:pt x="301" y="239"/>
                  </a:lnTo>
                  <a:lnTo>
                    <a:pt x="306" y="244"/>
                  </a:lnTo>
                  <a:lnTo>
                    <a:pt x="312" y="250"/>
                  </a:lnTo>
                  <a:lnTo>
                    <a:pt x="323" y="255"/>
                  </a:lnTo>
                  <a:lnTo>
                    <a:pt x="328" y="261"/>
                  </a:lnTo>
                  <a:lnTo>
                    <a:pt x="334" y="261"/>
                  </a:lnTo>
                  <a:lnTo>
                    <a:pt x="340" y="267"/>
                  </a:lnTo>
                  <a:lnTo>
                    <a:pt x="351" y="272"/>
                  </a:lnTo>
                  <a:lnTo>
                    <a:pt x="356" y="278"/>
                  </a:lnTo>
                  <a:lnTo>
                    <a:pt x="362" y="278"/>
                  </a:lnTo>
                  <a:lnTo>
                    <a:pt x="367" y="283"/>
                  </a:lnTo>
                  <a:lnTo>
                    <a:pt x="378" y="289"/>
                  </a:lnTo>
                  <a:lnTo>
                    <a:pt x="384" y="289"/>
                  </a:lnTo>
                  <a:lnTo>
                    <a:pt x="390" y="294"/>
                  </a:lnTo>
                  <a:lnTo>
                    <a:pt x="395" y="300"/>
                  </a:lnTo>
                  <a:lnTo>
                    <a:pt x="406" y="300"/>
                  </a:lnTo>
                  <a:lnTo>
                    <a:pt x="412" y="306"/>
                  </a:lnTo>
                  <a:lnTo>
                    <a:pt x="417" y="306"/>
                  </a:lnTo>
                  <a:lnTo>
                    <a:pt x="423" y="311"/>
                  </a:lnTo>
                  <a:lnTo>
                    <a:pt x="434" y="317"/>
                  </a:lnTo>
                  <a:lnTo>
                    <a:pt x="440" y="317"/>
                  </a:lnTo>
                  <a:lnTo>
                    <a:pt x="445" y="322"/>
                  </a:lnTo>
                  <a:lnTo>
                    <a:pt x="451" y="322"/>
                  </a:lnTo>
                  <a:lnTo>
                    <a:pt x="462" y="328"/>
                  </a:lnTo>
                  <a:lnTo>
                    <a:pt x="467" y="328"/>
                  </a:lnTo>
                  <a:lnTo>
                    <a:pt x="473" y="328"/>
                  </a:lnTo>
                  <a:lnTo>
                    <a:pt x="479" y="333"/>
                  </a:lnTo>
                  <a:lnTo>
                    <a:pt x="490" y="333"/>
                  </a:lnTo>
                  <a:lnTo>
                    <a:pt x="495" y="339"/>
                  </a:lnTo>
                  <a:lnTo>
                    <a:pt x="501" y="339"/>
                  </a:lnTo>
                  <a:lnTo>
                    <a:pt x="512" y="339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4" name="Rectangle 1276">
              <a:extLst>
                <a:ext uri="{FF2B5EF4-FFF2-40B4-BE49-F238E27FC236}">
                  <a16:creationId xmlns:a16="http://schemas.microsoft.com/office/drawing/2014/main" id="{81229A25-E039-F897-2C05-F72B0D905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60"/>
              <a:ext cx="1396" cy="7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5" name="Rectangle 1277">
              <a:extLst>
                <a:ext uri="{FF2B5EF4-FFF2-40B4-BE49-F238E27FC236}">
                  <a16:creationId xmlns:a16="http://schemas.microsoft.com/office/drawing/2014/main" id="{6459FCB7-E7B1-BFDA-4E57-B5C33371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760"/>
              <a:ext cx="1396" cy="718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6" name="Line 1278">
              <a:extLst>
                <a:ext uri="{FF2B5EF4-FFF2-40B4-BE49-F238E27FC236}">
                  <a16:creationId xmlns:a16="http://schemas.microsoft.com/office/drawing/2014/main" id="{7DB5502E-FAFC-0A96-7943-DB0792DC3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60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7" name="Line 1279">
              <a:extLst>
                <a:ext uri="{FF2B5EF4-FFF2-40B4-BE49-F238E27FC236}">
                  <a16:creationId xmlns:a16="http://schemas.microsoft.com/office/drawing/2014/main" id="{A5F1E06D-56C9-5510-2E6C-882D4049E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478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8" name="Line 1280">
              <a:extLst>
                <a:ext uri="{FF2B5EF4-FFF2-40B4-BE49-F238E27FC236}">
                  <a16:creationId xmlns:a16="http://schemas.microsoft.com/office/drawing/2014/main" id="{0457797A-960B-5B8B-6055-78EAD2271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89" name="Line 1281">
              <a:extLst>
                <a:ext uri="{FF2B5EF4-FFF2-40B4-BE49-F238E27FC236}">
                  <a16:creationId xmlns:a16="http://schemas.microsoft.com/office/drawing/2014/main" id="{8CD40F5D-A2A3-2260-9F6E-5C8A76FAF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90" name="Line 1282">
              <a:extLst>
                <a:ext uri="{FF2B5EF4-FFF2-40B4-BE49-F238E27FC236}">
                  <a16:creationId xmlns:a16="http://schemas.microsoft.com/office/drawing/2014/main" id="{99228D66-3B34-4D57-55CB-BD40B907B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478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91" name="Line 1283">
              <a:extLst>
                <a:ext uri="{FF2B5EF4-FFF2-40B4-BE49-F238E27FC236}">
                  <a16:creationId xmlns:a16="http://schemas.microsoft.com/office/drawing/2014/main" id="{8CAA10C7-83FF-1941-828C-579F81EF00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92" name="Line 1284">
              <a:extLst>
                <a:ext uri="{FF2B5EF4-FFF2-40B4-BE49-F238E27FC236}">
                  <a16:creationId xmlns:a16="http://schemas.microsoft.com/office/drawing/2014/main" id="{7E64A851-FE6F-66BF-4163-962CD19F43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93" name="Line 1285">
              <a:extLst>
                <a:ext uri="{FF2B5EF4-FFF2-40B4-BE49-F238E27FC236}">
                  <a16:creationId xmlns:a16="http://schemas.microsoft.com/office/drawing/2014/main" id="{0E224109-3E44-4932-3AD5-8147E9C8D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94" name="Rectangle 1286">
              <a:extLst>
                <a:ext uri="{FF2B5EF4-FFF2-40B4-BE49-F238E27FC236}">
                  <a16:creationId xmlns:a16="http://schemas.microsoft.com/office/drawing/2014/main" id="{0F7F08A8-AF48-2E87-377C-BEDEEA19A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3494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695" name="Line 1287">
              <a:extLst>
                <a:ext uri="{FF2B5EF4-FFF2-40B4-BE49-F238E27FC236}">
                  <a16:creationId xmlns:a16="http://schemas.microsoft.com/office/drawing/2014/main" id="{4FF59A95-FDF2-16C3-F37E-CB4EA26A0D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9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96" name="Line 1288">
              <a:extLst>
                <a:ext uri="{FF2B5EF4-FFF2-40B4-BE49-F238E27FC236}">
                  <a16:creationId xmlns:a16="http://schemas.microsoft.com/office/drawing/2014/main" id="{1D767C20-E9AE-EFEC-E28E-6353591DB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97" name="Rectangle 1289">
              <a:extLst>
                <a:ext uri="{FF2B5EF4-FFF2-40B4-BE49-F238E27FC236}">
                  <a16:creationId xmlns:a16="http://schemas.microsoft.com/office/drawing/2014/main" id="{F80D5938-AC45-88F8-4A73-04EB191AC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3494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698" name="Line 1290">
              <a:extLst>
                <a:ext uri="{FF2B5EF4-FFF2-40B4-BE49-F238E27FC236}">
                  <a16:creationId xmlns:a16="http://schemas.microsoft.com/office/drawing/2014/main" id="{EE238ACC-89C6-477C-DE73-C47DDD21E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9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699" name="Line 1291">
              <a:extLst>
                <a:ext uri="{FF2B5EF4-FFF2-40B4-BE49-F238E27FC236}">
                  <a16:creationId xmlns:a16="http://schemas.microsoft.com/office/drawing/2014/main" id="{AA5EF589-BAE6-B247-41CD-381E5F1E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9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00" name="Rectangle 1292">
              <a:extLst>
                <a:ext uri="{FF2B5EF4-FFF2-40B4-BE49-F238E27FC236}">
                  <a16:creationId xmlns:a16="http://schemas.microsoft.com/office/drawing/2014/main" id="{A4CBE778-770F-D271-6C8E-6EF4F9402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2" y="3494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701" name="Line 1293">
              <a:extLst>
                <a:ext uri="{FF2B5EF4-FFF2-40B4-BE49-F238E27FC236}">
                  <a16:creationId xmlns:a16="http://schemas.microsoft.com/office/drawing/2014/main" id="{A1E570A2-4946-0A94-85B7-FB60F7A90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0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02" name="Line 1294">
              <a:extLst>
                <a:ext uri="{FF2B5EF4-FFF2-40B4-BE49-F238E27FC236}">
                  <a16:creationId xmlns:a16="http://schemas.microsoft.com/office/drawing/2014/main" id="{646438BC-4477-E7D7-B985-FF1BE4575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03" name="Rectangle 1295">
              <a:extLst>
                <a:ext uri="{FF2B5EF4-FFF2-40B4-BE49-F238E27FC236}">
                  <a16:creationId xmlns:a16="http://schemas.microsoft.com/office/drawing/2014/main" id="{A3CF28D8-87EE-2FF2-2CC3-2E51E1D63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3494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1.5</a:t>
              </a:r>
              <a:endParaRPr lang="en-US" altLang="en-US" sz="2800"/>
            </a:p>
          </p:txBody>
        </p:sp>
        <p:sp>
          <p:nvSpPr>
            <p:cNvPr id="914704" name="Line 1296">
              <a:extLst>
                <a:ext uri="{FF2B5EF4-FFF2-40B4-BE49-F238E27FC236}">
                  <a16:creationId xmlns:a16="http://schemas.microsoft.com/office/drawing/2014/main" id="{6311F57F-B42A-ABD6-9AED-EDD835466B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346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05" name="Line 1297">
              <a:extLst>
                <a:ext uri="{FF2B5EF4-FFF2-40B4-BE49-F238E27FC236}">
                  <a16:creationId xmlns:a16="http://schemas.microsoft.com/office/drawing/2014/main" id="{03CC6BB7-B491-22F9-E1CC-934600173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2760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06" name="Rectangle 1298">
              <a:extLst>
                <a:ext uri="{FF2B5EF4-FFF2-40B4-BE49-F238E27FC236}">
                  <a16:creationId xmlns:a16="http://schemas.microsoft.com/office/drawing/2014/main" id="{9DF03550-C7C2-32EE-B7BC-A83067B1E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494"/>
              <a:ext cx="40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2</a:t>
              </a:r>
              <a:endParaRPr lang="en-US" altLang="en-US" sz="2800"/>
            </a:p>
          </p:txBody>
        </p:sp>
        <p:sp>
          <p:nvSpPr>
            <p:cNvPr id="914707" name="Rectangle 1299">
              <a:extLst>
                <a:ext uri="{FF2B5EF4-FFF2-40B4-BE49-F238E27FC236}">
                  <a16:creationId xmlns:a16="http://schemas.microsoft.com/office/drawing/2014/main" id="{4AD419B9-7FCA-4561-A2BF-191D5E724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3617"/>
              <a:ext cx="13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x 10</a:t>
              </a:r>
              <a:endParaRPr lang="en-US" altLang="en-US" sz="2800"/>
            </a:p>
          </p:txBody>
        </p:sp>
        <p:sp>
          <p:nvSpPr>
            <p:cNvPr id="914708" name="Rectangle 1300">
              <a:extLst>
                <a:ext uri="{FF2B5EF4-FFF2-40B4-BE49-F238E27FC236}">
                  <a16:creationId xmlns:a16="http://schemas.microsoft.com/office/drawing/2014/main" id="{733172F2-6EBC-16A8-89BF-B85846BC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3594"/>
              <a:ext cx="44" cy="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-9</a:t>
              </a:r>
              <a:endParaRPr lang="en-US" altLang="en-US" sz="2800"/>
            </a:p>
          </p:txBody>
        </p:sp>
        <p:sp>
          <p:nvSpPr>
            <p:cNvPr id="914709" name="Line 1301">
              <a:extLst>
                <a:ext uri="{FF2B5EF4-FFF2-40B4-BE49-F238E27FC236}">
                  <a16:creationId xmlns:a16="http://schemas.microsoft.com/office/drawing/2014/main" id="{A9A9656A-0835-9B29-C1E8-BAF614CCE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3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10" name="Line 1302">
              <a:extLst>
                <a:ext uri="{FF2B5EF4-FFF2-40B4-BE49-F238E27FC236}">
                  <a16:creationId xmlns:a16="http://schemas.microsoft.com/office/drawing/2014/main" id="{D44E20A4-0005-7F9D-3C88-9E3CD344D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335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11" name="Rectangle 1303">
              <a:extLst>
                <a:ext uri="{FF2B5EF4-FFF2-40B4-BE49-F238E27FC236}">
                  <a16:creationId xmlns:a16="http://schemas.microsoft.com/office/drawing/2014/main" id="{52ED14A4-6561-5D54-9D7C-74E781D22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3311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914712" name="Line 1304">
              <a:extLst>
                <a:ext uri="{FF2B5EF4-FFF2-40B4-BE49-F238E27FC236}">
                  <a16:creationId xmlns:a16="http://schemas.microsoft.com/office/drawing/2014/main" id="{DF47137C-5ED1-D515-5351-58515596C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055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13" name="Line 1305">
              <a:extLst>
                <a:ext uri="{FF2B5EF4-FFF2-40B4-BE49-F238E27FC236}">
                  <a16:creationId xmlns:a16="http://schemas.microsoft.com/office/drawing/2014/main" id="{B1F5B997-4E86-68B4-37F0-71FA12FAF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3055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14" name="Rectangle 1306">
              <a:extLst>
                <a:ext uri="{FF2B5EF4-FFF2-40B4-BE49-F238E27FC236}">
                  <a16:creationId xmlns:a16="http://schemas.microsoft.com/office/drawing/2014/main" id="{DC8224E4-DFA6-3687-5E21-5DD4ABEC3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3010"/>
              <a:ext cx="98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0.5</a:t>
              </a:r>
              <a:endParaRPr lang="en-US" altLang="en-US" sz="2800"/>
            </a:p>
          </p:txBody>
        </p:sp>
        <p:sp>
          <p:nvSpPr>
            <p:cNvPr id="914715" name="Line 1307">
              <a:extLst>
                <a:ext uri="{FF2B5EF4-FFF2-40B4-BE49-F238E27FC236}">
                  <a16:creationId xmlns:a16="http://schemas.microsoft.com/office/drawing/2014/main" id="{333423E4-BB2D-A149-225A-A154EE1C9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16" name="Line 1308">
              <a:extLst>
                <a:ext uri="{FF2B5EF4-FFF2-40B4-BE49-F238E27FC236}">
                  <a16:creationId xmlns:a16="http://schemas.microsoft.com/office/drawing/2014/main" id="{8E18B92C-C275-B250-0047-0001856951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13" y="2760"/>
              <a:ext cx="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17" name="Rectangle 1309">
              <a:extLst>
                <a:ext uri="{FF2B5EF4-FFF2-40B4-BE49-F238E27FC236}">
                  <a16:creationId xmlns:a16="http://schemas.microsoft.com/office/drawing/2014/main" id="{83BAD0AC-7641-6BFF-FB1B-3D9C1E3F3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2716"/>
              <a:ext cx="39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1</a:t>
              </a:r>
              <a:endParaRPr lang="en-US" altLang="en-US" sz="2800"/>
            </a:p>
          </p:txBody>
        </p:sp>
        <p:sp>
          <p:nvSpPr>
            <p:cNvPr id="914718" name="Line 1310">
              <a:extLst>
                <a:ext uri="{FF2B5EF4-FFF2-40B4-BE49-F238E27FC236}">
                  <a16:creationId xmlns:a16="http://schemas.microsoft.com/office/drawing/2014/main" id="{0CC90490-15E8-5F21-5256-D7215B6BC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60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19" name="Line 1311">
              <a:extLst>
                <a:ext uri="{FF2B5EF4-FFF2-40B4-BE49-F238E27FC236}">
                  <a16:creationId xmlns:a16="http://schemas.microsoft.com/office/drawing/2014/main" id="{70052DAA-AEDE-99F1-D165-B08130322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478"/>
              <a:ext cx="139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20" name="Line 1312">
              <a:extLst>
                <a:ext uri="{FF2B5EF4-FFF2-40B4-BE49-F238E27FC236}">
                  <a16:creationId xmlns:a16="http://schemas.microsoft.com/office/drawing/2014/main" id="{2AF30803-0C36-2056-C6DD-FEAB72162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30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21" name="Line 1313">
              <a:extLst>
                <a:ext uri="{FF2B5EF4-FFF2-40B4-BE49-F238E27FC236}">
                  <a16:creationId xmlns:a16="http://schemas.microsoft.com/office/drawing/2014/main" id="{3B1565E6-FD60-270D-032C-19F897BB6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2760"/>
              <a:ext cx="1" cy="7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22" name="Freeform 1314">
              <a:extLst>
                <a:ext uri="{FF2B5EF4-FFF2-40B4-BE49-F238E27FC236}">
                  <a16:creationId xmlns:a16="http://schemas.microsoft.com/office/drawing/2014/main" id="{092583BE-3D6B-EAC8-A317-4AA629458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4" y="3283"/>
              <a:ext cx="884" cy="117"/>
            </a:xfrm>
            <a:custGeom>
              <a:avLst/>
              <a:gdLst>
                <a:gd name="T0" fmla="*/ 11 w 884"/>
                <a:gd name="T1" fmla="*/ 67 h 117"/>
                <a:gd name="T2" fmla="*/ 33 w 884"/>
                <a:gd name="T3" fmla="*/ 67 h 117"/>
                <a:gd name="T4" fmla="*/ 55 w 884"/>
                <a:gd name="T5" fmla="*/ 72 h 117"/>
                <a:gd name="T6" fmla="*/ 72 w 884"/>
                <a:gd name="T7" fmla="*/ 72 h 117"/>
                <a:gd name="T8" fmla="*/ 94 w 884"/>
                <a:gd name="T9" fmla="*/ 78 h 117"/>
                <a:gd name="T10" fmla="*/ 117 w 884"/>
                <a:gd name="T11" fmla="*/ 72 h 117"/>
                <a:gd name="T12" fmla="*/ 139 w 884"/>
                <a:gd name="T13" fmla="*/ 67 h 117"/>
                <a:gd name="T14" fmla="*/ 156 w 884"/>
                <a:gd name="T15" fmla="*/ 61 h 117"/>
                <a:gd name="T16" fmla="*/ 178 w 884"/>
                <a:gd name="T17" fmla="*/ 50 h 117"/>
                <a:gd name="T18" fmla="*/ 200 w 884"/>
                <a:gd name="T19" fmla="*/ 44 h 117"/>
                <a:gd name="T20" fmla="*/ 222 w 884"/>
                <a:gd name="T21" fmla="*/ 44 h 117"/>
                <a:gd name="T22" fmla="*/ 239 w 884"/>
                <a:gd name="T23" fmla="*/ 44 h 117"/>
                <a:gd name="T24" fmla="*/ 261 w 884"/>
                <a:gd name="T25" fmla="*/ 39 h 117"/>
                <a:gd name="T26" fmla="*/ 283 w 884"/>
                <a:gd name="T27" fmla="*/ 33 h 117"/>
                <a:gd name="T28" fmla="*/ 306 w 884"/>
                <a:gd name="T29" fmla="*/ 28 h 117"/>
                <a:gd name="T30" fmla="*/ 322 w 884"/>
                <a:gd name="T31" fmla="*/ 22 h 117"/>
                <a:gd name="T32" fmla="*/ 345 w 884"/>
                <a:gd name="T33" fmla="*/ 22 h 117"/>
                <a:gd name="T34" fmla="*/ 367 w 884"/>
                <a:gd name="T35" fmla="*/ 17 h 117"/>
                <a:gd name="T36" fmla="*/ 389 w 884"/>
                <a:gd name="T37" fmla="*/ 17 h 117"/>
                <a:gd name="T38" fmla="*/ 411 w 884"/>
                <a:gd name="T39" fmla="*/ 11 h 117"/>
                <a:gd name="T40" fmla="*/ 428 w 884"/>
                <a:gd name="T41" fmla="*/ 11 h 117"/>
                <a:gd name="T42" fmla="*/ 450 w 884"/>
                <a:gd name="T43" fmla="*/ 5 h 117"/>
                <a:gd name="T44" fmla="*/ 473 w 884"/>
                <a:gd name="T45" fmla="*/ 5 h 117"/>
                <a:gd name="T46" fmla="*/ 495 w 884"/>
                <a:gd name="T47" fmla="*/ 5 h 117"/>
                <a:gd name="T48" fmla="*/ 512 w 884"/>
                <a:gd name="T49" fmla="*/ 0 h 117"/>
                <a:gd name="T50" fmla="*/ 534 w 884"/>
                <a:gd name="T51" fmla="*/ 0 h 117"/>
                <a:gd name="T52" fmla="*/ 556 w 884"/>
                <a:gd name="T53" fmla="*/ 0 h 117"/>
                <a:gd name="T54" fmla="*/ 578 w 884"/>
                <a:gd name="T55" fmla="*/ 0 h 117"/>
                <a:gd name="T56" fmla="*/ 595 w 884"/>
                <a:gd name="T57" fmla="*/ 0 h 117"/>
                <a:gd name="T58" fmla="*/ 617 w 884"/>
                <a:gd name="T59" fmla="*/ 0 h 117"/>
                <a:gd name="T60" fmla="*/ 639 w 884"/>
                <a:gd name="T61" fmla="*/ 0 h 117"/>
                <a:gd name="T62" fmla="*/ 662 w 884"/>
                <a:gd name="T63" fmla="*/ 5 h 117"/>
                <a:gd name="T64" fmla="*/ 678 w 884"/>
                <a:gd name="T65" fmla="*/ 5 h 117"/>
                <a:gd name="T66" fmla="*/ 701 w 884"/>
                <a:gd name="T67" fmla="*/ 17 h 117"/>
                <a:gd name="T68" fmla="*/ 723 w 884"/>
                <a:gd name="T69" fmla="*/ 39 h 117"/>
                <a:gd name="T70" fmla="*/ 745 w 884"/>
                <a:gd name="T71" fmla="*/ 61 h 117"/>
                <a:gd name="T72" fmla="*/ 767 w 884"/>
                <a:gd name="T73" fmla="*/ 78 h 117"/>
                <a:gd name="T74" fmla="*/ 784 w 884"/>
                <a:gd name="T75" fmla="*/ 89 h 117"/>
                <a:gd name="T76" fmla="*/ 806 w 884"/>
                <a:gd name="T77" fmla="*/ 94 h 117"/>
                <a:gd name="T78" fmla="*/ 829 w 884"/>
                <a:gd name="T79" fmla="*/ 106 h 117"/>
                <a:gd name="T80" fmla="*/ 851 w 884"/>
                <a:gd name="T81" fmla="*/ 111 h 117"/>
                <a:gd name="T82" fmla="*/ 868 w 884"/>
                <a:gd name="T8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84" h="117">
                  <a:moveTo>
                    <a:pt x="0" y="72"/>
                  </a:moveTo>
                  <a:lnTo>
                    <a:pt x="5" y="72"/>
                  </a:lnTo>
                  <a:lnTo>
                    <a:pt x="11" y="67"/>
                  </a:lnTo>
                  <a:lnTo>
                    <a:pt x="16" y="67"/>
                  </a:lnTo>
                  <a:lnTo>
                    <a:pt x="28" y="67"/>
                  </a:lnTo>
                  <a:lnTo>
                    <a:pt x="33" y="67"/>
                  </a:lnTo>
                  <a:lnTo>
                    <a:pt x="39" y="67"/>
                  </a:lnTo>
                  <a:lnTo>
                    <a:pt x="44" y="67"/>
                  </a:lnTo>
                  <a:lnTo>
                    <a:pt x="55" y="72"/>
                  </a:lnTo>
                  <a:lnTo>
                    <a:pt x="61" y="72"/>
                  </a:lnTo>
                  <a:lnTo>
                    <a:pt x="67" y="72"/>
                  </a:lnTo>
                  <a:lnTo>
                    <a:pt x="72" y="72"/>
                  </a:lnTo>
                  <a:lnTo>
                    <a:pt x="83" y="78"/>
                  </a:lnTo>
                  <a:lnTo>
                    <a:pt x="89" y="78"/>
                  </a:lnTo>
                  <a:lnTo>
                    <a:pt x="94" y="78"/>
                  </a:lnTo>
                  <a:lnTo>
                    <a:pt x="100" y="78"/>
                  </a:lnTo>
                  <a:lnTo>
                    <a:pt x="111" y="78"/>
                  </a:lnTo>
                  <a:lnTo>
                    <a:pt x="117" y="72"/>
                  </a:lnTo>
                  <a:lnTo>
                    <a:pt x="122" y="72"/>
                  </a:lnTo>
                  <a:lnTo>
                    <a:pt x="128" y="72"/>
                  </a:lnTo>
                  <a:lnTo>
                    <a:pt x="139" y="67"/>
                  </a:lnTo>
                  <a:lnTo>
                    <a:pt x="144" y="67"/>
                  </a:lnTo>
                  <a:lnTo>
                    <a:pt x="150" y="67"/>
                  </a:lnTo>
                  <a:lnTo>
                    <a:pt x="156" y="61"/>
                  </a:lnTo>
                  <a:lnTo>
                    <a:pt x="167" y="56"/>
                  </a:lnTo>
                  <a:lnTo>
                    <a:pt x="172" y="50"/>
                  </a:lnTo>
                  <a:lnTo>
                    <a:pt x="178" y="50"/>
                  </a:lnTo>
                  <a:lnTo>
                    <a:pt x="183" y="44"/>
                  </a:lnTo>
                  <a:lnTo>
                    <a:pt x="194" y="44"/>
                  </a:lnTo>
                  <a:lnTo>
                    <a:pt x="200" y="44"/>
                  </a:lnTo>
                  <a:lnTo>
                    <a:pt x="206" y="44"/>
                  </a:lnTo>
                  <a:lnTo>
                    <a:pt x="211" y="44"/>
                  </a:lnTo>
                  <a:lnTo>
                    <a:pt x="222" y="44"/>
                  </a:lnTo>
                  <a:lnTo>
                    <a:pt x="228" y="44"/>
                  </a:lnTo>
                  <a:lnTo>
                    <a:pt x="233" y="44"/>
                  </a:lnTo>
                  <a:lnTo>
                    <a:pt x="239" y="44"/>
                  </a:lnTo>
                  <a:lnTo>
                    <a:pt x="250" y="44"/>
                  </a:lnTo>
                  <a:lnTo>
                    <a:pt x="256" y="44"/>
                  </a:lnTo>
                  <a:lnTo>
                    <a:pt x="261" y="39"/>
                  </a:lnTo>
                  <a:lnTo>
                    <a:pt x="267" y="39"/>
                  </a:lnTo>
                  <a:lnTo>
                    <a:pt x="278" y="39"/>
                  </a:lnTo>
                  <a:lnTo>
                    <a:pt x="283" y="33"/>
                  </a:lnTo>
                  <a:lnTo>
                    <a:pt x="289" y="33"/>
                  </a:lnTo>
                  <a:lnTo>
                    <a:pt x="295" y="33"/>
                  </a:lnTo>
                  <a:lnTo>
                    <a:pt x="306" y="28"/>
                  </a:lnTo>
                  <a:lnTo>
                    <a:pt x="311" y="28"/>
                  </a:lnTo>
                  <a:lnTo>
                    <a:pt x="317" y="28"/>
                  </a:lnTo>
                  <a:lnTo>
                    <a:pt x="322" y="22"/>
                  </a:lnTo>
                  <a:lnTo>
                    <a:pt x="334" y="22"/>
                  </a:lnTo>
                  <a:lnTo>
                    <a:pt x="339" y="22"/>
                  </a:lnTo>
                  <a:lnTo>
                    <a:pt x="345" y="22"/>
                  </a:lnTo>
                  <a:lnTo>
                    <a:pt x="356" y="22"/>
                  </a:lnTo>
                  <a:lnTo>
                    <a:pt x="361" y="17"/>
                  </a:lnTo>
                  <a:lnTo>
                    <a:pt x="367" y="17"/>
                  </a:lnTo>
                  <a:lnTo>
                    <a:pt x="372" y="17"/>
                  </a:lnTo>
                  <a:lnTo>
                    <a:pt x="384" y="17"/>
                  </a:lnTo>
                  <a:lnTo>
                    <a:pt x="389" y="17"/>
                  </a:lnTo>
                  <a:lnTo>
                    <a:pt x="395" y="11"/>
                  </a:lnTo>
                  <a:lnTo>
                    <a:pt x="400" y="11"/>
                  </a:lnTo>
                  <a:lnTo>
                    <a:pt x="411" y="11"/>
                  </a:lnTo>
                  <a:lnTo>
                    <a:pt x="417" y="11"/>
                  </a:lnTo>
                  <a:lnTo>
                    <a:pt x="423" y="11"/>
                  </a:lnTo>
                  <a:lnTo>
                    <a:pt x="428" y="11"/>
                  </a:lnTo>
                  <a:lnTo>
                    <a:pt x="439" y="11"/>
                  </a:lnTo>
                  <a:lnTo>
                    <a:pt x="445" y="5"/>
                  </a:lnTo>
                  <a:lnTo>
                    <a:pt x="450" y="5"/>
                  </a:lnTo>
                  <a:lnTo>
                    <a:pt x="456" y="5"/>
                  </a:lnTo>
                  <a:lnTo>
                    <a:pt x="467" y="5"/>
                  </a:lnTo>
                  <a:lnTo>
                    <a:pt x="473" y="5"/>
                  </a:lnTo>
                  <a:lnTo>
                    <a:pt x="478" y="5"/>
                  </a:lnTo>
                  <a:lnTo>
                    <a:pt x="484" y="5"/>
                  </a:lnTo>
                  <a:lnTo>
                    <a:pt x="495" y="5"/>
                  </a:lnTo>
                  <a:lnTo>
                    <a:pt x="500" y="5"/>
                  </a:lnTo>
                  <a:lnTo>
                    <a:pt x="506" y="0"/>
                  </a:lnTo>
                  <a:lnTo>
                    <a:pt x="512" y="0"/>
                  </a:lnTo>
                  <a:lnTo>
                    <a:pt x="523" y="0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50" y="0"/>
                  </a:lnTo>
                  <a:lnTo>
                    <a:pt x="556" y="0"/>
                  </a:lnTo>
                  <a:lnTo>
                    <a:pt x="562" y="0"/>
                  </a:lnTo>
                  <a:lnTo>
                    <a:pt x="567" y="0"/>
                  </a:lnTo>
                  <a:lnTo>
                    <a:pt x="578" y="0"/>
                  </a:lnTo>
                  <a:lnTo>
                    <a:pt x="584" y="0"/>
                  </a:lnTo>
                  <a:lnTo>
                    <a:pt x="589" y="0"/>
                  </a:lnTo>
                  <a:lnTo>
                    <a:pt x="595" y="0"/>
                  </a:lnTo>
                  <a:lnTo>
                    <a:pt x="606" y="0"/>
                  </a:lnTo>
                  <a:lnTo>
                    <a:pt x="612" y="0"/>
                  </a:lnTo>
                  <a:lnTo>
                    <a:pt x="617" y="0"/>
                  </a:lnTo>
                  <a:lnTo>
                    <a:pt x="623" y="0"/>
                  </a:lnTo>
                  <a:lnTo>
                    <a:pt x="634" y="0"/>
                  </a:lnTo>
                  <a:lnTo>
                    <a:pt x="639" y="0"/>
                  </a:lnTo>
                  <a:lnTo>
                    <a:pt x="645" y="5"/>
                  </a:lnTo>
                  <a:lnTo>
                    <a:pt x="651" y="5"/>
                  </a:lnTo>
                  <a:lnTo>
                    <a:pt x="662" y="5"/>
                  </a:lnTo>
                  <a:lnTo>
                    <a:pt x="667" y="5"/>
                  </a:lnTo>
                  <a:lnTo>
                    <a:pt x="673" y="5"/>
                  </a:lnTo>
                  <a:lnTo>
                    <a:pt x="678" y="5"/>
                  </a:lnTo>
                  <a:lnTo>
                    <a:pt x="690" y="5"/>
                  </a:lnTo>
                  <a:lnTo>
                    <a:pt x="695" y="11"/>
                  </a:lnTo>
                  <a:lnTo>
                    <a:pt x="701" y="17"/>
                  </a:lnTo>
                  <a:lnTo>
                    <a:pt x="712" y="22"/>
                  </a:lnTo>
                  <a:lnTo>
                    <a:pt x="717" y="33"/>
                  </a:lnTo>
                  <a:lnTo>
                    <a:pt x="723" y="39"/>
                  </a:lnTo>
                  <a:lnTo>
                    <a:pt x="728" y="44"/>
                  </a:lnTo>
                  <a:lnTo>
                    <a:pt x="740" y="56"/>
                  </a:lnTo>
                  <a:lnTo>
                    <a:pt x="745" y="61"/>
                  </a:lnTo>
                  <a:lnTo>
                    <a:pt x="751" y="67"/>
                  </a:lnTo>
                  <a:lnTo>
                    <a:pt x="756" y="72"/>
                  </a:lnTo>
                  <a:lnTo>
                    <a:pt x="767" y="78"/>
                  </a:lnTo>
                  <a:lnTo>
                    <a:pt x="773" y="83"/>
                  </a:lnTo>
                  <a:lnTo>
                    <a:pt x="779" y="83"/>
                  </a:lnTo>
                  <a:lnTo>
                    <a:pt x="784" y="89"/>
                  </a:lnTo>
                  <a:lnTo>
                    <a:pt x="795" y="89"/>
                  </a:lnTo>
                  <a:lnTo>
                    <a:pt x="801" y="94"/>
                  </a:lnTo>
                  <a:lnTo>
                    <a:pt x="806" y="94"/>
                  </a:lnTo>
                  <a:lnTo>
                    <a:pt x="812" y="100"/>
                  </a:lnTo>
                  <a:lnTo>
                    <a:pt x="823" y="100"/>
                  </a:lnTo>
                  <a:lnTo>
                    <a:pt x="829" y="106"/>
                  </a:lnTo>
                  <a:lnTo>
                    <a:pt x="834" y="106"/>
                  </a:lnTo>
                  <a:lnTo>
                    <a:pt x="840" y="106"/>
                  </a:lnTo>
                  <a:lnTo>
                    <a:pt x="851" y="111"/>
                  </a:lnTo>
                  <a:lnTo>
                    <a:pt x="856" y="111"/>
                  </a:lnTo>
                  <a:lnTo>
                    <a:pt x="862" y="111"/>
                  </a:lnTo>
                  <a:lnTo>
                    <a:pt x="868" y="117"/>
                  </a:lnTo>
                  <a:lnTo>
                    <a:pt x="879" y="117"/>
                  </a:lnTo>
                  <a:lnTo>
                    <a:pt x="884" y="117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23" name="Freeform 1315">
              <a:extLst>
                <a:ext uri="{FF2B5EF4-FFF2-40B4-BE49-F238E27FC236}">
                  <a16:creationId xmlns:a16="http://schemas.microsoft.com/office/drawing/2014/main" id="{0B414D29-F700-110B-55F3-78A9B29BC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3377"/>
              <a:ext cx="512" cy="45"/>
            </a:xfrm>
            <a:custGeom>
              <a:avLst/>
              <a:gdLst>
                <a:gd name="T0" fmla="*/ 6 w 512"/>
                <a:gd name="T1" fmla="*/ 28 h 45"/>
                <a:gd name="T2" fmla="*/ 22 w 512"/>
                <a:gd name="T3" fmla="*/ 28 h 45"/>
                <a:gd name="T4" fmla="*/ 34 w 512"/>
                <a:gd name="T5" fmla="*/ 34 h 45"/>
                <a:gd name="T6" fmla="*/ 50 w 512"/>
                <a:gd name="T7" fmla="*/ 34 h 45"/>
                <a:gd name="T8" fmla="*/ 61 w 512"/>
                <a:gd name="T9" fmla="*/ 34 h 45"/>
                <a:gd name="T10" fmla="*/ 78 w 512"/>
                <a:gd name="T11" fmla="*/ 39 h 45"/>
                <a:gd name="T12" fmla="*/ 89 w 512"/>
                <a:gd name="T13" fmla="*/ 39 h 45"/>
                <a:gd name="T14" fmla="*/ 106 w 512"/>
                <a:gd name="T15" fmla="*/ 39 h 45"/>
                <a:gd name="T16" fmla="*/ 117 w 512"/>
                <a:gd name="T17" fmla="*/ 39 h 45"/>
                <a:gd name="T18" fmla="*/ 134 w 512"/>
                <a:gd name="T19" fmla="*/ 39 h 45"/>
                <a:gd name="T20" fmla="*/ 145 w 512"/>
                <a:gd name="T21" fmla="*/ 45 h 45"/>
                <a:gd name="T22" fmla="*/ 162 w 512"/>
                <a:gd name="T23" fmla="*/ 45 h 45"/>
                <a:gd name="T24" fmla="*/ 173 w 512"/>
                <a:gd name="T25" fmla="*/ 39 h 45"/>
                <a:gd name="T26" fmla="*/ 189 w 512"/>
                <a:gd name="T27" fmla="*/ 39 h 45"/>
                <a:gd name="T28" fmla="*/ 200 w 512"/>
                <a:gd name="T29" fmla="*/ 39 h 45"/>
                <a:gd name="T30" fmla="*/ 217 w 512"/>
                <a:gd name="T31" fmla="*/ 39 h 45"/>
                <a:gd name="T32" fmla="*/ 228 w 512"/>
                <a:gd name="T33" fmla="*/ 39 h 45"/>
                <a:gd name="T34" fmla="*/ 245 w 512"/>
                <a:gd name="T35" fmla="*/ 34 h 45"/>
                <a:gd name="T36" fmla="*/ 256 w 512"/>
                <a:gd name="T37" fmla="*/ 34 h 45"/>
                <a:gd name="T38" fmla="*/ 273 w 512"/>
                <a:gd name="T39" fmla="*/ 34 h 45"/>
                <a:gd name="T40" fmla="*/ 284 w 512"/>
                <a:gd name="T41" fmla="*/ 28 h 45"/>
                <a:gd name="T42" fmla="*/ 301 w 512"/>
                <a:gd name="T43" fmla="*/ 28 h 45"/>
                <a:gd name="T44" fmla="*/ 312 w 512"/>
                <a:gd name="T45" fmla="*/ 28 h 45"/>
                <a:gd name="T46" fmla="*/ 328 w 512"/>
                <a:gd name="T47" fmla="*/ 23 h 45"/>
                <a:gd name="T48" fmla="*/ 340 w 512"/>
                <a:gd name="T49" fmla="*/ 23 h 45"/>
                <a:gd name="T50" fmla="*/ 356 w 512"/>
                <a:gd name="T51" fmla="*/ 23 h 45"/>
                <a:gd name="T52" fmla="*/ 367 w 512"/>
                <a:gd name="T53" fmla="*/ 17 h 45"/>
                <a:gd name="T54" fmla="*/ 384 w 512"/>
                <a:gd name="T55" fmla="*/ 17 h 45"/>
                <a:gd name="T56" fmla="*/ 395 w 512"/>
                <a:gd name="T57" fmla="*/ 12 h 45"/>
                <a:gd name="T58" fmla="*/ 412 w 512"/>
                <a:gd name="T59" fmla="*/ 12 h 45"/>
                <a:gd name="T60" fmla="*/ 423 w 512"/>
                <a:gd name="T61" fmla="*/ 12 h 45"/>
                <a:gd name="T62" fmla="*/ 440 w 512"/>
                <a:gd name="T63" fmla="*/ 6 h 45"/>
                <a:gd name="T64" fmla="*/ 451 w 512"/>
                <a:gd name="T65" fmla="*/ 6 h 45"/>
                <a:gd name="T66" fmla="*/ 467 w 512"/>
                <a:gd name="T67" fmla="*/ 6 h 45"/>
                <a:gd name="T68" fmla="*/ 479 w 512"/>
                <a:gd name="T69" fmla="*/ 0 h 45"/>
                <a:gd name="T70" fmla="*/ 495 w 512"/>
                <a:gd name="T71" fmla="*/ 0 h 45"/>
                <a:gd name="T72" fmla="*/ 512 w 512"/>
                <a:gd name="T7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45">
                  <a:moveTo>
                    <a:pt x="0" y="23"/>
                  </a:moveTo>
                  <a:lnTo>
                    <a:pt x="6" y="28"/>
                  </a:lnTo>
                  <a:lnTo>
                    <a:pt x="11" y="28"/>
                  </a:lnTo>
                  <a:lnTo>
                    <a:pt x="22" y="28"/>
                  </a:lnTo>
                  <a:lnTo>
                    <a:pt x="28" y="28"/>
                  </a:lnTo>
                  <a:lnTo>
                    <a:pt x="34" y="34"/>
                  </a:lnTo>
                  <a:lnTo>
                    <a:pt x="39" y="34"/>
                  </a:lnTo>
                  <a:lnTo>
                    <a:pt x="50" y="34"/>
                  </a:lnTo>
                  <a:lnTo>
                    <a:pt x="56" y="34"/>
                  </a:lnTo>
                  <a:lnTo>
                    <a:pt x="61" y="34"/>
                  </a:lnTo>
                  <a:lnTo>
                    <a:pt x="67" y="39"/>
                  </a:lnTo>
                  <a:lnTo>
                    <a:pt x="78" y="39"/>
                  </a:lnTo>
                  <a:lnTo>
                    <a:pt x="84" y="39"/>
                  </a:lnTo>
                  <a:lnTo>
                    <a:pt x="89" y="39"/>
                  </a:lnTo>
                  <a:lnTo>
                    <a:pt x="95" y="39"/>
                  </a:lnTo>
                  <a:lnTo>
                    <a:pt x="106" y="39"/>
                  </a:lnTo>
                  <a:lnTo>
                    <a:pt x="111" y="39"/>
                  </a:lnTo>
                  <a:lnTo>
                    <a:pt x="117" y="39"/>
                  </a:lnTo>
                  <a:lnTo>
                    <a:pt x="123" y="39"/>
                  </a:lnTo>
                  <a:lnTo>
                    <a:pt x="134" y="39"/>
                  </a:lnTo>
                  <a:lnTo>
                    <a:pt x="139" y="45"/>
                  </a:lnTo>
                  <a:lnTo>
                    <a:pt x="145" y="45"/>
                  </a:lnTo>
                  <a:lnTo>
                    <a:pt x="150" y="45"/>
                  </a:lnTo>
                  <a:lnTo>
                    <a:pt x="162" y="45"/>
                  </a:lnTo>
                  <a:lnTo>
                    <a:pt x="167" y="39"/>
                  </a:lnTo>
                  <a:lnTo>
                    <a:pt x="173" y="39"/>
                  </a:lnTo>
                  <a:lnTo>
                    <a:pt x="184" y="39"/>
                  </a:lnTo>
                  <a:lnTo>
                    <a:pt x="189" y="39"/>
                  </a:lnTo>
                  <a:lnTo>
                    <a:pt x="195" y="39"/>
                  </a:lnTo>
                  <a:lnTo>
                    <a:pt x="200" y="39"/>
                  </a:lnTo>
                  <a:lnTo>
                    <a:pt x="212" y="39"/>
                  </a:lnTo>
                  <a:lnTo>
                    <a:pt x="217" y="39"/>
                  </a:lnTo>
                  <a:lnTo>
                    <a:pt x="223" y="39"/>
                  </a:lnTo>
                  <a:lnTo>
                    <a:pt x="228" y="39"/>
                  </a:lnTo>
                  <a:lnTo>
                    <a:pt x="239" y="39"/>
                  </a:lnTo>
                  <a:lnTo>
                    <a:pt x="245" y="34"/>
                  </a:lnTo>
                  <a:lnTo>
                    <a:pt x="251" y="34"/>
                  </a:lnTo>
                  <a:lnTo>
                    <a:pt x="256" y="34"/>
                  </a:lnTo>
                  <a:lnTo>
                    <a:pt x="267" y="34"/>
                  </a:lnTo>
                  <a:lnTo>
                    <a:pt x="273" y="34"/>
                  </a:lnTo>
                  <a:lnTo>
                    <a:pt x="278" y="34"/>
                  </a:lnTo>
                  <a:lnTo>
                    <a:pt x="284" y="28"/>
                  </a:lnTo>
                  <a:lnTo>
                    <a:pt x="295" y="28"/>
                  </a:lnTo>
                  <a:lnTo>
                    <a:pt x="301" y="28"/>
                  </a:lnTo>
                  <a:lnTo>
                    <a:pt x="306" y="28"/>
                  </a:lnTo>
                  <a:lnTo>
                    <a:pt x="312" y="28"/>
                  </a:lnTo>
                  <a:lnTo>
                    <a:pt x="323" y="28"/>
                  </a:lnTo>
                  <a:lnTo>
                    <a:pt x="328" y="23"/>
                  </a:lnTo>
                  <a:lnTo>
                    <a:pt x="334" y="23"/>
                  </a:lnTo>
                  <a:lnTo>
                    <a:pt x="340" y="23"/>
                  </a:lnTo>
                  <a:lnTo>
                    <a:pt x="351" y="23"/>
                  </a:lnTo>
                  <a:lnTo>
                    <a:pt x="356" y="23"/>
                  </a:lnTo>
                  <a:lnTo>
                    <a:pt x="362" y="17"/>
                  </a:lnTo>
                  <a:lnTo>
                    <a:pt x="367" y="17"/>
                  </a:lnTo>
                  <a:lnTo>
                    <a:pt x="378" y="17"/>
                  </a:lnTo>
                  <a:lnTo>
                    <a:pt x="384" y="17"/>
                  </a:lnTo>
                  <a:lnTo>
                    <a:pt x="390" y="17"/>
                  </a:lnTo>
                  <a:lnTo>
                    <a:pt x="395" y="12"/>
                  </a:lnTo>
                  <a:lnTo>
                    <a:pt x="406" y="12"/>
                  </a:lnTo>
                  <a:lnTo>
                    <a:pt x="412" y="12"/>
                  </a:lnTo>
                  <a:lnTo>
                    <a:pt x="417" y="12"/>
                  </a:lnTo>
                  <a:lnTo>
                    <a:pt x="423" y="12"/>
                  </a:lnTo>
                  <a:lnTo>
                    <a:pt x="434" y="6"/>
                  </a:lnTo>
                  <a:lnTo>
                    <a:pt x="440" y="6"/>
                  </a:lnTo>
                  <a:lnTo>
                    <a:pt x="445" y="6"/>
                  </a:lnTo>
                  <a:lnTo>
                    <a:pt x="451" y="6"/>
                  </a:lnTo>
                  <a:lnTo>
                    <a:pt x="462" y="6"/>
                  </a:lnTo>
                  <a:lnTo>
                    <a:pt x="467" y="6"/>
                  </a:lnTo>
                  <a:lnTo>
                    <a:pt x="473" y="0"/>
                  </a:lnTo>
                  <a:lnTo>
                    <a:pt x="479" y="0"/>
                  </a:lnTo>
                  <a:lnTo>
                    <a:pt x="490" y="0"/>
                  </a:lnTo>
                  <a:lnTo>
                    <a:pt x="495" y="0"/>
                  </a:lnTo>
                  <a:lnTo>
                    <a:pt x="501" y="0"/>
                  </a:lnTo>
                  <a:lnTo>
                    <a:pt x="512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4724" name="Rectangle 1316">
              <a:extLst>
                <a:ext uri="{FF2B5EF4-FFF2-40B4-BE49-F238E27FC236}">
                  <a16:creationId xmlns:a16="http://schemas.microsoft.com/office/drawing/2014/main" id="{2EF06F06-4614-07F3-C788-0E49FA59B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3589"/>
              <a:ext cx="318" cy="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900" i="0">
                  <a:solidFill>
                    <a:srgbClr val="000000"/>
                  </a:solidFill>
                </a:rPr>
                <a:t>time (nsec)</a:t>
              </a:r>
              <a:endParaRPr lang="en-US" altLang="en-US" sz="2800"/>
            </a:p>
          </p:txBody>
        </p:sp>
      </p:grpSp>
      <p:sp>
        <p:nvSpPr>
          <p:cNvPr id="914727" name="Text Box 1319">
            <a:extLst>
              <a:ext uri="{FF2B5EF4-FFF2-40B4-BE49-F238E27FC236}">
                <a16:creationId xmlns:a16="http://schemas.microsoft.com/office/drawing/2014/main" id="{A67F07EC-8E61-6F23-8531-FD683F4F3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40450"/>
            <a:ext cx="2603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solidFill>
                  <a:srgbClr val="C66B5A"/>
                </a:solidFill>
              </a:rPr>
              <a:t>Input rise/fall time: 50 psec</a:t>
            </a:r>
          </a:p>
        </p:txBody>
      </p:sp>
      <p:sp>
        <p:nvSpPr>
          <p:cNvPr id="914728" name="Text Box 1320">
            <a:extLst>
              <a:ext uri="{FF2B5EF4-FFF2-40B4-BE49-F238E27FC236}">
                <a16:creationId xmlns:a16="http://schemas.microsoft.com/office/drawing/2014/main" id="{30D12484-AB55-B0EA-F00F-998E4385F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40450"/>
            <a:ext cx="2716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i="0">
                <a:solidFill>
                  <a:srgbClr val="C66B5A"/>
                </a:solidFill>
              </a:rPr>
              <a:t>Input rise/fall time: 800 psec</a:t>
            </a:r>
          </a:p>
        </p:txBody>
      </p:sp>
      <p:sp>
        <p:nvSpPr>
          <p:cNvPr id="914729" name="Text Box 1321">
            <a:extLst>
              <a:ext uri="{FF2B5EF4-FFF2-40B4-BE49-F238E27FC236}">
                <a16:creationId xmlns:a16="http://schemas.microsoft.com/office/drawing/2014/main" id="{455B740E-D931-D074-8A93-669F98BE6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81400"/>
            <a:ext cx="1001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/>
              <a:t>decoupled</a:t>
            </a:r>
          </a:p>
        </p:txBody>
      </p:sp>
      <p:sp>
        <p:nvSpPr>
          <p:cNvPr id="914730" name="Text Box 1322">
            <a:extLst>
              <a:ext uri="{FF2B5EF4-FFF2-40B4-BE49-F238E27FC236}">
                <a16:creationId xmlns:a16="http://schemas.microsoft.com/office/drawing/2014/main" id="{3FD794BF-4333-E9B8-DD20-2EB51AA3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895600"/>
            <a:ext cx="155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/>
              <a:t>Without inductors</a:t>
            </a:r>
          </a:p>
        </p:txBody>
      </p:sp>
      <p:sp>
        <p:nvSpPr>
          <p:cNvPr id="914731" name="Text Box 1323">
            <a:extLst>
              <a:ext uri="{FF2B5EF4-FFF2-40B4-BE49-F238E27FC236}">
                <a16:creationId xmlns:a16="http://schemas.microsoft.com/office/drawing/2014/main" id="{0DB7E98C-2801-6D8F-6457-832F1CE16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1308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i="0"/>
              <a:t>With inductors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>
            <a:extLst>
              <a:ext uri="{FF2B5EF4-FFF2-40B4-BE49-F238E27FC236}">
                <a16:creationId xmlns:a16="http://schemas.microsoft.com/office/drawing/2014/main" id="{B0A92570-BF17-CA06-FAA6-9431EC299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en-US"/>
              <a:t>Dealing with Ldi/dt</a:t>
            </a:r>
          </a:p>
        </p:txBody>
      </p:sp>
      <p:sp>
        <p:nvSpPr>
          <p:cNvPr id="1038339" name="Rectangle 3">
            <a:extLst>
              <a:ext uri="{FF2B5EF4-FFF2-40B4-BE49-F238E27FC236}">
                <a16:creationId xmlns:a16="http://schemas.microsoft.com/office/drawing/2014/main" id="{0AE87583-3097-ACBE-533E-76BA525F0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Separate power pins for I/O pads and chip core.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Multiple power and ground pin</a:t>
            </a:r>
            <a:r>
              <a:rPr lang="en-US" altLang="en-US" sz="2400"/>
              <a:t>s. 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Careful selection of the positions of the power and ground pins on the packag</a:t>
            </a:r>
            <a:r>
              <a:rPr lang="en-US" altLang="en-US" sz="2400"/>
              <a:t>e.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Increase the rise and fall times </a:t>
            </a:r>
            <a:r>
              <a:rPr lang="en-US" altLang="en-US" sz="2400"/>
              <a:t>of the off-chip signals to the maximum extent allowable.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Schedule current-consuming transitions. 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Use advanced packaging technologies.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Add decoupling capacitances on the board.</a:t>
            </a:r>
          </a:p>
          <a:p>
            <a:pPr>
              <a:lnSpc>
                <a:spcPct val="90000"/>
              </a:lnSpc>
            </a:pPr>
            <a:r>
              <a:rPr lang="en-US" altLang="en-US" sz="2400" b="1"/>
              <a:t>Add decoupling capacitances on the chip.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>
            <a:extLst>
              <a:ext uri="{FF2B5EF4-FFF2-40B4-BE49-F238E27FC236}">
                <a16:creationId xmlns:a16="http://schemas.microsoft.com/office/drawing/2014/main" id="{B1A4EA3A-3A90-901E-2033-F2662F5BE2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Choosing the Right Pin</a:t>
            </a:r>
          </a:p>
        </p:txBody>
      </p:sp>
      <p:pic>
        <p:nvPicPr>
          <p:cNvPr id="915460" name="Picture 4">
            <a:extLst>
              <a:ext uri="{FF2B5EF4-FFF2-40B4-BE49-F238E27FC236}">
                <a16:creationId xmlns:a16="http://schemas.microsoft.com/office/drawing/2014/main" id="{A1FCB4B3-899C-3ED5-4F56-396B8F65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5153025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>
            <a:extLst>
              <a:ext uri="{FF2B5EF4-FFF2-40B4-BE49-F238E27FC236}">
                <a16:creationId xmlns:a16="http://schemas.microsoft.com/office/drawing/2014/main" id="{730487C6-42EF-B1FE-2F1D-20E09F0B8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/>
              <a:t>Decoupling Capacitors</a:t>
            </a:r>
          </a:p>
        </p:txBody>
      </p:sp>
      <p:pic>
        <p:nvPicPr>
          <p:cNvPr id="916484" name="Picture 4">
            <a:extLst>
              <a:ext uri="{FF2B5EF4-FFF2-40B4-BE49-F238E27FC236}">
                <a16:creationId xmlns:a16="http://schemas.microsoft.com/office/drawing/2014/main" id="{D007C568-03E4-BDA1-DE16-A77584E1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872288" cy="251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6485" name="Text Box 5">
            <a:extLst>
              <a:ext uri="{FF2B5EF4-FFF2-40B4-BE49-F238E27FC236}">
                <a16:creationId xmlns:a16="http://schemas.microsoft.com/office/drawing/2014/main" id="{0D3F2534-98B5-24B6-45E9-E13CCA1C2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899025"/>
            <a:ext cx="66738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Decoupling capacitors are added: </a:t>
            </a:r>
          </a:p>
          <a:p>
            <a:pPr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 on the board (right under the supply pins)</a:t>
            </a:r>
          </a:p>
          <a:p>
            <a:pPr>
              <a:buFontTx/>
              <a:buChar char="•"/>
            </a:pPr>
            <a:r>
              <a:rPr lang="en-US" altLang="en-US" sz="2000" i="0">
                <a:solidFill>
                  <a:srgbClr val="315263"/>
                </a:solidFill>
                <a:latin typeface="Book Antiqua" panose="02040602050305030304" pitchFamily="18" charset="0"/>
              </a:rPr>
              <a:t> on the chip (under the supply straps, near large buffers)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>
            <a:extLst>
              <a:ext uri="{FF2B5EF4-FFF2-40B4-BE49-F238E27FC236}">
                <a16:creationId xmlns:a16="http://schemas.microsoft.com/office/drawing/2014/main" id="{61FCA653-14FB-132E-B230-26F8BBC8E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altLang="en-US"/>
              <a:t>De-coupling Capacitor Ratios</a:t>
            </a:r>
          </a:p>
        </p:txBody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4D03AAD4-75D6-A0D0-47EF-7E2621613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EV4</a:t>
            </a:r>
            <a:endParaRPr lang="en-US" altLang="en-US" sz="2600"/>
          </a:p>
          <a:p>
            <a:pPr lvl="1">
              <a:lnSpc>
                <a:spcPct val="90000"/>
              </a:lnSpc>
            </a:pPr>
            <a:r>
              <a:rPr lang="en-US" altLang="en-US" sz="2400"/>
              <a:t>total effective switching capacitance = 12.5nF	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128nF of de-coupling capacitance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de-coupling/switching capacitance ~ 10x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EV5</a:t>
            </a:r>
            <a:endParaRPr lang="en-US" altLang="en-US" sz="2600"/>
          </a:p>
          <a:p>
            <a:pPr lvl="1">
              <a:lnSpc>
                <a:spcPct val="90000"/>
              </a:lnSpc>
            </a:pPr>
            <a:r>
              <a:rPr lang="en-US" altLang="en-US" sz="2400"/>
              <a:t>13.9nF of switching capacitance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160nF of de-coupling capacitance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EV6</a:t>
            </a:r>
            <a:endParaRPr lang="en-US" altLang="en-US" sz="2600"/>
          </a:p>
          <a:p>
            <a:pPr lvl="1">
              <a:lnSpc>
                <a:spcPct val="90000"/>
              </a:lnSpc>
            </a:pPr>
            <a:r>
              <a:rPr lang="en-US" altLang="en-US" sz="2400"/>
              <a:t>34nF of effective switching capacitance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320nF of de-coupling capacitance -- not enough!</a:t>
            </a:r>
          </a:p>
        </p:txBody>
      </p:sp>
      <p:sp>
        <p:nvSpPr>
          <p:cNvPr id="917508" name="Text Box 4">
            <a:extLst>
              <a:ext uri="{FF2B5EF4-FFF2-40B4-BE49-F238E27FC236}">
                <a16:creationId xmlns:a16="http://schemas.microsoft.com/office/drawing/2014/main" id="{25B77C63-DA8A-ACF4-3712-3A18FF6AB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248400"/>
            <a:ext cx="21367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i="0">
                <a:solidFill>
                  <a:schemeClr val="accent2"/>
                </a:solidFill>
              </a:rPr>
              <a:t>Source: B. Herrick (Compaq)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>
            <a:extLst>
              <a:ext uri="{FF2B5EF4-FFF2-40B4-BE49-F238E27FC236}">
                <a16:creationId xmlns:a16="http://schemas.microsoft.com/office/drawing/2014/main" id="{4D52E2AF-2314-D969-294A-2E6D9885B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r>
              <a:rPr lang="en-US" altLang="en-US"/>
              <a:t>EV6 De-coupling Capacitance</a:t>
            </a:r>
          </a:p>
        </p:txBody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10BBF823-9020-8C56-ACEB-E1AB8887B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0850" cy="4191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/>
              <a:t>Design for </a:t>
            </a:r>
            <a:r>
              <a:rPr lang="en-US" altLang="en-US" sz="2800">
                <a:sym typeface="Symbol" pitchFamily="2" charset="2"/>
              </a:rPr>
              <a:t></a:t>
            </a:r>
            <a:r>
              <a:rPr lang="en-US" altLang="en-US" sz="2800"/>
              <a:t>Idd= 25 A @ Vdd = 2.2 V, </a:t>
            </a:r>
            <a:r>
              <a:rPr lang="en-US" altLang="en-US" sz="2800" i="1"/>
              <a:t>f </a:t>
            </a:r>
            <a:r>
              <a:rPr lang="en-US" altLang="en-US" sz="2800"/>
              <a:t>= 600 MHz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0.32-µF of on-chip de-coupling capacitance was added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Under major busses and around major gridded clock drivers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Occupies 15-20% of die area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1-µF 2-cm</a:t>
            </a:r>
            <a:r>
              <a:rPr lang="en-US" altLang="en-US" sz="2400" baseline="30000"/>
              <a:t>2</a:t>
            </a:r>
            <a:r>
              <a:rPr lang="en-US" altLang="en-US" sz="2400"/>
              <a:t> Wirebond Attached Chip Capacitor (WACC) significantly increases “Near-Chip” de-coupling</a:t>
            </a:r>
          </a:p>
          <a:p>
            <a:pPr lvl="2">
              <a:lnSpc>
                <a:spcPct val="90000"/>
              </a:lnSpc>
            </a:pPr>
            <a:r>
              <a:rPr lang="en-US" altLang="en-US" sz="2000"/>
              <a:t>160 Vdd/Vss bondwire pairs on the WACC minimize inductance</a:t>
            </a:r>
          </a:p>
        </p:txBody>
      </p:sp>
      <p:sp>
        <p:nvSpPr>
          <p:cNvPr id="919556" name="Text Box 4">
            <a:extLst>
              <a:ext uri="{FF2B5EF4-FFF2-40B4-BE49-F238E27FC236}">
                <a16:creationId xmlns:a16="http://schemas.microsoft.com/office/drawing/2014/main" id="{5EBF749C-55EB-3C5C-0A4C-B0080CB3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6327775"/>
            <a:ext cx="311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Source: B. Herrick (Compaq)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>
            <a:extLst>
              <a:ext uri="{FF2B5EF4-FFF2-40B4-BE49-F238E27FC236}">
                <a16:creationId xmlns:a16="http://schemas.microsoft.com/office/drawing/2014/main" id="{F65EFF58-6DDD-1C76-AF1D-C56591D3C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altLang="en-US" sz="4000"/>
              <a:t>EV6 WACC</a:t>
            </a:r>
          </a:p>
        </p:txBody>
      </p:sp>
      <p:graphicFrame>
        <p:nvGraphicFramePr>
          <p:cNvPr id="921603" name="Object 3">
            <a:extLst>
              <a:ext uri="{FF2B5EF4-FFF2-40B4-BE49-F238E27FC236}">
                <a16:creationId xmlns:a16="http://schemas.microsoft.com/office/drawing/2014/main" id="{7BDDFAEA-37F7-8BB1-76C8-D1420A33A9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143000"/>
          <a:ext cx="7516813" cy="444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432300" imgH="2730500" progId="Visio.Drawing.6">
                  <p:embed/>
                </p:oleObj>
              </mc:Choice>
              <mc:Fallback>
                <p:oleObj name="VISIO" r:id="rId3" imgW="4432300" imgH="2730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7516813" cy="444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Text Box 4">
            <a:extLst>
              <a:ext uri="{FF2B5EF4-FFF2-40B4-BE49-F238E27FC236}">
                <a16:creationId xmlns:a16="http://schemas.microsoft.com/office/drawing/2014/main" id="{E04D0E72-4B46-D788-70AB-177A710E0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6415088"/>
            <a:ext cx="311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0"/>
              <a:t>Source: B. Herrick (Compaq)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>
            <a:extLst>
              <a:ext uri="{FF2B5EF4-FFF2-40B4-BE49-F238E27FC236}">
                <a16:creationId xmlns:a16="http://schemas.microsoft.com/office/drawing/2014/main" id="{4E2ED6B0-56C3-B3A1-BD2C-077A95269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Transmission Line</a:t>
            </a:r>
          </a:p>
        </p:txBody>
      </p:sp>
      <p:pic>
        <p:nvPicPr>
          <p:cNvPr id="925700" name="Picture 4">
            <a:extLst>
              <a:ext uri="{FF2B5EF4-FFF2-40B4-BE49-F238E27FC236}">
                <a16:creationId xmlns:a16="http://schemas.microsoft.com/office/drawing/2014/main" id="{A276C718-C1F2-5E94-F304-1EEE4367F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1" t="66231" r="44186" b="20915"/>
          <a:stretch>
            <a:fillRect/>
          </a:stretch>
        </p:blipFill>
        <p:spPr bwMode="auto">
          <a:xfrm>
            <a:off x="3657600" y="4267200"/>
            <a:ext cx="20574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5701" name="Rectangle 5">
            <a:extLst>
              <a:ext uri="{FF2B5EF4-FFF2-40B4-BE49-F238E27FC236}">
                <a16:creationId xmlns:a16="http://schemas.microsoft.com/office/drawing/2014/main" id="{E6FF907B-2060-AAFA-1E1B-B1D588D2D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2438400" cy="990600"/>
          </a:xfrm>
          <a:prstGeom prst="rect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702" name="Text Box 6">
            <a:extLst>
              <a:ext uri="{FF2B5EF4-FFF2-40B4-BE49-F238E27FC236}">
                <a16:creationId xmlns:a16="http://schemas.microsoft.com/office/drawing/2014/main" id="{4E33D310-1837-A348-6038-9E107E706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5461000"/>
            <a:ext cx="2527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0">
                <a:solidFill>
                  <a:srgbClr val="C66B5A"/>
                </a:solidFill>
              </a:rPr>
              <a:t>The Wave Equation</a:t>
            </a:r>
          </a:p>
        </p:txBody>
      </p:sp>
      <p:grpSp>
        <p:nvGrpSpPr>
          <p:cNvPr id="925706" name="Group 10">
            <a:extLst>
              <a:ext uri="{FF2B5EF4-FFF2-40B4-BE49-F238E27FC236}">
                <a16:creationId xmlns:a16="http://schemas.microsoft.com/office/drawing/2014/main" id="{053BC502-D662-8A3B-D33F-12C703EA9D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6425" y="2346325"/>
            <a:ext cx="8004175" cy="1346200"/>
            <a:chOff x="382" y="1478"/>
            <a:chExt cx="5042" cy="848"/>
          </a:xfrm>
        </p:grpSpPr>
        <p:sp>
          <p:nvSpPr>
            <p:cNvPr id="925705" name="AutoShape 9">
              <a:extLst>
                <a:ext uri="{FF2B5EF4-FFF2-40B4-BE49-F238E27FC236}">
                  <a16:creationId xmlns:a16="http://schemas.microsoft.com/office/drawing/2014/main" id="{086ECF60-8D7E-B855-1DCB-1C6F58A5B0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84" y="1488"/>
              <a:ext cx="5040" cy="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07" name="Rectangle 11">
              <a:extLst>
                <a:ext uri="{FF2B5EF4-FFF2-40B4-BE49-F238E27FC236}">
                  <a16:creationId xmlns:a16="http://schemas.microsoft.com/office/drawing/2014/main" id="{80293E83-F5AA-2560-5845-3D051F4D2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605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925708" name="Rectangle 12">
              <a:extLst>
                <a:ext uri="{FF2B5EF4-FFF2-40B4-BE49-F238E27FC236}">
                  <a16:creationId xmlns:a16="http://schemas.microsoft.com/office/drawing/2014/main" id="{691BC047-6803-687F-CC8E-6DECAE1EF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" y="1661"/>
              <a:ext cx="6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in</a:t>
              </a:r>
              <a:endParaRPr lang="en-US" altLang="en-US"/>
            </a:p>
          </p:txBody>
        </p:sp>
        <p:sp>
          <p:nvSpPr>
            <p:cNvPr id="925709" name="Rectangle 13">
              <a:extLst>
                <a:ext uri="{FF2B5EF4-FFF2-40B4-BE49-F238E27FC236}">
                  <a16:creationId xmlns:a16="http://schemas.microsoft.com/office/drawing/2014/main" id="{557C21F6-1CBE-E20C-EF44-CE818FA4B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1617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V</a:t>
              </a:r>
              <a:endParaRPr lang="en-US" altLang="en-US"/>
            </a:p>
          </p:txBody>
        </p:sp>
        <p:sp>
          <p:nvSpPr>
            <p:cNvPr id="925710" name="Rectangle 14">
              <a:extLst>
                <a:ext uri="{FF2B5EF4-FFF2-40B4-BE49-F238E27FC236}">
                  <a16:creationId xmlns:a16="http://schemas.microsoft.com/office/drawing/2014/main" id="{AA20B74F-DE1C-47CC-304A-C7EB0CFD1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1" y="1673"/>
              <a:ext cx="1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out</a:t>
              </a:r>
              <a:endParaRPr lang="en-US" altLang="en-US"/>
            </a:p>
          </p:txBody>
        </p:sp>
        <p:sp>
          <p:nvSpPr>
            <p:cNvPr id="925711" name="Line 15">
              <a:extLst>
                <a:ext uri="{FF2B5EF4-FFF2-40B4-BE49-F238E27FC236}">
                  <a16:creationId xmlns:a16="http://schemas.microsoft.com/office/drawing/2014/main" id="{0F8C259E-476D-983A-890B-231AC7D0D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9" y="1810"/>
              <a:ext cx="2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12" name="Line 16">
              <a:extLst>
                <a:ext uri="{FF2B5EF4-FFF2-40B4-BE49-F238E27FC236}">
                  <a16:creationId xmlns:a16="http://schemas.microsoft.com/office/drawing/2014/main" id="{22B61765-476F-568E-C5D9-C0EE5EA73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3" y="1810"/>
              <a:ext cx="3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13" name="Freeform 17">
              <a:extLst>
                <a:ext uri="{FF2B5EF4-FFF2-40B4-BE49-F238E27FC236}">
                  <a16:creationId xmlns:a16="http://schemas.microsoft.com/office/drawing/2014/main" id="{A3588A07-653F-8BF9-B6C8-040A83468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" y="1764"/>
              <a:ext cx="257" cy="86"/>
            </a:xfrm>
            <a:custGeom>
              <a:avLst/>
              <a:gdLst>
                <a:gd name="T0" fmla="*/ 0 w 257"/>
                <a:gd name="T1" fmla="*/ 46 h 86"/>
                <a:gd name="T2" fmla="*/ 21 w 257"/>
                <a:gd name="T3" fmla="*/ 0 h 86"/>
                <a:gd name="T4" fmla="*/ 64 w 257"/>
                <a:gd name="T5" fmla="*/ 86 h 86"/>
                <a:gd name="T6" fmla="*/ 107 w 257"/>
                <a:gd name="T7" fmla="*/ 0 h 86"/>
                <a:gd name="T8" fmla="*/ 150 w 257"/>
                <a:gd name="T9" fmla="*/ 86 h 86"/>
                <a:gd name="T10" fmla="*/ 193 w 257"/>
                <a:gd name="T11" fmla="*/ 0 h 86"/>
                <a:gd name="T12" fmla="*/ 236 w 257"/>
                <a:gd name="T13" fmla="*/ 86 h 86"/>
                <a:gd name="T14" fmla="*/ 257 w 257"/>
                <a:gd name="T15" fmla="*/ 4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86">
                  <a:moveTo>
                    <a:pt x="0" y="46"/>
                  </a:moveTo>
                  <a:lnTo>
                    <a:pt x="21" y="0"/>
                  </a:lnTo>
                  <a:lnTo>
                    <a:pt x="64" y="86"/>
                  </a:lnTo>
                  <a:lnTo>
                    <a:pt x="107" y="0"/>
                  </a:lnTo>
                  <a:lnTo>
                    <a:pt x="150" y="86"/>
                  </a:lnTo>
                  <a:lnTo>
                    <a:pt x="193" y="0"/>
                  </a:lnTo>
                  <a:lnTo>
                    <a:pt x="236" y="86"/>
                  </a:lnTo>
                  <a:lnTo>
                    <a:pt x="257" y="46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14" name="Freeform 18">
              <a:extLst>
                <a:ext uri="{FF2B5EF4-FFF2-40B4-BE49-F238E27FC236}">
                  <a16:creationId xmlns:a16="http://schemas.microsoft.com/office/drawing/2014/main" id="{6BE1FE2D-80B5-6AC9-0859-DDDBA7485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1896"/>
              <a:ext cx="86" cy="258"/>
            </a:xfrm>
            <a:custGeom>
              <a:avLst/>
              <a:gdLst>
                <a:gd name="T0" fmla="*/ 47 w 86"/>
                <a:gd name="T1" fmla="*/ 258 h 258"/>
                <a:gd name="T2" fmla="*/ 0 w 86"/>
                <a:gd name="T3" fmla="*/ 237 h 258"/>
                <a:gd name="T4" fmla="*/ 86 w 86"/>
                <a:gd name="T5" fmla="*/ 194 h 258"/>
                <a:gd name="T6" fmla="*/ 0 w 86"/>
                <a:gd name="T7" fmla="*/ 151 h 258"/>
                <a:gd name="T8" fmla="*/ 86 w 86"/>
                <a:gd name="T9" fmla="*/ 108 h 258"/>
                <a:gd name="T10" fmla="*/ 0 w 86"/>
                <a:gd name="T11" fmla="*/ 65 h 258"/>
                <a:gd name="T12" fmla="*/ 86 w 86"/>
                <a:gd name="T13" fmla="*/ 22 h 258"/>
                <a:gd name="T14" fmla="*/ 47 w 86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58">
                  <a:moveTo>
                    <a:pt x="47" y="258"/>
                  </a:moveTo>
                  <a:lnTo>
                    <a:pt x="0" y="237"/>
                  </a:lnTo>
                  <a:lnTo>
                    <a:pt x="86" y="194"/>
                  </a:lnTo>
                  <a:lnTo>
                    <a:pt x="0" y="151"/>
                  </a:lnTo>
                  <a:lnTo>
                    <a:pt x="86" y="108"/>
                  </a:lnTo>
                  <a:lnTo>
                    <a:pt x="0" y="65"/>
                  </a:lnTo>
                  <a:lnTo>
                    <a:pt x="86" y="22"/>
                  </a:lnTo>
                  <a:lnTo>
                    <a:pt x="47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15" name="Line 19">
              <a:extLst>
                <a:ext uri="{FF2B5EF4-FFF2-40B4-BE49-F238E27FC236}">
                  <a16:creationId xmlns:a16="http://schemas.microsoft.com/office/drawing/2014/main" id="{71680A30-EA87-B329-DD64-4CD0C47E2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1810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16" name="Line 20">
              <a:extLst>
                <a:ext uri="{FF2B5EF4-FFF2-40B4-BE49-F238E27FC236}">
                  <a16:creationId xmlns:a16="http://schemas.microsoft.com/office/drawing/2014/main" id="{F7C67EF3-E3B7-6CF5-461B-12C9DA94C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2154"/>
              <a:ext cx="1" cy="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17" name="Line 21">
              <a:extLst>
                <a:ext uri="{FF2B5EF4-FFF2-40B4-BE49-F238E27FC236}">
                  <a16:creationId xmlns:a16="http://schemas.microsoft.com/office/drawing/2014/main" id="{F1F53A07-A847-83E7-1656-DBA9A2AA4C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5" y="2244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18" name="Line 22">
              <a:extLst>
                <a:ext uri="{FF2B5EF4-FFF2-40B4-BE49-F238E27FC236}">
                  <a16:creationId xmlns:a16="http://schemas.microsoft.com/office/drawing/2014/main" id="{4627AED1-8B14-F53B-9C01-F646E9880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4" y="2276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19" name="Line 23">
              <a:extLst>
                <a:ext uri="{FF2B5EF4-FFF2-40B4-BE49-F238E27FC236}">
                  <a16:creationId xmlns:a16="http://schemas.microsoft.com/office/drawing/2014/main" id="{A98BE0B9-1ACF-330F-445D-E1CF0446D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3" y="2312"/>
              <a:ext cx="4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20" name="Line 24">
              <a:extLst>
                <a:ext uri="{FF2B5EF4-FFF2-40B4-BE49-F238E27FC236}">
                  <a16:creationId xmlns:a16="http://schemas.microsoft.com/office/drawing/2014/main" id="{975C3E12-5CC3-778E-0D55-2AF678DA6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" y="1810"/>
              <a:ext cx="1" cy="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21" name="Rectangle 25">
              <a:extLst>
                <a:ext uri="{FF2B5EF4-FFF2-40B4-BE49-F238E27FC236}">
                  <a16:creationId xmlns:a16="http://schemas.microsoft.com/office/drawing/2014/main" id="{3AA28354-1192-0D99-DFDD-831F63EE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587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r</a:t>
              </a:r>
              <a:endParaRPr lang="en-US" altLang="en-US"/>
            </a:p>
          </p:txBody>
        </p:sp>
        <p:sp>
          <p:nvSpPr>
            <p:cNvPr id="925722" name="Rectangle 26">
              <a:extLst>
                <a:ext uri="{FF2B5EF4-FFF2-40B4-BE49-F238E27FC236}">
                  <a16:creationId xmlns:a16="http://schemas.microsoft.com/office/drawing/2014/main" id="{4CF91DE6-DC21-1114-184E-9B02F37E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195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925723" name="Rectangle 27">
              <a:extLst>
                <a:ext uri="{FF2B5EF4-FFF2-40B4-BE49-F238E27FC236}">
                  <a16:creationId xmlns:a16="http://schemas.microsoft.com/office/drawing/2014/main" id="{91807BD5-9BAD-C0CE-16F4-A49A6827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19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25724" name="Line 28">
              <a:extLst>
                <a:ext uri="{FF2B5EF4-FFF2-40B4-BE49-F238E27FC236}">
                  <a16:creationId xmlns:a16="http://schemas.microsoft.com/office/drawing/2014/main" id="{38D934C4-482F-2A60-0E09-67436B009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2050"/>
              <a:ext cx="1" cy="1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25" name="Line 29">
              <a:extLst>
                <a:ext uri="{FF2B5EF4-FFF2-40B4-BE49-F238E27FC236}">
                  <a16:creationId xmlns:a16="http://schemas.microsoft.com/office/drawing/2014/main" id="{4E6C9D3A-7B79-0BEB-59E1-2E87DA735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3" y="2244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26" name="Line 30">
              <a:extLst>
                <a:ext uri="{FF2B5EF4-FFF2-40B4-BE49-F238E27FC236}">
                  <a16:creationId xmlns:a16="http://schemas.microsoft.com/office/drawing/2014/main" id="{A1E5901D-43C0-D5B5-339C-3164437448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2" y="2276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27" name="Line 31">
              <a:extLst>
                <a:ext uri="{FF2B5EF4-FFF2-40B4-BE49-F238E27FC236}">
                  <a16:creationId xmlns:a16="http://schemas.microsoft.com/office/drawing/2014/main" id="{7BC36046-44B7-18E9-A8EA-0D112EE88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0" y="2312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28" name="Line 32">
              <a:extLst>
                <a:ext uri="{FF2B5EF4-FFF2-40B4-BE49-F238E27FC236}">
                  <a16:creationId xmlns:a16="http://schemas.microsoft.com/office/drawing/2014/main" id="{8E6258D7-A3DD-A3E2-0636-D0B636DE1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1810"/>
              <a:ext cx="1" cy="1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29" name="Line 33">
              <a:extLst>
                <a:ext uri="{FF2B5EF4-FFF2-40B4-BE49-F238E27FC236}">
                  <a16:creationId xmlns:a16="http://schemas.microsoft.com/office/drawing/2014/main" id="{81AA2D9A-BCD8-4768-9730-5345B4305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4" y="2000"/>
              <a:ext cx="14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0" name="Line 34">
              <a:extLst>
                <a:ext uri="{FF2B5EF4-FFF2-40B4-BE49-F238E27FC236}">
                  <a16:creationId xmlns:a16="http://schemas.microsoft.com/office/drawing/2014/main" id="{9BF06247-0C6A-CD66-6E95-234C2F475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4" y="2050"/>
              <a:ext cx="14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1" name="Oval 35">
              <a:extLst>
                <a:ext uri="{FF2B5EF4-FFF2-40B4-BE49-F238E27FC236}">
                  <a16:creationId xmlns:a16="http://schemas.microsoft.com/office/drawing/2014/main" id="{01D7353E-DE1E-2FC2-32EC-521AEE88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789"/>
              <a:ext cx="43" cy="4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32" name="Freeform 36">
              <a:extLst>
                <a:ext uri="{FF2B5EF4-FFF2-40B4-BE49-F238E27FC236}">
                  <a16:creationId xmlns:a16="http://schemas.microsoft.com/office/drawing/2014/main" id="{3FC12365-56E5-6DE7-F212-220EE6CF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1631"/>
              <a:ext cx="86" cy="79"/>
            </a:xfrm>
            <a:custGeom>
              <a:avLst/>
              <a:gdLst>
                <a:gd name="T0" fmla="*/ 0 w 24"/>
                <a:gd name="T1" fmla="*/ 22 h 22"/>
                <a:gd name="T2" fmla="*/ 12 w 24"/>
                <a:gd name="T3" fmla="*/ 0 h 22"/>
                <a:gd name="T4" fmla="*/ 24 w 24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cubicBezTo>
                    <a:pt x="0" y="9"/>
                    <a:pt x="6" y="0"/>
                    <a:pt x="12" y="0"/>
                  </a:cubicBezTo>
                  <a:cubicBezTo>
                    <a:pt x="18" y="0"/>
                    <a:pt x="24" y="9"/>
                    <a:pt x="24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3" name="Freeform 37">
              <a:extLst>
                <a:ext uri="{FF2B5EF4-FFF2-40B4-BE49-F238E27FC236}">
                  <a16:creationId xmlns:a16="http://schemas.microsoft.com/office/drawing/2014/main" id="{BBF7288E-EBC5-21B6-6E3C-89B21D6A4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" y="1631"/>
              <a:ext cx="82" cy="79"/>
            </a:xfrm>
            <a:custGeom>
              <a:avLst/>
              <a:gdLst>
                <a:gd name="T0" fmla="*/ 0 w 23"/>
                <a:gd name="T1" fmla="*/ 22 h 22"/>
                <a:gd name="T2" fmla="*/ 12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2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4" name="Freeform 38">
              <a:extLst>
                <a:ext uri="{FF2B5EF4-FFF2-40B4-BE49-F238E27FC236}">
                  <a16:creationId xmlns:a16="http://schemas.microsoft.com/office/drawing/2014/main" id="{21D86335-48E6-63C5-6938-1DB3AC441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1631"/>
              <a:ext cx="83" cy="79"/>
            </a:xfrm>
            <a:custGeom>
              <a:avLst/>
              <a:gdLst>
                <a:gd name="T0" fmla="*/ 0 w 23"/>
                <a:gd name="T1" fmla="*/ 22 h 22"/>
                <a:gd name="T2" fmla="*/ 12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2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5" name="Freeform 39">
              <a:extLst>
                <a:ext uri="{FF2B5EF4-FFF2-40B4-BE49-F238E27FC236}">
                  <a16:creationId xmlns:a16="http://schemas.microsoft.com/office/drawing/2014/main" id="{D5CBEE88-CE28-C43C-7D81-92208DBD5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" y="1631"/>
              <a:ext cx="82" cy="79"/>
            </a:xfrm>
            <a:custGeom>
              <a:avLst/>
              <a:gdLst>
                <a:gd name="T0" fmla="*/ 0 w 23"/>
                <a:gd name="T1" fmla="*/ 22 h 22"/>
                <a:gd name="T2" fmla="*/ 11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1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6" name="Freeform 40">
              <a:extLst>
                <a:ext uri="{FF2B5EF4-FFF2-40B4-BE49-F238E27FC236}">
                  <a16:creationId xmlns:a16="http://schemas.microsoft.com/office/drawing/2014/main" id="{2D6CE068-2B83-0B21-4498-3724DA7F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7" name="Freeform 41">
              <a:extLst>
                <a:ext uri="{FF2B5EF4-FFF2-40B4-BE49-F238E27FC236}">
                  <a16:creationId xmlns:a16="http://schemas.microsoft.com/office/drawing/2014/main" id="{580E54E9-5B9E-00DE-75DA-E348F0821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8" name="Freeform 42">
              <a:extLst>
                <a:ext uri="{FF2B5EF4-FFF2-40B4-BE49-F238E27FC236}">
                  <a16:creationId xmlns:a16="http://schemas.microsoft.com/office/drawing/2014/main" id="{6058B96C-FD9F-7621-8891-023B44BF5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5" y="1710"/>
              <a:ext cx="168" cy="100"/>
            </a:xfrm>
            <a:custGeom>
              <a:avLst/>
              <a:gdLst>
                <a:gd name="T0" fmla="*/ 47 w 47"/>
                <a:gd name="T1" fmla="*/ 0 h 28"/>
                <a:gd name="T2" fmla="*/ 23 w 47"/>
                <a:gd name="T3" fmla="*/ 28 h 28"/>
                <a:gd name="T4" fmla="*/ 0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47" y="0"/>
                  </a:moveTo>
                  <a:cubicBezTo>
                    <a:pt x="47" y="15"/>
                    <a:pt x="36" y="28"/>
                    <a:pt x="23" y="28"/>
                  </a:cubicBezTo>
                  <a:cubicBezTo>
                    <a:pt x="11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39" name="Freeform 43">
              <a:extLst>
                <a:ext uri="{FF2B5EF4-FFF2-40B4-BE49-F238E27FC236}">
                  <a16:creationId xmlns:a16="http://schemas.microsoft.com/office/drawing/2014/main" id="{2AD91CDE-9228-A6B2-2039-E45E34F02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1710"/>
              <a:ext cx="86" cy="100"/>
            </a:xfrm>
            <a:custGeom>
              <a:avLst/>
              <a:gdLst>
                <a:gd name="T0" fmla="*/ 0 w 24"/>
                <a:gd name="T1" fmla="*/ 0 h 28"/>
                <a:gd name="T2" fmla="*/ 24 w 24"/>
                <a:gd name="T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8">
                  <a:moveTo>
                    <a:pt x="0" y="0"/>
                  </a:moveTo>
                  <a:cubicBezTo>
                    <a:pt x="0" y="15"/>
                    <a:pt x="11" y="28"/>
                    <a:pt x="24" y="2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0" name="Freeform 44">
              <a:extLst>
                <a:ext uri="{FF2B5EF4-FFF2-40B4-BE49-F238E27FC236}">
                  <a16:creationId xmlns:a16="http://schemas.microsoft.com/office/drawing/2014/main" id="{F8B71B64-BAA2-C8B6-DD74-5E41908B3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" y="1710"/>
              <a:ext cx="82" cy="100"/>
            </a:xfrm>
            <a:custGeom>
              <a:avLst/>
              <a:gdLst>
                <a:gd name="T0" fmla="*/ 23 w 23"/>
                <a:gd name="T1" fmla="*/ 0 h 28"/>
                <a:gd name="T2" fmla="*/ 0 w 23"/>
                <a:gd name="T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28">
                  <a:moveTo>
                    <a:pt x="23" y="0"/>
                  </a:moveTo>
                  <a:cubicBezTo>
                    <a:pt x="23" y="15"/>
                    <a:pt x="13" y="28"/>
                    <a:pt x="0" y="2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1" name="Line 45">
              <a:extLst>
                <a:ext uri="{FF2B5EF4-FFF2-40B4-BE49-F238E27FC236}">
                  <a16:creationId xmlns:a16="http://schemas.microsoft.com/office/drawing/2014/main" id="{4E0D20BC-70EC-EC3D-6B5F-1F73DDF4C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1810"/>
              <a:ext cx="2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2" name="Freeform 46">
              <a:extLst>
                <a:ext uri="{FF2B5EF4-FFF2-40B4-BE49-F238E27FC236}">
                  <a16:creationId xmlns:a16="http://schemas.microsoft.com/office/drawing/2014/main" id="{91415487-9D08-28BD-768C-805018AC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" y="1764"/>
              <a:ext cx="258" cy="86"/>
            </a:xfrm>
            <a:custGeom>
              <a:avLst/>
              <a:gdLst>
                <a:gd name="T0" fmla="*/ 0 w 258"/>
                <a:gd name="T1" fmla="*/ 46 h 86"/>
                <a:gd name="T2" fmla="*/ 21 w 258"/>
                <a:gd name="T3" fmla="*/ 0 h 86"/>
                <a:gd name="T4" fmla="*/ 64 w 258"/>
                <a:gd name="T5" fmla="*/ 86 h 86"/>
                <a:gd name="T6" fmla="*/ 107 w 258"/>
                <a:gd name="T7" fmla="*/ 0 h 86"/>
                <a:gd name="T8" fmla="*/ 150 w 258"/>
                <a:gd name="T9" fmla="*/ 86 h 86"/>
                <a:gd name="T10" fmla="*/ 193 w 258"/>
                <a:gd name="T11" fmla="*/ 0 h 86"/>
                <a:gd name="T12" fmla="*/ 236 w 258"/>
                <a:gd name="T13" fmla="*/ 86 h 86"/>
                <a:gd name="T14" fmla="*/ 258 w 258"/>
                <a:gd name="T15" fmla="*/ 4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86">
                  <a:moveTo>
                    <a:pt x="0" y="46"/>
                  </a:moveTo>
                  <a:lnTo>
                    <a:pt x="21" y="0"/>
                  </a:lnTo>
                  <a:lnTo>
                    <a:pt x="64" y="86"/>
                  </a:lnTo>
                  <a:lnTo>
                    <a:pt x="107" y="0"/>
                  </a:lnTo>
                  <a:lnTo>
                    <a:pt x="150" y="86"/>
                  </a:lnTo>
                  <a:lnTo>
                    <a:pt x="193" y="0"/>
                  </a:lnTo>
                  <a:lnTo>
                    <a:pt x="236" y="86"/>
                  </a:lnTo>
                  <a:lnTo>
                    <a:pt x="258" y="46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3" name="Freeform 47">
              <a:extLst>
                <a:ext uri="{FF2B5EF4-FFF2-40B4-BE49-F238E27FC236}">
                  <a16:creationId xmlns:a16="http://schemas.microsoft.com/office/drawing/2014/main" id="{05C808D7-4ED3-7B0E-F077-EEFC631D2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1896"/>
              <a:ext cx="86" cy="258"/>
            </a:xfrm>
            <a:custGeom>
              <a:avLst/>
              <a:gdLst>
                <a:gd name="T0" fmla="*/ 43 w 86"/>
                <a:gd name="T1" fmla="*/ 258 h 258"/>
                <a:gd name="T2" fmla="*/ 0 w 86"/>
                <a:gd name="T3" fmla="*/ 237 h 258"/>
                <a:gd name="T4" fmla="*/ 86 w 86"/>
                <a:gd name="T5" fmla="*/ 194 h 258"/>
                <a:gd name="T6" fmla="*/ 0 w 86"/>
                <a:gd name="T7" fmla="*/ 151 h 258"/>
                <a:gd name="T8" fmla="*/ 86 w 86"/>
                <a:gd name="T9" fmla="*/ 108 h 258"/>
                <a:gd name="T10" fmla="*/ 0 w 86"/>
                <a:gd name="T11" fmla="*/ 65 h 258"/>
                <a:gd name="T12" fmla="*/ 86 w 86"/>
                <a:gd name="T13" fmla="*/ 22 h 258"/>
                <a:gd name="T14" fmla="*/ 43 w 86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58">
                  <a:moveTo>
                    <a:pt x="43" y="258"/>
                  </a:moveTo>
                  <a:lnTo>
                    <a:pt x="0" y="237"/>
                  </a:lnTo>
                  <a:lnTo>
                    <a:pt x="86" y="194"/>
                  </a:lnTo>
                  <a:lnTo>
                    <a:pt x="0" y="151"/>
                  </a:lnTo>
                  <a:lnTo>
                    <a:pt x="86" y="108"/>
                  </a:lnTo>
                  <a:lnTo>
                    <a:pt x="0" y="65"/>
                  </a:lnTo>
                  <a:lnTo>
                    <a:pt x="86" y="22"/>
                  </a:lnTo>
                  <a:lnTo>
                    <a:pt x="43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4" name="Line 48">
              <a:extLst>
                <a:ext uri="{FF2B5EF4-FFF2-40B4-BE49-F238E27FC236}">
                  <a16:creationId xmlns:a16="http://schemas.microsoft.com/office/drawing/2014/main" id="{2A6A69A6-BEBB-5ED4-9D5D-B13346857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154"/>
              <a:ext cx="1" cy="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5" name="Line 49">
              <a:extLst>
                <a:ext uri="{FF2B5EF4-FFF2-40B4-BE49-F238E27FC236}">
                  <a16:creationId xmlns:a16="http://schemas.microsoft.com/office/drawing/2014/main" id="{58854C94-CCEB-B5C0-F7F1-2EC9FC1B3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1" y="2244"/>
              <a:ext cx="16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6" name="Line 50">
              <a:extLst>
                <a:ext uri="{FF2B5EF4-FFF2-40B4-BE49-F238E27FC236}">
                  <a16:creationId xmlns:a16="http://schemas.microsoft.com/office/drawing/2014/main" id="{7C9D09DD-1478-0655-BAAA-39901D79C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0" y="2276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7" name="Line 51">
              <a:extLst>
                <a:ext uri="{FF2B5EF4-FFF2-40B4-BE49-F238E27FC236}">
                  <a16:creationId xmlns:a16="http://schemas.microsoft.com/office/drawing/2014/main" id="{5AC080FE-33C5-4298-809A-ADCDC1783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9" y="2312"/>
              <a:ext cx="4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8" name="Line 52">
              <a:extLst>
                <a:ext uri="{FF2B5EF4-FFF2-40B4-BE49-F238E27FC236}">
                  <a16:creationId xmlns:a16="http://schemas.microsoft.com/office/drawing/2014/main" id="{E514A3F8-2CC2-E259-D38A-876446186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810"/>
              <a:ext cx="1" cy="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49" name="Rectangle 53">
              <a:extLst>
                <a:ext uri="{FF2B5EF4-FFF2-40B4-BE49-F238E27FC236}">
                  <a16:creationId xmlns:a16="http://schemas.microsoft.com/office/drawing/2014/main" id="{B334E5F9-32EF-2B6B-14E9-5982E3B44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587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r</a:t>
              </a:r>
              <a:endParaRPr lang="en-US" altLang="en-US"/>
            </a:p>
          </p:txBody>
        </p:sp>
        <p:sp>
          <p:nvSpPr>
            <p:cNvPr id="925750" name="Rectangle 54">
              <a:extLst>
                <a:ext uri="{FF2B5EF4-FFF2-40B4-BE49-F238E27FC236}">
                  <a16:creationId xmlns:a16="http://schemas.microsoft.com/office/drawing/2014/main" id="{C15F66B5-3996-8C36-9666-94A8B5819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87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r</a:t>
              </a:r>
              <a:endParaRPr lang="en-US" altLang="en-US"/>
            </a:p>
          </p:txBody>
        </p:sp>
        <p:sp>
          <p:nvSpPr>
            <p:cNvPr id="925751" name="Rectangle 55">
              <a:extLst>
                <a:ext uri="{FF2B5EF4-FFF2-40B4-BE49-F238E27FC236}">
                  <a16:creationId xmlns:a16="http://schemas.microsoft.com/office/drawing/2014/main" id="{ED5ABB25-B898-34C4-9B67-D3B792DB3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1637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x</a:t>
              </a:r>
              <a:endParaRPr lang="en-US" altLang="en-US"/>
            </a:p>
          </p:txBody>
        </p:sp>
        <p:sp>
          <p:nvSpPr>
            <p:cNvPr id="925752" name="Rectangle 56">
              <a:extLst>
                <a:ext uri="{FF2B5EF4-FFF2-40B4-BE49-F238E27FC236}">
                  <a16:creationId xmlns:a16="http://schemas.microsoft.com/office/drawing/2014/main" id="{C8DE6A29-DB26-D685-11BF-657399448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95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925753" name="Rectangle 57">
              <a:extLst>
                <a:ext uri="{FF2B5EF4-FFF2-40B4-BE49-F238E27FC236}">
                  <a16:creationId xmlns:a16="http://schemas.microsoft.com/office/drawing/2014/main" id="{3F7F39A6-63E8-9E48-1048-E9F7719F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9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25754" name="Line 58">
              <a:extLst>
                <a:ext uri="{FF2B5EF4-FFF2-40B4-BE49-F238E27FC236}">
                  <a16:creationId xmlns:a16="http://schemas.microsoft.com/office/drawing/2014/main" id="{B3593D2A-AE5A-9649-BB72-32CF9FC68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2" y="2050"/>
              <a:ext cx="1" cy="1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55" name="Line 59">
              <a:extLst>
                <a:ext uri="{FF2B5EF4-FFF2-40B4-BE49-F238E27FC236}">
                  <a16:creationId xmlns:a16="http://schemas.microsoft.com/office/drawing/2014/main" id="{8B37D825-7562-3411-E167-6B51DE42B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9" y="2244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56" name="Line 60">
              <a:extLst>
                <a:ext uri="{FF2B5EF4-FFF2-40B4-BE49-F238E27FC236}">
                  <a16:creationId xmlns:a16="http://schemas.microsoft.com/office/drawing/2014/main" id="{052EF924-B17C-03E1-A31E-257AE8C0CF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8" y="2276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57" name="Line 61">
              <a:extLst>
                <a:ext uri="{FF2B5EF4-FFF2-40B4-BE49-F238E27FC236}">
                  <a16:creationId xmlns:a16="http://schemas.microsoft.com/office/drawing/2014/main" id="{1913763B-38AE-875A-45E2-5CF559BCC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7" y="2312"/>
              <a:ext cx="4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58" name="Line 62">
              <a:extLst>
                <a:ext uri="{FF2B5EF4-FFF2-40B4-BE49-F238E27FC236}">
                  <a16:creationId xmlns:a16="http://schemas.microsoft.com/office/drawing/2014/main" id="{F79F85AA-9885-FF38-FA7F-BA97909DE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2" y="1810"/>
              <a:ext cx="1" cy="1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59" name="Line 63">
              <a:extLst>
                <a:ext uri="{FF2B5EF4-FFF2-40B4-BE49-F238E27FC236}">
                  <a16:creationId xmlns:a16="http://schemas.microsoft.com/office/drawing/2014/main" id="{70740888-1DD0-FEC1-E28C-8DF4EF817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2000"/>
              <a:ext cx="14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0" name="Line 64">
              <a:extLst>
                <a:ext uri="{FF2B5EF4-FFF2-40B4-BE49-F238E27FC236}">
                  <a16:creationId xmlns:a16="http://schemas.microsoft.com/office/drawing/2014/main" id="{BC0E3041-F13B-3825-2E88-EFA540E8A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2050"/>
              <a:ext cx="14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1" name="Oval 65">
              <a:extLst>
                <a:ext uri="{FF2B5EF4-FFF2-40B4-BE49-F238E27FC236}">
                  <a16:creationId xmlns:a16="http://schemas.microsoft.com/office/drawing/2014/main" id="{9D83FCFD-63DF-A938-F323-475DE2BEC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1789"/>
              <a:ext cx="43" cy="4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62" name="Freeform 66">
              <a:extLst>
                <a:ext uri="{FF2B5EF4-FFF2-40B4-BE49-F238E27FC236}">
                  <a16:creationId xmlns:a16="http://schemas.microsoft.com/office/drawing/2014/main" id="{10046E38-0A08-6C5E-77AE-AA2C3A5D7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1631"/>
              <a:ext cx="83" cy="79"/>
            </a:xfrm>
            <a:custGeom>
              <a:avLst/>
              <a:gdLst>
                <a:gd name="T0" fmla="*/ 0 w 23"/>
                <a:gd name="T1" fmla="*/ 22 h 22"/>
                <a:gd name="T2" fmla="*/ 12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2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3" name="Freeform 67">
              <a:extLst>
                <a:ext uri="{FF2B5EF4-FFF2-40B4-BE49-F238E27FC236}">
                  <a16:creationId xmlns:a16="http://schemas.microsoft.com/office/drawing/2014/main" id="{97859925-3FB3-57E9-16E9-ED3C62FA1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1631"/>
              <a:ext cx="82" cy="79"/>
            </a:xfrm>
            <a:custGeom>
              <a:avLst/>
              <a:gdLst>
                <a:gd name="T0" fmla="*/ 0 w 23"/>
                <a:gd name="T1" fmla="*/ 22 h 22"/>
                <a:gd name="T2" fmla="*/ 12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2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4" name="Freeform 68">
              <a:extLst>
                <a:ext uri="{FF2B5EF4-FFF2-40B4-BE49-F238E27FC236}">
                  <a16:creationId xmlns:a16="http://schemas.microsoft.com/office/drawing/2014/main" id="{70082FCF-EE23-6923-CCC4-644DFE50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631"/>
              <a:ext cx="83" cy="79"/>
            </a:xfrm>
            <a:custGeom>
              <a:avLst/>
              <a:gdLst>
                <a:gd name="T0" fmla="*/ 0 w 23"/>
                <a:gd name="T1" fmla="*/ 22 h 22"/>
                <a:gd name="T2" fmla="*/ 11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1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5" name="Freeform 69">
              <a:extLst>
                <a:ext uri="{FF2B5EF4-FFF2-40B4-BE49-F238E27FC236}">
                  <a16:creationId xmlns:a16="http://schemas.microsoft.com/office/drawing/2014/main" id="{AE8D6CB0-9ED4-10D5-5012-093493D77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631"/>
              <a:ext cx="82" cy="79"/>
            </a:xfrm>
            <a:custGeom>
              <a:avLst/>
              <a:gdLst>
                <a:gd name="T0" fmla="*/ 0 w 23"/>
                <a:gd name="T1" fmla="*/ 22 h 22"/>
                <a:gd name="T2" fmla="*/ 11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1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6" name="Freeform 70">
              <a:extLst>
                <a:ext uri="{FF2B5EF4-FFF2-40B4-BE49-F238E27FC236}">
                  <a16:creationId xmlns:a16="http://schemas.microsoft.com/office/drawing/2014/main" id="{3A5E5C87-B733-7AF3-07BA-1DA66F519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7" name="Freeform 71">
              <a:extLst>
                <a:ext uri="{FF2B5EF4-FFF2-40B4-BE49-F238E27FC236}">
                  <a16:creationId xmlns:a16="http://schemas.microsoft.com/office/drawing/2014/main" id="{E1084E4D-39DD-68FB-4F76-D99ABE0F9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8" name="Freeform 72">
              <a:extLst>
                <a:ext uri="{FF2B5EF4-FFF2-40B4-BE49-F238E27FC236}">
                  <a16:creationId xmlns:a16="http://schemas.microsoft.com/office/drawing/2014/main" id="{DEDEB644-8573-87CD-D77B-BF45B2DF7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69" name="Freeform 73">
              <a:extLst>
                <a:ext uri="{FF2B5EF4-FFF2-40B4-BE49-F238E27FC236}">
                  <a16:creationId xmlns:a16="http://schemas.microsoft.com/office/drawing/2014/main" id="{0FFBBDF8-5915-1331-FC84-E5386382B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" y="1710"/>
              <a:ext cx="83" cy="100"/>
            </a:xfrm>
            <a:custGeom>
              <a:avLst/>
              <a:gdLst>
                <a:gd name="T0" fmla="*/ 0 w 23"/>
                <a:gd name="T1" fmla="*/ 0 h 28"/>
                <a:gd name="T2" fmla="*/ 23 w 23"/>
                <a:gd name="T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0" y="15"/>
                    <a:pt x="11" y="28"/>
                    <a:pt x="23" y="2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0" name="Freeform 74">
              <a:extLst>
                <a:ext uri="{FF2B5EF4-FFF2-40B4-BE49-F238E27FC236}">
                  <a16:creationId xmlns:a16="http://schemas.microsoft.com/office/drawing/2014/main" id="{3C654D7A-8989-ECC1-33D9-A610ADB2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710"/>
              <a:ext cx="82" cy="100"/>
            </a:xfrm>
            <a:custGeom>
              <a:avLst/>
              <a:gdLst>
                <a:gd name="T0" fmla="*/ 23 w 23"/>
                <a:gd name="T1" fmla="*/ 0 h 28"/>
                <a:gd name="T2" fmla="*/ 0 w 23"/>
                <a:gd name="T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28">
                  <a:moveTo>
                    <a:pt x="23" y="0"/>
                  </a:moveTo>
                  <a:cubicBezTo>
                    <a:pt x="23" y="15"/>
                    <a:pt x="12" y="28"/>
                    <a:pt x="0" y="2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1" name="Line 75">
              <a:extLst>
                <a:ext uri="{FF2B5EF4-FFF2-40B4-BE49-F238E27FC236}">
                  <a16:creationId xmlns:a16="http://schemas.microsoft.com/office/drawing/2014/main" id="{AD9E9C51-1B13-599A-2EA0-C2DCA33E6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6" y="1810"/>
              <a:ext cx="45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2" name="Line 76">
              <a:extLst>
                <a:ext uri="{FF2B5EF4-FFF2-40B4-BE49-F238E27FC236}">
                  <a16:creationId xmlns:a16="http://schemas.microsoft.com/office/drawing/2014/main" id="{DC0B3A74-F92C-BB11-B23F-FAC49CB46D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2" y="1810"/>
              <a:ext cx="17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3" name="Freeform 77">
              <a:extLst>
                <a:ext uri="{FF2B5EF4-FFF2-40B4-BE49-F238E27FC236}">
                  <a16:creationId xmlns:a16="http://schemas.microsoft.com/office/drawing/2014/main" id="{63091FA4-C63E-C390-6269-A38B246E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4" y="1764"/>
              <a:ext cx="258" cy="86"/>
            </a:xfrm>
            <a:custGeom>
              <a:avLst/>
              <a:gdLst>
                <a:gd name="T0" fmla="*/ 0 w 258"/>
                <a:gd name="T1" fmla="*/ 46 h 86"/>
                <a:gd name="T2" fmla="*/ 22 w 258"/>
                <a:gd name="T3" fmla="*/ 0 h 86"/>
                <a:gd name="T4" fmla="*/ 65 w 258"/>
                <a:gd name="T5" fmla="*/ 86 h 86"/>
                <a:gd name="T6" fmla="*/ 108 w 258"/>
                <a:gd name="T7" fmla="*/ 0 h 86"/>
                <a:gd name="T8" fmla="*/ 151 w 258"/>
                <a:gd name="T9" fmla="*/ 86 h 86"/>
                <a:gd name="T10" fmla="*/ 194 w 258"/>
                <a:gd name="T11" fmla="*/ 0 h 86"/>
                <a:gd name="T12" fmla="*/ 237 w 258"/>
                <a:gd name="T13" fmla="*/ 86 h 86"/>
                <a:gd name="T14" fmla="*/ 258 w 258"/>
                <a:gd name="T15" fmla="*/ 4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86">
                  <a:moveTo>
                    <a:pt x="0" y="46"/>
                  </a:moveTo>
                  <a:lnTo>
                    <a:pt x="22" y="0"/>
                  </a:lnTo>
                  <a:lnTo>
                    <a:pt x="65" y="86"/>
                  </a:lnTo>
                  <a:lnTo>
                    <a:pt x="108" y="0"/>
                  </a:lnTo>
                  <a:lnTo>
                    <a:pt x="151" y="86"/>
                  </a:lnTo>
                  <a:lnTo>
                    <a:pt x="194" y="0"/>
                  </a:lnTo>
                  <a:lnTo>
                    <a:pt x="237" y="86"/>
                  </a:lnTo>
                  <a:lnTo>
                    <a:pt x="258" y="46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4" name="Rectangle 78">
              <a:extLst>
                <a:ext uri="{FF2B5EF4-FFF2-40B4-BE49-F238E27FC236}">
                  <a16:creationId xmlns:a16="http://schemas.microsoft.com/office/drawing/2014/main" id="{82E9146B-46AB-8966-AAC0-7B824BBB4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1587"/>
              <a:ext cx="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r</a:t>
              </a:r>
              <a:endParaRPr lang="en-US" altLang="en-US"/>
            </a:p>
          </p:txBody>
        </p:sp>
        <p:sp>
          <p:nvSpPr>
            <p:cNvPr id="925775" name="Freeform 79">
              <a:extLst>
                <a:ext uri="{FF2B5EF4-FFF2-40B4-BE49-F238E27FC236}">
                  <a16:creationId xmlns:a16="http://schemas.microsoft.com/office/drawing/2014/main" id="{B1974359-8EB8-99C5-D2A0-0A9D3AA7E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" y="1896"/>
              <a:ext cx="86" cy="258"/>
            </a:xfrm>
            <a:custGeom>
              <a:avLst/>
              <a:gdLst>
                <a:gd name="T0" fmla="*/ 43 w 86"/>
                <a:gd name="T1" fmla="*/ 258 h 258"/>
                <a:gd name="T2" fmla="*/ 0 w 86"/>
                <a:gd name="T3" fmla="*/ 237 h 258"/>
                <a:gd name="T4" fmla="*/ 86 w 86"/>
                <a:gd name="T5" fmla="*/ 194 h 258"/>
                <a:gd name="T6" fmla="*/ 0 w 86"/>
                <a:gd name="T7" fmla="*/ 151 h 258"/>
                <a:gd name="T8" fmla="*/ 86 w 86"/>
                <a:gd name="T9" fmla="*/ 108 h 258"/>
                <a:gd name="T10" fmla="*/ 0 w 86"/>
                <a:gd name="T11" fmla="*/ 65 h 258"/>
                <a:gd name="T12" fmla="*/ 86 w 86"/>
                <a:gd name="T13" fmla="*/ 22 h 258"/>
                <a:gd name="T14" fmla="*/ 43 w 86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58">
                  <a:moveTo>
                    <a:pt x="43" y="258"/>
                  </a:moveTo>
                  <a:lnTo>
                    <a:pt x="0" y="237"/>
                  </a:lnTo>
                  <a:lnTo>
                    <a:pt x="86" y="194"/>
                  </a:lnTo>
                  <a:lnTo>
                    <a:pt x="0" y="151"/>
                  </a:lnTo>
                  <a:lnTo>
                    <a:pt x="86" y="108"/>
                  </a:lnTo>
                  <a:lnTo>
                    <a:pt x="0" y="65"/>
                  </a:lnTo>
                  <a:lnTo>
                    <a:pt x="86" y="22"/>
                  </a:lnTo>
                  <a:lnTo>
                    <a:pt x="43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6" name="Line 80">
              <a:extLst>
                <a:ext uri="{FF2B5EF4-FFF2-40B4-BE49-F238E27FC236}">
                  <a16:creationId xmlns:a16="http://schemas.microsoft.com/office/drawing/2014/main" id="{EC9F5CD8-4D66-59C0-82D9-3C51CC8F7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2154"/>
              <a:ext cx="1" cy="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7" name="Line 81">
              <a:extLst>
                <a:ext uri="{FF2B5EF4-FFF2-40B4-BE49-F238E27FC236}">
                  <a16:creationId xmlns:a16="http://schemas.microsoft.com/office/drawing/2014/main" id="{51D009A4-726D-A2AA-98CE-B13CE9D1D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6" y="2244"/>
              <a:ext cx="16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8" name="Line 82">
              <a:extLst>
                <a:ext uri="{FF2B5EF4-FFF2-40B4-BE49-F238E27FC236}">
                  <a16:creationId xmlns:a16="http://schemas.microsoft.com/office/drawing/2014/main" id="{099F88D4-9C9F-47CF-4ABF-DD238BAA57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276"/>
              <a:ext cx="10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79" name="Line 83">
              <a:extLst>
                <a:ext uri="{FF2B5EF4-FFF2-40B4-BE49-F238E27FC236}">
                  <a16:creationId xmlns:a16="http://schemas.microsoft.com/office/drawing/2014/main" id="{E1401CBD-9840-761B-23C8-5954642AF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4" y="2312"/>
              <a:ext cx="5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80" name="Line 84">
              <a:extLst>
                <a:ext uri="{FF2B5EF4-FFF2-40B4-BE49-F238E27FC236}">
                  <a16:creationId xmlns:a16="http://schemas.microsoft.com/office/drawing/2014/main" id="{3FC14D8F-2924-C870-ADF6-0D14889217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" y="1810"/>
              <a:ext cx="1" cy="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81" name="Rectangle 85">
              <a:extLst>
                <a:ext uri="{FF2B5EF4-FFF2-40B4-BE49-F238E27FC236}">
                  <a16:creationId xmlns:a16="http://schemas.microsoft.com/office/drawing/2014/main" id="{121E304C-F3BA-D1A4-4697-8509846C2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95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925782" name="Rectangle 86">
              <a:extLst>
                <a:ext uri="{FF2B5EF4-FFF2-40B4-BE49-F238E27FC236}">
                  <a16:creationId xmlns:a16="http://schemas.microsoft.com/office/drawing/2014/main" id="{36D85E70-EEA2-2E47-14A0-4C5D5B64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" y="19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25783" name="Line 87">
              <a:extLst>
                <a:ext uri="{FF2B5EF4-FFF2-40B4-BE49-F238E27FC236}">
                  <a16:creationId xmlns:a16="http://schemas.microsoft.com/office/drawing/2014/main" id="{DB5198C8-5077-A056-6CFC-951B5998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7" y="2050"/>
              <a:ext cx="1" cy="1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84" name="Line 88">
              <a:extLst>
                <a:ext uri="{FF2B5EF4-FFF2-40B4-BE49-F238E27FC236}">
                  <a16:creationId xmlns:a16="http://schemas.microsoft.com/office/drawing/2014/main" id="{1DEAC3AF-81D3-BFCB-BF63-38422BB46C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8" y="2244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85" name="Line 89">
              <a:extLst>
                <a:ext uri="{FF2B5EF4-FFF2-40B4-BE49-F238E27FC236}">
                  <a16:creationId xmlns:a16="http://schemas.microsoft.com/office/drawing/2014/main" id="{E9453BCD-98E0-D0CB-0DBC-B83F9558BA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6" y="2276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86" name="Line 90">
              <a:extLst>
                <a:ext uri="{FF2B5EF4-FFF2-40B4-BE49-F238E27FC236}">
                  <a16:creationId xmlns:a16="http://schemas.microsoft.com/office/drawing/2014/main" id="{0D960AC8-2264-4892-8F0A-183CB6571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5" y="2312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87" name="Line 91">
              <a:extLst>
                <a:ext uri="{FF2B5EF4-FFF2-40B4-BE49-F238E27FC236}">
                  <a16:creationId xmlns:a16="http://schemas.microsoft.com/office/drawing/2014/main" id="{C9AAA8D5-3DF0-116D-533D-27DBFF116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7" y="1810"/>
              <a:ext cx="1" cy="1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88" name="Line 92">
              <a:extLst>
                <a:ext uri="{FF2B5EF4-FFF2-40B4-BE49-F238E27FC236}">
                  <a16:creationId xmlns:a16="http://schemas.microsoft.com/office/drawing/2014/main" id="{36CE53E5-0C70-1513-71D3-1D65B177D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2000"/>
              <a:ext cx="1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89" name="Line 93">
              <a:extLst>
                <a:ext uri="{FF2B5EF4-FFF2-40B4-BE49-F238E27FC236}">
                  <a16:creationId xmlns:a16="http://schemas.microsoft.com/office/drawing/2014/main" id="{18543D67-7A63-C457-4E7C-92D9BBFF5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" y="2050"/>
              <a:ext cx="13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90" name="Oval 94">
              <a:extLst>
                <a:ext uri="{FF2B5EF4-FFF2-40B4-BE49-F238E27FC236}">
                  <a16:creationId xmlns:a16="http://schemas.microsoft.com/office/drawing/2014/main" id="{B2ED340E-C90D-F059-8E1E-B851C13C6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789"/>
              <a:ext cx="43" cy="4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91" name="Oval 95">
              <a:extLst>
                <a:ext uri="{FF2B5EF4-FFF2-40B4-BE49-F238E27FC236}">
                  <a16:creationId xmlns:a16="http://schemas.microsoft.com/office/drawing/2014/main" id="{F39D66AD-72C5-1691-DA82-01373898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7" y="1789"/>
              <a:ext cx="43" cy="4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92" name="Freeform 96">
              <a:extLst>
                <a:ext uri="{FF2B5EF4-FFF2-40B4-BE49-F238E27FC236}">
                  <a16:creationId xmlns:a16="http://schemas.microsoft.com/office/drawing/2014/main" id="{7790EE65-54EA-17CC-22F0-8FD52093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" y="1631"/>
              <a:ext cx="82" cy="79"/>
            </a:xfrm>
            <a:custGeom>
              <a:avLst/>
              <a:gdLst>
                <a:gd name="T0" fmla="*/ 0 w 23"/>
                <a:gd name="T1" fmla="*/ 22 h 22"/>
                <a:gd name="T2" fmla="*/ 12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2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93" name="Freeform 97">
              <a:extLst>
                <a:ext uri="{FF2B5EF4-FFF2-40B4-BE49-F238E27FC236}">
                  <a16:creationId xmlns:a16="http://schemas.microsoft.com/office/drawing/2014/main" id="{49CFFF59-455E-7E64-B1BC-5DA76F55F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1631"/>
              <a:ext cx="83" cy="79"/>
            </a:xfrm>
            <a:custGeom>
              <a:avLst/>
              <a:gdLst>
                <a:gd name="T0" fmla="*/ 0 w 23"/>
                <a:gd name="T1" fmla="*/ 22 h 22"/>
                <a:gd name="T2" fmla="*/ 11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1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94" name="Freeform 98">
              <a:extLst>
                <a:ext uri="{FF2B5EF4-FFF2-40B4-BE49-F238E27FC236}">
                  <a16:creationId xmlns:a16="http://schemas.microsoft.com/office/drawing/2014/main" id="{961577EA-1878-CC3C-97CA-798623133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1631"/>
              <a:ext cx="82" cy="79"/>
            </a:xfrm>
            <a:custGeom>
              <a:avLst/>
              <a:gdLst>
                <a:gd name="T0" fmla="*/ 0 w 23"/>
                <a:gd name="T1" fmla="*/ 22 h 22"/>
                <a:gd name="T2" fmla="*/ 11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1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95" name="Freeform 99">
              <a:extLst>
                <a:ext uri="{FF2B5EF4-FFF2-40B4-BE49-F238E27FC236}">
                  <a16:creationId xmlns:a16="http://schemas.microsoft.com/office/drawing/2014/main" id="{BAA6A278-0FEF-22E3-7656-2BA5DEA7C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1631"/>
              <a:ext cx="86" cy="79"/>
            </a:xfrm>
            <a:custGeom>
              <a:avLst/>
              <a:gdLst>
                <a:gd name="T0" fmla="*/ 0 w 24"/>
                <a:gd name="T1" fmla="*/ 22 h 22"/>
                <a:gd name="T2" fmla="*/ 12 w 24"/>
                <a:gd name="T3" fmla="*/ 0 h 22"/>
                <a:gd name="T4" fmla="*/ 24 w 24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cubicBezTo>
                    <a:pt x="0" y="9"/>
                    <a:pt x="6" y="0"/>
                    <a:pt x="12" y="0"/>
                  </a:cubicBezTo>
                  <a:cubicBezTo>
                    <a:pt x="18" y="0"/>
                    <a:pt x="24" y="9"/>
                    <a:pt x="24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96" name="Freeform 100">
              <a:extLst>
                <a:ext uri="{FF2B5EF4-FFF2-40B4-BE49-F238E27FC236}">
                  <a16:creationId xmlns:a16="http://schemas.microsoft.com/office/drawing/2014/main" id="{1C69BAD9-8BCB-5AF7-745D-448F6572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1710"/>
              <a:ext cx="168" cy="100"/>
            </a:xfrm>
            <a:custGeom>
              <a:avLst/>
              <a:gdLst>
                <a:gd name="T0" fmla="*/ 47 w 47"/>
                <a:gd name="T1" fmla="*/ 0 h 28"/>
                <a:gd name="T2" fmla="*/ 24 w 47"/>
                <a:gd name="T3" fmla="*/ 28 h 28"/>
                <a:gd name="T4" fmla="*/ 0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47" y="0"/>
                  </a:moveTo>
                  <a:cubicBezTo>
                    <a:pt x="47" y="15"/>
                    <a:pt x="36" y="28"/>
                    <a:pt x="24" y="28"/>
                  </a:cubicBezTo>
                  <a:cubicBezTo>
                    <a:pt x="11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97" name="Freeform 101">
              <a:extLst>
                <a:ext uri="{FF2B5EF4-FFF2-40B4-BE49-F238E27FC236}">
                  <a16:creationId xmlns:a16="http://schemas.microsoft.com/office/drawing/2014/main" id="{9C821352-594C-98F7-E20C-2815B5655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7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98" name="Freeform 102">
              <a:extLst>
                <a:ext uri="{FF2B5EF4-FFF2-40B4-BE49-F238E27FC236}">
                  <a16:creationId xmlns:a16="http://schemas.microsoft.com/office/drawing/2014/main" id="{8BEBD3E7-8FF2-FAB2-43E4-849B512DC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799" name="Freeform 103">
              <a:extLst>
                <a:ext uri="{FF2B5EF4-FFF2-40B4-BE49-F238E27FC236}">
                  <a16:creationId xmlns:a16="http://schemas.microsoft.com/office/drawing/2014/main" id="{7A560798-DAAC-38E4-8B96-05C15F71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" y="1710"/>
              <a:ext cx="82" cy="100"/>
            </a:xfrm>
            <a:custGeom>
              <a:avLst/>
              <a:gdLst>
                <a:gd name="T0" fmla="*/ 0 w 23"/>
                <a:gd name="T1" fmla="*/ 0 h 28"/>
                <a:gd name="T2" fmla="*/ 23 w 23"/>
                <a:gd name="T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28">
                  <a:moveTo>
                    <a:pt x="0" y="0"/>
                  </a:moveTo>
                  <a:cubicBezTo>
                    <a:pt x="0" y="15"/>
                    <a:pt x="10" y="28"/>
                    <a:pt x="23" y="2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0" name="Freeform 104">
              <a:extLst>
                <a:ext uri="{FF2B5EF4-FFF2-40B4-BE49-F238E27FC236}">
                  <a16:creationId xmlns:a16="http://schemas.microsoft.com/office/drawing/2014/main" id="{E63F9832-A018-E9BC-58F9-6FCB083C3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1710"/>
              <a:ext cx="86" cy="100"/>
            </a:xfrm>
            <a:custGeom>
              <a:avLst/>
              <a:gdLst>
                <a:gd name="T0" fmla="*/ 24 w 24"/>
                <a:gd name="T1" fmla="*/ 0 h 28"/>
                <a:gd name="T2" fmla="*/ 0 w 24"/>
                <a:gd name="T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8">
                  <a:moveTo>
                    <a:pt x="24" y="0"/>
                  </a:moveTo>
                  <a:cubicBezTo>
                    <a:pt x="24" y="15"/>
                    <a:pt x="13" y="28"/>
                    <a:pt x="0" y="2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1" name="Line 105">
              <a:extLst>
                <a:ext uri="{FF2B5EF4-FFF2-40B4-BE49-F238E27FC236}">
                  <a16:creationId xmlns:a16="http://schemas.microsoft.com/office/drawing/2014/main" id="{56BB0B69-1370-50C3-8D37-CF08FA3C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" y="1810"/>
              <a:ext cx="33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2" name="Line 106">
              <a:extLst>
                <a:ext uri="{FF2B5EF4-FFF2-40B4-BE49-F238E27FC236}">
                  <a16:creationId xmlns:a16="http://schemas.microsoft.com/office/drawing/2014/main" id="{1EB4E72E-5E2B-7528-5486-EB7D5F8B1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" y="1810"/>
              <a:ext cx="17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3" name="Line 107">
              <a:extLst>
                <a:ext uri="{FF2B5EF4-FFF2-40B4-BE49-F238E27FC236}">
                  <a16:creationId xmlns:a16="http://schemas.microsoft.com/office/drawing/2014/main" id="{36A1EB4F-9F5B-E18D-0951-B2CBBD1E9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810"/>
              <a:ext cx="22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4" name="Freeform 108">
              <a:extLst>
                <a:ext uri="{FF2B5EF4-FFF2-40B4-BE49-F238E27FC236}">
                  <a16:creationId xmlns:a16="http://schemas.microsoft.com/office/drawing/2014/main" id="{8B38D0EB-832A-4880-3184-7500E2E66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" y="1764"/>
              <a:ext cx="258" cy="86"/>
            </a:xfrm>
            <a:custGeom>
              <a:avLst/>
              <a:gdLst>
                <a:gd name="T0" fmla="*/ 0 w 258"/>
                <a:gd name="T1" fmla="*/ 46 h 86"/>
                <a:gd name="T2" fmla="*/ 21 w 258"/>
                <a:gd name="T3" fmla="*/ 0 h 86"/>
                <a:gd name="T4" fmla="*/ 64 w 258"/>
                <a:gd name="T5" fmla="*/ 86 h 86"/>
                <a:gd name="T6" fmla="*/ 107 w 258"/>
                <a:gd name="T7" fmla="*/ 0 h 86"/>
                <a:gd name="T8" fmla="*/ 150 w 258"/>
                <a:gd name="T9" fmla="*/ 86 h 86"/>
                <a:gd name="T10" fmla="*/ 190 w 258"/>
                <a:gd name="T11" fmla="*/ 0 h 86"/>
                <a:gd name="T12" fmla="*/ 233 w 258"/>
                <a:gd name="T13" fmla="*/ 86 h 86"/>
                <a:gd name="T14" fmla="*/ 258 w 258"/>
                <a:gd name="T15" fmla="*/ 4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86">
                  <a:moveTo>
                    <a:pt x="0" y="46"/>
                  </a:moveTo>
                  <a:lnTo>
                    <a:pt x="21" y="0"/>
                  </a:lnTo>
                  <a:lnTo>
                    <a:pt x="64" y="86"/>
                  </a:lnTo>
                  <a:lnTo>
                    <a:pt x="107" y="0"/>
                  </a:lnTo>
                  <a:lnTo>
                    <a:pt x="150" y="86"/>
                  </a:lnTo>
                  <a:lnTo>
                    <a:pt x="190" y="0"/>
                  </a:lnTo>
                  <a:lnTo>
                    <a:pt x="233" y="86"/>
                  </a:lnTo>
                  <a:lnTo>
                    <a:pt x="258" y="46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5" name="Freeform 109">
              <a:extLst>
                <a:ext uri="{FF2B5EF4-FFF2-40B4-BE49-F238E27FC236}">
                  <a16:creationId xmlns:a16="http://schemas.microsoft.com/office/drawing/2014/main" id="{59C8F795-1E85-AF4A-5E5A-4EF50144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1896"/>
              <a:ext cx="86" cy="258"/>
            </a:xfrm>
            <a:custGeom>
              <a:avLst/>
              <a:gdLst>
                <a:gd name="T0" fmla="*/ 46 w 86"/>
                <a:gd name="T1" fmla="*/ 258 h 258"/>
                <a:gd name="T2" fmla="*/ 0 w 86"/>
                <a:gd name="T3" fmla="*/ 237 h 258"/>
                <a:gd name="T4" fmla="*/ 86 w 86"/>
                <a:gd name="T5" fmla="*/ 194 h 258"/>
                <a:gd name="T6" fmla="*/ 0 w 86"/>
                <a:gd name="T7" fmla="*/ 151 h 258"/>
                <a:gd name="T8" fmla="*/ 86 w 86"/>
                <a:gd name="T9" fmla="*/ 108 h 258"/>
                <a:gd name="T10" fmla="*/ 0 w 86"/>
                <a:gd name="T11" fmla="*/ 65 h 258"/>
                <a:gd name="T12" fmla="*/ 86 w 86"/>
                <a:gd name="T13" fmla="*/ 22 h 258"/>
                <a:gd name="T14" fmla="*/ 46 w 86"/>
                <a:gd name="T15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258">
                  <a:moveTo>
                    <a:pt x="46" y="258"/>
                  </a:moveTo>
                  <a:lnTo>
                    <a:pt x="0" y="237"/>
                  </a:lnTo>
                  <a:lnTo>
                    <a:pt x="86" y="194"/>
                  </a:lnTo>
                  <a:lnTo>
                    <a:pt x="0" y="151"/>
                  </a:lnTo>
                  <a:lnTo>
                    <a:pt x="86" y="108"/>
                  </a:lnTo>
                  <a:lnTo>
                    <a:pt x="0" y="65"/>
                  </a:lnTo>
                  <a:lnTo>
                    <a:pt x="86" y="22"/>
                  </a:lnTo>
                  <a:lnTo>
                    <a:pt x="46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6" name="Line 110">
              <a:extLst>
                <a:ext uri="{FF2B5EF4-FFF2-40B4-BE49-F238E27FC236}">
                  <a16:creationId xmlns:a16="http://schemas.microsoft.com/office/drawing/2014/main" id="{8B423CB7-8A49-E49F-5DB3-7C0ADBAE2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2154"/>
              <a:ext cx="1" cy="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7" name="Line 111">
              <a:extLst>
                <a:ext uri="{FF2B5EF4-FFF2-40B4-BE49-F238E27FC236}">
                  <a16:creationId xmlns:a16="http://schemas.microsoft.com/office/drawing/2014/main" id="{611B6DBC-03B1-E299-5FCD-98611C985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6" y="2244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8" name="Line 112">
              <a:extLst>
                <a:ext uri="{FF2B5EF4-FFF2-40B4-BE49-F238E27FC236}">
                  <a16:creationId xmlns:a16="http://schemas.microsoft.com/office/drawing/2014/main" id="{5B3E71B0-4604-F134-FF65-84CE683FAA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5" y="2276"/>
              <a:ext cx="10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09" name="Line 113">
              <a:extLst>
                <a:ext uri="{FF2B5EF4-FFF2-40B4-BE49-F238E27FC236}">
                  <a16:creationId xmlns:a16="http://schemas.microsoft.com/office/drawing/2014/main" id="{2B8CB006-6832-B007-D56D-96ED24CD61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3" y="2312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10" name="Line 114">
              <a:extLst>
                <a:ext uri="{FF2B5EF4-FFF2-40B4-BE49-F238E27FC236}">
                  <a16:creationId xmlns:a16="http://schemas.microsoft.com/office/drawing/2014/main" id="{FFC3FFF2-6787-28AC-9FEB-739921EAE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8" y="1810"/>
              <a:ext cx="1" cy="8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11" name="Rectangle 115">
              <a:extLst>
                <a:ext uri="{FF2B5EF4-FFF2-40B4-BE49-F238E27FC236}">
                  <a16:creationId xmlns:a16="http://schemas.microsoft.com/office/drawing/2014/main" id="{BD0E80DB-C87D-B287-6F5D-C729A5934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3" y="1958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g</a:t>
              </a:r>
              <a:endParaRPr lang="en-US" altLang="en-US"/>
            </a:p>
          </p:txBody>
        </p:sp>
        <p:sp>
          <p:nvSpPr>
            <p:cNvPr id="925812" name="Rectangle 116">
              <a:extLst>
                <a:ext uri="{FF2B5EF4-FFF2-40B4-BE49-F238E27FC236}">
                  <a16:creationId xmlns:a16="http://schemas.microsoft.com/office/drawing/2014/main" id="{F6324273-39F7-5C23-59C5-4B44DE74B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19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925813" name="Line 117">
              <a:extLst>
                <a:ext uri="{FF2B5EF4-FFF2-40B4-BE49-F238E27FC236}">
                  <a16:creationId xmlns:a16="http://schemas.microsoft.com/office/drawing/2014/main" id="{D8B2341E-BC04-8D83-A7C7-ED3E29DC8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2050"/>
              <a:ext cx="1" cy="19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14" name="Line 118">
              <a:extLst>
                <a:ext uri="{FF2B5EF4-FFF2-40B4-BE49-F238E27FC236}">
                  <a16:creationId xmlns:a16="http://schemas.microsoft.com/office/drawing/2014/main" id="{1EDED243-06EF-9033-111B-F6E01665B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65" y="2244"/>
              <a:ext cx="16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15" name="Line 119">
              <a:extLst>
                <a:ext uri="{FF2B5EF4-FFF2-40B4-BE49-F238E27FC236}">
                  <a16:creationId xmlns:a16="http://schemas.microsoft.com/office/drawing/2014/main" id="{60318860-5014-25C2-3012-5A58EA393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" y="2276"/>
              <a:ext cx="10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16" name="Line 120">
              <a:extLst>
                <a:ext uri="{FF2B5EF4-FFF2-40B4-BE49-F238E27FC236}">
                  <a16:creationId xmlns:a16="http://schemas.microsoft.com/office/drawing/2014/main" id="{6B3153A2-F989-BBFE-7070-95A53A81C2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3" y="2312"/>
              <a:ext cx="5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17" name="Line 121">
              <a:extLst>
                <a:ext uri="{FF2B5EF4-FFF2-40B4-BE49-F238E27FC236}">
                  <a16:creationId xmlns:a16="http://schemas.microsoft.com/office/drawing/2014/main" id="{29054CC7-8877-7360-DEAB-E89151233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8" y="1810"/>
              <a:ext cx="1" cy="1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18" name="Line 122">
              <a:extLst>
                <a:ext uri="{FF2B5EF4-FFF2-40B4-BE49-F238E27FC236}">
                  <a16:creationId xmlns:a16="http://schemas.microsoft.com/office/drawing/2014/main" id="{F01FE0C7-6A88-7BEA-3B1D-FC98602F2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2000"/>
              <a:ext cx="13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19" name="Line 123">
              <a:extLst>
                <a:ext uri="{FF2B5EF4-FFF2-40B4-BE49-F238E27FC236}">
                  <a16:creationId xmlns:a16="http://schemas.microsoft.com/office/drawing/2014/main" id="{16E52549-4805-BDAF-79CE-69FAF7A64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2050"/>
              <a:ext cx="13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0" name="Oval 124">
              <a:extLst>
                <a:ext uri="{FF2B5EF4-FFF2-40B4-BE49-F238E27FC236}">
                  <a16:creationId xmlns:a16="http://schemas.microsoft.com/office/drawing/2014/main" id="{A03CBEA6-6D55-CE12-5316-1A4C8BE38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" y="1789"/>
              <a:ext cx="43" cy="43"/>
            </a:xfrm>
            <a:prstGeom prst="ellipse">
              <a:avLst/>
            </a:prstGeom>
            <a:solidFill>
              <a:srgbClr val="000000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21" name="Oval 125">
              <a:extLst>
                <a:ext uri="{FF2B5EF4-FFF2-40B4-BE49-F238E27FC236}">
                  <a16:creationId xmlns:a16="http://schemas.microsoft.com/office/drawing/2014/main" id="{CF8225D1-E948-36A5-B479-18582008E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6" y="1785"/>
              <a:ext cx="50" cy="5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2" name="Oval 126">
              <a:extLst>
                <a:ext uri="{FF2B5EF4-FFF2-40B4-BE49-F238E27FC236}">
                  <a16:creationId xmlns:a16="http://schemas.microsoft.com/office/drawing/2014/main" id="{A81E081E-65F4-5B34-8F68-464CF24B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785"/>
              <a:ext cx="50" cy="50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3" name="Freeform 127">
              <a:extLst>
                <a:ext uri="{FF2B5EF4-FFF2-40B4-BE49-F238E27FC236}">
                  <a16:creationId xmlns:a16="http://schemas.microsoft.com/office/drawing/2014/main" id="{4551F1D4-9D33-FEB3-1391-6DFFB235A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1631"/>
              <a:ext cx="86" cy="79"/>
            </a:xfrm>
            <a:custGeom>
              <a:avLst/>
              <a:gdLst>
                <a:gd name="T0" fmla="*/ 0 w 24"/>
                <a:gd name="T1" fmla="*/ 22 h 22"/>
                <a:gd name="T2" fmla="*/ 12 w 24"/>
                <a:gd name="T3" fmla="*/ 0 h 22"/>
                <a:gd name="T4" fmla="*/ 24 w 24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2">
                  <a:moveTo>
                    <a:pt x="0" y="22"/>
                  </a:moveTo>
                  <a:cubicBezTo>
                    <a:pt x="0" y="9"/>
                    <a:pt x="6" y="0"/>
                    <a:pt x="12" y="0"/>
                  </a:cubicBezTo>
                  <a:cubicBezTo>
                    <a:pt x="18" y="0"/>
                    <a:pt x="24" y="9"/>
                    <a:pt x="24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4" name="Freeform 128">
              <a:extLst>
                <a:ext uri="{FF2B5EF4-FFF2-40B4-BE49-F238E27FC236}">
                  <a16:creationId xmlns:a16="http://schemas.microsoft.com/office/drawing/2014/main" id="{6DF446DB-DE52-7560-90B4-28BA792AF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" y="1631"/>
              <a:ext cx="82" cy="79"/>
            </a:xfrm>
            <a:custGeom>
              <a:avLst/>
              <a:gdLst>
                <a:gd name="T0" fmla="*/ 0 w 23"/>
                <a:gd name="T1" fmla="*/ 22 h 22"/>
                <a:gd name="T2" fmla="*/ 12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2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5" name="Freeform 129">
              <a:extLst>
                <a:ext uri="{FF2B5EF4-FFF2-40B4-BE49-F238E27FC236}">
                  <a16:creationId xmlns:a16="http://schemas.microsoft.com/office/drawing/2014/main" id="{019684B1-58CA-DCF4-5978-A59BA060D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1631"/>
              <a:ext cx="83" cy="79"/>
            </a:xfrm>
            <a:custGeom>
              <a:avLst/>
              <a:gdLst>
                <a:gd name="T0" fmla="*/ 0 w 23"/>
                <a:gd name="T1" fmla="*/ 22 h 22"/>
                <a:gd name="T2" fmla="*/ 12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2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6" name="Freeform 130">
              <a:extLst>
                <a:ext uri="{FF2B5EF4-FFF2-40B4-BE49-F238E27FC236}">
                  <a16:creationId xmlns:a16="http://schemas.microsoft.com/office/drawing/2014/main" id="{350F39ED-6C69-AB2B-1E1C-8CD5A1A66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" y="1631"/>
              <a:ext cx="82" cy="79"/>
            </a:xfrm>
            <a:custGeom>
              <a:avLst/>
              <a:gdLst>
                <a:gd name="T0" fmla="*/ 0 w 23"/>
                <a:gd name="T1" fmla="*/ 22 h 22"/>
                <a:gd name="T2" fmla="*/ 11 w 23"/>
                <a:gd name="T3" fmla="*/ 0 h 22"/>
                <a:gd name="T4" fmla="*/ 23 w 23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22">
                  <a:moveTo>
                    <a:pt x="0" y="22"/>
                  </a:moveTo>
                  <a:cubicBezTo>
                    <a:pt x="0" y="9"/>
                    <a:pt x="5" y="0"/>
                    <a:pt x="11" y="0"/>
                  </a:cubicBezTo>
                  <a:cubicBezTo>
                    <a:pt x="18" y="0"/>
                    <a:pt x="23" y="9"/>
                    <a:pt x="23" y="22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7" name="Freeform 131">
              <a:extLst>
                <a:ext uri="{FF2B5EF4-FFF2-40B4-BE49-F238E27FC236}">
                  <a16:creationId xmlns:a16="http://schemas.microsoft.com/office/drawing/2014/main" id="{5548A51B-399C-42FD-CACC-98FF9A5DE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8" name="Freeform 132">
              <a:extLst>
                <a:ext uri="{FF2B5EF4-FFF2-40B4-BE49-F238E27FC236}">
                  <a16:creationId xmlns:a16="http://schemas.microsoft.com/office/drawing/2014/main" id="{8E0FAD53-7BF2-D662-46E3-E7232BF5C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" y="1710"/>
              <a:ext cx="165" cy="100"/>
            </a:xfrm>
            <a:custGeom>
              <a:avLst/>
              <a:gdLst>
                <a:gd name="T0" fmla="*/ 46 w 46"/>
                <a:gd name="T1" fmla="*/ 0 h 28"/>
                <a:gd name="T2" fmla="*/ 23 w 46"/>
                <a:gd name="T3" fmla="*/ 28 h 28"/>
                <a:gd name="T4" fmla="*/ 0 w 46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8">
                  <a:moveTo>
                    <a:pt x="46" y="0"/>
                  </a:moveTo>
                  <a:cubicBezTo>
                    <a:pt x="46" y="15"/>
                    <a:pt x="36" y="28"/>
                    <a:pt x="23" y="28"/>
                  </a:cubicBezTo>
                  <a:cubicBezTo>
                    <a:pt x="10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29" name="Freeform 133">
              <a:extLst>
                <a:ext uri="{FF2B5EF4-FFF2-40B4-BE49-F238E27FC236}">
                  <a16:creationId xmlns:a16="http://schemas.microsoft.com/office/drawing/2014/main" id="{9C6971B0-557B-5ABF-6BAE-0A32ADF85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" y="1710"/>
              <a:ext cx="168" cy="100"/>
            </a:xfrm>
            <a:custGeom>
              <a:avLst/>
              <a:gdLst>
                <a:gd name="T0" fmla="*/ 47 w 47"/>
                <a:gd name="T1" fmla="*/ 0 h 28"/>
                <a:gd name="T2" fmla="*/ 23 w 47"/>
                <a:gd name="T3" fmla="*/ 28 h 28"/>
                <a:gd name="T4" fmla="*/ 0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47" y="0"/>
                  </a:moveTo>
                  <a:cubicBezTo>
                    <a:pt x="47" y="15"/>
                    <a:pt x="36" y="28"/>
                    <a:pt x="23" y="28"/>
                  </a:cubicBezTo>
                  <a:cubicBezTo>
                    <a:pt x="11" y="28"/>
                    <a:pt x="0" y="15"/>
                    <a:pt x="0" y="0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30" name="Freeform 134">
              <a:extLst>
                <a:ext uri="{FF2B5EF4-FFF2-40B4-BE49-F238E27FC236}">
                  <a16:creationId xmlns:a16="http://schemas.microsoft.com/office/drawing/2014/main" id="{D9952B69-1E3F-D52E-991E-4C3181A0F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8" y="1710"/>
              <a:ext cx="86" cy="100"/>
            </a:xfrm>
            <a:custGeom>
              <a:avLst/>
              <a:gdLst>
                <a:gd name="T0" fmla="*/ 0 w 24"/>
                <a:gd name="T1" fmla="*/ 0 h 28"/>
                <a:gd name="T2" fmla="*/ 24 w 24"/>
                <a:gd name="T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" h="28">
                  <a:moveTo>
                    <a:pt x="0" y="0"/>
                  </a:moveTo>
                  <a:cubicBezTo>
                    <a:pt x="0" y="15"/>
                    <a:pt x="11" y="28"/>
                    <a:pt x="24" y="2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31" name="Freeform 135">
              <a:extLst>
                <a:ext uri="{FF2B5EF4-FFF2-40B4-BE49-F238E27FC236}">
                  <a16:creationId xmlns:a16="http://schemas.microsoft.com/office/drawing/2014/main" id="{2FE42220-7133-0440-2CEA-4D12A3B9A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1" y="1710"/>
              <a:ext cx="82" cy="100"/>
            </a:xfrm>
            <a:custGeom>
              <a:avLst/>
              <a:gdLst>
                <a:gd name="T0" fmla="*/ 23 w 23"/>
                <a:gd name="T1" fmla="*/ 0 h 28"/>
                <a:gd name="T2" fmla="*/ 0 w 23"/>
                <a:gd name="T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" h="28">
                  <a:moveTo>
                    <a:pt x="23" y="0"/>
                  </a:moveTo>
                  <a:cubicBezTo>
                    <a:pt x="23" y="15"/>
                    <a:pt x="13" y="28"/>
                    <a:pt x="0" y="28"/>
                  </a:cubicBez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5832" name="Rectangle 136">
              <a:extLst>
                <a:ext uri="{FF2B5EF4-FFF2-40B4-BE49-F238E27FC236}">
                  <a16:creationId xmlns:a16="http://schemas.microsoft.com/office/drawing/2014/main" id="{AE647BDC-2746-D41C-23EB-61B51B2A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478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925833" name="Rectangle 137">
              <a:extLst>
                <a:ext uri="{FF2B5EF4-FFF2-40B4-BE49-F238E27FC236}">
                  <a16:creationId xmlns:a16="http://schemas.microsoft.com/office/drawing/2014/main" id="{538C8D5D-E134-3A5F-7D28-C4867D465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478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925834" name="Rectangle 138">
              <a:extLst>
                <a:ext uri="{FF2B5EF4-FFF2-40B4-BE49-F238E27FC236}">
                  <a16:creationId xmlns:a16="http://schemas.microsoft.com/office/drawing/2014/main" id="{A6803DF9-7023-D74C-C355-57A19C39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1478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925835" name="Rectangle 139">
              <a:extLst>
                <a:ext uri="{FF2B5EF4-FFF2-40B4-BE49-F238E27FC236}">
                  <a16:creationId xmlns:a16="http://schemas.microsoft.com/office/drawing/2014/main" id="{9E84C7EA-F6A4-7B36-F0EB-654953A5F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" y="1478"/>
              <a:ext cx="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321" name="Rectangle 313">
            <a:extLst>
              <a:ext uri="{FF2B5EF4-FFF2-40B4-BE49-F238E27FC236}">
                <a16:creationId xmlns:a16="http://schemas.microsoft.com/office/drawing/2014/main" id="{6E138B3A-8C06-1294-5117-F520CA3A5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3505200" cy="2438400"/>
          </a:xfrm>
          <a:prstGeom prst="rect">
            <a:avLst/>
          </a:prstGeom>
          <a:solidFill>
            <a:srgbClr val="315263">
              <a:alpha val="42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92186539-8220-308D-4CF7-280CD5785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Capacitive Cross Talk</a:t>
            </a:r>
            <a:br>
              <a:rPr lang="en-US" altLang="en-US"/>
            </a:br>
            <a:r>
              <a:rPr lang="en-US" altLang="en-US"/>
              <a:t>Driven Node</a:t>
            </a:r>
          </a:p>
        </p:txBody>
      </p:sp>
      <p:sp>
        <p:nvSpPr>
          <p:cNvPr id="939081" name="Rectangle 73">
            <a:extLst>
              <a:ext uri="{FF2B5EF4-FFF2-40B4-BE49-F238E27FC236}">
                <a16:creationId xmlns:a16="http://schemas.microsoft.com/office/drawing/2014/main" id="{2A22A7F4-141E-24A6-323A-71ADBB86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38" y="3035300"/>
            <a:ext cx="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82" name="Rectangle 74">
            <a:extLst>
              <a:ext uri="{FF2B5EF4-FFF2-40B4-BE49-F238E27FC236}">
                <a16:creationId xmlns:a16="http://schemas.microsoft.com/office/drawing/2014/main" id="{39FA0B10-DE28-2B7C-EE56-8D5ECD08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035300"/>
            <a:ext cx="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83" name="Rectangle 75">
            <a:extLst>
              <a:ext uri="{FF2B5EF4-FFF2-40B4-BE49-F238E27FC236}">
                <a16:creationId xmlns:a16="http://schemas.microsoft.com/office/drawing/2014/main" id="{BEBA5EF7-D270-ADDE-3391-F84007ECD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057525"/>
            <a:ext cx="238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84" name="Rectangle 76">
            <a:extLst>
              <a:ext uri="{FF2B5EF4-FFF2-40B4-BE49-F238E27FC236}">
                <a16:creationId xmlns:a16="http://schemas.microsoft.com/office/drawing/2014/main" id="{AD1A2D51-EA87-8E58-9041-FEB142E0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36925"/>
            <a:ext cx="238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85" name="Rectangle 77">
            <a:extLst>
              <a:ext uri="{FF2B5EF4-FFF2-40B4-BE49-F238E27FC236}">
                <a16:creationId xmlns:a16="http://schemas.microsoft.com/office/drawing/2014/main" id="{B68D41AA-B37E-36D0-19B1-3429CF6BE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22700"/>
            <a:ext cx="238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86" name="Rectangle 78">
            <a:extLst>
              <a:ext uri="{FF2B5EF4-FFF2-40B4-BE49-F238E27FC236}">
                <a16:creationId xmlns:a16="http://schemas.microsoft.com/office/drawing/2014/main" id="{E8C5D38E-0CD2-91A6-B093-BE4FAD5B6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24325"/>
            <a:ext cx="238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87" name="Rectangle 79">
            <a:extLst>
              <a:ext uri="{FF2B5EF4-FFF2-40B4-BE49-F238E27FC236}">
                <a16:creationId xmlns:a16="http://schemas.microsoft.com/office/drawing/2014/main" id="{B49D55E1-B764-BF1B-FF79-BD78E20EC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59092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88" name="Rectangle 80">
            <a:extLst>
              <a:ext uri="{FF2B5EF4-FFF2-40B4-BE49-F238E27FC236}">
                <a16:creationId xmlns:a16="http://schemas.microsoft.com/office/drawing/2014/main" id="{8A1EB5D9-0ACC-DDFC-47BC-8AABE45AB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59092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89" name="Rectangle 81">
            <a:extLst>
              <a:ext uri="{FF2B5EF4-FFF2-40B4-BE49-F238E27FC236}">
                <a16:creationId xmlns:a16="http://schemas.microsoft.com/office/drawing/2014/main" id="{5FAF4258-84E6-C5A7-EF13-CE7A35D66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382963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0" name="Rectangle 82">
            <a:extLst>
              <a:ext uri="{FF2B5EF4-FFF2-40B4-BE49-F238E27FC236}">
                <a16:creationId xmlns:a16="http://schemas.microsoft.com/office/drawing/2014/main" id="{FC276A25-1BEF-8FF5-9393-5D98C810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590925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1" name="Rectangle 83">
            <a:extLst>
              <a:ext uri="{FF2B5EF4-FFF2-40B4-BE49-F238E27FC236}">
                <a16:creationId xmlns:a16="http://schemas.microsoft.com/office/drawing/2014/main" id="{B288783E-72FE-8F9D-D610-1193CD3C1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289300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2" name="Rectangle 84">
            <a:extLst>
              <a:ext uri="{FF2B5EF4-FFF2-40B4-BE49-F238E27FC236}">
                <a16:creationId xmlns:a16="http://schemas.microsoft.com/office/drawing/2014/main" id="{26C5193D-5D09-DB77-309D-532E7698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3289300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3" name="Rectangle 85">
            <a:extLst>
              <a:ext uri="{FF2B5EF4-FFF2-40B4-BE49-F238E27FC236}">
                <a16:creationId xmlns:a16="http://schemas.microsoft.com/office/drawing/2014/main" id="{6A56FC84-8AF1-3A78-63E7-D9E1A581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382963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4" name="Rectangle 86">
            <a:extLst>
              <a:ext uri="{FF2B5EF4-FFF2-40B4-BE49-F238E27FC236}">
                <a16:creationId xmlns:a16="http://schemas.microsoft.com/office/drawing/2014/main" id="{ECBC43FC-5E28-9276-6E4B-CE8201A4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382963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5" name="Rectangle 87">
            <a:extLst>
              <a:ext uri="{FF2B5EF4-FFF2-40B4-BE49-F238E27FC236}">
                <a16:creationId xmlns:a16="http://schemas.microsoft.com/office/drawing/2014/main" id="{E240BAA9-D044-79EF-398D-145294A4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289300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6" name="Rectangle 88">
            <a:extLst>
              <a:ext uri="{FF2B5EF4-FFF2-40B4-BE49-F238E27FC236}">
                <a16:creationId xmlns:a16="http://schemas.microsoft.com/office/drawing/2014/main" id="{E023872B-021B-B1AE-512D-0E9DEF519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057525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7" name="Rectangle 89">
            <a:extLst>
              <a:ext uri="{FF2B5EF4-FFF2-40B4-BE49-F238E27FC236}">
                <a16:creationId xmlns:a16="http://schemas.microsoft.com/office/drawing/2014/main" id="{EF8AFC17-5D3C-773D-FD86-F908C303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916363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8" name="Rectangle 90">
            <a:extLst>
              <a:ext uri="{FF2B5EF4-FFF2-40B4-BE49-F238E27FC236}">
                <a16:creationId xmlns:a16="http://schemas.microsoft.com/office/drawing/2014/main" id="{D21A7EE2-033E-2B05-B9F6-C875EB8E3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4148138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099" name="Rectangle 91">
            <a:extLst>
              <a:ext uri="{FF2B5EF4-FFF2-40B4-BE49-F238E27FC236}">
                <a16:creationId xmlns:a16="http://schemas.microsoft.com/office/drawing/2014/main" id="{F07EF198-3827-7518-D1BA-1400B390F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822700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0" name="Rectangle 92">
            <a:extLst>
              <a:ext uri="{FF2B5EF4-FFF2-40B4-BE49-F238E27FC236}">
                <a16:creationId xmlns:a16="http://schemas.microsoft.com/office/drawing/2014/main" id="{D226CD27-AD2B-D9C7-8660-64D04AF3E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3822700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1" name="Rectangle 93">
            <a:extLst>
              <a:ext uri="{FF2B5EF4-FFF2-40B4-BE49-F238E27FC236}">
                <a16:creationId xmlns:a16="http://schemas.microsoft.com/office/drawing/2014/main" id="{7FC136ED-AB39-4B6F-5F49-E59D8CF5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916363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2" name="Rectangle 94">
            <a:extLst>
              <a:ext uri="{FF2B5EF4-FFF2-40B4-BE49-F238E27FC236}">
                <a16:creationId xmlns:a16="http://schemas.microsoft.com/office/drawing/2014/main" id="{0F8CAF6A-AFFD-A693-B1EA-5F4563585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3916363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3" name="Rectangle 95">
            <a:extLst>
              <a:ext uri="{FF2B5EF4-FFF2-40B4-BE49-F238E27FC236}">
                <a16:creationId xmlns:a16="http://schemas.microsoft.com/office/drawing/2014/main" id="{473CB37A-7257-3BE0-52FC-9D7167F86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822700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4" name="Rectangle 96">
            <a:extLst>
              <a:ext uri="{FF2B5EF4-FFF2-40B4-BE49-F238E27FC236}">
                <a16:creationId xmlns:a16="http://schemas.microsoft.com/office/drawing/2014/main" id="{4799AAF8-6842-4084-C6F1-D82375DEF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550" y="3590925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5" name="Rectangle 97">
            <a:extLst>
              <a:ext uri="{FF2B5EF4-FFF2-40B4-BE49-F238E27FC236}">
                <a16:creationId xmlns:a16="http://schemas.microsoft.com/office/drawing/2014/main" id="{589943C5-2170-1D3A-7231-594A9915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4148138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6" name="Rectangle 98">
            <a:extLst>
              <a:ext uri="{FF2B5EF4-FFF2-40B4-BE49-F238E27FC236}">
                <a16:creationId xmlns:a16="http://schemas.microsoft.com/office/drawing/2014/main" id="{92C9E5FE-5C45-FEDD-C61B-BB68A2E6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4148138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7" name="Rectangle 99">
            <a:extLst>
              <a:ext uri="{FF2B5EF4-FFF2-40B4-BE49-F238E27FC236}">
                <a16:creationId xmlns:a16="http://schemas.microsoft.com/office/drawing/2014/main" id="{D04BC455-3B09-1FC7-807B-B08751A9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419417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8" name="Rectangle 100">
            <a:extLst>
              <a:ext uri="{FF2B5EF4-FFF2-40B4-BE49-F238E27FC236}">
                <a16:creationId xmlns:a16="http://schemas.microsoft.com/office/drawing/2014/main" id="{8898473E-5D2F-4164-8DEA-4E6013094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19417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09" name="Rectangle 101">
            <a:extLst>
              <a:ext uri="{FF2B5EF4-FFF2-40B4-BE49-F238E27FC236}">
                <a16:creationId xmlns:a16="http://schemas.microsoft.com/office/drawing/2014/main" id="{6430263A-09DF-35D8-6D7A-929B529AF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426402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0" name="Rectangle 102">
            <a:extLst>
              <a:ext uri="{FF2B5EF4-FFF2-40B4-BE49-F238E27FC236}">
                <a16:creationId xmlns:a16="http://schemas.microsoft.com/office/drawing/2014/main" id="{27A17003-80BC-AC22-4CF0-4CEA722A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888" y="426402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1" name="Rectangle 103">
            <a:extLst>
              <a:ext uri="{FF2B5EF4-FFF2-40B4-BE49-F238E27FC236}">
                <a16:creationId xmlns:a16="http://schemas.microsoft.com/office/drawing/2014/main" id="{9A9060E3-9CD3-DF72-A344-4984E76C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412432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2" name="Rectangle 104">
            <a:extLst>
              <a:ext uri="{FF2B5EF4-FFF2-40B4-BE49-F238E27FC236}">
                <a16:creationId xmlns:a16="http://schemas.microsoft.com/office/drawing/2014/main" id="{6D73B0EF-1EA5-9ED8-F473-EFA98679C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412432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3" name="Rectangle 105">
            <a:extLst>
              <a:ext uri="{FF2B5EF4-FFF2-40B4-BE49-F238E27FC236}">
                <a16:creationId xmlns:a16="http://schemas.microsoft.com/office/drawing/2014/main" id="{86039DD9-FFFE-381D-32F1-240C159D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4171950"/>
            <a:ext cx="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4" name="Rectangle 106">
            <a:extLst>
              <a:ext uri="{FF2B5EF4-FFF2-40B4-BE49-F238E27FC236}">
                <a16:creationId xmlns:a16="http://schemas.microsoft.com/office/drawing/2014/main" id="{43C74E78-2E42-3A69-20F3-6EA9FA3E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4171950"/>
            <a:ext cx="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5" name="Rectangle 107">
            <a:extLst>
              <a:ext uri="{FF2B5EF4-FFF2-40B4-BE49-F238E27FC236}">
                <a16:creationId xmlns:a16="http://schemas.microsoft.com/office/drawing/2014/main" id="{A042CF14-8085-DEB1-2D84-4761E5F1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4240213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6" name="Rectangle 108">
            <a:extLst>
              <a:ext uri="{FF2B5EF4-FFF2-40B4-BE49-F238E27FC236}">
                <a16:creationId xmlns:a16="http://schemas.microsoft.com/office/drawing/2014/main" id="{732D2A66-58BF-987F-14A1-574626C19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4240213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7" name="Rectangle 109">
            <a:extLst>
              <a:ext uri="{FF2B5EF4-FFF2-40B4-BE49-F238E27FC236}">
                <a16:creationId xmlns:a16="http://schemas.microsoft.com/office/drawing/2014/main" id="{E3AA6030-D0B5-0FAF-48B5-5006C87A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3684588"/>
            <a:ext cx="0" cy="222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8" name="Rectangle 110">
            <a:extLst>
              <a:ext uri="{FF2B5EF4-FFF2-40B4-BE49-F238E27FC236}">
                <a16:creationId xmlns:a16="http://schemas.microsoft.com/office/drawing/2014/main" id="{064B7633-0C1F-C565-91EB-AEC92D51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3475038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19" name="Rectangle 111">
            <a:extLst>
              <a:ext uri="{FF2B5EF4-FFF2-40B4-BE49-F238E27FC236}">
                <a16:creationId xmlns:a16="http://schemas.microsoft.com/office/drawing/2014/main" id="{E70B395D-3339-7FE6-5069-479568874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3590925"/>
            <a:ext cx="2381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0" name="Rectangle 112">
            <a:extLst>
              <a:ext uri="{FF2B5EF4-FFF2-40B4-BE49-F238E27FC236}">
                <a16:creationId xmlns:a16="http://schemas.microsoft.com/office/drawing/2014/main" id="{12A8FD73-2785-2F97-CCFD-EB872556A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3892550"/>
            <a:ext cx="2381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1" name="Rectangle 113">
            <a:extLst>
              <a:ext uri="{FF2B5EF4-FFF2-40B4-BE49-F238E27FC236}">
                <a16:creationId xmlns:a16="http://schemas.microsoft.com/office/drawing/2014/main" id="{5E8BB22A-EBDA-CC43-E232-31A3FCA0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4379913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2" name="Rectangle 114">
            <a:extLst>
              <a:ext uri="{FF2B5EF4-FFF2-40B4-BE49-F238E27FC236}">
                <a16:creationId xmlns:a16="http://schemas.microsoft.com/office/drawing/2014/main" id="{38F997A4-A7F4-3F77-EE50-6290E6F1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4657725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3" name="Rectangle 115">
            <a:extLst>
              <a:ext uri="{FF2B5EF4-FFF2-40B4-BE49-F238E27FC236}">
                <a16:creationId xmlns:a16="http://schemas.microsoft.com/office/drawing/2014/main" id="{6C5A2834-EE7C-C461-29B5-9F5F9956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238" y="465772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4" name="Rectangle 116">
            <a:extLst>
              <a:ext uri="{FF2B5EF4-FFF2-40B4-BE49-F238E27FC236}">
                <a16:creationId xmlns:a16="http://schemas.microsoft.com/office/drawing/2014/main" id="{7614355E-3F63-1F3A-F64E-656848233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465772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5" name="Rectangle 117">
            <a:extLst>
              <a:ext uri="{FF2B5EF4-FFF2-40B4-BE49-F238E27FC236}">
                <a16:creationId xmlns:a16="http://schemas.microsoft.com/office/drawing/2014/main" id="{1571C1CF-4D00-95C0-4759-34BE8CDFF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72757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6" name="Rectangle 118">
            <a:extLst>
              <a:ext uri="{FF2B5EF4-FFF2-40B4-BE49-F238E27FC236}">
                <a16:creationId xmlns:a16="http://schemas.microsoft.com/office/drawing/2014/main" id="{D43AED7B-ED45-D61C-F54E-06090951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4727575"/>
            <a:ext cx="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7" name="Rectangle 119">
            <a:extLst>
              <a:ext uri="{FF2B5EF4-FFF2-40B4-BE49-F238E27FC236}">
                <a16:creationId xmlns:a16="http://schemas.microsoft.com/office/drawing/2014/main" id="{8DDBBEC7-BD53-A841-9EEC-60251004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4773613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8" name="Rectangle 120">
            <a:extLst>
              <a:ext uri="{FF2B5EF4-FFF2-40B4-BE49-F238E27FC236}">
                <a16:creationId xmlns:a16="http://schemas.microsoft.com/office/drawing/2014/main" id="{68039483-076E-AAC9-3E59-1932D75C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4773613"/>
            <a:ext cx="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29" name="Rectangle 121">
            <a:extLst>
              <a:ext uri="{FF2B5EF4-FFF2-40B4-BE49-F238E27FC236}">
                <a16:creationId xmlns:a16="http://schemas.microsoft.com/office/drawing/2014/main" id="{B6A0F28A-210D-ABFD-919E-F9E72D896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3590925"/>
            <a:ext cx="238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30" name="Rectangle 122">
            <a:extLst>
              <a:ext uri="{FF2B5EF4-FFF2-40B4-BE49-F238E27FC236}">
                <a16:creationId xmlns:a16="http://schemas.microsoft.com/office/drawing/2014/main" id="{22F8F230-239F-58D3-521C-84E8099A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8" y="3590925"/>
            <a:ext cx="222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90" name="Text Box 182">
            <a:extLst>
              <a:ext uri="{FF2B5EF4-FFF2-40B4-BE49-F238E27FC236}">
                <a16:creationId xmlns:a16="http://schemas.microsoft.com/office/drawing/2014/main" id="{D3FE5F60-85AD-BD99-9D27-B9EEDBBA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8000"/>
            <a:ext cx="1935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b="1" i="0">
                <a:solidFill>
                  <a:srgbClr val="C66B5A"/>
                </a:solidFill>
                <a:latin typeface="Symbol" pitchFamily="2" charset="2"/>
              </a:rPr>
              <a:t>t</a:t>
            </a:r>
            <a:r>
              <a:rPr lang="en-US" altLang="en-US" sz="1800" b="1" i="0" baseline="-25000">
                <a:solidFill>
                  <a:srgbClr val="C66B5A"/>
                </a:solidFill>
              </a:rPr>
              <a:t>XY</a:t>
            </a:r>
            <a:r>
              <a:rPr lang="en-US" altLang="en-US" sz="1800" b="1" i="0">
                <a:solidFill>
                  <a:srgbClr val="C66B5A"/>
                </a:solidFill>
              </a:rPr>
              <a:t> = R</a:t>
            </a:r>
            <a:r>
              <a:rPr lang="en-US" altLang="en-US" sz="1800" b="1" i="0" baseline="-25000">
                <a:solidFill>
                  <a:srgbClr val="C66B5A"/>
                </a:solidFill>
              </a:rPr>
              <a:t>Y</a:t>
            </a:r>
            <a:r>
              <a:rPr lang="en-US" altLang="en-US" sz="1800" b="1" i="0">
                <a:solidFill>
                  <a:srgbClr val="C66B5A"/>
                </a:solidFill>
              </a:rPr>
              <a:t>(C</a:t>
            </a:r>
            <a:r>
              <a:rPr lang="en-US" altLang="en-US" sz="1800" b="1" i="0" baseline="-25000">
                <a:solidFill>
                  <a:srgbClr val="C66B5A"/>
                </a:solidFill>
              </a:rPr>
              <a:t>XY</a:t>
            </a:r>
            <a:r>
              <a:rPr lang="en-US" altLang="en-US" sz="1800" b="1" i="0">
                <a:solidFill>
                  <a:srgbClr val="C66B5A"/>
                </a:solidFill>
              </a:rPr>
              <a:t>+C</a:t>
            </a:r>
            <a:r>
              <a:rPr lang="en-US" altLang="en-US" sz="1800" b="1" i="0" baseline="-25000">
                <a:solidFill>
                  <a:srgbClr val="C66B5A"/>
                </a:solidFill>
              </a:rPr>
              <a:t>Y</a:t>
            </a:r>
            <a:r>
              <a:rPr lang="en-US" altLang="en-US" sz="1800" b="1" i="0">
                <a:solidFill>
                  <a:srgbClr val="C66B5A"/>
                </a:solidFill>
              </a:rPr>
              <a:t>)</a:t>
            </a:r>
          </a:p>
        </p:txBody>
      </p:sp>
      <p:sp>
        <p:nvSpPr>
          <p:cNvPr id="939194" name="Text Box 186">
            <a:extLst>
              <a:ext uri="{FF2B5EF4-FFF2-40B4-BE49-F238E27FC236}">
                <a16:creationId xmlns:a16="http://schemas.microsoft.com/office/drawing/2014/main" id="{910BFDB7-744F-9A7A-7F72-A8882893F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61000"/>
            <a:ext cx="485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</a:rPr>
              <a:t>Keep time-constant smaller than rise time</a:t>
            </a:r>
          </a:p>
        </p:txBody>
      </p:sp>
      <p:sp>
        <p:nvSpPr>
          <p:cNvPr id="939268" name="Rectangle 260">
            <a:extLst>
              <a:ext uri="{FF2B5EF4-FFF2-40B4-BE49-F238E27FC236}">
                <a16:creationId xmlns:a16="http://schemas.microsoft.com/office/drawing/2014/main" id="{7D8ABD94-8568-323F-1A33-F8A5B47B5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263" y="3584575"/>
            <a:ext cx="4762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  <a:latin typeface="Times Ten Roman" pitchFamily="2" charset="0"/>
              </a:rPr>
              <a:t>V (Volt)</a:t>
            </a:r>
            <a:endParaRPr lang="en-US" altLang="en-US"/>
          </a:p>
        </p:txBody>
      </p:sp>
      <p:sp>
        <p:nvSpPr>
          <p:cNvPr id="939239" name="Rectangle 231">
            <a:extLst>
              <a:ext uri="{FF2B5EF4-FFF2-40B4-BE49-F238E27FC236}">
                <a16:creationId xmlns:a16="http://schemas.microsoft.com/office/drawing/2014/main" id="{118AFE63-D85C-1C4F-341E-54898284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0" y="1685925"/>
            <a:ext cx="3965575" cy="3079750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40" name="Rectangle 232">
            <a:extLst>
              <a:ext uri="{FF2B5EF4-FFF2-40B4-BE49-F238E27FC236}">
                <a16:creationId xmlns:a16="http://schemas.microsoft.com/office/drawing/2014/main" id="{461A2785-A60D-19C5-F207-393FDC773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363" y="47926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39241" name="Rectangle 233">
            <a:extLst>
              <a:ext uri="{FF2B5EF4-FFF2-40B4-BE49-F238E27FC236}">
                <a16:creationId xmlns:a16="http://schemas.microsoft.com/office/drawing/2014/main" id="{9A719693-54E4-3538-C5EE-086E39966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1592263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0.5</a:t>
            </a:r>
            <a:endParaRPr lang="en-US" altLang="en-US"/>
          </a:p>
        </p:txBody>
      </p:sp>
      <p:sp>
        <p:nvSpPr>
          <p:cNvPr id="939258" name="Line 250">
            <a:extLst>
              <a:ext uri="{FF2B5EF4-FFF2-40B4-BE49-F238E27FC236}">
                <a16:creationId xmlns:a16="http://schemas.microsoft.com/office/drawing/2014/main" id="{4DEC9E44-FA60-4FFB-23DD-62115097A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168592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59" name="Rectangle 251">
            <a:extLst>
              <a:ext uri="{FF2B5EF4-FFF2-40B4-BE49-F238E27FC236}">
                <a16:creationId xmlns:a16="http://schemas.microsoft.com/office/drawing/2014/main" id="{0AEFF8AE-7199-6DD3-1313-B3D7EBA2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00238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0.45</a:t>
            </a:r>
            <a:endParaRPr lang="en-US" altLang="en-US"/>
          </a:p>
        </p:txBody>
      </p:sp>
      <p:sp>
        <p:nvSpPr>
          <p:cNvPr id="939261" name="Rectangle 253">
            <a:extLst>
              <a:ext uri="{FF2B5EF4-FFF2-40B4-BE49-F238E27FC236}">
                <a16:creationId xmlns:a16="http://schemas.microsoft.com/office/drawing/2014/main" id="{80658348-89B5-F457-DFB0-152D13E9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2205038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0.4</a:t>
            </a:r>
            <a:endParaRPr lang="en-US" altLang="en-US"/>
          </a:p>
        </p:txBody>
      </p:sp>
      <p:sp>
        <p:nvSpPr>
          <p:cNvPr id="939262" name="Line 254">
            <a:extLst>
              <a:ext uri="{FF2B5EF4-FFF2-40B4-BE49-F238E27FC236}">
                <a16:creationId xmlns:a16="http://schemas.microsoft.com/office/drawing/2014/main" id="{695818EE-40E7-19DF-79AF-9E9644545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230187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63" name="Rectangle 255">
            <a:extLst>
              <a:ext uri="{FF2B5EF4-FFF2-40B4-BE49-F238E27FC236}">
                <a16:creationId xmlns:a16="http://schemas.microsoft.com/office/drawing/2014/main" id="{607DB3D8-978B-0BDE-233E-19118C62C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3013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0.35</a:t>
            </a:r>
            <a:endParaRPr lang="en-US" altLang="en-US"/>
          </a:p>
        </p:txBody>
      </p:sp>
      <p:sp>
        <p:nvSpPr>
          <p:cNvPr id="939264" name="Line 256">
            <a:extLst>
              <a:ext uri="{FF2B5EF4-FFF2-40B4-BE49-F238E27FC236}">
                <a16:creationId xmlns:a16="http://schemas.microsoft.com/office/drawing/2014/main" id="{337054CD-03B7-B8FF-35FE-BC37D85E8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261302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65" name="Rectangle 257">
            <a:extLst>
              <a:ext uri="{FF2B5EF4-FFF2-40B4-BE49-F238E27FC236}">
                <a16:creationId xmlns:a16="http://schemas.microsoft.com/office/drawing/2014/main" id="{95C51B73-0A23-8615-083F-3082F4DA5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2822575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0.3</a:t>
            </a:r>
            <a:endParaRPr lang="en-US" altLang="en-US"/>
          </a:p>
        </p:txBody>
      </p:sp>
      <p:sp>
        <p:nvSpPr>
          <p:cNvPr id="939266" name="Line 258">
            <a:extLst>
              <a:ext uri="{FF2B5EF4-FFF2-40B4-BE49-F238E27FC236}">
                <a16:creationId xmlns:a16="http://schemas.microsoft.com/office/drawing/2014/main" id="{C49A67AD-B946-4CBA-23B9-A88D6D363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291782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67" name="Rectangle 259">
            <a:extLst>
              <a:ext uri="{FF2B5EF4-FFF2-40B4-BE49-F238E27FC236}">
                <a16:creationId xmlns:a16="http://schemas.microsoft.com/office/drawing/2014/main" id="{52FAF12E-FBE3-055C-C2ED-660A1AB60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30550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0.25</a:t>
            </a:r>
            <a:endParaRPr lang="en-US" altLang="en-US"/>
          </a:p>
        </p:txBody>
      </p:sp>
      <p:sp>
        <p:nvSpPr>
          <p:cNvPr id="939269" name="Line 261">
            <a:extLst>
              <a:ext uri="{FF2B5EF4-FFF2-40B4-BE49-F238E27FC236}">
                <a16:creationId xmlns:a16="http://schemas.microsoft.com/office/drawing/2014/main" id="{B194537B-AAF6-6522-B2D6-9273EDB74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322897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70" name="Rectangle 262">
            <a:extLst>
              <a:ext uri="{FF2B5EF4-FFF2-40B4-BE49-F238E27FC236}">
                <a16:creationId xmlns:a16="http://schemas.microsoft.com/office/drawing/2014/main" id="{6A5BAA36-A135-A27E-2FCB-6D6A9745A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3438525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0.2</a:t>
            </a:r>
            <a:endParaRPr lang="en-US" altLang="en-US"/>
          </a:p>
        </p:txBody>
      </p:sp>
      <p:sp>
        <p:nvSpPr>
          <p:cNvPr id="939271" name="Line 263">
            <a:extLst>
              <a:ext uri="{FF2B5EF4-FFF2-40B4-BE49-F238E27FC236}">
                <a16:creationId xmlns:a16="http://schemas.microsoft.com/office/drawing/2014/main" id="{FD566020-2174-079B-C108-BA729BFDE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353377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72" name="Rectangle 264">
            <a:extLst>
              <a:ext uri="{FF2B5EF4-FFF2-40B4-BE49-F238E27FC236}">
                <a16:creationId xmlns:a16="http://schemas.microsoft.com/office/drawing/2014/main" id="{4AA2CF61-618F-05FE-BB26-9AFD567F9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46500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0.15</a:t>
            </a:r>
            <a:endParaRPr lang="en-US" altLang="en-US"/>
          </a:p>
        </p:txBody>
      </p:sp>
      <p:sp>
        <p:nvSpPr>
          <p:cNvPr id="939273" name="Line 265">
            <a:extLst>
              <a:ext uri="{FF2B5EF4-FFF2-40B4-BE49-F238E27FC236}">
                <a16:creationId xmlns:a16="http://schemas.microsoft.com/office/drawing/2014/main" id="{B2EEC56F-F260-025E-CBEE-90CE04EA0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384492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74" name="Rectangle 266">
            <a:extLst>
              <a:ext uri="{FF2B5EF4-FFF2-40B4-BE49-F238E27FC236}">
                <a16:creationId xmlns:a16="http://schemas.microsoft.com/office/drawing/2014/main" id="{58A99A27-5D55-93C3-2365-A1C76F55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438" y="4051300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0.1</a:t>
            </a:r>
            <a:endParaRPr lang="en-US" altLang="en-US"/>
          </a:p>
        </p:txBody>
      </p:sp>
      <p:sp>
        <p:nvSpPr>
          <p:cNvPr id="939275" name="Line 267">
            <a:extLst>
              <a:ext uri="{FF2B5EF4-FFF2-40B4-BE49-F238E27FC236}">
                <a16:creationId xmlns:a16="http://schemas.microsoft.com/office/drawing/2014/main" id="{B71A006E-E8A0-CB9A-2C32-06699A405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414972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76" name="Rectangle 268">
            <a:extLst>
              <a:ext uri="{FF2B5EF4-FFF2-40B4-BE49-F238E27FC236}">
                <a16:creationId xmlns:a16="http://schemas.microsoft.com/office/drawing/2014/main" id="{D9C442C0-B51B-2346-29BD-B272674A9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59275"/>
            <a:ext cx="371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0.05</a:t>
            </a:r>
            <a:endParaRPr lang="en-US" altLang="en-US"/>
          </a:p>
        </p:txBody>
      </p:sp>
      <p:sp>
        <p:nvSpPr>
          <p:cNvPr id="939277" name="Line 269">
            <a:extLst>
              <a:ext uri="{FF2B5EF4-FFF2-40B4-BE49-F238E27FC236}">
                <a16:creationId xmlns:a16="http://schemas.microsoft.com/office/drawing/2014/main" id="{59779D52-9A9D-219E-B664-90088FE14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446087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78" name="Rectangle 270">
            <a:extLst>
              <a:ext uri="{FF2B5EF4-FFF2-40B4-BE49-F238E27FC236}">
                <a16:creationId xmlns:a16="http://schemas.microsoft.com/office/drawing/2014/main" id="{422A0499-F0A4-74E1-6DFE-A80ABB1E0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4668838"/>
            <a:ext cx="1079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939279" name="Line 271">
            <a:extLst>
              <a:ext uri="{FF2B5EF4-FFF2-40B4-BE49-F238E27FC236}">
                <a16:creationId xmlns:a16="http://schemas.microsoft.com/office/drawing/2014/main" id="{F1C605E7-0C35-87C1-F656-F6BA6839B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1400" y="4765675"/>
            <a:ext cx="16351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0" name="Line 272">
            <a:extLst>
              <a:ext uri="{FF2B5EF4-FFF2-40B4-BE49-F238E27FC236}">
                <a16:creationId xmlns:a16="http://schemas.microsoft.com/office/drawing/2014/main" id="{680C4F01-1218-5283-CD97-62E6A1D1D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168592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1" name="Line 273">
            <a:extLst>
              <a:ext uri="{FF2B5EF4-FFF2-40B4-BE49-F238E27FC236}">
                <a16:creationId xmlns:a16="http://schemas.microsoft.com/office/drawing/2014/main" id="{EAC3D994-8092-9613-FF4B-2A5E501B7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199707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2" name="Line 274">
            <a:extLst>
              <a:ext uri="{FF2B5EF4-FFF2-40B4-BE49-F238E27FC236}">
                <a16:creationId xmlns:a16="http://schemas.microsoft.com/office/drawing/2014/main" id="{05959978-9675-B881-44E5-DA3B2416E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230187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3" name="Line 275">
            <a:extLst>
              <a:ext uri="{FF2B5EF4-FFF2-40B4-BE49-F238E27FC236}">
                <a16:creationId xmlns:a16="http://schemas.microsoft.com/office/drawing/2014/main" id="{BC6A1500-126D-D2AF-E754-6BFBBAAF0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261302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4" name="Line 276">
            <a:extLst>
              <a:ext uri="{FF2B5EF4-FFF2-40B4-BE49-F238E27FC236}">
                <a16:creationId xmlns:a16="http://schemas.microsoft.com/office/drawing/2014/main" id="{A3A7F402-D599-6C8E-4256-F901D24EE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291782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5" name="Line 277">
            <a:extLst>
              <a:ext uri="{FF2B5EF4-FFF2-40B4-BE49-F238E27FC236}">
                <a16:creationId xmlns:a16="http://schemas.microsoft.com/office/drawing/2014/main" id="{757F34BF-413F-6483-A509-2C91A0ED80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322897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6" name="Line 278">
            <a:extLst>
              <a:ext uri="{FF2B5EF4-FFF2-40B4-BE49-F238E27FC236}">
                <a16:creationId xmlns:a16="http://schemas.microsoft.com/office/drawing/2014/main" id="{842C21D8-3A9E-F832-7A3A-D8C366F1A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353377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7" name="Line 279">
            <a:extLst>
              <a:ext uri="{FF2B5EF4-FFF2-40B4-BE49-F238E27FC236}">
                <a16:creationId xmlns:a16="http://schemas.microsoft.com/office/drawing/2014/main" id="{CDEA3824-7AAF-FD88-D9A9-A08D87735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384492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8" name="Line 280">
            <a:extLst>
              <a:ext uri="{FF2B5EF4-FFF2-40B4-BE49-F238E27FC236}">
                <a16:creationId xmlns:a16="http://schemas.microsoft.com/office/drawing/2014/main" id="{84D4D9BF-6939-03D2-38C7-A78266EDE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414972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89" name="Line 281">
            <a:extLst>
              <a:ext uri="{FF2B5EF4-FFF2-40B4-BE49-F238E27FC236}">
                <a16:creationId xmlns:a16="http://schemas.microsoft.com/office/drawing/2014/main" id="{44EFD88C-F458-5029-68E3-5AA3B1AD0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446087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90" name="Line 282">
            <a:extLst>
              <a:ext uri="{FF2B5EF4-FFF2-40B4-BE49-F238E27FC236}">
                <a16:creationId xmlns:a16="http://schemas.microsoft.com/office/drawing/2014/main" id="{A18E9E62-9EB6-1B2A-4AD1-1ECA0D7E2A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4765675"/>
            <a:ext cx="16510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91" name="Line 283">
            <a:extLst>
              <a:ext uri="{FF2B5EF4-FFF2-40B4-BE49-F238E27FC236}">
                <a16:creationId xmlns:a16="http://schemas.microsoft.com/office/drawing/2014/main" id="{EE600125-4352-7BA5-8B0D-D3C7026AA5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1400" y="4605338"/>
            <a:ext cx="1588" cy="1603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92" name="Rectangle 284">
            <a:extLst>
              <a:ext uri="{FF2B5EF4-FFF2-40B4-BE49-F238E27FC236}">
                <a16:creationId xmlns:a16="http://schemas.microsoft.com/office/drawing/2014/main" id="{6F7EF263-54A9-C7EE-8B97-431F1B4F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0938" y="4792663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939293" name="Line 285">
            <a:extLst>
              <a:ext uri="{FF2B5EF4-FFF2-40B4-BE49-F238E27FC236}">
                <a16:creationId xmlns:a16="http://schemas.microsoft.com/office/drawing/2014/main" id="{A5B65D11-7259-D283-6CE5-A28A63E8DF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6975" y="4605338"/>
            <a:ext cx="3175" cy="1603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94" name="Rectangle 286">
            <a:extLst>
              <a:ext uri="{FF2B5EF4-FFF2-40B4-BE49-F238E27FC236}">
                <a16:creationId xmlns:a16="http://schemas.microsoft.com/office/drawing/2014/main" id="{76B3FF8C-53CE-668B-335E-C5864FD1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4792663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0.8</a:t>
            </a:r>
            <a:endParaRPr lang="en-US" altLang="en-US"/>
          </a:p>
        </p:txBody>
      </p:sp>
      <p:sp>
        <p:nvSpPr>
          <p:cNvPr id="939295" name="Line 287">
            <a:extLst>
              <a:ext uri="{FF2B5EF4-FFF2-40B4-BE49-F238E27FC236}">
                <a16:creationId xmlns:a16="http://schemas.microsoft.com/office/drawing/2014/main" id="{CBE22ED9-5E67-80E1-929E-C19BEE4491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4605338"/>
            <a:ext cx="1587" cy="1603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96" name="Rectangle 288">
            <a:extLst>
              <a:ext uri="{FF2B5EF4-FFF2-40B4-BE49-F238E27FC236}">
                <a16:creationId xmlns:a16="http://schemas.microsoft.com/office/drawing/2014/main" id="{56E69CDA-C02D-7B6E-052F-813FDBF57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4792663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0.6</a:t>
            </a:r>
            <a:endParaRPr lang="en-US" altLang="en-US"/>
          </a:p>
        </p:txBody>
      </p:sp>
      <p:sp>
        <p:nvSpPr>
          <p:cNvPr id="939297" name="Rectangle 289">
            <a:extLst>
              <a:ext uri="{FF2B5EF4-FFF2-40B4-BE49-F238E27FC236}">
                <a16:creationId xmlns:a16="http://schemas.microsoft.com/office/drawing/2014/main" id="{41CF886C-33C3-9661-6C0D-2E313A1F1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5083175"/>
            <a:ext cx="635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t (nsec)</a:t>
            </a:r>
            <a:endParaRPr lang="en-US" altLang="en-US"/>
          </a:p>
        </p:txBody>
      </p:sp>
      <p:sp>
        <p:nvSpPr>
          <p:cNvPr id="939302" name="Line 294">
            <a:extLst>
              <a:ext uri="{FF2B5EF4-FFF2-40B4-BE49-F238E27FC236}">
                <a16:creationId xmlns:a16="http://schemas.microsoft.com/office/drawing/2014/main" id="{C265F8E2-B418-FDF2-9F98-36C2896B81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5825" y="4605338"/>
            <a:ext cx="1588" cy="1603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03" name="Rectangle 295">
            <a:extLst>
              <a:ext uri="{FF2B5EF4-FFF2-40B4-BE49-F238E27FC236}">
                <a16:creationId xmlns:a16="http://schemas.microsoft.com/office/drawing/2014/main" id="{7AFAB409-EACF-BB77-C93B-1E789337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8" y="4792663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0.4</a:t>
            </a:r>
            <a:endParaRPr lang="en-US" altLang="en-US"/>
          </a:p>
        </p:txBody>
      </p:sp>
      <p:sp>
        <p:nvSpPr>
          <p:cNvPr id="939304" name="Line 296">
            <a:extLst>
              <a:ext uri="{FF2B5EF4-FFF2-40B4-BE49-F238E27FC236}">
                <a16:creationId xmlns:a16="http://schemas.microsoft.com/office/drawing/2014/main" id="{6F756864-139B-B475-77AB-30740DD6B7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8900" y="4605338"/>
            <a:ext cx="1588" cy="1603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05" name="Rectangle 297">
            <a:extLst>
              <a:ext uri="{FF2B5EF4-FFF2-40B4-BE49-F238E27FC236}">
                <a16:creationId xmlns:a16="http://schemas.microsoft.com/office/drawing/2014/main" id="{1F90BD5A-D43D-B267-EF95-0C1E076E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088" y="4792663"/>
            <a:ext cx="265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0.2</a:t>
            </a:r>
            <a:endParaRPr lang="en-US" altLang="en-US"/>
          </a:p>
        </p:txBody>
      </p:sp>
      <p:sp>
        <p:nvSpPr>
          <p:cNvPr id="939306" name="Line 298">
            <a:extLst>
              <a:ext uri="{FF2B5EF4-FFF2-40B4-BE49-F238E27FC236}">
                <a16:creationId xmlns:a16="http://schemas.microsoft.com/office/drawing/2014/main" id="{993B0A75-A0E3-03EE-8EE9-681540616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4605338"/>
            <a:ext cx="3175" cy="1603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07" name="Line 299">
            <a:extLst>
              <a:ext uri="{FF2B5EF4-FFF2-40B4-BE49-F238E27FC236}">
                <a16:creationId xmlns:a16="http://schemas.microsoft.com/office/drawing/2014/main" id="{77A061DA-1E65-BE0D-524C-0F7987BA2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1400" y="1685925"/>
            <a:ext cx="1588" cy="1587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08" name="Line 300">
            <a:extLst>
              <a:ext uri="{FF2B5EF4-FFF2-40B4-BE49-F238E27FC236}">
                <a16:creationId xmlns:a16="http://schemas.microsoft.com/office/drawing/2014/main" id="{B106497B-C8BC-D205-9375-D28BE9B2DC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6975" y="1685925"/>
            <a:ext cx="3175" cy="1587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09" name="Line 301">
            <a:extLst>
              <a:ext uri="{FF2B5EF4-FFF2-40B4-BE49-F238E27FC236}">
                <a16:creationId xmlns:a16="http://schemas.microsoft.com/office/drawing/2014/main" id="{462A61E4-965D-F381-685E-D7C049AEC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1685925"/>
            <a:ext cx="1587" cy="1587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0" name="Line 302">
            <a:extLst>
              <a:ext uri="{FF2B5EF4-FFF2-40B4-BE49-F238E27FC236}">
                <a16:creationId xmlns:a16="http://schemas.microsoft.com/office/drawing/2014/main" id="{C4C88B1A-B004-2992-ABCE-E1AF8535B1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5825" y="1685925"/>
            <a:ext cx="1588" cy="1587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1" name="Line 303">
            <a:extLst>
              <a:ext uri="{FF2B5EF4-FFF2-40B4-BE49-F238E27FC236}">
                <a16:creationId xmlns:a16="http://schemas.microsoft.com/office/drawing/2014/main" id="{7CE67CA3-30A3-5D6F-C190-DD46C4DE45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8900" y="1685925"/>
            <a:ext cx="1588" cy="1587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2" name="Line 304">
            <a:extLst>
              <a:ext uri="{FF2B5EF4-FFF2-40B4-BE49-F238E27FC236}">
                <a16:creationId xmlns:a16="http://schemas.microsoft.com/office/drawing/2014/main" id="{0AAE825C-EAFA-F106-F889-BA8FA3E438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8325" y="1685925"/>
            <a:ext cx="3175" cy="158750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3" name="Freeform 305">
            <a:extLst>
              <a:ext uri="{FF2B5EF4-FFF2-40B4-BE49-F238E27FC236}">
                <a16:creationId xmlns:a16="http://schemas.microsoft.com/office/drawing/2014/main" id="{D482452E-F7D2-EF10-E4E7-8F70FC82D80B}"/>
              </a:ext>
            </a:extLst>
          </p:cNvPr>
          <p:cNvSpPr>
            <a:spLocks/>
          </p:cNvSpPr>
          <p:nvPr/>
        </p:nvSpPr>
        <p:spPr bwMode="auto">
          <a:xfrm>
            <a:off x="4851400" y="2228850"/>
            <a:ext cx="3994150" cy="2536825"/>
          </a:xfrm>
          <a:custGeom>
            <a:avLst/>
            <a:gdLst>
              <a:gd name="T0" fmla="*/ 0 w 581"/>
              <a:gd name="T1" fmla="*/ 383 h 383"/>
              <a:gd name="T2" fmla="*/ 58 w 581"/>
              <a:gd name="T3" fmla="*/ 0 h 383"/>
              <a:gd name="T4" fmla="*/ 234 w 581"/>
              <a:gd name="T5" fmla="*/ 269 h 383"/>
              <a:gd name="T6" fmla="*/ 581 w 581"/>
              <a:gd name="T7" fmla="*/ 369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1" h="383">
                <a:moveTo>
                  <a:pt x="0" y="383"/>
                </a:moveTo>
                <a:cubicBezTo>
                  <a:pt x="58" y="0"/>
                  <a:pt x="58" y="0"/>
                  <a:pt x="58" y="0"/>
                </a:cubicBezTo>
                <a:cubicBezTo>
                  <a:pt x="58" y="0"/>
                  <a:pt x="131" y="194"/>
                  <a:pt x="234" y="269"/>
                </a:cubicBezTo>
                <a:cubicBezTo>
                  <a:pt x="337" y="345"/>
                  <a:pt x="469" y="365"/>
                  <a:pt x="581" y="369"/>
                </a:cubicBezTo>
              </a:path>
            </a:pathLst>
          </a:custGeom>
          <a:noFill/>
          <a:ln w="28575" cap="flat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4" name="Line 306">
            <a:extLst>
              <a:ext uri="{FF2B5EF4-FFF2-40B4-BE49-F238E27FC236}">
                <a16:creationId xmlns:a16="http://schemas.microsoft.com/office/drawing/2014/main" id="{D95126CF-3214-54DF-33ED-7C46B6C6F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6975" y="4659313"/>
            <a:ext cx="3175" cy="1587"/>
          </a:xfrm>
          <a:prstGeom prst="line">
            <a:avLst/>
          </a:prstGeom>
          <a:noFill/>
          <a:ln w="28575">
            <a:solidFill>
              <a:srgbClr val="99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5" name="Freeform 307">
            <a:extLst>
              <a:ext uri="{FF2B5EF4-FFF2-40B4-BE49-F238E27FC236}">
                <a16:creationId xmlns:a16="http://schemas.microsoft.com/office/drawing/2014/main" id="{2EEFE894-B4E1-3663-C0A1-3B65DD00DD77}"/>
              </a:ext>
            </a:extLst>
          </p:cNvPr>
          <p:cNvSpPr>
            <a:spLocks/>
          </p:cNvSpPr>
          <p:nvPr/>
        </p:nvSpPr>
        <p:spPr bwMode="auto">
          <a:xfrm>
            <a:off x="4851400" y="2640013"/>
            <a:ext cx="3965575" cy="2125662"/>
          </a:xfrm>
          <a:custGeom>
            <a:avLst/>
            <a:gdLst>
              <a:gd name="T0" fmla="*/ 577 w 577"/>
              <a:gd name="T1" fmla="*/ 305 h 321"/>
              <a:gd name="T2" fmla="*/ 117 w 577"/>
              <a:gd name="T3" fmla="*/ 0 h 321"/>
              <a:gd name="T4" fmla="*/ 0 w 577"/>
              <a:gd name="T5" fmla="*/ 321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7" h="321">
                <a:moveTo>
                  <a:pt x="577" y="305"/>
                </a:moveTo>
                <a:cubicBezTo>
                  <a:pt x="207" y="301"/>
                  <a:pt x="117" y="0"/>
                  <a:pt x="117" y="0"/>
                </a:cubicBezTo>
                <a:cubicBezTo>
                  <a:pt x="69" y="63"/>
                  <a:pt x="0" y="321"/>
                  <a:pt x="0" y="321"/>
                </a:cubicBezTo>
              </a:path>
            </a:pathLst>
          </a:custGeom>
          <a:noFill/>
          <a:ln w="28575" cap="flat">
            <a:solidFill>
              <a:srgbClr val="BFBFB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6" name="Freeform 308">
            <a:extLst>
              <a:ext uri="{FF2B5EF4-FFF2-40B4-BE49-F238E27FC236}">
                <a16:creationId xmlns:a16="http://schemas.microsoft.com/office/drawing/2014/main" id="{2FDAFA7B-BB8E-A997-8FAB-5919C3F3F5FC}"/>
              </a:ext>
            </a:extLst>
          </p:cNvPr>
          <p:cNvSpPr>
            <a:spLocks/>
          </p:cNvSpPr>
          <p:nvPr/>
        </p:nvSpPr>
        <p:spPr bwMode="auto">
          <a:xfrm>
            <a:off x="4851400" y="1725613"/>
            <a:ext cx="3965575" cy="3040062"/>
          </a:xfrm>
          <a:custGeom>
            <a:avLst/>
            <a:gdLst>
              <a:gd name="T0" fmla="*/ 577 w 577"/>
              <a:gd name="T1" fmla="*/ 449 h 459"/>
              <a:gd name="T2" fmla="*/ 469 w 577"/>
              <a:gd name="T3" fmla="*/ 440 h 459"/>
              <a:gd name="T4" fmla="*/ 264 w 577"/>
              <a:gd name="T5" fmla="*/ 383 h 459"/>
              <a:gd name="T6" fmla="*/ 94 w 577"/>
              <a:gd name="T7" fmla="*/ 213 h 459"/>
              <a:gd name="T8" fmla="*/ 78 w 577"/>
              <a:gd name="T9" fmla="*/ 183 h 459"/>
              <a:gd name="T10" fmla="*/ 6 w 577"/>
              <a:gd name="T11" fmla="*/ 0 h 459"/>
              <a:gd name="T12" fmla="*/ 0 w 577"/>
              <a:gd name="T13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7" h="459">
                <a:moveTo>
                  <a:pt x="577" y="449"/>
                </a:moveTo>
                <a:cubicBezTo>
                  <a:pt x="577" y="449"/>
                  <a:pt x="510" y="446"/>
                  <a:pt x="469" y="440"/>
                </a:cubicBezTo>
                <a:cubicBezTo>
                  <a:pt x="427" y="434"/>
                  <a:pt x="366" y="429"/>
                  <a:pt x="264" y="383"/>
                </a:cubicBezTo>
                <a:cubicBezTo>
                  <a:pt x="162" y="336"/>
                  <a:pt x="94" y="213"/>
                  <a:pt x="94" y="213"/>
                </a:cubicBezTo>
                <a:cubicBezTo>
                  <a:pt x="83" y="194"/>
                  <a:pt x="78" y="183"/>
                  <a:pt x="78" y="183"/>
                </a:cubicBezTo>
                <a:cubicBezTo>
                  <a:pt x="36" y="97"/>
                  <a:pt x="6" y="0"/>
                  <a:pt x="6" y="0"/>
                </a:cubicBezTo>
                <a:cubicBezTo>
                  <a:pt x="0" y="459"/>
                  <a:pt x="0" y="459"/>
                  <a:pt x="0" y="459"/>
                </a:cubicBezTo>
              </a:path>
            </a:pathLst>
          </a:custGeom>
          <a:noFill/>
          <a:ln w="28575" cap="flat">
            <a:solidFill>
              <a:srgbClr val="66666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7" name="Freeform 309">
            <a:extLst>
              <a:ext uri="{FF2B5EF4-FFF2-40B4-BE49-F238E27FC236}">
                <a16:creationId xmlns:a16="http://schemas.microsoft.com/office/drawing/2014/main" id="{7991ED34-455D-FB8E-11A0-8F7EC0009D2E}"/>
              </a:ext>
            </a:extLst>
          </p:cNvPr>
          <p:cNvSpPr>
            <a:spLocks/>
          </p:cNvSpPr>
          <p:nvPr/>
        </p:nvSpPr>
        <p:spPr bwMode="auto">
          <a:xfrm>
            <a:off x="4876800" y="3427413"/>
            <a:ext cx="3940175" cy="1338262"/>
          </a:xfrm>
          <a:custGeom>
            <a:avLst/>
            <a:gdLst>
              <a:gd name="T0" fmla="*/ 0 w 573"/>
              <a:gd name="T1" fmla="*/ 202 h 202"/>
              <a:gd name="T2" fmla="*/ 283 w 573"/>
              <a:gd name="T3" fmla="*/ 0 h 202"/>
              <a:gd name="T4" fmla="*/ 573 w 573"/>
              <a:gd name="T5" fmla="*/ 173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3" h="202">
                <a:moveTo>
                  <a:pt x="0" y="202"/>
                </a:moveTo>
                <a:cubicBezTo>
                  <a:pt x="0" y="202"/>
                  <a:pt x="78" y="41"/>
                  <a:pt x="283" y="0"/>
                </a:cubicBezTo>
                <a:cubicBezTo>
                  <a:pt x="283" y="0"/>
                  <a:pt x="382" y="153"/>
                  <a:pt x="573" y="173"/>
                </a:cubicBezTo>
              </a:path>
            </a:pathLst>
          </a:custGeom>
          <a:noFill/>
          <a:ln w="28575" cap="flat">
            <a:solidFill>
              <a:srgbClr val="E5E5E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199" name="Freeform 191">
            <a:extLst>
              <a:ext uri="{FF2B5EF4-FFF2-40B4-BE49-F238E27FC236}">
                <a16:creationId xmlns:a16="http://schemas.microsoft.com/office/drawing/2014/main" id="{F2E4FF8A-98B4-0D98-4B8A-E646AA3FFFDD}"/>
              </a:ext>
            </a:extLst>
          </p:cNvPr>
          <p:cNvSpPr>
            <a:spLocks noEditPoints="1"/>
          </p:cNvSpPr>
          <p:nvPr/>
        </p:nvSpPr>
        <p:spPr bwMode="auto">
          <a:xfrm>
            <a:off x="962025" y="2543175"/>
            <a:ext cx="1588" cy="1211263"/>
          </a:xfrm>
          <a:custGeom>
            <a:avLst/>
            <a:gdLst>
              <a:gd name="T0" fmla="*/ 0 h 763"/>
              <a:gd name="T1" fmla="*/ 242 h 763"/>
              <a:gd name="T2" fmla="*/ 517 h 763"/>
              <a:gd name="T3" fmla="*/ 763 h 76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763">
                <a:moveTo>
                  <a:pt x="0" y="0"/>
                </a:moveTo>
                <a:lnTo>
                  <a:pt x="0" y="242"/>
                </a:lnTo>
                <a:moveTo>
                  <a:pt x="0" y="517"/>
                </a:moveTo>
                <a:lnTo>
                  <a:pt x="0" y="763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0" name="Line 192">
            <a:extLst>
              <a:ext uri="{FF2B5EF4-FFF2-40B4-BE49-F238E27FC236}">
                <a16:creationId xmlns:a16="http://schemas.microsoft.com/office/drawing/2014/main" id="{F593ADC2-5827-987F-2848-7DF10223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2543175"/>
            <a:ext cx="2566988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1" name="Line 193">
            <a:extLst>
              <a:ext uri="{FF2B5EF4-FFF2-40B4-BE49-F238E27FC236}">
                <a16:creationId xmlns:a16="http://schemas.microsoft.com/office/drawing/2014/main" id="{A7B7992E-5EE7-853E-3436-E1DAF1067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025" y="2543175"/>
            <a:ext cx="1588" cy="26511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2" name="Line 194">
            <a:extLst>
              <a:ext uri="{FF2B5EF4-FFF2-40B4-BE49-F238E27FC236}">
                <a16:creationId xmlns:a16="http://schemas.microsoft.com/office/drawing/2014/main" id="{9EFA94B6-0911-DC3F-9BCF-082CAC086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808288"/>
            <a:ext cx="230187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3" name="Line 195">
            <a:extLst>
              <a:ext uri="{FF2B5EF4-FFF2-40B4-BE49-F238E27FC236}">
                <a16:creationId xmlns:a16="http://schemas.microsoft.com/office/drawing/2014/main" id="{56E1325C-B395-17BF-F411-5958D913E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025" y="2900363"/>
            <a:ext cx="1588" cy="49053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4" name="Line 196">
            <a:extLst>
              <a:ext uri="{FF2B5EF4-FFF2-40B4-BE49-F238E27FC236}">
                <a16:creationId xmlns:a16="http://schemas.microsoft.com/office/drawing/2014/main" id="{DAE41EA9-CD1D-5CD7-87CB-95D5F3F3A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900363"/>
            <a:ext cx="230187" cy="1587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5" name="Line 197">
            <a:extLst>
              <a:ext uri="{FF2B5EF4-FFF2-40B4-BE49-F238E27FC236}">
                <a16:creationId xmlns:a16="http://schemas.microsoft.com/office/drawing/2014/main" id="{11A981B4-2511-94A1-A2CE-8EC6531AE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390900"/>
            <a:ext cx="230187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6" name="Line 198">
            <a:extLst>
              <a:ext uri="{FF2B5EF4-FFF2-40B4-BE49-F238E27FC236}">
                <a16:creationId xmlns:a16="http://schemas.microsoft.com/office/drawing/2014/main" id="{24412C6B-39E0-6837-E2FE-99C3E3300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025" y="3482975"/>
            <a:ext cx="1588" cy="271463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7" name="Line 199">
            <a:extLst>
              <a:ext uri="{FF2B5EF4-FFF2-40B4-BE49-F238E27FC236}">
                <a16:creationId xmlns:a16="http://schemas.microsoft.com/office/drawing/2014/main" id="{4A897274-73BC-C8BC-ED46-1B3753014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3482975"/>
            <a:ext cx="230187" cy="1588"/>
          </a:xfrm>
          <a:prstGeom prst="line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8" name="Freeform 200">
            <a:extLst>
              <a:ext uri="{FF2B5EF4-FFF2-40B4-BE49-F238E27FC236}">
                <a16:creationId xmlns:a16="http://schemas.microsoft.com/office/drawing/2014/main" id="{F393FC09-66F8-FA45-EB07-0376AF592265}"/>
              </a:ext>
            </a:extLst>
          </p:cNvPr>
          <p:cNvSpPr>
            <a:spLocks/>
          </p:cNvSpPr>
          <p:nvPr/>
        </p:nvSpPr>
        <p:spPr bwMode="auto">
          <a:xfrm>
            <a:off x="2609850" y="3754438"/>
            <a:ext cx="265113" cy="1587"/>
          </a:xfrm>
          <a:custGeom>
            <a:avLst/>
            <a:gdLst>
              <a:gd name="T0" fmla="*/ 167 w 167"/>
              <a:gd name="T1" fmla="*/ 82 w 167"/>
              <a:gd name="T2" fmla="*/ 0 w 1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7">
                <a:moveTo>
                  <a:pt x="167" y="0"/>
                </a:moveTo>
                <a:lnTo>
                  <a:pt x="82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09" name="Freeform 201">
            <a:extLst>
              <a:ext uri="{FF2B5EF4-FFF2-40B4-BE49-F238E27FC236}">
                <a16:creationId xmlns:a16="http://schemas.microsoft.com/office/drawing/2014/main" id="{260267B7-62EA-4069-3863-577BAD17D281}"/>
              </a:ext>
            </a:extLst>
          </p:cNvPr>
          <p:cNvSpPr>
            <a:spLocks/>
          </p:cNvSpPr>
          <p:nvPr/>
        </p:nvSpPr>
        <p:spPr bwMode="auto">
          <a:xfrm>
            <a:off x="2657475" y="3821113"/>
            <a:ext cx="169863" cy="1587"/>
          </a:xfrm>
          <a:custGeom>
            <a:avLst/>
            <a:gdLst>
              <a:gd name="T0" fmla="*/ 107 w 107"/>
              <a:gd name="T1" fmla="*/ 52 w 107"/>
              <a:gd name="T2" fmla="*/ 0 w 1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7">
                <a:moveTo>
                  <a:pt x="107" y="0"/>
                </a:moveTo>
                <a:lnTo>
                  <a:pt x="52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10" name="Freeform 202">
            <a:extLst>
              <a:ext uri="{FF2B5EF4-FFF2-40B4-BE49-F238E27FC236}">
                <a16:creationId xmlns:a16="http://schemas.microsoft.com/office/drawing/2014/main" id="{D7F09B81-97D9-EA71-B347-DAAEC6D5EB0D}"/>
              </a:ext>
            </a:extLst>
          </p:cNvPr>
          <p:cNvSpPr>
            <a:spLocks/>
          </p:cNvSpPr>
          <p:nvPr/>
        </p:nvSpPr>
        <p:spPr bwMode="auto">
          <a:xfrm>
            <a:off x="2703513" y="3879850"/>
            <a:ext cx="77787" cy="1588"/>
          </a:xfrm>
          <a:custGeom>
            <a:avLst/>
            <a:gdLst>
              <a:gd name="T0" fmla="*/ 49 w 49"/>
              <a:gd name="T1" fmla="*/ 23 w 49"/>
              <a:gd name="T2" fmla="*/ 0 w 4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">
                <a:moveTo>
                  <a:pt x="49" y="0"/>
                </a:moveTo>
                <a:lnTo>
                  <a:pt x="23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11" name="Freeform 203">
            <a:extLst>
              <a:ext uri="{FF2B5EF4-FFF2-40B4-BE49-F238E27FC236}">
                <a16:creationId xmlns:a16="http://schemas.microsoft.com/office/drawing/2014/main" id="{2EE3354C-1DA4-8BB2-FABF-4F4C0A882BF7}"/>
              </a:ext>
            </a:extLst>
          </p:cNvPr>
          <p:cNvSpPr>
            <a:spLocks/>
          </p:cNvSpPr>
          <p:nvPr/>
        </p:nvSpPr>
        <p:spPr bwMode="auto">
          <a:xfrm>
            <a:off x="831850" y="3754438"/>
            <a:ext cx="265113" cy="1587"/>
          </a:xfrm>
          <a:custGeom>
            <a:avLst/>
            <a:gdLst>
              <a:gd name="T0" fmla="*/ 167 w 167"/>
              <a:gd name="T1" fmla="*/ 82 w 167"/>
              <a:gd name="T2" fmla="*/ 0 w 16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7">
                <a:moveTo>
                  <a:pt x="167" y="0"/>
                </a:moveTo>
                <a:lnTo>
                  <a:pt x="82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12" name="Freeform 204">
            <a:extLst>
              <a:ext uri="{FF2B5EF4-FFF2-40B4-BE49-F238E27FC236}">
                <a16:creationId xmlns:a16="http://schemas.microsoft.com/office/drawing/2014/main" id="{A33BA1A9-BBA4-298F-3765-ECB51A064706}"/>
              </a:ext>
            </a:extLst>
          </p:cNvPr>
          <p:cNvSpPr>
            <a:spLocks/>
          </p:cNvSpPr>
          <p:nvPr/>
        </p:nvSpPr>
        <p:spPr bwMode="auto">
          <a:xfrm>
            <a:off x="879475" y="3821113"/>
            <a:ext cx="169863" cy="1587"/>
          </a:xfrm>
          <a:custGeom>
            <a:avLst/>
            <a:gdLst>
              <a:gd name="T0" fmla="*/ 107 w 107"/>
              <a:gd name="T1" fmla="*/ 52 w 107"/>
              <a:gd name="T2" fmla="*/ 0 w 107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7">
                <a:moveTo>
                  <a:pt x="107" y="0"/>
                </a:moveTo>
                <a:lnTo>
                  <a:pt x="52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13" name="Freeform 205">
            <a:extLst>
              <a:ext uri="{FF2B5EF4-FFF2-40B4-BE49-F238E27FC236}">
                <a16:creationId xmlns:a16="http://schemas.microsoft.com/office/drawing/2014/main" id="{24BC7AF7-0F3F-987A-38B3-71E1199156C4}"/>
              </a:ext>
            </a:extLst>
          </p:cNvPr>
          <p:cNvSpPr>
            <a:spLocks/>
          </p:cNvSpPr>
          <p:nvPr/>
        </p:nvSpPr>
        <p:spPr bwMode="auto">
          <a:xfrm>
            <a:off x="925513" y="3879850"/>
            <a:ext cx="77787" cy="1588"/>
          </a:xfrm>
          <a:custGeom>
            <a:avLst/>
            <a:gdLst>
              <a:gd name="T0" fmla="*/ 49 w 49"/>
              <a:gd name="T1" fmla="*/ 23 w 49"/>
              <a:gd name="T2" fmla="*/ 0 w 49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9">
                <a:moveTo>
                  <a:pt x="49" y="0"/>
                </a:moveTo>
                <a:lnTo>
                  <a:pt x="23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14" name="Line 206">
            <a:extLst>
              <a:ext uri="{FF2B5EF4-FFF2-40B4-BE49-F238E27FC236}">
                <a16:creationId xmlns:a16="http://schemas.microsoft.com/office/drawing/2014/main" id="{0C448554-0AF1-F58A-1000-A377AAD39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159125"/>
            <a:ext cx="11350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15" name="Oval 207">
            <a:extLst>
              <a:ext uri="{FF2B5EF4-FFF2-40B4-BE49-F238E27FC236}">
                <a16:creationId xmlns:a16="http://schemas.microsoft.com/office/drawing/2014/main" id="{216807B2-4051-C1AB-51B4-E4D7CE9A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3119438"/>
            <a:ext cx="71437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9216" name="Oval 208">
            <a:extLst>
              <a:ext uri="{FF2B5EF4-FFF2-40B4-BE49-F238E27FC236}">
                <a16:creationId xmlns:a16="http://schemas.microsoft.com/office/drawing/2014/main" id="{3E2C1118-4A3B-9373-0004-3A6A1B39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3" y="2503488"/>
            <a:ext cx="71437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9217" name="Oval 209">
            <a:extLst>
              <a:ext uri="{FF2B5EF4-FFF2-40B4-BE49-F238E27FC236}">
                <a16:creationId xmlns:a16="http://schemas.microsoft.com/office/drawing/2014/main" id="{93115550-264A-3B2C-2018-41DE2150F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2503488"/>
            <a:ext cx="71437" cy="79375"/>
          </a:xfrm>
          <a:prstGeom prst="ellipse">
            <a:avLst/>
          </a:prstGeom>
          <a:solidFill>
            <a:srgbClr val="000000"/>
          </a:solidFill>
          <a:ln w="111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9218" name="Rectangle 210">
            <a:extLst>
              <a:ext uri="{FF2B5EF4-FFF2-40B4-BE49-F238E27FC236}">
                <a16:creationId xmlns:a16="http://schemas.microsoft.com/office/drawing/2014/main" id="{F324EB29-4971-C309-E9FD-B69A6019B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2438400"/>
            <a:ext cx="147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939219" name="Rectangle 211">
            <a:extLst>
              <a:ext uri="{FF2B5EF4-FFF2-40B4-BE49-F238E27FC236}">
                <a16:creationId xmlns:a16="http://schemas.microsoft.com/office/drawing/2014/main" id="{48753975-DE2A-5BF5-BCF7-70F3686B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725" y="30448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Y</a:t>
            </a:r>
            <a:endParaRPr lang="en-US" altLang="en-US"/>
          </a:p>
        </p:txBody>
      </p:sp>
      <p:sp>
        <p:nvSpPr>
          <p:cNvPr id="939220" name="Rectangle 212">
            <a:extLst>
              <a:ext uri="{FF2B5EF4-FFF2-40B4-BE49-F238E27FC236}">
                <a16:creationId xmlns:a16="http://schemas.microsoft.com/office/drawing/2014/main" id="{B0146ED4-27EB-6B07-A9C5-A107E4E1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5592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/>
          </a:p>
        </p:txBody>
      </p:sp>
      <p:sp>
        <p:nvSpPr>
          <p:cNvPr id="939221" name="Rectangle 213">
            <a:extLst>
              <a:ext uri="{FF2B5EF4-FFF2-40B4-BE49-F238E27FC236}">
                <a16:creationId xmlns:a16="http://schemas.microsoft.com/office/drawing/2014/main" id="{055744F7-A51E-BEF4-0148-19747871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063875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Times Ten Roman" pitchFamily="2" charset="0"/>
              </a:rPr>
              <a:t>X</a:t>
            </a:r>
            <a:endParaRPr lang="en-US" altLang="en-US"/>
          </a:p>
        </p:txBody>
      </p:sp>
      <p:sp>
        <p:nvSpPr>
          <p:cNvPr id="939222" name="Rectangle 214">
            <a:extLst>
              <a:ext uri="{FF2B5EF4-FFF2-40B4-BE49-F238E27FC236}">
                <a16:creationId xmlns:a16="http://schemas.microsoft.com/office/drawing/2014/main" id="{A17871E3-F998-1926-18BE-1A3F5284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27622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/>
          </a:p>
        </p:txBody>
      </p:sp>
      <p:sp>
        <p:nvSpPr>
          <p:cNvPr id="939223" name="Rectangle 215">
            <a:extLst>
              <a:ext uri="{FF2B5EF4-FFF2-40B4-BE49-F238E27FC236}">
                <a16:creationId xmlns:a16="http://schemas.microsoft.com/office/drawing/2014/main" id="{978B3AE1-7CFB-B0D0-A229-BFC3AF6BE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286702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100">
                <a:solidFill>
                  <a:srgbClr val="000000"/>
                </a:solidFill>
                <a:latin typeface="Times Ten Roman" pitchFamily="2" charset="0"/>
              </a:rPr>
              <a:t>Y</a:t>
            </a:r>
            <a:endParaRPr lang="en-US" altLang="en-US"/>
          </a:p>
        </p:txBody>
      </p:sp>
      <p:sp>
        <p:nvSpPr>
          <p:cNvPr id="939224" name="Rectangle 216">
            <a:extLst>
              <a:ext uri="{FF2B5EF4-FFF2-40B4-BE49-F238E27FC236}">
                <a16:creationId xmlns:a16="http://schemas.microsoft.com/office/drawing/2014/main" id="{8126A0C1-639C-366B-EAB4-2F41C40AE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270351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939225" name="Rectangle 217">
            <a:extLst>
              <a:ext uri="{FF2B5EF4-FFF2-40B4-BE49-F238E27FC236}">
                <a16:creationId xmlns:a16="http://schemas.microsoft.com/office/drawing/2014/main" id="{3E092AD9-FC5A-FB3F-75BA-5174402C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2808288"/>
            <a:ext cx="190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Times Ten Roman" pitchFamily="2" charset="0"/>
              </a:rPr>
              <a:t>XY</a:t>
            </a:r>
            <a:endParaRPr lang="en-US" altLang="en-US"/>
          </a:p>
        </p:txBody>
      </p:sp>
      <p:sp>
        <p:nvSpPr>
          <p:cNvPr id="939226" name="Rectangle 218">
            <a:extLst>
              <a:ext uri="{FF2B5EF4-FFF2-40B4-BE49-F238E27FC236}">
                <a16:creationId xmlns:a16="http://schemas.microsoft.com/office/drawing/2014/main" id="{9D47C350-9899-5D82-CB0B-7B8ECC057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33083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/>
          </a:p>
        </p:txBody>
      </p:sp>
      <p:sp>
        <p:nvSpPr>
          <p:cNvPr id="939227" name="Rectangle 219">
            <a:extLst>
              <a:ext uri="{FF2B5EF4-FFF2-40B4-BE49-F238E27FC236}">
                <a16:creationId xmlns:a16="http://schemas.microsoft.com/office/drawing/2014/main" id="{27EBD8E5-14CC-82B3-1951-34A6C262F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263" y="341312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Times Ten Roman" pitchFamily="2" charset="0"/>
              </a:rPr>
              <a:t>Y</a:t>
            </a:r>
            <a:endParaRPr lang="en-US" altLang="en-US"/>
          </a:p>
        </p:txBody>
      </p:sp>
      <p:sp>
        <p:nvSpPr>
          <p:cNvPr id="939228" name="Freeform 220">
            <a:extLst>
              <a:ext uri="{FF2B5EF4-FFF2-40B4-BE49-F238E27FC236}">
                <a16:creationId xmlns:a16="http://schemas.microsoft.com/office/drawing/2014/main" id="{9FB5DD2A-59E7-189E-66FE-216F52BAD5C7}"/>
              </a:ext>
            </a:extLst>
          </p:cNvPr>
          <p:cNvSpPr>
            <a:spLocks noEditPoints="1"/>
          </p:cNvSpPr>
          <p:nvPr/>
        </p:nvSpPr>
        <p:spPr bwMode="auto">
          <a:xfrm>
            <a:off x="1679575" y="3159125"/>
            <a:ext cx="1588" cy="1171575"/>
          </a:xfrm>
          <a:custGeom>
            <a:avLst/>
            <a:gdLst>
              <a:gd name="T0" fmla="*/ 0 h 738"/>
              <a:gd name="T1" fmla="*/ 217 h 738"/>
              <a:gd name="T2" fmla="*/ 492 h 738"/>
              <a:gd name="T3" fmla="*/ 738 h 738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</a:cxnLst>
            <a:rect l="0" t="0" r="r" b="b"/>
            <a:pathLst>
              <a:path h="738">
                <a:moveTo>
                  <a:pt x="0" y="0"/>
                </a:moveTo>
                <a:lnTo>
                  <a:pt x="0" y="217"/>
                </a:lnTo>
                <a:moveTo>
                  <a:pt x="0" y="492"/>
                </a:moveTo>
                <a:lnTo>
                  <a:pt x="0" y="738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29" name="Oval 221">
            <a:extLst>
              <a:ext uri="{FF2B5EF4-FFF2-40B4-BE49-F238E27FC236}">
                <a16:creationId xmlns:a16="http://schemas.microsoft.com/office/drawing/2014/main" id="{A73ECC71-875B-3597-F335-A5DABD66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503613"/>
            <a:ext cx="393700" cy="436562"/>
          </a:xfrm>
          <a:prstGeom prst="ellipse">
            <a:avLst/>
          </a:prstGeom>
          <a:solidFill>
            <a:schemeClr val="bg1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9230" name="Freeform 222">
            <a:extLst>
              <a:ext uri="{FF2B5EF4-FFF2-40B4-BE49-F238E27FC236}">
                <a16:creationId xmlns:a16="http://schemas.microsoft.com/office/drawing/2014/main" id="{2237BFCF-7CBD-477B-72D4-8DE8B9CF9A59}"/>
              </a:ext>
            </a:extLst>
          </p:cNvPr>
          <p:cNvSpPr>
            <a:spLocks/>
          </p:cNvSpPr>
          <p:nvPr/>
        </p:nvSpPr>
        <p:spPr bwMode="auto">
          <a:xfrm>
            <a:off x="1550988" y="4330700"/>
            <a:ext cx="263525" cy="1588"/>
          </a:xfrm>
          <a:custGeom>
            <a:avLst/>
            <a:gdLst>
              <a:gd name="T0" fmla="*/ 166 w 166"/>
              <a:gd name="T1" fmla="*/ 81 w 166"/>
              <a:gd name="T2" fmla="*/ 0 w 166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66">
                <a:moveTo>
                  <a:pt x="166" y="0"/>
                </a:moveTo>
                <a:lnTo>
                  <a:pt x="81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31" name="Freeform 223">
            <a:extLst>
              <a:ext uri="{FF2B5EF4-FFF2-40B4-BE49-F238E27FC236}">
                <a16:creationId xmlns:a16="http://schemas.microsoft.com/office/drawing/2014/main" id="{52D7C0D7-248C-3718-DE06-DC7DE12003BC}"/>
              </a:ext>
            </a:extLst>
          </p:cNvPr>
          <p:cNvSpPr>
            <a:spLocks/>
          </p:cNvSpPr>
          <p:nvPr/>
        </p:nvSpPr>
        <p:spPr bwMode="auto">
          <a:xfrm>
            <a:off x="1597025" y="4397375"/>
            <a:ext cx="171450" cy="1588"/>
          </a:xfrm>
          <a:custGeom>
            <a:avLst/>
            <a:gdLst>
              <a:gd name="T0" fmla="*/ 108 w 108"/>
              <a:gd name="T1" fmla="*/ 52 w 108"/>
              <a:gd name="T2" fmla="*/ 0 w 10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08">
                <a:moveTo>
                  <a:pt x="108" y="0"/>
                </a:moveTo>
                <a:lnTo>
                  <a:pt x="52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32" name="Freeform 224">
            <a:extLst>
              <a:ext uri="{FF2B5EF4-FFF2-40B4-BE49-F238E27FC236}">
                <a16:creationId xmlns:a16="http://schemas.microsoft.com/office/drawing/2014/main" id="{D581342C-D438-1D7D-7729-7748C999B0D0}"/>
              </a:ext>
            </a:extLst>
          </p:cNvPr>
          <p:cNvSpPr>
            <a:spLocks/>
          </p:cNvSpPr>
          <p:nvPr/>
        </p:nvSpPr>
        <p:spPr bwMode="auto">
          <a:xfrm>
            <a:off x="1644650" y="4456113"/>
            <a:ext cx="76200" cy="1587"/>
          </a:xfrm>
          <a:custGeom>
            <a:avLst/>
            <a:gdLst>
              <a:gd name="T0" fmla="*/ 48 w 48"/>
              <a:gd name="T1" fmla="*/ 22 w 48"/>
              <a:gd name="T2" fmla="*/ 0 w 48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8">
                <a:moveTo>
                  <a:pt x="48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33" name="Freeform 225">
            <a:extLst>
              <a:ext uri="{FF2B5EF4-FFF2-40B4-BE49-F238E27FC236}">
                <a16:creationId xmlns:a16="http://schemas.microsoft.com/office/drawing/2014/main" id="{CF2DF686-CD53-F1CF-164B-42C6A967F402}"/>
              </a:ext>
            </a:extLst>
          </p:cNvPr>
          <p:cNvSpPr>
            <a:spLocks/>
          </p:cNvSpPr>
          <p:nvPr/>
        </p:nvSpPr>
        <p:spPr bwMode="auto">
          <a:xfrm>
            <a:off x="1785938" y="3079750"/>
            <a:ext cx="423862" cy="158750"/>
          </a:xfrm>
          <a:custGeom>
            <a:avLst/>
            <a:gdLst>
              <a:gd name="T0" fmla="*/ 0 w 267"/>
              <a:gd name="T1" fmla="*/ 50 h 100"/>
              <a:gd name="T2" fmla="*/ 22 w 267"/>
              <a:gd name="T3" fmla="*/ 0 h 100"/>
              <a:gd name="T4" fmla="*/ 67 w 267"/>
              <a:gd name="T5" fmla="*/ 100 h 100"/>
              <a:gd name="T6" fmla="*/ 111 w 267"/>
              <a:gd name="T7" fmla="*/ 0 h 100"/>
              <a:gd name="T8" fmla="*/ 156 w 267"/>
              <a:gd name="T9" fmla="*/ 100 h 100"/>
              <a:gd name="T10" fmla="*/ 200 w 267"/>
              <a:gd name="T11" fmla="*/ 0 h 100"/>
              <a:gd name="T12" fmla="*/ 245 w 267"/>
              <a:gd name="T13" fmla="*/ 100 h 100"/>
              <a:gd name="T14" fmla="*/ 267 w 267"/>
              <a:gd name="T15" fmla="*/ 5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" h="100">
                <a:moveTo>
                  <a:pt x="0" y="50"/>
                </a:moveTo>
                <a:lnTo>
                  <a:pt x="22" y="0"/>
                </a:lnTo>
                <a:lnTo>
                  <a:pt x="67" y="100"/>
                </a:lnTo>
                <a:lnTo>
                  <a:pt x="111" y="0"/>
                </a:lnTo>
                <a:lnTo>
                  <a:pt x="156" y="100"/>
                </a:lnTo>
                <a:lnTo>
                  <a:pt x="200" y="0"/>
                </a:lnTo>
                <a:lnTo>
                  <a:pt x="245" y="100"/>
                </a:lnTo>
                <a:lnTo>
                  <a:pt x="267" y="50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234" name="Line 226">
            <a:extLst>
              <a:ext uri="{FF2B5EF4-FFF2-40B4-BE49-F238E27FC236}">
                <a16:creationId xmlns:a16="http://schemas.microsoft.com/office/drawing/2014/main" id="{F043C1A0-E440-7DD7-7B65-3C4395A36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9575" y="3159125"/>
            <a:ext cx="1063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18" name="Oval 310">
            <a:extLst>
              <a:ext uri="{FF2B5EF4-FFF2-40B4-BE49-F238E27FC236}">
                <a16:creationId xmlns:a16="http://schemas.microsoft.com/office/drawing/2014/main" id="{6A77A611-ABE4-8CCC-C999-846E42FF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2927350"/>
            <a:ext cx="388937" cy="436563"/>
          </a:xfrm>
          <a:prstGeom prst="ellipse">
            <a:avLst/>
          </a:prstGeom>
          <a:solidFill>
            <a:srgbClr val="FFFFFF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9319" name="Freeform 311">
            <a:extLst>
              <a:ext uri="{FF2B5EF4-FFF2-40B4-BE49-F238E27FC236}">
                <a16:creationId xmlns:a16="http://schemas.microsoft.com/office/drawing/2014/main" id="{4958987C-A6B5-A230-136F-FA2D22F5B069}"/>
              </a:ext>
            </a:extLst>
          </p:cNvPr>
          <p:cNvSpPr>
            <a:spLocks/>
          </p:cNvSpPr>
          <p:nvPr/>
        </p:nvSpPr>
        <p:spPr bwMode="auto">
          <a:xfrm>
            <a:off x="862013" y="3059113"/>
            <a:ext cx="204787" cy="173037"/>
          </a:xfrm>
          <a:custGeom>
            <a:avLst/>
            <a:gdLst>
              <a:gd name="T0" fmla="*/ 129 w 129"/>
              <a:gd name="T1" fmla="*/ 0 h 109"/>
              <a:gd name="T2" fmla="*/ 63 w 129"/>
              <a:gd name="T3" fmla="*/ 0 h 109"/>
              <a:gd name="T4" fmla="*/ 63 w 129"/>
              <a:gd name="T5" fmla="*/ 109 h 109"/>
              <a:gd name="T6" fmla="*/ 0 w 129"/>
              <a:gd name="T7" fmla="*/ 109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" h="109">
                <a:moveTo>
                  <a:pt x="129" y="0"/>
                </a:moveTo>
                <a:lnTo>
                  <a:pt x="63" y="0"/>
                </a:lnTo>
                <a:lnTo>
                  <a:pt x="63" y="109"/>
                </a:lnTo>
                <a:lnTo>
                  <a:pt x="0" y="109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23" name="Line 315">
            <a:extLst>
              <a:ext uri="{FF2B5EF4-FFF2-40B4-BE49-F238E27FC236}">
                <a16:creationId xmlns:a16="http://schemas.microsoft.com/office/drawing/2014/main" id="{DD9DBF3E-35F1-528A-94E5-024D88DEA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895600"/>
            <a:ext cx="609600" cy="609600"/>
          </a:xfrm>
          <a:prstGeom prst="line">
            <a:avLst/>
          </a:prstGeom>
          <a:noFill/>
          <a:ln w="12700">
            <a:solidFill>
              <a:srgbClr val="C66B5A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9324" name="Text Box 316">
            <a:extLst>
              <a:ext uri="{FF2B5EF4-FFF2-40B4-BE49-F238E27FC236}">
                <a16:creationId xmlns:a16="http://schemas.microsoft.com/office/drawing/2014/main" id="{484D20FD-239E-B5AF-B8AA-EBABCBB4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3256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0">
                <a:solidFill>
                  <a:srgbClr val="C66B5A"/>
                </a:solidFill>
              </a:rPr>
              <a:t>t</a:t>
            </a:r>
            <a:r>
              <a:rPr lang="en-US" altLang="en-US" i="0" baseline="-25000">
                <a:solidFill>
                  <a:srgbClr val="C66B5A"/>
                </a:solidFill>
              </a:rPr>
              <a:t>r</a:t>
            </a:r>
            <a:r>
              <a:rPr lang="en-US" altLang="en-US" i="0">
                <a:solidFill>
                  <a:srgbClr val="C66B5A"/>
                </a:solidFill>
                <a:cs typeface="Arial" panose="020B0604020202020204" pitchFamily="34" charset="0"/>
              </a:rPr>
              <a:t>↑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>
            <a:extLst>
              <a:ext uri="{FF2B5EF4-FFF2-40B4-BE49-F238E27FC236}">
                <a16:creationId xmlns:a16="http://schemas.microsoft.com/office/drawing/2014/main" id="{B2FA31D2-EFC1-C8B1-8D93-8B9EFB5D7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altLang="en-US" sz="4000"/>
              <a:t>Design Rules of Thumb</a:t>
            </a:r>
          </a:p>
        </p:txBody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575C7F29-47E6-7262-876A-964CDA5CB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Transmission line effects should be considered when the rise or fall time of the input signal (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latin typeface="Times New Roman" panose="02020603050405020304" pitchFamily="18" charset="0"/>
              </a:rPr>
              <a:t>r</a:t>
            </a:r>
            <a:r>
              <a:rPr lang="en-US" altLang="en-US" sz="2400">
                <a:latin typeface="Times New Roman" panose="02020603050405020304" pitchFamily="18" charset="0"/>
              </a:rPr>
              <a:t>, t</a:t>
            </a:r>
            <a:r>
              <a:rPr lang="en-US" altLang="en-US" sz="2400" baseline="-25000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) is smaller than the time-of-flight of the transmission line (</a:t>
            </a:r>
            <a:r>
              <a:rPr lang="en-US" altLang="en-US" sz="2400" i="1">
                <a:latin typeface="Times New Roman" panose="02020603050405020304" pitchFamily="18" charset="0"/>
              </a:rPr>
              <a:t>t</a:t>
            </a:r>
            <a:r>
              <a:rPr lang="en-US" altLang="en-US" sz="2400" baseline="-25000">
                <a:latin typeface="Times New Roman" panose="02020603050405020304" pitchFamily="18" charset="0"/>
              </a:rPr>
              <a:t>flight</a:t>
            </a:r>
            <a:r>
              <a:rPr lang="en-US" altLang="en-US" sz="2400">
                <a:latin typeface="Times New Roman" panose="02020603050405020304" pitchFamily="18" charset="0"/>
              </a:rPr>
              <a:t>)</a:t>
            </a:r>
            <a:r>
              <a:rPr lang="en-US" altLang="en-US" sz="2400" i="1">
                <a:latin typeface="Times New Roman" panose="02020603050405020304" pitchFamily="18" charset="0"/>
              </a:rPr>
              <a:t>.</a:t>
            </a:r>
            <a:endParaRPr lang="en-US" altLang="en-US" sz="2400">
              <a:latin typeface="Times New Roman" panose="02020603050405020304" pitchFamily="18" charset="0"/>
            </a:endParaRPr>
          </a:p>
          <a:p>
            <a:pPr lvl="1" algn="ctr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i="1">
                <a:solidFill>
                  <a:srgbClr val="C66B5A"/>
                </a:solidFill>
              </a:rPr>
              <a:t>t</a:t>
            </a:r>
            <a:r>
              <a:rPr lang="en-US" altLang="en-US" i="1" baseline="-25000">
                <a:solidFill>
                  <a:srgbClr val="C66B5A"/>
                </a:solidFill>
              </a:rPr>
              <a:t>r</a:t>
            </a:r>
            <a:r>
              <a:rPr lang="en-US" altLang="en-US">
                <a:solidFill>
                  <a:srgbClr val="C66B5A"/>
                </a:solidFill>
              </a:rPr>
              <a:t> (</a:t>
            </a:r>
            <a:r>
              <a:rPr lang="en-US" altLang="en-US" i="1">
                <a:solidFill>
                  <a:srgbClr val="C66B5A"/>
                </a:solidFill>
              </a:rPr>
              <a:t>t</a:t>
            </a:r>
            <a:r>
              <a:rPr lang="en-US" altLang="en-US" i="1" baseline="-25000">
                <a:solidFill>
                  <a:srgbClr val="C66B5A"/>
                </a:solidFill>
              </a:rPr>
              <a:t>f</a:t>
            </a:r>
            <a:r>
              <a:rPr lang="en-US" altLang="en-US">
                <a:solidFill>
                  <a:srgbClr val="C66B5A"/>
                </a:solidFill>
              </a:rPr>
              <a:t>) &lt;&lt; 2.5 </a:t>
            </a:r>
            <a:r>
              <a:rPr lang="en-US" altLang="en-US" i="1">
                <a:solidFill>
                  <a:srgbClr val="C66B5A"/>
                </a:solidFill>
              </a:rPr>
              <a:t>t</a:t>
            </a:r>
            <a:r>
              <a:rPr lang="en-US" altLang="en-US" i="1" baseline="-25000">
                <a:solidFill>
                  <a:srgbClr val="C66B5A"/>
                </a:solidFill>
              </a:rPr>
              <a:t>flight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Transmission line effects should only be considered when the total resistance of the wire is limited:</a:t>
            </a:r>
            <a:br>
              <a:rPr lang="en-US" altLang="en-US" sz="2400">
                <a:latin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</a:rPr>
              <a:t>			</a:t>
            </a:r>
            <a:r>
              <a:rPr lang="en-US" altLang="en-US" sz="2800" i="1">
                <a:solidFill>
                  <a:srgbClr val="C66B5A"/>
                </a:solidFill>
              </a:rPr>
              <a:t>R &lt; 5 Z</a:t>
            </a:r>
            <a:r>
              <a:rPr lang="en-US" altLang="en-US" sz="2800" i="1" baseline="-25000">
                <a:solidFill>
                  <a:srgbClr val="C66B5A"/>
                </a:solidFill>
              </a:rPr>
              <a:t>0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>
                <a:latin typeface="Times New Roman" panose="02020603050405020304" pitchFamily="18" charset="0"/>
              </a:rPr>
              <a:t>The transmission line is considered lossless when the total resistance is substantially smaller than the characteristic impedance, </a:t>
            </a:r>
            <a:br>
              <a:rPr lang="en-US" altLang="en-US" sz="2400">
                <a:latin typeface="Times New Roman" panose="02020603050405020304" pitchFamily="18" charset="0"/>
              </a:rPr>
            </a:br>
            <a:r>
              <a:rPr lang="en-US" altLang="en-US" sz="2400">
                <a:latin typeface="Times New Roman" panose="02020603050405020304" pitchFamily="18" charset="0"/>
              </a:rPr>
              <a:t>			</a:t>
            </a:r>
            <a:r>
              <a:rPr lang="en-US" altLang="en-US" sz="2800" i="1">
                <a:solidFill>
                  <a:srgbClr val="C66B5A"/>
                </a:solidFill>
              </a:rPr>
              <a:t>R &lt; Z</a:t>
            </a:r>
            <a:r>
              <a:rPr lang="en-US" altLang="en-US" sz="2800" i="1" baseline="-25000">
                <a:solidFill>
                  <a:srgbClr val="C66B5A"/>
                </a:solidFill>
              </a:rPr>
              <a:t>0</a:t>
            </a:r>
            <a:r>
              <a:rPr lang="en-US" altLang="en-US" sz="2800" i="1">
                <a:solidFill>
                  <a:srgbClr val="C66B5A"/>
                </a:solidFill>
              </a:rPr>
              <a:t>/</a:t>
            </a:r>
            <a:r>
              <a:rPr lang="en-US" altLang="en-US" sz="2800">
                <a:solidFill>
                  <a:srgbClr val="C66B5A"/>
                </a:solidFill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>
            <a:extLst>
              <a:ext uri="{FF2B5EF4-FFF2-40B4-BE49-F238E27FC236}">
                <a16:creationId xmlns:a16="http://schemas.microsoft.com/office/drawing/2014/main" id="{6CB1439D-89C1-B395-1976-59F05D6927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/>
          <a:lstStyle/>
          <a:p>
            <a:r>
              <a:rPr lang="en-US" altLang="en-US"/>
              <a:t>Should we be worried?</a:t>
            </a:r>
          </a:p>
        </p:txBody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CDDB59DA-B9FD-AAD3-7ECC-7FE2FC933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5400" y="3276600"/>
            <a:ext cx="3816350" cy="1376363"/>
          </a:xfrm>
        </p:spPr>
        <p:txBody>
          <a:bodyPr/>
          <a:lstStyle/>
          <a:p>
            <a:r>
              <a:rPr lang="en-US" altLang="en-US" sz="2000"/>
              <a:t>Transmission line effects cause overshooting and </a:t>
            </a:r>
            <a:r>
              <a:rPr lang="en-US" altLang="en-US" sz="2000">
                <a:solidFill>
                  <a:schemeClr val="folHlink"/>
                </a:solidFill>
              </a:rPr>
              <a:t>non-monotonic behavior</a:t>
            </a:r>
            <a:endParaRPr lang="en-US" altLang="en-US" sz="1800"/>
          </a:p>
        </p:txBody>
      </p:sp>
      <p:pic>
        <p:nvPicPr>
          <p:cNvPr id="933892" name="Picture 4">
            <a:extLst>
              <a:ext uri="{FF2B5EF4-FFF2-40B4-BE49-F238E27FC236}">
                <a16:creationId xmlns:a16="http://schemas.microsoft.com/office/drawing/2014/main" id="{73614637-5C13-5A0D-CC0A-6F7073046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4768850" cy="3578225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6600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</p:pic>
      <p:sp>
        <p:nvSpPr>
          <p:cNvPr id="933893" name="Text Box 5">
            <a:extLst>
              <a:ext uri="{FF2B5EF4-FFF2-40B4-BE49-F238E27FC236}">
                <a16:creationId xmlns:a16="http://schemas.microsoft.com/office/drawing/2014/main" id="{9C7FABB5-88C6-824E-E84E-C9E213A78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4781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 b="1" i="0">
                <a:solidFill>
                  <a:schemeClr val="folHlink"/>
                </a:solidFill>
                <a:latin typeface="Times New Roman" panose="02020603050405020304" pitchFamily="18" charset="0"/>
              </a:rPr>
              <a:t>Clock signals in 400 MHz IBM Microprocessor</a:t>
            </a:r>
          </a:p>
          <a:p>
            <a:pPr algn="ctr"/>
            <a:r>
              <a:rPr lang="en-US" altLang="en-US" sz="1800" b="1" i="0">
                <a:solidFill>
                  <a:schemeClr val="folHlink"/>
                </a:solidFill>
                <a:latin typeface="Times New Roman" panose="02020603050405020304" pitchFamily="18" charset="0"/>
              </a:rPr>
              <a:t>(measured using e-beam prober) [Restle98]</a:t>
            </a:r>
            <a:endParaRPr lang="en-US" altLang="en-US" sz="1800" i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2">
            <a:extLst>
              <a:ext uri="{FF2B5EF4-FFF2-40B4-BE49-F238E27FC236}">
                <a16:creationId xmlns:a16="http://schemas.microsoft.com/office/drawing/2014/main" id="{64D07674-5D32-6ABD-ACC9-29F2CE4E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altLang="en-US" sz="4000"/>
              <a:t>Matched Termination</a:t>
            </a:r>
          </a:p>
        </p:txBody>
      </p:sp>
      <p:sp>
        <p:nvSpPr>
          <p:cNvPr id="1040395" name="Rectangle 11">
            <a:extLst>
              <a:ext uri="{FF2B5EF4-FFF2-40B4-BE49-F238E27FC236}">
                <a16:creationId xmlns:a16="http://schemas.microsoft.com/office/drawing/2014/main" id="{4849546B-751B-D601-21EB-D1ADBF75A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4146550"/>
            <a:ext cx="1162050" cy="1766888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396" name="Rectangle 12">
            <a:extLst>
              <a:ext uri="{FF2B5EF4-FFF2-40B4-BE49-F238E27FC236}">
                <a16:creationId xmlns:a16="http://schemas.microsoft.com/office/drawing/2014/main" id="{8DA662D3-C1CD-1B86-C8A6-12B38176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1379538"/>
            <a:ext cx="1751012" cy="2057400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397" name="Freeform 13">
            <a:extLst>
              <a:ext uri="{FF2B5EF4-FFF2-40B4-BE49-F238E27FC236}">
                <a16:creationId xmlns:a16="http://schemas.microsoft.com/office/drawing/2014/main" id="{5C733F46-F15D-0D39-1124-29FF796BBCFD}"/>
              </a:ext>
            </a:extLst>
          </p:cNvPr>
          <p:cNvSpPr>
            <a:spLocks noEditPoints="1"/>
          </p:cNvSpPr>
          <p:nvPr/>
        </p:nvSpPr>
        <p:spPr bwMode="auto">
          <a:xfrm>
            <a:off x="1592263" y="2130425"/>
            <a:ext cx="458787" cy="968375"/>
          </a:xfrm>
          <a:custGeom>
            <a:avLst/>
            <a:gdLst>
              <a:gd name="T0" fmla="*/ 289 w 289"/>
              <a:gd name="T1" fmla="*/ 0 h 610"/>
              <a:gd name="T2" fmla="*/ 0 w 289"/>
              <a:gd name="T3" fmla="*/ 0 h 610"/>
              <a:gd name="T4" fmla="*/ 0 w 289"/>
              <a:gd name="T5" fmla="*/ 137 h 610"/>
              <a:gd name="T6" fmla="*/ 0 w 289"/>
              <a:gd name="T7" fmla="*/ 478 h 610"/>
              <a:gd name="T8" fmla="*/ 0 w 289"/>
              <a:gd name="T9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610">
                <a:moveTo>
                  <a:pt x="289" y="0"/>
                </a:moveTo>
                <a:lnTo>
                  <a:pt x="0" y="0"/>
                </a:lnTo>
                <a:lnTo>
                  <a:pt x="0" y="137"/>
                </a:lnTo>
                <a:moveTo>
                  <a:pt x="0" y="478"/>
                </a:moveTo>
                <a:lnTo>
                  <a:pt x="0" y="6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398" name="Freeform 14">
            <a:extLst>
              <a:ext uri="{FF2B5EF4-FFF2-40B4-BE49-F238E27FC236}">
                <a16:creationId xmlns:a16="http://schemas.microsoft.com/office/drawing/2014/main" id="{693AA2BD-C8DD-A327-B155-F8C95A462B91}"/>
              </a:ext>
            </a:extLst>
          </p:cNvPr>
          <p:cNvSpPr>
            <a:spLocks/>
          </p:cNvSpPr>
          <p:nvPr/>
        </p:nvSpPr>
        <p:spPr bwMode="auto">
          <a:xfrm>
            <a:off x="1406525" y="3098800"/>
            <a:ext cx="369888" cy="1588"/>
          </a:xfrm>
          <a:custGeom>
            <a:avLst/>
            <a:gdLst>
              <a:gd name="T0" fmla="*/ 233 w 233"/>
              <a:gd name="T1" fmla="*/ 117 w 233"/>
              <a:gd name="T2" fmla="*/ 0 w 2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33">
                <a:moveTo>
                  <a:pt x="233" y="0"/>
                </a:moveTo>
                <a:lnTo>
                  <a:pt x="11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399" name="Freeform 15">
            <a:extLst>
              <a:ext uri="{FF2B5EF4-FFF2-40B4-BE49-F238E27FC236}">
                <a16:creationId xmlns:a16="http://schemas.microsoft.com/office/drawing/2014/main" id="{E1B6A1E4-7D77-80D0-7377-360F681E61B3}"/>
              </a:ext>
            </a:extLst>
          </p:cNvPr>
          <p:cNvSpPr>
            <a:spLocks/>
          </p:cNvSpPr>
          <p:nvPr/>
        </p:nvSpPr>
        <p:spPr bwMode="auto">
          <a:xfrm>
            <a:off x="1477963" y="3170238"/>
            <a:ext cx="227012" cy="1587"/>
          </a:xfrm>
          <a:custGeom>
            <a:avLst/>
            <a:gdLst>
              <a:gd name="T0" fmla="*/ 143 w 143"/>
              <a:gd name="T1" fmla="*/ 72 w 143"/>
              <a:gd name="T2" fmla="*/ 0 w 14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3">
                <a:moveTo>
                  <a:pt x="143" y="0"/>
                </a:moveTo>
                <a:lnTo>
                  <a:pt x="7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0" name="Freeform 16">
            <a:extLst>
              <a:ext uri="{FF2B5EF4-FFF2-40B4-BE49-F238E27FC236}">
                <a16:creationId xmlns:a16="http://schemas.microsoft.com/office/drawing/2014/main" id="{2297B0EC-BC1B-1A4B-8421-1830E8105EA8}"/>
              </a:ext>
            </a:extLst>
          </p:cNvPr>
          <p:cNvSpPr>
            <a:spLocks/>
          </p:cNvSpPr>
          <p:nvPr/>
        </p:nvSpPr>
        <p:spPr bwMode="auto">
          <a:xfrm>
            <a:off x="1535113" y="3251200"/>
            <a:ext cx="112712" cy="1588"/>
          </a:xfrm>
          <a:custGeom>
            <a:avLst/>
            <a:gdLst>
              <a:gd name="T0" fmla="*/ 71 w 71"/>
              <a:gd name="T1" fmla="*/ 36 w 71"/>
              <a:gd name="T2" fmla="*/ 0 w 7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1">
                <a:moveTo>
                  <a:pt x="71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1" name="Freeform 17">
            <a:extLst>
              <a:ext uri="{FF2B5EF4-FFF2-40B4-BE49-F238E27FC236}">
                <a16:creationId xmlns:a16="http://schemas.microsoft.com/office/drawing/2014/main" id="{0EED3A0A-2D5A-FCA4-6781-432CFA87B2AC}"/>
              </a:ext>
            </a:extLst>
          </p:cNvPr>
          <p:cNvSpPr>
            <a:spLocks/>
          </p:cNvSpPr>
          <p:nvPr/>
        </p:nvSpPr>
        <p:spPr bwMode="auto">
          <a:xfrm>
            <a:off x="6804025" y="3090863"/>
            <a:ext cx="371475" cy="1587"/>
          </a:xfrm>
          <a:custGeom>
            <a:avLst/>
            <a:gdLst>
              <a:gd name="T0" fmla="*/ 234 w 234"/>
              <a:gd name="T1" fmla="*/ 117 w 234"/>
              <a:gd name="T2" fmla="*/ 0 w 23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34">
                <a:moveTo>
                  <a:pt x="234" y="0"/>
                </a:moveTo>
                <a:lnTo>
                  <a:pt x="11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2" name="Freeform 18">
            <a:extLst>
              <a:ext uri="{FF2B5EF4-FFF2-40B4-BE49-F238E27FC236}">
                <a16:creationId xmlns:a16="http://schemas.microsoft.com/office/drawing/2014/main" id="{19FCD3A5-94DF-51F1-6478-93191C83FD18}"/>
              </a:ext>
            </a:extLst>
          </p:cNvPr>
          <p:cNvSpPr>
            <a:spLocks/>
          </p:cNvSpPr>
          <p:nvPr/>
        </p:nvSpPr>
        <p:spPr bwMode="auto">
          <a:xfrm>
            <a:off x="6877050" y="3162300"/>
            <a:ext cx="225425" cy="1588"/>
          </a:xfrm>
          <a:custGeom>
            <a:avLst/>
            <a:gdLst>
              <a:gd name="T0" fmla="*/ 142 w 142"/>
              <a:gd name="T1" fmla="*/ 71 w 142"/>
              <a:gd name="T2" fmla="*/ 0 w 14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2">
                <a:moveTo>
                  <a:pt x="142" y="0"/>
                </a:moveTo>
                <a:lnTo>
                  <a:pt x="7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3" name="Freeform 19">
            <a:extLst>
              <a:ext uri="{FF2B5EF4-FFF2-40B4-BE49-F238E27FC236}">
                <a16:creationId xmlns:a16="http://schemas.microsoft.com/office/drawing/2014/main" id="{05BD8CFF-8097-7497-3A0D-6506D87E3D55}"/>
              </a:ext>
            </a:extLst>
          </p:cNvPr>
          <p:cNvSpPr>
            <a:spLocks/>
          </p:cNvSpPr>
          <p:nvPr/>
        </p:nvSpPr>
        <p:spPr bwMode="auto">
          <a:xfrm>
            <a:off x="6932613" y="3243263"/>
            <a:ext cx="112712" cy="1587"/>
          </a:xfrm>
          <a:custGeom>
            <a:avLst/>
            <a:gdLst>
              <a:gd name="T0" fmla="*/ 71 w 71"/>
              <a:gd name="T1" fmla="*/ 36 w 71"/>
              <a:gd name="T2" fmla="*/ 0 w 7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1">
                <a:moveTo>
                  <a:pt x="71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4" name="Rectangle 20">
            <a:extLst>
              <a:ext uri="{FF2B5EF4-FFF2-40B4-BE49-F238E27FC236}">
                <a16:creationId xmlns:a16="http://schemas.microsoft.com/office/drawing/2014/main" id="{6C5FDC7B-42BC-F2B7-557A-3C5F674D9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993900"/>
            <a:ext cx="565150" cy="2809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405" name="Rectangle 21">
            <a:extLst>
              <a:ext uri="{FF2B5EF4-FFF2-40B4-BE49-F238E27FC236}">
                <a16:creationId xmlns:a16="http://schemas.microsoft.com/office/drawing/2014/main" id="{B7600A2F-7D53-32CE-CF44-94C41A82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2316163"/>
            <a:ext cx="274638" cy="5556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6" name="Oval 22">
            <a:extLst>
              <a:ext uri="{FF2B5EF4-FFF2-40B4-BE49-F238E27FC236}">
                <a16:creationId xmlns:a16="http://schemas.microsoft.com/office/drawing/2014/main" id="{F4362956-9A6B-0581-D084-6B489F7A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1928813"/>
            <a:ext cx="411162" cy="411162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7" name="Freeform 23">
            <a:extLst>
              <a:ext uri="{FF2B5EF4-FFF2-40B4-BE49-F238E27FC236}">
                <a16:creationId xmlns:a16="http://schemas.microsoft.com/office/drawing/2014/main" id="{72A40E36-F4C4-D1EE-16A6-8F87FE541892}"/>
              </a:ext>
            </a:extLst>
          </p:cNvPr>
          <p:cNvSpPr>
            <a:spLocks/>
          </p:cNvSpPr>
          <p:nvPr/>
        </p:nvSpPr>
        <p:spPr bwMode="auto">
          <a:xfrm>
            <a:off x="3535363" y="1928813"/>
            <a:ext cx="2533650" cy="411162"/>
          </a:xfrm>
          <a:custGeom>
            <a:avLst/>
            <a:gdLst>
              <a:gd name="T0" fmla="*/ 314 w 314"/>
              <a:gd name="T1" fmla="*/ 0 h 51"/>
              <a:gd name="T2" fmla="*/ 25 w 314"/>
              <a:gd name="T3" fmla="*/ 0 h 51"/>
              <a:gd name="T4" fmla="*/ 0 w 314"/>
              <a:gd name="T5" fmla="*/ 25 h 51"/>
              <a:gd name="T6" fmla="*/ 25 w 314"/>
              <a:gd name="T7" fmla="*/ 51 h 51"/>
              <a:gd name="T8" fmla="*/ 314 w 314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51">
                <a:moveTo>
                  <a:pt x="314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39"/>
                  <a:pt x="11" y="51"/>
                  <a:pt x="25" y="51"/>
                </a:cubicBezTo>
                <a:cubicBezTo>
                  <a:pt x="314" y="51"/>
                  <a:pt x="314" y="51"/>
                  <a:pt x="314" y="5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8" name="Line 24">
            <a:extLst>
              <a:ext uri="{FF2B5EF4-FFF2-40B4-BE49-F238E27FC236}">
                <a16:creationId xmlns:a16="http://schemas.microsoft.com/office/drawing/2014/main" id="{75E2C6A7-8099-848B-B831-C1969716E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200" y="2130425"/>
            <a:ext cx="9191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09" name="Freeform 25">
            <a:extLst>
              <a:ext uri="{FF2B5EF4-FFF2-40B4-BE49-F238E27FC236}">
                <a16:creationId xmlns:a16="http://schemas.microsoft.com/office/drawing/2014/main" id="{2EEB4D3C-533B-E4AA-6946-44FEB98C261C}"/>
              </a:ext>
            </a:extLst>
          </p:cNvPr>
          <p:cNvSpPr>
            <a:spLocks/>
          </p:cNvSpPr>
          <p:nvPr/>
        </p:nvSpPr>
        <p:spPr bwMode="auto">
          <a:xfrm>
            <a:off x="6069013" y="2130425"/>
            <a:ext cx="920750" cy="185738"/>
          </a:xfrm>
          <a:custGeom>
            <a:avLst/>
            <a:gdLst>
              <a:gd name="T0" fmla="*/ 0 w 580"/>
              <a:gd name="T1" fmla="*/ 0 h 117"/>
              <a:gd name="T2" fmla="*/ 580 w 580"/>
              <a:gd name="T3" fmla="*/ 0 h 117"/>
              <a:gd name="T4" fmla="*/ 580 w 580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0" h="117">
                <a:moveTo>
                  <a:pt x="0" y="0"/>
                </a:moveTo>
                <a:lnTo>
                  <a:pt x="580" y="0"/>
                </a:lnTo>
                <a:lnTo>
                  <a:pt x="580" y="11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10" name="Line 26">
            <a:extLst>
              <a:ext uri="{FF2B5EF4-FFF2-40B4-BE49-F238E27FC236}">
                <a16:creationId xmlns:a16="http://schemas.microsoft.com/office/drawing/2014/main" id="{21BAB985-715D-13DE-3809-1A10DDC94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2871788"/>
            <a:ext cx="1587" cy="2190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11" name="Rectangle 27">
            <a:extLst>
              <a:ext uri="{FF2B5EF4-FFF2-40B4-BE49-F238E27FC236}">
                <a16:creationId xmlns:a16="http://schemas.microsoft.com/office/drawing/2014/main" id="{93DADDCF-3725-86DB-C48F-518E19B6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24479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Z</a:t>
            </a:r>
            <a:endParaRPr lang="en-US" altLang="en-US"/>
          </a:p>
        </p:txBody>
      </p:sp>
      <p:sp>
        <p:nvSpPr>
          <p:cNvPr id="1040412" name="Rectangle 28">
            <a:extLst>
              <a:ext uri="{FF2B5EF4-FFF2-40B4-BE49-F238E27FC236}">
                <a16:creationId xmlns:a16="http://schemas.microsoft.com/office/drawing/2014/main" id="{0A5E972D-73A7-1072-F715-7FB787A2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2578100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0413" name="Rectangle 29">
            <a:extLst>
              <a:ext uri="{FF2B5EF4-FFF2-40B4-BE49-F238E27FC236}">
                <a16:creationId xmlns:a16="http://schemas.microsoft.com/office/drawing/2014/main" id="{46B2ECC4-3B6E-DFDE-1168-E3487160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24384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Z</a:t>
            </a:r>
            <a:endParaRPr lang="en-US" altLang="en-US"/>
          </a:p>
        </p:txBody>
      </p:sp>
      <p:sp>
        <p:nvSpPr>
          <p:cNvPr id="1040414" name="Rectangle 30">
            <a:extLst>
              <a:ext uri="{FF2B5EF4-FFF2-40B4-BE49-F238E27FC236}">
                <a16:creationId xmlns:a16="http://schemas.microsoft.com/office/drawing/2014/main" id="{63D4B565-4AF7-55D1-4347-B970827BC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2565400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L</a:t>
            </a:r>
            <a:endParaRPr lang="en-US" altLang="en-US"/>
          </a:p>
        </p:txBody>
      </p:sp>
      <p:sp>
        <p:nvSpPr>
          <p:cNvPr id="1040415" name="Rectangle 31">
            <a:extLst>
              <a:ext uri="{FF2B5EF4-FFF2-40B4-BE49-F238E27FC236}">
                <a16:creationId xmlns:a16="http://schemas.microsoft.com/office/drawing/2014/main" id="{CB708B00-787F-B8D2-FE6C-D43BA613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6463" y="16033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Z</a:t>
            </a:r>
            <a:endParaRPr lang="en-US" altLang="en-US"/>
          </a:p>
        </p:txBody>
      </p:sp>
      <p:sp>
        <p:nvSpPr>
          <p:cNvPr id="1040416" name="Rectangle 32">
            <a:extLst>
              <a:ext uri="{FF2B5EF4-FFF2-40B4-BE49-F238E27FC236}">
                <a16:creationId xmlns:a16="http://schemas.microsoft.com/office/drawing/2014/main" id="{F7C29150-0783-F9BC-F62E-2E900F558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30375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0417" name="Rectangle 33">
            <a:extLst>
              <a:ext uri="{FF2B5EF4-FFF2-40B4-BE49-F238E27FC236}">
                <a16:creationId xmlns:a16="http://schemas.microsoft.com/office/drawing/2014/main" id="{066AEDFF-210E-E486-6414-979715A0B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29000"/>
            <a:ext cx="300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</a:rPr>
              <a:t>Series Source Termination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1040418" name="Freeform 34">
            <a:extLst>
              <a:ext uri="{FF2B5EF4-FFF2-40B4-BE49-F238E27FC236}">
                <a16:creationId xmlns:a16="http://schemas.microsoft.com/office/drawing/2014/main" id="{C5472358-4DE0-FC53-412C-39D4521B31FD}"/>
              </a:ext>
            </a:extLst>
          </p:cNvPr>
          <p:cNvSpPr>
            <a:spLocks noEditPoints="1"/>
          </p:cNvSpPr>
          <p:nvPr/>
        </p:nvSpPr>
        <p:spPr bwMode="auto">
          <a:xfrm>
            <a:off x="1592263" y="4541838"/>
            <a:ext cx="458787" cy="968375"/>
          </a:xfrm>
          <a:custGeom>
            <a:avLst/>
            <a:gdLst>
              <a:gd name="T0" fmla="*/ 289 w 289"/>
              <a:gd name="T1" fmla="*/ 0 h 610"/>
              <a:gd name="T2" fmla="*/ 0 w 289"/>
              <a:gd name="T3" fmla="*/ 0 h 610"/>
              <a:gd name="T4" fmla="*/ 0 w 289"/>
              <a:gd name="T5" fmla="*/ 138 h 610"/>
              <a:gd name="T6" fmla="*/ 0 w 289"/>
              <a:gd name="T7" fmla="*/ 478 h 610"/>
              <a:gd name="T8" fmla="*/ 0 w 289"/>
              <a:gd name="T9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610">
                <a:moveTo>
                  <a:pt x="289" y="0"/>
                </a:moveTo>
                <a:lnTo>
                  <a:pt x="0" y="0"/>
                </a:lnTo>
                <a:lnTo>
                  <a:pt x="0" y="138"/>
                </a:lnTo>
                <a:moveTo>
                  <a:pt x="0" y="478"/>
                </a:moveTo>
                <a:lnTo>
                  <a:pt x="0" y="61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19" name="Freeform 35">
            <a:extLst>
              <a:ext uri="{FF2B5EF4-FFF2-40B4-BE49-F238E27FC236}">
                <a16:creationId xmlns:a16="http://schemas.microsoft.com/office/drawing/2014/main" id="{7D6DBA64-5C65-D86B-46C3-37A954A3C340}"/>
              </a:ext>
            </a:extLst>
          </p:cNvPr>
          <p:cNvSpPr>
            <a:spLocks/>
          </p:cNvSpPr>
          <p:nvPr/>
        </p:nvSpPr>
        <p:spPr bwMode="auto">
          <a:xfrm>
            <a:off x="1406525" y="5510213"/>
            <a:ext cx="369888" cy="1587"/>
          </a:xfrm>
          <a:custGeom>
            <a:avLst/>
            <a:gdLst>
              <a:gd name="T0" fmla="*/ 233 w 233"/>
              <a:gd name="T1" fmla="*/ 117 w 233"/>
              <a:gd name="T2" fmla="*/ 0 w 23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33">
                <a:moveTo>
                  <a:pt x="233" y="0"/>
                </a:moveTo>
                <a:lnTo>
                  <a:pt x="11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0" name="Freeform 36">
            <a:extLst>
              <a:ext uri="{FF2B5EF4-FFF2-40B4-BE49-F238E27FC236}">
                <a16:creationId xmlns:a16="http://schemas.microsoft.com/office/drawing/2014/main" id="{5AADB02D-AA6A-0326-6440-7E6E100505D4}"/>
              </a:ext>
            </a:extLst>
          </p:cNvPr>
          <p:cNvSpPr>
            <a:spLocks/>
          </p:cNvSpPr>
          <p:nvPr/>
        </p:nvSpPr>
        <p:spPr bwMode="auto">
          <a:xfrm>
            <a:off x="1477963" y="5583238"/>
            <a:ext cx="227012" cy="1587"/>
          </a:xfrm>
          <a:custGeom>
            <a:avLst/>
            <a:gdLst>
              <a:gd name="T0" fmla="*/ 143 w 143"/>
              <a:gd name="T1" fmla="*/ 72 w 143"/>
              <a:gd name="T2" fmla="*/ 0 w 14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3">
                <a:moveTo>
                  <a:pt x="143" y="0"/>
                </a:moveTo>
                <a:lnTo>
                  <a:pt x="7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1" name="Freeform 37">
            <a:extLst>
              <a:ext uri="{FF2B5EF4-FFF2-40B4-BE49-F238E27FC236}">
                <a16:creationId xmlns:a16="http://schemas.microsoft.com/office/drawing/2014/main" id="{B37AD629-3482-5CF5-9923-0CFA1573BC09}"/>
              </a:ext>
            </a:extLst>
          </p:cNvPr>
          <p:cNvSpPr>
            <a:spLocks/>
          </p:cNvSpPr>
          <p:nvPr/>
        </p:nvSpPr>
        <p:spPr bwMode="auto">
          <a:xfrm>
            <a:off x="1535113" y="5664200"/>
            <a:ext cx="112712" cy="1588"/>
          </a:xfrm>
          <a:custGeom>
            <a:avLst/>
            <a:gdLst>
              <a:gd name="T0" fmla="*/ 71 w 71"/>
              <a:gd name="T1" fmla="*/ 36 w 71"/>
              <a:gd name="T2" fmla="*/ 0 w 7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1">
                <a:moveTo>
                  <a:pt x="71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2" name="Freeform 38">
            <a:extLst>
              <a:ext uri="{FF2B5EF4-FFF2-40B4-BE49-F238E27FC236}">
                <a16:creationId xmlns:a16="http://schemas.microsoft.com/office/drawing/2014/main" id="{77A74439-C01D-5980-4972-CC3525852958}"/>
              </a:ext>
            </a:extLst>
          </p:cNvPr>
          <p:cNvSpPr>
            <a:spLocks/>
          </p:cNvSpPr>
          <p:nvPr/>
        </p:nvSpPr>
        <p:spPr bwMode="auto">
          <a:xfrm>
            <a:off x="6804025" y="5502275"/>
            <a:ext cx="371475" cy="1588"/>
          </a:xfrm>
          <a:custGeom>
            <a:avLst/>
            <a:gdLst>
              <a:gd name="T0" fmla="*/ 234 w 234"/>
              <a:gd name="T1" fmla="*/ 117 w 234"/>
              <a:gd name="T2" fmla="*/ 0 w 23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234">
                <a:moveTo>
                  <a:pt x="234" y="0"/>
                </a:moveTo>
                <a:lnTo>
                  <a:pt x="117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3" name="Freeform 39">
            <a:extLst>
              <a:ext uri="{FF2B5EF4-FFF2-40B4-BE49-F238E27FC236}">
                <a16:creationId xmlns:a16="http://schemas.microsoft.com/office/drawing/2014/main" id="{C9B09BC4-C33D-B49E-6944-F75AAAC4D593}"/>
              </a:ext>
            </a:extLst>
          </p:cNvPr>
          <p:cNvSpPr>
            <a:spLocks/>
          </p:cNvSpPr>
          <p:nvPr/>
        </p:nvSpPr>
        <p:spPr bwMode="auto">
          <a:xfrm>
            <a:off x="6877050" y="5575300"/>
            <a:ext cx="225425" cy="1588"/>
          </a:xfrm>
          <a:custGeom>
            <a:avLst/>
            <a:gdLst>
              <a:gd name="T0" fmla="*/ 142 w 142"/>
              <a:gd name="T1" fmla="*/ 71 w 142"/>
              <a:gd name="T2" fmla="*/ 0 w 14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142">
                <a:moveTo>
                  <a:pt x="142" y="0"/>
                </a:moveTo>
                <a:lnTo>
                  <a:pt x="71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4" name="Freeform 40">
            <a:extLst>
              <a:ext uri="{FF2B5EF4-FFF2-40B4-BE49-F238E27FC236}">
                <a16:creationId xmlns:a16="http://schemas.microsoft.com/office/drawing/2014/main" id="{2ADF6E3F-72B5-9A3E-9C62-E00FF86865C8}"/>
              </a:ext>
            </a:extLst>
          </p:cNvPr>
          <p:cNvSpPr>
            <a:spLocks/>
          </p:cNvSpPr>
          <p:nvPr/>
        </p:nvSpPr>
        <p:spPr bwMode="auto">
          <a:xfrm>
            <a:off x="6932613" y="5656263"/>
            <a:ext cx="112712" cy="1587"/>
          </a:xfrm>
          <a:custGeom>
            <a:avLst/>
            <a:gdLst>
              <a:gd name="T0" fmla="*/ 71 w 71"/>
              <a:gd name="T1" fmla="*/ 36 w 71"/>
              <a:gd name="T2" fmla="*/ 0 w 7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1">
                <a:moveTo>
                  <a:pt x="71" y="0"/>
                </a:moveTo>
                <a:lnTo>
                  <a:pt x="36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5" name="Rectangle 41">
            <a:extLst>
              <a:ext uri="{FF2B5EF4-FFF2-40B4-BE49-F238E27FC236}">
                <a16:creationId xmlns:a16="http://schemas.microsoft.com/office/drawing/2014/main" id="{8EAFB8E9-F14F-3F2C-11C0-BB72E608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405313"/>
            <a:ext cx="565150" cy="2825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6" name="Rectangle 42">
            <a:extLst>
              <a:ext uri="{FF2B5EF4-FFF2-40B4-BE49-F238E27FC236}">
                <a16:creationId xmlns:a16="http://schemas.microsoft.com/office/drawing/2014/main" id="{161684A2-2674-445D-D66E-0600BE158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1650" y="4727575"/>
            <a:ext cx="274638" cy="5572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427" name="Oval 43">
            <a:extLst>
              <a:ext uri="{FF2B5EF4-FFF2-40B4-BE49-F238E27FC236}">
                <a16:creationId xmlns:a16="http://schemas.microsoft.com/office/drawing/2014/main" id="{2F3CDB9F-DE91-223C-F9C6-238DE0A10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463" y="4340225"/>
            <a:ext cx="411162" cy="411163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8" name="Freeform 44">
            <a:extLst>
              <a:ext uri="{FF2B5EF4-FFF2-40B4-BE49-F238E27FC236}">
                <a16:creationId xmlns:a16="http://schemas.microsoft.com/office/drawing/2014/main" id="{EFC01272-D35D-B7F5-3A68-E7A30B6A6CB6}"/>
              </a:ext>
            </a:extLst>
          </p:cNvPr>
          <p:cNvSpPr>
            <a:spLocks/>
          </p:cNvSpPr>
          <p:nvPr/>
        </p:nvSpPr>
        <p:spPr bwMode="auto">
          <a:xfrm>
            <a:off x="3535363" y="4340225"/>
            <a:ext cx="2533650" cy="411163"/>
          </a:xfrm>
          <a:custGeom>
            <a:avLst/>
            <a:gdLst>
              <a:gd name="T0" fmla="*/ 314 w 314"/>
              <a:gd name="T1" fmla="*/ 0 h 51"/>
              <a:gd name="T2" fmla="*/ 25 w 314"/>
              <a:gd name="T3" fmla="*/ 0 h 51"/>
              <a:gd name="T4" fmla="*/ 0 w 314"/>
              <a:gd name="T5" fmla="*/ 25 h 51"/>
              <a:gd name="T6" fmla="*/ 25 w 314"/>
              <a:gd name="T7" fmla="*/ 51 h 51"/>
              <a:gd name="T8" fmla="*/ 314 w 314"/>
              <a:gd name="T9" fmla="*/ 5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" h="51">
                <a:moveTo>
                  <a:pt x="314" y="0"/>
                </a:moveTo>
                <a:cubicBezTo>
                  <a:pt x="25" y="0"/>
                  <a:pt x="25" y="0"/>
                  <a:pt x="25" y="0"/>
                </a:cubicBezTo>
                <a:cubicBezTo>
                  <a:pt x="11" y="0"/>
                  <a:pt x="0" y="11"/>
                  <a:pt x="0" y="25"/>
                </a:cubicBezTo>
                <a:cubicBezTo>
                  <a:pt x="0" y="39"/>
                  <a:pt x="11" y="51"/>
                  <a:pt x="25" y="51"/>
                </a:cubicBezTo>
                <a:cubicBezTo>
                  <a:pt x="314" y="51"/>
                  <a:pt x="314" y="51"/>
                  <a:pt x="314" y="51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29" name="Line 45">
            <a:extLst>
              <a:ext uri="{FF2B5EF4-FFF2-40B4-BE49-F238E27FC236}">
                <a16:creationId xmlns:a16="http://schemas.microsoft.com/office/drawing/2014/main" id="{7519CA86-173B-7E99-F11C-1BEED04BF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6200" y="4541838"/>
            <a:ext cx="91916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30" name="Freeform 46">
            <a:extLst>
              <a:ext uri="{FF2B5EF4-FFF2-40B4-BE49-F238E27FC236}">
                <a16:creationId xmlns:a16="http://schemas.microsoft.com/office/drawing/2014/main" id="{DC33E905-43B1-5256-C6C2-BD29AE90A011}"/>
              </a:ext>
            </a:extLst>
          </p:cNvPr>
          <p:cNvSpPr>
            <a:spLocks/>
          </p:cNvSpPr>
          <p:nvPr/>
        </p:nvSpPr>
        <p:spPr bwMode="auto">
          <a:xfrm>
            <a:off x="6069013" y="4541838"/>
            <a:ext cx="920750" cy="185737"/>
          </a:xfrm>
          <a:custGeom>
            <a:avLst/>
            <a:gdLst>
              <a:gd name="T0" fmla="*/ 0 w 580"/>
              <a:gd name="T1" fmla="*/ 0 h 117"/>
              <a:gd name="T2" fmla="*/ 580 w 580"/>
              <a:gd name="T3" fmla="*/ 0 h 117"/>
              <a:gd name="T4" fmla="*/ 580 w 580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0" h="117">
                <a:moveTo>
                  <a:pt x="0" y="0"/>
                </a:moveTo>
                <a:lnTo>
                  <a:pt x="580" y="0"/>
                </a:lnTo>
                <a:lnTo>
                  <a:pt x="580" y="11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31" name="Line 47">
            <a:extLst>
              <a:ext uri="{FF2B5EF4-FFF2-40B4-BE49-F238E27FC236}">
                <a16:creationId xmlns:a16="http://schemas.microsoft.com/office/drawing/2014/main" id="{385F5C53-C7B9-C800-A38A-126619D6E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5284788"/>
            <a:ext cx="1587" cy="2174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32" name="Rectangle 48">
            <a:extLst>
              <a:ext uri="{FF2B5EF4-FFF2-40B4-BE49-F238E27FC236}">
                <a16:creationId xmlns:a16="http://schemas.microsoft.com/office/drawing/2014/main" id="{4C4132DC-9C71-0512-2CFE-87807DF8C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86251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Z</a:t>
            </a:r>
            <a:endParaRPr lang="en-US" altLang="en-US"/>
          </a:p>
        </p:txBody>
      </p:sp>
      <p:sp>
        <p:nvSpPr>
          <p:cNvPr id="1040433" name="Rectangle 49">
            <a:extLst>
              <a:ext uri="{FF2B5EF4-FFF2-40B4-BE49-F238E27FC236}">
                <a16:creationId xmlns:a16="http://schemas.microsoft.com/office/drawing/2014/main" id="{5D72FADC-8DF2-C5ED-BC98-C6510F48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4989513"/>
            <a:ext cx="1063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0434" name="Rectangle 50">
            <a:extLst>
              <a:ext uri="{FF2B5EF4-FFF2-40B4-BE49-F238E27FC236}">
                <a16:creationId xmlns:a16="http://schemas.microsoft.com/office/drawing/2014/main" id="{CB7094B8-5297-24B3-32CC-6B00FF92B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713" y="484981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Z</a:t>
            </a:r>
            <a:endParaRPr lang="en-US" altLang="en-US"/>
          </a:p>
        </p:txBody>
      </p:sp>
      <p:sp>
        <p:nvSpPr>
          <p:cNvPr id="1040435" name="Rectangle 51">
            <a:extLst>
              <a:ext uri="{FF2B5EF4-FFF2-40B4-BE49-F238E27FC236}">
                <a16:creationId xmlns:a16="http://schemas.microsoft.com/office/drawing/2014/main" id="{1526F24F-0309-666C-D640-2ECD43E6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8" y="4979988"/>
            <a:ext cx="106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0436" name="Rectangle 52">
            <a:extLst>
              <a:ext uri="{FF2B5EF4-FFF2-40B4-BE49-F238E27FC236}">
                <a16:creationId xmlns:a16="http://schemas.microsoft.com/office/drawing/2014/main" id="{F7BC5C97-ABC0-5F08-76E0-7E18579EC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39719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Z</a:t>
            </a:r>
            <a:endParaRPr lang="en-US" altLang="en-US"/>
          </a:p>
        </p:txBody>
      </p:sp>
      <p:sp>
        <p:nvSpPr>
          <p:cNvPr id="1040437" name="Rectangle 53">
            <a:extLst>
              <a:ext uri="{FF2B5EF4-FFF2-40B4-BE49-F238E27FC236}">
                <a16:creationId xmlns:a16="http://schemas.microsoft.com/office/drawing/2014/main" id="{65540834-1CB3-9245-B645-C7455535B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7438" y="4102100"/>
            <a:ext cx="12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</a:rPr>
              <a:t>S</a:t>
            </a:r>
            <a:endParaRPr lang="en-US" altLang="en-US"/>
          </a:p>
        </p:txBody>
      </p:sp>
      <p:sp>
        <p:nvSpPr>
          <p:cNvPr id="1040438" name="Rectangle 54">
            <a:extLst>
              <a:ext uri="{FF2B5EF4-FFF2-40B4-BE49-F238E27FC236}">
                <a16:creationId xmlns:a16="http://schemas.microsoft.com/office/drawing/2014/main" id="{ACCF2CE3-B489-DEA7-5180-4D8C39B86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638800"/>
            <a:ext cx="3602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315263"/>
                </a:solidFill>
              </a:rPr>
              <a:t>Parallel Destination Termination</a:t>
            </a:r>
            <a:endParaRPr lang="en-US" altLang="en-US">
              <a:solidFill>
                <a:srgbClr val="315263"/>
              </a:solidFill>
            </a:endParaRPr>
          </a:p>
        </p:txBody>
      </p:sp>
      <p:sp>
        <p:nvSpPr>
          <p:cNvPr id="1040439" name="Oval 55">
            <a:extLst>
              <a:ext uri="{FF2B5EF4-FFF2-40B4-BE49-F238E27FC236}">
                <a16:creationId xmlns:a16="http://schemas.microsoft.com/office/drawing/2014/main" id="{6E3C2876-535E-D2BF-CFB9-FE1D70D4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2347913"/>
            <a:ext cx="531812" cy="533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0440" name="Freeform 56">
            <a:extLst>
              <a:ext uri="{FF2B5EF4-FFF2-40B4-BE49-F238E27FC236}">
                <a16:creationId xmlns:a16="http://schemas.microsoft.com/office/drawing/2014/main" id="{2105035F-B8BF-D617-96E0-3403B0F20CEE}"/>
              </a:ext>
            </a:extLst>
          </p:cNvPr>
          <p:cNvSpPr>
            <a:spLocks/>
          </p:cNvSpPr>
          <p:nvPr/>
        </p:nvSpPr>
        <p:spPr bwMode="auto">
          <a:xfrm>
            <a:off x="1446213" y="2509838"/>
            <a:ext cx="282575" cy="209550"/>
          </a:xfrm>
          <a:custGeom>
            <a:avLst/>
            <a:gdLst>
              <a:gd name="T0" fmla="*/ 178 w 178"/>
              <a:gd name="T1" fmla="*/ 0 h 132"/>
              <a:gd name="T2" fmla="*/ 92 w 178"/>
              <a:gd name="T3" fmla="*/ 0 h 132"/>
              <a:gd name="T4" fmla="*/ 92 w 178"/>
              <a:gd name="T5" fmla="*/ 132 h 132"/>
              <a:gd name="T6" fmla="*/ 0 w 17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" h="132">
                <a:moveTo>
                  <a:pt x="178" y="0"/>
                </a:moveTo>
                <a:lnTo>
                  <a:pt x="92" y="0"/>
                </a:lnTo>
                <a:lnTo>
                  <a:pt x="92" y="132"/>
                </a:lnTo>
                <a:lnTo>
                  <a:pt x="0" y="13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41" name="Oval 57">
            <a:extLst>
              <a:ext uri="{FF2B5EF4-FFF2-40B4-BE49-F238E27FC236}">
                <a16:creationId xmlns:a16="http://schemas.microsoft.com/office/drawing/2014/main" id="{9319AFC0-379A-E4C6-DE63-1ACB28D33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4760913"/>
            <a:ext cx="531812" cy="531812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442" name="Freeform 58">
            <a:extLst>
              <a:ext uri="{FF2B5EF4-FFF2-40B4-BE49-F238E27FC236}">
                <a16:creationId xmlns:a16="http://schemas.microsoft.com/office/drawing/2014/main" id="{4313EEDB-8FA8-C3E8-575D-2C4877A70085}"/>
              </a:ext>
            </a:extLst>
          </p:cNvPr>
          <p:cNvSpPr>
            <a:spLocks/>
          </p:cNvSpPr>
          <p:nvPr/>
        </p:nvSpPr>
        <p:spPr bwMode="auto">
          <a:xfrm>
            <a:off x="1446213" y="4921250"/>
            <a:ext cx="282575" cy="209550"/>
          </a:xfrm>
          <a:custGeom>
            <a:avLst/>
            <a:gdLst>
              <a:gd name="T0" fmla="*/ 178 w 178"/>
              <a:gd name="T1" fmla="*/ 0 h 132"/>
              <a:gd name="T2" fmla="*/ 92 w 178"/>
              <a:gd name="T3" fmla="*/ 0 h 132"/>
              <a:gd name="T4" fmla="*/ 92 w 178"/>
              <a:gd name="T5" fmla="*/ 132 h 132"/>
              <a:gd name="T6" fmla="*/ 0 w 178"/>
              <a:gd name="T7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" h="132">
                <a:moveTo>
                  <a:pt x="178" y="0"/>
                </a:moveTo>
                <a:lnTo>
                  <a:pt x="92" y="0"/>
                </a:lnTo>
                <a:lnTo>
                  <a:pt x="92" y="132"/>
                </a:lnTo>
                <a:lnTo>
                  <a:pt x="0" y="13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>
            <a:extLst>
              <a:ext uri="{FF2B5EF4-FFF2-40B4-BE49-F238E27FC236}">
                <a16:creationId xmlns:a16="http://schemas.microsoft.com/office/drawing/2014/main" id="{DA807AE7-8D86-C9D2-C283-49F96D32B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85800"/>
          </a:xfrm>
        </p:spPr>
        <p:txBody>
          <a:bodyPr/>
          <a:lstStyle/>
          <a:p>
            <a:r>
              <a:rPr lang="en-US" altLang="en-US" sz="4000"/>
              <a:t>Segmented Matched Line Driver</a:t>
            </a:r>
          </a:p>
        </p:txBody>
      </p:sp>
      <p:grpSp>
        <p:nvGrpSpPr>
          <p:cNvPr id="1042439" name="Group 7">
            <a:extLst>
              <a:ext uri="{FF2B5EF4-FFF2-40B4-BE49-F238E27FC236}">
                <a16:creationId xmlns:a16="http://schemas.microsoft.com/office/drawing/2014/main" id="{09520BCF-0575-F247-C30D-72A4248AAE5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00" y="2500313"/>
            <a:ext cx="7924800" cy="2495550"/>
            <a:chOff x="480" y="1575"/>
            <a:chExt cx="4992" cy="1572"/>
          </a:xfrm>
        </p:grpSpPr>
        <p:sp>
          <p:nvSpPr>
            <p:cNvPr id="1042438" name="AutoShape 6">
              <a:extLst>
                <a:ext uri="{FF2B5EF4-FFF2-40B4-BE49-F238E27FC236}">
                  <a16:creationId xmlns:a16="http://schemas.microsoft.com/office/drawing/2014/main" id="{E7733AD5-E7E2-143A-8055-D92E9E3466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0" y="1584"/>
              <a:ext cx="4992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0" name="Line 8">
              <a:extLst>
                <a:ext uri="{FF2B5EF4-FFF2-40B4-BE49-F238E27FC236}">
                  <a16:creationId xmlns:a16="http://schemas.microsoft.com/office/drawing/2014/main" id="{EBF4460B-F8CD-34A0-DD2A-A3AB32401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650"/>
              <a:ext cx="312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1" name="Line 9">
              <a:extLst>
                <a:ext uri="{FF2B5EF4-FFF2-40B4-BE49-F238E27FC236}">
                  <a16:creationId xmlns:a16="http://schemas.microsoft.com/office/drawing/2014/main" id="{25A6D33F-E955-5C69-D27C-135EF1AF1F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" y="1650"/>
              <a:ext cx="1" cy="95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2" name="Line 10">
              <a:extLst>
                <a:ext uri="{FF2B5EF4-FFF2-40B4-BE49-F238E27FC236}">
                  <a16:creationId xmlns:a16="http://schemas.microsoft.com/office/drawing/2014/main" id="{892AD74F-6D1C-2297-ED12-AD77EDA82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" y="2077"/>
              <a:ext cx="1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3" name="Freeform 11">
              <a:extLst>
                <a:ext uri="{FF2B5EF4-FFF2-40B4-BE49-F238E27FC236}">
                  <a16:creationId xmlns:a16="http://schemas.microsoft.com/office/drawing/2014/main" id="{A314BC50-05BC-418D-EB40-78D1D36A5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2224"/>
              <a:ext cx="154" cy="115"/>
            </a:xfrm>
            <a:custGeom>
              <a:avLst/>
              <a:gdLst>
                <a:gd name="T0" fmla="*/ 0 w 154"/>
                <a:gd name="T1" fmla="*/ 0 h 115"/>
                <a:gd name="T2" fmla="*/ 154 w 154"/>
                <a:gd name="T3" fmla="*/ 0 h 115"/>
                <a:gd name="T4" fmla="*/ 154 w 154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15">
                  <a:moveTo>
                    <a:pt x="0" y="0"/>
                  </a:moveTo>
                  <a:lnTo>
                    <a:pt x="154" y="0"/>
                  </a:lnTo>
                  <a:lnTo>
                    <a:pt x="154" y="115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4" name="Freeform 12">
              <a:extLst>
                <a:ext uri="{FF2B5EF4-FFF2-40B4-BE49-F238E27FC236}">
                  <a16:creationId xmlns:a16="http://schemas.microsoft.com/office/drawing/2014/main" id="{6E75D3C2-6054-3462-3D66-36042707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1815"/>
              <a:ext cx="154" cy="122"/>
            </a:xfrm>
            <a:custGeom>
              <a:avLst/>
              <a:gdLst>
                <a:gd name="T0" fmla="*/ 0 w 154"/>
                <a:gd name="T1" fmla="*/ 122 h 122"/>
                <a:gd name="T2" fmla="*/ 154 w 154"/>
                <a:gd name="T3" fmla="*/ 122 h 122"/>
                <a:gd name="T4" fmla="*/ 154 w 154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22">
                  <a:moveTo>
                    <a:pt x="0" y="122"/>
                  </a:moveTo>
                  <a:lnTo>
                    <a:pt x="154" y="122"/>
                  </a:lnTo>
                  <a:lnTo>
                    <a:pt x="154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5" name="Line 13">
              <a:extLst>
                <a:ext uri="{FF2B5EF4-FFF2-40B4-BE49-F238E27FC236}">
                  <a16:creationId xmlns:a16="http://schemas.microsoft.com/office/drawing/2014/main" id="{4C52CAF6-6BC1-47FE-3D78-D5EF796E74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6" y="1815"/>
              <a:ext cx="333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6" name="Line 14">
              <a:extLst>
                <a:ext uri="{FF2B5EF4-FFF2-40B4-BE49-F238E27FC236}">
                  <a16:creationId xmlns:a16="http://schemas.microsoft.com/office/drawing/2014/main" id="{5A666CDF-366F-81CE-8797-F557D58FD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" y="2867"/>
              <a:ext cx="342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7" name="Line 15">
              <a:extLst>
                <a:ext uri="{FF2B5EF4-FFF2-40B4-BE49-F238E27FC236}">
                  <a16:creationId xmlns:a16="http://schemas.microsoft.com/office/drawing/2014/main" id="{B450CBEB-98B2-15A6-18D1-BBCFFB0FC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650"/>
              <a:ext cx="34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8" name="Line 16">
              <a:extLst>
                <a:ext uri="{FF2B5EF4-FFF2-40B4-BE49-F238E27FC236}">
                  <a16:creationId xmlns:a16="http://schemas.microsoft.com/office/drawing/2014/main" id="{FC886B15-9DBB-36CA-5DE5-3BC8F7A4F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815"/>
              <a:ext cx="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49" name="Line 17">
              <a:extLst>
                <a:ext uri="{FF2B5EF4-FFF2-40B4-BE49-F238E27FC236}">
                  <a16:creationId xmlns:a16="http://schemas.microsoft.com/office/drawing/2014/main" id="{E81934F1-8624-360C-5E90-2AEB250D5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9" y="2339"/>
              <a:ext cx="312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0" name="Line 18">
              <a:extLst>
                <a:ext uri="{FF2B5EF4-FFF2-40B4-BE49-F238E27FC236}">
                  <a16:creationId xmlns:a16="http://schemas.microsoft.com/office/drawing/2014/main" id="{F06914CE-720B-DA02-C0A3-FCF5FE61D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867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1" name="Line 19">
              <a:extLst>
                <a:ext uri="{FF2B5EF4-FFF2-40B4-BE49-F238E27FC236}">
                  <a16:creationId xmlns:a16="http://schemas.microsoft.com/office/drawing/2014/main" id="{ADC70493-1BA4-DCE3-D03D-98CD1FC65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1892"/>
              <a:ext cx="1" cy="3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2" name="Line 20">
              <a:extLst>
                <a:ext uri="{FF2B5EF4-FFF2-40B4-BE49-F238E27FC236}">
                  <a16:creationId xmlns:a16="http://schemas.microsoft.com/office/drawing/2014/main" id="{F9594992-BB1C-FF0D-2F9C-0BAFA33C7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1986"/>
              <a:ext cx="1" cy="18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3" name="Line 21">
              <a:extLst>
                <a:ext uri="{FF2B5EF4-FFF2-40B4-BE49-F238E27FC236}">
                  <a16:creationId xmlns:a16="http://schemas.microsoft.com/office/drawing/2014/main" id="{ED5EE6E9-0957-AB6A-434F-0213A19B1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" y="2605"/>
              <a:ext cx="16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4" name="Freeform 22">
              <a:extLst>
                <a:ext uri="{FF2B5EF4-FFF2-40B4-BE49-F238E27FC236}">
                  <a16:creationId xmlns:a16="http://schemas.microsoft.com/office/drawing/2014/main" id="{F7FC3D97-D0F5-F54B-E40B-4990D1806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2748"/>
              <a:ext cx="154" cy="119"/>
            </a:xfrm>
            <a:custGeom>
              <a:avLst/>
              <a:gdLst>
                <a:gd name="T0" fmla="*/ 0 w 154"/>
                <a:gd name="T1" fmla="*/ 0 h 119"/>
                <a:gd name="T2" fmla="*/ 154 w 154"/>
                <a:gd name="T3" fmla="*/ 0 h 119"/>
                <a:gd name="T4" fmla="*/ 154 w 1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19">
                  <a:moveTo>
                    <a:pt x="0" y="0"/>
                  </a:moveTo>
                  <a:lnTo>
                    <a:pt x="154" y="0"/>
                  </a:lnTo>
                  <a:lnTo>
                    <a:pt x="154" y="119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5" name="Freeform 23">
              <a:extLst>
                <a:ext uri="{FF2B5EF4-FFF2-40B4-BE49-F238E27FC236}">
                  <a16:creationId xmlns:a16="http://schemas.microsoft.com/office/drawing/2014/main" id="{70E6C17C-E82E-2176-3325-A73878E19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" y="2339"/>
              <a:ext cx="154" cy="123"/>
            </a:xfrm>
            <a:custGeom>
              <a:avLst/>
              <a:gdLst>
                <a:gd name="T0" fmla="*/ 0 w 154"/>
                <a:gd name="T1" fmla="*/ 123 h 123"/>
                <a:gd name="T2" fmla="*/ 154 w 154"/>
                <a:gd name="T3" fmla="*/ 123 h 123"/>
                <a:gd name="T4" fmla="*/ 154 w 154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23">
                  <a:moveTo>
                    <a:pt x="0" y="123"/>
                  </a:moveTo>
                  <a:lnTo>
                    <a:pt x="154" y="123"/>
                  </a:lnTo>
                  <a:lnTo>
                    <a:pt x="154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6" name="Line 24">
              <a:extLst>
                <a:ext uri="{FF2B5EF4-FFF2-40B4-BE49-F238E27FC236}">
                  <a16:creationId xmlns:a16="http://schemas.microsoft.com/office/drawing/2014/main" id="{D49CCC9C-5896-0342-7878-524BECB0B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" y="2416"/>
              <a:ext cx="1" cy="3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7" name="Line 25">
              <a:extLst>
                <a:ext uri="{FF2B5EF4-FFF2-40B4-BE49-F238E27FC236}">
                  <a16:creationId xmlns:a16="http://schemas.microsoft.com/office/drawing/2014/main" id="{8F369DB2-4E2D-5D62-F352-E0A64F1A8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2511"/>
              <a:ext cx="1" cy="1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8" name="Oval 26">
              <a:extLst>
                <a:ext uri="{FF2B5EF4-FFF2-40B4-BE49-F238E27FC236}">
                  <a16:creationId xmlns:a16="http://schemas.microsoft.com/office/drawing/2014/main" id="{46E3DA48-99DD-6616-07C4-213FFCF17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1794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59" name="Oval 27">
              <a:extLst>
                <a:ext uri="{FF2B5EF4-FFF2-40B4-BE49-F238E27FC236}">
                  <a16:creationId xmlns:a16="http://schemas.microsoft.com/office/drawing/2014/main" id="{8814A73F-C876-9978-0679-291564C46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29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0" name="Oval 28">
              <a:extLst>
                <a:ext uri="{FF2B5EF4-FFF2-40B4-BE49-F238E27FC236}">
                  <a16:creationId xmlns:a16="http://schemas.microsoft.com/office/drawing/2014/main" id="{06943B6C-E14C-CCE5-9B98-AE72E28D4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629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1" name="Oval 29">
              <a:extLst>
                <a:ext uri="{FF2B5EF4-FFF2-40B4-BE49-F238E27FC236}">
                  <a16:creationId xmlns:a16="http://schemas.microsoft.com/office/drawing/2014/main" id="{1DEF9619-A613-7654-8721-91605D461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629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2" name="Oval 30">
              <a:extLst>
                <a:ext uri="{FF2B5EF4-FFF2-40B4-BE49-F238E27FC236}">
                  <a16:creationId xmlns:a16="http://schemas.microsoft.com/office/drawing/2014/main" id="{C061CF32-A86E-E260-DF67-DD9917AC6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29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3" name="Oval 31">
              <a:extLst>
                <a:ext uri="{FF2B5EF4-FFF2-40B4-BE49-F238E27FC236}">
                  <a16:creationId xmlns:a16="http://schemas.microsoft.com/office/drawing/2014/main" id="{C9F4A2E6-71D6-5581-EA23-AF0A3D85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2056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4" name="Oval 32">
              <a:extLst>
                <a:ext uri="{FF2B5EF4-FFF2-40B4-BE49-F238E27FC236}">
                  <a16:creationId xmlns:a16="http://schemas.microsoft.com/office/drawing/2014/main" id="{0EDB64F1-0029-B070-FB83-1BE9126B0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" y="1976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5" name="Oval 33">
              <a:extLst>
                <a:ext uri="{FF2B5EF4-FFF2-40B4-BE49-F238E27FC236}">
                  <a16:creationId xmlns:a16="http://schemas.microsoft.com/office/drawing/2014/main" id="{6FE5266A-BA78-D3CB-89A8-EC4A0719C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633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6" name="Oval 34">
              <a:extLst>
                <a:ext uri="{FF2B5EF4-FFF2-40B4-BE49-F238E27FC236}">
                  <a16:creationId xmlns:a16="http://schemas.microsoft.com/office/drawing/2014/main" id="{192197D5-956D-941F-EAFA-7CA831DD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318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7" name="Oval 35">
              <a:extLst>
                <a:ext uri="{FF2B5EF4-FFF2-40B4-BE49-F238E27FC236}">
                  <a16:creationId xmlns:a16="http://schemas.microsoft.com/office/drawing/2014/main" id="{125EB9AC-9209-4D85-6959-8D828B203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846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8" name="Line 36">
              <a:extLst>
                <a:ext uri="{FF2B5EF4-FFF2-40B4-BE49-F238E27FC236}">
                  <a16:creationId xmlns:a16="http://schemas.microsoft.com/office/drawing/2014/main" id="{4C6E4495-5EE4-7C08-F9E8-7C64491C5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650"/>
              <a:ext cx="1" cy="8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69" name="Freeform 37">
              <a:extLst>
                <a:ext uri="{FF2B5EF4-FFF2-40B4-BE49-F238E27FC236}">
                  <a16:creationId xmlns:a16="http://schemas.microsoft.com/office/drawing/2014/main" id="{6A8CE84A-B187-5D5E-C98C-A0B9057FC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8" y="1909"/>
              <a:ext cx="356" cy="322"/>
            </a:xfrm>
            <a:custGeom>
              <a:avLst/>
              <a:gdLst>
                <a:gd name="T0" fmla="*/ 0 w 102"/>
                <a:gd name="T1" fmla="*/ 6 h 92"/>
                <a:gd name="T2" fmla="*/ 102 w 102"/>
                <a:gd name="T3" fmla="*/ 46 h 92"/>
                <a:gd name="T4" fmla="*/ 0 w 102"/>
                <a:gd name="T5" fmla="*/ 87 h 92"/>
                <a:gd name="T6" fmla="*/ 7 w 102"/>
                <a:gd name="T7" fmla="*/ 46 h 92"/>
                <a:gd name="T8" fmla="*/ 0 w 102"/>
                <a:gd name="T9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2">
                  <a:moveTo>
                    <a:pt x="0" y="6"/>
                  </a:moveTo>
                  <a:cubicBezTo>
                    <a:pt x="12" y="6"/>
                    <a:pt x="79" y="0"/>
                    <a:pt x="102" y="46"/>
                  </a:cubicBezTo>
                  <a:cubicBezTo>
                    <a:pt x="79" y="92"/>
                    <a:pt x="12" y="88"/>
                    <a:pt x="0" y="87"/>
                  </a:cubicBezTo>
                  <a:cubicBezTo>
                    <a:pt x="4" y="79"/>
                    <a:pt x="7" y="64"/>
                    <a:pt x="7" y="46"/>
                  </a:cubicBezTo>
                  <a:cubicBezTo>
                    <a:pt x="7" y="29"/>
                    <a:pt x="4" y="14"/>
                    <a:pt x="0" y="6"/>
                  </a:cubicBezTo>
                  <a:close/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0" name="Freeform 38">
              <a:extLst>
                <a:ext uri="{FF2B5EF4-FFF2-40B4-BE49-F238E27FC236}">
                  <a16:creationId xmlns:a16="http://schemas.microsoft.com/office/drawing/2014/main" id="{A51C7377-8976-D133-ED31-A01AC995C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" y="2462"/>
              <a:ext cx="360" cy="283"/>
            </a:xfrm>
            <a:custGeom>
              <a:avLst/>
              <a:gdLst>
                <a:gd name="T0" fmla="*/ 0 w 103"/>
                <a:gd name="T1" fmla="*/ 0 h 81"/>
                <a:gd name="T2" fmla="*/ 63 w 103"/>
                <a:gd name="T3" fmla="*/ 0 h 81"/>
                <a:gd name="T4" fmla="*/ 103 w 103"/>
                <a:gd name="T5" fmla="*/ 41 h 81"/>
                <a:gd name="T6" fmla="*/ 63 w 103"/>
                <a:gd name="T7" fmla="*/ 81 h 81"/>
                <a:gd name="T8" fmla="*/ 0 w 103"/>
                <a:gd name="T9" fmla="*/ 81 h 81"/>
                <a:gd name="T10" fmla="*/ 0 w 103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81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85" y="0"/>
                    <a:pt x="103" y="18"/>
                    <a:pt x="103" y="41"/>
                  </a:cubicBezTo>
                  <a:cubicBezTo>
                    <a:pt x="103" y="63"/>
                    <a:pt x="85" y="81"/>
                    <a:pt x="63" y="81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1" name="Line 39">
              <a:extLst>
                <a:ext uri="{FF2B5EF4-FFF2-40B4-BE49-F238E27FC236}">
                  <a16:creationId xmlns:a16="http://schemas.microsoft.com/office/drawing/2014/main" id="{438DE1A8-FEAE-C199-E214-B2C4BB342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1997"/>
              <a:ext cx="21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2" name="Line 40">
              <a:extLst>
                <a:ext uri="{FF2B5EF4-FFF2-40B4-BE49-F238E27FC236}">
                  <a16:creationId xmlns:a16="http://schemas.microsoft.com/office/drawing/2014/main" id="{2AEFE862-95D6-36E5-4BF5-C08795459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2112"/>
              <a:ext cx="1" cy="10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3" name="Line 41">
              <a:extLst>
                <a:ext uri="{FF2B5EF4-FFF2-40B4-BE49-F238E27FC236}">
                  <a16:creationId xmlns:a16="http://schemas.microsoft.com/office/drawing/2014/main" id="{8755833F-70E4-3409-9C9B-2A581BA5C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112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4" name="Line 42">
              <a:extLst>
                <a:ext uri="{FF2B5EF4-FFF2-40B4-BE49-F238E27FC236}">
                  <a16:creationId xmlns:a16="http://schemas.microsoft.com/office/drawing/2014/main" id="{41D8F6D6-0F5B-8F12-9940-CC5DD4A06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3" y="2112"/>
              <a:ext cx="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5" name="Line 43">
              <a:extLst>
                <a:ext uri="{FF2B5EF4-FFF2-40B4-BE49-F238E27FC236}">
                  <a16:creationId xmlns:a16="http://schemas.microsoft.com/office/drawing/2014/main" id="{4C708EFE-157B-4168-E9F1-0FC152C26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6" y="2539"/>
              <a:ext cx="1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6" name="Line 44">
              <a:extLst>
                <a:ext uri="{FF2B5EF4-FFF2-40B4-BE49-F238E27FC236}">
                  <a16:creationId xmlns:a16="http://schemas.microsoft.com/office/drawing/2014/main" id="{EA3AD6C1-1584-7903-48FD-31C15A942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73" y="2654"/>
              <a:ext cx="9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7" name="Freeform 45">
              <a:extLst>
                <a:ext uri="{FF2B5EF4-FFF2-40B4-BE49-F238E27FC236}">
                  <a16:creationId xmlns:a16="http://schemas.microsoft.com/office/drawing/2014/main" id="{9BD68C2B-A861-A853-307C-AFB4A14D9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2539"/>
              <a:ext cx="188" cy="1"/>
            </a:xfrm>
            <a:custGeom>
              <a:avLst/>
              <a:gdLst>
                <a:gd name="T0" fmla="*/ 188 w 188"/>
                <a:gd name="T1" fmla="*/ 0 w 188"/>
                <a:gd name="T2" fmla="*/ 188 w 18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8">
                  <a:moveTo>
                    <a:pt x="188" y="0"/>
                  </a:moveTo>
                  <a:lnTo>
                    <a:pt x="0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8" name="Line 46">
              <a:extLst>
                <a:ext uri="{FF2B5EF4-FFF2-40B4-BE49-F238E27FC236}">
                  <a16:creationId xmlns:a16="http://schemas.microsoft.com/office/drawing/2014/main" id="{097B000B-D557-3C75-AE55-88FBC6FFE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6" y="2539"/>
              <a:ext cx="188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79" name="Line 47">
              <a:extLst>
                <a:ext uri="{FF2B5EF4-FFF2-40B4-BE49-F238E27FC236}">
                  <a16:creationId xmlns:a16="http://schemas.microsoft.com/office/drawing/2014/main" id="{5A8B9F2A-2FA2-5668-54CB-AA1206092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077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0" name="Freeform 48">
              <a:extLst>
                <a:ext uri="{FF2B5EF4-FFF2-40B4-BE49-F238E27FC236}">
                  <a16:creationId xmlns:a16="http://schemas.microsoft.com/office/drawing/2014/main" id="{3F89EC8B-1CE7-273A-5022-B104B601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2224"/>
              <a:ext cx="154" cy="115"/>
            </a:xfrm>
            <a:custGeom>
              <a:avLst/>
              <a:gdLst>
                <a:gd name="T0" fmla="*/ 0 w 154"/>
                <a:gd name="T1" fmla="*/ 0 h 115"/>
                <a:gd name="T2" fmla="*/ 154 w 154"/>
                <a:gd name="T3" fmla="*/ 0 h 115"/>
                <a:gd name="T4" fmla="*/ 154 w 154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15">
                  <a:moveTo>
                    <a:pt x="0" y="0"/>
                  </a:moveTo>
                  <a:lnTo>
                    <a:pt x="154" y="0"/>
                  </a:lnTo>
                  <a:lnTo>
                    <a:pt x="154" y="115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1" name="Freeform 49">
              <a:extLst>
                <a:ext uri="{FF2B5EF4-FFF2-40B4-BE49-F238E27FC236}">
                  <a16:creationId xmlns:a16="http://schemas.microsoft.com/office/drawing/2014/main" id="{C4DB893B-F17F-1AC8-D904-510631188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1815"/>
              <a:ext cx="154" cy="122"/>
            </a:xfrm>
            <a:custGeom>
              <a:avLst/>
              <a:gdLst>
                <a:gd name="T0" fmla="*/ 0 w 154"/>
                <a:gd name="T1" fmla="*/ 122 h 122"/>
                <a:gd name="T2" fmla="*/ 154 w 154"/>
                <a:gd name="T3" fmla="*/ 122 h 122"/>
                <a:gd name="T4" fmla="*/ 154 w 154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22">
                  <a:moveTo>
                    <a:pt x="0" y="122"/>
                  </a:moveTo>
                  <a:lnTo>
                    <a:pt x="154" y="122"/>
                  </a:lnTo>
                  <a:lnTo>
                    <a:pt x="154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2" name="Line 50">
              <a:extLst>
                <a:ext uri="{FF2B5EF4-FFF2-40B4-BE49-F238E27FC236}">
                  <a16:creationId xmlns:a16="http://schemas.microsoft.com/office/drawing/2014/main" id="{A94D208B-3FF9-3B91-7C05-5C6915E35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1892"/>
              <a:ext cx="1" cy="3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3" name="Line 51">
              <a:extLst>
                <a:ext uri="{FF2B5EF4-FFF2-40B4-BE49-F238E27FC236}">
                  <a16:creationId xmlns:a16="http://schemas.microsoft.com/office/drawing/2014/main" id="{A4495413-2ABE-6BF1-027E-597CA7D5B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1986"/>
              <a:ext cx="1" cy="18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4" name="Line 52">
              <a:extLst>
                <a:ext uri="{FF2B5EF4-FFF2-40B4-BE49-F238E27FC236}">
                  <a16:creationId xmlns:a16="http://schemas.microsoft.com/office/drawing/2014/main" id="{E9CE3A91-5648-1216-B587-0A75460D6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" y="2605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5" name="Freeform 53">
              <a:extLst>
                <a:ext uri="{FF2B5EF4-FFF2-40B4-BE49-F238E27FC236}">
                  <a16:creationId xmlns:a16="http://schemas.microsoft.com/office/drawing/2014/main" id="{33AB7D1A-0DAD-2C28-91B9-DC623924A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2748"/>
              <a:ext cx="154" cy="119"/>
            </a:xfrm>
            <a:custGeom>
              <a:avLst/>
              <a:gdLst>
                <a:gd name="T0" fmla="*/ 0 w 154"/>
                <a:gd name="T1" fmla="*/ 0 h 119"/>
                <a:gd name="T2" fmla="*/ 154 w 154"/>
                <a:gd name="T3" fmla="*/ 0 h 119"/>
                <a:gd name="T4" fmla="*/ 154 w 1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19">
                  <a:moveTo>
                    <a:pt x="0" y="0"/>
                  </a:moveTo>
                  <a:lnTo>
                    <a:pt x="154" y="0"/>
                  </a:lnTo>
                  <a:lnTo>
                    <a:pt x="154" y="119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6" name="Freeform 54">
              <a:extLst>
                <a:ext uri="{FF2B5EF4-FFF2-40B4-BE49-F238E27FC236}">
                  <a16:creationId xmlns:a16="http://schemas.microsoft.com/office/drawing/2014/main" id="{73E0D798-24A8-9F2C-C339-7F9F2F678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2" y="2339"/>
              <a:ext cx="154" cy="123"/>
            </a:xfrm>
            <a:custGeom>
              <a:avLst/>
              <a:gdLst>
                <a:gd name="T0" fmla="*/ 0 w 154"/>
                <a:gd name="T1" fmla="*/ 123 h 123"/>
                <a:gd name="T2" fmla="*/ 154 w 154"/>
                <a:gd name="T3" fmla="*/ 123 h 123"/>
                <a:gd name="T4" fmla="*/ 154 w 154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23">
                  <a:moveTo>
                    <a:pt x="0" y="123"/>
                  </a:moveTo>
                  <a:lnTo>
                    <a:pt x="154" y="123"/>
                  </a:lnTo>
                  <a:lnTo>
                    <a:pt x="154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7" name="Line 55">
              <a:extLst>
                <a:ext uri="{FF2B5EF4-FFF2-40B4-BE49-F238E27FC236}">
                  <a16:creationId xmlns:a16="http://schemas.microsoft.com/office/drawing/2014/main" id="{CC2D5F8E-0281-A5CE-539A-9DCCD6E4C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2" y="2416"/>
              <a:ext cx="1" cy="3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8" name="Line 56">
              <a:extLst>
                <a:ext uri="{FF2B5EF4-FFF2-40B4-BE49-F238E27FC236}">
                  <a16:creationId xmlns:a16="http://schemas.microsoft.com/office/drawing/2014/main" id="{EAF76056-6989-4830-36E3-62F7CC3EF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2511"/>
              <a:ext cx="1" cy="1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89" name="Oval 57">
              <a:extLst>
                <a:ext uri="{FF2B5EF4-FFF2-40B4-BE49-F238E27FC236}">
                  <a16:creationId xmlns:a16="http://schemas.microsoft.com/office/drawing/2014/main" id="{34C171EC-4211-C421-C11C-12FE610D4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" y="1794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0" name="Oval 58">
              <a:extLst>
                <a:ext uri="{FF2B5EF4-FFF2-40B4-BE49-F238E27FC236}">
                  <a16:creationId xmlns:a16="http://schemas.microsoft.com/office/drawing/2014/main" id="{0F133801-65C3-5C93-0B2E-1A2445742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1976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1" name="Oval 59">
              <a:extLst>
                <a:ext uri="{FF2B5EF4-FFF2-40B4-BE49-F238E27FC236}">
                  <a16:creationId xmlns:a16="http://schemas.microsoft.com/office/drawing/2014/main" id="{0E433FCE-C989-0364-0EE1-0BF543FAC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" y="2633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2" name="Oval 60">
              <a:extLst>
                <a:ext uri="{FF2B5EF4-FFF2-40B4-BE49-F238E27FC236}">
                  <a16:creationId xmlns:a16="http://schemas.microsoft.com/office/drawing/2014/main" id="{824AE1AA-BAC7-DA7A-7483-300C19B8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" y="2318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3" name="Oval 61">
              <a:extLst>
                <a:ext uri="{FF2B5EF4-FFF2-40B4-BE49-F238E27FC236}">
                  <a16:creationId xmlns:a16="http://schemas.microsoft.com/office/drawing/2014/main" id="{CC3A5CD1-67B5-454F-32D8-C367D9928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5" y="2846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4" name="Oval 62">
              <a:extLst>
                <a:ext uri="{FF2B5EF4-FFF2-40B4-BE49-F238E27FC236}">
                  <a16:creationId xmlns:a16="http://schemas.microsoft.com/office/drawing/2014/main" id="{B548EC8B-F16E-9412-CEDD-CA87AEA6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846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5" name="Oval 63">
              <a:extLst>
                <a:ext uri="{FF2B5EF4-FFF2-40B4-BE49-F238E27FC236}">
                  <a16:creationId xmlns:a16="http://schemas.microsoft.com/office/drawing/2014/main" id="{890B9011-FBC7-4770-0DCA-EC7E435A6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2846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6" name="Line 64">
              <a:extLst>
                <a:ext uri="{FF2B5EF4-FFF2-40B4-BE49-F238E27FC236}">
                  <a16:creationId xmlns:a16="http://schemas.microsoft.com/office/drawing/2014/main" id="{64B9D38D-E188-45C4-2F49-818D1B0A3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1650"/>
              <a:ext cx="1" cy="8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7" name="Freeform 65">
              <a:extLst>
                <a:ext uri="{FF2B5EF4-FFF2-40B4-BE49-F238E27FC236}">
                  <a16:creationId xmlns:a16="http://schemas.microsoft.com/office/drawing/2014/main" id="{8F9CE68C-B6F9-18A4-9F95-F801E5AD4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" y="1909"/>
              <a:ext cx="357" cy="322"/>
            </a:xfrm>
            <a:custGeom>
              <a:avLst/>
              <a:gdLst>
                <a:gd name="T0" fmla="*/ 0 w 102"/>
                <a:gd name="T1" fmla="*/ 6 h 92"/>
                <a:gd name="T2" fmla="*/ 102 w 102"/>
                <a:gd name="T3" fmla="*/ 46 h 92"/>
                <a:gd name="T4" fmla="*/ 0 w 102"/>
                <a:gd name="T5" fmla="*/ 87 h 92"/>
                <a:gd name="T6" fmla="*/ 7 w 102"/>
                <a:gd name="T7" fmla="*/ 46 h 92"/>
                <a:gd name="T8" fmla="*/ 0 w 102"/>
                <a:gd name="T9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2">
                  <a:moveTo>
                    <a:pt x="0" y="6"/>
                  </a:moveTo>
                  <a:cubicBezTo>
                    <a:pt x="12" y="6"/>
                    <a:pt x="78" y="0"/>
                    <a:pt x="102" y="46"/>
                  </a:cubicBezTo>
                  <a:cubicBezTo>
                    <a:pt x="78" y="92"/>
                    <a:pt x="12" y="88"/>
                    <a:pt x="0" y="87"/>
                  </a:cubicBezTo>
                  <a:cubicBezTo>
                    <a:pt x="4" y="79"/>
                    <a:pt x="7" y="64"/>
                    <a:pt x="7" y="46"/>
                  </a:cubicBezTo>
                  <a:cubicBezTo>
                    <a:pt x="7" y="29"/>
                    <a:pt x="4" y="14"/>
                    <a:pt x="0" y="6"/>
                  </a:cubicBezTo>
                  <a:close/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8" name="Freeform 66">
              <a:extLst>
                <a:ext uri="{FF2B5EF4-FFF2-40B4-BE49-F238E27FC236}">
                  <a16:creationId xmlns:a16="http://schemas.microsoft.com/office/drawing/2014/main" id="{261ED543-086B-F7B5-4B28-5E50B740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2462"/>
              <a:ext cx="364" cy="283"/>
            </a:xfrm>
            <a:custGeom>
              <a:avLst/>
              <a:gdLst>
                <a:gd name="T0" fmla="*/ 0 w 104"/>
                <a:gd name="T1" fmla="*/ 0 h 81"/>
                <a:gd name="T2" fmla="*/ 63 w 104"/>
                <a:gd name="T3" fmla="*/ 0 h 81"/>
                <a:gd name="T4" fmla="*/ 104 w 104"/>
                <a:gd name="T5" fmla="*/ 41 h 81"/>
                <a:gd name="T6" fmla="*/ 63 w 104"/>
                <a:gd name="T7" fmla="*/ 81 h 81"/>
                <a:gd name="T8" fmla="*/ 0 w 104"/>
                <a:gd name="T9" fmla="*/ 81 h 81"/>
                <a:gd name="T10" fmla="*/ 0 w 104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81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86" y="0"/>
                    <a:pt x="104" y="18"/>
                    <a:pt x="104" y="41"/>
                  </a:cubicBezTo>
                  <a:cubicBezTo>
                    <a:pt x="104" y="63"/>
                    <a:pt x="86" y="81"/>
                    <a:pt x="63" y="81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499" name="Line 67">
              <a:extLst>
                <a:ext uri="{FF2B5EF4-FFF2-40B4-BE49-F238E27FC236}">
                  <a16:creationId xmlns:a16="http://schemas.microsoft.com/office/drawing/2014/main" id="{D60E9098-7789-07F9-40A7-CCA4FA4FC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1997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0" name="Line 68">
              <a:extLst>
                <a:ext uri="{FF2B5EF4-FFF2-40B4-BE49-F238E27FC236}">
                  <a16:creationId xmlns:a16="http://schemas.microsoft.com/office/drawing/2014/main" id="{EFA4A502-BDA9-0EFB-474B-5A693343E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2112"/>
              <a:ext cx="1" cy="10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1" name="Line 69">
              <a:extLst>
                <a:ext uri="{FF2B5EF4-FFF2-40B4-BE49-F238E27FC236}">
                  <a16:creationId xmlns:a16="http://schemas.microsoft.com/office/drawing/2014/main" id="{B8E2FBA0-C5EE-7D08-4ECC-5B9E8D7F6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2112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2" name="Line 70">
              <a:extLst>
                <a:ext uri="{FF2B5EF4-FFF2-40B4-BE49-F238E27FC236}">
                  <a16:creationId xmlns:a16="http://schemas.microsoft.com/office/drawing/2014/main" id="{77EB347C-94F4-1553-E242-8724443FCE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4" y="2112"/>
              <a:ext cx="7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3" name="Line 71">
              <a:extLst>
                <a:ext uri="{FF2B5EF4-FFF2-40B4-BE49-F238E27FC236}">
                  <a16:creationId xmlns:a16="http://schemas.microsoft.com/office/drawing/2014/main" id="{5370436F-EE68-8300-324B-2CD899594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2539"/>
              <a:ext cx="18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4" name="Line 72">
              <a:extLst>
                <a:ext uri="{FF2B5EF4-FFF2-40B4-BE49-F238E27FC236}">
                  <a16:creationId xmlns:a16="http://schemas.microsoft.com/office/drawing/2014/main" id="{9DC048BB-26CE-691A-3335-2D0BC3AC9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4" y="2654"/>
              <a:ext cx="8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5" name="Freeform 73">
              <a:extLst>
                <a:ext uri="{FF2B5EF4-FFF2-40B4-BE49-F238E27FC236}">
                  <a16:creationId xmlns:a16="http://schemas.microsoft.com/office/drawing/2014/main" id="{D55D0030-1DB3-A626-2352-63498DE08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2" y="2539"/>
              <a:ext cx="189" cy="1"/>
            </a:xfrm>
            <a:custGeom>
              <a:avLst/>
              <a:gdLst>
                <a:gd name="T0" fmla="*/ 189 w 189"/>
                <a:gd name="T1" fmla="*/ 0 w 189"/>
                <a:gd name="T2" fmla="*/ 189 w 18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89">
                  <a:moveTo>
                    <a:pt x="189" y="0"/>
                  </a:moveTo>
                  <a:lnTo>
                    <a:pt x="0" y="0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6" name="Line 74">
              <a:extLst>
                <a:ext uri="{FF2B5EF4-FFF2-40B4-BE49-F238E27FC236}">
                  <a16:creationId xmlns:a16="http://schemas.microsoft.com/office/drawing/2014/main" id="{3D85381A-F225-02E0-5B37-07F913CE9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2" y="2539"/>
              <a:ext cx="189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7" name="Line 75">
              <a:extLst>
                <a:ext uri="{FF2B5EF4-FFF2-40B4-BE49-F238E27FC236}">
                  <a16:creationId xmlns:a16="http://schemas.microsoft.com/office/drawing/2014/main" id="{32CAEC61-DFDB-78AF-CC4A-AD67843D7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077"/>
              <a:ext cx="15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8" name="Freeform 76">
              <a:extLst>
                <a:ext uri="{FF2B5EF4-FFF2-40B4-BE49-F238E27FC236}">
                  <a16:creationId xmlns:a16="http://schemas.microsoft.com/office/drawing/2014/main" id="{A3B59A54-9B96-0F83-2278-237DDDC07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" y="2224"/>
              <a:ext cx="151" cy="115"/>
            </a:xfrm>
            <a:custGeom>
              <a:avLst/>
              <a:gdLst>
                <a:gd name="T0" fmla="*/ 0 w 151"/>
                <a:gd name="T1" fmla="*/ 0 h 115"/>
                <a:gd name="T2" fmla="*/ 151 w 151"/>
                <a:gd name="T3" fmla="*/ 0 h 115"/>
                <a:gd name="T4" fmla="*/ 151 w 151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15">
                  <a:moveTo>
                    <a:pt x="0" y="0"/>
                  </a:moveTo>
                  <a:lnTo>
                    <a:pt x="151" y="0"/>
                  </a:lnTo>
                  <a:lnTo>
                    <a:pt x="151" y="115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09" name="Freeform 77">
              <a:extLst>
                <a:ext uri="{FF2B5EF4-FFF2-40B4-BE49-F238E27FC236}">
                  <a16:creationId xmlns:a16="http://schemas.microsoft.com/office/drawing/2014/main" id="{0DED9D5C-6FED-48F2-AAEE-8876D0C98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" y="1815"/>
              <a:ext cx="151" cy="122"/>
            </a:xfrm>
            <a:custGeom>
              <a:avLst/>
              <a:gdLst>
                <a:gd name="T0" fmla="*/ 0 w 151"/>
                <a:gd name="T1" fmla="*/ 122 h 122"/>
                <a:gd name="T2" fmla="*/ 151 w 151"/>
                <a:gd name="T3" fmla="*/ 122 h 122"/>
                <a:gd name="T4" fmla="*/ 151 w 151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22">
                  <a:moveTo>
                    <a:pt x="0" y="122"/>
                  </a:moveTo>
                  <a:lnTo>
                    <a:pt x="151" y="122"/>
                  </a:lnTo>
                  <a:lnTo>
                    <a:pt x="15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0" name="Line 78">
              <a:extLst>
                <a:ext uri="{FF2B5EF4-FFF2-40B4-BE49-F238E27FC236}">
                  <a16:creationId xmlns:a16="http://schemas.microsoft.com/office/drawing/2014/main" id="{BC296D84-BD5C-AEB9-E1CE-0DAD19537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1892"/>
              <a:ext cx="1" cy="3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1" name="Line 79">
              <a:extLst>
                <a:ext uri="{FF2B5EF4-FFF2-40B4-BE49-F238E27FC236}">
                  <a16:creationId xmlns:a16="http://schemas.microsoft.com/office/drawing/2014/main" id="{E7759127-EB10-ED0D-EB54-8B733AD5F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" y="1986"/>
              <a:ext cx="1" cy="18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2" name="Line 80">
              <a:extLst>
                <a:ext uri="{FF2B5EF4-FFF2-40B4-BE49-F238E27FC236}">
                  <a16:creationId xmlns:a16="http://schemas.microsoft.com/office/drawing/2014/main" id="{348F15F0-3FCD-607C-EE4D-C087CAE7F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605"/>
              <a:ext cx="15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3" name="Freeform 81">
              <a:extLst>
                <a:ext uri="{FF2B5EF4-FFF2-40B4-BE49-F238E27FC236}">
                  <a16:creationId xmlns:a16="http://schemas.microsoft.com/office/drawing/2014/main" id="{5465553B-4FE7-150B-59B4-284A55D31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" y="2748"/>
              <a:ext cx="151" cy="119"/>
            </a:xfrm>
            <a:custGeom>
              <a:avLst/>
              <a:gdLst>
                <a:gd name="T0" fmla="*/ 0 w 151"/>
                <a:gd name="T1" fmla="*/ 0 h 119"/>
                <a:gd name="T2" fmla="*/ 151 w 151"/>
                <a:gd name="T3" fmla="*/ 0 h 119"/>
                <a:gd name="T4" fmla="*/ 151 w 151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19">
                  <a:moveTo>
                    <a:pt x="0" y="0"/>
                  </a:moveTo>
                  <a:lnTo>
                    <a:pt x="151" y="0"/>
                  </a:lnTo>
                  <a:lnTo>
                    <a:pt x="151" y="119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4" name="Freeform 82">
              <a:extLst>
                <a:ext uri="{FF2B5EF4-FFF2-40B4-BE49-F238E27FC236}">
                  <a16:creationId xmlns:a16="http://schemas.microsoft.com/office/drawing/2014/main" id="{D9E0DC1B-27B3-8422-312A-15F87FE8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" y="2339"/>
              <a:ext cx="151" cy="123"/>
            </a:xfrm>
            <a:custGeom>
              <a:avLst/>
              <a:gdLst>
                <a:gd name="T0" fmla="*/ 0 w 151"/>
                <a:gd name="T1" fmla="*/ 123 h 123"/>
                <a:gd name="T2" fmla="*/ 151 w 151"/>
                <a:gd name="T3" fmla="*/ 123 h 123"/>
                <a:gd name="T4" fmla="*/ 151 w 151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" h="123">
                  <a:moveTo>
                    <a:pt x="0" y="123"/>
                  </a:moveTo>
                  <a:lnTo>
                    <a:pt x="151" y="123"/>
                  </a:lnTo>
                  <a:lnTo>
                    <a:pt x="151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5" name="Line 83">
              <a:extLst>
                <a:ext uri="{FF2B5EF4-FFF2-40B4-BE49-F238E27FC236}">
                  <a16:creationId xmlns:a16="http://schemas.microsoft.com/office/drawing/2014/main" id="{C9493519-1300-809B-6E59-CF161192F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2416"/>
              <a:ext cx="1" cy="3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6" name="Line 84">
              <a:extLst>
                <a:ext uri="{FF2B5EF4-FFF2-40B4-BE49-F238E27FC236}">
                  <a16:creationId xmlns:a16="http://schemas.microsoft.com/office/drawing/2014/main" id="{3B2FDF93-17E5-5A9D-DBA2-751D0D917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" y="2511"/>
              <a:ext cx="1" cy="1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7" name="Oval 85">
              <a:extLst>
                <a:ext uri="{FF2B5EF4-FFF2-40B4-BE49-F238E27FC236}">
                  <a16:creationId xmlns:a16="http://schemas.microsoft.com/office/drawing/2014/main" id="{49315FDC-0F68-F210-101E-1B03DDAE1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1794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8" name="Oval 86">
              <a:extLst>
                <a:ext uri="{FF2B5EF4-FFF2-40B4-BE49-F238E27FC236}">
                  <a16:creationId xmlns:a16="http://schemas.microsoft.com/office/drawing/2014/main" id="{A9FAF8BF-15F2-5B3B-27CC-DFF8EA9C0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76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19" name="Oval 87">
              <a:extLst>
                <a:ext uri="{FF2B5EF4-FFF2-40B4-BE49-F238E27FC236}">
                  <a16:creationId xmlns:a16="http://schemas.microsoft.com/office/drawing/2014/main" id="{F9B9DDA3-B467-69C9-0C5E-DB2F77DD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2633"/>
              <a:ext cx="41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0" name="Oval 88">
              <a:extLst>
                <a:ext uri="{FF2B5EF4-FFF2-40B4-BE49-F238E27FC236}">
                  <a16:creationId xmlns:a16="http://schemas.microsoft.com/office/drawing/2014/main" id="{EFF8000A-70F4-CBF2-C8BC-071F4F04C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2" y="2318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1" name="Line 89">
              <a:extLst>
                <a:ext uri="{FF2B5EF4-FFF2-40B4-BE49-F238E27FC236}">
                  <a16:creationId xmlns:a16="http://schemas.microsoft.com/office/drawing/2014/main" id="{1D2D0913-3454-8381-1E58-EE56F4DFA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1650"/>
              <a:ext cx="1" cy="88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2" name="Freeform 90">
              <a:extLst>
                <a:ext uri="{FF2B5EF4-FFF2-40B4-BE49-F238E27FC236}">
                  <a16:creationId xmlns:a16="http://schemas.microsoft.com/office/drawing/2014/main" id="{11F7BDAA-3C12-C25F-DCE4-822C18CEF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" y="1909"/>
              <a:ext cx="356" cy="322"/>
            </a:xfrm>
            <a:custGeom>
              <a:avLst/>
              <a:gdLst>
                <a:gd name="T0" fmla="*/ 0 w 102"/>
                <a:gd name="T1" fmla="*/ 6 h 92"/>
                <a:gd name="T2" fmla="*/ 102 w 102"/>
                <a:gd name="T3" fmla="*/ 46 h 92"/>
                <a:gd name="T4" fmla="*/ 0 w 102"/>
                <a:gd name="T5" fmla="*/ 87 h 92"/>
                <a:gd name="T6" fmla="*/ 7 w 102"/>
                <a:gd name="T7" fmla="*/ 46 h 92"/>
                <a:gd name="T8" fmla="*/ 0 w 102"/>
                <a:gd name="T9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92">
                  <a:moveTo>
                    <a:pt x="0" y="6"/>
                  </a:moveTo>
                  <a:cubicBezTo>
                    <a:pt x="12" y="6"/>
                    <a:pt x="78" y="0"/>
                    <a:pt x="102" y="46"/>
                  </a:cubicBezTo>
                  <a:cubicBezTo>
                    <a:pt x="78" y="92"/>
                    <a:pt x="12" y="88"/>
                    <a:pt x="0" y="87"/>
                  </a:cubicBezTo>
                  <a:cubicBezTo>
                    <a:pt x="4" y="79"/>
                    <a:pt x="7" y="64"/>
                    <a:pt x="7" y="46"/>
                  </a:cubicBezTo>
                  <a:cubicBezTo>
                    <a:pt x="7" y="29"/>
                    <a:pt x="4" y="14"/>
                    <a:pt x="0" y="6"/>
                  </a:cubicBezTo>
                  <a:close/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3" name="Freeform 91">
              <a:extLst>
                <a:ext uri="{FF2B5EF4-FFF2-40B4-BE49-F238E27FC236}">
                  <a16:creationId xmlns:a16="http://schemas.microsoft.com/office/drawing/2014/main" id="{29C482F1-8FA4-9ADB-0791-9136741D8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462"/>
              <a:ext cx="360" cy="283"/>
            </a:xfrm>
            <a:custGeom>
              <a:avLst/>
              <a:gdLst>
                <a:gd name="T0" fmla="*/ 0 w 103"/>
                <a:gd name="T1" fmla="*/ 0 h 81"/>
                <a:gd name="T2" fmla="*/ 63 w 103"/>
                <a:gd name="T3" fmla="*/ 0 h 81"/>
                <a:gd name="T4" fmla="*/ 103 w 103"/>
                <a:gd name="T5" fmla="*/ 41 h 81"/>
                <a:gd name="T6" fmla="*/ 63 w 103"/>
                <a:gd name="T7" fmla="*/ 81 h 81"/>
                <a:gd name="T8" fmla="*/ 0 w 103"/>
                <a:gd name="T9" fmla="*/ 81 h 81"/>
                <a:gd name="T10" fmla="*/ 0 w 103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81">
                  <a:moveTo>
                    <a:pt x="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85" y="0"/>
                    <a:pt x="103" y="18"/>
                    <a:pt x="103" y="41"/>
                  </a:cubicBezTo>
                  <a:cubicBezTo>
                    <a:pt x="103" y="63"/>
                    <a:pt x="85" y="81"/>
                    <a:pt x="63" y="81"/>
                  </a:cubicBezTo>
                  <a:cubicBezTo>
                    <a:pt x="0" y="81"/>
                    <a:pt x="0" y="81"/>
                    <a:pt x="0" y="81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4" name="Line 92">
              <a:extLst>
                <a:ext uri="{FF2B5EF4-FFF2-40B4-BE49-F238E27FC236}">
                  <a16:creationId xmlns:a16="http://schemas.microsoft.com/office/drawing/2014/main" id="{86E2B633-3677-1CC6-3EBD-CA62E03B9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1997"/>
              <a:ext cx="21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5" name="Line 93">
              <a:extLst>
                <a:ext uri="{FF2B5EF4-FFF2-40B4-BE49-F238E27FC236}">
                  <a16:creationId xmlns:a16="http://schemas.microsoft.com/office/drawing/2014/main" id="{E623CDBB-E30E-CA3A-FFE9-CA794A40C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2112"/>
              <a:ext cx="1" cy="10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6" name="Line 94">
              <a:extLst>
                <a:ext uri="{FF2B5EF4-FFF2-40B4-BE49-F238E27FC236}">
                  <a16:creationId xmlns:a16="http://schemas.microsoft.com/office/drawing/2014/main" id="{D30B32C7-A3D2-8CDE-4DBD-2C80A7B07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7" y="2112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7" name="Line 95">
              <a:extLst>
                <a:ext uri="{FF2B5EF4-FFF2-40B4-BE49-F238E27FC236}">
                  <a16:creationId xmlns:a16="http://schemas.microsoft.com/office/drawing/2014/main" id="{BF754E9D-3954-87C3-F318-33AED1B64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2539"/>
              <a:ext cx="19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8" name="Line 96">
              <a:extLst>
                <a:ext uri="{FF2B5EF4-FFF2-40B4-BE49-F238E27FC236}">
                  <a16:creationId xmlns:a16="http://schemas.microsoft.com/office/drawing/2014/main" id="{93586E5B-2E5D-C554-A51B-D5105ADB6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1" y="2654"/>
              <a:ext cx="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29" name="Freeform 97">
              <a:extLst>
                <a:ext uri="{FF2B5EF4-FFF2-40B4-BE49-F238E27FC236}">
                  <a16:creationId xmlns:a16="http://schemas.microsoft.com/office/drawing/2014/main" id="{6F169FA7-9B23-EC29-7582-3C01B176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539"/>
              <a:ext cx="192" cy="1"/>
            </a:xfrm>
            <a:custGeom>
              <a:avLst/>
              <a:gdLst>
                <a:gd name="T0" fmla="*/ 192 w 192"/>
                <a:gd name="T1" fmla="*/ 0 w 192"/>
                <a:gd name="T2" fmla="*/ 192 w 19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92">
                  <a:moveTo>
                    <a:pt x="192" y="0"/>
                  </a:moveTo>
                  <a:lnTo>
                    <a:pt x="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0" name="Line 98">
              <a:extLst>
                <a:ext uri="{FF2B5EF4-FFF2-40B4-BE49-F238E27FC236}">
                  <a16:creationId xmlns:a16="http://schemas.microsoft.com/office/drawing/2014/main" id="{8F562F66-68B4-AC6E-85E1-0842DBD73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9" y="2539"/>
              <a:ext cx="192" cy="1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1" name="Line 99">
              <a:extLst>
                <a:ext uri="{FF2B5EF4-FFF2-40B4-BE49-F238E27FC236}">
                  <a16:creationId xmlns:a16="http://schemas.microsoft.com/office/drawing/2014/main" id="{CE92A5EC-C335-12EB-6FFB-302256C8B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077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2" name="Freeform 100">
              <a:extLst>
                <a:ext uri="{FF2B5EF4-FFF2-40B4-BE49-F238E27FC236}">
                  <a16:creationId xmlns:a16="http://schemas.microsoft.com/office/drawing/2014/main" id="{3D64BCB9-4C6B-FB95-F89D-9A72C0E66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2224"/>
              <a:ext cx="154" cy="115"/>
            </a:xfrm>
            <a:custGeom>
              <a:avLst/>
              <a:gdLst>
                <a:gd name="T0" fmla="*/ 0 w 154"/>
                <a:gd name="T1" fmla="*/ 0 h 115"/>
                <a:gd name="T2" fmla="*/ 154 w 154"/>
                <a:gd name="T3" fmla="*/ 0 h 115"/>
                <a:gd name="T4" fmla="*/ 154 w 154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15">
                  <a:moveTo>
                    <a:pt x="0" y="0"/>
                  </a:moveTo>
                  <a:lnTo>
                    <a:pt x="154" y="0"/>
                  </a:lnTo>
                  <a:lnTo>
                    <a:pt x="154" y="115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3" name="Freeform 101">
              <a:extLst>
                <a:ext uri="{FF2B5EF4-FFF2-40B4-BE49-F238E27FC236}">
                  <a16:creationId xmlns:a16="http://schemas.microsoft.com/office/drawing/2014/main" id="{E3CAD7E4-32CE-C93C-E942-32EA42253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1815"/>
              <a:ext cx="154" cy="122"/>
            </a:xfrm>
            <a:custGeom>
              <a:avLst/>
              <a:gdLst>
                <a:gd name="T0" fmla="*/ 0 w 154"/>
                <a:gd name="T1" fmla="*/ 122 h 122"/>
                <a:gd name="T2" fmla="*/ 154 w 154"/>
                <a:gd name="T3" fmla="*/ 122 h 122"/>
                <a:gd name="T4" fmla="*/ 154 w 154"/>
                <a:gd name="T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22">
                  <a:moveTo>
                    <a:pt x="0" y="122"/>
                  </a:moveTo>
                  <a:lnTo>
                    <a:pt x="154" y="122"/>
                  </a:lnTo>
                  <a:lnTo>
                    <a:pt x="154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4" name="Line 102">
              <a:extLst>
                <a:ext uri="{FF2B5EF4-FFF2-40B4-BE49-F238E27FC236}">
                  <a16:creationId xmlns:a16="http://schemas.microsoft.com/office/drawing/2014/main" id="{92AA1875-ECB4-D9B3-EFD5-A50EBE0D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9" y="1892"/>
              <a:ext cx="1" cy="3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5" name="Line 103">
              <a:extLst>
                <a:ext uri="{FF2B5EF4-FFF2-40B4-BE49-F238E27FC236}">
                  <a16:creationId xmlns:a16="http://schemas.microsoft.com/office/drawing/2014/main" id="{B764AF37-C6BC-6A39-5C4F-8B4E36AC9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1986"/>
              <a:ext cx="1" cy="18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6" name="Line 104">
              <a:extLst>
                <a:ext uri="{FF2B5EF4-FFF2-40B4-BE49-F238E27FC236}">
                  <a16:creationId xmlns:a16="http://schemas.microsoft.com/office/drawing/2014/main" id="{5877A95C-23B1-219C-17DA-54DE92130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605"/>
              <a:ext cx="16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7" name="Freeform 105">
              <a:extLst>
                <a:ext uri="{FF2B5EF4-FFF2-40B4-BE49-F238E27FC236}">
                  <a16:creationId xmlns:a16="http://schemas.microsoft.com/office/drawing/2014/main" id="{1B8AE082-7BDB-F482-1238-44633AE2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2748"/>
              <a:ext cx="154" cy="119"/>
            </a:xfrm>
            <a:custGeom>
              <a:avLst/>
              <a:gdLst>
                <a:gd name="T0" fmla="*/ 0 w 154"/>
                <a:gd name="T1" fmla="*/ 0 h 119"/>
                <a:gd name="T2" fmla="*/ 154 w 154"/>
                <a:gd name="T3" fmla="*/ 0 h 119"/>
                <a:gd name="T4" fmla="*/ 154 w 154"/>
                <a:gd name="T5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19">
                  <a:moveTo>
                    <a:pt x="0" y="0"/>
                  </a:moveTo>
                  <a:lnTo>
                    <a:pt x="154" y="0"/>
                  </a:lnTo>
                  <a:lnTo>
                    <a:pt x="154" y="119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8" name="Freeform 106">
              <a:extLst>
                <a:ext uri="{FF2B5EF4-FFF2-40B4-BE49-F238E27FC236}">
                  <a16:creationId xmlns:a16="http://schemas.microsoft.com/office/drawing/2014/main" id="{C92B6F8B-91FA-D218-FA1E-C69D5179B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2339"/>
              <a:ext cx="154" cy="123"/>
            </a:xfrm>
            <a:custGeom>
              <a:avLst/>
              <a:gdLst>
                <a:gd name="T0" fmla="*/ 0 w 154"/>
                <a:gd name="T1" fmla="*/ 123 h 123"/>
                <a:gd name="T2" fmla="*/ 154 w 154"/>
                <a:gd name="T3" fmla="*/ 123 h 123"/>
                <a:gd name="T4" fmla="*/ 154 w 154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4" h="123">
                  <a:moveTo>
                    <a:pt x="0" y="123"/>
                  </a:moveTo>
                  <a:lnTo>
                    <a:pt x="154" y="123"/>
                  </a:lnTo>
                  <a:lnTo>
                    <a:pt x="154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39" name="Line 107">
              <a:extLst>
                <a:ext uri="{FF2B5EF4-FFF2-40B4-BE49-F238E27FC236}">
                  <a16:creationId xmlns:a16="http://schemas.microsoft.com/office/drawing/2014/main" id="{CD92C6A2-8F3A-36AA-F482-96738F803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9" y="2416"/>
              <a:ext cx="1" cy="3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0" name="Line 108">
              <a:extLst>
                <a:ext uri="{FF2B5EF4-FFF2-40B4-BE49-F238E27FC236}">
                  <a16:creationId xmlns:a16="http://schemas.microsoft.com/office/drawing/2014/main" id="{FEEFC9D1-81EB-9E67-34AB-7E3B41EF4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" y="2511"/>
              <a:ext cx="1" cy="1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1" name="Oval 109">
              <a:extLst>
                <a:ext uri="{FF2B5EF4-FFF2-40B4-BE49-F238E27FC236}">
                  <a16:creationId xmlns:a16="http://schemas.microsoft.com/office/drawing/2014/main" id="{5C956533-05A9-409B-B8A2-AA2D441A7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1794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2" name="Oval 110">
              <a:extLst>
                <a:ext uri="{FF2B5EF4-FFF2-40B4-BE49-F238E27FC236}">
                  <a16:creationId xmlns:a16="http://schemas.microsoft.com/office/drawing/2014/main" id="{F302685B-DA9B-A421-6CF0-B9BD735B9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" y="2318"/>
              <a:ext cx="42" cy="4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3" name="Freeform 111">
              <a:extLst>
                <a:ext uri="{FF2B5EF4-FFF2-40B4-BE49-F238E27FC236}">
                  <a16:creationId xmlns:a16="http://schemas.microsoft.com/office/drawing/2014/main" id="{43313BF8-D49F-CA22-704A-A85472918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" y="2755"/>
              <a:ext cx="161" cy="1"/>
            </a:xfrm>
            <a:custGeom>
              <a:avLst/>
              <a:gdLst>
                <a:gd name="T0" fmla="*/ 161 w 161"/>
                <a:gd name="T1" fmla="*/ 81 w 161"/>
                <a:gd name="T2" fmla="*/ 0 w 16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61">
                  <a:moveTo>
                    <a:pt x="161" y="0"/>
                  </a:move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4" name="Freeform 112">
              <a:extLst>
                <a:ext uri="{FF2B5EF4-FFF2-40B4-BE49-F238E27FC236}">
                  <a16:creationId xmlns:a16="http://schemas.microsoft.com/office/drawing/2014/main" id="{676CDFC4-7E41-2C6E-12E4-43E373863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" y="2787"/>
              <a:ext cx="98" cy="1"/>
            </a:xfrm>
            <a:custGeom>
              <a:avLst/>
              <a:gdLst>
                <a:gd name="T0" fmla="*/ 98 w 98"/>
                <a:gd name="T1" fmla="*/ 49 w 98"/>
                <a:gd name="T2" fmla="*/ 0 w 9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8">
                  <a:moveTo>
                    <a:pt x="98" y="0"/>
                  </a:moveTo>
                  <a:lnTo>
                    <a:pt x="49" y="0"/>
                  </a:lnTo>
                  <a:lnTo>
                    <a:pt x="0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5" name="Freeform 113">
              <a:extLst>
                <a:ext uri="{FF2B5EF4-FFF2-40B4-BE49-F238E27FC236}">
                  <a16:creationId xmlns:a16="http://schemas.microsoft.com/office/drawing/2014/main" id="{5B06EEE3-5A7D-D739-3F70-C8E336BA5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" y="2822"/>
              <a:ext cx="49" cy="1"/>
            </a:xfrm>
            <a:custGeom>
              <a:avLst/>
              <a:gdLst>
                <a:gd name="T0" fmla="*/ 49 w 49"/>
                <a:gd name="T1" fmla="*/ 25 w 49"/>
                <a:gd name="T2" fmla="*/ 0 w 4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49">
                  <a:moveTo>
                    <a:pt x="49" y="0"/>
                  </a:moveTo>
                  <a:lnTo>
                    <a:pt x="25" y="0"/>
                  </a:lnTo>
                  <a:lnTo>
                    <a:pt x="0" y="0"/>
                  </a:lnTo>
                </a:path>
              </a:pathLst>
            </a:custGeom>
            <a:noFill/>
            <a:ln w="174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6" name="Rectangle 114">
              <a:extLst>
                <a:ext uri="{FF2B5EF4-FFF2-40B4-BE49-F238E27FC236}">
                  <a16:creationId xmlns:a16="http://schemas.microsoft.com/office/drawing/2014/main" id="{79A6B073-2B23-E969-73A2-30A93E12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" y="2420"/>
              <a:ext cx="119" cy="244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7" name="Oval 115">
              <a:extLst>
                <a:ext uri="{FF2B5EF4-FFF2-40B4-BE49-F238E27FC236}">
                  <a16:creationId xmlns:a16="http://schemas.microsoft.com/office/drawing/2014/main" id="{1E1975C7-83CD-E64C-60EC-AF34A5F99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5" y="2252"/>
              <a:ext cx="178" cy="178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8" name="Freeform 116">
              <a:extLst>
                <a:ext uri="{FF2B5EF4-FFF2-40B4-BE49-F238E27FC236}">
                  <a16:creationId xmlns:a16="http://schemas.microsoft.com/office/drawing/2014/main" id="{63397694-51C5-FDB9-AF1E-CDAC0930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" y="2252"/>
              <a:ext cx="678" cy="178"/>
            </a:xfrm>
            <a:custGeom>
              <a:avLst/>
              <a:gdLst>
                <a:gd name="T0" fmla="*/ 194 w 194"/>
                <a:gd name="T1" fmla="*/ 0 h 51"/>
                <a:gd name="T2" fmla="*/ 25 w 194"/>
                <a:gd name="T3" fmla="*/ 0 h 51"/>
                <a:gd name="T4" fmla="*/ 0 w 194"/>
                <a:gd name="T5" fmla="*/ 25 h 51"/>
                <a:gd name="T6" fmla="*/ 25 w 194"/>
                <a:gd name="T7" fmla="*/ 51 h 51"/>
                <a:gd name="T8" fmla="*/ 194 w 194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51">
                  <a:moveTo>
                    <a:pt x="194" y="0"/>
                  </a:move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9"/>
                    <a:pt x="11" y="51"/>
                    <a:pt x="25" y="51"/>
                  </a:cubicBezTo>
                  <a:cubicBezTo>
                    <a:pt x="194" y="51"/>
                    <a:pt x="194" y="51"/>
                    <a:pt x="194" y="51"/>
                  </a:cubicBez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49" name="Freeform 117">
              <a:extLst>
                <a:ext uri="{FF2B5EF4-FFF2-40B4-BE49-F238E27FC236}">
                  <a16:creationId xmlns:a16="http://schemas.microsoft.com/office/drawing/2014/main" id="{1EFA2934-E4F8-4B8A-2A70-519464180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2339"/>
              <a:ext cx="315" cy="81"/>
            </a:xfrm>
            <a:custGeom>
              <a:avLst/>
              <a:gdLst>
                <a:gd name="T0" fmla="*/ 0 w 315"/>
                <a:gd name="T1" fmla="*/ 0 h 81"/>
                <a:gd name="T2" fmla="*/ 315 w 315"/>
                <a:gd name="T3" fmla="*/ 0 h 81"/>
                <a:gd name="T4" fmla="*/ 315 w 315"/>
                <a:gd name="T5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5" h="81">
                  <a:moveTo>
                    <a:pt x="0" y="0"/>
                  </a:moveTo>
                  <a:lnTo>
                    <a:pt x="315" y="0"/>
                  </a:lnTo>
                  <a:lnTo>
                    <a:pt x="315" y="81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50" name="Line 118">
              <a:extLst>
                <a:ext uri="{FF2B5EF4-FFF2-40B4-BE49-F238E27FC236}">
                  <a16:creationId xmlns:a16="http://schemas.microsoft.com/office/drawing/2014/main" id="{E02092E4-C39C-930A-3B57-C77820796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" y="2664"/>
              <a:ext cx="1" cy="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51" name="Rectangle 119">
              <a:extLst>
                <a:ext uri="{FF2B5EF4-FFF2-40B4-BE49-F238E27FC236}">
                  <a16:creationId xmlns:a16="http://schemas.microsoft.com/office/drawing/2014/main" id="{6DCF84A6-24FB-B38D-18A3-0CEFD4EA0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2076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Z</a:t>
              </a:r>
              <a:endParaRPr lang="en-US" altLang="en-US"/>
            </a:p>
          </p:txBody>
        </p:sp>
        <p:sp>
          <p:nvSpPr>
            <p:cNvPr id="1042552" name="Rectangle 120">
              <a:extLst>
                <a:ext uri="{FF2B5EF4-FFF2-40B4-BE49-F238E27FC236}">
                  <a16:creationId xmlns:a16="http://schemas.microsoft.com/office/drawing/2014/main" id="{5421483D-0BC2-B4B9-65AA-2A491F6E0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" y="2128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042553" name="Rectangle 121">
              <a:extLst>
                <a:ext uri="{FF2B5EF4-FFF2-40B4-BE49-F238E27FC236}">
                  <a16:creationId xmlns:a16="http://schemas.microsoft.com/office/drawing/2014/main" id="{97339E0F-8B73-FC9A-69D2-DB5666383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89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 i="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1042554" name="Rectangle 122">
              <a:extLst>
                <a:ext uri="{FF2B5EF4-FFF2-40B4-BE49-F238E27FC236}">
                  <a16:creationId xmlns:a16="http://schemas.microsoft.com/office/drawing/2014/main" id="{A38C7508-D68C-7D10-48B5-5FC68D4CD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" y="295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042555" name="Rectangle 123">
              <a:extLst>
                <a:ext uri="{FF2B5EF4-FFF2-40B4-BE49-F238E27FC236}">
                  <a16:creationId xmlns:a16="http://schemas.microsoft.com/office/drawing/2014/main" id="{090C9534-D37E-EF98-3CFF-F7560C5E6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89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 i="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1042556" name="Rectangle 124">
              <a:extLst>
                <a:ext uri="{FF2B5EF4-FFF2-40B4-BE49-F238E27FC236}">
                  <a16:creationId xmlns:a16="http://schemas.microsoft.com/office/drawing/2014/main" id="{856C2025-1CBA-FBAE-FD02-0266339B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2952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042557" name="Rectangle 125">
              <a:extLst>
                <a:ext uri="{FF2B5EF4-FFF2-40B4-BE49-F238E27FC236}">
                  <a16:creationId xmlns:a16="http://schemas.microsoft.com/office/drawing/2014/main" id="{F2E55E50-FCB2-20E2-9A32-75648312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52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42558" name="Rectangle 126">
              <a:extLst>
                <a:ext uri="{FF2B5EF4-FFF2-40B4-BE49-F238E27FC236}">
                  <a16:creationId xmlns:a16="http://schemas.microsoft.com/office/drawing/2014/main" id="{5C64AE28-ED88-4EAE-C179-513B933E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2581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1042559" name="Rectangle 127">
              <a:extLst>
                <a:ext uri="{FF2B5EF4-FFF2-40B4-BE49-F238E27FC236}">
                  <a16:creationId xmlns:a16="http://schemas.microsoft.com/office/drawing/2014/main" id="{ACEE1DD4-57FE-828F-4F8A-2F48060F4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252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42560" name="Rectangle 128">
              <a:extLst>
                <a:ext uri="{FF2B5EF4-FFF2-40B4-BE49-F238E27FC236}">
                  <a16:creationId xmlns:a16="http://schemas.microsoft.com/office/drawing/2014/main" id="{85992836-0CA6-2105-B715-2053D17F2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581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1042561" name="Rectangle 129">
              <a:extLst>
                <a:ext uri="{FF2B5EF4-FFF2-40B4-BE49-F238E27FC236}">
                  <a16:creationId xmlns:a16="http://schemas.microsoft.com/office/drawing/2014/main" id="{3E5F354F-6D86-CA2F-C7C1-1B9377DD2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" y="252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42562" name="Rectangle 130">
              <a:extLst>
                <a:ext uri="{FF2B5EF4-FFF2-40B4-BE49-F238E27FC236}">
                  <a16:creationId xmlns:a16="http://schemas.microsoft.com/office/drawing/2014/main" id="{90633E1F-0074-F3D3-E8AD-FA4C6F532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2581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 i="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1042563" name="Rectangle 131">
              <a:extLst>
                <a:ext uri="{FF2B5EF4-FFF2-40B4-BE49-F238E27FC236}">
                  <a16:creationId xmlns:a16="http://schemas.microsoft.com/office/drawing/2014/main" id="{D652822B-0D07-25EF-7B3A-66E521D1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" y="2529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042564" name="Rectangle 132">
              <a:extLst>
                <a:ext uri="{FF2B5EF4-FFF2-40B4-BE49-F238E27FC236}">
                  <a16:creationId xmlns:a16="http://schemas.microsoft.com/office/drawing/2014/main" id="{08F07D57-D59C-3DB2-50F8-1D5514AD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2585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n</a:t>
              </a:r>
              <a:endParaRPr lang="en-US" altLang="en-US"/>
            </a:p>
          </p:txBody>
        </p:sp>
        <p:sp>
          <p:nvSpPr>
            <p:cNvPr id="1042565" name="Rectangle 133">
              <a:extLst>
                <a:ext uri="{FF2B5EF4-FFF2-40B4-BE49-F238E27FC236}">
                  <a16:creationId xmlns:a16="http://schemas.microsoft.com/office/drawing/2014/main" id="{365EC3F6-7353-EFCA-41AC-5E4C9B82A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896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b="1" i="0">
                  <a:solidFill>
                    <a:srgbClr val="000000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1042566" name="Rectangle 134">
              <a:extLst>
                <a:ext uri="{FF2B5EF4-FFF2-40B4-BE49-F238E27FC236}">
                  <a16:creationId xmlns:a16="http://schemas.microsoft.com/office/drawing/2014/main" id="{448D43AA-2AB7-668B-A3E5-27C9616E5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2956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n</a:t>
              </a:r>
              <a:endParaRPr lang="en-US" altLang="en-US"/>
            </a:p>
          </p:txBody>
        </p:sp>
        <p:sp>
          <p:nvSpPr>
            <p:cNvPr id="1042567" name="Rectangle 135">
              <a:extLst>
                <a:ext uri="{FF2B5EF4-FFF2-40B4-BE49-F238E27FC236}">
                  <a16:creationId xmlns:a16="http://schemas.microsoft.com/office/drawing/2014/main" id="{A02327AB-A038-E57D-DFD5-A94C00E3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2474"/>
              <a:ext cx="6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Z</a:t>
              </a:r>
              <a:endParaRPr lang="en-US" altLang="en-US"/>
            </a:p>
          </p:txBody>
        </p:sp>
        <p:sp>
          <p:nvSpPr>
            <p:cNvPr id="1042568" name="Rectangle 136">
              <a:extLst>
                <a:ext uri="{FF2B5EF4-FFF2-40B4-BE49-F238E27FC236}">
                  <a16:creationId xmlns:a16="http://schemas.microsoft.com/office/drawing/2014/main" id="{EFA64379-96ED-DA8B-801F-26B0E977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" y="2529"/>
              <a:ext cx="4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100">
                  <a:solidFill>
                    <a:srgbClr val="000000"/>
                  </a:solidFill>
                </a:rPr>
                <a:t>L</a:t>
              </a:r>
              <a:endParaRPr lang="en-US" altLang="en-US"/>
            </a:p>
          </p:txBody>
        </p:sp>
        <p:sp>
          <p:nvSpPr>
            <p:cNvPr id="1042569" name="Rectangle 137">
              <a:extLst>
                <a:ext uri="{FF2B5EF4-FFF2-40B4-BE49-F238E27FC236}">
                  <a16:creationId xmlns:a16="http://schemas.microsoft.com/office/drawing/2014/main" id="{8EDE408A-FA30-E0F8-6879-0324B493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2802"/>
              <a:ext cx="24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 i="0">
                  <a:solidFill>
                    <a:srgbClr val="000000"/>
                  </a:solidFill>
                </a:rPr>
                <a:t>GND</a:t>
              </a:r>
              <a:endParaRPr lang="en-US" altLang="en-US"/>
            </a:p>
          </p:txBody>
        </p:sp>
        <p:sp>
          <p:nvSpPr>
            <p:cNvPr id="1042570" name="Rectangle 138">
              <a:extLst>
                <a:ext uri="{FF2B5EF4-FFF2-40B4-BE49-F238E27FC236}">
                  <a16:creationId xmlns:a16="http://schemas.microsoft.com/office/drawing/2014/main" id="{412F1468-C105-05DD-90B6-0422E1553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749"/>
              <a:ext cx="2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VDD</a:t>
              </a:r>
              <a:endParaRPr lang="en-US" altLang="en-US"/>
            </a:p>
          </p:txBody>
        </p:sp>
        <p:sp>
          <p:nvSpPr>
            <p:cNvPr id="1042571" name="Rectangle 139">
              <a:extLst>
                <a:ext uri="{FF2B5EF4-FFF2-40B4-BE49-F238E27FC236}">
                  <a16:creationId xmlns:a16="http://schemas.microsoft.com/office/drawing/2014/main" id="{6BF0BAA5-DB2B-2FCA-1985-FD7211E88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75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</a:rPr>
                <a:t>In</a:t>
              </a:r>
              <a:endParaRPr lang="en-US" altLang="en-US"/>
            </a:p>
          </p:txBody>
        </p:sp>
        <p:sp>
          <p:nvSpPr>
            <p:cNvPr id="1042572" name="Line 140">
              <a:extLst>
                <a:ext uri="{FF2B5EF4-FFF2-40B4-BE49-F238E27FC236}">
                  <a16:creationId xmlns:a16="http://schemas.microsoft.com/office/drawing/2014/main" id="{B6BCBA43-4000-E38A-0860-42B6C700D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1" y="2112"/>
              <a:ext cx="9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573" name="Oval 141">
              <a:extLst>
                <a:ext uri="{FF2B5EF4-FFF2-40B4-BE49-F238E27FC236}">
                  <a16:creationId xmlns:a16="http://schemas.microsoft.com/office/drawing/2014/main" id="{C912E82E-BC05-1039-3945-1C95A5452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" y="2053"/>
              <a:ext cx="49" cy="4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574" name="Oval 142">
              <a:extLst>
                <a:ext uri="{FF2B5EF4-FFF2-40B4-BE49-F238E27FC236}">
                  <a16:creationId xmlns:a16="http://schemas.microsoft.com/office/drawing/2014/main" id="{B8B7962E-B379-E13D-31DE-25CE8EC75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087"/>
              <a:ext cx="49" cy="49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575" name="Oval 143">
              <a:extLst>
                <a:ext uri="{FF2B5EF4-FFF2-40B4-BE49-F238E27FC236}">
                  <a16:creationId xmlns:a16="http://schemas.microsoft.com/office/drawing/2014/main" id="{C9A2536F-C1CB-477C-B0C9-6E0781F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053"/>
              <a:ext cx="49" cy="4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576" name="Oval 144">
              <a:extLst>
                <a:ext uri="{FF2B5EF4-FFF2-40B4-BE49-F238E27FC236}">
                  <a16:creationId xmlns:a16="http://schemas.microsoft.com/office/drawing/2014/main" id="{7A865420-F053-C27E-A822-D5C25DEF9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0" y="2087"/>
              <a:ext cx="49" cy="49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577" name="Oval 145">
              <a:extLst>
                <a:ext uri="{FF2B5EF4-FFF2-40B4-BE49-F238E27FC236}">
                  <a16:creationId xmlns:a16="http://schemas.microsoft.com/office/drawing/2014/main" id="{FCBDDCA7-BD0D-F061-BEEF-3F9CF03BD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2053"/>
              <a:ext cx="48" cy="4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578" name="Oval 146">
              <a:extLst>
                <a:ext uri="{FF2B5EF4-FFF2-40B4-BE49-F238E27FC236}">
                  <a16:creationId xmlns:a16="http://schemas.microsoft.com/office/drawing/2014/main" id="{3E013245-79D0-953C-1964-0AA792448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053"/>
              <a:ext cx="49" cy="48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579" name="Oval 147">
              <a:extLst>
                <a:ext uri="{FF2B5EF4-FFF2-40B4-BE49-F238E27FC236}">
                  <a16:creationId xmlns:a16="http://schemas.microsoft.com/office/drawing/2014/main" id="{DBACB748-94D6-5F8C-B1ED-643AA2C1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2087"/>
              <a:ext cx="49" cy="49"/>
            </a:xfrm>
            <a:prstGeom prst="ellipse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82" name="Rectangle 2">
            <a:extLst>
              <a:ext uri="{FF2B5EF4-FFF2-40B4-BE49-F238E27FC236}">
                <a16:creationId xmlns:a16="http://schemas.microsoft.com/office/drawing/2014/main" id="{2C40AA65-1A62-E826-465D-54A0463A1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Parallel Termination─</a:t>
            </a:r>
            <a:br>
              <a:rPr lang="en-US" altLang="en-US" sz="4000"/>
            </a:br>
            <a:r>
              <a:rPr lang="en-US" altLang="en-US" sz="4000"/>
              <a:t>Transistors as Resistors</a:t>
            </a:r>
          </a:p>
        </p:txBody>
      </p:sp>
      <p:sp>
        <p:nvSpPr>
          <p:cNvPr id="1044491" name="Freeform 11">
            <a:extLst>
              <a:ext uri="{FF2B5EF4-FFF2-40B4-BE49-F238E27FC236}">
                <a16:creationId xmlns:a16="http://schemas.microsoft.com/office/drawing/2014/main" id="{A48D45F2-4B15-5DB5-A6D7-71504C727F80}"/>
              </a:ext>
            </a:extLst>
          </p:cNvPr>
          <p:cNvSpPr>
            <a:spLocks/>
          </p:cNvSpPr>
          <p:nvPr/>
        </p:nvSpPr>
        <p:spPr bwMode="auto">
          <a:xfrm>
            <a:off x="7378700" y="2209800"/>
            <a:ext cx="1270000" cy="2601913"/>
          </a:xfrm>
          <a:custGeom>
            <a:avLst/>
            <a:gdLst>
              <a:gd name="T0" fmla="*/ 206 w 206"/>
              <a:gd name="T1" fmla="*/ 422 h 422"/>
              <a:gd name="T2" fmla="*/ 0 w 206"/>
              <a:gd name="T3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6" h="422">
                <a:moveTo>
                  <a:pt x="206" y="422"/>
                </a:moveTo>
                <a:cubicBezTo>
                  <a:pt x="89" y="338"/>
                  <a:pt x="22" y="143"/>
                  <a:pt x="0" y="0"/>
                </a:cubicBezTo>
              </a:path>
            </a:pathLst>
          </a:custGeom>
          <a:noFill/>
          <a:ln w="30163" cap="flat">
            <a:solidFill>
              <a:srgbClr val="3152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2" name="Freeform 12">
            <a:extLst>
              <a:ext uri="{FF2B5EF4-FFF2-40B4-BE49-F238E27FC236}">
                <a16:creationId xmlns:a16="http://schemas.microsoft.com/office/drawing/2014/main" id="{BB74F2DC-849E-736D-5251-ED9C01A4F20C}"/>
              </a:ext>
            </a:extLst>
          </p:cNvPr>
          <p:cNvSpPr>
            <a:spLocks/>
          </p:cNvSpPr>
          <p:nvPr/>
        </p:nvSpPr>
        <p:spPr bwMode="auto">
          <a:xfrm>
            <a:off x="6226175" y="3875088"/>
            <a:ext cx="2422525" cy="269875"/>
          </a:xfrm>
          <a:custGeom>
            <a:avLst/>
            <a:gdLst>
              <a:gd name="T0" fmla="*/ 0 w 393"/>
              <a:gd name="T1" fmla="*/ 44 h 44"/>
              <a:gd name="T2" fmla="*/ 151 w 393"/>
              <a:gd name="T3" fmla="*/ 0 h 44"/>
              <a:gd name="T4" fmla="*/ 393 w 393"/>
              <a:gd name="T5" fmla="*/ 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3" h="44">
                <a:moveTo>
                  <a:pt x="0" y="44"/>
                </a:moveTo>
                <a:cubicBezTo>
                  <a:pt x="28" y="22"/>
                  <a:pt x="31" y="1"/>
                  <a:pt x="151" y="0"/>
                </a:cubicBezTo>
                <a:cubicBezTo>
                  <a:pt x="247" y="0"/>
                  <a:pt x="385" y="4"/>
                  <a:pt x="393" y="4"/>
                </a:cubicBezTo>
              </a:path>
            </a:pathLst>
          </a:custGeom>
          <a:noFill/>
          <a:ln w="30163" cap="flat">
            <a:solidFill>
              <a:srgbClr val="C66B5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3" name="Rectangle 13">
            <a:extLst>
              <a:ext uri="{FF2B5EF4-FFF2-40B4-BE49-F238E27FC236}">
                <a16:creationId xmlns:a16="http://schemas.microsoft.com/office/drawing/2014/main" id="{2FEA871F-25DB-DDCE-E0CE-F2279E513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09800"/>
            <a:ext cx="3390900" cy="26019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4" name="Line 14">
            <a:extLst>
              <a:ext uri="{FF2B5EF4-FFF2-40B4-BE49-F238E27FC236}">
                <a16:creationId xmlns:a16="http://schemas.microsoft.com/office/drawing/2014/main" id="{81BFA7CD-56EF-1027-F739-C261FABB7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5663" y="4664075"/>
            <a:ext cx="1587" cy="1476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5" name="Line 15">
            <a:extLst>
              <a:ext uri="{FF2B5EF4-FFF2-40B4-BE49-F238E27FC236}">
                <a16:creationId xmlns:a16="http://schemas.microsoft.com/office/drawing/2014/main" id="{CB59142C-F8A6-1B1A-14F1-BA94F69CE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552950"/>
            <a:ext cx="1476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6" name="Line 16">
            <a:extLst>
              <a:ext uri="{FF2B5EF4-FFF2-40B4-BE49-F238E27FC236}">
                <a16:creationId xmlns:a16="http://schemas.microsoft.com/office/drawing/2014/main" id="{087FAA0E-31C0-9EFB-F952-D86B473074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294188"/>
            <a:ext cx="1476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7" name="Line 17">
            <a:extLst>
              <a:ext uri="{FF2B5EF4-FFF2-40B4-BE49-F238E27FC236}">
                <a16:creationId xmlns:a16="http://schemas.microsoft.com/office/drawing/2014/main" id="{8707493E-7A2A-C629-0FD6-F1B034E301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033838"/>
            <a:ext cx="1476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8" name="Line 18">
            <a:extLst>
              <a:ext uri="{FF2B5EF4-FFF2-40B4-BE49-F238E27FC236}">
                <a16:creationId xmlns:a16="http://schemas.microsoft.com/office/drawing/2014/main" id="{F764A22B-BF10-BFEE-CAAE-2888F729C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768725"/>
            <a:ext cx="1476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499" name="Line 19">
            <a:extLst>
              <a:ext uri="{FF2B5EF4-FFF2-40B4-BE49-F238E27FC236}">
                <a16:creationId xmlns:a16="http://schemas.microsoft.com/office/drawing/2014/main" id="{8D878F80-C72E-C6BC-B784-6EDB61BB2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09963"/>
            <a:ext cx="1476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0" name="Line 20">
            <a:extLst>
              <a:ext uri="{FF2B5EF4-FFF2-40B4-BE49-F238E27FC236}">
                <a16:creationId xmlns:a16="http://schemas.microsoft.com/office/drawing/2014/main" id="{2FFB4D5D-F530-8BFF-D6E5-1EF45CD642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251200"/>
            <a:ext cx="1476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1" name="Line 21">
            <a:extLst>
              <a:ext uri="{FF2B5EF4-FFF2-40B4-BE49-F238E27FC236}">
                <a16:creationId xmlns:a16="http://schemas.microsoft.com/office/drawing/2014/main" id="{B57073A7-3CFD-1BEE-288A-A6C13FDE0E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992438"/>
            <a:ext cx="1476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2" name="Line 22">
            <a:extLst>
              <a:ext uri="{FF2B5EF4-FFF2-40B4-BE49-F238E27FC236}">
                <a16:creationId xmlns:a16="http://schemas.microsoft.com/office/drawing/2014/main" id="{593E60AF-A686-1DE2-E265-F5BD837FA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727325"/>
            <a:ext cx="147638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3" name="Line 23">
            <a:extLst>
              <a:ext uri="{FF2B5EF4-FFF2-40B4-BE49-F238E27FC236}">
                <a16:creationId xmlns:a16="http://schemas.microsoft.com/office/drawing/2014/main" id="{EA0E1441-A8F8-DB01-659D-869BA48E5A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468563"/>
            <a:ext cx="147638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4" name="Line 24">
            <a:extLst>
              <a:ext uri="{FF2B5EF4-FFF2-40B4-BE49-F238E27FC236}">
                <a16:creationId xmlns:a16="http://schemas.microsoft.com/office/drawing/2014/main" id="{C5CE51A6-F696-E7E1-8B60-7C5E2598DF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4552950"/>
            <a:ext cx="1476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5" name="Line 25">
            <a:extLst>
              <a:ext uri="{FF2B5EF4-FFF2-40B4-BE49-F238E27FC236}">
                <a16:creationId xmlns:a16="http://schemas.microsoft.com/office/drawing/2014/main" id="{6E7F0389-1973-EFE4-5F78-44207F1A3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4294188"/>
            <a:ext cx="1476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6" name="Line 26">
            <a:extLst>
              <a:ext uri="{FF2B5EF4-FFF2-40B4-BE49-F238E27FC236}">
                <a16:creationId xmlns:a16="http://schemas.microsoft.com/office/drawing/2014/main" id="{861A564D-D6E8-30F0-1A59-BD7A63C74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4033838"/>
            <a:ext cx="1476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7" name="Line 27">
            <a:extLst>
              <a:ext uri="{FF2B5EF4-FFF2-40B4-BE49-F238E27FC236}">
                <a16:creationId xmlns:a16="http://schemas.microsoft.com/office/drawing/2014/main" id="{27694D4F-C3C5-F60F-0FFE-80060C96C6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3768725"/>
            <a:ext cx="1476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8" name="Line 28">
            <a:extLst>
              <a:ext uri="{FF2B5EF4-FFF2-40B4-BE49-F238E27FC236}">
                <a16:creationId xmlns:a16="http://schemas.microsoft.com/office/drawing/2014/main" id="{3AEB70BD-8A04-7E5E-27B2-66B3CAF576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3509963"/>
            <a:ext cx="1476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09" name="Line 29">
            <a:extLst>
              <a:ext uri="{FF2B5EF4-FFF2-40B4-BE49-F238E27FC236}">
                <a16:creationId xmlns:a16="http://schemas.microsoft.com/office/drawing/2014/main" id="{9805F182-05C4-C94E-0B6C-CA7CF3680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3251200"/>
            <a:ext cx="1476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0" name="Line 30">
            <a:extLst>
              <a:ext uri="{FF2B5EF4-FFF2-40B4-BE49-F238E27FC236}">
                <a16:creationId xmlns:a16="http://schemas.microsoft.com/office/drawing/2014/main" id="{5BF87F70-C8B3-AFB2-EE25-9B8FA12921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2992438"/>
            <a:ext cx="1476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1" name="Line 31">
            <a:extLst>
              <a:ext uri="{FF2B5EF4-FFF2-40B4-BE49-F238E27FC236}">
                <a16:creationId xmlns:a16="http://schemas.microsoft.com/office/drawing/2014/main" id="{577C5348-560B-4FC1-29F7-5BF90FD47C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2727325"/>
            <a:ext cx="147637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2" name="Line 32">
            <a:extLst>
              <a:ext uri="{FF2B5EF4-FFF2-40B4-BE49-F238E27FC236}">
                <a16:creationId xmlns:a16="http://schemas.microsoft.com/office/drawing/2014/main" id="{1A60126A-398A-07D8-52A9-D63F9AF614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3" y="2468563"/>
            <a:ext cx="147637" cy="15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3" name="Line 33">
            <a:extLst>
              <a:ext uri="{FF2B5EF4-FFF2-40B4-BE49-F238E27FC236}">
                <a16:creationId xmlns:a16="http://schemas.microsoft.com/office/drawing/2014/main" id="{13D749CC-1E95-9133-E23B-591331C8E8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3525" y="4664075"/>
            <a:ext cx="1588" cy="1476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4" name="Line 34">
            <a:extLst>
              <a:ext uri="{FF2B5EF4-FFF2-40B4-BE49-F238E27FC236}">
                <a16:creationId xmlns:a16="http://schemas.microsoft.com/office/drawing/2014/main" id="{B82C9693-406D-CB2D-4D04-B92E90A58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2975" y="4664075"/>
            <a:ext cx="1588" cy="1476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5" name="Line 35">
            <a:extLst>
              <a:ext uri="{FF2B5EF4-FFF2-40B4-BE49-F238E27FC236}">
                <a16:creationId xmlns:a16="http://schemas.microsoft.com/office/drawing/2014/main" id="{9E6787CF-E439-35AB-1EE5-FD8077540A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838" y="4664075"/>
            <a:ext cx="1587" cy="1476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6" name="Line 36">
            <a:extLst>
              <a:ext uri="{FF2B5EF4-FFF2-40B4-BE49-F238E27FC236}">
                <a16:creationId xmlns:a16="http://schemas.microsoft.com/office/drawing/2014/main" id="{647B7D3A-3547-8CA3-9175-0EA7305195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5663" y="2209800"/>
            <a:ext cx="1587" cy="1476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7" name="Line 37">
            <a:extLst>
              <a:ext uri="{FF2B5EF4-FFF2-40B4-BE49-F238E27FC236}">
                <a16:creationId xmlns:a16="http://schemas.microsoft.com/office/drawing/2014/main" id="{C5E98847-B30A-9F85-6262-A4B1B8E0B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3525" y="2209800"/>
            <a:ext cx="1588" cy="1476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8" name="Line 38">
            <a:extLst>
              <a:ext uri="{FF2B5EF4-FFF2-40B4-BE49-F238E27FC236}">
                <a16:creationId xmlns:a16="http://schemas.microsoft.com/office/drawing/2014/main" id="{91E3BA14-7D66-79C4-13A9-5F8D4AF51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2975" y="2209800"/>
            <a:ext cx="1588" cy="1476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19" name="Line 39">
            <a:extLst>
              <a:ext uri="{FF2B5EF4-FFF2-40B4-BE49-F238E27FC236}">
                <a16:creationId xmlns:a16="http://schemas.microsoft.com/office/drawing/2014/main" id="{30E152E9-8203-775E-47E5-B037CEB1E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0838" y="2209800"/>
            <a:ext cx="1587" cy="14763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20" name="Rectangle 40">
            <a:extLst>
              <a:ext uri="{FF2B5EF4-FFF2-40B4-BE49-F238E27FC236}">
                <a16:creationId xmlns:a16="http://schemas.microsoft.com/office/drawing/2014/main" id="{DEA0836C-0B9C-3B8C-4A12-6A50B1B0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38" y="4840288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0.5</a:t>
            </a:r>
            <a:endParaRPr lang="en-US" altLang="en-US"/>
          </a:p>
        </p:txBody>
      </p:sp>
      <p:sp>
        <p:nvSpPr>
          <p:cNvPr id="1044521" name="Rectangle 41">
            <a:extLst>
              <a:ext uri="{FF2B5EF4-FFF2-40B4-BE49-F238E27FC236}">
                <a16:creationId xmlns:a16="http://schemas.microsoft.com/office/drawing/2014/main" id="{545C8791-32A4-752D-750C-EA071E25F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4375150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Normalized Resistance (</a:t>
            </a:r>
            <a:endParaRPr lang="en-US" altLang="en-US"/>
          </a:p>
        </p:txBody>
      </p:sp>
      <p:sp>
        <p:nvSpPr>
          <p:cNvPr id="1044522" name="Rectangle 42">
            <a:extLst>
              <a:ext uri="{FF2B5EF4-FFF2-40B4-BE49-F238E27FC236}">
                <a16:creationId xmlns:a16="http://schemas.microsoft.com/office/drawing/2014/main" id="{54BE6E9C-6231-BDD5-26FF-EEE256092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227012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4523" name="Rectangle 43">
            <a:extLst>
              <a:ext uri="{FF2B5EF4-FFF2-40B4-BE49-F238E27FC236}">
                <a16:creationId xmlns:a16="http://schemas.microsoft.com/office/drawing/2014/main" id="{FA8FEBA1-EA1B-4C5B-E7DD-C6BB6E030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075" y="211772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)</a:t>
            </a:r>
            <a:endParaRPr lang="en-US" altLang="en-US"/>
          </a:p>
        </p:txBody>
      </p:sp>
      <p:sp>
        <p:nvSpPr>
          <p:cNvPr id="1044524" name="Rectangle 44">
            <a:extLst>
              <a:ext uri="{FF2B5EF4-FFF2-40B4-BE49-F238E27FC236}">
                <a16:creationId xmlns:a16="http://schemas.microsoft.com/office/drawing/2014/main" id="{A44B4099-1B4A-B4DF-5140-CFB0EFFF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13" y="48402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044525" name="Rectangle 45">
            <a:extLst>
              <a:ext uri="{FF2B5EF4-FFF2-40B4-BE49-F238E27FC236}">
                <a16:creationId xmlns:a16="http://schemas.microsoft.com/office/drawing/2014/main" id="{00ED20EE-9B2D-3EDC-31C4-C3563365C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813" y="4397375"/>
            <a:ext cx="17605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PMOS with-1V bias</a:t>
            </a:r>
            <a:endParaRPr lang="en-US" altLang="en-US"/>
          </a:p>
        </p:txBody>
      </p:sp>
      <p:sp>
        <p:nvSpPr>
          <p:cNvPr id="1044526" name="Rectangle 46">
            <a:extLst>
              <a:ext uri="{FF2B5EF4-FFF2-40B4-BE49-F238E27FC236}">
                <a16:creationId xmlns:a16="http://schemas.microsoft.com/office/drawing/2014/main" id="{5A9435F2-5D6C-0EB4-DFE5-13F378954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3930650"/>
            <a:ext cx="1276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NMOS-PMOS</a:t>
            </a:r>
            <a:endParaRPr lang="en-US" altLang="en-US"/>
          </a:p>
        </p:txBody>
      </p:sp>
      <p:sp>
        <p:nvSpPr>
          <p:cNvPr id="1044527" name="Rectangle 47">
            <a:extLst>
              <a:ext uri="{FF2B5EF4-FFF2-40B4-BE49-F238E27FC236}">
                <a16:creationId xmlns:a16="http://schemas.microsoft.com/office/drawing/2014/main" id="{DF1FBF49-7345-FFB2-4077-2D3933669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3105150"/>
            <a:ext cx="1027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PMOS only</a:t>
            </a:r>
            <a:endParaRPr lang="en-US" altLang="en-US"/>
          </a:p>
        </p:txBody>
      </p:sp>
      <p:sp>
        <p:nvSpPr>
          <p:cNvPr id="1044528" name="Rectangle 48">
            <a:extLst>
              <a:ext uri="{FF2B5EF4-FFF2-40B4-BE49-F238E27FC236}">
                <a16:creationId xmlns:a16="http://schemas.microsoft.com/office/drawing/2014/main" id="{19EAA454-C09B-4897-91B8-840190E1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63" y="2351088"/>
            <a:ext cx="1038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NMOS only</a:t>
            </a:r>
            <a:endParaRPr lang="en-US" altLang="en-US"/>
          </a:p>
        </p:txBody>
      </p:sp>
      <p:sp>
        <p:nvSpPr>
          <p:cNvPr id="1044529" name="Rectangle 49">
            <a:extLst>
              <a:ext uri="{FF2B5EF4-FFF2-40B4-BE49-F238E27FC236}">
                <a16:creationId xmlns:a16="http://schemas.microsoft.com/office/drawing/2014/main" id="{9F1A488B-9890-DF73-918F-844AEE42E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4840288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1.5</a:t>
            </a:r>
            <a:endParaRPr lang="en-US" altLang="en-US"/>
          </a:p>
        </p:txBody>
      </p:sp>
      <p:sp>
        <p:nvSpPr>
          <p:cNvPr id="1044530" name="Rectangle 50">
            <a:extLst>
              <a:ext uri="{FF2B5EF4-FFF2-40B4-BE49-F238E27FC236}">
                <a16:creationId xmlns:a16="http://schemas.microsoft.com/office/drawing/2014/main" id="{C37049F0-DBF8-B43E-218D-17E794D5B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5263" y="5103813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4531" name="Rectangle 51">
            <a:extLst>
              <a:ext uri="{FF2B5EF4-FFF2-40B4-BE49-F238E27FC236}">
                <a16:creationId xmlns:a16="http://schemas.microsoft.com/office/drawing/2014/main" id="{6637F76F-C59F-9009-B7C5-D9E47882D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5202238"/>
            <a:ext cx="1095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R</a:t>
            </a:r>
            <a:endParaRPr lang="en-US" altLang="en-US"/>
          </a:p>
        </p:txBody>
      </p:sp>
      <p:sp>
        <p:nvSpPr>
          <p:cNvPr id="1044532" name="Rectangle 52">
            <a:extLst>
              <a:ext uri="{FF2B5EF4-FFF2-40B4-BE49-F238E27FC236}">
                <a16:creationId xmlns:a16="http://schemas.microsoft.com/office/drawing/2014/main" id="{AB12FFD2-1FE4-E1C3-0CA9-89016267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5103813"/>
            <a:ext cx="542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 (Volt)</a:t>
            </a:r>
            <a:endParaRPr lang="en-US" altLang="en-US"/>
          </a:p>
        </p:txBody>
      </p:sp>
      <p:sp>
        <p:nvSpPr>
          <p:cNvPr id="1044534" name="Rectangle 54">
            <a:extLst>
              <a:ext uri="{FF2B5EF4-FFF2-40B4-BE49-F238E27FC236}">
                <a16:creationId xmlns:a16="http://schemas.microsoft.com/office/drawing/2014/main" id="{568C182E-E83B-B506-2880-7836D22D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48402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044535" name="Rectangle 55">
            <a:extLst>
              <a:ext uri="{FF2B5EF4-FFF2-40B4-BE49-F238E27FC236}">
                <a16:creationId xmlns:a16="http://schemas.microsoft.com/office/drawing/2014/main" id="{C0A27494-00A7-1974-32A8-66C4544C7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4840288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2.5</a:t>
            </a:r>
            <a:endParaRPr lang="en-US" altLang="en-US"/>
          </a:p>
        </p:txBody>
      </p:sp>
      <p:sp>
        <p:nvSpPr>
          <p:cNvPr id="1044536" name="Rectangle 56">
            <a:extLst>
              <a:ext uri="{FF2B5EF4-FFF2-40B4-BE49-F238E27FC236}">
                <a16:creationId xmlns:a16="http://schemas.microsoft.com/office/drawing/2014/main" id="{60732FD2-0DFE-4BCB-3665-6DC11E3EC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0" y="48402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4537" name="Rectangle 57">
            <a:extLst>
              <a:ext uri="{FF2B5EF4-FFF2-40B4-BE49-F238E27FC236}">
                <a16:creationId xmlns:a16="http://schemas.microsoft.com/office/drawing/2014/main" id="{40C1898D-C71D-5533-839B-F5EFCDADC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43547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1.1</a:t>
            </a:r>
            <a:endParaRPr lang="en-US" altLang="en-US"/>
          </a:p>
        </p:txBody>
      </p:sp>
      <p:sp>
        <p:nvSpPr>
          <p:cNvPr id="1044538" name="Rectangle 58">
            <a:extLst>
              <a:ext uri="{FF2B5EF4-FFF2-40B4-BE49-F238E27FC236}">
                <a16:creationId xmlns:a16="http://schemas.microsoft.com/office/drawing/2014/main" id="{542DE2F2-AAE9-5E0A-1A69-25F9558A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469582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044539" name="Rectangle 59">
            <a:extLst>
              <a:ext uri="{FF2B5EF4-FFF2-40B4-BE49-F238E27FC236}">
                <a16:creationId xmlns:a16="http://schemas.microsoft.com/office/drawing/2014/main" id="{8BF6907B-0F4E-5650-1A30-80CA7ACD3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4175125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1.2</a:t>
            </a:r>
            <a:endParaRPr lang="en-US" altLang="en-US"/>
          </a:p>
        </p:txBody>
      </p:sp>
      <p:sp>
        <p:nvSpPr>
          <p:cNvPr id="1044540" name="Rectangle 60">
            <a:extLst>
              <a:ext uri="{FF2B5EF4-FFF2-40B4-BE49-F238E27FC236}">
                <a16:creationId xmlns:a16="http://schemas.microsoft.com/office/drawing/2014/main" id="{705D1E51-292A-5366-E370-20693FB21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91636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1.3</a:t>
            </a:r>
            <a:endParaRPr lang="en-US" altLang="en-US"/>
          </a:p>
        </p:txBody>
      </p:sp>
      <p:sp>
        <p:nvSpPr>
          <p:cNvPr id="1044541" name="Rectangle 61">
            <a:extLst>
              <a:ext uri="{FF2B5EF4-FFF2-40B4-BE49-F238E27FC236}">
                <a16:creationId xmlns:a16="http://schemas.microsoft.com/office/drawing/2014/main" id="{137BEB56-7C28-6449-60CE-7CA25BAC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65601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1.4</a:t>
            </a:r>
            <a:endParaRPr lang="en-US" altLang="en-US"/>
          </a:p>
        </p:txBody>
      </p:sp>
      <p:sp>
        <p:nvSpPr>
          <p:cNvPr id="1044542" name="Rectangle 62">
            <a:extLst>
              <a:ext uri="{FF2B5EF4-FFF2-40B4-BE49-F238E27FC236}">
                <a16:creationId xmlns:a16="http://schemas.microsoft.com/office/drawing/2014/main" id="{4A3BF849-D4C1-03D7-AE8D-D3BDB606E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39566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1.5</a:t>
            </a:r>
            <a:endParaRPr lang="en-US" altLang="en-US"/>
          </a:p>
        </p:txBody>
      </p:sp>
      <p:sp>
        <p:nvSpPr>
          <p:cNvPr id="1044543" name="Rectangle 63">
            <a:extLst>
              <a:ext uri="{FF2B5EF4-FFF2-40B4-BE49-F238E27FC236}">
                <a16:creationId xmlns:a16="http://schemas.microsoft.com/office/drawing/2014/main" id="{7CA67087-C5C8-EE61-6166-076DDA407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313531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1.6</a:t>
            </a:r>
            <a:endParaRPr lang="en-US" altLang="en-US"/>
          </a:p>
        </p:txBody>
      </p:sp>
      <p:sp>
        <p:nvSpPr>
          <p:cNvPr id="1044544" name="Rectangle 64">
            <a:extLst>
              <a:ext uri="{FF2B5EF4-FFF2-40B4-BE49-F238E27FC236}">
                <a16:creationId xmlns:a16="http://schemas.microsoft.com/office/drawing/2014/main" id="{174B3C31-7FF2-0DEC-04C2-214518BB7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287496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1.7</a:t>
            </a:r>
            <a:endParaRPr lang="en-US" altLang="en-US"/>
          </a:p>
        </p:txBody>
      </p:sp>
      <p:sp>
        <p:nvSpPr>
          <p:cNvPr id="1044545" name="Rectangle 65">
            <a:extLst>
              <a:ext uri="{FF2B5EF4-FFF2-40B4-BE49-F238E27FC236}">
                <a16:creationId xmlns:a16="http://schemas.microsoft.com/office/drawing/2014/main" id="{B6BCD560-3229-DE11-9824-3062B69EA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261461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1.8</a:t>
            </a:r>
            <a:endParaRPr lang="en-US" altLang="en-US"/>
          </a:p>
        </p:txBody>
      </p:sp>
      <p:sp>
        <p:nvSpPr>
          <p:cNvPr id="1044546" name="Rectangle 66">
            <a:extLst>
              <a:ext uri="{FF2B5EF4-FFF2-40B4-BE49-F238E27FC236}">
                <a16:creationId xmlns:a16="http://schemas.microsoft.com/office/drawing/2014/main" id="{0A65E097-8794-187E-2269-27634BF7B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2354263"/>
            <a:ext cx="2825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1.9</a:t>
            </a:r>
            <a:endParaRPr lang="en-US" altLang="en-US"/>
          </a:p>
        </p:txBody>
      </p:sp>
      <p:sp>
        <p:nvSpPr>
          <p:cNvPr id="1044547" name="Rectangle 67">
            <a:extLst>
              <a:ext uri="{FF2B5EF4-FFF2-40B4-BE49-F238E27FC236}">
                <a16:creationId xmlns:a16="http://schemas.microsoft.com/office/drawing/2014/main" id="{8C3AD53E-FFAD-3A1B-A0AB-8B0FE13BA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20939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044548" name="Freeform 68">
            <a:extLst>
              <a:ext uri="{FF2B5EF4-FFF2-40B4-BE49-F238E27FC236}">
                <a16:creationId xmlns:a16="http://schemas.microsoft.com/office/drawing/2014/main" id="{669B8B03-6F4E-1747-692F-C41FB30D079F}"/>
              </a:ext>
            </a:extLst>
          </p:cNvPr>
          <p:cNvSpPr>
            <a:spLocks/>
          </p:cNvSpPr>
          <p:nvPr/>
        </p:nvSpPr>
        <p:spPr bwMode="auto">
          <a:xfrm>
            <a:off x="5281613" y="2789238"/>
            <a:ext cx="3367087" cy="2022475"/>
          </a:xfrm>
          <a:custGeom>
            <a:avLst/>
            <a:gdLst>
              <a:gd name="T0" fmla="*/ 0 w 546"/>
              <a:gd name="T1" fmla="*/ 328 h 328"/>
              <a:gd name="T2" fmla="*/ 546 w 546"/>
              <a:gd name="T3" fmla="*/ 0 h 3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46" h="328">
                <a:moveTo>
                  <a:pt x="0" y="328"/>
                </a:moveTo>
                <a:cubicBezTo>
                  <a:pt x="302" y="227"/>
                  <a:pt x="458" y="83"/>
                  <a:pt x="546" y="0"/>
                </a:cubicBezTo>
              </a:path>
            </a:pathLst>
          </a:custGeom>
          <a:noFill/>
          <a:ln w="301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49" name="Freeform 69">
            <a:extLst>
              <a:ext uri="{FF2B5EF4-FFF2-40B4-BE49-F238E27FC236}">
                <a16:creationId xmlns:a16="http://schemas.microsoft.com/office/drawing/2014/main" id="{0FBE8402-23ED-6B27-1763-805DE8985BAF}"/>
              </a:ext>
            </a:extLst>
          </p:cNvPr>
          <p:cNvSpPr>
            <a:spLocks/>
          </p:cNvSpPr>
          <p:nvPr/>
        </p:nvSpPr>
        <p:spPr bwMode="auto">
          <a:xfrm>
            <a:off x="5281613" y="2209800"/>
            <a:ext cx="2486025" cy="2601913"/>
          </a:xfrm>
          <a:custGeom>
            <a:avLst/>
            <a:gdLst>
              <a:gd name="T0" fmla="*/ 0 w 403"/>
              <a:gd name="T1" fmla="*/ 422 h 422"/>
              <a:gd name="T2" fmla="*/ 403 w 403"/>
              <a:gd name="T3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3" h="422">
                <a:moveTo>
                  <a:pt x="0" y="422"/>
                </a:moveTo>
                <a:cubicBezTo>
                  <a:pt x="227" y="295"/>
                  <a:pt x="319" y="117"/>
                  <a:pt x="403" y="0"/>
                </a:cubicBezTo>
              </a:path>
            </a:pathLst>
          </a:custGeom>
          <a:noFill/>
          <a:ln w="301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1" name="Rectangle 71">
            <a:extLst>
              <a:ext uri="{FF2B5EF4-FFF2-40B4-BE49-F238E27FC236}">
                <a16:creationId xmlns:a16="http://schemas.microsoft.com/office/drawing/2014/main" id="{50489F23-6861-CEC6-336C-D4A32A09A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3124200"/>
            <a:ext cx="328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Out</a:t>
            </a:r>
            <a:endParaRPr lang="en-US" altLang="en-US"/>
          </a:p>
        </p:txBody>
      </p:sp>
      <p:sp>
        <p:nvSpPr>
          <p:cNvPr id="1044552" name="Rectangle 72">
            <a:extLst>
              <a:ext uri="{FF2B5EF4-FFF2-40B4-BE49-F238E27FC236}">
                <a16:creationId xmlns:a16="http://schemas.microsoft.com/office/drawing/2014/main" id="{4C11034F-5B09-3064-084B-571DC359A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2363788"/>
            <a:ext cx="169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1044553" name="Rectangle 73">
            <a:extLst>
              <a:ext uri="{FF2B5EF4-FFF2-40B4-BE49-F238E27FC236}">
                <a16:creationId xmlns:a16="http://schemas.microsoft.com/office/drawing/2014/main" id="{424F0F84-2D16-14A9-7B8C-856488F60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2462213"/>
            <a:ext cx="508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r</a:t>
            </a:r>
            <a:endParaRPr lang="en-US" altLang="en-US"/>
          </a:p>
        </p:txBody>
      </p:sp>
      <p:sp>
        <p:nvSpPr>
          <p:cNvPr id="1044554" name="Rectangle 74">
            <a:extLst>
              <a:ext uri="{FF2B5EF4-FFF2-40B4-BE49-F238E27FC236}">
                <a16:creationId xmlns:a16="http://schemas.microsoft.com/office/drawing/2014/main" id="{459B6ECB-4890-D363-81C4-FDA165780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175260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4555" name="Rectangle 75">
            <a:extLst>
              <a:ext uri="{FF2B5EF4-FFF2-40B4-BE49-F238E27FC236}">
                <a16:creationId xmlns:a16="http://schemas.microsoft.com/office/drawing/2014/main" id="{CCC71C99-36CE-0605-0C66-979E5D0A3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7800" y="18510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1044556" name="Line 76">
            <a:extLst>
              <a:ext uri="{FF2B5EF4-FFF2-40B4-BE49-F238E27FC236}">
                <a16:creationId xmlns:a16="http://schemas.microsoft.com/office/drawing/2014/main" id="{BA472090-49A6-7516-0D9B-3C97FCF6AB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6575" y="2695575"/>
            <a:ext cx="28257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7" name="Line 77">
            <a:extLst>
              <a:ext uri="{FF2B5EF4-FFF2-40B4-BE49-F238E27FC236}">
                <a16:creationId xmlns:a16="http://schemas.microsoft.com/office/drawing/2014/main" id="{CF248321-A958-352A-DF42-81EA736354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0550" y="2751138"/>
            <a:ext cx="173038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8" name="Line 78">
            <a:extLst>
              <a:ext uri="{FF2B5EF4-FFF2-40B4-BE49-F238E27FC236}">
                <a16:creationId xmlns:a16="http://schemas.microsoft.com/office/drawing/2014/main" id="{8DB1C2A2-1813-B6C3-7DB5-B3DCCBD39A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5000" y="2813050"/>
            <a:ext cx="85725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9" name="Line 79">
            <a:extLst>
              <a:ext uri="{FF2B5EF4-FFF2-40B4-BE49-F238E27FC236}">
                <a16:creationId xmlns:a16="http://schemas.microsoft.com/office/drawing/2014/main" id="{4468BDB6-3252-3492-702B-87D7C0D73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9938" y="2505075"/>
            <a:ext cx="2841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0" name="Freeform 80">
            <a:extLst>
              <a:ext uri="{FF2B5EF4-FFF2-40B4-BE49-F238E27FC236}">
                <a16:creationId xmlns:a16="http://schemas.microsoft.com/office/drawing/2014/main" id="{80E8AE33-4288-480A-5D70-6CE19979BD83}"/>
              </a:ext>
            </a:extLst>
          </p:cNvPr>
          <p:cNvSpPr>
            <a:spLocks/>
          </p:cNvSpPr>
          <p:nvPr/>
        </p:nvSpPr>
        <p:spPr bwMode="auto">
          <a:xfrm>
            <a:off x="3729038" y="2757488"/>
            <a:ext cx="271462" cy="209550"/>
          </a:xfrm>
          <a:custGeom>
            <a:avLst/>
            <a:gdLst>
              <a:gd name="T0" fmla="*/ 0 w 171"/>
              <a:gd name="T1" fmla="*/ 0 h 132"/>
              <a:gd name="T2" fmla="*/ 171 w 171"/>
              <a:gd name="T3" fmla="*/ 0 h 132"/>
              <a:gd name="T4" fmla="*/ 171 w 171"/>
              <a:gd name="T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132">
                <a:moveTo>
                  <a:pt x="0" y="0"/>
                </a:moveTo>
                <a:lnTo>
                  <a:pt x="171" y="0"/>
                </a:lnTo>
                <a:lnTo>
                  <a:pt x="171" y="13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1" name="Freeform 81">
            <a:extLst>
              <a:ext uri="{FF2B5EF4-FFF2-40B4-BE49-F238E27FC236}">
                <a16:creationId xmlns:a16="http://schemas.microsoft.com/office/drawing/2014/main" id="{A891835F-CA23-AB67-8881-C141E15813F3}"/>
              </a:ext>
            </a:extLst>
          </p:cNvPr>
          <p:cNvSpPr>
            <a:spLocks/>
          </p:cNvSpPr>
          <p:nvPr/>
        </p:nvSpPr>
        <p:spPr bwMode="auto">
          <a:xfrm>
            <a:off x="3729038" y="2041525"/>
            <a:ext cx="271462" cy="209550"/>
          </a:xfrm>
          <a:custGeom>
            <a:avLst/>
            <a:gdLst>
              <a:gd name="T0" fmla="*/ 171 w 171"/>
              <a:gd name="T1" fmla="*/ 0 h 132"/>
              <a:gd name="T2" fmla="*/ 171 w 171"/>
              <a:gd name="T3" fmla="*/ 132 h 132"/>
              <a:gd name="T4" fmla="*/ 0 w 171"/>
              <a:gd name="T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132">
                <a:moveTo>
                  <a:pt x="171" y="0"/>
                </a:moveTo>
                <a:lnTo>
                  <a:pt x="171" y="132"/>
                </a:lnTo>
                <a:lnTo>
                  <a:pt x="0" y="13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2" name="Line 82">
            <a:extLst>
              <a:ext uri="{FF2B5EF4-FFF2-40B4-BE49-F238E27FC236}">
                <a16:creationId xmlns:a16="http://schemas.microsoft.com/office/drawing/2014/main" id="{665AAF49-D5B4-89C8-99C9-42FC40D26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2171700"/>
            <a:ext cx="1587" cy="660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3" name="Line 83">
            <a:extLst>
              <a:ext uri="{FF2B5EF4-FFF2-40B4-BE49-F238E27FC236}">
                <a16:creationId xmlns:a16="http://schemas.microsoft.com/office/drawing/2014/main" id="{DD3443DA-7A22-8518-F04C-8327AC51F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4100" y="2338388"/>
            <a:ext cx="1588" cy="3333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4" name="Line 84">
            <a:extLst>
              <a:ext uri="{FF2B5EF4-FFF2-40B4-BE49-F238E27FC236}">
                <a16:creationId xmlns:a16="http://schemas.microsoft.com/office/drawing/2014/main" id="{BA7225AB-2861-E4C8-C4F9-DF920F931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041525"/>
            <a:ext cx="284162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5" name="Oval 85">
            <a:extLst>
              <a:ext uri="{FF2B5EF4-FFF2-40B4-BE49-F238E27FC236}">
                <a16:creationId xmlns:a16="http://schemas.microsoft.com/office/drawing/2014/main" id="{9862DCE3-751B-7382-689B-AF9003FCF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2462213"/>
            <a:ext cx="87312" cy="857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66" name="Oval 86">
            <a:extLst>
              <a:ext uri="{FF2B5EF4-FFF2-40B4-BE49-F238E27FC236}">
                <a16:creationId xmlns:a16="http://schemas.microsoft.com/office/drawing/2014/main" id="{ED6C95FD-4FA4-3243-4582-BA687185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988" y="3071813"/>
            <a:ext cx="73025" cy="74612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67" name="Freeform 87">
            <a:extLst>
              <a:ext uri="{FF2B5EF4-FFF2-40B4-BE49-F238E27FC236}">
                <a16:creationId xmlns:a16="http://schemas.microsoft.com/office/drawing/2014/main" id="{02D6E029-C037-12F0-6BC1-4CA0B47A451E}"/>
              </a:ext>
            </a:extLst>
          </p:cNvPr>
          <p:cNvSpPr>
            <a:spLocks/>
          </p:cNvSpPr>
          <p:nvPr/>
        </p:nvSpPr>
        <p:spPr bwMode="auto">
          <a:xfrm>
            <a:off x="3217863" y="2505075"/>
            <a:ext cx="92075" cy="190500"/>
          </a:xfrm>
          <a:custGeom>
            <a:avLst/>
            <a:gdLst>
              <a:gd name="T0" fmla="*/ 58 w 58"/>
              <a:gd name="T1" fmla="*/ 0 h 120"/>
              <a:gd name="T2" fmla="*/ 0 w 58"/>
              <a:gd name="T3" fmla="*/ 0 h 120"/>
              <a:gd name="T4" fmla="*/ 0 w 58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120">
                <a:moveTo>
                  <a:pt x="58" y="0"/>
                </a:moveTo>
                <a:lnTo>
                  <a:pt x="0" y="0"/>
                </a:lnTo>
                <a:lnTo>
                  <a:pt x="0" y="120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8" name="Oval 88">
            <a:extLst>
              <a:ext uri="{FF2B5EF4-FFF2-40B4-BE49-F238E27FC236}">
                <a16:creationId xmlns:a16="http://schemas.microsoft.com/office/drawing/2014/main" id="{609D3E62-5D3F-8A24-0B2C-8D9B8A8A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2941638"/>
            <a:ext cx="333375" cy="333375"/>
          </a:xfrm>
          <a:prstGeom prst="ellips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69" name="Freeform 89">
            <a:extLst>
              <a:ext uri="{FF2B5EF4-FFF2-40B4-BE49-F238E27FC236}">
                <a16:creationId xmlns:a16="http://schemas.microsoft.com/office/drawing/2014/main" id="{441E04FA-3DD6-9FCE-0206-6707969B4130}"/>
              </a:ext>
            </a:extLst>
          </p:cNvPr>
          <p:cNvSpPr>
            <a:spLocks/>
          </p:cNvSpPr>
          <p:nvPr/>
        </p:nvSpPr>
        <p:spPr bwMode="auto">
          <a:xfrm>
            <a:off x="1065213" y="2941638"/>
            <a:ext cx="166687" cy="333375"/>
          </a:xfrm>
          <a:custGeom>
            <a:avLst/>
            <a:gdLst>
              <a:gd name="T0" fmla="*/ 27 w 27"/>
              <a:gd name="T1" fmla="*/ 54 h 54"/>
              <a:gd name="T2" fmla="*/ 0 w 27"/>
              <a:gd name="T3" fmla="*/ 27 h 54"/>
              <a:gd name="T4" fmla="*/ 27 w 27"/>
              <a:gd name="T5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" h="54">
                <a:moveTo>
                  <a:pt x="27" y="54"/>
                </a:moveTo>
                <a:cubicBezTo>
                  <a:pt x="12" y="54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0" name="Line 90">
            <a:extLst>
              <a:ext uri="{FF2B5EF4-FFF2-40B4-BE49-F238E27FC236}">
                <a16:creationId xmlns:a16="http://schemas.microsoft.com/office/drawing/2014/main" id="{E7E449D7-6124-798D-319E-59A314739B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1900" y="2941638"/>
            <a:ext cx="18002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1" name="Line 91">
            <a:extLst>
              <a:ext uri="{FF2B5EF4-FFF2-40B4-BE49-F238E27FC236}">
                <a16:creationId xmlns:a16="http://schemas.microsoft.com/office/drawing/2014/main" id="{1513EDD4-4C83-B981-3DB5-FC9924529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063" y="3108325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2" name="Line 92">
            <a:extLst>
              <a:ext uri="{FF2B5EF4-FFF2-40B4-BE49-F238E27FC236}">
                <a16:creationId xmlns:a16="http://schemas.microsoft.com/office/drawing/2014/main" id="{366281E3-F78D-86EB-7B13-AE0921C2C2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3108325"/>
            <a:ext cx="13382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3" name="Line 93">
            <a:extLst>
              <a:ext uri="{FF2B5EF4-FFF2-40B4-BE49-F238E27FC236}">
                <a16:creationId xmlns:a16="http://schemas.microsoft.com/office/drawing/2014/main" id="{B038D8FA-4A6D-9681-4CDA-9F1F2ACB8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1900" y="3275013"/>
            <a:ext cx="180022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4" name="Line 94">
            <a:extLst>
              <a:ext uri="{FF2B5EF4-FFF2-40B4-BE49-F238E27FC236}">
                <a16:creationId xmlns:a16="http://schemas.microsoft.com/office/drawing/2014/main" id="{D41A1F0A-F9EC-5BD0-333E-255E37CFA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2967038"/>
            <a:ext cx="1588" cy="1412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76" name="Rectangle 96">
            <a:extLst>
              <a:ext uri="{FF2B5EF4-FFF2-40B4-BE49-F238E27FC236}">
                <a16:creationId xmlns:a16="http://schemas.microsoft.com/office/drawing/2014/main" id="{73005A1D-99A0-5FC6-5C12-695F9175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256213"/>
            <a:ext cx="3286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Out</a:t>
            </a:r>
            <a:endParaRPr lang="en-US" altLang="en-US"/>
          </a:p>
        </p:txBody>
      </p:sp>
      <p:sp>
        <p:nvSpPr>
          <p:cNvPr id="1044577" name="Rectangle 97">
            <a:extLst>
              <a:ext uri="{FF2B5EF4-FFF2-40B4-BE49-F238E27FC236}">
                <a16:creationId xmlns:a16="http://schemas.microsoft.com/office/drawing/2014/main" id="{07A7EDC5-D2CE-0A78-F13D-68B96CBD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95800"/>
            <a:ext cx="169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1044578" name="Rectangle 98">
            <a:extLst>
              <a:ext uri="{FF2B5EF4-FFF2-40B4-BE49-F238E27FC236}">
                <a16:creationId xmlns:a16="http://schemas.microsoft.com/office/drawing/2014/main" id="{FC267E4F-7217-F141-752A-219FA04F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4597400"/>
            <a:ext cx="50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r</a:t>
            </a:r>
            <a:endParaRPr lang="en-US" altLang="en-US"/>
          </a:p>
        </p:txBody>
      </p:sp>
      <p:sp>
        <p:nvSpPr>
          <p:cNvPr id="1044579" name="Rectangle 99">
            <a:extLst>
              <a:ext uri="{FF2B5EF4-FFF2-40B4-BE49-F238E27FC236}">
                <a16:creationId xmlns:a16="http://schemas.microsoft.com/office/drawing/2014/main" id="{51E2CE99-A343-AD0F-DC67-B2F9FC4F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3884613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4580" name="Rectangle 100">
            <a:extLst>
              <a:ext uri="{FF2B5EF4-FFF2-40B4-BE49-F238E27FC236}">
                <a16:creationId xmlns:a16="http://schemas.microsoft.com/office/drawing/2014/main" id="{F02BC246-223C-D532-1CA0-09549A0E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3983038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1044581" name="Rectangle 101">
            <a:extLst>
              <a:ext uri="{FF2B5EF4-FFF2-40B4-BE49-F238E27FC236}">
                <a16:creationId xmlns:a16="http://schemas.microsoft.com/office/drawing/2014/main" id="{A89078B9-346E-B325-845A-4BE401E16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4827588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4582" name="Rectangle 102">
            <a:extLst>
              <a:ext uri="{FF2B5EF4-FFF2-40B4-BE49-F238E27FC236}">
                <a16:creationId xmlns:a16="http://schemas.microsoft.com/office/drawing/2014/main" id="{5EDB91D4-0575-F869-A028-D41C33C2F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4926013"/>
            <a:ext cx="168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bb</a:t>
            </a:r>
            <a:endParaRPr lang="en-US" altLang="en-US"/>
          </a:p>
        </p:txBody>
      </p:sp>
      <p:sp>
        <p:nvSpPr>
          <p:cNvPr id="1044583" name="Line 103">
            <a:extLst>
              <a:ext uri="{FF2B5EF4-FFF2-40B4-BE49-F238E27FC236}">
                <a16:creationId xmlns:a16="http://schemas.microsoft.com/office/drawing/2014/main" id="{D0D4BD7B-D842-185E-7655-353D3EE6A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513" y="4822825"/>
            <a:ext cx="2825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4" name="Line 104">
            <a:extLst>
              <a:ext uri="{FF2B5EF4-FFF2-40B4-BE49-F238E27FC236}">
                <a16:creationId xmlns:a16="http://schemas.microsoft.com/office/drawing/2014/main" id="{F5CDB2D5-E6CE-A845-6EF4-147DAB245D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75" y="4637088"/>
            <a:ext cx="277813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5" name="Freeform 105">
            <a:extLst>
              <a:ext uri="{FF2B5EF4-FFF2-40B4-BE49-F238E27FC236}">
                <a16:creationId xmlns:a16="http://schemas.microsoft.com/office/drawing/2014/main" id="{822EB48F-2680-02E7-9535-84D84932D65E}"/>
              </a:ext>
            </a:extLst>
          </p:cNvPr>
          <p:cNvSpPr>
            <a:spLocks/>
          </p:cNvSpPr>
          <p:nvPr/>
        </p:nvSpPr>
        <p:spPr bwMode="auto">
          <a:xfrm>
            <a:off x="1323975" y="4891088"/>
            <a:ext cx="265113" cy="209550"/>
          </a:xfrm>
          <a:custGeom>
            <a:avLst/>
            <a:gdLst>
              <a:gd name="T0" fmla="*/ 0 w 167"/>
              <a:gd name="T1" fmla="*/ 0 h 132"/>
              <a:gd name="T2" fmla="*/ 167 w 167"/>
              <a:gd name="T3" fmla="*/ 0 h 132"/>
              <a:gd name="T4" fmla="*/ 167 w 167"/>
              <a:gd name="T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" h="132">
                <a:moveTo>
                  <a:pt x="0" y="0"/>
                </a:moveTo>
                <a:lnTo>
                  <a:pt x="167" y="0"/>
                </a:lnTo>
                <a:lnTo>
                  <a:pt x="167" y="13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6" name="Freeform 106">
            <a:extLst>
              <a:ext uri="{FF2B5EF4-FFF2-40B4-BE49-F238E27FC236}">
                <a16:creationId xmlns:a16="http://schemas.microsoft.com/office/drawing/2014/main" id="{0096C491-93F5-1F54-0F71-93823E0E17CB}"/>
              </a:ext>
            </a:extLst>
          </p:cNvPr>
          <p:cNvSpPr>
            <a:spLocks/>
          </p:cNvSpPr>
          <p:nvPr/>
        </p:nvSpPr>
        <p:spPr bwMode="auto">
          <a:xfrm>
            <a:off x="1323975" y="4175125"/>
            <a:ext cx="265113" cy="209550"/>
          </a:xfrm>
          <a:custGeom>
            <a:avLst/>
            <a:gdLst>
              <a:gd name="T0" fmla="*/ 167 w 167"/>
              <a:gd name="T1" fmla="*/ 0 h 132"/>
              <a:gd name="T2" fmla="*/ 167 w 167"/>
              <a:gd name="T3" fmla="*/ 132 h 132"/>
              <a:gd name="T4" fmla="*/ 0 w 167"/>
              <a:gd name="T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7" h="132">
                <a:moveTo>
                  <a:pt x="167" y="0"/>
                </a:moveTo>
                <a:lnTo>
                  <a:pt x="167" y="132"/>
                </a:lnTo>
                <a:lnTo>
                  <a:pt x="0" y="13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7" name="Line 107">
            <a:extLst>
              <a:ext uri="{FF2B5EF4-FFF2-40B4-BE49-F238E27FC236}">
                <a16:creationId xmlns:a16="http://schemas.microsoft.com/office/drawing/2014/main" id="{07CE1FB9-2E25-B6A3-9F07-768EEC118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3975" y="4305300"/>
            <a:ext cx="1588" cy="6588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8" name="Line 108">
            <a:extLst>
              <a:ext uri="{FF2B5EF4-FFF2-40B4-BE49-F238E27FC236}">
                <a16:creationId xmlns:a16="http://schemas.microsoft.com/office/drawing/2014/main" id="{153075D4-4D11-CF5A-BAC4-8C0A5D927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38" y="4470400"/>
            <a:ext cx="1587" cy="3333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9" name="Line 109">
            <a:extLst>
              <a:ext uri="{FF2B5EF4-FFF2-40B4-BE49-F238E27FC236}">
                <a16:creationId xmlns:a16="http://schemas.microsoft.com/office/drawing/2014/main" id="{F5C307FA-1B75-622C-0F0E-783AB1A26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4150" y="4175125"/>
            <a:ext cx="277813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0" name="Oval 110">
            <a:extLst>
              <a:ext uri="{FF2B5EF4-FFF2-40B4-BE49-F238E27FC236}">
                <a16:creationId xmlns:a16="http://schemas.microsoft.com/office/drawing/2014/main" id="{8CA06373-06E6-4931-4247-3638CE02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4594225"/>
            <a:ext cx="85725" cy="873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591" name="Oval 111">
            <a:extLst>
              <a:ext uri="{FF2B5EF4-FFF2-40B4-BE49-F238E27FC236}">
                <a16:creationId xmlns:a16="http://schemas.microsoft.com/office/drawing/2014/main" id="{3572CBC0-762F-5B68-EC99-65B6399EE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5205413"/>
            <a:ext cx="74613" cy="730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2" name="Freeform 112">
            <a:extLst>
              <a:ext uri="{FF2B5EF4-FFF2-40B4-BE49-F238E27FC236}">
                <a16:creationId xmlns:a16="http://schemas.microsoft.com/office/drawing/2014/main" id="{CCFAFC3A-05BB-6838-2E00-E685BD8E1F1D}"/>
              </a:ext>
            </a:extLst>
          </p:cNvPr>
          <p:cNvSpPr>
            <a:spLocks/>
          </p:cNvSpPr>
          <p:nvPr/>
        </p:nvSpPr>
        <p:spPr bwMode="auto">
          <a:xfrm>
            <a:off x="812800" y="4637088"/>
            <a:ext cx="92075" cy="185737"/>
          </a:xfrm>
          <a:custGeom>
            <a:avLst/>
            <a:gdLst>
              <a:gd name="T0" fmla="*/ 58 w 58"/>
              <a:gd name="T1" fmla="*/ 0 h 117"/>
              <a:gd name="T2" fmla="*/ 0 w 58"/>
              <a:gd name="T3" fmla="*/ 0 h 117"/>
              <a:gd name="T4" fmla="*/ 0 w 58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117">
                <a:moveTo>
                  <a:pt x="58" y="0"/>
                </a:moveTo>
                <a:lnTo>
                  <a:pt x="0" y="0"/>
                </a:lnTo>
                <a:lnTo>
                  <a:pt x="0" y="11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3" name="Line 113">
            <a:extLst>
              <a:ext uri="{FF2B5EF4-FFF2-40B4-BE49-F238E27FC236}">
                <a16:creationId xmlns:a16="http://schemas.microsoft.com/office/drawing/2014/main" id="{65B623F2-A4F4-8484-E7AE-4D5D0D8938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063" y="5241925"/>
            <a:ext cx="133826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4" name="Line 114">
            <a:extLst>
              <a:ext uri="{FF2B5EF4-FFF2-40B4-BE49-F238E27FC236}">
                <a16:creationId xmlns:a16="http://schemas.microsoft.com/office/drawing/2014/main" id="{886E60EB-B3E4-AE82-D5C9-09D0870F9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088" y="5100638"/>
            <a:ext cx="1587" cy="1412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5" name="Rectangle 115">
            <a:extLst>
              <a:ext uri="{FF2B5EF4-FFF2-40B4-BE49-F238E27FC236}">
                <a16:creationId xmlns:a16="http://schemas.microsoft.com/office/drawing/2014/main" id="{16F35A8A-0EE3-D777-EBD5-40A93E74C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5256213"/>
            <a:ext cx="328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Out</a:t>
            </a:r>
            <a:endParaRPr lang="en-US" altLang="en-US"/>
          </a:p>
        </p:txBody>
      </p:sp>
      <p:sp>
        <p:nvSpPr>
          <p:cNvPr id="1044596" name="Rectangle 116">
            <a:extLst>
              <a:ext uri="{FF2B5EF4-FFF2-40B4-BE49-F238E27FC236}">
                <a16:creationId xmlns:a16="http://schemas.microsoft.com/office/drawing/2014/main" id="{DAC2A055-551B-4B61-C697-33836B0A4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4495800"/>
            <a:ext cx="169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1044597" name="Rectangle 117">
            <a:extLst>
              <a:ext uri="{FF2B5EF4-FFF2-40B4-BE49-F238E27FC236}">
                <a16:creationId xmlns:a16="http://schemas.microsoft.com/office/drawing/2014/main" id="{C8A37F19-28DA-65C9-42A7-EEDE0E8C1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4597400"/>
            <a:ext cx="134938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rp</a:t>
            </a:r>
            <a:endParaRPr lang="en-US" altLang="en-US"/>
          </a:p>
        </p:txBody>
      </p:sp>
      <p:sp>
        <p:nvSpPr>
          <p:cNvPr id="1044598" name="Rectangle 118">
            <a:extLst>
              <a:ext uri="{FF2B5EF4-FFF2-40B4-BE49-F238E27FC236}">
                <a16:creationId xmlns:a16="http://schemas.microsoft.com/office/drawing/2014/main" id="{9E9337EF-A5E3-08F2-0D9F-353B2B1D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4495800"/>
            <a:ext cx="169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M</a:t>
            </a:r>
            <a:endParaRPr lang="en-US" altLang="en-US"/>
          </a:p>
        </p:txBody>
      </p:sp>
      <p:sp>
        <p:nvSpPr>
          <p:cNvPr id="1044599" name="Rectangle 119">
            <a:extLst>
              <a:ext uri="{FF2B5EF4-FFF2-40B4-BE49-F238E27FC236}">
                <a16:creationId xmlns:a16="http://schemas.microsoft.com/office/drawing/2014/main" id="{8413AEAC-8C13-75C1-2A78-6825A7D97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597400"/>
            <a:ext cx="1349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rn</a:t>
            </a:r>
            <a:endParaRPr lang="en-US" altLang="en-US"/>
          </a:p>
        </p:txBody>
      </p:sp>
      <p:sp>
        <p:nvSpPr>
          <p:cNvPr id="1044600" name="Rectangle 120">
            <a:extLst>
              <a:ext uri="{FF2B5EF4-FFF2-40B4-BE49-F238E27FC236}">
                <a16:creationId xmlns:a16="http://schemas.microsoft.com/office/drawing/2014/main" id="{13C0FF23-A9BB-7638-1134-548B6B20F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3886200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4601" name="Rectangle 121">
            <a:extLst>
              <a:ext uri="{FF2B5EF4-FFF2-40B4-BE49-F238E27FC236}">
                <a16:creationId xmlns:a16="http://schemas.microsoft.com/office/drawing/2014/main" id="{B71EC559-9C4B-5EB5-4B0F-34901A577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3984625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dd</a:t>
            </a:r>
            <a:endParaRPr lang="en-US" altLang="en-US"/>
          </a:p>
        </p:txBody>
      </p:sp>
      <p:sp>
        <p:nvSpPr>
          <p:cNvPr id="1044602" name="Line 122">
            <a:extLst>
              <a:ext uri="{FF2B5EF4-FFF2-40B4-BE49-F238E27FC236}">
                <a16:creationId xmlns:a16="http://schemas.microsoft.com/office/drawing/2014/main" id="{BF64D634-06C6-A04D-866D-92B7BE0124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050" y="4822825"/>
            <a:ext cx="28416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3" name="Line 123">
            <a:extLst>
              <a:ext uri="{FF2B5EF4-FFF2-40B4-BE49-F238E27FC236}">
                <a16:creationId xmlns:a16="http://schemas.microsoft.com/office/drawing/2014/main" id="{ED7512FE-E6C6-B807-4DCE-2835A050C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0613" y="4884738"/>
            <a:ext cx="179387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4" name="Line 124">
            <a:extLst>
              <a:ext uri="{FF2B5EF4-FFF2-40B4-BE49-F238E27FC236}">
                <a16:creationId xmlns:a16="http://schemas.microsoft.com/office/drawing/2014/main" id="{EE4E2A45-E4ED-AB4F-BD21-382650EFC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3475" y="4940300"/>
            <a:ext cx="87313" cy="1588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5" name="Line 125">
            <a:extLst>
              <a:ext uri="{FF2B5EF4-FFF2-40B4-BE49-F238E27FC236}">
                <a16:creationId xmlns:a16="http://schemas.microsoft.com/office/drawing/2014/main" id="{84BCADCA-E956-EA74-0C3E-592E36176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00" y="4637088"/>
            <a:ext cx="2825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6" name="Freeform 126">
            <a:extLst>
              <a:ext uri="{FF2B5EF4-FFF2-40B4-BE49-F238E27FC236}">
                <a16:creationId xmlns:a16="http://schemas.microsoft.com/office/drawing/2014/main" id="{D2EC4A3C-3807-5009-79C5-5A3E83DE15F3}"/>
              </a:ext>
            </a:extLst>
          </p:cNvPr>
          <p:cNvSpPr>
            <a:spLocks/>
          </p:cNvSpPr>
          <p:nvPr/>
        </p:nvSpPr>
        <p:spPr bwMode="auto">
          <a:xfrm>
            <a:off x="2959100" y="4891088"/>
            <a:ext cx="271463" cy="209550"/>
          </a:xfrm>
          <a:custGeom>
            <a:avLst/>
            <a:gdLst>
              <a:gd name="T0" fmla="*/ 0 w 171"/>
              <a:gd name="T1" fmla="*/ 0 h 132"/>
              <a:gd name="T2" fmla="*/ 171 w 171"/>
              <a:gd name="T3" fmla="*/ 0 h 132"/>
              <a:gd name="T4" fmla="*/ 171 w 171"/>
              <a:gd name="T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132">
                <a:moveTo>
                  <a:pt x="0" y="0"/>
                </a:moveTo>
                <a:lnTo>
                  <a:pt x="171" y="0"/>
                </a:lnTo>
                <a:lnTo>
                  <a:pt x="171" y="13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7" name="Freeform 127">
            <a:extLst>
              <a:ext uri="{FF2B5EF4-FFF2-40B4-BE49-F238E27FC236}">
                <a16:creationId xmlns:a16="http://schemas.microsoft.com/office/drawing/2014/main" id="{FA9950CD-7E3E-6A09-E6B0-D716B85FA9E0}"/>
              </a:ext>
            </a:extLst>
          </p:cNvPr>
          <p:cNvSpPr>
            <a:spLocks/>
          </p:cNvSpPr>
          <p:nvPr/>
        </p:nvSpPr>
        <p:spPr bwMode="auto">
          <a:xfrm>
            <a:off x="2959100" y="4175125"/>
            <a:ext cx="271463" cy="209550"/>
          </a:xfrm>
          <a:custGeom>
            <a:avLst/>
            <a:gdLst>
              <a:gd name="T0" fmla="*/ 171 w 171"/>
              <a:gd name="T1" fmla="*/ 0 h 132"/>
              <a:gd name="T2" fmla="*/ 171 w 171"/>
              <a:gd name="T3" fmla="*/ 132 h 132"/>
              <a:gd name="T4" fmla="*/ 0 w 171"/>
              <a:gd name="T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132">
                <a:moveTo>
                  <a:pt x="171" y="0"/>
                </a:moveTo>
                <a:lnTo>
                  <a:pt x="171" y="132"/>
                </a:lnTo>
                <a:lnTo>
                  <a:pt x="0" y="13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8" name="Line 128">
            <a:extLst>
              <a:ext uri="{FF2B5EF4-FFF2-40B4-BE49-F238E27FC236}">
                <a16:creationId xmlns:a16="http://schemas.microsoft.com/office/drawing/2014/main" id="{AE7D4A86-4CEB-80E9-3014-6169651D4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100" y="4305300"/>
            <a:ext cx="1588" cy="6588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09" name="Line 129">
            <a:extLst>
              <a:ext uri="{FF2B5EF4-FFF2-40B4-BE49-F238E27FC236}">
                <a16:creationId xmlns:a16="http://schemas.microsoft.com/office/drawing/2014/main" id="{36FC34DD-5B23-4E1A-07AA-308F2430B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8925" y="4470400"/>
            <a:ext cx="1588" cy="3333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0" name="Oval 130">
            <a:extLst>
              <a:ext uri="{FF2B5EF4-FFF2-40B4-BE49-F238E27FC236}">
                <a16:creationId xmlns:a16="http://schemas.microsoft.com/office/drawing/2014/main" id="{BF894A96-093F-929E-9729-A0E93D15F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4594225"/>
            <a:ext cx="85725" cy="87313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11" name="Oval 131">
            <a:extLst>
              <a:ext uri="{FF2B5EF4-FFF2-40B4-BE49-F238E27FC236}">
                <a16:creationId xmlns:a16="http://schemas.microsoft.com/office/drawing/2014/main" id="{34DBDA8F-1CE5-9582-EA56-F87E6D3B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5205413"/>
            <a:ext cx="74612" cy="730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2" name="Freeform 132">
            <a:extLst>
              <a:ext uri="{FF2B5EF4-FFF2-40B4-BE49-F238E27FC236}">
                <a16:creationId xmlns:a16="http://schemas.microsoft.com/office/drawing/2014/main" id="{DB4C6752-0C52-EAF4-1726-F48874E17E8E}"/>
              </a:ext>
            </a:extLst>
          </p:cNvPr>
          <p:cNvSpPr>
            <a:spLocks/>
          </p:cNvSpPr>
          <p:nvPr/>
        </p:nvSpPr>
        <p:spPr bwMode="auto">
          <a:xfrm>
            <a:off x="2446338" y="4637088"/>
            <a:ext cx="93662" cy="185737"/>
          </a:xfrm>
          <a:custGeom>
            <a:avLst/>
            <a:gdLst>
              <a:gd name="T0" fmla="*/ 59 w 59"/>
              <a:gd name="T1" fmla="*/ 0 h 117"/>
              <a:gd name="T2" fmla="*/ 0 w 59"/>
              <a:gd name="T3" fmla="*/ 0 h 117"/>
              <a:gd name="T4" fmla="*/ 0 w 59"/>
              <a:gd name="T5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9" h="117">
                <a:moveTo>
                  <a:pt x="59" y="0"/>
                </a:moveTo>
                <a:lnTo>
                  <a:pt x="0" y="0"/>
                </a:lnTo>
                <a:lnTo>
                  <a:pt x="0" y="117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3" name="Line 133">
            <a:extLst>
              <a:ext uri="{FF2B5EF4-FFF2-40B4-BE49-F238E27FC236}">
                <a16:creationId xmlns:a16="http://schemas.microsoft.com/office/drawing/2014/main" id="{AE4B7234-1032-1E16-9F87-5A18E688A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688" y="4175125"/>
            <a:ext cx="1587" cy="461963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4" name="Line 134">
            <a:extLst>
              <a:ext uri="{FF2B5EF4-FFF2-40B4-BE49-F238E27FC236}">
                <a16:creationId xmlns:a16="http://schemas.microsoft.com/office/drawing/2014/main" id="{3680E669-4C09-8AD0-31D3-5A29749B9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5241925"/>
            <a:ext cx="1941512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6" name="Line 136">
            <a:extLst>
              <a:ext uri="{FF2B5EF4-FFF2-40B4-BE49-F238E27FC236}">
                <a16:creationId xmlns:a16="http://schemas.microsoft.com/office/drawing/2014/main" id="{E9313676-327A-2782-6680-E9EC9DE61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0563" y="5100638"/>
            <a:ext cx="1587" cy="1412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7" name="Line 137">
            <a:extLst>
              <a:ext uri="{FF2B5EF4-FFF2-40B4-BE49-F238E27FC236}">
                <a16:creationId xmlns:a16="http://schemas.microsoft.com/office/drawing/2014/main" id="{D5B3D79F-AB49-289E-03DE-B41202198D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5113" y="4637088"/>
            <a:ext cx="282575" cy="1587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8" name="Freeform 138">
            <a:extLst>
              <a:ext uri="{FF2B5EF4-FFF2-40B4-BE49-F238E27FC236}">
                <a16:creationId xmlns:a16="http://schemas.microsoft.com/office/drawing/2014/main" id="{EBBC8725-58EF-7251-50A5-A07164901628}"/>
              </a:ext>
            </a:extLst>
          </p:cNvPr>
          <p:cNvSpPr>
            <a:spLocks/>
          </p:cNvSpPr>
          <p:nvPr/>
        </p:nvSpPr>
        <p:spPr bwMode="auto">
          <a:xfrm>
            <a:off x="3667125" y="4891088"/>
            <a:ext cx="271463" cy="209550"/>
          </a:xfrm>
          <a:custGeom>
            <a:avLst/>
            <a:gdLst>
              <a:gd name="T0" fmla="*/ 171 w 171"/>
              <a:gd name="T1" fmla="*/ 0 h 132"/>
              <a:gd name="T2" fmla="*/ 0 w 171"/>
              <a:gd name="T3" fmla="*/ 0 h 132"/>
              <a:gd name="T4" fmla="*/ 0 w 171"/>
              <a:gd name="T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132">
                <a:moveTo>
                  <a:pt x="171" y="0"/>
                </a:moveTo>
                <a:lnTo>
                  <a:pt x="0" y="0"/>
                </a:lnTo>
                <a:lnTo>
                  <a:pt x="0" y="13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19" name="Freeform 139">
            <a:extLst>
              <a:ext uri="{FF2B5EF4-FFF2-40B4-BE49-F238E27FC236}">
                <a16:creationId xmlns:a16="http://schemas.microsoft.com/office/drawing/2014/main" id="{8B0753F6-BDFA-C554-78BE-114E391C4B7E}"/>
              </a:ext>
            </a:extLst>
          </p:cNvPr>
          <p:cNvSpPr>
            <a:spLocks/>
          </p:cNvSpPr>
          <p:nvPr/>
        </p:nvSpPr>
        <p:spPr bwMode="auto">
          <a:xfrm>
            <a:off x="3667125" y="4175125"/>
            <a:ext cx="271463" cy="209550"/>
          </a:xfrm>
          <a:custGeom>
            <a:avLst/>
            <a:gdLst>
              <a:gd name="T0" fmla="*/ 0 w 171"/>
              <a:gd name="T1" fmla="*/ 0 h 132"/>
              <a:gd name="T2" fmla="*/ 0 w 171"/>
              <a:gd name="T3" fmla="*/ 132 h 132"/>
              <a:gd name="T4" fmla="*/ 171 w 171"/>
              <a:gd name="T5" fmla="*/ 1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" h="132">
                <a:moveTo>
                  <a:pt x="0" y="0"/>
                </a:moveTo>
                <a:lnTo>
                  <a:pt x="0" y="132"/>
                </a:lnTo>
                <a:lnTo>
                  <a:pt x="171" y="13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0" name="Line 140">
            <a:extLst>
              <a:ext uri="{FF2B5EF4-FFF2-40B4-BE49-F238E27FC236}">
                <a16:creationId xmlns:a16="http://schemas.microsoft.com/office/drawing/2014/main" id="{BF09F369-443A-E429-7971-C4AD3F153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588" y="4305300"/>
            <a:ext cx="1587" cy="658813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1" name="Line 141">
            <a:extLst>
              <a:ext uri="{FF2B5EF4-FFF2-40B4-BE49-F238E27FC236}">
                <a16:creationId xmlns:a16="http://schemas.microsoft.com/office/drawing/2014/main" id="{3418E03A-0DF0-BE78-84F8-3C1DA1972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4470400"/>
            <a:ext cx="1587" cy="333375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2" name="Line 142">
            <a:extLst>
              <a:ext uri="{FF2B5EF4-FFF2-40B4-BE49-F238E27FC236}">
                <a16:creationId xmlns:a16="http://schemas.microsoft.com/office/drawing/2014/main" id="{97B8AF19-0DC6-1ECD-85B0-B49B175B1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7688" y="4175125"/>
            <a:ext cx="138112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3" name="Oval 143">
            <a:extLst>
              <a:ext uri="{FF2B5EF4-FFF2-40B4-BE49-F238E27FC236}">
                <a16:creationId xmlns:a16="http://schemas.microsoft.com/office/drawing/2014/main" id="{50780F04-B201-44ED-9D3D-08154274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5205413"/>
            <a:ext cx="74612" cy="730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4" name="Oval 144">
            <a:extLst>
              <a:ext uri="{FF2B5EF4-FFF2-40B4-BE49-F238E27FC236}">
                <a16:creationId xmlns:a16="http://schemas.microsoft.com/office/drawing/2014/main" id="{77F3642C-0FEE-43C8-6E48-2ACB02AB6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4138613"/>
            <a:ext cx="74613" cy="7302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5" name="Line 145">
            <a:extLst>
              <a:ext uri="{FF2B5EF4-FFF2-40B4-BE49-F238E27FC236}">
                <a16:creationId xmlns:a16="http://schemas.microsoft.com/office/drawing/2014/main" id="{2D0A6EE4-5EFD-DD65-6110-25FE74825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5100638"/>
            <a:ext cx="1588" cy="141287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>
            <a:extLst>
              <a:ext uri="{FF2B5EF4-FFF2-40B4-BE49-F238E27FC236}">
                <a16:creationId xmlns:a16="http://schemas.microsoft.com/office/drawing/2014/main" id="{AC1F01E8-6CBF-7004-461B-65D463675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Output Driver with Varying Terminations</a:t>
            </a:r>
          </a:p>
        </p:txBody>
      </p:sp>
      <p:sp>
        <p:nvSpPr>
          <p:cNvPr id="1046572" name="Rectangle 44">
            <a:extLst>
              <a:ext uri="{FF2B5EF4-FFF2-40B4-BE49-F238E27FC236}">
                <a16:creationId xmlns:a16="http://schemas.microsoft.com/office/drawing/2014/main" id="{2A592CF7-B470-42C2-BD69-945A1E58D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5151438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6573" name="Rectangle 45">
            <a:extLst>
              <a:ext uri="{FF2B5EF4-FFF2-40B4-BE49-F238E27FC236}">
                <a16:creationId xmlns:a16="http://schemas.microsoft.com/office/drawing/2014/main" id="{5355EDE3-277F-AB4C-9480-F6207D4C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5091113"/>
            <a:ext cx="1587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out</a:t>
            </a:r>
            <a:endParaRPr lang="en-US" altLang="en-US"/>
          </a:p>
        </p:txBody>
      </p:sp>
      <p:sp>
        <p:nvSpPr>
          <p:cNvPr id="1046574" name="Rectangle 46">
            <a:extLst>
              <a:ext uri="{FF2B5EF4-FFF2-40B4-BE49-F238E27FC236}">
                <a16:creationId xmlns:a16="http://schemas.microsoft.com/office/drawing/2014/main" id="{79BBDEF6-E81D-764C-E613-0EEFD6332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500697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 (V)</a:t>
            </a:r>
            <a:endParaRPr lang="en-US" altLang="en-US"/>
          </a:p>
        </p:txBody>
      </p:sp>
      <p:sp>
        <p:nvSpPr>
          <p:cNvPr id="1046630" name="Rectangle 102">
            <a:extLst>
              <a:ext uri="{FF2B5EF4-FFF2-40B4-BE49-F238E27FC236}">
                <a16:creationId xmlns:a16="http://schemas.microsoft.com/office/drawing/2014/main" id="{3EE599DA-3026-634E-E834-3B212D8B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4073525"/>
            <a:ext cx="1588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6631" name="Rectangle 103">
            <a:extLst>
              <a:ext uri="{FF2B5EF4-FFF2-40B4-BE49-F238E27FC236}">
                <a16:creationId xmlns:a16="http://schemas.microsoft.com/office/drawing/2014/main" id="{87E03859-A865-B7B9-E251-1E9A18F0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4013200"/>
            <a:ext cx="1587" cy="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out</a:t>
            </a:r>
            <a:endParaRPr lang="en-US" altLang="en-US"/>
          </a:p>
        </p:txBody>
      </p:sp>
      <p:sp>
        <p:nvSpPr>
          <p:cNvPr id="1046632" name="Rectangle 104">
            <a:extLst>
              <a:ext uri="{FF2B5EF4-FFF2-40B4-BE49-F238E27FC236}">
                <a16:creationId xmlns:a16="http://schemas.microsoft.com/office/drawing/2014/main" id="{410627F9-AEAF-70CD-3737-8F227BE2D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5" y="3929063"/>
            <a:ext cx="1588" cy="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i="0">
                <a:solidFill>
                  <a:srgbClr val="000000"/>
                </a:solidFill>
              </a:rPr>
              <a:t> (V)</a:t>
            </a:r>
            <a:endParaRPr lang="en-US" altLang="en-US"/>
          </a:p>
        </p:txBody>
      </p:sp>
      <p:sp>
        <p:nvSpPr>
          <p:cNvPr id="1046539" name="Freeform 11">
            <a:extLst>
              <a:ext uri="{FF2B5EF4-FFF2-40B4-BE49-F238E27FC236}">
                <a16:creationId xmlns:a16="http://schemas.microsoft.com/office/drawing/2014/main" id="{89D19A91-E21E-6E40-240D-5816F0EC72E0}"/>
              </a:ext>
            </a:extLst>
          </p:cNvPr>
          <p:cNvSpPr>
            <a:spLocks/>
          </p:cNvSpPr>
          <p:nvPr/>
        </p:nvSpPr>
        <p:spPr bwMode="auto">
          <a:xfrm>
            <a:off x="4924425" y="4133850"/>
            <a:ext cx="3822700" cy="611188"/>
          </a:xfrm>
          <a:custGeom>
            <a:avLst/>
            <a:gdLst>
              <a:gd name="T0" fmla="*/ 0 w 1041"/>
              <a:gd name="T1" fmla="*/ 0 h 143"/>
              <a:gd name="T2" fmla="*/ 33 w 1041"/>
              <a:gd name="T3" fmla="*/ 143 h 143"/>
              <a:gd name="T4" fmla="*/ 517 w 1041"/>
              <a:gd name="T5" fmla="*/ 143 h 143"/>
              <a:gd name="T6" fmla="*/ 554 w 1041"/>
              <a:gd name="T7" fmla="*/ 4 h 143"/>
              <a:gd name="T8" fmla="*/ 1041 w 1041"/>
              <a:gd name="T9" fmla="*/ 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1" h="143">
                <a:moveTo>
                  <a:pt x="0" y="0"/>
                </a:moveTo>
                <a:cubicBezTo>
                  <a:pt x="0" y="4"/>
                  <a:pt x="33" y="143"/>
                  <a:pt x="33" y="143"/>
                </a:cubicBezTo>
                <a:cubicBezTo>
                  <a:pt x="517" y="143"/>
                  <a:pt x="517" y="143"/>
                  <a:pt x="517" y="143"/>
                </a:cubicBezTo>
                <a:cubicBezTo>
                  <a:pt x="554" y="4"/>
                  <a:pt x="554" y="4"/>
                  <a:pt x="554" y="4"/>
                </a:cubicBezTo>
                <a:cubicBezTo>
                  <a:pt x="1041" y="4"/>
                  <a:pt x="1041" y="4"/>
                  <a:pt x="1041" y="4"/>
                </a:cubicBezTo>
              </a:path>
            </a:pathLst>
          </a:custGeom>
          <a:noFill/>
          <a:ln w="12700" cap="flat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0" name="Rectangle 12">
            <a:extLst>
              <a:ext uri="{FF2B5EF4-FFF2-40B4-BE49-F238E27FC236}">
                <a16:creationId xmlns:a16="http://schemas.microsoft.com/office/drawing/2014/main" id="{93E2B0F3-4D97-B048-7A4A-1DB84D8D4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3794125"/>
            <a:ext cx="3822700" cy="131445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1" name="Line 13">
            <a:extLst>
              <a:ext uri="{FF2B5EF4-FFF2-40B4-BE49-F238E27FC236}">
                <a16:creationId xmlns:a16="http://schemas.microsoft.com/office/drawing/2014/main" id="{2A59028A-8696-FF3E-882E-5A32B3C438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3850" y="5005388"/>
            <a:ext cx="1588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2" name="Line 14">
            <a:extLst>
              <a:ext uri="{FF2B5EF4-FFF2-40B4-BE49-F238E27FC236}">
                <a16:creationId xmlns:a16="http://schemas.microsoft.com/office/drawing/2014/main" id="{4D3C0A3F-E361-6AEA-6271-E200DF88B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4981575"/>
            <a:ext cx="88900" cy="15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3" name="Line 15">
            <a:extLst>
              <a:ext uri="{FF2B5EF4-FFF2-40B4-BE49-F238E27FC236}">
                <a16:creationId xmlns:a16="http://schemas.microsoft.com/office/drawing/2014/main" id="{E13FC42C-02CD-DA4A-3E30-20FA0AABB6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4745038"/>
            <a:ext cx="88900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4" name="Line 16">
            <a:extLst>
              <a:ext uri="{FF2B5EF4-FFF2-40B4-BE49-F238E27FC236}">
                <a16:creationId xmlns:a16="http://schemas.microsoft.com/office/drawing/2014/main" id="{35C75F9B-7044-DD1D-401D-EB668BCEFB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4511675"/>
            <a:ext cx="88900" cy="15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5" name="Line 17">
            <a:extLst>
              <a:ext uri="{FF2B5EF4-FFF2-40B4-BE49-F238E27FC236}">
                <a16:creationId xmlns:a16="http://schemas.microsoft.com/office/drawing/2014/main" id="{93D599EA-5EB8-0BCE-29FA-0B95C1EA30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4268788"/>
            <a:ext cx="88900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6" name="Line 18">
            <a:extLst>
              <a:ext uri="{FF2B5EF4-FFF2-40B4-BE49-F238E27FC236}">
                <a16:creationId xmlns:a16="http://schemas.microsoft.com/office/drawing/2014/main" id="{4C851B61-A261-D5C7-FC02-052AF919F9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4035425"/>
            <a:ext cx="88900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7" name="Line 19">
            <a:extLst>
              <a:ext uri="{FF2B5EF4-FFF2-40B4-BE49-F238E27FC236}">
                <a16:creationId xmlns:a16="http://schemas.microsoft.com/office/drawing/2014/main" id="{E1B55DAB-FA3C-C8B3-155B-1F2CECBFBC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4981575"/>
            <a:ext cx="87312" cy="15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8" name="Line 20">
            <a:extLst>
              <a:ext uri="{FF2B5EF4-FFF2-40B4-BE49-F238E27FC236}">
                <a16:creationId xmlns:a16="http://schemas.microsoft.com/office/drawing/2014/main" id="{B9F63894-12EE-6407-C4F9-C8048EC14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4745038"/>
            <a:ext cx="87312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49" name="Line 21">
            <a:extLst>
              <a:ext uri="{FF2B5EF4-FFF2-40B4-BE49-F238E27FC236}">
                <a16:creationId xmlns:a16="http://schemas.microsoft.com/office/drawing/2014/main" id="{6FD30241-8313-0055-4900-AD444B309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4511675"/>
            <a:ext cx="87312" cy="15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0" name="Line 22">
            <a:extLst>
              <a:ext uri="{FF2B5EF4-FFF2-40B4-BE49-F238E27FC236}">
                <a16:creationId xmlns:a16="http://schemas.microsoft.com/office/drawing/2014/main" id="{4AA7D130-DEDD-7C5B-B5FE-692BA2FC5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4268788"/>
            <a:ext cx="87312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1" name="Line 23">
            <a:extLst>
              <a:ext uri="{FF2B5EF4-FFF2-40B4-BE49-F238E27FC236}">
                <a16:creationId xmlns:a16="http://schemas.microsoft.com/office/drawing/2014/main" id="{0A173021-8C34-B8F4-B0E1-000D516B9F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4035425"/>
            <a:ext cx="87312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2" name="Line 24">
            <a:extLst>
              <a:ext uri="{FF2B5EF4-FFF2-40B4-BE49-F238E27FC236}">
                <a16:creationId xmlns:a16="http://schemas.microsoft.com/office/drawing/2014/main" id="{56006407-4E77-2143-705C-408AC77963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5005388"/>
            <a:ext cx="3175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3" name="Line 25">
            <a:extLst>
              <a:ext uri="{FF2B5EF4-FFF2-40B4-BE49-F238E27FC236}">
                <a16:creationId xmlns:a16="http://schemas.microsoft.com/office/drawing/2014/main" id="{14423A7A-17B4-0A02-325E-BA9ADAE04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7938" y="5005388"/>
            <a:ext cx="1587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4" name="Line 26">
            <a:extLst>
              <a:ext uri="{FF2B5EF4-FFF2-40B4-BE49-F238E27FC236}">
                <a16:creationId xmlns:a16="http://schemas.microsoft.com/office/drawing/2014/main" id="{AC8BB3B6-0A4F-F4F9-875A-2913C9AB23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4188" y="5005388"/>
            <a:ext cx="1587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5" name="Line 27">
            <a:extLst>
              <a:ext uri="{FF2B5EF4-FFF2-40B4-BE49-F238E27FC236}">
                <a16:creationId xmlns:a16="http://schemas.microsoft.com/office/drawing/2014/main" id="{598DDED1-95FD-4286-4F96-FB1D4256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0438" y="5005388"/>
            <a:ext cx="3175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6" name="Line 28">
            <a:extLst>
              <a:ext uri="{FF2B5EF4-FFF2-40B4-BE49-F238E27FC236}">
                <a16:creationId xmlns:a16="http://schemas.microsoft.com/office/drawing/2014/main" id="{67A77C43-6A82-A9F2-3CA0-8AE0A383F9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1450" y="5005388"/>
            <a:ext cx="3175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7" name="Line 29">
            <a:extLst>
              <a:ext uri="{FF2B5EF4-FFF2-40B4-BE49-F238E27FC236}">
                <a16:creationId xmlns:a16="http://schemas.microsoft.com/office/drawing/2014/main" id="{7A30AD09-FC5D-FD37-899F-1D74E0DBFF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9288" y="5005388"/>
            <a:ext cx="1587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8" name="Line 30">
            <a:extLst>
              <a:ext uri="{FF2B5EF4-FFF2-40B4-BE49-F238E27FC236}">
                <a16:creationId xmlns:a16="http://schemas.microsoft.com/office/drawing/2014/main" id="{EE15F08D-02CE-FC80-119C-45A53CCEA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3850" y="3794125"/>
            <a:ext cx="1588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59" name="Line 31">
            <a:extLst>
              <a:ext uri="{FF2B5EF4-FFF2-40B4-BE49-F238E27FC236}">
                <a16:creationId xmlns:a16="http://schemas.microsoft.com/office/drawing/2014/main" id="{D86E114E-CD34-ACB6-745C-F98CE19208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3794125"/>
            <a:ext cx="3175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60" name="Line 32">
            <a:extLst>
              <a:ext uri="{FF2B5EF4-FFF2-40B4-BE49-F238E27FC236}">
                <a16:creationId xmlns:a16="http://schemas.microsoft.com/office/drawing/2014/main" id="{57690093-E777-3816-C88F-4EDBF7F80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7938" y="3794125"/>
            <a:ext cx="1587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61" name="Line 33">
            <a:extLst>
              <a:ext uri="{FF2B5EF4-FFF2-40B4-BE49-F238E27FC236}">
                <a16:creationId xmlns:a16="http://schemas.microsoft.com/office/drawing/2014/main" id="{6B696522-7241-35A7-ADDC-79C34B0A06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4188" y="3794125"/>
            <a:ext cx="1587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62" name="Line 34">
            <a:extLst>
              <a:ext uri="{FF2B5EF4-FFF2-40B4-BE49-F238E27FC236}">
                <a16:creationId xmlns:a16="http://schemas.microsoft.com/office/drawing/2014/main" id="{FE3E153B-DAB8-A347-9451-4901056447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0438" y="3794125"/>
            <a:ext cx="3175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63" name="Line 35">
            <a:extLst>
              <a:ext uri="{FF2B5EF4-FFF2-40B4-BE49-F238E27FC236}">
                <a16:creationId xmlns:a16="http://schemas.microsoft.com/office/drawing/2014/main" id="{1CBE6772-2255-F6DA-E330-DA443D410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1450" y="3794125"/>
            <a:ext cx="3175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64" name="Line 36">
            <a:extLst>
              <a:ext uri="{FF2B5EF4-FFF2-40B4-BE49-F238E27FC236}">
                <a16:creationId xmlns:a16="http://schemas.microsoft.com/office/drawing/2014/main" id="{0DB85961-A5CC-6BBC-2BEE-709D14BC2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9288" y="3794125"/>
            <a:ext cx="1587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65" name="Rectangle 37">
            <a:extLst>
              <a:ext uri="{FF2B5EF4-FFF2-40B4-BE49-F238E27FC236}">
                <a16:creationId xmlns:a16="http://schemas.microsoft.com/office/drawing/2014/main" id="{EB53D449-49C8-6E16-030A-39F9EE935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126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046566" name="Rectangle 38">
            <a:extLst>
              <a:ext uri="{FF2B5EF4-FFF2-40B4-BE49-F238E27FC236}">
                <a16:creationId xmlns:a16="http://schemas.microsoft.com/office/drawing/2014/main" id="{6EC850C4-110E-B64A-6964-3712C6DB4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5126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046567" name="Rectangle 39">
            <a:extLst>
              <a:ext uri="{FF2B5EF4-FFF2-40B4-BE49-F238E27FC236}">
                <a16:creationId xmlns:a16="http://schemas.microsoft.com/office/drawing/2014/main" id="{91E61A52-774F-E766-48D8-A48E45A1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5126038"/>
            <a:ext cx="444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1046568" name="Rectangle 40">
            <a:extLst>
              <a:ext uri="{FF2B5EF4-FFF2-40B4-BE49-F238E27FC236}">
                <a16:creationId xmlns:a16="http://schemas.microsoft.com/office/drawing/2014/main" id="{6F0C7CD1-CA77-4DD6-F018-C2BF601B2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51260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1046569" name="Rectangle 41">
            <a:extLst>
              <a:ext uri="{FF2B5EF4-FFF2-40B4-BE49-F238E27FC236}">
                <a16:creationId xmlns:a16="http://schemas.microsoft.com/office/drawing/2014/main" id="{A852606C-9928-387F-2A0E-6648AF74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363" y="5318125"/>
            <a:ext cx="333375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time (sec)</a:t>
            </a:r>
            <a:endParaRPr lang="en-US" altLang="en-US"/>
          </a:p>
        </p:txBody>
      </p:sp>
      <p:sp>
        <p:nvSpPr>
          <p:cNvPr id="1046570" name="Rectangle 42">
            <a:extLst>
              <a:ext uri="{FF2B5EF4-FFF2-40B4-BE49-F238E27FC236}">
                <a16:creationId xmlns:a16="http://schemas.microsoft.com/office/drawing/2014/main" id="{421B466D-84EB-AA7D-00A2-B0D499D98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534025"/>
            <a:ext cx="31813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i="0">
                <a:solidFill>
                  <a:srgbClr val="315263"/>
                </a:solidFill>
              </a:rPr>
              <a:t>Revised design with matched driver impedance</a:t>
            </a:r>
            <a:endParaRPr lang="en-US" altLang="en-US" sz="4400">
              <a:solidFill>
                <a:srgbClr val="315263"/>
              </a:solidFill>
            </a:endParaRPr>
          </a:p>
        </p:txBody>
      </p:sp>
      <p:sp>
        <p:nvSpPr>
          <p:cNvPr id="1046575" name="Rectangle 47">
            <a:extLst>
              <a:ext uri="{FF2B5EF4-FFF2-40B4-BE49-F238E27FC236}">
                <a16:creationId xmlns:a16="http://schemas.microsoft.com/office/drawing/2014/main" id="{75AB7864-CC4E-6F2F-6B70-1553208A5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013" y="4230688"/>
            <a:ext cx="492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6576" name="Rectangle 48">
            <a:extLst>
              <a:ext uri="{FF2B5EF4-FFF2-40B4-BE49-F238E27FC236}">
                <a16:creationId xmlns:a16="http://schemas.microsoft.com/office/drawing/2014/main" id="{A170A066-339F-1A9D-CA8C-631506C0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4289425"/>
            <a:ext cx="30162" cy="7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500">
                <a:solidFill>
                  <a:srgbClr val="000000"/>
                </a:solidFill>
              </a:rPr>
              <a:t>s</a:t>
            </a:r>
            <a:endParaRPr lang="en-US" altLang="en-US"/>
          </a:p>
        </p:txBody>
      </p:sp>
      <p:sp>
        <p:nvSpPr>
          <p:cNvPr id="1046577" name="Rectangle 49">
            <a:extLst>
              <a:ext uri="{FF2B5EF4-FFF2-40B4-BE49-F238E27FC236}">
                <a16:creationId xmlns:a16="http://schemas.microsoft.com/office/drawing/2014/main" id="{9289407C-208B-216E-C281-D74694857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963988"/>
            <a:ext cx="5238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6578" name="Rectangle 50">
            <a:extLst>
              <a:ext uri="{FF2B5EF4-FFF2-40B4-BE49-F238E27FC236}">
                <a16:creationId xmlns:a16="http://schemas.microsoft.com/office/drawing/2014/main" id="{288EC268-617C-9655-FF36-D43494F6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4022725"/>
            <a:ext cx="36513" cy="7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5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046579" name="Rectangle 51">
            <a:extLst>
              <a:ext uri="{FF2B5EF4-FFF2-40B4-BE49-F238E27FC236}">
                <a16:creationId xmlns:a16="http://schemas.microsoft.com/office/drawing/2014/main" id="{52AE12BC-4314-C499-78ED-B7B6E821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3956050"/>
            <a:ext cx="50800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6580" name="Rectangle 52">
            <a:extLst>
              <a:ext uri="{FF2B5EF4-FFF2-40B4-BE49-F238E27FC236}">
                <a16:creationId xmlns:a16="http://schemas.microsoft.com/office/drawing/2014/main" id="{7073477A-D85D-C5AE-7286-7ABBCF72B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4013200"/>
            <a:ext cx="47625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500">
                <a:solidFill>
                  <a:srgbClr val="000000"/>
                </a:solidFill>
              </a:rPr>
              <a:t>in</a:t>
            </a:r>
            <a:endParaRPr lang="en-US" altLang="en-US"/>
          </a:p>
        </p:txBody>
      </p:sp>
      <p:sp>
        <p:nvSpPr>
          <p:cNvPr id="1046581" name="Rectangle 53">
            <a:extLst>
              <a:ext uri="{FF2B5EF4-FFF2-40B4-BE49-F238E27FC236}">
                <a16:creationId xmlns:a16="http://schemas.microsoft.com/office/drawing/2014/main" id="{973C4C44-1024-0E43-5AF6-396A1D2D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8" y="51260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1046582" name="Rectangle 54">
            <a:extLst>
              <a:ext uri="{FF2B5EF4-FFF2-40B4-BE49-F238E27FC236}">
                <a16:creationId xmlns:a16="http://schemas.microsoft.com/office/drawing/2014/main" id="{EB7AABE8-0A44-0680-7743-6F7D5A8B0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51260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1046583" name="Rectangle 55">
            <a:extLst>
              <a:ext uri="{FF2B5EF4-FFF2-40B4-BE49-F238E27FC236}">
                <a16:creationId xmlns:a16="http://schemas.microsoft.com/office/drawing/2014/main" id="{67190816-55C0-0E9C-ED7E-4F163FCE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51260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7</a:t>
            </a:r>
            <a:endParaRPr lang="en-US" altLang="en-US"/>
          </a:p>
        </p:txBody>
      </p:sp>
      <p:sp>
        <p:nvSpPr>
          <p:cNvPr id="1046584" name="Rectangle 56">
            <a:extLst>
              <a:ext uri="{FF2B5EF4-FFF2-40B4-BE49-F238E27FC236}">
                <a16:creationId xmlns:a16="http://schemas.microsoft.com/office/drawing/2014/main" id="{5BDA4835-7742-3CC8-E881-E32BF5F19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63" y="5126038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1046589" name="Rectangle 61">
            <a:extLst>
              <a:ext uri="{FF2B5EF4-FFF2-40B4-BE49-F238E27FC236}">
                <a16:creationId xmlns:a16="http://schemas.microsoft.com/office/drawing/2014/main" id="{1E0388C2-5CDA-F77B-0210-EF59FDA63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51260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6591" name="Rectangle 63">
            <a:extLst>
              <a:ext uri="{FF2B5EF4-FFF2-40B4-BE49-F238E27FC236}">
                <a16:creationId xmlns:a16="http://schemas.microsoft.com/office/drawing/2014/main" id="{E29570BA-A987-6CDA-1542-BABC72BB4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4903788"/>
            <a:ext cx="42863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046592" name="Rectangle 64">
            <a:extLst>
              <a:ext uri="{FF2B5EF4-FFF2-40B4-BE49-F238E27FC236}">
                <a16:creationId xmlns:a16="http://schemas.microsoft.com/office/drawing/2014/main" id="{FD1DDB7D-1B2B-5530-AE10-188DA697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46609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6593" name="Rectangle 65">
            <a:extLst>
              <a:ext uri="{FF2B5EF4-FFF2-40B4-BE49-F238E27FC236}">
                <a16:creationId xmlns:a16="http://schemas.microsoft.com/office/drawing/2014/main" id="{B197A24F-558C-2853-634E-9A3DFF819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44275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046594" name="Rectangle 66">
            <a:extLst>
              <a:ext uri="{FF2B5EF4-FFF2-40B4-BE49-F238E27FC236}">
                <a16:creationId xmlns:a16="http://schemas.microsoft.com/office/drawing/2014/main" id="{218C529F-020B-AD6A-7A40-FA4677993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41910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046595" name="Rectangle 67">
            <a:extLst>
              <a:ext uri="{FF2B5EF4-FFF2-40B4-BE49-F238E27FC236}">
                <a16:creationId xmlns:a16="http://schemas.microsoft.com/office/drawing/2014/main" id="{EB60C1DD-8147-84F4-3DA8-55EF05DE0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3952875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1046596" name="Rectangle 68">
            <a:extLst>
              <a:ext uri="{FF2B5EF4-FFF2-40B4-BE49-F238E27FC236}">
                <a16:creationId xmlns:a16="http://schemas.microsoft.com/office/drawing/2014/main" id="{8A19ED54-8A34-83A8-CB90-B3919299F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37163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1046597" name="Freeform 69">
            <a:extLst>
              <a:ext uri="{FF2B5EF4-FFF2-40B4-BE49-F238E27FC236}">
                <a16:creationId xmlns:a16="http://schemas.microsoft.com/office/drawing/2014/main" id="{EF21E7C8-F34B-5266-A5D5-350C48CE64E7}"/>
              </a:ext>
            </a:extLst>
          </p:cNvPr>
          <p:cNvSpPr>
            <a:spLocks/>
          </p:cNvSpPr>
          <p:nvPr/>
        </p:nvSpPr>
        <p:spPr bwMode="auto">
          <a:xfrm>
            <a:off x="4924425" y="4056063"/>
            <a:ext cx="3822700" cy="788987"/>
          </a:xfrm>
          <a:custGeom>
            <a:avLst/>
            <a:gdLst>
              <a:gd name="T0" fmla="*/ 0 w 1041"/>
              <a:gd name="T1" fmla="*/ 161 h 184"/>
              <a:gd name="T2" fmla="*/ 77 w 1041"/>
              <a:gd name="T3" fmla="*/ 161 h 184"/>
              <a:gd name="T4" fmla="*/ 99 w 1041"/>
              <a:gd name="T5" fmla="*/ 139 h 184"/>
              <a:gd name="T6" fmla="*/ 109 w 1041"/>
              <a:gd name="T7" fmla="*/ 130 h 184"/>
              <a:gd name="T8" fmla="*/ 121 w 1041"/>
              <a:gd name="T9" fmla="*/ 120 h 184"/>
              <a:gd name="T10" fmla="*/ 148 w 1041"/>
              <a:gd name="T11" fmla="*/ 79 h 184"/>
              <a:gd name="T12" fmla="*/ 200 w 1041"/>
              <a:gd name="T13" fmla="*/ 29 h 184"/>
              <a:gd name="T14" fmla="*/ 219 w 1041"/>
              <a:gd name="T15" fmla="*/ 23 h 184"/>
              <a:gd name="T16" fmla="*/ 237 w 1041"/>
              <a:gd name="T17" fmla="*/ 15 h 184"/>
              <a:gd name="T18" fmla="*/ 254 w 1041"/>
              <a:gd name="T19" fmla="*/ 19 h 184"/>
              <a:gd name="T20" fmla="*/ 274 w 1041"/>
              <a:gd name="T21" fmla="*/ 25 h 184"/>
              <a:gd name="T22" fmla="*/ 305 w 1041"/>
              <a:gd name="T23" fmla="*/ 35 h 184"/>
              <a:gd name="T24" fmla="*/ 358 w 1041"/>
              <a:gd name="T25" fmla="*/ 34 h 184"/>
              <a:gd name="T26" fmla="*/ 386 w 1041"/>
              <a:gd name="T27" fmla="*/ 29 h 184"/>
              <a:gd name="T28" fmla="*/ 419 w 1041"/>
              <a:gd name="T29" fmla="*/ 23 h 184"/>
              <a:gd name="T30" fmla="*/ 474 w 1041"/>
              <a:gd name="T31" fmla="*/ 6 h 184"/>
              <a:gd name="T32" fmla="*/ 515 w 1041"/>
              <a:gd name="T33" fmla="*/ 5 h 184"/>
              <a:gd name="T34" fmla="*/ 545 w 1041"/>
              <a:gd name="T35" fmla="*/ 8 h 184"/>
              <a:gd name="T36" fmla="*/ 588 w 1041"/>
              <a:gd name="T37" fmla="*/ 11 h 184"/>
              <a:gd name="T38" fmla="*/ 616 w 1041"/>
              <a:gd name="T39" fmla="*/ 34 h 184"/>
              <a:gd name="T40" fmla="*/ 630 w 1041"/>
              <a:gd name="T41" fmla="*/ 49 h 184"/>
              <a:gd name="T42" fmla="*/ 647 w 1041"/>
              <a:gd name="T43" fmla="*/ 68 h 184"/>
              <a:gd name="T44" fmla="*/ 698 w 1041"/>
              <a:gd name="T45" fmla="*/ 130 h 184"/>
              <a:gd name="T46" fmla="*/ 737 w 1041"/>
              <a:gd name="T47" fmla="*/ 153 h 184"/>
              <a:gd name="T48" fmla="*/ 751 w 1041"/>
              <a:gd name="T49" fmla="*/ 159 h 184"/>
              <a:gd name="T50" fmla="*/ 769 w 1041"/>
              <a:gd name="T51" fmla="*/ 162 h 184"/>
              <a:gd name="T52" fmla="*/ 788 w 1041"/>
              <a:gd name="T53" fmla="*/ 154 h 184"/>
              <a:gd name="T54" fmla="*/ 814 w 1041"/>
              <a:gd name="T55" fmla="*/ 151 h 184"/>
              <a:gd name="T56" fmla="*/ 855 w 1041"/>
              <a:gd name="T57" fmla="*/ 152 h 184"/>
              <a:gd name="T58" fmla="*/ 885 w 1041"/>
              <a:gd name="T59" fmla="*/ 161 h 184"/>
              <a:gd name="T60" fmla="*/ 902 w 1041"/>
              <a:gd name="T61" fmla="*/ 161 h 184"/>
              <a:gd name="T62" fmla="*/ 924 w 1041"/>
              <a:gd name="T63" fmla="*/ 160 h 184"/>
              <a:gd name="T64" fmla="*/ 977 w 1041"/>
              <a:gd name="T65" fmla="*/ 176 h 184"/>
              <a:gd name="T66" fmla="*/ 1023 w 1041"/>
              <a:gd name="T67" fmla="*/ 180 h 184"/>
              <a:gd name="T68" fmla="*/ 1041 w 1041"/>
              <a:gd name="T69" fmla="*/ 175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41" h="184">
                <a:moveTo>
                  <a:pt x="0" y="161"/>
                </a:move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92" y="162"/>
                  <a:pt x="99" y="139"/>
                </a:cubicBezTo>
                <a:cubicBezTo>
                  <a:pt x="99" y="139"/>
                  <a:pt x="103" y="130"/>
                  <a:pt x="109" y="130"/>
                </a:cubicBezTo>
                <a:cubicBezTo>
                  <a:pt x="109" y="130"/>
                  <a:pt x="115" y="130"/>
                  <a:pt x="121" y="120"/>
                </a:cubicBezTo>
                <a:cubicBezTo>
                  <a:pt x="121" y="120"/>
                  <a:pt x="138" y="94"/>
                  <a:pt x="148" y="79"/>
                </a:cubicBezTo>
                <a:cubicBezTo>
                  <a:pt x="158" y="64"/>
                  <a:pt x="170" y="40"/>
                  <a:pt x="200" y="29"/>
                </a:cubicBezTo>
                <a:cubicBezTo>
                  <a:pt x="200" y="29"/>
                  <a:pt x="212" y="25"/>
                  <a:pt x="219" y="23"/>
                </a:cubicBezTo>
                <a:cubicBezTo>
                  <a:pt x="219" y="23"/>
                  <a:pt x="229" y="19"/>
                  <a:pt x="237" y="15"/>
                </a:cubicBezTo>
                <a:cubicBezTo>
                  <a:pt x="237" y="15"/>
                  <a:pt x="244" y="9"/>
                  <a:pt x="254" y="19"/>
                </a:cubicBezTo>
                <a:cubicBezTo>
                  <a:pt x="254" y="19"/>
                  <a:pt x="259" y="24"/>
                  <a:pt x="274" y="25"/>
                </a:cubicBezTo>
                <a:cubicBezTo>
                  <a:pt x="274" y="25"/>
                  <a:pt x="288" y="26"/>
                  <a:pt x="305" y="35"/>
                </a:cubicBezTo>
                <a:cubicBezTo>
                  <a:pt x="305" y="35"/>
                  <a:pt x="330" y="47"/>
                  <a:pt x="358" y="34"/>
                </a:cubicBezTo>
                <a:cubicBezTo>
                  <a:pt x="358" y="34"/>
                  <a:pt x="370" y="28"/>
                  <a:pt x="386" y="29"/>
                </a:cubicBezTo>
                <a:cubicBezTo>
                  <a:pt x="386" y="29"/>
                  <a:pt x="402" y="30"/>
                  <a:pt x="419" y="23"/>
                </a:cubicBezTo>
                <a:cubicBezTo>
                  <a:pt x="419" y="23"/>
                  <a:pt x="457" y="11"/>
                  <a:pt x="474" y="6"/>
                </a:cubicBezTo>
                <a:cubicBezTo>
                  <a:pt x="474" y="6"/>
                  <a:pt x="492" y="0"/>
                  <a:pt x="515" y="5"/>
                </a:cubicBezTo>
                <a:cubicBezTo>
                  <a:pt x="515" y="5"/>
                  <a:pt x="531" y="10"/>
                  <a:pt x="545" y="8"/>
                </a:cubicBezTo>
                <a:cubicBezTo>
                  <a:pt x="559" y="7"/>
                  <a:pt x="578" y="9"/>
                  <a:pt x="588" y="11"/>
                </a:cubicBezTo>
                <a:cubicBezTo>
                  <a:pt x="599" y="13"/>
                  <a:pt x="611" y="20"/>
                  <a:pt x="616" y="34"/>
                </a:cubicBezTo>
                <a:cubicBezTo>
                  <a:pt x="620" y="47"/>
                  <a:pt x="627" y="48"/>
                  <a:pt x="630" y="49"/>
                </a:cubicBezTo>
                <a:cubicBezTo>
                  <a:pt x="634" y="51"/>
                  <a:pt x="640" y="55"/>
                  <a:pt x="647" y="68"/>
                </a:cubicBezTo>
                <a:cubicBezTo>
                  <a:pt x="654" y="80"/>
                  <a:pt x="672" y="110"/>
                  <a:pt x="698" y="130"/>
                </a:cubicBezTo>
                <a:cubicBezTo>
                  <a:pt x="698" y="130"/>
                  <a:pt x="719" y="147"/>
                  <a:pt x="737" y="153"/>
                </a:cubicBezTo>
                <a:cubicBezTo>
                  <a:pt x="737" y="153"/>
                  <a:pt x="747" y="157"/>
                  <a:pt x="751" y="159"/>
                </a:cubicBezTo>
                <a:cubicBezTo>
                  <a:pt x="755" y="162"/>
                  <a:pt x="763" y="169"/>
                  <a:pt x="769" y="162"/>
                </a:cubicBezTo>
                <a:cubicBezTo>
                  <a:pt x="775" y="155"/>
                  <a:pt x="779" y="153"/>
                  <a:pt x="788" y="154"/>
                </a:cubicBezTo>
                <a:cubicBezTo>
                  <a:pt x="798" y="155"/>
                  <a:pt x="806" y="153"/>
                  <a:pt x="814" y="151"/>
                </a:cubicBezTo>
                <a:cubicBezTo>
                  <a:pt x="821" y="149"/>
                  <a:pt x="835" y="147"/>
                  <a:pt x="855" y="152"/>
                </a:cubicBezTo>
                <a:cubicBezTo>
                  <a:pt x="875" y="158"/>
                  <a:pt x="882" y="160"/>
                  <a:pt x="885" y="161"/>
                </a:cubicBezTo>
                <a:cubicBezTo>
                  <a:pt x="889" y="162"/>
                  <a:pt x="896" y="164"/>
                  <a:pt x="902" y="161"/>
                </a:cubicBezTo>
                <a:cubicBezTo>
                  <a:pt x="908" y="157"/>
                  <a:pt x="911" y="156"/>
                  <a:pt x="924" y="160"/>
                </a:cubicBezTo>
                <a:cubicBezTo>
                  <a:pt x="936" y="165"/>
                  <a:pt x="960" y="171"/>
                  <a:pt x="977" y="176"/>
                </a:cubicBezTo>
                <a:cubicBezTo>
                  <a:pt x="994" y="182"/>
                  <a:pt x="1010" y="184"/>
                  <a:pt x="1023" y="180"/>
                </a:cubicBezTo>
                <a:cubicBezTo>
                  <a:pt x="1037" y="177"/>
                  <a:pt x="1035" y="176"/>
                  <a:pt x="1041" y="175"/>
                </a:cubicBezTo>
              </a:path>
            </a:pathLst>
          </a:custGeom>
          <a:noFill/>
          <a:ln w="12700" cap="flat">
            <a:solidFill>
              <a:srgbClr val="C66B5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98" name="Freeform 70">
            <a:extLst>
              <a:ext uri="{FF2B5EF4-FFF2-40B4-BE49-F238E27FC236}">
                <a16:creationId xmlns:a16="http://schemas.microsoft.com/office/drawing/2014/main" id="{25C94D7C-DCF0-B758-F796-419D3F3325FD}"/>
              </a:ext>
            </a:extLst>
          </p:cNvPr>
          <p:cNvSpPr>
            <a:spLocks/>
          </p:cNvSpPr>
          <p:nvPr/>
        </p:nvSpPr>
        <p:spPr bwMode="auto">
          <a:xfrm>
            <a:off x="4924425" y="4111625"/>
            <a:ext cx="3822700" cy="671513"/>
          </a:xfrm>
          <a:custGeom>
            <a:avLst/>
            <a:gdLst>
              <a:gd name="T0" fmla="*/ 0 w 1041"/>
              <a:gd name="T1" fmla="*/ 148 h 157"/>
              <a:gd name="T2" fmla="*/ 17 w 1041"/>
              <a:gd name="T3" fmla="*/ 148 h 157"/>
              <a:gd name="T4" fmla="*/ 31 w 1041"/>
              <a:gd name="T5" fmla="*/ 139 h 157"/>
              <a:gd name="T6" fmla="*/ 60 w 1041"/>
              <a:gd name="T7" fmla="*/ 88 h 157"/>
              <a:gd name="T8" fmla="*/ 86 w 1041"/>
              <a:gd name="T9" fmla="*/ 74 h 157"/>
              <a:gd name="T10" fmla="*/ 141 w 1041"/>
              <a:gd name="T11" fmla="*/ 74 h 157"/>
              <a:gd name="T12" fmla="*/ 163 w 1041"/>
              <a:gd name="T13" fmla="*/ 83 h 157"/>
              <a:gd name="T14" fmla="*/ 183 w 1041"/>
              <a:gd name="T15" fmla="*/ 87 h 157"/>
              <a:gd name="T16" fmla="*/ 209 w 1041"/>
              <a:gd name="T17" fmla="*/ 75 h 157"/>
              <a:gd name="T18" fmla="*/ 227 w 1041"/>
              <a:gd name="T19" fmla="*/ 64 h 157"/>
              <a:gd name="T20" fmla="*/ 266 w 1041"/>
              <a:gd name="T21" fmla="*/ 23 h 157"/>
              <a:gd name="T22" fmla="*/ 296 w 1041"/>
              <a:gd name="T23" fmla="*/ 10 h 157"/>
              <a:gd name="T24" fmla="*/ 325 w 1041"/>
              <a:gd name="T25" fmla="*/ 5 h 157"/>
              <a:gd name="T26" fmla="*/ 350 w 1041"/>
              <a:gd name="T27" fmla="*/ 1 h 157"/>
              <a:gd name="T28" fmla="*/ 405 w 1041"/>
              <a:gd name="T29" fmla="*/ 7 h 157"/>
              <a:gd name="T30" fmla="*/ 437 w 1041"/>
              <a:gd name="T31" fmla="*/ 12 h 157"/>
              <a:gd name="T32" fmla="*/ 476 w 1041"/>
              <a:gd name="T33" fmla="*/ 6 h 157"/>
              <a:gd name="T34" fmla="*/ 532 w 1041"/>
              <a:gd name="T35" fmla="*/ 6 h 157"/>
              <a:gd name="T36" fmla="*/ 551 w 1041"/>
              <a:gd name="T37" fmla="*/ 14 h 157"/>
              <a:gd name="T38" fmla="*/ 578 w 1041"/>
              <a:gd name="T39" fmla="*/ 51 h 157"/>
              <a:gd name="T40" fmla="*/ 631 w 1041"/>
              <a:gd name="T41" fmla="*/ 72 h 157"/>
              <a:gd name="T42" fmla="*/ 664 w 1041"/>
              <a:gd name="T43" fmla="*/ 72 h 157"/>
              <a:gd name="T44" fmla="*/ 680 w 1041"/>
              <a:gd name="T45" fmla="*/ 66 h 157"/>
              <a:gd name="T46" fmla="*/ 706 w 1041"/>
              <a:gd name="T47" fmla="*/ 68 h 157"/>
              <a:gd name="T48" fmla="*/ 719 w 1041"/>
              <a:gd name="T49" fmla="*/ 74 h 157"/>
              <a:gd name="T50" fmla="*/ 739 w 1041"/>
              <a:gd name="T51" fmla="*/ 87 h 157"/>
              <a:gd name="T52" fmla="*/ 777 w 1041"/>
              <a:gd name="T53" fmla="*/ 129 h 157"/>
              <a:gd name="T54" fmla="*/ 812 w 1041"/>
              <a:gd name="T55" fmla="*/ 145 h 157"/>
              <a:gd name="T56" fmla="*/ 844 w 1041"/>
              <a:gd name="T57" fmla="*/ 151 h 157"/>
              <a:gd name="T58" fmla="*/ 866 w 1041"/>
              <a:gd name="T59" fmla="*/ 156 h 157"/>
              <a:gd name="T60" fmla="*/ 912 w 1041"/>
              <a:gd name="T61" fmla="*/ 151 h 157"/>
              <a:gd name="T62" fmla="*/ 960 w 1041"/>
              <a:gd name="T63" fmla="*/ 153 h 157"/>
              <a:gd name="T64" fmla="*/ 1007 w 1041"/>
              <a:gd name="T65" fmla="*/ 154 h 157"/>
              <a:gd name="T66" fmla="*/ 1041 w 1041"/>
              <a:gd name="T67" fmla="*/ 15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41" h="157">
                <a:moveTo>
                  <a:pt x="0" y="148"/>
                </a:moveTo>
                <a:cubicBezTo>
                  <a:pt x="17" y="148"/>
                  <a:pt x="17" y="148"/>
                  <a:pt x="17" y="148"/>
                </a:cubicBezTo>
                <a:cubicBezTo>
                  <a:pt x="17" y="148"/>
                  <a:pt x="26" y="148"/>
                  <a:pt x="31" y="139"/>
                </a:cubicBezTo>
                <a:cubicBezTo>
                  <a:pt x="31" y="139"/>
                  <a:pt x="51" y="97"/>
                  <a:pt x="60" y="88"/>
                </a:cubicBezTo>
                <a:cubicBezTo>
                  <a:pt x="60" y="88"/>
                  <a:pt x="72" y="75"/>
                  <a:pt x="86" y="74"/>
                </a:cubicBezTo>
                <a:cubicBezTo>
                  <a:pt x="141" y="74"/>
                  <a:pt x="141" y="74"/>
                  <a:pt x="141" y="74"/>
                </a:cubicBezTo>
                <a:cubicBezTo>
                  <a:pt x="141" y="74"/>
                  <a:pt x="150" y="73"/>
                  <a:pt x="163" y="83"/>
                </a:cubicBezTo>
                <a:cubicBezTo>
                  <a:pt x="163" y="83"/>
                  <a:pt x="173" y="91"/>
                  <a:pt x="183" y="87"/>
                </a:cubicBezTo>
                <a:cubicBezTo>
                  <a:pt x="183" y="87"/>
                  <a:pt x="204" y="77"/>
                  <a:pt x="209" y="75"/>
                </a:cubicBezTo>
                <a:cubicBezTo>
                  <a:pt x="214" y="73"/>
                  <a:pt x="222" y="69"/>
                  <a:pt x="227" y="64"/>
                </a:cubicBezTo>
                <a:cubicBezTo>
                  <a:pt x="232" y="59"/>
                  <a:pt x="253" y="36"/>
                  <a:pt x="266" y="23"/>
                </a:cubicBezTo>
                <a:cubicBezTo>
                  <a:pt x="278" y="11"/>
                  <a:pt x="281" y="12"/>
                  <a:pt x="296" y="10"/>
                </a:cubicBezTo>
                <a:cubicBezTo>
                  <a:pt x="311" y="9"/>
                  <a:pt x="319" y="8"/>
                  <a:pt x="325" y="5"/>
                </a:cubicBezTo>
                <a:cubicBezTo>
                  <a:pt x="331" y="2"/>
                  <a:pt x="343" y="0"/>
                  <a:pt x="350" y="1"/>
                </a:cubicBezTo>
                <a:cubicBezTo>
                  <a:pt x="357" y="1"/>
                  <a:pt x="399" y="6"/>
                  <a:pt x="405" y="7"/>
                </a:cubicBezTo>
                <a:cubicBezTo>
                  <a:pt x="410" y="9"/>
                  <a:pt x="422" y="13"/>
                  <a:pt x="437" y="12"/>
                </a:cubicBezTo>
                <a:cubicBezTo>
                  <a:pt x="452" y="12"/>
                  <a:pt x="468" y="6"/>
                  <a:pt x="476" y="6"/>
                </a:cubicBezTo>
                <a:cubicBezTo>
                  <a:pt x="483" y="6"/>
                  <a:pt x="527" y="6"/>
                  <a:pt x="532" y="6"/>
                </a:cubicBezTo>
                <a:cubicBezTo>
                  <a:pt x="537" y="6"/>
                  <a:pt x="547" y="7"/>
                  <a:pt x="551" y="14"/>
                </a:cubicBezTo>
                <a:cubicBezTo>
                  <a:pt x="555" y="20"/>
                  <a:pt x="568" y="44"/>
                  <a:pt x="578" y="51"/>
                </a:cubicBezTo>
                <a:cubicBezTo>
                  <a:pt x="588" y="58"/>
                  <a:pt x="614" y="71"/>
                  <a:pt x="631" y="72"/>
                </a:cubicBezTo>
                <a:cubicBezTo>
                  <a:pt x="648" y="73"/>
                  <a:pt x="664" y="72"/>
                  <a:pt x="664" y="72"/>
                </a:cubicBezTo>
                <a:cubicBezTo>
                  <a:pt x="664" y="72"/>
                  <a:pt x="673" y="71"/>
                  <a:pt x="680" y="66"/>
                </a:cubicBezTo>
                <a:cubicBezTo>
                  <a:pt x="687" y="61"/>
                  <a:pt x="698" y="62"/>
                  <a:pt x="706" y="68"/>
                </a:cubicBezTo>
                <a:cubicBezTo>
                  <a:pt x="715" y="74"/>
                  <a:pt x="716" y="73"/>
                  <a:pt x="719" y="74"/>
                </a:cubicBezTo>
                <a:cubicBezTo>
                  <a:pt x="722" y="75"/>
                  <a:pt x="731" y="78"/>
                  <a:pt x="739" y="87"/>
                </a:cubicBezTo>
                <a:cubicBezTo>
                  <a:pt x="747" y="95"/>
                  <a:pt x="768" y="121"/>
                  <a:pt x="777" y="129"/>
                </a:cubicBezTo>
                <a:cubicBezTo>
                  <a:pt x="785" y="137"/>
                  <a:pt x="799" y="144"/>
                  <a:pt x="812" y="145"/>
                </a:cubicBezTo>
                <a:cubicBezTo>
                  <a:pt x="824" y="146"/>
                  <a:pt x="832" y="146"/>
                  <a:pt x="844" y="151"/>
                </a:cubicBezTo>
                <a:cubicBezTo>
                  <a:pt x="855" y="155"/>
                  <a:pt x="859" y="157"/>
                  <a:pt x="866" y="156"/>
                </a:cubicBezTo>
                <a:cubicBezTo>
                  <a:pt x="873" y="155"/>
                  <a:pt x="902" y="153"/>
                  <a:pt x="912" y="151"/>
                </a:cubicBezTo>
                <a:cubicBezTo>
                  <a:pt x="922" y="149"/>
                  <a:pt x="941" y="149"/>
                  <a:pt x="960" y="153"/>
                </a:cubicBezTo>
                <a:cubicBezTo>
                  <a:pt x="980" y="157"/>
                  <a:pt x="995" y="157"/>
                  <a:pt x="1007" y="154"/>
                </a:cubicBezTo>
                <a:cubicBezTo>
                  <a:pt x="1020" y="152"/>
                  <a:pt x="1033" y="151"/>
                  <a:pt x="1041" y="151"/>
                </a:cubicBezTo>
              </a:path>
            </a:pathLst>
          </a:custGeom>
          <a:noFill/>
          <a:ln w="12700" cap="flat">
            <a:solidFill>
              <a:srgbClr val="3152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599" name="Freeform 71">
            <a:extLst>
              <a:ext uri="{FF2B5EF4-FFF2-40B4-BE49-F238E27FC236}">
                <a16:creationId xmlns:a16="http://schemas.microsoft.com/office/drawing/2014/main" id="{234450C3-52F7-FC31-C045-308961C4EEF6}"/>
              </a:ext>
            </a:extLst>
          </p:cNvPr>
          <p:cNvSpPr>
            <a:spLocks/>
          </p:cNvSpPr>
          <p:nvPr/>
        </p:nvSpPr>
        <p:spPr bwMode="auto">
          <a:xfrm>
            <a:off x="4924425" y="2246313"/>
            <a:ext cx="3822700" cy="611187"/>
          </a:xfrm>
          <a:custGeom>
            <a:avLst/>
            <a:gdLst>
              <a:gd name="T0" fmla="*/ 0 w 1041"/>
              <a:gd name="T1" fmla="*/ 0 h 143"/>
              <a:gd name="T2" fmla="*/ 33 w 1041"/>
              <a:gd name="T3" fmla="*/ 143 h 143"/>
              <a:gd name="T4" fmla="*/ 517 w 1041"/>
              <a:gd name="T5" fmla="*/ 143 h 143"/>
              <a:gd name="T6" fmla="*/ 554 w 1041"/>
              <a:gd name="T7" fmla="*/ 4 h 143"/>
              <a:gd name="T8" fmla="*/ 1041 w 1041"/>
              <a:gd name="T9" fmla="*/ 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1" h="143">
                <a:moveTo>
                  <a:pt x="0" y="0"/>
                </a:moveTo>
                <a:cubicBezTo>
                  <a:pt x="0" y="4"/>
                  <a:pt x="33" y="143"/>
                  <a:pt x="33" y="143"/>
                </a:cubicBezTo>
                <a:cubicBezTo>
                  <a:pt x="517" y="143"/>
                  <a:pt x="517" y="143"/>
                  <a:pt x="517" y="143"/>
                </a:cubicBezTo>
                <a:cubicBezTo>
                  <a:pt x="554" y="4"/>
                  <a:pt x="554" y="4"/>
                  <a:pt x="554" y="4"/>
                </a:cubicBezTo>
                <a:cubicBezTo>
                  <a:pt x="1041" y="4"/>
                  <a:pt x="1041" y="4"/>
                  <a:pt x="1041" y="4"/>
                </a:cubicBezTo>
              </a:path>
            </a:pathLst>
          </a:custGeom>
          <a:noFill/>
          <a:ln w="12700" cap="flat">
            <a:solidFill>
              <a:srgbClr val="99999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0" name="Rectangle 72">
            <a:extLst>
              <a:ext uri="{FF2B5EF4-FFF2-40B4-BE49-F238E27FC236}">
                <a16:creationId xmlns:a16="http://schemas.microsoft.com/office/drawing/2014/main" id="{392AE27B-3417-29B6-4446-AACF37BC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906588"/>
            <a:ext cx="3822700" cy="1314450"/>
          </a:xfrm>
          <a:prstGeom prst="rect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1" name="Line 73">
            <a:extLst>
              <a:ext uri="{FF2B5EF4-FFF2-40B4-BE49-F238E27FC236}">
                <a16:creationId xmlns:a16="http://schemas.microsoft.com/office/drawing/2014/main" id="{FF93F776-8DF7-D858-427D-765E93426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3850" y="3117850"/>
            <a:ext cx="1588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2" name="Line 74">
            <a:extLst>
              <a:ext uri="{FF2B5EF4-FFF2-40B4-BE49-F238E27FC236}">
                <a16:creationId xmlns:a16="http://schemas.microsoft.com/office/drawing/2014/main" id="{FD185663-73A1-8B49-7EBB-36E817E337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3095625"/>
            <a:ext cx="88900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3" name="Line 75">
            <a:extLst>
              <a:ext uri="{FF2B5EF4-FFF2-40B4-BE49-F238E27FC236}">
                <a16:creationId xmlns:a16="http://schemas.microsoft.com/office/drawing/2014/main" id="{15F19096-271C-3AEC-B859-C5F3164E1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2857500"/>
            <a:ext cx="88900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4" name="Line 76">
            <a:extLst>
              <a:ext uri="{FF2B5EF4-FFF2-40B4-BE49-F238E27FC236}">
                <a16:creationId xmlns:a16="http://schemas.microsoft.com/office/drawing/2014/main" id="{BCBAABBD-91EE-B65E-0F73-BA9550783C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2620963"/>
            <a:ext cx="88900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5" name="Line 77">
            <a:extLst>
              <a:ext uri="{FF2B5EF4-FFF2-40B4-BE49-F238E27FC236}">
                <a16:creationId xmlns:a16="http://schemas.microsoft.com/office/drawing/2014/main" id="{F8516628-0C18-7FA1-6E6A-F8F7486EA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2381250"/>
            <a:ext cx="88900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6" name="Line 78">
            <a:extLst>
              <a:ext uri="{FF2B5EF4-FFF2-40B4-BE49-F238E27FC236}">
                <a16:creationId xmlns:a16="http://schemas.microsoft.com/office/drawing/2014/main" id="{F51D85F9-AFA8-CCA4-C0C9-13FEAA1E9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4425" y="2146300"/>
            <a:ext cx="88900" cy="15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7" name="Line 79">
            <a:extLst>
              <a:ext uri="{FF2B5EF4-FFF2-40B4-BE49-F238E27FC236}">
                <a16:creationId xmlns:a16="http://schemas.microsoft.com/office/drawing/2014/main" id="{888B984D-D46D-EE0B-A6EE-5A91DD84F0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3095625"/>
            <a:ext cx="87312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8" name="Line 80">
            <a:extLst>
              <a:ext uri="{FF2B5EF4-FFF2-40B4-BE49-F238E27FC236}">
                <a16:creationId xmlns:a16="http://schemas.microsoft.com/office/drawing/2014/main" id="{2F519CEB-349E-E0A7-6BBD-E3A7B67EEA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2857500"/>
            <a:ext cx="87312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09" name="Line 81">
            <a:extLst>
              <a:ext uri="{FF2B5EF4-FFF2-40B4-BE49-F238E27FC236}">
                <a16:creationId xmlns:a16="http://schemas.microsoft.com/office/drawing/2014/main" id="{0F4BA31E-BF6F-8927-42A1-43849A42B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2620963"/>
            <a:ext cx="87312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0" name="Line 82">
            <a:extLst>
              <a:ext uri="{FF2B5EF4-FFF2-40B4-BE49-F238E27FC236}">
                <a16:creationId xmlns:a16="http://schemas.microsoft.com/office/drawing/2014/main" id="{44E80FFF-4271-2689-5C4E-8DB9BE5CDE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2381250"/>
            <a:ext cx="87312" cy="3175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1" name="Line 83">
            <a:extLst>
              <a:ext uri="{FF2B5EF4-FFF2-40B4-BE49-F238E27FC236}">
                <a16:creationId xmlns:a16="http://schemas.microsoft.com/office/drawing/2014/main" id="{592B7298-D87E-F719-76B0-4B8F86E501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59813" y="2146300"/>
            <a:ext cx="87312" cy="15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2" name="Line 84">
            <a:extLst>
              <a:ext uri="{FF2B5EF4-FFF2-40B4-BE49-F238E27FC236}">
                <a16:creationId xmlns:a16="http://schemas.microsoft.com/office/drawing/2014/main" id="{785DEAFC-B5C5-E3F9-CB0C-792A816CF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3117850"/>
            <a:ext cx="3175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3" name="Line 85">
            <a:extLst>
              <a:ext uri="{FF2B5EF4-FFF2-40B4-BE49-F238E27FC236}">
                <a16:creationId xmlns:a16="http://schemas.microsoft.com/office/drawing/2014/main" id="{0BEA3E4B-EC48-EA3E-4439-36AD27A3F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7938" y="3117850"/>
            <a:ext cx="1587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4" name="Line 86">
            <a:extLst>
              <a:ext uri="{FF2B5EF4-FFF2-40B4-BE49-F238E27FC236}">
                <a16:creationId xmlns:a16="http://schemas.microsoft.com/office/drawing/2014/main" id="{0EDE15F3-26E7-49AD-6154-8916AA0F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4188" y="3117850"/>
            <a:ext cx="1587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5" name="Line 87">
            <a:extLst>
              <a:ext uri="{FF2B5EF4-FFF2-40B4-BE49-F238E27FC236}">
                <a16:creationId xmlns:a16="http://schemas.microsoft.com/office/drawing/2014/main" id="{7BB66027-AAD2-B599-7A12-8A436945F0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0438" y="3117850"/>
            <a:ext cx="3175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6" name="Line 88">
            <a:extLst>
              <a:ext uri="{FF2B5EF4-FFF2-40B4-BE49-F238E27FC236}">
                <a16:creationId xmlns:a16="http://schemas.microsoft.com/office/drawing/2014/main" id="{BDE1C2D5-CA74-5A34-A3D0-E6D3EFA2E7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1450" y="3117850"/>
            <a:ext cx="3175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7" name="Line 89">
            <a:extLst>
              <a:ext uri="{FF2B5EF4-FFF2-40B4-BE49-F238E27FC236}">
                <a16:creationId xmlns:a16="http://schemas.microsoft.com/office/drawing/2014/main" id="{87A8A22D-623D-338B-54EE-D57DF1D56F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9288" y="3117850"/>
            <a:ext cx="1587" cy="103188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8" name="Line 90">
            <a:extLst>
              <a:ext uri="{FF2B5EF4-FFF2-40B4-BE49-F238E27FC236}">
                <a16:creationId xmlns:a16="http://schemas.microsoft.com/office/drawing/2014/main" id="{E1D0D514-C650-7303-2FF2-16F06BE5D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3850" y="1906588"/>
            <a:ext cx="1588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19" name="Line 91">
            <a:extLst>
              <a:ext uri="{FF2B5EF4-FFF2-40B4-BE49-F238E27FC236}">
                <a16:creationId xmlns:a16="http://schemas.microsoft.com/office/drawing/2014/main" id="{CCCFF7FD-A161-3557-991B-CD36567879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0100" y="1906588"/>
            <a:ext cx="3175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20" name="Line 92">
            <a:extLst>
              <a:ext uri="{FF2B5EF4-FFF2-40B4-BE49-F238E27FC236}">
                <a16:creationId xmlns:a16="http://schemas.microsoft.com/office/drawing/2014/main" id="{C1E2BDAE-3D2B-410B-5DBB-1A983F9CA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7938" y="1906588"/>
            <a:ext cx="1587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21" name="Line 93">
            <a:extLst>
              <a:ext uri="{FF2B5EF4-FFF2-40B4-BE49-F238E27FC236}">
                <a16:creationId xmlns:a16="http://schemas.microsoft.com/office/drawing/2014/main" id="{6FD9EAE7-F106-0F5C-364B-9521CA60E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4188" y="1906588"/>
            <a:ext cx="1587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22" name="Line 94">
            <a:extLst>
              <a:ext uri="{FF2B5EF4-FFF2-40B4-BE49-F238E27FC236}">
                <a16:creationId xmlns:a16="http://schemas.microsoft.com/office/drawing/2014/main" id="{D93A2F08-27EA-3D61-2746-7462E78212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0438" y="1906588"/>
            <a:ext cx="3175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23" name="Line 95">
            <a:extLst>
              <a:ext uri="{FF2B5EF4-FFF2-40B4-BE49-F238E27FC236}">
                <a16:creationId xmlns:a16="http://schemas.microsoft.com/office/drawing/2014/main" id="{F7765A8E-B274-20D4-2F93-1B119DEA8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1450" y="1906588"/>
            <a:ext cx="3175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24" name="Line 96">
            <a:extLst>
              <a:ext uri="{FF2B5EF4-FFF2-40B4-BE49-F238E27FC236}">
                <a16:creationId xmlns:a16="http://schemas.microsoft.com/office/drawing/2014/main" id="{55EE69AE-AC47-2CF9-662B-3FEFB22F4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69288" y="1906588"/>
            <a:ext cx="1587" cy="103187"/>
          </a:xfrm>
          <a:prstGeom prst="line">
            <a:avLst/>
          </a:prstGeom>
          <a:noFill/>
          <a:ln w="47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25" name="Rectangle 97">
            <a:extLst>
              <a:ext uri="{FF2B5EF4-FFF2-40B4-BE49-F238E27FC236}">
                <a16:creationId xmlns:a16="http://schemas.microsoft.com/office/drawing/2014/main" id="{479717E8-E2C7-0D68-1F18-B17B1D6D1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32385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046626" name="Rectangle 98">
            <a:extLst>
              <a:ext uri="{FF2B5EF4-FFF2-40B4-BE49-F238E27FC236}">
                <a16:creationId xmlns:a16="http://schemas.microsoft.com/office/drawing/2014/main" id="{63E40C65-F719-B182-615F-C6629B0B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32385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046627" name="Rectangle 99">
            <a:extLst>
              <a:ext uri="{FF2B5EF4-FFF2-40B4-BE49-F238E27FC236}">
                <a16:creationId xmlns:a16="http://schemas.microsoft.com/office/drawing/2014/main" id="{B5D31494-AE26-FE53-BA80-C3038702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3238500"/>
            <a:ext cx="444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1046628" name="Rectangle 100">
            <a:extLst>
              <a:ext uri="{FF2B5EF4-FFF2-40B4-BE49-F238E27FC236}">
                <a16:creationId xmlns:a16="http://schemas.microsoft.com/office/drawing/2014/main" id="{149A0543-10D4-2CED-A7EE-A18D6BBA1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323850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1046629" name="Rectangle 101">
            <a:extLst>
              <a:ext uri="{FF2B5EF4-FFF2-40B4-BE49-F238E27FC236}">
                <a16:creationId xmlns:a16="http://schemas.microsoft.com/office/drawing/2014/main" id="{91AE8A7B-5091-8D89-5E33-1BD87CD5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3430588"/>
            <a:ext cx="8429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 i="0">
                <a:solidFill>
                  <a:srgbClr val="315263"/>
                </a:solidFill>
              </a:rPr>
              <a:t>Initial design</a:t>
            </a:r>
            <a:endParaRPr lang="en-US" altLang="en-US" sz="4400">
              <a:solidFill>
                <a:srgbClr val="315263"/>
              </a:solidFill>
            </a:endParaRPr>
          </a:p>
        </p:txBody>
      </p:sp>
      <p:sp>
        <p:nvSpPr>
          <p:cNvPr id="1046633" name="Rectangle 105">
            <a:extLst>
              <a:ext uri="{FF2B5EF4-FFF2-40B4-BE49-F238E27FC236}">
                <a16:creationId xmlns:a16="http://schemas.microsoft.com/office/drawing/2014/main" id="{FDB90C20-3022-A43E-73FD-C335C2AEA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209800"/>
            <a:ext cx="50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6634" name="Rectangle 106">
            <a:extLst>
              <a:ext uri="{FF2B5EF4-FFF2-40B4-BE49-F238E27FC236}">
                <a16:creationId xmlns:a16="http://schemas.microsoft.com/office/drawing/2014/main" id="{8D88A673-3592-6EE3-8593-DAE0813C1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2268538"/>
            <a:ext cx="31750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500">
                <a:solidFill>
                  <a:srgbClr val="000000"/>
                </a:solidFill>
              </a:rPr>
              <a:t>s</a:t>
            </a:r>
            <a:endParaRPr lang="en-US" altLang="en-US"/>
          </a:p>
        </p:txBody>
      </p:sp>
      <p:sp>
        <p:nvSpPr>
          <p:cNvPr id="1046635" name="Rectangle 107">
            <a:extLst>
              <a:ext uri="{FF2B5EF4-FFF2-40B4-BE49-F238E27FC236}">
                <a16:creationId xmlns:a16="http://schemas.microsoft.com/office/drawing/2014/main" id="{8AB88890-78EC-4694-F87D-AFB79A0CC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920875"/>
            <a:ext cx="52388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6636" name="Rectangle 108">
            <a:extLst>
              <a:ext uri="{FF2B5EF4-FFF2-40B4-BE49-F238E27FC236}">
                <a16:creationId xmlns:a16="http://schemas.microsoft.com/office/drawing/2014/main" id="{A1E7E14E-0A4A-60C9-B910-F2FF34EC3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438" y="1979613"/>
            <a:ext cx="36512" cy="7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500">
                <a:solidFill>
                  <a:srgbClr val="000000"/>
                </a:solidFill>
              </a:rPr>
              <a:t>d</a:t>
            </a:r>
            <a:endParaRPr lang="en-US" altLang="en-US"/>
          </a:p>
        </p:txBody>
      </p:sp>
      <p:sp>
        <p:nvSpPr>
          <p:cNvPr id="1046637" name="Rectangle 109">
            <a:extLst>
              <a:ext uri="{FF2B5EF4-FFF2-40B4-BE49-F238E27FC236}">
                <a16:creationId xmlns:a16="http://schemas.microsoft.com/office/drawing/2014/main" id="{FAFF29CA-5359-2180-4F6A-08334CFE7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500" y="2068513"/>
            <a:ext cx="52388" cy="9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>
                <a:solidFill>
                  <a:srgbClr val="000000"/>
                </a:solidFill>
              </a:rPr>
              <a:t>V</a:t>
            </a:r>
            <a:endParaRPr lang="en-US" altLang="en-US"/>
          </a:p>
        </p:txBody>
      </p:sp>
      <p:sp>
        <p:nvSpPr>
          <p:cNvPr id="1046638" name="Rectangle 110">
            <a:extLst>
              <a:ext uri="{FF2B5EF4-FFF2-40B4-BE49-F238E27FC236}">
                <a16:creationId xmlns:a16="http://schemas.microsoft.com/office/drawing/2014/main" id="{136D1652-E2D8-C1FA-188C-9CE021E38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2125663"/>
            <a:ext cx="508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500">
                <a:solidFill>
                  <a:srgbClr val="000000"/>
                </a:solidFill>
              </a:rPr>
              <a:t>in</a:t>
            </a:r>
            <a:endParaRPr lang="en-US" altLang="en-US"/>
          </a:p>
        </p:txBody>
      </p:sp>
      <p:sp>
        <p:nvSpPr>
          <p:cNvPr id="1046639" name="Rectangle 111">
            <a:extLst>
              <a:ext uri="{FF2B5EF4-FFF2-40B4-BE49-F238E27FC236}">
                <a16:creationId xmlns:a16="http://schemas.microsoft.com/office/drawing/2014/main" id="{97DDCC2E-0DC8-62FB-2AD3-B4F6FD6CB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038" y="323850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1046640" name="Rectangle 112">
            <a:extLst>
              <a:ext uri="{FF2B5EF4-FFF2-40B4-BE49-F238E27FC236}">
                <a16:creationId xmlns:a16="http://schemas.microsoft.com/office/drawing/2014/main" id="{FFBEA935-373B-ED96-CD33-7A28D8FF4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288" y="323850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6</a:t>
            </a:r>
            <a:endParaRPr lang="en-US" altLang="en-US"/>
          </a:p>
        </p:txBody>
      </p:sp>
      <p:sp>
        <p:nvSpPr>
          <p:cNvPr id="1046641" name="Rectangle 113">
            <a:extLst>
              <a:ext uri="{FF2B5EF4-FFF2-40B4-BE49-F238E27FC236}">
                <a16:creationId xmlns:a16="http://schemas.microsoft.com/office/drawing/2014/main" id="{EDA948AF-F744-1025-020F-E7211E69C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713" y="323850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7</a:t>
            </a:r>
            <a:endParaRPr lang="en-US" altLang="en-US"/>
          </a:p>
        </p:txBody>
      </p:sp>
      <p:sp>
        <p:nvSpPr>
          <p:cNvPr id="1046642" name="Rectangle 114">
            <a:extLst>
              <a:ext uri="{FF2B5EF4-FFF2-40B4-BE49-F238E27FC236}">
                <a16:creationId xmlns:a16="http://schemas.microsoft.com/office/drawing/2014/main" id="{B1EB1B32-0406-8F3B-47A6-2D969118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963" y="3238500"/>
            <a:ext cx="4286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8</a:t>
            </a:r>
            <a:endParaRPr lang="en-US" altLang="en-US"/>
          </a:p>
        </p:txBody>
      </p:sp>
      <p:sp>
        <p:nvSpPr>
          <p:cNvPr id="1046647" name="Rectangle 119">
            <a:extLst>
              <a:ext uri="{FF2B5EF4-FFF2-40B4-BE49-F238E27FC236}">
                <a16:creationId xmlns:a16="http://schemas.microsoft.com/office/drawing/2014/main" id="{3386724F-390B-6914-FFC3-E70A6D09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5850" y="32385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6649" name="Rectangle 121">
            <a:extLst>
              <a:ext uri="{FF2B5EF4-FFF2-40B4-BE49-F238E27FC236}">
                <a16:creationId xmlns:a16="http://schemas.microsoft.com/office/drawing/2014/main" id="{B03AF80D-C1FE-2E81-79C5-B965416D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3016250"/>
            <a:ext cx="42863" cy="9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046650" name="Rectangle 122">
            <a:extLst>
              <a:ext uri="{FF2B5EF4-FFF2-40B4-BE49-F238E27FC236}">
                <a16:creationId xmlns:a16="http://schemas.microsoft.com/office/drawing/2014/main" id="{E46DD354-7588-814F-E85D-DA109A29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773363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1046651" name="Rectangle 123">
            <a:extLst>
              <a:ext uri="{FF2B5EF4-FFF2-40B4-BE49-F238E27FC236}">
                <a16:creationId xmlns:a16="http://schemas.microsoft.com/office/drawing/2014/main" id="{97383B3F-9D11-8CD9-D208-6BF8BDE83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5400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1046652" name="Rectangle 124">
            <a:extLst>
              <a:ext uri="{FF2B5EF4-FFF2-40B4-BE49-F238E27FC236}">
                <a16:creationId xmlns:a16="http://schemas.microsoft.com/office/drawing/2014/main" id="{30C06268-07DC-EC48-0069-B4F765426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303463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1046653" name="Rectangle 125">
            <a:extLst>
              <a:ext uri="{FF2B5EF4-FFF2-40B4-BE49-F238E27FC236}">
                <a16:creationId xmlns:a16="http://schemas.microsoft.com/office/drawing/2014/main" id="{E9C92F6C-47DB-C640-8891-47BE8C7BC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065338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1046654" name="Rectangle 126">
            <a:extLst>
              <a:ext uri="{FF2B5EF4-FFF2-40B4-BE49-F238E27FC236}">
                <a16:creationId xmlns:a16="http://schemas.microsoft.com/office/drawing/2014/main" id="{D2F2E0D2-3896-6A8D-4706-ED29F1CD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1828800"/>
            <a:ext cx="428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600" i="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1046655" name="Freeform 127">
            <a:extLst>
              <a:ext uri="{FF2B5EF4-FFF2-40B4-BE49-F238E27FC236}">
                <a16:creationId xmlns:a16="http://schemas.microsoft.com/office/drawing/2014/main" id="{FE7902CC-D87F-EBBA-1177-7063E09070C8}"/>
              </a:ext>
            </a:extLst>
          </p:cNvPr>
          <p:cNvSpPr>
            <a:spLocks/>
          </p:cNvSpPr>
          <p:nvPr/>
        </p:nvSpPr>
        <p:spPr bwMode="auto">
          <a:xfrm>
            <a:off x="4924425" y="2090738"/>
            <a:ext cx="3822700" cy="1036637"/>
          </a:xfrm>
          <a:custGeom>
            <a:avLst/>
            <a:gdLst>
              <a:gd name="T0" fmla="*/ 0 w 1041"/>
              <a:gd name="T1" fmla="*/ 179 h 242"/>
              <a:gd name="T2" fmla="*/ 11 w 1041"/>
              <a:gd name="T3" fmla="*/ 182 h 242"/>
              <a:gd name="T4" fmla="*/ 29 w 1041"/>
              <a:gd name="T5" fmla="*/ 172 h 242"/>
              <a:gd name="T6" fmla="*/ 63 w 1041"/>
              <a:gd name="T7" fmla="*/ 99 h 242"/>
              <a:gd name="T8" fmla="*/ 108 w 1041"/>
              <a:gd name="T9" fmla="*/ 72 h 242"/>
              <a:gd name="T10" fmla="*/ 140 w 1041"/>
              <a:gd name="T11" fmla="*/ 78 h 242"/>
              <a:gd name="T12" fmla="*/ 175 w 1041"/>
              <a:gd name="T13" fmla="*/ 91 h 242"/>
              <a:gd name="T14" fmla="*/ 205 w 1041"/>
              <a:gd name="T15" fmla="*/ 91 h 242"/>
              <a:gd name="T16" fmla="*/ 248 w 1041"/>
              <a:gd name="T17" fmla="*/ 18 h 242"/>
              <a:gd name="T18" fmla="*/ 286 w 1041"/>
              <a:gd name="T19" fmla="*/ 13 h 242"/>
              <a:gd name="T20" fmla="*/ 305 w 1041"/>
              <a:gd name="T21" fmla="*/ 25 h 242"/>
              <a:gd name="T22" fmla="*/ 317 w 1041"/>
              <a:gd name="T23" fmla="*/ 26 h 242"/>
              <a:gd name="T24" fmla="*/ 338 w 1041"/>
              <a:gd name="T25" fmla="*/ 17 h 242"/>
              <a:gd name="T26" fmla="*/ 353 w 1041"/>
              <a:gd name="T27" fmla="*/ 20 h 242"/>
              <a:gd name="T28" fmla="*/ 381 w 1041"/>
              <a:gd name="T29" fmla="*/ 36 h 242"/>
              <a:gd name="T30" fmla="*/ 404 w 1041"/>
              <a:gd name="T31" fmla="*/ 38 h 242"/>
              <a:gd name="T32" fmla="*/ 437 w 1041"/>
              <a:gd name="T33" fmla="*/ 30 h 242"/>
              <a:gd name="T34" fmla="*/ 463 w 1041"/>
              <a:gd name="T35" fmla="*/ 35 h 242"/>
              <a:gd name="T36" fmla="*/ 484 w 1041"/>
              <a:gd name="T37" fmla="*/ 55 h 242"/>
              <a:gd name="T38" fmla="*/ 509 w 1041"/>
              <a:gd name="T39" fmla="*/ 56 h 242"/>
              <a:gd name="T40" fmla="*/ 528 w 1041"/>
              <a:gd name="T41" fmla="*/ 46 h 242"/>
              <a:gd name="T42" fmla="*/ 544 w 1041"/>
              <a:gd name="T43" fmla="*/ 50 h 242"/>
              <a:gd name="T44" fmla="*/ 568 w 1041"/>
              <a:gd name="T45" fmla="*/ 116 h 242"/>
              <a:gd name="T46" fmla="*/ 592 w 1041"/>
              <a:gd name="T47" fmla="*/ 162 h 242"/>
              <a:gd name="T48" fmla="*/ 614 w 1041"/>
              <a:gd name="T49" fmla="*/ 168 h 242"/>
              <a:gd name="T50" fmla="*/ 640 w 1041"/>
              <a:gd name="T51" fmla="*/ 152 h 242"/>
              <a:gd name="T52" fmla="*/ 661 w 1041"/>
              <a:gd name="T53" fmla="*/ 152 h 242"/>
              <a:gd name="T54" fmla="*/ 684 w 1041"/>
              <a:gd name="T55" fmla="*/ 146 h 242"/>
              <a:gd name="T56" fmla="*/ 701 w 1041"/>
              <a:gd name="T57" fmla="*/ 127 h 242"/>
              <a:gd name="T58" fmla="*/ 725 w 1041"/>
              <a:gd name="T59" fmla="*/ 136 h 242"/>
              <a:gd name="T60" fmla="*/ 768 w 1041"/>
              <a:gd name="T61" fmla="*/ 219 h 242"/>
              <a:gd name="T62" fmla="*/ 801 w 1041"/>
              <a:gd name="T63" fmla="*/ 221 h 242"/>
              <a:gd name="T64" fmla="*/ 820 w 1041"/>
              <a:gd name="T65" fmla="*/ 191 h 242"/>
              <a:gd name="T66" fmla="*/ 844 w 1041"/>
              <a:gd name="T67" fmla="*/ 192 h 242"/>
              <a:gd name="T68" fmla="*/ 882 w 1041"/>
              <a:gd name="T69" fmla="*/ 197 h 242"/>
              <a:gd name="T70" fmla="*/ 935 w 1041"/>
              <a:gd name="T71" fmla="*/ 184 h 242"/>
              <a:gd name="T72" fmla="*/ 979 w 1041"/>
              <a:gd name="T73" fmla="*/ 190 h 242"/>
              <a:gd name="T74" fmla="*/ 1001 w 1041"/>
              <a:gd name="T75" fmla="*/ 155 h 242"/>
              <a:gd name="T76" fmla="*/ 1029 w 1041"/>
              <a:gd name="T77" fmla="*/ 155 h 242"/>
              <a:gd name="T78" fmla="*/ 1041 w 1041"/>
              <a:gd name="T79" fmla="*/ 163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041" h="242">
                <a:moveTo>
                  <a:pt x="0" y="179"/>
                </a:moveTo>
                <a:cubicBezTo>
                  <a:pt x="1" y="180"/>
                  <a:pt x="3" y="181"/>
                  <a:pt x="11" y="182"/>
                </a:cubicBezTo>
                <a:cubicBezTo>
                  <a:pt x="11" y="182"/>
                  <a:pt x="23" y="183"/>
                  <a:pt x="29" y="172"/>
                </a:cubicBezTo>
                <a:cubicBezTo>
                  <a:pt x="29" y="172"/>
                  <a:pt x="52" y="119"/>
                  <a:pt x="63" y="99"/>
                </a:cubicBezTo>
                <a:cubicBezTo>
                  <a:pt x="63" y="99"/>
                  <a:pt x="79" y="68"/>
                  <a:pt x="108" y="72"/>
                </a:cubicBezTo>
                <a:cubicBezTo>
                  <a:pt x="108" y="72"/>
                  <a:pt x="126" y="77"/>
                  <a:pt x="140" y="78"/>
                </a:cubicBezTo>
                <a:cubicBezTo>
                  <a:pt x="153" y="79"/>
                  <a:pt x="165" y="82"/>
                  <a:pt x="175" y="91"/>
                </a:cubicBezTo>
                <a:cubicBezTo>
                  <a:pt x="186" y="101"/>
                  <a:pt x="199" y="100"/>
                  <a:pt x="205" y="91"/>
                </a:cubicBezTo>
                <a:cubicBezTo>
                  <a:pt x="210" y="82"/>
                  <a:pt x="243" y="25"/>
                  <a:pt x="248" y="18"/>
                </a:cubicBezTo>
                <a:cubicBezTo>
                  <a:pt x="253" y="11"/>
                  <a:pt x="269" y="0"/>
                  <a:pt x="286" y="13"/>
                </a:cubicBezTo>
                <a:cubicBezTo>
                  <a:pt x="305" y="25"/>
                  <a:pt x="305" y="25"/>
                  <a:pt x="305" y="25"/>
                </a:cubicBezTo>
                <a:cubicBezTo>
                  <a:pt x="305" y="25"/>
                  <a:pt x="309" y="29"/>
                  <a:pt x="317" y="26"/>
                </a:cubicBezTo>
                <a:cubicBezTo>
                  <a:pt x="338" y="17"/>
                  <a:pt x="338" y="17"/>
                  <a:pt x="338" y="17"/>
                </a:cubicBezTo>
                <a:cubicBezTo>
                  <a:pt x="338" y="17"/>
                  <a:pt x="344" y="14"/>
                  <a:pt x="353" y="20"/>
                </a:cubicBezTo>
                <a:cubicBezTo>
                  <a:pt x="353" y="20"/>
                  <a:pt x="380" y="35"/>
                  <a:pt x="381" y="36"/>
                </a:cubicBezTo>
                <a:cubicBezTo>
                  <a:pt x="382" y="36"/>
                  <a:pt x="390" y="41"/>
                  <a:pt x="404" y="38"/>
                </a:cubicBezTo>
                <a:cubicBezTo>
                  <a:pt x="417" y="34"/>
                  <a:pt x="437" y="30"/>
                  <a:pt x="437" y="30"/>
                </a:cubicBezTo>
                <a:cubicBezTo>
                  <a:pt x="437" y="30"/>
                  <a:pt x="454" y="26"/>
                  <a:pt x="463" y="35"/>
                </a:cubicBezTo>
                <a:cubicBezTo>
                  <a:pt x="472" y="45"/>
                  <a:pt x="483" y="54"/>
                  <a:pt x="484" y="55"/>
                </a:cubicBezTo>
                <a:cubicBezTo>
                  <a:pt x="485" y="56"/>
                  <a:pt x="496" y="63"/>
                  <a:pt x="509" y="56"/>
                </a:cubicBezTo>
                <a:cubicBezTo>
                  <a:pt x="523" y="49"/>
                  <a:pt x="528" y="46"/>
                  <a:pt x="528" y="46"/>
                </a:cubicBezTo>
                <a:cubicBezTo>
                  <a:pt x="528" y="46"/>
                  <a:pt x="538" y="40"/>
                  <a:pt x="544" y="50"/>
                </a:cubicBezTo>
                <a:cubicBezTo>
                  <a:pt x="544" y="50"/>
                  <a:pt x="559" y="92"/>
                  <a:pt x="568" y="116"/>
                </a:cubicBezTo>
                <a:cubicBezTo>
                  <a:pt x="568" y="116"/>
                  <a:pt x="581" y="148"/>
                  <a:pt x="592" y="162"/>
                </a:cubicBezTo>
                <a:cubicBezTo>
                  <a:pt x="602" y="176"/>
                  <a:pt x="609" y="172"/>
                  <a:pt x="614" y="168"/>
                </a:cubicBezTo>
                <a:cubicBezTo>
                  <a:pt x="620" y="164"/>
                  <a:pt x="635" y="154"/>
                  <a:pt x="640" y="152"/>
                </a:cubicBezTo>
                <a:cubicBezTo>
                  <a:pt x="645" y="150"/>
                  <a:pt x="654" y="148"/>
                  <a:pt x="661" y="152"/>
                </a:cubicBezTo>
                <a:cubicBezTo>
                  <a:pt x="669" y="156"/>
                  <a:pt x="676" y="154"/>
                  <a:pt x="684" y="146"/>
                </a:cubicBezTo>
                <a:cubicBezTo>
                  <a:pt x="691" y="138"/>
                  <a:pt x="699" y="130"/>
                  <a:pt x="701" y="127"/>
                </a:cubicBezTo>
                <a:cubicBezTo>
                  <a:pt x="704" y="124"/>
                  <a:pt x="713" y="118"/>
                  <a:pt x="725" y="136"/>
                </a:cubicBezTo>
                <a:cubicBezTo>
                  <a:pt x="738" y="153"/>
                  <a:pt x="755" y="196"/>
                  <a:pt x="768" y="219"/>
                </a:cubicBezTo>
                <a:cubicBezTo>
                  <a:pt x="781" y="242"/>
                  <a:pt x="795" y="231"/>
                  <a:pt x="801" y="221"/>
                </a:cubicBezTo>
                <a:cubicBezTo>
                  <a:pt x="806" y="211"/>
                  <a:pt x="818" y="193"/>
                  <a:pt x="820" y="191"/>
                </a:cubicBezTo>
                <a:cubicBezTo>
                  <a:pt x="822" y="188"/>
                  <a:pt x="829" y="179"/>
                  <a:pt x="844" y="192"/>
                </a:cubicBezTo>
                <a:cubicBezTo>
                  <a:pt x="859" y="205"/>
                  <a:pt x="870" y="205"/>
                  <a:pt x="882" y="197"/>
                </a:cubicBezTo>
                <a:cubicBezTo>
                  <a:pt x="895" y="189"/>
                  <a:pt x="913" y="172"/>
                  <a:pt x="935" y="184"/>
                </a:cubicBezTo>
                <a:cubicBezTo>
                  <a:pt x="957" y="196"/>
                  <a:pt x="969" y="205"/>
                  <a:pt x="979" y="190"/>
                </a:cubicBezTo>
                <a:cubicBezTo>
                  <a:pt x="988" y="176"/>
                  <a:pt x="998" y="159"/>
                  <a:pt x="1001" y="155"/>
                </a:cubicBezTo>
                <a:cubicBezTo>
                  <a:pt x="1005" y="151"/>
                  <a:pt x="1015" y="141"/>
                  <a:pt x="1029" y="155"/>
                </a:cubicBezTo>
                <a:cubicBezTo>
                  <a:pt x="1035" y="161"/>
                  <a:pt x="1038" y="163"/>
                  <a:pt x="1041" y="163"/>
                </a:cubicBezTo>
              </a:path>
            </a:pathLst>
          </a:custGeom>
          <a:noFill/>
          <a:ln w="12700" cap="flat">
            <a:solidFill>
              <a:srgbClr val="315263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656" name="Freeform 128">
            <a:extLst>
              <a:ext uri="{FF2B5EF4-FFF2-40B4-BE49-F238E27FC236}">
                <a16:creationId xmlns:a16="http://schemas.microsoft.com/office/drawing/2014/main" id="{CEA55457-4ED8-54E2-4AA5-0623FB5B2159}"/>
              </a:ext>
            </a:extLst>
          </p:cNvPr>
          <p:cNvSpPr>
            <a:spLocks/>
          </p:cNvSpPr>
          <p:nvPr/>
        </p:nvSpPr>
        <p:spPr bwMode="auto">
          <a:xfrm>
            <a:off x="4924425" y="1936750"/>
            <a:ext cx="3822700" cy="1309688"/>
          </a:xfrm>
          <a:custGeom>
            <a:avLst/>
            <a:gdLst>
              <a:gd name="T0" fmla="*/ 0 w 1041"/>
              <a:gd name="T1" fmla="*/ 215 h 306"/>
              <a:gd name="T2" fmla="*/ 65 w 1041"/>
              <a:gd name="T3" fmla="*/ 215 h 306"/>
              <a:gd name="T4" fmla="*/ 77 w 1041"/>
              <a:gd name="T5" fmla="*/ 217 h 306"/>
              <a:gd name="T6" fmla="*/ 95 w 1041"/>
              <a:gd name="T7" fmla="*/ 215 h 306"/>
              <a:gd name="T8" fmla="*/ 116 w 1041"/>
              <a:gd name="T9" fmla="*/ 184 h 306"/>
              <a:gd name="T10" fmla="*/ 153 w 1041"/>
              <a:gd name="T11" fmla="*/ 81 h 306"/>
              <a:gd name="T12" fmla="*/ 202 w 1041"/>
              <a:gd name="T13" fmla="*/ 23 h 306"/>
              <a:gd name="T14" fmla="*/ 220 w 1041"/>
              <a:gd name="T15" fmla="*/ 18 h 306"/>
              <a:gd name="T16" fmla="*/ 238 w 1041"/>
              <a:gd name="T17" fmla="*/ 9 h 306"/>
              <a:gd name="T18" fmla="*/ 264 w 1041"/>
              <a:gd name="T19" fmla="*/ 12 h 306"/>
              <a:gd name="T20" fmla="*/ 321 w 1041"/>
              <a:gd name="T21" fmla="*/ 43 h 306"/>
              <a:gd name="T22" fmla="*/ 348 w 1041"/>
              <a:gd name="T23" fmla="*/ 50 h 306"/>
              <a:gd name="T24" fmla="*/ 383 w 1041"/>
              <a:gd name="T25" fmla="*/ 79 h 306"/>
              <a:gd name="T26" fmla="*/ 416 w 1041"/>
              <a:gd name="T27" fmla="*/ 103 h 306"/>
              <a:gd name="T28" fmla="*/ 455 w 1041"/>
              <a:gd name="T29" fmla="*/ 104 h 306"/>
              <a:gd name="T30" fmla="*/ 519 w 1041"/>
              <a:gd name="T31" fmla="*/ 100 h 306"/>
              <a:gd name="T32" fmla="*/ 564 w 1041"/>
              <a:gd name="T33" fmla="*/ 83 h 306"/>
              <a:gd name="T34" fmla="*/ 598 w 1041"/>
              <a:gd name="T35" fmla="*/ 79 h 306"/>
              <a:gd name="T36" fmla="*/ 621 w 1041"/>
              <a:gd name="T37" fmla="*/ 78 h 306"/>
              <a:gd name="T38" fmla="*/ 651 w 1041"/>
              <a:gd name="T39" fmla="*/ 158 h 306"/>
              <a:gd name="T40" fmla="*/ 676 w 1041"/>
              <a:gd name="T41" fmla="*/ 233 h 306"/>
              <a:gd name="T42" fmla="*/ 697 w 1041"/>
              <a:gd name="T43" fmla="*/ 271 h 306"/>
              <a:gd name="T44" fmla="*/ 715 w 1041"/>
              <a:gd name="T45" fmla="*/ 280 h 306"/>
              <a:gd name="T46" fmla="*/ 731 w 1041"/>
              <a:gd name="T47" fmla="*/ 280 h 306"/>
              <a:gd name="T48" fmla="*/ 745 w 1041"/>
              <a:gd name="T49" fmla="*/ 285 h 306"/>
              <a:gd name="T50" fmla="*/ 761 w 1041"/>
              <a:gd name="T51" fmla="*/ 298 h 306"/>
              <a:gd name="T52" fmla="*/ 777 w 1041"/>
              <a:gd name="T53" fmla="*/ 300 h 306"/>
              <a:gd name="T54" fmla="*/ 813 w 1041"/>
              <a:gd name="T55" fmla="*/ 272 h 306"/>
              <a:gd name="T56" fmla="*/ 844 w 1041"/>
              <a:gd name="T57" fmla="*/ 262 h 306"/>
              <a:gd name="T58" fmla="*/ 880 w 1041"/>
              <a:gd name="T59" fmla="*/ 246 h 306"/>
              <a:gd name="T60" fmla="*/ 903 w 1041"/>
              <a:gd name="T61" fmla="*/ 207 h 306"/>
              <a:gd name="T62" fmla="*/ 935 w 1041"/>
              <a:gd name="T63" fmla="*/ 176 h 306"/>
              <a:gd name="T64" fmla="*/ 982 w 1041"/>
              <a:gd name="T65" fmla="*/ 173 h 306"/>
              <a:gd name="T66" fmla="*/ 1000 w 1041"/>
              <a:gd name="T67" fmla="*/ 169 h 306"/>
              <a:gd name="T68" fmla="*/ 1020 w 1041"/>
              <a:gd name="T69" fmla="*/ 169 h 306"/>
              <a:gd name="T70" fmla="*/ 1041 w 1041"/>
              <a:gd name="T71" fmla="*/ 181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041" h="306">
                <a:moveTo>
                  <a:pt x="0" y="215"/>
                </a:moveTo>
                <a:cubicBezTo>
                  <a:pt x="3" y="215"/>
                  <a:pt x="65" y="215"/>
                  <a:pt x="65" y="215"/>
                </a:cubicBezTo>
                <a:cubicBezTo>
                  <a:pt x="65" y="215"/>
                  <a:pt x="72" y="215"/>
                  <a:pt x="77" y="217"/>
                </a:cubicBezTo>
                <a:cubicBezTo>
                  <a:pt x="81" y="218"/>
                  <a:pt x="89" y="219"/>
                  <a:pt x="95" y="215"/>
                </a:cubicBezTo>
                <a:cubicBezTo>
                  <a:pt x="95" y="215"/>
                  <a:pt x="105" y="211"/>
                  <a:pt x="116" y="184"/>
                </a:cubicBezTo>
                <a:cubicBezTo>
                  <a:pt x="116" y="184"/>
                  <a:pt x="150" y="90"/>
                  <a:pt x="153" y="81"/>
                </a:cubicBezTo>
                <a:cubicBezTo>
                  <a:pt x="157" y="71"/>
                  <a:pt x="168" y="36"/>
                  <a:pt x="202" y="23"/>
                </a:cubicBezTo>
                <a:cubicBezTo>
                  <a:pt x="202" y="23"/>
                  <a:pt x="208" y="20"/>
                  <a:pt x="220" y="18"/>
                </a:cubicBezTo>
                <a:cubicBezTo>
                  <a:pt x="231" y="16"/>
                  <a:pt x="232" y="13"/>
                  <a:pt x="238" y="9"/>
                </a:cubicBezTo>
                <a:cubicBezTo>
                  <a:pt x="238" y="9"/>
                  <a:pt x="250" y="0"/>
                  <a:pt x="264" y="12"/>
                </a:cubicBezTo>
                <a:cubicBezTo>
                  <a:pt x="279" y="23"/>
                  <a:pt x="294" y="40"/>
                  <a:pt x="321" y="43"/>
                </a:cubicBezTo>
                <a:cubicBezTo>
                  <a:pt x="321" y="43"/>
                  <a:pt x="338" y="43"/>
                  <a:pt x="348" y="50"/>
                </a:cubicBezTo>
                <a:cubicBezTo>
                  <a:pt x="358" y="56"/>
                  <a:pt x="370" y="65"/>
                  <a:pt x="383" y="79"/>
                </a:cubicBezTo>
                <a:cubicBezTo>
                  <a:pt x="395" y="94"/>
                  <a:pt x="400" y="103"/>
                  <a:pt x="416" y="103"/>
                </a:cubicBezTo>
                <a:cubicBezTo>
                  <a:pt x="417" y="103"/>
                  <a:pt x="445" y="100"/>
                  <a:pt x="455" y="104"/>
                </a:cubicBezTo>
                <a:cubicBezTo>
                  <a:pt x="466" y="107"/>
                  <a:pt x="498" y="112"/>
                  <a:pt x="519" y="100"/>
                </a:cubicBezTo>
                <a:cubicBezTo>
                  <a:pt x="540" y="88"/>
                  <a:pt x="551" y="80"/>
                  <a:pt x="564" y="83"/>
                </a:cubicBezTo>
                <a:cubicBezTo>
                  <a:pt x="577" y="87"/>
                  <a:pt x="593" y="83"/>
                  <a:pt x="598" y="79"/>
                </a:cubicBezTo>
                <a:cubicBezTo>
                  <a:pt x="603" y="74"/>
                  <a:pt x="613" y="68"/>
                  <a:pt x="621" y="78"/>
                </a:cubicBezTo>
                <a:cubicBezTo>
                  <a:pt x="630" y="89"/>
                  <a:pt x="646" y="138"/>
                  <a:pt x="651" y="158"/>
                </a:cubicBezTo>
                <a:cubicBezTo>
                  <a:pt x="656" y="177"/>
                  <a:pt x="673" y="226"/>
                  <a:pt x="676" y="233"/>
                </a:cubicBezTo>
                <a:cubicBezTo>
                  <a:pt x="678" y="239"/>
                  <a:pt x="688" y="262"/>
                  <a:pt x="697" y="271"/>
                </a:cubicBezTo>
                <a:cubicBezTo>
                  <a:pt x="706" y="279"/>
                  <a:pt x="709" y="280"/>
                  <a:pt x="715" y="280"/>
                </a:cubicBezTo>
                <a:cubicBezTo>
                  <a:pt x="722" y="280"/>
                  <a:pt x="731" y="280"/>
                  <a:pt x="731" y="280"/>
                </a:cubicBezTo>
                <a:cubicBezTo>
                  <a:pt x="731" y="280"/>
                  <a:pt x="740" y="280"/>
                  <a:pt x="745" y="285"/>
                </a:cubicBezTo>
                <a:cubicBezTo>
                  <a:pt x="751" y="290"/>
                  <a:pt x="761" y="298"/>
                  <a:pt x="761" y="298"/>
                </a:cubicBezTo>
                <a:cubicBezTo>
                  <a:pt x="761" y="298"/>
                  <a:pt x="771" y="306"/>
                  <a:pt x="777" y="300"/>
                </a:cubicBezTo>
                <a:cubicBezTo>
                  <a:pt x="784" y="293"/>
                  <a:pt x="806" y="276"/>
                  <a:pt x="813" y="272"/>
                </a:cubicBezTo>
                <a:cubicBezTo>
                  <a:pt x="820" y="268"/>
                  <a:pt x="835" y="264"/>
                  <a:pt x="844" y="262"/>
                </a:cubicBezTo>
                <a:cubicBezTo>
                  <a:pt x="853" y="261"/>
                  <a:pt x="868" y="260"/>
                  <a:pt x="880" y="246"/>
                </a:cubicBezTo>
                <a:cubicBezTo>
                  <a:pt x="892" y="232"/>
                  <a:pt x="898" y="216"/>
                  <a:pt x="903" y="207"/>
                </a:cubicBezTo>
                <a:cubicBezTo>
                  <a:pt x="908" y="198"/>
                  <a:pt x="916" y="177"/>
                  <a:pt x="935" y="176"/>
                </a:cubicBezTo>
                <a:cubicBezTo>
                  <a:pt x="955" y="175"/>
                  <a:pt x="967" y="178"/>
                  <a:pt x="982" y="173"/>
                </a:cubicBezTo>
                <a:cubicBezTo>
                  <a:pt x="982" y="173"/>
                  <a:pt x="991" y="169"/>
                  <a:pt x="1000" y="169"/>
                </a:cubicBezTo>
                <a:cubicBezTo>
                  <a:pt x="1020" y="169"/>
                  <a:pt x="1020" y="169"/>
                  <a:pt x="1020" y="169"/>
                </a:cubicBezTo>
                <a:cubicBezTo>
                  <a:pt x="1020" y="169"/>
                  <a:pt x="1039" y="169"/>
                  <a:pt x="1041" y="181"/>
                </a:cubicBezTo>
              </a:path>
            </a:pathLst>
          </a:custGeom>
          <a:noFill/>
          <a:ln w="12700" cap="flat">
            <a:solidFill>
              <a:srgbClr val="C66B5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6845" name="Group 317">
            <a:extLst>
              <a:ext uri="{FF2B5EF4-FFF2-40B4-BE49-F238E27FC236}">
                <a16:creationId xmlns:a16="http://schemas.microsoft.com/office/drawing/2014/main" id="{3F14C1E9-30AA-0533-84F3-BEDDA4B50AA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38400"/>
            <a:ext cx="4159250" cy="1981200"/>
            <a:chOff x="192" y="1536"/>
            <a:chExt cx="2620" cy="1248"/>
          </a:xfrm>
        </p:grpSpPr>
        <p:sp>
          <p:nvSpPr>
            <p:cNvPr id="1046658" name="Rectangle 130">
              <a:extLst>
                <a:ext uri="{FF2B5EF4-FFF2-40B4-BE49-F238E27FC236}">
                  <a16:creationId xmlns:a16="http://schemas.microsoft.com/office/drawing/2014/main" id="{8B72E261-94FA-A714-E981-25887A98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084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V</a:t>
              </a:r>
              <a:endParaRPr lang="en-US" altLang="en-US" sz="2800"/>
            </a:p>
          </p:txBody>
        </p:sp>
        <p:sp>
          <p:nvSpPr>
            <p:cNvPr id="1046659" name="Rectangle 131">
              <a:extLst>
                <a:ext uri="{FF2B5EF4-FFF2-40B4-BE49-F238E27FC236}">
                  <a16:creationId xmlns:a16="http://schemas.microsoft.com/office/drawing/2014/main" id="{BBEDCF1D-9300-50C6-B2DD-FC796D098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" y="2112"/>
              <a:ext cx="3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in</a:t>
              </a:r>
              <a:endParaRPr lang="en-US" altLang="en-US" sz="2800"/>
            </a:p>
          </p:txBody>
        </p:sp>
        <p:sp>
          <p:nvSpPr>
            <p:cNvPr id="1046660" name="Rectangle 132">
              <a:extLst>
                <a:ext uri="{FF2B5EF4-FFF2-40B4-BE49-F238E27FC236}">
                  <a16:creationId xmlns:a16="http://schemas.microsoft.com/office/drawing/2014/main" id="{DE6184C6-9C08-5375-A6E6-5872323DE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2575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L</a:t>
              </a:r>
              <a:endParaRPr lang="en-US" altLang="en-US" sz="2800"/>
            </a:p>
          </p:txBody>
        </p:sp>
        <p:sp>
          <p:nvSpPr>
            <p:cNvPr id="1046661" name="Rectangle 133">
              <a:extLst>
                <a:ext uri="{FF2B5EF4-FFF2-40B4-BE49-F238E27FC236}">
                  <a16:creationId xmlns:a16="http://schemas.microsoft.com/office/drawing/2014/main" id="{7E702893-6E17-1B46-9FFE-520314CB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" y="2575"/>
              <a:ext cx="3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=</a:t>
              </a:r>
              <a:endParaRPr lang="en-US" altLang="en-US" sz="2800"/>
            </a:p>
          </p:txBody>
        </p:sp>
        <p:sp>
          <p:nvSpPr>
            <p:cNvPr id="1046662" name="Rectangle 134">
              <a:extLst>
                <a:ext uri="{FF2B5EF4-FFF2-40B4-BE49-F238E27FC236}">
                  <a16:creationId xmlns:a16="http://schemas.microsoft.com/office/drawing/2014/main" id="{05D968E3-A4B7-ED69-4D36-5D3F1B108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574"/>
              <a:ext cx="16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2.5 nH</a:t>
              </a:r>
              <a:endParaRPr lang="en-US" altLang="en-US" sz="2800"/>
            </a:p>
          </p:txBody>
        </p:sp>
        <p:sp>
          <p:nvSpPr>
            <p:cNvPr id="1046663" name="Line 135">
              <a:extLst>
                <a:ext uri="{FF2B5EF4-FFF2-40B4-BE49-F238E27FC236}">
                  <a16:creationId xmlns:a16="http://schemas.microsoft.com/office/drawing/2014/main" id="{4E4A3772-8B32-F42B-C360-3628A1F45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301"/>
              <a:ext cx="6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64" name="Freeform 136">
              <a:extLst>
                <a:ext uri="{FF2B5EF4-FFF2-40B4-BE49-F238E27FC236}">
                  <a16:creationId xmlns:a16="http://schemas.microsoft.com/office/drawing/2014/main" id="{15F47C29-1DDC-6E9F-5464-006F19FDD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2361"/>
              <a:ext cx="63" cy="52"/>
            </a:xfrm>
            <a:custGeom>
              <a:avLst/>
              <a:gdLst>
                <a:gd name="T0" fmla="*/ 0 w 51"/>
                <a:gd name="T1" fmla="*/ 0 h 40"/>
                <a:gd name="T2" fmla="*/ 51 w 51"/>
                <a:gd name="T3" fmla="*/ 0 h 40"/>
                <a:gd name="T4" fmla="*/ 51 w 51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0">
                  <a:moveTo>
                    <a:pt x="0" y="0"/>
                  </a:moveTo>
                  <a:lnTo>
                    <a:pt x="51" y="0"/>
                  </a:lnTo>
                  <a:lnTo>
                    <a:pt x="51" y="4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65" name="Freeform 137">
              <a:extLst>
                <a:ext uri="{FF2B5EF4-FFF2-40B4-BE49-F238E27FC236}">
                  <a16:creationId xmlns:a16="http://schemas.microsoft.com/office/drawing/2014/main" id="{BA5B29A0-6225-F04A-E439-648A3CDB2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2186"/>
              <a:ext cx="63" cy="52"/>
            </a:xfrm>
            <a:custGeom>
              <a:avLst/>
              <a:gdLst>
                <a:gd name="T0" fmla="*/ 51 w 51"/>
                <a:gd name="T1" fmla="*/ 0 h 40"/>
                <a:gd name="T2" fmla="*/ 51 w 51"/>
                <a:gd name="T3" fmla="*/ 40 h 40"/>
                <a:gd name="T4" fmla="*/ 0 w 51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0">
                  <a:moveTo>
                    <a:pt x="51" y="0"/>
                  </a:moveTo>
                  <a:lnTo>
                    <a:pt x="51" y="40"/>
                  </a:lnTo>
                  <a:lnTo>
                    <a:pt x="0" y="4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66" name="Line 138">
              <a:extLst>
                <a:ext uri="{FF2B5EF4-FFF2-40B4-BE49-F238E27FC236}">
                  <a16:creationId xmlns:a16="http://schemas.microsoft.com/office/drawing/2014/main" id="{6A3BD6BA-225A-B67D-A9AF-0AEECBCB7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2219"/>
              <a:ext cx="1" cy="16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67" name="Line 139">
              <a:extLst>
                <a:ext uri="{FF2B5EF4-FFF2-40B4-BE49-F238E27FC236}">
                  <a16:creationId xmlns:a16="http://schemas.microsoft.com/office/drawing/2014/main" id="{8BA574D8-7C0A-4AE0-71B5-9514ACD84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261"/>
              <a:ext cx="2" cy="8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68" name="Line 140">
              <a:extLst>
                <a:ext uri="{FF2B5EF4-FFF2-40B4-BE49-F238E27FC236}">
                  <a16:creationId xmlns:a16="http://schemas.microsoft.com/office/drawing/2014/main" id="{E60E6F2A-9056-29FD-9477-0C7ACC46E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074"/>
              <a:ext cx="6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69" name="Freeform 141">
              <a:extLst>
                <a:ext uri="{FF2B5EF4-FFF2-40B4-BE49-F238E27FC236}">
                  <a16:creationId xmlns:a16="http://schemas.microsoft.com/office/drawing/2014/main" id="{416AB6DB-4A0B-A551-0416-40A011488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2137"/>
              <a:ext cx="63" cy="49"/>
            </a:xfrm>
            <a:custGeom>
              <a:avLst/>
              <a:gdLst>
                <a:gd name="T0" fmla="*/ 0 w 51"/>
                <a:gd name="T1" fmla="*/ 0 h 38"/>
                <a:gd name="T2" fmla="*/ 51 w 51"/>
                <a:gd name="T3" fmla="*/ 0 h 38"/>
                <a:gd name="T4" fmla="*/ 51 w 51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38">
                  <a:moveTo>
                    <a:pt x="0" y="0"/>
                  </a:moveTo>
                  <a:lnTo>
                    <a:pt x="51" y="0"/>
                  </a:lnTo>
                  <a:lnTo>
                    <a:pt x="51" y="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0" name="Freeform 142">
              <a:extLst>
                <a:ext uri="{FF2B5EF4-FFF2-40B4-BE49-F238E27FC236}">
                  <a16:creationId xmlns:a16="http://schemas.microsoft.com/office/drawing/2014/main" id="{F56E0040-9478-1688-0BE5-270389F92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" y="1962"/>
              <a:ext cx="63" cy="49"/>
            </a:xfrm>
            <a:custGeom>
              <a:avLst/>
              <a:gdLst>
                <a:gd name="T0" fmla="*/ 51 w 51"/>
                <a:gd name="T1" fmla="*/ 0 h 38"/>
                <a:gd name="T2" fmla="*/ 51 w 51"/>
                <a:gd name="T3" fmla="*/ 38 h 38"/>
                <a:gd name="T4" fmla="*/ 0 w 51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38">
                  <a:moveTo>
                    <a:pt x="51" y="0"/>
                  </a:moveTo>
                  <a:lnTo>
                    <a:pt x="51" y="38"/>
                  </a:lnTo>
                  <a:lnTo>
                    <a:pt x="0" y="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1" name="Line 143">
              <a:extLst>
                <a:ext uri="{FF2B5EF4-FFF2-40B4-BE49-F238E27FC236}">
                  <a16:creationId xmlns:a16="http://schemas.microsoft.com/office/drawing/2014/main" id="{3E3C2D4C-31C3-44EB-03E0-D151F05C2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993"/>
              <a:ext cx="1" cy="1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2" name="Line 144">
              <a:extLst>
                <a:ext uri="{FF2B5EF4-FFF2-40B4-BE49-F238E27FC236}">
                  <a16:creationId xmlns:a16="http://schemas.microsoft.com/office/drawing/2014/main" id="{46070801-8B64-2EB6-2368-E5C1E4A87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" y="2033"/>
              <a:ext cx="2" cy="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3" name="Oval 145">
              <a:extLst>
                <a:ext uri="{FF2B5EF4-FFF2-40B4-BE49-F238E27FC236}">
                  <a16:creationId xmlns:a16="http://schemas.microsoft.com/office/drawing/2014/main" id="{B38E3E11-E0F5-97D6-06E1-2E611A020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059"/>
              <a:ext cx="27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674" name="Oval 146">
              <a:extLst>
                <a:ext uri="{FF2B5EF4-FFF2-40B4-BE49-F238E27FC236}">
                  <a16:creationId xmlns:a16="http://schemas.microsoft.com/office/drawing/2014/main" id="{205F4633-0CC0-9595-02E6-800D97E6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" y="2174"/>
              <a:ext cx="23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5" name="Oval 147">
              <a:extLst>
                <a:ext uri="{FF2B5EF4-FFF2-40B4-BE49-F238E27FC236}">
                  <a16:creationId xmlns:a16="http://schemas.microsoft.com/office/drawing/2014/main" id="{4E5C51FB-3CFA-5BF6-24BB-81846A3C3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2174"/>
              <a:ext cx="22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6" name="Oval 148">
              <a:extLst>
                <a:ext uri="{FF2B5EF4-FFF2-40B4-BE49-F238E27FC236}">
                  <a16:creationId xmlns:a16="http://schemas.microsoft.com/office/drawing/2014/main" id="{36FBCDD9-A126-E556-F931-1750B7AE8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174"/>
              <a:ext cx="23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7" name="Line 149">
              <a:extLst>
                <a:ext uri="{FF2B5EF4-FFF2-40B4-BE49-F238E27FC236}">
                  <a16:creationId xmlns:a16="http://schemas.microsoft.com/office/drawing/2014/main" id="{D1099406-2248-D5E2-E086-F796417037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413"/>
              <a:ext cx="765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8" name="Line 150">
              <a:extLst>
                <a:ext uri="{FF2B5EF4-FFF2-40B4-BE49-F238E27FC236}">
                  <a16:creationId xmlns:a16="http://schemas.microsoft.com/office/drawing/2014/main" id="{12C4A8BE-6794-3701-89D2-6BA98384C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5" y="2186"/>
              <a:ext cx="21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79" name="Line 151">
              <a:extLst>
                <a:ext uri="{FF2B5EF4-FFF2-40B4-BE49-F238E27FC236}">
                  <a16:creationId xmlns:a16="http://schemas.microsoft.com/office/drawing/2014/main" id="{B184CF6E-373A-9837-4C2E-6BFF8D025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1962"/>
              <a:ext cx="76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0" name="Line 152">
              <a:extLst>
                <a:ext uri="{FF2B5EF4-FFF2-40B4-BE49-F238E27FC236}">
                  <a16:creationId xmlns:a16="http://schemas.microsoft.com/office/drawing/2014/main" id="{CC3A6E37-46F0-1E4D-125C-13B570F5E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8" y="2186"/>
              <a:ext cx="9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1" name="Line 153">
              <a:extLst>
                <a:ext uri="{FF2B5EF4-FFF2-40B4-BE49-F238E27FC236}">
                  <a16:creationId xmlns:a16="http://schemas.microsoft.com/office/drawing/2014/main" id="{9EBAE1C7-E650-CAD9-FB9E-0155D6700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" y="2074"/>
              <a:ext cx="2" cy="2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2" name="Line 154">
              <a:extLst>
                <a:ext uri="{FF2B5EF4-FFF2-40B4-BE49-F238E27FC236}">
                  <a16:creationId xmlns:a16="http://schemas.microsoft.com/office/drawing/2014/main" id="{86930891-E89E-EA28-C1BC-5C09D5546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301"/>
              <a:ext cx="6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3" name="Freeform 155">
              <a:extLst>
                <a:ext uri="{FF2B5EF4-FFF2-40B4-BE49-F238E27FC236}">
                  <a16:creationId xmlns:a16="http://schemas.microsoft.com/office/drawing/2014/main" id="{595A0CC8-2FD4-731B-5D55-860A2C93C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2361"/>
              <a:ext cx="61" cy="52"/>
            </a:xfrm>
            <a:custGeom>
              <a:avLst/>
              <a:gdLst>
                <a:gd name="T0" fmla="*/ 0 w 49"/>
                <a:gd name="T1" fmla="*/ 0 h 40"/>
                <a:gd name="T2" fmla="*/ 49 w 49"/>
                <a:gd name="T3" fmla="*/ 0 h 40"/>
                <a:gd name="T4" fmla="*/ 49 w 49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0">
                  <a:moveTo>
                    <a:pt x="0" y="0"/>
                  </a:moveTo>
                  <a:lnTo>
                    <a:pt x="49" y="0"/>
                  </a:lnTo>
                  <a:lnTo>
                    <a:pt x="49" y="4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4" name="Freeform 156">
              <a:extLst>
                <a:ext uri="{FF2B5EF4-FFF2-40B4-BE49-F238E27FC236}">
                  <a16:creationId xmlns:a16="http://schemas.microsoft.com/office/drawing/2014/main" id="{64BC0261-FA08-086A-467D-39F43DF8C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2186"/>
              <a:ext cx="61" cy="52"/>
            </a:xfrm>
            <a:custGeom>
              <a:avLst/>
              <a:gdLst>
                <a:gd name="T0" fmla="*/ 49 w 49"/>
                <a:gd name="T1" fmla="*/ 0 h 40"/>
                <a:gd name="T2" fmla="*/ 49 w 49"/>
                <a:gd name="T3" fmla="*/ 40 h 40"/>
                <a:gd name="T4" fmla="*/ 0 w 49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40">
                  <a:moveTo>
                    <a:pt x="49" y="0"/>
                  </a:moveTo>
                  <a:lnTo>
                    <a:pt x="49" y="40"/>
                  </a:lnTo>
                  <a:lnTo>
                    <a:pt x="0" y="4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5" name="Line 157">
              <a:extLst>
                <a:ext uri="{FF2B5EF4-FFF2-40B4-BE49-F238E27FC236}">
                  <a16:creationId xmlns:a16="http://schemas.microsoft.com/office/drawing/2014/main" id="{DEC7F0BA-791B-65B3-94DD-30F95D068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" y="2219"/>
              <a:ext cx="1" cy="16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6" name="Line 158">
              <a:extLst>
                <a:ext uri="{FF2B5EF4-FFF2-40B4-BE49-F238E27FC236}">
                  <a16:creationId xmlns:a16="http://schemas.microsoft.com/office/drawing/2014/main" id="{8CD6C8EA-0203-1F3F-D9AB-20398F895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2261"/>
              <a:ext cx="1" cy="8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7" name="Line 159">
              <a:extLst>
                <a:ext uri="{FF2B5EF4-FFF2-40B4-BE49-F238E27FC236}">
                  <a16:creationId xmlns:a16="http://schemas.microsoft.com/office/drawing/2014/main" id="{090C1579-9FC7-329E-53EA-63871BFB3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74"/>
              <a:ext cx="6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8" name="Freeform 160">
              <a:extLst>
                <a:ext uri="{FF2B5EF4-FFF2-40B4-BE49-F238E27FC236}">
                  <a16:creationId xmlns:a16="http://schemas.microsoft.com/office/drawing/2014/main" id="{0A80289D-11CF-D964-4BC9-AFACEF137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2137"/>
              <a:ext cx="61" cy="49"/>
            </a:xfrm>
            <a:custGeom>
              <a:avLst/>
              <a:gdLst>
                <a:gd name="T0" fmla="*/ 0 w 49"/>
                <a:gd name="T1" fmla="*/ 0 h 38"/>
                <a:gd name="T2" fmla="*/ 49 w 49"/>
                <a:gd name="T3" fmla="*/ 0 h 38"/>
                <a:gd name="T4" fmla="*/ 49 w 49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8">
                  <a:moveTo>
                    <a:pt x="0" y="0"/>
                  </a:moveTo>
                  <a:lnTo>
                    <a:pt x="49" y="0"/>
                  </a:lnTo>
                  <a:lnTo>
                    <a:pt x="49" y="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89" name="Freeform 161">
              <a:extLst>
                <a:ext uri="{FF2B5EF4-FFF2-40B4-BE49-F238E27FC236}">
                  <a16:creationId xmlns:a16="http://schemas.microsoft.com/office/drawing/2014/main" id="{74FB93C7-CFBE-BBB1-6519-62B6AA69A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962"/>
              <a:ext cx="61" cy="49"/>
            </a:xfrm>
            <a:custGeom>
              <a:avLst/>
              <a:gdLst>
                <a:gd name="T0" fmla="*/ 49 w 49"/>
                <a:gd name="T1" fmla="*/ 0 h 38"/>
                <a:gd name="T2" fmla="*/ 49 w 49"/>
                <a:gd name="T3" fmla="*/ 38 h 38"/>
                <a:gd name="T4" fmla="*/ 0 w 49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38">
                  <a:moveTo>
                    <a:pt x="49" y="0"/>
                  </a:moveTo>
                  <a:lnTo>
                    <a:pt x="49" y="38"/>
                  </a:lnTo>
                  <a:lnTo>
                    <a:pt x="0" y="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0" name="Line 162">
              <a:extLst>
                <a:ext uri="{FF2B5EF4-FFF2-40B4-BE49-F238E27FC236}">
                  <a16:creationId xmlns:a16="http://schemas.microsoft.com/office/drawing/2014/main" id="{A4EC63FB-E379-1C20-96C0-D6B83A3CF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" y="1993"/>
              <a:ext cx="1" cy="1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1" name="Line 163">
              <a:extLst>
                <a:ext uri="{FF2B5EF4-FFF2-40B4-BE49-F238E27FC236}">
                  <a16:creationId xmlns:a16="http://schemas.microsoft.com/office/drawing/2014/main" id="{C36374A6-408D-D74F-970E-00D6F32E9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2033"/>
              <a:ext cx="1" cy="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2" name="Oval 164">
              <a:extLst>
                <a:ext uri="{FF2B5EF4-FFF2-40B4-BE49-F238E27FC236}">
                  <a16:creationId xmlns:a16="http://schemas.microsoft.com/office/drawing/2014/main" id="{842AC01C-023E-033D-5DAF-CD5A5EECF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174"/>
              <a:ext cx="22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3" name="Oval 165">
              <a:extLst>
                <a:ext uri="{FF2B5EF4-FFF2-40B4-BE49-F238E27FC236}">
                  <a16:creationId xmlns:a16="http://schemas.microsoft.com/office/drawing/2014/main" id="{DAA10E55-BAC9-F0AC-F507-1D02B6643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402"/>
              <a:ext cx="22" cy="2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4" name="Oval 166">
              <a:extLst>
                <a:ext uri="{FF2B5EF4-FFF2-40B4-BE49-F238E27FC236}">
                  <a16:creationId xmlns:a16="http://schemas.microsoft.com/office/drawing/2014/main" id="{689A0811-03F4-15E3-1FA9-559EA4CAB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2402"/>
              <a:ext cx="23" cy="2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5" name="Oval 167">
              <a:extLst>
                <a:ext uri="{FF2B5EF4-FFF2-40B4-BE49-F238E27FC236}">
                  <a16:creationId xmlns:a16="http://schemas.microsoft.com/office/drawing/2014/main" id="{EA2215B3-754D-C18B-ED39-750484BA8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1949"/>
              <a:ext cx="23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6" name="Oval 168">
              <a:extLst>
                <a:ext uri="{FF2B5EF4-FFF2-40B4-BE49-F238E27FC236}">
                  <a16:creationId xmlns:a16="http://schemas.microsoft.com/office/drawing/2014/main" id="{F5679DD9-CE27-1F02-2341-AA81A211C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2174"/>
              <a:ext cx="22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7" name="Oval 169">
              <a:extLst>
                <a:ext uri="{FF2B5EF4-FFF2-40B4-BE49-F238E27FC236}">
                  <a16:creationId xmlns:a16="http://schemas.microsoft.com/office/drawing/2014/main" id="{0C335409-DFDA-F610-1C01-560C8D258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949"/>
              <a:ext cx="22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8" name="Line 170">
              <a:extLst>
                <a:ext uri="{FF2B5EF4-FFF2-40B4-BE49-F238E27FC236}">
                  <a16:creationId xmlns:a16="http://schemas.microsoft.com/office/drawing/2014/main" id="{AB7F7ADB-4720-988A-1310-E91224188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" y="2186"/>
              <a:ext cx="9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699" name="Line 171">
              <a:extLst>
                <a:ext uri="{FF2B5EF4-FFF2-40B4-BE49-F238E27FC236}">
                  <a16:creationId xmlns:a16="http://schemas.microsoft.com/office/drawing/2014/main" id="{4FDBFCC2-7C0D-95E5-0F74-5180E6C0A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074"/>
              <a:ext cx="1" cy="2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0" name="Oval 172">
              <a:extLst>
                <a:ext uri="{FF2B5EF4-FFF2-40B4-BE49-F238E27FC236}">
                  <a16:creationId xmlns:a16="http://schemas.microsoft.com/office/drawing/2014/main" id="{3B70E01F-92C4-3E16-BFEC-8EB5C55EC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2059"/>
              <a:ext cx="26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701" name="Line 173">
              <a:extLst>
                <a:ext uri="{FF2B5EF4-FFF2-40B4-BE49-F238E27FC236}">
                  <a16:creationId xmlns:a16="http://schemas.microsoft.com/office/drawing/2014/main" id="{A207664B-529B-E197-7DBD-4131D619E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2301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2" name="Freeform 174">
              <a:extLst>
                <a:ext uri="{FF2B5EF4-FFF2-40B4-BE49-F238E27FC236}">
                  <a16:creationId xmlns:a16="http://schemas.microsoft.com/office/drawing/2014/main" id="{017880A9-3FC4-688E-BD07-838F23E39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2361"/>
              <a:ext cx="64" cy="52"/>
            </a:xfrm>
            <a:custGeom>
              <a:avLst/>
              <a:gdLst>
                <a:gd name="T0" fmla="*/ 0 w 51"/>
                <a:gd name="T1" fmla="*/ 0 h 40"/>
                <a:gd name="T2" fmla="*/ 51 w 51"/>
                <a:gd name="T3" fmla="*/ 0 h 40"/>
                <a:gd name="T4" fmla="*/ 51 w 51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0">
                  <a:moveTo>
                    <a:pt x="0" y="0"/>
                  </a:moveTo>
                  <a:lnTo>
                    <a:pt x="51" y="0"/>
                  </a:lnTo>
                  <a:lnTo>
                    <a:pt x="51" y="4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3" name="Freeform 175">
              <a:extLst>
                <a:ext uri="{FF2B5EF4-FFF2-40B4-BE49-F238E27FC236}">
                  <a16:creationId xmlns:a16="http://schemas.microsoft.com/office/drawing/2014/main" id="{2BAE5CAD-A221-F3B5-FC41-C2E2D4A9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2186"/>
              <a:ext cx="64" cy="52"/>
            </a:xfrm>
            <a:custGeom>
              <a:avLst/>
              <a:gdLst>
                <a:gd name="T0" fmla="*/ 51 w 51"/>
                <a:gd name="T1" fmla="*/ 0 h 40"/>
                <a:gd name="T2" fmla="*/ 51 w 51"/>
                <a:gd name="T3" fmla="*/ 40 h 40"/>
                <a:gd name="T4" fmla="*/ 0 w 51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0">
                  <a:moveTo>
                    <a:pt x="51" y="0"/>
                  </a:moveTo>
                  <a:lnTo>
                    <a:pt x="51" y="40"/>
                  </a:lnTo>
                  <a:lnTo>
                    <a:pt x="0" y="4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4" name="Line 176">
              <a:extLst>
                <a:ext uri="{FF2B5EF4-FFF2-40B4-BE49-F238E27FC236}">
                  <a16:creationId xmlns:a16="http://schemas.microsoft.com/office/drawing/2014/main" id="{2B564BC3-D9F6-C91D-2FA7-B48A823E9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2219"/>
              <a:ext cx="2" cy="1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5" name="Line 177">
              <a:extLst>
                <a:ext uri="{FF2B5EF4-FFF2-40B4-BE49-F238E27FC236}">
                  <a16:creationId xmlns:a16="http://schemas.microsoft.com/office/drawing/2014/main" id="{0CD616CB-12E9-689D-0F8C-4B334D640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2261"/>
              <a:ext cx="1" cy="8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6" name="Line 178">
              <a:extLst>
                <a:ext uri="{FF2B5EF4-FFF2-40B4-BE49-F238E27FC236}">
                  <a16:creationId xmlns:a16="http://schemas.microsoft.com/office/drawing/2014/main" id="{15F98042-DDC4-5FC3-2152-D0F8889B3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2074"/>
              <a:ext cx="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7" name="Freeform 179">
              <a:extLst>
                <a:ext uri="{FF2B5EF4-FFF2-40B4-BE49-F238E27FC236}">
                  <a16:creationId xmlns:a16="http://schemas.microsoft.com/office/drawing/2014/main" id="{80FEBCE2-60EC-7D8F-1638-06B03D486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2137"/>
              <a:ext cx="64" cy="49"/>
            </a:xfrm>
            <a:custGeom>
              <a:avLst/>
              <a:gdLst>
                <a:gd name="T0" fmla="*/ 0 w 51"/>
                <a:gd name="T1" fmla="*/ 0 h 38"/>
                <a:gd name="T2" fmla="*/ 51 w 51"/>
                <a:gd name="T3" fmla="*/ 0 h 38"/>
                <a:gd name="T4" fmla="*/ 51 w 51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38">
                  <a:moveTo>
                    <a:pt x="0" y="0"/>
                  </a:moveTo>
                  <a:lnTo>
                    <a:pt x="51" y="0"/>
                  </a:lnTo>
                  <a:lnTo>
                    <a:pt x="51" y="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8" name="Freeform 180">
              <a:extLst>
                <a:ext uri="{FF2B5EF4-FFF2-40B4-BE49-F238E27FC236}">
                  <a16:creationId xmlns:a16="http://schemas.microsoft.com/office/drawing/2014/main" id="{1D85C710-FB61-DCDA-D667-6EC569889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1962"/>
              <a:ext cx="64" cy="49"/>
            </a:xfrm>
            <a:custGeom>
              <a:avLst/>
              <a:gdLst>
                <a:gd name="T0" fmla="*/ 51 w 51"/>
                <a:gd name="T1" fmla="*/ 0 h 38"/>
                <a:gd name="T2" fmla="*/ 51 w 51"/>
                <a:gd name="T3" fmla="*/ 38 h 38"/>
                <a:gd name="T4" fmla="*/ 0 w 51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38">
                  <a:moveTo>
                    <a:pt x="51" y="0"/>
                  </a:moveTo>
                  <a:lnTo>
                    <a:pt x="51" y="38"/>
                  </a:lnTo>
                  <a:lnTo>
                    <a:pt x="0" y="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09" name="Line 181">
              <a:extLst>
                <a:ext uri="{FF2B5EF4-FFF2-40B4-BE49-F238E27FC236}">
                  <a16:creationId xmlns:a16="http://schemas.microsoft.com/office/drawing/2014/main" id="{D039AF04-5304-0233-16EC-249DF4E7B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1993"/>
              <a:ext cx="2" cy="1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0" name="Line 182">
              <a:extLst>
                <a:ext uri="{FF2B5EF4-FFF2-40B4-BE49-F238E27FC236}">
                  <a16:creationId xmlns:a16="http://schemas.microsoft.com/office/drawing/2014/main" id="{998DED2C-3342-0140-50AD-ED3404070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2033"/>
              <a:ext cx="1" cy="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1" name="Oval 183">
              <a:extLst>
                <a:ext uri="{FF2B5EF4-FFF2-40B4-BE49-F238E27FC236}">
                  <a16:creationId xmlns:a16="http://schemas.microsoft.com/office/drawing/2014/main" id="{64F5EA5A-8907-F955-DA4E-F6649A4C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2174"/>
              <a:ext cx="23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2" name="Oval 184">
              <a:extLst>
                <a:ext uri="{FF2B5EF4-FFF2-40B4-BE49-F238E27FC236}">
                  <a16:creationId xmlns:a16="http://schemas.microsoft.com/office/drawing/2014/main" id="{0E5B0975-13CB-852E-9B5B-62A65C69F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2402"/>
              <a:ext cx="23" cy="2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3" name="Oval 185">
              <a:extLst>
                <a:ext uri="{FF2B5EF4-FFF2-40B4-BE49-F238E27FC236}">
                  <a16:creationId xmlns:a16="http://schemas.microsoft.com/office/drawing/2014/main" id="{0452061E-0028-4C0F-3DBC-840E0A7BA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2174"/>
              <a:ext cx="23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4" name="Oval 186">
              <a:extLst>
                <a:ext uri="{FF2B5EF4-FFF2-40B4-BE49-F238E27FC236}">
                  <a16:creationId xmlns:a16="http://schemas.microsoft.com/office/drawing/2014/main" id="{91EADD22-1760-AB93-C542-FB77DAA4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949"/>
              <a:ext cx="23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5" name="Line 187">
              <a:extLst>
                <a:ext uri="{FF2B5EF4-FFF2-40B4-BE49-F238E27FC236}">
                  <a16:creationId xmlns:a16="http://schemas.microsoft.com/office/drawing/2014/main" id="{4B1CB9FB-3013-357D-DBFC-441B02515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9" y="2186"/>
              <a:ext cx="95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6" name="Line 188">
              <a:extLst>
                <a:ext uri="{FF2B5EF4-FFF2-40B4-BE49-F238E27FC236}">
                  <a16:creationId xmlns:a16="http://schemas.microsoft.com/office/drawing/2014/main" id="{134DDA06-E3E5-F5D4-6C4F-D90108D1F2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2186"/>
              <a:ext cx="3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7" name="Line 189">
              <a:extLst>
                <a:ext uri="{FF2B5EF4-FFF2-40B4-BE49-F238E27FC236}">
                  <a16:creationId xmlns:a16="http://schemas.microsoft.com/office/drawing/2014/main" id="{57CFE360-1E6B-8B98-9802-B708464A8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" y="2074"/>
              <a:ext cx="1" cy="2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18" name="Oval 190">
              <a:extLst>
                <a:ext uri="{FF2B5EF4-FFF2-40B4-BE49-F238E27FC236}">
                  <a16:creationId xmlns:a16="http://schemas.microsoft.com/office/drawing/2014/main" id="{91B092D2-A920-077D-A0DE-964B6CDB1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2059"/>
              <a:ext cx="26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719" name="Line 191">
              <a:extLst>
                <a:ext uri="{FF2B5EF4-FFF2-40B4-BE49-F238E27FC236}">
                  <a16:creationId xmlns:a16="http://schemas.microsoft.com/office/drawing/2014/main" id="{8E55248D-2278-EB70-E354-88A1AF61C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2301"/>
              <a:ext cx="6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0" name="Freeform 192">
              <a:extLst>
                <a:ext uri="{FF2B5EF4-FFF2-40B4-BE49-F238E27FC236}">
                  <a16:creationId xmlns:a16="http://schemas.microsoft.com/office/drawing/2014/main" id="{D850C70D-BE25-01F5-4E57-3A2273489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" y="2361"/>
              <a:ext cx="63" cy="52"/>
            </a:xfrm>
            <a:custGeom>
              <a:avLst/>
              <a:gdLst>
                <a:gd name="T0" fmla="*/ 0 w 51"/>
                <a:gd name="T1" fmla="*/ 0 h 40"/>
                <a:gd name="T2" fmla="*/ 51 w 51"/>
                <a:gd name="T3" fmla="*/ 0 h 40"/>
                <a:gd name="T4" fmla="*/ 51 w 51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0">
                  <a:moveTo>
                    <a:pt x="0" y="0"/>
                  </a:moveTo>
                  <a:lnTo>
                    <a:pt x="51" y="0"/>
                  </a:lnTo>
                  <a:lnTo>
                    <a:pt x="51" y="4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1" name="Freeform 193">
              <a:extLst>
                <a:ext uri="{FF2B5EF4-FFF2-40B4-BE49-F238E27FC236}">
                  <a16:creationId xmlns:a16="http://schemas.microsoft.com/office/drawing/2014/main" id="{3CA4B8CC-C02E-D18E-66D0-7ECA1C080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" y="2186"/>
              <a:ext cx="63" cy="52"/>
            </a:xfrm>
            <a:custGeom>
              <a:avLst/>
              <a:gdLst>
                <a:gd name="T0" fmla="*/ 51 w 51"/>
                <a:gd name="T1" fmla="*/ 0 h 40"/>
                <a:gd name="T2" fmla="*/ 51 w 51"/>
                <a:gd name="T3" fmla="*/ 40 h 40"/>
                <a:gd name="T4" fmla="*/ 0 w 51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40">
                  <a:moveTo>
                    <a:pt x="51" y="0"/>
                  </a:moveTo>
                  <a:lnTo>
                    <a:pt x="51" y="40"/>
                  </a:lnTo>
                  <a:lnTo>
                    <a:pt x="0" y="40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2" name="Line 194">
              <a:extLst>
                <a:ext uri="{FF2B5EF4-FFF2-40B4-BE49-F238E27FC236}">
                  <a16:creationId xmlns:a16="http://schemas.microsoft.com/office/drawing/2014/main" id="{48045F4C-41A1-F387-5DC5-3DC935E4C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" y="2219"/>
              <a:ext cx="1" cy="1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3" name="Line 195">
              <a:extLst>
                <a:ext uri="{FF2B5EF4-FFF2-40B4-BE49-F238E27FC236}">
                  <a16:creationId xmlns:a16="http://schemas.microsoft.com/office/drawing/2014/main" id="{1EABA1B8-74A8-A301-48E6-2C7F0F185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59"/>
              <a:ext cx="1" cy="8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4" name="Line 196">
              <a:extLst>
                <a:ext uri="{FF2B5EF4-FFF2-40B4-BE49-F238E27FC236}">
                  <a16:creationId xmlns:a16="http://schemas.microsoft.com/office/drawing/2014/main" id="{30EF9CBF-6F70-DCC8-1512-2B945A955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2074"/>
              <a:ext cx="6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5" name="Freeform 197">
              <a:extLst>
                <a:ext uri="{FF2B5EF4-FFF2-40B4-BE49-F238E27FC236}">
                  <a16:creationId xmlns:a16="http://schemas.microsoft.com/office/drawing/2014/main" id="{9803E890-180B-4C10-2033-6452F9696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" y="2137"/>
              <a:ext cx="63" cy="49"/>
            </a:xfrm>
            <a:custGeom>
              <a:avLst/>
              <a:gdLst>
                <a:gd name="T0" fmla="*/ 0 w 51"/>
                <a:gd name="T1" fmla="*/ 0 h 38"/>
                <a:gd name="T2" fmla="*/ 51 w 51"/>
                <a:gd name="T3" fmla="*/ 0 h 38"/>
                <a:gd name="T4" fmla="*/ 51 w 51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38">
                  <a:moveTo>
                    <a:pt x="0" y="0"/>
                  </a:moveTo>
                  <a:lnTo>
                    <a:pt x="51" y="0"/>
                  </a:lnTo>
                  <a:lnTo>
                    <a:pt x="51" y="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6" name="Freeform 198">
              <a:extLst>
                <a:ext uri="{FF2B5EF4-FFF2-40B4-BE49-F238E27FC236}">
                  <a16:creationId xmlns:a16="http://schemas.microsoft.com/office/drawing/2014/main" id="{D0A5553F-1255-8694-EE11-414234365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0" y="1962"/>
              <a:ext cx="63" cy="49"/>
            </a:xfrm>
            <a:custGeom>
              <a:avLst/>
              <a:gdLst>
                <a:gd name="T0" fmla="*/ 51 w 51"/>
                <a:gd name="T1" fmla="*/ 0 h 38"/>
                <a:gd name="T2" fmla="*/ 51 w 51"/>
                <a:gd name="T3" fmla="*/ 38 h 38"/>
                <a:gd name="T4" fmla="*/ 0 w 51"/>
                <a:gd name="T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1" h="38">
                  <a:moveTo>
                    <a:pt x="51" y="0"/>
                  </a:moveTo>
                  <a:lnTo>
                    <a:pt x="51" y="38"/>
                  </a:lnTo>
                  <a:lnTo>
                    <a:pt x="0" y="38"/>
                  </a:ln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7" name="Line 199">
              <a:extLst>
                <a:ext uri="{FF2B5EF4-FFF2-40B4-BE49-F238E27FC236}">
                  <a16:creationId xmlns:a16="http://schemas.microsoft.com/office/drawing/2014/main" id="{3F46BD76-9C12-1DB2-98F4-77B4EDB3C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0" y="1993"/>
              <a:ext cx="1" cy="16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8" name="Line 200">
              <a:extLst>
                <a:ext uri="{FF2B5EF4-FFF2-40B4-BE49-F238E27FC236}">
                  <a16:creationId xmlns:a16="http://schemas.microsoft.com/office/drawing/2014/main" id="{F2272850-52E4-37E7-B9C6-1FC5A80CB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33"/>
              <a:ext cx="1" cy="8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29" name="Oval 201">
              <a:extLst>
                <a:ext uri="{FF2B5EF4-FFF2-40B4-BE49-F238E27FC236}">
                  <a16:creationId xmlns:a16="http://schemas.microsoft.com/office/drawing/2014/main" id="{F6679D93-89CF-3B44-7571-E168D51ED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2174"/>
              <a:ext cx="24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30" name="Oval 202">
              <a:extLst>
                <a:ext uri="{FF2B5EF4-FFF2-40B4-BE49-F238E27FC236}">
                  <a16:creationId xmlns:a16="http://schemas.microsoft.com/office/drawing/2014/main" id="{DB540971-6B1C-EE6A-9CC9-D00D20D32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" y="2174"/>
              <a:ext cx="22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31" name="Oval 203">
              <a:extLst>
                <a:ext uri="{FF2B5EF4-FFF2-40B4-BE49-F238E27FC236}">
                  <a16:creationId xmlns:a16="http://schemas.microsoft.com/office/drawing/2014/main" id="{B225BE6E-5C50-5972-9A4F-4B7D39B44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2174"/>
              <a:ext cx="23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32" name="Oval 204">
              <a:extLst>
                <a:ext uri="{FF2B5EF4-FFF2-40B4-BE49-F238E27FC236}">
                  <a16:creationId xmlns:a16="http://schemas.microsoft.com/office/drawing/2014/main" id="{2B2DC344-F31D-5B8F-061E-3E580656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174"/>
              <a:ext cx="23" cy="2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33" name="Line 205">
              <a:extLst>
                <a:ext uri="{FF2B5EF4-FFF2-40B4-BE49-F238E27FC236}">
                  <a16:creationId xmlns:a16="http://schemas.microsoft.com/office/drawing/2014/main" id="{8202D637-6BFB-D90A-848D-C3DFC00A2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2074"/>
              <a:ext cx="2" cy="22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34" name="Oval 206">
              <a:extLst>
                <a:ext uri="{FF2B5EF4-FFF2-40B4-BE49-F238E27FC236}">
                  <a16:creationId xmlns:a16="http://schemas.microsoft.com/office/drawing/2014/main" id="{65B89DFD-CEAF-A3E8-DD30-AD3DDE207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059"/>
              <a:ext cx="27" cy="29"/>
            </a:xfrm>
            <a:prstGeom prst="ellipse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6735" name="Rectangle 207">
              <a:extLst>
                <a:ext uri="{FF2B5EF4-FFF2-40B4-BE49-F238E27FC236}">
                  <a16:creationId xmlns:a16="http://schemas.microsoft.com/office/drawing/2014/main" id="{A854EE66-942D-D2A8-A068-532D1496A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" y="1536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V</a:t>
              </a:r>
              <a:endParaRPr lang="en-US" altLang="en-US" sz="2800"/>
            </a:p>
          </p:txBody>
        </p:sp>
        <p:sp>
          <p:nvSpPr>
            <p:cNvPr id="1046736" name="Rectangle 208">
              <a:extLst>
                <a:ext uri="{FF2B5EF4-FFF2-40B4-BE49-F238E27FC236}">
                  <a16:creationId xmlns:a16="http://schemas.microsoft.com/office/drawing/2014/main" id="{C35A66DE-EA2B-4F98-8C29-52F6A3712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63"/>
              <a:ext cx="7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DD</a:t>
              </a:r>
              <a:endParaRPr lang="en-US" altLang="en-US" sz="2800"/>
            </a:p>
          </p:txBody>
        </p:sp>
        <p:sp>
          <p:nvSpPr>
            <p:cNvPr id="1046737" name="Rectangle 209">
              <a:extLst>
                <a:ext uri="{FF2B5EF4-FFF2-40B4-BE49-F238E27FC236}">
                  <a16:creationId xmlns:a16="http://schemas.microsoft.com/office/drawing/2014/main" id="{6A1B5196-982C-A59C-0C53-02998AB5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2084"/>
              <a:ext cx="37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V</a:t>
              </a:r>
              <a:endParaRPr lang="en-US" altLang="en-US" sz="2800"/>
            </a:p>
          </p:txBody>
        </p:sp>
        <p:sp>
          <p:nvSpPr>
            <p:cNvPr id="1046738" name="Rectangle 210">
              <a:extLst>
                <a:ext uri="{FF2B5EF4-FFF2-40B4-BE49-F238E27FC236}">
                  <a16:creationId xmlns:a16="http://schemas.microsoft.com/office/drawing/2014/main" id="{84F94AC7-677B-85E7-311E-B17C8AC13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2112"/>
              <a:ext cx="24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s</a:t>
              </a:r>
              <a:endParaRPr lang="en-US" altLang="en-US" sz="2800"/>
            </a:p>
          </p:txBody>
        </p:sp>
        <p:sp>
          <p:nvSpPr>
            <p:cNvPr id="1046740" name="Rectangle 212">
              <a:extLst>
                <a:ext uri="{FF2B5EF4-FFF2-40B4-BE49-F238E27FC236}">
                  <a16:creationId xmlns:a16="http://schemas.microsoft.com/office/drawing/2014/main" id="{BB99C705-495B-AC31-FD59-4236DB94C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2082"/>
              <a:ext cx="37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V</a:t>
              </a:r>
              <a:endParaRPr lang="en-US" altLang="en-US" sz="2800"/>
            </a:p>
          </p:txBody>
        </p:sp>
        <p:sp>
          <p:nvSpPr>
            <p:cNvPr id="1046741" name="Rectangle 213">
              <a:extLst>
                <a:ext uri="{FF2B5EF4-FFF2-40B4-BE49-F238E27FC236}">
                  <a16:creationId xmlns:a16="http://schemas.microsoft.com/office/drawing/2014/main" id="{9C6F3679-4208-FE14-7347-A6388D53D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2112"/>
              <a:ext cx="27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d</a:t>
              </a:r>
              <a:endParaRPr lang="en-US" altLang="en-US" sz="2800"/>
            </a:p>
          </p:txBody>
        </p:sp>
        <p:sp>
          <p:nvSpPr>
            <p:cNvPr id="1046742" name="Rectangle 214">
              <a:extLst>
                <a:ext uri="{FF2B5EF4-FFF2-40B4-BE49-F238E27FC236}">
                  <a16:creationId xmlns:a16="http://schemas.microsoft.com/office/drawing/2014/main" id="{613FD247-AB1A-43BD-8948-9311B65AB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1906"/>
              <a:ext cx="3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V</a:t>
              </a:r>
              <a:endParaRPr lang="en-US" altLang="en-US" sz="2800"/>
            </a:p>
          </p:txBody>
        </p:sp>
        <p:sp>
          <p:nvSpPr>
            <p:cNvPr id="1046743" name="Rectangle 215">
              <a:extLst>
                <a:ext uri="{FF2B5EF4-FFF2-40B4-BE49-F238E27FC236}">
                  <a16:creationId xmlns:a16="http://schemas.microsoft.com/office/drawing/2014/main" id="{F3D926E3-45B7-A842-8C5E-6A9A0FAB7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933"/>
              <a:ext cx="7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DD</a:t>
              </a:r>
              <a:endParaRPr lang="en-US" altLang="en-US" sz="2800"/>
            </a:p>
          </p:txBody>
        </p:sp>
        <p:sp>
          <p:nvSpPr>
            <p:cNvPr id="1046744" name="Rectangle 216">
              <a:extLst>
                <a:ext uri="{FF2B5EF4-FFF2-40B4-BE49-F238E27FC236}">
                  <a16:creationId xmlns:a16="http://schemas.microsoft.com/office/drawing/2014/main" id="{2DB748D7-1272-2785-BF74-5AF912A2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" y="1737"/>
              <a:ext cx="23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Clamping</a:t>
              </a:r>
              <a:endParaRPr lang="en-US" altLang="en-US" sz="2800"/>
            </a:p>
          </p:txBody>
        </p:sp>
        <p:sp>
          <p:nvSpPr>
            <p:cNvPr id="1046745" name="Rectangle 217">
              <a:extLst>
                <a:ext uri="{FF2B5EF4-FFF2-40B4-BE49-F238E27FC236}">
                  <a16:creationId xmlns:a16="http://schemas.microsoft.com/office/drawing/2014/main" id="{48EE64D7-A6CA-8270-577B-D9B0898E7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1808"/>
              <a:ext cx="172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Diodes</a:t>
              </a:r>
              <a:endParaRPr lang="en-US" altLang="en-US" sz="2800"/>
            </a:p>
          </p:txBody>
        </p:sp>
        <p:sp>
          <p:nvSpPr>
            <p:cNvPr id="1046746" name="Rectangle 218">
              <a:extLst>
                <a:ext uri="{FF2B5EF4-FFF2-40B4-BE49-F238E27FC236}">
                  <a16:creationId xmlns:a16="http://schemas.microsoft.com/office/drawing/2014/main" id="{5EAB7175-B942-DCD5-3062-D6F84131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" y="2245"/>
              <a:ext cx="3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C</a:t>
              </a:r>
              <a:endParaRPr lang="en-US" altLang="en-US" sz="2800"/>
            </a:p>
          </p:txBody>
        </p:sp>
        <p:sp>
          <p:nvSpPr>
            <p:cNvPr id="1046747" name="Rectangle 219">
              <a:extLst>
                <a:ext uri="{FF2B5EF4-FFF2-40B4-BE49-F238E27FC236}">
                  <a16:creationId xmlns:a16="http://schemas.microsoft.com/office/drawing/2014/main" id="{14A9CE6C-05AA-9E6C-91C6-96E15BBEC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272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L</a:t>
              </a:r>
              <a:endParaRPr lang="en-US" altLang="en-US" sz="2800"/>
            </a:p>
          </p:txBody>
        </p:sp>
        <p:sp>
          <p:nvSpPr>
            <p:cNvPr id="1046748" name="Rectangle 220">
              <a:extLst>
                <a:ext uri="{FF2B5EF4-FFF2-40B4-BE49-F238E27FC236}">
                  <a16:creationId xmlns:a16="http://schemas.microsoft.com/office/drawing/2014/main" id="{0EDFEBD0-E21F-D97E-D146-12DCDF7D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" y="2253"/>
              <a:ext cx="33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=</a:t>
              </a:r>
              <a:endParaRPr lang="en-US" altLang="en-US" sz="2800"/>
            </a:p>
          </p:txBody>
        </p:sp>
        <p:sp>
          <p:nvSpPr>
            <p:cNvPr id="1046749" name="Rectangle 221">
              <a:extLst>
                <a:ext uri="{FF2B5EF4-FFF2-40B4-BE49-F238E27FC236}">
                  <a16:creationId xmlns:a16="http://schemas.microsoft.com/office/drawing/2014/main" id="{188B5478-6765-6971-1434-385026395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2244"/>
              <a:ext cx="1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5 pF</a:t>
              </a:r>
              <a:endParaRPr lang="en-US" altLang="en-US" sz="2800"/>
            </a:p>
          </p:txBody>
        </p:sp>
        <p:sp>
          <p:nvSpPr>
            <p:cNvPr id="1046750" name="Rectangle 222">
              <a:extLst>
                <a:ext uri="{FF2B5EF4-FFF2-40B4-BE49-F238E27FC236}">
                  <a16:creationId xmlns:a16="http://schemas.microsoft.com/office/drawing/2014/main" id="{2D4D06A2-9D7D-F204-7C67-997014278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2245"/>
              <a:ext cx="39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C</a:t>
              </a:r>
              <a:endParaRPr lang="en-US" altLang="en-US" sz="2800"/>
            </a:p>
          </p:txBody>
        </p:sp>
        <p:sp>
          <p:nvSpPr>
            <p:cNvPr id="1046751" name="Rectangle 223">
              <a:extLst>
                <a:ext uri="{FF2B5EF4-FFF2-40B4-BE49-F238E27FC236}">
                  <a16:creationId xmlns:a16="http://schemas.microsoft.com/office/drawing/2014/main" id="{D982CB4D-4A53-A983-5216-1B15939E7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272"/>
              <a:ext cx="28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>
                  <a:solidFill>
                    <a:srgbClr val="000000"/>
                  </a:solidFill>
                </a:rPr>
                <a:t>L</a:t>
              </a:r>
              <a:endParaRPr lang="en-US" altLang="en-US" sz="2800"/>
            </a:p>
          </p:txBody>
        </p:sp>
        <p:sp>
          <p:nvSpPr>
            <p:cNvPr id="1046752" name="Freeform 224">
              <a:extLst>
                <a:ext uri="{FF2B5EF4-FFF2-40B4-BE49-F238E27FC236}">
                  <a16:creationId xmlns:a16="http://schemas.microsoft.com/office/drawing/2014/main" id="{18B39C92-F855-0BA4-447B-2BDDCC3E4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1692"/>
              <a:ext cx="33" cy="36"/>
            </a:xfrm>
            <a:custGeom>
              <a:avLst/>
              <a:gdLst>
                <a:gd name="T0" fmla="*/ 17 w 17"/>
                <a:gd name="T1" fmla="*/ 18 h 18"/>
                <a:gd name="T2" fmla="*/ 0 w 17"/>
                <a:gd name="T3" fmla="*/ 9 h 18"/>
                <a:gd name="T4" fmla="*/ 17 w 17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cubicBezTo>
                    <a:pt x="8" y="18"/>
                    <a:pt x="0" y="14"/>
                    <a:pt x="0" y="9"/>
                  </a:cubicBezTo>
                  <a:cubicBezTo>
                    <a:pt x="0" y="4"/>
                    <a:pt x="8" y="0"/>
                    <a:pt x="17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53" name="Freeform 225">
              <a:extLst>
                <a:ext uri="{FF2B5EF4-FFF2-40B4-BE49-F238E27FC236}">
                  <a16:creationId xmlns:a16="http://schemas.microsoft.com/office/drawing/2014/main" id="{F750421D-1EE6-4933-53FA-50C24BB6A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1728"/>
              <a:ext cx="33" cy="34"/>
            </a:xfrm>
            <a:custGeom>
              <a:avLst/>
              <a:gdLst>
                <a:gd name="T0" fmla="*/ 17 w 17"/>
                <a:gd name="T1" fmla="*/ 17 h 17"/>
                <a:gd name="T2" fmla="*/ 0 w 17"/>
                <a:gd name="T3" fmla="*/ 8 h 17"/>
                <a:gd name="T4" fmla="*/ 17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7"/>
                  </a:moveTo>
                  <a:cubicBezTo>
                    <a:pt x="8" y="17"/>
                    <a:pt x="0" y="13"/>
                    <a:pt x="0" y="8"/>
                  </a:cubicBezTo>
                  <a:cubicBezTo>
                    <a:pt x="0" y="4"/>
                    <a:pt x="8" y="0"/>
                    <a:pt x="17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54" name="Freeform 226">
              <a:extLst>
                <a:ext uri="{FF2B5EF4-FFF2-40B4-BE49-F238E27FC236}">
                  <a16:creationId xmlns:a16="http://schemas.microsoft.com/office/drawing/2014/main" id="{7B6A4D62-4D20-EB44-B652-D3E71C4BE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1762"/>
              <a:ext cx="33" cy="37"/>
            </a:xfrm>
            <a:custGeom>
              <a:avLst/>
              <a:gdLst>
                <a:gd name="T0" fmla="*/ 17 w 17"/>
                <a:gd name="T1" fmla="*/ 18 h 18"/>
                <a:gd name="T2" fmla="*/ 0 w 17"/>
                <a:gd name="T3" fmla="*/ 9 h 18"/>
                <a:gd name="T4" fmla="*/ 17 w 17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18"/>
                  </a:moveTo>
                  <a:cubicBezTo>
                    <a:pt x="8" y="18"/>
                    <a:pt x="0" y="14"/>
                    <a:pt x="0" y="9"/>
                  </a:cubicBezTo>
                  <a:cubicBezTo>
                    <a:pt x="0" y="4"/>
                    <a:pt x="8" y="0"/>
                    <a:pt x="17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55" name="Freeform 227">
              <a:extLst>
                <a:ext uri="{FF2B5EF4-FFF2-40B4-BE49-F238E27FC236}">
                  <a16:creationId xmlns:a16="http://schemas.microsoft.com/office/drawing/2014/main" id="{1721ACE7-6E6E-F7B2-A682-20F515933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1799"/>
              <a:ext cx="33" cy="34"/>
            </a:xfrm>
            <a:custGeom>
              <a:avLst/>
              <a:gdLst>
                <a:gd name="T0" fmla="*/ 17 w 17"/>
                <a:gd name="T1" fmla="*/ 17 h 17"/>
                <a:gd name="T2" fmla="*/ 0 w 17"/>
                <a:gd name="T3" fmla="*/ 8 h 17"/>
                <a:gd name="T4" fmla="*/ 17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7"/>
                  </a:moveTo>
                  <a:cubicBezTo>
                    <a:pt x="8" y="17"/>
                    <a:pt x="0" y="13"/>
                    <a:pt x="0" y="8"/>
                  </a:cubicBezTo>
                  <a:cubicBezTo>
                    <a:pt x="0" y="3"/>
                    <a:pt x="8" y="0"/>
                    <a:pt x="17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56" name="Freeform 228">
              <a:extLst>
                <a:ext uri="{FF2B5EF4-FFF2-40B4-BE49-F238E27FC236}">
                  <a16:creationId xmlns:a16="http://schemas.microsoft.com/office/drawing/2014/main" id="{844CCB30-1BD4-86CC-51E0-D587B79A9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1762"/>
              <a:ext cx="39" cy="71"/>
            </a:xfrm>
            <a:custGeom>
              <a:avLst/>
              <a:gdLst>
                <a:gd name="T0" fmla="*/ 0 w 21"/>
                <a:gd name="T1" fmla="*/ 0 h 35"/>
                <a:gd name="T2" fmla="*/ 21 w 21"/>
                <a:gd name="T3" fmla="*/ 18 h 35"/>
                <a:gd name="T4" fmla="*/ 0 w 21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5">
                  <a:moveTo>
                    <a:pt x="0" y="0"/>
                  </a:moveTo>
                  <a:cubicBezTo>
                    <a:pt x="11" y="0"/>
                    <a:pt x="21" y="8"/>
                    <a:pt x="21" y="18"/>
                  </a:cubicBezTo>
                  <a:cubicBezTo>
                    <a:pt x="21" y="27"/>
                    <a:pt x="11" y="35"/>
                    <a:pt x="0" y="3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57" name="Freeform 229">
              <a:extLst>
                <a:ext uri="{FF2B5EF4-FFF2-40B4-BE49-F238E27FC236}">
                  <a16:creationId xmlns:a16="http://schemas.microsoft.com/office/drawing/2014/main" id="{66AB746F-29A6-4074-ADDD-E33FA6079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1799"/>
              <a:ext cx="39" cy="96"/>
            </a:xfrm>
            <a:custGeom>
              <a:avLst/>
              <a:gdLst>
                <a:gd name="T0" fmla="*/ 0 w 21"/>
                <a:gd name="T1" fmla="*/ 0 h 48"/>
                <a:gd name="T2" fmla="*/ 21 w 21"/>
                <a:gd name="T3" fmla="*/ 17 h 48"/>
                <a:gd name="T4" fmla="*/ 0 w 21"/>
                <a:gd name="T5" fmla="*/ 34 h 48"/>
                <a:gd name="T6" fmla="*/ 0 w 21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8">
                  <a:moveTo>
                    <a:pt x="0" y="0"/>
                  </a:moveTo>
                  <a:cubicBezTo>
                    <a:pt x="11" y="0"/>
                    <a:pt x="21" y="7"/>
                    <a:pt x="21" y="17"/>
                  </a:cubicBezTo>
                  <a:cubicBezTo>
                    <a:pt x="21" y="27"/>
                    <a:pt x="11" y="34"/>
                    <a:pt x="0" y="34"/>
                  </a:cubicBezTo>
                  <a:cubicBezTo>
                    <a:pt x="0" y="48"/>
                    <a:pt x="0" y="48"/>
                    <a:pt x="0" y="48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58" name="Freeform 230">
              <a:extLst>
                <a:ext uri="{FF2B5EF4-FFF2-40B4-BE49-F238E27FC236}">
                  <a16:creationId xmlns:a16="http://schemas.microsoft.com/office/drawing/2014/main" id="{1A96B194-7498-5050-466E-E441F323D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1728"/>
              <a:ext cx="39" cy="71"/>
            </a:xfrm>
            <a:custGeom>
              <a:avLst/>
              <a:gdLst>
                <a:gd name="T0" fmla="*/ 0 w 21"/>
                <a:gd name="T1" fmla="*/ 0 h 35"/>
                <a:gd name="T2" fmla="*/ 21 w 21"/>
                <a:gd name="T3" fmla="*/ 17 h 35"/>
                <a:gd name="T4" fmla="*/ 0 w 21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5">
                  <a:moveTo>
                    <a:pt x="0" y="0"/>
                  </a:moveTo>
                  <a:cubicBezTo>
                    <a:pt x="11" y="0"/>
                    <a:pt x="21" y="8"/>
                    <a:pt x="21" y="17"/>
                  </a:cubicBezTo>
                  <a:cubicBezTo>
                    <a:pt x="21" y="27"/>
                    <a:pt x="11" y="35"/>
                    <a:pt x="0" y="3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59" name="Freeform 231">
              <a:extLst>
                <a:ext uri="{FF2B5EF4-FFF2-40B4-BE49-F238E27FC236}">
                  <a16:creationId xmlns:a16="http://schemas.microsoft.com/office/drawing/2014/main" id="{3556A46D-3C75-ADF2-943F-1059BE029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1692"/>
              <a:ext cx="39" cy="70"/>
            </a:xfrm>
            <a:custGeom>
              <a:avLst/>
              <a:gdLst>
                <a:gd name="T0" fmla="*/ 0 w 21"/>
                <a:gd name="T1" fmla="*/ 0 h 35"/>
                <a:gd name="T2" fmla="*/ 21 w 21"/>
                <a:gd name="T3" fmla="*/ 18 h 35"/>
                <a:gd name="T4" fmla="*/ 0 w 21"/>
                <a:gd name="T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5">
                  <a:moveTo>
                    <a:pt x="0" y="0"/>
                  </a:moveTo>
                  <a:cubicBezTo>
                    <a:pt x="11" y="0"/>
                    <a:pt x="21" y="8"/>
                    <a:pt x="21" y="18"/>
                  </a:cubicBezTo>
                  <a:cubicBezTo>
                    <a:pt x="21" y="27"/>
                    <a:pt x="11" y="35"/>
                    <a:pt x="0" y="35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0" name="Freeform 232">
              <a:extLst>
                <a:ext uri="{FF2B5EF4-FFF2-40B4-BE49-F238E27FC236}">
                  <a16:creationId xmlns:a16="http://schemas.microsoft.com/office/drawing/2014/main" id="{664873D3-262E-8DB2-1993-D2336C8A2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1629"/>
              <a:ext cx="39" cy="99"/>
            </a:xfrm>
            <a:custGeom>
              <a:avLst/>
              <a:gdLst>
                <a:gd name="T0" fmla="*/ 0 w 21"/>
                <a:gd name="T1" fmla="*/ 49 h 49"/>
                <a:gd name="T2" fmla="*/ 21 w 21"/>
                <a:gd name="T3" fmla="*/ 31 h 49"/>
                <a:gd name="T4" fmla="*/ 0 w 21"/>
                <a:gd name="T5" fmla="*/ 14 h 49"/>
                <a:gd name="T6" fmla="*/ 0 w 21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9">
                  <a:moveTo>
                    <a:pt x="0" y="49"/>
                  </a:moveTo>
                  <a:cubicBezTo>
                    <a:pt x="11" y="49"/>
                    <a:pt x="21" y="41"/>
                    <a:pt x="21" y="31"/>
                  </a:cubicBezTo>
                  <a:cubicBezTo>
                    <a:pt x="21" y="22"/>
                    <a:pt x="11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1" name="Line 233">
              <a:extLst>
                <a:ext uri="{FF2B5EF4-FFF2-40B4-BE49-F238E27FC236}">
                  <a16:creationId xmlns:a16="http://schemas.microsoft.com/office/drawing/2014/main" id="{A741BA5E-B219-F4AB-91F0-C070A7D65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1629"/>
              <a:ext cx="8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2" name="Line 234">
              <a:extLst>
                <a:ext uri="{FF2B5EF4-FFF2-40B4-BE49-F238E27FC236}">
                  <a16:creationId xmlns:a16="http://schemas.microsoft.com/office/drawing/2014/main" id="{758EF6D0-9376-F179-8AA7-B723F792F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4" y="1895"/>
              <a:ext cx="1" cy="67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3" name="Freeform 235">
              <a:extLst>
                <a:ext uri="{FF2B5EF4-FFF2-40B4-BE49-F238E27FC236}">
                  <a16:creationId xmlns:a16="http://schemas.microsoft.com/office/drawing/2014/main" id="{44DF5289-E4FF-89E1-9628-955281E86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2186"/>
              <a:ext cx="32" cy="34"/>
            </a:xfrm>
            <a:custGeom>
              <a:avLst/>
              <a:gdLst>
                <a:gd name="T0" fmla="*/ 0 w 17"/>
                <a:gd name="T1" fmla="*/ 0 h 17"/>
                <a:gd name="T2" fmla="*/ 8 w 17"/>
                <a:gd name="T3" fmla="*/ 17 h 17"/>
                <a:gd name="T4" fmla="*/ 17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cubicBezTo>
                    <a:pt x="0" y="9"/>
                    <a:pt x="4" y="17"/>
                    <a:pt x="8" y="17"/>
                  </a:cubicBezTo>
                  <a:cubicBezTo>
                    <a:pt x="13" y="17"/>
                    <a:pt x="17" y="9"/>
                    <a:pt x="17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4" name="Freeform 236">
              <a:extLst>
                <a:ext uri="{FF2B5EF4-FFF2-40B4-BE49-F238E27FC236}">
                  <a16:creationId xmlns:a16="http://schemas.microsoft.com/office/drawing/2014/main" id="{5B3D6C6C-87E2-EBC3-A9C2-1455C4DA5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2186"/>
              <a:ext cx="35" cy="34"/>
            </a:xfrm>
            <a:custGeom>
              <a:avLst/>
              <a:gdLst>
                <a:gd name="T0" fmla="*/ 0 w 18"/>
                <a:gd name="T1" fmla="*/ 0 h 17"/>
                <a:gd name="T2" fmla="*/ 9 w 18"/>
                <a:gd name="T3" fmla="*/ 17 h 17"/>
                <a:gd name="T4" fmla="*/ 18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0" y="0"/>
                  </a:moveTo>
                  <a:cubicBezTo>
                    <a:pt x="0" y="9"/>
                    <a:pt x="4" y="17"/>
                    <a:pt x="9" y="17"/>
                  </a:cubicBezTo>
                  <a:cubicBezTo>
                    <a:pt x="14" y="17"/>
                    <a:pt x="18" y="9"/>
                    <a:pt x="18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5" name="Freeform 237">
              <a:extLst>
                <a:ext uri="{FF2B5EF4-FFF2-40B4-BE49-F238E27FC236}">
                  <a16:creationId xmlns:a16="http://schemas.microsoft.com/office/drawing/2014/main" id="{29B16EFE-6974-C5A4-EE56-9A026E49D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186"/>
              <a:ext cx="32" cy="34"/>
            </a:xfrm>
            <a:custGeom>
              <a:avLst/>
              <a:gdLst>
                <a:gd name="T0" fmla="*/ 0 w 17"/>
                <a:gd name="T1" fmla="*/ 0 h 17"/>
                <a:gd name="T2" fmla="*/ 9 w 17"/>
                <a:gd name="T3" fmla="*/ 17 h 17"/>
                <a:gd name="T4" fmla="*/ 17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cubicBezTo>
                    <a:pt x="0" y="9"/>
                    <a:pt x="4" y="17"/>
                    <a:pt x="9" y="17"/>
                  </a:cubicBezTo>
                  <a:cubicBezTo>
                    <a:pt x="13" y="17"/>
                    <a:pt x="17" y="9"/>
                    <a:pt x="17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6" name="Freeform 238">
              <a:extLst>
                <a:ext uri="{FF2B5EF4-FFF2-40B4-BE49-F238E27FC236}">
                  <a16:creationId xmlns:a16="http://schemas.microsoft.com/office/drawing/2014/main" id="{EAA0A58F-41D6-1D97-CEB2-E9729C39D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2186"/>
              <a:ext cx="34" cy="34"/>
            </a:xfrm>
            <a:custGeom>
              <a:avLst/>
              <a:gdLst>
                <a:gd name="T0" fmla="*/ 0 w 18"/>
                <a:gd name="T1" fmla="*/ 0 h 17"/>
                <a:gd name="T2" fmla="*/ 9 w 18"/>
                <a:gd name="T3" fmla="*/ 17 h 17"/>
                <a:gd name="T4" fmla="*/ 18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0" y="0"/>
                  </a:moveTo>
                  <a:cubicBezTo>
                    <a:pt x="0" y="9"/>
                    <a:pt x="4" y="17"/>
                    <a:pt x="9" y="17"/>
                  </a:cubicBezTo>
                  <a:cubicBezTo>
                    <a:pt x="14" y="17"/>
                    <a:pt x="18" y="9"/>
                    <a:pt x="18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7" name="Freeform 239">
              <a:extLst>
                <a:ext uri="{FF2B5EF4-FFF2-40B4-BE49-F238E27FC236}">
                  <a16:creationId xmlns:a16="http://schemas.microsoft.com/office/drawing/2014/main" id="{02AD042B-2D65-5276-A716-40E5E2139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4" y="2145"/>
              <a:ext cx="66" cy="41"/>
            </a:xfrm>
            <a:custGeom>
              <a:avLst/>
              <a:gdLst>
                <a:gd name="T0" fmla="*/ 35 w 35"/>
                <a:gd name="T1" fmla="*/ 21 h 21"/>
                <a:gd name="T2" fmla="*/ 18 w 35"/>
                <a:gd name="T3" fmla="*/ 0 h 21"/>
                <a:gd name="T4" fmla="*/ 0 w 35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1">
                  <a:moveTo>
                    <a:pt x="35" y="21"/>
                  </a:moveTo>
                  <a:cubicBezTo>
                    <a:pt x="35" y="10"/>
                    <a:pt x="28" y="0"/>
                    <a:pt x="18" y="0"/>
                  </a:cubicBezTo>
                  <a:cubicBezTo>
                    <a:pt x="8" y="0"/>
                    <a:pt x="0" y="10"/>
                    <a:pt x="0" y="21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8" name="Freeform 240">
              <a:extLst>
                <a:ext uri="{FF2B5EF4-FFF2-40B4-BE49-F238E27FC236}">
                  <a16:creationId xmlns:a16="http://schemas.microsoft.com/office/drawing/2014/main" id="{444F450B-8419-0DDB-0378-B976DDAF4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4" y="2145"/>
              <a:ext cx="94" cy="41"/>
            </a:xfrm>
            <a:custGeom>
              <a:avLst/>
              <a:gdLst>
                <a:gd name="T0" fmla="*/ 49 w 49"/>
                <a:gd name="T1" fmla="*/ 21 h 21"/>
                <a:gd name="T2" fmla="*/ 31 w 49"/>
                <a:gd name="T3" fmla="*/ 0 h 21"/>
                <a:gd name="T4" fmla="*/ 14 w 49"/>
                <a:gd name="T5" fmla="*/ 21 h 21"/>
                <a:gd name="T6" fmla="*/ 0 w 4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1">
                  <a:moveTo>
                    <a:pt x="49" y="21"/>
                  </a:moveTo>
                  <a:cubicBezTo>
                    <a:pt x="49" y="10"/>
                    <a:pt x="41" y="0"/>
                    <a:pt x="31" y="0"/>
                  </a:cubicBezTo>
                  <a:cubicBezTo>
                    <a:pt x="22" y="0"/>
                    <a:pt x="14" y="10"/>
                    <a:pt x="14" y="21"/>
                  </a:cubicBez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69" name="Freeform 241">
              <a:extLst>
                <a:ext uri="{FF2B5EF4-FFF2-40B4-BE49-F238E27FC236}">
                  <a16:creationId xmlns:a16="http://schemas.microsoft.com/office/drawing/2014/main" id="{EC93BF8A-498E-44F9-7DFC-038151C78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145"/>
              <a:ext cx="67" cy="41"/>
            </a:xfrm>
            <a:custGeom>
              <a:avLst/>
              <a:gdLst>
                <a:gd name="T0" fmla="*/ 35 w 35"/>
                <a:gd name="T1" fmla="*/ 21 h 21"/>
                <a:gd name="T2" fmla="*/ 17 w 35"/>
                <a:gd name="T3" fmla="*/ 0 h 21"/>
                <a:gd name="T4" fmla="*/ 0 w 35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1">
                  <a:moveTo>
                    <a:pt x="35" y="21"/>
                  </a:moveTo>
                  <a:cubicBezTo>
                    <a:pt x="35" y="10"/>
                    <a:pt x="27" y="0"/>
                    <a:pt x="17" y="0"/>
                  </a:cubicBezTo>
                  <a:cubicBezTo>
                    <a:pt x="8" y="0"/>
                    <a:pt x="0" y="10"/>
                    <a:pt x="0" y="21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0" name="Freeform 242">
              <a:extLst>
                <a:ext uri="{FF2B5EF4-FFF2-40B4-BE49-F238E27FC236}">
                  <a16:creationId xmlns:a16="http://schemas.microsoft.com/office/drawing/2014/main" id="{9FD14FBB-8411-EE1E-3E88-C2E5E8163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" y="2145"/>
              <a:ext cx="67" cy="41"/>
            </a:xfrm>
            <a:custGeom>
              <a:avLst/>
              <a:gdLst>
                <a:gd name="T0" fmla="*/ 35 w 35"/>
                <a:gd name="T1" fmla="*/ 21 h 21"/>
                <a:gd name="T2" fmla="*/ 18 w 35"/>
                <a:gd name="T3" fmla="*/ 0 h 21"/>
                <a:gd name="T4" fmla="*/ 0 w 35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1">
                  <a:moveTo>
                    <a:pt x="35" y="21"/>
                  </a:moveTo>
                  <a:cubicBezTo>
                    <a:pt x="35" y="10"/>
                    <a:pt x="27" y="0"/>
                    <a:pt x="18" y="0"/>
                  </a:cubicBezTo>
                  <a:cubicBezTo>
                    <a:pt x="8" y="0"/>
                    <a:pt x="0" y="10"/>
                    <a:pt x="0" y="21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1" name="Freeform 243">
              <a:extLst>
                <a:ext uri="{FF2B5EF4-FFF2-40B4-BE49-F238E27FC236}">
                  <a16:creationId xmlns:a16="http://schemas.microsoft.com/office/drawing/2014/main" id="{A20EAD0A-8400-078C-AFEA-A2F88092D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2145"/>
              <a:ext cx="94" cy="41"/>
            </a:xfrm>
            <a:custGeom>
              <a:avLst/>
              <a:gdLst>
                <a:gd name="T0" fmla="*/ 0 w 49"/>
                <a:gd name="T1" fmla="*/ 21 h 21"/>
                <a:gd name="T2" fmla="*/ 17 w 49"/>
                <a:gd name="T3" fmla="*/ 0 h 21"/>
                <a:gd name="T4" fmla="*/ 34 w 49"/>
                <a:gd name="T5" fmla="*/ 21 h 21"/>
                <a:gd name="T6" fmla="*/ 49 w 4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1">
                  <a:moveTo>
                    <a:pt x="0" y="21"/>
                  </a:moveTo>
                  <a:cubicBezTo>
                    <a:pt x="0" y="10"/>
                    <a:pt x="7" y="0"/>
                    <a:pt x="17" y="0"/>
                  </a:cubicBezTo>
                  <a:cubicBezTo>
                    <a:pt x="27" y="0"/>
                    <a:pt x="34" y="10"/>
                    <a:pt x="34" y="21"/>
                  </a:cubicBezTo>
                  <a:cubicBezTo>
                    <a:pt x="49" y="21"/>
                    <a:pt x="49" y="21"/>
                    <a:pt x="49" y="21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2" name="Freeform 244">
              <a:extLst>
                <a:ext uri="{FF2B5EF4-FFF2-40B4-BE49-F238E27FC236}">
                  <a16:creationId xmlns:a16="http://schemas.microsoft.com/office/drawing/2014/main" id="{832D8CFA-796C-B877-D468-0337949C8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186"/>
              <a:ext cx="35" cy="34"/>
            </a:xfrm>
            <a:custGeom>
              <a:avLst/>
              <a:gdLst>
                <a:gd name="T0" fmla="*/ 0 w 18"/>
                <a:gd name="T1" fmla="*/ 0 h 17"/>
                <a:gd name="T2" fmla="*/ 9 w 18"/>
                <a:gd name="T3" fmla="*/ 17 h 17"/>
                <a:gd name="T4" fmla="*/ 18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0" y="0"/>
                  </a:moveTo>
                  <a:cubicBezTo>
                    <a:pt x="0" y="9"/>
                    <a:pt x="4" y="17"/>
                    <a:pt x="9" y="17"/>
                  </a:cubicBezTo>
                  <a:cubicBezTo>
                    <a:pt x="14" y="17"/>
                    <a:pt x="18" y="9"/>
                    <a:pt x="18" y="0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3" name="Freeform 245">
              <a:extLst>
                <a:ext uri="{FF2B5EF4-FFF2-40B4-BE49-F238E27FC236}">
                  <a16:creationId xmlns:a16="http://schemas.microsoft.com/office/drawing/2014/main" id="{FA8B5A23-1D37-55F9-CCD6-D7BCC664C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186"/>
              <a:ext cx="32" cy="34"/>
            </a:xfrm>
            <a:custGeom>
              <a:avLst/>
              <a:gdLst>
                <a:gd name="T0" fmla="*/ 0 w 17"/>
                <a:gd name="T1" fmla="*/ 0 h 17"/>
                <a:gd name="T2" fmla="*/ 9 w 17"/>
                <a:gd name="T3" fmla="*/ 17 h 17"/>
                <a:gd name="T4" fmla="*/ 17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cubicBezTo>
                    <a:pt x="0" y="9"/>
                    <a:pt x="4" y="17"/>
                    <a:pt x="9" y="17"/>
                  </a:cubicBezTo>
                  <a:cubicBezTo>
                    <a:pt x="13" y="17"/>
                    <a:pt x="17" y="9"/>
                    <a:pt x="17" y="0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4" name="Freeform 246">
              <a:extLst>
                <a:ext uri="{FF2B5EF4-FFF2-40B4-BE49-F238E27FC236}">
                  <a16:creationId xmlns:a16="http://schemas.microsoft.com/office/drawing/2014/main" id="{C758B0FB-3A19-8BE4-A0D7-F9132A56C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" y="2186"/>
              <a:ext cx="32" cy="34"/>
            </a:xfrm>
            <a:custGeom>
              <a:avLst/>
              <a:gdLst>
                <a:gd name="T0" fmla="*/ 0 w 17"/>
                <a:gd name="T1" fmla="*/ 0 h 17"/>
                <a:gd name="T2" fmla="*/ 8 w 17"/>
                <a:gd name="T3" fmla="*/ 17 h 17"/>
                <a:gd name="T4" fmla="*/ 17 w 17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0" y="0"/>
                  </a:moveTo>
                  <a:cubicBezTo>
                    <a:pt x="0" y="9"/>
                    <a:pt x="3" y="17"/>
                    <a:pt x="8" y="17"/>
                  </a:cubicBezTo>
                  <a:cubicBezTo>
                    <a:pt x="13" y="17"/>
                    <a:pt x="17" y="9"/>
                    <a:pt x="17" y="0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5" name="Freeform 247">
              <a:extLst>
                <a:ext uri="{FF2B5EF4-FFF2-40B4-BE49-F238E27FC236}">
                  <a16:creationId xmlns:a16="http://schemas.microsoft.com/office/drawing/2014/main" id="{EC0CADDF-3113-57DE-B568-C5183F325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186"/>
              <a:ext cx="35" cy="34"/>
            </a:xfrm>
            <a:custGeom>
              <a:avLst/>
              <a:gdLst>
                <a:gd name="T0" fmla="*/ 0 w 18"/>
                <a:gd name="T1" fmla="*/ 0 h 17"/>
                <a:gd name="T2" fmla="*/ 9 w 18"/>
                <a:gd name="T3" fmla="*/ 17 h 17"/>
                <a:gd name="T4" fmla="*/ 18 w 18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7">
                  <a:moveTo>
                    <a:pt x="0" y="0"/>
                  </a:moveTo>
                  <a:cubicBezTo>
                    <a:pt x="0" y="9"/>
                    <a:pt x="4" y="17"/>
                    <a:pt x="9" y="17"/>
                  </a:cubicBezTo>
                  <a:cubicBezTo>
                    <a:pt x="14" y="17"/>
                    <a:pt x="18" y="9"/>
                    <a:pt x="18" y="0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6" name="Freeform 248">
              <a:extLst>
                <a:ext uri="{FF2B5EF4-FFF2-40B4-BE49-F238E27FC236}">
                  <a16:creationId xmlns:a16="http://schemas.microsoft.com/office/drawing/2014/main" id="{7031244E-8ADA-4D09-AEFC-CFC69AEBC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145"/>
              <a:ext cx="67" cy="41"/>
            </a:xfrm>
            <a:custGeom>
              <a:avLst/>
              <a:gdLst>
                <a:gd name="T0" fmla="*/ 35 w 35"/>
                <a:gd name="T1" fmla="*/ 21 h 21"/>
                <a:gd name="T2" fmla="*/ 18 w 35"/>
                <a:gd name="T3" fmla="*/ 0 h 21"/>
                <a:gd name="T4" fmla="*/ 0 w 35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1">
                  <a:moveTo>
                    <a:pt x="35" y="21"/>
                  </a:moveTo>
                  <a:cubicBezTo>
                    <a:pt x="35" y="9"/>
                    <a:pt x="27" y="0"/>
                    <a:pt x="18" y="0"/>
                  </a:cubicBezTo>
                  <a:cubicBezTo>
                    <a:pt x="8" y="0"/>
                    <a:pt x="0" y="9"/>
                    <a:pt x="0" y="21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7" name="Freeform 249">
              <a:extLst>
                <a:ext uri="{FF2B5EF4-FFF2-40B4-BE49-F238E27FC236}">
                  <a16:creationId xmlns:a16="http://schemas.microsoft.com/office/drawing/2014/main" id="{C9DEF606-DB60-E499-E675-CCE61E508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9" y="2145"/>
              <a:ext cx="94" cy="41"/>
            </a:xfrm>
            <a:custGeom>
              <a:avLst/>
              <a:gdLst>
                <a:gd name="T0" fmla="*/ 49 w 49"/>
                <a:gd name="T1" fmla="*/ 21 h 21"/>
                <a:gd name="T2" fmla="*/ 31 w 49"/>
                <a:gd name="T3" fmla="*/ 0 h 21"/>
                <a:gd name="T4" fmla="*/ 14 w 49"/>
                <a:gd name="T5" fmla="*/ 21 h 21"/>
                <a:gd name="T6" fmla="*/ 0 w 4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1">
                  <a:moveTo>
                    <a:pt x="49" y="21"/>
                  </a:moveTo>
                  <a:cubicBezTo>
                    <a:pt x="49" y="9"/>
                    <a:pt x="41" y="0"/>
                    <a:pt x="31" y="0"/>
                  </a:cubicBezTo>
                  <a:cubicBezTo>
                    <a:pt x="21" y="0"/>
                    <a:pt x="14" y="9"/>
                    <a:pt x="14" y="21"/>
                  </a:cubicBez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8" name="Freeform 250">
              <a:extLst>
                <a:ext uri="{FF2B5EF4-FFF2-40B4-BE49-F238E27FC236}">
                  <a16:creationId xmlns:a16="http://schemas.microsoft.com/office/drawing/2014/main" id="{FA16BBCC-9606-7647-27D7-CF056ADF1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" y="2145"/>
              <a:ext cx="67" cy="41"/>
            </a:xfrm>
            <a:custGeom>
              <a:avLst/>
              <a:gdLst>
                <a:gd name="T0" fmla="*/ 35 w 35"/>
                <a:gd name="T1" fmla="*/ 21 h 21"/>
                <a:gd name="T2" fmla="*/ 18 w 35"/>
                <a:gd name="T3" fmla="*/ 0 h 21"/>
                <a:gd name="T4" fmla="*/ 0 w 35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1">
                  <a:moveTo>
                    <a:pt x="35" y="21"/>
                  </a:moveTo>
                  <a:cubicBezTo>
                    <a:pt x="35" y="9"/>
                    <a:pt x="28" y="0"/>
                    <a:pt x="18" y="0"/>
                  </a:cubicBezTo>
                  <a:cubicBezTo>
                    <a:pt x="8" y="0"/>
                    <a:pt x="0" y="9"/>
                    <a:pt x="0" y="21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79" name="Freeform 251">
              <a:extLst>
                <a:ext uri="{FF2B5EF4-FFF2-40B4-BE49-F238E27FC236}">
                  <a16:creationId xmlns:a16="http://schemas.microsoft.com/office/drawing/2014/main" id="{6F7CB78C-58CD-FFC1-E555-E626846FE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145"/>
              <a:ext cx="67" cy="41"/>
            </a:xfrm>
            <a:custGeom>
              <a:avLst/>
              <a:gdLst>
                <a:gd name="T0" fmla="*/ 35 w 35"/>
                <a:gd name="T1" fmla="*/ 21 h 21"/>
                <a:gd name="T2" fmla="*/ 17 w 35"/>
                <a:gd name="T3" fmla="*/ 0 h 21"/>
                <a:gd name="T4" fmla="*/ 0 w 35"/>
                <a:gd name="T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21">
                  <a:moveTo>
                    <a:pt x="35" y="21"/>
                  </a:moveTo>
                  <a:cubicBezTo>
                    <a:pt x="35" y="9"/>
                    <a:pt x="27" y="0"/>
                    <a:pt x="17" y="0"/>
                  </a:cubicBezTo>
                  <a:cubicBezTo>
                    <a:pt x="8" y="0"/>
                    <a:pt x="0" y="9"/>
                    <a:pt x="0" y="21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0" name="Freeform 252">
              <a:extLst>
                <a:ext uri="{FF2B5EF4-FFF2-40B4-BE49-F238E27FC236}">
                  <a16:creationId xmlns:a16="http://schemas.microsoft.com/office/drawing/2014/main" id="{536C2764-4E46-C2CE-0483-38C33DD9E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145"/>
              <a:ext cx="95" cy="41"/>
            </a:xfrm>
            <a:custGeom>
              <a:avLst/>
              <a:gdLst>
                <a:gd name="T0" fmla="*/ 0 w 49"/>
                <a:gd name="T1" fmla="*/ 21 h 21"/>
                <a:gd name="T2" fmla="*/ 18 w 49"/>
                <a:gd name="T3" fmla="*/ 0 h 21"/>
                <a:gd name="T4" fmla="*/ 35 w 49"/>
                <a:gd name="T5" fmla="*/ 21 h 21"/>
                <a:gd name="T6" fmla="*/ 49 w 49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1">
                  <a:moveTo>
                    <a:pt x="0" y="21"/>
                  </a:moveTo>
                  <a:cubicBezTo>
                    <a:pt x="0" y="9"/>
                    <a:pt x="8" y="0"/>
                    <a:pt x="18" y="0"/>
                  </a:cubicBezTo>
                  <a:cubicBezTo>
                    <a:pt x="27" y="0"/>
                    <a:pt x="35" y="9"/>
                    <a:pt x="35" y="21"/>
                  </a:cubicBezTo>
                  <a:cubicBezTo>
                    <a:pt x="49" y="21"/>
                    <a:pt x="49" y="21"/>
                    <a:pt x="49" y="21"/>
                  </a:cubicBez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1" name="Line 253">
              <a:extLst>
                <a:ext uri="{FF2B5EF4-FFF2-40B4-BE49-F238E27FC236}">
                  <a16:creationId xmlns:a16="http://schemas.microsoft.com/office/drawing/2014/main" id="{FFB806A7-ED33-B175-2DFB-AD0DCBAAB8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0" y="2745"/>
              <a:ext cx="86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2" name="Line 254">
              <a:extLst>
                <a:ext uri="{FF2B5EF4-FFF2-40B4-BE49-F238E27FC236}">
                  <a16:creationId xmlns:a16="http://schemas.microsoft.com/office/drawing/2014/main" id="{BA91B031-3A94-0E02-B384-DA5045A0F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5" y="2763"/>
              <a:ext cx="5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3" name="Line 255">
              <a:extLst>
                <a:ext uri="{FF2B5EF4-FFF2-40B4-BE49-F238E27FC236}">
                  <a16:creationId xmlns:a16="http://schemas.microsoft.com/office/drawing/2014/main" id="{CEF10633-D2CC-93F1-301E-AB0EB0F49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90" y="2783"/>
              <a:ext cx="2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4" name="Freeform 256">
              <a:extLst>
                <a:ext uri="{FF2B5EF4-FFF2-40B4-BE49-F238E27FC236}">
                  <a16:creationId xmlns:a16="http://schemas.microsoft.com/office/drawing/2014/main" id="{9D0093DA-9727-2957-73CD-20AF5E7A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2647"/>
              <a:ext cx="33" cy="34"/>
            </a:xfrm>
            <a:custGeom>
              <a:avLst/>
              <a:gdLst>
                <a:gd name="T0" fmla="*/ 17 w 17"/>
                <a:gd name="T1" fmla="*/ 0 h 17"/>
                <a:gd name="T2" fmla="*/ 0 w 17"/>
                <a:gd name="T3" fmla="*/ 8 h 17"/>
                <a:gd name="T4" fmla="*/ 17 w 17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8" y="0"/>
                    <a:pt x="0" y="4"/>
                    <a:pt x="0" y="8"/>
                  </a:cubicBezTo>
                  <a:cubicBezTo>
                    <a:pt x="0" y="13"/>
                    <a:pt x="8" y="17"/>
                    <a:pt x="17" y="17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5" name="Freeform 257">
              <a:extLst>
                <a:ext uri="{FF2B5EF4-FFF2-40B4-BE49-F238E27FC236}">
                  <a16:creationId xmlns:a16="http://schemas.microsoft.com/office/drawing/2014/main" id="{02A04EA4-A162-3F3B-11F4-A3222DD76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2610"/>
              <a:ext cx="33" cy="37"/>
            </a:xfrm>
            <a:custGeom>
              <a:avLst/>
              <a:gdLst>
                <a:gd name="T0" fmla="*/ 17 w 17"/>
                <a:gd name="T1" fmla="*/ 0 h 18"/>
                <a:gd name="T2" fmla="*/ 0 w 17"/>
                <a:gd name="T3" fmla="*/ 9 h 18"/>
                <a:gd name="T4" fmla="*/ 17 w 17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cubicBezTo>
                    <a:pt x="8" y="0"/>
                    <a:pt x="0" y="4"/>
                    <a:pt x="0" y="9"/>
                  </a:cubicBezTo>
                  <a:cubicBezTo>
                    <a:pt x="0" y="14"/>
                    <a:pt x="8" y="18"/>
                    <a:pt x="17" y="18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6" name="Freeform 258">
              <a:extLst>
                <a:ext uri="{FF2B5EF4-FFF2-40B4-BE49-F238E27FC236}">
                  <a16:creationId xmlns:a16="http://schemas.microsoft.com/office/drawing/2014/main" id="{76426CFF-D06B-6C32-5936-B39ED413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2576"/>
              <a:ext cx="33" cy="34"/>
            </a:xfrm>
            <a:custGeom>
              <a:avLst/>
              <a:gdLst>
                <a:gd name="T0" fmla="*/ 17 w 17"/>
                <a:gd name="T1" fmla="*/ 0 h 17"/>
                <a:gd name="T2" fmla="*/ 0 w 17"/>
                <a:gd name="T3" fmla="*/ 9 h 17"/>
                <a:gd name="T4" fmla="*/ 17 w 17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0"/>
                  </a:moveTo>
                  <a:cubicBezTo>
                    <a:pt x="8" y="0"/>
                    <a:pt x="0" y="4"/>
                    <a:pt x="0" y="9"/>
                  </a:cubicBezTo>
                  <a:cubicBezTo>
                    <a:pt x="0" y="13"/>
                    <a:pt x="8" y="17"/>
                    <a:pt x="17" y="17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7" name="Freeform 259">
              <a:extLst>
                <a:ext uri="{FF2B5EF4-FFF2-40B4-BE49-F238E27FC236}">
                  <a16:creationId xmlns:a16="http://schemas.microsoft.com/office/drawing/2014/main" id="{B42B7E4C-FCF8-6B1B-31F2-14D67DC9D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2540"/>
              <a:ext cx="33" cy="36"/>
            </a:xfrm>
            <a:custGeom>
              <a:avLst/>
              <a:gdLst>
                <a:gd name="T0" fmla="*/ 17 w 17"/>
                <a:gd name="T1" fmla="*/ 0 h 18"/>
                <a:gd name="T2" fmla="*/ 0 w 17"/>
                <a:gd name="T3" fmla="*/ 9 h 18"/>
                <a:gd name="T4" fmla="*/ 17 w 17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8">
                  <a:moveTo>
                    <a:pt x="17" y="0"/>
                  </a:moveTo>
                  <a:cubicBezTo>
                    <a:pt x="8" y="0"/>
                    <a:pt x="0" y="4"/>
                    <a:pt x="0" y="9"/>
                  </a:cubicBezTo>
                  <a:cubicBezTo>
                    <a:pt x="0" y="14"/>
                    <a:pt x="8" y="18"/>
                    <a:pt x="17" y="18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8" name="Freeform 260">
              <a:extLst>
                <a:ext uri="{FF2B5EF4-FFF2-40B4-BE49-F238E27FC236}">
                  <a16:creationId xmlns:a16="http://schemas.microsoft.com/office/drawing/2014/main" id="{DA931B6D-A956-0AC6-6CBE-37964758C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540"/>
              <a:ext cx="39" cy="70"/>
            </a:xfrm>
            <a:custGeom>
              <a:avLst/>
              <a:gdLst>
                <a:gd name="T0" fmla="*/ 0 w 21"/>
                <a:gd name="T1" fmla="*/ 35 h 35"/>
                <a:gd name="T2" fmla="*/ 21 w 21"/>
                <a:gd name="T3" fmla="*/ 18 h 35"/>
                <a:gd name="T4" fmla="*/ 0 w 21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5">
                  <a:moveTo>
                    <a:pt x="0" y="35"/>
                  </a:moveTo>
                  <a:cubicBezTo>
                    <a:pt x="11" y="35"/>
                    <a:pt x="21" y="28"/>
                    <a:pt x="21" y="18"/>
                  </a:cubicBezTo>
                  <a:cubicBezTo>
                    <a:pt x="21" y="8"/>
                    <a:pt x="11" y="0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89" name="Freeform 261">
              <a:extLst>
                <a:ext uri="{FF2B5EF4-FFF2-40B4-BE49-F238E27FC236}">
                  <a16:creationId xmlns:a16="http://schemas.microsoft.com/office/drawing/2014/main" id="{637A0E6D-8000-544A-5E57-EDCE6D530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477"/>
              <a:ext cx="39" cy="99"/>
            </a:xfrm>
            <a:custGeom>
              <a:avLst/>
              <a:gdLst>
                <a:gd name="T0" fmla="*/ 0 w 21"/>
                <a:gd name="T1" fmla="*/ 49 h 49"/>
                <a:gd name="T2" fmla="*/ 21 w 21"/>
                <a:gd name="T3" fmla="*/ 31 h 49"/>
                <a:gd name="T4" fmla="*/ 0 w 21"/>
                <a:gd name="T5" fmla="*/ 14 h 49"/>
                <a:gd name="T6" fmla="*/ 0 w 21"/>
                <a:gd name="T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9">
                  <a:moveTo>
                    <a:pt x="0" y="49"/>
                  </a:moveTo>
                  <a:cubicBezTo>
                    <a:pt x="11" y="49"/>
                    <a:pt x="21" y="41"/>
                    <a:pt x="21" y="31"/>
                  </a:cubicBezTo>
                  <a:cubicBezTo>
                    <a:pt x="21" y="22"/>
                    <a:pt x="11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90" name="Freeform 262">
              <a:extLst>
                <a:ext uri="{FF2B5EF4-FFF2-40B4-BE49-F238E27FC236}">
                  <a16:creationId xmlns:a16="http://schemas.microsoft.com/office/drawing/2014/main" id="{ACAE1F8D-06CD-AF3A-600D-68D45BF98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576"/>
              <a:ext cx="39" cy="71"/>
            </a:xfrm>
            <a:custGeom>
              <a:avLst/>
              <a:gdLst>
                <a:gd name="T0" fmla="*/ 0 w 21"/>
                <a:gd name="T1" fmla="*/ 35 h 35"/>
                <a:gd name="T2" fmla="*/ 21 w 21"/>
                <a:gd name="T3" fmla="*/ 17 h 35"/>
                <a:gd name="T4" fmla="*/ 0 w 21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5">
                  <a:moveTo>
                    <a:pt x="0" y="35"/>
                  </a:moveTo>
                  <a:cubicBezTo>
                    <a:pt x="11" y="35"/>
                    <a:pt x="21" y="27"/>
                    <a:pt x="21" y="17"/>
                  </a:cubicBezTo>
                  <a:cubicBezTo>
                    <a:pt x="21" y="8"/>
                    <a:pt x="11" y="0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91" name="Freeform 263">
              <a:extLst>
                <a:ext uri="{FF2B5EF4-FFF2-40B4-BE49-F238E27FC236}">
                  <a16:creationId xmlns:a16="http://schemas.microsoft.com/office/drawing/2014/main" id="{6405344C-6532-FF91-403E-13770C7BE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610"/>
              <a:ext cx="39" cy="71"/>
            </a:xfrm>
            <a:custGeom>
              <a:avLst/>
              <a:gdLst>
                <a:gd name="T0" fmla="*/ 0 w 21"/>
                <a:gd name="T1" fmla="*/ 35 h 35"/>
                <a:gd name="T2" fmla="*/ 21 w 21"/>
                <a:gd name="T3" fmla="*/ 18 h 35"/>
                <a:gd name="T4" fmla="*/ 0 w 21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35">
                  <a:moveTo>
                    <a:pt x="0" y="35"/>
                  </a:moveTo>
                  <a:cubicBezTo>
                    <a:pt x="11" y="35"/>
                    <a:pt x="21" y="27"/>
                    <a:pt x="21" y="18"/>
                  </a:cubicBezTo>
                  <a:cubicBezTo>
                    <a:pt x="21" y="8"/>
                    <a:pt x="11" y="0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92" name="Freeform 264">
              <a:extLst>
                <a:ext uri="{FF2B5EF4-FFF2-40B4-BE49-F238E27FC236}">
                  <a16:creationId xmlns:a16="http://schemas.microsoft.com/office/drawing/2014/main" id="{61044CC0-86AD-9607-443C-B371361E5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" y="2647"/>
              <a:ext cx="39" cy="98"/>
            </a:xfrm>
            <a:custGeom>
              <a:avLst/>
              <a:gdLst>
                <a:gd name="T0" fmla="*/ 0 w 21"/>
                <a:gd name="T1" fmla="*/ 0 h 49"/>
                <a:gd name="T2" fmla="*/ 21 w 21"/>
                <a:gd name="T3" fmla="*/ 17 h 49"/>
                <a:gd name="T4" fmla="*/ 0 w 21"/>
                <a:gd name="T5" fmla="*/ 34 h 49"/>
                <a:gd name="T6" fmla="*/ 0 w 21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49">
                  <a:moveTo>
                    <a:pt x="0" y="0"/>
                  </a:moveTo>
                  <a:cubicBezTo>
                    <a:pt x="11" y="0"/>
                    <a:pt x="21" y="7"/>
                    <a:pt x="21" y="17"/>
                  </a:cubicBezTo>
                  <a:cubicBezTo>
                    <a:pt x="21" y="27"/>
                    <a:pt x="11" y="34"/>
                    <a:pt x="0" y="34"/>
                  </a:cubicBezTo>
                  <a:cubicBezTo>
                    <a:pt x="0" y="49"/>
                    <a:pt x="0" y="49"/>
                    <a:pt x="0" y="49"/>
                  </a:cubicBezTo>
                </a:path>
              </a:pathLst>
            </a:cu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793" name="Rectangle 265">
              <a:extLst>
                <a:ext uri="{FF2B5EF4-FFF2-40B4-BE49-F238E27FC236}">
                  <a16:creationId xmlns:a16="http://schemas.microsoft.com/office/drawing/2014/main" id="{395F83D5-2B58-AE1F-AC8D-1C3FA735A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" y="1726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L</a:t>
              </a:r>
              <a:endParaRPr lang="en-US" altLang="en-US" sz="2800"/>
            </a:p>
          </p:txBody>
        </p:sp>
        <p:sp>
          <p:nvSpPr>
            <p:cNvPr id="1046794" name="Rectangle 266">
              <a:extLst>
                <a:ext uri="{FF2B5EF4-FFF2-40B4-BE49-F238E27FC236}">
                  <a16:creationId xmlns:a16="http://schemas.microsoft.com/office/drawing/2014/main" id="{F68F7E5B-3CD8-E8AF-8EDC-F78ADFCBC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733"/>
              <a:ext cx="3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=</a:t>
              </a:r>
              <a:endParaRPr lang="en-US" altLang="en-US" sz="2800"/>
            </a:p>
          </p:txBody>
        </p:sp>
        <p:sp>
          <p:nvSpPr>
            <p:cNvPr id="1046795" name="Rectangle 267">
              <a:extLst>
                <a:ext uri="{FF2B5EF4-FFF2-40B4-BE49-F238E27FC236}">
                  <a16:creationId xmlns:a16="http://schemas.microsoft.com/office/drawing/2014/main" id="{3088D5C6-A0EA-2C5D-DD08-72EDBFE8A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730"/>
              <a:ext cx="165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2.5 nH</a:t>
              </a:r>
              <a:endParaRPr lang="en-US" altLang="en-US" sz="2800"/>
            </a:p>
          </p:txBody>
        </p:sp>
        <p:sp>
          <p:nvSpPr>
            <p:cNvPr id="1046796" name="Rectangle 268">
              <a:extLst>
                <a:ext uri="{FF2B5EF4-FFF2-40B4-BE49-F238E27FC236}">
                  <a16:creationId xmlns:a16="http://schemas.microsoft.com/office/drawing/2014/main" id="{9573FE9A-1DE6-1EF8-12DE-B1C2E1AFE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071"/>
              <a:ext cx="31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L</a:t>
              </a:r>
              <a:endParaRPr lang="en-US" altLang="en-US" sz="2800"/>
            </a:p>
          </p:txBody>
        </p:sp>
        <p:sp>
          <p:nvSpPr>
            <p:cNvPr id="1046797" name="Rectangle 269">
              <a:extLst>
                <a:ext uri="{FF2B5EF4-FFF2-40B4-BE49-F238E27FC236}">
                  <a16:creationId xmlns:a16="http://schemas.microsoft.com/office/drawing/2014/main" id="{0D314694-2088-4BAD-BB49-A00DA725C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" y="2079"/>
              <a:ext cx="3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=</a:t>
              </a:r>
              <a:endParaRPr lang="en-US" altLang="en-US" sz="2800"/>
            </a:p>
          </p:txBody>
        </p:sp>
        <p:sp>
          <p:nvSpPr>
            <p:cNvPr id="1046798" name="Rectangle 270">
              <a:extLst>
                <a:ext uri="{FF2B5EF4-FFF2-40B4-BE49-F238E27FC236}">
                  <a16:creationId xmlns:a16="http://schemas.microsoft.com/office/drawing/2014/main" id="{2F860FDF-2510-22AE-51B0-A5C71D41B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069"/>
              <a:ext cx="165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2.5 nH</a:t>
              </a:r>
              <a:endParaRPr lang="en-US" altLang="en-US" sz="2800"/>
            </a:p>
          </p:txBody>
        </p:sp>
        <p:sp>
          <p:nvSpPr>
            <p:cNvPr id="1046799" name="Rectangle 271">
              <a:extLst>
                <a:ext uri="{FF2B5EF4-FFF2-40B4-BE49-F238E27FC236}">
                  <a16:creationId xmlns:a16="http://schemas.microsoft.com/office/drawing/2014/main" id="{61837069-404F-EDAD-0A6B-2FA38F010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" y="2069"/>
              <a:ext cx="34" cy="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>
                  <a:solidFill>
                    <a:srgbClr val="000000"/>
                  </a:solidFill>
                </a:rPr>
                <a:t>Z</a:t>
              </a:r>
              <a:endParaRPr lang="en-US" altLang="en-US" sz="2800"/>
            </a:p>
          </p:txBody>
        </p:sp>
        <p:sp>
          <p:nvSpPr>
            <p:cNvPr id="1046800" name="Rectangle 272">
              <a:extLst>
                <a:ext uri="{FF2B5EF4-FFF2-40B4-BE49-F238E27FC236}">
                  <a16:creationId xmlns:a16="http://schemas.microsoft.com/office/drawing/2014/main" id="{FDAB60E2-99D4-E254-FD01-519985477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099"/>
              <a:ext cx="27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600" i="0">
                  <a:solidFill>
                    <a:srgbClr val="000000"/>
                  </a:solidFill>
                </a:rPr>
                <a:t>0</a:t>
              </a:r>
              <a:endParaRPr lang="en-US" altLang="en-US" sz="2800"/>
            </a:p>
          </p:txBody>
        </p:sp>
        <p:sp>
          <p:nvSpPr>
            <p:cNvPr id="1046801" name="Rectangle 273">
              <a:extLst>
                <a:ext uri="{FF2B5EF4-FFF2-40B4-BE49-F238E27FC236}">
                  <a16:creationId xmlns:a16="http://schemas.microsoft.com/office/drawing/2014/main" id="{71A9E92F-B25C-A850-991B-F3CECEE47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078"/>
              <a:ext cx="33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=</a:t>
              </a:r>
              <a:endParaRPr lang="en-US" altLang="en-US" sz="2800"/>
            </a:p>
          </p:txBody>
        </p:sp>
        <p:sp>
          <p:nvSpPr>
            <p:cNvPr id="1046802" name="Rectangle 274">
              <a:extLst>
                <a:ext uri="{FF2B5EF4-FFF2-40B4-BE49-F238E27FC236}">
                  <a16:creationId xmlns:a16="http://schemas.microsoft.com/office/drawing/2014/main" id="{F455C3A8-EDE5-8A74-568B-5A8981B19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2068"/>
              <a:ext cx="62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50</a:t>
              </a:r>
              <a:endParaRPr lang="en-US" altLang="en-US" sz="2800"/>
            </a:p>
          </p:txBody>
        </p:sp>
        <p:sp>
          <p:nvSpPr>
            <p:cNvPr id="1046803" name="Rectangle 275">
              <a:extLst>
                <a:ext uri="{FF2B5EF4-FFF2-40B4-BE49-F238E27FC236}">
                  <a16:creationId xmlns:a16="http://schemas.microsoft.com/office/drawing/2014/main" id="{13961277-33CF-45DC-4A22-0D1F8363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2064"/>
              <a:ext cx="44" cy="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  <a:latin typeface="Symbol" pitchFamily="2" charset="2"/>
                </a:rPr>
                <a:t>W</a:t>
              </a:r>
              <a:endParaRPr lang="en-US" altLang="en-US" sz="2800">
                <a:latin typeface="Symbol" pitchFamily="2" charset="2"/>
              </a:endParaRPr>
            </a:p>
          </p:txBody>
        </p:sp>
        <p:sp>
          <p:nvSpPr>
            <p:cNvPr id="1046804" name="Rectangle 276">
              <a:extLst>
                <a:ext uri="{FF2B5EF4-FFF2-40B4-BE49-F238E27FC236}">
                  <a16:creationId xmlns:a16="http://schemas.microsoft.com/office/drawing/2014/main" id="{EAF2306E-FDE8-43EB-0CFD-1B03B6BE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261"/>
              <a:ext cx="9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275</a:t>
              </a:r>
              <a:endParaRPr lang="en-US" altLang="en-US" sz="2800"/>
            </a:p>
          </p:txBody>
        </p:sp>
        <p:sp>
          <p:nvSpPr>
            <p:cNvPr id="1046805" name="Rectangle 277">
              <a:extLst>
                <a:ext uri="{FF2B5EF4-FFF2-40B4-BE49-F238E27FC236}">
                  <a16:creationId xmlns:a16="http://schemas.microsoft.com/office/drawing/2014/main" id="{40E60BC3-CD4E-D7BF-650F-029AC841D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6" y="2013"/>
              <a:ext cx="9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700" i="0">
                  <a:solidFill>
                    <a:srgbClr val="000000"/>
                  </a:solidFill>
                </a:rPr>
                <a:t>120</a:t>
              </a:r>
              <a:endParaRPr lang="en-US" altLang="en-US" sz="2800"/>
            </a:p>
          </p:txBody>
        </p:sp>
        <p:sp>
          <p:nvSpPr>
            <p:cNvPr id="1046806" name="Line 278">
              <a:extLst>
                <a:ext uri="{FF2B5EF4-FFF2-40B4-BE49-F238E27FC236}">
                  <a16:creationId xmlns:a16="http://schemas.microsoft.com/office/drawing/2014/main" id="{49E57B75-A733-19C9-62BD-39488AE1E2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" y="2413"/>
              <a:ext cx="1" cy="6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07" name="Line 279">
              <a:extLst>
                <a:ext uri="{FF2B5EF4-FFF2-40B4-BE49-F238E27FC236}">
                  <a16:creationId xmlns:a16="http://schemas.microsoft.com/office/drawing/2014/main" id="{02498BD4-F5DF-60CC-1C75-E56BBB312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9" y="2186"/>
              <a:ext cx="206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08" name="Oval 280">
              <a:extLst>
                <a:ext uri="{FF2B5EF4-FFF2-40B4-BE49-F238E27FC236}">
                  <a16:creationId xmlns:a16="http://schemas.microsoft.com/office/drawing/2014/main" id="{E572DC50-AB06-E1C8-2A0E-32635FC23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159"/>
              <a:ext cx="56" cy="57"/>
            </a:xfrm>
            <a:prstGeom prst="ellips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09" name="Freeform 281">
              <a:extLst>
                <a:ext uri="{FF2B5EF4-FFF2-40B4-BE49-F238E27FC236}">
                  <a16:creationId xmlns:a16="http://schemas.microsoft.com/office/drawing/2014/main" id="{3C374EA9-1E91-90F3-7788-3B3EFDF38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2159"/>
              <a:ext cx="27" cy="57"/>
            </a:xfrm>
            <a:custGeom>
              <a:avLst/>
              <a:gdLst>
                <a:gd name="T0" fmla="*/ 14 w 14"/>
                <a:gd name="T1" fmla="*/ 29 h 29"/>
                <a:gd name="T2" fmla="*/ 0 w 14"/>
                <a:gd name="T3" fmla="*/ 14 h 29"/>
                <a:gd name="T4" fmla="*/ 14 w 14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9">
                  <a:moveTo>
                    <a:pt x="14" y="29"/>
                  </a:moveTo>
                  <a:cubicBezTo>
                    <a:pt x="6" y="29"/>
                    <a:pt x="0" y="22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0" name="Line 282">
              <a:extLst>
                <a:ext uri="{FF2B5EF4-FFF2-40B4-BE49-F238E27FC236}">
                  <a16:creationId xmlns:a16="http://schemas.microsoft.com/office/drawing/2014/main" id="{9891F534-63E9-A4EB-E5C0-9628CB35C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2159"/>
              <a:ext cx="373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1" name="Line 283">
              <a:extLst>
                <a:ext uri="{FF2B5EF4-FFF2-40B4-BE49-F238E27FC236}">
                  <a16:creationId xmlns:a16="http://schemas.microsoft.com/office/drawing/2014/main" id="{6918BB07-9772-6120-9151-F4CC84F83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2216"/>
              <a:ext cx="373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2" name="Line 284">
              <a:extLst>
                <a:ext uri="{FF2B5EF4-FFF2-40B4-BE49-F238E27FC236}">
                  <a16:creationId xmlns:a16="http://schemas.microsoft.com/office/drawing/2014/main" id="{608A4BBE-8DF9-4A41-B1C4-0D1CD62D6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" y="2398"/>
              <a:ext cx="8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3" name="Line 285">
              <a:extLst>
                <a:ext uri="{FF2B5EF4-FFF2-40B4-BE49-F238E27FC236}">
                  <a16:creationId xmlns:a16="http://schemas.microsoft.com/office/drawing/2014/main" id="{20D122E0-1DF4-BCA8-2BB7-51CBCD1EF9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2" y="2417"/>
              <a:ext cx="55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4" name="Line 286">
              <a:extLst>
                <a:ext uri="{FF2B5EF4-FFF2-40B4-BE49-F238E27FC236}">
                  <a16:creationId xmlns:a16="http://schemas.microsoft.com/office/drawing/2014/main" id="{67143745-198F-9BCC-7674-9DC39C4DF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7" y="2436"/>
              <a:ext cx="2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5" name="Line 287">
              <a:extLst>
                <a:ext uri="{FF2B5EF4-FFF2-40B4-BE49-F238E27FC236}">
                  <a16:creationId xmlns:a16="http://schemas.microsoft.com/office/drawing/2014/main" id="{91D4E546-B1BE-C4A3-0524-A6859F4EA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2186"/>
              <a:ext cx="1" cy="8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6" name="Line 288">
              <a:extLst>
                <a:ext uri="{FF2B5EF4-FFF2-40B4-BE49-F238E27FC236}">
                  <a16:creationId xmlns:a16="http://schemas.microsoft.com/office/drawing/2014/main" id="{E16871AA-1229-555E-B84A-9438A9758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2302"/>
              <a:ext cx="1" cy="9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7" name="Line 289">
              <a:extLst>
                <a:ext uri="{FF2B5EF4-FFF2-40B4-BE49-F238E27FC236}">
                  <a16:creationId xmlns:a16="http://schemas.microsoft.com/office/drawing/2014/main" id="{371DC654-1B44-F4EA-351B-3AED7A88F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2275"/>
              <a:ext cx="75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8" name="Line 290">
              <a:extLst>
                <a:ext uri="{FF2B5EF4-FFF2-40B4-BE49-F238E27FC236}">
                  <a16:creationId xmlns:a16="http://schemas.microsoft.com/office/drawing/2014/main" id="{BC64A831-4231-7109-FB55-E8B545631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2302"/>
              <a:ext cx="75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19" name="Line 291">
              <a:extLst>
                <a:ext uri="{FF2B5EF4-FFF2-40B4-BE49-F238E27FC236}">
                  <a16:creationId xmlns:a16="http://schemas.microsoft.com/office/drawing/2014/main" id="{827E8188-62FF-2F94-032E-02C285E0C2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8" y="2399"/>
              <a:ext cx="88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0" name="Line 292">
              <a:extLst>
                <a:ext uri="{FF2B5EF4-FFF2-40B4-BE49-F238E27FC236}">
                  <a16:creationId xmlns:a16="http://schemas.microsoft.com/office/drawing/2014/main" id="{552BC414-F507-223F-D0AA-76F1A9220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" y="2417"/>
              <a:ext cx="53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1" name="Line 293">
              <a:extLst>
                <a:ext uri="{FF2B5EF4-FFF2-40B4-BE49-F238E27FC236}">
                  <a16:creationId xmlns:a16="http://schemas.microsoft.com/office/drawing/2014/main" id="{4DCDC133-233E-F60B-8781-D7D86710BF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8" y="2438"/>
              <a:ext cx="27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2" name="Line 294">
              <a:extLst>
                <a:ext uri="{FF2B5EF4-FFF2-40B4-BE49-F238E27FC236}">
                  <a16:creationId xmlns:a16="http://schemas.microsoft.com/office/drawing/2014/main" id="{7AE8CC9F-C386-896C-63F2-1E21C8C5B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186"/>
              <a:ext cx="1" cy="9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3" name="Line 295">
              <a:extLst>
                <a:ext uri="{FF2B5EF4-FFF2-40B4-BE49-F238E27FC236}">
                  <a16:creationId xmlns:a16="http://schemas.microsoft.com/office/drawing/2014/main" id="{9D2B7B72-BD47-6DF0-E1CE-86F751A72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2305"/>
              <a:ext cx="1" cy="94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4" name="Line 296">
              <a:extLst>
                <a:ext uri="{FF2B5EF4-FFF2-40B4-BE49-F238E27FC236}">
                  <a16:creationId xmlns:a16="http://schemas.microsoft.com/office/drawing/2014/main" id="{5DC94EFC-DF9C-832D-B8DF-E0A9F10F0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276"/>
              <a:ext cx="72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5" name="Line 297">
              <a:extLst>
                <a:ext uri="{FF2B5EF4-FFF2-40B4-BE49-F238E27FC236}">
                  <a16:creationId xmlns:a16="http://schemas.microsoft.com/office/drawing/2014/main" id="{65A2B70B-7F6B-5B7D-D60F-F2F09492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305"/>
              <a:ext cx="72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6" name="Line 298">
              <a:extLst>
                <a:ext uri="{FF2B5EF4-FFF2-40B4-BE49-F238E27FC236}">
                  <a16:creationId xmlns:a16="http://schemas.microsoft.com/office/drawing/2014/main" id="{C7D82352-B36D-365A-6633-D9E79B0AF9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2" y="2186"/>
              <a:ext cx="54" cy="2"/>
            </a:xfrm>
            <a:prstGeom prst="line">
              <a:avLst/>
            </a:prstGeom>
            <a:noFill/>
            <a:ln w="4763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7" name="Line 299">
              <a:extLst>
                <a:ext uri="{FF2B5EF4-FFF2-40B4-BE49-F238E27FC236}">
                  <a16:creationId xmlns:a16="http://schemas.microsoft.com/office/drawing/2014/main" id="{C0F5BCC1-91D2-D750-8447-AAE77B43A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6" y="2309"/>
              <a:ext cx="2" cy="78"/>
            </a:xfrm>
            <a:prstGeom prst="line">
              <a:avLst/>
            </a:prstGeom>
            <a:noFill/>
            <a:ln w="4763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8" name="Line 300">
              <a:extLst>
                <a:ext uri="{FF2B5EF4-FFF2-40B4-BE49-F238E27FC236}">
                  <a16:creationId xmlns:a16="http://schemas.microsoft.com/office/drawing/2014/main" id="{7FFD4963-BE91-0CC3-271F-AFAFB81BC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3" y="2387"/>
              <a:ext cx="88" cy="2"/>
            </a:xfrm>
            <a:prstGeom prst="line">
              <a:avLst/>
            </a:prstGeom>
            <a:noFill/>
            <a:ln w="7938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29" name="Line 301">
              <a:extLst>
                <a:ext uri="{FF2B5EF4-FFF2-40B4-BE49-F238E27FC236}">
                  <a16:creationId xmlns:a16="http://schemas.microsoft.com/office/drawing/2014/main" id="{6F676903-8EA1-7B8F-4C4B-04D4A3D40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8" y="2406"/>
              <a:ext cx="56" cy="1"/>
            </a:xfrm>
            <a:prstGeom prst="line">
              <a:avLst/>
            </a:prstGeom>
            <a:noFill/>
            <a:ln w="7938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0" name="Line 302">
              <a:extLst>
                <a:ext uri="{FF2B5EF4-FFF2-40B4-BE49-F238E27FC236}">
                  <a16:creationId xmlns:a16="http://schemas.microsoft.com/office/drawing/2014/main" id="{2E07D604-718B-76AC-8D65-32ED90C5E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4" y="2425"/>
              <a:ext cx="26" cy="1"/>
            </a:xfrm>
            <a:prstGeom prst="line">
              <a:avLst/>
            </a:prstGeom>
            <a:noFill/>
            <a:ln w="7938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1" name="Line 303">
              <a:extLst>
                <a:ext uri="{FF2B5EF4-FFF2-40B4-BE49-F238E27FC236}">
                  <a16:creationId xmlns:a16="http://schemas.microsoft.com/office/drawing/2014/main" id="{5935EB47-07D0-F6F8-71D3-309BCF279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0" y="2267"/>
              <a:ext cx="54" cy="1"/>
            </a:xfrm>
            <a:prstGeom prst="line">
              <a:avLst/>
            </a:prstGeom>
            <a:noFill/>
            <a:ln w="7938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2" name="Freeform 304">
              <a:extLst>
                <a:ext uri="{FF2B5EF4-FFF2-40B4-BE49-F238E27FC236}">
                  <a16:creationId xmlns:a16="http://schemas.microsoft.com/office/drawing/2014/main" id="{4AD6C8ED-070E-35BC-686A-53C2ED6AB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67"/>
              <a:ext cx="46" cy="42"/>
            </a:xfrm>
            <a:custGeom>
              <a:avLst/>
              <a:gdLst>
                <a:gd name="T0" fmla="*/ 18 w 37"/>
                <a:gd name="T1" fmla="*/ 0 h 32"/>
                <a:gd name="T2" fmla="*/ 0 w 37"/>
                <a:gd name="T3" fmla="*/ 32 h 32"/>
                <a:gd name="T4" fmla="*/ 37 w 37"/>
                <a:gd name="T5" fmla="*/ 32 h 32"/>
                <a:gd name="T6" fmla="*/ 18 w 3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2">
                  <a:moveTo>
                    <a:pt x="18" y="0"/>
                  </a:moveTo>
                  <a:lnTo>
                    <a:pt x="0" y="32"/>
                  </a:lnTo>
                  <a:lnTo>
                    <a:pt x="37" y="3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3" name="Freeform 305">
              <a:extLst>
                <a:ext uri="{FF2B5EF4-FFF2-40B4-BE49-F238E27FC236}">
                  <a16:creationId xmlns:a16="http://schemas.microsoft.com/office/drawing/2014/main" id="{D2DA518B-E5C0-F5B3-7ED0-E4D5B786A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267"/>
              <a:ext cx="46" cy="42"/>
            </a:xfrm>
            <a:custGeom>
              <a:avLst/>
              <a:gdLst>
                <a:gd name="T0" fmla="*/ 18 w 37"/>
                <a:gd name="T1" fmla="*/ 0 h 32"/>
                <a:gd name="T2" fmla="*/ 0 w 37"/>
                <a:gd name="T3" fmla="*/ 32 h 32"/>
                <a:gd name="T4" fmla="*/ 37 w 37"/>
                <a:gd name="T5" fmla="*/ 32 h 32"/>
                <a:gd name="T6" fmla="*/ 18 w 3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2">
                  <a:moveTo>
                    <a:pt x="18" y="0"/>
                  </a:moveTo>
                  <a:lnTo>
                    <a:pt x="0" y="32"/>
                  </a:lnTo>
                  <a:lnTo>
                    <a:pt x="37" y="32"/>
                  </a:lnTo>
                  <a:lnTo>
                    <a:pt x="18" y="0"/>
                  </a:ln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4" name="Line 306">
              <a:extLst>
                <a:ext uri="{FF2B5EF4-FFF2-40B4-BE49-F238E27FC236}">
                  <a16:creationId xmlns:a16="http://schemas.microsoft.com/office/drawing/2014/main" id="{195B4351-EDF5-83CB-A7AE-68A5324B49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0" y="2064"/>
              <a:ext cx="54" cy="1"/>
            </a:xfrm>
            <a:prstGeom prst="line">
              <a:avLst/>
            </a:prstGeom>
            <a:noFill/>
            <a:ln w="7938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5" name="Line 307">
              <a:extLst>
                <a:ext uri="{FF2B5EF4-FFF2-40B4-BE49-F238E27FC236}">
                  <a16:creationId xmlns:a16="http://schemas.microsoft.com/office/drawing/2014/main" id="{D5EE45A0-2024-0222-9902-34F170C4DB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0" y="1996"/>
              <a:ext cx="54" cy="1"/>
            </a:xfrm>
            <a:prstGeom prst="line">
              <a:avLst/>
            </a:prstGeom>
            <a:noFill/>
            <a:ln w="4763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6" name="Freeform 308">
              <a:extLst>
                <a:ext uri="{FF2B5EF4-FFF2-40B4-BE49-F238E27FC236}">
                  <a16:creationId xmlns:a16="http://schemas.microsoft.com/office/drawing/2014/main" id="{485E5120-488D-78DF-5CAC-EA3A95271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064"/>
              <a:ext cx="46" cy="41"/>
            </a:xfrm>
            <a:custGeom>
              <a:avLst/>
              <a:gdLst>
                <a:gd name="T0" fmla="*/ 18 w 37"/>
                <a:gd name="T1" fmla="*/ 0 h 32"/>
                <a:gd name="T2" fmla="*/ 0 w 37"/>
                <a:gd name="T3" fmla="*/ 32 h 32"/>
                <a:gd name="T4" fmla="*/ 37 w 37"/>
                <a:gd name="T5" fmla="*/ 32 h 32"/>
                <a:gd name="T6" fmla="*/ 18 w 3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2">
                  <a:moveTo>
                    <a:pt x="18" y="0"/>
                  </a:moveTo>
                  <a:lnTo>
                    <a:pt x="0" y="32"/>
                  </a:lnTo>
                  <a:lnTo>
                    <a:pt x="37" y="3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7" name="Freeform 309">
              <a:extLst>
                <a:ext uri="{FF2B5EF4-FFF2-40B4-BE49-F238E27FC236}">
                  <a16:creationId xmlns:a16="http://schemas.microsoft.com/office/drawing/2014/main" id="{56B0D034-9BDA-0CD7-9B6C-1E6E01572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4" y="2064"/>
              <a:ext cx="46" cy="41"/>
            </a:xfrm>
            <a:custGeom>
              <a:avLst/>
              <a:gdLst>
                <a:gd name="T0" fmla="*/ 18 w 37"/>
                <a:gd name="T1" fmla="*/ 0 h 32"/>
                <a:gd name="T2" fmla="*/ 0 w 37"/>
                <a:gd name="T3" fmla="*/ 32 h 32"/>
                <a:gd name="T4" fmla="*/ 37 w 37"/>
                <a:gd name="T5" fmla="*/ 32 h 32"/>
                <a:gd name="T6" fmla="*/ 18 w 37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2">
                  <a:moveTo>
                    <a:pt x="18" y="0"/>
                  </a:moveTo>
                  <a:lnTo>
                    <a:pt x="0" y="32"/>
                  </a:lnTo>
                  <a:lnTo>
                    <a:pt x="37" y="32"/>
                  </a:lnTo>
                  <a:lnTo>
                    <a:pt x="18" y="0"/>
                  </a:lnTo>
                </a:path>
              </a:pathLst>
            </a:custGeom>
            <a:noFill/>
            <a:ln w="7938" cap="flat">
              <a:solidFill>
                <a:srgbClr val="BFBFB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8" name="Line 310">
              <a:extLst>
                <a:ext uri="{FF2B5EF4-FFF2-40B4-BE49-F238E27FC236}">
                  <a16:creationId xmlns:a16="http://schemas.microsoft.com/office/drawing/2014/main" id="{3B4E14FD-4940-D3D1-0069-1CF3E4F42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06" y="1996"/>
              <a:ext cx="2" cy="68"/>
            </a:xfrm>
            <a:prstGeom prst="line">
              <a:avLst/>
            </a:prstGeom>
            <a:noFill/>
            <a:ln w="4763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39" name="Line 311">
              <a:extLst>
                <a:ext uri="{FF2B5EF4-FFF2-40B4-BE49-F238E27FC236}">
                  <a16:creationId xmlns:a16="http://schemas.microsoft.com/office/drawing/2014/main" id="{9BD57EDF-4469-B4CF-D5E7-F9D229CB0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2105"/>
              <a:ext cx="2" cy="162"/>
            </a:xfrm>
            <a:prstGeom prst="line">
              <a:avLst/>
            </a:prstGeom>
            <a:noFill/>
            <a:ln w="4763">
              <a:solidFill>
                <a:srgbClr val="BFBFB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840" name="Line 312">
              <a:extLst>
                <a:ext uri="{FF2B5EF4-FFF2-40B4-BE49-F238E27FC236}">
                  <a16:creationId xmlns:a16="http://schemas.microsoft.com/office/drawing/2014/main" id="{D57FA7B2-62B2-A92C-C584-86E93CFEC8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" y="2186"/>
              <a:ext cx="94" cy="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Rectangle 2">
            <a:extLst>
              <a:ext uri="{FF2B5EF4-FFF2-40B4-BE49-F238E27FC236}">
                <a16:creationId xmlns:a16="http://schemas.microsoft.com/office/drawing/2014/main" id="{A9A1A481-6E38-43ED-00E5-996886D2D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“Network-on-a-Chip”</a:t>
            </a:r>
          </a:p>
        </p:txBody>
      </p:sp>
      <p:grpSp>
        <p:nvGrpSpPr>
          <p:cNvPr id="1048580" name="Group 4">
            <a:extLst>
              <a:ext uri="{FF2B5EF4-FFF2-40B4-BE49-F238E27FC236}">
                <a16:creationId xmlns:a16="http://schemas.microsoft.com/office/drawing/2014/main" id="{2607C742-8C98-DF53-95E9-1AD1E5635AC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057400"/>
            <a:ext cx="5819775" cy="3181350"/>
            <a:chOff x="420" y="1140"/>
            <a:chExt cx="4752" cy="2664"/>
          </a:xfrm>
        </p:grpSpPr>
        <p:sp>
          <p:nvSpPr>
            <p:cNvPr id="1048581" name="AutoShape 5">
              <a:extLst>
                <a:ext uri="{FF2B5EF4-FFF2-40B4-BE49-F238E27FC236}">
                  <a16:creationId xmlns:a16="http://schemas.microsoft.com/office/drawing/2014/main" id="{FC613ACF-D94E-6F5B-9F17-A658743C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1164"/>
              <a:ext cx="1482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FF33">
                    <a:gamma/>
                    <a:shade val="46275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 i="0">
                  <a:latin typeface="Arial Narrow" panose="020B0604020202020204" pitchFamily="34" charset="0"/>
                </a:rPr>
                <a:t>Embedded</a:t>
              </a:r>
              <a:br>
                <a:rPr lang="en-US" altLang="en-US" sz="1800" b="1" i="0">
                  <a:latin typeface="Arial Narrow" panose="020B0604020202020204" pitchFamily="34" charset="0"/>
                </a:rPr>
              </a:br>
              <a:r>
                <a:rPr lang="en-US" altLang="en-US" sz="1800" b="1" i="0">
                  <a:latin typeface="Arial Narrow" panose="020B0604020202020204" pitchFamily="34" charset="0"/>
                </a:rPr>
                <a:t>Processors</a:t>
              </a:r>
            </a:p>
          </p:txBody>
        </p:sp>
        <p:sp>
          <p:nvSpPr>
            <p:cNvPr id="1048582" name="AutoShape 6">
              <a:extLst>
                <a:ext uri="{FF2B5EF4-FFF2-40B4-BE49-F238E27FC236}">
                  <a16:creationId xmlns:a16="http://schemas.microsoft.com/office/drawing/2014/main" id="{C5875CB9-7881-E928-42B5-85049E898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1140"/>
              <a:ext cx="1386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FF33">
                    <a:gamma/>
                    <a:shade val="46275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 i="0">
                  <a:latin typeface="Arial Narrow" panose="020B0604020202020204" pitchFamily="34" charset="0"/>
                </a:rPr>
                <a:t>Memory</a:t>
              </a:r>
            </a:p>
            <a:p>
              <a:pPr algn="ctr"/>
              <a:r>
                <a:rPr lang="en-US" altLang="en-US" sz="1800" b="1" i="0">
                  <a:latin typeface="Arial Narrow" panose="020B0604020202020204" pitchFamily="34" charset="0"/>
                </a:rPr>
                <a:t>Sub-system</a:t>
              </a:r>
            </a:p>
          </p:txBody>
        </p:sp>
        <p:sp>
          <p:nvSpPr>
            <p:cNvPr id="1048583" name="AutoShape 7">
              <a:extLst>
                <a:ext uri="{FF2B5EF4-FFF2-40B4-BE49-F238E27FC236}">
                  <a16:creationId xmlns:a16="http://schemas.microsoft.com/office/drawing/2014/main" id="{C4316EB1-ED2E-BDE8-659E-3078A268F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" y="3036"/>
              <a:ext cx="1386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FF33">
                    <a:gamma/>
                    <a:shade val="46275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 i="0">
                  <a:latin typeface="Arial Narrow" panose="020B0604020202020204" pitchFamily="34" charset="0"/>
                </a:rPr>
                <a:t>Accelators</a:t>
              </a:r>
            </a:p>
          </p:txBody>
        </p:sp>
        <p:sp>
          <p:nvSpPr>
            <p:cNvPr id="1048584" name="AutoShape 8">
              <a:extLst>
                <a:ext uri="{FF2B5EF4-FFF2-40B4-BE49-F238E27FC236}">
                  <a16:creationId xmlns:a16="http://schemas.microsoft.com/office/drawing/2014/main" id="{8EE6D45C-79E9-44BB-721D-61C534751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12"/>
              <a:ext cx="1386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FF33">
                    <a:gamma/>
                    <a:shade val="46275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 i="0">
                  <a:latin typeface="Arial Narrow" panose="020B0604020202020204" pitchFamily="34" charset="0"/>
                </a:rPr>
                <a:t>Configurable</a:t>
              </a:r>
              <a:br>
                <a:rPr lang="en-US" altLang="en-US" sz="1800" b="1" i="0">
                  <a:latin typeface="Arial Narrow" panose="020B0604020202020204" pitchFamily="34" charset="0"/>
                </a:rPr>
              </a:br>
              <a:r>
                <a:rPr lang="en-US" altLang="en-US" sz="1800" b="1" i="0">
                  <a:latin typeface="Arial Narrow" panose="020B0604020202020204" pitchFamily="34" charset="0"/>
                </a:rPr>
                <a:t>Accelerators</a:t>
              </a:r>
            </a:p>
          </p:txBody>
        </p:sp>
        <p:sp>
          <p:nvSpPr>
            <p:cNvPr id="1048585" name="AutoShape 9">
              <a:extLst>
                <a:ext uri="{FF2B5EF4-FFF2-40B4-BE49-F238E27FC236}">
                  <a16:creationId xmlns:a16="http://schemas.microsoft.com/office/drawing/2014/main" id="{55B7060C-5911-781C-D1BB-D707CCF7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994"/>
              <a:ext cx="1386" cy="768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66FF33">
                    <a:gamma/>
                    <a:shade val="46275"/>
                    <a:invGamma/>
                  </a:srgbClr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 i="0">
                  <a:latin typeface="Arial Narrow" panose="020B0604020202020204" pitchFamily="34" charset="0"/>
                </a:rPr>
                <a:t>Peripherals</a:t>
              </a:r>
            </a:p>
          </p:txBody>
        </p:sp>
        <p:sp>
          <p:nvSpPr>
            <p:cNvPr id="1048586" name="AutoShape 10">
              <a:extLst>
                <a:ext uri="{FF2B5EF4-FFF2-40B4-BE49-F238E27FC236}">
                  <a16:creationId xmlns:a16="http://schemas.microsoft.com/office/drawing/2014/main" id="{B593812B-6803-8A6C-B07E-5498166F5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178"/>
              <a:ext cx="4698" cy="63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 b="1" i="0">
                  <a:solidFill>
                    <a:schemeClr val="bg1"/>
                  </a:solidFill>
                  <a:latin typeface="Arial Narrow" panose="020B0604020202020204" pitchFamily="34" charset="0"/>
                </a:rPr>
                <a:t>Interconnect Backplane</a:t>
              </a:r>
            </a:p>
          </p:txBody>
        </p:sp>
        <p:sp>
          <p:nvSpPr>
            <p:cNvPr id="1048587" name="Rectangle 11">
              <a:extLst>
                <a:ext uri="{FF2B5EF4-FFF2-40B4-BE49-F238E27FC236}">
                  <a16:creationId xmlns:a16="http://schemas.microsoft.com/office/drawing/2014/main" id="{9DD67B51-8DBE-DF49-207C-FD9B2E927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1992"/>
              <a:ext cx="1404" cy="126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00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588" name="Rectangle 12">
              <a:extLst>
                <a:ext uri="{FF2B5EF4-FFF2-40B4-BE49-F238E27FC236}">
                  <a16:creationId xmlns:a16="http://schemas.microsoft.com/office/drawing/2014/main" id="{F30051D3-03E7-7DCD-7336-7D8A29C73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1998"/>
              <a:ext cx="1404" cy="126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0000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589" name="Rectangle 13">
              <a:extLst>
                <a:ext uri="{FF2B5EF4-FFF2-40B4-BE49-F238E27FC236}">
                  <a16:creationId xmlns:a16="http://schemas.microsoft.com/office/drawing/2014/main" id="{E13B66A5-E29A-F8C0-0A60-B687F49D7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868"/>
              <a:ext cx="1404" cy="126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590" name="Rectangle 14">
              <a:extLst>
                <a:ext uri="{FF2B5EF4-FFF2-40B4-BE49-F238E27FC236}">
                  <a16:creationId xmlns:a16="http://schemas.microsoft.com/office/drawing/2014/main" id="{A436D2F8-7D72-300E-824F-3F180D0B2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844"/>
              <a:ext cx="1404" cy="126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591" name="Rectangle 15">
              <a:extLst>
                <a:ext uri="{FF2B5EF4-FFF2-40B4-BE49-F238E27FC236}">
                  <a16:creationId xmlns:a16="http://schemas.microsoft.com/office/drawing/2014/main" id="{A66D8779-2225-CA8F-345D-979CE076B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826"/>
              <a:ext cx="1404" cy="126"/>
            </a:xfrm>
            <a:prstGeom prst="rect">
              <a:avLst/>
            </a:prstGeom>
            <a:gradFill rotWithShape="0">
              <a:gsLst>
                <a:gs pos="0">
                  <a:srgbClr val="0000CC"/>
                </a:gs>
                <a:gs pos="100000">
                  <a:srgbClr val="66FF33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>
            <a:extLst>
              <a:ext uri="{FF2B5EF4-FFF2-40B4-BE49-F238E27FC236}">
                <a16:creationId xmlns:a16="http://schemas.microsoft.com/office/drawing/2014/main" id="{5F4D2CDD-93D9-5DBC-A1B0-F0123C4DF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US" altLang="en-US"/>
              <a:t>Dealing with Capacitive Cross Talk</a:t>
            </a:r>
          </a:p>
        </p:txBody>
      </p:sp>
      <p:sp>
        <p:nvSpPr>
          <p:cNvPr id="986115" name="Rectangle 3">
            <a:extLst>
              <a:ext uri="{FF2B5EF4-FFF2-40B4-BE49-F238E27FC236}">
                <a16:creationId xmlns:a16="http://schemas.microsoft.com/office/drawing/2014/main" id="{1844A2B4-D998-3D4B-ED13-321046107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7724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Avoid floating nodes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Protect sensitive nodes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Make rise and fall times as large as possible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Differential signaling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Do not run wires together for a long distance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 shielding wires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Use shielding layers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21" name="Rectangle 5">
            <a:extLst>
              <a:ext uri="{FF2B5EF4-FFF2-40B4-BE49-F238E27FC236}">
                <a16:creationId xmlns:a16="http://schemas.microsoft.com/office/drawing/2014/main" id="{1CAAD5A3-73DA-39B6-C271-AF50030FF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altLang="en-US"/>
              <a:t>Shielding</a:t>
            </a:r>
          </a:p>
        </p:txBody>
      </p:sp>
      <p:sp>
        <p:nvSpPr>
          <p:cNvPr id="982025" name="Rectangle 9">
            <a:extLst>
              <a:ext uri="{FF2B5EF4-FFF2-40B4-BE49-F238E27FC236}">
                <a16:creationId xmlns:a16="http://schemas.microsoft.com/office/drawing/2014/main" id="{CA12B7D2-3BE9-40D6-82A4-A515D853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2166938"/>
            <a:ext cx="688975" cy="519112"/>
          </a:xfrm>
          <a:prstGeom prst="rect">
            <a:avLst/>
          </a:prstGeom>
          <a:solidFill>
            <a:srgbClr val="E5E5E5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2026" name="Rectangle 10">
            <a:extLst>
              <a:ext uri="{FF2B5EF4-FFF2-40B4-BE49-F238E27FC236}">
                <a16:creationId xmlns:a16="http://schemas.microsoft.com/office/drawing/2014/main" id="{C90D7EAF-DEB8-F8D0-8374-614C4248E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2166938"/>
            <a:ext cx="688975" cy="519112"/>
          </a:xfrm>
          <a:prstGeom prst="rect">
            <a:avLst/>
          </a:prstGeom>
          <a:solidFill>
            <a:srgbClr val="E5E5E5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2027" name="Rectangle 11">
            <a:extLst>
              <a:ext uri="{FF2B5EF4-FFF2-40B4-BE49-F238E27FC236}">
                <a16:creationId xmlns:a16="http://schemas.microsoft.com/office/drawing/2014/main" id="{E09EA815-B446-05BE-A9F7-B1F0685C5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4211638"/>
            <a:ext cx="688975" cy="519112"/>
          </a:xfrm>
          <a:prstGeom prst="rect">
            <a:avLst/>
          </a:prstGeom>
          <a:solidFill>
            <a:srgbClr val="E5E5E5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2028" name="Rectangle 12">
            <a:extLst>
              <a:ext uri="{FF2B5EF4-FFF2-40B4-BE49-F238E27FC236}">
                <a16:creationId xmlns:a16="http://schemas.microsoft.com/office/drawing/2014/main" id="{5B94AAC8-BB19-9B0A-60D4-B26DE31BD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4211638"/>
            <a:ext cx="688975" cy="519112"/>
          </a:xfrm>
          <a:prstGeom prst="rect">
            <a:avLst/>
          </a:prstGeom>
          <a:solidFill>
            <a:srgbClr val="E5E5E5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2029" name="Rectangle 13">
            <a:extLst>
              <a:ext uri="{FF2B5EF4-FFF2-40B4-BE49-F238E27FC236}">
                <a16:creationId xmlns:a16="http://schemas.microsoft.com/office/drawing/2014/main" id="{FE7B649C-526F-6370-3696-0FF8A149C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2166938"/>
            <a:ext cx="696912" cy="519112"/>
          </a:xfrm>
          <a:prstGeom prst="rect">
            <a:avLst/>
          </a:prstGeom>
          <a:solidFill>
            <a:srgbClr val="E5E5E5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2030" name="Rectangle 14">
            <a:extLst>
              <a:ext uri="{FF2B5EF4-FFF2-40B4-BE49-F238E27FC236}">
                <a16:creationId xmlns:a16="http://schemas.microsoft.com/office/drawing/2014/main" id="{049E0FB8-D088-E7C6-5EF6-8FA25827E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988" y="4211638"/>
            <a:ext cx="696912" cy="519112"/>
          </a:xfrm>
          <a:prstGeom prst="rect">
            <a:avLst/>
          </a:prstGeom>
          <a:solidFill>
            <a:srgbClr val="E5E5E5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2031" name="Line 15">
            <a:extLst>
              <a:ext uri="{FF2B5EF4-FFF2-40B4-BE49-F238E27FC236}">
                <a16:creationId xmlns:a16="http://schemas.microsoft.com/office/drawing/2014/main" id="{2E736D25-308A-6850-53A2-54A5A37CF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413" y="2427288"/>
            <a:ext cx="414337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32" name="Line 16">
            <a:extLst>
              <a:ext uri="{FF2B5EF4-FFF2-40B4-BE49-F238E27FC236}">
                <a16:creationId xmlns:a16="http://schemas.microsoft.com/office/drawing/2014/main" id="{872A8050-4E69-C173-2F0B-733098235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2273300"/>
            <a:ext cx="1587" cy="30797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33" name="Line 17">
            <a:extLst>
              <a:ext uri="{FF2B5EF4-FFF2-40B4-BE49-F238E27FC236}">
                <a16:creationId xmlns:a16="http://schemas.microsoft.com/office/drawing/2014/main" id="{97F44DA2-A521-22CC-DFD4-39024FCB3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2427288"/>
            <a:ext cx="398463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34" name="Line 18">
            <a:extLst>
              <a:ext uri="{FF2B5EF4-FFF2-40B4-BE49-F238E27FC236}">
                <a16:creationId xmlns:a16="http://schemas.microsoft.com/office/drawing/2014/main" id="{77ABC597-9218-583E-7BE4-01DF812D6A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9463" y="2273300"/>
            <a:ext cx="1587" cy="30797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35" name="Line 19">
            <a:extLst>
              <a:ext uri="{FF2B5EF4-FFF2-40B4-BE49-F238E27FC236}">
                <a16:creationId xmlns:a16="http://schemas.microsoft.com/office/drawing/2014/main" id="{C7C4D16A-34C7-B29E-067E-D89684C82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2688" y="3011488"/>
            <a:ext cx="1587" cy="1778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36" name="Line 20">
            <a:extLst>
              <a:ext uri="{FF2B5EF4-FFF2-40B4-BE49-F238E27FC236}">
                <a16:creationId xmlns:a16="http://schemas.microsoft.com/office/drawing/2014/main" id="{0780B4EE-EFEB-C1BB-336A-9337C26C4E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0763" y="3011488"/>
            <a:ext cx="31591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37" name="Line 21">
            <a:extLst>
              <a:ext uri="{FF2B5EF4-FFF2-40B4-BE49-F238E27FC236}">
                <a16:creationId xmlns:a16="http://schemas.microsoft.com/office/drawing/2014/main" id="{7DA6008D-02A5-0A6B-5402-F0BAFDC83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2688" y="2686050"/>
            <a:ext cx="1587" cy="2111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38" name="Line 22">
            <a:extLst>
              <a:ext uri="{FF2B5EF4-FFF2-40B4-BE49-F238E27FC236}">
                <a16:creationId xmlns:a16="http://schemas.microsoft.com/office/drawing/2014/main" id="{3A2B7236-7B3B-F4B1-B187-DA3D7686C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0763" y="2897188"/>
            <a:ext cx="31591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39" name="Line 23">
            <a:extLst>
              <a:ext uri="{FF2B5EF4-FFF2-40B4-BE49-F238E27FC236}">
                <a16:creationId xmlns:a16="http://schemas.microsoft.com/office/drawing/2014/main" id="{BED334A5-B32E-0D8C-FE1F-40B6BDC874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4200" y="3011488"/>
            <a:ext cx="1588" cy="1778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0" name="Line 24">
            <a:extLst>
              <a:ext uri="{FF2B5EF4-FFF2-40B4-BE49-F238E27FC236}">
                <a16:creationId xmlns:a16="http://schemas.microsoft.com/office/drawing/2014/main" id="{36FF258B-4215-ACF9-2D9F-E01C6C3F00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3" y="3011488"/>
            <a:ext cx="31750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1" name="Line 25">
            <a:extLst>
              <a:ext uri="{FF2B5EF4-FFF2-40B4-BE49-F238E27FC236}">
                <a16:creationId xmlns:a16="http://schemas.microsoft.com/office/drawing/2014/main" id="{3BB8337D-0883-F4C8-6585-6EEFDC412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4200" y="2686050"/>
            <a:ext cx="1588" cy="2111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2" name="Line 26">
            <a:extLst>
              <a:ext uri="{FF2B5EF4-FFF2-40B4-BE49-F238E27FC236}">
                <a16:creationId xmlns:a16="http://schemas.microsoft.com/office/drawing/2014/main" id="{35DE59C1-9E34-5E7F-76BB-9B0F548FD5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3" y="2897188"/>
            <a:ext cx="31750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3" name="Line 27">
            <a:extLst>
              <a:ext uri="{FF2B5EF4-FFF2-40B4-BE49-F238E27FC236}">
                <a16:creationId xmlns:a16="http://schemas.microsoft.com/office/drawing/2014/main" id="{35B52F07-F992-933C-42EA-F0236F7DE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6900" y="2427288"/>
            <a:ext cx="406400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4" name="Line 28">
            <a:extLst>
              <a:ext uri="{FF2B5EF4-FFF2-40B4-BE49-F238E27FC236}">
                <a16:creationId xmlns:a16="http://schemas.microsoft.com/office/drawing/2014/main" id="{517A871F-444E-8D02-C431-2FA58FA87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3300" y="2273300"/>
            <a:ext cx="1588" cy="30797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5" name="Line 29">
            <a:extLst>
              <a:ext uri="{FF2B5EF4-FFF2-40B4-BE49-F238E27FC236}">
                <a16:creationId xmlns:a16="http://schemas.microsoft.com/office/drawing/2014/main" id="{636A0241-B33D-2EA1-445F-8556CC947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013" y="2427288"/>
            <a:ext cx="398462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6" name="Line 30">
            <a:extLst>
              <a:ext uri="{FF2B5EF4-FFF2-40B4-BE49-F238E27FC236}">
                <a16:creationId xmlns:a16="http://schemas.microsoft.com/office/drawing/2014/main" id="{7935B01E-56D9-FFC0-D5F9-A17D3373FA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6013" y="2273300"/>
            <a:ext cx="1587" cy="30797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7" name="Line 31">
            <a:extLst>
              <a:ext uri="{FF2B5EF4-FFF2-40B4-BE49-F238E27FC236}">
                <a16:creationId xmlns:a16="http://schemas.microsoft.com/office/drawing/2014/main" id="{7746DC6C-4178-31E0-A1CC-969733C81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413" y="4470400"/>
            <a:ext cx="414337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8" name="Line 32">
            <a:extLst>
              <a:ext uri="{FF2B5EF4-FFF2-40B4-BE49-F238E27FC236}">
                <a16:creationId xmlns:a16="http://schemas.microsoft.com/office/drawing/2014/main" id="{8D8005C0-004B-DB8C-A0FE-4BB5EFD0A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813" y="4316413"/>
            <a:ext cx="1587" cy="30797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49" name="Line 33">
            <a:extLst>
              <a:ext uri="{FF2B5EF4-FFF2-40B4-BE49-F238E27FC236}">
                <a16:creationId xmlns:a16="http://schemas.microsoft.com/office/drawing/2014/main" id="{867E4454-DCAB-8228-71AF-760EBE654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4470400"/>
            <a:ext cx="398463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0" name="Line 34">
            <a:extLst>
              <a:ext uri="{FF2B5EF4-FFF2-40B4-BE49-F238E27FC236}">
                <a16:creationId xmlns:a16="http://schemas.microsoft.com/office/drawing/2014/main" id="{23B6CA69-4C36-88D3-C6D9-8862B3889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9463" y="4316413"/>
            <a:ext cx="1587" cy="30797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1" name="Line 35">
            <a:extLst>
              <a:ext uri="{FF2B5EF4-FFF2-40B4-BE49-F238E27FC236}">
                <a16:creationId xmlns:a16="http://schemas.microsoft.com/office/drawing/2014/main" id="{0934B726-1853-01BD-0991-E707E432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3676650"/>
            <a:ext cx="1587" cy="20955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2" name="Line 36">
            <a:extLst>
              <a:ext uri="{FF2B5EF4-FFF2-40B4-BE49-F238E27FC236}">
                <a16:creationId xmlns:a16="http://schemas.microsoft.com/office/drawing/2014/main" id="{8969134F-75F2-7BC4-EAC4-5CB58BE8EB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0763" y="3886200"/>
            <a:ext cx="31591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3" name="Line 37">
            <a:extLst>
              <a:ext uri="{FF2B5EF4-FFF2-40B4-BE49-F238E27FC236}">
                <a16:creationId xmlns:a16="http://schemas.microsoft.com/office/drawing/2014/main" id="{37523C7F-FCEA-8069-1E44-741826544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4000500"/>
            <a:ext cx="1587" cy="2111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4" name="Line 38">
            <a:extLst>
              <a:ext uri="{FF2B5EF4-FFF2-40B4-BE49-F238E27FC236}">
                <a16:creationId xmlns:a16="http://schemas.microsoft.com/office/drawing/2014/main" id="{76B5CD92-1C6D-FD20-8C75-1B2E002CEA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0763" y="4000500"/>
            <a:ext cx="31591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5" name="Line 39">
            <a:extLst>
              <a:ext uri="{FF2B5EF4-FFF2-40B4-BE49-F238E27FC236}">
                <a16:creationId xmlns:a16="http://schemas.microsoft.com/office/drawing/2014/main" id="{BE68A83C-1943-4102-63A2-1D5F392B5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4722813"/>
            <a:ext cx="1587" cy="1778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6" name="Line 40">
            <a:extLst>
              <a:ext uri="{FF2B5EF4-FFF2-40B4-BE49-F238E27FC236}">
                <a16:creationId xmlns:a16="http://schemas.microsoft.com/office/drawing/2014/main" id="{E32F0641-07BA-4E65-5D49-21CC54280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0763" y="4900613"/>
            <a:ext cx="31591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7" name="Line 41">
            <a:extLst>
              <a:ext uri="{FF2B5EF4-FFF2-40B4-BE49-F238E27FC236}">
                <a16:creationId xmlns:a16="http://schemas.microsoft.com/office/drawing/2014/main" id="{D6F81F05-006A-16EC-5E81-3286CB94D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688" y="5013325"/>
            <a:ext cx="1587" cy="2444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8" name="Line 42">
            <a:extLst>
              <a:ext uri="{FF2B5EF4-FFF2-40B4-BE49-F238E27FC236}">
                <a16:creationId xmlns:a16="http://schemas.microsoft.com/office/drawing/2014/main" id="{55FC08D1-3CF0-A2D3-C43B-7878ECB775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0763" y="5022850"/>
            <a:ext cx="31591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59" name="Line 43">
            <a:extLst>
              <a:ext uri="{FF2B5EF4-FFF2-40B4-BE49-F238E27FC236}">
                <a16:creationId xmlns:a16="http://schemas.microsoft.com/office/drawing/2014/main" id="{79315404-2CBC-73F1-F63E-5E36FDC8E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4722813"/>
            <a:ext cx="1588" cy="1778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0" name="Line 44">
            <a:extLst>
              <a:ext uri="{FF2B5EF4-FFF2-40B4-BE49-F238E27FC236}">
                <a16:creationId xmlns:a16="http://schemas.microsoft.com/office/drawing/2014/main" id="{68AC2771-E232-C3BB-D942-68056D2CB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3" y="4900613"/>
            <a:ext cx="31750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1" name="Line 45">
            <a:extLst>
              <a:ext uri="{FF2B5EF4-FFF2-40B4-BE49-F238E27FC236}">
                <a16:creationId xmlns:a16="http://schemas.microsoft.com/office/drawing/2014/main" id="{F47565E0-29DE-70C9-45B0-9833AEC9A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5013325"/>
            <a:ext cx="1588" cy="24447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2" name="Line 46">
            <a:extLst>
              <a:ext uri="{FF2B5EF4-FFF2-40B4-BE49-F238E27FC236}">
                <a16:creationId xmlns:a16="http://schemas.microsoft.com/office/drawing/2014/main" id="{761630AA-59CC-E325-6461-866712B548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3" y="5022850"/>
            <a:ext cx="3175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3" name="Line 47">
            <a:extLst>
              <a:ext uri="{FF2B5EF4-FFF2-40B4-BE49-F238E27FC236}">
                <a16:creationId xmlns:a16="http://schemas.microsoft.com/office/drawing/2014/main" id="{9CB9C536-2A24-9358-1E9F-13253DA73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3675063"/>
            <a:ext cx="1588" cy="1778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4" name="Line 48">
            <a:extLst>
              <a:ext uri="{FF2B5EF4-FFF2-40B4-BE49-F238E27FC236}">
                <a16:creationId xmlns:a16="http://schemas.microsoft.com/office/drawing/2014/main" id="{F114D120-DD8B-8EE0-21FC-87B31E0AB9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3" y="3886200"/>
            <a:ext cx="3175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5" name="Line 49">
            <a:extLst>
              <a:ext uri="{FF2B5EF4-FFF2-40B4-BE49-F238E27FC236}">
                <a16:creationId xmlns:a16="http://schemas.microsoft.com/office/drawing/2014/main" id="{C0815CB2-73FA-CF5A-CB72-8B2E2CFCD0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4200" y="4000500"/>
            <a:ext cx="1588" cy="2111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6" name="Line 50">
            <a:extLst>
              <a:ext uri="{FF2B5EF4-FFF2-40B4-BE49-F238E27FC236}">
                <a16:creationId xmlns:a16="http://schemas.microsoft.com/office/drawing/2014/main" id="{99652A51-ED06-0E50-8891-6AE1ED6F06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3" y="4000500"/>
            <a:ext cx="3175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7" name="Line 51">
            <a:extLst>
              <a:ext uri="{FF2B5EF4-FFF2-40B4-BE49-F238E27FC236}">
                <a16:creationId xmlns:a16="http://schemas.microsoft.com/office/drawing/2014/main" id="{9B965B85-D37E-6554-208B-23D58084A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6900" y="4470400"/>
            <a:ext cx="406400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8" name="Line 52">
            <a:extLst>
              <a:ext uri="{FF2B5EF4-FFF2-40B4-BE49-F238E27FC236}">
                <a16:creationId xmlns:a16="http://schemas.microsoft.com/office/drawing/2014/main" id="{CC9D79D2-B8B5-5D1E-877C-B5EA4F979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4316413"/>
            <a:ext cx="1588" cy="30797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69" name="Line 53">
            <a:extLst>
              <a:ext uri="{FF2B5EF4-FFF2-40B4-BE49-F238E27FC236}">
                <a16:creationId xmlns:a16="http://schemas.microsoft.com/office/drawing/2014/main" id="{5FA5849A-D63E-D954-8EC9-0C685ECEE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013" y="4470400"/>
            <a:ext cx="398462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70" name="Line 54">
            <a:extLst>
              <a:ext uri="{FF2B5EF4-FFF2-40B4-BE49-F238E27FC236}">
                <a16:creationId xmlns:a16="http://schemas.microsoft.com/office/drawing/2014/main" id="{627A7D0E-0C1C-C971-978F-E1BBD9FF7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013" y="4316413"/>
            <a:ext cx="1587" cy="307975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71" name="Rectangle 55">
            <a:extLst>
              <a:ext uri="{FF2B5EF4-FFF2-40B4-BE49-F238E27FC236}">
                <a16:creationId xmlns:a16="http://schemas.microsoft.com/office/drawing/2014/main" id="{07BDB928-9F35-7387-D191-909D197F7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2276475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982072" name="Rectangle 56">
            <a:extLst>
              <a:ext uri="{FF2B5EF4-FFF2-40B4-BE49-F238E27FC236}">
                <a16:creationId xmlns:a16="http://schemas.microsoft.com/office/drawing/2014/main" id="{972B8B66-4532-C277-67EC-6CE37D34A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8" y="4318000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982073" name="Rectangle 57">
            <a:extLst>
              <a:ext uri="{FF2B5EF4-FFF2-40B4-BE49-F238E27FC236}">
                <a16:creationId xmlns:a16="http://schemas.microsoft.com/office/drawing/2014/main" id="{4B5809E9-6602-3D2D-18B9-1368EA8F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8" y="1371600"/>
            <a:ext cx="1092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Shielding</a:t>
            </a:r>
            <a:endParaRPr lang="en-US" altLang="en-US"/>
          </a:p>
        </p:txBody>
      </p:sp>
      <p:sp>
        <p:nvSpPr>
          <p:cNvPr id="982074" name="Rectangle 58">
            <a:extLst>
              <a:ext uri="{FF2B5EF4-FFF2-40B4-BE49-F238E27FC236}">
                <a16:creationId xmlns:a16="http://schemas.microsoft.com/office/drawing/2014/main" id="{94B60A5E-5D11-9DE7-C86E-3A697EB41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175" y="1665288"/>
            <a:ext cx="4873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100" i="0">
                <a:solidFill>
                  <a:srgbClr val="000000"/>
                </a:solidFill>
              </a:rPr>
              <a:t>wire</a:t>
            </a:r>
            <a:endParaRPr lang="en-US" altLang="en-US"/>
          </a:p>
        </p:txBody>
      </p:sp>
      <p:sp>
        <p:nvSpPr>
          <p:cNvPr id="982075" name="Rectangle 59">
            <a:extLst>
              <a:ext uri="{FF2B5EF4-FFF2-40B4-BE49-F238E27FC236}">
                <a16:creationId xmlns:a16="http://schemas.microsoft.com/office/drawing/2014/main" id="{F83147BA-85B3-A9EB-7FAE-C7A533335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5307013"/>
            <a:ext cx="1239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000000"/>
                </a:solidFill>
              </a:rPr>
              <a:t>Substrate (</a:t>
            </a:r>
            <a:endParaRPr lang="en-US" altLang="en-US"/>
          </a:p>
        </p:txBody>
      </p:sp>
      <p:sp>
        <p:nvSpPr>
          <p:cNvPr id="982076" name="Rectangle 60">
            <a:extLst>
              <a:ext uri="{FF2B5EF4-FFF2-40B4-BE49-F238E27FC236}">
                <a16:creationId xmlns:a16="http://schemas.microsoft.com/office/drawing/2014/main" id="{6CE02D64-8A86-9098-B975-74B3FBC3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5307013"/>
            <a:ext cx="56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GND</a:t>
            </a:r>
            <a:endParaRPr lang="en-US" altLang="en-US"/>
          </a:p>
        </p:txBody>
      </p:sp>
      <p:sp>
        <p:nvSpPr>
          <p:cNvPr id="982077" name="Rectangle 61">
            <a:extLst>
              <a:ext uri="{FF2B5EF4-FFF2-40B4-BE49-F238E27FC236}">
                <a16:creationId xmlns:a16="http://schemas.microsoft.com/office/drawing/2014/main" id="{D27A9E14-9C3B-CA2A-9DF7-8D7083F5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8" y="5307013"/>
            <a:ext cx="84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000000"/>
                </a:solidFill>
              </a:rPr>
              <a:t>)</a:t>
            </a:r>
            <a:endParaRPr lang="en-US" altLang="en-US"/>
          </a:p>
        </p:txBody>
      </p:sp>
      <p:sp>
        <p:nvSpPr>
          <p:cNvPr id="982078" name="Rectangle 62">
            <a:extLst>
              <a:ext uri="{FF2B5EF4-FFF2-40B4-BE49-F238E27FC236}">
                <a16:creationId xmlns:a16="http://schemas.microsoft.com/office/drawing/2014/main" id="{A1C6B3ED-F8E1-93E6-8AFE-759107858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159125"/>
            <a:ext cx="1047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000000"/>
                </a:solidFill>
              </a:rPr>
              <a:t>Shielding</a:t>
            </a:r>
            <a:endParaRPr lang="en-US" altLang="en-US"/>
          </a:p>
        </p:txBody>
      </p:sp>
      <p:sp>
        <p:nvSpPr>
          <p:cNvPr id="982079" name="Rectangle 63">
            <a:extLst>
              <a:ext uri="{FF2B5EF4-FFF2-40B4-BE49-F238E27FC236}">
                <a16:creationId xmlns:a16="http://schemas.microsoft.com/office/drawing/2014/main" id="{D89BB0CA-555A-4635-741B-24833BC9C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3451225"/>
            <a:ext cx="54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 i="0">
                <a:solidFill>
                  <a:srgbClr val="000000"/>
                </a:solidFill>
              </a:rPr>
              <a:t>layer</a:t>
            </a:r>
            <a:endParaRPr lang="en-US" altLang="en-US"/>
          </a:p>
        </p:txBody>
      </p:sp>
      <p:sp>
        <p:nvSpPr>
          <p:cNvPr id="982080" name="Line 64">
            <a:extLst>
              <a:ext uri="{FF2B5EF4-FFF2-40B4-BE49-F238E27FC236}">
                <a16:creationId xmlns:a16="http://schemas.microsoft.com/office/drawing/2014/main" id="{AFD8BA44-6D96-DB93-E446-3B7861950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013" y="5257800"/>
            <a:ext cx="5103812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81" name="Rectangle 65">
            <a:extLst>
              <a:ext uri="{FF2B5EF4-FFF2-40B4-BE49-F238E27FC236}">
                <a16:creationId xmlns:a16="http://schemas.microsoft.com/office/drawing/2014/main" id="{18B57E22-1407-EF0B-58AC-308E29F62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3165475"/>
            <a:ext cx="5103812" cy="511175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2082" name="Rectangle 66">
            <a:extLst>
              <a:ext uri="{FF2B5EF4-FFF2-40B4-BE49-F238E27FC236}">
                <a16:creationId xmlns:a16="http://schemas.microsoft.com/office/drawing/2014/main" id="{99D8B0F9-E110-6C38-8EA9-D8346A0BF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50" y="323532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000">
                <a:solidFill>
                  <a:srgbClr val="FFFFFF"/>
                </a:solidFill>
              </a:rPr>
              <a:t>V</a:t>
            </a:r>
            <a:endParaRPr lang="en-US" altLang="en-US"/>
          </a:p>
        </p:txBody>
      </p:sp>
      <p:sp>
        <p:nvSpPr>
          <p:cNvPr id="982083" name="Rectangle 67">
            <a:extLst>
              <a:ext uri="{FF2B5EF4-FFF2-40B4-BE49-F238E27FC236}">
                <a16:creationId xmlns:a16="http://schemas.microsoft.com/office/drawing/2014/main" id="{5C8C4997-8433-6F45-40E7-7B60BF6F2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3365500"/>
            <a:ext cx="276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FFFFFF"/>
                </a:solidFill>
              </a:rPr>
              <a:t>DD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Rectangle 2">
            <a:extLst>
              <a:ext uri="{FF2B5EF4-FFF2-40B4-BE49-F238E27FC236}">
                <a16:creationId xmlns:a16="http://schemas.microsoft.com/office/drawing/2014/main" id="{E125B7E3-E6A3-B8F6-BCC0-00CABEAD9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 sz="4000"/>
              <a:t>Cross Talk and Performance</a:t>
            </a:r>
          </a:p>
        </p:txBody>
      </p:sp>
      <p:grpSp>
        <p:nvGrpSpPr>
          <p:cNvPr id="940035" name="Group 3">
            <a:extLst>
              <a:ext uri="{FF2B5EF4-FFF2-40B4-BE49-F238E27FC236}">
                <a16:creationId xmlns:a16="http://schemas.microsoft.com/office/drawing/2014/main" id="{FAE14512-1881-0539-CD78-ED54C4152E5A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3157538"/>
            <a:ext cx="352425" cy="500062"/>
            <a:chOff x="733" y="1988"/>
            <a:chExt cx="215" cy="315"/>
          </a:xfrm>
        </p:grpSpPr>
        <p:sp>
          <p:nvSpPr>
            <p:cNvPr id="940036" name="Freeform 4">
              <a:extLst>
                <a:ext uri="{FF2B5EF4-FFF2-40B4-BE49-F238E27FC236}">
                  <a16:creationId xmlns:a16="http://schemas.microsoft.com/office/drawing/2014/main" id="{8C1173A4-B68C-CBBE-1E29-74D266F4D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998"/>
              <a:ext cx="202" cy="296"/>
            </a:xfrm>
            <a:custGeom>
              <a:avLst/>
              <a:gdLst>
                <a:gd name="T0" fmla="*/ 405 w 405"/>
                <a:gd name="T1" fmla="*/ 295 h 592"/>
                <a:gd name="T2" fmla="*/ 0 w 405"/>
                <a:gd name="T3" fmla="*/ 0 h 592"/>
                <a:gd name="T4" fmla="*/ 0 w 405"/>
                <a:gd name="T5" fmla="*/ 592 h 592"/>
                <a:gd name="T6" fmla="*/ 405 w 405"/>
                <a:gd name="T7" fmla="*/ 29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592">
                  <a:moveTo>
                    <a:pt x="405" y="295"/>
                  </a:moveTo>
                  <a:lnTo>
                    <a:pt x="0" y="0"/>
                  </a:lnTo>
                  <a:lnTo>
                    <a:pt x="0" y="592"/>
                  </a:lnTo>
                  <a:lnTo>
                    <a:pt x="405" y="2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37" name="Freeform 5">
              <a:extLst>
                <a:ext uri="{FF2B5EF4-FFF2-40B4-BE49-F238E27FC236}">
                  <a16:creationId xmlns:a16="http://schemas.microsoft.com/office/drawing/2014/main" id="{08AED663-2F62-0A21-98F2-50F859C38B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" y="1988"/>
              <a:ext cx="215" cy="315"/>
            </a:xfrm>
            <a:custGeom>
              <a:avLst/>
              <a:gdLst>
                <a:gd name="T0" fmla="*/ 16 w 429"/>
                <a:gd name="T1" fmla="*/ 11 h 630"/>
                <a:gd name="T2" fmla="*/ 0 w 429"/>
                <a:gd name="T3" fmla="*/ 0 h 630"/>
                <a:gd name="T4" fmla="*/ 0 w 429"/>
                <a:gd name="T5" fmla="*/ 19 h 630"/>
                <a:gd name="T6" fmla="*/ 0 w 429"/>
                <a:gd name="T7" fmla="*/ 611 h 630"/>
                <a:gd name="T8" fmla="*/ 0 w 429"/>
                <a:gd name="T9" fmla="*/ 630 h 630"/>
                <a:gd name="T10" fmla="*/ 16 w 429"/>
                <a:gd name="T11" fmla="*/ 619 h 630"/>
                <a:gd name="T12" fmla="*/ 420 w 429"/>
                <a:gd name="T13" fmla="*/ 322 h 630"/>
                <a:gd name="T14" fmla="*/ 429 w 429"/>
                <a:gd name="T15" fmla="*/ 314 h 630"/>
                <a:gd name="T16" fmla="*/ 420 w 429"/>
                <a:gd name="T17" fmla="*/ 306 h 630"/>
                <a:gd name="T18" fmla="*/ 16 w 429"/>
                <a:gd name="T19" fmla="*/ 11 h 630"/>
                <a:gd name="T20" fmla="*/ 409 w 429"/>
                <a:gd name="T21" fmla="*/ 322 h 630"/>
                <a:gd name="T22" fmla="*/ 414 w 429"/>
                <a:gd name="T23" fmla="*/ 314 h 630"/>
                <a:gd name="T24" fmla="*/ 409 w 429"/>
                <a:gd name="T25" fmla="*/ 306 h 630"/>
                <a:gd name="T26" fmla="*/ 5 w 429"/>
                <a:gd name="T27" fmla="*/ 603 h 630"/>
                <a:gd name="T28" fmla="*/ 9 w 429"/>
                <a:gd name="T29" fmla="*/ 611 h 630"/>
                <a:gd name="T30" fmla="*/ 19 w 429"/>
                <a:gd name="T31" fmla="*/ 611 h 630"/>
                <a:gd name="T32" fmla="*/ 19 w 429"/>
                <a:gd name="T33" fmla="*/ 19 h 630"/>
                <a:gd name="T34" fmla="*/ 9 w 429"/>
                <a:gd name="T35" fmla="*/ 19 h 630"/>
                <a:gd name="T36" fmla="*/ 5 w 429"/>
                <a:gd name="T37" fmla="*/ 27 h 630"/>
                <a:gd name="T38" fmla="*/ 409 w 429"/>
                <a:gd name="T39" fmla="*/ 3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9" h="630">
                  <a:moveTo>
                    <a:pt x="16" y="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0" y="322"/>
                  </a:lnTo>
                  <a:lnTo>
                    <a:pt x="429" y="314"/>
                  </a:lnTo>
                  <a:lnTo>
                    <a:pt x="420" y="306"/>
                  </a:lnTo>
                  <a:lnTo>
                    <a:pt x="16" y="11"/>
                  </a:lnTo>
                  <a:close/>
                  <a:moveTo>
                    <a:pt x="409" y="322"/>
                  </a:moveTo>
                  <a:lnTo>
                    <a:pt x="414" y="314"/>
                  </a:lnTo>
                  <a:lnTo>
                    <a:pt x="409" y="306"/>
                  </a:lnTo>
                  <a:lnTo>
                    <a:pt x="5" y="603"/>
                  </a:lnTo>
                  <a:lnTo>
                    <a:pt x="9" y="611"/>
                  </a:lnTo>
                  <a:lnTo>
                    <a:pt x="19" y="611"/>
                  </a:lnTo>
                  <a:lnTo>
                    <a:pt x="19" y="19"/>
                  </a:lnTo>
                  <a:lnTo>
                    <a:pt x="9" y="19"/>
                  </a:lnTo>
                  <a:lnTo>
                    <a:pt x="5" y="27"/>
                  </a:lnTo>
                  <a:lnTo>
                    <a:pt x="409" y="32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0038" name="Group 6">
            <a:extLst>
              <a:ext uri="{FF2B5EF4-FFF2-40B4-BE49-F238E27FC236}">
                <a16:creationId xmlns:a16="http://schemas.microsoft.com/office/drawing/2014/main" id="{D6645825-E1DE-23D8-93FA-AB486B0A9D82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2508250"/>
            <a:ext cx="352425" cy="500063"/>
            <a:chOff x="733" y="1579"/>
            <a:chExt cx="215" cy="315"/>
          </a:xfrm>
        </p:grpSpPr>
        <p:sp>
          <p:nvSpPr>
            <p:cNvPr id="940039" name="Freeform 7">
              <a:extLst>
                <a:ext uri="{FF2B5EF4-FFF2-40B4-BE49-F238E27FC236}">
                  <a16:creationId xmlns:a16="http://schemas.microsoft.com/office/drawing/2014/main" id="{BE5B75B9-EE81-E55D-0E82-23BEB6BD1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588"/>
              <a:ext cx="202" cy="296"/>
            </a:xfrm>
            <a:custGeom>
              <a:avLst/>
              <a:gdLst>
                <a:gd name="T0" fmla="*/ 405 w 405"/>
                <a:gd name="T1" fmla="*/ 295 h 592"/>
                <a:gd name="T2" fmla="*/ 0 w 405"/>
                <a:gd name="T3" fmla="*/ 0 h 592"/>
                <a:gd name="T4" fmla="*/ 0 w 405"/>
                <a:gd name="T5" fmla="*/ 592 h 592"/>
                <a:gd name="T6" fmla="*/ 405 w 405"/>
                <a:gd name="T7" fmla="*/ 29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592">
                  <a:moveTo>
                    <a:pt x="405" y="295"/>
                  </a:moveTo>
                  <a:lnTo>
                    <a:pt x="0" y="0"/>
                  </a:lnTo>
                  <a:lnTo>
                    <a:pt x="0" y="592"/>
                  </a:lnTo>
                  <a:lnTo>
                    <a:pt x="405" y="295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40" name="Freeform 8">
              <a:extLst>
                <a:ext uri="{FF2B5EF4-FFF2-40B4-BE49-F238E27FC236}">
                  <a16:creationId xmlns:a16="http://schemas.microsoft.com/office/drawing/2014/main" id="{E6AAE7C8-6C8F-1499-95BE-B4E35BF982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" y="1579"/>
              <a:ext cx="215" cy="315"/>
            </a:xfrm>
            <a:custGeom>
              <a:avLst/>
              <a:gdLst>
                <a:gd name="T0" fmla="*/ 16 w 429"/>
                <a:gd name="T1" fmla="*/ 11 h 630"/>
                <a:gd name="T2" fmla="*/ 0 w 429"/>
                <a:gd name="T3" fmla="*/ 0 h 630"/>
                <a:gd name="T4" fmla="*/ 0 w 429"/>
                <a:gd name="T5" fmla="*/ 19 h 630"/>
                <a:gd name="T6" fmla="*/ 0 w 429"/>
                <a:gd name="T7" fmla="*/ 611 h 630"/>
                <a:gd name="T8" fmla="*/ 0 w 429"/>
                <a:gd name="T9" fmla="*/ 630 h 630"/>
                <a:gd name="T10" fmla="*/ 16 w 429"/>
                <a:gd name="T11" fmla="*/ 619 h 630"/>
                <a:gd name="T12" fmla="*/ 420 w 429"/>
                <a:gd name="T13" fmla="*/ 322 h 630"/>
                <a:gd name="T14" fmla="*/ 429 w 429"/>
                <a:gd name="T15" fmla="*/ 314 h 630"/>
                <a:gd name="T16" fmla="*/ 420 w 429"/>
                <a:gd name="T17" fmla="*/ 307 h 630"/>
                <a:gd name="T18" fmla="*/ 16 w 429"/>
                <a:gd name="T19" fmla="*/ 11 h 630"/>
                <a:gd name="T20" fmla="*/ 409 w 429"/>
                <a:gd name="T21" fmla="*/ 322 h 630"/>
                <a:gd name="T22" fmla="*/ 414 w 429"/>
                <a:gd name="T23" fmla="*/ 314 h 630"/>
                <a:gd name="T24" fmla="*/ 409 w 429"/>
                <a:gd name="T25" fmla="*/ 307 h 630"/>
                <a:gd name="T26" fmla="*/ 5 w 429"/>
                <a:gd name="T27" fmla="*/ 603 h 630"/>
                <a:gd name="T28" fmla="*/ 9 w 429"/>
                <a:gd name="T29" fmla="*/ 611 h 630"/>
                <a:gd name="T30" fmla="*/ 19 w 429"/>
                <a:gd name="T31" fmla="*/ 611 h 630"/>
                <a:gd name="T32" fmla="*/ 19 w 429"/>
                <a:gd name="T33" fmla="*/ 19 h 630"/>
                <a:gd name="T34" fmla="*/ 9 w 429"/>
                <a:gd name="T35" fmla="*/ 19 h 630"/>
                <a:gd name="T36" fmla="*/ 5 w 429"/>
                <a:gd name="T37" fmla="*/ 27 h 630"/>
                <a:gd name="T38" fmla="*/ 409 w 429"/>
                <a:gd name="T39" fmla="*/ 3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9" h="630">
                  <a:moveTo>
                    <a:pt x="16" y="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0" y="322"/>
                  </a:lnTo>
                  <a:lnTo>
                    <a:pt x="429" y="314"/>
                  </a:lnTo>
                  <a:lnTo>
                    <a:pt x="420" y="307"/>
                  </a:lnTo>
                  <a:lnTo>
                    <a:pt x="16" y="11"/>
                  </a:lnTo>
                  <a:close/>
                  <a:moveTo>
                    <a:pt x="409" y="322"/>
                  </a:moveTo>
                  <a:lnTo>
                    <a:pt x="414" y="314"/>
                  </a:lnTo>
                  <a:lnTo>
                    <a:pt x="409" y="307"/>
                  </a:lnTo>
                  <a:lnTo>
                    <a:pt x="5" y="603"/>
                  </a:lnTo>
                  <a:lnTo>
                    <a:pt x="9" y="611"/>
                  </a:lnTo>
                  <a:lnTo>
                    <a:pt x="19" y="611"/>
                  </a:lnTo>
                  <a:lnTo>
                    <a:pt x="19" y="19"/>
                  </a:lnTo>
                  <a:lnTo>
                    <a:pt x="9" y="19"/>
                  </a:lnTo>
                  <a:lnTo>
                    <a:pt x="5" y="27"/>
                  </a:lnTo>
                  <a:lnTo>
                    <a:pt x="409" y="322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41" name="Oval 9">
            <a:extLst>
              <a:ext uri="{FF2B5EF4-FFF2-40B4-BE49-F238E27FC236}">
                <a16:creationId xmlns:a16="http://schemas.microsoft.com/office/drawing/2014/main" id="{BBED58AA-722E-A5CB-AA08-7CD818E4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88" y="3365500"/>
            <a:ext cx="98425" cy="95250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0042" name="Oval 10">
            <a:extLst>
              <a:ext uri="{FF2B5EF4-FFF2-40B4-BE49-F238E27FC236}">
                <a16:creationId xmlns:a16="http://schemas.microsoft.com/office/drawing/2014/main" id="{9C871872-80F9-07C6-95CD-1EF452514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50" y="2706688"/>
            <a:ext cx="98425" cy="96837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0043" name="Group 11">
            <a:extLst>
              <a:ext uri="{FF2B5EF4-FFF2-40B4-BE49-F238E27FC236}">
                <a16:creationId xmlns:a16="http://schemas.microsoft.com/office/drawing/2014/main" id="{6D4EA2B0-22F9-77DC-66EF-C5DCA58E991C}"/>
              </a:ext>
            </a:extLst>
          </p:cNvPr>
          <p:cNvGrpSpPr>
            <a:grpSpLocks/>
          </p:cNvGrpSpPr>
          <p:nvPr/>
        </p:nvGrpSpPr>
        <p:grpSpPr bwMode="auto">
          <a:xfrm>
            <a:off x="1193800" y="1851025"/>
            <a:ext cx="354013" cy="500063"/>
            <a:chOff x="733" y="1164"/>
            <a:chExt cx="216" cy="315"/>
          </a:xfrm>
        </p:grpSpPr>
        <p:sp>
          <p:nvSpPr>
            <p:cNvPr id="940044" name="Freeform 12">
              <a:extLst>
                <a:ext uri="{FF2B5EF4-FFF2-40B4-BE49-F238E27FC236}">
                  <a16:creationId xmlns:a16="http://schemas.microsoft.com/office/drawing/2014/main" id="{644ED6F2-0649-C1DB-C67A-DBAEA2507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1174"/>
              <a:ext cx="203" cy="296"/>
            </a:xfrm>
            <a:custGeom>
              <a:avLst/>
              <a:gdLst>
                <a:gd name="T0" fmla="*/ 406 w 406"/>
                <a:gd name="T1" fmla="*/ 297 h 592"/>
                <a:gd name="T2" fmla="*/ 0 w 406"/>
                <a:gd name="T3" fmla="*/ 0 h 592"/>
                <a:gd name="T4" fmla="*/ 0 w 406"/>
                <a:gd name="T5" fmla="*/ 592 h 592"/>
                <a:gd name="T6" fmla="*/ 406 w 406"/>
                <a:gd name="T7" fmla="*/ 297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2">
                  <a:moveTo>
                    <a:pt x="406" y="297"/>
                  </a:moveTo>
                  <a:lnTo>
                    <a:pt x="0" y="0"/>
                  </a:lnTo>
                  <a:lnTo>
                    <a:pt x="0" y="592"/>
                  </a:lnTo>
                  <a:lnTo>
                    <a:pt x="406" y="29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45" name="Freeform 13">
              <a:extLst>
                <a:ext uri="{FF2B5EF4-FFF2-40B4-BE49-F238E27FC236}">
                  <a16:creationId xmlns:a16="http://schemas.microsoft.com/office/drawing/2014/main" id="{498CCC99-2AC5-F2CB-3090-2DC78E877B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" y="1164"/>
              <a:ext cx="216" cy="315"/>
            </a:xfrm>
            <a:custGeom>
              <a:avLst/>
              <a:gdLst>
                <a:gd name="T0" fmla="*/ 16 w 431"/>
                <a:gd name="T1" fmla="*/ 11 h 630"/>
                <a:gd name="T2" fmla="*/ 0 w 431"/>
                <a:gd name="T3" fmla="*/ 0 h 630"/>
                <a:gd name="T4" fmla="*/ 0 w 431"/>
                <a:gd name="T5" fmla="*/ 19 h 630"/>
                <a:gd name="T6" fmla="*/ 0 w 431"/>
                <a:gd name="T7" fmla="*/ 611 h 630"/>
                <a:gd name="T8" fmla="*/ 0 w 431"/>
                <a:gd name="T9" fmla="*/ 630 h 630"/>
                <a:gd name="T10" fmla="*/ 16 w 431"/>
                <a:gd name="T11" fmla="*/ 619 h 630"/>
                <a:gd name="T12" fmla="*/ 422 w 431"/>
                <a:gd name="T13" fmla="*/ 324 h 630"/>
                <a:gd name="T14" fmla="*/ 431 w 431"/>
                <a:gd name="T15" fmla="*/ 316 h 630"/>
                <a:gd name="T16" fmla="*/ 422 w 431"/>
                <a:gd name="T17" fmla="*/ 308 h 630"/>
                <a:gd name="T18" fmla="*/ 16 w 431"/>
                <a:gd name="T19" fmla="*/ 11 h 630"/>
                <a:gd name="T20" fmla="*/ 410 w 431"/>
                <a:gd name="T21" fmla="*/ 324 h 630"/>
                <a:gd name="T22" fmla="*/ 415 w 431"/>
                <a:gd name="T23" fmla="*/ 316 h 630"/>
                <a:gd name="T24" fmla="*/ 410 w 431"/>
                <a:gd name="T25" fmla="*/ 308 h 630"/>
                <a:gd name="T26" fmla="*/ 5 w 431"/>
                <a:gd name="T27" fmla="*/ 603 h 630"/>
                <a:gd name="T28" fmla="*/ 9 w 431"/>
                <a:gd name="T29" fmla="*/ 611 h 630"/>
                <a:gd name="T30" fmla="*/ 19 w 431"/>
                <a:gd name="T31" fmla="*/ 611 h 630"/>
                <a:gd name="T32" fmla="*/ 19 w 431"/>
                <a:gd name="T33" fmla="*/ 19 h 630"/>
                <a:gd name="T34" fmla="*/ 9 w 431"/>
                <a:gd name="T35" fmla="*/ 19 h 630"/>
                <a:gd name="T36" fmla="*/ 5 w 431"/>
                <a:gd name="T37" fmla="*/ 27 h 630"/>
                <a:gd name="T38" fmla="*/ 410 w 431"/>
                <a:gd name="T39" fmla="*/ 32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1" h="630">
                  <a:moveTo>
                    <a:pt x="16" y="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2" y="324"/>
                  </a:lnTo>
                  <a:lnTo>
                    <a:pt x="431" y="316"/>
                  </a:lnTo>
                  <a:lnTo>
                    <a:pt x="422" y="308"/>
                  </a:lnTo>
                  <a:lnTo>
                    <a:pt x="16" y="11"/>
                  </a:lnTo>
                  <a:close/>
                  <a:moveTo>
                    <a:pt x="410" y="324"/>
                  </a:moveTo>
                  <a:lnTo>
                    <a:pt x="415" y="316"/>
                  </a:lnTo>
                  <a:lnTo>
                    <a:pt x="410" y="308"/>
                  </a:lnTo>
                  <a:lnTo>
                    <a:pt x="5" y="603"/>
                  </a:lnTo>
                  <a:lnTo>
                    <a:pt x="9" y="611"/>
                  </a:lnTo>
                  <a:lnTo>
                    <a:pt x="19" y="611"/>
                  </a:lnTo>
                  <a:lnTo>
                    <a:pt x="19" y="19"/>
                  </a:lnTo>
                  <a:lnTo>
                    <a:pt x="9" y="19"/>
                  </a:lnTo>
                  <a:lnTo>
                    <a:pt x="5" y="27"/>
                  </a:lnTo>
                  <a:lnTo>
                    <a:pt x="410" y="3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46" name="Oval 14">
            <a:extLst>
              <a:ext uri="{FF2B5EF4-FFF2-40B4-BE49-F238E27FC236}">
                <a16:creationId xmlns:a16="http://schemas.microsoft.com/office/drawing/2014/main" id="{9B22EB6E-094A-816F-2EBC-3127D4389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38" y="2051050"/>
            <a:ext cx="98425" cy="96838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0047" name="Rectangle 15">
            <a:extLst>
              <a:ext uri="{FF2B5EF4-FFF2-40B4-BE49-F238E27FC236}">
                <a16:creationId xmlns:a16="http://schemas.microsoft.com/office/drawing/2014/main" id="{A9EE22C7-4920-495A-BEDF-48233F696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1495425"/>
            <a:ext cx="19050" cy="600075"/>
          </a:xfrm>
          <a:prstGeom prst="rect">
            <a:avLst/>
          </a:prstGeom>
          <a:noFill/>
          <a:ln w="19050">
            <a:solidFill>
              <a:srgbClr val="CC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0048" name="Group 16">
            <a:extLst>
              <a:ext uri="{FF2B5EF4-FFF2-40B4-BE49-F238E27FC236}">
                <a16:creationId xmlns:a16="http://schemas.microsoft.com/office/drawing/2014/main" id="{99611EE5-112D-6907-C0E5-A0EBF3A33453}"/>
              </a:ext>
            </a:extLst>
          </p:cNvPr>
          <p:cNvGrpSpPr>
            <a:grpSpLocks/>
          </p:cNvGrpSpPr>
          <p:nvPr/>
        </p:nvGrpSpPr>
        <p:grpSpPr bwMode="auto">
          <a:xfrm>
            <a:off x="3373438" y="1219200"/>
            <a:ext cx="354012" cy="500063"/>
            <a:chOff x="2629" y="765"/>
            <a:chExt cx="215" cy="315"/>
          </a:xfrm>
        </p:grpSpPr>
        <p:sp>
          <p:nvSpPr>
            <p:cNvPr id="940049" name="Freeform 17">
              <a:extLst>
                <a:ext uri="{FF2B5EF4-FFF2-40B4-BE49-F238E27FC236}">
                  <a16:creationId xmlns:a16="http://schemas.microsoft.com/office/drawing/2014/main" id="{EEB99EC3-6844-CA18-6698-64034FFA5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" y="774"/>
              <a:ext cx="203" cy="296"/>
            </a:xfrm>
            <a:custGeom>
              <a:avLst/>
              <a:gdLst>
                <a:gd name="T0" fmla="*/ 406 w 406"/>
                <a:gd name="T1" fmla="*/ 297 h 592"/>
                <a:gd name="T2" fmla="*/ 0 w 406"/>
                <a:gd name="T3" fmla="*/ 0 h 592"/>
                <a:gd name="T4" fmla="*/ 0 w 406"/>
                <a:gd name="T5" fmla="*/ 592 h 592"/>
                <a:gd name="T6" fmla="*/ 406 w 406"/>
                <a:gd name="T7" fmla="*/ 297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2">
                  <a:moveTo>
                    <a:pt x="406" y="297"/>
                  </a:moveTo>
                  <a:lnTo>
                    <a:pt x="0" y="0"/>
                  </a:lnTo>
                  <a:lnTo>
                    <a:pt x="0" y="592"/>
                  </a:lnTo>
                  <a:lnTo>
                    <a:pt x="406" y="29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50" name="Freeform 18">
              <a:extLst>
                <a:ext uri="{FF2B5EF4-FFF2-40B4-BE49-F238E27FC236}">
                  <a16:creationId xmlns:a16="http://schemas.microsoft.com/office/drawing/2014/main" id="{9BBBCFE4-DE8D-8333-3665-56F23EAD58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9" y="765"/>
              <a:ext cx="215" cy="315"/>
            </a:xfrm>
            <a:custGeom>
              <a:avLst/>
              <a:gdLst>
                <a:gd name="T0" fmla="*/ 16 w 432"/>
                <a:gd name="T1" fmla="*/ 11 h 630"/>
                <a:gd name="T2" fmla="*/ 0 w 432"/>
                <a:gd name="T3" fmla="*/ 0 h 630"/>
                <a:gd name="T4" fmla="*/ 0 w 432"/>
                <a:gd name="T5" fmla="*/ 19 h 630"/>
                <a:gd name="T6" fmla="*/ 0 w 432"/>
                <a:gd name="T7" fmla="*/ 611 h 630"/>
                <a:gd name="T8" fmla="*/ 0 w 432"/>
                <a:gd name="T9" fmla="*/ 630 h 630"/>
                <a:gd name="T10" fmla="*/ 16 w 432"/>
                <a:gd name="T11" fmla="*/ 619 h 630"/>
                <a:gd name="T12" fmla="*/ 422 w 432"/>
                <a:gd name="T13" fmla="*/ 324 h 630"/>
                <a:gd name="T14" fmla="*/ 432 w 432"/>
                <a:gd name="T15" fmla="*/ 316 h 630"/>
                <a:gd name="T16" fmla="*/ 422 w 432"/>
                <a:gd name="T17" fmla="*/ 308 h 630"/>
                <a:gd name="T18" fmla="*/ 16 w 432"/>
                <a:gd name="T19" fmla="*/ 11 h 630"/>
                <a:gd name="T20" fmla="*/ 411 w 432"/>
                <a:gd name="T21" fmla="*/ 324 h 630"/>
                <a:gd name="T22" fmla="*/ 416 w 432"/>
                <a:gd name="T23" fmla="*/ 316 h 630"/>
                <a:gd name="T24" fmla="*/ 411 w 432"/>
                <a:gd name="T25" fmla="*/ 308 h 630"/>
                <a:gd name="T26" fmla="*/ 5 w 432"/>
                <a:gd name="T27" fmla="*/ 603 h 630"/>
                <a:gd name="T28" fmla="*/ 10 w 432"/>
                <a:gd name="T29" fmla="*/ 611 h 630"/>
                <a:gd name="T30" fmla="*/ 19 w 432"/>
                <a:gd name="T31" fmla="*/ 611 h 630"/>
                <a:gd name="T32" fmla="*/ 19 w 432"/>
                <a:gd name="T33" fmla="*/ 19 h 630"/>
                <a:gd name="T34" fmla="*/ 10 w 432"/>
                <a:gd name="T35" fmla="*/ 19 h 630"/>
                <a:gd name="T36" fmla="*/ 5 w 432"/>
                <a:gd name="T37" fmla="*/ 27 h 630"/>
                <a:gd name="T38" fmla="*/ 411 w 432"/>
                <a:gd name="T39" fmla="*/ 32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2" h="630">
                  <a:moveTo>
                    <a:pt x="16" y="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2" y="324"/>
                  </a:lnTo>
                  <a:lnTo>
                    <a:pt x="432" y="316"/>
                  </a:lnTo>
                  <a:lnTo>
                    <a:pt x="422" y="308"/>
                  </a:lnTo>
                  <a:lnTo>
                    <a:pt x="16" y="11"/>
                  </a:lnTo>
                  <a:close/>
                  <a:moveTo>
                    <a:pt x="411" y="324"/>
                  </a:moveTo>
                  <a:lnTo>
                    <a:pt x="416" y="316"/>
                  </a:lnTo>
                  <a:lnTo>
                    <a:pt x="411" y="308"/>
                  </a:lnTo>
                  <a:lnTo>
                    <a:pt x="5" y="603"/>
                  </a:lnTo>
                  <a:lnTo>
                    <a:pt x="10" y="611"/>
                  </a:lnTo>
                  <a:lnTo>
                    <a:pt x="19" y="611"/>
                  </a:lnTo>
                  <a:lnTo>
                    <a:pt x="19" y="19"/>
                  </a:lnTo>
                  <a:lnTo>
                    <a:pt x="10" y="19"/>
                  </a:lnTo>
                  <a:lnTo>
                    <a:pt x="5" y="27"/>
                  </a:lnTo>
                  <a:lnTo>
                    <a:pt x="411" y="3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51" name="Oval 19">
            <a:extLst>
              <a:ext uri="{FF2B5EF4-FFF2-40B4-BE49-F238E27FC236}">
                <a16:creationId xmlns:a16="http://schemas.microsoft.com/office/drawing/2014/main" id="{472AB2C5-F2DF-26F3-2CEF-D040F3167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1417638"/>
            <a:ext cx="98425" cy="93662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0052" name="Group 20">
            <a:extLst>
              <a:ext uri="{FF2B5EF4-FFF2-40B4-BE49-F238E27FC236}">
                <a16:creationId xmlns:a16="http://schemas.microsoft.com/office/drawing/2014/main" id="{6355E008-4644-5482-0120-5B52C3B7782F}"/>
              </a:ext>
            </a:extLst>
          </p:cNvPr>
          <p:cNvGrpSpPr>
            <a:grpSpLocks/>
          </p:cNvGrpSpPr>
          <p:nvPr/>
        </p:nvGrpSpPr>
        <p:grpSpPr bwMode="auto">
          <a:xfrm>
            <a:off x="3373438" y="1743075"/>
            <a:ext cx="354012" cy="498475"/>
            <a:chOff x="2629" y="1095"/>
            <a:chExt cx="215" cy="315"/>
          </a:xfrm>
        </p:grpSpPr>
        <p:sp>
          <p:nvSpPr>
            <p:cNvPr id="940053" name="Freeform 21">
              <a:extLst>
                <a:ext uri="{FF2B5EF4-FFF2-40B4-BE49-F238E27FC236}">
                  <a16:creationId xmlns:a16="http://schemas.microsoft.com/office/drawing/2014/main" id="{BC68B309-B835-BFC1-CE89-696F8B55D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3" y="1105"/>
              <a:ext cx="203" cy="296"/>
            </a:xfrm>
            <a:custGeom>
              <a:avLst/>
              <a:gdLst>
                <a:gd name="T0" fmla="*/ 406 w 406"/>
                <a:gd name="T1" fmla="*/ 295 h 592"/>
                <a:gd name="T2" fmla="*/ 0 w 406"/>
                <a:gd name="T3" fmla="*/ 0 h 592"/>
                <a:gd name="T4" fmla="*/ 0 w 406"/>
                <a:gd name="T5" fmla="*/ 592 h 592"/>
                <a:gd name="T6" fmla="*/ 406 w 406"/>
                <a:gd name="T7" fmla="*/ 29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6" h="592">
                  <a:moveTo>
                    <a:pt x="406" y="295"/>
                  </a:moveTo>
                  <a:lnTo>
                    <a:pt x="0" y="0"/>
                  </a:lnTo>
                  <a:lnTo>
                    <a:pt x="0" y="592"/>
                  </a:lnTo>
                  <a:lnTo>
                    <a:pt x="406" y="2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54" name="Freeform 22">
              <a:extLst>
                <a:ext uri="{FF2B5EF4-FFF2-40B4-BE49-F238E27FC236}">
                  <a16:creationId xmlns:a16="http://schemas.microsoft.com/office/drawing/2014/main" id="{49504B99-0DD6-D791-77EE-9890165D2F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9" y="1095"/>
              <a:ext cx="215" cy="315"/>
            </a:xfrm>
            <a:custGeom>
              <a:avLst/>
              <a:gdLst>
                <a:gd name="T0" fmla="*/ 16 w 432"/>
                <a:gd name="T1" fmla="*/ 11 h 630"/>
                <a:gd name="T2" fmla="*/ 0 w 432"/>
                <a:gd name="T3" fmla="*/ 0 h 630"/>
                <a:gd name="T4" fmla="*/ 0 w 432"/>
                <a:gd name="T5" fmla="*/ 19 h 630"/>
                <a:gd name="T6" fmla="*/ 0 w 432"/>
                <a:gd name="T7" fmla="*/ 611 h 630"/>
                <a:gd name="T8" fmla="*/ 0 w 432"/>
                <a:gd name="T9" fmla="*/ 630 h 630"/>
                <a:gd name="T10" fmla="*/ 16 w 432"/>
                <a:gd name="T11" fmla="*/ 619 h 630"/>
                <a:gd name="T12" fmla="*/ 422 w 432"/>
                <a:gd name="T13" fmla="*/ 322 h 630"/>
                <a:gd name="T14" fmla="*/ 432 w 432"/>
                <a:gd name="T15" fmla="*/ 314 h 630"/>
                <a:gd name="T16" fmla="*/ 422 w 432"/>
                <a:gd name="T17" fmla="*/ 306 h 630"/>
                <a:gd name="T18" fmla="*/ 16 w 432"/>
                <a:gd name="T19" fmla="*/ 11 h 630"/>
                <a:gd name="T20" fmla="*/ 411 w 432"/>
                <a:gd name="T21" fmla="*/ 322 h 630"/>
                <a:gd name="T22" fmla="*/ 416 w 432"/>
                <a:gd name="T23" fmla="*/ 314 h 630"/>
                <a:gd name="T24" fmla="*/ 411 w 432"/>
                <a:gd name="T25" fmla="*/ 306 h 630"/>
                <a:gd name="T26" fmla="*/ 5 w 432"/>
                <a:gd name="T27" fmla="*/ 603 h 630"/>
                <a:gd name="T28" fmla="*/ 10 w 432"/>
                <a:gd name="T29" fmla="*/ 611 h 630"/>
                <a:gd name="T30" fmla="*/ 19 w 432"/>
                <a:gd name="T31" fmla="*/ 611 h 630"/>
                <a:gd name="T32" fmla="*/ 19 w 432"/>
                <a:gd name="T33" fmla="*/ 19 h 630"/>
                <a:gd name="T34" fmla="*/ 10 w 432"/>
                <a:gd name="T35" fmla="*/ 19 h 630"/>
                <a:gd name="T36" fmla="*/ 5 w 432"/>
                <a:gd name="T37" fmla="*/ 27 h 630"/>
                <a:gd name="T38" fmla="*/ 411 w 432"/>
                <a:gd name="T39" fmla="*/ 3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2" h="630">
                  <a:moveTo>
                    <a:pt x="16" y="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2" y="322"/>
                  </a:lnTo>
                  <a:lnTo>
                    <a:pt x="432" y="314"/>
                  </a:lnTo>
                  <a:lnTo>
                    <a:pt x="422" y="306"/>
                  </a:lnTo>
                  <a:lnTo>
                    <a:pt x="16" y="11"/>
                  </a:lnTo>
                  <a:close/>
                  <a:moveTo>
                    <a:pt x="411" y="322"/>
                  </a:moveTo>
                  <a:lnTo>
                    <a:pt x="416" y="314"/>
                  </a:lnTo>
                  <a:lnTo>
                    <a:pt x="411" y="306"/>
                  </a:lnTo>
                  <a:lnTo>
                    <a:pt x="5" y="603"/>
                  </a:lnTo>
                  <a:lnTo>
                    <a:pt x="10" y="611"/>
                  </a:lnTo>
                  <a:lnTo>
                    <a:pt x="19" y="611"/>
                  </a:lnTo>
                  <a:lnTo>
                    <a:pt x="19" y="19"/>
                  </a:lnTo>
                  <a:lnTo>
                    <a:pt x="10" y="19"/>
                  </a:lnTo>
                  <a:lnTo>
                    <a:pt x="5" y="27"/>
                  </a:lnTo>
                  <a:lnTo>
                    <a:pt x="411" y="32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55" name="Oval 23">
            <a:extLst>
              <a:ext uri="{FF2B5EF4-FFF2-40B4-BE49-F238E27FC236}">
                <a16:creationId xmlns:a16="http://schemas.microsoft.com/office/drawing/2014/main" id="{8D3F94FC-7F08-D5E8-6EDB-6F9022886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1943100"/>
            <a:ext cx="98425" cy="93663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0056" name="Group 24">
            <a:extLst>
              <a:ext uri="{FF2B5EF4-FFF2-40B4-BE49-F238E27FC236}">
                <a16:creationId xmlns:a16="http://schemas.microsoft.com/office/drawing/2014/main" id="{80867BF8-2A26-B46B-83D7-404BAD985C48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2312988"/>
            <a:ext cx="354013" cy="498475"/>
            <a:chOff x="2624" y="1455"/>
            <a:chExt cx="215" cy="315"/>
          </a:xfrm>
        </p:grpSpPr>
        <p:sp>
          <p:nvSpPr>
            <p:cNvPr id="940057" name="Freeform 25">
              <a:extLst>
                <a:ext uri="{FF2B5EF4-FFF2-40B4-BE49-F238E27FC236}">
                  <a16:creationId xmlns:a16="http://schemas.microsoft.com/office/drawing/2014/main" id="{64013336-3DBF-4BD8-61A9-424887BF5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1465"/>
              <a:ext cx="202" cy="296"/>
            </a:xfrm>
            <a:custGeom>
              <a:avLst/>
              <a:gdLst>
                <a:gd name="T0" fmla="*/ 405 w 405"/>
                <a:gd name="T1" fmla="*/ 297 h 592"/>
                <a:gd name="T2" fmla="*/ 0 w 405"/>
                <a:gd name="T3" fmla="*/ 0 h 592"/>
                <a:gd name="T4" fmla="*/ 0 w 405"/>
                <a:gd name="T5" fmla="*/ 592 h 592"/>
                <a:gd name="T6" fmla="*/ 405 w 405"/>
                <a:gd name="T7" fmla="*/ 297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592">
                  <a:moveTo>
                    <a:pt x="405" y="297"/>
                  </a:moveTo>
                  <a:lnTo>
                    <a:pt x="0" y="0"/>
                  </a:lnTo>
                  <a:lnTo>
                    <a:pt x="0" y="592"/>
                  </a:lnTo>
                  <a:lnTo>
                    <a:pt x="405" y="29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58" name="Freeform 26">
              <a:extLst>
                <a:ext uri="{FF2B5EF4-FFF2-40B4-BE49-F238E27FC236}">
                  <a16:creationId xmlns:a16="http://schemas.microsoft.com/office/drawing/2014/main" id="{A3C0A51C-1DD0-7BB9-4F4C-1D55C1A9F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" y="1455"/>
              <a:ext cx="215" cy="315"/>
            </a:xfrm>
            <a:custGeom>
              <a:avLst/>
              <a:gdLst>
                <a:gd name="T0" fmla="*/ 16 w 430"/>
                <a:gd name="T1" fmla="*/ 11 h 630"/>
                <a:gd name="T2" fmla="*/ 0 w 430"/>
                <a:gd name="T3" fmla="*/ 0 h 630"/>
                <a:gd name="T4" fmla="*/ 0 w 430"/>
                <a:gd name="T5" fmla="*/ 19 h 630"/>
                <a:gd name="T6" fmla="*/ 0 w 430"/>
                <a:gd name="T7" fmla="*/ 611 h 630"/>
                <a:gd name="T8" fmla="*/ 0 w 430"/>
                <a:gd name="T9" fmla="*/ 630 h 630"/>
                <a:gd name="T10" fmla="*/ 16 w 430"/>
                <a:gd name="T11" fmla="*/ 619 h 630"/>
                <a:gd name="T12" fmla="*/ 420 w 430"/>
                <a:gd name="T13" fmla="*/ 324 h 630"/>
                <a:gd name="T14" fmla="*/ 430 w 430"/>
                <a:gd name="T15" fmla="*/ 316 h 630"/>
                <a:gd name="T16" fmla="*/ 420 w 430"/>
                <a:gd name="T17" fmla="*/ 308 h 630"/>
                <a:gd name="T18" fmla="*/ 16 w 430"/>
                <a:gd name="T19" fmla="*/ 11 h 630"/>
                <a:gd name="T20" fmla="*/ 409 w 430"/>
                <a:gd name="T21" fmla="*/ 324 h 630"/>
                <a:gd name="T22" fmla="*/ 414 w 430"/>
                <a:gd name="T23" fmla="*/ 316 h 630"/>
                <a:gd name="T24" fmla="*/ 409 w 430"/>
                <a:gd name="T25" fmla="*/ 308 h 630"/>
                <a:gd name="T26" fmla="*/ 5 w 430"/>
                <a:gd name="T27" fmla="*/ 603 h 630"/>
                <a:gd name="T28" fmla="*/ 9 w 430"/>
                <a:gd name="T29" fmla="*/ 611 h 630"/>
                <a:gd name="T30" fmla="*/ 19 w 430"/>
                <a:gd name="T31" fmla="*/ 611 h 630"/>
                <a:gd name="T32" fmla="*/ 19 w 430"/>
                <a:gd name="T33" fmla="*/ 19 h 630"/>
                <a:gd name="T34" fmla="*/ 9 w 430"/>
                <a:gd name="T35" fmla="*/ 19 h 630"/>
                <a:gd name="T36" fmla="*/ 5 w 430"/>
                <a:gd name="T37" fmla="*/ 27 h 630"/>
                <a:gd name="T38" fmla="*/ 409 w 430"/>
                <a:gd name="T39" fmla="*/ 32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630">
                  <a:moveTo>
                    <a:pt x="16" y="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0" y="324"/>
                  </a:lnTo>
                  <a:lnTo>
                    <a:pt x="430" y="316"/>
                  </a:lnTo>
                  <a:lnTo>
                    <a:pt x="420" y="308"/>
                  </a:lnTo>
                  <a:lnTo>
                    <a:pt x="16" y="11"/>
                  </a:lnTo>
                  <a:close/>
                  <a:moveTo>
                    <a:pt x="409" y="324"/>
                  </a:moveTo>
                  <a:lnTo>
                    <a:pt x="414" y="316"/>
                  </a:lnTo>
                  <a:lnTo>
                    <a:pt x="409" y="308"/>
                  </a:lnTo>
                  <a:lnTo>
                    <a:pt x="5" y="603"/>
                  </a:lnTo>
                  <a:lnTo>
                    <a:pt x="9" y="611"/>
                  </a:lnTo>
                  <a:lnTo>
                    <a:pt x="19" y="611"/>
                  </a:lnTo>
                  <a:lnTo>
                    <a:pt x="19" y="19"/>
                  </a:lnTo>
                  <a:lnTo>
                    <a:pt x="9" y="19"/>
                  </a:lnTo>
                  <a:lnTo>
                    <a:pt x="5" y="27"/>
                  </a:lnTo>
                  <a:lnTo>
                    <a:pt x="409" y="32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59" name="Oval 27">
            <a:extLst>
              <a:ext uri="{FF2B5EF4-FFF2-40B4-BE49-F238E27FC236}">
                <a16:creationId xmlns:a16="http://schemas.microsoft.com/office/drawing/2014/main" id="{F3A6F20F-9A41-C635-01E3-0A7532AA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2513013"/>
            <a:ext cx="96837" cy="93662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0060" name="Group 28">
            <a:extLst>
              <a:ext uri="{FF2B5EF4-FFF2-40B4-BE49-F238E27FC236}">
                <a16:creationId xmlns:a16="http://schemas.microsoft.com/office/drawing/2014/main" id="{16F459F6-58E9-DFB3-9424-5695B007DAB3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2838450"/>
            <a:ext cx="354013" cy="498475"/>
            <a:chOff x="2624" y="1786"/>
            <a:chExt cx="215" cy="315"/>
          </a:xfrm>
        </p:grpSpPr>
        <p:sp>
          <p:nvSpPr>
            <p:cNvPr id="940061" name="Freeform 29">
              <a:extLst>
                <a:ext uri="{FF2B5EF4-FFF2-40B4-BE49-F238E27FC236}">
                  <a16:creationId xmlns:a16="http://schemas.microsoft.com/office/drawing/2014/main" id="{54BA423B-B496-AEEE-CD61-9071D22AA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1796"/>
              <a:ext cx="202" cy="296"/>
            </a:xfrm>
            <a:custGeom>
              <a:avLst/>
              <a:gdLst>
                <a:gd name="T0" fmla="*/ 405 w 405"/>
                <a:gd name="T1" fmla="*/ 296 h 593"/>
                <a:gd name="T2" fmla="*/ 0 w 405"/>
                <a:gd name="T3" fmla="*/ 0 h 593"/>
                <a:gd name="T4" fmla="*/ 0 w 405"/>
                <a:gd name="T5" fmla="*/ 593 h 593"/>
                <a:gd name="T6" fmla="*/ 405 w 405"/>
                <a:gd name="T7" fmla="*/ 296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593">
                  <a:moveTo>
                    <a:pt x="405" y="296"/>
                  </a:moveTo>
                  <a:lnTo>
                    <a:pt x="0" y="0"/>
                  </a:lnTo>
                  <a:lnTo>
                    <a:pt x="0" y="593"/>
                  </a:lnTo>
                  <a:lnTo>
                    <a:pt x="405" y="29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62" name="Freeform 30">
              <a:extLst>
                <a:ext uri="{FF2B5EF4-FFF2-40B4-BE49-F238E27FC236}">
                  <a16:creationId xmlns:a16="http://schemas.microsoft.com/office/drawing/2014/main" id="{AD04A9FC-DE44-45DB-AB28-A44DF2F74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" y="1786"/>
              <a:ext cx="215" cy="315"/>
            </a:xfrm>
            <a:custGeom>
              <a:avLst/>
              <a:gdLst>
                <a:gd name="T0" fmla="*/ 16 w 430"/>
                <a:gd name="T1" fmla="*/ 11 h 630"/>
                <a:gd name="T2" fmla="*/ 0 w 430"/>
                <a:gd name="T3" fmla="*/ 0 h 630"/>
                <a:gd name="T4" fmla="*/ 0 w 430"/>
                <a:gd name="T5" fmla="*/ 18 h 630"/>
                <a:gd name="T6" fmla="*/ 0 w 430"/>
                <a:gd name="T7" fmla="*/ 611 h 630"/>
                <a:gd name="T8" fmla="*/ 0 w 430"/>
                <a:gd name="T9" fmla="*/ 630 h 630"/>
                <a:gd name="T10" fmla="*/ 16 w 430"/>
                <a:gd name="T11" fmla="*/ 619 h 630"/>
                <a:gd name="T12" fmla="*/ 420 w 430"/>
                <a:gd name="T13" fmla="*/ 322 h 630"/>
                <a:gd name="T14" fmla="*/ 430 w 430"/>
                <a:gd name="T15" fmla="*/ 314 h 630"/>
                <a:gd name="T16" fmla="*/ 420 w 430"/>
                <a:gd name="T17" fmla="*/ 306 h 630"/>
                <a:gd name="T18" fmla="*/ 16 w 430"/>
                <a:gd name="T19" fmla="*/ 11 h 630"/>
                <a:gd name="T20" fmla="*/ 409 w 430"/>
                <a:gd name="T21" fmla="*/ 322 h 630"/>
                <a:gd name="T22" fmla="*/ 414 w 430"/>
                <a:gd name="T23" fmla="*/ 314 h 630"/>
                <a:gd name="T24" fmla="*/ 409 w 430"/>
                <a:gd name="T25" fmla="*/ 306 h 630"/>
                <a:gd name="T26" fmla="*/ 5 w 430"/>
                <a:gd name="T27" fmla="*/ 603 h 630"/>
                <a:gd name="T28" fmla="*/ 9 w 430"/>
                <a:gd name="T29" fmla="*/ 611 h 630"/>
                <a:gd name="T30" fmla="*/ 19 w 430"/>
                <a:gd name="T31" fmla="*/ 611 h 630"/>
                <a:gd name="T32" fmla="*/ 19 w 430"/>
                <a:gd name="T33" fmla="*/ 18 h 630"/>
                <a:gd name="T34" fmla="*/ 9 w 430"/>
                <a:gd name="T35" fmla="*/ 18 h 630"/>
                <a:gd name="T36" fmla="*/ 5 w 430"/>
                <a:gd name="T37" fmla="*/ 26 h 630"/>
                <a:gd name="T38" fmla="*/ 409 w 430"/>
                <a:gd name="T39" fmla="*/ 3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630">
                  <a:moveTo>
                    <a:pt x="16" y="11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0" y="322"/>
                  </a:lnTo>
                  <a:lnTo>
                    <a:pt x="430" y="314"/>
                  </a:lnTo>
                  <a:lnTo>
                    <a:pt x="420" y="306"/>
                  </a:lnTo>
                  <a:lnTo>
                    <a:pt x="16" y="11"/>
                  </a:lnTo>
                  <a:close/>
                  <a:moveTo>
                    <a:pt x="409" y="322"/>
                  </a:moveTo>
                  <a:lnTo>
                    <a:pt x="414" y="314"/>
                  </a:lnTo>
                  <a:lnTo>
                    <a:pt x="409" y="306"/>
                  </a:lnTo>
                  <a:lnTo>
                    <a:pt x="5" y="603"/>
                  </a:lnTo>
                  <a:lnTo>
                    <a:pt x="9" y="611"/>
                  </a:lnTo>
                  <a:lnTo>
                    <a:pt x="19" y="611"/>
                  </a:lnTo>
                  <a:lnTo>
                    <a:pt x="19" y="18"/>
                  </a:lnTo>
                  <a:lnTo>
                    <a:pt x="9" y="18"/>
                  </a:lnTo>
                  <a:lnTo>
                    <a:pt x="5" y="26"/>
                  </a:lnTo>
                  <a:lnTo>
                    <a:pt x="409" y="32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63" name="Oval 31">
            <a:extLst>
              <a:ext uri="{FF2B5EF4-FFF2-40B4-BE49-F238E27FC236}">
                <a16:creationId xmlns:a16="http://schemas.microsoft.com/office/drawing/2014/main" id="{4F03009F-3F28-39C4-AD0C-6759919C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3036888"/>
            <a:ext cx="96837" cy="95250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0064" name="Group 32">
            <a:extLst>
              <a:ext uri="{FF2B5EF4-FFF2-40B4-BE49-F238E27FC236}">
                <a16:creationId xmlns:a16="http://schemas.microsoft.com/office/drawing/2014/main" id="{C083C9AB-FD16-A0F7-0B06-132F6409D7DA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3362325"/>
            <a:ext cx="354013" cy="500063"/>
            <a:chOff x="2624" y="2117"/>
            <a:chExt cx="215" cy="315"/>
          </a:xfrm>
        </p:grpSpPr>
        <p:sp>
          <p:nvSpPr>
            <p:cNvPr id="940065" name="Freeform 33">
              <a:extLst>
                <a:ext uri="{FF2B5EF4-FFF2-40B4-BE49-F238E27FC236}">
                  <a16:creationId xmlns:a16="http://schemas.microsoft.com/office/drawing/2014/main" id="{11D6CE1A-905F-D749-61AB-70DE03182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127"/>
              <a:ext cx="202" cy="296"/>
            </a:xfrm>
            <a:custGeom>
              <a:avLst/>
              <a:gdLst>
                <a:gd name="T0" fmla="*/ 405 w 405"/>
                <a:gd name="T1" fmla="*/ 295 h 592"/>
                <a:gd name="T2" fmla="*/ 0 w 405"/>
                <a:gd name="T3" fmla="*/ 0 h 592"/>
                <a:gd name="T4" fmla="*/ 0 w 405"/>
                <a:gd name="T5" fmla="*/ 592 h 592"/>
                <a:gd name="T6" fmla="*/ 405 w 405"/>
                <a:gd name="T7" fmla="*/ 29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592">
                  <a:moveTo>
                    <a:pt x="405" y="295"/>
                  </a:moveTo>
                  <a:lnTo>
                    <a:pt x="0" y="0"/>
                  </a:lnTo>
                  <a:lnTo>
                    <a:pt x="0" y="592"/>
                  </a:lnTo>
                  <a:lnTo>
                    <a:pt x="405" y="2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66" name="Freeform 34">
              <a:extLst>
                <a:ext uri="{FF2B5EF4-FFF2-40B4-BE49-F238E27FC236}">
                  <a16:creationId xmlns:a16="http://schemas.microsoft.com/office/drawing/2014/main" id="{E8009062-F2EC-6B58-A1F4-20AC953AF1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" y="2117"/>
              <a:ext cx="215" cy="315"/>
            </a:xfrm>
            <a:custGeom>
              <a:avLst/>
              <a:gdLst>
                <a:gd name="T0" fmla="*/ 16 w 430"/>
                <a:gd name="T1" fmla="*/ 11 h 630"/>
                <a:gd name="T2" fmla="*/ 0 w 430"/>
                <a:gd name="T3" fmla="*/ 0 h 630"/>
                <a:gd name="T4" fmla="*/ 0 w 430"/>
                <a:gd name="T5" fmla="*/ 19 h 630"/>
                <a:gd name="T6" fmla="*/ 0 w 430"/>
                <a:gd name="T7" fmla="*/ 611 h 630"/>
                <a:gd name="T8" fmla="*/ 0 w 430"/>
                <a:gd name="T9" fmla="*/ 630 h 630"/>
                <a:gd name="T10" fmla="*/ 16 w 430"/>
                <a:gd name="T11" fmla="*/ 619 h 630"/>
                <a:gd name="T12" fmla="*/ 420 w 430"/>
                <a:gd name="T13" fmla="*/ 322 h 630"/>
                <a:gd name="T14" fmla="*/ 430 w 430"/>
                <a:gd name="T15" fmla="*/ 314 h 630"/>
                <a:gd name="T16" fmla="*/ 420 w 430"/>
                <a:gd name="T17" fmla="*/ 306 h 630"/>
                <a:gd name="T18" fmla="*/ 16 w 430"/>
                <a:gd name="T19" fmla="*/ 11 h 630"/>
                <a:gd name="T20" fmla="*/ 409 w 430"/>
                <a:gd name="T21" fmla="*/ 322 h 630"/>
                <a:gd name="T22" fmla="*/ 414 w 430"/>
                <a:gd name="T23" fmla="*/ 314 h 630"/>
                <a:gd name="T24" fmla="*/ 409 w 430"/>
                <a:gd name="T25" fmla="*/ 306 h 630"/>
                <a:gd name="T26" fmla="*/ 5 w 430"/>
                <a:gd name="T27" fmla="*/ 603 h 630"/>
                <a:gd name="T28" fmla="*/ 9 w 430"/>
                <a:gd name="T29" fmla="*/ 611 h 630"/>
                <a:gd name="T30" fmla="*/ 19 w 430"/>
                <a:gd name="T31" fmla="*/ 611 h 630"/>
                <a:gd name="T32" fmla="*/ 19 w 430"/>
                <a:gd name="T33" fmla="*/ 19 h 630"/>
                <a:gd name="T34" fmla="*/ 9 w 430"/>
                <a:gd name="T35" fmla="*/ 19 h 630"/>
                <a:gd name="T36" fmla="*/ 5 w 430"/>
                <a:gd name="T37" fmla="*/ 27 h 630"/>
                <a:gd name="T38" fmla="*/ 409 w 430"/>
                <a:gd name="T39" fmla="*/ 3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630">
                  <a:moveTo>
                    <a:pt x="16" y="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0" y="322"/>
                  </a:lnTo>
                  <a:lnTo>
                    <a:pt x="430" y="314"/>
                  </a:lnTo>
                  <a:lnTo>
                    <a:pt x="420" y="306"/>
                  </a:lnTo>
                  <a:lnTo>
                    <a:pt x="16" y="11"/>
                  </a:lnTo>
                  <a:close/>
                  <a:moveTo>
                    <a:pt x="409" y="322"/>
                  </a:moveTo>
                  <a:lnTo>
                    <a:pt x="414" y="314"/>
                  </a:lnTo>
                  <a:lnTo>
                    <a:pt x="409" y="306"/>
                  </a:lnTo>
                  <a:lnTo>
                    <a:pt x="5" y="603"/>
                  </a:lnTo>
                  <a:lnTo>
                    <a:pt x="9" y="611"/>
                  </a:lnTo>
                  <a:lnTo>
                    <a:pt x="19" y="611"/>
                  </a:lnTo>
                  <a:lnTo>
                    <a:pt x="19" y="19"/>
                  </a:lnTo>
                  <a:lnTo>
                    <a:pt x="9" y="19"/>
                  </a:lnTo>
                  <a:lnTo>
                    <a:pt x="5" y="27"/>
                  </a:lnTo>
                  <a:lnTo>
                    <a:pt x="409" y="32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67" name="Oval 35">
            <a:extLst>
              <a:ext uri="{FF2B5EF4-FFF2-40B4-BE49-F238E27FC236}">
                <a16:creationId xmlns:a16="http://schemas.microsoft.com/office/drawing/2014/main" id="{CF21C960-7D73-F241-87A0-21DA3E575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3560763"/>
            <a:ext cx="96837" cy="95250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940068" name="Group 36">
            <a:extLst>
              <a:ext uri="{FF2B5EF4-FFF2-40B4-BE49-F238E27FC236}">
                <a16:creationId xmlns:a16="http://schemas.microsoft.com/office/drawing/2014/main" id="{E1A4142C-14D0-8AFA-FE6E-F78158B68ABE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3894138"/>
            <a:ext cx="354013" cy="500062"/>
            <a:chOff x="2624" y="2453"/>
            <a:chExt cx="215" cy="315"/>
          </a:xfrm>
        </p:grpSpPr>
        <p:sp>
          <p:nvSpPr>
            <p:cNvPr id="940069" name="Freeform 37">
              <a:extLst>
                <a:ext uri="{FF2B5EF4-FFF2-40B4-BE49-F238E27FC236}">
                  <a16:creationId xmlns:a16="http://schemas.microsoft.com/office/drawing/2014/main" id="{AA56E8A7-54A7-55C1-242A-026F0E1CB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462"/>
              <a:ext cx="202" cy="296"/>
            </a:xfrm>
            <a:custGeom>
              <a:avLst/>
              <a:gdLst>
                <a:gd name="T0" fmla="*/ 405 w 405"/>
                <a:gd name="T1" fmla="*/ 295 h 592"/>
                <a:gd name="T2" fmla="*/ 0 w 405"/>
                <a:gd name="T3" fmla="*/ 0 h 592"/>
                <a:gd name="T4" fmla="*/ 0 w 405"/>
                <a:gd name="T5" fmla="*/ 592 h 592"/>
                <a:gd name="T6" fmla="*/ 405 w 405"/>
                <a:gd name="T7" fmla="*/ 295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5" h="592">
                  <a:moveTo>
                    <a:pt x="405" y="295"/>
                  </a:moveTo>
                  <a:lnTo>
                    <a:pt x="0" y="0"/>
                  </a:lnTo>
                  <a:lnTo>
                    <a:pt x="0" y="592"/>
                  </a:lnTo>
                  <a:lnTo>
                    <a:pt x="405" y="29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70" name="Freeform 38">
              <a:extLst>
                <a:ext uri="{FF2B5EF4-FFF2-40B4-BE49-F238E27FC236}">
                  <a16:creationId xmlns:a16="http://schemas.microsoft.com/office/drawing/2014/main" id="{B30A345A-022B-09FC-6DC7-1BCA88C29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24" y="2453"/>
              <a:ext cx="215" cy="315"/>
            </a:xfrm>
            <a:custGeom>
              <a:avLst/>
              <a:gdLst>
                <a:gd name="T0" fmla="*/ 16 w 430"/>
                <a:gd name="T1" fmla="*/ 11 h 630"/>
                <a:gd name="T2" fmla="*/ 0 w 430"/>
                <a:gd name="T3" fmla="*/ 0 h 630"/>
                <a:gd name="T4" fmla="*/ 0 w 430"/>
                <a:gd name="T5" fmla="*/ 19 h 630"/>
                <a:gd name="T6" fmla="*/ 0 w 430"/>
                <a:gd name="T7" fmla="*/ 611 h 630"/>
                <a:gd name="T8" fmla="*/ 0 w 430"/>
                <a:gd name="T9" fmla="*/ 630 h 630"/>
                <a:gd name="T10" fmla="*/ 16 w 430"/>
                <a:gd name="T11" fmla="*/ 619 h 630"/>
                <a:gd name="T12" fmla="*/ 420 w 430"/>
                <a:gd name="T13" fmla="*/ 322 h 630"/>
                <a:gd name="T14" fmla="*/ 430 w 430"/>
                <a:gd name="T15" fmla="*/ 314 h 630"/>
                <a:gd name="T16" fmla="*/ 420 w 430"/>
                <a:gd name="T17" fmla="*/ 307 h 630"/>
                <a:gd name="T18" fmla="*/ 16 w 430"/>
                <a:gd name="T19" fmla="*/ 11 h 630"/>
                <a:gd name="T20" fmla="*/ 409 w 430"/>
                <a:gd name="T21" fmla="*/ 322 h 630"/>
                <a:gd name="T22" fmla="*/ 414 w 430"/>
                <a:gd name="T23" fmla="*/ 314 h 630"/>
                <a:gd name="T24" fmla="*/ 409 w 430"/>
                <a:gd name="T25" fmla="*/ 307 h 630"/>
                <a:gd name="T26" fmla="*/ 5 w 430"/>
                <a:gd name="T27" fmla="*/ 603 h 630"/>
                <a:gd name="T28" fmla="*/ 9 w 430"/>
                <a:gd name="T29" fmla="*/ 611 h 630"/>
                <a:gd name="T30" fmla="*/ 19 w 430"/>
                <a:gd name="T31" fmla="*/ 611 h 630"/>
                <a:gd name="T32" fmla="*/ 19 w 430"/>
                <a:gd name="T33" fmla="*/ 19 h 630"/>
                <a:gd name="T34" fmla="*/ 9 w 430"/>
                <a:gd name="T35" fmla="*/ 19 h 630"/>
                <a:gd name="T36" fmla="*/ 5 w 430"/>
                <a:gd name="T37" fmla="*/ 27 h 630"/>
                <a:gd name="T38" fmla="*/ 409 w 430"/>
                <a:gd name="T39" fmla="*/ 322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0" h="630">
                  <a:moveTo>
                    <a:pt x="16" y="11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0" y="611"/>
                  </a:lnTo>
                  <a:lnTo>
                    <a:pt x="0" y="630"/>
                  </a:lnTo>
                  <a:lnTo>
                    <a:pt x="16" y="619"/>
                  </a:lnTo>
                  <a:lnTo>
                    <a:pt x="420" y="322"/>
                  </a:lnTo>
                  <a:lnTo>
                    <a:pt x="430" y="314"/>
                  </a:lnTo>
                  <a:lnTo>
                    <a:pt x="420" y="307"/>
                  </a:lnTo>
                  <a:lnTo>
                    <a:pt x="16" y="11"/>
                  </a:lnTo>
                  <a:close/>
                  <a:moveTo>
                    <a:pt x="409" y="322"/>
                  </a:moveTo>
                  <a:lnTo>
                    <a:pt x="414" y="314"/>
                  </a:lnTo>
                  <a:lnTo>
                    <a:pt x="409" y="307"/>
                  </a:lnTo>
                  <a:lnTo>
                    <a:pt x="5" y="603"/>
                  </a:lnTo>
                  <a:lnTo>
                    <a:pt x="9" y="611"/>
                  </a:lnTo>
                  <a:lnTo>
                    <a:pt x="19" y="611"/>
                  </a:lnTo>
                  <a:lnTo>
                    <a:pt x="19" y="19"/>
                  </a:lnTo>
                  <a:lnTo>
                    <a:pt x="9" y="19"/>
                  </a:lnTo>
                  <a:lnTo>
                    <a:pt x="5" y="27"/>
                  </a:lnTo>
                  <a:lnTo>
                    <a:pt x="409" y="32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CC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071" name="Oval 39">
            <a:extLst>
              <a:ext uri="{FF2B5EF4-FFF2-40B4-BE49-F238E27FC236}">
                <a16:creationId xmlns:a16="http://schemas.microsoft.com/office/drawing/2014/main" id="{14F72E39-1525-E77F-AA81-EE6587073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4090988"/>
            <a:ext cx="96837" cy="95250"/>
          </a:xfrm>
          <a:prstGeom prst="ellipse">
            <a:avLst/>
          </a:prstGeom>
          <a:solidFill>
            <a:schemeClr val="accent1"/>
          </a:solidFill>
          <a:ln w="14288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0072" name="Rectangle 40">
            <a:extLst>
              <a:ext uri="{FF2B5EF4-FFF2-40B4-BE49-F238E27FC236}">
                <a16:creationId xmlns:a16="http://schemas.microsoft.com/office/drawing/2014/main" id="{CBCA5CED-1C3B-1985-C334-8F375F73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487488"/>
            <a:ext cx="193675" cy="15875"/>
          </a:xfrm>
          <a:prstGeom prst="rect">
            <a:avLst/>
          </a:prstGeom>
          <a:noFill/>
          <a:ln w="19050">
            <a:solidFill>
              <a:srgbClr val="CC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0073" name="Rectangle 41">
            <a:extLst>
              <a:ext uri="{FF2B5EF4-FFF2-40B4-BE49-F238E27FC236}">
                <a16:creationId xmlns:a16="http://schemas.microsoft.com/office/drawing/2014/main" id="{3BECD099-46C5-73A7-CE75-7AF056B55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971675"/>
            <a:ext cx="193675" cy="15875"/>
          </a:xfrm>
          <a:prstGeom prst="rect">
            <a:avLst/>
          </a:prstGeom>
          <a:noFill/>
          <a:ln w="19050">
            <a:solidFill>
              <a:srgbClr val="CC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40074" name="Group 42">
            <a:extLst>
              <a:ext uri="{FF2B5EF4-FFF2-40B4-BE49-F238E27FC236}">
                <a16:creationId xmlns:a16="http://schemas.microsoft.com/office/drawing/2014/main" id="{120B81E3-C970-E8D4-D113-3361D8F9ADD8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089150"/>
            <a:ext cx="1582738" cy="1330325"/>
            <a:chOff x="992" y="1314"/>
            <a:chExt cx="1536" cy="839"/>
          </a:xfrm>
        </p:grpSpPr>
        <p:sp>
          <p:nvSpPr>
            <p:cNvPr id="940075" name="Rectangle 43">
              <a:extLst>
                <a:ext uri="{FF2B5EF4-FFF2-40B4-BE49-F238E27FC236}">
                  <a16:creationId xmlns:a16="http://schemas.microsoft.com/office/drawing/2014/main" id="{7FAE69B8-4B58-BAFD-C90F-315464BB2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314"/>
              <a:ext cx="1521" cy="10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76" name="Rectangle 44">
              <a:extLst>
                <a:ext uri="{FF2B5EF4-FFF2-40B4-BE49-F238E27FC236}">
                  <a16:creationId xmlns:a16="http://schemas.microsoft.com/office/drawing/2014/main" id="{44F2F3FE-F215-B990-0606-665CD754B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1729"/>
              <a:ext cx="1520" cy="9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77" name="Rectangle 45">
              <a:extLst>
                <a:ext uri="{FF2B5EF4-FFF2-40B4-BE49-F238E27FC236}">
                  <a16:creationId xmlns:a16="http://schemas.microsoft.com/office/drawing/2014/main" id="{39E946A9-5AD2-576B-2E08-A75D29013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2143"/>
              <a:ext cx="1521" cy="10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0078" name="Group 46">
            <a:extLst>
              <a:ext uri="{FF2B5EF4-FFF2-40B4-BE49-F238E27FC236}">
                <a16:creationId xmlns:a16="http://schemas.microsoft.com/office/drawing/2014/main" id="{4F9C5B15-1093-94AB-292F-E9B9474C03A8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1949450"/>
            <a:ext cx="3027363" cy="2219325"/>
            <a:chOff x="222" y="1724"/>
            <a:chExt cx="2045" cy="1509"/>
          </a:xfrm>
        </p:grpSpPr>
        <p:sp>
          <p:nvSpPr>
            <p:cNvPr id="940079" name="Rectangle 47">
              <a:extLst>
                <a:ext uri="{FF2B5EF4-FFF2-40B4-BE49-F238E27FC236}">
                  <a16:creationId xmlns:a16="http://schemas.microsoft.com/office/drawing/2014/main" id="{1BBE71C6-50EF-2706-36B9-65D96DFDB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1835"/>
              <a:ext cx="175" cy="11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0" name="Rectangle 48">
              <a:extLst>
                <a:ext uri="{FF2B5EF4-FFF2-40B4-BE49-F238E27FC236}">
                  <a16:creationId xmlns:a16="http://schemas.microsoft.com/office/drawing/2014/main" id="{938E7918-D8BB-5F43-6FBC-631D67061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270"/>
              <a:ext cx="176" cy="11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1" name="Rectangle 49">
              <a:extLst>
                <a:ext uri="{FF2B5EF4-FFF2-40B4-BE49-F238E27FC236}">
                  <a16:creationId xmlns:a16="http://schemas.microsoft.com/office/drawing/2014/main" id="{A8FAF221-B7E3-E602-F580-CC639665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718"/>
              <a:ext cx="175" cy="9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2" name="Rectangle 50">
              <a:extLst>
                <a:ext uri="{FF2B5EF4-FFF2-40B4-BE49-F238E27FC236}">
                  <a16:creationId xmlns:a16="http://schemas.microsoft.com/office/drawing/2014/main" id="{405EE107-DD20-6D24-C0D5-99CD88A9C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835"/>
              <a:ext cx="138" cy="10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3" name="Freeform 51">
              <a:extLst>
                <a:ext uri="{FF2B5EF4-FFF2-40B4-BE49-F238E27FC236}">
                  <a16:creationId xmlns:a16="http://schemas.microsoft.com/office/drawing/2014/main" id="{89C0EDC4-B6C2-9B89-E6A1-7E660853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" y="2610"/>
              <a:ext cx="86" cy="232"/>
            </a:xfrm>
            <a:custGeom>
              <a:avLst/>
              <a:gdLst>
                <a:gd name="T0" fmla="*/ 0 w 155"/>
                <a:gd name="T1" fmla="*/ 425 h 429"/>
                <a:gd name="T2" fmla="*/ 17 w 155"/>
                <a:gd name="T3" fmla="*/ 429 h 429"/>
                <a:gd name="T4" fmla="*/ 155 w 155"/>
                <a:gd name="T5" fmla="*/ 5 h 429"/>
                <a:gd name="T6" fmla="*/ 137 w 155"/>
                <a:gd name="T7" fmla="*/ 0 h 429"/>
                <a:gd name="T8" fmla="*/ 0 w 155"/>
                <a:gd name="T9" fmla="*/ 42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429">
                  <a:moveTo>
                    <a:pt x="0" y="425"/>
                  </a:moveTo>
                  <a:lnTo>
                    <a:pt x="17" y="429"/>
                  </a:lnTo>
                  <a:lnTo>
                    <a:pt x="155" y="5"/>
                  </a:lnTo>
                  <a:lnTo>
                    <a:pt x="137" y="0"/>
                  </a:lnTo>
                  <a:lnTo>
                    <a:pt x="0" y="425"/>
                  </a:lnTo>
                  <a:close/>
                </a:path>
              </a:pathLst>
            </a:custGeom>
            <a:noFill/>
            <a:ln w="19050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4" name="Freeform 52">
              <a:extLst>
                <a:ext uri="{FF2B5EF4-FFF2-40B4-BE49-F238E27FC236}">
                  <a16:creationId xmlns:a16="http://schemas.microsoft.com/office/drawing/2014/main" id="{DECCEBE4-BA67-FEB3-0631-6E279A88E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" y="2606"/>
              <a:ext cx="137" cy="11"/>
            </a:xfrm>
            <a:custGeom>
              <a:avLst/>
              <a:gdLst>
                <a:gd name="T0" fmla="*/ 0 w 247"/>
                <a:gd name="T1" fmla="*/ 0 h 20"/>
                <a:gd name="T2" fmla="*/ 0 w 247"/>
                <a:gd name="T3" fmla="*/ 19 h 20"/>
                <a:gd name="T4" fmla="*/ 247 w 247"/>
                <a:gd name="T5" fmla="*/ 20 h 20"/>
                <a:gd name="T6" fmla="*/ 247 w 247"/>
                <a:gd name="T7" fmla="*/ 1 h 20"/>
                <a:gd name="T8" fmla="*/ 0 w 24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0">
                  <a:moveTo>
                    <a:pt x="0" y="0"/>
                  </a:moveTo>
                  <a:lnTo>
                    <a:pt x="0" y="19"/>
                  </a:lnTo>
                  <a:lnTo>
                    <a:pt x="247" y="20"/>
                  </a:lnTo>
                  <a:lnTo>
                    <a:pt x="247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5" name="Rectangle 53">
              <a:extLst>
                <a:ext uri="{FF2B5EF4-FFF2-40B4-BE49-F238E27FC236}">
                  <a16:creationId xmlns:a16="http://schemas.microsoft.com/office/drawing/2014/main" id="{B121B5D7-753B-138A-6818-14DF5912B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" y="1952"/>
              <a:ext cx="136" cy="11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6" name="Freeform 54">
              <a:extLst>
                <a:ext uri="{FF2B5EF4-FFF2-40B4-BE49-F238E27FC236}">
                  <a16:creationId xmlns:a16="http://schemas.microsoft.com/office/drawing/2014/main" id="{921EC4EF-69DF-392F-5828-575D63B5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" y="1728"/>
              <a:ext cx="87" cy="231"/>
            </a:xfrm>
            <a:custGeom>
              <a:avLst/>
              <a:gdLst>
                <a:gd name="T0" fmla="*/ 0 w 154"/>
                <a:gd name="T1" fmla="*/ 425 h 430"/>
                <a:gd name="T2" fmla="*/ 17 w 154"/>
                <a:gd name="T3" fmla="*/ 430 h 430"/>
                <a:gd name="T4" fmla="*/ 154 w 154"/>
                <a:gd name="T5" fmla="*/ 5 h 430"/>
                <a:gd name="T6" fmla="*/ 137 w 154"/>
                <a:gd name="T7" fmla="*/ 0 h 430"/>
                <a:gd name="T8" fmla="*/ 0 w 154"/>
                <a:gd name="T9" fmla="*/ 42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430">
                  <a:moveTo>
                    <a:pt x="0" y="425"/>
                  </a:moveTo>
                  <a:lnTo>
                    <a:pt x="17" y="430"/>
                  </a:lnTo>
                  <a:lnTo>
                    <a:pt x="154" y="5"/>
                  </a:lnTo>
                  <a:lnTo>
                    <a:pt x="137" y="0"/>
                  </a:lnTo>
                  <a:lnTo>
                    <a:pt x="0" y="425"/>
                  </a:lnTo>
                  <a:close/>
                </a:path>
              </a:pathLst>
            </a:custGeom>
            <a:noFill/>
            <a:ln w="19050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7" name="Rectangle 55">
              <a:extLst>
                <a:ext uri="{FF2B5EF4-FFF2-40B4-BE49-F238E27FC236}">
                  <a16:creationId xmlns:a16="http://schemas.microsoft.com/office/drawing/2014/main" id="{6FAEFCE7-46C1-5F46-5A1E-B25233433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1724"/>
              <a:ext cx="138" cy="10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8" name="Rectangle 56">
              <a:extLst>
                <a:ext uri="{FF2B5EF4-FFF2-40B4-BE49-F238E27FC236}">
                  <a16:creationId xmlns:a16="http://schemas.microsoft.com/office/drawing/2014/main" id="{A1BAD746-85C0-7317-6BAA-C1414270B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" y="2176"/>
              <a:ext cx="136" cy="9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89" name="Freeform 57">
              <a:extLst>
                <a:ext uri="{FF2B5EF4-FFF2-40B4-BE49-F238E27FC236}">
                  <a16:creationId xmlns:a16="http://schemas.microsoft.com/office/drawing/2014/main" id="{D4F4E0C9-80E4-C896-CCF0-4DB116BED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" y="2180"/>
              <a:ext cx="87" cy="232"/>
            </a:xfrm>
            <a:custGeom>
              <a:avLst/>
              <a:gdLst>
                <a:gd name="T0" fmla="*/ 17 w 154"/>
                <a:gd name="T1" fmla="*/ 0 h 429"/>
                <a:gd name="T2" fmla="*/ 0 w 154"/>
                <a:gd name="T3" fmla="*/ 5 h 429"/>
                <a:gd name="T4" fmla="*/ 137 w 154"/>
                <a:gd name="T5" fmla="*/ 429 h 429"/>
                <a:gd name="T6" fmla="*/ 154 w 154"/>
                <a:gd name="T7" fmla="*/ 425 h 429"/>
                <a:gd name="T8" fmla="*/ 17 w 154"/>
                <a:gd name="T9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429">
                  <a:moveTo>
                    <a:pt x="17" y="0"/>
                  </a:moveTo>
                  <a:lnTo>
                    <a:pt x="0" y="5"/>
                  </a:lnTo>
                  <a:lnTo>
                    <a:pt x="137" y="429"/>
                  </a:lnTo>
                  <a:lnTo>
                    <a:pt x="154" y="425"/>
                  </a:lnTo>
                  <a:lnTo>
                    <a:pt x="17" y="0"/>
                  </a:lnTo>
                  <a:close/>
                </a:path>
              </a:pathLst>
            </a:custGeom>
            <a:noFill/>
            <a:ln w="19050">
              <a:solidFill>
                <a:srgbClr val="CC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90" name="Rectangle 58">
              <a:extLst>
                <a:ext uri="{FF2B5EF4-FFF2-40B4-BE49-F238E27FC236}">
                  <a16:creationId xmlns:a16="http://schemas.microsoft.com/office/drawing/2014/main" id="{96996DF8-0FF3-E00B-18EC-3A0120881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" y="2404"/>
              <a:ext cx="138" cy="11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91" name="Rectangle 59">
              <a:extLst>
                <a:ext uri="{FF2B5EF4-FFF2-40B4-BE49-F238E27FC236}">
                  <a16:creationId xmlns:a16="http://schemas.microsoft.com/office/drawing/2014/main" id="{E12AC95D-310A-A630-6D32-86AA118BE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2138"/>
              <a:ext cx="11" cy="358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92" name="Rectangle 60">
              <a:extLst>
                <a:ext uri="{FF2B5EF4-FFF2-40B4-BE49-F238E27FC236}">
                  <a16:creationId xmlns:a16="http://schemas.microsoft.com/office/drawing/2014/main" id="{60E2F59F-5607-3AC4-5762-B1AF76765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138"/>
              <a:ext cx="116" cy="11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93" name="Rectangle 61">
              <a:extLst>
                <a:ext uri="{FF2B5EF4-FFF2-40B4-BE49-F238E27FC236}">
                  <a16:creationId xmlns:a16="http://schemas.microsoft.com/office/drawing/2014/main" id="{CDC0946B-384F-421D-6C33-1AD280F3B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6" y="2489"/>
              <a:ext cx="115" cy="11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94" name="Rectangle 62">
              <a:extLst>
                <a:ext uri="{FF2B5EF4-FFF2-40B4-BE49-F238E27FC236}">
                  <a16:creationId xmlns:a16="http://schemas.microsoft.com/office/drawing/2014/main" id="{DDF8676D-9E78-78F8-2AAC-78B355CD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" y="2712"/>
              <a:ext cx="11" cy="521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95" name="Rectangle 63">
              <a:extLst>
                <a:ext uri="{FF2B5EF4-FFF2-40B4-BE49-F238E27FC236}">
                  <a16:creationId xmlns:a16="http://schemas.microsoft.com/office/drawing/2014/main" id="{A685A8EE-F72F-B352-C436-6BB153B7E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3223"/>
              <a:ext cx="117" cy="10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96" name="Rectangle 64">
              <a:extLst>
                <a:ext uri="{FF2B5EF4-FFF2-40B4-BE49-F238E27FC236}">
                  <a16:creationId xmlns:a16="http://schemas.microsoft.com/office/drawing/2014/main" id="{408490F9-8297-773D-595F-CC1ACF565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2861"/>
              <a:ext cx="116" cy="11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0097" name="Group 65">
            <a:extLst>
              <a:ext uri="{FF2B5EF4-FFF2-40B4-BE49-F238E27FC236}">
                <a16:creationId xmlns:a16="http://schemas.microsoft.com/office/drawing/2014/main" id="{1B873C82-7369-DE66-A7ED-099710ADA9A2}"/>
              </a:ext>
            </a:extLst>
          </p:cNvPr>
          <p:cNvGrpSpPr>
            <a:grpSpLocks/>
          </p:cNvGrpSpPr>
          <p:nvPr/>
        </p:nvGrpSpPr>
        <p:grpSpPr bwMode="auto">
          <a:xfrm>
            <a:off x="2170113" y="2097088"/>
            <a:ext cx="284162" cy="1308100"/>
            <a:chOff x="1615" y="1319"/>
            <a:chExt cx="173" cy="826"/>
          </a:xfrm>
        </p:grpSpPr>
        <p:sp>
          <p:nvSpPr>
            <p:cNvPr id="940098" name="Rectangle 66">
              <a:extLst>
                <a:ext uri="{FF2B5EF4-FFF2-40B4-BE49-F238E27FC236}">
                  <a16:creationId xmlns:a16="http://schemas.microsoft.com/office/drawing/2014/main" id="{B0B94D34-684B-21FA-9D79-BD0CEB417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1733"/>
              <a:ext cx="9" cy="173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099" name="Rectangle 67">
              <a:extLst>
                <a:ext uri="{FF2B5EF4-FFF2-40B4-BE49-F238E27FC236}">
                  <a16:creationId xmlns:a16="http://schemas.microsoft.com/office/drawing/2014/main" id="{A9E643B9-4B1F-9CD9-D977-BB20FEAA4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902"/>
              <a:ext cx="173" cy="9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00" name="Rectangle 68">
              <a:extLst>
                <a:ext uri="{FF2B5EF4-FFF2-40B4-BE49-F238E27FC236}">
                  <a16:creationId xmlns:a16="http://schemas.microsoft.com/office/drawing/2014/main" id="{1F0A06BB-EB06-9223-955F-C85A99278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956"/>
              <a:ext cx="173" cy="9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01" name="Rectangle 69">
              <a:extLst>
                <a:ext uri="{FF2B5EF4-FFF2-40B4-BE49-F238E27FC236}">
                  <a16:creationId xmlns:a16="http://schemas.microsoft.com/office/drawing/2014/main" id="{DB20566D-00BC-CF8E-DDEE-6F94789F6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1965"/>
              <a:ext cx="9" cy="180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02" name="Rectangle 70">
              <a:extLst>
                <a:ext uri="{FF2B5EF4-FFF2-40B4-BE49-F238E27FC236}">
                  <a16:creationId xmlns:a16="http://schemas.microsoft.com/office/drawing/2014/main" id="{2F8D2BB5-EE88-B59F-D887-A4425D2F4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1319"/>
              <a:ext cx="9" cy="173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03" name="Rectangle 71">
              <a:extLst>
                <a:ext uri="{FF2B5EF4-FFF2-40B4-BE49-F238E27FC236}">
                  <a16:creationId xmlns:a16="http://schemas.microsoft.com/office/drawing/2014/main" id="{61CD944C-B7E7-AF62-6063-8D4DD0AF8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487"/>
              <a:ext cx="173" cy="10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04" name="Rectangle 72">
              <a:extLst>
                <a:ext uri="{FF2B5EF4-FFF2-40B4-BE49-F238E27FC236}">
                  <a16:creationId xmlns:a16="http://schemas.microsoft.com/office/drawing/2014/main" id="{DF836DB5-6BE1-D019-825C-61D83157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5" y="1542"/>
              <a:ext cx="173" cy="9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0105" name="Rectangle 73">
              <a:extLst>
                <a:ext uri="{FF2B5EF4-FFF2-40B4-BE49-F238E27FC236}">
                  <a16:creationId xmlns:a16="http://schemas.microsoft.com/office/drawing/2014/main" id="{D7833FA7-0EF9-AA98-A868-BD811A39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1551"/>
              <a:ext cx="9" cy="180"/>
            </a:xfrm>
            <a:prstGeom prst="rect">
              <a:avLst/>
            </a:prstGeom>
            <a:noFill/>
            <a:ln w="19050">
              <a:solidFill>
                <a:srgbClr val="CC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0106" name="Rectangle 74">
            <a:extLst>
              <a:ext uri="{FF2B5EF4-FFF2-40B4-BE49-F238E27FC236}">
                <a16:creationId xmlns:a16="http://schemas.microsoft.com/office/drawing/2014/main" id="{6EE3EE7E-86F3-8DE3-0089-C95DEFC3E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413" y="2293938"/>
            <a:ext cx="233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CC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800" b="1" i="0">
                <a:solidFill>
                  <a:srgbClr val="CCCC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1800" b="1" i="0" baseline="-25000">
                <a:solidFill>
                  <a:srgbClr val="CCCC00"/>
                </a:solidFill>
                <a:latin typeface="Times New Roman" panose="02020603050405020304" pitchFamily="18" charset="0"/>
              </a:rPr>
              <a:t>c</a:t>
            </a:r>
            <a:endParaRPr lang="en-US" altLang="en-US" sz="1800" b="1" i="0">
              <a:solidFill>
                <a:srgbClr val="FFFF00"/>
              </a:solidFill>
            </a:endParaRPr>
          </a:p>
        </p:txBody>
      </p:sp>
      <p:sp>
        <p:nvSpPr>
          <p:cNvPr id="940107" name="Text Box 75">
            <a:extLst>
              <a:ext uri="{FF2B5EF4-FFF2-40B4-BE49-F238E27FC236}">
                <a16:creationId xmlns:a16="http://schemas.microsoft.com/office/drawing/2014/main" id="{FFB7EC8B-4B43-963D-76A6-E7CDCA1B0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0" y="1219200"/>
            <a:ext cx="4338638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0">
                <a:latin typeface="Times New Roman" panose="02020603050405020304" pitchFamily="18" charset="0"/>
              </a:rPr>
              <a:t>-</a:t>
            </a:r>
            <a:r>
              <a:rPr lang="en-US" altLang="en-US" i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i="0"/>
              <a:t>When neighboring lines switch in opposite direction of victim line, delay increases</a:t>
            </a:r>
          </a:p>
          <a:p>
            <a:pPr>
              <a:spcBef>
                <a:spcPct val="50000"/>
              </a:spcBef>
            </a:pPr>
            <a:r>
              <a:rPr lang="en-US" altLang="en-US" i="0">
                <a:solidFill>
                  <a:srgbClr val="315263"/>
                </a:solidFill>
              </a:rPr>
              <a:t>DELAY DEPENDENT UPON ACTIVITY IN NEIGHBORING WIRES</a:t>
            </a:r>
          </a:p>
        </p:txBody>
      </p:sp>
      <p:sp>
        <p:nvSpPr>
          <p:cNvPr id="940108" name="Text Box 76">
            <a:extLst>
              <a:ext uri="{FF2B5EF4-FFF2-40B4-BE49-F238E27FC236}">
                <a16:creationId xmlns:a16="http://schemas.microsoft.com/office/drawing/2014/main" id="{9DB47684-BEA0-FB65-D876-2A0119CD9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027488"/>
            <a:ext cx="8518525" cy="207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i="0">
                <a:solidFill>
                  <a:srgbClr val="31526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Miller Effect</a:t>
            </a:r>
            <a:endParaRPr lang="en-US" altLang="en-US" i="0">
              <a:solidFill>
                <a:srgbClr val="315263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i="0">
                <a:solidFill>
                  <a:srgbClr val="FFFF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i="0">
                <a:latin typeface="Times New Roman" panose="02020603050405020304" pitchFamily="18" charset="0"/>
              </a:rPr>
              <a:t>- </a:t>
            </a:r>
            <a:r>
              <a:rPr lang="en-US" altLang="en-US" sz="2000" i="0"/>
              <a:t>Both terminals of capacitor are switched in opposite directions    </a:t>
            </a:r>
            <a:br>
              <a:rPr lang="en-US" altLang="en-US" sz="2000" i="0"/>
            </a:br>
            <a:r>
              <a:rPr lang="en-US" altLang="en-US" sz="2000" i="0">
                <a:latin typeface="Times New Roman" panose="02020603050405020304" pitchFamily="18" charset="0"/>
              </a:rPr>
              <a:t>    (0 </a:t>
            </a:r>
            <a:r>
              <a:rPr lang="en-US" altLang="en-US" sz="2000" i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en-US" sz="2000" i="0">
                <a:latin typeface="Times New Roman" panose="02020603050405020304" pitchFamily="18" charset="0"/>
              </a:rPr>
              <a:t> V</a:t>
            </a:r>
            <a:r>
              <a:rPr lang="en-US" altLang="en-US" sz="2000" i="0" baseline="-25000">
                <a:latin typeface="Times New Roman" panose="02020603050405020304" pitchFamily="18" charset="0"/>
              </a:rPr>
              <a:t>dd</a:t>
            </a:r>
            <a:r>
              <a:rPr lang="en-US" altLang="en-US" sz="2000" i="0">
                <a:latin typeface="Times New Roman" panose="02020603050405020304" pitchFamily="18" charset="0"/>
              </a:rPr>
              <a:t>, V</a:t>
            </a:r>
            <a:r>
              <a:rPr lang="en-US" altLang="en-US" sz="2000" i="0" baseline="-25000">
                <a:latin typeface="Times New Roman" panose="02020603050405020304" pitchFamily="18" charset="0"/>
              </a:rPr>
              <a:t>dd</a:t>
            </a:r>
            <a:r>
              <a:rPr lang="en-US" altLang="en-US" sz="2000" i="0">
                <a:latin typeface="Times New Roman" panose="02020603050405020304" pitchFamily="18" charset="0"/>
              </a:rPr>
              <a:t> </a:t>
            </a:r>
            <a:r>
              <a:rPr lang="en-US" altLang="en-US" sz="2000" i="0">
                <a:latin typeface="Times New Roman" panose="02020603050405020304" pitchFamily="18" charset="0"/>
                <a:sym typeface="Symbol" pitchFamily="2" charset="2"/>
              </a:rPr>
              <a:t></a:t>
            </a:r>
            <a:r>
              <a:rPr lang="en-US" altLang="en-US" sz="2000" i="0">
                <a:latin typeface="Times New Roman" panose="02020603050405020304" pitchFamily="18" charset="0"/>
              </a:rPr>
              <a:t> 0)</a:t>
            </a:r>
          </a:p>
          <a:p>
            <a:pPr>
              <a:spcBef>
                <a:spcPct val="50000"/>
              </a:spcBef>
            </a:pPr>
            <a:r>
              <a:rPr lang="en-US" altLang="en-US" sz="2000" i="0">
                <a:latin typeface="Times New Roman" panose="02020603050405020304" pitchFamily="18" charset="0"/>
              </a:rPr>
              <a:t>  - </a:t>
            </a:r>
            <a:r>
              <a:rPr lang="en-US" altLang="en-US" sz="2000" i="0"/>
              <a:t>Effective voltage is doubled and additional charge is needed </a:t>
            </a:r>
            <a:br>
              <a:rPr lang="en-US" altLang="en-US" sz="2000" i="0"/>
            </a:br>
            <a:r>
              <a:rPr lang="en-US" altLang="en-US" sz="2000" i="0"/>
              <a:t>    (from Q=CV)</a:t>
            </a:r>
            <a:endParaRPr lang="en-US" altLang="en-US" i="0"/>
          </a:p>
        </p:txBody>
      </p:sp>
      <p:sp>
        <p:nvSpPr>
          <p:cNvPr id="940109" name="Rectangle 77">
            <a:extLst>
              <a:ext uri="{FF2B5EF4-FFF2-40B4-BE49-F238E27FC236}">
                <a16:creationId xmlns:a16="http://schemas.microsoft.com/office/drawing/2014/main" id="{D39DD06F-9B02-CE71-1D18-1244BF09B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524500"/>
            <a:ext cx="3402012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igitalIc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DigitalI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igitalI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I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I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DigitalIc</Template>
  <TotalTime>18419</TotalTime>
  <Words>2399</Words>
  <Application>Microsoft Macintosh PowerPoint</Application>
  <PresentationFormat>On-screen Show (4:3)</PresentationFormat>
  <Paragraphs>841</Paragraphs>
  <Slides>66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66</vt:i4>
      </vt:variant>
    </vt:vector>
  </HeadingPairs>
  <TitlesOfParts>
    <vt:vector size="82" baseType="lpstr">
      <vt:lpstr>Times New Roman</vt:lpstr>
      <vt:lpstr>Arial Narrow</vt:lpstr>
      <vt:lpstr>Arial</vt:lpstr>
      <vt:lpstr>Wingdings</vt:lpstr>
      <vt:lpstr>Monotype Sorts</vt:lpstr>
      <vt:lpstr>Book Antiqua</vt:lpstr>
      <vt:lpstr>Symbol</vt:lpstr>
      <vt:lpstr>Times Ten Roman</vt:lpstr>
      <vt:lpstr>MathematicalPi 1</vt:lpstr>
      <vt:lpstr>Helvetica</vt:lpstr>
      <vt:lpstr>Verdana</vt:lpstr>
      <vt:lpstr>DigitalIc</vt:lpstr>
      <vt:lpstr>Microsoft Word Document</vt:lpstr>
      <vt:lpstr>Microsoft Equation 3.0</vt:lpstr>
      <vt:lpstr>Microsoft PowerPoint Slide</vt:lpstr>
      <vt:lpstr>Microsoft Visio Drawing</vt:lpstr>
      <vt:lpstr>Digital Integrated Circuits A Design Perspective</vt:lpstr>
      <vt:lpstr>Impact of Interconnect Parasitics</vt:lpstr>
      <vt:lpstr>INTERCONNECT</vt:lpstr>
      <vt:lpstr>Capacitive Cross Talk</vt:lpstr>
      <vt:lpstr>Capacitive Cross Talk Dynamic Node</vt:lpstr>
      <vt:lpstr>Capacitive Cross Talk Driven Node</vt:lpstr>
      <vt:lpstr>Dealing with Capacitive Cross Talk</vt:lpstr>
      <vt:lpstr>Shielding</vt:lpstr>
      <vt:lpstr>Cross Talk and Performance</vt:lpstr>
      <vt:lpstr>Impact of Cross Talk on Delay </vt:lpstr>
      <vt:lpstr>Structured Predictable Interconnect</vt:lpstr>
      <vt:lpstr>Interconnect Projections Low-k dielectrics</vt:lpstr>
      <vt:lpstr>Encoding Data Avoids Worst-Case Conditions</vt:lpstr>
      <vt:lpstr>Driving Large Capacitances</vt:lpstr>
      <vt:lpstr>Using Cascaded Buffers</vt:lpstr>
      <vt:lpstr>Output Driver Design</vt:lpstr>
      <vt:lpstr>Delay as a Function of F and N</vt:lpstr>
      <vt:lpstr>Output Driver Design</vt:lpstr>
      <vt:lpstr>How to Design Large Transistors</vt:lpstr>
      <vt:lpstr>Bonding Pad Design</vt:lpstr>
      <vt:lpstr>ESD Protection</vt:lpstr>
      <vt:lpstr>ESD Protection</vt:lpstr>
      <vt:lpstr>Chip Packaging</vt:lpstr>
      <vt:lpstr>Pad Frame</vt:lpstr>
      <vt:lpstr>Chip Packaging</vt:lpstr>
      <vt:lpstr>Tristate Buffers</vt:lpstr>
      <vt:lpstr>Reducing the swing</vt:lpstr>
      <vt:lpstr>Single-Ended Static Driver and Receiver</vt:lpstr>
      <vt:lpstr>Dynamic Reduced Swing Network</vt:lpstr>
      <vt:lpstr>INTERCONNECT</vt:lpstr>
      <vt:lpstr>Impact of Resistance</vt:lpstr>
      <vt:lpstr>RI Introduced Noise</vt:lpstr>
      <vt:lpstr>PowerPoint Presentation</vt:lpstr>
      <vt:lpstr>Resistance and the Power Distribution Problem</vt:lpstr>
      <vt:lpstr>Power Distribution</vt:lpstr>
      <vt:lpstr>Power and Ground Distribution</vt:lpstr>
      <vt:lpstr>3 Metal Layer Approach (EV4)</vt:lpstr>
      <vt:lpstr>4 Metal Layers Approach (EV5)</vt:lpstr>
      <vt:lpstr>6 Metal Layer Approach – EV6</vt:lpstr>
      <vt:lpstr>Electromigration (1)</vt:lpstr>
      <vt:lpstr>Electromigration (2)</vt:lpstr>
      <vt:lpstr>Resistivity and Performance</vt:lpstr>
      <vt:lpstr>The Global Wire Problem</vt:lpstr>
      <vt:lpstr>Interconnect Projections: Copper</vt:lpstr>
      <vt:lpstr>Interconnect: # of Wiring Layers</vt:lpstr>
      <vt:lpstr>Diagonal Wiring</vt:lpstr>
      <vt:lpstr>Using Bypasses</vt:lpstr>
      <vt:lpstr>Reducing RC-delay</vt:lpstr>
      <vt:lpstr>Repeater Insertion (Revisited)</vt:lpstr>
      <vt:lpstr>INTERCONNECT</vt:lpstr>
      <vt:lpstr>L di/dt</vt:lpstr>
      <vt:lpstr>L di/dt: Simulation</vt:lpstr>
      <vt:lpstr>Dealing with Ldi/dt</vt:lpstr>
      <vt:lpstr>Choosing the Right Pin</vt:lpstr>
      <vt:lpstr>Decoupling Capacitors</vt:lpstr>
      <vt:lpstr>De-coupling Capacitor Ratios</vt:lpstr>
      <vt:lpstr>EV6 De-coupling Capacitance</vt:lpstr>
      <vt:lpstr>EV6 WACC</vt:lpstr>
      <vt:lpstr>The Transmission Line</vt:lpstr>
      <vt:lpstr>Design Rules of Thumb</vt:lpstr>
      <vt:lpstr>Should we be worried?</vt:lpstr>
      <vt:lpstr>Matched Termination</vt:lpstr>
      <vt:lpstr>Segmented Matched Line Driver</vt:lpstr>
      <vt:lpstr>Parallel Termination─ Transistors as Resistors</vt:lpstr>
      <vt:lpstr>Output Driver with Varying Terminations</vt:lpstr>
      <vt:lpstr>The “Network-on-a-Chip”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Borivoje Nikolic</dc:creator>
  <cp:lastModifiedBy>Jan Rabaey</cp:lastModifiedBy>
  <cp:revision>373</cp:revision>
  <cp:lastPrinted>1998-09-02T15:47:08Z</cp:lastPrinted>
  <dcterms:created xsi:type="dcterms:W3CDTF">1997-04-13T14:24:48Z</dcterms:created>
  <dcterms:modified xsi:type="dcterms:W3CDTF">2022-08-26T18:30:43Z</dcterms:modified>
</cp:coreProperties>
</file>