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50" r:id="rId1"/>
  </p:sldMasterIdLst>
  <p:notesMasterIdLst>
    <p:notesMasterId r:id="rId5"/>
  </p:notesMasterIdLst>
  <p:handoutMasterIdLst>
    <p:handoutMasterId r:id="rId6"/>
  </p:handoutMasterIdLst>
  <p:sldIdLst>
    <p:sldId id="368" r:id="rId2"/>
    <p:sldId id="354" r:id="rId3"/>
    <p:sldId id="355" r:id="rId4"/>
  </p:sldIdLst>
  <p:sldSz cx="9144000" cy="6858000" type="screen4x3"/>
  <p:notesSz cx="6864350" cy="91503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2">
          <p15:clr>
            <a:srgbClr val="A4A3A4"/>
          </p15:clr>
        </p15:guide>
        <p15:guide id="2" pos="21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84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732" y="-84"/>
      </p:cViewPr>
      <p:guideLst>
        <p:guide orient="horz" pos="2882"/>
        <p:guide pos="216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7FA92318-4538-116F-9044-66340C9CF8E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3" tIns="45241" rIns="90483" bIns="45241" numCol="1" anchor="t" anchorCtr="0" compatLnSpc="1">
            <a:prstTxWarp prst="textNoShape">
              <a:avLst/>
            </a:prstTxWarp>
          </a:bodyPr>
          <a:lstStyle>
            <a:lvl1pPr defTabSz="906463">
              <a:defRPr sz="120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46A6A71-88C3-9C1F-0117-03244A4FE67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4775" y="0"/>
            <a:ext cx="293528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3" tIns="45241" rIns="90483" bIns="45241" numCol="1" anchor="t" anchorCtr="0" compatLnSpc="1">
            <a:prstTxWarp prst="textNoShape">
              <a:avLst/>
            </a:prstTxWarp>
          </a:bodyPr>
          <a:lstStyle>
            <a:lvl1pPr algn="r" defTabSz="906463">
              <a:defRPr sz="120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217D27DC-C990-55EF-ED4C-E033511D01A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3009900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3" tIns="45241" rIns="90483" bIns="45241" numCol="1" anchor="b" anchorCtr="0" compatLnSpc="1">
            <a:prstTxWarp prst="textNoShape">
              <a:avLst/>
            </a:prstTxWarp>
          </a:bodyPr>
          <a:lstStyle>
            <a:lvl1pPr defTabSz="906463">
              <a:defRPr sz="120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4ADE4449-2A79-56C6-FB91-230E1D0C3C3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4775" y="8685213"/>
            <a:ext cx="2935288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3" tIns="45241" rIns="90483" bIns="45241" numCol="1" anchor="b" anchorCtr="0" compatLnSpc="1">
            <a:prstTxWarp prst="textNoShape">
              <a:avLst/>
            </a:prstTxWarp>
          </a:bodyPr>
          <a:lstStyle>
            <a:lvl1pPr algn="r" defTabSz="906463">
              <a:defRPr sz="1200" i="0">
                <a:latin typeface="Times New Roman" panose="02020603050405020304" pitchFamily="18" charset="0"/>
              </a:defRPr>
            </a:lvl1pPr>
          </a:lstStyle>
          <a:p>
            <a:fld id="{33B91461-949A-284A-AE9A-B6A5BC9E53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3886019-A6CA-0604-7C68-7E35AECE63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3" tIns="45241" rIns="90483" bIns="45241" numCol="1" anchor="t" anchorCtr="0" compatLnSpc="1">
            <a:prstTxWarp prst="textNoShape">
              <a:avLst/>
            </a:prstTxWarp>
          </a:bodyPr>
          <a:lstStyle>
            <a:lvl1pPr defTabSz="906463">
              <a:defRPr sz="120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BE50E198-3040-8B64-9E7E-5957427AB41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4775" y="0"/>
            <a:ext cx="293528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3" tIns="45241" rIns="90483" bIns="45241" numCol="1" anchor="t" anchorCtr="0" compatLnSpc="1">
            <a:prstTxWarp prst="textNoShape">
              <a:avLst/>
            </a:prstTxWarp>
          </a:bodyPr>
          <a:lstStyle>
            <a:lvl1pPr algn="r" defTabSz="906463">
              <a:defRPr sz="120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1117CCDC-DE49-0B8F-1F3C-CF73B1FF0873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11250" y="679450"/>
            <a:ext cx="4633913" cy="3475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3A0FAF78-2FDF-6D98-35D0-7ED0A6EF16D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379913"/>
            <a:ext cx="5043488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3" tIns="45241" rIns="90483" bIns="452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BD9713D0-8953-FD4C-E381-C8C52147605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3009900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3" tIns="45241" rIns="90483" bIns="45241" numCol="1" anchor="b" anchorCtr="0" compatLnSpc="1">
            <a:prstTxWarp prst="textNoShape">
              <a:avLst/>
            </a:prstTxWarp>
          </a:bodyPr>
          <a:lstStyle>
            <a:lvl1pPr defTabSz="906463">
              <a:defRPr sz="120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4039" name="Rectangle 7">
            <a:extLst>
              <a:ext uri="{FF2B5EF4-FFF2-40B4-BE49-F238E27FC236}">
                <a16:creationId xmlns:a16="http://schemas.microsoft.com/office/drawing/2014/main" id="{B0A29B67-6298-81A2-59F0-75D610F4AE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4775" y="8685213"/>
            <a:ext cx="2935288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3" tIns="45241" rIns="90483" bIns="45241" numCol="1" anchor="b" anchorCtr="0" compatLnSpc="1">
            <a:prstTxWarp prst="textNoShape">
              <a:avLst/>
            </a:prstTxWarp>
          </a:bodyPr>
          <a:lstStyle>
            <a:lvl1pPr algn="r" defTabSz="906463">
              <a:defRPr sz="1200" i="0">
                <a:latin typeface="Times New Roman" panose="02020603050405020304" pitchFamily="18" charset="0"/>
              </a:defRPr>
            </a:lvl1pPr>
          </a:lstStyle>
          <a:p>
            <a:fld id="{5E2A1F2F-25A7-DB48-A25F-5CC8921792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AA5F1A54-0E0E-48FD-AD15-7AF259C1170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11250" y="679450"/>
            <a:ext cx="4632325" cy="3475038"/>
          </a:xfrm>
          <a:ln/>
        </p:spPr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C087649E-34E7-DE0A-1663-639569019B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379913"/>
            <a:ext cx="5040312" cy="40782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06A6-CFAD-DF1F-1295-7CB864132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8EDD1-AB80-3F32-36F1-9ACB4F19E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931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38E3D-29B2-FB8D-9263-9815615D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A669A-71B0-5B9F-9748-B5229659B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375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E02D8E-394F-3E68-3255-7D4020FC8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0C53C-DB7F-B3C7-8CE5-87AE43852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225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A3C6-B25E-8248-AD3F-4E42CED8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E24F4-1F54-F212-F937-93D75691B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940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AE09-3966-06B9-B84C-F74F0EC6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F33DD-AD79-7231-F13F-432C8EBCC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094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8788-903F-D68C-C1CB-75BE9A78F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1BC8-D5DD-FA70-6044-D69912A10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0137E-D29C-3727-A61C-0E44F0D88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634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A940-7368-0C07-6EBB-BD673AEB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7E50F-8A09-02F5-5C2B-33D1C6E01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997CD-8C25-EB51-038A-701B4F7DC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056B1-4E45-D079-CE77-347F92A91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2B0B9B-AE7F-5C48-E85B-14ACA4676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127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D1E97-D5FF-F605-C92B-AC79A382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285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690C-F489-D9CA-254C-7D3296F0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27253-F917-3953-D3BF-AA5B494DF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FF101-5F92-9319-D9CF-A8B53C69A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810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BAD1C-711B-8950-5858-BA9D8C720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FD4242-872E-9A47-5217-7815B0CCD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C8B24-C788-3187-735B-771DA3EF4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056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70" name="Rectangle 6">
            <a:extLst>
              <a:ext uri="{FF2B5EF4-FFF2-40B4-BE49-F238E27FC236}">
                <a16:creationId xmlns:a16="http://schemas.microsoft.com/office/drawing/2014/main" id="{7C8FD2F2-E74A-7FD9-1483-E7CE5B437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53125"/>
            <a:ext cx="9144000" cy="914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7B84C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18471" name="Text Box 7">
            <a:extLst>
              <a:ext uri="{FF2B5EF4-FFF2-40B4-BE49-F238E27FC236}">
                <a16:creationId xmlns:a16="http://schemas.microsoft.com/office/drawing/2014/main" id="{1C20DFA6-AC05-977A-109B-13642C2AE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6408738"/>
            <a:ext cx="2681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latin typeface="Arial Narrow" panose="020B0604020202020204" pitchFamily="34" charset="0"/>
              </a:rPr>
              <a:t>© Digital Integrated Circuits</a:t>
            </a:r>
            <a:r>
              <a:rPr lang="en-US" altLang="en-US" sz="1800" i="0" baseline="30000">
                <a:latin typeface="Arial Narrow" panose="020B0604020202020204" pitchFamily="34" charset="0"/>
              </a:rPr>
              <a:t>2nd</a:t>
            </a:r>
          </a:p>
        </p:txBody>
      </p:sp>
      <p:sp>
        <p:nvSpPr>
          <p:cNvPr id="318466" name="Rectangle 2">
            <a:extLst>
              <a:ext uri="{FF2B5EF4-FFF2-40B4-BE49-F238E27FC236}">
                <a16:creationId xmlns:a16="http://schemas.microsoft.com/office/drawing/2014/main" id="{E06F20A7-846B-A69B-D883-8EB90E28B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BF20B3F8-7EDE-2C43-5F5C-D50CCC31BA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8472" name="Text Box 8">
            <a:extLst>
              <a:ext uri="{FF2B5EF4-FFF2-40B4-BE49-F238E27FC236}">
                <a16:creationId xmlns:a16="http://schemas.microsoft.com/office/drawing/2014/main" id="{0C031D2B-E654-4421-6E6D-07EF2625F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6400800"/>
            <a:ext cx="2043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latin typeface="Arial Narrow" panose="020B0604020202020204" pitchFamily="34" charset="0"/>
              </a:rPr>
              <a:t>Design Methodologies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 kern="1200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15263"/>
        </a:buClr>
        <a:buSzPct val="75000"/>
        <a:buFont typeface="Wingdings" pitchFamily="2" charset="2"/>
        <a:buChar char="q"/>
        <a:defRPr sz="3200" kern="1200">
          <a:solidFill>
            <a:srgbClr val="31526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C9D1E"/>
        </a:buClr>
        <a:buSzPct val="65000"/>
        <a:buFont typeface="Monotype Sort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imes New Roman" panose="02020603050405020304" pitchFamily="18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ECB8F3AF-F8CB-4B45-2629-FC5AF9F1205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343400" y="1371600"/>
            <a:ext cx="4800600" cy="1143000"/>
          </a:xfrm>
        </p:spPr>
        <p:txBody>
          <a:bodyPr/>
          <a:lstStyle/>
          <a:p>
            <a:pPr algn="l"/>
            <a:r>
              <a:rPr lang="en-US" altLang="en-US" sz="4400"/>
              <a:t>Digital Integrated Circuits</a:t>
            </a:r>
            <a:br>
              <a:rPr lang="en-US" altLang="en-US" sz="4400"/>
            </a:br>
            <a:r>
              <a:rPr lang="en-US" altLang="en-US" sz="3600"/>
              <a:t>A Design Perspective</a:t>
            </a:r>
            <a:endParaRPr lang="en-US" altLang="en-US" sz="4800"/>
          </a:p>
        </p:txBody>
      </p:sp>
      <p:pic>
        <p:nvPicPr>
          <p:cNvPr id="320515" name="Picture 3">
            <a:extLst>
              <a:ext uri="{FF2B5EF4-FFF2-40B4-BE49-F238E27FC236}">
                <a16:creationId xmlns:a16="http://schemas.microsoft.com/office/drawing/2014/main" id="{C2016FFA-BDE7-FD70-A017-1DE4B0099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367665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0516" name="Text Box 4">
            <a:extLst>
              <a:ext uri="{FF2B5EF4-FFF2-40B4-BE49-F238E27FC236}">
                <a16:creationId xmlns:a16="http://schemas.microsoft.com/office/drawing/2014/main" id="{BA5611F7-1123-6F82-4B82-0161BC222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930650"/>
            <a:ext cx="4154488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800" i="0">
                <a:solidFill>
                  <a:srgbClr val="31526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Design</a:t>
            </a:r>
            <a:br>
              <a:rPr lang="en-US" altLang="en-US" sz="4800" i="0">
                <a:solidFill>
                  <a:srgbClr val="31526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4800" i="0">
                <a:solidFill>
                  <a:srgbClr val="31526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Methodologies</a:t>
            </a:r>
          </a:p>
        </p:txBody>
      </p:sp>
      <p:sp>
        <p:nvSpPr>
          <p:cNvPr id="320517" name="Text Box 5">
            <a:extLst>
              <a:ext uri="{FF2B5EF4-FFF2-40B4-BE49-F238E27FC236}">
                <a16:creationId xmlns:a16="http://schemas.microsoft.com/office/drawing/2014/main" id="{44341303-AE06-56E3-55C7-A0F06EB7A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590800"/>
            <a:ext cx="33909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Jan M. Rabaey</a:t>
            </a:r>
          </a:p>
          <a:p>
            <a:r>
              <a:rPr lang="en-US" altLang="en-US" i="0"/>
              <a:t>Anantha Chandrakasan</a:t>
            </a:r>
          </a:p>
          <a:p>
            <a:r>
              <a:rPr lang="en-US" altLang="en-US" i="0"/>
              <a:t>Borivoje Nikolic</a:t>
            </a:r>
          </a:p>
        </p:txBody>
      </p:sp>
      <p:sp>
        <p:nvSpPr>
          <p:cNvPr id="320518" name="Text Box 6">
            <a:extLst>
              <a:ext uri="{FF2B5EF4-FFF2-40B4-BE49-F238E27FC236}">
                <a16:creationId xmlns:a16="http://schemas.microsoft.com/office/drawing/2014/main" id="{442259C6-2F00-B54C-6E9B-82584D45E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7538" y="5507038"/>
            <a:ext cx="2693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December 3, 2002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1026">
            <a:extLst>
              <a:ext uri="{FF2B5EF4-FFF2-40B4-BE49-F238E27FC236}">
                <a16:creationId xmlns:a16="http://schemas.microsoft.com/office/drawing/2014/main" id="{DA867A10-48E0-39D8-F769-60CD3C01AA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Custom Design –</a:t>
            </a:r>
            <a:br>
              <a:rPr lang="en-US" altLang="en-US"/>
            </a:br>
            <a:r>
              <a:rPr lang="en-US" altLang="en-US"/>
              <a:t> Layout Editor</a:t>
            </a:r>
          </a:p>
        </p:txBody>
      </p:sp>
      <p:pic>
        <p:nvPicPr>
          <p:cNvPr id="301061" name="Picture 1029">
            <a:extLst>
              <a:ext uri="{FF2B5EF4-FFF2-40B4-BE49-F238E27FC236}">
                <a16:creationId xmlns:a16="http://schemas.microsoft.com/office/drawing/2014/main" id="{16FF7290-8CE7-7848-EA76-0AE3FC3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5" t="29688" r="29375" b="6250"/>
          <a:stretch>
            <a:fillRect/>
          </a:stretch>
        </p:blipFill>
        <p:spPr bwMode="auto">
          <a:xfrm>
            <a:off x="762000" y="1676400"/>
            <a:ext cx="5257800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1062" name="Text Box 1030">
            <a:extLst>
              <a:ext uri="{FF2B5EF4-FFF2-40B4-BE49-F238E27FC236}">
                <a16:creationId xmlns:a16="http://schemas.microsoft.com/office/drawing/2014/main" id="{F1B8FE33-BE0D-B06E-28BC-443D9752B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5" y="5751513"/>
            <a:ext cx="2203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rgbClr val="000082"/>
                </a:solidFill>
              </a:rPr>
              <a:t>Magic Layout Editor</a:t>
            </a:r>
          </a:p>
          <a:p>
            <a:r>
              <a:rPr lang="en-US" altLang="en-US" sz="1800" i="0">
                <a:solidFill>
                  <a:srgbClr val="000082"/>
                </a:solidFill>
              </a:rPr>
              <a:t>(UC Berkeley)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>
            <a:extLst>
              <a:ext uri="{FF2B5EF4-FFF2-40B4-BE49-F238E27FC236}">
                <a16:creationId xmlns:a16="http://schemas.microsoft.com/office/drawing/2014/main" id="{5FDC2DE7-1633-2BAE-3914-3B7AF20DF4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Symbolic Layout</a:t>
            </a:r>
          </a:p>
        </p:txBody>
      </p:sp>
      <p:pic>
        <p:nvPicPr>
          <p:cNvPr id="302083" name="Picture 3">
            <a:extLst>
              <a:ext uri="{FF2B5EF4-FFF2-40B4-BE49-F238E27FC236}">
                <a16:creationId xmlns:a16="http://schemas.microsoft.com/office/drawing/2014/main" id="{6552C42C-BE86-86FD-F525-120B95252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3516313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2084" name="Text Box 4">
            <a:extLst>
              <a:ext uri="{FF2B5EF4-FFF2-40B4-BE49-F238E27FC236}">
                <a16:creationId xmlns:a16="http://schemas.microsoft.com/office/drawing/2014/main" id="{DC416602-8047-82EA-C7E4-1190009C3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63" y="5943600"/>
            <a:ext cx="3157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>
                <a:solidFill>
                  <a:srgbClr val="000082"/>
                </a:solidFill>
              </a:rPr>
              <a:t>Stick diagram of inverter</a:t>
            </a:r>
            <a:endParaRPr lang="en-US" altLang="en-US" sz="1800" i="0">
              <a:solidFill>
                <a:srgbClr val="000082"/>
              </a:solidFill>
            </a:endParaRPr>
          </a:p>
        </p:txBody>
      </p:sp>
      <p:sp>
        <p:nvSpPr>
          <p:cNvPr id="302085" name="Text Box 5">
            <a:extLst>
              <a:ext uri="{FF2B5EF4-FFF2-40B4-BE49-F238E27FC236}">
                <a16:creationId xmlns:a16="http://schemas.microsoft.com/office/drawing/2014/main" id="{AC97CB55-C77C-0D99-F915-2F8AB9D05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124200"/>
            <a:ext cx="43100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i="0">
                <a:solidFill>
                  <a:srgbClr val="000082"/>
                </a:solidFill>
              </a:rPr>
              <a:t> Dimensionless layout entities</a:t>
            </a:r>
          </a:p>
          <a:p>
            <a:pPr>
              <a:buFontTx/>
              <a:buChar char="•"/>
            </a:pPr>
            <a:r>
              <a:rPr lang="en-US" altLang="en-US" i="0">
                <a:solidFill>
                  <a:srgbClr val="000082"/>
                </a:solidFill>
              </a:rPr>
              <a:t> Only topology is important</a:t>
            </a:r>
          </a:p>
          <a:p>
            <a:pPr>
              <a:buFontTx/>
              <a:buChar char="•"/>
            </a:pPr>
            <a:r>
              <a:rPr lang="en-US" altLang="en-US" i="0">
                <a:solidFill>
                  <a:srgbClr val="000082"/>
                </a:solidFill>
              </a:rPr>
              <a:t> Final layout generated by </a:t>
            </a:r>
            <a:br>
              <a:rPr lang="en-US" altLang="en-US" i="0">
                <a:solidFill>
                  <a:srgbClr val="000082"/>
                </a:solidFill>
              </a:rPr>
            </a:br>
            <a:r>
              <a:rPr lang="en-US" altLang="en-US" i="0">
                <a:solidFill>
                  <a:srgbClr val="000082"/>
                </a:solidFill>
              </a:rPr>
              <a:t>  “compaction” program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gitalIc">
  <a:themeElements>
    <a:clrScheme name="">
      <a:dk1>
        <a:srgbClr val="000000"/>
      </a:dk1>
      <a:lt1>
        <a:srgbClr val="FFFFFF"/>
      </a:lt1>
      <a:dk2>
        <a:srgbClr val="000082"/>
      </a:dk2>
      <a:lt2>
        <a:srgbClr val="C0C0C0"/>
      </a:lt2>
      <a:accent1>
        <a:srgbClr val="D01608"/>
      </a:accent1>
      <a:accent2>
        <a:srgbClr val="000082"/>
      </a:accent2>
      <a:accent3>
        <a:srgbClr val="FFFFFF"/>
      </a:accent3>
      <a:accent4>
        <a:srgbClr val="000000"/>
      </a:accent4>
      <a:accent5>
        <a:srgbClr val="E4ABAA"/>
      </a:accent5>
      <a:accent6>
        <a:srgbClr val="000075"/>
      </a:accent6>
      <a:hlink>
        <a:srgbClr val="00C000"/>
      </a:hlink>
      <a:folHlink>
        <a:srgbClr val="800080"/>
      </a:folHlink>
    </a:clrScheme>
    <a:fontScheme name="DigitalIc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igitalI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I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I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I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I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I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I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DigitalIc</Template>
  <TotalTime>3108</TotalTime>
  <Words>62</Words>
  <Application>Microsoft Macintosh PowerPoint</Application>
  <PresentationFormat>On-screen Show (4:3)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Times New Roman</vt:lpstr>
      <vt:lpstr>Arial Narrow</vt:lpstr>
      <vt:lpstr>Arial</vt:lpstr>
      <vt:lpstr>Wingdings</vt:lpstr>
      <vt:lpstr>Monotype Sorts</vt:lpstr>
      <vt:lpstr>Book Antiqua</vt:lpstr>
      <vt:lpstr>DigitalIc</vt:lpstr>
      <vt:lpstr>Digital Integrated Circuits A Design Perspective</vt:lpstr>
      <vt:lpstr>Custom Design –  Layout Editor</vt:lpstr>
      <vt:lpstr>Symbolic Layout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kaat</dc:creator>
  <cp:lastModifiedBy>Jan Rabaey</cp:lastModifiedBy>
  <cp:revision>113</cp:revision>
  <cp:lastPrinted>1998-07-09T21:18:54Z</cp:lastPrinted>
  <dcterms:created xsi:type="dcterms:W3CDTF">1997-04-13T14:24:48Z</dcterms:created>
  <dcterms:modified xsi:type="dcterms:W3CDTF">2022-08-26T18:31:53Z</dcterms:modified>
</cp:coreProperties>
</file>