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368" r:id="rId2"/>
    <p:sldId id="335" r:id="rId3"/>
    <p:sldId id="336" r:id="rId4"/>
    <p:sldId id="338" r:id="rId5"/>
    <p:sldId id="337" r:id="rId6"/>
    <p:sldId id="339" r:id="rId7"/>
    <p:sldId id="348" r:id="rId8"/>
    <p:sldId id="349" r:id="rId9"/>
    <p:sldId id="350" r:id="rId10"/>
    <p:sldId id="351" r:id="rId11"/>
    <p:sldId id="352" r:id="rId12"/>
    <p:sldId id="353" r:id="rId13"/>
    <p:sldId id="340" r:id="rId14"/>
    <p:sldId id="354" r:id="rId15"/>
    <p:sldId id="355" r:id="rId16"/>
    <p:sldId id="342" r:id="rId17"/>
    <p:sldId id="343" r:id="rId18"/>
    <p:sldId id="356" r:id="rId19"/>
    <p:sldId id="367" r:id="rId20"/>
    <p:sldId id="344" r:id="rId21"/>
    <p:sldId id="341" r:id="rId22"/>
    <p:sldId id="357" r:id="rId23"/>
    <p:sldId id="345" r:id="rId24"/>
    <p:sldId id="358" r:id="rId25"/>
    <p:sldId id="346" r:id="rId26"/>
    <p:sldId id="360" r:id="rId27"/>
    <p:sldId id="359" r:id="rId28"/>
    <p:sldId id="364" r:id="rId29"/>
    <p:sldId id="365" r:id="rId30"/>
    <p:sldId id="366" r:id="rId31"/>
    <p:sldId id="347" r:id="rId32"/>
    <p:sldId id="362" r:id="rId33"/>
    <p:sldId id="361" r:id="rId34"/>
    <p:sldId id="363" r:id="rId35"/>
  </p:sldIdLst>
  <p:sldSz cx="9144000" cy="6858000" type="screen4x3"/>
  <p:notesSz cx="6864350" cy="91503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19" d="100"/>
          <a:sy n="119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732" y="-84"/>
      </p:cViewPr>
      <p:guideLst>
        <p:guide orient="horz" pos="2882"/>
        <p:guide pos="21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10A2CA9-FC37-0CEA-6AE7-6246476350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1C474FF-80F6-A62C-8AF3-86D37C982E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74511B9-A896-EB6D-FB7C-638371AFCD4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99535CB-C1EB-C0BA-A981-FFE003EE78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5D07BDE6-2242-1E47-9CD3-41CDCD42808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B933840-81E2-9FAE-1732-275A198C4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7ED00C2-9099-3626-9D5B-2B6BCEA5BCC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4775" y="0"/>
            <a:ext cx="2935288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509A263-C710-F848-3947-EB1CA2484AE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1250" y="679450"/>
            <a:ext cx="4633913" cy="3475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589969B0-B2EA-E806-4116-E6DF68098D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79913"/>
            <a:ext cx="5043488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3F3D94C5-A3BA-C800-92D8-796F70150F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30099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E5FA07CA-9B83-8EB9-BC8B-FA780BC94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4775" y="8685213"/>
            <a:ext cx="29352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3" tIns="45241" rIns="90483" bIns="45241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F7FEDD12-FCB8-7444-92FF-5FF37BB5B8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29A3DF02-E118-7BBC-724C-B328AD03A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11250" y="679450"/>
            <a:ext cx="4632325" cy="3475038"/>
          </a:xfrm>
          <a:ln/>
        </p:spPr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8B558646-6C6D-64A4-B1FA-02E5F02E6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379913"/>
            <a:ext cx="5040312" cy="4078287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F1CCE90B-31DA-09EA-3593-7D868640F9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A4B5CD4D-A886-CB31-1711-225DDDE15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BEC7-0A3A-5F15-8FBA-A54A92289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D25F-8D83-1DDB-C0E0-3F5949216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982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966F-3D96-5212-A87E-92957414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C35C-9362-71FC-AF3A-E0021A605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083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5B11D-6F23-3C71-A740-B1D75ED9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D9AB1-529D-BE03-BEF9-33053AFD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380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D556-B467-0619-888F-75F94755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8212-DBE7-89B3-491D-FDE1F615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476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EFFD-8014-90D2-E9C2-E730E39E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327D-9F3A-514C-8EF8-C2302FD0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7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51F3-C638-42B2-9756-D9F37DD6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8143-EFB6-7B18-962E-26D460780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CC5D-BA9F-191A-2C6F-64480F87D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05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CA24-D9D2-5438-DFD8-C503E9A8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F4DCC-020A-3503-DECA-4DB240EB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2D21A-187F-35DB-B416-A46388BF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C30EB-DCE7-1E53-8D07-22C969DC9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C0712-D84C-8366-1A76-ABD3F3CC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72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C791-9745-2AF4-CB83-B6FC35E1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60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88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8B12-6D43-4E9C-0230-E09BAFD4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59573-B962-9F2C-F8AF-C40C8A2C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996B1-54C8-3231-DC08-D49A3A5B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334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36C-B87C-AC7A-A434-8F13A09AE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1FFC8-5190-EC58-3C4A-3A15D2800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6BFB2-289D-207B-0E88-019F4FA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03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71" name="Text Box 7">
            <a:extLst>
              <a:ext uri="{FF2B5EF4-FFF2-40B4-BE49-F238E27FC236}">
                <a16:creationId xmlns:a16="http://schemas.microsoft.com/office/drawing/2014/main" id="{3E4C997B-6B9E-C5B5-5444-73B3888B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40873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318466" name="Rectangle 2">
            <a:extLst>
              <a:ext uri="{FF2B5EF4-FFF2-40B4-BE49-F238E27FC236}">
                <a16:creationId xmlns:a16="http://schemas.microsoft.com/office/drawing/2014/main" id="{7E190594-AD7F-0318-1751-FB7B2E931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32E0CEA2-A169-12D4-CF1F-4EBFA3599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8470" name="Rectangle 6">
            <a:extLst>
              <a:ext uri="{FF2B5EF4-FFF2-40B4-BE49-F238E27FC236}">
                <a16:creationId xmlns:a16="http://schemas.microsoft.com/office/drawing/2014/main" id="{5865FF70-2898-80E6-0137-382A99313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53125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318472" name="Text Box 8">
            <a:extLst>
              <a:ext uri="{FF2B5EF4-FFF2-40B4-BE49-F238E27FC236}">
                <a16:creationId xmlns:a16="http://schemas.microsoft.com/office/drawing/2014/main" id="{E063147A-0A7C-6613-5CCF-74C87EC8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400800"/>
            <a:ext cx="2043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Design Methodologies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5BDD41F5-6E3C-876F-7D1C-3915E2C8B0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320515" name="Picture 3">
            <a:extLst>
              <a:ext uri="{FF2B5EF4-FFF2-40B4-BE49-F238E27FC236}">
                <a16:creationId xmlns:a16="http://schemas.microsoft.com/office/drawing/2014/main" id="{1A292C86-214F-D614-52CF-0E731EAA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0516" name="Text Box 4">
            <a:extLst>
              <a:ext uri="{FF2B5EF4-FFF2-40B4-BE49-F238E27FC236}">
                <a16:creationId xmlns:a16="http://schemas.microsoft.com/office/drawing/2014/main" id="{938C871D-EB2E-E588-9315-182A97A54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30650"/>
            <a:ext cx="41544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Design</a:t>
            </a:r>
            <a:b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Methodologies</a:t>
            </a:r>
          </a:p>
        </p:txBody>
      </p:sp>
      <p:sp>
        <p:nvSpPr>
          <p:cNvPr id="320517" name="Text Box 5">
            <a:extLst>
              <a:ext uri="{FF2B5EF4-FFF2-40B4-BE49-F238E27FC236}">
                <a16:creationId xmlns:a16="http://schemas.microsoft.com/office/drawing/2014/main" id="{C035BB3E-1651-3192-5F4F-B642CCCED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320518" name="Text Box 6">
            <a:extLst>
              <a:ext uri="{FF2B5EF4-FFF2-40B4-BE49-F238E27FC236}">
                <a16:creationId xmlns:a16="http://schemas.microsoft.com/office/drawing/2014/main" id="{94E7435B-DF80-CC5B-40D0-68CCAB647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5507038"/>
            <a:ext cx="269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December 3, 2002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1026">
            <a:extLst>
              <a:ext uri="{FF2B5EF4-FFF2-40B4-BE49-F238E27FC236}">
                <a16:creationId xmlns:a16="http://schemas.microsoft.com/office/drawing/2014/main" id="{00170502-C0DA-1FC3-6C0A-9F22F16DC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458200" cy="609600"/>
          </a:xfrm>
        </p:spPr>
        <p:txBody>
          <a:bodyPr/>
          <a:lstStyle/>
          <a:p>
            <a:r>
              <a:rPr lang="en-US" altLang="en-US" sz="3600"/>
              <a:t>Behavioral simulation of accumulator</a:t>
            </a:r>
            <a:endParaRPr lang="en-US" altLang="en-US"/>
          </a:p>
        </p:txBody>
      </p:sp>
      <p:pic>
        <p:nvPicPr>
          <p:cNvPr id="297987" name="Picture 1027">
            <a:extLst>
              <a:ext uri="{FF2B5EF4-FFF2-40B4-BE49-F238E27FC236}">
                <a16:creationId xmlns:a16="http://schemas.microsoft.com/office/drawing/2014/main" id="{1A20F360-29BE-55D6-851F-6CACAAB7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7720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988" name="Line 1028">
            <a:extLst>
              <a:ext uri="{FF2B5EF4-FFF2-40B4-BE49-F238E27FC236}">
                <a16:creationId xmlns:a16="http://schemas.microsoft.com/office/drawing/2014/main" id="{366DE5D9-EEC1-1495-5D2C-B0A2A585BC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657600"/>
            <a:ext cx="609600" cy="609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9" name="Text Box 1029">
            <a:extLst>
              <a:ext uri="{FF2B5EF4-FFF2-40B4-BE49-F238E27FC236}">
                <a16:creationId xmlns:a16="http://schemas.microsoft.com/office/drawing/2014/main" id="{2CB2C99A-CEF9-5724-ABEB-4BE3CE2A8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325" y="4227513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Integer data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297990" name="Line 1030">
            <a:extLst>
              <a:ext uri="{FF2B5EF4-FFF2-40B4-BE49-F238E27FC236}">
                <a16:creationId xmlns:a16="http://schemas.microsoft.com/office/drawing/2014/main" id="{A07F863E-23FC-FB97-10CC-DE8901528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981200"/>
            <a:ext cx="1219200" cy="533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91" name="Text Box 1031">
            <a:extLst>
              <a:ext uri="{FF2B5EF4-FFF2-40B4-BE49-F238E27FC236}">
                <a16:creationId xmlns:a16="http://schemas.microsoft.com/office/drawing/2014/main" id="{FE41985F-006F-63E8-6A21-0AB19AAEB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1560513"/>
            <a:ext cx="151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Discrete time</a:t>
            </a:r>
          </a:p>
        </p:txBody>
      </p:sp>
      <p:sp>
        <p:nvSpPr>
          <p:cNvPr id="297992" name="Text Box 1032">
            <a:extLst>
              <a:ext uri="{FF2B5EF4-FFF2-40B4-BE49-F238E27FC236}">
                <a16:creationId xmlns:a16="http://schemas.microsoft.com/office/drawing/2014/main" id="{81D2EEA8-9013-0E15-9D40-42053A4D7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5522913"/>
            <a:ext cx="329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(Synopsys Waves display tool)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>
            <a:extLst>
              <a:ext uri="{FF2B5EF4-FFF2-40B4-BE49-F238E27FC236}">
                <a16:creationId xmlns:a16="http://schemas.microsoft.com/office/drawing/2014/main" id="{E7353354-2BA9-AB68-8C4B-A2B43152B7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Timing Verification</a:t>
            </a:r>
          </a:p>
        </p:txBody>
      </p:sp>
      <p:pic>
        <p:nvPicPr>
          <p:cNvPr id="299011" name="Picture 1027">
            <a:extLst>
              <a:ext uri="{FF2B5EF4-FFF2-40B4-BE49-F238E27FC236}">
                <a16:creationId xmlns:a16="http://schemas.microsoft.com/office/drawing/2014/main" id="{08F1267C-8FF5-D85E-F2EF-E43C43EA9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3751263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12" name="Text Box 1028">
            <a:extLst>
              <a:ext uri="{FF2B5EF4-FFF2-40B4-BE49-F238E27FC236}">
                <a16:creationId xmlns:a16="http://schemas.microsoft.com/office/drawing/2014/main" id="{8FEAA01F-3459-B18A-6ABF-299B3AB48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994400"/>
            <a:ext cx="21574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rgbClr val="000082"/>
                </a:solidFill>
              </a:rPr>
              <a:t>(Synopsys-Epic Pathmill)</a:t>
            </a:r>
          </a:p>
        </p:txBody>
      </p:sp>
      <p:sp>
        <p:nvSpPr>
          <p:cNvPr id="299015" name="Freeform 1031">
            <a:extLst>
              <a:ext uri="{FF2B5EF4-FFF2-40B4-BE49-F238E27FC236}">
                <a16:creationId xmlns:a16="http://schemas.microsoft.com/office/drawing/2014/main" id="{6AFE9BD7-C2EC-8141-2CE1-6D076CCEA5F8}"/>
              </a:ext>
            </a:extLst>
          </p:cNvPr>
          <p:cNvSpPr>
            <a:spLocks/>
          </p:cNvSpPr>
          <p:nvPr/>
        </p:nvSpPr>
        <p:spPr bwMode="auto">
          <a:xfrm>
            <a:off x="2152650" y="3532188"/>
            <a:ext cx="2714625" cy="820737"/>
          </a:xfrm>
          <a:custGeom>
            <a:avLst/>
            <a:gdLst>
              <a:gd name="T0" fmla="*/ 0 w 1710"/>
              <a:gd name="T1" fmla="*/ 13 h 517"/>
              <a:gd name="T2" fmla="*/ 300 w 1710"/>
              <a:gd name="T3" fmla="*/ 10 h 517"/>
              <a:gd name="T4" fmla="*/ 459 w 1710"/>
              <a:gd name="T5" fmla="*/ 7 h 517"/>
              <a:gd name="T6" fmla="*/ 522 w 1710"/>
              <a:gd name="T7" fmla="*/ 43 h 517"/>
              <a:gd name="T8" fmla="*/ 546 w 1710"/>
              <a:gd name="T9" fmla="*/ 73 h 517"/>
              <a:gd name="T10" fmla="*/ 573 w 1710"/>
              <a:gd name="T11" fmla="*/ 235 h 517"/>
              <a:gd name="T12" fmla="*/ 576 w 1710"/>
              <a:gd name="T13" fmla="*/ 394 h 517"/>
              <a:gd name="T14" fmla="*/ 597 w 1710"/>
              <a:gd name="T15" fmla="*/ 481 h 517"/>
              <a:gd name="T16" fmla="*/ 750 w 1710"/>
              <a:gd name="T17" fmla="*/ 517 h 517"/>
              <a:gd name="T18" fmla="*/ 813 w 1710"/>
              <a:gd name="T19" fmla="*/ 511 h 517"/>
              <a:gd name="T20" fmla="*/ 846 w 1710"/>
              <a:gd name="T21" fmla="*/ 496 h 517"/>
              <a:gd name="T22" fmla="*/ 906 w 1710"/>
              <a:gd name="T23" fmla="*/ 472 h 517"/>
              <a:gd name="T24" fmla="*/ 981 w 1710"/>
              <a:gd name="T25" fmla="*/ 406 h 517"/>
              <a:gd name="T26" fmla="*/ 993 w 1710"/>
              <a:gd name="T27" fmla="*/ 373 h 517"/>
              <a:gd name="T28" fmla="*/ 1032 w 1710"/>
              <a:gd name="T29" fmla="*/ 241 h 517"/>
              <a:gd name="T30" fmla="*/ 1044 w 1710"/>
              <a:gd name="T31" fmla="*/ 196 h 517"/>
              <a:gd name="T32" fmla="*/ 1140 w 1710"/>
              <a:gd name="T33" fmla="*/ 136 h 517"/>
              <a:gd name="T34" fmla="*/ 1239 w 1710"/>
              <a:gd name="T35" fmla="*/ 76 h 517"/>
              <a:gd name="T36" fmla="*/ 1356 w 1710"/>
              <a:gd name="T37" fmla="*/ 55 h 517"/>
              <a:gd name="T38" fmla="*/ 1440 w 1710"/>
              <a:gd name="T39" fmla="*/ 67 h 517"/>
              <a:gd name="T40" fmla="*/ 1710 w 1710"/>
              <a:gd name="T41" fmla="*/ 58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0" h="517">
                <a:moveTo>
                  <a:pt x="0" y="13"/>
                </a:moveTo>
                <a:cubicBezTo>
                  <a:pt x="102" y="15"/>
                  <a:pt x="199" y="17"/>
                  <a:pt x="300" y="10"/>
                </a:cubicBezTo>
                <a:cubicBezTo>
                  <a:pt x="352" y="0"/>
                  <a:pt x="407" y="5"/>
                  <a:pt x="459" y="7"/>
                </a:cubicBezTo>
                <a:cubicBezTo>
                  <a:pt x="517" y="12"/>
                  <a:pt x="487" y="8"/>
                  <a:pt x="522" y="43"/>
                </a:cubicBezTo>
                <a:cubicBezTo>
                  <a:pt x="531" y="52"/>
                  <a:pt x="546" y="73"/>
                  <a:pt x="546" y="73"/>
                </a:cubicBezTo>
                <a:cubicBezTo>
                  <a:pt x="550" y="130"/>
                  <a:pt x="564" y="180"/>
                  <a:pt x="573" y="235"/>
                </a:cubicBezTo>
                <a:cubicBezTo>
                  <a:pt x="574" y="288"/>
                  <a:pt x="574" y="341"/>
                  <a:pt x="576" y="394"/>
                </a:cubicBezTo>
                <a:cubicBezTo>
                  <a:pt x="577" y="417"/>
                  <a:pt x="579" y="463"/>
                  <a:pt x="597" y="481"/>
                </a:cubicBezTo>
                <a:cubicBezTo>
                  <a:pt x="632" y="516"/>
                  <a:pt x="706" y="514"/>
                  <a:pt x="750" y="517"/>
                </a:cubicBezTo>
                <a:cubicBezTo>
                  <a:pt x="771" y="514"/>
                  <a:pt x="792" y="515"/>
                  <a:pt x="813" y="511"/>
                </a:cubicBezTo>
                <a:cubicBezTo>
                  <a:pt x="822" y="509"/>
                  <a:pt x="837" y="500"/>
                  <a:pt x="846" y="496"/>
                </a:cubicBezTo>
                <a:cubicBezTo>
                  <a:pt x="866" y="488"/>
                  <a:pt x="887" y="483"/>
                  <a:pt x="906" y="472"/>
                </a:cubicBezTo>
                <a:cubicBezTo>
                  <a:pt x="925" y="461"/>
                  <a:pt x="964" y="423"/>
                  <a:pt x="981" y="406"/>
                </a:cubicBezTo>
                <a:cubicBezTo>
                  <a:pt x="984" y="394"/>
                  <a:pt x="987" y="384"/>
                  <a:pt x="993" y="373"/>
                </a:cubicBezTo>
                <a:cubicBezTo>
                  <a:pt x="1002" y="326"/>
                  <a:pt x="1002" y="281"/>
                  <a:pt x="1032" y="241"/>
                </a:cubicBezTo>
                <a:cubicBezTo>
                  <a:pt x="1034" y="228"/>
                  <a:pt x="1036" y="208"/>
                  <a:pt x="1044" y="196"/>
                </a:cubicBezTo>
                <a:cubicBezTo>
                  <a:pt x="1060" y="173"/>
                  <a:pt x="1115" y="150"/>
                  <a:pt x="1140" y="136"/>
                </a:cubicBezTo>
                <a:cubicBezTo>
                  <a:pt x="1173" y="117"/>
                  <a:pt x="1207" y="96"/>
                  <a:pt x="1239" y="76"/>
                </a:cubicBezTo>
                <a:cubicBezTo>
                  <a:pt x="1263" y="61"/>
                  <a:pt x="1331" y="59"/>
                  <a:pt x="1356" y="55"/>
                </a:cubicBezTo>
                <a:cubicBezTo>
                  <a:pt x="1384" y="57"/>
                  <a:pt x="1413" y="60"/>
                  <a:pt x="1440" y="67"/>
                </a:cubicBezTo>
                <a:cubicBezTo>
                  <a:pt x="1529" y="65"/>
                  <a:pt x="1621" y="58"/>
                  <a:pt x="1710" y="58"/>
                </a:cubicBezTo>
              </a:path>
            </a:pathLst>
          </a:custGeom>
          <a:noFill/>
          <a:ln w="107950" cap="flat" cmpd="sng">
            <a:solidFill>
              <a:srgbClr val="1CCFE2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ACA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7" name="Line 1033">
            <a:extLst>
              <a:ext uri="{FF2B5EF4-FFF2-40B4-BE49-F238E27FC236}">
                <a16:creationId xmlns:a16="http://schemas.microsoft.com/office/drawing/2014/main" id="{A1C6FEA8-F9CA-097C-EB3E-7A104AF2D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819400"/>
            <a:ext cx="838200" cy="685800"/>
          </a:xfrm>
          <a:prstGeom prst="line">
            <a:avLst/>
          </a:prstGeom>
          <a:noFill/>
          <a:ln w="12700">
            <a:solidFill>
              <a:srgbClr val="1CCFE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018" name="Text Box 1034">
            <a:extLst>
              <a:ext uri="{FF2B5EF4-FFF2-40B4-BE49-F238E27FC236}">
                <a16:creationId xmlns:a16="http://schemas.microsoft.com/office/drawing/2014/main" id="{816BA8B1-F0C8-9333-47D4-E32032AD3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14600"/>
            <a:ext cx="1255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chemeClr val="accent2"/>
                </a:solidFill>
              </a:rPr>
              <a:t>Critical path</a:t>
            </a:r>
            <a:endParaRPr lang="en-US" altLang="en-US" sz="1800" i="0">
              <a:solidFill>
                <a:schemeClr val="accent2"/>
              </a:solidFill>
            </a:endParaRPr>
          </a:p>
        </p:txBody>
      </p:sp>
      <p:sp>
        <p:nvSpPr>
          <p:cNvPr id="299019" name="Text Box 1035">
            <a:extLst>
              <a:ext uri="{FF2B5EF4-FFF2-40B4-BE49-F238E27FC236}">
                <a16:creationId xmlns:a16="http://schemas.microsoft.com/office/drawing/2014/main" id="{736F85D4-4A42-7E55-DB62-65F0AEB8C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632200"/>
            <a:ext cx="31321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accent1"/>
                </a:solidFill>
              </a:rPr>
              <a:t>Enumerates and rank</a:t>
            </a:r>
          </a:p>
          <a:p>
            <a:r>
              <a:rPr lang="en-US" altLang="en-US" sz="2000" i="0">
                <a:solidFill>
                  <a:schemeClr val="accent1"/>
                </a:solidFill>
              </a:rPr>
              <a:t>orders critical timing paths</a:t>
            </a:r>
          </a:p>
          <a:p>
            <a:endParaRPr lang="en-US" altLang="en-US" sz="2000" i="0">
              <a:solidFill>
                <a:schemeClr val="accent1"/>
              </a:solidFill>
            </a:endParaRPr>
          </a:p>
          <a:p>
            <a:r>
              <a:rPr lang="en-US" altLang="en-US" sz="2000" i="0">
                <a:solidFill>
                  <a:schemeClr val="accent1"/>
                </a:solidFill>
              </a:rPr>
              <a:t>No simulation needed!</a:t>
            </a:r>
            <a:endParaRPr lang="en-US" altLang="en-US" sz="2000" i="0">
              <a:solidFill>
                <a:srgbClr val="00008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1026">
            <a:extLst>
              <a:ext uri="{FF2B5EF4-FFF2-40B4-BE49-F238E27FC236}">
                <a16:creationId xmlns:a16="http://schemas.microsoft.com/office/drawing/2014/main" id="{D475EE2D-EF28-B406-D041-42DA06A24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Issues in Timing Verification</a:t>
            </a:r>
          </a:p>
        </p:txBody>
      </p:sp>
      <p:pic>
        <p:nvPicPr>
          <p:cNvPr id="300036" name="Picture 1028">
            <a:extLst>
              <a:ext uri="{FF2B5EF4-FFF2-40B4-BE49-F238E27FC236}">
                <a16:creationId xmlns:a16="http://schemas.microsoft.com/office/drawing/2014/main" id="{3ACD6502-7899-36AA-6A73-F72C7951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9" t="44960"/>
          <a:stretch>
            <a:fillRect/>
          </a:stretch>
        </p:blipFill>
        <p:spPr bwMode="auto">
          <a:xfrm>
            <a:off x="1905000" y="2057400"/>
            <a:ext cx="5681663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0037" name="Text Box 1029">
            <a:extLst>
              <a:ext uri="{FF2B5EF4-FFF2-40B4-BE49-F238E27FC236}">
                <a16:creationId xmlns:a16="http://schemas.microsoft.com/office/drawing/2014/main" id="{C1FBD44A-F1DE-B16A-30B6-C032B366F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181600"/>
            <a:ext cx="2359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chemeClr val="accent1"/>
                </a:solidFill>
              </a:rPr>
              <a:t>False Timing Paths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C63EEFDF-A4BF-1E11-B946-D897E0EFA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685800"/>
          </a:xfrm>
        </p:spPr>
        <p:txBody>
          <a:bodyPr/>
          <a:lstStyle/>
          <a:p>
            <a:r>
              <a:rPr lang="en-US" altLang="en-US"/>
              <a:t>Implementation Methodologies</a:t>
            </a:r>
          </a:p>
        </p:txBody>
      </p:sp>
      <p:pic>
        <p:nvPicPr>
          <p:cNvPr id="286723" name="Picture 3">
            <a:extLst>
              <a:ext uri="{FF2B5EF4-FFF2-40B4-BE49-F238E27FC236}">
                <a16:creationId xmlns:a16="http://schemas.microsoft.com/office/drawing/2014/main" id="{E43BB5FD-6EE5-43E4-9E01-74C2B4A9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73533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1026">
            <a:extLst>
              <a:ext uri="{FF2B5EF4-FFF2-40B4-BE49-F238E27FC236}">
                <a16:creationId xmlns:a16="http://schemas.microsoft.com/office/drawing/2014/main" id="{2E1AF0F6-FA34-2BC0-34E6-118599610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Custom Design –</a:t>
            </a:r>
            <a:br>
              <a:rPr lang="en-US" altLang="en-US"/>
            </a:br>
            <a:r>
              <a:rPr lang="en-US" altLang="en-US"/>
              <a:t> Layout Editor</a:t>
            </a:r>
          </a:p>
        </p:txBody>
      </p:sp>
      <p:pic>
        <p:nvPicPr>
          <p:cNvPr id="301061" name="Picture 1029">
            <a:extLst>
              <a:ext uri="{FF2B5EF4-FFF2-40B4-BE49-F238E27FC236}">
                <a16:creationId xmlns:a16="http://schemas.microsoft.com/office/drawing/2014/main" id="{6A729BF0-5321-9A1F-E204-42ED1867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29688" r="29375" b="6250"/>
          <a:stretch>
            <a:fillRect/>
          </a:stretch>
        </p:blipFill>
        <p:spPr bwMode="auto">
          <a:xfrm>
            <a:off x="762000" y="1676400"/>
            <a:ext cx="5257800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1062" name="Text Box 1030">
            <a:extLst>
              <a:ext uri="{FF2B5EF4-FFF2-40B4-BE49-F238E27FC236}">
                <a16:creationId xmlns:a16="http://schemas.microsoft.com/office/drawing/2014/main" id="{90A21E2C-B9C1-BCA7-9D56-E698A24DB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5751513"/>
            <a:ext cx="220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Magic Layout Editor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(UC Berkeley)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>
            <a:extLst>
              <a:ext uri="{FF2B5EF4-FFF2-40B4-BE49-F238E27FC236}">
                <a16:creationId xmlns:a16="http://schemas.microsoft.com/office/drawing/2014/main" id="{C82DDD24-F4C7-1305-C29A-D6F93FE42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Symbolic Layout</a:t>
            </a:r>
          </a:p>
        </p:txBody>
      </p:sp>
      <p:pic>
        <p:nvPicPr>
          <p:cNvPr id="302083" name="Picture 3">
            <a:extLst>
              <a:ext uri="{FF2B5EF4-FFF2-40B4-BE49-F238E27FC236}">
                <a16:creationId xmlns:a16="http://schemas.microsoft.com/office/drawing/2014/main" id="{3995DBD4-DCC2-3610-2894-502C40A79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3516313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2084" name="Text Box 4">
            <a:extLst>
              <a:ext uri="{FF2B5EF4-FFF2-40B4-BE49-F238E27FC236}">
                <a16:creationId xmlns:a16="http://schemas.microsoft.com/office/drawing/2014/main" id="{6573B7D8-4ED1-2919-D6A5-37F0ECDAA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5943600"/>
            <a:ext cx="3157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82"/>
                </a:solidFill>
              </a:rPr>
              <a:t>Stick diagram of inverter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02085" name="Text Box 5">
            <a:extLst>
              <a:ext uri="{FF2B5EF4-FFF2-40B4-BE49-F238E27FC236}">
                <a16:creationId xmlns:a16="http://schemas.microsoft.com/office/drawing/2014/main" id="{B1F3A586-903E-DC6B-0071-06C377885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43100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Dimensionless layout entities</a:t>
            </a:r>
          </a:p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Only topology is important</a:t>
            </a:r>
          </a:p>
          <a:p>
            <a:pPr>
              <a:buFontTx/>
              <a:buChar char="•"/>
            </a:pPr>
            <a:r>
              <a:rPr lang="en-US" altLang="en-US" i="0">
                <a:solidFill>
                  <a:srgbClr val="000082"/>
                </a:solidFill>
              </a:rPr>
              <a:t> Final layout generated by </a:t>
            </a:r>
            <a:br>
              <a:rPr lang="en-US" altLang="en-US" i="0">
                <a:solidFill>
                  <a:srgbClr val="000082"/>
                </a:solidFill>
              </a:rPr>
            </a:br>
            <a:r>
              <a:rPr lang="en-US" altLang="en-US" i="0">
                <a:solidFill>
                  <a:srgbClr val="000082"/>
                </a:solidFill>
              </a:rPr>
              <a:t>  “compaction” program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B96FA30C-5CEB-DAE1-1924-0C537156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91600" cy="685800"/>
          </a:xfrm>
        </p:spPr>
        <p:txBody>
          <a:bodyPr/>
          <a:lstStyle/>
          <a:p>
            <a:r>
              <a:rPr lang="en-US" altLang="en-US" sz="4000"/>
              <a:t>Cell-based Design (or standard cells)</a:t>
            </a:r>
            <a:endParaRPr lang="en-US" altLang="en-US"/>
          </a:p>
        </p:txBody>
      </p:sp>
      <p:pic>
        <p:nvPicPr>
          <p:cNvPr id="288772" name="Picture 4">
            <a:extLst>
              <a:ext uri="{FF2B5EF4-FFF2-40B4-BE49-F238E27FC236}">
                <a16:creationId xmlns:a16="http://schemas.microsoft.com/office/drawing/2014/main" id="{70414488-76C1-BB5B-6AB7-94539254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1" t="18930"/>
          <a:stretch>
            <a:fillRect/>
          </a:stretch>
        </p:blipFill>
        <p:spPr bwMode="auto">
          <a:xfrm>
            <a:off x="762000" y="1600200"/>
            <a:ext cx="6107113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8773" name="Text Box 5">
            <a:extLst>
              <a:ext uri="{FF2B5EF4-FFF2-40B4-BE49-F238E27FC236}">
                <a16:creationId xmlns:a16="http://schemas.microsoft.com/office/drawing/2014/main" id="{CC09EC3E-631A-B54C-157C-18E73179C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10000"/>
            <a:ext cx="22256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0">
                <a:solidFill>
                  <a:srgbClr val="000082"/>
                </a:solidFill>
              </a:rPr>
              <a:t>Routing channel </a:t>
            </a:r>
          </a:p>
          <a:p>
            <a:r>
              <a:rPr lang="en-US" altLang="en-US" sz="1600" i="0">
                <a:solidFill>
                  <a:srgbClr val="000082"/>
                </a:solidFill>
              </a:rPr>
              <a:t>requirements are</a:t>
            </a:r>
          </a:p>
          <a:p>
            <a:r>
              <a:rPr lang="en-US" altLang="en-US" sz="1600" i="0">
                <a:solidFill>
                  <a:srgbClr val="000082"/>
                </a:solidFill>
              </a:rPr>
              <a:t>reduced by presence</a:t>
            </a:r>
          </a:p>
          <a:p>
            <a:r>
              <a:rPr lang="en-US" altLang="en-US" sz="1600" i="0">
                <a:solidFill>
                  <a:srgbClr val="000082"/>
                </a:solidFill>
              </a:rPr>
              <a:t>of more interconnect</a:t>
            </a:r>
          </a:p>
          <a:p>
            <a:r>
              <a:rPr lang="en-US" altLang="en-US" sz="1600" i="0">
                <a:solidFill>
                  <a:srgbClr val="000082"/>
                </a:solidFill>
              </a:rPr>
              <a:t>layers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79B3D379-6600-F278-2ED3-B323F944D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Cell — Example</a:t>
            </a:r>
          </a:p>
        </p:txBody>
      </p:sp>
      <p:pic>
        <p:nvPicPr>
          <p:cNvPr id="289795" name="Picture 3">
            <a:extLst>
              <a:ext uri="{FF2B5EF4-FFF2-40B4-BE49-F238E27FC236}">
                <a16:creationId xmlns:a16="http://schemas.microsoft.com/office/drawing/2014/main" id="{6883C2E5-B62D-4F1E-848A-73F66EA66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472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9796" name="Text Box 4">
            <a:extLst>
              <a:ext uri="{FF2B5EF4-FFF2-40B4-BE49-F238E27FC236}">
                <a16:creationId xmlns:a16="http://schemas.microsoft.com/office/drawing/2014/main" id="{9486D3C1-91CA-0570-A76B-4D219CF1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9039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[Brodersen92]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1026">
            <a:extLst>
              <a:ext uri="{FF2B5EF4-FFF2-40B4-BE49-F238E27FC236}">
                <a16:creationId xmlns:a16="http://schemas.microsoft.com/office/drawing/2014/main" id="{6BEFDFF4-16BD-A89D-06DB-2A536F5A4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Cell - Example</a:t>
            </a:r>
          </a:p>
        </p:txBody>
      </p:sp>
      <p:pic>
        <p:nvPicPr>
          <p:cNvPr id="303107" name="Picture 1027">
            <a:extLst>
              <a:ext uri="{FF2B5EF4-FFF2-40B4-BE49-F238E27FC236}">
                <a16:creationId xmlns:a16="http://schemas.microsoft.com/office/drawing/2014/main" id="{489EC716-565E-B068-1341-F942A229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3557588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111" name="Picture 1031">
            <a:extLst>
              <a:ext uri="{FF2B5EF4-FFF2-40B4-BE49-F238E27FC236}">
                <a16:creationId xmlns:a16="http://schemas.microsoft.com/office/drawing/2014/main" id="{B5AC83EA-E193-1C11-A17B-99B0248F5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60" t="27295" r="5597" b="21953"/>
          <a:stretch>
            <a:fillRect/>
          </a:stretch>
        </p:blipFill>
        <p:spPr bwMode="auto">
          <a:xfrm>
            <a:off x="4724400" y="1905000"/>
            <a:ext cx="4267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3112" name="Text Box 1032">
            <a:extLst>
              <a:ext uri="{FF2B5EF4-FFF2-40B4-BE49-F238E27FC236}">
                <a16:creationId xmlns:a16="http://schemas.microsoft.com/office/drawing/2014/main" id="{20A66E10-621E-03F0-6375-5386C16F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4837113"/>
            <a:ext cx="34734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3-input NAND cell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(from Mississippi State Library)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characterized for fanout of 4 and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for three different technologies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EB40117A-A635-BB76-54FD-1DE3B15F2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Automatic Cell Generation</a:t>
            </a:r>
          </a:p>
        </p:txBody>
      </p:sp>
      <p:pic>
        <p:nvPicPr>
          <p:cNvPr id="316419" name="Picture 3">
            <a:extLst>
              <a:ext uri="{FF2B5EF4-FFF2-40B4-BE49-F238E27FC236}">
                <a16:creationId xmlns:a16="http://schemas.microsoft.com/office/drawing/2014/main" id="{74233273-5DAB-8E3E-AF5D-6996CFF7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5562600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420" name="Text Box 4">
            <a:extLst>
              <a:ext uri="{FF2B5EF4-FFF2-40B4-BE49-F238E27FC236}">
                <a16:creationId xmlns:a16="http://schemas.microsoft.com/office/drawing/2014/main" id="{9D566A85-25C6-5826-53E3-06600298E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5218113"/>
            <a:ext cx="23050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Random-logic layout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generated by CLEO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cell compiler (Digital)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DA61F632-3013-5F57-1D90-F3A845E40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altLang="en-US"/>
              <a:t>The Design Productivity Challenge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782505AC-7ADD-D57F-6EF7-BDD32757E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81688"/>
            <a:ext cx="227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Source: sematech97</a:t>
            </a:r>
            <a:endParaRPr lang="en-US" altLang="en-US" b="1" i="0">
              <a:solidFill>
                <a:srgbClr val="000082"/>
              </a:solidFill>
              <a:latin typeface="Book Antiqua" panose="02040602050305030304" pitchFamily="18" charset="0"/>
            </a:endParaRP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929FAD60-89A3-6DFD-3C3A-3BB453111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00688"/>
            <a:ext cx="744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rgbClr val="315263"/>
                </a:solidFill>
              </a:rPr>
              <a:t>A growing gap between design complexity and design productivity</a:t>
            </a:r>
            <a:endParaRPr lang="en-US" altLang="en-US" sz="1800" i="0">
              <a:solidFill>
                <a:srgbClr val="315263"/>
              </a:solidFill>
            </a:endParaRPr>
          </a:p>
        </p:txBody>
      </p:sp>
      <p:sp>
        <p:nvSpPr>
          <p:cNvPr id="281655" name="Rectangle 55">
            <a:extLst>
              <a:ext uri="{FF2B5EF4-FFF2-40B4-BE49-F238E27FC236}">
                <a16:creationId xmlns:a16="http://schemas.microsoft.com/office/drawing/2014/main" id="{2FC3999C-2FC0-AE5D-3582-10300F341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1981</a:t>
            </a:r>
            <a:endParaRPr lang="en-US" altLang="en-US"/>
          </a:p>
        </p:txBody>
      </p:sp>
      <p:sp>
        <p:nvSpPr>
          <p:cNvPr id="281657" name="Rectangle 57">
            <a:extLst>
              <a:ext uri="{FF2B5EF4-FFF2-40B4-BE49-F238E27FC236}">
                <a16:creationId xmlns:a16="http://schemas.microsoft.com/office/drawing/2014/main" id="{DF8B94E5-0E36-673F-D50D-379A41171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0" y="4467225"/>
            <a:ext cx="2063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Logic Transistors per Chip (K)</a:t>
            </a:r>
            <a:endParaRPr lang="en-US" altLang="en-US"/>
          </a:p>
        </p:txBody>
      </p:sp>
      <p:sp>
        <p:nvSpPr>
          <p:cNvPr id="281658" name="Rectangle 58">
            <a:extLst>
              <a:ext uri="{FF2B5EF4-FFF2-40B4-BE49-F238E27FC236}">
                <a16:creationId xmlns:a16="http://schemas.microsoft.com/office/drawing/2014/main" id="{42F2BBE4-F88A-B728-8DA7-053201C3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150" y="4591050"/>
            <a:ext cx="238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Productivity (Trans./Staff-Month)</a:t>
            </a:r>
            <a:endParaRPr lang="en-US" altLang="en-US"/>
          </a:p>
        </p:txBody>
      </p:sp>
      <p:sp>
        <p:nvSpPr>
          <p:cNvPr id="281687" name="Rectangle 87">
            <a:extLst>
              <a:ext uri="{FF2B5EF4-FFF2-40B4-BE49-F238E27FC236}">
                <a16:creationId xmlns:a16="http://schemas.microsoft.com/office/drawing/2014/main" id="{7F97EA2B-25DA-D65A-2A2A-19E36814B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1983</a:t>
            </a:r>
            <a:endParaRPr lang="en-US" altLang="en-US"/>
          </a:p>
        </p:txBody>
      </p:sp>
      <p:sp>
        <p:nvSpPr>
          <p:cNvPr id="281688" name="Rectangle 88">
            <a:extLst>
              <a:ext uri="{FF2B5EF4-FFF2-40B4-BE49-F238E27FC236}">
                <a16:creationId xmlns:a16="http://schemas.microsoft.com/office/drawing/2014/main" id="{EC5049FF-E0CC-E5AF-C81D-1267009F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1985</a:t>
            </a:r>
            <a:endParaRPr lang="en-US" altLang="en-US"/>
          </a:p>
        </p:txBody>
      </p:sp>
      <p:sp>
        <p:nvSpPr>
          <p:cNvPr id="281689" name="Rectangle 89">
            <a:extLst>
              <a:ext uri="{FF2B5EF4-FFF2-40B4-BE49-F238E27FC236}">
                <a16:creationId xmlns:a16="http://schemas.microsoft.com/office/drawing/2014/main" id="{5EE02A2D-4B49-740C-8124-CEC61840C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1987</a:t>
            </a:r>
            <a:endParaRPr lang="en-US" altLang="en-US"/>
          </a:p>
        </p:txBody>
      </p:sp>
      <p:sp>
        <p:nvSpPr>
          <p:cNvPr id="281690" name="Rectangle 90">
            <a:extLst>
              <a:ext uri="{FF2B5EF4-FFF2-40B4-BE49-F238E27FC236}">
                <a16:creationId xmlns:a16="http://schemas.microsoft.com/office/drawing/2014/main" id="{4A87FD1E-9BE2-0D28-3D2D-A2AE969A8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1989</a:t>
            </a:r>
            <a:endParaRPr lang="en-US" altLang="en-US"/>
          </a:p>
        </p:txBody>
      </p:sp>
      <p:sp>
        <p:nvSpPr>
          <p:cNvPr id="281691" name="Rectangle 91">
            <a:extLst>
              <a:ext uri="{FF2B5EF4-FFF2-40B4-BE49-F238E27FC236}">
                <a16:creationId xmlns:a16="http://schemas.microsoft.com/office/drawing/2014/main" id="{720B63FD-E8D2-1F45-009F-0EA654E5D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1991</a:t>
            </a:r>
            <a:endParaRPr lang="en-US" altLang="en-US"/>
          </a:p>
        </p:txBody>
      </p:sp>
      <p:sp>
        <p:nvSpPr>
          <p:cNvPr id="281692" name="Rectangle 92">
            <a:extLst>
              <a:ext uri="{FF2B5EF4-FFF2-40B4-BE49-F238E27FC236}">
                <a16:creationId xmlns:a16="http://schemas.microsoft.com/office/drawing/2014/main" id="{E7556CCE-D125-04B9-C792-899B1F24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1993</a:t>
            </a:r>
            <a:endParaRPr lang="en-US" altLang="en-US"/>
          </a:p>
        </p:txBody>
      </p:sp>
      <p:sp>
        <p:nvSpPr>
          <p:cNvPr id="281693" name="Rectangle 93">
            <a:extLst>
              <a:ext uri="{FF2B5EF4-FFF2-40B4-BE49-F238E27FC236}">
                <a16:creationId xmlns:a16="http://schemas.microsoft.com/office/drawing/2014/main" id="{0FFCA26E-9783-0397-9A45-43B566EDB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1995</a:t>
            </a:r>
            <a:endParaRPr lang="en-US" altLang="en-US"/>
          </a:p>
        </p:txBody>
      </p:sp>
      <p:sp>
        <p:nvSpPr>
          <p:cNvPr id="281694" name="Rectangle 94">
            <a:extLst>
              <a:ext uri="{FF2B5EF4-FFF2-40B4-BE49-F238E27FC236}">
                <a16:creationId xmlns:a16="http://schemas.microsoft.com/office/drawing/2014/main" id="{D03B489D-B557-862F-9FBF-E777A680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1997</a:t>
            </a:r>
            <a:endParaRPr lang="en-US" altLang="en-US"/>
          </a:p>
        </p:txBody>
      </p:sp>
      <p:sp>
        <p:nvSpPr>
          <p:cNvPr id="281695" name="Rectangle 95">
            <a:extLst>
              <a:ext uri="{FF2B5EF4-FFF2-40B4-BE49-F238E27FC236}">
                <a16:creationId xmlns:a16="http://schemas.microsoft.com/office/drawing/2014/main" id="{46552928-06B7-FC33-8467-2E279686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1999</a:t>
            </a:r>
            <a:endParaRPr lang="en-US" altLang="en-US"/>
          </a:p>
        </p:txBody>
      </p:sp>
      <p:sp>
        <p:nvSpPr>
          <p:cNvPr id="281696" name="Rectangle 96">
            <a:extLst>
              <a:ext uri="{FF2B5EF4-FFF2-40B4-BE49-F238E27FC236}">
                <a16:creationId xmlns:a16="http://schemas.microsoft.com/office/drawing/2014/main" id="{7312A86D-9036-98C3-95C6-B19A2FC8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2001</a:t>
            </a:r>
            <a:endParaRPr lang="en-US" altLang="en-US"/>
          </a:p>
        </p:txBody>
      </p:sp>
      <p:sp>
        <p:nvSpPr>
          <p:cNvPr id="281697" name="Rectangle 97">
            <a:extLst>
              <a:ext uri="{FF2B5EF4-FFF2-40B4-BE49-F238E27FC236}">
                <a16:creationId xmlns:a16="http://schemas.microsoft.com/office/drawing/2014/main" id="{7EF09D44-3320-DA7C-3891-F3883BE79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2003</a:t>
            </a:r>
            <a:endParaRPr lang="en-US" altLang="en-US"/>
          </a:p>
        </p:txBody>
      </p:sp>
      <p:sp>
        <p:nvSpPr>
          <p:cNvPr id="281698" name="Rectangle 98">
            <a:extLst>
              <a:ext uri="{FF2B5EF4-FFF2-40B4-BE49-F238E27FC236}">
                <a16:creationId xmlns:a16="http://schemas.microsoft.com/office/drawing/2014/main" id="{21542CD4-D10E-E659-6F7B-F491002C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2005</a:t>
            </a:r>
            <a:endParaRPr lang="en-US" altLang="en-US"/>
          </a:p>
        </p:txBody>
      </p:sp>
      <p:sp>
        <p:nvSpPr>
          <p:cNvPr id="281699" name="Rectangle 99">
            <a:extLst>
              <a:ext uri="{FF2B5EF4-FFF2-40B4-BE49-F238E27FC236}">
                <a16:creationId xmlns:a16="http://schemas.microsoft.com/office/drawing/2014/main" id="{D64C0EB4-547F-1043-AE8D-781512AB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2007</a:t>
            </a:r>
            <a:endParaRPr lang="en-US" altLang="en-US"/>
          </a:p>
        </p:txBody>
      </p:sp>
      <p:sp>
        <p:nvSpPr>
          <p:cNvPr id="281700" name="Rectangle 100">
            <a:extLst>
              <a:ext uri="{FF2B5EF4-FFF2-40B4-BE49-F238E27FC236}">
                <a16:creationId xmlns:a16="http://schemas.microsoft.com/office/drawing/2014/main" id="{A43C2A0D-6500-0BC4-A05E-E4855506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276850"/>
            <a:ext cx="63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2009</a:t>
            </a:r>
            <a:endParaRPr lang="en-US" altLang="en-US"/>
          </a:p>
        </p:txBody>
      </p:sp>
      <p:pic>
        <p:nvPicPr>
          <p:cNvPr id="281715" name="Picture 115">
            <a:extLst>
              <a:ext uri="{FF2B5EF4-FFF2-40B4-BE49-F238E27FC236}">
                <a16:creationId xmlns:a16="http://schemas.microsoft.com/office/drawing/2014/main" id="{7CAE58A0-E738-6639-A14A-38AA8AE658C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90650"/>
            <a:ext cx="8001000" cy="39433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26">
            <a:extLst>
              <a:ext uri="{FF2B5EF4-FFF2-40B4-BE49-F238E27FC236}">
                <a16:creationId xmlns:a16="http://schemas.microsoft.com/office/drawing/2014/main" id="{573B8238-F15D-F748-E6BE-DB527C0A7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Module Generators — </a:t>
            </a:r>
            <a:br>
              <a:rPr lang="en-US" altLang="en-US" sz="4000"/>
            </a:br>
            <a:r>
              <a:rPr lang="en-US" altLang="en-US" sz="4000"/>
              <a:t>Compiled Datapath</a:t>
            </a:r>
            <a:endParaRPr lang="en-US" altLang="en-US"/>
          </a:p>
        </p:txBody>
      </p:sp>
      <p:pic>
        <p:nvPicPr>
          <p:cNvPr id="290819" name="Picture 1027">
            <a:extLst>
              <a:ext uri="{FF2B5EF4-FFF2-40B4-BE49-F238E27FC236}">
                <a16:creationId xmlns:a16="http://schemas.microsoft.com/office/drawing/2014/main" id="{0478A8D1-F4F2-DCDD-4F8D-298565D6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t="62149"/>
          <a:stretch>
            <a:fillRect/>
          </a:stretch>
        </p:blipFill>
        <p:spPr bwMode="auto">
          <a:xfrm>
            <a:off x="1143000" y="2209800"/>
            <a:ext cx="6921500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B59F85CE-922A-5E1C-29AC-01E29F40B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762000"/>
          </a:xfrm>
        </p:spPr>
        <p:txBody>
          <a:bodyPr/>
          <a:lstStyle/>
          <a:p>
            <a:r>
              <a:rPr lang="en-US" altLang="en-US"/>
              <a:t>Macrocell Design Methodology</a:t>
            </a:r>
          </a:p>
        </p:txBody>
      </p:sp>
      <p:pic>
        <p:nvPicPr>
          <p:cNvPr id="287747" name="Picture 3">
            <a:extLst>
              <a:ext uri="{FF2B5EF4-FFF2-40B4-BE49-F238E27FC236}">
                <a16:creationId xmlns:a16="http://schemas.microsoft.com/office/drawing/2014/main" id="{1550EC11-FBA9-F299-1F27-A0D5522C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44862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7748" name="Text Box 4">
            <a:extLst>
              <a:ext uri="{FF2B5EF4-FFF2-40B4-BE49-F238E27FC236}">
                <a16:creationId xmlns:a16="http://schemas.microsoft.com/office/drawing/2014/main" id="{5B140314-4699-E2CA-D083-8EB8BEC4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224631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Macrocell</a:t>
            </a:r>
          </a:p>
        </p:txBody>
      </p:sp>
      <p:sp>
        <p:nvSpPr>
          <p:cNvPr id="287749" name="Text Box 5">
            <a:extLst>
              <a:ext uri="{FF2B5EF4-FFF2-40B4-BE49-F238E27FC236}">
                <a16:creationId xmlns:a16="http://schemas.microsoft.com/office/drawing/2014/main" id="{9C308DF4-3002-B07A-5C6A-8F3E2E171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855913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Interconnect Bus</a:t>
            </a:r>
          </a:p>
        </p:txBody>
      </p:sp>
      <p:sp>
        <p:nvSpPr>
          <p:cNvPr id="287750" name="Text Box 6">
            <a:extLst>
              <a:ext uri="{FF2B5EF4-FFF2-40B4-BE49-F238E27FC236}">
                <a16:creationId xmlns:a16="http://schemas.microsoft.com/office/drawing/2014/main" id="{61B3DCD5-7B8C-8298-5A6B-2BB5E12A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303713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Routing Channel</a:t>
            </a:r>
          </a:p>
        </p:txBody>
      </p:sp>
      <p:sp>
        <p:nvSpPr>
          <p:cNvPr id="287751" name="Line 7">
            <a:extLst>
              <a:ext uri="{FF2B5EF4-FFF2-40B4-BE49-F238E27FC236}">
                <a16:creationId xmlns:a16="http://schemas.microsoft.com/office/drawing/2014/main" id="{A22B1555-F280-5B4F-C818-30D3F1CCB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438400"/>
            <a:ext cx="19050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2" name="Line 8">
            <a:extLst>
              <a:ext uri="{FF2B5EF4-FFF2-40B4-BE49-F238E27FC236}">
                <a16:creationId xmlns:a16="http://schemas.microsoft.com/office/drawing/2014/main" id="{6C84FA09-5A2A-5E93-3470-B49CBBFCD7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048000"/>
            <a:ext cx="60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3" name="Line 9">
            <a:extLst>
              <a:ext uri="{FF2B5EF4-FFF2-40B4-BE49-F238E27FC236}">
                <a16:creationId xmlns:a16="http://schemas.microsoft.com/office/drawing/2014/main" id="{F0BD2B5A-065E-CF82-0953-C299471F51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495800"/>
            <a:ext cx="8382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754" name="Text Box 10">
            <a:extLst>
              <a:ext uri="{FF2B5EF4-FFF2-40B4-BE49-F238E27FC236}">
                <a16:creationId xmlns:a16="http://schemas.microsoft.com/office/drawing/2014/main" id="{A7FAD944-C3B5-8249-8EFF-4EF513280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70200"/>
            <a:ext cx="2292350" cy="20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82"/>
                </a:solidFill>
              </a:rPr>
              <a:t>Floorplan:</a:t>
            </a:r>
            <a:endParaRPr lang="en-US" altLang="en-US" sz="1800" i="0">
              <a:solidFill>
                <a:srgbClr val="000082"/>
              </a:solidFill>
            </a:endParaRPr>
          </a:p>
          <a:p>
            <a:r>
              <a:rPr lang="en-US" altLang="en-US" sz="1800" i="0">
                <a:solidFill>
                  <a:srgbClr val="000082"/>
                </a:solidFill>
              </a:rPr>
              <a:t>Defines overall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topology of design,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relative placement of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modules, and global 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routes of busses,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supplies, and clocks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1026">
            <a:extLst>
              <a:ext uri="{FF2B5EF4-FFF2-40B4-BE49-F238E27FC236}">
                <a16:creationId xmlns:a16="http://schemas.microsoft.com/office/drawing/2014/main" id="{A20DA3E3-8614-D951-B09C-4692382EA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Macrocell-Based Design</a:t>
            </a:r>
            <a:br>
              <a:rPr lang="en-US" altLang="en-US" sz="4000"/>
            </a:br>
            <a:r>
              <a:rPr lang="en-US" altLang="en-US" sz="4000"/>
              <a:t>Example</a:t>
            </a:r>
            <a:endParaRPr lang="en-US" altLang="en-US"/>
          </a:p>
        </p:txBody>
      </p:sp>
      <p:pic>
        <p:nvPicPr>
          <p:cNvPr id="304131" name="Picture 1027">
            <a:extLst>
              <a:ext uri="{FF2B5EF4-FFF2-40B4-BE49-F238E27FC236}">
                <a16:creationId xmlns:a16="http://schemas.microsoft.com/office/drawing/2014/main" id="{B05FE617-98DA-5BA2-CCFA-1CA1082C3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5257800" cy="441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4132" name="Text Box 1028">
            <a:extLst>
              <a:ext uri="{FF2B5EF4-FFF2-40B4-BE49-F238E27FC236}">
                <a16:creationId xmlns:a16="http://schemas.microsoft.com/office/drawing/2014/main" id="{B99F6064-6AF3-D9A8-5C87-EB7330F1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486400"/>
            <a:ext cx="2152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Video-encoder chip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[Brodersen92]</a:t>
            </a:r>
          </a:p>
        </p:txBody>
      </p:sp>
      <p:sp>
        <p:nvSpPr>
          <p:cNvPr id="304133" name="Text Box 1029">
            <a:extLst>
              <a:ext uri="{FF2B5EF4-FFF2-40B4-BE49-F238E27FC236}">
                <a16:creationId xmlns:a16="http://schemas.microsoft.com/office/drawing/2014/main" id="{B6D3BA18-98C0-281C-66CF-268F93DAC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FFFF00"/>
                </a:solidFill>
              </a:rPr>
              <a:t>SRAM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04134" name="Text Box 1030">
            <a:extLst>
              <a:ext uri="{FF2B5EF4-FFF2-40B4-BE49-F238E27FC236}">
                <a16:creationId xmlns:a16="http://schemas.microsoft.com/office/drawing/2014/main" id="{0F6E16B1-2824-0FB1-824D-FDAC90FC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2551113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FFFF00"/>
                </a:solidFill>
              </a:rPr>
              <a:t>SRAM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04135" name="Text Box 1031">
            <a:extLst>
              <a:ext uri="{FF2B5EF4-FFF2-40B4-BE49-F238E27FC236}">
                <a16:creationId xmlns:a16="http://schemas.microsoft.com/office/drawing/2014/main" id="{AAED14BD-2AA9-D98C-35AE-7A355C5CAB57}"/>
              </a:ext>
            </a:extLst>
          </p:cNvPr>
          <p:cNvSpPr txBox="1">
            <a:spLocks noChangeArrowheads="1"/>
          </p:cNvSpPr>
          <p:nvPr/>
        </p:nvSpPr>
        <p:spPr bwMode="auto">
          <a:xfrm rot="-5373959">
            <a:off x="2870993" y="3879057"/>
            <a:ext cx="1693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rgbClr val="FFFF00"/>
                </a:solidFill>
              </a:rPr>
              <a:t>Routing Channel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04136" name="Text Box 1032">
            <a:extLst>
              <a:ext uri="{FF2B5EF4-FFF2-40B4-BE49-F238E27FC236}">
                <a16:creationId xmlns:a16="http://schemas.microsoft.com/office/drawing/2014/main" id="{003470E6-5F34-601E-E557-320A99B1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565525"/>
            <a:ext cx="1166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chemeClr val="accent1"/>
                </a:solidFill>
              </a:rPr>
              <a:t>Data paths</a:t>
            </a:r>
          </a:p>
        </p:txBody>
      </p:sp>
      <p:sp>
        <p:nvSpPr>
          <p:cNvPr id="304137" name="Text Box 1033">
            <a:extLst>
              <a:ext uri="{FF2B5EF4-FFF2-40B4-BE49-F238E27FC236}">
                <a16:creationId xmlns:a16="http://schemas.microsoft.com/office/drawing/2014/main" id="{2FE636E7-D1FC-F934-A767-90357C9C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5013325"/>
            <a:ext cx="1470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chemeClr val="accent1"/>
                </a:solidFill>
              </a:rPr>
              <a:t>Standard cells</a:t>
            </a:r>
            <a:endParaRPr lang="en-US" altLang="en-US" sz="1800" i="0">
              <a:solidFill>
                <a:schemeClr val="accent1"/>
              </a:solidFill>
            </a:endParaRPr>
          </a:p>
        </p:txBody>
      </p:sp>
      <p:sp>
        <p:nvSpPr>
          <p:cNvPr id="304138" name="Line 1034">
            <a:extLst>
              <a:ext uri="{FF2B5EF4-FFF2-40B4-BE49-F238E27FC236}">
                <a16:creationId xmlns:a16="http://schemas.microsoft.com/office/drawing/2014/main" id="{5855A5D3-98B1-707A-221D-0A9C19B8E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733800"/>
            <a:ext cx="17526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39" name="Line 1035">
            <a:extLst>
              <a:ext uri="{FF2B5EF4-FFF2-40B4-BE49-F238E27FC236}">
                <a16:creationId xmlns:a16="http://schemas.microsoft.com/office/drawing/2014/main" id="{9348D54C-D837-B6FB-4093-4D8B7E4F3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733800"/>
            <a:ext cx="838200" cy="685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140" name="Line 1036">
            <a:extLst>
              <a:ext uri="{FF2B5EF4-FFF2-40B4-BE49-F238E27FC236}">
                <a16:creationId xmlns:a16="http://schemas.microsoft.com/office/drawing/2014/main" id="{C292663F-E8A3-9616-9EAB-0F47BB263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181600"/>
            <a:ext cx="1143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050">
            <a:extLst>
              <a:ext uri="{FF2B5EF4-FFF2-40B4-BE49-F238E27FC236}">
                <a16:creationId xmlns:a16="http://schemas.microsoft.com/office/drawing/2014/main" id="{A4424F78-EDA8-6FA9-3AB2-A133E5E99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Gate Array — Sea-of-gates</a:t>
            </a:r>
          </a:p>
        </p:txBody>
      </p:sp>
      <p:pic>
        <p:nvPicPr>
          <p:cNvPr id="291843" name="Picture 2051">
            <a:extLst>
              <a:ext uri="{FF2B5EF4-FFF2-40B4-BE49-F238E27FC236}">
                <a16:creationId xmlns:a16="http://schemas.microsoft.com/office/drawing/2014/main" id="{62B89B6C-E96E-E033-F26F-4EB4A26A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4127500" cy="288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4" name="Picture 2052">
            <a:extLst>
              <a:ext uri="{FF2B5EF4-FFF2-40B4-BE49-F238E27FC236}">
                <a16:creationId xmlns:a16="http://schemas.microsoft.com/office/drawing/2014/main" id="{DF2AF589-B1C8-AC79-D05B-42BBAFFB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2208213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1847" name="Picture 2055">
            <a:extLst>
              <a:ext uri="{FF2B5EF4-FFF2-40B4-BE49-F238E27FC236}">
                <a16:creationId xmlns:a16="http://schemas.microsoft.com/office/drawing/2014/main" id="{B477B338-5C90-EF2D-8E12-729086B3B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114800"/>
            <a:ext cx="173990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1848" name="Text Box 2056">
            <a:extLst>
              <a:ext uri="{FF2B5EF4-FFF2-40B4-BE49-F238E27FC236}">
                <a16:creationId xmlns:a16="http://schemas.microsoft.com/office/drawing/2014/main" id="{8ACC627D-BD05-E918-2927-C03D4680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2779713"/>
            <a:ext cx="1466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Uncommited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Cell</a:t>
            </a:r>
          </a:p>
        </p:txBody>
      </p:sp>
      <p:sp>
        <p:nvSpPr>
          <p:cNvPr id="291849" name="Text Box 2057">
            <a:extLst>
              <a:ext uri="{FF2B5EF4-FFF2-40B4-BE49-F238E27FC236}">
                <a16:creationId xmlns:a16="http://schemas.microsoft.com/office/drawing/2014/main" id="{216E6CB0-C019-54AB-3FA9-F9CE2B7DE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760913"/>
            <a:ext cx="1606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Committed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Cell</a:t>
            </a:r>
            <a:br>
              <a:rPr lang="en-US" altLang="en-US" sz="1800" i="0">
                <a:solidFill>
                  <a:srgbClr val="000082"/>
                </a:solidFill>
              </a:rPr>
            </a:br>
            <a:r>
              <a:rPr lang="en-US" altLang="en-US" sz="1800" i="0">
                <a:solidFill>
                  <a:srgbClr val="000082"/>
                </a:solidFill>
              </a:rPr>
              <a:t>(4-input NOR)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1026">
            <a:extLst>
              <a:ext uri="{FF2B5EF4-FFF2-40B4-BE49-F238E27FC236}">
                <a16:creationId xmlns:a16="http://schemas.microsoft.com/office/drawing/2014/main" id="{91BD1407-4B98-1D92-BBB3-0FEE66502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Sea-of-gate Primitive Cells</a:t>
            </a:r>
          </a:p>
        </p:txBody>
      </p:sp>
      <p:pic>
        <p:nvPicPr>
          <p:cNvPr id="305155" name="Picture 1027">
            <a:extLst>
              <a:ext uri="{FF2B5EF4-FFF2-40B4-BE49-F238E27FC236}">
                <a16:creationId xmlns:a16="http://schemas.microsoft.com/office/drawing/2014/main" id="{5F0AF765-B816-1793-2FF7-6D040DE9F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739900"/>
            <a:ext cx="6654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5156" name="Text Box 1028">
            <a:extLst>
              <a:ext uri="{FF2B5EF4-FFF2-40B4-BE49-F238E27FC236}">
                <a16:creationId xmlns:a16="http://schemas.microsoft.com/office/drawing/2014/main" id="{831A64FB-6183-C833-8193-3CA4CE14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22913"/>
            <a:ext cx="229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Using oxide-isolation</a:t>
            </a:r>
          </a:p>
        </p:txBody>
      </p:sp>
      <p:sp>
        <p:nvSpPr>
          <p:cNvPr id="305157" name="Text Box 1029">
            <a:extLst>
              <a:ext uri="{FF2B5EF4-FFF2-40B4-BE49-F238E27FC236}">
                <a16:creationId xmlns:a16="http://schemas.microsoft.com/office/drawing/2014/main" id="{E0750942-7D92-6980-876B-9856E18BD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5522913"/>
            <a:ext cx="2190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Using gate-isolation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026">
            <a:extLst>
              <a:ext uri="{FF2B5EF4-FFF2-40B4-BE49-F238E27FC236}">
                <a16:creationId xmlns:a16="http://schemas.microsoft.com/office/drawing/2014/main" id="{4F212DB0-33C6-100A-83F2-F01B89A53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Sea-of-gates</a:t>
            </a:r>
          </a:p>
        </p:txBody>
      </p:sp>
      <p:pic>
        <p:nvPicPr>
          <p:cNvPr id="292867" name="Picture 1027">
            <a:extLst>
              <a:ext uri="{FF2B5EF4-FFF2-40B4-BE49-F238E27FC236}">
                <a16:creationId xmlns:a16="http://schemas.microsoft.com/office/drawing/2014/main" id="{E743084E-9062-1FB4-F077-A29C82139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4749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2868" name="Text Box 1028">
            <a:extLst>
              <a:ext uri="{FF2B5EF4-FFF2-40B4-BE49-F238E27FC236}">
                <a16:creationId xmlns:a16="http://schemas.microsoft.com/office/drawing/2014/main" id="{CD2000EC-36B5-A269-B8F8-50A81F9B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201771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Random Logic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292869" name="Text Box 1029">
            <a:extLst>
              <a:ext uri="{FF2B5EF4-FFF2-40B4-BE49-F238E27FC236}">
                <a16:creationId xmlns:a16="http://schemas.microsoft.com/office/drawing/2014/main" id="{9106A248-99F4-4A15-578F-5D850D55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4913313"/>
            <a:ext cx="131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Memory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Subsystem</a:t>
            </a:r>
          </a:p>
        </p:txBody>
      </p:sp>
      <p:sp>
        <p:nvSpPr>
          <p:cNvPr id="292870" name="Line 1030">
            <a:extLst>
              <a:ext uri="{FF2B5EF4-FFF2-40B4-BE49-F238E27FC236}">
                <a16:creationId xmlns:a16="http://schemas.microsoft.com/office/drawing/2014/main" id="{AF685061-6504-2D7F-58B7-F92091E48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4800600"/>
            <a:ext cx="14478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1" name="Line 1031">
            <a:extLst>
              <a:ext uri="{FF2B5EF4-FFF2-40B4-BE49-F238E27FC236}">
                <a16:creationId xmlns:a16="http://schemas.microsoft.com/office/drawing/2014/main" id="{2D0B28F2-92F7-08B4-664B-F4B66F4BDF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286000"/>
            <a:ext cx="22098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2873" name="Text Box 1033">
            <a:extLst>
              <a:ext uri="{FF2B5EF4-FFF2-40B4-BE49-F238E27FC236}">
                <a16:creationId xmlns:a16="http://schemas.microsoft.com/office/drawing/2014/main" id="{26F229D8-1FC4-5FC6-9235-35391C092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675313"/>
            <a:ext cx="216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LSI Logic LEA300K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(0.6 </a:t>
            </a:r>
            <a:r>
              <a:rPr lang="en-US" altLang="en-US" sz="1800" i="0">
                <a:solidFill>
                  <a:srgbClr val="000082"/>
                </a:solidFill>
                <a:latin typeface="Symbol" pitchFamily="2" charset="2"/>
              </a:rPr>
              <a:t>m</a:t>
            </a:r>
            <a:r>
              <a:rPr lang="en-US" altLang="en-US" sz="1800" i="0">
                <a:solidFill>
                  <a:srgbClr val="000082"/>
                </a:solidFill>
              </a:rPr>
              <a:t>m CMOS)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1026">
            <a:extLst>
              <a:ext uri="{FF2B5EF4-FFF2-40B4-BE49-F238E27FC236}">
                <a16:creationId xmlns:a16="http://schemas.microsoft.com/office/drawing/2014/main" id="{65C2B211-9F4D-37A6-9BD5-2C377D4FF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Prewired Arrays</a:t>
            </a:r>
          </a:p>
        </p:txBody>
      </p:sp>
      <p:sp>
        <p:nvSpPr>
          <p:cNvPr id="307203" name="Rectangle 1027">
            <a:extLst>
              <a:ext uri="{FF2B5EF4-FFF2-40B4-BE49-F238E27FC236}">
                <a16:creationId xmlns:a16="http://schemas.microsoft.com/office/drawing/2014/main" id="{6A95A383-D192-6AC1-4785-D7B02746A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/>
              <a:t>Categories of prewired arrays (or field-programmable devices):</a:t>
            </a:r>
          </a:p>
          <a:p>
            <a:r>
              <a:rPr lang="en-US" altLang="en-US" sz="2800"/>
              <a:t>Fuse-based (program-once)</a:t>
            </a:r>
          </a:p>
          <a:p>
            <a:r>
              <a:rPr lang="en-US" altLang="en-US" sz="2800"/>
              <a:t>Non-volatile EPROM based</a:t>
            </a:r>
          </a:p>
          <a:p>
            <a:r>
              <a:rPr lang="en-US" altLang="en-US" sz="2800"/>
              <a:t>RAM based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026">
            <a:extLst>
              <a:ext uri="{FF2B5EF4-FFF2-40B4-BE49-F238E27FC236}">
                <a16:creationId xmlns:a16="http://schemas.microsoft.com/office/drawing/2014/main" id="{D49BDA4B-8534-4215-3D9B-875251FE3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Programmable Logic Devices</a:t>
            </a:r>
          </a:p>
        </p:txBody>
      </p:sp>
      <p:pic>
        <p:nvPicPr>
          <p:cNvPr id="306179" name="Picture 1027">
            <a:extLst>
              <a:ext uri="{FF2B5EF4-FFF2-40B4-BE49-F238E27FC236}">
                <a16:creationId xmlns:a16="http://schemas.microsoft.com/office/drawing/2014/main" id="{9F817E38-42E4-191F-725D-3B4FA5C8E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285432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0" name="Picture 1028">
            <a:extLst>
              <a:ext uri="{FF2B5EF4-FFF2-40B4-BE49-F238E27FC236}">
                <a16:creationId xmlns:a16="http://schemas.microsoft.com/office/drawing/2014/main" id="{D2BF3050-BDFD-DD96-DEB9-8D57E2E1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0"/>
            <a:ext cx="24352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181" name="Picture 1029">
            <a:extLst>
              <a:ext uri="{FF2B5EF4-FFF2-40B4-BE49-F238E27FC236}">
                <a16:creationId xmlns:a16="http://schemas.microsoft.com/office/drawing/2014/main" id="{3B44C116-6AB8-FAF5-3159-AFC76E860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2754313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6182" name="Text Box 1030">
            <a:extLst>
              <a:ext uri="{FF2B5EF4-FFF2-40B4-BE49-F238E27FC236}">
                <a16:creationId xmlns:a16="http://schemas.microsoft.com/office/drawing/2014/main" id="{D291FBA0-0B3E-CD66-CEFC-B19473E8E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58277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PLA</a:t>
            </a:r>
          </a:p>
        </p:txBody>
      </p:sp>
      <p:sp>
        <p:nvSpPr>
          <p:cNvPr id="306183" name="Text Box 1031">
            <a:extLst>
              <a:ext uri="{FF2B5EF4-FFF2-40B4-BE49-F238E27FC236}">
                <a16:creationId xmlns:a16="http://schemas.microsoft.com/office/drawing/2014/main" id="{D7FBDF09-0065-0DB4-A5C8-D861C416E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82771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PROM</a:t>
            </a:r>
          </a:p>
        </p:txBody>
      </p:sp>
      <p:sp>
        <p:nvSpPr>
          <p:cNvPr id="306184" name="Text Box 1032">
            <a:extLst>
              <a:ext uri="{FF2B5EF4-FFF2-40B4-BE49-F238E27FC236}">
                <a16:creationId xmlns:a16="http://schemas.microsoft.com/office/drawing/2014/main" id="{06F7E1F4-A89C-1D34-1D6A-C11B69B1E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57515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PAL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DD1CF839-4E1B-2763-8797-989EAE2E2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EPLD Block Diagram</a:t>
            </a:r>
          </a:p>
        </p:txBody>
      </p:sp>
      <p:pic>
        <p:nvPicPr>
          <p:cNvPr id="312323" name="Picture 3">
            <a:extLst>
              <a:ext uri="{FF2B5EF4-FFF2-40B4-BE49-F238E27FC236}">
                <a16:creationId xmlns:a16="http://schemas.microsoft.com/office/drawing/2014/main" id="{9724FE67-2B54-4443-7874-37F7C05DA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00200"/>
            <a:ext cx="4108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24" name="Rectangle 4">
            <a:extLst>
              <a:ext uri="{FF2B5EF4-FFF2-40B4-BE49-F238E27FC236}">
                <a16:creationId xmlns:a16="http://schemas.microsoft.com/office/drawing/2014/main" id="{86B265DB-A077-0EC7-A092-D40CD4DA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00200"/>
            <a:ext cx="43434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Text Box 5">
            <a:extLst>
              <a:ext uri="{FF2B5EF4-FFF2-40B4-BE49-F238E27FC236}">
                <a16:creationId xmlns:a16="http://schemas.microsoft.com/office/drawing/2014/main" id="{6F50122C-D621-E600-4825-DA4F8AF8E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2017713"/>
            <a:ext cx="116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Macrocell</a:t>
            </a:r>
          </a:p>
        </p:txBody>
      </p:sp>
      <p:sp>
        <p:nvSpPr>
          <p:cNvPr id="312326" name="Text Box 6">
            <a:extLst>
              <a:ext uri="{FF2B5EF4-FFF2-40B4-BE49-F238E27FC236}">
                <a16:creationId xmlns:a16="http://schemas.microsoft.com/office/drawing/2014/main" id="{E969FB62-8EC6-0E54-CE11-5DFFF63F8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954713"/>
            <a:ext cx="1889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>
                <a:solidFill>
                  <a:srgbClr val="000082"/>
                </a:solidFill>
              </a:rPr>
              <a:t>Courtesy Altera Corp.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312327" name="Text Box 7">
            <a:extLst>
              <a:ext uri="{FF2B5EF4-FFF2-40B4-BE49-F238E27FC236}">
                <a16:creationId xmlns:a16="http://schemas.microsoft.com/office/drawing/2014/main" id="{300A306E-0588-D71E-9E23-CC8130279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1317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chemeClr val="accent1"/>
                </a:solidFill>
              </a:rPr>
              <a:t>Primary inputs</a:t>
            </a:r>
            <a:endParaRPr lang="en-US" altLang="en-US" sz="1400" i="0">
              <a:solidFill>
                <a:srgbClr val="000082"/>
              </a:solidFill>
            </a:endParaRPr>
          </a:p>
        </p:txBody>
      </p:sp>
      <p:sp>
        <p:nvSpPr>
          <p:cNvPr id="312328" name="Line 8">
            <a:extLst>
              <a:ext uri="{FF2B5EF4-FFF2-40B4-BE49-F238E27FC236}">
                <a16:creationId xmlns:a16="http://schemas.microsoft.com/office/drawing/2014/main" id="{6AFB5DD0-2082-0F27-465C-AB70E492C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09800"/>
            <a:ext cx="762000" cy="762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:a16="http://schemas.microsoft.com/office/drawing/2014/main" id="{564B7BAA-27AA-02E5-C7F1-46D47DF5A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Field-Programmable Gate Arrays</a:t>
            </a:r>
            <a:br>
              <a:rPr lang="en-US" altLang="en-US" sz="4000"/>
            </a:br>
            <a:r>
              <a:rPr lang="en-US" altLang="en-US" sz="4000"/>
              <a:t>Fuse-based</a:t>
            </a:r>
          </a:p>
        </p:txBody>
      </p:sp>
      <p:pic>
        <p:nvPicPr>
          <p:cNvPr id="313347" name="Picture 3">
            <a:extLst>
              <a:ext uri="{FF2B5EF4-FFF2-40B4-BE49-F238E27FC236}">
                <a16:creationId xmlns:a16="http://schemas.microsoft.com/office/drawing/2014/main" id="{2292A7A5-4981-0C35-E71E-78CDFE429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2" t="45740"/>
          <a:stretch>
            <a:fillRect/>
          </a:stretch>
        </p:blipFill>
        <p:spPr bwMode="auto">
          <a:xfrm>
            <a:off x="228600" y="1600200"/>
            <a:ext cx="64277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3348" name="Text Box 4">
            <a:extLst>
              <a:ext uri="{FF2B5EF4-FFF2-40B4-BE49-F238E27FC236}">
                <a16:creationId xmlns:a16="http://schemas.microsoft.com/office/drawing/2014/main" id="{43BBF8D3-975B-D9B5-2E3B-8821B08B1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062288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Standard-cell like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floorplan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F15F3961-3E43-DC4D-953E-5CE5EDD7B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Design Methodology</a:t>
            </a:r>
          </a:p>
        </p:txBody>
      </p:sp>
      <p:grpSp>
        <p:nvGrpSpPr>
          <p:cNvPr id="282629" name="Group 5">
            <a:extLst>
              <a:ext uri="{FF2B5EF4-FFF2-40B4-BE49-F238E27FC236}">
                <a16:creationId xmlns:a16="http://schemas.microsoft.com/office/drawing/2014/main" id="{7BF00F8A-B62A-9388-A5B3-0D97E36357B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752600"/>
            <a:ext cx="5867400" cy="3352800"/>
            <a:chOff x="912" y="1056"/>
            <a:chExt cx="3984" cy="2496"/>
          </a:xfrm>
        </p:grpSpPr>
        <p:sp>
          <p:nvSpPr>
            <p:cNvPr id="282628" name="Rectangle 4">
              <a:extLst>
                <a:ext uri="{FF2B5EF4-FFF2-40B4-BE49-F238E27FC236}">
                  <a16:creationId xmlns:a16="http://schemas.microsoft.com/office/drawing/2014/main" id="{171C4EA7-074A-8A67-EDB3-FDAAD4BD0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056"/>
              <a:ext cx="3984" cy="24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2627" name="Picture 3">
              <a:extLst>
                <a:ext uri="{FF2B5EF4-FFF2-40B4-BE49-F238E27FC236}">
                  <a16:creationId xmlns:a16="http://schemas.microsoft.com/office/drawing/2014/main" id="{5219A711-E52A-D687-89DF-5EDECFF15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122"/>
              <a:ext cx="3720" cy="2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82630" name="Text Box 6">
            <a:extLst>
              <a:ext uri="{FF2B5EF4-FFF2-40B4-BE49-F238E27FC236}">
                <a16:creationId xmlns:a16="http://schemas.microsoft.com/office/drawing/2014/main" id="{B58E6F05-F613-37CF-7C43-AA2D8A9BA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5370513"/>
            <a:ext cx="68040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1800" i="0">
                <a:solidFill>
                  <a:srgbClr val="000082"/>
                </a:solidFill>
              </a:rPr>
              <a:t> Design process traverses iteratively between three abstractions:</a:t>
            </a:r>
            <a:br>
              <a:rPr lang="en-US" altLang="en-US" sz="1800" i="0">
                <a:solidFill>
                  <a:srgbClr val="000082"/>
                </a:solidFill>
              </a:rPr>
            </a:br>
            <a:r>
              <a:rPr lang="en-US" altLang="en-US" sz="1800" i="0">
                <a:solidFill>
                  <a:srgbClr val="000082"/>
                </a:solidFill>
              </a:rPr>
              <a:t>  behavior, structure, and geometry</a:t>
            </a:r>
          </a:p>
          <a:p>
            <a:pPr>
              <a:buFontTx/>
              <a:buChar char="•"/>
            </a:pPr>
            <a:r>
              <a:rPr lang="en-US" altLang="en-US" sz="1800" i="0">
                <a:solidFill>
                  <a:srgbClr val="000082"/>
                </a:solidFill>
              </a:rPr>
              <a:t> More and more automation for each of these steps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>
            <a:extLst>
              <a:ext uri="{FF2B5EF4-FFF2-40B4-BE49-F238E27FC236}">
                <a16:creationId xmlns:a16="http://schemas.microsoft.com/office/drawing/2014/main" id="{86406BAD-2D51-AB92-29D2-54CB65456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Interconnect</a:t>
            </a:r>
          </a:p>
        </p:txBody>
      </p:sp>
      <p:pic>
        <p:nvPicPr>
          <p:cNvPr id="314371" name="Picture 3">
            <a:extLst>
              <a:ext uri="{FF2B5EF4-FFF2-40B4-BE49-F238E27FC236}">
                <a16:creationId xmlns:a16="http://schemas.microsoft.com/office/drawing/2014/main" id="{62D109E4-81F5-0CFD-75FB-4C441232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25500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4372" name="Text Box 4">
            <a:extLst>
              <a:ext uri="{FF2B5EF4-FFF2-40B4-BE49-F238E27FC236}">
                <a16:creationId xmlns:a16="http://schemas.microsoft.com/office/drawing/2014/main" id="{721D0DCF-9832-BD83-7884-5BC743D3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67400"/>
            <a:ext cx="452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Programming interconnect using anti-fuses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026">
            <a:extLst>
              <a:ext uri="{FF2B5EF4-FFF2-40B4-BE49-F238E27FC236}">
                <a16:creationId xmlns:a16="http://schemas.microsoft.com/office/drawing/2014/main" id="{DAFBF515-C955-E7B5-FD7C-1B197F875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534400" cy="685800"/>
          </a:xfrm>
        </p:spPr>
        <p:txBody>
          <a:bodyPr/>
          <a:lstStyle/>
          <a:p>
            <a:r>
              <a:rPr lang="en-US" altLang="en-US" sz="4000"/>
              <a:t>Field-Programmable Gate Arrays</a:t>
            </a:r>
            <a:br>
              <a:rPr lang="en-US" altLang="en-US" sz="4000"/>
            </a:br>
            <a:r>
              <a:rPr lang="en-US" altLang="en-US" sz="4000"/>
              <a:t>RAM-based</a:t>
            </a:r>
            <a:endParaRPr lang="en-US" altLang="en-US"/>
          </a:p>
        </p:txBody>
      </p:sp>
      <p:pic>
        <p:nvPicPr>
          <p:cNvPr id="293891" name="Picture 1027">
            <a:extLst>
              <a:ext uri="{FF2B5EF4-FFF2-40B4-BE49-F238E27FC236}">
                <a16:creationId xmlns:a16="http://schemas.microsoft.com/office/drawing/2014/main" id="{215982A3-B3EA-2BC8-82D7-12D540F8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11938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1026">
            <a:extLst>
              <a:ext uri="{FF2B5EF4-FFF2-40B4-BE49-F238E27FC236}">
                <a16:creationId xmlns:a16="http://schemas.microsoft.com/office/drawing/2014/main" id="{D91E209F-9215-824C-13DC-73997D76D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RAM-based FPGA</a:t>
            </a:r>
            <a:br>
              <a:rPr lang="en-US" altLang="en-US"/>
            </a:br>
            <a:r>
              <a:rPr lang="en-US" altLang="en-US"/>
              <a:t>Basic Cell (CLB)</a:t>
            </a:r>
          </a:p>
        </p:txBody>
      </p:sp>
      <p:pic>
        <p:nvPicPr>
          <p:cNvPr id="310276" name="Picture 1028">
            <a:extLst>
              <a:ext uri="{FF2B5EF4-FFF2-40B4-BE49-F238E27FC236}">
                <a16:creationId xmlns:a16="http://schemas.microsoft.com/office/drawing/2014/main" id="{A14133D3-E8C3-ECCC-E166-8DF2AD31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6918325" cy="379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0277" name="Text Box 1029">
            <a:extLst>
              <a:ext uri="{FF2B5EF4-FFF2-40B4-BE49-F238E27FC236}">
                <a16:creationId xmlns:a16="http://schemas.microsoft.com/office/drawing/2014/main" id="{D380FA77-2EDC-530F-23FC-16E3607A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725" y="5954713"/>
            <a:ext cx="1565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>
                <a:solidFill>
                  <a:srgbClr val="000082"/>
                </a:solidFill>
              </a:rPr>
              <a:t>Courtesy of Xilinx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050">
            <a:extLst>
              <a:ext uri="{FF2B5EF4-FFF2-40B4-BE49-F238E27FC236}">
                <a16:creationId xmlns:a16="http://schemas.microsoft.com/office/drawing/2014/main" id="{A2337613-389B-0209-9891-10D598E95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RAM-based FPGA </a:t>
            </a:r>
          </a:p>
        </p:txBody>
      </p:sp>
      <p:pic>
        <p:nvPicPr>
          <p:cNvPr id="309251" name="Picture 2051">
            <a:extLst>
              <a:ext uri="{FF2B5EF4-FFF2-40B4-BE49-F238E27FC236}">
                <a16:creationId xmlns:a16="http://schemas.microsoft.com/office/drawing/2014/main" id="{B7841AAA-7015-7154-C2C8-635FE34A7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4724400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2" name="Text Box 2052">
            <a:extLst>
              <a:ext uri="{FF2B5EF4-FFF2-40B4-BE49-F238E27FC236}">
                <a16:creationId xmlns:a16="http://schemas.microsoft.com/office/drawing/2014/main" id="{1CE3F791-12F1-1AA6-165B-3D8C0CE2B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827713"/>
            <a:ext cx="161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Xilinx XC4025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1026">
            <a:extLst>
              <a:ext uri="{FF2B5EF4-FFF2-40B4-BE49-F238E27FC236}">
                <a16:creationId xmlns:a16="http://schemas.microsoft.com/office/drawing/2014/main" id="{EAF061F7-5A20-C408-A1E3-C34BEFABB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Taxonomy of Synthesis Tasks</a:t>
            </a:r>
          </a:p>
        </p:txBody>
      </p:sp>
      <p:pic>
        <p:nvPicPr>
          <p:cNvPr id="311299" name="Picture 1027">
            <a:extLst>
              <a:ext uri="{FF2B5EF4-FFF2-40B4-BE49-F238E27FC236}">
                <a16:creationId xmlns:a16="http://schemas.microsoft.com/office/drawing/2014/main" id="{8C4C91CE-B226-C85F-519C-1D7A2AA4F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5"/>
          <a:stretch>
            <a:fillRect/>
          </a:stretch>
        </p:blipFill>
        <p:spPr bwMode="auto">
          <a:xfrm>
            <a:off x="990600" y="1752600"/>
            <a:ext cx="7108825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C4DDCC28-C450-49E0-F5A5-9CE607D12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762000"/>
          </a:xfrm>
        </p:spPr>
        <p:txBody>
          <a:bodyPr/>
          <a:lstStyle/>
          <a:p>
            <a:r>
              <a:rPr lang="en-US" altLang="en-US"/>
              <a:t>Design Analysis and Verification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848D2D16-9F07-A4C7-B44B-10E9283F0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Accounts for largest fraction of design time</a:t>
            </a:r>
          </a:p>
          <a:p>
            <a:r>
              <a:rPr lang="en-US" altLang="en-US" sz="2800"/>
              <a:t>More efficient when done at higher levels of abstraction - selection of correct analysis level can account for multiple orders of magnitude in verification time</a:t>
            </a:r>
          </a:p>
          <a:p>
            <a:r>
              <a:rPr lang="en-US" altLang="en-US" sz="2800"/>
              <a:t>Two major approaches:</a:t>
            </a:r>
          </a:p>
          <a:p>
            <a:pPr lvl="1"/>
            <a:r>
              <a:rPr lang="en-US" altLang="en-US"/>
              <a:t>Simulation</a:t>
            </a:r>
          </a:p>
          <a:p>
            <a:pPr lvl="1"/>
            <a:r>
              <a:rPr lang="en-US" altLang="en-US"/>
              <a:t>Verification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>
            <a:extLst>
              <a:ext uri="{FF2B5EF4-FFF2-40B4-BE49-F238E27FC236}">
                <a16:creationId xmlns:a16="http://schemas.microsoft.com/office/drawing/2014/main" id="{55FC0F54-29A3-33AB-9A44-09C41E99C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 sz="3600"/>
              <a:t>Digital Data treated as Analog Signal</a:t>
            </a:r>
            <a:endParaRPr lang="en-US" altLang="en-US"/>
          </a:p>
        </p:txBody>
      </p:sp>
      <p:pic>
        <p:nvPicPr>
          <p:cNvPr id="283651" name="Picture 3">
            <a:extLst>
              <a:ext uri="{FF2B5EF4-FFF2-40B4-BE49-F238E27FC236}">
                <a16:creationId xmlns:a16="http://schemas.microsoft.com/office/drawing/2014/main" id="{1BD50F0B-E637-76BB-618C-D507BD4B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0" t="46590"/>
          <a:stretch>
            <a:fillRect/>
          </a:stretch>
        </p:blipFill>
        <p:spPr bwMode="auto">
          <a:xfrm>
            <a:off x="4267200" y="1905000"/>
            <a:ext cx="4227513" cy="314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3652" name="Picture 4">
            <a:extLst>
              <a:ext uri="{FF2B5EF4-FFF2-40B4-BE49-F238E27FC236}">
                <a16:creationId xmlns:a16="http://schemas.microsoft.com/office/drawing/2014/main" id="{36B64B8A-2582-30C3-217C-E6BB6387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26987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653" name="Text Box 5">
            <a:extLst>
              <a:ext uri="{FF2B5EF4-FFF2-40B4-BE49-F238E27FC236}">
                <a16:creationId xmlns:a16="http://schemas.microsoft.com/office/drawing/2014/main" id="{BD198348-A195-879C-0DCD-FC475D6AD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953000"/>
            <a:ext cx="2354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chemeClr val="accent1"/>
                </a:solidFill>
              </a:rPr>
              <a:t>Circuit Simulation</a:t>
            </a:r>
          </a:p>
        </p:txBody>
      </p:sp>
      <p:sp>
        <p:nvSpPr>
          <p:cNvPr id="283654" name="Text Box 6">
            <a:extLst>
              <a:ext uri="{FF2B5EF4-FFF2-40B4-BE49-F238E27FC236}">
                <a16:creationId xmlns:a16="http://schemas.microsoft.com/office/drawing/2014/main" id="{2EC9F887-159F-D9D6-3E70-71331C04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10200"/>
            <a:ext cx="55435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Both Time and Data treated as Analog Quantities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Also complicated by presence of non-linear elements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(relaxed in timing simulation)</a:t>
            </a:r>
          </a:p>
        </p:txBody>
      </p:sp>
      <p:sp>
        <p:nvSpPr>
          <p:cNvPr id="283655" name="Oval 7">
            <a:extLst>
              <a:ext uri="{FF2B5EF4-FFF2-40B4-BE49-F238E27FC236}">
                <a16:creationId xmlns:a16="http://schemas.microsoft.com/office/drawing/2014/main" id="{3C2678D2-EC52-3F26-5135-F0379D69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990600" cy="914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1F4D132-D3BE-6A18-6C11-13AB245C5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762000"/>
          </a:xfrm>
        </p:spPr>
        <p:txBody>
          <a:bodyPr/>
          <a:lstStyle/>
          <a:p>
            <a:r>
              <a:rPr lang="en-US" altLang="en-US" sz="4000"/>
              <a:t>Representing Data as Discrete Entity</a:t>
            </a:r>
            <a:endParaRPr lang="en-US" altLang="en-US"/>
          </a:p>
        </p:txBody>
      </p:sp>
      <p:pic>
        <p:nvPicPr>
          <p:cNvPr id="285699" name="Picture 3">
            <a:extLst>
              <a:ext uri="{FF2B5EF4-FFF2-40B4-BE49-F238E27FC236}">
                <a16:creationId xmlns:a16="http://schemas.microsoft.com/office/drawing/2014/main" id="{2B7DB093-D3E8-4F54-796F-5C926A78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1981200"/>
            <a:ext cx="3925887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5700" name="Picture 4">
            <a:extLst>
              <a:ext uri="{FF2B5EF4-FFF2-40B4-BE49-F238E27FC236}">
                <a16:creationId xmlns:a16="http://schemas.microsoft.com/office/drawing/2014/main" id="{8E0FFCDF-00EA-079B-CD92-99895974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1560513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5702" name="Text Box 6">
            <a:extLst>
              <a:ext uri="{FF2B5EF4-FFF2-40B4-BE49-F238E27FC236}">
                <a16:creationId xmlns:a16="http://schemas.microsoft.com/office/drawing/2014/main" id="{EF186B2B-2B78-68FF-AC36-FE9492D5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419600"/>
            <a:ext cx="2863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Discretizing the data using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switching threshold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ED3D3BA6-1723-62D1-09C4-CC291311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5599113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The linear switch model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of the inverter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26">
            <a:extLst>
              <a:ext uri="{FF2B5EF4-FFF2-40B4-BE49-F238E27FC236}">
                <a16:creationId xmlns:a16="http://schemas.microsoft.com/office/drawing/2014/main" id="{3D6C3CAF-61A5-1DE0-E18B-FB160CCE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458200" cy="762000"/>
          </a:xfrm>
        </p:spPr>
        <p:txBody>
          <a:bodyPr/>
          <a:lstStyle/>
          <a:p>
            <a:r>
              <a:rPr lang="en-US" altLang="en-US" sz="3600"/>
              <a:t>Circuit versus Switch-Level Simulation</a:t>
            </a:r>
            <a:endParaRPr lang="en-US" altLang="en-US"/>
          </a:p>
        </p:txBody>
      </p:sp>
      <p:pic>
        <p:nvPicPr>
          <p:cNvPr id="294915" name="Picture 1027">
            <a:extLst>
              <a:ext uri="{FF2B5EF4-FFF2-40B4-BE49-F238E27FC236}">
                <a16:creationId xmlns:a16="http://schemas.microsoft.com/office/drawing/2014/main" id="{44C1E54C-3DD7-C097-6D77-CC431945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743825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4916" name="Picture 1028">
            <a:extLst>
              <a:ext uri="{FF2B5EF4-FFF2-40B4-BE49-F238E27FC236}">
                <a16:creationId xmlns:a16="http://schemas.microsoft.com/office/drawing/2014/main" id="{1A2C7A05-1BD4-EAD8-222B-FE4B8A679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39875"/>
            <a:ext cx="7620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4917" name="Text Box 1029">
            <a:extLst>
              <a:ext uri="{FF2B5EF4-FFF2-40B4-BE49-F238E27FC236}">
                <a16:creationId xmlns:a16="http://schemas.microsoft.com/office/drawing/2014/main" id="{AACAFA71-4F96-7DA1-579B-B754DEA2E9E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0168" y="2518568"/>
            <a:ext cx="831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Circuit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294918" name="Text Box 1030">
            <a:extLst>
              <a:ext uri="{FF2B5EF4-FFF2-40B4-BE49-F238E27FC236}">
                <a16:creationId xmlns:a16="http://schemas.microsoft.com/office/drawing/2014/main" id="{90E2BA93-CDA0-E56C-BB3D-A5C4464755A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6668" y="5095081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Switch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1028">
            <a:extLst>
              <a:ext uri="{FF2B5EF4-FFF2-40B4-BE49-F238E27FC236}">
                <a16:creationId xmlns:a16="http://schemas.microsoft.com/office/drawing/2014/main" id="{0FFA6147-5A56-4146-D833-7E0B2E17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3657600" cy="4572000"/>
          </a:xfrm>
          <a:prstGeom prst="rect">
            <a:avLst/>
          </a:prstGeom>
          <a:solidFill>
            <a:srgbClr val="FCACA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1026">
            <a:extLst>
              <a:ext uri="{FF2B5EF4-FFF2-40B4-BE49-F238E27FC236}">
                <a16:creationId xmlns:a16="http://schemas.microsoft.com/office/drawing/2014/main" id="{099C654F-9350-AA06-25B2-9D01CD518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62000"/>
          </a:xfrm>
        </p:spPr>
        <p:txBody>
          <a:bodyPr/>
          <a:lstStyle/>
          <a:p>
            <a:r>
              <a:rPr lang="en-US" altLang="en-US" sz="3600"/>
              <a:t>Structural Description of Accumulator</a:t>
            </a:r>
            <a:endParaRPr lang="en-US" altLang="en-US"/>
          </a:p>
        </p:txBody>
      </p:sp>
      <p:pic>
        <p:nvPicPr>
          <p:cNvPr id="295939" name="Picture 1027">
            <a:extLst>
              <a:ext uri="{FF2B5EF4-FFF2-40B4-BE49-F238E27FC236}">
                <a16:creationId xmlns:a16="http://schemas.microsoft.com/office/drawing/2014/main" id="{5BDFFDFF-9BAB-3743-01D2-804EE1F4C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40132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5941" name="Text Box 1029">
            <a:extLst>
              <a:ext uri="{FF2B5EF4-FFF2-40B4-BE49-F238E27FC236}">
                <a16:creationId xmlns:a16="http://schemas.microsoft.com/office/drawing/2014/main" id="{7EEE3872-D4DF-CB22-8E3F-3FDFA5CE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160713"/>
            <a:ext cx="395605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Design defined as composition of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register and full-adder cells (“netlist”)</a:t>
            </a:r>
          </a:p>
          <a:p>
            <a:endParaRPr lang="en-US" altLang="en-US" sz="1800" i="0">
              <a:solidFill>
                <a:schemeClr val="accent1"/>
              </a:solidFill>
            </a:endParaRPr>
          </a:p>
          <a:p>
            <a:r>
              <a:rPr lang="en-US" altLang="en-US" sz="1800" i="0">
                <a:solidFill>
                  <a:schemeClr val="accent1"/>
                </a:solidFill>
              </a:rPr>
              <a:t>Data represented as {0,1,Z} </a:t>
            </a:r>
          </a:p>
          <a:p>
            <a:endParaRPr lang="en-US" altLang="en-US" sz="1800" i="0">
              <a:solidFill>
                <a:schemeClr val="accent1"/>
              </a:solidFill>
            </a:endParaRPr>
          </a:p>
          <a:p>
            <a:r>
              <a:rPr lang="en-US" altLang="en-US" sz="1800" i="0">
                <a:solidFill>
                  <a:schemeClr val="accent1"/>
                </a:solidFill>
              </a:rPr>
              <a:t>Time discretized and progresses with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unit steps</a:t>
            </a:r>
            <a:endParaRPr lang="en-US" altLang="en-US" sz="1800" i="0">
              <a:solidFill>
                <a:srgbClr val="000082"/>
              </a:solidFill>
            </a:endParaRPr>
          </a:p>
        </p:txBody>
      </p:sp>
      <p:sp>
        <p:nvSpPr>
          <p:cNvPr id="295942" name="Text Box 1030">
            <a:extLst>
              <a:ext uri="{FF2B5EF4-FFF2-40B4-BE49-F238E27FC236}">
                <a16:creationId xmlns:a16="http://schemas.microsoft.com/office/drawing/2014/main" id="{AB3AEDFF-7945-776F-E5E7-A7B3C985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62600"/>
            <a:ext cx="3663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82"/>
                </a:solidFill>
              </a:rPr>
              <a:t>Description language: VHDL</a:t>
            </a:r>
          </a:p>
          <a:p>
            <a:r>
              <a:rPr lang="en-US" altLang="en-US" sz="1800" i="0">
                <a:solidFill>
                  <a:srgbClr val="000082"/>
                </a:solidFill>
              </a:rPr>
              <a:t>Other options: schematics, Verilog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>
            <a:extLst>
              <a:ext uri="{FF2B5EF4-FFF2-40B4-BE49-F238E27FC236}">
                <a16:creationId xmlns:a16="http://schemas.microsoft.com/office/drawing/2014/main" id="{C527ADA4-448D-F52A-96D4-DA1253281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305800" cy="609600"/>
          </a:xfrm>
        </p:spPr>
        <p:txBody>
          <a:bodyPr/>
          <a:lstStyle/>
          <a:p>
            <a:r>
              <a:rPr lang="en-US" altLang="en-US" sz="3600"/>
              <a:t>Behavioral Description of Accumulator</a:t>
            </a:r>
            <a:endParaRPr lang="en-US" altLang="en-US"/>
          </a:p>
        </p:txBody>
      </p:sp>
      <p:grpSp>
        <p:nvGrpSpPr>
          <p:cNvPr id="296966" name="Group 1030">
            <a:extLst>
              <a:ext uri="{FF2B5EF4-FFF2-40B4-BE49-F238E27FC236}">
                <a16:creationId xmlns:a16="http://schemas.microsoft.com/office/drawing/2014/main" id="{7FAA4133-2F07-BC03-3C2C-4AC926FC621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09800"/>
            <a:ext cx="3962400" cy="3810000"/>
            <a:chOff x="384" y="1296"/>
            <a:chExt cx="2496" cy="2400"/>
          </a:xfrm>
        </p:grpSpPr>
        <p:sp>
          <p:nvSpPr>
            <p:cNvPr id="296964" name="Rectangle 1028">
              <a:extLst>
                <a:ext uri="{FF2B5EF4-FFF2-40B4-BE49-F238E27FC236}">
                  <a16:creationId xmlns:a16="http://schemas.microsoft.com/office/drawing/2014/main" id="{D66CD817-5172-BE35-2F78-29412C3C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96"/>
              <a:ext cx="2352" cy="2400"/>
            </a:xfrm>
            <a:prstGeom prst="rect">
              <a:avLst/>
            </a:prstGeom>
            <a:solidFill>
              <a:srgbClr val="FCACA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96963" name="Picture 1027">
              <a:extLst>
                <a:ext uri="{FF2B5EF4-FFF2-40B4-BE49-F238E27FC236}">
                  <a16:creationId xmlns:a16="http://schemas.microsoft.com/office/drawing/2014/main" id="{9BA221B8-1C56-6147-C28C-D3BD4C9AA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358"/>
            <a:stretch>
              <a:fillRect/>
            </a:stretch>
          </p:blipFill>
          <p:spPr bwMode="auto">
            <a:xfrm>
              <a:off x="384" y="1392"/>
              <a:ext cx="2496" cy="2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65" name="Text Box 1029">
            <a:extLst>
              <a:ext uri="{FF2B5EF4-FFF2-40B4-BE49-F238E27FC236}">
                <a16:creationId xmlns:a16="http://schemas.microsoft.com/office/drawing/2014/main" id="{0C1ECFCF-E628-B703-C3C5-195B9BA5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00400"/>
            <a:ext cx="41465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chemeClr val="accent1"/>
                </a:solidFill>
              </a:rPr>
              <a:t>Design described as set of input-output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relations, regardless of chosen 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implementation</a:t>
            </a:r>
          </a:p>
          <a:p>
            <a:endParaRPr lang="en-US" altLang="en-US" sz="1800" i="0">
              <a:solidFill>
                <a:schemeClr val="accent1"/>
              </a:solidFill>
            </a:endParaRPr>
          </a:p>
          <a:p>
            <a:endParaRPr lang="en-US" altLang="en-US" sz="1800" i="0">
              <a:solidFill>
                <a:schemeClr val="accent1"/>
              </a:solidFill>
            </a:endParaRPr>
          </a:p>
          <a:p>
            <a:r>
              <a:rPr lang="en-US" altLang="en-US" sz="1800" i="0">
                <a:solidFill>
                  <a:schemeClr val="accent1"/>
                </a:solidFill>
              </a:rPr>
              <a:t>Data described at higher abstraction</a:t>
            </a:r>
          </a:p>
          <a:p>
            <a:r>
              <a:rPr lang="en-US" altLang="en-US" sz="1800" i="0">
                <a:solidFill>
                  <a:schemeClr val="accent1"/>
                </a:solidFill>
              </a:rPr>
              <a:t>level (“integer”)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Ic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Digital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gital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DigitalIc</Template>
  <TotalTime>3084</TotalTime>
  <Words>559</Words>
  <Application>Microsoft Macintosh PowerPoint</Application>
  <PresentationFormat>On-screen Show (4:3)</PresentationFormat>
  <Paragraphs>163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Times New Roman</vt:lpstr>
      <vt:lpstr>Arial Narrow</vt:lpstr>
      <vt:lpstr>Arial</vt:lpstr>
      <vt:lpstr>Wingdings</vt:lpstr>
      <vt:lpstr>Monotype Sorts</vt:lpstr>
      <vt:lpstr>Book Antiqua</vt:lpstr>
      <vt:lpstr>Times Ten Roman</vt:lpstr>
      <vt:lpstr>Symbol</vt:lpstr>
      <vt:lpstr>DigitalIc</vt:lpstr>
      <vt:lpstr>Digital Integrated Circuits A Design Perspective</vt:lpstr>
      <vt:lpstr>The Design Productivity Challenge</vt:lpstr>
      <vt:lpstr>Design Methodology</vt:lpstr>
      <vt:lpstr>Design Analysis and Verification</vt:lpstr>
      <vt:lpstr>Digital Data treated as Analog Signal</vt:lpstr>
      <vt:lpstr>Representing Data as Discrete Entity</vt:lpstr>
      <vt:lpstr>Circuit versus Switch-Level Simulation</vt:lpstr>
      <vt:lpstr>Structural Description of Accumulator</vt:lpstr>
      <vt:lpstr>Behavioral Description of Accumulator</vt:lpstr>
      <vt:lpstr>Behavioral simulation of accumulator</vt:lpstr>
      <vt:lpstr>Timing Verification</vt:lpstr>
      <vt:lpstr>Issues in Timing Verification</vt:lpstr>
      <vt:lpstr>Implementation Methodologies</vt:lpstr>
      <vt:lpstr>Custom Design –  Layout Editor</vt:lpstr>
      <vt:lpstr>Symbolic Layout</vt:lpstr>
      <vt:lpstr>Cell-based Design (or standard cells)</vt:lpstr>
      <vt:lpstr>Standard Cell — Example</vt:lpstr>
      <vt:lpstr>Standard Cell - Example</vt:lpstr>
      <vt:lpstr>Automatic Cell Generation</vt:lpstr>
      <vt:lpstr>Module Generators —  Compiled Datapath</vt:lpstr>
      <vt:lpstr>Macrocell Design Methodology</vt:lpstr>
      <vt:lpstr>Macrocell-Based Design Example</vt:lpstr>
      <vt:lpstr>Gate Array — Sea-of-gates</vt:lpstr>
      <vt:lpstr>Sea-of-gate Primitive Cells</vt:lpstr>
      <vt:lpstr>Sea-of-gates</vt:lpstr>
      <vt:lpstr>Prewired Arrays</vt:lpstr>
      <vt:lpstr>Programmable Logic Devices</vt:lpstr>
      <vt:lpstr>EPLD Block Diagram</vt:lpstr>
      <vt:lpstr>Field-Programmable Gate Arrays Fuse-based</vt:lpstr>
      <vt:lpstr>Interconnect</vt:lpstr>
      <vt:lpstr>Field-Programmable Gate Arrays RAM-based</vt:lpstr>
      <vt:lpstr>RAM-based FPGA Basic Cell (CLB)</vt:lpstr>
      <vt:lpstr>RAM-based FPGA </vt:lpstr>
      <vt:lpstr>Taxonomy of Synthesis Tasks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Jan Rabaey</cp:lastModifiedBy>
  <cp:revision>109</cp:revision>
  <cp:lastPrinted>1998-07-09T21:18:54Z</cp:lastPrinted>
  <dcterms:created xsi:type="dcterms:W3CDTF">1997-04-13T14:24:48Z</dcterms:created>
  <dcterms:modified xsi:type="dcterms:W3CDTF">2022-08-26T18:31:43Z</dcterms:modified>
</cp:coreProperties>
</file>