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34" r:id="rId2"/>
    <p:sldId id="311" r:id="rId3"/>
    <p:sldId id="323" r:id="rId4"/>
    <p:sldId id="31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13" r:id="rId13"/>
    <p:sldId id="314" r:id="rId14"/>
    <p:sldId id="331" r:id="rId15"/>
    <p:sldId id="332" r:id="rId16"/>
    <p:sldId id="315" r:id="rId17"/>
    <p:sldId id="333" r:id="rId18"/>
    <p:sldId id="316" r:id="rId19"/>
    <p:sldId id="317" r:id="rId20"/>
    <p:sldId id="318" r:id="rId21"/>
    <p:sldId id="319" r:id="rId22"/>
    <p:sldId id="320" r:id="rId23"/>
    <p:sldId id="321" r:id="rId24"/>
    <p:sldId id="322" r:id="rId25"/>
  </p:sldIdLst>
  <p:sldSz cx="9144000" cy="6858000" type="screen4x3"/>
  <p:notesSz cx="6864350" cy="9150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732" y="-84"/>
      </p:cViewPr>
      <p:guideLst>
        <p:guide orient="horz" pos="2882"/>
        <p:guide pos="216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B35AB9A-9839-9E56-5E61-DED2319570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CC12429-F449-FA0E-64AB-53DD311223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352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21A50160-38D6-4ED6-3AAE-785E0C2CD46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30099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5A7960A-C1CD-B7B0-FCB6-03CF67AD9D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685213"/>
            <a:ext cx="29352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fld id="{C0C50129-AD3A-9346-BC8B-D228B28AE0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CF499BC-49AA-E084-CE15-DD2B30D83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74130E6-C4D6-7A27-D2C6-769E4C6DEA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4775" y="0"/>
            <a:ext cx="29352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F3A58120-70F1-83EC-4574-1FB5C4BDBBA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1250" y="679450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CC46409D-E52B-783E-E495-4F9C6D6968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79913"/>
            <a:ext cx="5043488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C5E9690D-0674-92B2-0167-05228EAF8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0099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115FE29E-F04B-FCAF-0EE7-DBD3726F4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4775" y="8685213"/>
            <a:ext cx="29352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fld id="{7754B7B4-084A-D74B-84D3-8CFC1E66AC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4728-AC1C-54ED-371E-67DC18B0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9B2FB-3559-3A14-A662-254108242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BC0E-2606-0032-D13D-F0BAD3737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417BA5-4F84-A945-9886-3CB93B768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00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F1CA-7EB1-E0FD-8A32-22CB41CB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ADDCB-9391-88FD-ED0C-1609617C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28409-BAED-20AC-CA85-5C827AA358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35BD80-7953-EB45-8D36-DC2BC4BCC2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8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85328-D9BC-7D21-BB66-F60B3E37A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B3A1E-F1EA-351D-C8E8-B62B5E02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13CFC-FEFD-9B0A-296D-D3B21DF04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3095B1-5A82-234B-B73E-5CDE2D218F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3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AEE-3E5D-9F76-E278-5E0A5F86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0999-184E-5D88-B0C1-73EF0AE3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708DD-2927-674E-F408-825CAEA2D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EFCD63-D35B-8443-A063-BD24A78D1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2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8C5F-F45A-A460-F9DC-789F5E45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E636-BAE9-BEED-441B-55397F9A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64B0-AE64-D624-0B9E-B88C3496E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524422-16FF-E147-8F25-0BEE29E143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6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EEF2-2F6C-5A6D-0F45-4B77CED4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CAC3-9667-419B-A190-EDBE884B1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4CCFD-9540-9A78-A8F7-7CA2E04B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51939-48CF-6DE3-81E0-0AE9EEF98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246613-C409-9141-B54B-A7C80EEBA2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75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DEEF-B297-2E15-FEEB-59A4E2F7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448A0-555D-8021-F563-28CA3C4C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003F3-AF4B-8DF9-32D9-97AB60B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50513-E6C4-90FD-0863-F6262C842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42AB0-4411-5B77-4A21-2A89E68BA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B849-750B-4071-E06F-C164EBBD3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6B8C88-F4E5-AE40-B095-B0A0523D1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36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606F-C000-E923-7E56-A0207E41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51EDF-4A74-91D4-BF62-772A7369E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B63245-C97D-F546-8A38-449EBD2FC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B0969-2CAB-15E5-FD79-C605F26FB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B2457E-F8DE-CE4A-8D88-1099CBA62A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2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7A68-50DC-DA5A-AA5E-935A1164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1B97-FEB6-3B5F-6C73-8F23881F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D680B-FE3D-B286-855B-F02CE122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AA36B-DBE1-C7F5-0656-A69401E754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742D0E-4084-3E42-8973-0F52A7B52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07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8901-6AB8-6196-6396-0B41448D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8FBF3-8855-7C57-95A3-8D9B0BAC6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CADE-D3FD-8945-91DB-6A1E93CF5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AF74E-4A66-F45D-B54B-704DE20CD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20200F-BCE3-F04A-830F-4AD41074D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62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FC305502-B408-EE7A-1B8F-C847D8635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35696B69-96FB-8E30-8A1A-DFAE24D67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8" name="Text Box 4">
            <a:extLst>
              <a:ext uri="{FF2B5EF4-FFF2-40B4-BE49-F238E27FC236}">
                <a16:creationId xmlns:a16="http://schemas.microsoft.com/office/drawing/2014/main" id="{80325586-7D5A-04F2-1955-BA1BB117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73825"/>
            <a:ext cx="639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0">
                <a:solidFill>
                  <a:srgbClr val="000082"/>
                </a:solidFill>
              </a:rPr>
              <a:t>EE141</a:t>
            </a:r>
            <a:endParaRPr lang="en-US" altLang="en-US" sz="2000" i="0">
              <a:solidFill>
                <a:srgbClr val="00008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F7D39EDA-829E-FCA4-0DB9-438E187BA8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rgbClr val="0000B6"/>
                </a:solidFill>
                <a:latin typeface="Book Antiqua" panose="02040602050305030304" pitchFamily="18" charset="0"/>
              </a:defRPr>
            </a:lvl1pPr>
          </a:lstStyle>
          <a:p>
            <a:fld id="{BB03536F-BE20-1C41-8B85-2E4A006D90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219FB034-8811-150A-555E-2015E19D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8471" name="Text Box 7">
            <a:extLst>
              <a:ext uri="{FF2B5EF4-FFF2-40B4-BE49-F238E27FC236}">
                <a16:creationId xmlns:a16="http://schemas.microsoft.com/office/drawing/2014/main" id="{CBC44856-C7B9-C5BC-AE93-E04655C0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408738"/>
            <a:ext cx="268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318472" name="Text Box 8">
            <a:extLst>
              <a:ext uri="{FF2B5EF4-FFF2-40B4-BE49-F238E27FC236}">
                <a16:creationId xmlns:a16="http://schemas.microsoft.com/office/drawing/2014/main" id="{2252DAB7-D9E0-251E-9210-DC9BC10BE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400800"/>
            <a:ext cx="53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80" name="Picture 4">
            <a:extLst>
              <a:ext uri="{FF2B5EF4-FFF2-40B4-BE49-F238E27FC236}">
                <a16:creationId xmlns:a16="http://schemas.microsoft.com/office/drawing/2014/main" id="{66ECC7DF-1DC1-63AE-A039-072464B33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05000"/>
            <a:ext cx="2652713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581" name="Rectangle 5">
            <a:extLst>
              <a:ext uri="{FF2B5EF4-FFF2-40B4-BE49-F238E27FC236}">
                <a16:creationId xmlns:a16="http://schemas.microsoft.com/office/drawing/2014/main" id="{3E37704C-A03A-4CD9-029F-C4B83F8E86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6096000" cy="1981200"/>
          </a:xfrm>
          <a:noFill/>
          <a:ln/>
        </p:spPr>
        <p:txBody>
          <a:bodyPr/>
          <a:lstStyle/>
          <a:p>
            <a:pPr algn="l"/>
            <a:r>
              <a:rPr lang="en-US" altLang="en-US" sz="4400"/>
              <a:t>Design</a:t>
            </a:r>
            <a:br>
              <a:rPr lang="en-US" altLang="en-US" sz="4400"/>
            </a:br>
            <a:r>
              <a:rPr lang="en-US" altLang="en-US" sz="4400"/>
              <a:t>for Test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A9F6A957-ACF8-3B79-0CE7-D091B04C5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stuck-at model: CMOS short fault</a:t>
            </a:r>
          </a:p>
        </p:txBody>
      </p:sp>
      <p:pic>
        <p:nvPicPr>
          <p:cNvPr id="275459" name="Picture 3">
            <a:extLst>
              <a:ext uri="{FF2B5EF4-FFF2-40B4-BE49-F238E27FC236}">
                <a16:creationId xmlns:a16="http://schemas.microsoft.com/office/drawing/2014/main" id="{D319AAEE-8604-C6BB-5D19-2782B696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26670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60" name="Freeform 4">
            <a:extLst>
              <a:ext uri="{FF2B5EF4-FFF2-40B4-BE49-F238E27FC236}">
                <a16:creationId xmlns:a16="http://schemas.microsoft.com/office/drawing/2014/main" id="{1E5005E7-7741-B1D7-1FE9-944504011B94}"/>
              </a:ext>
            </a:extLst>
          </p:cNvPr>
          <p:cNvSpPr>
            <a:spLocks/>
          </p:cNvSpPr>
          <p:nvPr/>
        </p:nvSpPr>
        <p:spPr bwMode="auto">
          <a:xfrm>
            <a:off x="2667000" y="3505200"/>
            <a:ext cx="177800" cy="609600"/>
          </a:xfrm>
          <a:custGeom>
            <a:avLst/>
            <a:gdLst>
              <a:gd name="T0" fmla="*/ 0 w 112"/>
              <a:gd name="T1" fmla="*/ 0 h 384"/>
              <a:gd name="T2" fmla="*/ 96 w 112"/>
              <a:gd name="T3" fmla="*/ 96 h 384"/>
              <a:gd name="T4" fmla="*/ 96 w 112"/>
              <a:gd name="T5" fmla="*/ 288 h 384"/>
              <a:gd name="T6" fmla="*/ 0 w 112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384">
                <a:moveTo>
                  <a:pt x="0" y="0"/>
                </a:moveTo>
                <a:cubicBezTo>
                  <a:pt x="40" y="24"/>
                  <a:pt x="80" y="48"/>
                  <a:pt x="96" y="96"/>
                </a:cubicBezTo>
                <a:cubicBezTo>
                  <a:pt x="112" y="144"/>
                  <a:pt x="112" y="240"/>
                  <a:pt x="96" y="288"/>
                </a:cubicBezTo>
                <a:cubicBezTo>
                  <a:pt x="80" y="336"/>
                  <a:pt x="40" y="360"/>
                  <a:pt x="0" y="38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61" name="Text Box 5">
            <a:extLst>
              <a:ext uri="{FF2B5EF4-FFF2-40B4-BE49-F238E27FC236}">
                <a16:creationId xmlns:a16="http://schemas.microsoft.com/office/drawing/2014/main" id="{28AD4666-5E00-28CA-4936-A45C1B7A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19400"/>
            <a:ext cx="435133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chemeClr val="tx2"/>
                </a:solidFill>
                <a:latin typeface="Book Antiqua" panose="02040602050305030304" pitchFamily="18" charset="0"/>
              </a:rPr>
              <a:t>Causes short circuit between</a:t>
            </a:r>
          </a:p>
          <a:p>
            <a:r>
              <a:rPr lang="en-US" altLang="en-US" sz="2000" b="1" i="0">
                <a:solidFill>
                  <a:schemeClr val="tx2"/>
                </a:solidFill>
                <a:latin typeface="Book Antiqua" panose="02040602050305030304" pitchFamily="18" charset="0"/>
              </a:rPr>
              <a:t>Vdd and GND for A=C=0, B=1</a:t>
            </a:r>
          </a:p>
          <a:p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r>
              <a:rPr lang="en-US" altLang="en-US" sz="2000" b="1" i="0">
                <a:solidFill>
                  <a:schemeClr val="tx2"/>
                </a:solidFill>
                <a:latin typeface="Book Antiqua" panose="02040602050305030304" pitchFamily="18" charset="0"/>
              </a:rPr>
              <a:t>Possible approach:</a:t>
            </a:r>
          </a:p>
          <a:p>
            <a:r>
              <a:rPr lang="en-US" altLang="en-US" sz="2000" b="1" i="0">
                <a:solidFill>
                  <a:schemeClr val="tx2"/>
                </a:solidFill>
                <a:latin typeface="Book Antiqua" panose="02040602050305030304" pitchFamily="18" charset="0"/>
              </a:rPr>
              <a:t>Supply Current Measurement (IDDQ)</a:t>
            </a:r>
          </a:p>
          <a:p>
            <a:r>
              <a:rPr lang="en-US" altLang="en-US" sz="2000" b="1" i="0">
                <a:latin typeface="Book Antiqua" panose="02040602050305030304" pitchFamily="18" charset="0"/>
              </a:rPr>
              <a:t>but: not applicable for gigascale </a:t>
            </a:r>
            <a:br>
              <a:rPr lang="en-US" altLang="en-US" sz="2000" b="1" i="0">
                <a:latin typeface="Book Antiqua" panose="02040602050305030304" pitchFamily="18" charset="0"/>
              </a:rPr>
            </a:br>
            <a:r>
              <a:rPr lang="en-US" altLang="en-US" sz="2000" b="1" i="0">
                <a:latin typeface="Book Antiqua" panose="02040602050305030304" pitchFamily="18" charset="0"/>
              </a:rPr>
              <a:t>integration</a:t>
            </a:r>
            <a:r>
              <a:rPr lang="en-US" altLang="en-US" sz="2000" b="1" i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CFCC428A-3E19-B852-6F31-ADD4E0AE9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 Sensitization</a:t>
            </a:r>
          </a:p>
        </p:txBody>
      </p:sp>
      <p:pic>
        <p:nvPicPr>
          <p:cNvPr id="276483" name="Picture 3">
            <a:extLst>
              <a:ext uri="{FF2B5EF4-FFF2-40B4-BE49-F238E27FC236}">
                <a16:creationId xmlns:a16="http://schemas.microsoft.com/office/drawing/2014/main" id="{F558E2CE-4318-CD3A-9BD8-7D46930E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52800"/>
            <a:ext cx="43783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4" name="Text Box 4">
            <a:extLst>
              <a:ext uri="{FF2B5EF4-FFF2-40B4-BE49-F238E27FC236}">
                <a16:creationId xmlns:a16="http://schemas.microsoft.com/office/drawing/2014/main" id="{131CAF62-0712-2A38-608F-B0997FF1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10200"/>
            <a:ext cx="438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latin typeface="Book Antiqua" panose="02040602050305030304" pitchFamily="18" charset="0"/>
              </a:rPr>
              <a:t>Techniques Used: D-algorithm, Podem</a:t>
            </a:r>
          </a:p>
        </p:txBody>
      </p:sp>
      <p:sp>
        <p:nvSpPr>
          <p:cNvPr id="276485" name="Text Box 5">
            <a:extLst>
              <a:ext uri="{FF2B5EF4-FFF2-40B4-BE49-F238E27FC236}">
                <a16:creationId xmlns:a16="http://schemas.microsoft.com/office/drawing/2014/main" id="{29191C4A-DD2D-540E-6119-37E1119F2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58594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chemeClr val="tx2"/>
                </a:solidFill>
                <a:latin typeface="Book Antiqua" panose="02040602050305030304" pitchFamily="18" charset="0"/>
              </a:rPr>
              <a:t>Goals: Determine input pattern that makes a fault</a:t>
            </a:r>
          </a:p>
          <a:p>
            <a:r>
              <a:rPr lang="en-US" altLang="en-US" sz="2000" b="1" i="0">
                <a:solidFill>
                  <a:schemeClr val="tx2"/>
                </a:solidFill>
                <a:latin typeface="Book Antiqua" panose="02040602050305030304" pitchFamily="18" charset="0"/>
              </a:rPr>
              <a:t>controllable (triggers the fault, and makes its impact</a:t>
            </a:r>
          </a:p>
          <a:p>
            <a:r>
              <a:rPr lang="en-US" altLang="en-US" sz="2000" b="1" i="0">
                <a:solidFill>
                  <a:schemeClr val="tx2"/>
                </a:solidFill>
                <a:latin typeface="Book Antiqua" panose="02040602050305030304" pitchFamily="18" charset="0"/>
              </a:rPr>
              <a:t>visible at the output nodes)</a:t>
            </a:r>
          </a:p>
        </p:txBody>
      </p:sp>
      <p:sp>
        <p:nvSpPr>
          <p:cNvPr id="276486" name="Text Box 6">
            <a:extLst>
              <a:ext uri="{FF2B5EF4-FFF2-40B4-BE49-F238E27FC236}">
                <a16:creationId xmlns:a16="http://schemas.microsoft.com/office/drawing/2014/main" id="{EC3E025F-D7DD-9658-947A-792EE9776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0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E71909"/>
                </a:solidFill>
                <a:latin typeface="Book Antiqua" panose="02040602050305030304" pitchFamily="18" charset="0"/>
              </a:rPr>
              <a:t>sa0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487" name="Text Box 7">
            <a:extLst>
              <a:ext uri="{FF2B5EF4-FFF2-40B4-BE49-F238E27FC236}">
                <a16:creationId xmlns:a16="http://schemas.microsoft.com/office/drawing/2014/main" id="{A3B30CCB-3905-1402-7FB3-9804A9B3B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76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chemeClr val="hlink"/>
                </a:solidFill>
                <a:latin typeface="Book Antiqua" panose="02040602050305030304" pitchFamily="18" charset="0"/>
              </a:rPr>
              <a:t>1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488" name="Text Box 8">
            <a:extLst>
              <a:ext uri="{FF2B5EF4-FFF2-40B4-BE49-F238E27FC236}">
                <a16:creationId xmlns:a16="http://schemas.microsoft.com/office/drawing/2014/main" id="{5B890779-014D-19DB-610A-93A1D424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chemeClr val="hlink"/>
                </a:solidFill>
                <a:latin typeface="Book Antiqua" panose="02040602050305030304" pitchFamily="18" charset="0"/>
              </a:rPr>
              <a:t>1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489" name="Text Box 9">
            <a:extLst>
              <a:ext uri="{FF2B5EF4-FFF2-40B4-BE49-F238E27FC236}">
                <a16:creationId xmlns:a16="http://schemas.microsoft.com/office/drawing/2014/main" id="{E96B3E8D-EFF2-DD18-166C-2DAB0EBB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724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B6"/>
                </a:solidFill>
                <a:latin typeface="Book Antiqua" panose="02040602050305030304" pitchFamily="18" charset="0"/>
              </a:rPr>
              <a:t>0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490" name="Text Box 10">
            <a:extLst>
              <a:ext uri="{FF2B5EF4-FFF2-40B4-BE49-F238E27FC236}">
                <a16:creationId xmlns:a16="http://schemas.microsoft.com/office/drawing/2014/main" id="{D494B4F9-3B23-A155-EB3E-D88A3C7D4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B6"/>
                </a:solidFill>
                <a:latin typeface="Book Antiqua" panose="02040602050305030304" pitchFamily="18" charset="0"/>
              </a:rPr>
              <a:t>1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491" name="Text Box 11">
            <a:extLst>
              <a:ext uri="{FF2B5EF4-FFF2-40B4-BE49-F238E27FC236}">
                <a16:creationId xmlns:a16="http://schemas.microsoft.com/office/drawing/2014/main" id="{BAF5972D-2C16-667D-7E76-24CAC10AE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43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B6"/>
                </a:solidFill>
                <a:latin typeface="Book Antiqua" panose="02040602050305030304" pitchFamily="18" charset="0"/>
              </a:rPr>
              <a:t>1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492" name="Text Box 12">
            <a:extLst>
              <a:ext uri="{FF2B5EF4-FFF2-40B4-BE49-F238E27FC236}">
                <a16:creationId xmlns:a16="http://schemas.microsoft.com/office/drawing/2014/main" id="{8F261AEB-4ECD-5CD0-16FF-A2DAE4AB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B6"/>
                </a:solidFill>
                <a:latin typeface="Book Antiqua" panose="02040602050305030304" pitchFamily="18" charset="0"/>
              </a:rPr>
              <a:t>1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493" name="Text Box 13">
            <a:extLst>
              <a:ext uri="{FF2B5EF4-FFF2-40B4-BE49-F238E27FC236}">
                <a16:creationId xmlns:a16="http://schemas.microsoft.com/office/drawing/2014/main" id="{4F9BBBF9-0E77-5A5D-2778-E9C973BE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B6"/>
                </a:solidFill>
                <a:latin typeface="Book Antiqua" panose="02040602050305030304" pitchFamily="18" charset="0"/>
              </a:rPr>
              <a:t>0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494" name="Freeform 14">
            <a:extLst>
              <a:ext uri="{FF2B5EF4-FFF2-40B4-BE49-F238E27FC236}">
                <a16:creationId xmlns:a16="http://schemas.microsoft.com/office/drawing/2014/main" id="{E9D67469-AA6F-8E82-C5BF-547EF529F282}"/>
              </a:ext>
            </a:extLst>
          </p:cNvPr>
          <p:cNvSpPr>
            <a:spLocks/>
          </p:cNvSpPr>
          <p:nvPr/>
        </p:nvSpPr>
        <p:spPr bwMode="auto">
          <a:xfrm>
            <a:off x="3733800" y="3263900"/>
            <a:ext cx="782638" cy="357188"/>
          </a:xfrm>
          <a:custGeom>
            <a:avLst/>
            <a:gdLst>
              <a:gd name="T0" fmla="*/ 0 w 493"/>
              <a:gd name="T1" fmla="*/ 8 h 225"/>
              <a:gd name="T2" fmla="*/ 48 w 493"/>
              <a:gd name="T3" fmla="*/ 8 h 225"/>
              <a:gd name="T4" fmla="*/ 288 w 493"/>
              <a:gd name="T5" fmla="*/ 8 h 225"/>
              <a:gd name="T6" fmla="*/ 409 w 493"/>
              <a:gd name="T7" fmla="*/ 55 h 225"/>
              <a:gd name="T8" fmla="*/ 493 w 493"/>
              <a:gd name="T9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3" h="225">
                <a:moveTo>
                  <a:pt x="0" y="8"/>
                </a:moveTo>
                <a:cubicBezTo>
                  <a:pt x="0" y="8"/>
                  <a:pt x="0" y="8"/>
                  <a:pt x="48" y="8"/>
                </a:cubicBezTo>
                <a:cubicBezTo>
                  <a:pt x="96" y="8"/>
                  <a:pt x="228" y="0"/>
                  <a:pt x="288" y="8"/>
                </a:cubicBezTo>
                <a:cubicBezTo>
                  <a:pt x="348" y="16"/>
                  <a:pt x="375" y="19"/>
                  <a:pt x="409" y="55"/>
                </a:cubicBezTo>
                <a:cubicBezTo>
                  <a:pt x="443" y="91"/>
                  <a:pt x="476" y="190"/>
                  <a:pt x="493" y="225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Freeform 15">
            <a:extLst>
              <a:ext uri="{FF2B5EF4-FFF2-40B4-BE49-F238E27FC236}">
                <a16:creationId xmlns:a16="http://schemas.microsoft.com/office/drawing/2014/main" id="{D5933388-F164-FEFF-7634-028DE4A8CC14}"/>
              </a:ext>
            </a:extLst>
          </p:cNvPr>
          <p:cNvSpPr>
            <a:spLocks/>
          </p:cNvSpPr>
          <p:nvPr/>
        </p:nvSpPr>
        <p:spPr bwMode="auto">
          <a:xfrm>
            <a:off x="3810000" y="4470400"/>
            <a:ext cx="990600" cy="266700"/>
          </a:xfrm>
          <a:custGeom>
            <a:avLst/>
            <a:gdLst>
              <a:gd name="T0" fmla="*/ 624 w 624"/>
              <a:gd name="T1" fmla="*/ 16 h 168"/>
              <a:gd name="T2" fmla="*/ 576 w 624"/>
              <a:gd name="T3" fmla="*/ 16 h 168"/>
              <a:gd name="T4" fmla="*/ 432 w 624"/>
              <a:gd name="T5" fmla="*/ 16 h 168"/>
              <a:gd name="T6" fmla="*/ 336 w 624"/>
              <a:gd name="T7" fmla="*/ 112 h 168"/>
              <a:gd name="T8" fmla="*/ 192 w 624"/>
              <a:gd name="T9" fmla="*/ 160 h 168"/>
              <a:gd name="T10" fmla="*/ 0 w 624"/>
              <a:gd name="T11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4" h="168">
                <a:moveTo>
                  <a:pt x="624" y="16"/>
                </a:moveTo>
                <a:cubicBezTo>
                  <a:pt x="616" y="16"/>
                  <a:pt x="608" y="16"/>
                  <a:pt x="576" y="16"/>
                </a:cubicBezTo>
                <a:cubicBezTo>
                  <a:pt x="544" y="16"/>
                  <a:pt x="472" y="0"/>
                  <a:pt x="432" y="16"/>
                </a:cubicBezTo>
                <a:cubicBezTo>
                  <a:pt x="392" y="32"/>
                  <a:pt x="376" y="88"/>
                  <a:pt x="336" y="112"/>
                </a:cubicBezTo>
                <a:cubicBezTo>
                  <a:pt x="296" y="136"/>
                  <a:pt x="248" y="152"/>
                  <a:pt x="192" y="160"/>
                </a:cubicBezTo>
                <a:cubicBezTo>
                  <a:pt x="136" y="168"/>
                  <a:pt x="68" y="164"/>
                  <a:pt x="0" y="160"/>
                </a:cubicBezTo>
              </a:path>
            </a:pathLst>
          </a:custGeom>
          <a:noFill/>
          <a:ln w="28575" cap="flat" cmpd="sng">
            <a:solidFill>
              <a:srgbClr val="0000B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Freeform 16">
            <a:extLst>
              <a:ext uri="{FF2B5EF4-FFF2-40B4-BE49-F238E27FC236}">
                <a16:creationId xmlns:a16="http://schemas.microsoft.com/office/drawing/2014/main" id="{787F856E-3D70-5324-2F83-F11D40F28BC3}"/>
              </a:ext>
            </a:extLst>
          </p:cNvPr>
          <p:cNvSpPr>
            <a:spLocks/>
          </p:cNvSpPr>
          <p:nvPr/>
        </p:nvSpPr>
        <p:spPr bwMode="auto">
          <a:xfrm>
            <a:off x="3886200" y="4646613"/>
            <a:ext cx="2373313" cy="541337"/>
          </a:xfrm>
          <a:custGeom>
            <a:avLst/>
            <a:gdLst>
              <a:gd name="T0" fmla="*/ 1495 w 1495"/>
              <a:gd name="T1" fmla="*/ 0 h 341"/>
              <a:gd name="T2" fmla="*/ 1456 w 1495"/>
              <a:gd name="T3" fmla="*/ 215 h 341"/>
              <a:gd name="T4" fmla="*/ 1365 w 1495"/>
              <a:gd name="T5" fmla="*/ 317 h 341"/>
              <a:gd name="T6" fmla="*/ 1200 w 1495"/>
              <a:gd name="T7" fmla="*/ 337 h 341"/>
              <a:gd name="T8" fmla="*/ 0 w 1495"/>
              <a:gd name="T9" fmla="*/ 3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5" h="341">
                <a:moveTo>
                  <a:pt x="1495" y="0"/>
                </a:moveTo>
                <a:cubicBezTo>
                  <a:pt x="1488" y="36"/>
                  <a:pt x="1478" y="162"/>
                  <a:pt x="1456" y="215"/>
                </a:cubicBezTo>
                <a:cubicBezTo>
                  <a:pt x="1434" y="268"/>
                  <a:pt x="1408" y="297"/>
                  <a:pt x="1365" y="317"/>
                </a:cubicBezTo>
                <a:cubicBezTo>
                  <a:pt x="1322" y="337"/>
                  <a:pt x="1427" y="334"/>
                  <a:pt x="1200" y="337"/>
                </a:cubicBezTo>
                <a:cubicBezTo>
                  <a:pt x="973" y="340"/>
                  <a:pt x="480" y="341"/>
                  <a:pt x="0" y="337"/>
                </a:cubicBezTo>
              </a:path>
            </a:pathLst>
          </a:custGeom>
          <a:noFill/>
          <a:ln w="28575" cap="flat" cmpd="sng">
            <a:solidFill>
              <a:srgbClr val="0000B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AutoShape 17">
            <a:extLst>
              <a:ext uri="{FF2B5EF4-FFF2-40B4-BE49-F238E27FC236}">
                <a16:creationId xmlns:a16="http://schemas.microsoft.com/office/drawing/2014/main" id="{07E51B03-0E2F-BBC8-97F7-FEF99F8E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152400" cy="228600"/>
          </a:xfrm>
          <a:prstGeom prst="lightningBolt">
            <a:avLst/>
          </a:prstGeom>
          <a:solidFill>
            <a:srgbClr val="E71909"/>
          </a:solidFill>
          <a:ln w="12700">
            <a:solidFill>
              <a:srgbClr val="E7190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Text Box 18">
            <a:extLst>
              <a:ext uri="{FF2B5EF4-FFF2-40B4-BE49-F238E27FC236}">
                <a16:creationId xmlns:a16="http://schemas.microsoft.com/office/drawing/2014/main" id="{DBBED337-3155-052B-204B-A05A0CDE2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chemeClr val="hlink"/>
                </a:solidFill>
                <a:latin typeface="Book Antiqua" panose="02040602050305030304" pitchFamily="18" charset="0"/>
              </a:rPr>
              <a:t>1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499" name="Text Box 19">
            <a:extLst>
              <a:ext uri="{FF2B5EF4-FFF2-40B4-BE49-F238E27FC236}">
                <a16:creationId xmlns:a16="http://schemas.microsoft.com/office/drawing/2014/main" id="{FEDA7D0E-8026-D1CD-D5F0-9F2AF02C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95800"/>
            <a:ext cx="195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>
                <a:solidFill>
                  <a:srgbClr val="0000B6"/>
                </a:solidFill>
                <a:latin typeface="Book Antiqua" panose="02040602050305030304" pitchFamily="18" charset="0"/>
              </a:rPr>
              <a:t>Fault propagation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76500" name="Text Box 20">
            <a:extLst>
              <a:ext uri="{FF2B5EF4-FFF2-40B4-BE49-F238E27FC236}">
                <a16:creationId xmlns:a16="http://schemas.microsoft.com/office/drawing/2014/main" id="{80AC3718-A8F0-0B45-01C7-AFFE6319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052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>
                <a:solidFill>
                  <a:schemeClr val="hlink"/>
                </a:solidFill>
                <a:latin typeface="Book Antiqua" panose="02040602050305030304" pitchFamily="18" charset="0"/>
              </a:rPr>
              <a:t>Fault enabling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9C405A47-0E98-A367-8281-090985ADC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Ad-hoc Test</a:t>
            </a:r>
          </a:p>
        </p:txBody>
      </p:sp>
      <p:sp>
        <p:nvSpPr>
          <p:cNvPr id="259097" name="Rectangle 25">
            <a:extLst>
              <a:ext uri="{FF2B5EF4-FFF2-40B4-BE49-F238E27FC236}">
                <a16:creationId xmlns:a16="http://schemas.microsoft.com/office/drawing/2014/main" id="{5EF8DEED-FADE-C46F-5B1A-AF69DE37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9845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98" name="Rectangle 26">
            <a:extLst>
              <a:ext uri="{FF2B5EF4-FFF2-40B4-BE49-F238E27FC236}">
                <a16:creationId xmlns:a16="http://schemas.microsoft.com/office/drawing/2014/main" id="{977EA6CD-B0E1-1462-99D9-2758CFF7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35544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03" name="Rectangle 31">
            <a:extLst>
              <a:ext uri="{FF2B5EF4-FFF2-40B4-BE49-F238E27FC236}">
                <a16:creationId xmlns:a16="http://schemas.microsoft.com/office/drawing/2014/main" id="{F0E37A0F-9625-DF49-1A6F-18C86F52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433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04" name="Rectangle 32">
            <a:extLst>
              <a:ext uri="{FF2B5EF4-FFF2-40B4-BE49-F238E27FC236}">
                <a16:creationId xmlns:a16="http://schemas.microsoft.com/office/drawing/2014/main" id="{B64D0726-2E74-8B34-2131-8560B563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845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12" name="Rectangle 40">
            <a:extLst>
              <a:ext uri="{FF2B5EF4-FFF2-40B4-BE49-F238E27FC236}">
                <a16:creationId xmlns:a16="http://schemas.microsoft.com/office/drawing/2014/main" id="{F1CC55D8-2281-1DEF-73F9-D7BDF5BC4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46466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13" name="Rectangle 41">
            <a:extLst>
              <a:ext uri="{FF2B5EF4-FFF2-40B4-BE49-F238E27FC236}">
                <a16:creationId xmlns:a16="http://schemas.microsoft.com/office/drawing/2014/main" id="{7E6838DB-F8CE-8284-3052-37E9DFAB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50276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50" name="Rectangle 78">
            <a:extLst>
              <a:ext uri="{FF2B5EF4-FFF2-40B4-BE49-F238E27FC236}">
                <a16:creationId xmlns:a16="http://schemas.microsoft.com/office/drawing/2014/main" id="{67D0850C-7215-E0F2-396B-D70AFDEC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29337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51" name="Rectangle 79">
            <a:extLst>
              <a:ext uri="{FF2B5EF4-FFF2-40B4-BE49-F238E27FC236}">
                <a16:creationId xmlns:a16="http://schemas.microsoft.com/office/drawing/2014/main" id="{6C51537C-048B-706E-3F2C-407B5ADD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31369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56" name="Rectangle 84">
            <a:extLst>
              <a:ext uri="{FF2B5EF4-FFF2-40B4-BE49-F238E27FC236}">
                <a16:creationId xmlns:a16="http://schemas.microsoft.com/office/drawing/2014/main" id="{C56D3CE1-59A6-4561-47DB-B5E248C6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2115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57" name="Rectangle 85">
            <a:extLst>
              <a:ext uri="{FF2B5EF4-FFF2-40B4-BE49-F238E27FC236}">
                <a16:creationId xmlns:a16="http://schemas.microsoft.com/office/drawing/2014/main" id="{A6D34CE4-5FEC-05C8-9FDF-FC9FDAAB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29337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65" name="Rectangle 93">
            <a:extLst>
              <a:ext uri="{FF2B5EF4-FFF2-40B4-BE49-F238E27FC236}">
                <a16:creationId xmlns:a16="http://schemas.microsoft.com/office/drawing/2014/main" id="{7BAE0C15-C367-1410-8FB6-1256A1A1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9387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66" name="Rectangle 94">
            <a:extLst>
              <a:ext uri="{FF2B5EF4-FFF2-40B4-BE49-F238E27FC236}">
                <a16:creationId xmlns:a16="http://schemas.microsoft.com/office/drawing/2014/main" id="{9F297B21-6F69-A7B2-A1F6-3BFD985E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3197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93" name="Rectangle 121">
            <a:extLst>
              <a:ext uri="{FF2B5EF4-FFF2-40B4-BE49-F238E27FC236}">
                <a16:creationId xmlns:a16="http://schemas.microsoft.com/office/drawing/2014/main" id="{C86A4D04-E257-EA87-5829-22313BC0B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6687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94" name="Rectangle 122">
            <a:extLst>
              <a:ext uri="{FF2B5EF4-FFF2-40B4-BE49-F238E27FC236}">
                <a16:creationId xmlns:a16="http://schemas.microsoft.com/office/drawing/2014/main" id="{04DCE173-77FC-0269-E2B0-6DF655D0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8719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199" name="Rectangle 127">
            <a:extLst>
              <a:ext uri="{FF2B5EF4-FFF2-40B4-BE49-F238E27FC236}">
                <a16:creationId xmlns:a16="http://schemas.microsoft.com/office/drawing/2014/main" id="{209AAF97-2A54-1C6B-6D9F-09EBD1B3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36687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203" name="Rectangle 131">
            <a:extLst>
              <a:ext uri="{FF2B5EF4-FFF2-40B4-BE49-F238E27FC236}">
                <a16:creationId xmlns:a16="http://schemas.microsoft.com/office/drawing/2014/main" id="{C3FB2E15-ABA1-5085-FFAC-D2319D45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141913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209" name="Rectangle 137">
            <a:extLst>
              <a:ext uri="{FF2B5EF4-FFF2-40B4-BE49-F238E27FC236}">
                <a16:creationId xmlns:a16="http://schemas.microsoft.com/office/drawing/2014/main" id="{C015F871-D07B-8056-2031-0B33196DA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02013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210" name="Rectangle 138">
            <a:extLst>
              <a:ext uri="{FF2B5EF4-FFF2-40B4-BE49-F238E27FC236}">
                <a16:creationId xmlns:a16="http://schemas.microsoft.com/office/drawing/2014/main" id="{C7B8BF7F-C3F6-C8D5-496E-322402CA2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3402013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214" name="Text Box 142">
            <a:extLst>
              <a:ext uri="{FF2B5EF4-FFF2-40B4-BE49-F238E27FC236}">
                <a16:creationId xmlns:a16="http://schemas.microsoft.com/office/drawing/2014/main" id="{F185293D-F279-3FA4-3397-5D0BE87DD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38800"/>
            <a:ext cx="6157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rgbClr val="000082"/>
                </a:solidFill>
                <a:latin typeface="Book Antiqua" panose="02040602050305030304" pitchFamily="18" charset="0"/>
              </a:rPr>
              <a:t>Inserting multiplexer improves testability</a:t>
            </a:r>
            <a:r>
              <a: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rPr>
              <a:t> </a:t>
            </a:r>
          </a:p>
        </p:txBody>
      </p:sp>
      <p:pic>
        <p:nvPicPr>
          <p:cNvPr id="259215" name="Picture 143">
            <a:extLst>
              <a:ext uri="{FF2B5EF4-FFF2-40B4-BE49-F238E27FC236}">
                <a16:creationId xmlns:a16="http://schemas.microsoft.com/office/drawing/2014/main" id="{3875F1AE-A415-FF40-7588-023B14AC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5" t="59305"/>
          <a:stretch>
            <a:fillRect/>
          </a:stretch>
        </p:blipFill>
        <p:spPr bwMode="auto">
          <a:xfrm>
            <a:off x="914400" y="1600200"/>
            <a:ext cx="7302500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59F3BFAA-7B99-DF08-1402-7C84A72DA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Scan-based Test</a:t>
            </a:r>
          </a:p>
        </p:txBody>
      </p:sp>
      <p:pic>
        <p:nvPicPr>
          <p:cNvPr id="260100" name="Picture 4">
            <a:extLst>
              <a:ext uri="{FF2B5EF4-FFF2-40B4-BE49-F238E27FC236}">
                <a16:creationId xmlns:a16="http://schemas.microsoft.com/office/drawing/2014/main" id="{084F7F90-0769-FFFE-5A89-855E1312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9"/>
          <a:stretch>
            <a:fillRect/>
          </a:stretch>
        </p:blipFill>
        <p:spPr bwMode="auto">
          <a:xfrm>
            <a:off x="-381000" y="2133600"/>
            <a:ext cx="8810625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9AF4A476-3043-2FB8-E6C7-AB993BC82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Polarity-Hold SRL </a:t>
            </a:r>
            <a:br>
              <a:rPr lang="en-US" altLang="en-US" sz="4000"/>
            </a:br>
            <a:r>
              <a:rPr lang="en-US" altLang="en-US" sz="4000"/>
              <a:t>(Shift-Register Latch)</a:t>
            </a:r>
            <a:endParaRPr lang="en-US" altLang="en-US"/>
          </a:p>
        </p:txBody>
      </p:sp>
      <p:sp>
        <p:nvSpPr>
          <p:cNvPr id="277507" name="Text Box 3">
            <a:extLst>
              <a:ext uri="{FF2B5EF4-FFF2-40B4-BE49-F238E27FC236}">
                <a16:creationId xmlns:a16="http://schemas.microsoft.com/office/drawing/2014/main" id="{5E4ACE4C-8FF5-8C2C-6E78-752017FE8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38800"/>
            <a:ext cx="654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chemeClr val="tx2"/>
                </a:solidFill>
                <a:latin typeface="Book Antiqua" panose="02040602050305030304" pitchFamily="18" charset="0"/>
              </a:rPr>
              <a:t>Introduced at IBM and set as company policy </a:t>
            </a:r>
          </a:p>
        </p:txBody>
      </p:sp>
      <p:pic>
        <p:nvPicPr>
          <p:cNvPr id="277508" name="Picture 4">
            <a:extLst>
              <a:ext uri="{FF2B5EF4-FFF2-40B4-BE49-F238E27FC236}">
                <a16:creationId xmlns:a16="http://schemas.microsoft.com/office/drawing/2014/main" id="{3EDB796C-E511-2EA7-C832-7FB09C4C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0104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40EBCB42-96CB-56FD-EB44-C5360758E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Scan-Path Register</a:t>
            </a:r>
          </a:p>
        </p:txBody>
      </p:sp>
      <p:pic>
        <p:nvPicPr>
          <p:cNvPr id="278531" name="Picture 3">
            <a:extLst>
              <a:ext uri="{FF2B5EF4-FFF2-40B4-BE49-F238E27FC236}">
                <a16:creationId xmlns:a16="http://schemas.microsoft.com/office/drawing/2014/main" id="{4CCAF59E-4EE0-FA0C-8848-593C34B4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162800" cy="379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A8DE088D-CBCB-8FAA-F1C9-F7BCACD6C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Scan-based Test —Operation</a:t>
            </a:r>
          </a:p>
        </p:txBody>
      </p:sp>
      <p:pic>
        <p:nvPicPr>
          <p:cNvPr id="261123" name="Picture 3">
            <a:extLst>
              <a:ext uri="{FF2B5EF4-FFF2-40B4-BE49-F238E27FC236}">
                <a16:creationId xmlns:a16="http://schemas.microsoft.com/office/drawing/2014/main" id="{63AD714D-8DC1-2B50-8BDC-CE097A5D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4770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EBC411BA-EF06-D0A2-130B-1A55431AA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Scan-Path Testing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F939CB71-1A61-9C0E-5065-3AAE874F1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823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chemeClr val="tx2"/>
                </a:solidFill>
                <a:latin typeface="Book Antiqua" panose="02040602050305030304" pitchFamily="18" charset="0"/>
              </a:rPr>
              <a:t>Partial-Scan can be more effective for pipelined datapaths</a:t>
            </a:r>
          </a:p>
        </p:txBody>
      </p:sp>
      <p:pic>
        <p:nvPicPr>
          <p:cNvPr id="279556" name="Picture 4">
            <a:extLst>
              <a:ext uri="{FF2B5EF4-FFF2-40B4-BE49-F238E27FC236}">
                <a16:creationId xmlns:a16="http://schemas.microsoft.com/office/drawing/2014/main" id="{DDE77C21-0EA0-E538-1D44-B0C13061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26878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29CCCD78-48AC-1C9A-538C-93FCB68FC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Boundary Scan (JTAG)</a:t>
            </a:r>
          </a:p>
        </p:txBody>
      </p:sp>
      <p:pic>
        <p:nvPicPr>
          <p:cNvPr id="262147" name="Picture 3">
            <a:extLst>
              <a:ext uri="{FF2B5EF4-FFF2-40B4-BE49-F238E27FC236}">
                <a16:creationId xmlns:a16="http://schemas.microsoft.com/office/drawing/2014/main" id="{77A3E331-BE1A-E385-8B30-FDE15C37F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80"/>
          <a:stretch>
            <a:fillRect/>
          </a:stretch>
        </p:blipFill>
        <p:spPr bwMode="auto">
          <a:xfrm>
            <a:off x="1066800" y="1676400"/>
            <a:ext cx="617220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2148" name="Text Box 4">
            <a:extLst>
              <a:ext uri="{FF2B5EF4-FFF2-40B4-BE49-F238E27FC236}">
                <a16:creationId xmlns:a16="http://schemas.microsoft.com/office/drawing/2014/main" id="{D7F35747-D20D-5893-C3D3-81B24473C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943600"/>
            <a:ext cx="750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rgbClr val="000082"/>
                </a:solidFill>
                <a:latin typeface="Book Antiqua" panose="02040602050305030304" pitchFamily="18" charset="0"/>
              </a:rPr>
              <a:t>Board testing becomes as problematic as chip testing</a:t>
            </a:r>
            <a:endParaRPr lang="en-US" altLang="en-US" b="1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6E298CB2-AE8A-559B-F590-859EC9F79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Self-test</a:t>
            </a:r>
          </a:p>
        </p:txBody>
      </p:sp>
      <p:pic>
        <p:nvPicPr>
          <p:cNvPr id="263171" name="Picture 3">
            <a:extLst>
              <a:ext uri="{FF2B5EF4-FFF2-40B4-BE49-F238E27FC236}">
                <a16:creationId xmlns:a16="http://schemas.microsoft.com/office/drawing/2014/main" id="{9402CCF9-A60E-B81A-3549-F8FEE5C8C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008188"/>
            <a:ext cx="7467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2" name="Text Box 4">
            <a:extLst>
              <a:ext uri="{FF2B5EF4-FFF2-40B4-BE49-F238E27FC236}">
                <a16:creationId xmlns:a16="http://schemas.microsoft.com/office/drawing/2014/main" id="{9DE74092-30F8-1574-5B68-EC4C1FABB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156200"/>
            <a:ext cx="7237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rgbClr val="000082"/>
                </a:solidFill>
                <a:latin typeface="Book Antiqua" panose="02040602050305030304" pitchFamily="18" charset="0"/>
              </a:rPr>
              <a:t>Rapidly becoming more important with increasing</a:t>
            </a:r>
          </a:p>
          <a:p>
            <a:r>
              <a:rPr lang="en-US" altLang="en-US" b="1" i="0">
                <a:solidFill>
                  <a:srgbClr val="000082"/>
                </a:solidFill>
                <a:latin typeface="Book Antiqua" panose="02040602050305030304" pitchFamily="18" charset="0"/>
              </a:rPr>
              <a:t>chip-complexity and larger modules</a:t>
            </a:r>
            <a:endParaRPr lang="en-US" altLang="en-US" b="1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8A1D246E-8F3C-ADE6-EFEE-A646E8B79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and Test of Manufactured Circuits</a:t>
            </a:r>
          </a:p>
        </p:txBody>
      </p:sp>
      <p:sp>
        <p:nvSpPr>
          <p:cNvPr id="257028" name="Rectangle 4">
            <a:extLst>
              <a:ext uri="{FF2B5EF4-FFF2-40B4-BE49-F238E27FC236}">
                <a16:creationId xmlns:a16="http://schemas.microsoft.com/office/drawing/2014/main" id="{80B8B957-9D76-80A1-43A3-0F2BCCE15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39989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1" i="0">
                <a:solidFill>
                  <a:schemeClr val="accent1"/>
                </a:solidFill>
              </a:rPr>
              <a:t>Components of DFT strategy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257029" name="Rectangle 5">
            <a:extLst>
              <a:ext uri="{FF2B5EF4-FFF2-40B4-BE49-F238E27FC236}">
                <a16:creationId xmlns:a16="http://schemas.microsoft.com/office/drawing/2014/main" id="{94FA77F4-F7C7-998F-DD12-7CEB96FA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029200"/>
            <a:ext cx="40655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Tx/>
              <a:buChar char="•"/>
            </a:pPr>
            <a:r>
              <a:rPr lang="en-US" altLang="en-US" sz="2100" b="1" i="0">
                <a:solidFill>
                  <a:srgbClr val="000000"/>
                </a:solidFill>
              </a:rPr>
              <a:t> Provide circuitry to enable test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257030" name="Rectangle 6">
            <a:extLst>
              <a:ext uri="{FF2B5EF4-FFF2-40B4-BE49-F238E27FC236}">
                <a16:creationId xmlns:a16="http://schemas.microsoft.com/office/drawing/2014/main" id="{382D1AF8-BDA6-C830-8F9E-EAAE699D7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48288"/>
            <a:ext cx="62118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Tx/>
              <a:buChar char="•"/>
            </a:pPr>
            <a:r>
              <a:rPr lang="en-US" altLang="en-US" sz="2100" b="1" i="0">
                <a:solidFill>
                  <a:srgbClr val="000000"/>
                </a:solidFill>
              </a:rPr>
              <a:t> Provide test patterns that guarantee reasonable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257031" name="Rectangle 7">
            <a:extLst>
              <a:ext uri="{FF2B5EF4-FFF2-40B4-BE49-F238E27FC236}">
                <a16:creationId xmlns:a16="http://schemas.microsoft.com/office/drawing/2014/main" id="{411C077B-7F4A-ABF7-E755-EB1587EDB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5632450"/>
            <a:ext cx="1168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 i="0">
                <a:solidFill>
                  <a:srgbClr val="000000"/>
                </a:solidFill>
              </a:rPr>
              <a:t>coverage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257032" name="Rectangle 8">
            <a:extLst>
              <a:ext uri="{FF2B5EF4-FFF2-40B4-BE49-F238E27FC236}">
                <a16:creationId xmlns:a16="http://schemas.microsoft.com/office/drawing/2014/main" id="{7756C785-D9A8-08B5-74E1-91A7CE15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2039938"/>
            <a:ext cx="44338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i="0">
                <a:solidFill>
                  <a:schemeClr val="accent1"/>
                </a:solidFill>
              </a:rPr>
              <a:t>Goals of Design-for-Test (DFT)</a:t>
            </a:r>
            <a:endParaRPr lang="en-US" altLang="en-US" b="1" i="0">
              <a:solidFill>
                <a:srgbClr val="0000B6"/>
              </a:solidFill>
            </a:endParaRPr>
          </a:p>
        </p:txBody>
      </p:sp>
      <p:sp>
        <p:nvSpPr>
          <p:cNvPr id="257033" name="Rectangle 9">
            <a:extLst>
              <a:ext uri="{FF2B5EF4-FFF2-40B4-BE49-F238E27FC236}">
                <a16:creationId xmlns:a16="http://schemas.microsoft.com/office/drawing/2014/main" id="{3A5514C4-ECB1-1650-FC8A-DE6A7FCAC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2560638"/>
            <a:ext cx="531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0">
                <a:solidFill>
                  <a:srgbClr val="000000"/>
                </a:solidFill>
              </a:rPr>
              <a:t>Make testing of manufactured part swift and</a:t>
            </a:r>
            <a:endParaRPr lang="en-US" altLang="en-US" sz="2000" b="1" i="0">
              <a:solidFill>
                <a:srgbClr val="0000B6"/>
              </a:solidFill>
            </a:endParaRPr>
          </a:p>
        </p:txBody>
      </p:sp>
      <p:sp>
        <p:nvSpPr>
          <p:cNvPr id="257034" name="Rectangle 10">
            <a:extLst>
              <a:ext uri="{FF2B5EF4-FFF2-40B4-BE49-F238E27FC236}">
                <a16:creationId xmlns:a16="http://schemas.microsoft.com/office/drawing/2014/main" id="{BB4EB757-10F7-F06A-D882-B2107E567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2892425"/>
            <a:ext cx="186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0">
                <a:solidFill>
                  <a:srgbClr val="000000"/>
                </a:solidFill>
              </a:rPr>
              <a:t>comprehensive</a:t>
            </a:r>
            <a:endParaRPr lang="en-US" altLang="en-US" sz="2000" b="1" i="0">
              <a:solidFill>
                <a:srgbClr val="0000B6"/>
              </a:solidFill>
            </a:endParaRPr>
          </a:p>
        </p:txBody>
      </p:sp>
      <p:sp>
        <p:nvSpPr>
          <p:cNvPr id="257035" name="Rectangle 11">
            <a:extLst>
              <a:ext uri="{FF2B5EF4-FFF2-40B4-BE49-F238E27FC236}">
                <a16:creationId xmlns:a16="http://schemas.microsoft.com/office/drawing/2014/main" id="{FA191918-E260-09F3-042B-3849EF8C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i="0">
                <a:solidFill>
                  <a:schemeClr val="accent1"/>
                </a:solidFill>
              </a:rPr>
              <a:t>DFT Mantra</a:t>
            </a:r>
          </a:p>
        </p:txBody>
      </p:sp>
      <p:sp>
        <p:nvSpPr>
          <p:cNvPr id="257036" name="Rectangle 12">
            <a:extLst>
              <a:ext uri="{FF2B5EF4-FFF2-40B4-BE49-F238E27FC236}">
                <a16:creationId xmlns:a16="http://schemas.microsoft.com/office/drawing/2014/main" id="{24FE2B7D-BE17-C431-3C34-30E4B0A6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3795713"/>
            <a:ext cx="4821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0">
                <a:solidFill>
                  <a:srgbClr val="000000"/>
                </a:solidFill>
              </a:rPr>
              <a:t>Provide controllability and observability</a:t>
            </a:r>
            <a:endParaRPr lang="en-US" altLang="en-US" sz="2000" b="1" i="0">
              <a:solidFill>
                <a:srgbClr val="0000B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C6D627B6-5AF6-788F-BA18-4E6CD09EE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r>
              <a:rPr lang="en-US" altLang="en-US" sz="4000"/>
              <a:t>Linear-Feedback Shift Register (LFSR)</a:t>
            </a:r>
            <a:endParaRPr lang="en-US" altLang="en-US"/>
          </a:p>
        </p:txBody>
      </p:sp>
      <p:pic>
        <p:nvPicPr>
          <p:cNvPr id="264195" name="Picture 3">
            <a:extLst>
              <a:ext uri="{FF2B5EF4-FFF2-40B4-BE49-F238E27FC236}">
                <a16:creationId xmlns:a16="http://schemas.microsoft.com/office/drawing/2014/main" id="{70D6B84C-811F-97B4-4D44-4264C0BA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2387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4196" name="Text Box 4">
            <a:extLst>
              <a:ext uri="{FF2B5EF4-FFF2-40B4-BE49-F238E27FC236}">
                <a16:creationId xmlns:a16="http://schemas.microsoft.com/office/drawing/2014/main" id="{96F205CA-72B2-C72B-2541-0FCEB2775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504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rgbClr val="000082"/>
                </a:solidFill>
                <a:latin typeface="Book Antiqua" panose="02040602050305030304" pitchFamily="18" charset="0"/>
              </a:rPr>
              <a:t>Pseudo-Random Pattern Generator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6071A287-8808-2D07-8ECF-DF8D43BF7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Signature Analysis</a:t>
            </a:r>
          </a:p>
        </p:txBody>
      </p:sp>
      <p:pic>
        <p:nvPicPr>
          <p:cNvPr id="265219" name="Picture 3">
            <a:extLst>
              <a:ext uri="{FF2B5EF4-FFF2-40B4-BE49-F238E27FC236}">
                <a16:creationId xmlns:a16="http://schemas.microsoft.com/office/drawing/2014/main" id="{F26A5255-AFEB-8ADE-DE91-FCC39E8CB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695950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5220" name="Text Box 4">
            <a:extLst>
              <a:ext uri="{FF2B5EF4-FFF2-40B4-BE49-F238E27FC236}">
                <a16:creationId xmlns:a16="http://schemas.microsoft.com/office/drawing/2014/main" id="{7EC36B9F-768B-3C19-B2A5-3B5E6BB2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95800"/>
            <a:ext cx="5676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rgbClr val="000082"/>
                </a:solidFill>
                <a:latin typeface="Book Antiqua" panose="02040602050305030304" pitchFamily="18" charset="0"/>
              </a:rPr>
              <a:t>Counts transitions on single-bit stream </a:t>
            </a:r>
          </a:p>
          <a:p>
            <a:r>
              <a:rPr lang="en-US" altLang="en-US" b="1" i="0">
                <a:solidFill>
                  <a:srgbClr val="000082"/>
                </a:solidFill>
                <a:latin typeface="Book Antiqua" panose="02040602050305030304" pitchFamily="18" charset="0"/>
                <a:sym typeface="Symbol" pitchFamily="2" charset="2"/>
              </a:rPr>
              <a:t> Compression in time</a:t>
            </a:r>
            <a:endParaRPr lang="en-US" altLang="en-US" b="1" i="0">
              <a:solidFill>
                <a:srgbClr val="00008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F35FF2E6-5D87-D496-2FD2-5999B5E46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BILBO</a:t>
            </a:r>
          </a:p>
        </p:txBody>
      </p:sp>
      <p:pic>
        <p:nvPicPr>
          <p:cNvPr id="266243" name="Picture 3">
            <a:extLst>
              <a:ext uri="{FF2B5EF4-FFF2-40B4-BE49-F238E27FC236}">
                <a16:creationId xmlns:a16="http://schemas.microsoft.com/office/drawing/2014/main" id="{3F732AA7-8BC2-FE0D-F8BD-2910349D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884988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ABD4268F-2B99-44E9-1229-9F0055860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BILBO Application</a:t>
            </a:r>
          </a:p>
        </p:txBody>
      </p:sp>
      <p:pic>
        <p:nvPicPr>
          <p:cNvPr id="267267" name="Picture 3">
            <a:extLst>
              <a:ext uri="{FF2B5EF4-FFF2-40B4-BE49-F238E27FC236}">
                <a16:creationId xmlns:a16="http://schemas.microsoft.com/office/drawing/2014/main" id="{68FE3B7B-1F4B-4393-08EF-02F7E4A8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8" t="51053"/>
          <a:stretch>
            <a:fillRect/>
          </a:stretch>
        </p:blipFill>
        <p:spPr bwMode="auto">
          <a:xfrm>
            <a:off x="990600" y="2133600"/>
            <a:ext cx="7369175" cy="35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343CD474-235C-2D2B-0970-42F52E527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Self-Test</a:t>
            </a:r>
          </a:p>
        </p:txBody>
      </p:sp>
      <p:pic>
        <p:nvPicPr>
          <p:cNvPr id="268291" name="Picture 3">
            <a:extLst>
              <a:ext uri="{FF2B5EF4-FFF2-40B4-BE49-F238E27FC236}">
                <a16:creationId xmlns:a16="http://schemas.microsoft.com/office/drawing/2014/main" id="{7CD2F7D1-4CDF-FE9C-F448-780A854D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155825"/>
            <a:ext cx="7239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8292" name="Text Box 4">
            <a:extLst>
              <a:ext uri="{FF2B5EF4-FFF2-40B4-BE49-F238E27FC236}">
                <a16:creationId xmlns:a16="http://schemas.microsoft.com/office/drawing/2014/main" id="{284B20AC-E7D7-74A1-8513-C89A4B3DA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75238"/>
            <a:ext cx="4003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82"/>
                </a:solidFill>
                <a:latin typeface="Book Antiqua" panose="02040602050305030304" pitchFamily="18" charset="0"/>
              </a:rPr>
              <a:t>Patterns: Writing/Reading 0s, 1s, </a:t>
            </a:r>
          </a:p>
          <a:p>
            <a:r>
              <a:rPr lang="en-US" altLang="en-US" sz="2000" b="1" i="0">
                <a:solidFill>
                  <a:srgbClr val="000082"/>
                </a:solidFill>
                <a:latin typeface="Book Antiqua" panose="02040602050305030304" pitchFamily="18" charset="0"/>
              </a:rPr>
              <a:t>	   Walking 0s, 1s</a:t>
            </a:r>
          </a:p>
          <a:p>
            <a:r>
              <a:rPr lang="en-US" altLang="en-US" sz="2000" b="1" i="0">
                <a:solidFill>
                  <a:srgbClr val="000082"/>
                </a:solidFill>
                <a:latin typeface="Book Antiqua" panose="02040602050305030304" pitchFamily="18" charset="0"/>
              </a:rPr>
              <a:t>	   Galloping 0s, 1s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E1394F51-9418-ACE8-8D96-72D78F699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Classification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ABAA0A5-687F-DA5D-8A4F-FCD4C1580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z="2800">
                <a:solidFill>
                  <a:schemeClr val="tx2"/>
                </a:solidFill>
                <a:latin typeface="Helvetica" pitchFamily="2" charset="0"/>
              </a:rPr>
              <a:t>Diagnostic test</a:t>
            </a:r>
            <a:endParaRPr lang="en-US" altLang="en-US" sz="2800" u="sng">
              <a:solidFill>
                <a:schemeClr val="tx2"/>
              </a:solidFill>
              <a:latin typeface="Helvetica" pitchFamily="2" charset="0"/>
            </a:endParaRPr>
          </a:p>
          <a:p>
            <a:pPr lvl="1">
              <a:spcBef>
                <a:spcPts val="700"/>
              </a:spcBef>
            </a:pPr>
            <a:r>
              <a:rPr lang="en-US" altLang="en-US" sz="2400">
                <a:latin typeface="Helvetica" pitchFamily="2" charset="0"/>
              </a:rPr>
              <a:t>used in chip/board debugging</a:t>
            </a:r>
            <a:endParaRPr lang="en-US" altLang="en-US" sz="2400" u="sng">
              <a:latin typeface="Helvetica" pitchFamily="2" charset="0"/>
            </a:endParaRPr>
          </a:p>
          <a:p>
            <a:pPr lvl="1">
              <a:spcBef>
                <a:spcPts val="700"/>
              </a:spcBef>
            </a:pPr>
            <a:r>
              <a:rPr lang="en-US" altLang="en-US" sz="2400">
                <a:latin typeface="Helvetica" pitchFamily="2" charset="0"/>
              </a:rPr>
              <a:t>defect localization</a:t>
            </a:r>
            <a:endParaRPr lang="en-US" altLang="en-US" sz="2400" u="sng">
              <a:latin typeface="Helvetica" pitchFamily="2" charset="0"/>
            </a:endParaRPr>
          </a:p>
          <a:p>
            <a:pPr>
              <a:spcBef>
                <a:spcPts val="400"/>
              </a:spcBef>
            </a:pPr>
            <a:r>
              <a:rPr lang="en-US" altLang="en-US" sz="2800">
                <a:solidFill>
                  <a:schemeClr val="tx2"/>
                </a:solidFill>
                <a:latin typeface="Helvetica" pitchFamily="2" charset="0"/>
              </a:rPr>
              <a:t>“go/no go” or production test</a:t>
            </a:r>
            <a:endParaRPr lang="en-US" altLang="en-US" sz="2800" u="sng">
              <a:solidFill>
                <a:schemeClr val="tx2"/>
              </a:solidFill>
              <a:latin typeface="Helvetica" pitchFamily="2" charset="0"/>
            </a:endParaRPr>
          </a:p>
          <a:p>
            <a:pPr lvl="1">
              <a:spcBef>
                <a:spcPts val="700"/>
              </a:spcBef>
            </a:pPr>
            <a:r>
              <a:rPr lang="en-US" altLang="en-US" sz="2400">
                <a:latin typeface="Helvetica" pitchFamily="2" charset="0"/>
              </a:rPr>
              <a:t>Used in chip production</a:t>
            </a:r>
            <a:endParaRPr lang="en-US" altLang="en-US" sz="2400" u="sng">
              <a:latin typeface="Helvetica" pitchFamily="2" charset="0"/>
            </a:endParaRPr>
          </a:p>
          <a:p>
            <a:pPr>
              <a:spcBef>
                <a:spcPts val="400"/>
              </a:spcBef>
            </a:pPr>
            <a:r>
              <a:rPr lang="en-US" altLang="en-US" sz="2800">
                <a:solidFill>
                  <a:schemeClr val="tx2"/>
                </a:solidFill>
                <a:latin typeface="Helvetica" pitchFamily="2" charset="0"/>
              </a:rPr>
              <a:t>Parametric test</a:t>
            </a:r>
            <a:endParaRPr lang="en-US" altLang="en-US" sz="2800" u="sng">
              <a:solidFill>
                <a:schemeClr val="tx2"/>
              </a:solidFill>
              <a:latin typeface="Helvetica" pitchFamily="2" charset="0"/>
            </a:endParaRPr>
          </a:p>
          <a:p>
            <a:pPr lvl="1">
              <a:spcBef>
                <a:spcPts val="700"/>
              </a:spcBef>
            </a:pPr>
            <a:r>
              <a:rPr lang="en-US" altLang="en-US" sz="2400">
                <a:latin typeface="Helvetica" pitchFamily="2" charset="0"/>
              </a:rPr>
              <a:t>x </a:t>
            </a:r>
            <a:r>
              <a:rPr lang="en-US" altLang="en-US" sz="2400">
                <a:latin typeface="Symbol" pitchFamily="2" charset="2"/>
              </a:rPr>
              <a:t>e</a:t>
            </a:r>
            <a:r>
              <a:rPr lang="en-US" altLang="en-US" sz="2400">
                <a:latin typeface="Helvetica" pitchFamily="2" charset="0"/>
              </a:rPr>
              <a:t> [v,i] versus x </a:t>
            </a:r>
            <a:r>
              <a:rPr lang="en-US" altLang="en-US" sz="2400">
                <a:latin typeface="Symbol" pitchFamily="2" charset="2"/>
              </a:rPr>
              <a:t>e</a:t>
            </a:r>
            <a:r>
              <a:rPr lang="en-US" altLang="en-US" sz="2400">
                <a:latin typeface="Helvetica" pitchFamily="2" charset="0"/>
              </a:rPr>
              <a:t> [0,1]</a:t>
            </a:r>
          </a:p>
          <a:p>
            <a:pPr lvl="1">
              <a:spcBef>
                <a:spcPts val="700"/>
              </a:spcBef>
            </a:pPr>
            <a:r>
              <a:rPr lang="en-US" altLang="en-US" sz="2400">
                <a:latin typeface="Helvetica" pitchFamily="2" charset="0"/>
              </a:rPr>
              <a:t>check parameters such as NM, V</a:t>
            </a:r>
            <a:r>
              <a:rPr lang="en-US" altLang="en-US" sz="2400" baseline="-25000">
                <a:latin typeface="Helvetica" pitchFamily="2" charset="0"/>
              </a:rPr>
              <a:t>t</a:t>
            </a:r>
            <a:r>
              <a:rPr lang="en-US" altLang="en-US" sz="2400">
                <a:latin typeface="Helvetica" pitchFamily="2" charset="0"/>
              </a:rPr>
              <a:t>, t</a:t>
            </a:r>
            <a:r>
              <a:rPr lang="en-US" altLang="en-US" sz="2400" baseline="-25000">
                <a:latin typeface="Helvetica" pitchFamily="2" charset="0"/>
              </a:rPr>
              <a:t>p</a:t>
            </a:r>
            <a:r>
              <a:rPr lang="en-US" altLang="en-US" sz="2400">
                <a:latin typeface="Helvetica" pitchFamily="2" charset="0"/>
              </a:rPr>
              <a:t>, 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DA9B8963-18B2-1CE4-8E04-FDE10B030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for Testability</a:t>
            </a:r>
          </a:p>
        </p:txBody>
      </p:sp>
      <p:pic>
        <p:nvPicPr>
          <p:cNvPr id="258051" name="Picture 3">
            <a:extLst>
              <a:ext uri="{FF2B5EF4-FFF2-40B4-BE49-F238E27FC236}">
                <a16:creationId xmlns:a16="http://schemas.microsoft.com/office/drawing/2014/main" id="{85A0107A-1EAE-459C-B56A-20BA4F81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65988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>
            <a:extLst>
              <a:ext uri="{FF2B5EF4-FFF2-40B4-BE49-F238E27FC236}">
                <a16:creationId xmlns:a16="http://schemas.microsoft.com/office/drawing/2014/main" id="{1BF5C52E-0B54-68C4-8FEC-2EDBF38B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6338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rgbClr val="000082"/>
                </a:solidFill>
                <a:latin typeface="Book Antiqua" panose="02040602050305030304" pitchFamily="18" charset="0"/>
              </a:rPr>
              <a:t>Exhaustive test is impossible or unpractical</a:t>
            </a:r>
            <a:r>
              <a: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AB4DC593-CADB-CA02-AF95-1B520DF30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Controllability/Observability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8F56B8CE-7B12-FA72-9E58-CEB128211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chemeClr val="tx2"/>
                </a:solidFill>
              </a:rPr>
              <a:t>Combinational Circuits:</a:t>
            </a:r>
            <a:endParaRPr lang="en-US" altLang="en-US" sz="2800"/>
          </a:p>
          <a:p>
            <a:pPr lvl="1">
              <a:buFont typeface="Wingdings" pitchFamily="2" charset="2"/>
              <a:buNone/>
            </a:pPr>
            <a:r>
              <a:rPr lang="en-US" altLang="en-US" sz="2400"/>
              <a:t>controllable and observable - relatively easy to determine test patterns</a:t>
            </a:r>
          </a:p>
          <a:p>
            <a:r>
              <a:rPr lang="en-US" altLang="en-US" sz="2800">
                <a:solidFill>
                  <a:schemeClr val="tx2"/>
                </a:solidFill>
              </a:rPr>
              <a:t>Sequential Circuits: State!</a:t>
            </a:r>
            <a:endParaRPr lang="en-US" altLang="en-US" sz="2800"/>
          </a:p>
          <a:p>
            <a:pPr lvl="1">
              <a:buFont typeface="Wingdings" pitchFamily="2" charset="2"/>
              <a:buNone/>
            </a:pPr>
            <a:r>
              <a:rPr lang="en-US" altLang="en-US" sz="2400"/>
              <a:t>Turn into combinational circuits or use self-test</a:t>
            </a:r>
          </a:p>
          <a:p>
            <a:r>
              <a:rPr lang="en-US" altLang="en-US" sz="2800">
                <a:solidFill>
                  <a:schemeClr val="tx2"/>
                </a:solidFill>
              </a:rPr>
              <a:t>Memory: requires complex patterns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/>
              <a:t>Use self-test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022EDAD-57E3-276B-1F93-2368F7BEA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Approaches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B71E58A2-B22D-4742-3AD7-AF4298CF2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Ad-hoc testing</a:t>
            </a:r>
          </a:p>
          <a:p>
            <a:r>
              <a:rPr lang="en-US" altLang="en-US" sz="2800"/>
              <a:t>Scan-based Test</a:t>
            </a:r>
          </a:p>
          <a:p>
            <a:r>
              <a:rPr lang="en-US" altLang="en-US" sz="2800"/>
              <a:t>Self-Test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Problem is getting harder </a:t>
            </a:r>
          </a:p>
          <a:p>
            <a:pPr lvl="1"/>
            <a:r>
              <a:rPr lang="en-US" altLang="en-US" sz="2400"/>
              <a:t>increasing complexity and heterogeneous combination of modules in system-on-a-chip.</a:t>
            </a:r>
          </a:p>
          <a:p>
            <a:pPr lvl="1"/>
            <a:r>
              <a:rPr lang="en-US" altLang="en-US" sz="2400"/>
              <a:t>Advanced packaging and assembly techniques extend problem to the board level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7DF9F50F-FE17-ED1D-7C4B-874535519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and Validating </a:t>
            </a:r>
            <a:br>
              <a:rPr lang="en-US" altLang="en-US"/>
            </a:br>
            <a:r>
              <a:rPr lang="en-US" altLang="en-US"/>
              <a:t>Test-Vectors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03DF2194-8BCA-9BA6-76AE-E6D06F146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Automatic test-pattern generation (ATPG)</a:t>
            </a:r>
          </a:p>
          <a:p>
            <a:pPr lvl="1"/>
            <a:r>
              <a:rPr lang="en-US" altLang="en-US" sz="2000"/>
              <a:t>for given fault, determine excitation vector (called </a:t>
            </a:r>
            <a:r>
              <a:rPr lang="en-US" altLang="en-US" sz="2000">
                <a:solidFill>
                  <a:schemeClr val="accent1"/>
                </a:solidFill>
              </a:rPr>
              <a:t>test vector</a:t>
            </a:r>
            <a:r>
              <a:rPr lang="en-US" altLang="en-US" sz="2000"/>
              <a:t>) that will propagate error to primary (observable) output </a:t>
            </a:r>
          </a:p>
          <a:p>
            <a:pPr lvl="1"/>
            <a:r>
              <a:rPr lang="en-US" altLang="en-US" sz="2000"/>
              <a:t>majority of available tools: combinational networks only</a:t>
            </a:r>
          </a:p>
          <a:p>
            <a:pPr lvl="1"/>
            <a:r>
              <a:rPr lang="en-US" altLang="en-US" sz="2000"/>
              <a:t>sequential ATPG available from academic research</a:t>
            </a:r>
            <a:endParaRPr lang="en-US" altLang="en-US" sz="2400"/>
          </a:p>
          <a:p>
            <a:r>
              <a:rPr lang="en-US" altLang="en-US" sz="2800"/>
              <a:t>Fault simulation</a:t>
            </a:r>
          </a:p>
          <a:p>
            <a:pPr lvl="1"/>
            <a:r>
              <a:rPr lang="en-US" altLang="en-US" sz="2000"/>
              <a:t>determines </a:t>
            </a:r>
            <a:r>
              <a:rPr lang="en-US" altLang="en-US" sz="2000">
                <a:solidFill>
                  <a:schemeClr val="accent1"/>
                </a:solidFill>
              </a:rPr>
              <a:t>test coverage</a:t>
            </a:r>
            <a:r>
              <a:rPr lang="en-US" altLang="en-US" sz="2000"/>
              <a:t> of proposed test-vector set</a:t>
            </a:r>
          </a:p>
          <a:p>
            <a:pPr lvl="1"/>
            <a:r>
              <a:rPr lang="en-US" altLang="en-US" sz="2000"/>
              <a:t>simulates correct network in parallel with faulty networks</a:t>
            </a:r>
          </a:p>
          <a:p>
            <a:r>
              <a:rPr lang="en-US" altLang="en-US" sz="2800"/>
              <a:t>Both require adequate models of faults in CMOS integrated circuits</a:t>
            </a: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Freeform 2">
            <a:extLst>
              <a:ext uri="{FF2B5EF4-FFF2-40B4-BE49-F238E27FC236}">
                <a16:creationId xmlns:a16="http://schemas.microsoft.com/office/drawing/2014/main" id="{9EBF64D3-F4E2-2806-C0BF-B777262CA041}"/>
              </a:ext>
            </a:extLst>
          </p:cNvPr>
          <p:cNvSpPr>
            <a:spLocks/>
          </p:cNvSpPr>
          <p:nvPr/>
        </p:nvSpPr>
        <p:spPr bwMode="auto">
          <a:xfrm>
            <a:off x="2944813" y="3886200"/>
            <a:ext cx="6046787" cy="2908300"/>
          </a:xfrm>
          <a:custGeom>
            <a:avLst/>
            <a:gdLst>
              <a:gd name="T0" fmla="*/ 2849 w 3809"/>
              <a:gd name="T1" fmla="*/ 288 h 1832"/>
              <a:gd name="T2" fmla="*/ 1985 w 3809"/>
              <a:gd name="T3" fmla="*/ 192 h 1832"/>
              <a:gd name="T4" fmla="*/ 1457 w 3809"/>
              <a:gd name="T5" fmla="*/ 96 h 1832"/>
              <a:gd name="T6" fmla="*/ 689 w 3809"/>
              <a:gd name="T7" fmla="*/ 96 h 1832"/>
              <a:gd name="T8" fmla="*/ 209 w 3809"/>
              <a:gd name="T9" fmla="*/ 672 h 1832"/>
              <a:gd name="T10" fmla="*/ 47 w 3809"/>
              <a:gd name="T11" fmla="*/ 1158 h 1832"/>
              <a:gd name="T12" fmla="*/ 75 w 3809"/>
              <a:gd name="T13" fmla="*/ 1662 h 1832"/>
              <a:gd name="T14" fmla="*/ 494 w 3809"/>
              <a:gd name="T15" fmla="*/ 1797 h 1832"/>
              <a:gd name="T16" fmla="*/ 2447 w 3809"/>
              <a:gd name="T17" fmla="*/ 1797 h 1832"/>
              <a:gd name="T18" fmla="*/ 2945 w 3809"/>
              <a:gd name="T19" fmla="*/ 1584 h 1832"/>
              <a:gd name="T20" fmla="*/ 3665 w 3809"/>
              <a:gd name="T21" fmla="*/ 1440 h 1832"/>
              <a:gd name="T22" fmla="*/ 3761 w 3809"/>
              <a:gd name="T23" fmla="*/ 528 h 1832"/>
              <a:gd name="T24" fmla="*/ 3377 w 3809"/>
              <a:gd name="T25" fmla="*/ 336 h 1832"/>
              <a:gd name="T26" fmla="*/ 2849 w 3809"/>
              <a:gd name="T27" fmla="*/ 288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09" h="1832">
                <a:moveTo>
                  <a:pt x="2849" y="288"/>
                </a:moveTo>
                <a:cubicBezTo>
                  <a:pt x="2617" y="264"/>
                  <a:pt x="2217" y="224"/>
                  <a:pt x="1985" y="192"/>
                </a:cubicBezTo>
                <a:cubicBezTo>
                  <a:pt x="1753" y="160"/>
                  <a:pt x="1673" y="112"/>
                  <a:pt x="1457" y="96"/>
                </a:cubicBezTo>
                <a:cubicBezTo>
                  <a:pt x="1241" y="80"/>
                  <a:pt x="897" y="0"/>
                  <a:pt x="689" y="96"/>
                </a:cubicBezTo>
                <a:cubicBezTo>
                  <a:pt x="481" y="192"/>
                  <a:pt x="316" y="495"/>
                  <a:pt x="209" y="672"/>
                </a:cubicBezTo>
                <a:cubicBezTo>
                  <a:pt x="102" y="849"/>
                  <a:pt x="69" y="993"/>
                  <a:pt x="47" y="1158"/>
                </a:cubicBezTo>
                <a:cubicBezTo>
                  <a:pt x="25" y="1323"/>
                  <a:pt x="0" y="1555"/>
                  <a:pt x="75" y="1662"/>
                </a:cubicBezTo>
                <a:cubicBezTo>
                  <a:pt x="150" y="1769"/>
                  <a:pt x="99" y="1774"/>
                  <a:pt x="494" y="1797"/>
                </a:cubicBezTo>
                <a:cubicBezTo>
                  <a:pt x="889" y="1820"/>
                  <a:pt x="2039" y="1832"/>
                  <a:pt x="2447" y="1797"/>
                </a:cubicBezTo>
                <a:cubicBezTo>
                  <a:pt x="2855" y="1762"/>
                  <a:pt x="2742" y="1644"/>
                  <a:pt x="2945" y="1584"/>
                </a:cubicBezTo>
                <a:cubicBezTo>
                  <a:pt x="3148" y="1524"/>
                  <a:pt x="3529" y="1616"/>
                  <a:pt x="3665" y="1440"/>
                </a:cubicBezTo>
                <a:cubicBezTo>
                  <a:pt x="3801" y="1264"/>
                  <a:pt x="3809" y="712"/>
                  <a:pt x="3761" y="528"/>
                </a:cubicBezTo>
                <a:cubicBezTo>
                  <a:pt x="3713" y="344"/>
                  <a:pt x="3529" y="376"/>
                  <a:pt x="3377" y="336"/>
                </a:cubicBezTo>
                <a:cubicBezTo>
                  <a:pt x="3225" y="296"/>
                  <a:pt x="3081" y="312"/>
                  <a:pt x="2849" y="288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5A4F611B-0CDA-9657-C45F-61C40D51E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Fault Models</a:t>
            </a:r>
          </a:p>
        </p:txBody>
      </p:sp>
      <p:pic>
        <p:nvPicPr>
          <p:cNvPr id="273412" name="Picture 4">
            <a:extLst>
              <a:ext uri="{FF2B5EF4-FFF2-40B4-BE49-F238E27FC236}">
                <a16:creationId xmlns:a16="http://schemas.microsoft.com/office/drawing/2014/main" id="{89B0B79B-0C8A-EAD7-EE95-3E6A1F974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4826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3413" name="Rectangle 5">
            <a:extLst>
              <a:ext uri="{FF2B5EF4-FFF2-40B4-BE49-F238E27FC236}">
                <a16:creationId xmlns:a16="http://schemas.microsoft.com/office/drawing/2014/main" id="{4BDAD788-31B0-8EB5-3CBC-7B359F8AF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474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Bef>
                <a:spcPts val="700"/>
              </a:spcBef>
            </a:pPr>
            <a:r>
              <a:rPr lang="en-US" altLang="en-US" sz="1800" b="1" i="0">
                <a:solidFill>
                  <a:schemeClr val="tx2"/>
                </a:solidFill>
                <a:latin typeface="Helvetica" pitchFamily="2" charset="0"/>
              </a:rPr>
              <a:t>Most Popular - “Stuck - at” model</a:t>
            </a:r>
          </a:p>
        </p:txBody>
      </p:sp>
      <p:grpSp>
        <p:nvGrpSpPr>
          <p:cNvPr id="273414" name="Group 6">
            <a:extLst>
              <a:ext uri="{FF2B5EF4-FFF2-40B4-BE49-F238E27FC236}">
                <a16:creationId xmlns:a16="http://schemas.microsoft.com/office/drawing/2014/main" id="{F474C5FA-3CD9-51F4-AD5A-03B59676AEE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038600"/>
            <a:ext cx="5591175" cy="2667000"/>
            <a:chOff x="576" y="2400"/>
            <a:chExt cx="3522" cy="1680"/>
          </a:xfrm>
        </p:grpSpPr>
        <p:pic>
          <p:nvPicPr>
            <p:cNvPr id="273415" name="Picture 7">
              <a:extLst>
                <a:ext uri="{FF2B5EF4-FFF2-40B4-BE49-F238E27FC236}">
                  <a16:creationId xmlns:a16="http://schemas.microsoft.com/office/drawing/2014/main" id="{076A673F-5023-E0CB-43A0-1B4DFCC83C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400"/>
              <a:ext cx="1608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3416" name="Rectangle 8">
              <a:extLst>
                <a:ext uri="{FF2B5EF4-FFF2-40B4-BE49-F238E27FC236}">
                  <a16:creationId xmlns:a16="http://schemas.microsoft.com/office/drawing/2014/main" id="{13F4AE90-6261-996D-3E6A-0B9963415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1746" cy="1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2">
                <a:spcBef>
                  <a:spcPts val="700"/>
                </a:spcBef>
              </a:pPr>
              <a:r>
                <a:rPr lang="en-US" altLang="en-US" i="0">
                  <a:latin typeface="Symbol" pitchFamily="2" charset="2"/>
                </a:rPr>
                <a:t>a</a:t>
              </a:r>
              <a:r>
                <a:rPr lang="en-US" altLang="en-US" i="0">
                  <a:latin typeface="Helvetica" pitchFamily="2" charset="0"/>
                </a:rPr>
                <a:t>, </a:t>
              </a:r>
              <a:r>
                <a:rPr lang="en-US" altLang="en-US" i="0">
                  <a:latin typeface="Symbol" pitchFamily="2" charset="2"/>
                </a:rPr>
                <a:t>g </a:t>
              </a:r>
              <a:r>
                <a:rPr lang="en-US" altLang="en-US" i="0">
                  <a:latin typeface="Helvetica" pitchFamily="2" charset="0"/>
                </a:rPr>
                <a:t>: x1 sa1</a:t>
              </a:r>
            </a:p>
            <a:p>
              <a:pPr lvl="2">
                <a:spcBef>
                  <a:spcPts val="700"/>
                </a:spcBef>
              </a:pPr>
              <a:r>
                <a:rPr lang="en-US" altLang="en-US" i="0">
                  <a:latin typeface="Symbol" pitchFamily="2" charset="2"/>
                </a:rPr>
                <a:t>b</a:t>
              </a:r>
              <a:r>
                <a:rPr lang="en-US" altLang="en-US" i="0">
                  <a:latin typeface="Helvetica" pitchFamily="2" charset="0"/>
                </a:rPr>
                <a:t> : x1 sa0 or</a:t>
              </a:r>
            </a:p>
            <a:p>
              <a:pPr lvl="2">
                <a:spcBef>
                  <a:spcPts val="700"/>
                </a:spcBef>
              </a:pPr>
              <a:r>
                <a:rPr lang="en-US" altLang="en-US" i="0">
                  <a:latin typeface="Helvetica" pitchFamily="2" charset="0"/>
                </a:rPr>
                <a:t>     x2 sa0</a:t>
              </a:r>
            </a:p>
            <a:p>
              <a:pPr lvl="2">
                <a:spcBef>
                  <a:spcPts val="700"/>
                </a:spcBef>
              </a:pPr>
              <a:r>
                <a:rPr lang="en-US" altLang="en-US" i="0">
                  <a:latin typeface="Symbol" pitchFamily="2" charset="2"/>
                </a:rPr>
                <a:t>g</a:t>
              </a:r>
              <a:r>
                <a:rPr lang="en-US" altLang="en-US" i="0">
                  <a:latin typeface="Helvetica" pitchFamily="2" charset="0"/>
                </a:rPr>
                <a:t> : Z sa1</a:t>
              </a:r>
            </a:p>
          </p:txBody>
        </p:sp>
        <p:sp>
          <p:nvSpPr>
            <p:cNvPr id="273417" name="Text Box 9">
              <a:extLst>
                <a:ext uri="{FF2B5EF4-FFF2-40B4-BE49-F238E27FC236}">
                  <a16:creationId xmlns:a16="http://schemas.microsoft.com/office/drawing/2014/main" id="{0235B37C-C909-9C03-0843-76930925D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79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b="1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273418" name="Text Box 10">
            <a:extLst>
              <a:ext uri="{FF2B5EF4-FFF2-40B4-BE49-F238E27FC236}">
                <a16:creationId xmlns:a16="http://schemas.microsoft.com/office/drawing/2014/main" id="{1CB03F31-984D-0442-504E-3400D786F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00400"/>
            <a:ext cx="2930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chemeClr val="accent1"/>
                </a:solidFill>
                <a:latin typeface="Book Antiqua" panose="02040602050305030304" pitchFamily="18" charset="0"/>
              </a:rPr>
              <a:t>Covers almost all (other) </a:t>
            </a:r>
          </a:p>
          <a:p>
            <a:r>
              <a:rPr lang="en-US" altLang="en-US" sz="2000" b="1" i="0">
                <a:solidFill>
                  <a:schemeClr val="accent1"/>
                </a:solidFill>
                <a:latin typeface="Book Antiqua" panose="02040602050305030304" pitchFamily="18" charset="0"/>
              </a:rPr>
              <a:t>occurring faults, such as</a:t>
            </a:r>
          </a:p>
          <a:p>
            <a:r>
              <a:rPr lang="en-US" altLang="en-US" sz="2000" b="1" i="0">
                <a:solidFill>
                  <a:schemeClr val="accent1"/>
                </a:solidFill>
                <a:latin typeface="Book Antiqua" panose="02040602050305030304" pitchFamily="18" charset="0"/>
              </a:rPr>
              <a:t>opens and shorts.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62AD52F7-C9B3-377D-F492-DC7FFC8FB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stuck-at model: CMOS open fault</a:t>
            </a:r>
          </a:p>
        </p:txBody>
      </p:sp>
      <p:pic>
        <p:nvPicPr>
          <p:cNvPr id="274435" name="Picture 3">
            <a:extLst>
              <a:ext uri="{FF2B5EF4-FFF2-40B4-BE49-F238E27FC236}">
                <a16:creationId xmlns:a16="http://schemas.microsoft.com/office/drawing/2014/main" id="{7A7BEC16-4D1A-418F-1397-D9A09611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960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436" name="Picture 4">
            <a:extLst>
              <a:ext uri="{FF2B5EF4-FFF2-40B4-BE49-F238E27FC236}">
                <a16:creationId xmlns:a16="http://schemas.microsoft.com/office/drawing/2014/main" id="{08A8DB18-2A13-427D-41E9-35991F4A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16936" r="62308" b="57784"/>
          <a:stretch>
            <a:fillRect/>
          </a:stretch>
        </p:blipFill>
        <p:spPr bwMode="auto">
          <a:xfrm>
            <a:off x="457200" y="3276600"/>
            <a:ext cx="28194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4437" name="Freeform 5">
            <a:extLst>
              <a:ext uri="{FF2B5EF4-FFF2-40B4-BE49-F238E27FC236}">
                <a16:creationId xmlns:a16="http://schemas.microsoft.com/office/drawing/2014/main" id="{F5CD6FE7-2E9D-1DEC-C69E-7DFB033AE963}"/>
              </a:ext>
            </a:extLst>
          </p:cNvPr>
          <p:cNvSpPr>
            <a:spLocks/>
          </p:cNvSpPr>
          <p:nvPr/>
        </p:nvSpPr>
        <p:spPr bwMode="auto">
          <a:xfrm>
            <a:off x="6324600" y="2514600"/>
            <a:ext cx="457200" cy="76200"/>
          </a:xfrm>
          <a:custGeom>
            <a:avLst/>
            <a:gdLst>
              <a:gd name="T0" fmla="*/ 0 w 288"/>
              <a:gd name="T1" fmla="*/ 0 h 48"/>
              <a:gd name="T2" fmla="*/ 96 w 288"/>
              <a:gd name="T3" fmla="*/ 48 h 48"/>
              <a:gd name="T4" fmla="*/ 192 w 288"/>
              <a:gd name="T5" fmla="*/ 0 h 48"/>
              <a:gd name="T6" fmla="*/ 288 w 288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48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0" y="0"/>
                  <a:pt x="192" y="0"/>
                </a:cubicBezTo>
                <a:cubicBezTo>
                  <a:pt x="224" y="0"/>
                  <a:pt x="272" y="40"/>
                  <a:pt x="288" y="48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248A50B2-6479-F27D-6624-4F7962F0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1000"/>
            <a:ext cx="234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chemeClr val="accent1"/>
                </a:solidFill>
                <a:latin typeface="Book Antiqua" panose="02040602050305030304" pitchFamily="18" charset="0"/>
              </a:rPr>
              <a:t>Sequential effect</a:t>
            </a:r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3765AF91-EBA5-6466-F3BB-60872A6E5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648200"/>
            <a:ext cx="432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chemeClr val="tx2"/>
                </a:solidFill>
                <a:latin typeface="Book Antiqua" panose="02040602050305030304" pitchFamily="18" charset="0"/>
              </a:rPr>
              <a:t>Needs two vectors to ensure detection!</a:t>
            </a:r>
          </a:p>
        </p:txBody>
      </p:sp>
      <p:sp>
        <p:nvSpPr>
          <p:cNvPr id="274440" name="Text Box 8">
            <a:extLst>
              <a:ext uri="{FF2B5EF4-FFF2-40B4-BE49-F238E27FC236}">
                <a16:creationId xmlns:a16="http://schemas.microsoft.com/office/drawing/2014/main" id="{8613BC10-D7F4-3ADC-BDE3-BC705E8D6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348288"/>
            <a:ext cx="7466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latin typeface="Book Antiqua" panose="02040602050305030304" pitchFamily="18" charset="0"/>
              </a:rPr>
              <a:t>Other options: use stuck-open or stuck-short models</a:t>
            </a:r>
          </a:p>
          <a:p>
            <a:r>
              <a:rPr lang="en-US" altLang="en-US" sz="2000" b="1" i="0">
                <a:latin typeface="Book Antiqua" panose="02040602050305030304" pitchFamily="18" charset="0"/>
              </a:rPr>
              <a:t>	This requires fault-simulation and analysis at the switch or</a:t>
            </a:r>
            <a:br>
              <a:rPr lang="en-US" altLang="en-US" sz="2000" b="1" i="0">
                <a:latin typeface="Book Antiqua" panose="02040602050305030304" pitchFamily="18" charset="0"/>
              </a:rPr>
            </a:br>
            <a:r>
              <a:rPr lang="en-US" altLang="en-US" sz="2000" b="1" i="0">
                <a:latin typeface="Book Antiqua" panose="02040602050305030304" pitchFamily="18" charset="0"/>
              </a:rPr>
              <a:t>	transistor level - Very expensive!</a:t>
            </a:r>
            <a:endParaRPr lang="en-US" altLang="en-US" sz="20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er1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Chapter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apt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</TotalTime>
  <Words>535</Words>
  <Application>Microsoft Macintosh PowerPoint</Application>
  <PresentationFormat>On-screen Show (4:3)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Times New Roman</vt:lpstr>
      <vt:lpstr>Arial Narrow</vt:lpstr>
      <vt:lpstr>Arial</vt:lpstr>
      <vt:lpstr>Wingdings</vt:lpstr>
      <vt:lpstr>Monotype Sorts</vt:lpstr>
      <vt:lpstr>Book Antiqua</vt:lpstr>
      <vt:lpstr>Helvetica</vt:lpstr>
      <vt:lpstr>Symbol</vt:lpstr>
      <vt:lpstr>Chapter1</vt:lpstr>
      <vt:lpstr>Design for Test</vt:lpstr>
      <vt:lpstr>Validation and Test of Manufactured Circuits</vt:lpstr>
      <vt:lpstr>Test Classification</vt:lpstr>
      <vt:lpstr>Design for Testability</vt:lpstr>
      <vt:lpstr>Problem: Controllability/Observability</vt:lpstr>
      <vt:lpstr>Test Approaches</vt:lpstr>
      <vt:lpstr>Generating and Validating  Test-Vectors</vt:lpstr>
      <vt:lpstr>Fault Models</vt:lpstr>
      <vt:lpstr>Problem with stuck-at model: CMOS open fault</vt:lpstr>
      <vt:lpstr>Problem with stuck-at model: CMOS short fault</vt:lpstr>
      <vt:lpstr>Path Sensitization</vt:lpstr>
      <vt:lpstr>Ad-hoc Test</vt:lpstr>
      <vt:lpstr>Scan-based Test</vt:lpstr>
      <vt:lpstr>Polarity-Hold SRL  (Shift-Register Latch)</vt:lpstr>
      <vt:lpstr>Scan-Path Register</vt:lpstr>
      <vt:lpstr>Scan-based Test —Operation</vt:lpstr>
      <vt:lpstr>Scan-Path Testing</vt:lpstr>
      <vt:lpstr>Boundary Scan (JTAG)</vt:lpstr>
      <vt:lpstr>Self-test</vt:lpstr>
      <vt:lpstr>Linear-Feedback Shift Register (LFSR)</vt:lpstr>
      <vt:lpstr>Signature Analysis</vt:lpstr>
      <vt:lpstr>BILBO</vt:lpstr>
      <vt:lpstr>BILBO Application</vt:lpstr>
      <vt:lpstr>Memory Self-Test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Jan Rabaey</cp:lastModifiedBy>
  <cp:revision>108</cp:revision>
  <cp:lastPrinted>1998-07-09T21:18:54Z</cp:lastPrinted>
  <dcterms:created xsi:type="dcterms:W3CDTF">1997-04-13T14:24:48Z</dcterms:created>
  <dcterms:modified xsi:type="dcterms:W3CDTF">2022-08-26T18:31:32Z</dcterms:modified>
</cp:coreProperties>
</file>