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0" r:id="rId4"/>
    <p:sldId id="272" r:id="rId5"/>
    <p:sldId id="273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97" autoAdjust="0"/>
    <p:restoredTop sz="94660" autoAdjust="0"/>
  </p:normalViewPr>
  <p:slideViewPr>
    <p:cSldViewPr>
      <p:cViewPr>
        <p:scale>
          <a:sx n="73" d="100"/>
          <a:sy n="73" d="100"/>
        </p:scale>
        <p:origin x="-131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4%B8%9A%E5%8A%A1%E6%B5%81%E7%A8%8B%E5%9B%B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zhaosq/p/10081329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14290"/>
            <a:ext cx="80010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</a:rPr>
              <a:t>，</a:t>
            </a:r>
            <a:r>
              <a:rPr lang="en-US" altLang="zh-CN" sz="2800" dirty="0" smtClean="0">
                <a:solidFill>
                  <a:srgbClr val="0070C0"/>
                </a:solidFill>
              </a:rPr>
              <a:t>BPMN</a:t>
            </a:r>
            <a:r>
              <a:rPr lang="zh-CN" altLang="en-US" sz="2800" dirty="0" smtClean="0">
                <a:solidFill>
                  <a:srgbClr val="0070C0"/>
                </a:solidFill>
              </a:rPr>
              <a:t>（</a:t>
            </a:r>
            <a:r>
              <a:rPr lang="en-US" sz="2800" dirty="0" smtClean="0">
                <a:solidFill>
                  <a:srgbClr val="0070C0"/>
                </a:solidFill>
              </a:rPr>
              <a:t> The Business Process Management Initiative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zh-CN" altLang="en-US" sz="2800" dirty="0" smtClean="0">
                <a:solidFill>
                  <a:srgbClr val="0070C0"/>
                </a:solidFill>
              </a:rPr>
              <a:t>）规范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</a:rPr>
              <a:t>， </a:t>
            </a:r>
            <a:r>
              <a:rPr lang="en-US" sz="2800" dirty="0" err="1" smtClean="0">
                <a:solidFill>
                  <a:srgbClr val="0070C0"/>
                </a:solidFill>
              </a:rPr>
              <a:t>WFMC（workflow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managerment</a:t>
            </a:r>
            <a:r>
              <a:rPr lang="en-US" sz="2800" dirty="0" smtClean="0">
                <a:solidFill>
                  <a:srgbClr val="0070C0"/>
                </a:solidFill>
              </a:rPr>
              <a:t> coalition）</a:t>
            </a:r>
            <a:r>
              <a:rPr lang="zh-CN" altLang="en-US" sz="2800" dirty="0" smtClean="0">
                <a:solidFill>
                  <a:srgbClr val="0070C0"/>
                </a:solidFill>
              </a:rPr>
              <a:t>规范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</a:rPr>
              <a:t>，总体设计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</a:rPr>
              <a:t>，用例图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</a:rPr>
              <a:t>，存储模型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</a:rPr>
              <a:t>，实体模型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6</a:t>
            </a:r>
            <a:r>
              <a:rPr lang="zh-CN" altLang="en-US" sz="2800" dirty="0" smtClean="0">
                <a:solidFill>
                  <a:srgbClr val="0070C0"/>
                </a:solidFill>
              </a:rPr>
              <a:t>，类模型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7</a:t>
            </a:r>
            <a:r>
              <a:rPr lang="zh-CN" altLang="en-US" sz="2800" dirty="0" smtClean="0">
                <a:solidFill>
                  <a:srgbClr val="0070C0"/>
                </a:solidFill>
              </a:rPr>
              <a:t>，链接图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8</a:t>
            </a:r>
            <a:r>
              <a:rPr lang="zh-CN" altLang="en-US" sz="2800" dirty="0" smtClean="0">
                <a:solidFill>
                  <a:srgbClr val="0070C0"/>
                </a:solidFill>
              </a:rPr>
              <a:t>，运行视图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9</a:t>
            </a:r>
            <a:r>
              <a:rPr lang="zh-CN" altLang="en-US" sz="2800" dirty="0" smtClean="0">
                <a:solidFill>
                  <a:srgbClr val="0070C0"/>
                </a:solidFill>
              </a:rPr>
              <a:t>，演示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929058" y="107154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357187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500958" y="357187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928926" y="357187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审批节点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357686" y="357187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条件节点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000760" y="357187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抄送节点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785918" y="2000240"/>
            <a:ext cx="2286016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3" idx="2"/>
          </p:cNvCxnSpPr>
          <p:nvPr/>
        </p:nvCxnSpPr>
        <p:spPr>
          <a:xfrm rot="5400000" flipH="1" flipV="1">
            <a:off x="3114660" y="2371716"/>
            <a:ext cx="1657368" cy="885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V="1">
            <a:off x="3929058" y="2643182"/>
            <a:ext cx="171451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0"/>
          </p:cNvCxnSpPr>
          <p:nvPr/>
        </p:nvCxnSpPr>
        <p:spPr>
          <a:xfrm rot="16200000" flipV="1">
            <a:off x="4907757" y="2021673"/>
            <a:ext cx="1571636" cy="1528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4929190" y="1571612"/>
            <a:ext cx="2786082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496" y="92867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285852" y="378619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000364" y="385762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拒绝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500562" y="3857628"/>
            <a:ext cx="114300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转派（指派）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857356" y="1857364"/>
            <a:ext cx="2143140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0"/>
          </p:cNvCxnSpPr>
          <p:nvPr/>
        </p:nvCxnSpPr>
        <p:spPr>
          <a:xfrm rot="5400000" flipH="1" flipV="1">
            <a:off x="2728898" y="2514592"/>
            <a:ext cx="2071702" cy="61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V="1">
            <a:off x="3786182" y="2714620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072198" y="385762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退回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572396" y="378619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加签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rot="16200000" flipV="1">
            <a:off x="4464843" y="1964521"/>
            <a:ext cx="2357454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4929190" y="1214422"/>
            <a:ext cx="3071834" cy="2714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15140" y="28572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，授权（委托）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286116" y="0"/>
            <a:ext cx="148590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 Id:1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714876" y="578645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Id:6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85918" y="1643050"/>
            <a:ext cx="214314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Link Id:1|pre:1 | next:2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2964645" y="750075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>
            <a:off x="1928794" y="2357430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357422" y="4643446"/>
            <a:ext cx="214314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id:5|pre:2 | next:6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857356" y="3857628"/>
            <a:ext cx="107157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581128" y="3224210"/>
            <a:ext cx="156211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  Id:2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929058" y="32146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Id:3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500826" y="32861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Id:4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429124" y="1643050"/>
            <a:ext cx="214314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Id:2|pre:1 | next:3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858016" y="1643050"/>
            <a:ext cx="214314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Id:4|pre:1 | next:4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2" idx="5"/>
          </p:cNvCxnSpPr>
          <p:nvPr/>
        </p:nvCxnSpPr>
        <p:spPr>
          <a:xfrm rot="16200000" flipH="1">
            <a:off x="4524836" y="810067"/>
            <a:ext cx="791122" cy="731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786314" y="571480"/>
            <a:ext cx="2714644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5" idx="7"/>
          </p:cNvCxnSpPr>
          <p:nvPr/>
        </p:nvCxnSpPr>
        <p:spPr>
          <a:xfrm rot="5400000">
            <a:off x="4609538" y="2243126"/>
            <a:ext cx="1205481" cy="1005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7115196" y="2457440"/>
            <a:ext cx="1205481" cy="719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071934" y="5072074"/>
            <a:ext cx="85725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86248" y="2857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214810" y="1928802"/>
            <a:ext cx="128588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286248" y="3429000"/>
            <a:ext cx="135732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572000" y="52863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4"/>
          </p:cNvCxnSpPr>
          <p:nvPr/>
        </p:nvCxnSpPr>
        <p:spPr>
          <a:xfrm rot="16200000" flipH="1">
            <a:off x="4400544" y="1543032"/>
            <a:ext cx="728674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72132" y="142852"/>
            <a:ext cx="27270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发起请求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，获取表单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，进程快照表单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，获取以一个节点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，获取下一个的处理人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，按人添加任务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，更新当前节点到审批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1538" y="1857364"/>
            <a:ext cx="31245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，获取当前节点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，更新任务状态（已处理）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 获取下一个节点处理人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642918"/>
            <a:ext cx="77796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</a:rPr>
              <a:t>已经实现的功能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1</a:t>
            </a:r>
            <a:r>
              <a:rPr lang="zh-CN" altLang="en-US" sz="3200" dirty="0" smtClean="0">
                <a:solidFill>
                  <a:srgbClr val="0070C0"/>
                </a:solidFill>
              </a:rPr>
              <a:t>，支持，用户，角色，组织流转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2</a:t>
            </a:r>
            <a:r>
              <a:rPr lang="zh-CN" altLang="en-US" sz="3200" dirty="0" smtClean="0">
                <a:solidFill>
                  <a:srgbClr val="0070C0"/>
                </a:solidFill>
              </a:rPr>
              <a:t>，支持会签，或签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3</a:t>
            </a:r>
            <a:r>
              <a:rPr lang="zh-CN" altLang="en-US" sz="3200" dirty="0" smtClean="0">
                <a:solidFill>
                  <a:srgbClr val="0070C0"/>
                </a:solidFill>
              </a:rPr>
              <a:t>，支持表单自定义，可以按条件分叉执行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4</a:t>
            </a:r>
            <a:r>
              <a:rPr lang="zh-CN" altLang="en-US" sz="3200" dirty="0" smtClean="0">
                <a:solidFill>
                  <a:srgbClr val="0070C0"/>
                </a:solidFill>
              </a:rPr>
              <a:t>，支持流程在线定义。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</a:t>
            </a:r>
            <a:endParaRPr lang="en-US" altLang="zh-CN" dirty="0" smtClean="0"/>
          </a:p>
          <a:p>
            <a:r>
              <a:rPr lang="en-US" altLang="zh-CN" dirty="0" smtClean="0"/>
              <a:t>https://www.pianshen.com/article/952861094/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https://www.cnblogs.com/zhaosq/p/10081329.html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https://baike.baidu.com/item/BPMN/9818373?fr=aladdin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https://blog.csdn.net/eif6/article/details/1710815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7620" y="12858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85852" y="35004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企业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15074" y="35718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214546" y="2000240"/>
            <a:ext cx="1714512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929058" y="27860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00496" y="5286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143108" y="3500438"/>
            <a:ext cx="171451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  <a:endCxn id="4" idx="1"/>
          </p:cNvCxnSpPr>
          <p:nvPr/>
        </p:nvCxnSpPr>
        <p:spPr>
          <a:xfrm>
            <a:off x="4843458" y="3243258"/>
            <a:ext cx="137161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1" idx="1"/>
          </p:cNvCxnSpPr>
          <p:nvPr/>
        </p:nvCxnSpPr>
        <p:spPr>
          <a:xfrm>
            <a:off x="2071670" y="4357694"/>
            <a:ext cx="1928826" cy="1385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929190" y="4500570"/>
            <a:ext cx="1571636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86050" y="35718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N:1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00694" y="357187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14612" y="257174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57818" y="507207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N:1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86050" y="49291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N:1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5786" y="857232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BPMN</a:t>
            </a:r>
            <a:r>
              <a:rPr lang="zh-CN" altLang="en-US" dirty="0" smtClean="0"/>
              <a:t>定义</a:t>
            </a:r>
          </a:p>
          <a:p>
            <a:r>
              <a:rPr lang="zh-CN" altLang="en-US" smtClean="0"/>
              <a:t>由</a:t>
            </a:r>
            <a:r>
              <a:rPr lang="en-US" dirty="0" smtClean="0"/>
              <a:t>BPMI(The Business Process Management Initiative)</a:t>
            </a:r>
            <a:r>
              <a:rPr lang="zh-CN" altLang="en-US" dirty="0" smtClean="0"/>
              <a:t>开发了一套标准叫业务流程建模符号</a:t>
            </a:r>
            <a:r>
              <a:rPr lang="en-US" altLang="zh-CN" dirty="0" smtClean="0"/>
              <a:t>(</a:t>
            </a:r>
            <a:r>
              <a:rPr lang="en-US" dirty="0" smtClean="0"/>
              <a:t>BPMN - Business Process Modeling Notation)。</a:t>
            </a:r>
            <a:r>
              <a:rPr lang="zh-CN" altLang="en-US" dirty="0" smtClean="0"/>
              <a:t>在 </a:t>
            </a:r>
            <a:r>
              <a:rPr lang="en-US" dirty="0" smtClean="0"/>
              <a:t>BPMI Notation Working Group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年的努力，于</a:t>
            </a:r>
            <a:r>
              <a:rPr lang="en-US" altLang="zh-CN" dirty="0" smtClean="0"/>
              <a:t>2004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月对外发布了</a:t>
            </a:r>
            <a:r>
              <a:rPr lang="en-US" dirty="0" smtClean="0"/>
              <a:t>BPMN 1.0 </a:t>
            </a:r>
            <a:r>
              <a:rPr lang="zh-CN" altLang="en-US" dirty="0" smtClean="0"/>
              <a:t>规范。后</a:t>
            </a:r>
            <a:r>
              <a:rPr lang="en-US" dirty="0" smtClean="0"/>
              <a:t>BPMI</a:t>
            </a:r>
            <a:r>
              <a:rPr lang="zh-CN" altLang="en-US" dirty="0" smtClean="0"/>
              <a:t>并入到</a:t>
            </a:r>
            <a:r>
              <a:rPr lang="en-US" dirty="0" smtClean="0"/>
              <a:t>OMG</a:t>
            </a:r>
            <a:r>
              <a:rPr lang="zh-CN" altLang="en-US" dirty="0" smtClean="0"/>
              <a:t>组织，</a:t>
            </a:r>
            <a:r>
              <a:rPr lang="en-US" dirty="0" smtClean="0"/>
              <a:t>OMG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年推出</a:t>
            </a:r>
            <a:r>
              <a:rPr lang="en-US" dirty="0" smtClean="0"/>
              <a:t>BPMN2.0</a:t>
            </a:r>
            <a:r>
              <a:rPr lang="zh-CN" altLang="en-US" dirty="0" smtClean="0"/>
              <a:t>标准，对</a:t>
            </a:r>
            <a:r>
              <a:rPr lang="en-US" dirty="0" smtClean="0"/>
              <a:t>BPMN</a:t>
            </a:r>
            <a:r>
              <a:rPr lang="zh-CN" altLang="en-US" dirty="0" smtClean="0"/>
              <a:t>进行了重新定义</a:t>
            </a:r>
            <a:r>
              <a:rPr lang="en-US" altLang="zh-CN" dirty="0" smtClean="0"/>
              <a:t>(</a:t>
            </a:r>
            <a:r>
              <a:rPr lang="en-US" dirty="0" smtClean="0"/>
              <a:t>Business Process Model and Notation)。BPMN</a:t>
            </a:r>
            <a:r>
              <a:rPr lang="zh-CN" altLang="en-US" dirty="0" smtClean="0"/>
              <a:t>的主要目标是提供一些被所有业务用户容易理解的符号，从创建流程轮廓的业务分析到这些流程的实现，直到最终用户的管理监控。</a:t>
            </a:r>
            <a:r>
              <a:rPr lang="en-US" dirty="0" smtClean="0"/>
              <a:t>BPMN</a:t>
            </a:r>
            <a:r>
              <a:rPr lang="zh-CN" altLang="en-US" dirty="0" smtClean="0"/>
              <a:t>也支持提供一个内部的模型可以生成可执行的</a:t>
            </a:r>
            <a:r>
              <a:rPr lang="en-US" dirty="0" smtClean="0"/>
              <a:t>BPEL4WS。</a:t>
            </a:r>
            <a:r>
              <a:rPr lang="zh-CN" altLang="en-US" dirty="0" smtClean="0"/>
              <a:t>因此</a:t>
            </a:r>
            <a:r>
              <a:rPr lang="en-US" dirty="0" smtClean="0"/>
              <a:t>BPMN</a:t>
            </a:r>
            <a:r>
              <a:rPr lang="zh-CN" altLang="en-US" dirty="0" smtClean="0"/>
              <a:t>的出现，弥补了从业务流程设计到流程开发的间隙。</a:t>
            </a:r>
          </a:p>
          <a:p>
            <a:r>
              <a:rPr lang="en-US" dirty="0" smtClean="0"/>
              <a:t>BPMN</a:t>
            </a:r>
            <a:r>
              <a:rPr lang="zh-CN" altLang="en-US" dirty="0" smtClean="0"/>
              <a:t>定义了一个</a:t>
            </a:r>
            <a:r>
              <a:rPr lang="zh-CN" altLang="en-US" dirty="0" smtClean="0">
                <a:hlinkClick r:id="rId2"/>
              </a:rPr>
              <a:t>业务流程图</a:t>
            </a:r>
            <a:r>
              <a:rPr lang="zh-CN" altLang="en-US" dirty="0" smtClean="0"/>
              <a:t>（</a:t>
            </a:r>
            <a:r>
              <a:rPr lang="en-US" dirty="0" smtClean="0"/>
              <a:t>Business Process Diagram），</a:t>
            </a:r>
            <a:r>
              <a:rPr lang="zh-CN" altLang="en-US" dirty="0" smtClean="0"/>
              <a:t>该业务流程图基于一个流程图（</a:t>
            </a:r>
            <a:r>
              <a:rPr lang="en-US" dirty="0" smtClean="0"/>
              <a:t>flowcharting），</a:t>
            </a:r>
            <a:r>
              <a:rPr lang="zh-CN" altLang="en-US" dirty="0" smtClean="0"/>
              <a:t>该流程图被设计用于创建业务流程操作的图形化模型。而一个业务流程模型（</a:t>
            </a:r>
            <a:r>
              <a:rPr lang="en-US" dirty="0" smtClean="0"/>
              <a:t>Business Process Model），</a:t>
            </a:r>
            <a:r>
              <a:rPr lang="zh-CN" altLang="en-US" dirty="0" smtClean="0"/>
              <a:t>指一个由图形对象（</a:t>
            </a:r>
            <a:r>
              <a:rPr lang="en-US" dirty="0" smtClean="0"/>
              <a:t>graphical objects）</a:t>
            </a:r>
            <a:r>
              <a:rPr lang="zh-CN" altLang="en-US" dirty="0" smtClean="0"/>
              <a:t>组成的网状图，图形对象包括活动（</a:t>
            </a:r>
            <a:r>
              <a:rPr lang="en-US" dirty="0" smtClean="0"/>
              <a:t>activities)</a:t>
            </a:r>
            <a:r>
              <a:rPr lang="zh-CN" altLang="en-US" dirty="0" smtClean="0"/>
              <a:t>和用于定义这些活动执行顺序的流程控制器（</a:t>
            </a:r>
            <a:r>
              <a:rPr lang="en-US" dirty="0" smtClean="0"/>
              <a:t>flow controls）。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57158" y="571480"/>
            <a:ext cx="8215370" cy="54168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  <a:hlinkClick r:id="rId2"/>
              </a:rPr>
              <a:t>BPMN2.0</a:t>
            </a:r>
            <a:r>
              <a:rPr kumimoji="0" 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  <a:hlinkClick r:id="rId2"/>
              </a:rPr>
              <a:t>规范 </a:t>
            </a:r>
            <a:endParaRPr kumimoji="0" lang="zh-CN" sz="3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PingFang SC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本章内容根据</a:t>
            </a: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BPMN2.0</a:t>
            </a:r>
            <a:r>
              <a:rPr kumimoji="0" lang="zh-CN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规范的分类划分为以下部分：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1.</a:t>
            </a:r>
            <a:r>
              <a:rPr kumimoji="0" 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启动与结束事件</a:t>
            </a: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(event)</a:t>
            </a:r>
            <a:b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</a:b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2.</a:t>
            </a:r>
            <a:r>
              <a:rPr kumimoji="0" 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顺序流</a:t>
            </a: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(Sequence Flow)</a:t>
            </a:r>
            <a:b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</a:b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3.</a:t>
            </a:r>
            <a:r>
              <a:rPr kumimoji="0" 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任务</a:t>
            </a: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(Task)</a:t>
            </a:r>
            <a:b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</a:b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4.</a:t>
            </a:r>
            <a:r>
              <a:rPr kumimoji="0" 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网关</a:t>
            </a: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(Gateway)</a:t>
            </a:r>
            <a:b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</a:b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5.</a:t>
            </a:r>
            <a:r>
              <a:rPr kumimoji="0" 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子流程</a:t>
            </a: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(Subprocess)</a:t>
            </a:r>
            <a:b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</a:b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6.</a:t>
            </a:r>
            <a:r>
              <a:rPr kumimoji="0" 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边界事件</a:t>
            </a: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(Boundary Event)</a:t>
            </a:r>
            <a:b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</a:b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7.</a:t>
            </a:r>
            <a:r>
              <a:rPr kumimoji="0" 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中间事件</a:t>
            </a: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(Intermediate Event)</a:t>
            </a:r>
            <a:b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</a:b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8.</a:t>
            </a:r>
            <a:r>
              <a:rPr kumimoji="0" 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监听器</a:t>
            </a:r>
            <a:r>
              <a:rPr kumimoji="0" lang="zh-CN" altLang="zh-CN" sz="3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PingFang SC"/>
                <a:cs typeface="宋体" pitchFamily="2" charset="-122"/>
              </a:rPr>
              <a:t>(Listener)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8662" y="357166"/>
            <a:ext cx="77153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WFMS</a:t>
            </a:r>
            <a:r>
              <a:rPr lang="zh-CN" altLang="en-US" sz="3200" dirty="0" smtClean="0"/>
              <a:t>的相同特性，</a:t>
            </a:r>
            <a:endParaRPr lang="en-US" altLang="zh-CN" sz="3200" dirty="0" smtClean="0"/>
          </a:p>
          <a:p>
            <a:r>
              <a:rPr lang="zh-CN" altLang="en-US" sz="3200" dirty="0" smtClean="0"/>
              <a:t>为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个功能提供支持：</a:t>
            </a:r>
          </a:p>
          <a:p>
            <a:r>
              <a:rPr lang="zh-CN" altLang="en-US" sz="3200" dirty="0" smtClean="0"/>
              <a:t>建立时期（</a:t>
            </a:r>
            <a:r>
              <a:rPr lang="en-US" altLang="zh-CN" sz="3200" dirty="0" smtClean="0"/>
              <a:t>Building-Time</a:t>
            </a:r>
            <a:r>
              <a:rPr lang="zh-CN" altLang="en-US" sz="3200" dirty="0" smtClean="0"/>
              <a:t>）功能：定义、模拟工作流过程，及其组成活动。</a:t>
            </a:r>
          </a:p>
          <a:p>
            <a:r>
              <a:rPr lang="zh-CN" altLang="en-US" sz="3200" dirty="0" smtClean="0"/>
              <a:t>运行时期（</a:t>
            </a:r>
            <a:r>
              <a:rPr lang="en-US" altLang="zh-CN" sz="3200" dirty="0" smtClean="0"/>
              <a:t>Running-Time</a:t>
            </a:r>
            <a:r>
              <a:rPr lang="zh-CN" altLang="en-US" sz="3200" dirty="0" smtClean="0"/>
              <a:t>）控制功能：在运行环境中管理工作流过程，管理不同活动执行顺序。</a:t>
            </a:r>
          </a:p>
          <a:p>
            <a:r>
              <a:rPr lang="zh-CN" altLang="en-US" sz="3200" dirty="0" smtClean="0"/>
              <a:t>运行期与用户，</a:t>
            </a:r>
            <a:r>
              <a:rPr lang="en-US" altLang="zh-CN" sz="3200" dirty="0" smtClean="0"/>
              <a:t>IT</a:t>
            </a:r>
            <a:r>
              <a:rPr lang="zh-CN" altLang="en-US" sz="3200" dirty="0" smtClean="0"/>
              <a:t>系统（工具）的交互，处理各种活动的执行。（工作流的活动执行都是具有一定规则的顺序）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051e5e859be8929622e848c29b6d3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500042"/>
            <a:ext cx="7358114" cy="5667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2428868"/>
            <a:ext cx="7215238" cy="39290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工作流引擎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6248" y="1285860"/>
            <a:ext cx="1857388" cy="9286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流程设计器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29388" y="1285860"/>
            <a:ext cx="178595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流程监控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1538" y="285728"/>
            <a:ext cx="7072362" cy="7143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1538" y="1285860"/>
            <a:ext cx="2786082" cy="9286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OpenApi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1604" y="4857760"/>
            <a:ext cx="642942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Runtime</a:t>
            </a:r>
          </a:p>
        </p:txBody>
      </p:sp>
      <p:sp>
        <p:nvSpPr>
          <p:cNvPr id="8" name="矩形 7"/>
          <p:cNvSpPr/>
          <p:nvPr/>
        </p:nvSpPr>
        <p:spPr>
          <a:xfrm>
            <a:off x="1643042" y="3214686"/>
            <a:ext cx="62151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流程定义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2536017" y="232171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2"/>
          </p:cNvCxnSpPr>
          <p:nvPr/>
        </p:nvCxnSpPr>
        <p:spPr>
          <a:xfrm rot="5400000">
            <a:off x="5107785" y="232171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</p:cNvCxnSpPr>
          <p:nvPr/>
        </p:nvCxnSpPr>
        <p:spPr>
          <a:xfrm rot="16200000" flipH="1">
            <a:off x="7225918" y="2296704"/>
            <a:ext cx="228610" cy="3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071802" y="1000108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5852" y="642918"/>
            <a:ext cx="29289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离线流程设计器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在线</a:t>
            </a:r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4348" y="2643182"/>
            <a:ext cx="16430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流程定义</a:t>
            </a:r>
            <a:r>
              <a:rPr lang="en-US" altLang="zh-CN" dirty="0" smtClean="0"/>
              <a:t>.xml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2786050" y="4643446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存储库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1714480" y="1357298"/>
            <a:ext cx="1214446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285852" y="3571876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5918" y="39290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发布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5918" y="2000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72132" y="642918"/>
            <a:ext cx="26432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在线流程设计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12" name="圆柱形 11"/>
          <p:cNvSpPr/>
          <p:nvPr/>
        </p:nvSpPr>
        <p:spPr>
          <a:xfrm>
            <a:off x="6429388" y="4714884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存储库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1" idx="2"/>
            <a:endCxn id="12" idx="1"/>
          </p:cNvCxnSpPr>
          <p:nvPr/>
        </p:nvCxnSpPr>
        <p:spPr>
          <a:xfrm rot="5400000">
            <a:off x="5311379" y="3132528"/>
            <a:ext cx="3157566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57950" y="23574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定义设计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43702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发布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77300" cy="650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357166"/>
            <a:ext cx="8215370" cy="285752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流程定义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3571876"/>
            <a:ext cx="8215370" cy="2714644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运行时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4714884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72066" y="4714884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43042" y="64291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14744" y="64291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0694" y="571480"/>
            <a:ext cx="13573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表单字段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6182" y="20002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86446" y="20002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2557442" y="1100118"/>
            <a:ext cx="11573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1"/>
          </p:cNvCxnSpPr>
          <p:nvPr/>
        </p:nvCxnSpPr>
        <p:spPr>
          <a:xfrm>
            <a:off x="4643438" y="1000108"/>
            <a:ext cx="857256" cy="28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H="1">
            <a:off x="264287" y="3093243"/>
            <a:ext cx="3086128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5" idx="1"/>
          </p:cNvCxnSpPr>
          <p:nvPr/>
        </p:nvCxnSpPr>
        <p:spPr>
          <a:xfrm>
            <a:off x="2714612" y="5000636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9" idx="1"/>
          </p:cNvCxnSpPr>
          <p:nvPr/>
        </p:nvCxnSpPr>
        <p:spPr>
          <a:xfrm>
            <a:off x="2357422" y="1500174"/>
            <a:ext cx="1428760" cy="95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86314" y="250030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86050" y="85723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5400000">
            <a:off x="1363361" y="313717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3438" y="92867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937601">
            <a:off x="2571736" y="178592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86314" y="228599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28992" y="485776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285984" y="2285992"/>
            <a:ext cx="78581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链接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rot="10800000" flipV="1">
            <a:off x="3071803" y="2716208"/>
            <a:ext cx="714383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43240" y="257174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rot="5400000">
            <a:off x="5143504" y="3500438"/>
            <a:ext cx="192882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400000">
            <a:off x="5649641" y="3780119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1472" y="571480"/>
            <a:ext cx="57150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rot="10800000">
            <a:off x="1214414" y="107154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71538" y="857232"/>
            <a:ext cx="6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637</Words>
  <PresentationFormat>全屏显示(4:3)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USER-</cp:lastModifiedBy>
  <cp:revision>139</cp:revision>
  <dcterms:created xsi:type="dcterms:W3CDTF">2022-03-01T06:53:04Z</dcterms:created>
  <dcterms:modified xsi:type="dcterms:W3CDTF">2022-03-18T10:32:24Z</dcterms:modified>
</cp:coreProperties>
</file>