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75"/>
  </p:handoutMasterIdLst>
  <p:sldIdLst>
    <p:sldId id="256" r:id="rId3"/>
    <p:sldId id="385" r:id="rId5"/>
    <p:sldId id="436" r:id="rId6"/>
    <p:sldId id="439" r:id="rId7"/>
    <p:sldId id="440" r:id="rId8"/>
    <p:sldId id="441" r:id="rId9"/>
    <p:sldId id="444" r:id="rId10"/>
    <p:sldId id="445" r:id="rId11"/>
    <p:sldId id="446" r:id="rId12"/>
    <p:sldId id="447" r:id="rId13"/>
    <p:sldId id="448" r:id="rId14"/>
    <p:sldId id="450" r:id="rId15"/>
    <p:sldId id="451" r:id="rId16"/>
    <p:sldId id="452" r:id="rId17"/>
    <p:sldId id="459" r:id="rId18"/>
    <p:sldId id="460" r:id="rId19"/>
    <p:sldId id="461" r:id="rId20"/>
    <p:sldId id="453" r:id="rId21"/>
    <p:sldId id="454" r:id="rId22"/>
    <p:sldId id="455" r:id="rId23"/>
    <p:sldId id="457" r:id="rId24"/>
    <p:sldId id="458" r:id="rId25"/>
    <p:sldId id="456" r:id="rId26"/>
    <p:sldId id="462" r:id="rId27"/>
    <p:sldId id="463" r:id="rId28"/>
    <p:sldId id="464" r:id="rId29"/>
    <p:sldId id="465" r:id="rId30"/>
    <p:sldId id="466" r:id="rId31"/>
    <p:sldId id="467" r:id="rId32"/>
    <p:sldId id="469" r:id="rId33"/>
    <p:sldId id="470" r:id="rId34"/>
    <p:sldId id="471" r:id="rId35"/>
    <p:sldId id="472" r:id="rId36"/>
    <p:sldId id="474" r:id="rId37"/>
    <p:sldId id="473" r:id="rId38"/>
    <p:sldId id="475" r:id="rId39"/>
    <p:sldId id="476" r:id="rId40"/>
    <p:sldId id="477" r:id="rId41"/>
    <p:sldId id="478" r:id="rId42"/>
    <p:sldId id="479" r:id="rId43"/>
    <p:sldId id="480" r:id="rId44"/>
    <p:sldId id="481" r:id="rId45"/>
    <p:sldId id="482" r:id="rId46"/>
    <p:sldId id="483" r:id="rId47"/>
    <p:sldId id="484" r:id="rId48"/>
    <p:sldId id="486" r:id="rId49"/>
    <p:sldId id="485" r:id="rId50"/>
    <p:sldId id="487" r:id="rId51"/>
    <p:sldId id="488" r:id="rId52"/>
    <p:sldId id="490" r:id="rId53"/>
    <p:sldId id="491" r:id="rId54"/>
    <p:sldId id="492" r:id="rId55"/>
    <p:sldId id="493" r:id="rId56"/>
    <p:sldId id="494" r:id="rId57"/>
    <p:sldId id="495" r:id="rId58"/>
    <p:sldId id="496" r:id="rId59"/>
    <p:sldId id="497" r:id="rId60"/>
    <p:sldId id="498" r:id="rId61"/>
    <p:sldId id="499" r:id="rId62"/>
    <p:sldId id="500" r:id="rId63"/>
    <p:sldId id="501" r:id="rId64"/>
    <p:sldId id="502" r:id="rId65"/>
    <p:sldId id="503" r:id="rId66"/>
    <p:sldId id="504" r:id="rId67"/>
    <p:sldId id="505" r:id="rId68"/>
    <p:sldId id="506" r:id="rId69"/>
    <p:sldId id="507" r:id="rId70"/>
    <p:sldId id="509" r:id="rId71"/>
    <p:sldId id="511" r:id="rId72"/>
    <p:sldId id="512" r:id="rId73"/>
    <p:sldId id="513" r:id="rId74"/>
  </p:sldIdLst>
  <p:sldSz cx="12192000" cy="6858000"/>
  <p:notesSz cx="6858000" cy="9144000"/>
  <p:custDataLst>
    <p:tags r:id="rId79"/>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AA19"/>
    <a:srgbClr val="D13D55"/>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43" d="100"/>
          <a:sy n="43" d="100"/>
        </p:scale>
        <p:origin x="756" y="36"/>
      </p:cViewPr>
      <p:guideLst>
        <p:guide orient="horz" pos="2122"/>
        <p:guide pos="3760"/>
      </p:guideLst>
    </p:cSldViewPr>
  </p:slideViewPr>
  <p:notesTextViewPr>
    <p:cViewPr>
      <p:scale>
        <a:sx n="1" d="1"/>
        <a:sy n="1" d="1"/>
      </p:scale>
      <p:origin x="0" y="0"/>
    </p:cViewPr>
  </p:notesTextViewPr>
  <p:notesViewPr>
    <p:cSldViewPr snapToGrid="0">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9" Type="http://schemas.openxmlformats.org/officeDocument/2006/relationships/tags" Target="tags/tag1.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handoutMaster" Target="handoutMasters/handoutMaster1.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fld>
            <a:endParaRPr lang="en-US" altLang="zh-CN"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fld>
            <a:endParaRPr lang="en-US" altLang="zh-C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a:xfrm>
            <a:off x="1324445" y="0"/>
            <a:ext cx="1747524" cy="22920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hasCustomPrompt="1"/>
          </p:nvPr>
        </p:nvSpPr>
        <p:spPr>
          <a:xfrm>
            <a:off x="1104900"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fld>
            <a:r>
              <a:rPr lang="zh-CN" altLang="en-US" dirty="0"/>
              <a:t>​</a:t>
            </a:r>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hasCustomPrompt="1"/>
          </p:nvPr>
        </p:nvSpPr>
        <p:spPr/>
        <p:txBody>
          <a:bodyPr vert="eaVert"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372600" y="365125"/>
            <a:ext cx="1714500"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hasCustomPrompt="1"/>
          </p:nvPr>
        </p:nvSpPr>
        <p:spPr>
          <a:xfrm>
            <a:off x="1104900" y="365125"/>
            <a:ext cx="8098896" cy="5811838"/>
          </a:xfrm>
        </p:spPr>
        <p:txBody>
          <a:bodyPr vert="eaVert"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grpSp>
        <p:nvGrpSpPr>
          <p:cNvPr id="7" name="组 6"/>
          <p:cNvGrpSpPr/>
          <p:nvPr/>
        </p:nvGrpSpPr>
        <p:grpSpPr>
          <a:xfrm rot="5400000">
            <a:off x="6514047" y="3228843"/>
            <a:ext cx="5632704" cy="84403"/>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hasCustomPrompt="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0"/>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0"/>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4"/>
            <a:ext cx="5734050"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a:xfrm>
            <a:off x="1325880" y="0"/>
            <a:ext cx="1747524" cy="2292094"/>
          </a:xfrm>
          <a:prstGeom prst="rect">
            <a:avLst/>
          </a:prstGeom>
        </p:spPr>
      </p:pic>
      <p:sp>
        <p:nvSpPr>
          <p:cNvPr id="11" name="图片占位符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rtl="0"/>
            <a:r>
              <a:rPr lang="zh-CN" altLang="en-US" sz="1200" b="1" i="1" noProof="0" dirty="0">
                <a:latin typeface="微软雅黑" panose="020B0503020204020204" pitchFamily="34" charset="-122"/>
                <a:ea typeface="微软雅黑" panose="020B0503020204020204" pitchFamily="34" charset="-122"/>
                <a:cs typeface="Arial" panose="020B0604020202020204" pitchFamily="34" charset="0"/>
              </a:rPr>
              <a:t>注意：</a:t>
            </a:r>
            <a:endParaRPr lang="zh-CN" altLang="en-US" sz="1200" b="1" i="1" noProof="0" dirty="0">
              <a:latin typeface="微软雅黑" panose="020B0503020204020204" pitchFamily="34" charset="-122"/>
              <a:ea typeface="微软雅黑" panose="020B0503020204020204" pitchFamily="34" charset="-122"/>
              <a:cs typeface="Arial" panose="020B0604020202020204" pitchFamily="34" charset="0"/>
            </a:endParaRPr>
          </a:p>
          <a:p>
            <a:pPr rtl="0"/>
            <a:r>
              <a:rPr lang="zh-CN" altLang="en-US" sz="1200" i="1" noProof="0" dirty="0">
                <a:latin typeface="微软雅黑" panose="020B0503020204020204" pitchFamily="34" charset="-122"/>
                <a:ea typeface="微软雅黑" panose="020B0503020204020204" pitchFamily="34" charset="-122"/>
                <a:cs typeface="Arial" panose="020B0604020202020204" pitchFamily="34" charset="0"/>
              </a:rPr>
              <a:t>若要更改此幻灯片上的图像，请选择该图片，并将其删除。然后单击占位符中的图片图标以插入自己的图像。</a:t>
            </a:r>
            <a:endParaRPr lang="zh-CN" altLang="en-US" sz="1200" i="1" noProof="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grpSp>
        <p:nvGrpSpPr>
          <p:cNvPr id="8" name="组 7"/>
          <p:cNvGrpSpPr/>
          <p:nvPr/>
        </p:nvGrpSpPr>
        <p:grpSpPr>
          <a:xfrm>
            <a:off x="0" y="1831975"/>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36979" y="2498731"/>
            <a:ext cx="10071099"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080" cy="2283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hasCustomPrompt="1"/>
          </p:nvPr>
        </p:nvSpPr>
        <p:spPr>
          <a:xfrm>
            <a:off x="11049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内容占位符 3"/>
          <p:cNvSpPr>
            <a:spLocks noGrp="1"/>
          </p:cNvSpPr>
          <p:nvPr>
            <p:ph sz="half" idx="2" hasCustomPrompt="1"/>
          </p:nvPr>
        </p:nvSpPr>
        <p:spPr>
          <a:xfrm>
            <a:off x="61722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dirty="0" smtClean="0"/>
            </a:fld>
            <a:r>
              <a:rPr lang="zh-CN" altLang="en-US" dirty="0"/>
              <a:t>​</a:t>
            </a:r>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hasCustomPrompt="1"/>
          </p:nvPr>
        </p:nvSpPr>
        <p:spPr>
          <a:xfrm>
            <a:off x="110490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endParaRPr lang="zh-CN" altLang="en-US" noProof="0"/>
          </a:p>
        </p:txBody>
      </p:sp>
      <p:sp>
        <p:nvSpPr>
          <p:cNvPr id="4" name="内容占位符 3"/>
          <p:cNvSpPr>
            <a:spLocks noGrp="1"/>
          </p:cNvSpPr>
          <p:nvPr>
            <p:ph sz="half" idx="2" hasCustomPrompt="1"/>
          </p:nvPr>
        </p:nvSpPr>
        <p:spPr>
          <a:xfrm>
            <a:off x="110490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文本占位符 4"/>
          <p:cNvSpPr>
            <a:spLocks noGrp="1"/>
          </p:cNvSpPr>
          <p:nvPr>
            <p:ph type="body" sz="quarter" idx="3" hasCustomPrompt="1"/>
          </p:nvPr>
        </p:nvSpPr>
        <p:spPr>
          <a:xfrm>
            <a:off x="616611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endParaRPr lang="zh-CN" altLang="en-US" noProof="0"/>
          </a:p>
        </p:txBody>
      </p:sp>
      <p:sp>
        <p:nvSpPr>
          <p:cNvPr id="6" name="内容占位符 5"/>
          <p:cNvSpPr>
            <a:spLocks noGrp="1"/>
          </p:cNvSpPr>
          <p:nvPr>
            <p:ph sz="quarter" idx="4" hasCustomPrompt="1"/>
          </p:nvPr>
        </p:nvSpPr>
        <p:spPr>
          <a:xfrm>
            <a:off x="616611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hasCustomPrompt="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文本占位符 3"/>
          <p:cNvSpPr>
            <a:spLocks noGrp="1"/>
          </p:cNvSpPr>
          <p:nvPr>
            <p:ph type="body" sz="half" idx="2" hasCustomPrompt="1"/>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a:p>
            <a:pPr lvl="5" rtl="0"/>
            <a:r>
              <a:rPr lang="zh-CN" altLang="en-US" noProof="0" dirty="0"/>
              <a:t>第六级</a:t>
            </a:r>
            <a:endParaRPr lang="zh-CN" altLang="en-US" noProof="0" dirty="0"/>
          </a:p>
          <a:p>
            <a:pPr lvl="6" rtl="0"/>
            <a:r>
              <a:rPr lang="zh-CN" altLang="en-US" noProof="0" dirty="0"/>
              <a:t>第七级</a:t>
            </a:r>
            <a:endParaRPr lang="zh-CN" altLang="en-US" noProof="0" dirty="0"/>
          </a:p>
          <a:p>
            <a:pPr lvl="7" rtl="0"/>
            <a:r>
              <a:rPr lang="zh-CN" altLang="en-US" noProof="0" dirty="0"/>
              <a:t>第八级</a:t>
            </a:r>
            <a:endParaRPr lang="zh-CN" altLang="en-US" noProof="0" dirty="0"/>
          </a:p>
          <a:p>
            <a:pPr lvl="8" rtl="0"/>
            <a:r>
              <a:rPr lang="zh-CN" altLang="en-US" noProof="0" dirty="0"/>
              <a:t>第九级</a:t>
            </a:r>
            <a:endParaRPr lang="zh-CN" altLang="en-US" noProof="0" dirty="0"/>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dirty="0" smtClean="0"/>
            </a:fld>
            <a:r>
              <a:rPr lang="zh-CN" altLang="en-US" dirty="0"/>
              <a:t>​</a:t>
            </a:r>
            <a:endParaRPr lang="zh-CN" altLang="en-US" dirty="0"/>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fld>
            <a:endParaRPr lang="zh-CN" altLang="en-US" noProof="0" dirty="0"/>
          </a:p>
        </p:txBody>
      </p:sp>
      <p:grpSp>
        <p:nvGrpSpPr>
          <p:cNvPr id="15" name="组 14"/>
          <p:cNvGrpSpPr/>
          <p:nvPr/>
        </p:nvGrpSpPr>
        <p:grpSpPr>
          <a:xfrm>
            <a:off x="1103376" y="1219201"/>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6.jpeg"/><Relationship Id="rId1" Type="http://schemas.openxmlformats.org/officeDocument/2006/relationships/image" Target="../media/image25.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8.jpeg"/><Relationship Id="rId1" Type="http://schemas.openxmlformats.org/officeDocument/2006/relationships/image" Target="../media/image27.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9.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jpe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2.jpeg"/><Relationship Id="rId1" Type="http://schemas.openxmlformats.org/officeDocument/2006/relationships/image" Target="../media/image31.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3.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jpe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5.jpeg"/><Relationship Id="rId1" Type="http://schemas.openxmlformats.org/officeDocument/2006/relationships/image" Target="../media/image3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jpeg"/></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39.jpeg"/><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image" Target="../media/image36.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47.png"/><Relationship Id="rId7" Type="http://schemas.openxmlformats.org/officeDocument/2006/relationships/image" Target="../media/image46.png"/><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7.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8.png"/><Relationship Id="rId1" Type="http://schemas.openxmlformats.org/officeDocument/2006/relationships/image" Target="../media/image30.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jpeg"/><Relationship Id="rId1" Type="http://schemas.openxmlformats.org/officeDocument/2006/relationships/image" Target="../media/image4.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0.png"/><Relationship Id="rId1" Type="http://schemas.openxmlformats.org/officeDocument/2006/relationships/image" Target="../media/image49.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1.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2.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4.png"/><Relationship Id="rId1" Type="http://schemas.openxmlformats.org/officeDocument/2006/relationships/image" Target="../media/image5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jpe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5.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7.jpeg"/><Relationship Id="rId1" Type="http://schemas.openxmlformats.org/officeDocument/2006/relationships/image" Target="../media/image5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312420" y="1926590"/>
            <a:ext cx="6465570" cy="2219960"/>
          </a:xfrm>
        </p:spPr>
        <p:txBody>
          <a:bodyPr rtlCol="0" anchor="ctr"/>
          <a:lstStyle/>
          <a:p>
            <a:pPr rtl="0">
              <a:lnSpc>
                <a:spcPct val="110000"/>
              </a:lnSpc>
            </a:pPr>
            <a:r>
              <a:rPr lang="en-US" altLang="zh-CN" sz="3600" dirty="0"/>
              <a:t>              </a:t>
            </a:r>
            <a:r>
              <a:rPr lang="zh-CN" altLang="en-US" sz="3600" b="1" dirty="0"/>
              <a:t>毛泽东思想和</a:t>
            </a:r>
            <a:br>
              <a:rPr lang="zh-CN" altLang="en-US" sz="3600" b="1" dirty="0"/>
            </a:br>
            <a:r>
              <a:rPr lang="zh-CN" altLang="en-US" sz="3600" b="1" dirty="0"/>
              <a:t>中国特色社会主义理论体系概论</a:t>
            </a:r>
            <a:endParaRPr lang="zh-CN" altLang="en-US" sz="3600" b="1"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a:xfrm>
            <a:off x="1500505" y="4404995"/>
            <a:ext cx="3723005" cy="529590"/>
          </a:xfrm>
        </p:spPr>
        <p:txBody>
          <a:bodyPr rtlCol="0">
            <a:normAutofit lnSpcReduction="10000"/>
          </a:bodyPr>
          <a:lstStyle/>
          <a:p>
            <a:pPr rtl="0"/>
            <a:r>
              <a:rPr lang="zh-CN" altLang="en-US" dirty="0">
                <a:latin typeface="微软雅黑" panose="020B0503020204020204" pitchFamily="34" charset="-122"/>
                <a:ea typeface="微软雅黑" panose="020B0503020204020204" pitchFamily="34" charset="-122"/>
              </a:rPr>
              <a:t>      </a:t>
            </a:r>
            <a:r>
              <a:rPr lang="zh-CN" altLang="en-US" sz="3200" b="1" dirty="0">
                <a:latin typeface="楷体" panose="02010609060101010101" charset="-122"/>
                <a:ea typeface="楷体" panose="02010609060101010101" charset="-122"/>
              </a:rPr>
              <a:t>任课老师：赵  茜</a:t>
            </a:r>
            <a:endParaRPr lang="zh-CN" altLang="en-US" sz="3200" b="1" dirty="0">
              <a:latin typeface="楷体" panose="02010609060101010101" charset="-122"/>
              <a:ea typeface="楷体" panose="02010609060101010101"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1" cstate="print">
            <a:extLst>
              <a:ext uri="{28A0092B-C50C-407E-A947-70E740481C1C}">
                <a14:useLocalDpi xmlns:a14="http://schemas.microsoft.com/office/drawing/2010/main" val="0"/>
              </a:ext>
            </a:extLst>
          </a:blip>
          <a:srcRect l="8890" r="8890"/>
          <a:stretch>
            <a:fillRect/>
          </a:stretch>
        </p:blipFill>
        <p:spPr>
          <a:xfrm>
            <a:off x="7102475" y="1310640"/>
            <a:ext cx="5089525" cy="4208780"/>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1.</a:t>
            </a:r>
            <a:r>
              <a:rPr lang="zh-CN" altLang="en-US" dirty="0" smtClean="0"/>
              <a:t>1 为什么</a:t>
            </a:r>
            <a:r>
              <a:rPr lang="zh-CN" altLang="en-US" dirty="0"/>
              <a:t>说新民主主义社会是一个过渡性的社会？</a:t>
            </a:r>
            <a:endParaRPr lang="zh-CN" altLang="en-US" dirty="0"/>
          </a:p>
        </p:txBody>
      </p:sp>
      <p:sp>
        <p:nvSpPr>
          <p:cNvPr id="9" name="TextBox 3"/>
          <p:cNvSpPr txBox="1"/>
          <p:nvPr/>
        </p:nvSpPr>
        <p:spPr>
          <a:xfrm>
            <a:off x="1423670" y="2185035"/>
            <a:ext cx="9043670" cy="1529715"/>
          </a:xfrm>
          <a:prstGeom prst="rect">
            <a:avLst/>
          </a:prstGeom>
          <a:noFill/>
          <a:ln w="28575" cmpd="sng">
            <a:noFill/>
            <a:prstDash val="solid"/>
          </a:ln>
        </p:spPr>
        <p:txBody>
          <a:bodyPr wrap="square" rtlCol="0">
            <a:spAutoFit/>
          </a:bodyPr>
          <a:lstStyle/>
          <a:p>
            <a:pPr>
              <a:lnSpc>
                <a:spcPct val="130000"/>
              </a:lnSpc>
            </a:pPr>
            <a:r>
              <a:rPr lang="en-US" altLang="zh-CN" sz="2400" dirty="0">
                <a:solidFill>
                  <a:schemeClr val="tx2"/>
                </a:solidFill>
              </a:rPr>
              <a:t>    </a:t>
            </a:r>
            <a:r>
              <a:rPr lang="zh-CN" altLang="en-US" sz="2400" dirty="0">
                <a:solidFill>
                  <a:schemeClr val="tx2"/>
                </a:solidFill>
                <a:ea typeface="宋体" panose="02010600030101010101" pitchFamily="2" charset="-122"/>
              </a:rPr>
              <a:t>一般而言，从中华人民共和国成立到社会主义改造基本完成，是我国从新民主主义到社会主义的过渡时期，这一时期，我国社会的性质是新民主主义社会。</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1.</a:t>
            </a:r>
            <a:r>
              <a:rPr lang="zh-CN" altLang="en-US" dirty="0" smtClean="0"/>
              <a:t> 1 为什么</a:t>
            </a:r>
            <a:r>
              <a:rPr lang="zh-CN" altLang="en-US" dirty="0"/>
              <a:t>说新民主主义社会是一个过渡性的社会？</a:t>
            </a:r>
            <a:endParaRPr lang="zh-CN" altLang="en-US" dirty="0"/>
          </a:p>
        </p:txBody>
      </p:sp>
      <p:sp>
        <p:nvSpPr>
          <p:cNvPr id="9" name="TextBox 3"/>
          <p:cNvSpPr txBox="1"/>
          <p:nvPr/>
        </p:nvSpPr>
        <p:spPr>
          <a:xfrm>
            <a:off x="4544695" y="1463040"/>
            <a:ext cx="2813685" cy="570865"/>
          </a:xfrm>
          <a:prstGeom prst="rect">
            <a:avLst/>
          </a:prstGeom>
          <a:noFill/>
          <a:ln w="28575" cmpd="sng">
            <a:noFill/>
            <a:prstDash val="solid"/>
          </a:ln>
        </p:spPr>
        <p:txBody>
          <a:bodyPr wrap="square" rtlCol="0">
            <a:spAutoFit/>
          </a:bodyPr>
          <a:lstStyle/>
          <a:p>
            <a:pPr>
              <a:lnSpc>
                <a:spcPct val="130000"/>
              </a:lnSpc>
            </a:pPr>
            <a:r>
              <a:rPr lang="en-US" altLang="zh-CN" sz="2400" dirty="0">
                <a:solidFill>
                  <a:schemeClr val="tx2"/>
                </a:solidFill>
              </a:rPr>
              <a:t>  </a:t>
            </a:r>
            <a:r>
              <a:rPr lang="zh-CN" altLang="en-US" sz="2400" dirty="0">
                <a:solidFill>
                  <a:schemeClr val="tx2"/>
                </a:solidFill>
                <a:ea typeface="宋体" panose="02010600030101010101" pitchFamily="2" charset="-122"/>
              </a:rPr>
              <a:t>新民主主义社会</a:t>
            </a:r>
            <a:endParaRPr lang="zh-CN" altLang="en-US" sz="2400" dirty="0">
              <a:solidFill>
                <a:schemeClr val="tx2"/>
              </a:solidFill>
              <a:ea typeface="宋体" panose="02010600030101010101" pitchFamily="2" charset="-122"/>
            </a:endParaRPr>
          </a:p>
        </p:txBody>
      </p:sp>
      <p:sp>
        <p:nvSpPr>
          <p:cNvPr id="2" name="TextBox 3"/>
          <p:cNvSpPr txBox="1"/>
          <p:nvPr/>
        </p:nvSpPr>
        <p:spPr>
          <a:xfrm>
            <a:off x="1888490" y="2124075"/>
            <a:ext cx="2813685" cy="570865"/>
          </a:xfrm>
          <a:prstGeom prst="rect">
            <a:avLst/>
          </a:prstGeom>
          <a:noFill/>
          <a:ln w="28575" cmpd="sng">
            <a:noFill/>
            <a:prstDash val="solid"/>
          </a:ln>
        </p:spPr>
        <p:txBody>
          <a:bodyPr wrap="square" rtlCol="0">
            <a:spAutoFit/>
          </a:bodyPr>
          <a:lstStyle/>
          <a:p>
            <a:pPr>
              <a:lnSpc>
                <a:spcPct val="130000"/>
              </a:lnSpc>
            </a:pPr>
            <a:r>
              <a:rPr lang="en-US" altLang="zh-CN" sz="2400" dirty="0">
                <a:solidFill>
                  <a:schemeClr val="tx2"/>
                </a:solidFill>
              </a:rPr>
              <a:t> </a:t>
            </a:r>
            <a:r>
              <a:rPr lang="zh-CN" altLang="en-US" sz="2400" dirty="0">
                <a:solidFill>
                  <a:schemeClr val="tx2"/>
                </a:solidFill>
                <a:ea typeface="宋体" panose="02010600030101010101" pitchFamily="2" charset="-122"/>
              </a:rPr>
              <a:t>官僚资本主义经济</a:t>
            </a:r>
            <a:endParaRPr lang="zh-CN" altLang="en-US" sz="2400" dirty="0">
              <a:solidFill>
                <a:schemeClr val="tx2"/>
              </a:solidFill>
              <a:ea typeface="宋体" panose="02010600030101010101" pitchFamily="2" charset="-122"/>
            </a:endParaRPr>
          </a:p>
        </p:txBody>
      </p:sp>
      <p:sp>
        <p:nvSpPr>
          <p:cNvPr id="3" name="TextBox 3"/>
          <p:cNvSpPr txBox="1"/>
          <p:nvPr/>
        </p:nvSpPr>
        <p:spPr>
          <a:xfrm>
            <a:off x="7139305" y="2112010"/>
            <a:ext cx="2813685" cy="570865"/>
          </a:xfrm>
          <a:prstGeom prst="rect">
            <a:avLst/>
          </a:prstGeom>
          <a:noFill/>
          <a:ln w="28575" cmpd="sng">
            <a:noFill/>
            <a:prstDash val="solid"/>
          </a:ln>
        </p:spPr>
        <p:txBody>
          <a:bodyPr wrap="square" rtlCol="0">
            <a:spAutoFit/>
          </a:bodyPr>
          <a:lstStyle/>
          <a:p>
            <a:pPr>
              <a:lnSpc>
                <a:spcPct val="130000"/>
              </a:lnSpc>
            </a:pPr>
            <a:r>
              <a:rPr lang="en-US" altLang="zh-CN" sz="2400" dirty="0">
                <a:solidFill>
                  <a:schemeClr val="tx2"/>
                </a:solidFill>
              </a:rPr>
              <a:t> </a:t>
            </a:r>
            <a:r>
              <a:rPr lang="zh-CN" altLang="en-US" sz="2400" dirty="0">
                <a:solidFill>
                  <a:schemeClr val="tx2"/>
                </a:solidFill>
                <a:ea typeface="宋体" panose="02010600030101010101" pitchFamily="2" charset="-122"/>
              </a:rPr>
              <a:t>封建地主经济</a:t>
            </a:r>
            <a:endParaRPr lang="zh-CN" altLang="en-US" sz="2400" dirty="0">
              <a:solidFill>
                <a:schemeClr val="tx2"/>
              </a:solidFill>
              <a:ea typeface="宋体" panose="02010600030101010101" pitchFamily="2" charset="-122"/>
            </a:endParaRPr>
          </a:p>
        </p:txBody>
      </p:sp>
      <p:sp>
        <p:nvSpPr>
          <p:cNvPr id="5" name="文本框 4"/>
          <p:cNvSpPr txBox="1"/>
          <p:nvPr/>
        </p:nvSpPr>
        <p:spPr>
          <a:xfrm>
            <a:off x="3100070" y="1699895"/>
            <a:ext cx="774065" cy="1198880"/>
          </a:xfrm>
          <a:prstGeom prst="rect">
            <a:avLst/>
          </a:prstGeom>
          <a:noFill/>
        </p:spPr>
        <p:txBody>
          <a:bodyPr wrap="square" rtlCol="0" anchor="t">
            <a:spAutoFit/>
          </a:bodyPr>
          <a:lstStyle/>
          <a:p>
            <a:r>
              <a:rPr lang="zh-CN" altLang="en-US" sz="7200">
                <a:solidFill>
                  <a:srgbClr val="FF0000"/>
                </a:solidFill>
                <a:latin typeface="Arial" panose="020B0604020202020204" pitchFamily="34" charset="0"/>
              </a:rPr>
              <a:t>×</a:t>
            </a:r>
            <a:endParaRPr lang="zh-CN" altLang="en-US" sz="7200">
              <a:solidFill>
                <a:srgbClr val="FF0000"/>
              </a:solidFill>
              <a:latin typeface="Arial" panose="020B0604020202020204" pitchFamily="34" charset="0"/>
            </a:endParaRPr>
          </a:p>
        </p:txBody>
      </p:sp>
      <p:sp>
        <p:nvSpPr>
          <p:cNvPr id="6" name="文本框 5"/>
          <p:cNvSpPr txBox="1"/>
          <p:nvPr/>
        </p:nvSpPr>
        <p:spPr>
          <a:xfrm>
            <a:off x="7959725" y="1699895"/>
            <a:ext cx="774065" cy="1198880"/>
          </a:xfrm>
          <a:prstGeom prst="rect">
            <a:avLst/>
          </a:prstGeom>
          <a:noFill/>
        </p:spPr>
        <p:txBody>
          <a:bodyPr wrap="square" rtlCol="0" anchor="t">
            <a:spAutoFit/>
          </a:bodyPr>
          <a:lstStyle/>
          <a:p>
            <a:r>
              <a:rPr lang="zh-CN" altLang="en-US" sz="7200">
                <a:solidFill>
                  <a:srgbClr val="FF0000"/>
                </a:solidFill>
                <a:latin typeface="Arial" panose="020B0604020202020204" pitchFamily="34" charset="0"/>
              </a:rPr>
              <a:t>×</a:t>
            </a:r>
            <a:endParaRPr lang="zh-CN" altLang="en-US" sz="7200">
              <a:solidFill>
                <a:srgbClr val="FF0000"/>
              </a:solidFill>
              <a:latin typeface="Arial" panose="020B0604020202020204" pitchFamily="34" charset="0"/>
            </a:endParaRPr>
          </a:p>
        </p:txBody>
      </p:sp>
      <p:sp>
        <p:nvSpPr>
          <p:cNvPr id="7" name="TextBox 3"/>
          <p:cNvSpPr txBox="1"/>
          <p:nvPr/>
        </p:nvSpPr>
        <p:spPr>
          <a:xfrm>
            <a:off x="712470" y="2997200"/>
            <a:ext cx="3161665" cy="491490"/>
          </a:xfrm>
          <a:prstGeom prst="rect">
            <a:avLst/>
          </a:prstGeom>
          <a:noFill/>
          <a:ln w="28575" cmpd="sng">
            <a:solidFill>
              <a:srgbClr val="D13D55"/>
            </a:solidFill>
            <a:prstDash val="solid"/>
          </a:ln>
        </p:spPr>
        <p:txBody>
          <a:bodyPr wrap="square" rtlCol="0">
            <a:spAutoFit/>
          </a:bodyPr>
          <a:lstStyle/>
          <a:p>
            <a:pPr>
              <a:lnSpc>
                <a:spcPct val="130000"/>
              </a:lnSpc>
            </a:pPr>
            <a:r>
              <a:rPr lang="zh-CN" altLang="en-US" sz="2000" dirty="0">
                <a:solidFill>
                  <a:schemeClr val="tx2"/>
                </a:solidFill>
                <a:ea typeface="宋体" panose="02010600030101010101" pitchFamily="2" charset="-122"/>
              </a:rPr>
              <a:t>社会主义性质的国营经济</a:t>
            </a:r>
            <a:endParaRPr lang="zh-CN" altLang="en-US" sz="2000" dirty="0">
              <a:solidFill>
                <a:schemeClr val="tx2"/>
              </a:solidFill>
              <a:ea typeface="宋体" panose="02010600030101010101" pitchFamily="2" charset="-122"/>
            </a:endParaRPr>
          </a:p>
        </p:txBody>
      </p:sp>
      <p:sp>
        <p:nvSpPr>
          <p:cNvPr id="8" name="TextBox 3"/>
          <p:cNvSpPr txBox="1"/>
          <p:nvPr/>
        </p:nvSpPr>
        <p:spPr>
          <a:xfrm>
            <a:off x="4175125" y="2997200"/>
            <a:ext cx="3552190" cy="491490"/>
          </a:xfrm>
          <a:prstGeom prst="rect">
            <a:avLst/>
          </a:prstGeom>
          <a:noFill/>
          <a:ln w="28575" cmpd="sng">
            <a:solidFill>
              <a:srgbClr val="D13D55"/>
            </a:solidFill>
            <a:prstDash val="solid"/>
          </a:ln>
        </p:spPr>
        <p:txBody>
          <a:bodyPr wrap="square" rtlCol="0">
            <a:spAutoFit/>
          </a:bodyPr>
          <a:lstStyle/>
          <a:p>
            <a:pPr>
              <a:lnSpc>
                <a:spcPct val="130000"/>
              </a:lnSpc>
            </a:pPr>
            <a:r>
              <a:rPr lang="zh-CN" altLang="en-US" sz="2000" dirty="0">
                <a:solidFill>
                  <a:schemeClr val="tx2"/>
                </a:solidFill>
                <a:ea typeface="宋体" panose="02010600030101010101" pitchFamily="2" charset="-122"/>
              </a:rPr>
              <a:t>半社会主义性质的合作社经济</a:t>
            </a:r>
            <a:endParaRPr lang="zh-CN" altLang="en-US" sz="2000" dirty="0">
              <a:solidFill>
                <a:schemeClr val="tx2"/>
              </a:solidFill>
              <a:ea typeface="宋体" panose="02010600030101010101" pitchFamily="2" charset="-122"/>
            </a:endParaRPr>
          </a:p>
        </p:txBody>
      </p:sp>
      <p:sp>
        <p:nvSpPr>
          <p:cNvPr id="10" name="TextBox 3"/>
          <p:cNvSpPr txBox="1"/>
          <p:nvPr/>
        </p:nvSpPr>
        <p:spPr>
          <a:xfrm>
            <a:off x="8073390" y="2997200"/>
            <a:ext cx="3241675" cy="491490"/>
          </a:xfrm>
          <a:prstGeom prst="rect">
            <a:avLst/>
          </a:prstGeom>
          <a:noFill/>
          <a:ln w="28575" cmpd="sng">
            <a:solidFill>
              <a:srgbClr val="D13D55"/>
            </a:solidFill>
            <a:prstDash val="solid"/>
          </a:ln>
        </p:spPr>
        <p:txBody>
          <a:bodyPr wrap="square" rtlCol="0">
            <a:spAutoFit/>
          </a:bodyPr>
          <a:lstStyle/>
          <a:p>
            <a:pPr>
              <a:lnSpc>
                <a:spcPct val="130000"/>
              </a:lnSpc>
            </a:pPr>
            <a:r>
              <a:rPr lang="zh-CN" altLang="en-US" sz="2000" dirty="0">
                <a:solidFill>
                  <a:schemeClr val="tx2"/>
                </a:solidFill>
                <a:ea typeface="宋体" panose="02010600030101010101" pitchFamily="2" charset="-122"/>
              </a:rPr>
              <a:t>农民和手工业者的个体经济</a:t>
            </a:r>
            <a:endParaRPr lang="zh-CN" altLang="en-US" sz="2000" dirty="0">
              <a:solidFill>
                <a:schemeClr val="tx2"/>
              </a:solidFill>
              <a:ea typeface="宋体" panose="02010600030101010101" pitchFamily="2" charset="-122"/>
            </a:endParaRPr>
          </a:p>
        </p:txBody>
      </p:sp>
      <p:sp>
        <p:nvSpPr>
          <p:cNvPr id="11" name="TextBox 3"/>
          <p:cNvSpPr txBox="1"/>
          <p:nvPr/>
        </p:nvSpPr>
        <p:spPr>
          <a:xfrm>
            <a:off x="6809740" y="3719195"/>
            <a:ext cx="2462530" cy="491490"/>
          </a:xfrm>
          <a:prstGeom prst="rect">
            <a:avLst/>
          </a:prstGeom>
          <a:noFill/>
          <a:ln w="28575" cmpd="sng">
            <a:solidFill>
              <a:srgbClr val="D13D55"/>
            </a:solidFill>
            <a:prstDash val="solid"/>
          </a:ln>
        </p:spPr>
        <p:txBody>
          <a:bodyPr wrap="square" rtlCol="0">
            <a:spAutoFit/>
          </a:bodyPr>
          <a:lstStyle/>
          <a:p>
            <a:pPr>
              <a:lnSpc>
                <a:spcPct val="130000"/>
              </a:lnSpc>
            </a:pPr>
            <a:r>
              <a:rPr lang="zh-CN" altLang="en-US" sz="2000" dirty="0">
                <a:solidFill>
                  <a:schemeClr val="tx2"/>
                </a:solidFill>
                <a:ea typeface="宋体" panose="02010600030101010101" pitchFamily="2" charset="-122"/>
              </a:rPr>
              <a:t>国家资本主义经济</a:t>
            </a:r>
            <a:endParaRPr lang="zh-CN" altLang="en-US" sz="2000" dirty="0">
              <a:solidFill>
                <a:schemeClr val="tx2"/>
              </a:solidFill>
              <a:ea typeface="宋体" panose="02010600030101010101" pitchFamily="2" charset="-122"/>
            </a:endParaRPr>
          </a:p>
        </p:txBody>
      </p:sp>
      <p:sp>
        <p:nvSpPr>
          <p:cNvPr id="12" name="TextBox 3"/>
          <p:cNvSpPr txBox="1"/>
          <p:nvPr/>
        </p:nvSpPr>
        <p:spPr>
          <a:xfrm>
            <a:off x="2745740" y="3719195"/>
            <a:ext cx="2298700" cy="491490"/>
          </a:xfrm>
          <a:prstGeom prst="rect">
            <a:avLst/>
          </a:prstGeom>
          <a:noFill/>
          <a:ln w="28575" cmpd="sng">
            <a:solidFill>
              <a:srgbClr val="D13D55"/>
            </a:solidFill>
            <a:prstDash val="solid"/>
          </a:ln>
        </p:spPr>
        <p:txBody>
          <a:bodyPr wrap="square" rtlCol="0">
            <a:spAutoFit/>
          </a:bodyPr>
          <a:lstStyle/>
          <a:p>
            <a:pPr>
              <a:lnSpc>
                <a:spcPct val="130000"/>
              </a:lnSpc>
            </a:pPr>
            <a:r>
              <a:rPr lang="zh-CN" altLang="en-US" sz="2000" dirty="0">
                <a:solidFill>
                  <a:schemeClr val="tx2"/>
                </a:solidFill>
                <a:ea typeface="宋体" panose="02010600030101010101" pitchFamily="2" charset="-122"/>
              </a:rPr>
              <a:t>私人资本主义经济</a:t>
            </a:r>
            <a:endParaRPr lang="zh-CN" altLang="en-US" sz="2000" dirty="0">
              <a:solidFill>
                <a:schemeClr val="tx2"/>
              </a:solidFill>
              <a:ea typeface="宋体" panose="02010600030101010101" pitchFamily="2" charset="-122"/>
            </a:endParaRPr>
          </a:p>
        </p:txBody>
      </p:sp>
      <p:cxnSp>
        <p:nvCxnSpPr>
          <p:cNvPr id="13" name="直接箭头连接符 12"/>
          <p:cNvCxnSpPr/>
          <p:nvPr/>
        </p:nvCxnSpPr>
        <p:spPr>
          <a:xfrm flipH="1">
            <a:off x="5923915" y="3616325"/>
            <a:ext cx="29210" cy="132397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14" name="TextBox 3"/>
          <p:cNvSpPr txBox="1"/>
          <p:nvPr/>
        </p:nvSpPr>
        <p:spPr>
          <a:xfrm>
            <a:off x="2380615" y="5164455"/>
            <a:ext cx="7149465" cy="570865"/>
          </a:xfrm>
          <a:prstGeom prst="rect">
            <a:avLst/>
          </a:prstGeom>
          <a:noFill/>
          <a:ln w="28575" cmpd="sng">
            <a:solidFill>
              <a:srgbClr val="D13D55"/>
            </a:solidFill>
            <a:prstDash val="solid"/>
          </a:ln>
        </p:spPr>
        <p:txBody>
          <a:bodyPr wrap="square" rtlCol="0">
            <a:spAutoFit/>
          </a:bodyPr>
          <a:lstStyle/>
          <a:p>
            <a:pPr>
              <a:lnSpc>
                <a:spcPct val="130000"/>
              </a:lnSpc>
            </a:pPr>
            <a:r>
              <a:rPr lang="en-US" altLang="zh-CN" sz="24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rPr>
              <a:t>工人阶级、农民阶级、小资产阶级、民族资产阶级</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linds(horizontal)">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 grpId="0" bldLvl="0" animBg="1"/>
      <p:bldP spid="3" grpId="0" bldLvl="0" animBg="1"/>
      <p:bldP spid="5" grpId="0"/>
      <p:bldP spid="6" grpId="0"/>
      <p:bldP spid="7" grpId="0" bldLvl="0" animBg="1"/>
      <p:bldP spid="8" grpId="0" bldLvl="0" animBg="1"/>
      <p:bldP spid="10" grpId="0" bldLvl="0" animBg="1"/>
      <p:bldP spid="11" grpId="0" bldLvl="0" animBg="1"/>
      <p:bldP spid="12" grpId="0" bldLvl="0" animBg="1"/>
      <p:bldP spid="1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1.</a:t>
            </a:r>
            <a:r>
              <a:rPr lang="zh-CN" altLang="en-US" dirty="0" smtClean="0"/>
              <a:t> 1 为什么</a:t>
            </a:r>
            <a:r>
              <a:rPr lang="zh-CN" altLang="en-US" dirty="0"/>
              <a:t>说新民主主义社会是一个过渡性的社会？</a:t>
            </a:r>
            <a:endParaRPr lang="zh-CN" altLang="en-US" dirty="0"/>
          </a:p>
        </p:txBody>
      </p:sp>
      <p:sp>
        <p:nvSpPr>
          <p:cNvPr id="9" name="TextBox 3"/>
          <p:cNvSpPr txBox="1"/>
          <p:nvPr/>
        </p:nvSpPr>
        <p:spPr>
          <a:xfrm>
            <a:off x="1290955" y="1512570"/>
            <a:ext cx="9610090" cy="4407535"/>
          </a:xfrm>
          <a:prstGeom prst="rect">
            <a:avLst/>
          </a:prstGeom>
          <a:noFill/>
          <a:ln w="28575" cmpd="sng">
            <a:noFill/>
            <a:prstDash val="solid"/>
          </a:ln>
        </p:spPr>
        <p:txBody>
          <a:bodyPr wrap="square" rtlCol="0">
            <a:spAutoFit/>
          </a:bodyPr>
          <a:lstStyle/>
          <a:p>
            <a:pPr>
              <a:lnSpc>
                <a:spcPct val="130000"/>
              </a:lnSpc>
            </a:pPr>
            <a:r>
              <a:rPr lang="en-US" altLang="zh-CN" sz="2400" dirty="0">
                <a:solidFill>
                  <a:schemeClr val="tx2"/>
                </a:solidFill>
              </a:rPr>
              <a:t>    </a:t>
            </a:r>
            <a:r>
              <a:rPr sz="2400" dirty="0">
                <a:solidFill>
                  <a:schemeClr val="tx2"/>
                </a:solidFill>
              </a:rPr>
              <a:t>在当时的中国，随着土地改革的基本完成，无产阶级和资产阶级的矛盾逐步成为国内的主要矛盾，而解决这一矛盾必然使中国社会实现向社会主义的转变</a:t>
            </a:r>
            <a:r>
              <a:rPr lang="zh-CN" sz="2400" dirty="0">
                <a:solidFill>
                  <a:schemeClr val="tx2"/>
                </a:solidFill>
                <a:ea typeface="宋体" panose="02010600030101010101" pitchFamily="2" charset="-122"/>
              </a:rPr>
              <a:t>。</a:t>
            </a:r>
            <a:endParaRPr lang="zh-CN" sz="2400" dirty="0">
              <a:solidFill>
                <a:schemeClr val="tx2"/>
              </a:solidFill>
              <a:ea typeface="宋体" panose="02010600030101010101" pitchFamily="2" charset="-122"/>
            </a:endParaRPr>
          </a:p>
          <a:p>
            <a:pPr>
              <a:lnSpc>
                <a:spcPct val="130000"/>
              </a:lnSpc>
            </a:pPr>
            <a:r>
              <a:rPr lang="zh-CN" sz="2400" dirty="0">
                <a:solidFill>
                  <a:schemeClr val="tx2"/>
                </a:solidFill>
                <a:ea typeface="宋体" panose="02010600030101010101" pitchFamily="2" charset="-122"/>
              </a:rPr>
              <a:t>    </a:t>
            </a:r>
            <a:r>
              <a:rPr sz="2400" dirty="0">
                <a:solidFill>
                  <a:schemeClr val="tx2"/>
                </a:solidFill>
              </a:rPr>
              <a:t>可见，新民主主义社会既不是资本主义社会，因为工人阶级及其政党在政治上处于领导地位</a:t>
            </a:r>
            <a:r>
              <a:rPr lang="zh-CN" sz="2400" dirty="0">
                <a:solidFill>
                  <a:schemeClr val="tx2"/>
                </a:solidFill>
                <a:ea typeface="宋体" panose="02010600030101010101" pitchFamily="2" charset="-122"/>
              </a:rPr>
              <a:t>；</a:t>
            </a:r>
            <a:r>
              <a:rPr sz="2400" dirty="0">
                <a:solidFill>
                  <a:schemeClr val="tx2"/>
                </a:solidFill>
              </a:rPr>
              <a:t>新民主主义社会也不是社会主义社会，因为公有制经济还未在国民经济中占据统治地位</a:t>
            </a:r>
            <a:r>
              <a:rPr lang="zh-CN" sz="2400" dirty="0">
                <a:solidFill>
                  <a:schemeClr val="tx2"/>
                </a:solidFill>
                <a:ea typeface="宋体" panose="02010600030101010101" pitchFamily="2" charset="-122"/>
              </a:rPr>
              <a:t>。</a:t>
            </a:r>
            <a:r>
              <a:rPr sz="2400" dirty="0">
                <a:solidFill>
                  <a:schemeClr val="tx2"/>
                </a:solidFill>
              </a:rPr>
              <a:t>因此，新民主主义社会不是一个独立的社会形态，而是一个过渡性的社会，它的前途不是社会主义就是资本主义，而在中国共产党的领导之下它的前途只能是社会主义。</a:t>
            </a:r>
            <a:endParaRPr sz="2400"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1.</a:t>
            </a:r>
            <a:r>
              <a:rPr lang="zh-CN" altLang="en-US" dirty="0" smtClean="0"/>
              <a:t> 2 党</a:t>
            </a:r>
            <a:r>
              <a:rPr lang="zh-CN" altLang="en-US" dirty="0"/>
              <a:t>对如何过渡到社会主义认识的转变</a:t>
            </a:r>
            <a:endParaRPr lang="zh-CN" altLang="en-US" dirty="0"/>
          </a:p>
        </p:txBody>
      </p:sp>
      <p:sp>
        <p:nvSpPr>
          <p:cNvPr id="9" name="TextBox 3"/>
          <p:cNvSpPr txBox="1"/>
          <p:nvPr/>
        </p:nvSpPr>
        <p:spPr>
          <a:xfrm>
            <a:off x="1289050" y="2287905"/>
            <a:ext cx="3184525" cy="570865"/>
          </a:xfrm>
          <a:prstGeom prst="rect">
            <a:avLst/>
          </a:prstGeom>
          <a:noFill/>
          <a:ln w="28575" cmpd="sng">
            <a:noFill/>
            <a:prstDash val="solid"/>
          </a:ln>
        </p:spPr>
        <p:txBody>
          <a:bodyPr wrap="square" rtlCol="0">
            <a:spAutoFit/>
          </a:bodyPr>
          <a:lstStyle/>
          <a:p>
            <a:pPr>
              <a:lnSpc>
                <a:spcPct val="130000"/>
              </a:lnSpc>
            </a:pPr>
            <a:r>
              <a:rPr lang="en-US" altLang="zh-CN" sz="2400" dirty="0">
                <a:solidFill>
                  <a:schemeClr val="tx2"/>
                </a:solidFill>
              </a:rPr>
              <a:t>   </a:t>
            </a:r>
            <a:r>
              <a:rPr sz="2400" dirty="0">
                <a:solidFill>
                  <a:schemeClr val="tx2"/>
                </a:solidFill>
              </a:rPr>
              <a:t>新民主主义社会</a:t>
            </a:r>
            <a:endParaRPr sz="2400" dirty="0">
              <a:solidFill>
                <a:schemeClr val="tx2"/>
              </a:solidFill>
            </a:endParaRPr>
          </a:p>
        </p:txBody>
      </p:sp>
      <p:sp>
        <p:nvSpPr>
          <p:cNvPr id="2" name="TextBox 3"/>
          <p:cNvSpPr txBox="1"/>
          <p:nvPr/>
        </p:nvSpPr>
        <p:spPr>
          <a:xfrm>
            <a:off x="6953885" y="2287905"/>
            <a:ext cx="3184525" cy="570865"/>
          </a:xfrm>
          <a:prstGeom prst="rect">
            <a:avLst/>
          </a:prstGeom>
          <a:noFill/>
          <a:ln w="28575" cmpd="sng">
            <a:noFill/>
            <a:prstDash val="solid"/>
          </a:ln>
        </p:spPr>
        <p:txBody>
          <a:bodyPr wrap="square" rtlCol="0">
            <a:spAutoFit/>
          </a:bodyPr>
          <a:lstStyle/>
          <a:p>
            <a:pPr>
              <a:lnSpc>
                <a:spcPct val="130000"/>
              </a:lnSpc>
            </a:pPr>
            <a:r>
              <a:rPr lang="en-US" altLang="zh-CN" sz="2400" dirty="0">
                <a:solidFill>
                  <a:schemeClr val="tx2"/>
                </a:solidFill>
              </a:rPr>
              <a:t>   </a:t>
            </a:r>
            <a:r>
              <a:rPr lang="zh-CN" altLang="en-US" sz="2400" dirty="0">
                <a:solidFill>
                  <a:schemeClr val="tx2"/>
                </a:solidFill>
                <a:ea typeface="宋体" panose="02010600030101010101" pitchFamily="2" charset="-122"/>
              </a:rPr>
              <a:t>社会</a:t>
            </a:r>
            <a:r>
              <a:rPr sz="2400" dirty="0">
                <a:solidFill>
                  <a:schemeClr val="tx2"/>
                </a:solidFill>
              </a:rPr>
              <a:t>主义社会</a:t>
            </a:r>
            <a:endParaRPr sz="2400" dirty="0">
              <a:solidFill>
                <a:schemeClr val="tx2"/>
              </a:solidFill>
            </a:endParaRPr>
          </a:p>
        </p:txBody>
      </p:sp>
      <p:cxnSp>
        <p:nvCxnSpPr>
          <p:cNvPr id="13" name="直接箭头连接符 12"/>
          <p:cNvCxnSpPr/>
          <p:nvPr/>
        </p:nvCxnSpPr>
        <p:spPr>
          <a:xfrm>
            <a:off x="4802505" y="2572385"/>
            <a:ext cx="1647825" cy="190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3" name="TextBox 3"/>
          <p:cNvSpPr txBox="1"/>
          <p:nvPr/>
        </p:nvSpPr>
        <p:spPr>
          <a:xfrm>
            <a:off x="4034790" y="3143250"/>
            <a:ext cx="3184525" cy="570865"/>
          </a:xfrm>
          <a:prstGeom prst="rect">
            <a:avLst/>
          </a:prstGeom>
          <a:noFill/>
          <a:ln w="28575" cmpd="sng">
            <a:noFill/>
            <a:prstDash val="solid"/>
          </a:ln>
        </p:spPr>
        <p:txBody>
          <a:bodyPr wrap="square" rtlCol="0">
            <a:spAutoFit/>
          </a:bodyPr>
          <a:lstStyle/>
          <a:p>
            <a:pPr>
              <a:lnSpc>
                <a:spcPct val="130000"/>
              </a:lnSpc>
            </a:pPr>
            <a:r>
              <a:rPr lang="en-US" altLang="zh-CN" sz="2400" dirty="0">
                <a:solidFill>
                  <a:schemeClr val="tx2"/>
                </a:solidFill>
              </a:rPr>
              <a:t>     </a:t>
            </a:r>
            <a:r>
              <a:rPr lang="zh-CN" altLang="en-US" sz="2400" dirty="0">
                <a:solidFill>
                  <a:schemeClr val="tx2"/>
                </a:solidFill>
                <a:ea typeface="宋体" panose="02010600030101010101" pitchFamily="2" charset="-122"/>
              </a:rPr>
              <a:t>何时过渡？</a:t>
            </a:r>
            <a:endParaRPr lang="zh-CN" altLang="en-US" sz="2400" dirty="0">
              <a:solidFill>
                <a:schemeClr val="tx2"/>
              </a:solidFill>
              <a:ea typeface="宋体" panose="02010600030101010101" pitchFamily="2" charset="-122"/>
            </a:endParaRPr>
          </a:p>
        </p:txBody>
      </p:sp>
      <p:sp>
        <p:nvSpPr>
          <p:cNvPr id="5" name="TextBox 3"/>
          <p:cNvSpPr txBox="1"/>
          <p:nvPr/>
        </p:nvSpPr>
        <p:spPr>
          <a:xfrm>
            <a:off x="4034155" y="3886835"/>
            <a:ext cx="3184525" cy="570865"/>
          </a:xfrm>
          <a:prstGeom prst="rect">
            <a:avLst/>
          </a:prstGeom>
          <a:noFill/>
          <a:ln w="28575" cmpd="sng">
            <a:noFill/>
            <a:prstDash val="solid"/>
          </a:ln>
        </p:spPr>
        <p:txBody>
          <a:bodyPr wrap="square" rtlCol="0">
            <a:spAutoFit/>
          </a:bodyPr>
          <a:lstStyle/>
          <a:p>
            <a:pPr>
              <a:lnSpc>
                <a:spcPct val="130000"/>
              </a:lnSpc>
            </a:pPr>
            <a:r>
              <a:rPr lang="en-US" altLang="zh-CN" sz="2400" dirty="0">
                <a:solidFill>
                  <a:schemeClr val="tx2"/>
                </a:solidFill>
              </a:rPr>
              <a:t>     </a:t>
            </a:r>
            <a:r>
              <a:rPr lang="zh-CN" altLang="en-US" sz="2400" dirty="0">
                <a:solidFill>
                  <a:schemeClr val="tx2"/>
                </a:solidFill>
                <a:ea typeface="宋体" panose="02010600030101010101" pitchFamily="2" charset="-122"/>
              </a:rPr>
              <a:t>如何过渡？</a:t>
            </a:r>
            <a:endParaRPr sz="2400" dirty="0">
              <a:solidFill>
                <a:schemeClr val="tx2"/>
              </a:solidFill>
            </a:endParaRPr>
          </a:p>
        </p:txBody>
      </p:sp>
      <p:sp>
        <p:nvSpPr>
          <p:cNvPr id="6" name="TextBox 3"/>
          <p:cNvSpPr txBox="1"/>
          <p:nvPr/>
        </p:nvSpPr>
        <p:spPr>
          <a:xfrm>
            <a:off x="4034155" y="4730750"/>
            <a:ext cx="3184525" cy="570865"/>
          </a:xfrm>
          <a:prstGeom prst="rect">
            <a:avLst/>
          </a:prstGeom>
          <a:noFill/>
          <a:ln w="28575" cmpd="sng">
            <a:noFill/>
            <a:prstDash val="solid"/>
          </a:ln>
        </p:spPr>
        <p:txBody>
          <a:bodyPr wrap="square" rtlCol="0">
            <a:spAutoFit/>
          </a:bodyPr>
          <a:lstStyle/>
          <a:p>
            <a:pPr>
              <a:lnSpc>
                <a:spcPct val="130000"/>
              </a:lnSpc>
            </a:pPr>
            <a:r>
              <a:rPr lang="en-US" altLang="zh-CN" sz="2400" dirty="0">
                <a:solidFill>
                  <a:schemeClr val="tx2"/>
                </a:solidFill>
              </a:rPr>
              <a:t>       </a:t>
            </a:r>
            <a:r>
              <a:rPr sz="2400" dirty="0">
                <a:solidFill>
                  <a:schemeClr val="tx2"/>
                </a:solidFill>
                <a:latin typeface="Arial" panose="020B0604020202020204" pitchFamily="34" charset="0"/>
              </a:rPr>
              <a:t>……</a:t>
            </a:r>
            <a:endParaRPr sz="2400" dirty="0">
              <a:solidFill>
                <a:schemeClr val="tx2"/>
              </a:solidFill>
              <a:latin typeface="Arial" panose="020B0604020202020204" pitchFamily="34" charset="0"/>
            </a:endParaRPr>
          </a:p>
        </p:txBody>
      </p:sp>
      <p:sp>
        <p:nvSpPr>
          <p:cNvPr id="7" name="TextBox 3"/>
          <p:cNvSpPr txBox="1"/>
          <p:nvPr/>
        </p:nvSpPr>
        <p:spPr>
          <a:xfrm>
            <a:off x="1751330" y="1402715"/>
            <a:ext cx="7750810" cy="570865"/>
          </a:xfrm>
          <a:prstGeom prst="rect">
            <a:avLst/>
          </a:prstGeom>
          <a:noFill/>
          <a:ln w="28575" cmpd="sng">
            <a:solidFill>
              <a:srgbClr val="D13D55"/>
            </a:solidFill>
            <a:prstDash val="solid"/>
          </a:ln>
        </p:spPr>
        <p:txBody>
          <a:bodyPr wrap="square" rtlCol="0">
            <a:spAutoFit/>
          </a:bodyPr>
          <a:lstStyle/>
          <a:p>
            <a:pPr>
              <a:lnSpc>
                <a:spcPct val="130000"/>
              </a:lnSpc>
            </a:pPr>
            <a:r>
              <a:rPr lang="zh-CN" altLang="en-US" sz="2400" dirty="0">
                <a:solidFill>
                  <a:schemeClr val="tx2"/>
                </a:solidFill>
                <a:ea typeface="宋体" panose="02010600030101010101" pitchFamily="2" charset="-122"/>
              </a:rPr>
              <a:t>第二个问题：</a:t>
            </a:r>
            <a:r>
              <a:rPr lang="zh-CN" altLang="en-US" sz="2400" dirty="0">
                <a:solidFill>
                  <a:schemeClr val="tx2"/>
                </a:solidFill>
                <a:ea typeface="宋体" panose="02010600030101010101" pitchFamily="2" charset="-122"/>
                <a:sym typeface="+mn-ea"/>
              </a:rPr>
              <a:t>党对如何过渡到社会主义认识的转变</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 grpId="0" bldLvl="0" animBg="1"/>
      <p:bldP spid="3" grpId="0" bldLvl="0" animBg="1"/>
      <p:bldP spid="5" grpId="0" bldLvl="0" animBg="1"/>
      <p:bldP spid="6" grpId="0" bldLvl="0" animBg="1"/>
      <p:bldP spid="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1.</a:t>
            </a:r>
            <a:r>
              <a:rPr lang="zh-CN" altLang="en-US" dirty="0" smtClean="0"/>
              <a:t> 2 党</a:t>
            </a:r>
            <a:r>
              <a:rPr lang="zh-CN" altLang="en-US" dirty="0"/>
              <a:t>对如何过渡到社会主义认识的转变</a:t>
            </a:r>
            <a:endParaRPr lang="zh-CN" altLang="en-US" dirty="0"/>
          </a:p>
        </p:txBody>
      </p:sp>
      <p:sp>
        <p:nvSpPr>
          <p:cNvPr id="9" name="TextBox 3"/>
          <p:cNvSpPr txBox="1"/>
          <p:nvPr/>
        </p:nvSpPr>
        <p:spPr>
          <a:xfrm>
            <a:off x="550545" y="1466215"/>
            <a:ext cx="2169160" cy="534035"/>
          </a:xfrm>
          <a:prstGeom prst="rect">
            <a:avLst/>
          </a:prstGeom>
          <a:noFill/>
          <a:ln w="28575" cmpd="sng">
            <a:solidFill>
              <a:srgbClr val="D13D55"/>
            </a:solidFill>
            <a:prstDash val="solid"/>
          </a:ln>
        </p:spPr>
        <p:txBody>
          <a:bodyPr wrap="square" rtlCol="0">
            <a:spAutoFit/>
          </a:bodyPr>
          <a:lstStyle/>
          <a:p>
            <a:pPr>
              <a:lnSpc>
                <a:spcPct val="120000"/>
              </a:lnSpc>
            </a:pPr>
            <a:r>
              <a:rPr lang="en-US" altLang="zh-CN" sz="2400" dirty="0">
                <a:solidFill>
                  <a:schemeClr val="tx2"/>
                </a:solidFill>
              </a:rPr>
              <a:t>  </a:t>
            </a:r>
            <a:r>
              <a:rPr lang="zh-CN" altLang="en-US" sz="2400" dirty="0">
                <a:solidFill>
                  <a:schemeClr val="tx2"/>
                </a:solidFill>
                <a:ea typeface="宋体" panose="02010600030101010101" pitchFamily="2" charset="-122"/>
              </a:rPr>
              <a:t>建国初期</a:t>
            </a:r>
            <a:endParaRPr lang="zh-CN" altLang="en-US" sz="2400" dirty="0">
              <a:solidFill>
                <a:schemeClr val="tx2"/>
              </a:solidFill>
              <a:ea typeface="宋体" panose="02010600030101010101" pitchFamily="2" charset="-122"/>
            </a:endParaRPr>
          </a:p>
        </p:txBody>
      </p:sp>
      <p:cxnSp>
        <p:nvCxnSpPr>
          <p:cNvPr id="13" name="直接箭头连接符 12"/>
          <p:cNvCxnSpPr/>
          <p:nvPr/>
        </p:nvCxnSpPr>
        <p:spPr>
          <a:xfrm>
            <a:off x="6168390" y="2247265"/>
            <a:ext cx="779145" cy="190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7" name="TextBox 3"/>
          <p:cNvSpPr txBox="1"/>
          <p:nvPr/>
        </p:nvSpPr>
        <p:spPr>
          <a:xfrm>
            <a:off x="2975610" y="1759585"/>
            <a:ext cx="3184525" cy="977265"/>
          </a:xfrm>
          <a:prstGeom prst="rect">
            <a:avLst/>
          </a:prstGeom>
          <a:noFill/>
          <a:ln w="28575" cmpd="sng">
            <a:noFill/>
            <a:prstDash val="solid"/>
          </a:ln>
        </p:spPr>
        <p:txBody>
          <a:bodyPr wrap="square" rtlCol="0">
            <a:spAutoFit/>
          </a:bodyPr>
          <a:lstStyle/>
          <a:p>
            <a:pPr>
              <a:lnSpc>
                <a:spcPct val="120000"/>
              </a:lnSpc>
            </a:pPr>
            <a:r>
              <a:rPr lang="zh-CN" sz="2400" dirty="0">
                <a:solidFill>
                  <a:schemeClr val="tx2"/>
                </a:solidFill>
                <a:ea typeface="宋体" panose="02010600030101010101" pitchFamily="2" charset="-122"/>
              </a:rPr>
              <a:t>先</a:t>
            </a:r>
            <a:r>
              <a:rPr sz="2400" dirty="0">
                <a:solidFill>
                  <a:schemeClr val="tx2"/>
                </a:solidFill>
              </a:rPr>
              <a:t>用三个五年计划的时间搞工业化建设</a:t>
            </a:r>
            <a:endParaRPr sz="2400" dirty="0">
              <a:solidFill>
                <a:schemeClr val="tx2"/>
              </a:solidFill>
            </a:endParaRPr>
          </a:p>
        </p:txBody>
      </p:sp>
      <p:sp>
        <p:nvSpPr>
          <p:cNvPr id="8" name="TextBox 3"/>
          <p:cNvSpPr txBox="1"/>
          <p:nvPr/>
        </p:nvSpPr>
        <p:spPr>
          <a:xfrm>
            <a:off x="6947535" y="1962785"/>
            <a:ext cx="3184525" cy="570865"/>
          </a:xfrm>
          <a:prstGeom prst="rect">
            <a:avLst/>
          </a:prstGeom>
          <a:noFill/>
          <a:ln w="28575" cmpd="sng">
            <a:noFill/>
            <a:prstDash val="solid"/>
          </a:ln>
        </p:spPr>
        <p:txBody>
          <a:bodyPr wrap="square" rtlCol="0">
            <a:spAutoFit/>
          </a:bodyPr>
          <a:lstStyle/>
          <a:p>
            <a:pPr>
              <a:lnSpc>
                <a:spcPct val="130000"/>
              </a:lnSpc>
            </a:pPr>
            <a:r>
              <a:rPr lang="en-US" altLang="zh-CN" sz="2400" dirty="0">
                <a:solidFill>
                  <a:schemeClr val="tx2"/>
                </a:solidFill>
              </a:rPr>
              <a:t>   </a:t>
            </a:r>
            <a:r>
              <a:rPr lang="zh-CN" altLang="en-US" sz="2400" dirty="0">
                <a:solidFill>
                  <a:schemeClr val="tx2"/>
                </a:solidFill>
                <a:ea typeface="宋体" panose="02010600030101010101" pitchFamily="2" charset="-122"/>
              </a:rPr>
              <a:t>社会</a:t>
            </a:r>
            <a:r>
              <a:rPr sz="2400" dirty="0">
                <a:solidFill>
                  <a:schemeClr val="tx2"/>
                </a:solidFill>
              </a:rPr>
              <a:t>主义社会</a:t>
            </a:r>
            <a:endParaRPr sz="2400" dirty="0">
              <a:solidFill>
                <a:schemeClr val="tx2"/>
              </a:solidFill>
            </a:endParaRPr>
          </a:p>
        </p:txBody>
      </p:sp>
      <p:sp>
        <p:nvSpPr>
          <p:cNvPr id="10" name="TextBox 3"/>
          <p:cNvSpPr txBox="1"/>
          <p:nvPr/>
        </p:nvSpPr>
        <p:spPr>
          <a:xfrm>
            <a:off x="1403350" y="2929890"/>
            <a:ext cx="3184525" cy="570865"/>
          </a:xfrm>
          <a:prstGeom prst="rect">
            <a:avLst/>
          </a:prstGeom>
          <a:noFill/>
          <a:ln w="28575" cmpd="sng">
            <a:noFill/>
            <a:prstDash val="solid"/>
          </a:ln>
        </p:spPr>
        <p:txBody>
          <a:bodyPr wrap="square" rtlCol="0">
            <a:spAutoFit/>
          </a:bodyPr>
          <a:lstStyle/>
          <a:p>
            <a:pPr>
              <a:lnSpc>
                <a:spcPct val="130000"/>
              </a:lnSpc>
            </a:pPr>
            <a:r>
              <a:rPr lang="en-US" altLang="zh-CN" sz="2400" dirty="0">
                <a:solidFill>
                  <a:schemeClr val="tx2"/>
                </a:solidFill>
              </a:rPr>
              <a:t>   </a:t>
            </a:r>
            <a:r>
              <a:rPr sz="2400" dirty="0">
                <a:solidFill>
                  <a:schemeClr val="tx2"/>
                </a:solidFill>
              </a:rPr>
              <a:t>过渡时间</a:t>
            </a:r>
            <a:endParaRPr sz="2400" dirty="0">
              <a:solidFill>
                <a:schemeClr val="tx2"/>
              </a:solidFill>
            </a:endParaRPr>
          </a:p>
        </p:txBody>
      </p:sp>
      <p:sp>
        <p:nvSpPr>
          <p:cNvPr id="11" name="TextBox 3"/>
          <p:cNvSpPr txBox="1"/>
          <p:nvPr/>
        </p:nvSpPr>
        <p:spPr>
          <a:xfrm>
            <a:off x="1403350" y="3774440"/>
            <a:ext cx="2046605" cy="570865"/>
          </a:xfrm>
          <a:prstGeom prst="rect">
            <a:avLst/>
          </a:prstGeom>
          <a:noFill/>
          <a:ln w="28575" cmpd="sng">
            <a:noFill/>
            <a:prstDash val="solid"/>
          </a:ln>
        </p:spPr>
        <p:txBody>
          <a:bodyPr wrap="square" rtlCol="0">
            <a:spAutoFit/>
          </a:bodyPr>
          <a:lstStyle/>
          <a:p>
            <a:pPr>
              <a:lnSpc>
                <a:spcPct val="130000"/>
              </a:lnSpc>
            </a:pPr>
            <a:r>
              <a:rPr lang="en-US" altLang="zh-CN" sz="2400" dirty="0">
                <a:solidFill>
                  <a:schemeClr val="tx2"/>
                </a:solidFill>
              </a:rPr>
              <a:t>   </a:t>
            </a:r>
            <a:r>
              <a:rPr sz="2400" dirty="0">
                <a:solidFill>
                  <a:schemeClr val="tx2"/>
                </a:solidFill>
              </a:rPr>
              <a:t>转变条件</a:t>
            </a:r>
            <a:endParaRPr sz="2400" dirty="0">
              <a:solidFill>
                <a:schemeClr val="tx2"/>
              </a:solidFill>
            </a:endParaRPr>
          </a:p>
        </p:txBody>
      </p:sp>
      <p:sp>
        <p:nvSpPr>
          <p:cNvPr id="12" name="TextBox 3"/>
          <p:cNvSpPr txBox="1"/>
          <p:nvPr/>
        </p:nvSpPr>
        <p:spPr>
          <a:xfrm>
            <a:off x="1598295" y="4797425"/>
            <a:ext cx="1961515" cy="570865"/>
          </a:xfrm>
          <a:prstGeom prst="rect">
            <a:avLst/>
          </a:prstGeom>
          <a:noFill/>
          <a:ln w="28575" cmpd="sng">
            <a:noFill/>
            <a:prstDash val="solid"/>
          </a:ln>
        </p:spPr>
        <p:txBody>
          <a:bodyPr wrap="square" rtlCol="0">
            <a:spAutoFit/>
          </a:bodyPr>
          <a:lstStyle/>
          <a:p>
            <a:pPr>
              <a:lnSpc>
                <a:spcPct val="130000"/>
              </a:lnSpc>
            </a:pPr>
            <a:r>
              <a:rPr lang="en-US" sz="2400" dirty="0">
                <a:solidFill>
                  <a:schemeClr val="tx2"/>
                </a:solidFill>
              </a:rPr>
              <a:t> </a:t>
            </a:r>
            <a:r>
              <a:rPr sz="2400" dirty="0">
                <a:solidFill>
                  <a:schemeClr val="tx2"/>
                </a:solidFill>
              </a:rPr>
              <a:t>步骤和方法</a:t>
            </a:r>
            <a:endParaRPr sz="2400" dirty="0">
              <a:solidFill>
                <a:schemeClr val="tx2"/>
              </a:solidFill>
            </a:endParaRPr>
          </a:p>
        </p:txBody>
      </p:sp>
      <p:sp>
        <p:nvSpPr>
          <p:cNvPr id="14" name="TextBox 3"/>
          <p:cNvSpPr txBox="1"/>
          <p:nvPr/>
        </p:nvSpPr>
        <p:spPr>
          <a:xfrm>
            <a:off x="3879215" y="4558030"/>
            <a:ext cx="2536190" cy="1050290"/>
          </a:xfrm>
          <a:prstGeom prst="rect">
            <a:avLst/>
          </a:prstGeom>
          <a:noFill/>
          <a:ln w="28575" cmpd="sng">
            <a:noFill/>
            <a:prstDash val="solid"/>
          </a:ln>
        </p:spPr>
        <p:txBody>
          <a:bodyPr wrap="square" rtlCol="0">
            <a:spAutoFit/>
          </a:bodyPr>
          <a:lstStyle/>
          <a:p>
            <a:pPr>
              <a:lnSpc>
                <a:spcPct val="130000"/>
              </a:lnSpc>
            </a:pPr>
            <a:r>
              <a:rPr sz="2400" dirty="0">
                <a:solidFill>
                  <a:schemeClr val="tx2"/>
                </a:solidFill>
              </a:rPr>
              <a:t>工业发展了</a:t>
            </a:r>
            <a:endParaRPr sz="2400" dirty="0">
              <a:solidFill>
                <a:schemeClr val="tx2"/>
              </a:solidFill>
            </a:endParaRPr>
          </a:p>
          <a:p>
            <a:pPr>
              <a:lnSpc>
                <a:spcPct val="130000"/>
              </a:lnSpc>
            </a:pPr>
            <a:r>
              <a:rPr sz="2400" dirty="0">
                <a:solidFill>
                  <a:schemeClr val="tx2"/>
                </a:solidFill>
              </a:rPr>
              <a:t>国营经济壮大了</a:t>
            </a:r>
            <a:endParaRPr sz="2400" dirty="0">
              <a:solidFill>
                <a:schemeClr val="tx2"/>
              </a:solidFill>
            </a:endParaRPr>
          </a:p>
        </p:txBody>
      </p:sp>
      <p:sp>
        <p:nvSpPr>
          <p:cNvPr id="15" name="TextBox 3"/>
          <p:cNvSpPr txBox="1"/>
          <p:nvPr/>
        </p:nvSpPr>
        <p:spPr>
          <a:xfrm>
            <a:off x="6797040" y="2929890"/>
            <a:ext cx="4639945" cy="570865"/>
          </a:xfrm>
          <a:prstGeom prst="rect">
            <a:avLst/>
          </a:prstGeom>
          <a:noFill/>
          <a:ln w="28575" cmpd="sng">
            <a:noFill/>
            <a:prstDash val="solid"/>
          </a:ln>
        </p:spPr>
        <p:txBody>
          <a:bodyPr wrap="square" rtlCol="0">
            <a:spAutoFit/>
          </a:bodyPr>
          <a:lstStyle/>
          <a:p>
            <a:pPr>
              <a:lnSpc>
                <a:spcPct val="130000"/>
              </a:lnSpc>
            </a:pPr>
            <a:r>
              <a:rPr sz="2400" dirty="0">
                <a:solidFill>
                  <a:schemeClr val="tx2"/>
                </a:solidFill>
              </a:rPr>
              <a:t>新民主主义建设阶段</a:t>
            </a:r>
            <a:r>
              <a:rPr lang="zh-CN" sz="2400" dirty="0">
                <a:solidFill>
                  <a:schemeClr val="tx2"/>
                </a:solidFill>
                <a:ea typeface="宋体" panose="02010600030101010101" pitchFamily="2" charset="-122"/>
              </a:rPr>
              <a:t>（</a:t>
            </a:r>
            <a:r>
              <a:rPr lang="en-US" altLang="zh-CN" sz="2400" dirty="0">
                <a:solidFill>
                  <a:schemeClr val="tx2"/>
                </a:solidFill>
                <a:ea typeface="宋体" panose="02010600030101010101" pitchFamily="2" charset="-122"/>
              </a:rPr>
              <a:t>15</a:t>
            </a:r>
            <a:r>
              <a:rPr lang="zh-CN" altLang="en-US" sz="2400" dirty="0">
                <a:solidFill>
                  <a:schemeClr val="tx2"/>
                </a:solidFill>
                <a:ea typeface="宋体" panose="02010600030101010101" pitchFamily="2" charset="-122"/>
              </a:rPr>
              <a:t>－</a:t>
            </a:r>
            <a:r>
              <a:rPr lang="en-US" altLang="zh-CN" sz="2400" dirty="0">
                <a:solidFill>
                  <a:schemeClr val="tx2"/>
                </a:solidFill>
                <a:ea typeface="宋体" panose="02010600030101010101" pitchFamily="2" charset="-122"/>
              </a:rPr>
              <a:t>20</a:t>
            </a:r>
            <a:r>
              <a:rPr lang="zh-CN" altLang="en-US" sz="2400" dirty="0">
                <a:solidFill>
                  <a:schemeClr val="tx2"/>
                </a:solidFill>
                <a:ea typeface="宋体" panose="02010600030101010101" pitchFamily="2" charset="-122"/>
              </a:rPr>
              <a:t>年</a:t>
            </a:r>
            <a:r>
              <a:rPr lang="zh-CN" sz="2400" dirty="0">
                <a:solidFill>
                  <a:schemeClr val="tx2"/>
                </a:solidFill>
                <a:ea typeface="宋体" panose="02010600030101010101" pitchFamily="2" charset="-122"/>
              </a:rPr>
              <a:t>）</a:t>
            </a:r>
            <a:endParaRPr sz="2400" dirty="0">
              <a:solidFill>
                <a:schemeClr val="tx2"/>
              </a:solidFill>
            </a:endParaRPr>
          </a:p>
        </p:txBody>
      </p:sp>
      <p:sp>
        <p:nvSpPr>
          <p:cNvPr id="16" name="TextBox 3"/>
          <p:cNvSpPr txBox="1"/>
          <p:nvPr/>
        </p:nvSpPr>
        <p:spPr>
          <a:xfrm>
            <a:off x="6797040" y="3774440"/>
            <a:ext cx="4530725" cy="570865"/>
          </a:xfrm>
          <a:prstGeom prst="rect">
            <a:avLst/>
          </a:prstGeom>
          <a:noFill/>
          <a:ln w="28575" cmpd="sng">
            <a:noFill/>
            <a:prstDash val="solid"/>
          </a:ln>
        </p:spPr>
        <p:txBody>
          <a:bodyPr wrap="square" rtlCol="0">
            <a:spAutoFit/>
          </a:bodyPr>
          <a:lstStyle/>
          <a:p>
            <a:pPr>
              <a:lnSpc>
                <a:spcPct val="130000"/>
              </a:lnSpc>
            </a:pPr>
            <a:r>
              <a:rPr sz="2400" dirty="0">
                <a:solidFill>
                  <a:schemeClr val="tx2"/>
                </a:solidFill>
              </a:rPr>
              <a:t>私营工业国有化和农业集体化</a:t>
            </a:r>
            <a:endParaRPr sz="2400" dirty="0">
              <a:solidFill>
                <a:schemeClr val="tx2"/>
              </a:solidFill>
            </a:endParaRPr>
          </a:p>
        </p:txBody>
      </p:sp>
      <p:sp>
        <p:nvSpPr>
          <p:cNvPr id="17" name="TextBox 3"/>
          <p:cNvSpPr txBox="1"/>
          <p:nvPr/>
        </p:nvSpPr>
        <p:spPr>
          <a:xfrm>
            <a:off x="6852920" y="4558030"/>
            <a:ext cx="4199890" cy="1050290"/>
          </a:xfrm>
          <a:prstGeom prst="rect">
            <a:avLst/>
          </a:prstGeom>
          <a:noFill/>
          <a:ln w="28575" cmpd="sng">
            <a:noFill/>
            <a:prstDash val="solid"/>
          </a:ln>
        </p:spPr>
        <p:txBody>
          <a:bodyPr wrap="square" rtlCol="0">
            <a:spAutoFit/>
          </a:bodyPr>
          <a:lstStyle/>
          <a:p>
            <a:pPr>
              <a:lnSpc>
                <a:spcPct val="130000"/>
              </a:lnSpc>
            </a:pPr>
            <a:r>
              <a:rPr sz="2400" dirty="0">
                <a:solidFill>
                  <a:schemeClr val="tx2"/>
                </a:solidFill>
              </a:rPr>
              <a:t>资本主义工商业的国有化</a:t>
            </a:r>
            <a:endParaRPr sz="2400" dirty="0">
              <a:solidFill>
                <a:schemeClr val="tx2"/>
              </a:solidFill>
            </a:endParaRPr>
          </a:p>
          <a:p>
            <a:pPr>
              <a:lnSpc>
                <a:spcPct val="130000"/>
              </a:lnSpc>
            </a:pPr>
            <a:r>
              <a:rPr sz="2400" dirty="0">
                <a:solidFill>
                  <a:schemeClr val="tx2"/>
                </a:solidFill>
              </a:rPr>
              <a:t>个体农业的集体化</a:t>
            </a:r>
            <a:endParaRPr sz="2400" dirty="0">
              <a:solidFill>
                <a:schemeClr val="tx2"/>
              </a:solidFill>
            </a:endParaRPr>
          </a:p>
        </p:txBody>
      </p:sp>
      <p:sp>
        <p:nvSpPr>
          <p:cNvPr id="19" name="TextBox 3"/>
          <p:cNvSpPr txBox="1"/>
          <p:nvPr/>
        </p:nvSpPr>
        <p:spPr>
          <a:xfrm>
            <a:off x="3879215" y="3774440"/>
            <a:ext cx="1838325" cy="570865"/>
          </a:xfrm>
          <a:prstGeom prst="rect">
            <a:avLst/>
          </a:prstGeom>
          <a:noFill/>
          <a:ln w="28575" cmpd="sng">
            <a:noFill/>
            <a:prstDash val="solid"/>
          </a:ln>
        </p:spPr>
        <p:txBody>
          <a:bodyPr wrap="square" rtlCol="0">
            <a:spAutoFit/>
          </a:bodyPr>
          <a:lstStyle/>
          <a:p>
            <a:pPr>
              <a:lnSpc>
                <a:spcPct val="130000"/>
              </a:lnSpc>
            </a:pPr>
            <a:r>
              <a:rPr sz="2400" dirty="0">
                <a:solidFill>
                  <a:schemeClr val="tx2"/>
                </a:solidFill>
              </a:rPr>
              <a:t>国家工业化</a:t>
            </a:r>
            <a:endParaRPr sz="2400" dirty="0">
              <a:solidFill>
                <a:schemeClr val="tx2"/>
              </a:solidFill>
            </a:endParaRPr>
          </a:p>
        </p:txBody>
      </p:sp>
      <p:cxnSp>
        <p:nvCxnSpPr>
          <p:cNvPr id="21" name="直接箭头连接符 20"/>
          <p:cNvCxnSpPr/>
          <p:nvPr/>
        </p:nvCxnSpPr>
        <p:spPr>
          <a:xfrm>
            <a:off x="6348730" y="4053840"/>
            <a:ext cx="339090" cy="1206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6388100" y="5077460"/>
            <a:ext cx="339090" cy="1206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24" name="左大括号 23"/>
          <p:cNvSpPr/>
          <p:nvPr/>
        </p:nvSpPr>
        <p:spPr>
          <a:xfrm>
            <a:off x="1598295" y="3343275"/>
            <a:ext cx="142875" cy="1734185"/>
          </a:xfrm>
          <a:prstGeom prst="leftBrace">
            <a:avLst/>
          </a:prstGeom>
          <a:ln w="19050">
            <a:solidFill>
              <a:srgbClr val="D13D55"/>
            </a:solidFill>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sp>
        <p:nvSpPr>
          <p:cNvPr id="25" name="TextBox 3"/>
          <p:cNvSpPr txBox="1"/>
          <p:nvPr/>
        </p:nvSpPr>
        <p:spPr>
          <a:xfrm>
            <a:off x="935355" y="3168015"/>
            <a:ext cx="467995" cy="2084070"/>
          </a:xfrm>
          <a:prstGeom prst="rect">
            <a:avLst/>
          </a:prstGeom>
          <a:noFill/>
          <a:ln w="28575" cmpd="sng">
            <a:solidFill>
              <a:srgbClr val="D13D55"/>
            </a:solidFill>
            <a:prstDash val="solid"/>
          </a:ln>
        </p:spPr>
        <p:txBody>
          <a:bodyPr wrap="square" rtlCol="0">
            <a:spAutoFit/>
          </a:bodyPr>
          <a:lstStyle/>
          <a:p>
            <a:pPr>
              <a:lnSpc>
                <a:spcPct val="90000"/>
              </a:lnSpc>
            </a:pPr>
            <a:r>
              <a:rPr lang="zh-CN" sz="2400" dirty="0">
                <a:solidFill>
                  <a:schemeClr val="tx2"/>
                </a:solidFill>
                <a:ea typeface="宋体" panose="02010600030101010101" pitchFamily="2" charset="-122"/>
              </a:rPr>
              <a:t>先建设后过渡</a:t>
            </a:r>
            <a:endParaRPr lang="zh-CN"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blinds(horizontal)">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blinds(horizontal)">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7" grpId="0" bldLvl="0" animBg="1"/>
      <p:bldP spid="8" grpId="0" bldLvl="0" animBg="1"/>
      <p:bldP spid="10" grpId="0" bldLvl="0" animBg="1"/>
      <p:bldP spid="11" grpId="0" bldLvl="0" animBg="1"/>
      <p:bldP spid="12" grpId="0" bldLvl="0" animBg="1"/>
      <p:bldP spid="14" grpId="0" bldLvl="0" animBg="1"/>
      <p:bldP spid="15" grpId="0" bldLvl="0" animBg="1"/>
      <p:bldP spid="16" grpId="0" bldLvl="0" animBg="1"/>
      <p:bldP spid="17" grpId="0" bldLvl="0" animBg="1"/>
      <p:bldP spid="19" grpId="0" bldLvl="0" animBg="1"/>
      <p:bldP spid="24" grpId="0" animBg="1"/>
      <p:bldP spid="2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1.</a:t>
            </a:r>
            <a:r>
              <a:rPr lang="zh-CN" altLang="en-US" dirty="0" smtClean="0"/>
              <a:t> 2 党</a:t>
            </a:r>
            <a:r>
              <a:rPr lang="zh-CN" altLang="en-US" dirty="0"/>
              <a:t>对如何过渡到社会主义认识的转变</a:t>
            </a:r>
            <a:endParaRPr lang="zh-CN" altLang="en-US" dirty="0"/>
          </a:p>
        </p:txBody>
      </p:sp>
      <p:sp>
        <p:nvSpPr>
          <p:cNvPr id="25" name="TextBox 3"/>
          <p:cNvSpPr txBox="1"/>
          <p:nvPr/>
        </p:nvSpPr>
        <p:spPr>
          <a:xfrm>
            <a:off x="1089660" y="1748155"/>
            <a:ext cx="1219835" cy="398780"/>
          </a:xfrm>
          <a:prstGeom prst="rect">
            <a:avLst/>
          </a:prstGeom>
          <a:noFill/>
          <a:ln w="28575" cmpd="sng">
            <a:solidFill>
              <a:srgbClr val="D13D55"/>
            </a:solidFill>
            <a:prstDash val="solid"/>
          </a:ln>
        </p:spPr>
        <p:txBody>
          <a:bodyPr wrap="square" rtlCol="0">
            <a:spAutoFit/>
          </a:bodyPr>
          <a:lstStyle/>
          <a:p>
            <a:pPr>
              <a:lnSpc>
                <a:spcPct val="100000"/>
              </a:lnSpc>
            </a:pPr>
            <a:r>
              <a:rPr lang="zh-CN" sz="2000" dirty="0">
                <a:solidFill>
                  <a:schemeClr val="tx2"/>
                </a:solidFill>
                <a:ea typeface="宋体" panose="02010600030101010101" pitchFamily="2" charset="-122"/>
              </a:rPr>
              <a:t>主要矛盾</a:t>
            </a:r>
            <a:endParaRPr lang="zh-CN" sz="2000" dirty="0">
              <a:solidFill>
                <a:schemeClr val="tx2"/>
              </a:solidFill>
              <a:ea typeface="宋体" panose="02010600030101010101" pitchFamily="2" charset="-122"/>
            </a:endParaRPr>
          </a:p>
        </p:txBody>
      </p:sp>
      <p:cxnSp>
        <p:nvCxnSpPr>
          <p:cNvPr id="13" name="直接箭头连接符 12"/>
          <p:cNvCxnSpPr/>
          <p:nvPr/>
        </p:nvCxnSpPr>
        <p:spPr>
          <a:xfrm>
            <a:off x="2471420" y="1947545"/>
            <a:ext cx="779145" cy="190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2" name="TextBox 3"/>
          <p:cNvSpPr txBox="1"/>
          <p:nvPr/>
        </p:nvSpPr>
        <p:spPr>
          <a:xfrm>
            <a:off x="3526155" y="1550670"/>
            <a:ext cx="2516505" cy="398780"/>
          </a:xfrm>
          <a:prstGeom prst="rect">
            <a:avLst/>
          </a:prstGeom>
          <a:noFill/>
          <a:ln w="28575" cmpd="sng">
            <a:solidFill>
              <a:srgbClr val="D13D55"/>
            </a:solidFill>
            <a:prstDash val="solid"/>
          </a:ln>
        </p:spPr>
        <p:txBody>
          <a:bodyPr wrap="square" rtlCol="0">
            <a:spAutoFit/>
          </a:bodyPr>
          <a:lstStyle/>
          <a:p>
            <a:pPr>
              <a:lnSpc>
                <a:spcPct val="100000"/>
              </a:lnSpc>
            </a:pPr>
            <a:r>
              <a:rPr lang="zh-CN" sz="2000" dirty="0">
                <a:solidFill>
                  <a:schemeClr val="tx2"/>
                </a:solidFill>
                <a:ea typeface="宋体" panose="02010600030101010101" pitchFamily="2" charset="-122"/>
              </a:rPr>
              <a:t>帝国主义与中华民族</a:t>
            </a:r>
            <a:endParaRPr lang="zh-CN" sz="2000" dirty="0">
              <a:solidFill>
                <a:schemeClr val="tx2"/>
              </a:solidFill>
              <a:ea typeface="宋体" panose="02010600030101010101" pitchFamily="2" charset="-122"/>
            </a:endParaRPr>
          </a:p>
        </p:txBody>
      </p:sp>
      <p:sp>
        <p:nvSpPr>
          <p:cNvPr id="3" name="TextBox 3"/>
          <p:cNvSpPr txBox="1"/>
          <p:nvPr/>
        </p:nvSpPr>
        <p:spPr>
          <a:xfrm>
            <a:off x="3526155" y="2067560"/>
            <a:ext cx="2516505" cy="398780"/>
          </a:xfrm>
          <a:prstGeom prst="rect">
            <a:avLst/>
          </a:prstGeom>
          <a:noFill/>
          <a:ln w="28575" cmpd="sng">
            <a:solidFill>
              <a:srgbClr val="D13D55"/>
            </a:solidFill>
            <a:prstDash val="solid"/>
          </a:ln>
        </p:spPr>
        <p:txBody>
          <a:bodyPr wrap="square" rtlCol="0">
            <a:spAutoFit/>
          </a:bodyPr>
          <a:lstStyle/>
          <a:p>
            <a:pPr>
              <a:lnSpc>
                <a:spcPct val="100000"/>
              </a:lnSpc>
            </a:pPr>
            <a:r>
              <a:rPr lang="zh-CN" sz="2000" dirty="0">
                <a:solidFill>
                  <a:schemeClr val="tx2"/>
                </a:solidFill>
                <a:ea typeface="宋体" panose="02010600030101010101" pitchFamily="2" charset="-122"/>
              </a:rPr>
              <a:t>封建主义与人民大众</a:t>
            </a:r>
            <a:endParaRPr lang="zh-CN" sz="2000" dirty="0">
              <a:solidFill>
                <a:schemeClr val="tx2"/>
              </a:solidFill>
              <a:ea typeface="宋体" panose="02010600030101010101" pitchFamily="2" charset="-122"/>
            </a:endParaRPr>
          </a:p>
        </p:txBody>
      </p:sp>
      <p:cxnSp>
        <p:nvCxnSpPr>
          <p:cNvPr id="5" name="直接箭头连接符 4"/>
          <p:cNvCxnSpPr/>
          <p:nvPr/>
        </p:nvCxnSpPr>
        <p:spPr>
          <a:xfrm>
            <a:off x="6302375" y="1949450"/>
            <a:ext cx="779145" cy="190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6" name="TextBox 3"/>
          <p:cNvSpPr txBox="1"/>
          <p:nvPr/>
        </p:nvSpPr>
        <p:spPr>
          <a:xfrm>
            <a:off x="7223125" y="1597025"/>
            <a:ext cx="3847465" cy="706755"/>
          </a:xfrm>
          <a:prstGeom prst="rect">
            <a:avLst/>
          </a:prstGeom>
          <a:noFill/>
          <a:ln w="28575" cmpd="sng">
            <a:solidFill>
              <a:srgbClr val="D13D55"/>
            </a:solidFill>
            <a:prstDash val="solid"/>
          </a:ln>
        </p:spPr>
        <p:txBody>
          <a:bodyPr wrap="square" rtlCol="0">
            <a:spAutoFit/>
          </a:bodyPr>
          <a:lstStyle/>
          <a:p>
            <a:pPr>
              <a:lnSpc>
                <a:spcPct val="100000"/>
              </a:lnSpc>
            </a:pPr>
            <a:r>
              <a:rPr lang="zh-CN" sz="2000" dirty="0">
                <a:solidFill>
                  <a:schemeClr val="tx2"/>
                </a:solidFill>
                <a:ea typeface="宋体" panose="02010600030101010101" pitchFamily="2" charset="-122"/>
              </a:rPr>
              <a:t>人民大众与地主阶级、国民党残余势力和帝国主义</a:t>
            </a:r>
            <a:endParaRPr lang="zh-CN" sz="2000" dirty="0">
              <a:solidFill>
                <a:schemeClr val="tx2"/>
              </a:solidFill>
              <a:ea typeface="宋体" panose="02010600030101010101" pitchFamily="2" charset="-122"/>
            </a:endParaRPr>
          </a:p>
        </p:txBody>
      </p:sp>
      <p:sp>
        <p:nvSpPr>
          <p:cNvPr id="7" name="TextBox 3"/>
          <p:cNvSpPr txBox="1"/>
          <p:nvPr/>
        </p:nvSpPr>
        <p:spPr>
          <a:xfrm>
            <a:off x="1089660" y="2800985"/>
            <a:ext cx="1219835" cy="398780"/>
          </a:xfrm>
          <a:prstGeom prst="rect">
            <a:avLst/>
          </a:prstGeom>
          <a:noFill/>
          <a:ln w="28575" cmpd="sng">
            <a:solidFill>
              <a:srgbClr val="D13D55"/>
            </a:solidFill>
            <a:prstDash val="solid"/>
          </a:ln>
        </p:spPr>
        <p:txBody>
          <a:bodyPr wrap="square" rtlCol="0">
            <a:spAutoFit/>
          </a:bodyPr>
          <a:lstStyle/>
          <a:p>
            <a:pPr>
              <a:lnSpc>
                <a:spcPct val="100000"/>
              </a:lnSpc>
            </a:pPr>
            <a:r>
              <a:rPr lang="zh-CN" sz="2000" dirty="0">
                <a:solidFill>
                  <a:schemeClr val="tx2"/>
                </a:solidFill>
                <a:ea typeface="宋体" panose="02010600030101010101" pitchFamily="2" charset="-122"/>
              </a:rPr>
              <a:t>主要任务</a:t>
            </a:r>
            <a:endParaRPr lang="zh-CN" sz="2000" dirty="0">
              <a:solidFill>
                <a:schemeClr val="tx2"/>
              </a:solidFill>
              <a:ea typeface="宋体" panose="02010600030101010101" pitchFamily="2" charset="-122"/>
            </a:endParaRPr>
          </a:p>
        </p:txBody>
      </p:sp>
      <p:cxnSp>
        <p:nvCxnSpPr>
          <p:cNvPr id="8" name="直接箭头连接符 7"/>
          <p:cNvCxnSpPr/>
          <p:nvPr/>
        </p:nvCxnSpPr>
        <p:spPr>
          <a:xfrm>
            <a:off x="2434590" y="2999105"/>
            <a:ext cx="779145" cy="190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9" name="TextBox 3"/>
          <p:cNvSpPr txBox="1"/>
          <p:nvPr/>
        </p:nvSpPr>
        <p:spPr>
          <a:xfrm>
            <a:off x="3526155" y="2800350"/>
            <a:ext cx="2516505" cy="398780"/>
          </a:xfrm>
          <a:prstGeom prst="rect">
            <a:avLst/>
          </a:prstGeom>
          <a:noFill/>
          <a:ln w="28575" cmpd="sng">
            <a:solidFill>
              <a:srgbClr val="D13D55"/>
            </a:solidFill>
            <a:prstDash val="solid"/>
          </a:ln>
        </p:spPr>
        <p:txBody>
          <a:bodyPr wrap="square" rtlCol="0">
            <a:spAutoFit/>
          </a:bodyPr>
          <a:lstStyle/>
          <a:p>
            <a:pPr>
              <a:lnSpc>
                <a:spcPct val="100000"/>
              </a:lnSpc>
            </a:pPr>
            <a:r>
              <a:rPr lang="en-US" altLang="zh-CN" sz="2000" dirty="0">
                <a:solidFill>
                  <a:schemeClr val="tx2"/>
                </a:solidFill>
                <a:ea typeface="宋体" panose="02010600030101010101" pitchFamily="2" charset="-122"/>
              </a:rPr>
              <a:t>    </a:t>
            </a:r>
            <a:r>
              <a:rPr lang="zh-CN" sz="2000" dirty="0">
                <a:solidFill>
                  <a:schemeClr val="tx2"/>
                </a:solidFill>
                <a:ea typeface="宋体" panose="02010600030101010101" pitchFamily="2" charset="-122"/>
              </a:rPr>
              <a:t>反帝、反封</a:t>
            </a:r>
            <a:endParaRPr lang="zh-CN" sz="2000" dirty="0">
              <a:solidFill>
                <a:schemeClr val="tx2"/>
              </a:solidFill>
              <a:ea typeface="宋体" panose="02010600030101010101" pitchFamily="2" charset="-122"/>
            </a:endParaRPr>
          </a:p>
        </p:txBody>
      </p:sp>
      <p:cxnSp>
        <p:nvCxnSpPr>
          <p:cNvPr id="14" name="直接箭头连接符 13"/>
          <p:cNvCxnSpPr/>
          <p:nvPr/>
        </p:nvCxnSpPr>
        <p:spPr>
          <a:xfrm>
            <a:off x="6277610" y="2997200"/>
            <a:ext cx="779145" cy="190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15" name="TextBox 3"/>
          <p:cNvSpPr txBox="1"/>
          <p:nvPr/>
        </p:nvSpPr>
        <p:spPr>
          <a:xfrm>
            <a:off x="7223125" y="2647315"/>
            <a:ext cx="3847465" cy="706755"/>
          </a:xfrm>
          <a:prstGeom prst="rect">
            <a:avLst/>
          </a:prstGeom>
          <a:noFill/>
          <a:ln w="28575" cmpd="sng">
            <a:solidFill>
              <a:srgbClr val="D13D55"/>
            </a:solidFill>
            <a:prstDash val="solid"/>
          </a:ln>
        </p:spPr>
        <p:txBody>
          <a:bodyPr wrap="square" rtlCol="0">
            <a:spAutoFit/>
          </a:bodyPr>
          <a:lstStyle/>
          <a:p>
            <a:pPr>
              <a:lnSpc>
                <a:spcPct val="100000"/>
              </a:lnSpc>
            </a:pPr>
            <a:r>
              <a:rPr lang="zh-CN" sz="2000" dirty="0">
                <a:solidFill>
                  <a:schemeClr val="tx2"/>
                </a:solidFill>
                <a:ea typeface="宋体" panose="02010600030101010101" pitchFamily="2" charset="-122"/>
              </a:rPr>
              <a:t>巩固人民民主政权，迅速恢复和发展国民经济</a:t>
            </a:r>
            <a:endParaRPr lang="zh-CN" sz="2000" dirty="0">
              <a:solidFill>
                <a:schemeClr val="tx2"/>
              </a:solidFill>
              <a:ea typeface="宋体" panose="02010600030101010101" pitchFamily="2" charset="-122"/>
            </a:endParaRPr>
          </a:p>
        </p:txBody>
      </p:sp>
      <p:sp>
        <p:nvSpPr>
          <p:cNvPr id="16" name="TextBox 3"/>
          <p:cNvSpPr txBox="1"/>
          <p:nvPr/>
        </p:nvSpPr>
        <p:spPr>
          <a:xfrm>
            <a:off x="1089660" y="3841750"/>
            <a:ext cx="1219835" cy="398780"/>
          </a:xfrm>
          <a:prstGeom prst="rect">
            <a:avLst/>
          </a:prstGeom>
          <a:noFill/>
          <a:ln w="28575" cmpd="sng">
            <a:solidFill>
              <a:srgbClr val="D13D55"/>
            </a:solidFill>
            <a:prstDash val="solid"/>
          </a:ln>
        </p:spPr>
        <p:txBody>
          <a:bodyPr wrap="square" rtlCol="0">
            <a:spAutoFit/>
          </a:bodyPr>
          <a:lstStyle/>
          <a:p>
            <a:pPr>
              <a:lnSpc>
                <a:spcPct val="100000"/>
              </a:lnSpc>
            </a:pPr>
            <a:r>
              <a:rPr lang="zh-CN" sz="2000" dirty="0">
                <a:solidFill>
                  <a:schemeClr val="tx2"/>
                </a:solidFill>
                <a:ea typeface="宋体" panose="02010600030101010101" pitchFamily="2" charset="-122"/>
              </a:rPr>
              <a:t>主要结论</a:t>
            </a:r>
            <a:endParaRPr lang="zh-CN" sz="2000" dirty="0">
              <a:solidFill>
                <a:schemeClr val="tx2"/>
              </a:solidFill>
              <a:ea typeface="宋体" panose="02010600030101010101" pitchFamily="2" charset="-122"/>
            </a:endParaRPr>
          </a:p>
        </p:txBody>
      </p:sp>
      <p:cxnSp>
        <p:nvCxnSpPr>
          <p:cNvPr id="17" name="直接箭头连接符 16"/>
          <p:cNvCxnSpPr/>
          <p:nvPr/>
        </p:nvCxnSpPr>
        <p:spPr>
          <a:xfrm>
            <a:off x="2471420" y="4039870"/>
            <a:ext cx="779145" cy="190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18" name="TextBox 3"/>
          <p:cNvSpPr txBox="1"/>
          <p:nvPr/>
        </p:nvSpPr>
        <p:spPr>
          <a:xfrm>
            <a:off x="3526155" y="3841115"/>
            <a:ext cx="2516505" cy="398780"/>
          </a:xfrm>
          <a:prstGeom prst="rect">
            <a:avLst/>
          </a:prstGeom>
          <a:noFill/>
          <a:ln w="28575" cmpd="sng">
            <a:solidFill>
              <a:srgbClr val="D13D55"/>
            </a:solidFill>
            <a:prstDash val="solid"/>
          </a:ln>
        </p:spPr>
        <p:txBody>
          <a:bodyPr wrap="square" rtlCol="0">
            <a:spAutoFit/>
          </a:bodyPr>
          <a:lstStyle/>
          <a:p>
            <a:pPr>
              <a:lnSpc>
                <a:spcPct val="100000"/>
              </a:lnSpc>
            </a:pPr>
            <a:r>
              <a:rPr lang="zh-CN" altLang="en-US" sz="2000" dirty="0">
                <a:solidFill>
                  <a:schemeClr val="tx2"/>
                </a:solidFill>
                <a:ea typeface="宋体" panose="02010600030101010101" pitchFamily="2" charset="-122"/>
              </a:rPr>
              <a:t>进行新民主主义革命</a:t>
            </a:r>
            <a:endParaRPr lang="zh-CN" altLang="en-US" sz="2000" dirty="0">
              <a:solidFill>
                <a:schemeClr val="tx2"/>
              </a:solidFill>
              <a:ea typeface="宋体" panose="02010600030101010101" pitchFamily="2" charset="-122"/>
            </a:endParaRPr>
          </a:p>
        </p:txBody>
      </p:sp>
      <p:sp>
        <p:nvSpPr>
          <p:cNvPr id="19" name="TextBox 3"/>
          <p:cNvSpPr txBox="1"/>
          <p:nvPr/>
        </p:nvSpPr>
        <p:spPr>
          <a:xfrm>
            <a:off x="7223125" y="3688080"/>
            <a:ext cx="3847465" cy="706755"/>
          </a:xfrm>
          <a:prstGeom prst="rect">
            <a:avLst/>
          </a:prstGeom>
          <a:noFill/>
          <a:ln w="28575" cmpd="sng">
            <a:solidFill>
              <a:srgbClr val="D13D55"/>
            </a:solidFill>
            <a:prstDash val="solid"/>
          </a:ln>
        </p:spPr>
        <p:txBody>
          <a:bodyPr wrap="square" rtlCol="0">
            <a:spAutoFit/>
          </a:bodyPr>
          <a:lstStyle/>
          <a:p>
            <a:pPr>
              <a:lnSpc>
                <a:spcPct val="100000"/>
              </a:lnSpc>
            </a:pPr>
            <a:r>
              <a:rPr lang="zh-CN" sz="2000" dirty="0">
                <a:solidFill>
                  <a:schemeClr val="tx2"/>
                </a:solidFill>
                <a:ea typeface="宋体" panose="02010600030101010101" pitchFamily="2" charset="-122"/>
              </a:rPr>
              <a:t>至少要10年，多则15年或20年才开始过渡</a:t>
            </a:r>
            <a:endParaRPr lang="zh-CN" sz="2000" dirty="0">
              <a:solidFill>
                <a:schemeClr val="tx2"/>
              </a:solidFill>
              <a:ea typeface="宋体" panose="02010600030101010101" pitchFamily="2" charset="-122"/>
            </a:endParaRPr>
          </a:p>
        </p:txBody>
      </p:sp>
      <p:cxnSp>
        <p:nvCxnSpPr>
          <p:cNvPr id="20" name="直接箭头连接符 19"/>
          <p:cNvCxnSpPr/>
          <p:nvPr/>
        </p:nvCxnSpPr>
        <p:spPr>
          <a:xfrm>
            <a:off x="6302375" y="4037965"/>
            <a:ext cx="779145" cy="190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691640" y="2303780"/>
            <a:ext cx="15875" cy="31940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1691640" y="3368675"/>
            <a:ext cx="15875" cy="31940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blinds(horizontal)">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blinds(horizontal)">
                                      <p:cBhvr>
                                        <p:cTn id="77" dur="5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blinds(horizontal)">
                                      <p:cBhvr>
                                        <p:cTn id="87" dur="500"/>
                                        <p:tgtEl>
                                          <p:spTgt spid="21"/>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blinds(horizontal)">
                                      <p:cBhvr>
                                        <p:cTn id="9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 grpId="0" bldLvl="0" animBg="1"/>
      <p:bldP spid="3" grpId="0" bldLvl="0" animBg="1"/>
      <p:bldP spid="6" grpId="0" bldLvl="0" animBg="1"/>
      <p:bldP spid="7" grpId="0" bldLvl="0" animBg="1"/>
      <p:bldP spid="9" grpId="0" bldLvl="0" animBg="1"/>
      <p:bldP spid="15" grpId="0" bldLvl="0" animBg="1"/>
      <p:bldP spid="16" grpId="0" bldLvl="0" animBg="1"/>
      <p:bldP spid="18" grpId="0" bldLvl="0" animBg="1"/>
      <p:bldP spid="19"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1.</a:t>
            </a:r>
            <a:r>
              <a:rPr lang="zh-CN" altLang="en-US" dirty="0" smtClean="0"/>
              <a:t> 2 党</a:t>
            </a:r>
            <a:r>
              <a:rPr lang="zh-CN" altLang="en-US" dirty="0"/>
              <a:t>对如何过渡到社会主义认识的转变</a:t>
            </a:r>
            <a:endParaRPr lang="zh-CN" altLang="en-US" dirty="0"/>
          </a:p>
        </p:txBody>
      </p:sp>
      <p:sp>
        <p:nvSpPr>
          <p:cNvPr id="6" name="TextBox 3"/>
          <p:cNvSpPr txBox="1"/>
          <p:nvPr/>
        </p:nvSpPr>
        <p:spPr>
          <a:xfrm>
            <a:off x="1704340" y="3492500"/>
            <a:ext cx="2024380" cy="312420"/>
          </a:xfrm>
          <a:prstGeom prst="rect">
            <a:avLst/>
          </a:prstGeom>
          <a:noFill/>
          <a:ln w="28575" cmpd="sng">
            <a:noFill/>
            <a:prstDash val="solid"/>
          </a:ln>
        </p:spPr>
        <p:txBody>
          <a:bodyPr wrap="square" rtlCol="0">
            <a:spAutoFit/>
          </a:bodyPr>
          <a:lstStyle/>
          <a:p>
            <a:pPr>
              <a:lnSpc>
                <a:spcPct val="80000"/>
              </a:lnSpc>
            </a:pPr>
            <a:r>
              <a:rPr lang="en-US" altLang="zh-CN" dirty="0">
                <a:solidFill>
                  <a:schemeClr val="tx2"/>
                </a:solidFill>
                <a:ea typeface="宋体" panose="02010600030101010101" pitchFamily="2" charset="-122"/>
              </a:rPr>
              <a:t>  </a:t>
            </a:r>
            <a:r>
              <a:rPr lang="zh-CN" dirty="0">
                <a:solidFill>
                  <a:schemeClr val="tx2"/>
                </a:solidFill>
                <a:ea typeface="宋体" panose="02010600030101010101" pitchFamily="2" charset="-122"/>
              </a:rPr>
              <a:t>土地改革</a:t>
            </a:r>
            <a:endParaRPr lang="zh-CN" dirty="0">
              <a:solidFill>
                <a:schemeClr val="tx2"/>
              </a:solidFill>
              <a:ea typeface="宋体" panose="02010600030101010101" pitchFamily="2" charset="-122"/>
            </a:endParaRPr>
          </a:p>
        </p:txBody>
      </p:sp>
      <p:pic>
        <p:nvPicPr>
          <p:cNvPr id="23" name="图片 22" descr="土地改革"/>
          <p:cNvPicPr>
            <a:picLocks noChangeAspect="1"/>
          </p:cNvPicPr>
          <p:nvPr/>
        </p:nvPicPr>
        <p:blipFill>
          <a:blip r:embed="rId1"/>
          <a:stretch>
            <a:fillRect/>
          </a:stretch>
        </p:blipFill>
        <p:spPr>
          <a:xfrm>
            <a:off x="1417320" y="1494155"/>
            <a:ext cx="2598420" cy="1875790"/>
          </a:xfrm>
          <a:prstGeom prst="rect">
            <a:avLst/>
          </a:prstGeom>
        </p:spPr>
      </p:pic>
      <p:pic>
        <p:nvPicPr>
          <p:cNvPr id="26" name="图片 25" descr="三反运动"/>
          <p:cNvPicPr>
            <a:picLocks noChangeAspect="1"/>
          </p:cNvPicPr>
          <p:nvPr/>
        </p:nvPicPr>
        <p:blipFill>
          <a:blip r:embed="rId2"/>
          <a:stretch>
            <a:fillRect/>
          </a:stretch>
        </p:blipFill>
        <p:spPr>
          <a:xfrm>
            <a:off x="4388485" y="1494155"/>
            <a:ext cx="2795905" cy="1875790"/>
          </a:xfrm>
          <a:prstGeom prst="rect">
            <a:avLst/>
          </a:prstGeom>
        </p:spPr>
      </p:pic>
      <p:pic>
        <p:nvPicPr>
          <p:cNvPr id="11" name="图片 10" descr="三反五反"/>
          <p:cNvPicPr>
            <a:picLocks noChangeAspect="1"/>
          </p:cNvPicPr>
          <p:nvPr/>
        </p:nvPicPr>
        <p:blipFill>
          <a:blip r:embed="rId3"/>
          <a:srcRect l="14909" t="20217" r="6174" b="4445"/>
          <a:stretch>
            <a:fillRect/>
          </a:stretch>
        </p:blipFill>
        <p:spPr>
          <a:xfrm>
            <a:off x="7632065" y="1494155"/>
            <a:ext cx="3305175" cy="1875790"/>
          </a:xfrm>
          <a:prstGeom prst="rect">
            <a:avLst/>
          </a:prstGeom>
        </p:spPr>
      </p:pic>
      <p:sp>
        <p:nvSpPr>
          <p:cNvPr id="12" name="TextBox 3"/>
          <p:cNvSpPr txBox="1"/>
          <p:nvPr/>
        </p:nvSpPr>
        <p:spPr>
          <a:xfrm>
            <a:off x="6170295" y="3492500"/>
            <a:ext cx="2024380" cy="312420"/>
          </a:xfrm>
          <a:prstGeom prst="rect">
            <a:avLst/>
          </a:prstGeom>
          <a:noFill/>
          <a:ln w="28575" cmpd="sng">
            <a:noFill/>
            <a:prstDash val="solid"/>
          </a:ln>
        </p:spPr>
        <p:txBody>
          <a:bodyPr wrap="square" rtlCol="0">
            <a:spAutoFit/>
          </a:bodyPr>
          <a:lstStyle/>
          <a:p>
            <a:pPr>
              <a:lnSpc>
                <a:spcPct val="80000"/>
              </a:lnSpc>
            </a:pPr>
            <a:r>
              <a:rPr lang="en-US" altLang="zh-CN" dirty="0">
                <a:solidFill>
                  <a:schemeClr val="tx2"/>
                </a:solidFill>
                <a:ea typeface="宋体" panose="02010600030101010101" pitchFamily="2" charset="-122"/>
              </a:rPr>
              <a:t> </a:t>
            </a:r>
            <a:r>
              <a:rPr lang="zh-CN" altLang="en-US" dirty="0">
                <a:solidFill>
                  <a:schemeClr val="tx2"/>
                </a:solidFill>
                <a:ea typeface="宋体" panose="02010600030101010101" pitchFamily="2" charset="-122"/>
              </a:rPr>
              <a:t>三反、五反运动</a:t>
            </a:r>
            <a:endParaRPr lang="zh-CN" altLang="en-US" dirty="0">
              <a:solidFill>
                <a:schemeClr val="tx2"/>
              </a:solidFill>
              <a:ea typeface="宋体" panose="02010600030101010101" pitchFamily="2" charset="-122"/>
            </a:endParaRPr>
          </a:p>
        </p:txBody>
      </p:sp>
      <p:pic>
        <p:nvPicPr>
          <p:cNvPr id="27" name="图片 26" descr="抗美援朝1"/>
          <p:cNvPicPr>
            <a:picLocks noChangeAspect="1"/>
          </p:cNvPicPr>
          <p:nvPr/>
        </p:nvPicPr>
        <p:blipFill>
          <a:blip r:embed="rId4"/>
          <a:stretch>
            <a:fillRect/>
          </a:stretch>
        </p:blipFill>
        <p:spPr>
          <a:xfrm>
            <a:off x="3938270" y="3973830"/>
            <a:ext cx="2435860" cy="1802130"/>
          </a:xfrm>
          <a:prstGeom prst="rect">
            <a:avLst/>
          </a:prstGeom>
        </p:spPr>
      </p:pic>
      <p:pic>
        <p:nvPicPr>
          <p:cNvPr id="28" name="图片 27" descr="抗美援朝2"/>
          <p:cNvPicPr>
            <a:picLocks noChangeAspect="1"/>
          </p:cNvPicPr>
          <p:nvPr/>
        </p:nvPicPr>
        <p:blipFill>
          <a:blip r:embed="rId5"/>
          <a:stretch>
            <a:fillRect/>
          </a:stretch>
        </p:blipFill>
        <p:spPr>
          <a:xfrm>
            <a:off x="793115" y="3957320"/>
            <a:ext cx="2524760" cy="1818005"/>
          </a:xfrm>
          <a:prstGeom prst="rect">
            <a:avLst/>
          </a:prstGeom>
        </p:spPr>
      </p:pic>
      <p:sp>
        <p:nvSpPr>
          <p:cNvPr id="29" name="TextBox 3"/>
          <p:cNvSpPr txBox="1"/>
          <p:nvPr/>
        </p:nvSpPr>
        <p:spPr>
          <a:xfrm>
            <a:off x="2228215" y="5904230"/>
            <a:ext cx="2024380" cy="312420"/>
          </a:xfrm>
          <a:prstGeom prst="rect">
            <a:avLst/>
          </a:prstGeom>
          <a:noFill/>
          <a:ln w="28575" cmpd="sng">
            <a:noFill/>
            <a:prstDash val="solid"/>
          </a:ln>
        </p:spPr>
        <p:txBody>
          <a:bodyPr wrap="square" rtlCol="0">
            <a:spAutoFit/>
          </a:bodyPr>
          <a:lstStyle/>
          <a:p>
            <a:pPr>
              <a:lnSpc>
                <a:spcPct val="80000"/>
              </a:lnSpc>
            </a:pPr>
            <a:r>
              <a:rPr lang="en-US" altLang="zh-CN" dirty="0">
                <a:solidFill>
                  <a:schemeClr val="tx2"/>
                </a:solidFill>
                <a:ea typeface="宋体" panose="02010600030101010101" pitchFamily="2" charset="-122"/>
              </a:rPr>
              <a:t>  </a:t>
            </a:r>
            <a:endParaRPr lang="en-US" altLang="zh-CN" dirty="0">
              <a:solidFill>
                <a:schemeClr val="tx2"/>
              </a:solidFill>
              <a:ea typeface="宋体" panose="02010600030101010101" pitchFamily="2" charset="-122"/>
            </a:endParaRPr>
          </a:p>
        </p:txBody>
      </p:sp>
      <p:sp>
        <p:nvSpPr>
          <p:cNvPr id="30" name="TextBox 3"/>
          <p:cNvSpPr txBox="1"/>
          <p:nvPr/>
        </p:nvSpPr>
        <p:spPr>
          <a:xfrm>
            <a:off x="2364105" y="5904230"/>
            <a:ext cx="2024380" cy="312420"/>
          </a:xfrm>
          <a:prstGeom prst="rect">
            <a:avLst/>
          </a:prstGeom>
          <a:noFill/>
          <a:ln w="28575" cmpd="sng">
            <a:noFill/>
            <a:prstDash val="solid"/>
          </a:ln>
        </p:spPr>
        <p:txBody>
          <a:bodyPr wrap="square" rtlCol="0">
            <a:spAutoFit/>
          </a:bodyPr>
          <a:lstStyle/>
          <a:p>
            <a:pPr>
              <a:lnSpc>
                <a:spcPct val="80000"/>
              </a:lnSpc>
            </a:pPr>
            <a:r>
              <a:rPr lang="en-US" altLang="zh-CN" dirty="0">
                <a:solidFill>
                  <a:schemeClr val="tx2"/>
                </a:solidFill>
                <a:ea typeface="宋体" panose="02010600030101010101" pitchFamily="2" charset="-122"/>
              </a:rPr>
              <a:t> </a:t>
            </a:r>
            <a:endParaRPr lang="zh-CN" altLang="en-US" dirty="0">
              <a:solidFill>
                <a:schemeClr val="tx2"/>
              </a:solidFill>
              <a:ea typeface="宋体" panose="02010600030101010101" pitchFamily="2" charset="-122"/>
            </a:endParaRPr>
          </a:p>
        </p:txBody>
      </p:sp>
      <p:pic>
        <p:nvPicPr>
          <p:cNvPr id="31" name="图片 30" descr="镇压反革命"/>
          <p:cNvPicPr>
            <a:picLocks noChangeAspect="1"/>
          </p:cNvPicPr>
          <p:nvPr/>
        </p:nvPicPr>
        <p:blipFill>
          <a:blip r:embed="rId6"/>
          <a:stretch>
            <a:fillRect/>
          </a:stretch>
        </p:blipFill>
        <p:spPr>
          <a:xfrm>
            <a:off x="6888480" y="3924300"/>
            <a:ext cx="3399790" cy="1900555"/>
          </a:xfrm>
          <a:prstGeom prst="rect">
            <a:avLst/>
          </a:prstGeom>
        </p:spPr>
      </p:pic>
      <p:sp>
        <p:nvSpPr>
          <p:cNvPr id="32" name="TextBox 3"/>
          <p:cNvSpPr txBox="1"/>
          <p:nvPr/>
        </p:nvSpPr>
        <p:spPr>
          <a:xfrm>
            <a:off x="7480300" y="6002020"/>
            <a:ext cx="2024380" cy="312420"/>
          </a:xfrm>
          <a:prstGeom prst="rect">
            <a:avLst/>
          </a:prstGeom>
          <a:noFill/>
          <a:ln w="28575" cmpd="sng">
            <a:noFill/>
            <a:prstDash val="solid"/>
          </a:ln>
        </p:spPr>
        <p:txBody>
          <a:bodyPr wrap="square" rtlCol="0">
            <a:spAutoFit/>
          </a:bodyPr>
          <a:lstStyle/>
          <a:p>
            <a:pPr>
              <a:lnSpc>
                <a:spcPct val="80000"/>
              </a:lnSpc>
            </a:pPr>
            <a:r>
              <a:rPr lang="en-US" altLang="zh-CN" dirty="0">
                <a:solidFill>
                  <a:schemeClr val="tx2"/>
                </a:solidFill>
                <a:ea typeface="宋体" panose="02010600030101010101" pitchFamily="2" charset="-122"/>
              </a:rPr>
              <a:t> </a:t>
            </a:r>
            <a:endParaRPr lang="en-US" altLang="zh-CN" dirty="0">
              <a:solidFill>
                <a:schemeClr val="tx2"/>
              </a:solidFill>
              <a:ea typeface="宋体" panose="02010600030101010101" pitchFamily="2" charset="-122"/>
            </a:endParaRPr>
          </a:p>
        </p:txBody>
      </p:sp>
      <p:sp>
        <p:nvSpPr>
          <p:cNvPr id="9" name="TextBox 3"/>
          <p:cNvSpPr txBox="1"/>
          <p:nvPr/>
        </p:nvSpPr>
        <p:spPr>
          <a:xfrm>
            <a:off x="7872730" y="5904230"/>
            <a:ext cx="1902460" cy="491490"/>
          </a:xfrm>
          <a:prstGeom prst="rect">
            <a:avLst/>
          </a:prstGeom>
          <a:noFill/>
        </p:spPr>
        <p:txBody>
          <a:bodyPr wrap="square" rtlCol="0">
            <a:spAutoFit/>
          </a:bodyPr>
          <a:lstStyle/>
          <a:p>
            <a:pPr algn="l">
              <a:lnSpc>
                <a:spcPct val="130000"/>
              </a:lnSpc>
            </a:pPr>
            <a:r>
              <a:rPr lang="zh-CN" sz="2000" dirty="0">
                <a:ea typeface="宋体" panose="02010600030101010101" pitchFamily="2" charset="-122"/>
              </a:rPr>
              <a:t>镇压反革命</a:t>
            </a:r>
            <a:endParaRPr lang="zh-CN" sz="2000" dirty="0">
              <a:ea typeface="宋体" panose="02010600030101010101" pitchFamily="2" charset="-122"/>
            </a:endParaRPr>
          </a:p>
        </p:txBody>
      </p:sp>
      <p:sp>
        <p:nvSpPr>
          <p:cNvPr id="2" name="TextBox 3"/>
          <p:cNvSpPr txBox="1"/>
          <p:nvPr/>
        </p:nvSpPr>
        <p:spPr>
          <a:xfrm>
            <a:off x="2924810" y="5912485"/>
            <a:ext cx="1902460" cy="491490"/>
          </a:xfrm>
          <a:prstGeom prst="rect">
            <a:avLst/>
          </a:prstGeom>
          <a:noFill/>
        </p:spPr>
        <p:txBody>
          <a:bodyPr wrap="square" rtlCol="0">
            <a:spAutoFit/>
          </a:bodyPr>
          <a:lstStyle/>
          <a:p>
            <a:pPr algn="l">
              <a:lnSpc>
                <a:spcPct val="130000"/>
              </a:lnSpc>
            </a:pPr>
            <a:r>
              <a:rPr lang="zh-CN" sz="2000" dirty="0">
                <a:ea typeface="宋体" panose="02010600030101010101" pitchFamily="2" charset="-122"/>
              </a:rPr>
              <a:t>抗美援朝</a:t>
            </a:r>
            <a:endParaRPr lang="zh-CN" sz="20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1.</a:t>
            </a:r>
            <a:r>
              <a:rPr lang="zh-CN" altLang="en-US" dirty="0" smtClean="0"/>
              <a:t> 2 党</a:t>
            </a:r>
            <a:r>
              <a:rPr lang="zh-CN" altLang="en-US" dirty="0"/>
              <a:t>对如何过渡到社会主义认识的转变</a:t>
            </a:r>
            <a:endParaRPr lang="zh-CN" altLang="en-US" dirty="0"/>
          </a:p>
        </p:txBody>
      </p:sp>
      <p:sp>
        <p:nvSpPr>
          <p:cNvPr id="29" name="TextBox 3"/>
          <p:cNvSpPr txBox="1"/>
          <p:nvPr/>
        </p:nvSpPr>
        <p:spPr>
          <a:xfrm>
            <a:off x="2228215" y="5904230"/>
            <a:ext cx="2024380" cy="312420"/>
          </a:xfrm>
          <a:prstGeom prst="rect">
            <a:avLst/>
          </a:prstGeom>
          <a:noFill/>
          <a:ln w="28575" cmpd="sng">
            <a:noFill/>
            <a:prstDash val="solid"/>
          </a:ln>
        </p:spPr>
        <p:txBody>
          <a:bodyPr wrap="square" rtlCol="0">
            <a:spAutoFit/>
          </a:bodyPr>
          <a:lstStyle/>
          <a:p>
            <a:pPr>
              <a:lnSpc>
                <a:spcPct val="80000"/>
              </a:lnSpc>
            </a:pPr>
            <a:r>
              <a:rPr lang="en-US" altLang="zh-CN" dirty="0">
                <a:solidFill>
                  <a:schemeClr val="tx2"/>
                </a:solidFill>
                <a:ea typeface="宋体" panose="02010600030101010101" pitchFamily="2" charset="-122"/>
              </a:rPr>
              <a:t>  </a:t>
            </a:r>
            <a:endParaRPr lang="en-US" altLang="zh-CN" dirty="0">
              <a:solidFill>
                <a:schemeClr val="tx2"/>
              </a:solidFill>
              <a:ea typeface="宋体" panose="02010600030101010101" pitchFamily="2" charset="-122"/>
            </a:endParaRPr>
          </a:p>
        </p:txBody>
      </p:sp>
      <p:sp>
        <p:nvSpPr>
          <p:cNvPr id="30" name="TextBox 3"/>
          <p:cNvSpPr txBox="1"/>
          <p:nvPr/>
        </p:nvSpPr>
        <p:spPr>
          <a:xfrm>
            <a:off x="2364105" y="5904230"/>
            <a:ext cx="2024380" cy="312420"/>
          </a:xfrm>
          <a:prstGeom prst="rect">
            <a:avLst/>
          </a:prstGeom>
          <a:noFill/>
          <a:ln w="28575" cmpd="sng">
            <a:noFill/>
            <a:prstDash val="solid"/>
          </a:ln>
        </p:spPr>
        <p:txBody>
          <a:bodyPr wrap="square" rtlCol="0">
            <a:spAutoFit/>
          </a:bodyPr>
          <a:lstStyle/>
          <a:p>
            <a:pPr>
              <a:lnSpc>
                <a:spcPct val="80000"/>
              </a:lnSpc>
            </a:pPr>
            <a:r>
              <a:rPr lang="en-US" altLang="zh-CN" dirty="0">
                <a:solidFill>
                  <a:schemeClr val="tx2"/>
                </a:solidFill>
                <a:ea typeface="宋体" panose="02010600030101010101" pitchFamily="2" charset="-122"/>
              </a:rPr>
              <a:t> </a:t>
            </a:r>
            <a:endParaRPr lang="zh-CN" altLang="en-US" dirty="0">
              <a:solidFill>
                <a:schemeClr val="tx2"/>
              </a:solidFill>
              <a:ea typeface="宋体" panose="02010600030101010101" pitchFamily="2" charset="-122"/>
            </a:endParaRPr>
          </a:p>
        </p:txBody>
      </p:sp>
      <p:sp>
        <p:nvSpPr>
          <p:cNvPr id="32" name="TextBox 3"/>
          <p:cNvSpPr txBox="1"/>
          <p:nvPr/>
        </p:nvSpPr>
        <p:spPr>
          <a:xfrm>
            <a:off x="7480300" y="6002020"/>
            <a:ext cx="2024380" cy="312420"/>
          </a:xfrm>
          <a:prstGeom prst="rect">
            <a:avLst/>
          </a:prstGeom>
          <a:noFill/>
          <a:ln w="28575" cmpd="sng">
            <a:noFill/>
            <a:prstDash val="solid"/>
          </a:ln>
        </p:spPr>
        <p:txBody>
          <a:bodyPr wrap="square" rtlCol="0">
            <a:spAutoFit/>
          </a:bodyPr>
          <a:lstStyle/>
          <a:p>
            <a:pPr>
              <a:lnSpc>
                <a:spcPct val="80000"/>
              </a:lnSpc>
            </a:pPr>
            <a:r>
              <a:rPr lang="en-US" altLang="zh-CN" dirty="0">
                <a:solidFill>
                  <a:schemeClr val="tx2"/>
                </a:solidFill>
                <a:ea typeface="宋体" panose="02010600030101010101" pitchFamily="2" charset="-122"/>
              </a:rPr>
              <a:t> </a:t>
            </a:r>
            <a:endParaRPr lang="en-US" altLang="zh-CN" dirty="0">
              <a:solidFill>
                <a:schemeClr val="tx2"/>
              </a:solidFill>
              <a:ea typeface="宋体" panose="02010600030101010101" pitchFamily="2" charset="-122"/>
            </a:endParaRPr>
          </a:p>
        </p:txBody>
      </p:sp>
      <p:pic>
        <p:nvPicPr>
          <p:cNvPr id="2" name="图片 1" descr="国营经济"/>
          <p:cNvPicPr>
            <a:picLocks noChangeAspect="1"/>
          </p:cNvPicPr>
          <p:nvPr/>
        </p:nvPicPr>
        <p:blipFill>
          <a:blip r:embed="rId1"/>
          <a:stretch>
            <a:fillRect/>
          </a:stretch>
        </p:blipFill>
        <p:spPr>
          <a:xfrm>
            <a:off x="920750" y="1563370"/>
            <a:ext cx="3331845" cy="1929130"/>
          </a:xfrm>
          <a:prstGeom prst="rect">
            <a:avLst/>
          </a:prstGeom>
        </p:spPr>
      </p:pic>
      <p:pic>
        <p:nvPicPr>
          <p:cNvPr id="3" name="图片 2" descr="国营经济2"/>
          <p:cNvPicPr>
            <a:picLocks noChangeAspect="1"/>
          </p:cNvPicPr>
          <p:nvPr/>
        </p:nvPicPr>
        <p:blipFill>
          <a:blip r:embed="rId2"/>
          <a:srcRect l="7076" t="16257" r="10997" b="22287"/>
          <a:stretch>
            <a:fillRect/>
          </a:stretch>
        </p:blipFill>
        <p:spPr>
          <a:xfrm>
            <a:off x="4697095" y="1573530"/>
            <a:ext cx="3392805" cy="1908810"/>
          </a:xfrm>
          <a:prstGeom prst="rect">
            <a:avLst/>
          </a:prstGeom>
        </p:spPr>
      </p:pic>
      <p:pic>
        <p:nvPicPr>
          <p:cNvPr id="5" name="图片 4" descr="国营经济1"/>
          <p:cNvPicPr>
            <a:picLocks noChangeAspect="1"/>
          </p:cNvPicPr>
          <p:nvPr/>
        </p:nvPicPr>
        <p:blipFill>
          <a:blip r:embed="rId3"/>
          <a:stretch>
            <a:fillRect/>
          </a:stretch>
        </p:blipFill>
        <p:spPr>
          <a:xfrm>
            <a:off x="8534400" y="1563370"/>
            <a:ext cx="2536190" cy="1901825"/>
          </a:xfrm>
          <a:prstGeom prst="rect">
            <a:avLst/>
          </a:prstGeom>
        </p:spPr>
      </p:pic>
      <p:pic>
        <p:nvPicPr>
          <p:cNvPr id="7" name="图片 6" descr="没收官僚资本"/>
          <p:cNvPicPr>
            <a:picLocks noChangeAspect="1"/>
          </p:cNvPicPr>
          <p:nvPr/>
        </p:nvPicPr>
        <p:blipFill>
          <a:blip r:embed="rId4"/>
          <a:stretch>
            <a:fillRect/>
          </a:stretch>
        </p:blipFill>
        <p:spPr>
          <a:xfrm>
            <a:off x="920750" y="4102100"/>
            <a:ext cx="3467735" cy="2212340"/>
          </a:xfrm>
          <a:prstGeom prst="rect">
            <a:avLst/>
          </a:prstGeom>
        </p:spPr>
      </p:pic>
      <p:pic>
        <p:nvPicPr>
          <p:cNvPr id="8" name="图片 7" descr="没收土地"/>
          <p:cNvPicPr>
            <a:picLocks noChangeAspect="1"/>
          </p:cNvPicPr>
          <p:nvPr/>
        </p:nvPicPr>
        <p:blipFill>
          <a:blip r:embed="rId5"/>
          <a:stretch>
            <a:fillRect/>
          </a:stretch>
        </p:blipFill>
        <p:spPr>
          <a:xfrm>
            <a:off x="4819650" y="4150995"/>
            <a:ext cx="2962910" cy="2115185"/>
          </a:xfrm>
          <a:prstGeom prst="rect">
            <a:avLst/>
          </a:prstGeom>
        </p:spPr>
      </p:pic>
      <p:pic>
        <p:nvPicPr>
          <p:cNvPr id="10" name="图片 9" descr="西藏解放"/>
          <p:cNvPicPr>
            <a:picLocks noChangeAspect="1"/>
          </p:cNvPicPr>
          <p:nvPr/>
        </p:nvPicPr>
        <p:blipFill>
          <a:blip r:embed="rId6"/>
          <a:stretch>
            <a:fillRect/>
          </a:stretch>
        </p:blipFill>
        <p:spPr>
          <a:xfrm>
            <a:off x="8359775" y="4226560"/>
            <a:ext cx="2885440" cy="1962785"/>
          </a:xfrm>
          <a:prstGeom prst="rect">
            <a:avLst/>
          </a:prstGeom>
        </p:spPr>
      </p:pic>
      <p:sp>
        <p:nvSpPr>
          <p:cNvPr id="9" name="TextBox 3"/>
          <p:cNvSpPr txBox="1"/>
          <p:nvPr/>
        </p:nvSpPr>
        <p:spPr>
          <a:xfrm>
            <a:off x="3649345" y="3492500"/>
            <a:ext cx="1902460" cy="491490"/>
          </a:xfrm>
          <a:prstGeom prst="rect">
            <a:avLst/>
          </a:prstGeom>
          <a:noFill/>
        </p:spPr>
        <p:txBody>
          <a:bodyPr wrap="square" rtlCol="0">
            <a:spAutoFit/>
          </a:bodyPr>
          <a:lstStyle/>
          <a:p>
            <a:pPr algn="l">
              <a:lnSpc>
                <a:spcPct val="130000"/>
              </a:lnSpc>
            </a:pPr>
            <a:r>
              <a:rPr lang="zh-CN" sz="2000" dirty="0">
                <a:ea typeface="宋体" panose="02010600030101010101" pitchFamily="2" charset="-122"/>
              </a:rPr>
              <a:t>扶持国营经济</a:t>
            </a:r>
            <a:endParaRPr lang="zh-CN" sz="2000" dirty="0">
              <a:ea typeface="宋体" panose="02010600030101010101" pitchFamily="2" charset="-122"/>
            </a:endParaRPr>
          </a:p>
        </p:txBody>
      </p:sp>
      <p:sp>
        <p:nvSpPr>
          <p:cNvPr id="6" name="TextBox 3"/>
          <p:cNvSpPr txBox="1"/>
          <p:nvPr/>
        </p:nvSpPr>
        <p:spPr>
          <a:xfrm>
            <a:off x="1278255" y="6314440"/>
            <a:ext cx="3418840" cy="491490"/>
          </a:xfrm>
          <a:prstGeom prst="rect">
            <a:avLst/>
          </a:prstGeom>
          <a:noFill/>
        </p:spPr>
        <p:txBody>
          <a:bodyPr wrap="square" rtlCol="0">
            <a:spAutoFit/>
          </a:bodyPr>
          <a:lstStyle/>
          <a:p>
            <a:pPr algn="l">
              <a:lnSpc>
                <a:spcPct val="130000"/>
              </a:lnSpc>
            </a:pPr>
            <a:r>
              <a:rPr lang="zh-CN" sz="2000" dirty="0">
                <a:ea typeface="宋体" panose="02010600030101010101" pitchFamily="2" charset="-122"/>
              </a:rPr>
              <a:t>改造资本主义工商业</a:t>
            </a:r>
            <a:endParaRPr lang="zh-CN" sz="2000" dirty="0">
              <a:ea typeface="宋体" panose="02010600030101010101" pitchFamily="2" charset="-122"/>
            </a:endParaRPr>
          </a:p>
        </p:txBody>
      </p:sp>
      <p:sp>
        <p:nvSpPr>
          <p:cNvPr id="11" name="TextBox 3"/>
          <p:cNvSpPr txBox="1"/>
          <p:nvPr/>
        </p:nvSpPr>
        <p:spPr>
          <a:xfrm>
            <a:off x="8719820" y="6266180"/>
            <a:ext cx="1902460" cy="491490"/>
          </a:xfrm>
          <a:prstGeom prst="rect">
            <a:avLst/>
          </a:prstGeom>
          <a:noFill/>
        </p:spPr>
        <p:txBody>
          <a:bodyPr wrap="square" rtlCol="0">
            <a:spAutoFit/>
          </a:bodyPr>
          <a:lstStyle/>
          <a:p>
            <a:pPr algn="l">
              <a:lnSpc>
                <a:spcPct val="130000"/>
              </a:lnSpc>
            </a:pPr>
            <a:r>
              <a:rPr lang="en-US" altLang="zh-CN" sz="2000" dirty="0">
                <a:ea typeface="宋体" panose="02010600030101010101" pitchFamily="2" charset="-122"/>
              </a:rPr>
              <a:t>   </a:t>
            </a:r>
            <a:r>
              <a:rPr lang="zh-CN" sz="2000" dirty="0">
                <a:ea typeface="宋体" panose="02010600030101010101" pitchFamily="2" charset="-122"/>
              </a:rPr>
              <a:t>西藏解放</a:t>
            </a:r>
            <a:endParaRPr lang="zh-CN" sz="20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1.</a:t>
            </a:r>
            <a:r>
              <a:rPr lang="zh-CN" altLang="en-US" dirty="0" smtClean="0"/>
              <a:t> 2 党</a:t>
            </a:r>
            <a:r>
              <a:rPr lang="zh-CN" altLang="en-US" dirty="0"/>
              <a:t>对如何过渡到社会主义认识的转变</a:t>
            </a:r>
            <a:endParaRPr lang="zh-CN" altLang="en-US" dirty="0"/>
          </a:p>
        </p:txBody>
      </p:sp>
      <p:sp>
        <p:nvSpPr>
          <p:cNvPr id="10" name="TextBox 3"/>
          <p:cNvSpPr txBox="1"/>
          <p:nvPr/>
        </p:nvSpPr>
        <p:spPr>
          <a:xfrm>
            <a:off x="4695825" y="2156460"/>
            <a:ext cx="4016375" cy="570865"/>
          </a:xfrm>
          <a:prstGeom prst="rect">
            <a:avLst/>
          </a:prstGeom>
          <a:noFill/>
          <a:ln w="28575" cmpd="sng">
            <a:noFill/>
            <a:prstDash val="solid"/>
          </a:ln>
        </p:spPr>
        <p:txBody>
          <a:bodyPr wrap="square" rtlCol="0">
            <a:spAutoFit/>
          </a:bodyPr>
          <a:lstStyle/>
          <a:p>
            <a:pPr>
              <a:lnSpc>
                <a:spcPct val="130000"/>
              </a:lnSpc>
            </a:pPr>
            <a:r>
              <a:rPr sz="2400" dirty="0">
                <a:solidFill>
                  <a:schemeClr val="tx2"/>
                </a:solidFill>
                <a:sym typeface="+mn-ea"/>
              </a:rPr>
              <a:t>国民经济得到较大恢复</a:t>
            </a:r>
            <a:endParaRPr sz="2400" dirty="0">
              <a:solidFill>
                <a:schemeClr val="tx2"/>
              </a:solidFill>
            </a:endParaRPr>
          </a:p>
        </p:txBody>
      </p:sp>
      <p:sp>
        <p:nvSpPr>
          <p:cNvPr id="11" name="TextBox 3"/>
          <p:cNvSpPr txBox="1"/>
          <p:nvPr/>
        </p:nvSpPr>
        <p:spPr>
          <a:xfrm>
            <a:off x="4511675" y="3143885"/>
            <a:ext cx="4384040" cy="570865"/>
          </a:xfrm>
          <a:prstGeom prst="rect">
            <a:avLst/>
          </a:prstGeom>
          <a:noFill/>
          <a:ln w="28575" cmpd="sng">
            <a:noFill/>
            <a:prstDash val="solid"/>
          </a:ln>
        </p:spPr>
        <p:txBody>
          <a:bodyPr wrap="square" rtlCol="0">
            <a:spAutoFit/>
          </a:bodyPr>
          <a:lstStyle/>
          <a:p>
            <a:pPr>
              <a:lnSpc>
                <a:spcPct val="130000"/>
              </a:lnSpc>
            </a:pPr>
            <a:r>
              <a:rPr lang="en-US" altLang="zh-CN" sz="2400" dirty="0">
                <a:solidFill>
                  <a:schemeClr val="tx2"/>
                </a:solidFill>
              </a:rPr>
              <a:t> </a:t>
            </a:r>
            <a:r>
              <a:rPr sz="2400" dirty="0">
                <a:solidFill>
                  <a:schemeClr val="tx2"/>
                </a:solidFill>
                <a:sym typeface="+mn-ea"/>
              </a:rPr>
              <a:t>民主革命遗留任务基本完成</a:t>
            </a:r>
            <a:endParaRPr sz="2400" dirty="0">
              <a:solidFill>
                <a:schemeClr val="tx2"/>
              </a:solidFill>
            </a:endParaRPr>
          </a:p>
        </p:txBody>
      </p:sp>
      <p:sp>
        <p:nvSpPr>
          <p:cNvPr id="12" name="TextBox 3"/>
          <p:cNvSpPr txBox="1"/>
          <p:nvPr/>
        </p:nvSpPr>
        <p:spPr>
          <a:xfrm>
            <a:off x="4240530" y="4147820"/>
            <a:ext cx="6515100" cy="570865"/>
          </a:xfrm>
          <a:prstGeom prst="rect">
            <a:avLst/>
          </a:prstGeom>
          <a:noFill/>
          <a:ln w="28575" cmpd="sng">
            <a:noFill/>
            <a:prstDash val="solid"/>
          </a:ln>
        </p:spPr>
        <p:txBody>
          <a:bodyPr wrap="square" rtlCol="0">
            <a:spAutoFit/>
          </a:bodyPr>
          <a:lstStyle/>
          <a:p>
            <a:pPr>
              <a:lnSpc>
                <a:spcPct val="130000"/>
              </a:lnSpc>
            </a:pPr>
            <a:r>
              <a:rPr lang="en-US" sz="2400" dirty="0">
                <a:solidFill>
                  <a:schemeClr val="tx2"/>
                </a:solidFill>
              </a:rPr>
              <a:t>   </a:t>
            </a:r>
            <a:r>
              <a:rPr sz="2400" dirty="0">
                <a:solidFill>
                  <a:schemeClr val="tx2"/>
                </a:solidFill>
              </a:rPr>
              <a:t>经济、政治及社会面貌发生了巨大的变化</a:t>
            </a:r>
            <a:endParaRPr sz="2400" dirty="0">
              <a:solidFill>
                <a:schemeClr val="tx2"/>
              </a:solidFill>
            </a:endParaRPr>
          </a:p>
        </p:txBody>
      </p:sp>
      <p:sp>
        <p:nvSpPr>
          <p:cNvPr id="24" name="左大括号 23"/>
          <p:cNvSpPr/>
          <p:nvPr/>
        </p:nvSpPr>
        <p:spPr>
          <a:xfrm>
            <a:off x="4240530" y="2156460"/>
            <a:ext cx="142875" cy="2749550"/>
          </a:xfrm>
          <a:prstGeom prst="leftBrace">
            <a:avLst/>
          </a:prstGeom>
          <a:ln w="19050">
            <a:solidFill>
              <a:srgbClr val="D13D55"/>
            </a:solidFill>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sp>
        <p:nvSpPr>
          <p:cNvPr id="25" name="TextBox 3"/>
          <p:cNvSpPr txBox="1"/>
          <p:nvPr/>
        </p:nvSpPr>
        <p:spPr>
          <a:xfrm>
            <a:off x="1089660" y="3106420"/>
            <a:ext cx="2675890" cy="829945"/>
          </a:xfrm>
          <a:prstGeom prst="rect">
            <a:avLst/>
          </a:prstGeom>
          <a:noFill/>
          <a:ln w="28575" cmpd="sng">
            <a:solidFill>
              <a:srgbClr val="D13D55"/>
            </a:solidFill>
            <a:prstDash val="solid"/>
          </a:ln>
        </p:spPr>
        <p:txBody>
          <a:bodyPr wrap="square" rtlCol="0">
            <a:spAutoFit/>
          </a:bodyPr>
          <a:lstStyle/>
          <a:p>
            <a:pPr>
              <a:lnSpc>
                <a:spcPct val="120000"/>
              </a:lnSpc>
            </a:pPr>
            <a:r>
              <a:rPr lang="en-US" altLang="zh-CN" sz="2000" dirty="0">
                <a:solidFill>
                  <a:schemeClr val="tx2"/>
                </a:solidFill>
                <a:ea typeface="宋体" panose="02010600030101010101" pitchFamily="2" charset="-122"/>
              </a:rPr>
              <a:t>1952</a:t>
            </a:r>
            <a:r>
              <a:rPr lang="zh-CN" altLang="en-US" sz="2000" dirty="0">
                <a:solidFill>
                  <a:schemeClr val="tx2"/>
                </a:solidFill>
                <a:ea typeface="宋体" panose="02010600030101010101" pitchFamily="2" charset="-122"/>
              </a:rPr>
              <a:t>年，</a:t>
            </a:r>
            <a:r>
              <a:rPr lang="zh-CN" sz="2000" dirty="0">
                <a:solidFill>
                  <a:schemeClr val="tx2"/>
                </a:solidFill>
                <a:ea typeface="宋体" panose="02010600030101010101" pitchFamily="2" charset="-122"/>
              </a:rPr>
              <a:t>观点发生了变化，原因包括：</a:t>
            </a:r>
            <a:endParaRPr lang="zh-CN" sz="20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2" grpId="0" bldLvl="0" animBg="1"/>
      <p:bldP spid="24" grpId="0" bldLvl="0" animBg="1"/>
      <p:bldP spid="25"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1.</a:t>
            </a:r>
            <a:r>
              <a:rPr lang="zh-CN" altLang="en-US" dirty="0" smtClean="0"/>
              <a:t> 2 党</a:t>
            </a:r>
            <a:r>
              <a:rPr lang="zh-CN" altLang="en-US" dirty="0"/>
              <a:t>对如何过渡到社会主义认识的转变</a:t>
            </a:r>
            <a:endParaRPr lang="zh-CN" altLang="en-US" dirty="0"/>
          </a:p>
        </p:txBody>
      </p:sp>
      <p:sp>
        <p:nvSpPr>
          <p:cNvPr id="10" name="TextBox 3"/>
          <p:cNvSpPr txBox="1"/>
          <p:nvPr/>
        </p:nvSpPr>
        <p:spPr>
          <a:xfrm>
            <a:off x="4940300" y="2184400"/>
            <a:ext cx="6130290" cy="2489200"/>
          </a:xfrm>
          <a:prstGeom prst="rect">
            <a:avLst/>
          </a:prstGeom>
          <a:noFill/>
          <a:ln w="28575" cmpd="sng">
            <a:noFill/>
            <a:prstDash val="solid"/>
          </a:ln>
        </p:spPr>
        <p:txBody>
          <a:bodyPr wrap="square" rtlCol="0">
            <a:spAutoFit/>
          </a:bodyPr>
          <a:lstStyle/>
          <a:p>
            <a:pPr>
              <a:lnSpc>
                <a:spcPct val="130000"/>
              </a:lnSpc>
            </a:pPr>
            <a:r>
              <a:rPr lang="en-US" sz="2400" dirty="0">
                <a:solidFill>
                  <a:schemeClr val="tx2"/>
                </a:solidFill>
                <a:sym typeface="+mn-ea"/>
              </a:rPr>
              <a:t>    </a:t>
            </a:r>
            <a:r>
              <a:rPr sz="2400" dirty="0">
                <a:solidFill>
                  <a:schemeClr val="tx2"/>
                </a:solidFill>
                <a:sym typeface="+mn-ea"/>
              </a:rPr>
              <a:t>毛泽东和党中央对原来的设想有了新的认识，认为向社会主义过渡的时机已经到来，社会主义改造已经成为必要，并且有实现的可能，他们开始重新思考向社会主义过渡的时间和步骤问题</a:t>
            </a:r>
            <a:r>
              <a:rPr lang="zh-CN" altLang="en-US" sz="2400" dirty="0">
                <a:solidFill>
                  <a:schemeClr val="tx2"/>
                </a:solidFill>
                <a:ea typeface="宋体" panose="02010600030101010101" pitchFamily="2" charset="-122"/>
                <a:sym typeface="+mn-ea"/>
              </a:rPr>
              <a:t>。</a:t>
            </a:r>
            <a:endParaRPr lang="zh-CN" altLang="en-US" sz="2400" dirty="0">
              <a:solidFill>
                <a:schemeClr val="tx2"/>
              </a:solidFill>
              <a:ea typeface="宋体" panose="02010600030101010101" pitchFamily="2" charset="-122"/>
              <a:sym typeface="+mn-ea"/>
            </a:endParaRPr>
          </a:p>
        </p:txBody>
      </p:sp>
      <p:pic>
        <p:nvPicPr>
          <p:cNvPr id="2" name="图片 1" descr="50年代的毛泽东"/>
          <p:cNvPicPr>
            <a:picLocks noChangeAspect="1"/>
          </p:cNvPicPr>
          <p:nvPr/>
        </p:nvPicPr>
        <p:blipFill>
          <a:blip r:embed="rId1"/>
          <a:stretch>
            <a:fillRect/>
          </a:stretch>
        </p:blipFill>
        <p:spPr>
          <a:xfrm>
            <a:off x="1267460" y="2285365"/>
            <a:ext cx="3244215" cy="2433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364740" y="2586990"/>
            <a:ext cx="7405370" cy="1684020"/>
          </a:xfrm>
        </p:spPr>
        <p:txBody>
          <a:bodyPr>
            <a:normAutofit fontScale="90000"/>
          </a:bodyPr>
          <a:lstStyle/>
          <a:p>
            <a:pPr algn="ctr">
              <a:lnSpc>
                <a:spcPts val="6500"/>
              </a:lnSpc>
            </a:pPr>
            <a:r>
              <a:rPr lang="zh-CN" altLang="en-US" dirty="0" smtClean="0">
                <a:sym typeface="+mn-ea"/>
              </a:rPr>
              <a:t>第二部分  中国人民站起来</a:t>
            </a:r>
            <a:br>
              <a:rPr lang="en-US" altLang="zh-CN" dirty="0" smtClean="0">
                <a:sym typeface="+mn-ea"/>
              </a:rPr>
            </a:br>
            <a:r>
              <a:rPr lang="zh-CN" altLang="en-US" sz="3600" dirty="0" smtClean="0">
                <a:sym typeface="+mn-ea"/>
              </a:rPr>
              <a:t>专题四   社会主义改造理论</a:t>
            </a:r>
            <a:endParaRPr lang="zh-CN" altLang="en-US"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1.</a:t>
            </a:r>
            <a:r>
              <a:rPr lang="zh-CN" altLang="en-US" dirty="0" smtClean="0"/>
              <a:t> 2 党</a:t>
            </a:r>
            <a:r>
              <a:rPr lang="zh-CN" altLang="en-US" dirty="0"/>
              <a:t>对如何过渡到社会主义认识的转变</a:t>
            </a:r>
            <a:endParaRPr lang="zh-CN" altLang="en-US" dirty="0"/>
          </a:p>
        </p:txBody>
      </p:sp>
      <p:sp>
        <p:nvSpPr>
          <p:cNvPr id="10" name="TextBox 3"/>
          <p:cNvSpPr txBox="1"/>
          <p:nvPr/>
        </p:nvSpPr>
        <p:spPr>
          <a:xfrm>
            <a:off x="1017905" y="3862705"/>
            <a:ext cx="10156190" cy="1529715"/>
          </a:xfrm>
          <a:prstGeom prst="rect">
            <a:avLst/>
          </a:prstGeom>
          <a:noFill/>
          <a:ln w="28575" cmpd="sng">
            <a:noFill/>
            <a:prstDash val="solid"/>
          </a:ln>
        </p:spPr>
        <p:txBody>
          <a:bodyPr wrap="square" rtlCol="0">
            <a:spAutoFit/>
          </a:bodyPr>
          <a:lstStyle/>
          <a:p>
            <a:pPr>
              <a:lnSpc>
                <a:spcPct val="130000"/>
              </a:lnSpc>
            </a:pPr>
            <a:r>
              <a:rPr lang="en-US" sz="2400" dirty="0">
                <a:solidFill>
                  <a:schemeClr val="tx2"/>
                </a:solidFill>
                <a:sym typeface="+mn-ea"/>
              </a:rPr>
              <a:t>    </a:t>
            </a:r>
            <a:r>
              <a:rPr sz="2400" dirty="0">
                <a:solidFill>
                  <a:schemeClr val="tx2"/>
                </a:solidFill>
                <a:sym typeface="+mn-ea"/>
              </a:rPr>
              <a:t>1952年9月，毛泽东在中央书记处会议上郑重提出，我们现在就开始用10年到15年的时间基本上完成到社会主义的过渡，而不是10年以后才开始过渡</a:t>
            </a:r>
            <a:r>
              <a:rPr lang="zh-CN" sz="2400" dirty="0">
                <a:solidFill>
                  <a:schemeClr val="tx2"/>
                </a:solidFill>
                <a:ea typeface="宋体" panose="02010600030101010101" pitchFamily="2" charset="-122"/>
                <a:sym typeface="+mn-ea"/>
              </a:rPr>
              <a:t>。</a:t>
            </a:r>
            <a:endParaRPr lang="zh-CN" sz="2400" dirty="0">
              <a:solidFill>
                <a:schemeClr val="tx2"/>
              </a:solidFill>
              <a:ea typeface="宋体" panose="02010600030101010101" pitchFamily="2" charset="-122"/>
              <a:sym typeface="+mn-ea"/>
            </a:endParaRPr>
          </a:p>
        </p:txBody>
      </p:sp>
      <p:sp>
        <p:nvSpPr>
          <p:cNvPr id="9" name="TextBox 3"/>
          <p:cNvSpPr txBox="1"/>
          <p:nvPr/>
        </p:nvSpPr>
        <p:spPr>
          <a:xfrm>
            <a:off x="1089660" y="1429385"/>
            <a:ext cx="2035175" cy="534035"/>
          </a:xfrm>
          <a:prstGeom prst="rect">
            <a:avLst/>
          </a:prstGeom>
          <a:noFill/>
          <a:ln w="28575" cmpd="sng">
            <a:solidFill>
              <a:srgbClr val="D13D55"/>
            </a:solidFill>
            <a:prstDash val="solid"/>
          </a:ln>
        </p:spPr>
        <p:txBody>
          <a:bodyPr wrap="square" rtlCol="0">
            <a:spAutoFit/>
          </a:bodyPr>
          <a:lstStyle/>
          <a:p>
            <a:pPr>
              <a:lnSpc>
                <a:spcPct val="120000"/>
              </a:lnSpc>
            </a:pPr>
            <a:r>
              <a:rPr lang="en-US" altLang="zh-CN" sz="24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rPr>
              <a:t>第二阶段</a:t>
            </a:r>
            <a:endParaRPr lang="zh-CN" altLang="en-US" sz="2400" dirty="0">
              <a:solidFill>
                <a:schemeClr val="tx2"/>
              </a:solidFill>
              <a:ea typeface="宋体" panose="02010600030101010101" pitchFamily="2" charset="-122"/>
            </a:endParaRPr>
          </a:p>
        </p:txBody>
      </p:sp>
      <p:pic>
        <p:nvPicPr>
          <p:cNvPr id="3" name="图片 2" descr="50年代的毛泽东"/>
          <p:cNvPicPr>
            <a:picLocks noChangeAspect="1"/>
          </p:cNvPicPr>
          <p:nvPr/>
        </p:nvPicPr>
        <p:blipFill>
          <a:blip r:embed="rId1"/>
          <a:stretch>
            <a:fillRect/>
          </a:stretch>
        </p:blipFill>
        <p:spPr>
          <a:xfrm>
            <a:off x="4474210" y="1429385"/>
            <a:ext cx="3611245" cy="2433320"/>
          </a:xfrm>
          <a:prstGeom prst="rect">
            <a:avLst/>
          </a:prstGeom>
        </p:spPr>
      </p:pic>
      <p:sp>
        <p:nvSpPr>
          <p:cNvPr id="5" name="TextBox 3"/>
          <p:cNvSpPr txBox="1"/>
          <p:nvPr/>
        </p:nvSpPr>
        <p:spPr>
          <a:xfrm>
            <a:off x="5002530" y="5392420"/>
            <a:ext cx="2554605" cy="534035"/>
          </a:xfrm>
          <a:prstGeom prst="rect">
            <a:avLst/>
          </a:prstGeom>
          <a:noFill/>
          <a:ln w="28575" cmpd="sng">
            <a:solidFill>
              <a:srgbClr val="D13D55"/>
            </a:solidFill>
            <a:prstDash val="solid"/>
          </a:ln>
        </p:spPr>
        <p:txBody>
          <a:bodyPr wrap="square" rtlCol="0">
            <a:spAutoFit/>
          </a:bodyPr>
          <a:lstStyle/>
          <a:p>
            <a:pPr>
              <a:lnSpc>
                <a:spcPct val="120000"/>
              </a:lnSpc>
            </a:pPr>
            <a:r>
              <a:rPr lang="en-US" sz="2400" dirty="0">
                <a:solidFill>
                  <a:schemeClr val="tx2"/>
                </a:solidFill>
                <a:sym typeface="+mn-ea"/>
              </a:rPr>
              <a:t>  </a:t>
            </a:r>
            <a:r>
              <a:rPr sz="2400" dirty="0">
                <a:solidFill>
                  <a:schemeClr val="tx2"/>
                </a:solidFill>
                <a:sym typeface="+mn-ea"/>
              </a:rPr>
              <a:t>边建设边过渡</a:t>
            </a:r>
            <a:endParaRPr sz="2400" dirty="0">
              <a:solidFill>
                <a:schemeClr val="tx2"/>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9" grpId="0" bldLvl="0" animBg="1"/>
      <p:bldP spid="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1.</a:t>
            </a:r>
            <a:r>
              <a:rPr lang="zh-CN" altLang="en-US" dirty="0" smtClean="0"/>
              <a:t> 2 党</a:t>
            </a:r>
            <a:r>
              <a:rPr lang="zh-CN" altLang="en-US" dirty="0"/>
              <a:t>对如何过渡到社会主义认识的转变</a:t>
            </a:r>
            <a:endParaRPr lang="zh-CN" altLang="en-US" dirty="0"/>
          </a:p>
        </p:txBody>
      </p:sp>
      <p:sp>
        <p:nvSpPr>
          <p:cNvPr id="8" name="文本框 7"/>
          <p:cNvSpPr txBox="1"/>
          <p:nvPr/>
        </p:nvSpPr>
        <p:spPr>
          <a:xfrm>
            <a:off x="1089660" y="1661160"/>
            <a:ext cx="9980930" cy="3966845"/>
          </a:xfrm>
          <a:prstGeom prst="rect">
            <a:avLst/>
          </a:prstGeom>
          <a:noFill/>
        </p:spPr>
        <p:txBody>
          <a:bodyPr wrap="square" rtlCol="0">
            <a:spAutoFit/>
          </a:bodyPr>
          <a:lstStyle/>
          <a:p>
            <a:pPr algn="l">
              <a:lnSpc>
                <a:spcPct val="140000"/>
              </a:lnSpc>
            </a:pPr>
            <a:r>
              <a:rPr lang="en-US" altLang="zh-CN" sz="2400" dirty="0">
                <a:solidFill>
                  <a:schemeClr val="tx2"/>
                </a:solidFill>
                <a:ea typeface="宋体" panose="02010600030101010101" pitchFamily="2" charset="-122"/>
                <a:sym typeface="+mn-ea"/>
              </a:rPr>
              <a:t>    </a:t>
            </a:r>
            <a:r>
              <a:rPr lang="zh-CN" altLang="en-US" sz="2800" b="1" dirty="0">
                <a:solidFill>
                  <a:schemeClr val="tx2"/>
                </a:solidFill>
                <a:ea typeface="宋体" panose="02010600030101010101" pitchFamily="2" charset="-122"/>
                <a:sym typeface="+mn-ea"/>
              </a:rPr>
              <a:t>新民主主义的政治纲领</a:t>
            </a:r>
            <a:r>
              <a:rPr lang="zh-CN" altLang="en-US" sz="2400" dirty="0">
                <a:solidFill>
                  <a:schemeClr val="tx2"/>
                </a:solidFill>
                <a:ea typeface="宋体" panose="02010600030101010101" pitchFamily="2" charset="-122"/>
                <a:sym typeface="+mn-ea"/>
              </a:rPr>
              <a:t>是推翻帝国主义和封建主义的统治，建立一个无产阶级领导的以工农联盟为基础的各革命阶级联合专政的新民主主义的共和国。</a:t>
            </a:r>
            <a:endParaRPr lang="zh-CN" altLang="en-US" sz="2400" dirty="0">
              <a:solidFill>
                <a:schemeClr val="tx2"/>
              </a:solidFill>
              <a:ea typeface="宋体" panose="02010600030101010101" pitchFamily="2" charset="-122"/>
              <a:sym typeface="+mn-ea"/>
            </a:endParaRPr>
          </a:p>
          <a:p>
            <a:pPr algn="l">
              <a:lnSpc>
                <a:spcPct val="140000"/>
              </a:lnSpc>
            </a:pPr>
            <a:r>
              <a:rPr lang="zh-CN" altLang="en-US" sz="2400" dirty="0">
                <a:solidFill>
                  <a:schemeClr val="tx2"/>
                </a:solidFill>
                <a:ea typeface="宋体" panose="02010600030101010101" pitchFamily="2" charset="-122"/>
                <a:sym typeface="+mn-ea"/>
              </a:rPr>
              <a:t>    </a:t>
            </a:r>
            <a:r>
              <a:rPr lang="zh-CN" altLang="en-US" sz="2800" b="1" dirty="0">
                <a:solidFill>
                  <a:schemeClr val="tx2"/>
                </a:solidFill>
                <a:ea typeface="宋体" panose="02010600030101010101" pitchFamily="2" charset="-122"/>
                <a:sym typeface="+mn-ea"/>
              </a:rPr>
              <a:t>新民主主义的经济纲领</a:t>
            </a:r>
            <a:r>
              <a:rPr lang="zh-CN" altLang="en-US" sz="2400" dirty="0">
                <a:solidFill>
                  <a:schemeClr val="tx2"/>
                </a:solidFill>
                <a:ea typeface="宋体" panose="02010600030101010101" pitchFamily="2" charset="-122"/>
                <a:sym typeface="+mn-ea"/>
              </a:rPr>
              <a:t>是没收封建地主阶级的土地归农民所有，没收官僚资产阶级的垄断资本归新民主主义的国家所有，</a:t>
            </a:r>
            <a:r>
              <a:rPr lang="zh-CN" altLang="en-US" sz="2400" dirty="0">
                <a:solidFill>
                  <a:srgbClr val="FF0000"/>
                </a:solidFill>
                <a:ea typeface="宋体" panose="02010600030101010101" pitchFamily="2" charset="-122"/>
                <a:sym typeface="+mn-ea"/>
              </a:rPr>
              <a:t>保护民族工商业。</a:t>
            </a:r>
            <a:endParaRPr lang="zh-CN" altLang="en-US" sz="2400" dirty="0">
              <a:solidFill>
                <a:srgbClr val="FF0000"/>
              </a:solidFill>
              <a:ea typeface="宋体" panose="02010600030101010101" pitchFamily="2" charset="-122"/>
              <a:sym typeface="+mn-ea"/>
            </a:endParaRPr>
          </a:p>
          <a:p>
            <a:pPr algn="l">
              <a:lnSpc>
                <a:spcPct val="140000"/>
              </a:lnSpc>
            </a:pPr>
            <a:r>
              <a:rPr lang="zh-CN" altLang="en-US" sz="2400" dirty="0">
                <a:solidFill>
                  <a:schemeClr val="tx2"/>
                </a:solidFill>
                <a:ea typeface="宋体" panose="02010600030101010101" pitchFamily="2" charset="-122"/>
                <a:sym typeface="+mn-ea"/>
              </a:rPr>
              <a:t>    </a:t>
            </a:r>
            <a:r>
              <a:rPr lang="zh-CN" altLang="en-US" sz="2800" b="1" dirty="0">
                <a:solidFill>
                  <a:schemeClr val="tx2"/>
                </a:solidFill>
                <a:ea typeface="宋体" panose="02010600030101010101" pitchFamily="2" charset="-122"/>
                <a:sym typeface="+mn-ea"/>
              </a:rPr>
              <a:t>新民主主义的文化纲领</a:t>
            </a:r>
            <a:r>
              <a:rPr lang="zh-CN" altLang="en-US" sz="2400" dirty="0">
                <a:solidFill>
                  <a:schemeClr val="tx2"/>
                </a:solidFill>
                <a:ea typeface="宋体" panose="02010600030101010101" pitchFamily="2" charset="-122"/>
                <a:sym typeface="+mn-ea"/>
              </a:rPr>
              <a:t>是无产阶级领导的人民大众的、反帝反封建的文化，即民族的、科学的、大众的文化。</a:t>
            </a:r>
            <a:endParaRPr lang="zh-CN" altLang="en-US" sz="24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1.</a:t>
            </a:r>
            <a:r>
              <a:rPr lang="zh-CN" altLang="en-US" dirty="0" smtClean="0"/>
              <a:t> 2 党</a:t>
            </a:r>
            <a:r>
              <a:rPr lang="zh-CN" altLang="en-US" dirty="0"/>
              <a:t>对如何过渡到社会主义认识的转变</a:t>
            </a:r>
            <a:endParaRPr lang="zh-CN" altLang="en-US" dirty="0"/>
          </a:p>
        </p:txBody>
      </p:sp>
      <p:sp>
        <p:nvSpPr>
          <p:cNvPr id="8" name="文本框 7"/>
          <p:cNvSpPr txBox="1"/>
          <p:nvPr/>
        </p:nvSpPr>
        <p:spPr>
          <a:xfrm>
            <a:off x="4700270" y="1403985"/>
            <a:ext cx="2797810" cy="570865"/>
          </a:xfrm>
          <a:prstGeom prst="rect">
            <a:avLst/>
          </a:prstGeom>
          <a:noFill/>
          <a:ln w="28575" cmpd="sng">
            <a:solidFill>
              <a:srgbClr val="D13D55"/>
            </a:solidFill>
            <a:prstDash val="solid"/>
          </a:ln>
        </p:spPr>
        <p:txBody>
          <a:bodyPr wrap="square" rtlCol="0">
            <a:spAutoFit/>
          </a:bodyPr>
          <a:lstStyle/>
          <a:p>
            <a:pPr algn="l">
              <a:lnSpc>
                <a:spcPct val="130000"/>
              </a:lnSpc>
            </a:pPr>
            <a:r>
              <a:rPr lang="en-US" altLang="zh-CN" sz="2400" dirty="0">
                <a:solidFill>
                  <a:schemeClr val="tx2"/>
                </a:solidFill>
                <a:ea typeface="宋体" panose="02010600030101010101" pitchFamily="2" charset="-122"/>
                <a:sym typeface="+mn-ea"/>
              </a:rPr>
              <a:t>  </a:t>
            </a:r>
            <a:r>
              <a:rPr lang="zh-CN" altLang="en-US" sz="2400" dirty="0">
                <a:solidFill>
                  <a:schemeClr val="tx2"/>
                </a:solidFill>
                <a:ea typeface="宋体" panose="02010600030101010101" pitchFamily="2" charset="-122"/>
                <a:sym typeface="+mn-ea"/>
              </a:rPr>
              <a:t>保护民族工商业  </a:t>
            </a:r>
            <a:endParaRPr lang="zh-CN" altLang="en-US" sz="2400" dirty="0">
              <a:solidFill>
                <a:schemeClr val="tx2"/>
              </a:solidFill>
              <a:ea typeface="宋体" panose="02010600030101010101" pitchFamily="2" charset="-122"/>
              <a:sym typeface="+mn-ea"/>
            </a:endParaRPr>
          </a:p>
        </p:txBody>
      </p:sp>
      <p:cxnSp>
        <p:nvCxnSpPr>
          <p:cNvPr id="13" name="直接箭头连接符 12"/>
          <p:cNvCxnSpPr/>
          <p:nvPr/>
        </p:nvCxnSpPr>
        <p:spPr>
          <a:xfrm>
            <a:off x="6076315" y="2011680"/>
            <a:ext cx="7620" cy="736600"/>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467860" y="2748280"/>
            <a:ext cx="3286125" cy="607695"/>
          </a:xfrm>
          <a:prstGeom prst="rect">
            <a:avLst/>
          </a:prstGeom>
          <a:noFill/>
          <a:ln w="28575" cmpd="sng">
            <a:solidFill>
              <a:srgbClr val="D13D55"/>
            </a:solidFill>
            <a:prstDash val="solid"/>
          </a:ln>
        </p:spPr>
        <p:txBody>
          <a:bodyPr wrap="square" rtlCol="0">
            <a:spAutoFit/>
          </a:bodyPr>
          <a:lstStyle/>
          <a:p>
            <a:pPr algn="l">
              <a:lnSpc>
                <a:spcPct val="140000"/>
              </a:lnSpc>
            </a:pPr>
            <a:r>
              <a:rPr lang="zh-CN" altLang="zh-CN" sz="2400" dirty="0">
                <a:solidFill>
                  <a:schemeClr val="tx2"/>
                </a:solidFill>
                <a:ea typeface="宋体" panose="02010600030101010101" pitchFamily="2" charset="-122"/>
                <a:sym typeface="+mn-ea"/>
              </a:rPr>
              <a:t>本质是允许私有的存在</a:t>
            </a:r>
            <a:r>
              <a:rPr lang="zh-CN" altLang="en-US" sz="2400" dirty="0">
                <a:solidFill>
                  <a:schemeClr val="tx2"/>
                </a:solidFill>
                <a:ea typeface="宋体" panose="02010600030101010101" pitchFamily="2" charset="-122"/>
                <a:sym typeface="+mn-ea"/>
              </a:rPr>
              <a:t>  </a:t>
            </a:r>
            <a:endParaRPr lang="zh-CN" altLang="en-US" sz="2400" dirty="0">
              <a:solidFill>
                <a:schemeClr val="tx2"/>
              </a:solidFill>
              <a:ea typeface="宋体" panose="02010600030101010101" pitchFamily="2" charset="-122"/>
              <a:sym typeface="+mn-ea"/>
            </a:endParaRPr>
          </a:p>
        </p:txBody>
      </p:sp>
      <p:cxnSp>
        <p:nvCxnSpPr>
          <p:cNvPr id="3" name="直接箭头连接符 2"/>
          <p:cNvCxnSpPr/>
          <p:nvPr/>
        </p:nvCxnSpPr>
        <p:spPr>
          <a:xfrm>
            <a:off x="6076315" y="3431540"/>
            <a:ext cx="7620" cy="736600"/>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279515" y="3606800"/>
            <a:ext cx="1474470" cy="386080"/>
          </a:xfrm>
          <a:prstGeom prst="rect">
            <a:avLst/>
          </a:prstGeom>
          <a:noFill/>
          <a:ln w="28575" cmpd="sng">
            <a:solidFill>
              <a:srgbClr val="D13D55"/>
            </a:solidFill>
            <a:prstDash val="solid"/>
          </a:ln>
        </p:spPr>
        <p:txBody>
          <a:bodyPr wrap="square" rtlCol="0">
            <a:spAutoFit/>
          </a:bodyPr>
          <a:lstStyle/>
          <a:p>
            <a:pPr algn="l">
              <a:lnSpc>
                <a:spcPct val="80000"/>
              </a:lnSpc>
            </a:pPr>
            <a:r>
              <a:rPr lang="zh-CN" altLang="en-US" sz="2000" dirty="0">
                <a:solidFill>
                  <a:schemeClr val="tx2"/>
                </a:solidFill>
                <a:ea typeface="宋体" panose="02010600030101010101" pitchFamily="2" charset="-122"/>
                <a:sym typeface="+mn-ea"/>
              </a:rPr>
              <a:t>出现的问题</a:t>
            </a:r>
            <a:r>
              <a:rPr lang="zh-CN" altLang="en-US" sz="2400" dirty="0">
                <a:solidFill>
                  <a:schemeClr val="tx2"/>
                </a:solidFill>
                <a:ea typeface="宋体" panose="02010600030101010101" pitchFamily="2" charset="-122"/>
                <a:sym typeface="+mn-ea"/>
              </a:rPr>
              <a:t>  </a:t>
            </a:r>
            <a:endParaRPr lang="zh-CN" altLang="en-US" sz="2400" dirty="0">
              <a:solidFill>
                <a:schemeClr val="tx2"/>
              </a:solidFill>
              <a:ea typeface="宋体" panose="02010600030101010101" pitchFamily="2" charset="-122"/>
              <a:sym typeface="+mn-ea"/>
            </a:endParaRPr>
          </a:p>
        </p:txBody>
      </p:sp>
      <p:sp>
        <p:nvSpPr>
          <p:cNvPr id="6" name="文本框 5"/>
          <p:cNvSpPr txBox="1"/>
          <p:nvPr/>
        </p:nvSpPr>
        <p:spPr>
          <a:xfrm>
            <a:off x="4370070" y="3606800"/>
            <a:ext cx="1486535" cy="386080"/>
          </a:xfrm>
          <a:prstGeom prst="rect">
            <a:avLst/>
          </a:prstGeom>
          <a:noFill/>
          <a:ln w="28575" cmpd="sng">
            <a:solidFill>
              <a:srgbClr val="D13D55"/>
            </a:solidFill>
            <a:prstDash val="solid"/>
          </a:ln>
        </p:spPr>
        <p:txBody>
          <a:bodyPr wrap="square" rtlCol="0">
            <a:spAutoFit/>
          </a:bodyPr>
          <a:lstStyle/>
          <a:p>
            <a:pPr algn="l">
              <a:lnSpc>
                <a:spcPct val="80000"/>
              </a:lnSpc>
            </a:pPr>
            <a:r>
              <a:rPr lang="zh-CN" altLang="en-US" sz="2000" dirty="0">
                <a:solidFill>
                  <a:schemeClr val="tx2"/>
                </a:solidFill>
                <a:ea typeface="宋体" panose="02010600030101010101" pitchFamily="2" charset="-122"/>
                <a:sym typeface="+mn-ea"/>
              </a:rPr>
              <a:t>实际执行中</a:t>
            </a:r>
            <a:r>
              <a:rPr lang="zh-CN" altLang="en-US" sz="2400" dirty="0">
                <a:solidFill>
                  <a:schemeClr val="tx2"/>
                </a:solidFill>
                <a:ea typeface="宋体" panose="02010600030101010101" pitchFamily="2" charset="-122"/>
                <a:sym typeface="+mn-ea"/>
              </a:rPr>
              <a:t> </a:t>
            </a:r>
            <a:endParaRPr lang="zh-CN" altLang="en-US" sz="2400" dirty="0">
              <a:solidFill>
                <a:schemeClr val="tx2"/>
              </a:solidFill>
              <a:ea typeface="宋体" panose="02010600030101010101" pitchFamily="2" charset="-122"/>
              <a:sym typeface="+mn-ea"/>
            </a:endParaRPr>
          </a:p>
        </p:txBody>
      </p:sp>
      <p:cxnSp>
        <p:nvCxnSpPr>
          <p:cNvPr id="7" name="直接箭头连接符 6"/>
          <p:cNvCxnSpPr/>
          <p:nvPr/>
        </p:nvCxnSpPr>
        <p:spPr>
          <a:xfrm>
            <a:off x="7583805" y="1706880"/>
            <a:ext cx="617220" cy="190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272780" y="1403985"/>
            <a:ext cx="2393950" cy="570865"/>
          </a:xfrm>
          <a:prstGeom prst="rect">
            <a:avLst/>
          </a:prstGeom>
          <a:noFill/>
          <a:ln w="28575" cmpd="sng">
            <a:solidFill>
              <a:srgbClr val="D13D55"/>
            </a:solidFill>
            <a:prstDash val="solid"/>
          </a:ln>
        </p:spPr>
        <p:txBody>
          <a:bodyPr wrap="square" rtlCol="0">
            <a:spAutoFit/>
          </a:bodyPr>
          <a:lstStyle/>
          <a:p>
            <a:pPr algn="l">
              <a:lnSpc>
                <a:spcPct val="130000"/>
              </a:lnSpc>
            </a:pPr>
            <a:r>
              <a:rPr lang="en-US" altLang="zh-CN" sz="2400" dirty="0">
                <a:solidFill>
                  <a:schemeClr val="tx2"/>
                </a:solidFill>
                <a:ea typeface="宋体" panose="02010600030101010101" pitchFamily="2" charset="-122"/>
                <a:sym typeface="+mn-ea"/>
              </a:rPr>
              <a:t> </a:t>
            </a:r>
            <a:r>
              <a:rPr lang="zh-CN" altLang="en-US" sz="2400" dirty="0">
                <a:solidFill>
                  <a:schemeClr val="tx2"/>
                </a:solidFill>
                <a:ea typeface="宋体" panose="02010600030101010101" pitchFamily="2" charset="-122"/>
                <a:sym typeface="+mn-ea"/>
              </a:rPr>
              <a:t>最出彩的地方  </a:t>
            </a:r>
            <a:endParaRPr lang="zh-CN" altLang="en-US" sz="2400" dirty="0">
              <a:solidFill>
                <a:schemeClr val="tx2"/>
              </a:solidFill>
              <a:ea typeface="宋体" panose="02010600030101010101" pitchFamily="2" charset="-122"/>
              <a:sym typeface="+mn-ea"/>
            </a:endParaRPr>
          </a:p>
        </p:txBody>
      </p:sp>
      <p:sp>
        <p:nvSpPr>
          <p:cNvPr id="10" name="左大括号 9"/>
          <p:cNvSpPr/>
          <p:nvPr/>
        </p:nvSpPr>
        <p:spPr>
          <a:xfrm rot="5400000">
            <a:off x="5935980" y="692150"/>
            <a:ext cx="287655" cy="7613015"/>
          </a:xfrm>
          <a:prstGeom prst="leftBrace">
            <a:avLst/>
          </a:prstGeom>
          <a:ln w="41275">
            <a:solidFill>
              <a:srgbClr val="D13D55"/>
            </a:solidFill>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sp>
        <p:nvSpPr>
          <p:cNvPr id="11" name="文本框 10"/>
          <p:cNvSpPr txBox="1"/>
          <p:nvPr/>
        </p:nvSpPr>
        <p:spPr>
          <a:xfrm>
            <a:off x="697865" y="4794885"/>
            <a:ext cx="4351020" cy="1309370"/>
          </a:xfrm>
          <a:prstGeom prst="rect">
            <a:avLst/>
          </a:prstGeom>
          <a:noFill/>
          <a:ln w="28575" cmpd="sng">
            <a:solidFill>
              <a:srgbClr val="D13D55"/>
            </a:solidFill>
            <a:prstDash val="solid"/>
          </a:ln>
        </p:spPr>
        <p:txBody>
          <a:bodyPr wrap="square" rtlCol="0">
            <a:spAutoFit/>
          </a:bodyPr>
          <a:lstStyle/>
          <a:p>
            <a:pPr algn="l">
              <a:lnSpc>
                <a:spcPct val="110000"/>
              </a:lnSpc>
            </a:pPr>
            <a:r>
              <a:rPr lang="zh-CN" altLang="en-US" dirty="0">
                <a:solidFill>
                  <a:schemeClr val="tx2"/>
                </a:solidFill>
                <a:ea typeface="宋体" panose="02010600030101010101" pitchFamily="2" charset="-122"/>
                <a:sym typeface="+mn-ea"/>
              </a:rPr>
              <a:t>在农村，个体农业经济生产水平低下，无力抗拒自然灾害。新的贫富分化开始出现，少数人上升为新富农，多数贫困农民重新沦为被盘剥的对象。  </a:t>
            </a:r>
            <a:endParaRPr lang="zh-CN" altLang="en-US" dirty="0">
              <a:solidFill>
                <a:schemeClr val="tx2"/>
              </a:solidFill>
              <a:ea typeface="宋体" panose="02010600030101010101" pitchFamily="2" charset="-122"/>
              <a:sym typeface="+mn-ea"/>
            </a:endParaRPr>
          </a:p>
        </p:txBody>
      </p:sp>
      <p:sp>
        <p:nvSpPr>
          <p:cNvPr id="12" name="文本框 11"/>
          <p:cNvSpPr txBox="1"/>
          <p:nvPr/>
        </p:nvSpPr>
        <p:spPr>
          <a:xfrm>
            <a:off x="7117080" y="4794885"/>
            <a:ext cx="4278630" cy="1309370"/>
          </a:xfrm>
          <a:prstGeom prst="rect">
            <a:avLst/>
          </a:prstGeom>
          <a:noFill/>
          <a:ln w="28575" cmpd="sng">
            <a:solidFill>
              <a:srgbClr val="D13D55"/>
            </a:solidFill>
            <a:prstDash val="solid"/>
          </a:ln>
        </p:spPr>
        <p:txBody>
          <a:bodyPr wrap="square" rtlCol="0">
            <a:spAutoFit/>
          </a:bodyPr>
          <a:lstStyle/>
          <a:p>
            <a:pPr algn="l">
              <a:lnSpc>
                <a:spcPct val="110000"/>
              </a:lnSpc>
            </a:pPr>
            <a:r>
              <a:rPr lang="zh-CN" altLang="en-US" dirty="0">
                <a:solidFill>
                  <a:schemeClr val="tx2"/>
                </a:solidFill>
                <a:ea typeface="宋体" panose="02010600030101010101" pitchFamily="2" charset="-122"/>
                <a:sym typeface="+mn-ea"/>
              </a:rPr>
              <a:t>在城市，不法资本家的“五毒”行为令人担忧。在1950年调整工商业后，违法犯罪活动日趋猖狂，将其唯利是图、损人利己、贪得无厌的本性暴露无遗。</a:t>
            </a:r>
            <a:endParaRPr lang="zh-CN" altLang="en-US"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par>
                                <p:cTn id="32" presetID="3" presetClass="entr" presetSubtype="10"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linds(horizontal)">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linds(horizontal)">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blinds(horizontal)">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blinds(horizontal)">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animBg="1"/>
      <p:bldP spid="5" grpId="0" animBg="1"/>
      <p:bldP spid="6" grpId="0" animBg="1"/>
      <p:bldP spid="9" grpId="0" animBg="1"/>
      <p:bldP spid="10" grpId="0" animBg="1"/>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1.</a:t>
            </a:r>
            <a:r>
              <a:rPr lang="zh-CN" altLang="en-US" dirty="0" smtClean="0"/>
              <a:t> 2 党</a:t>
            </a:r>
            <a:r>
              <a:rPr lang="zh-CN" altLang="en-US" dirty="0"/>
              <a:t>对如何过渡到社会主义认识的转变</a:t>
            </a:r>
            <a:endParaRPr lang="zh-CN" altLang="en-US" dirty="0"/>
          </a:p>
        </p:txBody>
      </p:sp>
      <p:sp>
        <p:nvSpPr>
          <p:cNvPr id="10" name="TextBox 3"/>
          <p:cNvSpPr txBox="1"/>
          <p:nvPr/>
        </p:nvSpPr>
        <p:spPr>
          <a:xfrm>
            <a:off x="1089660" y="1561465"/>
            <a:ext cx="4403725" cy="570865"/>
          </a:xfrm>
          <a:prstGeom prst="rect">
            <a:avLst/>
          </a:prstGeom>
          <a:noFill/>
          <a:ln w="28575" cmpd="sng">
            <a:noFill/>
            <a:prstDash val="solid"/>
          </a:ln>
        </p:spPr>
        <p:txBody>
          <a:bodyPr wrap="square" rtlCol="0">
            <a:spAutoFit/>
          </a:bodyPr>
          <a:lstStyle/>
          <a:p>
            <a:pPr>
              <a:lnSpc>
                <a:spcPct val="130000"/>
              </a:lnSpc>
            </a:pPr>
            <a:r>
              <a:rPr lang="en-US" sz="2400" dirty="0">
                <a:solidFill>
                  <a:schemeClr val="tx2"/>
                </a:solidFill>
                <a:sym typeface="+mn-ea"/>
              </a:rPr>
              <a:t>    </a:t>
            </a:r>
            <a:r>
              <a:rPr lang="zh-CN" altLang="en-US" sz="2400" dirty="0">
                <a:solidFill>
                  <a:schemeClr val="tx2"/>
                </a:solidFill>
                <a:ea typeface="宋体" panose="02010600030101010101" pitchFamily="2" charset="-122"/>
                <a:sym typeface="+mn-ea"/>
              </a:rPr>
              <a:t>苏联的社会主义改造</a:t>
            </a:r>
            <a:endParaRPr lang="zh-CN" altLang="en-US" sz="2400" dirty="0">
              <a:solidFill>
                <a:schemeClr val="tx2"/>
              </a:solidFill>
              <a:ea typeface="宋体" panose="02010600030101010101" pitchFamily="2" charset="-122"/>
              <a:sym typeface="+mn-ea"/>
            </a:endParaRPr>
          </a:p>
        </p:txBody>
      </p:sp>
      <p:sp>
        <p:nvSpPr>
          <p:cNvPr id="5" name="TextBox 3"/>
          <p:cNvSpPr txBox="1"/>
          <p:nvPr/>
        </p:nvSpPr>
        <p:spPr>
          <a:xfrm>
            <a:off x="4450080" y="4020820"/>
            <a:ext cx="1043940" cy="534035"/>
          </a:xfrm>
          <a:prstGeom prst="rect">
            <a:avLst/>
          </a:prstGeom>
          <a:noFill/>
          <a:ln w="28575" cmpd="sng">
            <a:solidFill>
              <a:srgbClr val="D13D55"/>
            </a:solidFill>
            <a:prstDash val="solid"/>
          </a:ln>
        </p:spPr>
        <p:txBody>
          <a:bodyPr wrap="square" rtlCol="0">
            <a:spAutoFit/>
          </a:bodyPr>
          <a:lstStyle/>
          <a:p>
            <a:pPr>
              <a:lnSpc>
                <a:spcPct val="120000"/>
              </a:lnSpc>
            </a:pPr>
            <a:r>
              <a:rPr lang="en-US" sz="2400" dirty="0">
                <a:solidFill>
                  <a:schemeClr val="tx2"/>
                </a:solidFill>
                <a:sym typeface="+mn-ea"/>
              </a:rPr>
              <a:t> 12</a:t>
            </a:r>
            <a:r>
              <a:rPr lang="zh-CN" altLang="en-US" sz="2400" dirty="0">
                <a:solidFill>
                  <a:schemeClr val="tx2"/>
                </a:solidFill>
                <a:ea typeface="宋体" panose="02010600030101010101" pitchFamily="2" charset="-122"/>
                <a:sym typeface="+mn-ea"/>
              </a:rPr>
              <a:t>年</a:t>
            </a:r>
            <a:endParaRPr lang="zh-CN" altLang="en-US" sz="2400" dirty="0">
              <a:solidFill>
                <a:schemeClr val="tx2"/>
              </a:solidFill>
              <a:ea typeface="宋体" panose="02010600030101010101" pitchFamily="2" charset="-122"/>
              <a:sym typeface="+mn-ea"/>
            </a:endParaRPr>
          </a:p>
        </p:txBody>
      </p:sp>
      <p:sp>
        <p:nvSpPr>
          <p:cNvPr id="2" name="TextBox 3"/>
          <p:cNvSpPr txBox="1"/>
          <p:nvPr/>
        </p:nvSpPr>
        <p:spPr>
          <a:xfrm>
            <a:off x="1714500" y="3321685"/>
            <a:ext cx="2849880" cy="570865"/>
          </a:xfrm>
          <a:prstGeom prst="rect">
            <a:avLst/>
          </a:prstGeom>
          <a:noFill/>
          <a:ln w="28575" cmpd="sng">
            <a:noFill/>
            <a:prstDash val="solid"/>
          </a:ln>
        </p:spPr>
        <p:txBody>
          <a:bodyPr wrap="square" rtlCol="0">
            <a:spAutoFit/>
          </a:bodyPr>
          <a:lstStyle/>
          <a:p>
            <a:pPr>
              <a:lnSpc>
                <a:spcPct val="130000"/>
              </a:lnSpc>
            </a:pPr>
            <a:r>
              <a:rPr lang="en-US" sz="2400" dirty="0">
                <a:solidFill>
                  <a:schemeClr val="tx2"/>
                </a:solidFill>
                <a:sym typeface="+mn-ea"/>
              </a:rPr>
              <a:t>   </a:t>
            </a:r>
            <a:r>
              <a:rPr lang="en-US" altLang="zh-CN" sz="2400" dirty="0">
                <a:solidFill>
                  <a:schemeClr val="tx2"/>
                </a:solidFill>
                <a:ea typeface="宋体" panose="02010600030101010101" pitchFamily="2" charset="-122"/>
                <a:sym typeface="+mn-ea"/>
              </a:rPr>
              <a:t>1924</a:t>
            </a:r>
            <a:r>
              <a:rPr lang="zh-CN" altLang="en-US" sz="2400" dirty="0">
                <a:solidFill>
                  <a:schemeClr val="tx2"/>
                </a:solidFill>
                <a:ea typeface="宋体" panose="02010600030101010101" pitchFamily="2" charset="-122"/>
                <a:sym typeface="+mn-ea"/>
              </a:rPr>
              <a:t>年开始</a:t>
            </a:r>
            <a:endParaRPr lang="zh-CN" altLang="en-US" sz="2400" dirty="0">
              <a:solidFill>
                <a:schemeClr val="tx2"/>
              </a:solidFill>
              <a:ea typeface="宋体" panose="02010600030101010101" pitchFamily="2" charset="-122"/>
              <a:sym typeface="+mn-ea"/>
            </a:endParaRPr>
          </a:p>
        </p:txBody>
      </p:sp>
      <p:sp>
        <p:nvSpPr>
          <p:cNvPr id="6" name="TextBox 3"/>
          <p:cNvSpPr txBox="1"/>
          <p:nvPr/>
        </p:nvSpPr>
        <p:spPr>
          <a:xfrm>
            <a:off x="6201410" y="2724150"/>
            <a:ext cx="4869180" cy="2009775"/>
          </a:xfrm>
          <a:prstGeom prst="rect">
            <a:avLst/>
          </a:prstGeom>
          <a:noFill/>
          <a:ln w="28575" cmpd="sng">
            <a:noFill/>
            <a:prstDash val="solid"/>
          </a:ln>
        </p:spPr>
        <p:txBody>
          <a:bodyPr wrap="square" rtlCol="0">
            <a:spAutoFit/>
          </a:bodyPr>
          <a:lstStyle/>
          <a:p>
            <a:pPr>
              <a:lnSpc>
                <a:spcPct val="130000"/>
              </a:lnSpc>
            </a:pPr>
            <a:r>
              <a:rPr lang="en-US" sz="2400" dirty="0">
                <a:solidFill>
                  <a:schemeClr val="tx2"/>
                </a:solidFill>
                <a:sym typeface="+mn-ea"/>
              </a:rPr>
              <a:t>  </a:t>
            </a:r>
            <a:r>
              <a:rPr sz="2400" dirty="0">
                <a:solidFill>
                  <a:schemeClr val="tx2"/>
                </a:solidFill>
                <a:sym typeface="+mn-ea"/>
              </a:rPr>
              <a:t>1936年12月5日，全苏苏维埃第八次非常代表大会通过的《苏维埃社会主义共和国联盟宪法》，宣布苏联成为社会主义国家</a:t>
            </a:r>
            <a:r>
              <a:rPr lang="zh-CN" sz="2400" dirty="0">
                <a:solidFill>
                  <a:schemeClr val="tx2"/>
                </a:solidFill>
                <a:ea typeface="宋体" panose="02010600030101010101" pitchFamily="2" charset="-122"/>
                <a:sym typeface="+mn-ea"/>
              </a:rPr>
              <a:t>。</a:t>
            </a:r>
            <a:endParaRPr lang="zh-CN" sz="2400" dirty="0">
              <a:solidFill>
                <a:schemeClr val="tx2"/>
              </a:solidFill>
              <a:ea typeface="宋体" panose="02010600030101010101" pitchFamily="2" charset="-122"/>
              <a:sym typeface="+mn-ea"/>
            </a:endParaRPr>
          </a:p>
        </p:txBody>
      </p:sp>
      <p:cxnSp>
        <p:nvCxnSpPr>
          <p:cNvPr id="13" name="直接箭头连接符 12"/>
          <p:cNvCxnSpPr/>
          <p:nvPr/>
        </p:nvCxnSpPr>
        <p:spPr>
          <a:xfrm>
            <a:off x="4714240" y="3606165"/>
            <a:ext cx="779145" cy="190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5" grpId="0" bldLvl="0" animBg="1"/>
      <p:bldP spid="2" grpId="0" bldLvl="0" animBg="1"/>
      <p:bldP spid="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1.</a:t>
            </a:r>
            <a:r>
              <a:rPr lang="zh-CN" altLang="en-US" dirty="0" smtClean="0"/>
              <a:t> </a:t>
            </a:r>
            <a:r>
              <a:rPr lang="en-US" altLang="zh-CN" dirty="0" smtClean="0"/>
              <a:t>3 </a:t>
            </a:r>
            <a:r>
              <a:rPr lang="zh-CN" altLang="en-US" dirty="0" smtClean="0"/>
              <a:t>过渡时期</a:t>
            </a:r>
            <a:r>
              <a:rPr lang="zh-CN" altLang="en-US" dirty="0"/>
              <a:t>总路线的基本内容是什么？</a:t>
            </a:r>
            <a:endParaRPr lang="zh-CN" altLang="en-US" dirty="0"/>
          </a:p>
        </p:txBody>
      </p:sp>
      <p:sp>
        <p:nvSpPr>
          <p:cNvPr id="8" name="文本框 7"/>
          <p:cNvSpPr txBox="1"/>
          <p:nvPr/>
        </p:nvSpPr>
        <p:spPr>
          <a:xfrm>
            <a:off x="1105535" y="2237740"/>
            <a:ext cx="9980930" cy="1641475"/>
          </a:xfrm>
          <a:prstGeom prst="rect">
            <a:avLst/>
          </a:prstGeom>
          <a:noFill/>
        </p:spPr>
        <p:txBody>
          <a:bodyPr wrap="square" rtlCol="0">
            <a:spAutoFit/>
          </a:bodyPr>
          <a:lstStyle/>
          <a:p>
            <a:pPr algn="l">
              <a:lnSpc>
                <a:spcPct val="140000"/>
              </a:lnSpc>
            </a:pPr>
            <a:r>
              <a:rPr lang="en-US" altLang="zh-CN" sz="2400" dirty="0">
                <a:solidFill>
                  <a:schemeClr val="tx2"/>
                </a:solidFill>
                <a:ea typeface="宋体" panose="02010600030101010101" pitchFamily="2" charset="-122"/>
                <a:sym typeface="+mn-ea"/>
              </a:rPr>
              <a:t>    </a:t>
            </a:r>
            <a:r>
              <a:rPr lang="zh-CN" altLang="en-US" sz="2400" dirty="0">
                <a:solidFill>
                  <a:schemeClr val="tx2"/>
                </a:solidFill>
                <a:ea typeface="宋体" panose="02010600030101010101" pitchFamily="2" charset="-122"/>
                <a:sym typeface="+mn-ea"/>
              </a:rPr>
              <a:t>1953年6月15日，毛泽东在中央政治局会议上，正式提出过渡时期的总路线和总任务，1953年12月，毛泽东在审阅中宣部《关于党在过渡时期总路线的学习和宣传提纲》草稿时，对总路线做了规范的表述。</a:t>
            </a:r>
            <a:endParaRPr lang="zh-CN" altLang="en-US" sz="2400" dirty="0">
              <a:solidFill>
                <a:schemeClr val="tx2"/>
              </a:solidFill>
              <a:ea typeface="宋体" panose="02010600030101010101" pitchFamily="2" charset="-122"/>
              <a:sym typeface="+mn-ea"/>
            </a:endParaRPr>
          </a:p>
        </p:txBody>
      </p:sp>
      <p:sp>
        <p:nvSpPr>
          <p:cNvPr id="2" name="文本框 1"/>
          <p:cNvSpPr txBox="1"/>
          <p:nvPr/>
        </p:nvSpPr>
        <p:spPr>
          <a:xfrm>
            <a:off x="1089660" y="3963035"/>
            <a:ext cx="9980930" cy="2158365"/>
          </a:xfrm>
          <a:prstGeom prst="rect">
            <a:avLst/>
          </a:prstGeom>
          <a:noFill/>
        </p:spPr>
        <p:txBody>
          <a:bodyPr wrap="square" rtlCol="0">
            <a:spAutoFit/>
          </a:bodyPr>
          <a:lstStyle/>
          <a:p>
            <a:pPr algn="l">
              <a:lnSpc>
                <a:spcPct val="140000"/>
              </a:lnSpc>
            </a:pPr>
            <a:r>
              <a:rPr lang="en-US" altLang="zh-CN" sz="2400" dirty="0">
                <a:solidFill>
                  <a:schemeClr val="tx2"/>
                </a:solidFill>
                <a:ea typeface="宋体" panose="02010600030101010101" pitchFamily="2" charset="-122"/>
                <a:sym typeface="+mn-ea"/>
              </a:rPr>
              <a:t>    </a:t>
            </a:r>
            <a:r>
              <a:rPr lang="zh-CN" altLang="en-US" sz="2400" dirty="0">
                <a:solidFill>
                  <a:srgbClr val="FF0000"/>
                </a:solidFill>
                <a:ea typeface="宋体" panose="02010600030101010101" pitchFamily="2" charset="-122"/>
                <a:sym typeface="+mn-ea"/>
              </a:rPr>
              <a:t>内容：</a:t>
            </a:r>
            <a:r>
              <a:rPr lang="zh-CN" altLang="en-US" sz="2400" dirty="0">
                <a:solidFill>
                  <a:schemeClr val="tx2"/>
                </a:solidFill>
                <a:ea typeface="宋体" panose="02010600030101010101" pitchFamily="2" charset="-122"/>
                <a:sym typeface="+mn-ea"/>
              </a:rPr>
              <a:t>从中华人民共和国成立到社会主义改造基本完成，这是一个过渡时期，党在这个过渡时期的总路线和总任务，是要在一个相当长的时期内逐步实现国家的社会主义工业化，并逐步实现国家对农业，对手工业和对资本主义工商业的社会主义改造。</a:t>
            </a:r>
            <a:endParaRPr lang="en-US" altLang="zh-CN" sz="2400" dirty="0">
              <a:solidFill>
                <a:schemeClr val="tx2"/>
              </a:solidFill>
              <a:ea typeface="宋体" panose="02010600030101010101" pitchFamily="2" charset="-122"/>
              <a:sym typeface="+mn-ea"/>
            </a:endParaRPr>
          </a:p>
        </p:txBody>
      </p:sp>
      <p:sp>
        <p:nvSpPr>
          <p:cNvPr id="7" name="TextBox 3"/>
          <p:cNvSpPr txBox="1"/>
          <p:nvPr/>
        </p:nvSpPr>
        <p:spPr>
          <a:xfrm>
            <a:off x="1792605" y="1513840"/>
            <a:ext cx="7750810" cy="570865"/>
          </a:xfrm>
          <a:prstGeom prst="rect">
            <a:avLst/>
          </a:prstGeom>
          <a:noFill/>
          <a:ln w="28575" cmpd="sng">
            <a:solidFill>
              <a:srgbClr val="D13D55"/>
            </a:solidFill>
            <a:prstDash val="solid"/>
          </a:ln>
        </p:spPr>
        <p:txBody>
          <a:bodyPr wrap="square" rtlCol="0">
            <a:spAutoFit/>
          </a:bodyPr>
          <a:lstStyle/>
          <a:p>
            <a:pPr>
              <a:lnSpc>
                <a:spcPct val="130000"/>
              </a:lnSpc>
            </a:pPr>
            <a:r>
              <a:rPr lang="zh-CN" altLang="en-US" sz="2400" dirty="0">
                <a:solidFill>
                  <a:schemeClr val="tx2"/>
                </a:solidFill>
                <a:ea typeface="宋体" panose="02010600030101010101" pitchFamily="2" charset="-122"/>
              </a:rPr>
              <a:t>第三个问题：过渡时期总路线的基本内容是什么？</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blinds(horizontal)">
                                      <p:cBhvr>
                                        <p:cTn id="1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zh-CN" altLang="en-US" dirty="0" smtClean="0"/>
              <a:t>1</a:t>
            </a:r>
            <a:r>
              <a:rPr lang="zh-CN" altLang="en-US" dirty="0"/>
              <a:t>.</a:t>
            </a:r>
            <a:r>
              <a:rPr lang="en-US" altLang="zh-CN" dirty="0" smtClean="0"/>
              <a:t>3 </a:t>
            </a:r>
            <a:r>
              <a:rPr lang="zh-CN" altLang="en-US" dirty="0" smtClean="0"/>
              <a:t>过渡时期</a:t>
            </a:r>
            <a:r>
              <a:rPr lang="zh-CN" altLang="en-US" dirty="0"/>
              <a:t>总路线的基本内容是什么？</a:t>
            </a:r>
            <a:endParaRPr lang="zh-CN" altLang="en-US" dirty="0"/>
          </a:p>
        </p:txBody>
      </p:sp>
      <p:sp>
        <p:nvSpPr>
          <p:cNvPr id="2" name="文本框 1"/>
          <p:cNvSpPr txBox="1"/>
          <p:nvPr/>
        </p:nvSpPr>
        <p:spPr>
          <a:xfrm>
            <a:off x="1016000" y="1734185"/>
            <a:ext cx="3799205" cy="607695"/>
          </a:xfrm>
          <a:prstGeom prst="rect">
            <a:avLst/>
          </a:prstGeom>
          <a:noFill/>
        </p:spPr>
        <p:txBody>
          <a:bodyPr wrap="square" rtlCol="0">
            <a:spAutoFit/>
          </a:bodyPr>
          <a:lstStyle/>
          <a:p>
            <a:pPr algn="l">
              <a:lnSpc>
                <a:spcPct val="140000"/>
              </a:lnSpc>
            </a:pPr>
            <a:r>
              <a:rPr lang="zh-CN" altLang="en-US" sz="2400" dirty="0">
                <a:solidFill>
                  <a:srgbClr val="FF0000"/>
                </a:solidFill>
                <a:ea typeface="宋体" panose="02010600030101010101" pitchFamily="2" charset="-122"/>
                <a:sym typeface="+mn-ea"/>
              </a:rPr>
              <a:t>关键词</a:t>
            </a:r>
            <a:r>
              <a:rPr lang="en-US" altLang="zh-CN" sz="2400" dirty="0">
                <a:solidFill>
                  <a:srgbClr val="FF0000"/>
                </a:solidFill>
                <a:ea typeface="宋体" panose="02010600030101010101" pitchFamily="2" charset="-122"/>
                <a:sym typeface="+mn-ea"/>
              </a:rPr>
              <a:t>1</a:t>
            </a:r>
            <a:r>
              <a:rPr lang="zh-CN" altLang="en-US" sz="2400" dirty="0">
                <a:solidFill>
                  <a:srgbClr val="FF0000"/>
                </a:solidFill>
                <a:ea typeface="宋体" panose="02010600030101010101" pitchFamily="2" charset="-122"/>
                <a:sym typeface="+mn-ea"/>
              </a:rPr>
              <a:t>：</a:t>
            </a:r>
            <a:r>
              <a:rPr lang="zh-CN" altLang="en-US" sz="2400" dirty="0">
                <a:solidFill>
                  <a:schemeClr val="tx2"/>
                </a:solidFill>
                <a:ea typeface="宋体" panose="02010600030101010101" pitchFamily="2" charset="-122"/>
                <a:sym typeface="+mn-ea"/>
              </a:rPr>
              <a:t>相当长的时期内</a:t>
            </a:r>
            <a:endParaRPr lang="en-US" altLang="zh-CN" sz="2400" dirty="0">
              <a:solidFill>
                <a:schemeClr val="tx2"/>
              </a:solidFill>
              <a:ea typeface="宋体" panose="02010600030101010101" pitchFamily="2" charset="-122"/>
              <a:sym typeface="+mn-ea"/>
            </a:endParaRPr>
          </a:p>
        </p:txBody>
      </p:sp>
      <p:cxnSp>
        <p:nvCxnSpPr>
          <p:cNvPr id="13" name="直接箭头连接符 12"/>
          <p:cNvCxnSpPr/>
          <p:nvPr/>
        </p:nvCxnSpPr>
        <p:spPr>
          <a:xfrm>
            <a:off x="5326380" y="2112645"/>
            <a:ext cx="779145" cy="190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221730" y="1440180"/>
            <a:ext cx="5293995" cy="2968625"/>
          </a:xfrm>
          <a:prstGeom prst="rect">
            <a:avLst/>
          </a:prstGeom>
          <a:noFill/>
        </p:spPr>
        <p:txBody>
          <a:bodyPr wrap="square" rtlCol="0">
            <a:spAutoFit/>
          </a:bodyPr>
          <a:lstStyle/>
          <a:p>
            <a:pPr algn="l">
              <a:lnSpc>
                <a:spcPct val="130000"/>
              </a:lnSpc>
            </a:pPr>
            <a:r>
              <a:rPr lang="en-US" sz="2000" dirty="0">
                <a:ea typeface="宋体" panose="02010600030101010101" pitchFamily="2" charset="-122"/>
                <a:sym typeface="+mn-ea"/>
              </a:rPr>
              <a:t>    </a:t>
            </a:r>
            <a:r>
              <a:rPr sz="2400" dirty="0">
                <a:ea typeface="宋体" panose="02010600030101010101" pitchFamily="2" charset="-122"/>
                <a:sym typeface="+mn-ea"/>
              </a:rPr>
              <a:t>党中央在提出总路线的时候，认为向社会主义过渡需要一个相当长的时间段，不能急躁冒进，这是与我国的实际相符合的，至于后来出现的一些改造过快、工作过粗的情况，实际上是违背了总路线的基本精神</a:t>
            </a:r>
            <a:r>
              <a:rPr lang="zh-CN" sz="2400" dirty="0">
                <a:ea typeface="宋体" panose="02010600030101010101" pitchFamily="2" charset="-122"/>
                <a:sym typeface="+mn-ea"/>
              </a:rPr>
              <a:t>。</a:t>
            </a:r>
            <a:endParaRPr lang="zh-CN" sz="2400" dirty="0">
              <a:ea typeface="宋体" panose="02010600030101010101" pitchFamily="2" charset="-122"/>
              <a:sym typeface="+mn-ea"/>
            </a:endParaRPr>
          </a:p>
        </p:txBody>
      </p:sp>
      <p:sp>
        <p:nvSpPr>
          <p:cNvPr id="5" name="文本框 4"/>
          <p:cNvSpPr txBox="1"/>
          <p:nvPr/>
        </p:nvSpPr>
        <p:spPr>
          <a:xfrm>
            <a:off x="1016000" y="4408805"/>
            <a:ext cx="3799205" cy="607695"/>
          </a:xfrm>
          <a:prstGeom prst="rect">
            <a:avLst/>
          </a:prstGeom>
          <a:noFill/>
        </p:spPr>
        <p:txBody>
          <a:bodyPr wrap="square" rtlCol="0">
            <a:spAutoFit/>
          </a:bodyPr>
          <a:lstStyle/>
          <a:p>
            <a:pPr algn="l">
              <a:lnSpc>
                <a:spcPct val="140000"/>
              </a:lnSpc>
            </a:pPr>
            <a:r>
              <a:rPr lang="zh-CN" altLang="en-US" sz="2400" dirty="0">
                <a:solidFill>
                  <a:srgbClr val="FF0000"/>
                </a:solidFill>
                <a:ea typeface="宋体" panose="02010600030101010101" pitchFamily="2" charset="-122"/>
                <a:sym typeface="+mn-ea"/>
              </a:rPr>
              <a:t>关键词</a:t>
            </a:r>
            <a:r>
              <a:rPr lang="en-US" altLang="zh-CN" sz="2400" dirty="0">
                <a:solidFill>
                  <a:srgbClr val="FF0000"/>
                </a:solidFill>
                <a:ea typeface="宋体" panose="02010600030101010101" pitchFamily="2" charset="-122"/>
                <a:sym typeface="+mn-ea"/>
              </a:rPr>
              <a:t>2</a:t>
            </a:r>
            <a:r>
              <a:rPr lang="zh-CN" altLang="en-US" sz="2400" dirty="0">
                <a:solidFill>
                  <a:srgbClr val="FF0000"/>
                </a:solidFill>
                <a:ea typeface="宋体" panose="02010600030101010101" pitchFamily="2" charset="-122"/>
                <a:sym typeface="+mn-ea"/>
              </a:rPr>
              <a:t>：</a:t>
            </a:r>
            <a:r>
              <a:rPr lang="zh-CN" altLang="en-US" sz="2400" dirty="0">
                <a:solidFill>
                  <a:schemeClr val="tx1"/>
                </a:solidFill>
                <a:ea typeface="宋体" panose="02010600030101010101" pitchFamily="2" charset="-122"/>
                <a:sym typeface="+mn-ea"/>
              </a:rPr>
              <a:t>社会主义工业化</a:t>
            </a:r>
            <a:endParaRPr lang="zh-CN" altLang="en-US" sz="2400" dirty="0">
              <a:solidFill>
                <a:schemeClr val="tx1"/>
              </a:solidFill>
              <a:ea typeface="宋体" panose="02010600030101010101" pitchFamily="2" charset="-122"/>
              <a:sym typeface="+mn-ea"/>
            </a:endParaRPr>
          </a:p>
        </p:txBody>
      </p:sp>
      <p:sp>
        <p:nvSpPr>
          <p:cNvPr id="6" name="文本框 5"/>
          <p:cNvSpPr txBox="1"/>
          <p:nvPr/>
        </p:nvSpPr>
        <p:spPr>
          <a:xfrm>
            <a:off x="1016000" y="5255895"/>
            <a:ext cx="3799205" cy="607695"/>
          </a:xfrm>
          <a:prstGeom prst="rect">
            <a:avLst/>
          </a:prstGeom>
          <a:noFill/>
        </p:spPr>
        <p:txBody>
          <a:bodyPr wrap="square" rtlCol="0">
            <a:spAutoFit/>
          </a:bodyPr>
          <a:lstStyle/>
          <a:p>
            <a:pPr algn="l">
              <a:lnSpc>
                <a:spcPct val="140000"/>
              </a:lnSpc>
            </a:pPr>
            <a:r>
              <a:rPr lang="zh-CN" altLang="en-US" sz="2400" dirty="0">
                <a:solidFill>
                  <a:srgbClr val="FF0000"/>
                </a:solidFill>
                <a:ea typeface="宋体" panose="02010600030101010101" pitchFamily="2" charset="-122"/>
                <a:sym typeface="+mn-ea"/>
              </a:rPr>
              <a:t>关键词</a:t>
            </a:r>
            <a:r>
              <a:rPr lang="en-US" altLang="zh-CN" sz="2400" dirty="0">
                <a:solidFill>
                  <a:srgbClr val="FF0000"/>
                </a:solidFill>
                <a:ea typeface="宋体" panose="02010600030101010101" pitchFamily="2" charset="-122"/>
                <a:sym typeface="+mn-ea"/>
              </a:rPr>
              <a:t>3</a:t>
            </a:r>
            <a:r>
              <a:rPr lang="zh-CN" altLang="en-US" sz="2400" dirty="0">
                <a:solidFill>
                  <a:srgbClr val="FF0000"/>
                </a:solidFill>
                <a:ea typeface="宋体" panose="02010600030101010101" pitchFamily="2" charset="-122"/>
                <a:sym typeface="+mn-ea"/>
              </a:rPr>
              <a:t>：</a:t>
            </a:r>
            <a:r>
              <a:rPr lang="zh-CN" altLang="en-US" sz="2400" dirty="0">
                <a:solidFill>
                  <a:schemeClr val="tx1"/>
                </a:solidFill>
                <a:ea typeface="宋体" panose="02010600030101010101" pitchFamily="2" charset="-122"/>
                <a:sym typeface="+mn-ea"/>
              </a:rPr>
              <a:t>三个方面的改造</a:t>
            </a:r>
            <a:endParaRPr lang="zh-CN" altLang="en-US" sz="2400" dirty="0">
              <a:solidFill>
                <a:schemeClr val="tx1"/>
              </a:solidFill>
              <a:ea typeface="宋体" panose="02010600030101010101" pitchFamily="2" charset="-122"/>
              <a:sym typeface="+mn-ea"/>
            </a:endParaRPr>
          </a:p>
        </p:txBody>
      </p:sp>
      <p:sp>
        <p:nvSpPr>
          <p:cNvPr id="10" name="左大括号 9"/>
          <p:cNvSpPr/>
          <p:nvPr/>
        </p:nvSpPr>
        <p:spPr>
          <a:xfrm rot="10800000">
            <a:off x="4815205" y="4749165"/>
            <a:ext cx="287655" cy="918210"/>
          </a:xfrm>
          <a:prstGeom prst="leftBrace">
            <a:avLst/>
          </a:prstGeom>
          <a:ln w="41275">
            <a:solidFill>
              <a:srgbClr val="D13D55"/>
            </a:solidFill>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sp>
        <p:nvSpPr>
          <p:cNvPr id="7" name="文本框 6"/>
          <p:cNvSpPr txBox="1"/>
          <p:nvPr/>
        </p:nvSpPr>
        <p:spPr>
          <a:xfrm>
            <a:off x="6105525" y="4837430"/>
            <a:ext cx="5296535" cy="570865"/>
          </a:xfrm>
          <a:prstGeom prst="rect">
            <a:avLst/>
          </a:prstGeom>
          <a:noFill/>
          <a:ln w="28575" cmpd="sng">
            <a:noFill/>
            <a:prstDash val="solid"/>
          </a:ln>
        </p:spPr>
        <p:txBody>
          <a:bodyPr wrap="square" rtlCol="0">
            <a:spAutoFit/>
          </a:bodyPr>
          <a:lstStyle/>
          <a:p>
            <a:pPr algn="l">
              <a:lnSpc>
                <a:spcPct val="130000"/>
              </a:lnSpc>
            </a:pPr>
            <a:r>
              <a:rPr sz="2400" dirty="0">
                <a:ea typeface="宋体" panose="02010600030101010101" pitchFamily="2" charset="-122"/>
                <a:sym typeface="+mn-ea"/>
              </a:rPr>
              <a:t>过渡时期总路线的核心</a:t>
            </a:r>
            <a:r>
              <a:rPr lang="zh-CN" sz="2400" dirty="0">
                <a:ea typeface="宋体" panose="02010600030101010101" pitchFamily="2" charset="-122"/>
                <a:sym typeface="+mn-ea"/>
              </a:rPr>
              <a:t>：一化三改</a:t>
            </a:r>
            <a:endParaRPr lang="zh-CN" sz="2400" dirty="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blinds(horizontal)">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blinds(horizontal)">
                                      <p:cBhvr>
                                        <p:cTn id="3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zh-CN" altLang="en-US" dirty="0" smtClean="0"/>
              <a:t>1</a:t>
            </a:r>
            <a:r>
              <a:rPr lang="zh-CN" altLang="en-US" dirty="0"/>
              <a:t>.</a:t>
            </a:r>
            <a:r>
              <a:rPr lang="en-US" altLang="zh-CN" dirty="0" smtClean="0"/>
              <a:t>3 </a:t>
            </a:r>
            <a:r>
              <a:rPr lang="zh-CN" altLang="en-US" dirty="0" smtClean="0"/>
              <a:t>过渡时期</a:t>
            </a:r>
            <a:r>
              <a:rPr lang="zh-CN" altLang="en-US" dirty="0"/>
              <a:t>总路线的基本内容是什么？</a:t>
            </a:r>
            <a:endParaRPr lang="zh-CN" altLang="en-US" dirty="0"/>
          </a:p>
        </p:txBody>
      </p:sp>
      <p:sp>
        <p:nvSpPr>
          <p:cNvPr id="6" name="文本框 5"/>
          <p:cNvSpPr txBox="1"/>
          <p:nvPr/>
        </p:nvSpPr>
        <p:spPr>
          <a:xfrm>
            <a:off x="1798320" y="5283200"/>
            <a:ext cx="8080375" cy="497205"/>
          </a:xfrm>
          <a:prstGeom prst="rect">
            <a:avLst/>
          </a:prstGeom>
          <a:noFill/>
          <a:ln w="28575" cmpd="sng">
            <a:solidFill>
              <a:srgbClr val="D13D55"/>
            </a:solidFill>
            <a:prstDash val="solid"/>
          </a:ln>
        </p:spPr>
        <p:txBody>
          <a:bodyPr wrap="square" rtlCol="0">
            <a:spAutoFit/>
          </a:bodyPr>
          <a:lstStyle/>
          <a:p>
            <a:pPr algn="l">
              <a:lnSpc>
                <a:spcPct val="110000"/>
              </a:lnSpc>
            </a:pPr>
            <a:r>
              <a:rPr lang="en-US" altLang="zh-CN" sz="2400" dirty="0">
                <a:solidFill>
                  <a:schemeClr val="tx1"/>
                </a:solidFill>
                <a:ea typeface="宋体" panose="02010600030101010101" pitchFamily="2" charset="-122"/>
                <a:sym typeface="+mn-ea"/>
              </a:rPr>
              <a:t>  </a:t>
            </a:r>
            <a:r>
              <a:rPr lang="zh-CN" altLang="en-US" sz="2400" b="1" dirty="0">
                <a:solidFill>
                  <a:schemeClr val="tx1"/>
                </a:solidFill>
                <a:ea typeface="宋体" panose="02010600030101010101" pitchFamily="2" charset="-122"/>
                <a:sym typeface="+mn-ea"/>
              </a:rPr>
              <a:t>两翼：农业、手工业、资本主义工商业的社会主义改造</a:t>
            </a:r>
            <a:endParaRPr lang="zh-CN" altLang="en-US" sz="2400" b="1" dirty="0">
              <a:solidFill>
                <a:schemeClr val="tx1"/>
              </a:solidFill>
              <a:ea typeface="宋体" panose="02010600030101010101" pitchFamily="2" charset="-122"/>
              <a:sym typeface="+mn-ea"/>
            </a:endParaRPr>
          </a:p>
        </p:txBody>
      </p:sp>
      <p:pic>
        <p:nvPicPr>
          <p:cNvPr id="8" name="图片 7" descr="鸟"/>
          <p:cNvPicPr>
            <a:picLocks noChangeAspect="1"/>
          </p:cNvPicPr>
          <p:nvPr/>
        </p:nvPicPr>
        <p:blipFill>
          <a:blip r:embed="rId1"/>
          <a:srcRect l="27746" t="27936" r="20442" b="30672"/>
          <a:stretch>
            <a:fillRect/>
          </a:stretch>
        </p:blipFill>
        <p:spPr>
          <a:xfrm>
            <a:off x="3232785" y="1367790"/>
            <a:ext cx="5211445" cy="2775585"/>
          </a:xfrm>
          <a:prstGeom prst="rect">
            <a:avLst/>
          </a:prstGeom>
        </p:spPr>
      </p:pic>
      <p:cxnSp>
        <p:nvCxnSpPr>
          <p:cNvPr id="9" name="直接箭头连接符 8"/>
          <p:cNvCxnSpPr/>
          <p:nvPr/>
        </p:nvCxnSpPr>
        <p:spPr>
          <a:xfrm flipV="1">
            <a:off x="5987415" y="2227580"/>
            <a:ext cx="1552575" cy="883920"/>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626985" y="1932305"/>
            <a:ext cx="3041015" cy="491490"/>
          </a:xfrm>
          <a:prstGeom prst="rect">
            <a:avLst/>
          </a:prstGeom>
          <a:noFill/>
          <a:ln w="28575" cmpd="sng">
            <a:solidFill>
              <a:srgbClr val="D13D55"/>
            </a:solidFill>
            <a:prstDash val="solid"/>
          </a:ln>
        </p:spPr>
        <p:txBody>
          <a:bodyPr wrap="square" rtlCol="0">
            <a:spAutoFit/>
          </a:bodyPr>
          <a:lstStyle/>
          <a:p>
            <a:pPr algn="l">
              <a:lnSpc>
                <a:spcPct val="130000"/>
              </a:lnSpc>
            </a:pPr>
            <a:r>
              <a:rPr lang="en-US" sz="2000" dirty="0">
                <a:ea typeface="宋体" panose="02010600030101010101" pitchFamily="2" charset="-122"/>
                <a:sym typeface="+mn-ea"/>
              </a:rPr>
              <a:t> </a:t>
            </a:r>
            <a:r>
              <a:rPr lang="zh-CN" altLang="en-US" sz="2000" b="1" dirty="0">
                <a:ea typeface="宋体" panose="02010600030101010101" pitchFamily="2" charset="-122"/>
                <a:sym typeface="+mn-ea"/>
              </a:rPr>
              <a:t>主体：社会主义工业化</a:t>
            </a:r>
            <a:endParaRPr lang="zh-CN" altLang="en-US" sz="2000" b="1" dirty="0">
              <a:ea typeface="宋体" panose="02010600030101010101" pitchFamily="2" charset="-122"/>
              <a:sym typeface="+mn-ea"/>
            </a:endParaRPr>
          </a:p>
        </p:txBody>
      </p:sp>
      <p:cxnSp>
        <p:nvCxnSpPr>
          <p:cNvPr id="11" name="直接箭头连接符 10"/>
          <p:cNvCxnSpPr/>
          <p:nvPr/>
        </p:nvCxnSpPr>
        <p:spPr>
          <a:xfrm>
            <a:off x="4149725" y="2724785"/>
            <a:ext cx="684530" cy="223964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5987415" y="3434715"/>
            <a:ext cx="882015" cy="1554480"/>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zh-CN" altLang="en-US" dirty="0" smtClean="0"/>
              <a:t>1</a:t>
            </a:r>
            <a:r>
              <a:rPr lang="zh-CN" altLang="en-US" dirty="0"/>
              <a:t>.</a:t>
            </a:r>
            <a:r>
              <a:rPr lang="en-US" altLang="zh-CN" dirty="0" smtClean="0"/>
              <a:t>3 </a:t>
            </a:r>
            <a:r>
              <a:rPr lang="zh-CN" altLang="en-US" dirty="0" smtClean="0"/>
              <a:t>过渡时期</a:t>
            </a:r>
            <a:r>
              <a:rPr lang="zh-CN" altLang="en-US" dirty="0"/>
              <a:t>总路线的基本内容是什么？</a:t>
            </a:r>
            <a:endParaRPr lang="zh-CN" altLang="en-US" dirty="0"/>
          </a:p>
        </p:txBody>
      </p:sp>
      <p:sp>
        <p:nvSpPr>
          <p:cNvPr id="2" name="文本框 1"/>
          <p:cNvSpPr txBox="1"/>
          <p:nvPr/>
        </p:nvSpPr>
        <p:spPr>
          <a:xfrm>
            <a:off x="1249045" y="2125980"/>
            <a:ext cx="9980930" cy="3105150"/>
          </a:xfrm>
          <a:prstGeom prst="rect">
            <a:avLst/>
          </a:prstGeom>
          <a:noFill/>
        </p:spPr>
        <p:txBody>
          <a:bodyPr wrap="square" rtlCol="0">
            <a:spAutoFit/>
          </a:bodyPr>
          <a:lstStyle/>
          <a:p>
            <a:pPr algn="l">
              <a:lnSpc>
                <a:spcPct val="140000"/>
              </a:lnSpc>
            </a:pPr>
            <a:r>
              <a:rPr lang="en-US" altLang="zh-CN" sz="2400" dirty="0">
                <a:solidFill>
                  <a:schemeClr val="tx2"/>
                </a:solidFill>
                <a:ea typeface="宋体" panose="02010600030101010101" pitchFamily="2" charset="-122"/>
                <a:sym typeface="+mn-ea"/>
              </a:rPr>
              <a:t> </a:t>
            </a:r>
            <a:r>
              <a:rPr lang="en-US" altLang="zh-CN" sz="2400" dirty="0">
                <a:solidFill>
                  <a:srgbClr val="FF0000"/>
                </a:solidFill>
                <a:ea typeface="宋体" panose="02010600030101010101" pitchFamily="2" charset="-122"/>
                <a:sym typeface="+mn-ea"/>
              </a:rPr>
              <a:t>  </a:t>
            </a:r>
            <a:r>
              <a:rPr lang="en-US" altLang="zh-CN" sz="2800" b="1" dirty="0">
                <a:solidFill>
                  <a:srgbClr val="FF0000"/>
                </a:solidFill>
                <a:ea typeface="宋体" panose="02010600030101010101" pitchFamily="2" charset="-122"/>
                <a:sym typeface="+mn-ea"/>
              </a:rPr>
              <a:t> </a:t>
            </a:r>
            <a:r>
              <a:rPr lang="zh-CN" altLang="en-US" sz="2800" b="1" dirty="0">
                <a:solidFill>
                  <a:srgbClr val="FF0000"/>
                </a:solidFill>
                <a:ea typeface="宋体" panose="02010600030101010101" pitchFamily="2" charset="-122"/>
                <a:sym typeface="+mn-ea"/>
              </a:rPr>
              <a:t>评价：</a:t>
            </a:r>
            <a:r>
              <a:rPr lang="zh-CN" altLang="en-US" sz="2800" dirty="0">
                <a:solidFill>
                  <a:schemeClr val="tx2"/>
                </a:solidFill>
                <a:ea typeface="宋体" panose="02010600030101010101" pitchFamily="2" charset="-122"/>
                <a:sym typeface="+mn-ea"/>
              </a:rPr>
              <a:t>这是一条社会主义建设和社会主义改造并重的路线，体现了社会主义工业化和社会主义改造的紧密结合，体现了解放生产力与发展生产力、变革生产关系与发展生产力的有机统一。这个解放生产力和变革生产关系指的是社会主义改造，发展生产力指的是社会主义工业化。</a:t>
            </a:r>
            <a:endParaRPr lang="zh-CN" altLang="en-US" sz="28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a:t>
            </a:r>
            <a:r>
              <a:rPr lang="en-US" altLang="zh-CN" dirty="0"/>
              <a:t>. </a:t>
            </a:r>
            <a:r>
              <a:rPr lang="zh-CN" altLang="en-US" dirty="0"/>
              <a:t>社会主义改造道路和历史经验</a:t>
            </a:r>
            <a:endParaRPr lang="zh-CN" altLang="en-US" dirty="0"/>
          </a:p>
        </p:txBody>
      </p:sp>
      <p:sp>
        <p:nvSpPr>
          <p:cNvPr id="2" name="文本框 1"/>
          <p:cNvSpPr txBox="1"/>
          <p:nvPr/>
        </p:nvSpPr>
        <p:spPr>
          <a:xfrm>
            <a:off x="1754909" y="1774825"/>
            <a:ext cx="8839200" cy="695575"/>
          </a:xfrm>
          <a:prstGeom prst="rect">
            <a:avLst/>
          </a:prstGeom>
          <a:noFill/>
        </p:spPr>
        <p:txBody>
          <a:bodyPr wrap="square" rtlCol="0">
            <a:spAutoFit/>
          </a:bodyPr>
          <a:lstStyle/>
          <a:p>
            <a:pPr algn="l">
              <a:lnSpc>
                <a:spcPct val="140000"/>
              </a:lnSpc>
            </a:pPr>
            <a:r>
              <a:rPr lang="zh-CN" altLang="en-US" sz="2800" b="1" dirty="0" smtClean="0">
                <a:sym typeface="+mn-ea"/>
              </a:rPr>
              <a:t>专题四第二部分内容：</a:t>
            </a:r>
            <a:r>
              <a:rPr lang="zh-CN" altLang="en-US" sz="2800" b="1" dirty="0" smtClean="0">
                <a:solidFill>
                  <a:schemeClr val="tx1"/>
                </a:solidFill>
                <a:sym typeface="+mn-ea"/>
              </a:rPr>
              <a:t>社会主义改造</a:t>
            </a:r>
            <a:r>
              <a:rPr lang="zh-CN" altLang="en-US" sz="2800" b="1" dirty="0">
                <a:solidFill>
                  <a:schemeClr val="tx1"/>
                </a:solidFill>
                <a:sym typeface="+mn-ea"/>
              </a:rPr>
              <a:t>道路和历史经验</a:t>
            </a:r>
            <a:endParaRPr lang="zh-CN" altLang="en-US" sz="2800" b="1" dirty="0">
              <a:solidFill>
                <a:schemeClr val="tx1"/>
              </a:solidFill>
              <a:ea typeface="宋体" panose="02010600030101010101" pitchFamily="2" charset="-122"/>
              <a:sym typeface="+mn-ea"/>
            </a:endParaRPr>
          </a:p>
        </p:txBody>
      </p:sp>
      <p:sp>
        <p:nvSpPr>
          <p:cNvPr id="3" name="文本框 2"/>
          <p:cNvSpPr txBox="1"/>
          <p:nvPr/>
        </p:nvSpPr>
        <p:spPr>
          <a:xfrm>
            <a:off x="2477770" y="2870835"/>
            <a:ext cx="7704455" cy="694055"/>
          </a:xfrm>
          <a:prstGeom prst="rect">
            <a:avLst/>
          </a:prstGeom>
          <a:noFill/>
        </p:spPr>
        <p:txBody>
          <a:bodyPr wrap="square" rtlCol="0">
            <a:spAutoFit/>
          </a:bodyPr>
          <a:lstStyle/>
          <a:p>
            <a:pPr algn="l">
              <a:lnSpc>
                <a:spcPct val="140000"/>
              </a:lnSpc>
            </a:pPr>
            <a:r>
              <a:rPr lang="zh-CN" altLang="en-US" sz="2800" b="1" dirty="0">
                <a:solidFill>
                  <a:schemeClr val="tx1"/>
                </a:solidFill>
                <a:sym typeface="+mn-ea"/>
              </a:rPr>
              <a:t>先来看第一个问题，关于农业的社会主义改造</a:t>
            </a:r>
            <a:endParaRPr lang="zh-CN" altLang="en-US" sz="2800" b="1" dirty="0">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2.1</a:t>
            </a:r>
            <a:r>
              <a:rPr lang="en-US" altLang="zh-CN" dirty="0">
                <a:sym typeface="+mn-ea"/>
              </a:rPr>
              <a:t>农业的社会主义改造</a:t>
            </a:r>
            <a:endParaRPr lang="en-US" altLang="zh-CN" dirty="0"/>
          </a:p>
        </p:txBody>
      </p:sp>
      <p:sp>
        <p:nvSpPr>
          <p:cNvPr id="3" name="文本框 2"/>
          <p:cNvSpPr txBox="1"/>
          <p:nvPr/>
        </p:nvSpPr>
        <p:spPr>
          <a:xfrm>
            <a:off x="1089660" y="1429385"/>
            <a:ext cx="4191635" cy="607695"/>
          </a:xfrm>
          <a:prstGeom prst="rect">
            <a:avLst/>
          </a:prstGeom>
          <a:noFill/>
          <a:ln w="28575" cmpd="sng">
            <a:solidFill>
              <a:srgbClr val="D13D55"/>
            </a:solidFill>
            <a:prstDash val="solid"/>
          </a:ln>
        </p:spPr>
        <p:txBody>
          <a:bodyPr wrap="square" rtlCol="0">
            <a:spAutoFit/>
          </a:bodyPr>
          <a:lstStyle/>
          <a:p>
            <a:pPr algn="l">
              <a:lnSpc>
                <a:spcPct val="140000"/>
              </a:lnSpc>
            </a:pPr>
            <a:r>
              <a:rPr lang="zh-CN" altLang="en-US" sz="2400" dirty="0">
                <a:solidFill>
                  <a:schemeClr val="tx1"/>
                </a:solidFill>
                <a:sym typeface="+mn-ea"/>
              </a:rPr>
              <a:t>农业社会主义改造道路的特点</a:t>
            </a:r>
            <a:endParaRPr lang="zh-CN" altLang="en-US" sz="2400" dirty="0">
              <a:solidFill>
                <a:schemeClr val="tx1"/>
              </a:solidFill>
              <a:sym typeface="+mn-ea"/>
            </a:endParaRPr>
          </a:p>
        </p:txBody>
      </p:sp>
      <p:sp>
        <p:nvSpPr>
          <p:cNvPr id="5" name="文本框 4"/>
          <p:cNvSpPr txBox="1"/>
          <p:nvPr/>
        </p:nvSpPr>
        <p:spPr>
          <a:xfrm>
            <a:off x="2227580" y="2188845"/>
            <a:ext cx="7704455" cy="694055"/>
          </a:xfrm>
          <a:prstGeom prst="rect">
            <a:avLst/>
          </a:prstGeom>
          <a:noFill/>
        </p:spPr>
        <p:txBody>
          <a:bodyPr wrap="square" rtlCol="0">
            <a:spAutoFit/>
          </a:bodyPr>
          <a:lstStyle/>
          <a:p>
            <a:pPr algn="l">
              <a:lnSpc>
                <a:spcPct val="140000"/>
              </a:lnSpc>
            </a:pPr>
            <a:r>
              <a:rPr lang="zh-CN" altLang="en-US" sz="2800" dirty="0">
                <a:solidFill>
                  <a:schemeClr val="tx1"/>
                </a:solidFill>
                <a:sym typeface="+mn-ea"/>
              </a:rPr>
              <a:t>第一，积极引导农民组织起来走互助合作道路</a:t>
            </a:r>
            <a:endParaRPr lang="zh-CN" altLang="en-US" sz="2800" dirty="0">
              <a:solidFill>
                <a:schemeClr val="tx1"/>
              </a:solidFill>
              <a:sym typeface="+mn-ea"/>
            </a:endParaRPr>
          </a:p>
        </p:txBody>
      </p:sp>
      <p:sp>
        <p:nvSpPr>
          <p:cNvPr id="6" name="文本框 5"/>
          <p:cNvSpPr txBox="1"/>
          <p:nvPr/>
        </p:nvSpPr>
        <p:spPr>
          <a:xfrm>
            <a:off x="2901315" y="3124835"/>
            <a:ext cx="5196840" cy="607695"/>
          </a:xfrm>
          <a:prstGeom prst="rect">
            <a:avLst/>
          </a:prstGeom>
          <a:noFill/>
        </p:spPr>
        <p:txBody>
          <a:bodyPr wrap="square" rtlCol="0">
            <a:spAutoFit/>
          </a:bodyPr>
          <a:lstStyle/>
          <a:p>
            <a:pPr algn="l">
              <a:lnSpc>
                <a:spcPct val="140000"/>
              </a:lnSpc>
            </a:pPr>
            <a:r>
              <a:rPr lang="zh-CN" altLang="en-US" sz="2400" dirty="0">
                <a:solidFill>
                  <a:schemeClr val="tx1"/>
                </a:solidFill>
                <a:sym typeface="+mn-ea"/>
              </a:rPr>
              <a:t>土改完成后，农民的生产积极性提高</a:t>
            </a:r>
            <a:endParaRPr lang="zh-CN" altLang="en-US" sz="2400" dirty="0">
              <a:solidFill>
                <a:schemeClr val="tx1"/>
              </a:solidFill>
              <a:sym typeface="+mn-ea"/>
            </a:endParaRPr>
          </a:p>
        </p:txBody>
      </p:sp>
      <p:cxnSp>
        <p:nvCxnSpPr>
          <p:cNvPr id="12" name="直接箭头连接符 11"/>
          <p:cNvCxnSpPr/>
          <p:nvPr/>
        </p:nvCxnSpPr>
        <p:spPr>
          <a:xfrm flipH="1">
            <a:off x="4443095" y="3776345"/>
            <a:ext cx="516255" cy="502920"/>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6030595" y="3776345"/>
            <a:ext cx="603250" cy="502920"/>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99665" y="4355465"/>
            <a:ext cx="2660650" cy="607695"/>
          </a:xfrm>
          <a:prstGeom prst="rect">
            <a:avLst/>
          </a:prstGeom>
          <a:noFill/>
        </p:spPr>
        <p:txBody>
          <a:bodyPr wrap="square" rtlCol="0">
            <a:spAutoFit/>
          </a:bodyPr>
          <a:lstStyle/>
          <a:p>
            <a:pPr algn="l">
              <a:lnSpc>
                <a:spcPct val="140000"/>
              </a:lnSpc>
            </a:pPr>
            <a:r>
              <a:rPr lang="zh-CN" altLang="en-US" sz="2400" dirty="0">
                <a:solidFill>
                  <a:schemeClr val="tx1"/>
                </a:solidFill>
                <a:sym typeface="+mn-ea"/>
              </a:rPr>
              <a:t>个体经济的积极性</a:t>
            </a:r>
            <a:endParaRPr lang="zh-CN" altLang="en-US" sz="2400" dirty="0">
              <a:solidFill>
                <a:schemeClr val="tx1"/>
              </a:solidFill>
              <a:sym typeface="+mn-ea"/>
            </a:endParaRPr>
          </a:p>
        </p:txBody>
      </p:sp>
      <p:sp>
        <p:nvSpPr>
          <p:cNvPr id="9" name="文本框 8"/>
          <p:cNvSpPr txBox="1"/>
          <p:nvPr/>
        </p:nvSpPr>
        <p:spPr>
          <a:xfrm>
            <a:off x="6030595" y="4355465"/>
            <a:ext cx="2660650" cy="607695"/>
          </a:xfrm>
          <a:prstGeom prst="rect">
            <a:avLst/>
          </a:prstGeom>
          <a:noFill/>
        </p:spPr>
        <p:txBody>
          <a:bodyPr wrap="square" rtlCol="0">
            <a:spAutoFit/>
          </a:bodyPr>
          <a:lstStyle/>
          <a:p>
            <a:pPr algn="l">
              <a:lnSpc>
                <a:spcPct val="140000"/>
              </a:lnSpc>
            </a:pPr>
            <a:r>
              <a:rPr lang="zh-CN" altLang="en-US" sz="2400" dirty="0">
                <a:solidFill>
                  <a:schemeClr val="tx1"/>
                </a:solidFill>
                <a:sym typeface="+mn-ea"/>
              </a:rPr>
              <a:t>互助合作的积极性</a:t>
            </a:r>
            <a:endParaRPr lang="zh-CN" altLang="en-US" sz="2400" dirty="0">
              <a:solidFill>
                <a:schemeClr val="tx1"/>
              </a:solidFill>
              <a:sym typeface="+mn-ea"/>
            </a:endParaRPr>
          </a:p>
        </p:txBody>
      </p:sp>
      <p:cxnSp>
        <p:nvCxnSpPr>
          <p:cNvPr id="10" name="直接箭头连接符 9"/>
          <p:cNvCxnSpPr/>
          <p:nvPr/>
        </p:nvCxnSpPr>
        <p:spPr>
          <a:xfrm>
            <a:off x="3987800" y="4963160"/>
            <a:ext cx="1905" cy="35623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7158355" y="4963160"/>
            <a:ext cx="1905" cy="35623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073400" y="5591810"/>
            <a:ext cx="1563370" cy="607695"/>
          </a:xfrm>
          <a:prstGeom prst="rect">
            <a:avLst/>
          </a:prstGeom>
          <a:noFill/>
        </p:spPr>
        <p:txBody>
          <a:bodyPr wrap="square" rtlCol="0">
            <a:spAutoFit/>
          </a:bodyPr>
          <a:lstStyle/>
          <a:p>
            <a:pPr algn="l">
              <a:lnSpc>
                <a:spcPct val="140000"/>
              </a:lnSpc>
            </a:pPr>
            <a:r>
              <a:rPr lang="zh-CN" altLang="en-US" sz="2400" dirty="0">
                <a:solidFill>
                  <a:schemeClr val="tx1"/>
                </a:solidFill>
                <a:sym typeface="+mn-ea"/>
              </a:rPr>
              <a:t>不能挫伤</a:t>
            </a:r>
            <a:endParaRPr lang="zh-CN" altLang="en-US" sz="2400" dirty="0">
              <a:solidFill>
                <a:schemeClr val="tx1"/>
              </a:solidFill>
              <a:sym typeface="+mn-ea"/>
            </a:endParaRPr>
          </a:p>
        </p:txBody>
      </p:sp>
      <p:sp>
        <p:nvSpPr>
          <p:cNvPr id="14" name="文本框 13"/>
          <p:cNvSpPr txBox="1"/>
          <p:nvPr/>
        </p:nvSpPr>
        <p:spPr>
          <a:xfrm>
            <a:off x="6722745" y="5591810"/>
            <a:ext cx="873760" cy="607695"/>
          </a:xfrm>
          <a:prstGeom prst="rect">
            <a:avLst/>
          </a:prstGeom>
          <a:noFill/>
        </p:spPr>
        <p:txBody>
          <a:bodyPr wrap="square" rtlCol="0">
            <a:spAutoFit/>
          </a:bodyPr>
          <a:lstStyle/>
          <a:p>
            <a:pPr algn="l">
              <a:lnSpc>
                <a:spcPct val="140000"/>
              </a:lnSpc>
            </a:pPr>
            <a:r>
              <a:rPr lang="zh-CN" altLang="en-US" sz="2400" dirty="0">
                <a:solidFill>
                  <a:schemeClr val="tx1"/>
                </a:solidFill>
                <a:sym typeface="+mn-ea"/>
              </a:rPr>
              <a:t>提倡</a:t>
            </a:r>
            <a:endParaRPr lang="zh-CN" altLang="en-US" sz="2400" dirty="0">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blinds(horizontal)">
                                      <p:cBhvr>
                                        <p:cTn id="32" dur="5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blinds(horizontal)">
                                      <p:cBhvr>
                                        <p:cTn id="37" dur="500"/>
                                        <p:tgtEl>
                                          <p:spTgt spid="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3">
                                            <p:txEl>
                                              <p:pRg st="0" end="0"/>
                                            </p:txEl>
                                          </p:spTgt>
                                        </p:tgtEl>
                                        <p:attrNameLst>
                                          <p:attrName>style.visibility</p:attrName>
                                        </p:attrNameLst>
                                      </p:cBhvr>
                                      <p:to>
                                        <p:strVal val="visible"/>
                                      </p:to>
                                    </p:set>
                                    <p:animEffect transition="in" filter="blinds(horizontal)">
                                      <p:cBhvr>
                                        <p:cTn id="52" dur="500"/>
                                        <p:tgtEl>
                                          <p:spTgt spid="13">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4">
                                            <p:txEl>
                                              <p:pRg st="0" end="0"/>
                                            </p:txEl>
                                          </p:spTgt>
                                        </p:tgtEl>
                                        <p:attrNameLst>
                                          <p:attrName>style.visibility</p:attrName>
                                        </p:attrNameLst>
                                      </p:cBhvr>
                                      <p:to>
                                        <p:strVal val="visible"/>
                                      </p:to>
                                    </p:set>
                                    <p:animEffect transition="in" filter="blinds(horizontal)">
                                      <p:cBhvr>
                                        <p:cTn id="5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623984" y="1940099"/>
            <a:ext cx="8028016" cy="2301240"/>
          </a:xfrm>
        </p:spPr>
        <p:txBody>
          <a:bodyPr>
            <a:noAutofit/>
          </a:bodyPr>
          <a:lstStyle/>
          <a:p>
            <a:pPr>
              <a:lnSpc>
                <a:spcPct val="110000"/>
              </a:lnSpc>
            </a:pPr>
            <a:r>
              <a:rPr lang="en-US" altLang="zh-CN" sz="2800" dirty="0"/>
              <a:t>1. </a:t>
            </a:r>
            <a:r>
              <a:rPr lang="zh-CN" altLang="en-US" sz="2800" dirty="0"/>
              <a:t>新民主主义社会是一个过渡性的社会</a:t>
            </a:r>
            <a:endParaRPr lang="zh-CN" altLang="en-US" sz="2800" dirty="0"/>
          </a:p>
          <a:p>
            <a:pPr>
              <a:lnSpc>
                <a:spcPct val="110000"/>
              </a:lnSpc>
            </a:pPr>
            <a:r>
              <a:rPr lang="en-US" altLang="zh-CN" sz="2800" dirty="0"/>
              <a:t>2. </a:t>
            </a:r>
            <a:r>
              <a:rPr lang="zh-CN" altLang="en-US" sz="2800" dirty="0"/>
              <a:t>社会主义改造道路和历史经验</a:t>
            </a:r>
            <a:endParaRPr lang="zh-CN" altLang="en-US" sz="2800" dirty="0"/>
          </a:p>
          <a:p>
            <a:pPr>
              <a:lnSpc>
                <a:spcPct val="110000"/>
              </a:lnSpc>
            </a:pPr>
            <a:r>
              <a:rPr lang="en-US" altLang="zh-CN" sz="2800" dirty="0"/>
              <a:t>3. </a:t>
            </a:r>
            <a:r>
              <a:rPr lang="zh-CN" altLang="en-US" sz="2800" dirty="0"/>
              <a:t>社会主义制度在中国的确立</a:t>
            </a:r>
            <a:endParaRPr lang="zh-CN" altLang="en-US" sz="2800" dirty="0">
              <a:sym typeface="+mn-ea"/>
            </a:endParaRPr>
          </a:p>
          <a:p>
            <a:pPr>
              <a:lnSpc>
                <a:spcPct val="110000"/>
              </a:lnSpc>
            </a:pPr>
            <a:endParaRPr lang="zh-CN" altLang="en-US" sz="2800" dirty="0">
              <a:sym typeface="+mn-ea"/>
            </a:endParaRPr>
          </a:p>
        </p:txBody>
      </p:sp>
      <p:sp>
        <p:nvSpPr>
          <p:cNvPr id="2" name="标题 1"/>
          <p:cNvSpPr>
            <a:spLocks noGrp="1"/>
          </p:cNvSpPr>
          <p:nvPr>
            <p:ph type="title"/>
          </p:nvPr>
        </p:nvSpPr>
        <p:spPr>
          <a:xfrm>
            <a:off x="1104900" y="579120"/>
            <a:ext cx="4298373" cy="593725"/>
          </a:xfrm>
        </p:spPr>
        <p:txBody>
          <a:bodyPr rtlCol="0">
            <a:norm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专题四  社会主义改造理论</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2.1</a:t>
            </a:r>
            <a:r>
              <a:rPr lang="en-US" altLang="zh-CN" dirty="0">
                <a:sym typeface="+mn-ea"/>
              </a:rPr>
              <a:t>农业的社会主义改造</a:t>
            </a:r>
            <a:endParaRPr lang="en-US" altLang="zh-CN" dirty="0"/>
          </a:p>
        </p:txBody>
      </p:sp>
      <p:sp>
        <p:nvSpPr>
          <p:cNvPr id="3" name="文本框 2"/>
          <p:cNvSpPr txBox="1"/>
          <p:nvPr/>
        </p:nvSpPr>
        <p:spPr>
          <a:xfrm>
            <a:off x="1089660" y="1429385"/>
            <a:ext cx="4191635" cy="607695"/>
          </a:xfrm>
          <a:prstGeom prst="rect">
            <a:avLst/>
          </a:prstGeom>
          <a:noFill/>
          <a:ln w="28575" cmpd="sng">
            <a:solidFill>
              <a:srgbClr val="D13D55"/>
            </a:solidFill>
            <a:prstDash val="solid"/>
          </a:ln>
        </p:spPr>
        <p:txBody>
          <a:bodyPr wrap="square" rtlCol="0">
            <a:spAutoFit/>
          </a:bodyPr>
          <a:lstStyle/>
          <a:p>
            <a:pPr algn="l">
              <a:lnSpc>
                <a:spcPct val="140000"/>
              </a:lnSpc>
            </a:pPr>
            <a:r>
              <a:rPr lang="zh-CN" altLang="en-US" sz="2400" dirty="0">
                <a:solidFill>
                  <a:schemeClr val="tx1"/>
                </a:solidFill>
                <a:sym typeface="+mn-ea"/>
              </a:rPr>
              <a:t>农业社会主义改造道路的特点</a:t>
            </a:r>
            <a:endParaRPr lang="zh-CN" altLang="en-US" sz="2400" dirty="0">
              <a:solidFill>
                <a:schemeClr val="tx1"/>
              </a:solidFill>
              <a:sym typeface="+mn-ea"/>
            </a:endParaRPr>
          </a:p>
        </p:txBody>
      </p:sp>
      <p:sp>
        <p:nvSpPr>
          <p:cNvPr id="5" name="文本框 4"/>
          <p:cNvSpPr txBox="1"/>
          <p:nvPr/>
        </p:nvSpPr>
        <p:spPr>
          <a:xfrm>
            <a:off x="2054225" y="2385060"/>
            <a:ext cx="8083550" cy="694055"/>
          </a:xfrm>
          <a:prstGeom prst="rect">
            <a:avLst/>
          </a:prstGeom>
          <a:noFill/>
        </p:spPr>
        <p:txBody>
          <a:bodyPr wrap="square" rtlCol="0">
            <a:spAutoFit/>
          </a:bodyPr>
          <a:lstStyle/>
          <a:p>
            <a:pPr algn="l">
              <a:lnSpc>
                <a:spcPct val="140000"/>
              </a:lnSpc>
            </a:pPr>
            <a:r>
              <a:rPr lang="zh-CN" altLang="en-US" sz="2800" dirty="0">
                <a:solidFill>
                  <a:schemeClr val="tx1"/>
                </a:solidFill>
                <a:sym typeface="+mn-ea"/>
              </a:rPr>
              <a:t>第二，遵循自愿互利、典型示范和国家帮助的原则</a:t>
            </a:r>
            <a:endParaRPr lang="zh-CN" altLang="en-US" sz="2800" dirty="0">
              <a:solidFill>
                <a:schemeClr val="tx1"/>
              </a:solidFill>
              <a:sym typeface="+mn-ea"/>
            </a:endParaRPr>
          </a:p>
        </p:txBody>
      </p:sp>
      <p:sp>
        <p:nvSpPr>
          <p:cNvPr id="6" name="文本框 5"/>
          <p:cNvSpPr txBox="1"/>
          <p:nvPr/>
        </p:nvSpPr>
        <p:spPr>
          <a:xfrm>
            <a:off x="4529455" y="3552825"/>
            <a:ext cx="1892300" cy="607695"/>
          </a:xfrm>
          <a:prstGeom prst="rect">
            <a:avLst/>
          </a:prstGeom>
          <a:noFill/>
        </p:spPr>
        <p:txBody>
          <a:bodyPr wrap="square" rtlCol="0">
            <a:spAutoFit/>
          </a:bodyPr>
          <a:lstStyle/>
          <a:p>
            <a:pPr algn="l">
              <a:lnSpc>
                <a:spcPct val="140000"/>
              </a:lnSpc>
            </a:pPr>
            <a:r>
              <a:rPr lang="en-US" altLang="zh-CN" sz="2400" dirty="0">
                <a:solidFill>
                  <a:schemeClr val="tx1"/>
                </a:solidFill>
                <a:sym typeface="+mn-ea"/>
              </a:rPr>
              <a:t> </a:t>
            </a:r>
            <a:r>
              <a:rPr lang="zh-CN" altLang="en-US" sz="2400" dirty="0">
                <a:solidFill>
                  <a:schemeClr val="tx1"/>
                </a:solidFill>
                <a:sym typeface="+mn-ea"/>
              </a:rPr>
              <a:t>剥夺的办法</a:t>
            </a:r>
            <a:endParaRPr lang="zh-CN" altLang="en-US" sz="2400" dirty="0">
              <a:solidFill>
                <a:schemeClr val="tx1"/>
              </a:solidFill>
              <a:sym typeface="+mn-ea"/>
            </a:endParaRPr>
          </a:p>
        </p:txBody>
      </p:sp>
      <p:sp>
        <p:nvSpPr>
          <p:cNvPr id="2" name="文本框 1"/>
          <p:cNvSpPr txBox="1"/>
          <p:nvPr/>
        </p:nvSpPr>
        <p:spPr>
          <a:xfrm>
            <a:off x="6997700" y="3348990"/>
            <a:ext cx="676910" cy="1014730"/>
          </a:xfrm>
          <a:prstGeom prst="rect">
            <a:avLst/>
          </a:prstGeom>
          <a:noFill/>
        </p:spPr>
        <p:txBody>
          <a:bodyPr wrap="square" rtlCol="0" anchor="t">
            <a:spAutoFit/>
          </a:bodyPr>
          <a:lstStyle/>
          <a:p>
            <a:r>
              <a:rPr lang="zh-CN" altLang="en-US" sz="6000">
                <a:solidFill>
                  <a:srgbClr val="FF0000"/>
                </a:solidFill>
                <a:latin typeface="Arial" panose="020B0604020202020204" pitchFamily="34" charset="0"/>
              </a:rPr>
              <a:t>×</a:t>
            </a:r>
            <a:endParaRPr lang="zh-CN" altLang="en-US" sz="6000">
              <a:solidFill>
                <a:srgbClr val="FF0000"/>
              </a:solidFill>
              <a:latin typeface="Arial" panose="020B0604020202020204" pitchFamily="34" charset="0"/>
            </a:endParaRPr>
          </a:p>
        </p:txBody>
      </p:sp>
      <p:sp>
        <p:nvSpPr>
          <p:cNvPr id="15" name="文本框 14"/>
          <p:cNvSpPr txBox="1"/>
          <p:nvPr/>
        </p:nvSpPr>
        <p:spPr>
          <a:xfrm>
            <a:off x="3942715" y="4972050"/>
            <a:ext cx="2907030" cy="607695"/>
          </a:xfrm>
          <a:prstGeom prst="rect">
            <a:avLst/>
          </a:prstGeom>
          <a:noFill/>
        </p:spPr>
        <p:txBody>
          <a:bodyPr wrap="square" rtlCol="0">
            <a:spAutoFit/>
          </a:bodyPr>
          <a:lstStyle/>
          <a:p>
            <a:pPr algn="l">
              <a:lnSpc>
                <a:spcPct val="140000"/>
              </a:lnSpc>
            </a:pPr>
            <a:r>
              <a:rPr lang="en-US" altLang="zh-CN" sz="2400" dirty="0">
                <a:solidFill>
                  <a:schemeClr val="tx1"/>
                </a:solidFill>
                <a:sym typeface="+mn-ea"/>
              </a:rPr>
              <a:t> </a:t>
            </a:r>
            <a:r>
              <a:rPr lang="zh-CN" altLang="en-US" sz="2400" dirty="0">
                <a:solidFill>
                  <a:schemeClr val="tx1"/>
                </a:solidFill>
                <a:sym typeface="+mn-ea"/>
              </a:rPr>
              <a:t>引导、说服和教育</a:t>
            </a:r>
            <a:endParaRPr lang="zh-CN" altLang="en-US" sz="2400" dirty="0">
              <a:solidFill>
                <a:schemeClr val="tx1"/>
              </a:solidFill>
              <a:sym typeface="+mn-ea"/>
            </a:endParaRPr>
          </a:p>
        </p:txBody>
      </p:sp>
      <p:sp>
        <p:nvSpPr>
          <p:cNvPr id="16" name="文本框 15"/>
          <p:cNvSpPr txBox="1"/>
          <p:nvPr/>
        </p:nvSpPr>
        <p:spPr>
          <a:xfrm>
            <a:off x="6997700" y="4768850"/>
            <a:ext cx="784225" cy="1014730"/>
          </a:xfrm>
          <a:prstGeom prst="rect">
            <a:avLst/>
          </a:prstGeom>
          <a:noFill/>
        </p:spPr>
        <p:txBody>
          <a:bodyPr wrap="square" rtlCol="0" anchor="t">
            <a:spAutoFit/>
          </a:bodyPr>
          <a:lstStyle/>
          <a:p>
            <a:r>
              <a:rPr lang="zh-CN" altLang="en-US" sz="6000">
                <a:solidFill>
                  <a:srgbClr val="15AA19"/>
                </a:solidFill>
                <a:latin typeface="Arial" panose="020B0604020202020204" pitchFamily="34" charset="0"/>
              </a:rPr>
              <a:t>√</a:t>
            </a:r>
            <a:endParaRPr lang="zh-CN" altLang="en-US" sz="6000">
              <a:solidFill>
                <a:srgbClr val="15AA19"/>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blinds(horizontal)">
                                      <p:cBhvr>
                                        <p:cTn id="27" dur="500"/>
                                        <p:tgtEl>
                                          <p:spTgt spid="1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2.1</a:t>
            </a:r>
            <a:r>
              <a:rPr lang="en-US" altLang="zh-CN" dirty="0">
                <a:sym typeface="+mn-ea"/>
              </a:rPr>
              <a:t>农业的社会主义改造</a:t>
            </a:r>
            <a:endParaRPr lang="en-US" altLang="zh-CN" dirty="0"/>
          </a:p>
        </p:txBody>
      </p:sp>
      <p:sp>
        <p:nvSpPr>
          <p:cNvPr id="3" name="文本框 2"/>
          <p:cNvSpPr txBox="1"/>
          <p:nvPr/>
        </p:nvSpPr>
        <p:spPr>
          <a:xfrm>
            <a:off x="1089660" y="1429385"/>
            <a:ext cx="4191635" cy="607695"/>
          </a:xfrm>
          <a:prstGeom prst="rect">
            <a:avLst/>
          </a:prstGeom>
          <a:noFill/>
          <a:ln w="28575" cmpd="sng">
            <a:solidFill>
              <a:srgbClr val="D13D55"/>
            </a:solidFill>
            <a:prstDash val="solid"/>
          </a:ln>
        </p:spPr>
        <p:txBody>
          <a:bodyPr wrap="square" rtlCol="0">
            <a:spAutoFit/>
          </a:bodyPr>
          <a:lstStyle/>
          <a:p>
            <a:pPr algn="l">
              <a:lnSpc>
                <a:spcPct val="140000"/>
              </a:lnSpc>
            </a:pPr>
            <a:r>
              <a:rPr lang="zh-CN" altLang="en-US" sz="2400" dirty="0">
                <a:solidFill>
                  <a:schemeClr val="tx1"/>
                </a:solidFill>
                <a:sym typeface="+mn-ea"/>
              </a:rPr>
              <a:t>农业社会主义改造道路的特点</a:t>
            </a:r>
            <a:endParaRPr lang="zh-CN" altLang="en-US" sz="2400" dirty="0">
              <a:solidFill>
                <a:schemeClr val="tx1"/>
              </a:solidFill>
              <a:sym typeface="+mn-ea"/>
            </a:endParaRPr>
          </a:p>
        </p:txBody>
      </p:sp>
      <p:sp>
        <p:nvSpPr>
          <p:cNvPr id="5" name="文本框 4"/>
          <p:cNvSpPr txBox="1"/>
          <p:nvPr/>
        </p:nvSpPr>
        <p:spPr>
          <a:xfrm>
            <a:off x="1736725" y="2385060"/>
            <a:ext cx="9334500" cy="607695"/>
          </a:xfrm>
          <a:prstGeom prst="rect">
            <a:avLst/>
          </a:prstGeom>
          <a:noFill/>
        </p:spPr>
        <p:txBody>
          <a:bodyPr wrap="square" rtlCol="0">
            <a:spAutoFit/>
          </a:bodyPr>
          <a:lstStyle/>
          <a:p>
            <a:pPr algn="l">
              <a:lnSpc>
                <a:spcPct val="140000"/>
              </a:lnSpc>
            </a:pPr>
            <a:r>
              <a:rPr lang="en-US" altLang="zh-CN" sz="2400" dirty="0">
                <a:solidFill>
                  <a:schemeClr val="tx1"/>
                </a:solidFill>
                <a:sym typeface="+mn-ea"/>
              </a:rPr>
              <a:t>    </a:t>
            </a:r>
            <a:r>
              <a:rPr lang="zh-CN" altLang="en-US" sz="2400" dirty="0">
                <a:solidFill>
                  <a:schemeClr val="tx1"/>
                </a:solidFill>
                <a:sym typeface="+mn-ea"/>
              </a:rPr>
              <a:t>第三，正确分析农村的阶级和阶层状况，制定正确的阶级政策</a:t>
            </a:r>
            <a:endParaRPr lang="zh-CN" altLang="en-US" sz="2400" dirty="0">
              <a:solidFill>
                <a:schemeClr val="tx1"/>
              </a:solidFill>
              <a:sym typeface="+mn-ea"/>
            </a:endParaRPr>
          </a:p>
        </p:txBody>
      </p:sp>
      <p:sp>
        <p:nvSpPr>
          <p:cNvPr id="15" name="文本框 14"/>
          <p:cNvSpPr txBox="1"/>
          <p:nvPr/>
        </p:nvSpPr>
        <p:spPr>
          <a:xfrm>
            <a:off x="3122930" y="3528060"/>
            <a:ext cx="1144905" cy="694055"/>
          </a:xfrm>
          <a:prstGeom prst="rect">
            <a:avLst/>
          </a:prstGeom>
          <a:noFill/>
        </p:spPr>
        <p:txBody>
          <a:bodyPr wrap="square" rtlCol="0">
            <a:spAutoFit/>
          </a:bodyPr>
          <a:lstStyle/>
          <a:p>
            <a:pPr algn="l">
              <a:lnSpc>
                <a:spcPct val="140000"/>
              </a:lnSpc>
            </a:pPr>
            <a:r>
              <a:rPr lang="en-US" altLang="zh-CN" sz="2400" dirty="0">
                <a:solidFill>
                  <a:schemeClr val="tx1"/>
                </a:solidFill>
                <a:sym typeface="+mn-ea"/>
              </a:rPr>
              <a:t> </a:t>
            </a:r>
            <a:r>
              <a:rPr lang="zh-CN" altLang="en-US" sz="2800" dirty="0">
                <a:solidFill>
                  <a:schemeClr val="tx1"/>
                </a:solidFill>
                <a:ea typeface="宋体" panose="02010600030101010101" pitchFamily="2" charset="-122"/>
                <a:sym typeface="+mn-ea"/>
              </a:rPr>
              <a:t>中农</a:t>
            </a:r>
            <a:endParaRPr lang="zh-CN" altLang="en-US" sz="2800" dirty="0">
              <a:solidFill>
                <a:schemeClr val="tx1"/>
              </a:solidFill>
              <a:ea typeface="宋体" panose="02010600030101010101" pitchFamily="2" charset="-122"/>
              <a:sym typeface="+mn-ea"/>
            </a:endParaRPr>
          </a:p>
        </p:txBody>
      </p:sp>
      <p:cxnSp>
        <p:nvCxnSpPr>
          <p:cNvPr id="12" name="直接箭头连接符 11"/>
          <p:cNvCxnSpPr/>
          <p:nvPr/>
        </p:nvCxnSpPr>
        <p:spPr>
          <a:xfrm flipV="1">
            <a:off x="4139565" y="3458845"/>
            <a:ext cx="780415" cy="47688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4139565" y="3935730"/>
            <a:ext cx="817245" cy="26987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507355" y="3082290"/>
            <a:ext cx="1768475" cy="607695"/>
          </a:xfrm>
          <a:prstGeom prst="rect">
            <a:avLst/>
          </a:prstGeom>
          <a:noFill/>
        </p:spPr>
        <p:txBody>
          <a:bodyPr wrap="square" rtlCol="0">
            <a:spAutoFit/>
          </a:bodyPr>
          <a:lstStyle/>
          <a:p>
            <a:pPr algn="l">
              <a:lnSpc>
                <a:spcPct val="140000"/>
              </a:lnSpc>
            </a:pPr>
            <a:r>
              <a:rPr lang="en-US" altLang="zh-CN" sz="2400" dirty="0">
                <a:solidFill>
                  <a:schemeClr val="tx1"/>
                </a:solidFill>
                <a:sym typeface="+mn-ea"/>
              </a:rPr>
              <a:t> </a:t>
            </a:r>
            <a:r>
              <a:rPr lang="zh-CN" altLang="en-US" sz="2400" dirty="0">
                <a:solidFill>
                  <a:schemeClr val="tx1"/>
                </a:solidFill>
                <a:ea typeface="宋体" panose="02010600030101010101" pitchFamily="2" charset="-122"/>
                <a:sym typeface="+mn-ea"/>
              </a:rPr>
              <a:t>上中农</a:t>
            </a:r>
            <a:endParaRPr lang="zh-CN" altLang="en-US" sz="2400" dirty="0">
              <a:solidFill>
                <a:schemeClr val="tx1"/>
              </a:solidFill>
              <a:ea typeface="宋体" panose="02010600030101010101" pitchFamily="2" charset="-122"/>
              <a:sym typeface="+mn-ea"/>
            </a:endParaRPr>
          </a:p>
        </p:txBody>
      </p:sp>
      <p:sp>
        <p:nvSpPr>
          <p:cNvPr id="9" name="文本框 8"/>
          <p:cNvSpPr txBox="1"/>
          <p:nvPr/>
        </p:nvSpPr>
        <p:spPr>
          <a:xfrm>
            <a:off x="5519420" y="3766820"/>
            <a:ext cx="1768475" cy="607695"/>
          </a:xfrm>
          <a:prstGeom prst="rect">
            <a:avLst/>
          </a:prstGeom>
          <a:noFill/>
        </p:spPr>
        <p:txBody>
          <a:bodyPr wrap="square" rtlCol="0">
            <a:spAutoFit/>
          </a:bodyPr>
          <a:lstStyle/>
          <a:p>
            <a:pPr algn="l">
              <a:lnSpc>
                <a:spcPct val="140000"/>
              </a:lnSpc>
            </a:pPr>
            <a:r>
              <a:rPr lang="en-US" altLang="zh-CN" sz="2400" dirty="0">
                <a:solidFill>
                  <a:schemeClr val="tx1"/>
                </a:solidFill>
                <a:sym typeface="+mn-ea"/>
              </a:rPr>
              <a:t> </a:t>
            </a:r>
            <a:r>
              <a:rPr lang="zh-CN" altLang="en-US" sz="2400" dirty="0">
                <a:solidFill>
                  <a:schemeClr val="tx1"/>
                </a:solidFill>
                <a:ea typeface="宋体" panose="02010600030101010101" pitchFamily="2" charset="-122"/>
                <a:sym typeface="+mn-ea"/>
              </a:rPr>
              <a:t>下中农</a:t>
            </a:r>
            <a:endParaRPr lang="zh-CN" altLang="en-US" sz="2400" dirty="0">
              <a:solidFill>
                <a:schemeClr val="tx1"/>
              </a:solidFill>
              <a:ea typeface="宋体" panose="02010600030101010101" pitchFamily="2" charset="-122"/>
              <a:sym typeface="+mn-ea"/>
            </a:endParaRPr>
          </a:p>
        </p:txBody>
      </p:sp>
      <p:sp>
        <p:nvSpPr>
          <p:cNvPr id="10" name="文本框 9"/>
          <p:cNvSpPr txBox="1"/>
          <p:nvPr/>
        </p:nvSpPr>
        <p:spPr>
          <a:xfrm>
            <a:off x="3122930" y="4483100"/>
            <a:ext cx="2625725" cy="694055"/>
          </a:xfrm>
          <a:prstGeom prst="rect">
            <a:avLst/>
          </a:prstGeom>
          <a:noFill/>
        </p:spPr>
        <p:txBody>
          <a:bodyPr wrap="square" rtlCol="0">
            <a:spAutoFit/>
          </a:bodyPr>
          <a:lstStyle/>
          <a:p>
            <a:pPr algn="l">
              <a:lnSpc>
                <a:spcPct val="140000"/>
              </a:lnSpc>
            </a:pPr>
            <a:r>
              <a:rPr lang="en-US" altLang="zh-CN" sz="2400" dirty="0">
                <a:solidFill>
                  <a:schemeClr val="tx1"/>
                </a:solidFill>
                <a:sym typeface="+mn-ea"/>
              </a:rPr>
              <a:t> </a:t>
            </a:r>
            <a:r>
              <a:rPr lang="zh-CN" altLang="en-US" sz="2800" dirty="0">
                <a:solidFill>
                  <a:schemeClr val="tx1"/>
                </a:solidFill>
                <a:ea typeface="宋体" panose="02010600030101010101" pitchFamily="2" charset="-122"/>
                <a:sym typeface="+mn-ea"/>
              </a:rPr>
              <a:t>贫农</a:t>
            </a:r>
            <a:r>
              <a:rPr lang="en-US" altLang="zh-CN" sz="2800" dirty="0">
                <a:solidFill>
                  <a:schemeClr val="tx1"/>
                </a:solidFill>
                <a:ea typeface="宋体" panose="02010600030101010101" pitchFamily="2" charset="-122"/>
                <a:sym typeface="+mn-ea"/>
              </a:rPr>
              <a:t>+</a:t>
            </a:r>
            <a:r>
              <a:rPr lang="zh-CN" altLang="en-US" sz="2800" dirty="0">
                <a:solidFill>
                  <a:schemeClr val="tx1"/>
                </a:solidFill>
                <a:ea typeface="宋体" panose="02010600030101010101" pitchFamily="2" charset="-122"/>
                <a:sym typeface="+mn-ea"/>
              </a:rPr>
              <a:t>下中农</a:t>
            </a:r>
            <a:endParaRPr lang="zh-CN" altLang="en-US" sz="2800" dirty="0">
              <a:solidFill>
                <a:schemeClr val="tx1"/>
              </a:solidFill>
              <a:ea typeface="宋体" panose="02010600030101010101" pitchFamily="2" charset="-122"/>
              <a:sym typeface="+mn-ea"/>
            </a:endParaRPr>
          </a:p>
        </p:txBody>
      </p:sp>
      <p:sp>
        <p:nvSpPr>
          <p:cNvPr id="11" name="文本框 10"/>
          <p:cNvSpPr txBox="1"/>
          <p:nvPr/>
        </p:nvSpPr>
        <p:spPr>
          <a:xfrm>
            <a:off x="5657215" y="4526280"/>
            <a:ext cx="4645025" cy="607695"/>
          </a:xfrm>
          <a:prstGeom prst="rect">
            <a:avLst/>
          </a:prstGeom>
          <a:noFill/>
        </p:spPr>
        <p:txBody>
          <a:bodyPr wrap="square" rtlCol="0">
            <a:spAutoFit/>
          </a:bodyPr>
          <a:lstStyle/>
          <a:p>
            <a:pPr algn="l">
              <a:lnSpc>
                <a:spcPct val="140000"/>
              </a:lnSpc>
            </a:pPr>
            <a:r>
              <a:rPr lang="en-US" altLang="zh-CN" sz="2400" dirty="0">
                <a:solidFill>
                  <a:schemeClr val="tx1"/>
                </a:solidFill>
                <a:sym typeface="+mn-ea"/>
              </a:rPr>
              <a:t> </a:t>
            </a:r>
            <a:r>
              <a:rPr lang="zh-CN" altLang="en-US" sz="2400" dirty="0">
                <a:solidFill>
                  <a:schemeClr val="tx1"/>
                </a:solidFill>
                <a:ea typeface="宋体" panose="02010600030101010101" pitchFamily="2" charset="-122"/>
                <a:sym typeface="+mn-ea"/>
              </a:rPr>
              <a:t>占农村人口的</a:t>
            </a:r>
            <a:r>
              <a:rPr lang="en-US" altLang="zh-CN" sz="2400" dirty="0">
                <a:solidFill>
                  <a:schemeClr val="tx1"/>
                </a:solidFill>
                <a:ea typeface="宋体" panose="02010600030101010101" pitchFamily="2" charset="-122"/>
                <a:sym typeface="+mn-ea"/>
              </a:rPr>
              <a:t>60%</a:t>
            </a:r>
            <a:r>
              <a:rPr lang="zh-CN" altLang="en-US" sz="2400" dirty="0">
                <a:solidFill>
                  <a:schemeClr val="tx1"/>
                </a:solidFill>
                <a:ea typeface="宋体" panose="02010600030101010101" pitchFamily="2" charset="-122"/>
                <a:sym typeface="+mn-ea"/>
              </a:rPr>
              <a:t>－</a:t>
            </a:r>
            <a:r>
              <a:rPr lang="en-US" altLang="zh-CN" sz="2400" dirty="0">
                <a:solidFill>
                  <a:schemeClr val="tx1"/>
                </a:solidFill>
                <a:ea typeface="宋体" panose="02010600030101010101" pitchFamily="2" charset="-122"/>
                <a:sym typeface="+mn-ea"/>
              </a:rPr>
              <a:t>70%</a:t>
            </a:r>
            <a:endParaRPr lang="en-US" altLang="zh-CN" sz="2400" dirty="0">
              <a:solidFill>
                <a:schemeClr val="tx1"/>
              </a:solidFill>
              <a:ea typeface="宋体" panose="02010600030101010101" pitchFamily="2" charset="-122"/>
              <a:sym typeface="+mn-ea"/>
            </a:endParaRPr>
          </a:p>
        </p:txBody>
      </p:sp>
      <p:sp>
        <p:nvSpPr>
          <p:cNvPr id="13" name="文本框 12"/>
          <p:cNvSpPr txBox="1"/>
          <p:nvPr/>
        </p:nvSpPr>
        <p:spPr>
          <a:xfrm>
            <a:off x="954405" y="5311140"/>
            <a:ext cx="10116820" cy="970915"/>
          </a:xfrm>
          <a:prstGeom prst="rect">
            <a:avLst/>
          </a:prstGeom>
          <a:noFill/>
        </p:spPr>
        <p:txBody>
          <a:bodyPr wrap="square" rtlCol="0">
            <a:spAutoFit/>
          </a:bodyPr>
          <a:lstStyle/>
          <a:p>
            <a:pPr algn="l">
              <a:lnSpc>
                <a:spcPct val="130000"/>
              </a:lnSpc>
            </a:pPr>
            <a:r>
              <a:rPr lang="en-US" altLang="zh-CN" sz="2400" dirty="0">
                <a:solidFill>
                  <a:schemeClr val="tx1"/>
                </a:solidFill>
                <a:sym typeface="+mn-ea"/>
              </a:rPr>
              <a:t>    </a:t>
            </a:r>
            <a:r>
              <a:rPr lang="zh-CN" altLang="en-US" sz="2000" dirty="0">
                <a:solidFill>
                  <a:schemeClr val="tx1"/>
                </a:solidFill>
                <a:sym typeface="+mn-ea"/>
              </a:rPr>
              <a:t>党制定并贯彻执行了</a:t>
            </a:r>
            <a:r>
              <a:rPr lang="zh-CN" altLang="en-US" sz="2000" dirty="0">
                <a:solidFill>
                  <a:srgbClr val="FF0000"/>
                </a:solidFill>
                <a:sym typeface="+mn-ea"/>
              </a:rPr>
              <a:t>依靠贫下中农巩固团结其他中农发展互助合作，由逐步限制到最后消灭富农剥削的农村阶级政策，</a:t>
            </a:r>
            <a:r>
              <a:rPr lang="zh-CN" altLang="en-US" sz="2000" dirty="0">
                <a:solidFill>
                  <a:schemeClr val="tx1"/>
                </a:solidFill>
                <a:sym typeface="+mn-ea"/>
              </a:rPr>
              <a:t>这使农业合作化有了坚实的阶级基础和群众基础。</a:t>
            </a:r>
            <a:endParaRPr lang="zh-CN" altLang="en-US" sz="2000" dirty="0">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blinds(horizontal)">
                                      <p:cBhvr>
                                        <p:cTn id="17" dur="500"/>
                                        <p:tgtEl>
                                          <p:spTgt spid="1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blinds(horizontal)">
                                      <p:cBhvr>
                                        <p:cTn id="32" dur="5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blinds(horizontal)">
                                      <p:cBhvr>
                                        <p:cTn id="37" dur="500"/>
                                        <p:tgtEl>
                                          <p:spTgt spid="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xEl>
                                              <p:pRg st="0" end="0"/>
                                            </p:txEl>
                                          </p:spTgt>
                                        </p:tgtEl>
                                        <p:attrNameLst>
                                          <p:attrName>style.visibility</p:attrName>
                                        </p:attrNameLst>
                                      </p:cBhvr>
                                      <p:to>
                                        <p:strVal val="visible"/>
                                      </p:to>
                                    </p:set>
                                    <p:animEffect transition="in" filter="blinds(horizontal)">
                                      <p:cBhvr>
                                        <p:cTn id="42" dur="500"/>
                                        <p:tgtEl>
                                          <p:spTgt spid="1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animEffect transition="in" filter="blinds(horizontal)">
                                      <p:cBhvr>
                                        <p:cTn id="47" dur="500"/>
                                        <p:tgtEl>
                                          <p:spTgt spid="1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3">
                                            <p:txEl>
                                              <p:pRg st="0" end="0"/>
                                            </p:txEl>
                                          </p:spTgt>
                                        </p:tgtEl>
                                        <p:attrNameLst>
                                          <p:attrName>style.visibility</p:attrName>
                                        </p:attrNameLst>
                                      </p:cBhvr>
                                      <p:to>
                                        <p:strVal val="visible"/>
                                      </p:to>
                                    </p:set>
                                    <p:animEffect transition="in" filter="blinds(horizontal)">
                                      <p:cBhvr>
                                        <p:cTn id="5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2.1</a:t>
            </a:r>
            <a:r>
              <a:rPr lang="en-US" altLang="zh-CN" dirty="0">
                <a:sym typeface="+mn-ea"/>
              </a:rPr>
              <a:t>农业的社会主义改造</a:t>
            </a:r>
            <a:endParaRPr lang="en-US" altLang="zh-CN" dirty="0"/>
          </a:p>
        </p:txBody>
      </p:sp>
      <p:sp>
        <p:nvSpPr>
          <p:cNvPr id="3" name="文本框 2"/>
          <p:cNvSpPr txBox="1"/>
          <p:nvPr/>
        </p:nvSpPr>
        <p:spPr>
          <a:xfrm>
            <a:off x="1089660" y="1429385"/>
            <a:ext cx="4191635" cy="607695"/>
          </a:xfrm>
          <a:prstGeom prst="rect">
            <a:avLst/>
          </a:prstGeom>
          <a:noFill/>
          <a:ln w="28575" cmpd="sng">
            <a:solidFill>
              <a:srgbClr val="D13D55"/>
            </a:solidFill>
            <a:prstDash val="solid"/>
          </a:ln>
        </p:spPr>
        <p:txBody>
          <a:bodyPr wrap="square" rtlCol="0">
            <a:spAutoFit/>
          </a:bodyPr>
          <a:lstStyle/>
          <a:p>
            <a:pPr algn="l">
              <a:lnSpc>
                <a:spcPct val="140000"/>
              </a:lnSpc>
            </a:pPr>
            <a:r>
              <a:rPr lang="zh-CN" altLang="en-US" sz="2400" dirty="0">
                <a:solidFill>
                  <a:schemeClr val="tx1"/>
                </a:solidFill>
                <a:sym typeface="+mn-ea"/>
              </a:rPr>
              <a:t>农业社会主义改造道路的特点</a:t>
            </a:r>
            <a:endParaRPr lang="zh-CN" altLang="en-US" sz="2400" dirty="0">
              <a:solidFill>
                <a:schemeClr val="tx1"/>
              </a:solidFill>
              <a:sym typeface="+mn-ea"/>
            </a:endParaRPr>
          </a:p>
        </p:txBody>
      </p:sp>
      <p:sp>
        <p:nvSpPr>
          <p:cNvPr id="5" name="文本框 4"/>
          <p:cNvSpPr txBox="1"/>
          <p:nvPr/>
        </p:nvSpPr>
        <p:spPr>
          <a:xfrm>
            <a:off x="1736725" y="2385060"/>
            <a:ext cx="9334500" cy="607695"/>
          </a:xfrm>
          <a:prstGeom prst="rect">
            <a:avLst/>
          </a:prstGeom>
          <a:noFill/>
        </p:spPr>
        <p:txBody>
          <a:bodyPr wrap="square" rtlCol="0">
            <a:spAutoFit/>
          </a:bodyPr>
          <a:lstStyle/>
          <a:p>
            <a:pPr algn="l">
              <a:lnSpc>
                <a:spcPct val="140000"/>
              </a:lnSpc>
            </a:pPr>
            <a:r>
              <a:rPr lang="en-US" altLang="zh-CN" sz="2400" dirty="0">
                <a:solidFill>
                  <a:schemeClr val="tx1"/>
                </a:solidFill>
                <a:sym typeface="+mn-ea"/>
              </a:rPr>
              <a:t>    </a:t>
            </a:r>
            <a:r>
              <a:rPr lang="zh-CN" altLang="en-US" sz="2400" dirty="0">
                <a:solidFill>
                  <a:schemeClr val="tx1"/>
                </a:solidFill>
                <a:sym typeface="+mn-ea"/>
              </a:rPr>
              <a:t>第四，坚持积极领导、稳步前进的方针，采取循序渐进的步骤</a:t>
            </a:r>
            <a:endParaRPr lang="zh-CN" altLang="en-US" sz="2400" dirty="0">
              <a:solidFill>
                <a:schemeClr val="tx1"/>
              </a:solidFill>
              <a:sym typeface="+mn-ea"/>
            </a:endParaRPr>
          </a:p>
        </p:txBody>
      </p:sp>
      <p:sp>
        <p:nvSpPr>
          <p:cNvPr id="15" name="文本框 14"/>
          <p:cNvSpPr txBox="1"/>
          <p:nvPr/>
        </p:nvSpPr>
        <p:spPr>
          <a:xfrm>
            <a:off x="797560" y="3776345"/>
            <a:ext cx="2647950" cy="497205"/>
          </a:xfrm>
          <a:prstGeom prst="rect">
            <a:avLst/>
          </a:prstGeom>
          <a:noFill/>
          <a:ln w="28575" cmpd="sng">
            <a:solidFill>
              <a:srgbClr val="D13D55"/>
            </a:solidFill>
            <a:prstDash val="solid"/>
          </a:ln>
        </p:spPr>
        <p:txBody>
          <a:bodyPr wrap="square" rtlCol="0">
            <a:spAutoFit/>
          </a:bodyPr>
          <a:lstStyle/>
          <a:p>
            <a:pPr algn="l">
              <a:lnSpc>
                <a:spcPct val="110000"/>
              </a:lnSpc>
            </a:pPr>
            <a:r>
              <a:rPr lang="zh-CN" altLang="en-US" sz="2400" dirty="0">
                <a:solidFill>
                  <a:schemeClr val="tx1"/>
                </a:solidFill>
                <a:ea typeface="宋体" panose="02010600030101010101" pitchFamily="2" charset="-122"/>
                <a:sym typeface="+mn-ea"/>
              </a:rPr>
              <a:t>农业社会主义改造</a:t>
            </a:r>
            <a:endParaRPr lang="zh-CN" altLang="en-US" sz="2400" dirty="0">
              <a:solidFill>
                <a:schemeClr val="tx1"/>
              </a:solidFill>
              <a:ea typeface="宋体" panose="02010600030101010101" pitchFamily="2" charset="-122"/>
              <a:sym typeface="+mn-ea"/>
            </a:endParaRPr>
          </a:p>
        </p:txBody>
      </p:sp>
      <p:cxnSp>
        <p:nvCxnSpPr>
          <p:cNvPr id="12" name="直接箭头连接符 11"/>
          <p:cNvCxnSpPr/>
          <p:nvPr/>
        </p:nvCxnSpPr>
        <p:spPr>
          <a:xfrm flipV="1">
            <a:off x="5703570" y="3899535"/>
            <a:ext cx="559435" cy="110490"/>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3530600" y="4006215"/>
            <a:ext cx="569595" cy="63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85285" y="3702685"/>
            <a:ext cx="1395095" cy="497205"/>
          </a:xfrm>
          <a:prstGeom prst="rect">
            <a:avLst/>
          </a:prstGeom>
          <a:noFill/>
          <a:ln w="28575" cmpd="sng">
            <a:solidFill>
              <a:srgbClr val="D13D55"/>
            </a:solidFill>
            <a:prstDash val="solid"/>
          </a:ln>
        </p:spPr>
        <p:txBody>
          <a:bodyPr wrap="square" rtlCol="0">
            <a:spAutoFit/>
          </a:bodyPr>
          <a:lstStyle/>
          <a:p>
            <a:pPr algn="l">
              <a:lnSpc>
                <a:spcPct val="110000"/>
              </a:lnSpc>
            </a:pPr>
            <a:r>
              <a:rPr lang="en-US" altLang="zh-CN" sz="2400" dirty="0">
                <a:solidFill>
                  <a:schemeClr val="tx1"/>
                </a:solidFill>
                <a:ea typeface="宋体" panose="02010600030101010101" pitchFamily="2" charset="-122"/>
                <a:sym typeface="+mn-ea"/>
              </a:rPr>
              <a:t> </a:t>
            </a:r>
            <a:r>
              <a:rPr lang="zh-CN" altLang="en-US" sz="2400" dirty="0">
                <a:solidFill>
                  <a:schemeClr val="tx1"/>
                </a:solidFill>
                <a:ea typeface="宋体" panose="02010600030101010101" pitchFamily="2" charset="-122"/>
                <a:sym typeface="+mn-ea"/>
              </a:rPr>
              <a:t>互助组</a:t>
            </a:r>
            <a:endParaRPr lang="zh-CN" altLang="en-US" sz="2400" dirty="0">
              <a:solidFill>
                <a:schemeClr val="tx1"/>
              </a:solidFill>
              <a:ea typeface="宋体" panose="02010600030101010101" pitchFamily="2" charset="-122"/>
              <a:sym typeface="+mn-ea"/>
            </a:endParaRPr>
          </a:p>
        </p:txBody>
      </p:sp>
      <p:sp>
        <p:nvSpPr>
          <p:cNvPr id="10" name="文本框 9"/>
          <p:cNvSpPr txBox="1"/>
          <p:nvPr/>
        </p:nvSpPr>
        <p:spPr>
          <a:xfrm>
            <a:off x="2599690" y="4639310"/>
            <a:ext cx="2534920" cy="1751965"/>
          </a:xfrm>
          <a:prstGeom prst="rect">
            <a:avLst/>
          </a:prstGeom>
          <a:noFill/>
        </p:spPr>
        <p:txBody>
          <a:bodyPr wrap="square" rtlCol="0">
            <a:spAutoFit/>
          </a:bodyPr>
          <a:lstStyle/>
          <a:p>
            <a:pPr algn="l">
              <a:lnSpc>
                <a:spcPct val="120000"/>
              </a:lnSpc>
            </a:pPr>
            <a:r>
              <a:rPr lang="zh-CN" altLang="en-US" dirty="0">
                <a:solidFill>
                  <a:schemeClr val="tx1"/>
                </a:solidFill>
                <a:ea typeface="宋体" panose="02010600030101010101" pitchFamily="2" charset="-122"/>
                <a:sym typeface="+mn-ea"/>
              </a:rPr>
              <a:t>由几户或十几户农民自愿组成，土地耕畜和其他生产资料仍归农民个人所有，互帮互助，具有社会主义萌芽性质。</a:t>
            </a:r>
            <a:endParaRPr lang="zh-CN" altLang="en-US" dirty="0">
              <a:solidFill>
                <a:schemeClr val="tx1"/>
              </a:solidFill>
              <a:ea typeface="宋体" panose="02010600030101010101" pitchFamily="2" charset="-122"/>
              <a:sym typeface="+mn-ea"/>
            </a:endParaRPr>
          </a:p>
        </p:txBody>
      </p:sp>
      <p:sp>
        <p:nvSpPr>
          <p:cNvPr id="2" name="文本框 1"/>
          <p:cNvSpPr txBox="1"/>
          <p:nvPr/>
        </p:nvSpPr>
        <p:spPr>
          <a:xfrm>
            <a:off x="6412865" y="3509010"/>
            <a:ext cx="1395095" cy="497205"/>
          </a:xfrm>
          <a:prstGeom prst="rect">
            <a:avLst/>
          </a:prstGeom>
          <a:noFill/>
          <a:ln w="28575" cmpd="sng">
            <a:solidFill>
              <a:srgbClr val="D13D55"/>
            </a:solidFill>
            <a:prstDash val="solid"/>
          </a:ln>
        </p:spPr>
        <p:txBody>
          <a:bodyPr wrap="square" rtlCol="0">
            <a:spAutoFit/>
          </a:bodyPr>
          <a:lstStyle/>
          <a:p>
            <a:pPr algn="l">
              <a:lnSpc>
                <a:spcPct val="110000"/>
              </a:lnSpc>
            </a:pPr>
            <a:r>
              <a:rPr lang="en-US" altLang="zh-CN" sz="2400" dirty="0">
                <a:solidFill>
                  <a:schemeClr val="tx1"/>
                </a:solidFill>
                <a:ea typeface="宋体" panose="02010600030101010101" pitchFamily="2" charset="-122"/>
                <a:sym typeface="+mn-ea"/>
              </a:rPr>
              <a:t> </a:t>
            </a:r>
            <a:r>
              <a:rPr lang="zh-CN" altLang="en-US" sz="2400" dirty="0">
                <a:solidFill>
                  <a:schemeClr val="tx1"/>
                </a:solidFill>
                <a:ea typeface="宋体" panose="02010600030101010101" pitchFamily="2" charset="-122"/>
                <a:sym typeface="+mn-ea"/>
              </a:rPr>
              <a:t>初级社</a:t>
            </a:r>
            <a:endParaRPr lang="zh-CN" altLang="en-US" sz="2400" dirty="0">
              <a:solidFill>
                <a:schemeClr val="tx1"/>
              </a:solidFill>
              <a:ea typeface="宋体" panose="02010600030101010101" pitchFamily="2" charset="-122"/>
              <a:sym typeface="+mn-ea"/>
            </a:endParaRPr>
          </a:p>
        </p:txBody>
      </p:sp>
      <p:cxnSp>
        <p:nvCxnSpPr>
          <p:cNvPr id="6" name="直接箭头连接符 5"/>
          <p:cNvCxnSpPr/>
          <p:nvPr/>
        </p:nvCxnSpPr>
        <p:spPr>
          <a:xfrm flipV="1">
            <a:off x="7882255" y="3581400"/>
            <a:ext cx="551180" cy="10985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490585" y="3180715"/>
            <a:ext cx="1395095" cy="497205"/>
          </a:xfrm>
          <a:prstGeom prst="rect">
            <a:avLst/>
          </a:prstGeom>
          <a:noFill/>
          <a:ln w="28575" cmpd="sng">
            <a:solidFill>
              <a:srgbClr val="D13D55"/>
            </a:solidFill>
            <a:prstDash val="solid"/>
          </a:ln>
        </p:spPr>
        <p:txBody>
          <a:bodyPr wrap="square" rtlCol="0">
            <a:spAutoFit/>
          </a:bodyPr>
          <a:lstStyle/>
          <a:p>
            <a:pPr algn="l">
              <a:lnSpc>
                <a:spcPct val="110000"/>
              </a:lnSpc>
            </a:pPr>
            <a:r>
              <a:rPr lang="en-US" altLang="zh-CN" sz="2400" dirty="0">
                <a:solidFill>
                  <a:schemeClr val="tx1"/>
                </a:solidFill>
                <a:ea typeface="宋体" panose="02010600030101010101" pitchFamily="2" charset="-122"/>
                <a:sym typeface="+mn-ea"/>
              </a:rPr>
              <a:t> </a:t>
            </a:r>
            <a:r>
              <a:rPr lang="zh-CN" altLang="en-US" sz="2400" dirty="0">
                <a:solidFill>
                  <a:schemeClr val="tx1"/>
                </a:solidFill>
                <a:ea typeface="宋体" panose="02010600030101010101" pitchFamily="2" charset="-122"/>
                <a:sym typeface="+mn-ea"/>
              </a:rPr>
              <a:t>高级社</a:t>
            </a:r>
            <a:endParaRPr lang="zh-CN" altLang="en-US" sz="2400" dirty="0">
              <a:solidFill>
                <a:schemeClr val="tx1"/>
              </a:solidFill>
              <a:ea typeface="宋体" panose="02010600030101010101" pitchFamily="2" charset="-122"/>
              <a:sym typeface="+mn-ea"/>
            </a:endParaRPr>
          </a:p>
        </p:txBody>
      </p:sp>
      <p:cxnSp>
        <p:nvCxnSpPr>
          <p:cNvPr id="16" name="直接箭头连接符 15"/>
          <p:cNvCxnSpPr/>
          <p:nvPr/>
        </p:nvCxnSpPr>
        <p:spPr>
          <a:xfrm flipH="1">
            <a:off x="4430395" y="4273550"/>
            <a:ext cx="18415" cy="365760"/>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7392670" y="4121150"/>
            <a:ext cx="18415" cy="365760"/>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446395" y="4486910"/>
            <a:ext cx="3044190" cy="2084070"/>
          </a:xfrm>
          <a:prstGeom prst="rect">
            <a:avLst/>
          </a:prstGeom>
          <a:noFill/>
        </p:spPr>
        <p:txBody>
          <a:bodyPr wrap="square" rtlCol="0">
            <a:spAutoFit/>
          </a:bodyPr>
          <a:lstStyle/>
          <a:p>
            <a:pPr algn="l">
              <a:lnSpc>
                <a:spcPct val="120000"/>
              </a:lnSpc>
            </a:pPr>
            <a:r>
              <a:rPr lang="zh-CN" altLang="en-US" dirty="0">
                <a:solidFill>
                  <a:schemeClr val="tx1"/>
                </a:solidFill>
                <a:ea typeface="宋体" panose="02010600030101010101" pitchFamily="2" charset="-122"/>
                <a:sym typeface="+mn-ea"/>
              </a:rPr>
              <a:t>以土地入股和统一经营为特点，实行集体劳动，产品分配采取按劳分配和土地入股分红相结合，耕畜和大农具也付给一定的报酬，具有半社会主义性质。</a:t>
            </a:r>
            <a:endParaRPr lang="zh-CN" altLang="en-US" dirty="0">
              <a:solidFill>
                <a:schemeClr val="tx1"/>
              </a:solidFill>
              <a:ea typeface="宋体" panose="02010600030101010101" pitchFamily="2" charset="-122"/>
              <a:sym typeface="+mn-ea"/>
            </a:endParaRPr>
          </a:p>
        </p:txBody>
      </p:sp>
      <p:cxnSp>
        <p:nvCxnSpPr>
          <p:cNvPr id="19" name="直接箭头连接符 18"/>
          <p:cNvCxnSpPr/>
          <p:nvPr/>
        </p:nvCxnSpPr>
        <p:spPr>
          <a:xfrm flipH="1">
            <a:off x="9620250" y="3768090"/>
            <a:ext cx="18415" cy="365760"/>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702040" y="4199890"/>
            <a:ext cx="2493645" cy="1419860"/>
          </a:xfrm>
          <a:prstGeom prst="rect">
            <a:avLst/>
          </a:prstGeom>
          <a:noFill/>
        </p:spPr>
        <p:txBody>
          <a:bodyPr wrap="square" rtlCol="0">
            <a:spAutoFit/>
          </a:bodyPr>
          <a:lstStyle/>
          <a:p>
            <a:pPr algn="l">
              <a:lnSpc>
                <a:spcPct val="120000"/>
              </a:lnSpc>
            </a:pPr>
            <a:r>
              <a:rPr lang="zh-CN" altLang="en-US" dirty="0">
                <a:solidFill>
                  <a:schemeClr val="tx1"/>
                </a:solidFill>
                <a:ea typeface="宋体" panose="02010600030101010101" pitchFamily="2" charset="-122"/>
                <a:sym typeface="+mn-ea"/>
              </a:rPr>
              <a:t>实行生产资料农民集体所有，按劳付酬，取消土地分红，具有完全的社会主义性质。</a:t>
            </a:r>
            <a:endParaRPr lang="zh-CN" altLang="en-US" dirty="0">
              <a:solidFill>
                <a:schemeClr val="tx1"/>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linds(horizontal)">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animEffect transition="in" filter="blinds(horizontal)">
                                      <p:cBhvr>
                                        <p:cTn id="57" dur="500"/>
                                        <p:tgtEl>
                                          <p:spTgt spid="10">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blinds(horizontal)">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8">
                                            <p:txEl>
                                              <p:pRg st="0" end="0"/>
                                            </p:txEl>
                                          </p:spTgt>
                                        </p:tgtEl>
                                        <p:attrNameLst>
                                          <p:attrName>style.visibility</p:attrName>
                                        </p:attrNameLst>
                                      </p:cBhvr>
                                      <p:to>
                                        <p:strVal val="visible"/>
                                      </p:to>
                                    </p:set>
                                    <p:animEffect transition="in" filter="blinds(horizontal)">
                                      <p:cBhvr>
                                        <p:cTn id="67" dur="500"/>
                                        <p:tgtEl>
                                          <p:spTgt spid="18">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blinds(horizontal)">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20">
                                            <p:txEl>
                                              <p:pRg st="0" end="0"/>
                                            </p:txEl>
                                          </p:spTgt>
                                        </p:tgtEl>
                                        <p:attrNameLst>
                                          <p:attrName>style.visibility</p:attrName>
                                        </p:attrNameLst>
                                      </p:cBhvr>
                                      <p:to>
                                        <p:strVal val="visible"/>
                                      </p:to>
                                    </p:set>
                                    <p:animEffect transition="in" filter="blinds(horizontal)">
                                      <p:cBhvr>
                                        <p:cTn id="7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9" grpId="0" animBg="1"/>
      <p:bldP spid="2"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2.1</a:t>
            </a:r>
            <a:r>
              <a:rPr lang="en-US" altLang="zh-CN" dirty="0">
                <a:sym typeface="+mn-ea"/>
              </a:rPr>
              <a:t>农业的社会主义改造</a:t>
            </a:r>
            <a:endParaRPr lang="en-US" altLang="zh-CN" dirty="0"/>
          </a:p>
        </p:txBody>
      </p:sp>
      <p:sp>
        <p:nvSpPr>
          <p:cNvPr id="5" name="文本框 4"/>
          <p:cNvSpPr txBox="1"/>
          <p:nvPr/>
        </p:nvSpPr>
        <p:spPr>
          <a:xfrm>
            <a:off x="1412875" y="1417955"/>
            <a:ext cx="9334500" cy="1124585"/>
          </a:xfrm>
          <a:prstGeom prst="rect">
            <a:avLst/>
          </a:prstGeom>
          <a:noFill/>
        </p:spPr>
        <p:txBody>
          <a:bodyPr wrap="square" rtlCol="0">
            <a:spAutoFit/>
          </a:bodyPr>
          <a:lstStyle/>
          <a:p>
            <a:pPr>
              <a:lnSpc>
                <a:spcPct val="140000"/>
              </a:lnSpc>
            </a:pPr>
            <a:r>
              <a:rPr lang="en-US" altLang="zh-CN" sz="2400" dirty="0">
                <a:sym typeface="+mn-ea"/>
              </a:rPr>
              <a:t>    </a:t>
            </a:r>
            <a:r>
              <a:rPr lang="zh-CN" altLang="en-US" sz="2400" dirty="0">
                <a:sym typeface="+mn-ea"/>
              </a:rPr>
              <a:t>1956年年底，农业的社会主义改造基本完成，在农业社会主义改造的过程中，产生了很多故事。</a:t>
            </a:r>
            <a:endParaRPr lang="en-US" altLang="zh-CN" sz="2400" dirty="0">
              <a:sym typeface="+mn-ea"/>
            </a:endParaRPr>
          </a:p>
        </p:txBody>
      </p:sp>
      <p:pic>
        <p:nvPicPr>
          <p:cNvPr id="8" name="图片 7" descr="穷棒子社"/>
          <p:cNvPicPr>
            <a:picLocks noChangeAspect="1"/>
          </p:cNvPicPr>
          <p:nvPr/>
        </p:nvPicPr>
        <p:blipFill>
          <a:blip r:embed="rId1"/>
          <a:srcRect l="31871" r="1534" b="2738"/>
          <a:stretch>
            <a:fillRect/>
          </a:stretch>
        </p:blipFill>
        <p:spPr>
          <a:xfrm>
            <a:off x="2192020" y="2712720"/>
            <a:ext cx="2731135" cy="2991485"/>
          </a:xfrm>
          <a:prstGeom prst="rect">
            <a:avLst/>
          </a:prstGeom>
        </p:spPr>
      </p:pic>
      <p:pic>
        <p:nvPicPr>
          <p:cNvPr id="11" name="图片 10" descr="穷棒子社1"/>
          <p:cNvPicPr>
            <a:picLocks noChangeAspect="1"/>
          </p:cNvPicPr>
          <p:nvPr/>
        </p:nvPicPr>
        <p:blipFill>
          <a:blip r:embed="rId2"/>
          <a:stretch>
            <a:fillRect/>
          </a:stretch>
        </p:blipFill>
        <p:spPr>
          <a:xfrm>
            <a:off x="5709920" y="2712720"/>
            <a:ext cx="4074795" cy="2990850"/>
          </a:xfrm>
          <a:prstGeom prst="rect">
            <a:avLst/>
          </a:prstGeom>
        </p:spPr>
      </p:pic>
      <p:sp>
        <p:nvSpPr>
          <p:cNvPr id="100" name="文本框 99"/>
          <p:cNvSpPr txBox="1"/>
          <p:nvPr/>
        </p:nvSpPr>
        <p:spPr>
          <a:xfrm>
            <a:off x="4311650" y="6036945"/>
            <a:ext cx="2018665" cy="368300"/>
          </a:xfrm>
          <a:prstGeom prst="rect">
            <a:avLst/>
          </a:prstGeom>
          <a:noFill/>
          <a:ln w="9525">
            <a:noFill/>
          </a:ln>
        </p:spPr>
        <p:txBody>
          <a:bodyPr wrap="square">
            <a:spAutoFit/>
          </a:bodyPr>
          <a:lstStyle/>
          <a:p>
            <a:pPr indent="0"/>
            <a:r>
              <a:rPr lang="en-US" altLang="zh-CN"/>
              <a:t> </a:t>
            </a:r>
            <a:r>
              <a:rPr lang="zh-CN" altLang="en-US"/>
              <a:t>穷棒子社的故事</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0"/>
                                        </p:tgtEl>
                                        <p:attrNameLst>
                                          <p:attrName>style.visibility</p:attrName>
                                        </p:attrNameLst>
                                      </p:cBhvr>
                                      <p:to>
                                        <p:strVal val="visible"/>
                                      </p:to>
                                    </p:set>
                                    <p:animEffect transition="in" filter="blinds(horizontal)">
                                      <p:cBhvr>
                                        <p:cTn id="18"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2.1</a:t>
            </a:r>
            <a:r>
              <a:rPr lang="en-US" altLang="zh-CN" dirty="0">
                <a:sym typeface="+mn-ea"/>
              </a:rPr>
              <a:t>农业的社会主义改造</a:t>
            </a:r>
            <a:endParaRPr lang="en-US" altLang="zh-CN" dirty="0"/>
          </a:p>
        </p:txBody>
      </p:sp>
      <p:pic>
        <p:nvPicPr>
          <p:cNvPr id="2" name="图片 1" descr="老农民"/>
          <p:cNvPicPr>
            <a:picLocks noChangeAspect="1"/>
          </p:cNvPicPr>
          <p:nvPr/>
        </p:nvPicPr>
        <p:blipFill>
          <a:blip r:embed="rId1"/>
          <a:stretch>
            <a:fillRect/>
          </a:stretch>
        </p:blipFill>
        <p:spPr>
          <a:xfrm>
            <a:off x="2241550" y="2044700"/>
            <a:ext cx="4253230" cy="2389505"/>
          </a:xfrm>
          <a:prstGeom prst="rect">
            <a:avLst/>
          </a:prstGeom>
        </p:spPr>
      </p:pic>
      <p:pic>
        <p:nvPicPr>
          <p:cNvPr id="3" name="图片 2" descr="老农民1"/>
          <p:cNvPicPr>
            <a:picLocks noChangeAspect="1"/>
          </p:cNvPicPr>
          <p:nvPr/>
        </p:nvPicPr>
        <p:blipFill>
          <a:blip r:embed="rId2"/>
          <a:srcRect l="3845" t="8049" r="4290" b="7744"/>
          <a:stretch>
            <a:fillRect/>
          </a:stretch>
        </p:blipFill>
        <p:spPr>
          <a:xfrm>
            <a:off x="7359015" y="1821815"/>
            <a:ext cx="2060575" cy="2612390"/>
          </a:xfrm>
          <a:prstGeom prst="rect">
            <a:avLst/>
          </a:prstGeom>
        </p:spPr>
      </p:pic>
      <p:sp>
        <p:nvSpPr>
          <p:cNvPr id="6" name="文本框 5"/>
          <p:cNvSpPr txBox="1"/>
          <p:nvPr/>
        </p:nvSpPr>
        <p:spPr>
          <a:xfrm>
            <a:off x="2647950" y="5043170"/>
            <a:ext cx="6673850" cy="368300"/>
          </a:xfrm>
          <a:prstGeom prst="rect">
            <a:avLst/>
          </a:prstGeom>
          <a:noFill/>
          <a:ln w="9525">
            <a:noFill/>
          </a:ln>
        </p:spPr>
        <p:txBody>
          <a:bodyPr wrap="square">
            <a:spAutoFit/>
          </a:bodyPr>
          <a:lstStyle/>
          <a:p>
            <a:pPr indent="0"/>
            <a:r>
              <a:rPr lang="zh-CN" altLang="en-US"/>
              <a:t>陈宝国、冯远征主演的电视剧《老农民》；小说作者高满堂</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2.2</a:t>
            </a:r>
            <a:r>
              <a:rPr lang="zh-CN" altLang="en-US" dirty="0"/>
              <a:t>手工</a:t>
            </a:r>
            <a:r>
              <a:rPr lang="en-US" altLang="zh-CN" dirty="0">
                <a:sym typeface="+mn-ea"/>
              </a:rPr>
              <a:t>业的社会主义改造</a:t>
            </a:r>
            <a:endParaRPr lang="en-US" altLang="zh-CN" dirty="0"/>
          </a:p>
        </p:txBody>
      </p:sp>
      <p:sp>
        <p:nvSpPr>
          <p:cNvPr id="5" name="文本框 4"/>
          <p:cNvSpPr txBox="1"/>
          <p:nvPr/>
        </p:nvSpPr>
        <p:spPr>
          <a:xfrm>
            <a:off x="1105535" y="2225675"/>
            <a:ext cx="10118090" cy="1529715"/>
          </a:xfrm>
          <a:prstGeom prst="rect">
            <a:avLst/>
          </a:prstGeom>
          <a:noFill/>
        </p:spPr>
        <p:txBody>
          <a:bodyPr wrap="square" rtlCol="0">
            <a:spAutoFit/>
          </a:bodyPr>
          <a:lstStyle/>
          <a:p>
            <a:pPr>
              <a:lnSpc>
                <a:spcPct val="130000"/>
              </a:lnSpc>
            </a:pPr>
            <a:r>
              <a:rPr lang="en-US" altLang="zh-CN" sz="2400" dirty="0">
                <a:sym typeface="+mn-ea"/>
              </a:rPr>
              <a:t>   </a:t>
            </a:r>
            <a:r>
              <a:rPr sz="2400" dirty="0">
                <a:sym typeface="+mn-ea"/>
              </a:rPr>
              <a:t>个体手工业同个体农业联系紧密，都是分散的、小规模的个体经济，手工业者同中农、贫农一样，既是劳动者，又是私有者，其生产受农业季节性影响，时断时续。</a:t>
            </a:r>
            <a:endParaRPr sz="2400" dirty="0">
              <a:sym typeface="+mn-ea"/>
            </a:endParaRPr>
          </a:p>
        </p:txBody>
      </p:sp>
      <p:pic>
        <p:nvPicPr>
          <p:cNvPr id="2" name="图片 1" descr="铁匠"/>
          <p:cNvPicPr>
            <a:picLocks noChangeAspect="1"/>
          </p:cNvPicPr>
          <p:nvPr/>
        </p:nvPicPr>
        <p:blipFill>
          <a:blip r:embed="rId1"/>
          <a:stretch>
            <a:fillRect/>
          </a:stretch>
        </p:blipFill>
        <p:spPr>
          <a:xfrm>
            <a:off x="1664970" y="4136390"/>
            <a:ext cx="3909695" cy="2281555"/>
          </a:xfrm>
          <a:prstGeom prst="rect">
            <a:avLst/>
          </a:prstGeom>
        </p:spPr>
      </p:pic>
      <p:sp>
        <p:nvSpPr>
          <p:cNvPr id="6" name="文本框 5"/>
          <p:cNvSpPr txBox="1"/>
          <p:nvPr/>
        </p:nvSpPr>
        <p:spPr>
          <a:xfrm>
            <a:off x="6430010" y="4349750"/>
            <a:ext cx="4640580" cy="1383665"/>
          </a:xfrm>
          <a:prstGeom prst="rect">
            <a:avLst/>
          </a:prstGeom>
          <a:noFill/>
          <a:ln w="9525">
            <a:noFill/>
          </a:ln>
        </p:spPr>
        <p:txBody>
          <a:bodyPr wrap="square">
            <a:spAutoFit/>
          </a:bodyPr>
          <a:lstStyle/>
          <a:p>
            <a:pPr indent="0">
              <a:lnSpc>
                <a:spcPct val="140000"/>
              </a:lnSpc>
            </a:pPr>
            <a:r>
              <a:rPr lang="zh-CN" altLang="en-US" sz="2000">
                <a:sym typeface="+mn-ea"/>
              </a:rPr>
              <a:t>以铁匠为例，“</a:t>
            </a:r>
            <a:r>
              <a:rPr lang="zh-CN" altLang="en-US" sz="2000"/>
              <a:t>三月菜花黄，铁匠称霸王</a:t>
            </a:r>
            <a:r>
              <a:rPr lang="zh-CN" altLang="en-US" sz="2000">
                <a:sym typeface="+mn-ea"/>
              </a:rPr>
              <a:t>”过了小满，就是“苦五、绝六、淡七月”，才进入“八活、九金，十银”旺季。</a:t>
            </a:r>
            <a:endParaRPr lang="zh-CN" altLang="en-US" sz="2000">
              <a:sym typeface="+mn-ea"/>
            </a:endParaRPr>
          </a:p>
        </p:txBody>
      </p:sp>
      <p:sp>
        <p:nvSpPr>
          <p:cNvPr id="3" name="文本框 2"/>
          <p:cNvSpPr txBox="1"/>
          <p:nvPr/>
        </p:nvSpPr>
        <p:spPr>
          <a:xfrm>
            <a:off x="2386330" y="1412875"/>
            <a:ext cx="7704455" cy="694055"/>
          </a:xfrm>
          <a:prstGeom prst="rect">
            <a:avLst/>
          </a:prstGeom>
          <a:noFill/>
        </p:spPr>
        <p:txBody>
          <a:bodyPr wrap="square" rtlCol="0">
            <a:spAutoFit/>
          </a:bodyPr>
          <a:lstStyle/>
          <a:p>
            <a:pPr algn="l">
              <a:lnSpc>
                <a:spcPct val="140000"/>
              </a:lnSpc>
            </a:pPr>
            <a:r>
              <a:rPr lang="zh-CN" altLang="en-US" sz="2800" b="1" dirty="0">
                <a:solidFill>
                  <a:schemeClr val="tx1"/>
                </a:solidFill>
                <a:sym typeface="+mn-ea"/>
              </a:rPr>
              <a:t>第二个问题：关于手工业的社会主义改造</a:t>
            </a:r>
            <a:endParaRPr lang="zh-CN" altLang="en-US" sz="2800" b="1" dirty="0">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2.2</a:t>
            </a:r>
            <a:r>
              <a:rPr lang="zh-CN" altLang="en-US" dirty="0"/>
              <a:t>手工</a:t>
            </a:r>
            <a:r>
              <a:rPr lang="en-US" altLang="zh-CN" dirty="0">
                <a:sym typeface="+mn-ea"/>
              </a:rPr>
              <a:t>业的社会主义改造</a:t>
            </a:r>
            <a:endParaRPr lang="en-US" altLang="zh-CN" dirty="0"/>
          </a:p>
        </p:txBody>
      </p:sp>
      <p:sp>
        <p:nvSpPr>
          <p:cNvPr id="5" name="文本框 4"/>
          <p:cNvSpPr txBox="1"/>
          <p:nvPr/>
        </p:nvSpPr>
        <p:spPr>
          <a:xfrm>
            <a:off x="1982470" y="1417955"/>
            <a:ext cx="8023860" cy="570865"/>
          </a:xfrm>
          <a:prstGeom prst="rect">
            <a:avLst/>
          </a:prstGeom>
          <a:noFill/>
        </p:spPr>
        <p:txBody>
          <a:bodyPr wrap="square" rtlCol="0">
            <a:spAutoFit/>
          </a:bodyPr>
          <a:lstStyle/>
          <a:p>
            <a:pPr>
              <a:lnSpc>
                <a:spcPct val="130000"/>
              </a:lnSpc>
            </a:pPr>
            <a:r>
              <a:rPr lang="en-US" altLang="zh-CN" sz="2400" dirty="0">
                <a:sym typeface="+mn-ea"/>
              </a:rPr>
              <a:t>   </a:t>
            </a:r>
            <a:r>
              <a:rPr sz="2400" dirty="0">
                <a:sym typeface="+mn-ea"/>
              </a:rPr>
              <a:t>对手工业的社会主义改造，也是采取稳步前进的方针</a:t>
            </a:r>
            <a:endParaRPr sz="2400" dirty="0">
              <a:sym typeface="+mn-ea"/>
            </a:endParaRPr>
          </a:p>
        </p:txBody>
      </p:sp>
      <p:sp>
        <p:nvSpPr>
          <p:cNvPr id="3" name="文本框 2"/>
          <p:cNvSpPr txBox="1"/>
          <p:nvPr/>
        </p:nvSpPr>
        <p:spPr>
          <a:xfrm>
            <a:off x="1957705" y="2262505"/>
            <a:ext cx="8023860" cy="570865"/>
          </a:xfrm>
          <a:prstGeom prst="rect">
            <a:avLst/>
          </a:prstGeom>
          <a:noFill/>
          <a:ln w="28575" cmpd="sng">
            <a:solidFill>
              <a:srgbClr val="D13D55"/>
            </a:solidFill>
            <a:prstDash val="solid"/>
          </a:ln>
        </p:spPr>
        <p:txBody>
          <a:bodyPr wrap="square" rtlCol="0">
            <a:spAutoFit/>
          </a:bodyPr>
          <a:lstStyle/>
          <a:p>
            <a:pPr>
              <a:lnSpc>
                <a:spcPct val="130000"/>
              </a:lnSpc>
            </a:pPr>
            <a:r>
              <a:rPr lang="en-US" altLang="zh-CN" sz="2400" dirty="0">
                <a:sym typeface="+mn-ea"/>
              </a:rPr>
              <a:t>   </a:t>
            </a:r>
            <a:r>
              <a:rPr sz="2400" dirty="0">
                <a:sym typeface="+mn-ea"/>
              </a:rPr>
              <a:t>第一步是办具有社会主义萌芽性质的手工业供销小组</a:t>
            </a:r>
            <a:endParaRPr sz="2400" dirty="0">
              <a:sym typeface="+mn-ea"/>
            </a:endParaRPr>
          </a:p>
        </p:txBody>
      </p:sp>
      <p:cxnSp>
        <p:nvCxnSpPr>
          <p:cNvPr id="16" name="直接箭头连接符 15"/>
          <p:cNvCxnSpPr/>
          <p:nvPr/>
        </p:nvCxnSpPr>
        <p:spPr>
          <a:xfrm flipH="1">
            <a:off x="5972810" y="2988310"/>
            <a:ext cx="6350" cy="519430"/>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982470" y="3583940"/>
            <a:ext cx="8023860" cy="570865"/>
          </a:xfrm>
          <a:prstGeom prst="rect">
            <a:avLst/>
          </a:prstGeom>
          <a:noFill/>
          <a:ln w="28575" cmpd="sng">
            <a:solidFill>
              <a:srgbClr val="D13D55"/>
            </a:solidFill>
            <a:prstDash val="solid"/>
          </a:ln>
        </p:spPr>
        <p:txBody>
          <a:bodyPr wrap="square" rtlCol="0">
            <a:spAutoFit/>
          </a:bodyPr>
          <a:lstStyle/>
          <a:p>
            <a:pPr>
              <a:lnSpc>
                <a:spcPct val="130000"/>
              </a:lnSpc>
            </a:pPr>
            <a:r>
              <a:rPr lang="en-US" altLang="zh-CN" sz="2400" dirty="0">
                <a:sym typeface="+mn-ea"/>
              </a:rPr>
              <a:t>   </a:t>
            </a:r>
            <a:r>
              <a:rPr sz="2400" dirty="0">
                <a:sym typeface="+mn-ea"/>
              </a:rPr>
              <a:t>第二步是办具有半社会主义性质的手工业供销合作社</a:t>
            </a:r>
            <a:endParaRPr sz="2400" dirty="0">
              <a:sym typeface="+mn-ea"/>
            </a:endParaRPr>
          </a:p>
        </p:txBody>
      </p:sp>
      <p:cxnSp>
        <p:nvCxnSpPr>
          <p:cNvPr id="8" name="直接箭头连接符 7"/>
          <p:cNvCxnSpPr/>
          <p:nvPr/>
        </p:nvCxnSpPr>
        <p:spPr>
          <a:xfrm flipH="1">
            <a:off x="5966460" y="4237355"/>
            <a:ext cx="6350" cy="519430"/>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957705" y="4832985"/>
            <a:ext cx="8023860" cy="570865"/>
          </a:xfrm>
          <a:prstGeom prst="rect">
            <a:avLst/>
          </a:prstGeom>
          <a:noFill/>
          <a:ln w="28575" cmpd="sng">
            <a:solidFill>
              <a:srgbClr val="D13D55"/>
            </a:solidFill>
            <a:prstDash val="solid"/>
          </a:ln>
        </p:spPr>
        <p:txBody>
          <a:bodyPr wrap="square" rtlCol="0">
            <a:spAutoFit/>
          </a:bodyPr>
          <a:lstStyle/>
          <a:p>
            <a:pPr>
              <a:lnSpc>
                <a:spcPct val="130000"/>
              </a:lnSpc>
            </a:pPr>
            <a:r>
              <a:rPr lang="en-US" altLang="zh-CN" sz="2400" dirty="0">
                <a:sym typeface="+mn-ea"/>
              </a:rPr>
              <a:t>   </a:t>
            </a:r>
            <a:r>
              <a:rPr sz="2400" dirty="0">
                <a:sym typeface="+mn-ea"/>
              </a:rPr>
              <a:t>第三步是建立具有社会主义性质的手工业生产合作社</a:t>
            </a:r>
            <a:endParaRPr sz="2400"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blinds(horizontal)">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blinds(horizontal)">
                                      <p:cBhvr>
                                        <p:cTn id="3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2.2</a:t>
            </a:r>
            <a:r>
              <a:rPr lang="zh-CN" altLang="en-US" dirty="0"/>
              <a:t>手工</a:t>
            </a:r>
            <a:r>
              <a:rPr lang="en-US" altLang="zh-CN" dirty="0">
                <a:sym typeface="+mn-ea"/>
              </a:rPr>
              <a:t>业的社会主义改造</a:t>
            </a:r>
            <a:endParaRPr lang="en-US" altLang="zh-CN" dirty="0"/>
          </a:p>
        </p:txBody>
      </p:sp>
      <p:sp>
        <p:nvSpPr>
          <p:cNvPr id="5" name="文本框 4"/>
          <p:cNvSpPr txBox="1"/>
          <p:nvPr/>
        </p:nvSpPr>
        <p:spPr>
          <a:xfrm>
            <a:off x="1223645" y="1417955"/>
            <a:ext cx="9846310" cy="570865"/>
          </a:xfrm>
          <a:prstGeom prst="rect">
            <a:avLst/>
          </a:prstGeom>
          <a:noFill/>
        </p:spPr>
        <p:txBody>
          <a:bodyPr wrap="square" rtlCol="0">
            <a:spAutoFit/>
          </a:bodyPr>
          <a:lstStyle/>
          <a:p>
            <a:pPr>
              <a:lnSpc>
                <a:spcPct val="130000"/>
              </a:lnSpc>
            </a:pPr>
            <a:r>
              <a:rPr lang="en-US" altLang="zh-CN" sz="2400" dirty="0">
                <a:sym typeface="+mn-ea"/>
              </a:rPr>
              <a:t>    </a:t>
            </a:r>
            <a:r>
              <a:rPr sz="2400" dirty="0">
                <a:sym typeface="+mn-ea"/>
              </a:rPr>
              <a:t>手工业的社会主义改造中也存在着一些问题。</a:t>
            </a:r>
            <a:endParaRPr sz="2400" dirty="0">
              <a:sym typeface="+mn-ea"/>
            </a:endParaRPr>
          </a:p>
        </p:txBody>
      </p:sp>
      <p:pic>
        <p:nvPicPr>
          <p:cNvPr id="2" name="图片 1" descr="毛泽东"/>
          <p:cNvPicPr>
            <a:picLocks noChangeAspect="1"/>
          </p:cNvPicPr>
          <p:nvPr/>
        </p:nvPicPr>
        <p:blipFill>
          <a:blip r:embed="rId1"/>
          <a:stretch>
            <a:fillRect/>
          </a:stretch>
        </p:blipFill>
        <p:spPr>
          <a:xfrm>
            <a:off x="1762760" y="3503930"/>
            <a:ext cx="1771650" cy="2366645"/>
          </a:xfrm>
          <a:prstGeom prst="rect">
            <a:avLst/>
          </a:prstGeom>
        </p:spPr>
      </p:pic>
      <p:sp>
        <p:nvSpPr>
          <p:cNvPr id="6" name="文本框 5"/>
          <p:cNvSpPr txBox="1"/>
          <p:nvPr/>
        </p:nvSpPr>
        <p:spPr>
          <a:xfrm>
            <a:off x="4025900" y="3503930"/>
            <a:ext cx="6370955" cy="2009775"/>
          </a:xfrm>
          <a:prstGeom prst="rect">
            <a:avLst/>
          </a:prstGeom>
          <a:noFill/>
        </p:spPr>
        <p:txBody>
          <a:bodyPr wrap="square" rtlCol="0">
            <a:spAutoFit/>
          </a:bodyPr>
          <a:lstStyle/>
          <a:p>
            <a:pPr>
              <a:lnSpc>
                <a:spcPct val="130000"/>
              </a:lnSpc>
            </a:pPr>
            <a:r>
              <a:rPr lang="en-US" altLang="zh-CN" sz="2400" dirty="0">
                <a:sym typeface="+mn-ea"/>
              </a:rPr>
              <a:t>    </a:t>
            </a:r>
            <a:r>
              <a:rPr sz="2400" dirty="0">
                <a:sym typeface="+mn-ea"/>
              </a:rPr>
              <a:t>手工业中很多好东西，不要搞掉了，王麻子、张小泉的刀剪一万年也不要搞掉，我们民族好的东西，搞掉了的，一定要来一个恢复，而且要搞得更好一些</a:t>
            </a:r>
            <a:r>
              <a:rPr lang="zh-CN" sz="2400" dirty="0">
                <a:ea typeface="宋体" panose="02010600030101010101" pitchFamily="2" charset="-122"/>
                <a:sym typeface="+mn-ea"/>
              </a:rPr>
              <a:t>。</a:t>
            </a:r>
            <a:endParaRPr lang="zh-CN" sz="2400" dirty="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2.2</a:t>
            </a:r>
            <a:r>
              <a:rPr lang="zh-CN" altLang="en-US" dirty="0"/>
              <a:t>手工</a:t>
            </a:r>
            <a:r>
              <a:rPr lang="en-US" altLang="zh-CN" dirty="0">
                <a:sym typeface="+mn-ea"/>
              </a:rPr>
              <a:t>业的社会主义改造</a:t>
            </a:r>
            <a:endParaRPr lang="en-US" altLang="zh-CN" dirty="0"/>
          </a:p>
        </p:txBody>
      </p:sp>
      <p:sp>
        <p:nvSpPr>
          <p:cNvPr id="6" name="文本框 5"/>
          <p:cNvSpPr txBox="1"/>
          <p:nvPr/>
        </p:nvSpPr>
        <p:spPr>
          <a:xfrm>
            <a:off x="1089660" y="4547870"/>
            <a:ext cx="9980930" cy="970915"/>
          </a:xfrm>
          <a:prstGeom prst="rect">
            <a:avLst/>
          </a:prstGeom>
          <a:noFill/>
        </p:spPr>
        <p:txBody>
          <a:bodyPr wrap="square" rtlCol="0">
            <a:spAutoFit/>
          </a:bodyPr>
          <a:lstStyle/>
          <a:p>
            <a:pPr>
              <a:lnSpc>
                <a:spcPct val="130000"/>
              </a:lnSpc>
            </a:pPr>
            <a:r>
              <a:rPr lang="en-US" altLang="zh-CN" sz="2400" dirty="0">
                <a:sym typeface="+mn-ea"/>
              </a:rPr>
              <a:t>    </a:t>
            </a:r>
            <a:r>
              <a:rPr sz="2000" dirty="0">
                <a:solidFill>
                  <a:schemeClr val="tx2"/>
                </a:solidFill>
                <a:sym typeface="+mn-ea"/>
              </a:rPr>
              <a:t>我们建设社会主义，搞社会化大生产，并不是要消灭传统技艺，而是要以新的形式让传统技艺在现代社会中焕发出新的生机。</a:t>
            </a:r>
            <a:endParaRPr sz="2000" dirty="0">
              <a:solidFill>
                <a:schemeClr val="tx2"/>
              </a:solidFill>
              <a:sym typeface="+mn-ea"/>
            </a:endParaRPr>
          </a:p>
        </p:txBody>
      </p:sp>
      <p:pic>
        <p:nvPicPr>
          <p:cNvPr id="3" name="图片 2" descr="王麻子"/>
          <p:cNvPicPr>
            <a:picLocks noChangeAspect="1"/>
          </p:cNvPicPr>
          <p:nvPr/>
        </p:nvPicPr>
        <p:blipFill>
          <a:blip r:embed="rId1"/>
          <a:stretch>
            <a:fillRect/>
          </a:stretch>
        </p:blipFill>
        <p:spPr>
          <a:xfrm>
            <a:off x="1244600" y="1778000"/>
            <a:ext cx="4561840" cy="2238375"/>
          </a:xfrm>
          <a:prstGeom prst="rect">
            <a:avLst/>
          </a:prstGeom>
        </p:spPr>
      </p:pic>
      <p:pic>
        <p:nvPicPr>
          <p:cNvPr id="7" name="图片 6" descr="张小泉"/>
          <p:cNvPicPr>
            <a:picLocks noChangeAspect="1"/>
          </p:cNvPicPr>
          <p:nvPr/>
        </p:nvPicPr>
        <p:blipFill>
          <a:blip r:embed="rId2"/>
          <a:stretch>
            <a:fillRect/>
          </a:stretch>
        </p:blipFill>
        <p:spPr>
          <a:xfrm>
            <a:off x="6209030" y="1585595"/>
            <a:ext cx="4102100" cy="26238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2.3 </a:t>
            </a:r>
            <a:r>
              <a:rPr lang="zh-CN" altLang="en-US" dirty="0"/>
              <a:t>资本主义工商</a:t>
            </a:r>
            <a:r>
              <a:rPr lang="en-US" altLang="zh-CN" dirty="0">
                <a:sym typeface="+mn-ea"/>
              </a:rPr>
              <a:t>业的社会主义改造</a:t>
            </a:r>
            <a:endParaRPr lang="en-US" altLang="zh-CN" dirty="0"/>
          </a:p>
        </p:txBody>
      </p:sp>
      <p:sp>
        <p:nvSpPr>
          <p:cNvPr id="6" name="文本框 5"/>
          <p:cNvSpPr txBox="1"/>
          <p:nvPr/>
        </p:nvSpPr>
        <p:spPr>
          <a:xfrm>
            <a:off x="1827530" y="2063750"/>
            <a:ext cx="7533005" cy="534035"/>
          </a:xfrm>
          <a:prstGeom prst="rect">
            <a:avLst/>
          </a:prstGeom>
          <a:noFill/>
        </p:spPr>
        <p:txBody>
          <a:bodyPr wrap="square" rtlCol="0">
            <a:spAutoFit/>
          </a:bodyPr>
          <a:lstStyle/>
          <a:p>
            <a:pPr>
              <a:lnSpc>
                <a:spcPct val="120000"/>
              </a:lnSpc>
            </a:pPr>
            <a:r>
              <a:rPr lang="en-US" altLang="zh-CN" sz="2400" dirty="0">
                <a:sym typeface="+mn-ea"/>
              </a:rPr>
              <a:t>  </a:t>
            </a:r>
            <a:r>
              <a:rPr sz="2400" dirty="0">
                <a:solidFill>
                  <a:schemeClr val="tx2"/>
                </a:solidFill>
                <a:sym typeface="+mn-ea"/>
              </a:rPr>
              <a:t>第一个特点，用和平赎买的方法改造资本主义工商业</a:t>
            </a:r>
            <a:endParaRPr sz="2400" dirty="0">
              <a:solidFill>
                <a:schemeClr val="tx2"/>
              </a:solidFill>
              <a:sym typeface="+mn-ea"/>
            </a:endParaRPr>
          </a:p>
        </p:txBody>
      </p:sp>
      <p:sp>
        <p:nvSpPr>
          <p:cNvPr id="5" name="文本框 4"/>
          <p:cNvSpPr txBox="1"/>
          <p:nvPr/>
        </p:nvSpPr>
        <p:spPr>
          <a:xfrm>
            <a:off x="5275580" y="2691130"/>
            <a:ext cx="1925955" cy="534035"/>
          </a:xfrm>
          <a:prstGeom prst="rect">
            <a:avLst/>
          </a:prstGeom>
          <a:noFill/>
          <a:ln w="28575" cmpd="sng">
            <a:solidFill>
              <a:srgbClr val="D13D55"/>
            </a:solidFill>
            <a:prstDash val="solid"/>
          </a:ln>
        </p:spPr>
        <p:txBody>
          <a:bodyPr wrap="square" rtlCol="0">
            <a:spAutoFit/>
          </a:bodyPr>
          <a:lstStyle/>
          <a:p>
            <a:pPr algn="l">
              <a:lnSpc>
                <a:spcPct val="120000"/>
              </a:lnSpc>
            </a:pPr>
            <a:r>
              <a:rPr lang="zh-CN" altLang="en-US" sz="2400" dirty="0">
                <a:solidFill>
                  <a:schemeClr val="tx1"/>
                </a:solidFill>
                <a:sym typeface="+mn-ea"/>
              </a:rPr>
              <a:t>什么是赎买？</a:t>
            </a:r>
            <a:endParaRPr lang="zh-CN" altLang="en-US" sz="2400" dirty="0">
              <a:solidFill>
                <a:schemeClr val="tx1"/>
              </a:solidFill>
              <a:sym typeface="+mn-ea"/>
            </a:endParaRPr>
          </a:p>
        </p:txBody>
      </p:sp>
      <p:cxnSp>
        <p:nvCxnSpPr>
          <p:cNvPr id="16" name="直接箭头连接符 15"/>
          <p:cNvCxnSpPr/>
          <p:nvPr/>
        </p:nvCxnSpPr>
        <p:spPr>
          <a:xfrm flipH="1">
            <a:off x="5728335" y="3258820"/>
            <a:ext cx="349250" cy="53403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6516370" y="3258820"/>
            <a:ext cx="276860" cy="54292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51630" y="3792855"/>
            <a:ext cx="1925955" cy="534035"/>
          </a:xfrm>
          <a:prstGeom prst="rect">
            <a:avLst/>
          </a:prstGeom>
          <a:noFill/>
          <a:ln w="28575" cmpd="sng">
            <a:solidFill>
              <a:srgbClr val="D13D55"/>
            </a:solidFill>
            <a:prstDash val="solid"/>
          </a:ln>
        </p:spPr>
        <p:txBody>
          <a:bodyPr wrap="square" rtlCol="0">
            <a:spAutoFit/>
          </a:bodyPr>
          <a:lstStyle/>
          <a:p>
            <a:pPr algn="l">
              <a:lnSpc>
                <a:spcPct val="120000"/>
              </a:lnSpc>
            </a:pPr>
            <a:r>
              <a:rPr lang="en-US" altLang="zh-CN" sz="2400" dirty="0">
                <a:solidFill>
                  <a:schemeClr val="tx1"/>
                </a:solidFill>
                <a:sym typeface="+mn-ea"/>
              </a:rPr>
              <a:t>  </a:t>
            </a:r>
            <a:r>
              <a:rPr lang="zh-CN" altLang="en-US" sz="2400" dirty="0">
                <a:solidFill>
                  <a:schemeClr val="tx1"/>
                </a:solidFill>
                <a:sym typeface="+mn-ea"/>
              </a:rPr>
              <a:t>私营企业</a:t>
            </a:r>
            <a:endParaRPr lang="zh-CN" altLang="en-US" sz="2400" dirty="0">
              <a:solidFill>
                <a:schemeClr val="tx1"/>
              </a:solidFill>
              <a:sym typeface="+mn-ea"/>
            </a:endParaRPr>
          </a:p>
        </p:txBody>
      </p:sp>
      <p:sp>
        <p:nvSpPr>
          <p:cNvPr id="10" name="文本框 9"/>
          <p:cNvSpPr txBox="1"/>
          <p:nvPr/>
        </p:nvSpPr>
        <p:spPr>
          <a:xfrm>
            <a:off x="6516370" y="3801745"/>
            <a:ext cx="2476500" cy="534035"/>
          </a:xfrm>
          <a:prstGeom prst="rect">
            <a:avLst/>
          </a:prstGeom>
          <a:noFill/>
          <a:ln w="28575" cmpd="sng">
            <a:solidFill>
              <a:srgbClr val="D13D55"/>
            </a:solidFill>
            <a:prstDash val="solid"/>
          </a:ln>
        </p:spPr>
        <p:txBody>
          <a:bodyPr wrap="square" rtlCol="0">
            <a:spAutoFit/>
          </a:bodyPr>
          <a:lstStyle/>
          <a:p>
            <a:pPr algn="l">
              <a:lnSpc>
                <a:spcPct val="120000"/>
              </a:lnSpc>
            </a:pPr>
            <a:r>
              <a:rPr lang="zh-CN" altLang="en-US" sz="2400" dirty="0">
                <a:solidFill>
                  <a:schemeClr val="tx1"/>
                </a:solidFill>
                <a:sym typeface="+mn-ea"/>
              </a:rPr>
              <a:t>资本主义私有制</a:t>
            </a:r>
            <a:endParaRPr lang="zh-CN" altLang="en-US" sz="2400" dirty="0">
              <a:solidFill>
                <a:schemeClr val="tx1"/>
              </a:solidFill>
              <a:sym typeface="+mn-ea"/>
            </a:endParaRPr>
          </a:p>
        </p:txBody>
      </p:sp>
      <p:cxnSp>
        <p:nvCxnSpPr>
          <p:cNvPr id="12" name="直接箭头连接符 11"/>
          <p:cNvCxnSpPr/>
          <p:nvPr/>
        </p:nvCxnSpPr>
        <p:spPr>
          <a:xfrm flipH="1">
            <a:off x="5111750" y="4420235"/>
            <a:ext cx="6350" cy="519430"/>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7751445" y="4420235"/>
            <a:ext cx="6350" cy="519430"/>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502660" y="5017135"/>
            <a:ext cx="1925955" cy="534035"/>
          </a:xfrm>
          <a:prstGeom prst="rect">
            <a:avLst/>
          </a:prstGeom>
          <a:noFill/>
          <a:ln w="28575" cmpd="sng">
            <a:solidFill>
              <a:srgbClr val="D13D55"/>
            </a:solidFill>
            <a:prstDash val="solid"/>
          </a:ln>
        </p:spPr>
        <p:txBody>
          <a:bodyPr wrap="square" rtlCol="0">
            <a:spAutoFit/>
          </a:bodyPr>
          <a:lstStyle/>
          <a:p>
            <a:pPr algn="l">
              <a:lnSpc>
                <a:spcPct val="120000"/>
              </a:lnSpc>
            </a:pPr>
            <a:r>
              <a:rPr lang="en-US" altLang="zh-CN" sz="2400" dirty="0">
                <a:solidFill>
                  <a:schemeClr val="tx1"/>
                </a:solidFill>
                <a:sym typeface="+mn-ea"/>
              </a:rPr>
              <a:t>  </a:t>
            </a:r>
            <a:r>
              <a:rPr lang="zh-CN" altLang="en-US" sz="2400" dirty="0">
                <a:solidFill>
                  <a:schemeClr val="tx1"/>
                </a:solidFill>
                <a:sym typeface="+mn-ea"/>
              </a:rPr>
              <a:t>国营企业</a:t>
            </a:r>
            <a:endParaRPr lang="zh-CN" altLang="en-US" sz="2400" dirty="0">
              <a:solidFill>
                <a:schemeClr val="tx1"/>
              </a:solidFill>
              <a:sym typeface="+mn-ea"/>
            </a:endParaRPr>
          </a:p>
        </p:txBody>
      </p:sp>
      <p:sp>
        <p:nvSpPr>
          <p:cNvPr id="15" name="文本框 14"/>
          <p:cNvSpPr txBox="1"/>
          <p:nvPr/>
        </p:nvSpPr>
        <p:spPr>
          <a:xfrm>
            <a:off x="7275830" y="5017135"/>
            <a:ext cx="2476500" cy="534035"/>
          </a:xfrm>
          <a:prstGeom prst="rect">
            <a:avLst/>
          </a:prstGeom>
          <a:noFill/>
          <a:ln w="28575" cmpd="sng">
            <a:solidFill>
              <a:srgbClr val="D13D55"/>
            </a:solidFill>
            <a:prstDash val="solid"/>
          </a:ln>
        </p:spPr>
        <p:txBody>
          <a:bodyPr wrap="square" rtlCol="0">
            <a:spAutoFit/>
          </a:bodyPr>
          <a:lstStyle/>
          <a:p>
            <a:pPr algn="l">
              <a:lnSpc>
                <a:spcPct val="120000"/>
              </a:lnSpc>
            </a:pPr>
            <a:r>
              <a:rPr lang="zh-CN" altLang="en-US" sz="2400" dirty="0">
                <a:solidFill>
                  <a:schemeClr val="tx1"/>
                </a:solidFill>
                <a:sym typeface="+mn-ea"/>
              </a:rPr>
              <a:t>社会主义公有制</a:t>
            </a:r>
            <a:endParaRPr lang="zh-CN" altLang="en-US" sz="2400" dirty="0">
              <a:solidFill>
                <a:schemeClr val="tx1"/>
              </a:solidFill>
              <a:sym typeface="+mn-ea"/>
            </a:endParaRPr>
          </a:p>
        </p:txBody>
      </p:sp>
      <p:sp>
        <p:nvSpPr>
          <p:cNvPr id="17" name="文本框 16"/>
          <p:cNvSpPr txBox="1"/>
          <p:nvPr/>
        </p:nvSpPr>
        <p:spPr>
          <a:xfrm>
            <a:off x="6077585" y="4795520"/>
            <a:ext cx="456565" cy="977265"/>
          </a:xfrm>
          <a:prstGeom prst="rect">
            <a:avLst/>
          </a:prstGeom>
          <a:noFill/>
          <a:ln w="28575" cmpd="sng">
            <a:solidFill>
              <a:srgbClr val="D13D55"/>
            </a:solidFill>
            <a:prstDash val="solid"/>
          </a:ln>
        </p:spPr>
        <p:txBody>
          <a:bodyPr wrap="square" rtlCol="0">
            <a:spAutoFit/>
          </a:bodyPr>
          <a:lstStyle/>
          <a:p>
            <a:pPr algn="l">
              <a:lnSpc>
                <a:spcPct val="120000"/>
              </a:lnSpc>
            </a:pPr>
            <a:r>
              <a:rPr lang="zh-CN" altLang="en-US" sz="2400" dirty="0">
                <a:solidFill>
                  <a:schemeClr val="tx1"/>
                </a:solidFill>
                <a:sym typeface="+mn-ea"/>
              </a:rPr>
              <a:t>利润</a:t>
            </a:r>
            <a:endParaRPr lang="zh-CN" altLang="en-US" sz="2400" dirty="0">
              <a:solidFill>
                <a:schemeClr val="tx1"/>
              </a:solidFill>
              <a:sym typeface="+mn-ea"/>
            </a:endParaRPr>
          </a:p>
        </p:txBody>
      </p:sp>
      <p:sp>
        <p:nvSpPr>
          <p:cNvPr id="18" name="文本框 17"/>
          <p:cNvSpPr txBox="1"/>
          <p:nvPr/>
        </p:nvSpPr>
        <p:spPr>
          <a:xfrm>
            <a:off x="5539105" y="6118860"/>
            <a:ext cx="1398905" cy="534035"/>
          </a:xfrm>
          <a:prstGeom prst="rect">
            <a:avLst/>
          </a:prstGeom>
          <a:noFill/>
          <a:ln w="28575" cmpd="sng">
            <a:solidFill>
              <a:srgbClr val="D13D55"/>
            </a:solidFill>
            <a:prstDash val="solid"/>
          </a:ln>
        </p:spPr>
        <p:txBody>
          <a:bodyPr wrap="square" rtlCol="0">
            <a:spAutoFit/>
          </a:bodyPr>
          <a:lstStyle/>
          <a:p>
            <a:pPr algn="l">
              <a:lnSpc>
                <a:spcPct val="120000"/>
              </a:lnSpc>
            </a:pPr>
            <a:r>
              <a:rPr lang="en-US" altLang="zh-CN" sz="2400" dirty="0">
                <a:solidFill>
                  <a:schemeClr val="tx1"/>
                </a:solidFill>
                <a:sym typeface="+mn-ea"/>
              </a:rPr>
              <a:t> </a:t>
            </a:r>
            <a:r>
              <a:rPr lang="zh-CN" altLang="en-US" sz="2400" dirty="0">
                <a:solidFill>
                  <a:schemeClr val="tx1"/>
                </a:solidFill>
                <a:sym typeface="+mn-ea"/>
              </a:rPr>
              <a:t>资本家</a:t>
            </a:r>
            <a:endParaRPr lang="zh-CN" altLang="en-US" sz="2400" dirty="0">
              <a:solidFill>
                <a:schemeClr val="tx1"/>
              </a:solidFill>
              <a:sym typeface="+mn-ea"/>
            </a:endParaRPr>
          </a:p>
        </p:txBody>
      </p:sp>
      <p:cxnSp>
        <p:nvCxnSpPr>
          <p:cNvPr id="19" name="直接箭头连接符 18"/>
          <p:cNvCxnSpPr/>
          <p:nvPr/>
        </p:nvCxnSpPr>
        <p:spPr>
          <a:xfrm flipH="1">
            <a:off x="6296660" y="5799455"/>
            <a:ext cx="18415" cy="31940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096770" y="1369695"/>
            <a:ext cx="8283575" cy="694055"/>
          </a:xfrm>
          <a:prstGeom prst="rect">
            <a:avLst/>
          </a:prstGeom>
          <a:noFill/>
        </p:spPr>
        <p:txBody>
          <a:bodyPr wrap="square" rtlCol="0">
            <a:spAutoFit/>
          </a:bodyPr>
          <a:lstStyle/>
          <a:p>
            <a:pPr algn="l">
              <a:lnSpc>
                <a:spcPct val="140000"/>
              </a:lnSpc>
            </a:pPr>
            <a:r>
              <a:rPr lang="zh-CN" altLang="en-US" sz="2800" b="1" dirty="0">
                <a:solidFill>
                  <a:schemeClr val="tx1"/>
                </a:solidFill>
                <a:sym typeface="+mn-ea"/>
              </a:rPr>
              <a:t>第三个问题：关于资本主义工商业的社会主义改造</a:t>
            </a:r>
            <a:endParaRPr lang="zh-CN" altLang="en-US" sz="2800" b="1" dirty="0">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linds(horizontal)">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blinds(horizontal)">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blinds(horizontal)">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
                                            <p:txEl>
                                              <p:pRg st="0" end="0"/>
                                            </p:txEl>
                                          </p:spTgt>
                                        </p:tgtEl>
                                        <p:attrNameLst>
                                          <p:attrName>style.visibility</p:attrName>
                                        </p:attrNameLst>
                                      </p:cBhvr>
                                      <p:to>
                                        <p:strVal val="visible"/>
                                      </p:to>
                                    </p:set>
                                    <p:animEffect transition="in" filter="blinds(horizontal)">
                                      <p:cBhvr>
                                        <p:cTn id="7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4" grpId="0" animBg="1"/>
      <p:bldP spid="15" grpId="0" animBg="1"/>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zh-CN" altLang="en-US" dirty="0" smtClean="0"/>
              <a:t>专题四  社会</a:t>
            </a:r>
            <a:r>
              <a:rPr lang="zh-CN" altLang="en-US" dirty="0" smtClean="0">
                <a:sym typeface="+mn-ea"/>
              </a:rPr>
              <a:t>主义改造</a:t>
            </a:r>
            <a:r>
              <a:rPr lang="zh-CN" altLang="en-US" dirty="0">
                <a:sym typeface="+mn-ea"/>
              </a:rPr>
              <a:t>理论</a:t>
            </a:r>
            <a:endParaRPr lang="zh-CN" altLang="en-US" dirty="0"/>
          </a:p>
        </p:txBody>
      </p:sp>
      <p:sp>
        <p:nvSpPr>
          <p:cNvPr id="5" name="TextBox 3"/>
          <p:cNvSpPr txBox="1"/>
          <p:nvPr/>
        </p:nvSpPr>
        <p:spPr>
          <a:xfrm>
            <a:off x="960582" y="2223770"/>
            <a:ext cx="10224654" cy="2330450"/>
          </a:xfrm>
          <a:prstGeom prst="rect">
            <a:avLst/>
          </a:prstGeom>
          <a:noFill/>
        </p:spPr>
        <p:txBody>
          <a:bodyPr wrap="square" rtlCol="0">
            <a:spAutoFit/>
          </a:bodyPr>
          <a:lstStyle/>
          <a:p>
            <a:pPr>
              <a:lnSpc>
                <a:spcPct val="130000"/>
              </a:lnSpc>
            </a:pPr>
            <a:r>
              <a:rPr lang="en-US" altLang="zh-CN" sz="2400" dirty="0">
                <a:solidFill>
                  <a:schemeClr val="tx2"/>
                </a:solidFill>
              </a:rPr>
              <a:t>     </a:t>
            </a:r>
            <a:r>
              <a:rPr sz="2800" dirty="0">
                <a:solidFill>
                  <a:schemeClr val="tx2"/>
                </a:solidFill>
              </a:rPr>
              <a:t>什么是社会主义改造呢？所谓社会主义改造，就是从无到有地建立起社会主义制度，就是将非社会主义社会改造为社会主义社会，将非社会主义国家改造为社会主义国家。对于中国而言，就是将新民主主义社会改造为社会主义社会</a:t>
            </a:r>
            <a:r>
              <a:rPr lang="zh-CN" sz="2800" dirty="0">
                <a:solidFill>
                  <a:schemeClr val="tx2"/>
                </a:solidFill>
                <a:ea typeface="宋体" panose="02010600030101010101" pitchFamily="2" charset="-122"/>
              </a:rPr>
              <a:t>。</a:t>
            </a:r>
            <a:endParaRPr lang="zh-CN" sz="28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2.3</a:t>
            </a:r>
            <a:r>
              <a:rPr lang="zh-CN" altLang="en-US" dirty="0"/>
              <a:t>资本主义工商</a:t>
            </a:r>
            <a:r>
              <a:rPr lang="en-US" altLang="zh-CN" dirty="0">
                <a:sym typeface="+mn-ea"/>
              </a:rPr>
              <a:t>业的社会主义改造</a:t>
            </a:r>
            <a:endParaRPr lang="en-US" altLang="zh-CN" dirty="0"/>
          </a:p>
        </p:txBody>
      </p:sp>
      <p:sp>
        <p:nvSpPr>
          <p:cNvPr id="6" name="文本框 5"/>
          <p:cNvSpPr txBox="1"/>
          <p:nvPr/>
        </p:nvSpPr>
        <p:spPr>
          <a:xfrm>
            <a:off x="702310" y="1365885"/>
            <a:ext cx="10673715" cy="4225925"/>
          </a:xfrm>
          <a:prstGeom prst="rect">
            <a:avLst/>
          </a:prstGeom>
          <a:noFill/>
        </p:spPr>
        <p:txBody>
          <a:bodyPr wrap="square" rtlCol="0">
            <a:spAutoFit/>
          </a:bodyPr>
          <a:lstStyle/>
          <a:p>
            <a:pPr>
              <a:lnSpc>
                <a:spcPct val="140000"/>
              </a:lnSpc>
            </a:pPr>
            <a:r>
              <a:rPr lang="en-US" altLang="zh-CN" sz="2400" dirty="0">
                <a:sym typeface="+mn-ea"/>
              </a:rPr>
              <a:t>    </a:t>
            </a:r>
            <a:r>
              <a:rPr sz="2400" dirty="0">
                <a:solidFill>
                  <a:srgbClr val="FF0000"/>
                </a:solidFill>
                <a:sym typeface="+mn-ea"/>
              </a:rPr>
              <a:t>无产阶级为什么要赎买资产阶级的财产呢？</a:t>
            </a:r>
            <a:endParaRPr sz="2400" dirty="0">
              <a:solidFill>
                <a:srgbClr val="FF0000"/>
              </a:solidFill>
              <a:sym typeface="+mn-ea"/>
            </a:endParaRPr>
          </a:p>
          <a:p>
            <a:pPr>
              <a:lnSpc>
                <a:spcPct val="140000"/>
              </a:lnSpc>
            </a:pPr>
            <a:r>
              <a:rPr sz="2400" dirty="0">
                <a:solidFill>
                  <a:schemeClr val="tx2"/>
                </a:solidFill>
                <a:sym typeface="+mn-ea"/>
              </a:rPr>
              <a:t>    因为</a:t>
            </a:r>
            <a:r>
              <a:rPr lang="zh-CN" sz="2400" dirty="0">
                <a:solidFill>
                  <a:schemeClr val="tx2"/>
                </a:solidFill>
                <a:ea typeface="宋体" panose="02010600030101010101" pitchFamily="2" charset="-122"/>
                <a:sym typeface="+mn-ea"/>
              </a:rPr>
              <a:t>，</a:t>
            </a:r>
            <a:r>
              <a:rPr sz="2400" dirty="0">
                <a:solidFill>
                  <a:schemeClr val="tx2"/>
                </a:solidFill>
                <a:sym typeface="+mn-ea"/>
              </a:rPr>
              <a:t>对资本主义工商业实行和平赎买</a:t>
            </a:r>
            <a:r>
              <a:rPr lang="zh-CN" sz="2400" dirty="0">
                <a:solidFill>
                  <a:schemeClr val="tx2"/>
                </a:solidFill>
                <a:ea typeface="宋体" panose="02010600030101010101" pitchFamily="2" charset="-122"/>
                <a:sym typeface="+mn-ea"/>
              </a:rPr>
              <a:t>：</a:t>
            </a:r>
            <a:endParaRPr lang="zh-CN" sz="2400" dirty="0">
              <a:solidFill>
                <a:schemeClr val="tx2"/>
              </a:solidFill>
              <a:ea typeface="宋体" panose="02010600030101010101" pitchFamily="2" charset="-122"/>
              <a:sym typeface="+mn-ea"/>
            </a:endParaRPr>
          </a:p>
          <a:p>
            <a:pPr>
              <a:lnSpc>
                <a:spcPct val="140000"/>
              </a:lnSpc>
            </a:pPr>
            <a:r>
              <a:rPr sz="2400" dirty="0">
                <a:solidFill>
                  <a:schemeClr val="tx2"/>
                </a:solidFill>
                <a:sym typeface="+mn-ea"/>
              </a:rPr>
              <a:t>    有利于发展私营工商业在国计民生方面的积极作用，促进国民经济发展</a:t>
            </a:r>
            <a:r>
              <a:rPr lang="zh-CN" sz="2400" dirty="0">
                <a:solidFill>
                  <a:schemeClr val="tx2"/>
                </a:solidFill>
                <a:ea typeface="宋体" panose="02010600030101010101" pitchFamily="2" charset="-122"/>
                <a:sym typeface="+mn-ea"/>
              </a:rPr>
              <a:t>；</a:t>
            </a:r>
            <a:endParaRPr lang="zh-CN" sz="2400" dirty="0">
              <a:solidFill>
                <a:schemeClr val="tx2"/>
              </a:solidFill>
              <a:ea typeface="宋体" panose="02010600030101010101" pitchFamily="2" charset="-122"/>
              <a:sym typeface="+mn-ea"/>
            </a:endParaRPr>
          </a:p>
          <a:p>
            <a:pPr>
              <a:lnSpc>
                <a:spcPct val="140000"/>
              </a:lnSpc>
            </a:pPr>
            <a:r>
              <a:rPr lang="zh-CN" sz="2400" dirty="0">
                <a:solidFill>
                  <a:schemeClr val="tx2"/>
                </a:solidFill>
                <a:ea typeface="宋体" panose="02010600030101010101" pitchFamily="2" charset="-122"/>
                <a:sym typeface="+mn-ea"/>
              </a:rPr>
              <a:t>    </a:t>
            </a:r>
            <a:r>
              <a:rPr sz="2400" dirty="0">
                <a:solidFill>
                  <a:schemeClr val="tx2"/>
                </a:solidFill>
                <a:sym typeface="+mn-ea"/>
              </a:rPr>
              <a:t>有利于争取和团结民族资产阶级</a:t>
            </a:r>
            <a:r>
              <a:rPr lang="zh-CN" sz="2400" dirty="0">
                <a:solidFill>
                  <a:schemeClr val="tx2"/>
                </a:solidFill>
                <a:ea typeface="宋体" panose="02010600030101010101" pitchFamily="2" charset="-122"/>
                <a:sym typeface="+mn-ea"/>
              </a:rPr>
              <a:t>；</a:t>
            </a:r>
            <a:endParaRPr lang="zh-CN" sz="2400" dirty="0">
              <a:solidFill>
                <a:schemeClr val="tx2"/>
              </a:solidFill>
              <a:ea typeface="宋体" panose="02010600030101010101" pitchFamily="2" charset="-122"/>
              <a:sym typeface="+mn-ea"/>
            </a:endParaRPr>
          </a:p>
          <a:p>
            <a:pPr>
              <a:lnSpc>
                <a:spcPct val="140000"/>
              </a:lnSpc>
            </a:pPr>
            <a:r>
              <a:rPr lang="zh-CN" sz="2400" dirty="0">
                <a:solidFill>
                  <a:schemeClr val="tx2"/>
                </a:solidFill>
                <a:ea typeface="宋体" panose="02010600030101010101" pitchFamily="2" charset="-122"/>
                <a:sym typeface="+mn-ea"/>
              </a:rPr>
              <a:t>    </a:t>
            </a:r>
            <a:r>
              <a:rPr sz="2400" dirty="0">
                <a:solidFill>
                  <a:schemeClr val="tx2"/>
                </a:solidFill>
                <a:sym typeface="+mn-ea"/>
              </a:rPr>
              <a:t>有利于团结各民主党派和各界爱国民主人士，巩固和发展统一战线</a:t>
            </a:r>
            <a:r>
              <a:rPr lang="zh-CN" sz="2400" dirty="0">
                <a:solidFill>
                  <a:schemeClr val="tx2"/>
                </a:solidFill>
                <a:ea typeface="宋体" panose="02010600030101010101" pitchFamily="2" charset="-122"/>
                <a:sym typeface="+mn-ea"/>
              </a:rPr>
              <a:t>；</a:t>
            </a:r>
            <a:endParaRPr lang="zh-CN" sz="2400" dirty="0">
              <a:solidFill>
                <a:schemeClr val="tx2"/>
              </a:solidFill>
              <a:ea typeface="宋体" panose="02010600030101010101" pitchFamily="2" charset="-122"/>
              <a:sym typeface="+mn-ea"/>
            </a:endParaRPr>
          </a:p>
          <a:p>
            <a:pPr>
              <a:lnSpc>
                <a:spcPct val="140000"/>
              </a:lnSpc>
            </a:pPr>
            <a:r>
              <a:rPr lang="zh-CN" sz="2400" dirty="0">
                <a:solidFill>
                  <a:schemeClr val="tx2"/>
                </a:solidFill>
                <a:ea typeface="宋体" panose="02010600030101010101" pitchFamily="2" charset="-122"/>
                <a:sym typeface="+mn-ea"/>
              </a:rPr>
              <a:t>    </a:t>
            </a:r>
            <a:r>
              <a:rPr sz="2400" dirty="0">
                <a:solidFill>
                  <a:schemeClr val="tx2"/>
                </a:solidFill>
                <a:sym typeface="+mn-ea"/>
              </a:rPr>
              <a:t>有利于发挥民族资产阶级中大多数人的知识、才能、技术专长和管理经验</a:t>
            </a:r>
            <a:r>
              <a:rPr lang="zh-CN" sz="2400" dirty="0">
                <a:solidFill>
                  <a:schemeClr val="tx2"/>
                </a:solidFill>
                <a:ea typeface="宋体" panose="02010600030101010101" pitchFamily="2" charset="-122"/>
                <a:sym typeface="+mn-ea"/>
              </a:rPr>
              <a:t>；</a:t>
            </a:r>
            <a:endParaRPr lang="zh-CN" sz="2400" dirty="0">
              <a:solidFill>
                <a:schemeClr val="tx2"/>
              </a:solidFill>
              <a:ea typeface="宋体" panose="02010600030101010101" pitchFamily="2" charset="-122"/>
              <a:sym typeface="+mn-ea"/>
            </a:endParaRPr>
          </a:p>
          <a:p>
            <a:pPr>
              <a:lnSpc>
                <a:spcPct val="140000"/>
              </a:lnSpc>
            </a:pPr>
            <a:r>
              <a:rPr lang="zh-CN" sz="2400" dirty="0">
                <a:solidFill>
                  <a:schemeClr val="tx2"/>
                </a:solidFill>
                <a:ea typeface="宋体" panose="02010600030101010101" pitchFamily="2" charset="-122"/>
                <a:sym typeface="+mn-ea"/>
              </a:rPr>
              <a:t>    </a:t>
            </a:r>
            <a:r>
              <a:rPr sz="2400" dirty="0">
                <a:solidFill>
                  <a:schemeClr val="tx2"/>
                </a:solidFill>
                <a:sym typeface="+mn-ea"/>
              </a:rPr>
              <a:t>有利于争取和团结那些原来同资产阶级相联系的知识分子，为社会主义建设服务。</a:t>
            </a:r>
            <a:endParaRPr sz="2400" dirty="0">
              <a:solidFill>
                <a:schemeClr val="tx2"/>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2.3</a:t>
            </a:r>
            <a:r>
              <a:rPr lang="zh-CN" altLang="en-US" dirty="0"/>
              <a:t>资本主义工商</a:t>
            </a:r>
            <a:r>
              <a:rPr lang="en-US" altLang="zh-CN" dirty="0">
                <a:sym typeface="+mn-ea"/>
              </a:rPr>
              <a:t>业的社会主义改造</a:t>
            </a:r>
            <a:endParaRPr lang="en-US" altLang="zh-CN" dirty="0"/>
          </a:p>
        </p:txBody>
      </p:sp>
      <p:sp>
        <p:nvSpPr>
          <p:cNvPr id="6" name="文本框 5"/>
          <p:cNvSpPr txBox="1"/>
          <p:nvPr/>
        </p:nvSpPr>
        <p:spPr>
          <a:xfrm>
            <a:off x="702310" y="1365885"/>
            <a:ext cx="10673715" cy="607695"/>
          </a:xfrm>
          <a:prstGeom prst="rect">
            <a:avLst/>
          </a:prstGeom>
          <a:noFill/>
        </p:spPr>
        <p:txBody>
          <a:bodyPr wrap="square" rtlCol="0">
            <a:spAutoFit/>
          </a:bodyPr>
          <a:lstStyle/>
          <a:p>
            <a:pPr>
              <a:lnSpc>
                <a:spcPct val="140000"/>
              </a:lnSpc>
            </a:pPr>
            <a:r>
              <a:rPr lang="en-US" altLang="zh-CN" sz="2400" dirty="0">
                <a:sym typeface="+mn-ea"/>
              </a:rPr>
              <a:t>  </a:t>
            </a:r>
            <a:r>
              <a:rPr sz="2400" dirty="0">
                <a:solidFill>
                  <a:srgbClr val="FF0000"/>
                </a:solidFill>
                <a:sym typeface="+mn-ea"/>
              </a:rPr>
              <a:t>那么，我国为什么能够采取赎买的方式对资本主义工商业进行和平改造呢？</a:t>
            </a:r>
            <a:r>
              <a:rPr sz="2400" dirty="0">
                <a:solidFill>
                  <a:schemeClr val="tx2"/>
                </a:solidFill>
                <a:sym typeface="+mn-ea"/>
              </a:rPr>
              <a:t>    </a:t>
            </a:r>
            <a:endParaRPr sz="2400" dirty="0">
              <a:solidFill>
                <a:schemeClr val="tx2"/>
              </a:solidFill>
              <a:sym typeface="+mn-ea"/>
            </a:endParaRPr>
          </a:p>
        </p:txBody>
      </p:sp>
      <p:sp>
        <p:nvSpPr>
          <p:cNvPr id="2" name="文本框 1"/>
          <p:cNvSpPr txBox="1"/>
          <p:nvPr/>
        </p:nvSpPr>
        <p:spPr>
          <a:xfrm>
            <a:off x="4784725" y="2150110"/>
            <a:ext cx="2508885" cy="607695"/>
          </a:xfrm>
          <a:prstGeom prst="rect">
            <a:avLst/>
          </a:prstGeom>
          <a:noFill/>
        </p:spPr>
        <p:txBody>
          <a:bodyPr wrap="square" rtlCol="0">
            <a:spAutoFit/>
          </a:bodyPr>
          <a:lstStyle/>
          <a:p>
            <a:pPr>
              <a:lnSpc>
                <a:spcPct val="140000"/>
              </a:lnSpc>
            </a:pPr>
            <a:r>
              <a:rPr lang="en-US" altLang="zh-CN" sz="2400" dirty="0">
                <a:sym typeface="+mn-ea"/>
              </a:rPr>
              <a:t>  </a:t>
            </a:r>
            <a:r>
              <a:rPr lang="zh-CN" altLang="en-US" sz="2000" dirty="0">
                <a:ea typeface="宋体" panose="02010600030101010101" pitchFamily="2" charset="-122"/>
                <a:sym typeface="+mn-ea"/>
              </a:rPr>
              <a:t>民族资产阶级</a:t>
            </a:r>
            <a:r>
              <a:rPr sz="2400" dirty="0">
                <a:solidFill>
                  <a:schemeClr val="tx2"/>
                </a:solidFill>
                <a:sym typeface="+mn-ea"/>
              </a:rPr>
              <a:t>    </a:t>
            </a:r>
            <a:endParaRPr sz="2400" dirty="0">
              <a:solidFill>
                <a:schemeClr val="tx2"/>
              </a:solidFill>
              <a:sym typeface="+mn-ea"/>
            </a:endParaRPr>
          </a:p>
        </p:txBody>
      </p:sp>
      <p:cxnSp>
        <p:nvCxnSpPr>
          <p:cNvPr id="12" name="直接箭头连接符 11"/>
          <p:cNvCxnSpPr/>
          <p:nvPr/>
        </p:nvCxnSpPr>
        <p:spPr>
          <a:xfrm flipV="1">
            <a:off x="6881495" y="2542540"/>
            <a:ext cx="573405" cy="1841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54900" y="2150110"/>
            <a:ext cx="2508885" cy="607695"/>
          </a:xfrm>
          <a:prstGeom prst="rect">
            <a:avLst/>
          </a:prstGeom>
          <a:noFill/>
        </p:spPr>
        <p:txBody>
          <a:bodyPr wrap="square" rtlCol="0">
            <a:spAutoFit/>
          </a:bodyPr>
          <a:lstStyle/>
          <a:p>
            <a:pPr>
              <a:lnSpc>
                <a:spcPct val="140000"/>
              </a:lnSpc>
            </a:pPr>
            <a:r>
              <a:rPr lang="zh-CN" altLang="en-US" sz="2000" dirty="0">
                <a:ea typeface="宋体" panose="02010600030101010101" pitchFamily="2" charset="-122"/>
                <a:sym typeface="+mn-ea"/>
              </a:rPr>
              <a:t>剥削工人取得利润</a:t>
            </a:r>
            <a:r>
              <a:rPr sz="2400" dirty="0">
                <a:solidFill>
                  <a:schemeClr val="tx2"/>
                </a:solidFill>
                <a:sym typeface="+mn-ea"/>
              </a:rPr>
              <a:t>    </a:t>
            </a:r>
            <a:endParaRPr sz="2400" dirty="0">
              <a:solidFill>
                <a:schemeClr val="tx2"/>
              </a:solidFill>
              <a:sym typeface="+mn-ea"/>
            </a:endParaRPr>
          </a:p>
        </p:txBody>
      </p:sp>
      <p:sp>
        <p:nvSpPr>
          <p:cNvPr id="7" name="文本框 6"/>
          <p:cNvSpPr txBox="1"/>
          <p:nvPr/>
        </p:nvSpPr>
        <p:spPr>
          <a:xfrm>
            <a:off x="1543050" y="2125345"/>
            <a:ext cx="2838450" cy="829945"/>
          </a:xfrm>
          <a:prstGeom prst="rect">
            <a:avLst/>
          </a:prstGeom>
          <a:noFill/>
        </p:spPr>
        <p:txBody>
          <a:bodyPr wrap="square" rtlCol="0">
            <a:spAutoFit/>
          </a:bodyPr>
          <a:lstStyle/>
          <a:p>
            <a:pPr>
              <a:lnSpc>
                <a:spcPct val="120000"/>
              </a:lnSpc>
            </a:pPr>
            <a:r>
              <a:rPr lang="zh-CN" sz="2000" dirty="0">
                <a:solidFill>
                  <a:schemeClr val="tx2"/>
                </a:solidFill>
                <a:ea typeface="宋体" panose="02010600030101010101" pitchFamily="2" charset="-122"/>
                <a:sym typeface="+mn-ea"/>
              </a:rPr>
              <a:t>拥护宪法，</a:t>
            </a:r>
            <a:endParaRPr lang="zh-CN" sz="2000" dirty="0">
              <a:solidFill>
                <a:schemeClr val="tx2"/>
              </a:solidFill>
              <a:ea typeface="宋体" panose="02010600030101010101" pitchFamily="2" charset="-122"/>
              <a:sym typeface="+mn-ea"/>
            </a:endParaRPr>
          </a:p>
          <a:p>
            <a:pPr>
              <a:lnSpc>
                <a:spcPct val="120000"/>
              </a:lnSpc>
            </a:pPr>
            <a:r>
              <a:rPr lang="zh-CN" sz="2000" dirty="0">
                <a:solidFill>
                  <a:schemeClr val="tx2"/>
                </a:solidFill>
                <a:ea typeface="宋体" panose="02010600030101010101" pitchFamily="2" charset="-122"/>
                <a:sym typeface="+mn-ea"/>
              </a:rPr>
              <a:t>愿意接受社会主义改造</a:t>
            </a:r>
            <a:r>
              <a:rPr sz="2000" dirty="0">
                <a:solidFill>
                  <a:schemeClr val="tx2"/>
                </a:solidFill>
                <a:sym typeface="+mn-ea"/>
              </a:rPr>
              <a:t>  </a:t>
            </a:r>
            <a:endParaRPr sz="2000" dirty="0">
              <a:solidFill>
                <a:schemeClr val="tx2"/>
              </a:solidFill>
              <a:sym typeface="+mn-ea"/>
            </a:endParaRPr>
          </a:p>
        </p:txBody>
      </p:sp>
      <p:cxnSp>
        <p:nvCxnSpPr>
          <p:cNvPr id="8" name="直接箭头连接符 7"/>
          <p:cNvCxnSpPr/>
          <p:nvPr/>
        </p:nvCxnSpPr>
        <p:spPr>
          <a:xfrm flipH="1">
            <a:off x="4552950" y="2538095"/>
            <a:ext cx="492125" cy="444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642610" y="2920365"/>
            <a:ext cx="12065" cy="66103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6036310" y="2865755"/>
            <a:ext cx="5715" cy="690880"/>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825365" y="3556635"/>
            <a:ext cx="2508885" cy="460375"/>
          </a:xfrm>
          <a:prstGeom prst="rect">
            <a:avLst/>
          </a:prstGeom>
          <a:noFill/>
        </p:spPr>
        <p:txBody>
          <a:bodyPr wrap="square" rtlCol="0">
            <a:spAutoFit/>
          </a:bodyPr>
          <a:lstStyle/>
          <a:p>
            <a:pPr>
              <a:lnSpc>
                <a:spcPct val="100000"/>
              </a:lnSpc>
            </a:pPr>
            <a:r>
              <a:rPr lang="en-US" altLang="zh-CN" sz="2400" dirty="0">
                <a:sym typeface="+mn-ea"/>
              </a:rPr>
              <a:t>   </a:t>
            </a:r>
            <a:r>
              <a:rPr lang="zh-CN" altLang="en-US" sz="2000" dirty="0">
                <a:ea typeface="宋体" panose="02010600030101010101" pitchFamily="2" charset="-122"/>
                <a:sym typeface="+mn-ea"/>
              </a:rPr>
              <a:t>工人阶级</a:t>
            </a:r>
            <a:r>
              <a:rPr sz="2000" dirty="0">
                <a:solidFill>
                  <a:schemeClr val="tx2"/>
                </a:solidFill>
                <a:sym typeface="+mn-ea"/>
              </a:rPr>
              <a:t> </a:t>
            </a:r>
            <a:r>
              <a:rPr sz="2400" dirty="0">
                <a:solidFill>
                  <a:schemeClr val="tx2"/>
                </a:solidFill>
                <a:sym typeface="+mn-ea"/>
              </a:rPr>
              <a:t>   </a:t>
            </a:r>
            <a:endParaRPr sz="2400" dirty="0">
              <a:solidFill>
                <a:schemeClr val="tx2"/>
              </a:solidFill>
              <a:sym typeface="+mn-ea"/>
            </a:endParaRPr>
          </a:p>
        </p:txBody>
      </p:sp>
      <p:sp>
        <p:nvSpPr>
          <p:cNvPr id="13" name="文本框 12"/>
          <p:cNvSpPr txBox="1"/>
          <p:nvPr/>
        </p:nvSpPr>
        <p:spPr>
          <a:xfrm>
            <a:off x="6157595" y="2907030"/>
            <a:ext cx="3352800" cy="607695"/>
          </a:xfrm>
          <a:prstGeom prst="rect">
            <a:avLst/>
          </a:prstGeom>
          <a:noFill/>
        </p:spPr>
        <p:txBody>
          <a:bodyPr wrap="square" rtlCol="0">
            <a:spAutoFit/>
          </a:bodyPr>
          <a:lstStyle/>
          <a:p>
            <a:pPr>
              <a:lnSpc>
                <a:spcPct val="140000"/>
              </a:lnSpc>
            </a:pPr>
            <a:r>
              <a:rPr lang="zh-CN" altLang="en-US" dirty="0">
                <a:ea typeface="宋体" panose="02010600030101010101" pitchFamily="2" charset="-122"/>
                <a:sym typeface="+mn-ea"/>
              </a:rPr>
              <a:t>存在剥削与被剥削关系</a:t>
            </a:r>
            <a:r>
              <a:rPr sz="2400" dirty="0">
                <a:solidFill>
                  <a:schemeClr val="tx2"/>
                </a:solidFill>
                <a:sym typeface="+mn-ea"/>
              </a:rPr>
              <a:t>    </a:t>
            </a:r>
            <a:endParaRPr sz="2400" dirty="0">
              <a:solidFill>
                <a:schemeClr val="tx2"/>
              </a:solidFill>
              <a:sym typeface="+mn-ea"/>
            </a:endParaRPr>
          </a:p>
        </p:txBody>
      </p:sp>
      <p:cxnSp>
        <p:nvCxnSpPr>
          <p:cNvPr id="14" name="直接箭头连接符 13"/>
          <p:cNvCxnSpPr/>
          <p:nvPr/>
        </p:nvCxnSpPr>
        <p:spPr>
          <a:xfrm flipH="1">
            <a:off x="4784725" y="3253105"/>
            <a:ext cx="492125" cy="444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33750" y="2865755"/>
            <a:ext cx="1491615" cy="607695"/>
          </a:xfrm>
          <a:prstGeom prst="rect">
            <a:avLst/>
          </a:prstGeom>
          <a:noFill/>
        </p:spPr>
        <p:txBody>
          <a:bodyPr wrap="square" rtlCol="0">
            <a:spAutoFit/>
          </a:bodyPr>
          <a:lstStyle/>
          <a:p>
            <a:pPr>
              <a:lnSpc>
                <a:spcPct val="140000"/>
              </a:lnSpc>
            </a:pPr>
            <a:r>
              <a:rPr lang="zh-CN" sz="2000" dirty="0">
                <a:solidFill>
                  <a:schemeClr val="tx2"/>
                </a:solidFill>
                <a:ea typeface="宋体" panose="02010600030101010101" pitchFamily="2" charset="-122"/>
                <a:sym typeface="+mn-ea"/>
              </a:rPr>
              <a:t>对抗性矛盾</a:t>
            </a:r>
            <a:r>
              <a:rPr sz="2400" dirty="0">
                <a:solidFill>
                  <a:schemeClr val="tx2"/>
                </a:solidFill>
                <a:sym typeface="+mn-ea"/>
              </a:rPr>
              <a:t>    </a:t>
            </a:r>
            <a:endParaRPr sz="2400" dirty="0">
              <a:solidFill>
                <a:schemeClr val="tx2"/>
              </a:solidFill>
              <a:sym typeface="+mn-ea"/>
            </a:endParaRPr>
          </a:p>
        </p:txBody>
      </p:sp>
      <p:cxnSp>
        <p:nvCxnSpPr>
          <p:cNvPr id="16" name="直接箭头连接符 15"/>
          <p:cNvCxnSpPr/>
          <p:nvPr/>
        </p:nvCxnSpPr>
        <p:spPr>
          <a:xfrm flipH="1">
            <a:off x="2841625" y="3248660"/>
            <a:ext cx="492125" cy="444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90295" y="2947035"/>
            <a:ext cx="1751330" cy="497205"/>
          </a:xfrm>
          <a:prstGeom prst="rect">
            <a:avLst/>
          </a:prstGeom>
          <a:noFill/>
        </p:spPr>
        <p:txBody>
          <a:bodyPr wrap="square" rtlCol="0">
            <a:spAutoFit/>
          </a:bodyPr>
          <a:lstStyle/>
          <a:p>
            <a:pPr>
              <a:lnSpc>
                <a:spcPct val="110000"/>
              </a:lnSpc>
            </a:pPr>
            <a:r>
              <a:rPr lang="zh-CN" sz="2000" dirty="0">
                <a:solidFill>
                  <a:schemeClr val="tx2"/>
                </a:solidFill>
                <a:ea typeface="宋体" panose="02010600030101010101" pitchFamily="2" charset="-122"/>
                <a:sym typeface="+mn-ea"/>
              </a:rPr>
              <a:t>非对抗性矛盾</a:t>
            </a:r>
            <a:r>
              <a:rPr sz="2400" dirty="0">
                <a:solidFill>
                  <a:schemeClr val="tx2"/>
                </a:solidFill>
                <a:sym typeface="+mn-ea"/>
              </a:rPr>
              <a:t>    </a:t>
            </a:r>
            <a:endParaRPr sz="2400" dirty="0">
              <a:solidFill>
                <a:schemeClr val="tx2"/>
              </a:solidFill>
              <a:sym typeface="+mn-ea"/>
            </a:endParaRPr>
          </a:p>
        </p:txBody>
      </p:sp>
      <p:sp>
        <p:nvSpPr>
          <p:cNvPr id="18" name="文本框 17"/>
          <p:cNvSpPr txBox="1"/>
          <p:nvPr/>
        </p:nvSpPr>
        <p:spPr>
          <a:xfrm>
            <a:off x="186055" y="2223770"/>
            <a:ext cx="1356360" cy="460375"/>
          </a:xfrm>
          <a:prstGeom prst="rect">
            <a:avLst/>
          </a:prstGeom>
          <a:noFill/>
        </p:spPr>
        <p:txBody>
          <a:bodyPr wrap="square" rtlCol="0">
            <a:spAutoFit/>
          </a:bodyPr>
          <a:lstStyle/>
          <a:p>
            <a:pPr>
              <a:lnSpc>
                <a:spcPct val="100000"/>
              </a:lnSpc>
            </a:pPr>
            <a:r>
              <a:rPr lang="en-US" altLang="zh-CN" sz="2400" dirty="0">
                <a:sym typeface="+mn-ea"/>
              </a:rPr>
              <a:t>  </a:t>
            </a:r>
            <a:r>
              <a:rPr lang="zh-CN" altLang="en-US" sz="2400" dirty="0">
                <a:ea typeface="宋体" panose="02010600030101010101" pitchFamily="2" charset="-122"/>
                <a:sym typeface="+mn-ea"/>
              </a:rPr>
              <a:t>首先</a:t>
            </a:r>
            <a:r>
              <a:rPr sz="2000" dirty="0">
                <a:solidFill>
                  <a:schemeClr val="tx2"/>
                </a:solidFill>
                <a:sym typeface="+mn-ea"/>
              </a:rPr>
              <a:t> </a:t>
            </a:r>
            <a:r>
              <a:rPr sz="2400" dirty="0">
                <a:solidFill>
                  <a:schemeClr val="tx2"/>
                </a:solidFill>
                <a:sym typeface="+mn-ea"/>
              </a:rPr>
              <a:t>   </a:t>
            </a:r>
            <a:endParaRPr sz="2400" dirty="0">
              <a:solidFill>
                <a:schemeClr val="tx2"/>
              </a:solidFill>
              <a:sym typeface="+mn-ea"/>
            </a:endParaRPr>
          </a:p>
        </p:txBody>
      </p:sp>
      <p:sp>
        <p:nvSpPr>
          <p:cNvPr id="19" name="文本框 18"/>
          <p:cNvSpPr txBox="1"/>
          <p:nvPr/>
        </p:nvSpPr>
        <p:spPr>
          <a:xfrm>
            <a:off x="186690" y="4017010"/>
            <a:ext cx="1356360" cy="460375"/>
          </a:xfrm>
          <a:prstGeom prst="rect">
            <a:avLst/>
          </a:prstGeom>
          <a:noFill/>
        </p:spPr>
        <p:txBody>
          <a:bodyPr wrap="square" rtlCol="0">
            <a:spAutoFit/>
          </a:bodyPr>
          <a:lstStyle/>
          <a:p>
            <a:pPr>
              <a:lnSpc>
                <a:spcPct val="100000"/>
              </a:lnSpc>
            </a:pPr>
            <a:r>
              <a:rPr lang="en-US" altLang="zh-CN" sz="2400" dirty="0">
                <a:sym typeface="+mn-ea"/>
              </a:rPr>
              <a:t>  </a:t>
            </a:r>
            <a:r>
              <a:rPr lang="zh-CN" altLang="en-US" sz="2400" dirty="0">
                <a:ea typeface="宋体" panose="02010600030101010101" pitchFamily="2" charset="-122"/>
                <a:sym typeface="+mn-ea"/>
              </a:rPr>
              <a:t>其次</a:t>
            </a:r>
            <a:r>
              <a:rPr sz="2000" dirty="0">
                <a:solidFill>
                  <a:schemeClr val="tx2"/>
                </a:solidFill>
                <a:sym typeface="+mn-ea"/>
              </a:rPr>
              <a:t> </a:t>
            </a:r>
            <a:r>
              <a:rPr sz="2400" dirty="0">
                <a:solidFill>
                  <a:schemeClr val="tx2"/>
                </a:solidFill>
                <a:sym typeface="+mn-ea"/>
              </a:rPr>
              <a:t>   </a:t>
            </a:r>
            <a:endParaRPr sz="2400" dirty="0">
              <a:solidFill>
                <a:schemeClr val="tx2"/>
              </a:solidFill>
              <a:sym typeface="+mn-ea"/>
            </a:endParaRPr>
          </a:p>
        </p:txBody>
      </p:sp>
      <p:sp>
        <p:nvSpPr>
          <p:cNvPr id="20" name="文本框 19"/>
          <p:cNvSpPr txBox="1"/>
          <p:nvPr/>
        </p:nvSpPr>
        <p:spPr>
          <a:xfrm>
            <a:off x="1543050" y="4017010"/>
            <a:ext cx="6781800" cy="497205"/>
          </a:xfrm>
          <a:prstGeom prst="rect">
            <a:avLst/>
          </a:prstGeom>
          <a:noFill/>
        </p:spPr>
        <p:txBody>
          <a:bodyPr wrap="square" rtlCol="0">
            <a:spAutoFit/>
          </a:bodyPr>
          <a:lstStyle/>
          <a:p>
            <a:pPr>
              <a:lnSpc>
                <a:spcPct val="110000"/>
              </a:lnSpc>
            </a:pPr>
            <a:r>
              <a:rPr lang="zh-CN" sz="2000" dirty="0">
                <a:solidFill>
                  <a:schemeClr val="tx2"/>
                </a:solidFill>
                <a:ea typeface="宋体" panose="02010600030101010101" pitchFamily="2" charset="-122"/>
                <a:sym typeface="+mn-ea"/>
              </a:rPr>
              <a:t>中国共产党与民族资产阶级长期保持着统一战线的关系</a:t>
            </a:r>
            <a:r>
              <a:rPr sz="2400" dirty="0">
                <a:solidFill>
                  <a:schemeClr val="tx2"/>
                </a:solidFill>
                <a:sym typeface="+mn-ea"/>
              </a:rPr>
              <a:t>    </a:t>
            </a:r>
            <a:endParaRPr sz="2400" dirty="0">
              <a:solidFill>
                <a:schemeClr val="tx2"/>
              </a:solidFill>
              <a:sym typeface="+mn-ea"/>
            </a:endParaRPr>
          </a:p>
        </p:txBody>
      </p:sp>
      <p:cxnSp>
        <p:nvCxnSpPr>
          <p:cNvPr id="21" name="直接箭头连接符 20"/>
          <p:cNvCxnSpPr/>
          <p:nvPr/>
        </p:nvCxnSpPr>
        <p:spPr>
          <a:xfrm flipH="1" flipV="1">
            <a:off x="3181350" y="3441065"/>
            <a:ext cx="5715" cy="690880"/>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257550" y="3581400"/>
            <a:ext cx="670560" cy="423545"/>
          </a:xfrm>
          <a:prstGeom prst="rect">
            <a:avLst/>
          </a:prstGeom>
          <a:noFill/>
        </p:spPr>
        <p:txBody>
          <a:bodyPr wrap="square" rtlCol="0">
            <a:spAutoFit/>
          </a:bodyPr>
          <a:lstStyle/>
          <a:p>
            <a:pPr>
              <a:lnSpc>
                <a:spcPct val="90000"/>
              </a:lnSpc>
            </a:pPr>
            <a:r>
              <a:rPr lang="zh-CN" dirty="0">
                <a:solidFill>
                  <a:schemeClr val="tx2"/>
                </a:solidFill>
                <a:ea typeface="宋体" panose="02010600030101010101" pitchFamily="2" charset="-122"/>
                <a:sym typeface="+mn-ea"/>
              </a:rPr>
              <a:t>前提</a:t>
            </a:r>
            <a:r>
              <a:rPr sz="2400" dirty="0">
                <a:solidFill>
                  <a:schemeClr val="tx2"/>
                </a:solidFill>
                <a:sym typeface="+mn-ea"/>
              </a:rPr>
              <a:t>   </a:t>
            </a:r>
            <a:endParaRPr sz="2400" dirty="0">
              <a:solidFill>
                <a:schemeClr val="tx2"/>
              </a:solidFill>
              <a:sym typeface="+mn-ea"/>
            </a:endParaRPr>
          </a:p>
        </p:txBody>
      </p:sp>
      <p:sp>
        <p:nvSpPr>
          <p:cNvPr id="23" name="文本框 22"/>
          <p:cNvSpPr txBox="1"/>
          <p:nvPr/>
        </p:nvSpPr>
        <p:spPr>
          <a:xfrm>
            <a:off x="186055" y="5155565"/>
            <a:ext cx="1356360" cy="460375"/>
          </a:xfrm>
          <a:prstGeom prst="rect">
            <a:avLst/>
          </a:prstGeom>
          <a:noFill/>
        </p:spPr>
        <p:txBody>
          <a:bodyPr wrap="square" rtlCol="0">
            <a:spAutoFit/>
          </a:bodyPr>
          <a:lstStyle/>
          <a:p>
            <a:pPr>
              <a:lnSpc>
                <a:spcPct val="100000"/>
              </a:lnSpc>
            </a:pPr>
            <a:r>
              <a:rPr lang="en-US" altLang="zh-CN" sz="2400" dirty="0">
                <a:sym typeface="+mn-ea"/>
              </a:rPr>
              <a:t>  </a:t>
            </a:r>
            <a:r>
              <a:rPr lang="zh-CN" altLang="en-US" sz="2400" dirty="0">
                <a:ea typeface="宋体" panose="02010600030101010101" pitchFamily="2" charset="-122"/>
                <a:sym typeface="+mn-ea"/>
              </a:rPr>
              <a:t>再次</a:t>
            </a:r>
            <a:r>
              <a:rPr sz="2000" dirty="0">
                <a:solidFill>
                  <a:schemeClr val="tx2"/>
                </a:solidFill>
                <a:sym typeface="+mn-ea"/>
              </a:rPr>
              <a:t> </a:t>
            </a:r>
            <a:r>
              <a:rPr sz="2400" dirty="0">
                <a:solidFill>
                  <a:schemeClr val="tx2"/>
                </a:solidFill>
                <a:sym typeface="+mn-ea"/>
              </a:rPr>
              <a:t>   </a:t>
            </a:r>
            <a:endParaRPr sz="2400" dirty="0">
              <a:solidFill>
                <a:schemeClr val="tx2"/>
              </a:solidFill>
              <a:sym typeface="+mn-ea"/>
            </a:endParaRPr>
          </a:p>
        </p:txBody>
      </p:sp>
      <p:sp>
        <p:nvSpPr>
          <p:cNvPr id="24" name="文本框 23"/>
          <p:cNvSpPr txBox="1"/>
          <p:nvPr/>
        </p:nvSpPr>
        <p:spPr>
          <a:xfrm>
            <a:off x="1582420" y="4965700"/>
            <a:ext cx="3010535" cy="1174115"/>
          </a:xfrm>
          <a:prstGeom prst="rect">
            <a:avLst/>
          </a:prstGeom>
          <a:noFill/>
        </p:spPr>
        <p:txBody>
          <a:bodyPr wrap="square" rtlCol="0">
            <a:spAutoFit/>
          </a:bodyPr>
          <a:lstStyle/>
          <a:p>
            <a:pPr>
              <a:lnSpc>
                <a:spcPct val="110000"/>
              </a:lnSpc>
            </a:pPr>
            <a:r>
              <a:rPr lang="zh-CN" sz="2000" dirty="0">
                <a:solidFill>
                  <a:schemeClr val="tx2"/>
                </a:solidFill>
                <a:ea typeface="宋体" panose="02010600030101010101" pitchFamily="2" charset="-122"/>
                <a:sym typeface="+mn-ea"/>
              </a:rPr>
              <a:t>工人阶级为领导</a:t>
            </a:r>
            <a:endParaRPr lang="zh-CN" sz="2000" dirty="0">
              <a:solidFill>
                <a:schemeClr val="tx2"/>
              </a:solidFill>
              <a:ea typeface="宋体" panose="02010600030101010101" pitchFamily="2" charset="-122"/>
              <a:sym typeface="+mn-ea"/>
            </a:endParaRPr>
          </a:p>
          <a:p>
            <a:pPr>
              <a:lnSpc>
                <a:spcPct val="110000"/>
              </a:lnSpc>
            </a:pPr>
            <a:r>
              <a:rPr lang="zh-CN" sz="2000" dirty="0">
                <a:solidFill>
                  <a:schemeClr val="tx2"/>
                </a:solidFill>
                <a:ea typeface="宋体" panose="02010600030101010101" pitchFamily="2" charset="-122"/>
                <a:sym typeface="+mn-ea"/>
              </a:rPr>
              <a:t>工农联盟为基础</a:t>
            </a:r>
            <a:endParaRPr lang="zh-CN" sz="2000" dirty="0">
              <a:solidFill>
                <a:schemeClr val="tx2"/>
              </a:solidFill>
              <a:ea typeface="宋体" panose="02010600030101010101" pitchFamily="2" charset="-122"/>
              <a:sym typeface="+mn-ea"/>
            </a:endParaRPr>
          </a:p>
          <a:p>
            <a:pPr>
              <a:lnSpc>
                <a:spcPct val="110000"/>
              </a:lnSpc>
            </a:pPr>
            <a:r>
              <a:rPr lang="zh-CN" sz="2000" dirty="0">
                <a:solidFill>
                  <a:schemeClr val="tx2"/>
                </a:solidFill>
                <a:ea typeface="宋体" panose="02010600030101010101" pitchFamily="2" charset="-122"/>
                <a:sym typeface="+mn-ea"/>
              </a:rPr>
              <a:t>人民民主专政的国家政权</a:t>
            </a:r>
            <a:r>
              <a:rPr sz="2400" dirty="0">
                <a:solidFill>
                  <a:schemeClr val="tx2"/>
                </a:solidFill>
                <a:sym typeface="+mn-ea"/>
              </a:rPr>
              <a:t>    </a:t>
            </a:r>
            <a:endParaRPr sz="2400" dirty="0">
              <a:solidFill>
                <a:schemeClr val="tx2"/>
              </a:solidFill>
              <a:sym typeface="+mn-ea"/>
            </a:endParaRPr>
          </a:p>
        </p:txBody>
      </p:sp>
      <p:cxnSp>
        <p:nvCxnSpPr>
          <p:cNvPr id="25" name="直接箭头连接符 24"/>
          <p:cNvCxnSpPr/>
          <p:nvPr/>
        </p:nvCxnSpPr>
        <p:spPr>
          <a:xfrm>
            <a:off x="4825365" y="5561965"/>
            <a:ext cx="1734820" cy="1460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881495" y="5134610"/>
            <a:ext cx="3793490" cy="835660"/>
          </a:xfrm>
          <a:prstGeom prst="rect">
            <a:avLst/>
          </a:prstGeom>
          <a:noFill/>
        </p:spPr>
        <p:txBody>
          <a:bodyPr wrap="square" rtlCol="0">
            <a:spAutoFit/>
          </a:bodyPr>
          <a:lstStyle/>
          <a:p>
            <a:pPr>
              <a:lnSpc>
                <a:spcPct val="110000"/>
              </a:lnSpc>
            </a:pPr>
            <a:r>
              <a:rPr lang="zh-CN" sz="2000" dirty="0">
                <a:solidFill>
                  <a:schemeClr val="tx2"/>
                </a:solidFill>
                <a:ea typeface="宋体" panose="02010600030101010101" pitchFamily="2" charset="-122"/>
                <a:sym typeface="+mn-ea"/>
              </a:rPr>
              <a:t>建立了强大的社会主义国营经济并掌握了国家的经济命脉</a:t>
            </a:r>
            <a:r>
              <a:rPr sz="2400" dirty="0">
                <a:solidFill>
                  <a:schemeClr val="tx2"/>
                </a:solidFill>
                <a:sym typeface="+mn-ea"/>
              </a:rPr>
              <a:t>    </a:t>
            </a:r>
            <a:endParaRPr sz="2400" dirty="0">
              <a:solidFill>
                <a:schemeClr val="tx2"/>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blinds(horizontal)">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blinds(horizontal)">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blinds(horizontal)">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blinds(horizontal)">
                                      <p:cBhvr>
                                        <p:cTn id="37" dur="500"/>
                                        <p:tgtEl>
                                          <p:spTgt spid="7">
                                            <p:txEl>
                                              <p:pRg st="0" end="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7">
                                            <p:txEl>
                                              <p:pRg st="1" end="1"/>
                                            </p:txEl>
                                          </p:spTgt>
                                        </p:tgtEl>
                                        <p:attrNameLst>
                                          <p:attrName>style.visibility</p:attrName>
                                        </p:attrNameLst>
                                      </p:cBhvr>
                                      <p:to>
                                        <p:strVal val="visible"/>
                                      </p:to>
                                    </p:set>
                                    <p:animEffect transition="in" filter="blinds(horizontal)">
                                      <p:cBhvr>
                                        <p:cTn id="40" dur="500"/>
                                        <p:tgtEl>
                                          <p:spTgt spid="7">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1">
                                            <p:txEl>
                                              <p:pRg st="0" end="0"/>
                                            </p:txEl>
                                          </p:spTgt>
                                        </p:tgtEl>
                                        <p:attrNameLst>
                                          <p:attrName>style.visibility</p:attrName>
                                        </p:attrNameLst>
                                      </p:cBhvr>
                                      <p:to>
                                        <p:strVal val="visible"/>
                                      </p:to>
                                    </p:set>
                                    <p:animEffect transition="in" filter="blinds(horizontal)">
                                      <p:cBhvr>
                                        <p:cTn id="45" dur="500"/>
                                        <p:tgtEl>
                                          <p:spTgt spid="11">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linds(horizontal)">
                                      <p:cBhvr>
                                        <p:cTn id="50" dur="500"/>
                                        <p:tgtEl>
                                          <p:spTgt spid="9"/>
                                        </p:tgtEl>
                                      </p:cBhvr>
                                    </p:animEffect>
                                  </p:childTnLst>
                                </p:cTn>
                              </p:par>
                              <p:par>
                                <p:cTn id="51" presetID="3" presetClass="entr" presetSubtype="1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blinds(horizontal)">
                                      <p:cBhvr>
                                        <p:cTn id="53" dur="500"/>
                                        <p:tgtEl>
                                          <p:spTgt spid="10"/>
                                        </p:tgtEl>
                                      </p:cBhvr>
                                    </p:animEffect>
                                  </p:childTnLst>
                                </p:cTn>
                              </p:par>
                              <p:par>
                                <p:cTn id="54" presetID="3" presetClass="entr" presetSubtype="10" fill="hold" nodeType="withEffect">
                                  <p:stCondLst>
                                    <p:cond delay="0"/>
                                  </p:stCondLst>
                                  <p:childTnLst>
                                    <p:set>
                                      <p:cBhvr>
                                        <p:cTn id="55" dur="1" fill="hold">
                                          <p:stCondLst>
                                            <p:cond delay="0"/>
                                          </p:stCondLst>
                                        </p:cTn>
                                        <p:tgtEl>
                                          <p:spTgt spid="13">
                                            <p:txEl>
                                              <p:pRg st="0" end="0"/>
                                            </p:txEl>
                                          </p:spTgt>
                                        </p:tgtEl>
                                        <p:attrNameLst>
                                          <p:attrName>style.visibility</p:attrName>
                                        </p:attrNameLst>
                                      </p:cBhvr>
                                      <p:to>
                                        <p:strVal val="visible"/>
                                      </p:to>
                                    </p:set>
                                    <p:animEffect transition="in" filter="blinds(horizontal)">
                                      <p:cBhvr>
                                        <p:cTn id="56" dur="500"/>
                                        <p:tgtEl>
                                          <p:spTgt spid="13">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blinds(horizontal)">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5">
                                            <p:txEl>
                                              <p:pRg st="0" end="0"/>
                                            </p:txEl>
                                          </p:spTgt>
                                        </p:tgtEl>
                                        <p:attrNameLst>
                                          <p:attrName>style.visibility</p:attrName>
                                        </p:attrNameLst>
                                      </p:cBhvr>
                                      <p:to>
                                        <p:strVal val="visible"/>
                                      </p:to>
                                    </p:set>
                                    <p:animEffect transition="in" filter="blinds(horizontal)">
                                      <p:cBhvr>
                                        <p:cTn id="66" dur="500"/>
                                        <p:tgtEl>
                                          <p:spTgt spid="15">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blinds(horizontal)">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17">
                                            <p:txEl>
                                              <p:pRg st="0" end="0"/>
                                            </p:txEl>
                                          </p:spTgt>
                                        </p:tgtEl>
                                        <p:attrNameLst>
                                          <p:attrName>style.visibility</p:attrName>
                                        </p:attrNameLst>
                                      </p:cBhvr>
                                      <p:to>
                                        <p:strVal val="visible"/>
                                      </p:to>
                                    </p:set>
                                    <p:animEffect transition="in" filter="blinds(horizontal)">
                                      <p:cBhvr>
                                        <p:cTn id="76" dur="500"/>
                                        <p:tgtEl>
                                          <p:spTgt spid="17">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19">
                                            <p:txEl>
                                              <p:pRg st="0" end="0"/>
                                            </p:txEl>
                                          </p:spTgt>
                                        </p:tgtEl>
                                        <p:attrNameLst>
                                          <p:attrName>style.visibility</p:attrName>
                                        </p:attrNameLst>
                                      </p:cBhvr>
                                      <p:to>
                                        <p:strVal val="visible"/>
                                      </p:to>
                                    </p:set>
                                    <p:animEffect transition="in" filter="blinds(horizontal)">
                                      <p:cBhvr>
                                        <p:cTn id="81" dur="500"/>
                                        <p:tgtEl>
                                          <p:spTgt spid="19">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20">
                                            <p:txEl>
                                              <p:pRg st="0" end="0"/>
                                            </p:txEl>
                                          </p:spTgt>
                                        </p:tgtEl>
                                        <p:attrNameLst>
                                          <p:attrName>style.visibility</p:attrName>
                                        </p:attrNameLst>
                                      </p:cBhvr>
                                      <p:to>
                                        <p:strVal val="visible"/>
                                      </p:to>
                                    </p:set>
                                    <p:animEffect transition="in" filter="blinds(horizontal)">
                                      <p:cBhvr>
                                        <p:cTn id="86" dur="500"/>
                                        <p:tgtEl>
                                          <p:spTgt spid="20">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blinds(horizontal)">
                                      <p:cBhvr>
                                        <p:cTn id="91" dur="500"/>
                                        <p:tgtEl>
                                          <p:spTgt spid="21"/>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22">
                                            <p:txEl>
                                              <p:pRg st="0" end="0"/>
                                            </p:txEl>
                                          </p:spTgt>
                                        </p:tgtEl>
                                        <p:attrNameLst>
                                          <p:attrName>style.visibility</p:attrName>
                                        </p:attrNameLst>
                                      </p:cBhvr>
                                      <p:to>
                                        <p:strVal val="visible"/>
                                      </p:to>
                                    </p:set>
                                    <p:animEffect transition="in" filter="blinds(horizontal)">
                                      <p:cBhvr>
                                        <p:cTn id="96" dur="500"/>
                                        <p:tgtEl>
                                          <p:spTgt spid="22">
                                            <p:txEl>
                                              <p:pRg st="0" end="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23">
                                            <p:txEl>
                                              <p:pRg st="0" end="0"/>
                                            </p:txEl>
                                          </p:spTgt>
                                        </p:tgtEl>
                                        <p:attrNameLst>
                                          <p:attrName>style.visibility</p:attrName>
                                        </p:attrNameLst>
                                      </p:cBhvr>
                                      <p:to>
                                        <p:strVal val="visible"/>
                                      </p:to>
                                    </p:set>
                                    <p:animEffect transition="in" filter="blinds(horizontal)">
                                      <p:cBhvr>
                                        <p:cTn id="101" dur="500"/>
                                        <p:tgtEl>
                                          <p:spTgt spid="23">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24">
                                            <p:txEl>
                                              <p:pRg st="0" end="0"/>
                                            </p:txEl>
                                          </p:spTgt>
                                        </p:tgtEl>
                                        <p:attrNameLst>
                                          <p:attrName>style.visibility</p:attrName>
                                        </p:attrNameLst>
                                      </p:cBhvr>
                                      <p:to>
                                        <p:strVal val="visible"/>
                                      </p:to>
                                    </p:set>
                                    <p:animEffect transition="in" filter="blinds(horizontal)">
                                      <p:cBhvr>
                                        <p:cTn id="106" dur="500"/>
                                        <p:tgtEl>
                                          <p:spTgt spid="24">
                                            <p:txEl>
                                              <p:pRg st="0" end="0"/>
                                            </p:txEl>
                                          </p:spTgt>
                                        </p:tgtEl>
                                      </p:cBhvr>
                                    </p:animEffect>
                                  </p:childTnLst>
                                </p:cTn>
                              </p:par>
                              <p:par>
                                <p:cTn id="107" presetID="3" presetClass="entr" presetSubtype="10" fill="hold" nodeType="withEffect">
                                  <p:stCondLst>
                                    <p:cond delay="0"/>
                                  </p:stCondLst>
                                  <p:childTnLst>
                                    <p:set>
                                      <p:cBhvr>
                                        <p:cTn id="108" dur="1" fill="hold">
                                          <p:stCondLst>
                                            <p:cond delay="0"/>
                                          </p:stCondLst>
                                        </p:cTn>
                                        <p:tgtEl>
                                          <p:spTgt spid="24">
                                            <p:txEl>
                                              <p:pRg st="1" end="1"/>
                                            </p:txEl>
                                          </p:spTgt>
                                        </p:tgtEl>
                                        <p:attrNameLst>
                                          <p:attrName>style.visibility</p:attrName>
                                        </p:attrNameLst>
                                      </p:cBhvr>
                                      <p:to>
                                        <p:strVal val="visible"/>
                                      </p:to>
                                    </p:set>
                                    <p:animEffect transition="in" filter="blinds(horizontal)">
                                      <p:cBhvr>
                                        <p:cTn id="109" dur="500"/>
                                        <p:tgtEl>
                                          <p:spTgt spid="24">
                                            <p:txEl>
                                              <p:pRg st="1" end="1"/>
                                            </p:txEl>
                                          </p:spTgt>
                                        </p:tgtEl>
                                      </p:cBhvr>
                                    </p:animEffect>
                                  </p:childTnLst>
                                </p:cTn>
                              </p:par>
                              <p:par>
                                <p:cTn id="110" presetID="3" presetClass="entr" presetSubtype="10" fill="hold" nodeType="withEffect">
                                  <p:stCondLst>
                                    <p:cond delay="0"/>
                                  </p:stCondLst>
                                  <p:childTnLst>
                                    <p:set>
                                      <p:cBhvr>
                                        <p:cTn id="111" dur="1" fill="hold">
                                          <p:stCondLst>
                                            <p:cond delay="0"/>
                                          </p:stCondLst>
                                        </p:cTn>
                                        <p:tgtEl>
                                          <p:spTgt spid="24">
                                            <p:txEl>
                                              <p:pRg st="2" end="2"/>
                                            </p:txEl>
                                          </p:spTgt>
                                        </p:tgtEl>
                                        <p:attrNameLst>
                                          <p:attrName>style.visibility</p:attrName>
                                        </p:attrNameLst>
                                      </p:cBhvr>
                                      <p:to>
                                        <p:strVal val="visible"/>
                                      </p:to>
                                    </p:set>
                                    <p:animEffect transition="in" filter="blinds(horizontal)">
                                      <p:cBhvr>
                                        <p:cTn id="112" dur="500"/>
                                        <p:tgtEl>
                                          <p:spTgt spid="24">
                                            <p:txEl>
                                              <p:pRg st="2" end="2"/>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25"/>
                                        </p:tgtEl>
                                        <p:attrNameLst>
                                          <p:attrName>style.visibility</p:attrName>
                                        </p:attrNameLst>
                                      </p:cBhvr>
                                      <p:to>
                                        <p:strVal val="visible"/>
                                      </p:to>
                                    </p:set>
                                    <p:animEffect transition="in" filter="blinds(horizontal)">
                                      <p:cBhvr>
                                        <p:cTn id="117" dur="500"/>
                                        <p:tgtEl>
                                          <p:spTgt spid="25"/>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26">
                                            <p:txEl>
                                              <p:pRg st="0" end="0"/>
                                            </p:txEl>
                                          </p:spTgt>
                                        </p:tgtEl>
                                        <p:attrNameLst>
                                          <p:attrName>style.visibility</p:attrName>
                                        </p:attrNameLst>
                                      </p:cBhvr>
                                      <p:to>
                                        <p:strVal val="visible"/>
                                      </p:to>
                                    </p:set>
                                    <p:animEffect transition="in" filter="blinds(horizontal)">
                                      <p:cBhvr>
                                        <p:cTn id="12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2.3</a:t>
            </a:r>
            <a:r>
              <a:rPr lang="zh-CN" altLang="en-US" dirty="0"/>
              <a:t>资本主义工商</a:t>
            </a:r>
            <a:r>
              <a:rPr lang="en-US" altLang="zh-CN" dirty="0">
                <a:sym typeface="+mn-ea"/>
              </a:rPr>
              <a:t>业的社会主义改造</a:t>
            </a:r>
            <a:endParaRPr lang="en-US" altLang="zh-CN" dirty="0"/>
          </a:p>
        </p:txBody>
      </p:sp>
      <p:sp>
        <p:nvSpPr>
          <p:cNvPr id="6" name="文本框 5"/>
          <p:cNvSpPr txBox="1"/>
          <p:nvPr/>
        </p:nvSpPr>
        <p:spPr>
          <a:xfrm>
            <a:off x="1265555" y="1329055"/>
            <a:ext cx="9230360" cy="607695"/>
          </a:xfrm>
          <a:prstGeom prst="rect">
            <a:avLst/>
          </a:prstGeom>
          <a:noFill/>
        </p:spPr>
        <p:txBody>
          <a:bodyPr wrap="square" rtlCol="0">
            <a:spAutoFit/>
          </a:bodyPr>
          <a:lstStyle/>
          <a:p>
            <a:pPr>
              <a:lnSpc>
                <a:spcPct val="140000"/>
              </a:lnSpc>
            </a:pPr>
            <a:r>
              <a:rPr lang="en-US" altLang="zh-CN" sz="2400" dirty="0">
                <a:sym typeface="+mn-ea"/>
              </a:rPr>
              <a:t>   </a:t>
            </a:r>
            <a:r>
              <a:rPr sz="2400" dirty="0">
                <a:solidFill>
                  <a:schemeClr val="tx2"/>
                </a:solidFill>
                <a:sym typeface="+mn-ea"/>
              </a:rPr>
              <a:t>第二个特点，采取从低级到高级的国家资本主义的过渡形式</a:t>
            </a:r>
            <a:endParaRPr sz="2400" dirty="0">
              <a:solidFill>
                <a:schemeClr val="tx2"/>
              </a:solidFill>
              <a:sym typeface="+mn-ea"/>
            </a:endParaRPr>
          </a:p>
        </p:txBody>
      </p:sp>
      <p:sp>
        <p:nvSpPr>
          <p:cNvPr id="2" name="文本框 1"/>
          <p:cNvSpPr txBox="1"/>
          <p:nvPr/>
        </p:nvSpPr>
        <p:spPr>
          <a:xfrm>
            <a:off x="1265555" y="1936750"/>
            <a:ext cx="4028440" cy="607695"/>
          </a:xfrm>
          <a:prstGeom prst="rect">
            <a:avLst/>
          </a:prstGeom>
          <a:noFill/>
        </p:spPr>
        <p:txBody>
          <a:bodyPr wrap="square" rtlCol="0">
            <a:spAutoFit/>
          </a:bodyPr>
          <a:lstStyle/>
          <a:p>
            <a:pPr>
              <a:lnSpc>
                <a:spcPct val="140000"/>
              </a:lnSpc>
            </a:pPr>
            <a:r>
              <a:rPr lang="en-US" altLang="zh-CN" sz="2400" dirty="0">
                <a:sym typeface="+mn-ea"/>
              </a:rPr>
              <a:t>   </a:t>
            </a:r>
            <a:r>
              <a:rPr sz="2400" dirty="0">
                <a:solidFill>
                  <a:schemeClr val="tx2"/>
                </a:solidFill>
                <a:sym typeface="+mn-ea"/>
              </a:rPr>
              <a:t>什么是国家资本主义？</a:t>
            </a:r>
            <a:endParaRPr sz="2400" dirty="0">
              <a:solidFill>
                <a:schemeClr val="tx2"/>
              </a:solidFill>
              <a:sym typeface="+mn-ea"/>
            </a:endParaRPr>
          </a:p>
        </p:txBody>
      </p:sp>
      <p:pic>
        <p:nvPicPr>
          <p:cNvPr id="3" name="图片 2" descr="毛泽东"/>
          <p:cNvPicPr>
            <a:picLocks noChangeAspect="1"/>
          </p:cNvPicPr>
          <p:nvPr/>
        </p:nvPicPr>
        <p:blipFill>
          <a:blip r:embed="rId1"/>
          <a:stretch>
            <a:fillRect/>
          </a:stretch>
        </p:blipFill>
        <p:spPr>
          <a:xfrm>
            <a:off x="1459230" y="2988945"/>
            <a:ext cx="1795780" cy="2399030"/>
          </a:xfrm>
          <a:prstGeom prst="rect">
            <a:avLst/>
          </a:prstGeom>
        </p:spPr>
      </p:pic>
      <p:sp>
        <p:nvSpPr>
          <p:cNvPr id="5" name="文本框 4"/>
          <p:cNvSpPr txBox="1"/>
          <p:nvPr/>
        </p:nvSpPr>
        <p:spPr>
          <a:xfrm>
            <a:off x="3677285" y="2806700"/>
            <a:ext cx="7700645" cy="3107690"/>
          </a:xfrm>
          <a:prstGeom prst="rect">
            <a:avLst/>
          </a:prstGeom>
          <a:noFill/>
        </p:spPr>
        <p:txBody>
          <a:bodyPr wrap="square" rtlCol="0">
            <a:spAutoFit/>
          </a:bodyPr>
          <a:lstStyle/>
          <a:p>
            <a:pPr>
              <a:lnSpc>
                <a:spcPct val="140000"/>
              </a:lnSpc>
            </a:pPr>
            <a:r>
              <a:rPr lang="en-US" sz="2000" dirty="0">
                <a:solidFill>
                  <a:schemeClr val="tx2"/>
                </a:solidFill>
                <a:sym typeface="+mn-ea"/>
              </a:rPr>
              <a:t>    </a:t>
            </a:r>
            <a:r>
              <a:rPr sz="2000" dirty="0">
                <a:solidFill>
                  <a:schemeClr val="tx2"/>
                </a:solidFill>
                <a:sym typeface="+mn-ea"/>
              </a:rPr>
              <a:t>中国现在的资本主义经济，其绝大部分是在人民政府管理之下的，用各种形式和国营社会主义经济联系着的，并受工人监督的资本主义经济。这种资本主义经济，已经不是普通的资本主义经济，而是一种特殊的资本主义经济，即新式的国家资本主义经济，它主要地不是为了资本家的利润而存在，而是为了供应人民和国家的需要而存在</a:t>
            </a:r>
            <a:r>
              <a:rPr lang="zh-CN" sz="2000" dirty="0">
                <a:solidFill>
                  <a:schemeClr val="tx2"/>
                </a:solidFill>
                <a:ea typeface="宋体" panose="02010600030101010101" pitchFamily="2" charset="-122"/>
                <a:sym typeface="+mn-ea"/>
              </a:rPr>
              <a:t>。</a:t>
            </a:r>
            <a:r>
              <a:rPr sz="2000" dirty="0">
                <a:solidFill>
                  <a:schemeClr val="tx2"/>
                </a:solidFill>
                <a:sym typeface="+mn-ea"/>
              </a:rPr>
              <a:t>因此，这种新式国家资本主义经济是带着很大的社会主义性质的，是对工人和国家有利的。</a:t>
            </a:r>
            <a:endParaRPr sz="2000" dirty="0">
              <a:solidFill>
                <a:schemeClr val="tx2"/>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linds(horizontal)">
                                      <p:cBhvr>
                                        <p:cTn id="17" dur="500"/>
                                        <p:tgtEl>
                                          <p:spTgt spid="5">
                                            <p:txEl>
                                              <p:pRg st="0" end="0"/>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2.3</a:t>
            </a:r>
            <a:r>
              <a:rPr lang="zh-CN" altLang="en-US" dirty="0"/>
              <a:t>资本主义工商</a:t>
            </a:r>
            <a:r>
              <a:rPr lang="en-US" altLang="zh-CN" dirty="0">
                <a:sym typeface="+mn-ea"/>
              </a:rPr>
              <a:t>业的社会主义改造</a:t>
            </a:r>
            <a:endParaRPr lang="en-US" altLang="zh-CN" dirty="0"/>
          </a:p>
        </p:txBody>
      </p:sp>
      <p:sp>
        <p:nvSpPr>
          <p:cNvPr id="6" name="文本框 5"/>
          <p:cNvSpPr txBox="1"/>
          <p:nvPr/>
        </p:nvSpPr>
        <p:spPr>
          <a:xfrm>
            <a:off x="1265555" y="1329055"/>
            <a:ext cx="9230360" cy="607695"/>
          </a:xfrm>
          <a:prstGeom prst="rect">
            <a:avLst/>
          </a:prstGeom>
          <a:noFill/>
        </p:spPr>
        <p:txBody>
          <a:bodyPr wrap="square" rtlCol="0">
            <a:spAutoFit/>
          </a:bodyPr>
          <a:lstStyle/>
          <a:p>
            <a:pPr>
              <a:lnSpc>
                <a:spcPct val="140000"/>
              </a:lnSpc>
            </a:pPr>
            <a:r>
              <a:rPr lang="en-US" altLang="zh-CN" sz="2400" dirty="0">
                <a:sym typeface="+mn-ea"/>
              </a:rPr>
              <a:t>   </a:t>
            </a:r>
            <a:r>
              <a:rPr sz="2400" dirty="0">
                <a:solidFill>
                  <a:schemeClr val="tx2"/>
                </a:solidFill>
                <a:sym typeface="+mn-ea"/>
              </a:rPr>
              <a:t>我们采取的从低级到高级的过渡形式大体经历了如下三步：</a:t>
            </a:r>
            <a:endParaRPr sz="2400" dirty="0">
              <a:solidFill>
                <a:schemeClr val="tx2"/>
              </a:solidFill>
              <a:sym typeface="+mn-ea"/>
            </a:endParaRPr>
          </a:p>
        </p:txBody>
      </p:sp>
      <p:sp>
        <p:nvSpPr>
          <p:cNvPr id="2" name="文本框 1"/>
          <p:cNvSpPr txBox="1"/>
          <p:nvPr/>
        </p:nvSpPr>
        <p:spPr>
          <a:xfrm>
            <a:off x="1265555" y="1936750"/>
            <a:ext cx="8080375" cy="607695"/>
          </a:xfrm>
          <a:prstGeom prst="rect">
            <a:avLst/>
          </a:prstGeom>
          <a:noFill/>
        </p:spPr>
        <p:txBody>
          <a:bodyPr wrap="square" rtlCol="0">
            <a:spAutoFit/>
          </a:bodyPr>
          <a:lstStyle/>
          <a:p>
            <a:pPr>
              <a:lnSpc>
                <a:spcPct val="140000"/>
              </a:lnSpc>
            </a:pPr>
            <a:r>
              <a:rPr lang="en-US" altLang="zh-CN" sz="2400" dirty="0">
                <a:sym typeface="+mn-ea"/>
              </a:rPr>
              <a:t>   </a:t>
            </a:r>
            <a:r>
              <a:rPr sz="2400" dirty="0">
                <a:solidFill>
                  <a:schemeClr val="tx2"/>
                </a:solidFill>
                <a:sym typeface="+mn-ea"/>
              </a:rPr>
              <a:t>第一步</a:t>
            </a:r>
            <a:r>
              <a:rPr lang="zh-CN" sz="2400" dirty="0">
                <a:solidFill>
                  <a:schemeClr val="tx2"/>
                </a:solidFill>
                <a:ea typeface="宋体" panose="02010600030101010101" pitchFamily="2" charset="-122"/>
                <a:sym typeface="+mn-ea"/>
              </a:rPr>
              <a:t>，</a:t>
            </a:r>
            <a:r>
              <a:rPr sz="2400" dirty="0">
                <a:solidFill>
                  <a:schemeClr val="tx2"/>
                </a:solidFill>
                <a:sym typeface="+mn-ea"/>
              </a:rPr>
              <a:t>主要实行初级形式的国家资本主义</a:t>
            </a:r>
            <a:r>
              <a:rPr lang="zh-CN" sz="2400" dirty="0">
                <a:solidFill>
                  <a:schemeClr val="tx2"/>
                </a:solidFill>
                <a:ea typeface="宋体" panose="02010600030101010101" pitchFamily="2" charset="-122"/>
                <a:sym typeface="+mn-ea"/>
              </a:rPr>
              <a:t>。</a:t>
            </a:r>
            <a:endParaRPr lang="zh-CN" sz="2400" dirty="0">
              <a:solidFill>
                <a:schemeClr val="tx2"/>
              </a:solidFill>
              <a:ea typeface="宋体" panose="02010600030101010101" pitchFamily="2" charset="-122"/>
              <a:sym typeface="+mn-ea"/>
            </a:endParaRPr>
          </a:p>
        </p:txBody>
      </p:sp>
      <p:sp>
        <p:nvSpPr>
          <p:cNvPr id="5" name="文本框 4"/>
          <p:cNvSpPr txBox="1"/>
          <p:nvPr/>
        </p:nvSpPr>
        <p:spPr>
          <a:xfrm>
            <a:off x="1089660" y="3333115"/>
            <a:ext cx="1885950" cy="2245360"/>
          </a:xfrm>
          <a:prstGeom prst="rect">
            <a:avLst/>
          </a:prstGeom>
          <a:noFill/>
        </p:spPr>
        <p:txBody>
          <a:bodyPr wrap="square" rtlCol="0">
            <a:spAutoFit/>
          </a:bodyPr>
          <a:lstStyle/>
          <a:p>
            <a:pPr>
              <a:lnSpc>
                <a:spcPct val="140000"/>
              </a:lnSpc>
            </a:pPr>
            <a:r>
              <a:rPr sz="2000" dirty="0">
                <a:solidFill>
                  <a:schemeClr val="tx2"/>
                </a:solidFill>
                <a:sym typeface="+mn-ea"/>
              </a:rPr>
              <a:t>委托加工</a:t>
            </a:r>
            <a:endParaRPr sz="2000" dirty="0">
              <a:solidFill>
                <a:schemeClr val="tx2"/>
              </a:solidFill>
              <a:sym typeface="+mn-ea"/>
            </a:endParaRPr>
          </a:p>
          <a:p>
            <a:pPr>
              <a:lnSpc>
                <a:spcPct val="140000"/>
              </a:lnSpc>
            </a:pPr>
            <a:r>
              <a:rPr sz="2000" dirty="0">
                <a:solidFill>
                  <a:schemeClr val="tx2"/>
                </a:solidFill>
                <a:sym typeface="+mn-ea"/>
              </a:rPr>
              <a:t>计划订货</a:t>
            </a:r>
            <a:endParaRPr sz="2000" dirty="0">
              <a:solidFill>
                <a:schemeClr val="tx2"/>
              </a:solidFill>
              <a:sym typeface="+mn-ea"/>
            </a:endParaRPr>
          </a:p>
          <a:p>
            <a:pPr>
              <a:lnSpc>
                <a:spcPct val="140000"/>
              </a:lnSpc>
            </a:pPr>
            <a:r>
              <a:rPr sz="2000" dirty="0">
                <a:solidFill>
                  <a:schemeClr val="tx2"/>
                </a:solidFill>
                <a:sym typeface="+mn-ea"/>
              </a:rPr>
              <a:t>统购包销</a:t>
            </a:r>
            <a:endParaRPr sz="2000" dirty="0">
              <a:solidFill>
                <a:schemeClr val="tx2"/>
              </a:solidFill>
              <a:sym typeface="+mn-ea"/>
            </a:endParaRPr>
          </a:p>
          <a:p>
            <a:pPr>
              <a:lnSpc>
                <a:spcPct val="140000"/>
              </a:lnSpc>
            </a:pPr>
            <a:r>
              <a:rPr sz="2000" dirty="0">
                <a:solidFill>
                  <a:schemeClr val="tx2"/>
                </a:solidFill>
                <a:sym typeface="+mn-ea"/>
              </a:rPr>
              <a:t>委托经销</a:t>
            </a:r>
            <a:endParaRPr sz="2000" dirty="0">
              <a:solidFill>
                <a:schemeClr val="tx2"/>
              </a:solidFill>
              <a:sym typeface="+mn-ea"/>
            </a:endParaRPr>
          </a:p>
          <a:p>
            <a:pPr>
              <a:lnSpc>
                <a:spcPct val="140000"/>
              </a:lnSpc>
            </a:pPr>
            <a:r>
              <a:rPr sz="2000" dirty="0">
                <a:solidFill>
                  <a:schemeClr val="tx2"/>
                </a:solidFill>
                <a:sym typeface="+mn-ea"/>
              </a:rPr>
              <a:t>代销等形式</a:t>
            </a:r>
            <a:endParaRPr sz="2000" dirty="0">
              <a:solidFill>
                <a:schemeClr val="tx2"/>
              </a:solidFill>
              <a:sym typeface="+mn-ea"/>
            </a:endParaRPr>
          </a:p>
        </p:txBody>
      </p:sp>
      <p:sp>
        <p:nvSpPr>
          <p:cNvPr id="7" name="右大括号 6"/>
          <p:cNvSpPr/>
          <p:nvPr/>
        </p:nvSpPr>
        <p:spPr>
          <a:xfrm>
            <a:off x="2585720" y="3552190"/>
            <a:ext cx="76200" cy="1831975"/>
          </a:xfrm>
          <a:prstGeom prst="rightBrace">
            <a:avLst/>
          </a:prstGeom>
          <a:ln w="28575">
            <a:solidFill>
              <a:srgbClr val="D13D55"/>
            </a:solidFill>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cxnSp>
        <p:nvCxnSpPr>
          <p:cNvPr id="25" name="直接箭头连接符 24"/>
          <p:cNvCxnSpPr/>
          <p:nvPr/>
        </p:nvCxnSpPr>
        <p:spPr>
          <a:xfrm flipV="1">
            <a:off x="2661920" y="4450715"/>
            <a:ext cx="691515" cy="952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353435" y="4194175"/>
            <a:ext cx="1885950" cy="521970"/>
          </a:xfrm>
          <a:prstGeom prst="rect">
            <a:avLst/>
          </a:prstGeom>
          <a:noFill/>
        </p:spPr>
        <p:txBody>
          <a:bodyPr wrap="square" rtlCol="0">
            <a:spAutoFit/>
          </a:bodyPr>
          <a:lstStyle/>
          <a:p>
            <a:pPr>
              <a:lnSpc>
                <a:spcPct val="140000"/>
              </a:lnSpc>
            </a:pPr>
            <a:r>
              <a:rPr lang="en-US" sz="2000" dirty="0">
                <a:solidFill>
                  <a:schemeClr val="tx2"/>
                </a:solidFill>
                <a:sym typeface="+mn-ea"/>
              </a:rPr>
              <a:t>“</a:t>
            </a:r>
            <a:r>
              <a:rPr lang="zh-CN" altLang="en-US" sz="2000" dirty="0">
                <a:solidFill>
                  <a:schemeClr val="tx2"/>
                </a:solidFill>
                <a:ea typeface="宋体" panose="02010600030101010101" pitchFamily="2" charset="-122"/>
                <a:sym typeface="+mn-ea"/>
              </a:rPr>
              <a:t>四马分肥</a:t>
            </a:r>
            <a:r>
              <a:rPr lang="en-US" sz="2000" dirty="0">
                <a:solidFill>
                  <a:schemeClr val="tx2"/>
                </a:solidFill>
                <a:sym typeface="+mn-ea"/>
              </a:rPr>
              <a:t>”</a:t>
            </a:r>
            <a:endParaRPr lang="zh-CN" altLang="en-US" sz="2000" dirty="0">
              <a:solidFill>
                <a:schemeClr val="tx2"/>
              </a:solidFill>
              <a:ea typeface="宋体" panose="02010600030101010101" pitchFamily="2" charset="-122"/>
              <a:sym typeface="+mn-ea"/>
            </a:endParaRPr>
          </a:p>
        </p:txBody>
      </p:sp>
      <p:cxnSp>
        <p:nvCxnSpPr>
          <p:cNvPr id="9" name="直接箭头连接符 8"/>
          <p:cNvCxnSpPr/>
          <p:nvPr/>
        </p:nvCxnSpPr>
        <p:spPr>
          <a:xfrm flipV="1">
            <a:off x="4742815" y="4463415"/>
            <a:ext cx="691515" cy="952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520055" y="3978275"/>
            <a:ext cx="1885950" cy="953135"/>
          </a:xfrm>
          <a:prstGeom prst="rect">
            <a:avLst/>
          </a:prstGeom>
          <a:noFill/>
        </p:spPr>
        <p:txBody>
          <a:bodyPr wrap="square" rtlCol="0">
            <a:spAutoFit/>
          </a:bodyPr>
          <a:lstStyle/>
          <a:p>
            <a:pPr>
              <a:lnSpc>
                <a:spcPct val="140000"/>
              </a:lnSpc>
            </a:pPr>
            <a:r>
              <a:rPr sz="2000" dirty="0">
                <a:solidFill>
                  <a:schemeClr val="tx2"/>
                </a:solidFill>
                <a:sym typeface="+mn-ea"/>
              </a:rPr>
              <a:t>国家资本主义企业的利润</a:t>
            </a:r>
            <a:endParaRPr sz="2000" dirty="0">
              <a:solidFill>
                <a:schemeClr val="tx2"/>
              </a:solidFill>
              <a:sym typeface="+mn-ea"/>
            </a:endParaRPr>
          </a:p>
        </p:txBody>
      </p:sp>
      <p:cxnSp>
        <p:nvCxnSpPr>
          <p:cNvPr id="11" name="直接箭头连接符 10"/>
          <p:cNvCxnSpPr/>
          <p:nvPr/>
        </p:nvCxnSpPr>
        <p:spPr>
          <a:xfrm flipV="1">
            <a:off x="7203440" y="4463415"/>
            <a:ext cx="691515" cy="952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341995" y="3547110"/>
            <a:ext cx="2559685" cy="1814830"/>
          </a:xfrm>
          <a:prstGeom prst="rect">
            <a:avLst/>
          </a:prstGeom>
          <a:noFill/>
        </p:spPr>
        <p:txBody>
          <a:bodyPr wrap="square" rtlCol="0">
            <a:spAutoFit/>
          </a:bodyPr>
          <a:lstStyle/>
          <a:p>
            <a:pPr>
              <a:lnSpc>
                <a:spcPct val="140000"/>
              </a:lnSpc>
            </a:pPr>
            <a:r>
              <a:rPr sz="2000" dirty="0">
                <a:solidFill>
                  <a:schemeClr val="tx2"/>
                </a:solidFill>
                <a:sym typeface="+mn-ea"/>
              </a:rPr>
              <a:t>国家所得税</a:t>
            </a:r>
            <a:endParaRPr sz="2000" dirty="0">
              <a:solidFill>
                <a:schemeClr val="tx2"/>
              </a:solidFill>
              <a:sym typeface="+mn-ea"/>
            </a:endParaRPr>
          </a:p>
          <a:p>
            <a:pPr>
              <a:lnSpc>
                <a:spcPct val="140000"/>
              </a:lnSpc>
            </a:pPr>
            <a:r>
              <a:rPr sz="2000" dirty="0">
                <a:solidFill>
                  <a:schemeClr val="tx2"/>
                </a:solidFill>
                <a:sym typeface="+mn-ea"/>
              </a:rPr>
              <a:t>企业公积金</a:t>
            </a:r>
            <a:endParaRPr sz="2000" dirty="0">
              <a:solidFill>
                <a:schemeClr val="tx2"/>
              </a:solidFill>
              <a:sym typeface="+mn-ea"/>
            </a:endParaRPr>
          </a:p>
          <a:p>
            <a:pPr>
              <a:lnSpc>
                <a:spcPct val="140000"/>
              </a:lnSpc>
            </a:pPr>
            <a:r>
              <a:rPr sz="2000" dirty="0">
                <a:solidFill>
                  <a:schemeClr val="tx2"/>
                </a:solidFill>
                <a:sym typeface="+mn-ea"/>
              </a:rPr>
              <a:t>工人福利费</a:t>
            </a:r>
            <a:endParaRPr sz="2000" dirty="0">
              <a:solidFill>
                <a:schemeClr val="tx2"/>
              </a:solidFill>
              <a:sym typeface="+mn-ea"/>
            </a:endParaRPr>
          </a:p>
          <a:p>
            <a:pPr>
              <a:lnSpc>
                <a:spcPct val="140000"/>
              </a:lnSpc>
            </a:pPr>
            <a:r>
              <a:rPr sz="2000" dirty="0">
                <a:solidFill>
                  <a:schemeClr val="tx2"/>
                </a:solidFill>
                <a:sym typeface="+mn-ea"/>
              </a:rPr>
              <a:t>资方红利</a:t>
            </a:r>
            <a:r>
              <a:rPr lang="zh-CN" sz="1600" dirty="0">
                <a:solidFill>
                  <a:schemeClr val="tx2"/>
                </a:solidFill>
                <a:ea typeface="宋体" panose="02010600030101010101" pitchFamily="2" charset="-122"/>
                <a:sym typeface="+mn-ea"/>
              </a:rPr>
              <a:t>（</a:t>
            </a:r>
            <a:r>
              <a:rPr sz="1600" dirty="0">
                <a:solidFill>
                  <a:schemeClr val="tx2"/>
                </a:solidFill>
                <a:sym typeface="+mn-ea"/>
              </a:rPr>
              <a:t>占1/4</a:t>
            </a:r>
            <a:r>
              <a:rPr lang="zh-CN" sz="1600" dirty="0">
                <a:solidFill>
                  <a:schemeClr val="tx2"/>
                </a:solidFill>
                <a:ea typeface="宋体" panose="02010600030101010101" pitchFamily="2" charset="-122"/>
                <a:sym typeface="+mn-ea"/>
              </a:rPr>
              <a:t>）</a:t>
            </a:r>
            <a:endParaRPr sz="1600" dirty="0">
              <a:solidFill>
                <a:schemeClr val="tx2"/>
              </a:solidFill>
              <a:sym typeface="+mn-ea"/>
            </a:endParaRPr>
          </a:p>
        </p:txBody>
      </p:sp>
      <p:sp>
        <p:nvSpPr>
          <p:cNvPr id="13" name="左大括号 12"/>
          <p:cNvSpPr/>
          <p:nvPr/>
        </p:nvSpPr>
        <p:spPr>
          <a:xfrm>
            <a:off x="8079105" y="3765550"/>
            <a:ext cx="165735" cy="1489075"/>
          </a:xfrm>
          <a:prstGeom prst="leftBrace">
            <a:avLst/>
          </a:prstGeom>
          <a:ln w="31750">
            <a:solidFill>
              <a:srgbClr val="D13D55"/>
            </a:solidFill>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linds(horizont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blinds(horizontal)">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blinds(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blinds(horizontal)">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blinds(horizontal)">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linds(horizontal)">
                                      <p:cBhvr>
                                        <p:cTn id="42" dur="500"/>
                                        <p:tgtEl>
                                          <p:spTgt spid="2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blinds(horizontal)">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8">
                                            <p:txEl>
                                              <p:pRg st="0" end="0"/>
                                            </p:txEl>
                                          </p:spTgt>
                                        </p:tgtEl>
                                        <p:attrNameLst>
                                          <p:attrName>style.visibility</p:attrName>
                                        </p:attrNameLst>
                                      </p:cBhvr>
                                      <p:to>
                                        <p:strVal val="visible"/>
                                      </p:to>
                                    </p:set>
                                    <p:animEffect transition="in" filter="blinds(horizontal)">
                                      <p:cBhvr>
                                        <p:cTn id="50" dur="500"/>
                                        <p:tgtEl>
                                          <p:spTgt spid="8">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linds(horizontal)">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10">
                                            <p:txEl>
                                              <p:pRg st="0" end="0"/>
                                            </p:txEl>
                                          </p:spTgt>
                                        </p:tgtEl>
                                        <p:attrNameLst>
                                          <p:attrName>style.visibility</p:attrName>
                                        </p:attrNameLst>
                                      </p:cBhvr>
                                      <p:to>
                                        <p:strVal val="visible"/>
                                      </p:to>
                                    </p:set>
                                    <p:animEffect transition="in" filter="blinds(horizontal)">
                                      <p:cBhvr>
                                        <p:cTn id="60" dur="500"/>
                                        <p:tgtEl>
                                          <p:spTgt spid="10">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blinds(horizontal)">
                                      <p:cBhvr>
                                        <p:cTn id="65" dur="500"/>
                                        <p:tgtEl>
                                          <p:spTgt spid="11"/>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blinds(horizontal)">
                                      <p:cBhvr>
                                        <p:cTn id="68" dur="5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12">
                                            <p:txEl>
                                              <p:pRg st="0" end="0"/>
                                            </p:txEl>
                                          </p:spTgt>
                                        </p:tgtEl>
                                        <p:attrNameLst>
                                          <p:attrName>style.visibility</p:attrName>
                                        </p:attrNameLst>
                                      </p:cBhvr>
                                      <p:to>
                                        <p:strVal val="visible"/>
                                      </p:to>
                                    </p:set>
                                    <p:animEffect transition="in" filter="blinds(horizontal)">
                                      <p:cBhvr>
                                        <p:cTn id="73" dur="500"/>
                                        <p:tgtEl>
                                          <p:spTgt spid="12">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12">
                                            <p:txEl>
                                              <p:pRg st="1" end="1"/>
                                            </p:txEl>
                                          </p:spTgt>
                                        </p:tgtEl>
                                        <p:attrNameLst>
                                          <p:attrName>style.visibility</p:attrName>
                                        </p:attrNameLst>
                                      </p:cBhvr>
                                      <p:to>
                                        <p:strVal val="visible"/>
                                      </p:to>
                                    </p:set>
                                    <p:animEffect transition="in" filter="blinds(horizontal)">
                                      <p:cBhvr>
                                        <p:cTn id="78" dur="500"/>
                                        <p:tgtEl>
                                          <p:spTgt spid="12">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12">
                                            <p:txEl>
                                              <p:pRg st="2" end="2"/>
                                            </p:txEl>
                                          </p:spTgt>
                                        </p:tgtEl>
                                        <p:attrNameLst>
                                          <p:attrName>style.visibility</p:attrName>
                                        </p:attrNameLst>
                                      </p:cBhvr>
                                      <p:to>
                                        <p:strVal val="visible"/>
                                      </p:to>
                                    </p:set>
                                    <p:animEffect transition="in" filter="blinds(horizontal)">
                                      <p:cBhvr>
                                        <p:cTn id="83" dur="500"/>
                                        <p:tgtEl>
                                          <p:spTgt spid="12">
                                            <p:txEl>
                                              <p:pRg st="2" end="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12">
                                            <p:txEl>
                                              <p:pRg st="3" end="3"/>
                                            </p:txEl>
                                          </p:spTgt>
                                        </p:tgtEl>
                                        <p:attrNameLst>
                                          <p:attrName>style.visibility</p:attrName>
                                        </p:attrNameLst>
                                      </p:cBhvr>
                                      <p:to>
                                        <p:strVal val="visible"/>
                                      </p:to>
                                    </p:set>
                                    <p:animEffect transition="in" filter="blinds(horizontal)">
                                      <p:cBhvr>
                                        <p:cTn id="88"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2.3</a:t>
            </a:r>
            <a:r>
              <a:rPr lang="zh-CN" altLang="en-US" dirty="0"/>
              <a:t>资本主义工商</a:t>
            </a:r>
            <a:r>
              <a:rPr lang="en-US" altLang="zh-CN" dirty="0">
                <a:sym typeface="+mn-ea"/>
              </a:rPr>
              <a:t>业的社会主义改造</a:t>
            </a:r>
            <a:endParaRPr lang="en-US" altLang="zh-CN" dirty="0"/>
          </a:p>
        </p:txBody>
      </p:sp>
      <p:sp>
        <p:nvSpPr>
          <p:cNvPr id="6" name="文本框 5"/>
          <p:cNvSpPr txBox="1"/>
          <p:nvPr/>
        </p:nvSpPr>
        <p:spPr>
          <a:xfrm>
            <a:off x="1265555" y="1329055"/>
            <a:ext cx="9230360" cy="607695"/>
          </a:xfrm>
          <a:prstGeom prst="rect">
            <a:avLst/>
          </a:prstGeom>
          <a:noFill/>
        </p:spPr>
        <p:txBody>
          <a:bodyPr wrap="square" rtlCol="0">
            <a:spAutoFit/>
          </a:bodyPr>
          <a:lstStyle/>
          <a:p>
            <a:pPr>
              <a:lnSpc>
                <a:spcPct val="140000"/>
              </a:lnSpc>
            </a:pPr>
            <a:r>
              <a:rPr lang="en-US" altLang="zh-CN" sz="2400" dirty="0">
                <a:sym typeface="+mn-ea"/>
              </a:rPr>
              <a:t>   </a:t>
            </a:r>
            <a:r>
              <a:rPr sz="2400" dirty="0">
                <a:solidFill>
                  <a:schemeClr val="tx2"/>
                </a:solidFill>
                <a:sym typeface="+mn-ea"/>
              </a:rPr>
              <a:t>我们采取的从低级到高级的过渡形式大体经历了如下三步：</a:t>
            </a:r>
            <a:endParaRPr sz="2400" dirty="0">
              <a:solidFill>
                <a:schemeClr val="tx2"/>
              </a:solidFill>
              <a:sym typeface="+mn-ea"/>
            </a:endParaRPr>
          </a:p>
        </p:txBody>
      </p:sp>
      <p:sp>
        <p:nvSpPr>
          <p:cNvPr id="2" name="文本框 1"/>
          <p:cNvSpPr txBox="1"/>
          <p:nvPr/>
        </p:nvSpPr>
        <p:spPr>
          <a:xfrm>
            <a:off x="1265555" y="1936750"/>
            <a:ext cx="8080375" cy="607695"/>
          </a:xfrm>
          <a:prstGeom prst="rect">
            <a:avLst/>
          </a:prstGeom>
          <a:noFill/>
        </p:spPr>
        <p:txBody>
          <a:bodyPr wrap="square" rtlCol="0">
            <a:spAutoFit/>
          </a:bodyPr>
          <a:lstStyle/>
          <a:p>
            <a:pPr>
              <a:lnSpc>
                <a:spcPct val="140000"/>
              </a:lnSpc>
            </a:pPr>
            <a:r>
              <a:rPr lang="en-US" altLang="zh-CN" sz="2400" dirty="0">
                <a:sym typeface="+mn-ea"/>
              </a:rPr>
              <a:t>   </a:t>
            </a:r>
            <a:r>
              <a:rPr sz="2400" dirty="0">
                <a:solidFill>
                  <a:schemeClr val="tx2"/>
                </a:solidFill>
                <a:sym typeface="+mn-ea"/>
              </a:rPr>
              <a:t>第二步，主要实行个别企业的公私合营</a:t>
            </a:r>
            <a:r>
              <a:rPr lang="zh-CN" sz="2400" dirty="0">
                <a:solidFill>
                  <a:schemeClr val="tx2"/>
                </a:solidFill>
                <a:ea typeface="宋体" panose="02010600030101010101" pitchFamily="2" charset="-122"/>
                <a:sym typeface="+mn-ea"/>
              </a:rPr>
              <a:t>。</a:t>
            </a:r>
            <a:endParaRPr lang="zh-CN" sz="2400" dirty="0">
              <a:solidFill>
                <a:schemeClr val="tx2"/>
              </a:solidFill>
              <a:ea typeface="宋体" panose="02010600030101010101" pitchFamily="2" charset="-122"/>
              <a:sym typeface="+mn-ea"/>
            </a:endParaRPr>
          </a:p>
        </p:txBody>
      </p:sp>
      <p:sp>
        <p:nvSpPr>
          <p:cNvPr id="5" name="文本框 4"/>
          <p:cNvSpPr txBox="1"/>
          <p:nvPr/>
        </p:nvSpPr>
        <p:spPr>
          <a:xfrm>
            <a:off x="2179320" y="3547110"/>
            <a:ext cx="735965" cy="521970"/>
          </a:xfrm>
          <a:prstGeom prst="rect">
            <a:avLst/>
          </a:prstGeom>
          <a:noFill/>
        </p:spPr>
        <p:txBody>
          <a:bodyPr wrap="square" rtlCol="0">
            <a:spAutoFit/>
          </a:bodyPr>
          <a:lstStyle/>
          <a:p>
            <a:pPr>
              <a:lnSpc>
                <a:spcPct val="140000"/>
              </a:lnSpc>
            </a:pPr>
            <a:r>
              <a:rPr lang="zh-CN" sz="2000" dirty="0">
                <a:solidFill>
                  <a:schemeClr val="tx2"/>
                </a:solidFill>
                <a:ea typeface="宋体" panose="02010600030101010101" pitchFamily="2" charset="-122"/>
                <a:sym typeface="+mn-ea"/>
              </a:rPr>
              <a:t>国家</a:t>
            </a:r>
            <a:endParaRPr lang="zh-CN" sz="2000" dirty="0">
              <a:solidFill>
                <a:schemeClr val="tx2"/>
              </a:solidFill>
              <a:ea typeface="宋体" panose="02010600030101010101" pitchFamily="2" charset="-122"/>
              <a:sym typeface="+mn-ea"/>
            </a:endParaRPr>
          </a:p>
        </p:txBody>
      </p:sp>
      <p:cxnSp>
        <p:nvCxnSpPr>
          <p:cNvPr id="25" name="直接箭头连接符 24"/>
          <p:cNvCxnSpPr/>
          <p:nvPr/>
        </p:nvCxnSpPr>
        <p:spPr>
          <a:xfrm flipV="1">
            <a:off x="3242945" y="3911600"/>
            <a:ext cx="2607310" cy="2540"/>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009005" y="3651885"/>
            <a:ext cx="1885950" cy="521970"/>
          </a:xfrm>
          <a:prstGeom prst="rect">
            <a:avLst/>
          </a:prstGeom>
          <a:noFill/>
        </p:spPr>
        <p:txBody>
          <a:bodyPr wrap="square" rtlCol="0">
            <a:spAutoFit/>
          </a:bodyPr>
          <a:lstStyle/>
          <a:p>
            <a:pPr>
              <a:lnSpc>
                <a:spcPct val="140000"/>
              </a:lnSpc>
            </a:pPr>
            <a:r>
              <a:rPr lang="zh-CN" sz="2000" dirty="0">
                <a:solidFill>
                  <a:schemeClr val="tx2"/>
                </a:solidFill>
                <a:ea typeface="宋体" panose="02010600030101010101" pitchFamily="2" charset="-122"/>
                <a:sym typeface="+mn-ea"/>
              </a:rPr>
              <a:t>个别企业</a:t>
            </a:r>
            <a:endParaRPr lang="zh-CN" sz="2000" dirty="0">
              <a:solidFill>
                <a:schemeClr val="tx2"/>
              </a:solidFill>
              <a:ea typeface="宋体" panose="02010600030101010101" pitchFamily="2" charset="-122"/>
              <a:sym typeface="+mn-ea"/>
            </a:endParaRPr>
          </a:p>
        </p:txBody>
      </p:sp>
      <p:cxnSp>
        <p:nvCxnSpPr>
          <p:cNvPr id="11" name="直接箭头连接符 10"/>
          <p:cNvCxnSpPr/>
          <p:nvPr/>
        </p:nvCxnSpPr>
        <p:spPr>
          <a:xfrm flipH="1">
            <a:off x="6548755" y="4085590"/>
            <a:ext cx="6350" cy="73850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671820" y="4967605"/>
            <a:ext cx="2559685" cy="521970"/>
          </a:xfrm>
          <a:prstGeom prst="rect">
            <a:avLst/>
          </a:prstGeom>
          <a:noFill/>
        </p:spPr>
        <p:txBody>
          <a:bodyPr wrap="square" rtlCol="0">
            <a:spAutoFit/>
          </a:bodyPr>
          <a:lstStyle/>
          <a:p>
            <a:pPr>
              <a:lnSpc>
                <a:spcPct val="140000"/>
              </a:lnSpc>
            </a:pPr>
            <a:r>
              <a:rPr lang="zh-CN" sz="2000" dirty="0">
                <a:solidFill>
                  <a:schemeClr val="tx2"/>
                </a:solidFill>
                <a:ea typeface="宋体" panose="02010600030101010101" pitchFamily="2" charset="-122"/>
                <a:sym typeface="+mn-ea"/>
              </a:rPr>
              <a:t>半社会主义性质</a:t>
            </a:r>
            <a:endParaRPr lang="zh-CN" sz="2000" dirty="0">
              <a:solidFill>
                <a:schemeClr val="tx2"/>
              </a:solidFill>
              <a:ea typeface="宋体" panose="02010600030101010101" pitchFamily="2" charset="-122"/>
              <a:sym typeface="+mn-ea"/>
            </a:endParaRPr>
          </a:p>
        </p:txBody>
      </p:sp>
      <p:sp>
        <p:nvSpPr>
          <p:cNvPr id="3" name="文本框 2"/>
          <p:cNvSpPr txBox="1"/>
          <p:nvPr/>
        </p:nvSpPr>
        <p:spPr>
          <a:xfrm>
            <a:off x="3636010" y="3389630"/>
            <a:ext cx="1470025" cy="521970"/>
          </a:xfrm>
          <a:prstGeom prst="rect">
            <a:avLst/>
          </a:prstGeom>
          <a:noFill/>
        </p:spPr>
        <p:txBody>
          <a:bodyPr wrap="square" rtlCol="0">
            <a:spAutoFit/>
          </a:bodyPr>
          <a:lstStyle/>
          <a:p>
            <a:pPr>
              <a:lnSpc>
                <a:spcPct val="140000"/>
              </a:lnSpc>
            </a:pPr>
            <a:r>
              <a:rPr lang="zh-CN" sz="2000" dirty="0">
                <a:solidFill>
                  <a:schemeClr val="tx2"/>
                </a:solidFill>
                <a:ea typeface="宋体" panose="02010600030101010101" pitchFamily="2" charset="-122"/>
                <a:sym typeface="+mn-ea"/>
              </a:rPr>
              <a:t>按资入股</a:t>
            </a:r>
            <a:endParaRPr lang="zh-CN" sz="2000" dirty="0">
              <a:solidFill>
                <a:schemeClr val="tx2"/>
              </a:solidFill>
              <a:ea typeface="宋体" panose="02010600030101010101" pitchFamily="2" charset="-122"/>
              <a:sym typeface="+mn-ea"/>
            </a:endParaRPr>
          </a:p>
        </p:txBody>
      </p:sp>
      <p:sp>
        <p:nvSpPr>
          <p:cNvPr id="14" name="文本框 13"/>
          <p:cNvSpPr txBox="1"/>
          <p:nvPr/>
        </p:nvSpPr>
        <p:spPr>
          <a:xfrm>
            <a:off x="3636010" y="3950970"/>
            <a:ext cx="1250315" cy="521970"/>
          </a:xfrm>
          <a:prstGeom prst="rect">
            <a:avLst/>
          </a:prstGeom>
          <a:noFill/>
        </p:spPr>
        <p:txBody>
          <a:bodyPr wrap="square" rtlCol="0">
            <a:spAutoFit/>
          </a:bodyPr>
          <a:lstStyle/>
          <a:p>
            <a:pPr>
              <a:lnSpc>
                <a:spcPct val="140000"/>
              </a:lnSpc>
            </a:pPr>
            <a:r>
              <a:rPr lang="zh-CN" sz="2000" dirty="0">
                <a:solidFill>
                  <a:schemeClr val="tx2"/>
                </a:solidFill>
                <a:ea typeface="宋体" panose="02010600030101010101" pitchFamily="2" charset="-122"/>
                <a:sym typeface="+mn-ea"/>
              </a:rPr>
              <a:t>委派干部</a:t>
            </a:r>
            <a:endParaRPr lang="zh-CN" sz="20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linds(horizont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blinds(horizontal)">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blinds(horizontal)">
                                      <p:cBhvr>
                                        <p:cTn id="32" dur="5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blinds(horizontal)">
                                      <p:cBhvr>
                                        <p:cTn id="37" dur="500"/>
                                        <p:tgtEl>
                                          <p:spTgt spid="1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animEffect transition="in" filter="blinds(horizontal)">
                                      <p:cBhvr>
                                        <p:cTn id="4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2.3</a:t>
            </a:r>
            <a:r>
              <a:rPr lang="zh-CN" altLang="en-US" dirty="0"/>
              <a:t>资本主义工商</a:t>
            </a:r>
            <a:r>
              <a:rPr lang="en-US" altLang="zh-CN" dirty="0">
                <a:sym typeface="+mn-ea"/>
              </a:rPr>
              <a:t>业的社会主义改造</a:t>
            </a:r>
            <a:endParaRPr lang="en-US" altLang="zh-CN" dirty="0"/>
          </a:p>
        </p:txBody>
      </p:sp>
      <p:sp>
        <p:nvSpPr>
          <p:cNvPr id="6" name="文本框 5"/>
          <p:cNvSpPr txBox="1"/>
          <p:nvPr/>
        </p:nvSpPr>
        <p:spPr>
          <a:xfrm>
            <a:off x="1265555" y="1329055"/>
            <a:ext cx="9230360" cy="607695"/>
          </a:xfrm>
          <a:prstGeom prst="rect">
            <a:avLst/>
          </a:prstGeom>
          <a:noFill/>
        </p:spPr>
        <p:txBody>
          <a:bodyPr wrap="square" rtlCol="0">
            <a:spAutoFit/>
          </a:bodyPr>
          <a:lstStyle/>
          <a:p>
            <a:pPr>
              <a:lnSpc>
                <a:spcPct val="140000"/>
              </a:lnSpc>
            </a:pPr>
            <a:r>
              <a:rPr lang="en-US" altLang="zh-CN" sz="2400" dirty="0">
                <a:sym typeface="+mn-ea"/>
              </a:rPr>
              <a:t>   </a:t>
            </a:r>
            <a:r>
              <a:rPr sz="2400" dirty="0">
                <a:solidFill>
                  <a:schemeClr val="tx2"/>
                </a:solidFill>
                <a:sym typeface="+mn-ea"/>
              </a:rPr>
              <a:t>我们采取的从低级到高级的过渡形式大体经历了如下三步：</a:t>
            </a:r>
            <a:endParaRPr sz="2400" dirty="0">
              <a:solidFill>
                <a:schemeClr val="tx2"/>
              </a:solidFill>
              <a:sym typeface="+mn-ea"/>
            </a:endParaRPr>
          </a:p>
        </p:txBody>
      </p:sp>
      <p:sp>
        <p:nvSpPr>
          <p:cNvPr id="2" name="文本框 1"/>
          <p:cNvSpPr txBox="1"/>
          <p:nvPr/>
        </p:nvSpPr>
        <p:spPr>
          <a:xfrm>
            <a:off x="1265555" y="1936750"/>
            <a:ext cx="8080375" cy="607695"/>
          </a:xfrm>
          <a:prstGeom prst="rect">
            <a:avLst/>
          </a:prstGeom>
          <a:noFill/>
        </p:spPr>
        <p:txBody>
          <a:bodyPr wrap="square" rtlCol="0">
            <a:spAutoFit/>
          </a:bodyPr>
          <a:lstStyle/>
          <a:p>
            <a:pPr>
              <a:lnSpc>
                <a:spcPct val="140000"/>
              </a:lnSpc>
            </a:pPr>
            <a:r>
              <a:rPr lang="en-US" altLang="zh-CN" sz="2400" dirty="0">
                <a:sym typeface="+mn-ea"/>
              </a:rPr>
              <a:t>   </a:t>
            </a:r>
            <a:r>
              <a:rPr sz="2400" dirty="0">
                <a:solidFill>
                  <a:schemeClr val="tx2"/>
                </a:solidFill>
                <a:sym typeface="+mn-ea"/>
              </a:rPr>
              <a:t>第三步</a:t>
            </a:r>
            <a:r>
              <a:rPr lang="zh-CN" sz="2400" dirty="0">
                <a:solidFill>
                  <a:schemeClr val="tx2"/>
                </a:solidFill>
                <a:ea typeface="宋体" panose="02010600030101010101" pitchFamily="2" charset="-122"/>
                <a:sym typeface="+mn-ea"/>
              </a:rPr>
              <a:t>，</a:t>
            </a:r>
            <a:r>
              <a:rPr sz="2400" dirty="0">
                <a:solidFill>
                  <a:schemeClr val="tx2"/>
                </a:solidFill>
                <a:sym typeface="+mn-ea"/>
              </a:rPr>
              <a:t>实行全行业的公私合营</a:t>
            </a:r>
            <a:r>
              <a:rPr lang="zh-CN" sz="2400" dirty="0">
                <a:solidFill>
                  <a:schemeClr val="tx2"/>
                </a:solidFill>
                <a:ea typeface="宋体" panose="02010600030101010101" pitchFamily="2" charset="-122"/>
                <a:sym typeface="+mn-ea"/>
              </a:rPr>
              <a:t>。</a:t>
            </a:r>
            <a:endParaRPr lang="zh-CN" sz="2400" dirty="0">
              <a:solidFill>
                <a:schemeClr val="tx2"/>
              </a:solidFill>
              <a:ea typeface="宋体" panose="02010600030101010101" pitchFamily="2" charset="-122"/>
              <a:sym typeface="+mn-ea"/>
            </a:endParaRPr>
          </a:p>
        </p:txBody>
      </p:sp>
      <p:sp>
        <p:nvSpPr>
          <p:cNvPr id="5" name="文本框 4"/>
          <p:cNvSpPr txBox="1"/>
          <p:nvPr/>
        </p:nvSpPr>
        <p:spPr>
          <a:xfrm>
            <a:off x="2240915" y="3385820"/>
            <a:ext cx="735965" cy="521970"/>
          </a:xfrm>
          <a:prstGeom prst="rect">
            <a:avLst/>
          </a:prstGeom>
          <a:noFill/>
        </p:spPr>
        <p:txBody>
          <a:bodyPr wrap="square" rtlCol="0">
            <a:spAutoFit/>
          </a:bodyPr>
          <a:lstStyle/>
          <a:p>
            <a:pPr>
              <a:lnSpc>
                <a:spcPct val="140000"/>
              </a:lnSpc>
            </a:pPr>
            <a:r>
              <a:rPr lang="zh-CN" sz="2000" dirty="0">
                <a:solidFill>
                  <a:schemeClr val="tx2"/>
                </a:solidFill>
                <a:ea typeface="宋体" panose="02010600030101010101" pitchFamily="2" charset="-122"/>
                <a:sym typeface="+mn-ea"/>
              </a:rPr>
              <a:t>国家</a:t>
            </a:r>
            <a:endParaRPr lang="zh-CN" sz="2000" dirty="0">
              <a:solidFill>
                <a:schemeClr val="tx2"/>
              </a:solidFill>
              <a:ea typeface="宋体" panose="02010600030101010101" pitchFamily="2" charset="-122"/>
              <a:sym typeface="+mn-ea"/>
            </a:endParaRPr>
          </a:p>
        </p:txBody>
      </p:sp>
      <p:cxnSp>
        <p:nvCxnSpPr>
          <p:cNvPr id="25" name="直接箭头连接符 24"/>
          <p:cNvCxnSpPr/>
          <p:nvPr/>
        </p:nvCxnSpPr>
        <p:spPr>
          <a:xfrm flipV="1">
            <a:off x="3365500" y="3642360"/>
            <a:ext cx="3231515" cy="952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597015" y="3385820"/>
            <a:ext cx="1885950" cy="521970"/>
          </a:xfrm>
          <a:prstGeom prst="rect">
            <a:avLst/>
          </a:prstGeom>
          <a:noFill/>
        </p:spPr>
        <p:txBody>
          <a:bodyPr wrap="square" rtlCol="0">
            <a:spAutoFit/>
          </a:bodyPr>
          <a:lstStyle/>
          <a:p>
            <a:pPr>
              <a:lnSpc>
                <a:spcPct val="140000"/>
              </a:lnSpc>
            </a:pPr>
            <a:r>
              <a:rPr lang="zh-CN" sz="2000" dirty="0">
                <a:solidFill>
                  <a:schemeClr val="tx2"/>
                </a:solidFill>
                <a:ea typeface="宋体" panose="02010600030101010101" pitchFamily="2" charset="-122"/>
                <a:sym typeface="+mn-ea"/>
              </a:rPr>
              <a:t>合营企业</a:t>
            </a:r>
            <a:endParaRPr lang="zh-CN" sz="2000" dirty="0">
              <a:solidFill>
                <a:schemeClr val="tx2"/>
              </a:solidFill>
              <a:ea typeface="宋体" panose="02010600030101010101" pitchFamily="2" charset="-122"/>
              <a:sym typeface="+mn-ea"/>
            </a:endParaRPr>
          </a:p>
        </p:txBody>
      </p:sp>
      <p:cxnSp>
        <p:nvCxnSpPr>
          <p:cNvPr id="11" name="直接箭头连接符 10"/>
          <p:cNvCxnSpPr/>
          <p:nvPr/>
        </p:nvCxnSpPr>
        <p:spPr>
          <a:xfrm flipV="1">
            <a:off x="2602230" y="5258435"/>
            <a:ext cx="5353685" cy="10160"/>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560445" y="2821940"/>
            <a:ext cx="2548255" cy="829945"/>
          </a:xfrm>
          <a:prstGeom prst="rect">
            <a:avLst/>
          </a:prstGeom>
          <a:noFill/>
        </p:spPr>
        <p:txBody>
          <a:bodyPr wrap="square" rtlCol="0">
            <a:spAutoFit/>
          </a:bodyPr>
          <a:lstStyle/>
          <a:p>
            <a:pPr>
              <a:lnSpc>
                <a:spcPct val="120000"/>
              </a:lnSpc>
            </a:pPr>
            <a:r>
              <a:rPr lang="zh-CN" sz="2000" dirty="0">
                <a:solidFill>
                  <a:schemeClr val="tx2"/>
                </a:solidFill>
                <a:ea typeface="宋体" panose="02010600030101010101" pitchFamily="2" charset="-122"/>
                <a:sym typeface="+mn-ea"/>
              </a:rPr>
              <a:t>对合营企业进行清产核资、定股定息</a:t>
            </a:r>
            <a:endParaRPr lang="zh-CN" sz="2000" dirty="0">
              <a:solidFill>
                <a:schemeClr val="tx2"/>
              </a:solidFill>
              <a:ea typeface="宋体" panose="02010600030101010101" pitchFamily="2" charset="-122"/>
              <a:sym typeface="+mn-ea"/>
            </a:endParaRPr>
          </a:p>
        </p:txBody>
      </p:sp>
      <p:sp>
        <p:nvSpPr>
          <p:cNvPr id="14" name="文本框 13"/>
          <p:cNvSpPr txBox="1"/>
          <p:nvPr/>
        </p:nvSpPr>
        <p:spPr>
          <a:xfrm>
            <a:off x="3365500" y="3651885"/>
            <a:ext cx="3136265" cy="779780"/>
          </a:xfrm>
          <a:prstGeom prst="rect">
            <a:avLst/>
          </a:prstGeom>
          <a:noFill/>
        </p:spPr>
        <p:txBody>
          <a:bodyPr wrap="square" rtlCol="0">
            <a:spAutoFit/>
          </a:bodyPr>
          <a:lstStyle/>
          <a:p>
            <a:pPr>
              <a:lnSpc>
                <a:spcPct val="140000"/>
              </a:lnSpc>
            </a:pPr>
            <a:r>
              <a:rPr lang="zh-CN" sz="1600" dirty="0">
                <a:solidFill>
                  <a:schemeClr val="tx2"/>
                </a:solidFill>
                <a:ea typeface="宋体" panose="02010600030101010101" pitchFamily="2" charset="-122"/>
                <a:sym typeface="+mn-ea"/>
              </a:rPr>
              <a:t>委派人员负责企业的生产经营管理，统一调配企业的人、财、物</a:t>
            </a:r>
            <a:endParaRPr lang="zh-CN" sz="1600" dirty="0">
              <a:solidFill>
                <a:schemeClr val="tx2"/>
              </a:solidFill>
              <a:ea typeface="宋体" panose="02010600030101010101" pitchFamily="2" charset="-122"/>
              <a:sym typeface="+mn-ea"/>
            </a:endParaRPr>
          </a:p>
        </p:txBody>
      </p:sp>
      <p:cxnSp>
        <p:nvCxnSpPr>
          <p:cNvPr id="13" name="直接连接符 12"/>
          <p:cNvCxnSpPr/>
          <p:nvPr/>
        </p:nvCxnSpPr>
        <p:spPr>
          <a:xfrm>
            <a:off x="2602230" y="3907790"/>
            <a:ext cx="12700" cy="1358900"/>
          </a:xfrm>
          <a:prstGeom prst="line">
            <a:avLst/>
          </a:prstGeom>
          <a:ln w="50800">
            <a:solidFill>
              <a:srgbClr val="D13D55"/>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8187690" y="4916805"/>
            <a:ext cx="1885950" cy="521970"/>
          </a:xfrm>
          <a:prstGeom prst="rect">
            <a:avLst/>
          </a:prstGeom>
          <a:noFill/>
        </p:spPr>
        <p:txBody>
          <a:bodyPr wrap="square" rtlCol="0">
            <a:spAutoFit/>
          </a:bodyPr>
          <a:lstStyle/>
          <a:p>
            <a:pPr>
              <a:lnSpc>
                <a:spcPct val="140000"/>
              </a:lnSpc>
            </a:pPr>
            <a:r>
              <a:rPr lang="zh-CN" sz="2000" dirty="0">
                <a:solidFill>
                  <a:schemeClr val="tx2"/>
                </a:solidFill>
                <a:ea typeface="宋体" panose="02010600030101010101" pitchFamily="2" charset="-122"/>
                <a:sym typeface="+mn-ea"/>
              </a:rPr>
              <a:t>原工商业者</a:t>
            </a:r>
            <a:endParaRPr lang="zh-CN" sz="2000" dirty="0">
              <a:solidFill>
                <a:schemeClr val="tx2"/>
              </a:solidFill>
              <a:ea typeface="宋体" panose="02010600030101010101" pitchFamily="2" charset="-122"/>
              <a:sym typeface="+mn-ea"/>
            </a:endParaRPr>
          </a:p>
        </p:txBody>
      </p:sp>
      <p:sp>
        <p:nvSpPr>
          <p:cNvPr id="17" name="文本框 16"/>
          <p:cNvSpPr txBox="1"/>
          <p:nvPr/>
        </p:nvSpPr>
        <p:spPr>
          <a:xfrm>
            <a:off x="1550035" y="4326255"/>
            <a:ext cx="1052195" cy="521970"/>
          </a:xfrm>
          <a:prstGeom prst="rect">
            <a:avLst/>
          </a:prstGeom>
          <a:noFill/>
        </p:spPr>
        <p:txBody>
          <a:bodyPr wrap="square" rtlCol="0">
            <a:spAutoFit/>
          </a:bodyPr>
          <a:lstStyle/>
          <a:p>
            <a:pPr>
              <a:lnSpc>
                <a:spcPct val="140000"/>
              </a:lnSpc>
            </a:pPr>
            <a:r>
              <a:rPr lang="zh-CN" sz="2000" dirty="0">
                <a:solidFill>
                  <a:schemeClr val="tx2"/>
                </a:solidFill>
                <a:ea typeface="宋体" panose="02010600030101010101" pitchFamily="2" charset="-122"/>
                <a:sym typeface="+mn-ea"/>
              </a:rPr>
              <a:t>股份额</a:t>
            </a:r>
            <a:endParaRPr lang="zh-CN" sz="2000" dirty="0">
              <a:solidFill>
                <a:schemeClr val="tx2"/>
              </a:solidFill>
              <a:ea typeface="宋体" panose="02010600030101010101" pitchFamily="2" charset="-122"/>
              <a:sym typeface="+mn-ea"/>
            </a:endParaRPr>
          </a:p>
        </p:txBody>
      </p:sp>
      <p:sp>
        <p:nvSpPr>
          <p:cNvPr id="18" name="文本框 17"/>
          <p:cNvSpPr txBox="1"/>
          <p:nvPr/>
        </p:nvSpPr>
        <p:spPr>
          <a:xfrm>
            <a:off x="2756535" y="5258435"/>
            <a:ext cx="4751705" cy="460375"/>
          </a:xfrm>
          <a:prstGeom prst="rect">
            <a:avLst/>
          </a:prstGeom>
          <a:noFill/>
        </p:spPr>
        <p:txBody>
          <a:bodyPr wrap="square" rtlCol="0">
            <a:spAutoFit/>
          </a:bodyPr>
          <a:lstStyle/>
          <a:p>
            <a:pPr>
              <a:lnSpc>
                <a:spcPct val="120000"/>
              </a:lnSpc>
            </a:pPr>
            <a:r>
              <a:rPr lang="zh-CN" sz="2000" dirty="0">
                <a:solidFill>
                  <a:schemeClr val="tx2"/>
                </a:solidFill>
                <a:ea typeface="宋体" panose="02010600030101010101" pitchFamily="2" charset="-122"/>
                <a:sym typeface="+mn-ea"/>
              </a:rPr>
              <a:t>5%的定息，7年</a:t>
            </a:r>
            <a:r>
              <a:rPr lang="en-US" altLang="zh-CN" sz="2000" dirty="0">
                <a:solidFill>
                  <a:schemeClr val="tx2"/>
                </a:solidFill>
                <a:ea typeface="宋体" panose="02010600030101010101" pitchFamily="2" charset="-122"/>
                <a:sym typeface="+mn-ea"/>
              </a:rPr>
              <a:t>+</a:t>
            </a:r>
            <a:r>
              <a:rPr lang="zh-CN" sz="2000" dirty="0">
                <a:solidFill>
                  <a:schemeClr val="tx2"/>
                </a:solidFill>
                <a:ea typeface="宋体" panose="02010600030101010101" pitchFamily="2" charset="-122"/>
                <a:sym typeface="+mn-ea"/>
              </a:rPr>
              <a:t>3年，1956－1966年</a:t>
            </a:r>
            <a:endParaRPr lang="zh-CN" sz="2000" dirty="0">
              <a:solidFill>
                <a:schemeClr val="tx2"/>
              </a:solidFill>
              <a:ea typeface="宋体" panose="02010600030101010101" pitchFamily="2" charset="-122"/>
              <a:sym typeface="+mn-ea"/>
            </a:endParaRPr>
          </a:p>
        </p:txBody>
      </p:sp>
      <p:cxnSp>
        <p:nvCxnSpPr>
          <p:cNvPr id="21" name="直接箭头连接符 20"/>
          <p:cNvCxnSpPr/>
          <p:nvPr/>
        </p:nvCxnSpPr>
        <p:spPr>
          <a:xfrm>
            <a:off x="7775575" y="3651885"/>
            <a:ext cx="608965" cy="317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8384540" y="3385820"/>
            <a:ext cx="3023870" cy="521970"/>
          </a:xfrm>
          <a:prstGeom prst="rect">
            <a:avLst/>
          </a:prstGeom>
          <a:noFill/>
        </p:spPr>
        <p:txBody>
          <a:bodyPr wrap="square" rtlCol="0">
            <a:spAutoFit/>
          </a:bodyPr>
          <a:lstStyle/>
          <a:p>
            <a:pPr>
              <a:lnSpc>
                <a:spcPct val="140000"/>
              </a:lnSpc>
            </a:pPr>
            <a:r>
              <a:rPr lang="zh-CN" sz="2000" dirty="0">
                <a:solidFill>
                  <a:schemeClr val="tx2"/>
                </a:solidFill>
                <a:ea typeface="宋体" panose="02010600030101010101" pitchFamily="2" charset="-122"/>
                <a:sym typeface="+mn-ea"/>
              </a:rPr>
              <a:t>社会主义国营性质的企业</a:t>
            </a:r>
            <a:endParaRPr lang="zh-CN" sz="20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linds(horizont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blinds(horizontal)">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blinds(horizontal)">
                                      <p:cBhvr>
                                        <p:cTn id="32" dur="5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blinds(horizontal)">
                                      <p:cBhvr>
                                        <p:cTn id="37" dur="500"/>
                                        <p:tgtEl>
                                          <p:spTgt spid="1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par>
                                <p:cTn id="43" presetID="3" presetClass="entr" presetSubtype="1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linds(horizontal)">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5">
                                            <p:txEl>
                                              <p:pRg st="0" end="0"/>
                                            </p:txEl>
                                          </p:spTgt>
                                        </p:tgtEl>
                                        <p:attrNameLst>
                                          <p:attrName>style.visibility</p:attrName>
                                        </p:attrNameLst>
                                      </p:cBhvr>
                                      <p:to>
                                        <p:strVal val="visible"/>
                                      </p:to>
                                    </p:set>
                                    <p:animEffect transition="in" filter="blinds(horizontal)">
                                      <p:cBhvr>
                                        <p:cTn id="50" dur="500"/>
                                        <p:tgtEl>
                                          <p:spTgt spid="15">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7">
                                            <p:txEl>
                                              <p:pRg st="0" end="0"/>
                                            </p:txEl>
                                          </p:spTgt>
                                        </p:tgtEl>
                                        <p:attrNameLst>
                                          <p:attrName>style.visibility</p:attrName>
                                        </p:attrNameLst>
                                      </p:cBhvr>
                                      <p:to>
                                        <p:strVal val="visible"/>
                                      </p:to>
                                    </p:set>
                                    <p:animEffect transition="in" filter="blinds(horizontal)">
                                      <p:cBhvr>
                                        <p:cTn id="55" dur="500"/>
                                        <p:tgtEl>
                                          <p:spTgt spid="17">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18">
                                            <p:txEl>
                                              <p:pRg st="0" end="0"/>
                                            </p:txEl>
                                          </p:spTgt>
                                        </p:tgtEl>
                                        <p:attrNameLst>
                                          <p:attrName>style.visibility</p:attrName>
                                        </p:attrNameLst>
                                      </p:cBhvr>
                                      <p:to>
                                        <p:strVal val="visible"/>
                                      </p:to>
                                    </p:set>
                                    <p:animEffect transition="in" filter="blinds(horizontal)">
                                      <p:cBhvr>
                                        <p:cTn id="60" dur="500"/>
                                        <p:tgtEl>
                                          <p:spTgt spid="18">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blinds(horizontal)">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22">
                                            <p:txEl>
                                              <p:pRg st="0" end="0"/>
                                            </p:txEl>
                                          </p:spTgt>
                                        </p:tgtEl>
                                        <p:attrNameLst>
                                          <p:attrName>style.visibility</p:attrName>
                                        </p:attrNameLst>
                                      </p:cBhvr>
                                      <p:to>
                                        <p:strVal val="visible"/>
                                      </p:to>
                                    </p:set>
                                    <p:animEffect transition="in" filter="blinds(horizontal)">
                                      <p:cBhvr>
                                        <p:cTn id="70"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2.3</a:t>
            </a:r>
            <a:r>
              <a:rPr lang="zh-CN" altLang="en-US" dirty="0"/>
              <a:t>资本主义工商</a:t>
            </a:r>
            <a:r>
              <a:rPr lang="en-US" altLang="zh-CN" dirty="0">
                <a:sym typeface="+mn-ea"/>
              </a:rPr>
              <a:t>业的社会主义改造</a:t>
            </a:r>
            <a:endParaRPr lang="en-US" altLang="zh-CN" dirty="0"/>
          </a:p>
        </p:txBody>
      </p:sp>
      <p:sp>
        <p:nvSpPr>
          <p:cNvPr id="5" name="文本框 4"/>
          <p:cNvSpPr txBox="1"/>
          <p:nvPr/>
        </p:nvSpPr>
        <p:spPr>
          <a:xfrm>
            <a:off x="2339340" y="4563110"/>
            <a:ext cx="735965" cy="491490"/>
          </a:xfrm>
          <a:prstGeom prst="rect">
            <a:avLst/>
          </a:prstGeom>
          <a:noFill/>
        </p:spPr>
        <p:txBody>
          <a:bodyPr wrap="square" rtlCol="0">
            <a:spAutoFit/>
          </a:bodyPr>
          <a:lstStyle/>
          <a:p>
            <a:pPr>
              <a:lnSpc>
                <a:spcPct val="130000"/>
              </a:lnSpc>
            </a:pPr>
            <a:r>
              <a:rPr lang="zh-CN" sz="2000" dirty="0">
                <a:solidFill>
                  <a:schemeClr val="tx2"/>
                </a:solidFill>
                <a:ea typeface="宋体" panose="02010600030101010101" pitchFamily="2" charset="-122"/>
                <a:sym typeface="+mn-ea"/>
              </a:rPr>
              <a:t>国家</a:t>
            </a:r>
            <a:endParaRPr lang="zh-CN" sz="2000" dirty="0">
              <a:solidFill>
                <a:schemeClr val="tx2"/>
              </a:solidFill>
              <a:ea typeface="宋体" panose="02010600030101010101" pitchFamily="2" charset="-122"/>
              <a:sym typeface="+mn-ea"/>
            </a:endParaRPr>
          </a:p>
        </p:txBody>
      </p:sp>
      <p:cxnSp>
        <p:nvCxnSpPr>
          <p:cNvPr id="25" name="直接箭头连接符 24"/>
          <p:cNvCxnSpPr/>
          <p:nvPr/>
        </p:nvCxnSpPr>
        <p:spPr>
          <a:xfrm flipV="1">
            <a:off x="3365500" y="4805680"/>
            <a:ext cx="4333240" cy="825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210685" y="3975735"/>
            <a:ext cx="2767965" cy="829945"/>
          </a:xfrm>
          <a:prstGeom prst="rect">
            <a:avLst/>
          </a:prstGeom>
          <a:noFill/>
        </p:spPr>
        <p:txBody>
          <a:bodyPr wrap="square" rtlCol="0">
            <a:spAutoFit/>
          </a:bodyPr>
          <a:lstStyle/>
          <a:p>
            <a:pPr>
              <a:lnSpc>
                <a:spcPct val="120000"/>
              </a:lnSpc>
            </a:pPr>
            <a:r>
              <a:rPr lang="zh-CN" sz="2000" dirty="0">
                <a:solidFill>
                  <a:schemeClr val="tx2"/>
                </a:solidFill>
                <a:ea typeface="宋体" panose="02010600030101010101" pitchFamily="2" charset="-122"/>
                <a:sym typeface="+mn-ea"/>
              </a:rPr>
              <a:t>以企业为基地，</a:t>
            </a:r>
            <a:endParaRPr lang="zh-CN" sz="2000" dirty="0">
              <a:solidFill>
                <a:schemeClr val="tx2"/>
              </a:solidFill>
              <a:ea typeface="宋体" panose="02010600030101010101" pitchFamily="2" charset="-122"/>
              <a:sym typeface="+mn-ea"/>
            </a:endParaRPr>
          </a:p>
          <a:p>
            <a:pPr>
              <a:lnSpc>
                <a:spcPct val="120000"/>
              </a:lnSpc>
            </a:pPr>
            <a:r>
              <a:rPr lang="zh-CN" sz="2000" dirty="0">
                <a:solidFill>
                  <a:schemeClr val="tx2"/>
                </a:solidFill>
                <a:ea typeface="宋体" panose="02010600030101010101" pitchFamily="2" charset="-122"/>
                <a:sym typeface="+mn-ea"/>
              </a:rPr>
              <a:t>“量才使用，适当照顾”</a:t>
            </a:r>
            <a:endParaRPr lang="zh-CN" sz="2000" dirty="0">
              <a:solidFill>
                <a:schemeClr val="tx2"/>
              </a:solidFill>
              <a:ea typeface="宋体" panose="02010600030101010101" pitchFamily="2" charset="-122"/>
              <a:sym typeface="+mn-ea"/>
            </a:endParaRPr>
          </a:p>
        </p:txBody>
      </p:sp>
      <p:sp>
        <p:nvSpPr>
          <p:cNvPr id="14" name="文本框 13"/>
          <p:cNvSpPr txBox="1"/>
          <p:nvPr/>
        </p:nvSpPr>
        <p:spPr>
          <a:xfrm>
            <a:off x="4210050" y="4813935"/>
            <a:ext cx="2768600" cy="1383665"/>
          </a:xfrm>
          <a:prstGeom prst="rect">
            <a:avLst/>
          </a:prstGeom>
          <a:noFill/>
        </p:spPr>
        <p:txBody>
          <a:bodyPr wrap="square" rtlCol="0">
            <a:spAutoFit/>
          </a:bodyPr>
          <a:lstStyle/>
          <a:p>
            <a:pPr>
              <a:lnSpc>
                <a:spcPct val="140000"/>
              </a:lnSpc>
            </a:pPr>
            <a:r>
              <a:rPr lang="zh-CN" sz="2000" dirty="0">
                <a:solidFill>
                  <a:schemeClr val="tx2"/>
                </a:solidFill>
                <a:ea typeface="宋体" panose="02010600030101010101" pitchFamily="2" charset="-122"/>
                <a:sym typeface="+mn-ea"/>
              </a:rPr>
              <a:t>政治上适当安排</a:t>
            </a:r>
            <a:endParaRPr lang="zh-CN" sz="2000" dirty="0">
              <a:solidFill>
                <a:schemeClr val="tx2"/>
              </a:solidFill>
              <a:ea typeface="宋体" panose="02010600030101010101" pitchFamily="2" charset="-122"/>
              <a:sym typeface="+mn-ea"/>
            </a:endParaRPr>
          </a:p>
          <a:p>
            <a:pPr>
              <a:lnSpc>
                <a:spcPct val="140000"/>
              </a:lnSpc>
            </a:pPr>
            <a:r>
              <a:rPr lang="zh-CN" sz="2000" dirty="0">
                <a:solidFill>
                  <a:schemeClr val="tx2"/>
                </a:solidFill>
                <a:ea typeface="宋体" panose="02010600030101010101" pitchFamily="2" charset="-122"/>
                <a:sym typeface="+mn-ea"/>
              </a:rPr>
              <a:t>工作上发挥作用</a:t>
            </a:r>
            <a:endParaRPr lang="zh-CN" sz="2000" dirty="0">
              <a:solidFill>
                <a:schemeClr val="tx2"/>
              </a:solidFill>
              <a:ea typeface="宋体" panose="02010600030101010101" pitchFamily="2" charset="-122"/>
              <a:sym typeface="+mn-ea"/>
            </a:endParaRPr>
          </a:p>
          <a:p>
            <a:pPr>
              <a:lnSpc>
                <a:spcPct val="140000"/>
              </a:lnSpc>
            </a:pPr>
            <a:r>
              <a:rPr lang="zh-CN" sz="2000" dirty="0">
                <a:solidFill>
                  <a:schemeClr val="tx2"/>
                </a:solidFill>
                <a:ea typeface="宋体" panose="02010600030101010101" pitchFamily="2" charset="-122"/>
                <a:sym typeface="+mn-ea"/>
              </a:rPr>
              <a:t>生活上妥善照顾</a:t>
            </a:r>
            <a:endParaRPr lang="zh-CN" sz="2000" dirty="0">
              <a:solidFill>
                <a:schemeClr val="tx2"/>
              </a:solidFill>
              <a:ea typeface="宋体" panose="02010600030101010101" pitchFamily="2" charset="-122"/>
              <a:sym typeface="+mn-ea"/>
            </a:endParaRPr>
          </a:p>
        </p:txBody>
      </p:sp>
      <p:sp>
        <p:nvSpPr>
          <p:cNvPr id="15" name="文本框 14"/>
          <p:cNvSpPr txBox="1"/>
          <p:nvPr/>
        </p:nvSpPr>
        <p:spPr>
          <a:xfrm>
            <a:off x="7844790" y="4332605"/>
            <a:ext cx="1885950" cy="953135"/>
          </a:xfrm>
          <a:prstGeom prst="rect">
            <a:avLst/>
          </a:prstGeom>
          <a:noFill/>
        </p:spPr>
        <p:txBody>
          <a:bodyPr wrap="square" rtlCol="0">
            <a:spAutoFit/>
          </a:bodyPr>
          <a:lstStyle/>
          <a:p>
            <a:pPr>
              <a:lnSpc>
                <a:spcPct val="140000"/>
              </a:lnSpc>
            </a:pPr>
            <a:r>
              <a:rPr lang="zh-CN" sz="2000" dirty="0">
                <a:solidFill>
                  <a:schemeClr val="tx2"/>
                </a:solidFill>
                <a:ea typeface="宋体" panose="02010600030101010101" pitchFamily="2" charset="-122"/>
                <a:sym typeface="+mn-ea"/>
              </a:rPr>
              <a:t>资方在职人员资方代理人</a:t>
            </a:r>
            <a:endParaRPr lang="zh-CN" sz="2000" dirty="0">
              <a:solidFill>
                <a:schemeClr val="tx2"/>
              </a:solidFill>
              <a:ea typeface="宋体" panose="02010600030101010101" pitchFamily="2" charset="-122"/>
              <a:sym typeface="+mn-ea"/>
            </a:endParaRPr>
          </a:p>
        </p:txBody>
      </p:sp>
      <p:sp>
        <p:nvSpPr>
          <p:cNvPr id="7" name="文本框 6"/>
          <p:cNvSpPr txBox="1"/>
          <p:nvPr/>
        </p:nvSpPr>
        <p:spPr>
          <a:xfrm>
            <a:off x="1090295" y="1329055"/>
            <a:ext cx="9796780" cy="607695"/>
          </a:xfrm>
          <a:prstGeom prst="rect">
            <a:avLst/>
          </a:prstGeom>
          <a:noFill/>
        </p:spPr>
        <p:txBody>
          <a:bodyPr wrap="square" rtlCol="0">
            <a:spAutoFit/>
          </a:bodyPr>
          <a:lstStyle/>
          <a:p>
            <a:pPr>
              <a:lnSpc>
                <a:spcPct val="140000"/>
              </a:lnSpc>
            </a:pPr>
            <a:r>
              <a:rPr sz="2400" dirty="0">
                <a:solidFill>
                  <a:schemeClr val="tx2"/>
                </a:solidFill>
                <a:sym typeface="+mn-ea"/>
              </a:rPr>
              <a:t>第三个特点，把资本主义工商业者改造成为自食其力的社会主义劳动者</a:t>
            </a:r>
            <a:r>
              <a:rPr lang="zh-CN" sz="2400" dirty="0">
                <a:solidFill>
                  <a:schemeClr val="tx2"/>
                </a:solidFill>
                <a:ea typeface="宋体" panose="02010600030101010101" pitchFamily="2" charset="-122"/>
                <a:sym typeface="+mn-ea"/>
              </a:rPr>
              <a:t>。</a:t>
            </a:r>
            <a:endParaRPr lang="zh-CN" sz="2400" dirty="0">
              <a:solidFill>
                <a:schemeClr val="tx2"/>
              </a:solidFill>
              <a:ea typeface="宋体" panose="02010600030101010101" pitchFamily="2" charset="-122"/>
              <a:sym typeface="+mn-ea"/>
            </a:endParaRPr>
          </a:p>
        </p:txBody>
      </p:sp>
      <p:sp>
        <p:nvSpPr>
          <p:cNvPr id="8" name="文本框 7"/>
          <p:cNvSpPr txBox="1"/>
          <p:nvPr/>
        </p:nvSpPr>
        <p:spPr>
          <a:xfrm>
            <a:off x="2697480" y="2255520"/>
            <a:ext cx="1849755" cy="1088390"/>
          </a:xfrm>
          <a:prstGeom prst="rect">
            <a:avLst/>
          </a:prstGeom>
          <a:noFill/>
          <a:ln w="28575" cmpd="sng">
            <a:solidFill>
              <a:srgbClr val="D13D55"/>
            </a:solidFill>
            <a:prstDash val="solid"/>
          </a:ln>
        </p:spPr>
        <p:txBody>
          <a:bodyPr wrap="square" rtlCol="0">
            <a:spAutoFit/>
          </a:bodyPr>
          <a:lstStyle/>
          <a:p>
            <a:pPr>
              <a:lnSpc>
                <a:spcPct val="90000"/>
              </a:lnSpc>
            </a:pPr>
            <a:r>
              <a:rPr sz="2000" dirty="0">
                <a:solidFill>
                  <a:schemeClr val="tx2"/>
                </a:solidFill>
                <a:sym typeface="+mn-ea"/>
              </a:rPr>
              <a:t>对企业的改造</a:t>
            </a:r>
            <a:endParaRPr sz="2000" dirty="0">
              <a:solidFill>
                <a:schemeClr val="tx2"/>
              </a:solidFill>
              <a:sym typeface="+mn-ea"/>
            </a:endParaRPr>
          </a:p>
          <a:p>
            <a:pPr>
              <a:lnSpc>
                <a:spcPct val="90000"/>
              </a:lnSpc>
            </a:pPr>
            <a:r>
              <a:rPr lang="en-US" sz="2000" dirty="0">
                <a:solidFill>
                  <a:schemeClr val="tx2"/>
                </a:solidFill>
                <a:sym typeface="+mn-ea"/>
              </a:rPr>
              <a:t>     </a:t>
            </a:r>
            <a:r>
              <a:rPr lang="en-US" sz="3200" dirty="0">
                <a:solidFill>
                  <a:schemeClr val="tx2"/>
                </a:solidFill>
                <a:sym typeface="+mn-ea"/>
              </a:rPr>
              <a:t>+</a:t>
            </a:r>
            <a:endParaRPr lang="en-US" sz="3200" dirty="0">
              <a:solidFill>
                <a:schemeClr val="tx2"/>
              </a:solidFill>
              <a:sym typeface="+mn-ea"/>
            </a:endParaRPr>
          </a:p>
          <a:p>
            <a:pPr>
              <a:lnSpc>
                <a:spcPct val="90000"/>
              </a:lnSpc>
            </a:pPr>
            <a:r>
              <a:rPr sz="2000" dirty="0">
                <a:solidFill>
                  <a:schemeClr val="tx2"/>
                </a:solidFill>
                <a:sym typeface="+mn-ea"/>
              </a:rPr>
              <a:t>对人的改造</a:t>
            </a:r>
            <a:endParaRPr sz="2000" dirty="0">
              <a:solidFill>
                <a:schemeClr val="tx2"/>
              </a:solidFill>
              <a:sym typeface="+mn-ea"/>
            </a:endParaRPr>
          </a:p>
        </p:txBody>
      </p:sp>
      <p:sp>
        <p:nvSpPr>
          <p:cNvPr id="9" name="文本框 8"/>
          <p:cNvSpPr txBox="1"/>
          <p:nvPr/>
        </p:nvSpPr>
        <p:spPr>
          <a:xfrm>
            <a:off x="6226810" y="2255520"/>
            <a:ext cx="3195320" cy="1088390"/>
          </a:xfrm>
          <a:prstGeom prst="rect">
            <a:avLst/>
          </a:prstGeom>
          <a:noFill/>
          <a:ln w="28575" cmpd="sng">
            <a:solidFill>
              <a:srgbClr val="D13D55"/>
            </a:solidFill>
            <a:prstDash val="solid"/>
          </a:ln>
        </p:spPr>
        <p:txBody>
          <a:bodyPr wrap="square" rtlCol="0">
            <a:spAutoFit/>
          </a:bodyPr>
          <a:lstStyle/>
          <a:p>
            <a:pPr>
              <a:lnSpc>
                <a:spcPct val="90000"/>
              </a:lnSpc>
            </a:pPr>
            <a:r>
              <a:rPr sz="2000" dirty="0">
                <a:solidFill>
                  <a:schemeClr val="tx2"/>
                </a:solidFill>
                <a:sym typeface="+mn-ea"/>
              </a:rPr>
              <a:t>改造资本家个人</a:t>
            </a:r>
            <a:endParaRPr sz="2000" dirty="0">
              <a:solidFill>
                <a:schemeClr val="tx2"/>
              </a:solidFill>
              <a:sym typeface="+mn-ea"/>
            </a:endParaRPr>
          </a:p>
          <a:p>
            <a:pPr>
              <a:lnSpc>
                <a:spcPct val="90000"/>
              </a:lnSpc>
            </a:pPr>
            <a:r>
              <a:rPr lang="en-US" sz="2000" dirty="0">
                <a:solidFill>
                  <a:schemeClr val="tx2"/>
                </a:solidFill>
                <a:sym typeface="+mn-ea"/>
              </a:rPr>
              <a:t>     </a:t>
            </a:r>
            <a:r>
              <a:rPr lang="en-US" sz="3200" dirty="0">
                <a:solidFill>
                  <a:schemeClr val="tx2"/>
                </a:solidFill>
                <a:sym typeface="+mn-ea"/>
              </a:rPr>
              <a:t>+</a:t>
            </a:r>
            <a:endParaRPr lang="en-US" sz="3200" dirty="0">
              <a:solidFill>
                <a:schemeClr val="tx2"/>
              </a:solidFill>
              <a:sym typeface="+mn-ea"/>
            </a:endParaRPr>
          </a:p>
          <a:p>
            <a:pPr>
              <a:lnSpc>
                <a:spcPct val="90000"/>
              </a:lnSpc>
            </a:pPr>
            <a:r>
              <a:rPr sz="2000" dirty="0">
                <a:solidFill>
                  <a:schemeClr val="tx2"/>
                </a:solidFill>
                <a:sym typeface="+mn-ea"/>
              </a:rPr>
              <a:t>消灭他所属的资产阶级</a:t>
            </a:r>
            <a:endParaRPr sz="2000" dirty="0">
              <a:solidFill>
                <a:schemeClr val="tx2"/>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bg/>
                                          </p:spTgt>
                                        </p:tgtEl>
                                        <p:attrNameLst>
                                          <p:attrName>style.visibility</p:attrName>
                                        </p:attrNameLst>
                                      </p:cBhvr>
                                      <p:to>
                                        <p:strVal val="visible"/>
                                      </p:to>
                                    </p:set>
                                    <p:animEffect transition="in" filter="blinds(horizontal)">
                                      <p:cBhvr>
                                        <p:cTn id="12" dur="500"/>
                                        <p:tgtEl>
                                          <p:spTgt spid="8">
                                            <p:bg/>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blinds(horizontal)">
                                      <p:cBhvr>
                                        <p:cTn id="15" dur="500"/>
                                        <p:tgtEl>
                                          <p:spTgt spid="8">
                                            <p:txEl>
                                              <p:pRg st="0" end="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blinds(horizontal)">
                                      <p:cBhvr>
                                        <p:cTn id="18" dur="500"/>
                                        <p:tgtEl>
                                          <p:spTgt spid="8">
                                            <p:txEl>
                                              <p:pRg st="1" end="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blinds(horizontal)">
                                      <p:cBhvr>
                                        <p:cTn id="21" dur="500"/>
                                        <p:tgtEl>
                                          <p:spTgt spid="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
                                            <p:bg/>
                                          </p:spTgt>
                                        </p:tgtEl>
                                        <p:attrNameLst>
                                          <p:attrName>style.visibility</p:attrName>
                                        </p:attrNameLst>
                                      </p:cBhvr>
                                      <p:to>
                                        <p:strVal val="visible"/>
                                      </p:to>
                                    </p:set>
                                    <p:animEffect transition="in" filter="blinds(horizontal)">
                                      <p:cBhvr>
                                        <p:cTn id="26" dur="500"/>
                                        <p:tgtEl>
                                          <p:spTgt spid="9">
                                            <p:bg/>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blinds(horizontal)">
                                      <p:cBhvr>
                                        <p:cTn id="29" dur="500"/>
                                        <p:tgtEl>
                                          <p:spTgt spid="9">
                                            <p:txEl>
                                              <p:pRg st="0" end="0"/>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blinds(horizontal)">
                                      <p:cBhvr>
                                        <p:cTn id="32" dur="500"/>
                                        <p:tgtEl>
                                          <p:spTgt spid="9">
                                            <p:txEl>
                                              <p:pRg st="1" end="1"/>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Effect transition="in" filter="blinds(horizontal)">
                                      <p:cBhvr>
                                        <p:cTn id="35" dur="500"/>
                                        <p:tgtEl>
                                          <p:spTgt spid="9">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
                                            <p:txEl>
                                              <p:pRg st="0" end="0"/>
                                            </p:txEl>
                                          </p:spTgt>
                                        </p:tgtEl>
                                        <p:attrNameLst>
                                          <p:attrName>style.visibility</p:attrName>
                                        </p:attrNameLst>
                                      </p:cBhvr>
                                      <p:to>
                                        <p:strVal val="visible"/>
                                      </p:to>
                                    </p:set>
                                    <p:animEffect transition="in" filter="blinds(horizontal)">
                                      <p:cBhvr>
                                        <p:cTn id="40" dur="500"/>
                                        <p:tgtEl>
                                          <p:spTgt spid="5">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blinds(horizontal)">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5">
                                            <p:txEl>
                                              <p:pRg st="0" end="0"/>
                                            </p:txEl>
                                          </p:spTgt>
                                        </p:tgtEl>
                                        <p:attrNameLst>
                                          <p:attrName>style.visibility</p:attrName>
                                        </p:attrNameLst>
                                      </p:cBhvr>
                                      <p:to>
                                        <p:strVal val="visible"/>
                                      </p:to>
                                    </p:set>
                                    <p:animEffect transition="in" filter="blinds(horizontal)">
                                      <p:cBhvr>
                                        <p:cTn id="50" dur="500"/>
                                        <p:tgtEl>
                                          <p:spTgt spid="15">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3">
                                            <p:txEl>
                                              <p:pRg st="0" end="0"/>
                                            </p:txEl>
                                          </p:spTgt>
                                        </p:tgtEl>
                                        <p:attrNameLst>
                                          <p:attrName>style.visibility</p:attrName>
                                        </p:attrNameLst>
                                      </p:cBhvr>
                                      <p:to>
                                        <p:strVal val="visible"/>
                                      </p:to>
                                    </p:set>
                                    <p:animEffect transition="in" filter="blinds(horizontal)">
                                      <p:cBhvr>
                                        <p:cTn id="55" dur="500"/>
                                        <p:tgtEl>
                                          <p:spTgt spid="3">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3">
                                            <p:txEl>
                                              <p:pRg st="1" end="1"/>
                                            </p:txEl>
                                          </p:spTgt>
                                        </p:tgtEl>
                                        <p:attrNameLst>
                                          <p:attrName>style.visibility</p:attrName>
                                        </p:attrNameLst>
                                      </p:cBhvr>
                                      <p:to>
                                        <p:strVal val="visible"/>
                                      </p:to>
                                    </p:set>
                                    <p:animEffect transition="in" filter="blinds(horizontal)">
                                      <p:cBhvr>
                                        <p:cTn id="60" dur="500"/>
                                        <p:tgtEl>
                                          <p:spTgt spid="3">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14">
                                            <p:txEl>
                                              <p:pRg st="0" end="0"/>
                                            </p:txEl>
                                          </p:spTgt>
                                        </p:tgtEl>
                                        <p:attrNameLst>
                                          <p:attrName>style.visibility</p:attrName>
                                        </p:attrNameLst>
                                      </p:cBhvr>
                                      <p:to>
                                        <p:strVal val="visible"/>
                                      </p:to>
                                    </p:set>
                                    <p:animEffect transition="in" filter="blinds(horizontal)">
                                      <p:cBhvr>
                                        <p:cTn id="65" dur="500"/>
                                        <p:tgtEl>
                                          <p:spTgt spid="14">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14">
                                            <p:txEl>
                                              <p:pRg st="1" end="1"/>
                                            </p:txEl>
                                          </p:spTgt>
                                        </p:tgtEl>
                                        <p:attrNameLst>
                                          <p:attrName>style.visibility</p:attrName>
                                        </p:attrNameLst>
                                      </p:cBhvr>
                                      <p:to>
                                        <p:strVal val="visible"/>
                                      </p:to>
                                    </p:set>
                                    <p:animEffect transition="in" filter="blinds(horizontal)">
                                      <p:cBhvr>
                                        <p:cTn id="70" dur="500"/>
                                        <p:tgtEl>
                                          <p:spTgt spid="14">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14">
                                            <p:txEl>
                                              <p:pRg st="2" end="2"/>
                                            </p:txEl>
                                          </p:spTgt>
                                        </p:tgtEl>
                                        <p:attrNameLst>
                                          <p:attrName>style.visibility</p:attrName>
                                        </p:attrNameLst>
                                      </p:cBhvr>
                                      <p:to>
                                        <p:strVal val="visible"/>
                                      </p:to>
                                    </p:set>
                                    <p:animEffect transition="in" filter="blinds(horizontal)">
                                      <p:cBhvr>
                                        <p:cTn id="75"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build="allAtOnce"/>
      <p:bldP spid="9" grpId="0" bldLvl="0" animBg="1" build="allAtOnce"/>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2.3</a:t>
            </a:r>
            <a:r>
              <a:rPr lang="zh-CN" altLang="en-US" dirty="0"/>
              <a:t>资本主义工商</a:t>
            </a:r>
            <a:r>
              <a:rPr lang="en-US" altLang="zh-CN" dirty="0">
                <a:sym typeface="+mn-ea"/>
              </a:rPr>
              <a:t>业的社会主义改造</a:t>
            </a:r>
            <a:endParaRPr lang="en-US" altLang="zh-CN" dirty="0"/>
          </a:p>
        </p:txBody>
      </p:sp>
      <p:sp>
        <p:nvSpPr>
          <p:cNvPr id="6" name="文本框 5"/>
          <p:cNvSpPr txBox="1"/>
          <p:nvPr/>
        </p:nvSpPr>
        <p:spPr>
          <a:xfrm>
            <a:off x="5534025" y="2867025"/>
            <a:ext cx="3738245" cy="866140"/>
          </a:xfrm>
          <a:prstGeom prst="rect">
            <a:avLst/>
          </a:prstGeom>
          <a:noFill/>
        </p:spPr>
        <p:txBody>
          <a:bodyPr wrap="square" rtlCol="0">
            <a:spAutoFit/>
          </a:bodyPr>
          <a:lstStyle/>
          <a:p>
            <a:pPr>
              <a:lnSpc>
                <a:spcPct val="140000"/>
              </a:lnSpc>
            </a:pPr>
            <a:r>
              <a:rPr lang="en-US" sz="3600" b="1" dirty="0">
                <a:solidFill>
                  <a:schemeClr val="tx2"/>
                </a:solidFill>
                <a:sym typeface="+mn-ea"/>
              </a:rPr>
              <a:t>“</a:t>
            </a:r>
            <a:r>
              <a:rPr lang="zh-CN" altLang="en-US" sz="3600" b="1" dirty="0">
                <a:solidFill>
                  <a:schemeClr val="tx2"/>
                </a:solidFill>
                <a:ea typeface="宋体" panose="02010600030101010101" pitchFamily="2" charset="-122"/>
                <a:sym typeface="+mn-ea"/>
              </a:rPr>
              <a:t>无痛分娩法</a:t>
            </a:r>
            <a:r>
              <a:rPr lang="en-US" sz="3600" b="1" dirty="0">
                <a:solidFill>
                  <a:schemeClr val="tx2"/>
                </a:solidFill>
                <a:sym typeface="+mn-ea"/>
              </a:rPr>
              <a:t>”</a:t>
            </a:r>
            <a:endParaRPr lang="zh-CN" altLang="en-US" sz="3600" b="1" dirty="0">
              <a:solidFill>
                <a:schemeClr val="tx2"/>
              </a:solidFill>
              <a:ea typeface="宋体" panose="02010600030101010101" pitchFamily="2" charset="-122"/>
              <a:sym typeface="+mn-ea"/>
            </a:endParaRPr>
          </a:p>
        </p:txBody>
      </p:sp>
      <p:pic>
        <p:nvPicPr>
          <p:cNvPr id="13" name="图片 12" descr="黄1"/>
          <p:cNvPicPr>
            <a:picLocks noChangeAspect="1"/>
          </p:cNvPicPr>
          <p:nvPr/>
        </p:nvPicPr>
        <p:blipFill>
          <a:blip r:embed="rId1"/>
          <a:stretch>
            <a:fillRect/>
          </a:stretch>
        </p:blipFill>
        <p:spPr>
          <a:xfrm>
            <a:off x="1670050" y="1993265"/>
            <a:ext cx="3637915" cy="30187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2.3</a:t>
            </a:r>
            <a:r>
              <a:rPr lang="zh-CN" altLang="en-US" dirty="0"/>
              <a:t>资本主义工商</a:t>
            </a:r>
            <a:r>
              <a:rPr lang="en-US" altLang="zh-CN" dirty="0">
                <a:sym typeface="+mn-ea"/>
              </a:rPr>
              <a:t>业的社会主义改造</a:t>
            </a:r>
            <a:endParaRPr lang="en-US" altLang="zh-CN" dirty="0"/>
          </a:p>
        </p:txBody>
      </p:sp>
      <p:sp>
        <p:nvSpPr>
          <p:cNvPr id="6" name="文本框 5"/>
          <p:cNvSpPr txBox="1"/>
          <p:nvPr/>
        </p:nvSpPr>
        <p:spPr>
          <a:xfrm>
            <a:off x="3623310" y="2508250"/>
            <a:ext cx="7581265" cy="215836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lang="zh-CN" altLang="en-US" sz="2400" dirty="0">
                <a:solidFill>
                  <a:schemeClr val="tx2"/>
                </a:solidFill>
                <a:ea typeface="宋体" panose="02010600030101010101" pitchFamily="2" charset="-122"/>
                <a:sym typeface="+mn-ea"/>
              </a:rPr>
              <a:t>“无痛分娩法”一词最好不写在印刷品上，因为实际上那些不甚觉悟的人们，总会觉得有些痛苦的，支票开得多了，可能引起幻想，而不去加重教育和学习，不去提高政治觉悟，结果感觉痛苦的人就会对我们不满。</a:t>
            </a:r>
            <a:endParaRPr lang="zh-CN" altLang="en-US" sz="2400" dirty="0">
              <a:solidFill>
                <a:schemeClr val="tx2"/>
              </a:solidFill>
              <a:ea typeface="宋体" panose="02010600030101010101" pitchFamily="2" charset="-122"/>
              <a:sym typeface="+mn-ea"/>
            </a:endParaRPr>
          </a:p>
        </p:txBody>
      </p:sp>
      <p:pic>
        <p:nvPicPr>
          <p:cNvPr id="2" name="图片 1" descr="毛泽东"/>
          <p:cNvPicPr>
            <a:picLocks noChangeAspect="1"/>
          </p:cNvPicPr>
          <p:nvPr/>
        </p:nvPicPr>
        <p:blipFill>
          <a:blip r:embed="rId1"/>
          <a:stretch>
            <a:fillRect/>
          </a:stretch>
        </p:blipFill>
        <p:spPr>
          <a:xfrm>
            <a:off x="1421765" y="2339340"/>
            <a:ext cx="1868805" cy="24968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2.3</a:t>
            </a:r>
            <a:r>
              <a:rPr lang="zh-CN" altLang="en-US" dirty="0"/>
              <a:t>资本主义工商</a:t>
            </a:r>
            <a:r>
              <a:rPr lang="en-US" altLang="zh-CN" dirty="0">
                <a:sym typeface="+mn-ea"/>
              </a:rPr>
              <a:t>业的社会主义改造</a:t>
            </a:r>
            <a:endParaRPr lang="en-US" altLang="zh-CN" dirty="0"/>
          </a:p>
        </p:txBody>
      </p:sp>
      <p:sp>
        <p:nvSpPr>
          <p:cNvPr id="6" name="文本框 5"/>
          <p:cNvSpPr txBox="1"/>
          <p:nvPr/>
        </p:nvSpPr>
        <p:spPr>
          <a:xfrm>
            <a:off x="953135" y="4089400"/>
            <a:ext cx="10285730" cy="215836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lang="zh-CN" altLang="en-US" sz="2400" dirty="0">
                <a:solidFill>
                  <a:schemeClr val="tx2"/>
                </a:solidFill>
                <a:ea typeface="宋体" panose="02010600030101010101" pitchFamily="2" charset="-122"/>
                <a:sym typeface="+mn-ea"/>
              </a:rPr>
              <a:t>他是全国第一号的资本家，他在这个地方讲，他那个阶级应该消灭，可是，另外碰到的一个人又跟他说，你祖宗三代辛辛苦苦地搞了这点工厂，在你手里送出去实在可惜呀！他也眼泪直流，这是很自然的，合乎情理。</a:t>
            </a:r>
            <a:endParaRPr lang="zh-CN" altLang="en-US" sz="2400" dirty="0">
              <a:solidFill>
                <a:schemeClr val="tx2"/>
              </a:solidFill>
              <a:ea typeface="宋体" panose="02010600030101010101" pitchFamily="2" charset="-122"/>
              <a:sym typeface="+mn-ea"/>
            </a:endParaRPr>
          </a:p>
          <a:p>
            <a:pPr>
              <a:lnSpc>
                <a:spcPct val="140000"/>
              </a:lnSpc>
            </a:pPr>
            <a:r>
              <a:rPr lang="en-US" altLang="zh-CN" sz="2400" dirty="0">
                <a:solidFill>
                  <a:schemeClr val="tx2"/>
                </a:solidFill>
                <a:ea typeface="宋体" panose="02010600030101010101" pitchFamily="2" charset="-122"/>
                <a:sym typeface="+mn-ea"/>
              </a:rPr>
              <a:t>                                             ——周恩来1955年11月</a:t>
            </a:r>
            <a:endParaRPr lang="en-US" altLang="zh-CN" sz="2400" dirty="0">
              <a:solidFill>
                <a:schemeClr val="tx2"/>
              </a:solidFill>
              <a:ea typeface="宋体" panose="02010600030101010101" pitchFamily="2" charset="-122"/>
              <a:sym typeface="+mn-ea"/>
            </a:endParaRPr>
          </a:p>
        </p:txBody>
      </p:sp>
      <p:pic>
        <p:nvPicPr>
          <p:cNvPr id="3" name="图片 2" descr="荣毅仁2"/>
          <p:cNvPicPr>
            <a:picLocks noChangeAspect="1"/>
          </p:cNvPicPr>
          <p:nvPr/>
        </p:nvPicPr>
        <p:blipFill>
          <a:blip r:embed="rId1"/>
          <a:stretch>
            <a:fillRect/>
          </a:stretch>
        </p:blipFill>
        <p:spPr>
          <a:xfrm>
            <a:off x="2654935" y="1511935"/>
            <a:ext cx="1776730" cy="2455545"/>
          </a:xfrm>
          <a:prstGeom prst="rect">
            <a:avLst/>
          </a:prstGeom>
        </p:spPr>
      </p:pic>
      <p:pic>
        <p:nvPicPr>
          <p:cNvPr id="5" name="图片 4" descr="荣毅仁1"/>
          <p:cNvPicPr>
            <a:picLocks noChangeAspect="1"/>
          </p:cNvPicPr>
          <p:nvPr/>
        </p:nvPicPr>
        <p:blipFill>
          <a:blip r:embed="rId2"/>
          <a:stretch>
            <a:fillRect/>
          </a:stretch>
        </p:blipFill>
        <p:spPr>
          <a:xfrm>
            <a:off x="4632960" y="1491615"/>
            <a:ext cx="4845050" cy="2475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zh-CN" altLang="en-US" dirty="0" smtClean="0"/>
              <a:t>引言</a:t>
            </a:r>
            <a:endParaRPr lang="zh-CN" altLang="en-US" dirty="0"/>
          </a:p>
        </p:txBody>
      </p:sp>
      <p:sp>
        <p:nvSpPr>
          <p:cNvPr id="5" name="TextBox 3"/>
          <p:cNvSpPr txBox="1"/>
          <p:nvPr/>
        </p:nvSpPr>
        <p:spPr>
          <a:xfrm>
            <a:off x="1104900" y="1300480"/>
            <a:ext cx="6401435" cy="650875"/>
          </a:xfrm>
          <a:prstGeom prst="rect">
            <a:avLst/>
          </a:prstGeom>
          <a:noFill/>
          <a:ln w="28575" cmpd="sng">
            <a:solidFill>
              <a:srgbClr val="D13D55"/>
            </a:solidFill>
            <a:prstDash val="solid"/>
          </a:ln>
        </p:spPr>
        <p:txBody>
          <a:bodyPr wrap="square" rtlCol="0">
            <a:spAutoFit/>
          </a:bodyPr>
          <a:lstStyle/>
          <a:p>
            <a:pPr>
              <a:lnSpc>
                <a:spcPct val="130000"/>
              </a:lnSpc>
            </a:pPr>
            <a:r>
              <a:rPr lang="en-US" altLang="zh-CN" sz="2400" dirty="0">
                <a:solidFill>
                  <a:schemeClr val="tx2"/>
                </a:solidFill>
              </a:rPr>
              <a:t>  </a:t>
            </a:r>
            <a:r>
              <a:rPr sz="2800" dirty="0">
                <a:solidFill>
                  <a:schemeClr val="tx2"/>
                </a:solidFill>
              </a:rPr>
              <a:t>社会主义国家最多的时候有多少个？</a:t>
            </a:r>
            <a:endParaRPr sz="2800" dirty="0">
              <a:solidFill>
                <a:schemeClr val="tx2"/>
              </a:solidFill>
            </a:endParaRPr>
          </a:p>
        </p:txBody>
      </p:sp>
      <p:sp>
        <p:nvSpPr>
          <p:cNvPr id="3" name="TextBox 3"/>
          <p:cNvSpPr txBox="1"/>
          <p:nvPr/>
        </p:nvSpPr>
        <p:spPr>
          <a:xfrm>
            <a:off x="1104900" y="2078990"/>
            <a:ext cx="9982200" cy="3928110"/>
          </a:xfrm>
          <a:prstGeom prst="rect">
            <a:avLst/>
          </a:prstGeom>
          <a:noFill/>
        </p:spPr>
        <p:txBody>
          <a:bodyPr wrap="square" rtlCol="0">
            <a:spAutoFit/>
          </a:bodyPr>
          <a:lstStyle/>
          <a:p>
            <a:pPr>
              <a:lnSpc>
                <a:spcPct val="130000"/>
              </a:lnSpc>
            </a:pPr>
            <a:r>
              <a:rPr lang="en-US" altLang="zh-CN" sz="2400" dirty="0">
                <a:solidFill>
                  <a:schemeClr val="tx2"/>
                </a:solidFill>
              </a:rPr>
              <a:t>    </a:t>
            </a:r>
            <a:r>
              <a:rPr sz="2400" dirty="0">
                <a:solidFill>
                  <a:schemeClr val="tx2"/>
                </a:solidFill>
              </a:rPr>
              <a:t>一般认为有二十六个</a:t>
            </a:r>
            <a:r>
              <a:rPr lang="zh-CN" altLang="en-US" sz="2400" dirty="0">
                <a:solidFill>
                  <a:schemeClr val="tx2"/>
                </a:solidFill>
                <a:ea typeface="宋体" panose="02010600030101010101" pitchFamily="2" charset="-122"/>
              </a:rPr>
              <a:t>，</a:t>
            </a:r>
            <a:r>
              <a:rPr sz="2400" dirty="0">
                <a:solidFill>
                  <a:schemeClr val="tx2"/>
                </a:solidFill>
              </a:rPr>
              <a:t>除了地跨欧亚两大洲的苏联</a:t>
            </a:r>
            <a:r>
              <a:rPr lang="zh-CN" sz="2400" dirty="0">
                <a:solidFill>
                  <a:schemeClr val="tx2"/>
                </a:solidFill>
                <a:ea typeface="宋体" panose="02010600030101010101" pitchFamily="2" charset="-122"/>
              </a:rPr>
              <a:t>外，还有：</a:t>
            </a:r>
            <a:endParaRPr lang="zh-CN" sz="2400" dirty="0">
              <a:solidFill>
                <a:schemeClr val="tx2"/>
              </a:solidFill>
              <a:ea typeface="宋体" panose="02010600030101010101" pitchFamily="2" charset="-122"/>
            </a:endParaRPr>
          </a:p>
          <a:p>
            <a:pPr>
              <a:lnSpc>
                <a:spcPct val="130000"/>
              </a:lnSpc>
            </a:pPr>
            <a:r>
              <a:rPr sz="2400" dirty="0">
                <a:solidFill>
                  <a:schemeClr val="tx2"/>
                </a:solidFill>
              </a:rPr>
              <a:t>    东欧的社会主义国家</a:t>
            </a:r>
            <a:r>
              <a:rPr lang="zh-CN" sz="2400" dirty="0">
                <a:solidFill>
                  <a:schemeClr val="tx2"/>
                </a:solidFill>
                <a:ea typeface="宋体" panose="02010600030101010101" pitchFamily="2" charset="-122"/>
              </a:rPr>
              <a:t>：</a:t>
            </a:r>
            <a:r>
              <a:rPr sz="2400" dirty="0">
                <a:solidFill>
                  <a:schemeClr val="tx2"/>
                </a:solidFill>
              </a:rPr>
              <a:t>波兰、匈牙利、罗马尼亚、保加利亚、捷克斯洛伐克、阿尔巴尼亚、南斯拉夫和东德</a:t>
            </a:r>
            <a:r>
              <a:rPr lang="zh-CN" sz="2400" dirty="0">
                <a:solidFill>
                  <a:schemeClr val="tx2"/>
                </a:solidFill>
                <a:ea typeface="宋体" panose="02010600030101010101" pitchFamily="2" charset="-122"/>
              </a:rPr>
              <a:t>（</a:t>
            </a:r>
            <a:r>
              <a:rPr sz="2400" dirty="0">
                <a:solidFill>
                  <a:schemeClr val="tx2"/>
                </a:solidFill>
                <a:sym typeface="+mn-ea"/>
              </a:rPr>
              <a:t>民主德国</a:t>
            </a:r>
            <a:r>
              <a:rPr lang="zh-CN" sz="2400" dirty="0">
                <a:solidFill>
                  <a:schemeClr val="tx2"/>
                </a:solidFill>
                <a:ea typeface="宋体" panose="02010600030101010101" pitchFamily="2" charset="-122"/>
              </a:rPr>
              <a:t>）。</a:t>
            </a:r>
            <a:endParaRPr lang="zh-CN" sz="2400" dirty="0">
              <a:solidFill>
                <a:schemeClr val="tx2"/>
              </a:solidFill>
              <a:ea typeface="宋体" panose="02010600030101010101" pitchFamily="2" charset="-122"/>
            </a:endParaRPr>
          </a:p>
          <a:p>
            <a:pPr>
              <a:lnSpc>
                <a:spcPct val="130000"/>
              </a:lnSpc>
            </a:pPr>
            <a:r>
              <a:rPr sz="2400" dirty="0">
                <a:solidFill>
                  <a:schemeClr val="tx2"/>
                </a:solidFill>
              </a:rPr>
              <a:t>    亚洲的社会主义国家</a:t>
            </a:r>
            <a:r>
              <a:rPr lang="zh-CN" sz="2400" dirty="0">
                <a:solidFill>
                  <a:schemeClr val="tx2"/>
                </a:solidFill>
                <a:ea typeface="宋体" panose="02010600030101010101" pitchFamily="2" charset="-122"/>
              </a:rPr>
              <a:t>：</a:t>
            </a:r>
            <a:r>
              <a:rPr sz="2400" dirty="0">
                <a:solidFill>
                  <a:schemeClr val="tx2"/>
                </a:solidFill>
              </a:rPr>
              <a:t>蒙古、朝鲜、中国、越南、柬埔寨、老挝、阿富汗和也门</a:t>
            </a:r>
            <a:r>
              <a:rPr lang="zh-CN" sz="2400" dirty="0">
                <a:solidFill>
                  <a:schemeClr val="tx2"/>
                </a:solidFill>
                <a:ea typeface="宋体" panose="02010600030101010101" pitchFamily="2" charset="-122"/>
              </a:rPr>
              <a:t>。</a:t>
            </a:r>
            <a:endParaRPr lang="zh-CN" sz="2400" dirty="0">
              <a:solidFill>
                <a:schemeClr val="tx2"/>
              </a:solidFill>
              <a:ea typeface="宋体" panose="02010600030101010101" pitchFamily="2" charset="-122"/>
            </a:endParaRPr>
          </a:p>
          <a:p>
            <a:pPr>
              <a:lnSpc>
                <a:spcPct val="130000"/>
              </a:lnSpc>
            </a:pPr>
            <a:r>
              <a:rPr sz="2400" dirty="0">
                <a:solidFill>
                  <a:schemeClr val="tx2"/>
                </a:solidFill>
              </a:rPr>
              <a:t>    非洲的社会主义国家</a:t>
            </a:r>
            <a:r>
              <a:rPr lang="zh-CN" sz="2400" dirty="0">
                <a:solidFill>
                  <a:schemeClr val="tx2"/>
                </a:solidFill>
                <a:ea typeface="宋体" panose="02010600030101010101" pitchFamily="2" charset="-122"/>
              </a:rPr>
              <a:t>：</a:t>
            </a:r>
            <a:r>
              <a:rPr sz="2400" dirty="0">
                <a:solidFill>
                  <a:schemeClr val="tx2"/>
                </a:solidFill>
              </a:rPr>
              <a:t>索马里、贝宁、埃塞俄比亚、安哥拉、莫桑比克、津巴布韦和刚果。</a:t>
            </a:r>
            <a:endParaRPr sz="2400" dirty="0">
              <a:solidFill>
                <a:schemeClr val="tx2"/>
              </a:solidFill>
            </a:endParaRPr>
          </a:p>
          <a:p>
            <a:pPr>
              <a:lnSpc>
                <a:spcPct val="130000"/>
              </a:lnSpc>
            </a:pPr>
            <a:r>
              <a:rPr sz="2400" dirty="0">
                <a:solidFill>
                  <a:schemeClr val="tx2"/>
                </a:solidFill>
              </a:rPr>
              <a:t>   拉丁美洲社会主义国家</a:t>
            </a:r>
            <a:r>
              <a:rPr lang="zh-CN" sz="2400" dirty="0">
                <a:solidFill>
                  <a:schemeClr val="tx2"/>
                </a:solidFill>
                <a:ea typeface="宋体" panose="02010600030101010101" pitchFamily="2" charset="-122"/>
              </a:rPr>
              <a:t>：</a:t>
            </a:r>
            <a:r>
              <a:rPr sz="2400" dirty="0">
                <a:solidFill>
                  <a:schemeClr val="tx2"/>
                </a:solidFill>
              </a:rPr>
              <a:t>古巴、尼加拉瓜。</a:t>
            </a:r>
            <a:endParaRPr sz="2400"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a:t>
            </a:r>
            <a:r>
              <a:rPr lang="en-US" dirty="0" smtClean="0"/>
              <a:t>4</a:t>
            </a:r>
            <a:r>
              <a:rPr dirty="0"/>
              <a:t>社会主义改造的历史经验</a:t>
            </a:r>
            <a:endParaRPr dirty="0"/>
          </a:p>
        </p:txBody>
      </p:sp>
      <p:sp>
        <p:nvSpPr>
          <p:cNvPr id="3" name="文本框 2"/>
          <p:cNvSpPr txBox="1"/>
          <p:nvPr/>
        </p:nvSpPr>
        <p:spPr>
          <a:xfrm>
            <a:off x="953135" y="2228215"/>
            <a:ext cx="10285730" cy="60769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lang="zh-CN" altLang="en-US" sz="2400" dirty="0">
                <a:solidFill>
                  <a:schemeClr val="tx2"/>
                </a:solidFill>
                <a:ea typeface="宋体" panose="02010600030101010101" pitchFamily="2" charset="-122"/>
                <a:sym typeface="+mn-ea"/>
              </a:rPr>
              <a:t>第一，坚持社会主义工业化建设与社会主义改造同时并举。</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pic>
        <p:nvPicPr>
          <p:cNvPr id="5" name="图片 4" descr="毛泽东"/>
          <p:cNvPicPr>
            <a:picLocks noChangeAspect="1"/>
          </p:cNvPicPr>
          <p:nvPr/>
        </p:nvPicPr>
        <p:blipFill>
          <a:blip r:embed="rId1"/>
          <a:stretch>
            <a:fillRect/>
          </a:stretch>
        </p:blipFill>
        <p:spPr>
          <a:xfrm>
            <a:off x="1323975" y="3208655"/>
            <a:ext cx="1868805" cy="2496820"/>
          </a:xfrm>
          <a:prstGeom prst="rect">
            <a:avLst/>
          </a:prstGeom>
        </p:spPr>
      </p:pic>
      <p:sp>
        <p:nvSpPr>
          <p:cNvPr id="7" name="文本框 6"/>
          <p:cNvSpPr txBox="1"/>
          <p:nvPr/>
        </p:nvSpPr>
        <p:spPr>
          <a:xfrm>
            <a:off x="3609340" y="3281680"/>
            <a:ext cx="7546340" cy="215836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lang="zh-CN" altLang="en-US" sz="2400" dirty="0">
                <a:solidFill>
                  <a:schemeClr val="tx2"/>
                </a:solidFill>
                <a:ea typeface="宋体" panose="02010600030101010101" pitchFamily="2" charset="-122"/>
                <a:sym typeface="+mn-ea"/>
              </a:rPr>
              <a:t>1955年时曾指出，“我们现在不但正在进行关于社会制度方面的由私有制到公有制的革命，而且正在进行技术方面的由手工业生产到大规模现代化机器生产的革命，而这两种革命是结合在一起的”。</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sp>
        <p:nvSpPr>
          <p:cNvPr id="2" name="文本框 1"/>
          <p:cNvSpPr txBox="1"/>
          <p:nvPr/>
        </p:nvSpPr>
        <p:spPr>
          <a:xfrm>
            <a:off x="2227580" y="1353185"/>
            <a:ext cx="7704455" cy="694055"/>
          </a:xfrm>
          <a:prstGeom prst="rect">
            <a:avLst/>
          </a:prstGeom>
          <a:noFill/>
        </p:spPr>
        <p:txBody>
          <a:bodyPr wrap="square" rtlCol="0">
            <a:spAutoFit/>
          </a:bodyPr>
          <a:lstStyle/>
          <a:p>
            <a:pPr algn="l">
              <a:lnSpc>
                <a:spcPct val="140000"/>
              </a:lnSpc>
            </a:pPr>
            <a:r>
              <a:rPr lang="zh-CN" altLang="en-US" sz="2800" b="1" dirty="0">
                <a:solidFill>
                  <a:schemeClr val="tx1"/>
                </a:solidFill>
                <a:sym typeface="+mn-ea"/>
              </a:rPr>
              <a:t>第四个问题：社会主义改造的历史经验</a:t>
            </a:r>
            <a:endParaRPr lang="zh-CN" altLang="en-US" sz="2800" b="1" dirty="0">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a:t>
            </a:r>
            <a:r>
              <a:rPr lang="en-US" dirty="0" smtClean="0"/>
              <a:t>4</a:t>
            </a:r>
            <a:r>
              <a:rPr dirty="0"/>
              <a:t>社会主义改造的历史经验</a:t>
            </a:r>
            <a:endParaRPr dirty="0"/>
          </a:p>
        </p:txBody>
      </p:sp>
      <p:sp>
        <p:nvSpPr>
          <p:cNvPr id="6" name="文本框 5"/>
          <p:cNvSpPr txBox="1"/>
          <p:nvPr/>
        </p:nvSpPr>
        <p:spPr>
          <a:xfrm>
            <a:off x="953135" y="1482090"/>
            <a:ext cx="7397115" cy="60769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sz="2400" dirty="0">
                <a:solidFill>
                  <a:schemeClr val="tx2"/>
                </a:solidFill>
                <a:ea typeface="宋体" panose="02010600030101010101" pitchFamily="2" charset="-122"/>
                <a:sym typeface="+mn-ea"/>
              </a:rPr>
              <a:t>优先发展重工业为战略的“一五计划”</a:t>
            </a:r>
            <a:r>
              <a:rPr lang="zh-CN" sz="2400" dirty="0">
                <a:solidFill>
                  <a:schemeClr val="tx2"/>
                </a:solidFill>
                <a:ea typeface="宋体" panose="02010600030101010101" pitchFamily="2" charset="-122"/>
                <a:sym typeface="+mn-ea"/>
              </a:rPr>
              <a:t>成果展示</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sp>
        <p:nvSpPr>
          <p:cNvPr id="3" name="文本框 2"/>
          <p:cNvSpPr txBox="1"/>
          <p:nvPr/>
        </p:nvSpPr>
        <p:spPr>
          <a:xfrm>
            <a:off x="953135" y="2089785"/>
            <a:ext cx="10285730" cy="60769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lang="zh-CN" altLang="en-US" sz="2400" dirty="0">
                <a:solidFill>
                  <a:schemeClr val="tx2"/>
                </a:solidFill>
                <a:ea typeface="宋体" panose="02010600030101010101" pitchFamily="2" charset="-122"/>
                <a:sym typeface="+mn-ea"/>
              </a:rPr>
              <a:t>第一，坚持社会主义工业化建设与社会主义改造同时并举。</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pic>
        <p:nvPicPr>
          <p:cNvPr id="2" name="图片 1" descr="鞍钢"/>
          <p:cNvPicPr>
            <a:picLocks noChangeAspect="1"/>
          </p:cNvPicPr>
          <p:nvPr/>
        </p:nvPicPr>
        <p:blipFill>
          <a:blip r:embed="rId1"/>
          <a:stretch>
            <a:fillRect/>
          </a:stretch>
        </p:blipFill>
        <p:spPr>
          <a:xfrm>
            <a:off x="2350135" y="2803525"/>
            <a:ext cx="2853690" cy="2059940"/>
          </a:xfrm>
          <a:prstGeom prst="rect">
            <a:avLst/>
          </a:prstGeom>
        </p:spPr>
      </p:pic>
      <p:pic>
        <p:nvPicPr>
          <p:cNvPr id="8" name="图片 7" descr="一汽"/>
          <p:cNvPicPr>
            <a:picLocks noChangeAspect="1"/>
          </p:cNvPicPr>
          <p:nvPr/>
        </p:nvPicPr>
        <p:blipFill>
          <a:blip r:embed="rId2"/>
          <a:stretch>
            <a:fillRect/>
          </a:stretch>
        </p:blipFill>
        <p:spPr>
          <a:xfrm>
            <a:off x="2349500" y="4863465"/>
            <a:ext cx="2854325" cy="1868170"/>
          </a:xfrm>
          <a:prstGeom prst="rect">
            <a:avLst/>
          </a:prstGeom>
        </p:spPr>
      </p:pic>
      <p:pic>
        <p:nvPicPr>
          <p:cNvPr id="9" name="图片 8" descr="宝成铁路"/>
          <p:cNvPicPr>
            <a:picLocks noChangeAspect="1"/>
          </p:cNvPicPr>
          <p:nvPr/>
        </p:nvPicPr>
        <p:blipFill>
          <a:blip r:embed="rId3"/>
          <a:stretch>
            <a:fillRect/>
          </a:stretch>
        </p:blipFill>
        <p:spPr>
          <a:xfrm>
            <a:off x="5940425" y="2803525"/>
            <a:ext cx="2898775" cy="1995170"/>
          </a:xfrm>
          <a:prstGeom prst="rect">
            <a:avLst/>
          </a:prstGeom>
        </p:spPr>
      </p:pic>
      <p:pic>
        <p:nvPicPr>
          <p:cNvPr id="10" name="图片 9" descr="武汉大桥"/>
          <p:cNvPicPr>
            <a:picLocks noChangeAspect="1"/>
          </p:cNvPicPr>
          <p:nvPr/>
        </p:nvPicPr>
        <p:blipFill>
          <a:blip r:embed="rId4"/>
          <a:stretch>
            <a:fillRect/>
          </a:stretch>
        </p:blipFill>
        <p:spPr>
          <a:xfrm>
            <a:off x="5940425" y="4863465"/>
            <a:ext cx="2898775" cy="1819910"/>
          </a:xfrm>
          <a:prstGeom prst="rect">
            <a:avLst/>
          </a:prstGeom>
        </p:spPr>
      </p:pic>
      <p:sp>
        <p:nvSpPr>
          <p:cNvPr id="11" name="文本框 10"/>
          <p:cNvSpPr txBox="1"/>
          <p:nvPr/>
        </p:nvSpPr>
        <p:spPr>
          <a:xfrm>
            <a:off x="1317625" y="4133215"/>
            <a:ext cx="727075" cy="1242060"/>
          </a:xfrm>
          <a:prstGeom prst="rect">
            <a:avLst/>
          </a:prstGeom>
          <a:noFill/>
        </p:spPr>
        <p:txBody>
          <a:bodyPr wrap="square" rtlCol="0">
            <a:spAutoFit/>
          </a:bodyPr>
          <a:lstStyle/>
          <a:p>
            <a:pPr>
              <a:lnSpc>
                <a:spcPct val="170000"/>
              </a:lnSpc>
            </a:pPr>
            <a:r>
              <a:rPr lang="zh-CN" altLang="en-US" sz="2000" dirty="0">
                <a:solidFill>
                  <a:schemeClr val="tx2"/>
                </a:solidFill>
                <a:ea typeface="宋体" panose="02010600030101010101" pitchFamily="2" charset="-122"/>
                <a:sym typeface="+mn-ea"/>
              </a:rPr>
              <a:t>鞍钢</a:t>
            </a:r>
            <a:endParaRPr lang="zh-CN" altLang="en-US" sz="2000" dirty="0">
              <a:solidFill>
                <a:schemeClr val="tx2"/>
              </a:solidFill>
              <a:ea typeface="宋体" panose="02010600030101010101" pitchFamily="2" charset="-122"/>
              <a:sym typeface="+mn-ea"/>
            </a:endParaRPr>
          </a:p>
          <a:p>
            <a:pPr>
              <a:lnSpc>
                <a:spcPct val="170000"/>
              </a:lnSpc>
            </a:pPr>
            <a:r>
              <a:rPr lang="zh-CN" altLang="en-US" sz="2000" dirty="0">
                <a:solidFill>
                  <a:schemeClr val="tx2"/>
                </a:solidFill>
                <a:ea typeface="宋体" panose="02010600030101010101" pitchFamily="2" charset="-122"/>
                <a:sym typeface="+mn-ea"/>
              </a:rPr>
              <a:t>一汽</a:t>
            </a:r>
            <a:r>
              <a:rPr lang="en-US" altLang="zh-CN" sz="2000" dirty="0">
                <a:solidFill>
                  <a:schemeClr val="tx2"/>
                </a:solidFill>
                <a:ea typeface="宋体" panose="02010600030101010101" pitchFamily="2" charset="-122"/>
                <a:sym typeface="+mn-ea"/>
              </a:rPr>
              <a:t> </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sp>
        <p:nvSpPr>
          <p:cNvPr id="12" name="文本框 11"/>
          <p:cNvSpPr txBox="1"/>
          <p:nvPr/>
        </p:nvSpPr>
        <p:spPr>
          <a:xfrm>
            <a:off x="9114790" y="4170045"/>
            <a:ext cx="1956435" cy="1242060"/>
          </a:xfrm>
          <a:prstGeom prst="rect">
            <a:avLst/>
          </a:prstGeom>
          <a:noFill/>
        </p:spPr>
        <p:txBody>
          <a:bodyPr wrap="square" rtlCol="0">
            <a:spAutoFit/>
          </a:bodyPr>
          <a:lstStyle/>
          <a:p>
            <a:pPr>
              <a:lnSpc>
                <a:spcPct val="170000"/>
              </a:lnSpc>
            </a:pPr>
            <a:r>
              <a:rPr lang="zh-CN" altLang="en-US" sz="2000" dirty="0">
                <a:solidFill>
                  <a:schemeClr val="tx2"/>
                </a:solidFill>
                <a:ea typeface="宋体" panose="02010600030101010101" pitchFamily="2" charset="-122"/>
                <a:sym typeface="+mn-ea"/>
              </a:rPr>
              <a:t>宝成铁路</a:t>
            </a:r>
            <a:endParaRPr lang="zh-CN" altLang="en-US" sz="2000" dirty="0">
              <a:solidFill>
                <a:schemeClr val="tx2"/>
              </a:solidFill>
              <a:ea typeface="宋体" panose="02010600030101010101" pitchFamily="2" charset="-122"/>
              <a:sym typeface="+mn-ea"/>
            </a:endParaRPr>
          </a:p>
          <a:p>
            <a:pPr>
              <a:lnSpc>
                <a:spcPct val="170000"/>
              </a:lnSpc>
            </a:pPr>
            <a:r>
              <a:rPr lang="zh-CN" altLang="en-US" sz="2000" dirty="0">
                <a:solidFill>
                  <a:schemeClr val="tx2"/>
                </a:solidFill>
                <a:ea typeface="宋体" panose="02010600030101010101" pitchFamily="2" charset="-122"/>
                <a:sym typeface="+mn-ea"/>
              </a:rPr>
              <a:t>武汉长江大桥</a:t>
            </a:r>
            <a:r>
              <a:rPr lang="en-US" altLang="zh-CN" sz="2000" dirty="0">
                <a:solidFill>
                  <a:schemeClr val="tx2"/>
                </a:solidFill>
                <a:ea typeface="宋体" panose="02010600030101010101" pitchFamily="2" charset="-122"/>
                <a:sym typeface="+mn-ea"/>
              </a:rPr>
              <a:t>  </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blinds(horizontal)">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Effect transition="in" filter="blinds(horizontal)">
                                      <p:cBhvr>
                                        <p:cTn id="32" dur="500"/>
                                        <p:tgtEl>
                                          <p:spTgt spid="1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2">
                                            <p:txEl>
                                              <p:pRg st="1" end="1"/>
                                            </p:txEl>
                                          </p:spTgt>
                                        </p:tgtEl>
                                        <p:attrNameLst>
                                          <p:attrName>style.visibility</p:attrName>
                                        </p:attrNameLst>
                                      </p:cBhvr>
                                      <p:to>
                                        <p:strVal val="visible"/>
                                      </p:to>
                                    </p:set>
                                    <p:animEffect transition="in" filter="blinds(horizontal)">
                                      <p:cBhvr>
                                        <p:cTn id="47" dur="500"/>
                                        <p:tgtEl>
                                          <p:spTgt spid="12">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2">
                                            <p:txEl>
                                              <p:pRg st="0" end="0"/>
                                            </p:txEl>
                                          </p:spTgt>
                                        </p:tgtEl>
                                        <p:attrNameLst>
                                          <p:attrName>style.visibility</p:attrName>
                                        </p:attrNameLst>
                                      </p:cBhvr>
                                      <p:to>
                                        <p:strVal val="visible"/>
                                      </p:to>
                                    </p:set>
                                    <p:animEffect transition="in" filter="blinds(horizontal)">
                                      <p:cBhvr>
                                        <p:cTn id="5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a:t>
            </a:r>
            <a:r>
              <a:rPr lang="en-US" dirty="0" smtClean="0"/>
              <a:t>4</a:t>
            </a:r>
            <a:r>
              <a:rPr dirty="0"/>
              <a:t>社会主义改造的历史经验</a:t>
            </a:r>
            <a:endParaRPr dirty="0"/>
          </a:p>
        </p:txBody>
      </p:sp>
      <p:sp>
        <p:nvSpPr>
          <p:cNvPr id="3" name="文本框 2"/>
          <p:cNvSpPr txBox="1"/>
          <p:nvPr/>
        </p:nvSpPr>
        <p:spPr>
          <a:xfrm>
            <a:off x="953135" y="1672590"/>
            <a:ext cx="10285730" cy="60769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lang="zh-CN" altLang="en-US" sz="2400" dirty="0">
                <a:solidFill>
                  <a:schemeClr val="tx2"/>
                </a:solidFill>
                <a:ea typeface="宋体" panose="02010600030101010101" pitchFamily="2" charset="-122"/>
                <a:sym typeface="+mn-ea"/>
              </a:rPr>
              <a:t>第二，采取积极引导、逐步过渡的方式</a:t>
            </a:r>
            <a:r>
              <a:rPr lang="zh-CN" sz="2400" dirty="0">
                <a:solidFill>
                  <a:schemeClr val="tx2"/>
                </a:solidFill>
                <a:ea typeface="宋体" panose="02010600030101010101" pitchFamily="2" charset="-122"/>
                <a:sym typeface="+mn-ea"/>
              </a:rPr>
              <a:t>。</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sp>
        <p:nvSpPr>
          <p:cNvPr id="2" name="文本框 1"/>
          <p:cNvSpPr txBox="1"/>
          <p:nvPr/>
        </p:nvSpPr>
        <p:spPr>
          <a:xfrm>
            <a:off x="1089660" y="2385695"/>
            <a:ext cx="10285730" cy="60769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lang="zh-CN" sz="2400" dirty="0">
                <a:solidFill>
                  <a:schemeClr val="tx2"/>
                </a:solidFill>
                <a:ea typeface="宋体" panose="02010600030101010101" pitchFamily="2" charset="-122"/>
                <a:sym typeface="+mn-ea"/>
              </a:rPr>
              <a:t>第三，用和平方法进行改造。</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pic>
        <p:nvPicPr>
          <p:cNvPr id="8" name="图片 7" descr="毛泽东"/>
          <p:cNvPicPr>
            <a:picLocks noChangeAspect="1"/>
          </p:cNvPicPr>
          <p:nvPr/>
        </p:nvPicPr>
        <p:blipFill>
          <a:blip r:embed="rId1"/>
          <a:stretch>
            <a:fillRect/>
          </a:stretch>
        </p:blipFill>
        <p:spPr>
          <a:xfrm>
            <a:off x="697865" y="3721735"/>
            <a:ext cx="1868805" cy="2496820"/>
          </a:xfrm>
          <a:prstGeom prst="rect">
            <a:avLst/>
          </a:prstGeom>
        </p:spPr>
      </p:pic>
      <p:sp>
        <p:nvSpPr>
          <p:cNvPr id="9" name="文本框 8"/>
          <p:cNvSpPr txBox="1"/>
          <p:nvPr/>
        </p:nvSpPr>
        <p:spPr>
          <a:xfrm>
            <a:off x="2720340" y="3237865"/>
            <a:ext cx="9230360" cy="3233420"/>
          </a:xfrm>
          <a:prstGeom prst="rect">
            <a:avLst/>
          </a:prstGeom>
          <a:noFill/>
        </p:spPr>
        <p:txBody>
          <a:bodyPr wrap="square" rtlCol="0">
            <a:spAutoFit/>
          </a:bodyPr>
          <a:lstStyle/>
          <a:p>
            <a:pPr fontAlgn="auto">
              <a:lnSpc>
                <a:spcPts val="3500"/>
              </a:lnSpc>
            </a:pPr>
            <a:r>
              <a:rPr lang="en-US" altLang="zh-CN" sz="2400" dirty="0">
                <a:solidFill>
                  <a:schemeClr val="tx2"/>
                </a:solidFill>
                <a:ea typeface="宋体" panose="02010600030101010101" pitchFamily="2" charset="-122"/>
                <a:sym typeface="+mn-ea"/>
              </a:rPr>
              <a:t>   </a:t>
            </a:r>
            <a:r>
              <a:rPr lang="zh-CN" sz="2000" dirty="0">
                <a:solidFill>
                  <a:schemeClr val="tx2"/>
                </a:solidFill>
                <a:ea typeface="宋体" panose="02010600030101010101" pitchFamily="2" charset="-122"/>
                <a:sym typeface="+mn-ea"/>
              </a:rPr>
              <a:t>“我们进行社会主义革命所用的方法是和平的方法，对于这种方法，过去在共产党内和共产党外都有很多人表示怀疑，但是从去年夏季以来，由于农村中合作化运动的高潮和最近几个月以来城市中社会主义改造的高潮，他们的疑问大体解决了，在我国的条件下，用和平的方法，即用说服教育的方法，不但可以改变个体的所有制为社会主义的集体所有制，而且可以改变资本主义所有制为社会主义所有制，过去几个月来社会主义改造的速度大大超过了人们的预料，过去有一些人怕社会主义这一关难过，现在看来这一关也是容易过的”。</a:t>
            </a:r>
            <a:r>
              <a:rPr lang="en-US" altLang="zh-CN" sz="2000" dirty="0">
                <a:solidFill>
                  <a:schemeClr val="tx2"/>
                </a:solidFill>
                <a:ea typeface="宋体" panose="02010600030101010101" pitchFamily="2" charset="-122"/>
                <a:sym typeface="+mn-ea"/>
              </a:rPr>
              <a:t> </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a:t>
            </a:r>
            <a:r>
              <a:rPr lang="en-US" dirty="0" smtClean="0"/>
              <a:t>4</a:t>
            </a:r>
            <a:r>
              <a:rPr dirty="0"/>
              <a:t>社会主义改造的历史经验</a:t>
            </a:r>
            <a:endParaRPr dirty="0"/>
          </a:p>
        </p:txBody>
      </p:sp>
      <p:sp>
        <p:nvSpPr>
          <p:cNvPr id="9" name="文本框 8"/>
          <p:cNvSpPr txBox="1"/>
          <p:nvPr/>
        </p:nvSpPr>
        <p:spPr>
          <a:xfrm>
            <a:off x="1089025" y="2245995"/>
            <a:ext cx="9980930" cy="2489200"/>
          </a:xfrm>
          <a:prstGeom prst="rect">
            <a:avLst/>
          </a:prstGeom>
          <a:noFill/>
        </p:spPr>
        <p:txBody>
          <a:bodyPr wrap="square" rtlCol="0">
            <a:spAutoFit/>
          </a:bodyPr>
          <a:lstStyle/>
          <a:p>
            <a:pPr>
              <a:lnSpc>
                <a:spcPct val="130000"/>
              </a:lnSpc>
            </a:pPr>
            <a:r>
              <a:rPr lang="en-US" altLang="zh-CN" sz="2400" dirty="0">
                <a:solidFill>
                  <a:schemeClr val="tx2"/>
                </a:solidFill>
                <a:ea typeface="宋体" panose="02010600030101010101" pitchFamily="2" charset="-122"/>
                <a:sym typeface="+mn-ea"/>
              </a:rPr>
              <a:t>    </a:t>
            </a:r>
            <a:r>
              <a:rPr sz="2400" dirty="0">
                <a:solidFill>
                  <a:schemeClr val="tx2"/>
                </a:solidFill>
                <a:ea typeface="宋体" panose="02010600030101010101" pitchFamily="2" charset="-122"/>
                <a:sym typeface="+mn-ea"/>
              </a:rPr>
              <a:t>在我国社会主义改造的历史上，有两个事实是世界历史上各种革命大变动中罕见的，一个是在一个几亿人口的大国中比较顺利地实现了如此复杂、困难和深刻的社会变革，不仅没有造成生产力的破坏，反而促进了工农业和整个国民经济的发展。二是这样的变革没有引起巨大的社会动荡，反而极大地加强了人民的团结。</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a:t>
            </a:r>
            <a:r>
              <a:rPr lang="en-US" dirty="0" smtClean="0"/>
              <a:t>5</a:t>
            </a:r>
            <a:r>
              <a:rPr dirty="0"/>
              <a:t>社会主义改造</a:t>
            </a:r>
            <a:r>
              <a:rPr lang="zh-CN" dirty="0"/>
              <a:t>存在的问题</a:t>
            </a:r>
            <a:endParaRPr lang="zh-CN" dirty="0"/>
          </a:p>
        </p:txBody>
      </p:sp>
      <p:sp>
        <p:nvSpPr>
          <p:cNvPr id="9" name="文本框 8"/>
          <p:cNvSpPr txBox="1"/>
          <p:nvPr/>
        </p:nvSpPr>
        <p:spPr>
          <a:xfrm>
            <a:off x="1105535" y="2425065"/>
            <a:ext cx="9980930" cy="2489200"/>
          </a:xfrm>
          <a:prstGeom prst="rect">
            <a:avLst/>
          </a:prstGeom>
          <a:noFill/>
        </p:spPr>
        <p:txBody>
          <a:bodyPr wrap="square" rtlCol="0">
            <a:spAutoFit/>
          </a:bodyPr>
          <a:lstStyle/>
          <a:p>
            <a:pPr>
              <a:lnSpc>
                <a:spcPct val="130000"/>
              </a:lnSpc>
            </a:pPr>
            <a:r>
              <a:rPr lang="en-US" altLang="zh-CN" sz="2400" dirty="0">
                <a:solidFill>
                  <a:schemeClr val="tx2"/>
                </a:solidFill>
                <a:ea typeface="宋体" panose="02010600030101010101" pitchFamily="2" charset="-122"/>
                <a:sym typeface="+mn-ea"/>
              </a:rPr>
              <a:t>    </a:t>
            </a:r>
            <a:r>
              <a:rPr sz="2400" dirty="0">
                <a:solidFill>
                  <a:schemeClr val="tx2"/>
                </a:solidFill>
                <a:ea typeface="宋体" panose="02010600030101010101" pitchFamily="2" charset="-122"/>
                <a:sym typeface="+mn-ea"/>
              </a:rPr>
              <a:t>我国的社会主义改造取得了历史性的胜利，同时也出现一些失误和偏差，1981年的历史决议指出啊：“在一九五五年夏季以后，农业合作化以及对手工业和个体商业的改造要求过急、工作过粗、改变过快、形式也过于简单划一，以致在长期间遗留了一些问题。一九五六年资本主义工商业改造基本完成以后，对于一部分原工商业者的使用和处理也不很适当”。</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sp>
        <p:nvSpPr>
          <p:cNvPr id="3" name="文本框 2"/>
          <p:cNvSpPr txBox="1"/>
          <p:nvPr/>
        </p:nvSpPr>
        <p:spPr>
          <a:xfrm>
            <a:off x="2386330" y="1412875"/>
            <a:ext cx="7704455" cy="694055"/>
          </a:xfrm>
          <a:prstGeom prst="rect">
            <a:avLst/>
          </a:prstGeom>
          <a:noFill/>
        </p:spPr>
        <p:txBody>
          <a:bodyPr wrap="square" rtlCol="0">
            <a:spAutoFit/>
          </a:bodyPr>
          <a:lstStyle/>
          <a:p>
            <a:pPr algn="l">
              <a:lnSpc>
                <a:spcPct val="140000"/>
              </a:lnSpc>
            </a:pPr>
            <a:r>
              <a:rPr lang="zh-CN" altLang="en-US" sz="2800" b="1" dirty="0">
                <a:solidFill>
                  <a:schemeClr val="tx1"/>
                </a:solidFill>
                <a:sym typeface="+mn-ea"/>
              </a:rPr>
              <a:t>第五个问题：社会主义改造存在的问题</a:t>
            </a:r>
            <a:endParaRPr lang="zh-CN" altLang="en-US" sz="2800" b="1" dirty="0">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linds(horizontal)">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a:t>
            </a:r>
            <a:r>
              <a:rPr lang="en-US" dirty="0" smtClean="0"/>
              <a:t>5</a:t>
            </a:r>
            <a:r>
              <a:rPr dirty="0"/>
              <a:t>社会主义改造</a:t>
            </a:r>
            <a:r>
              <a:rPr lang="zh-CN" dirty="0"/>
              <a:t>存在的问题</a:t>
            </a:r>
            <a:endParaRPr lang="zh-CN" dirty="0"/>
          </a:p>
        </p:txBody>
      </p:sp>
      <p:pic>
        <p:nvPicPr>
          <p:cNvPr id="2" name="图片 1"/>
          <p:cNvPicPr>
            <a:picLocks noChangeAspect="1"/>
          </p:cNvPicPr>
          <p:nvPr/>
        </p:nvPicPr>
        <p:blipFill>
          <a:blip r:embed="rId1"/>
          <a:stretch>
            <a:fillRect/>
          </a:stretch>
        </p:blipFill>
        <p:spPr>
          <a:xfrm>
            <a:off x="1178560" y="2133600"/>
            <a:ext cx="2362200" cy="1764665"/>
          </a:xfrm>
          <a:prstGeom prst="rect">
            <a:avLst/>
          </a:prstGeom>
        </p:spPr>
      </p:pic>
      <p:pic>
        <p:nvPicPr>
          <p:cNvPr id="3" name="图片 2"/>
          <p:cNvPicPr>
            <a:picLocks noChangeAspect="1"/>
          </p:cNvPicPr>
          <p:nvPr/>
        </p:nvPicPr>
        <p:blipFill>
          <a:blip r:embed="rId2"/>
          <a:stretch>
            <a:fillRect/>
          </a:stretch>
        </p:blipFill>
        <p:spPr>
          <a:xfrm>
            <a:off x="3747770" y="2219325"/>
            <a:ext cx="2278380" cy="1650365"/>
          </a:xfrm>
          <a:prstGeom prst="rect">
            <a:avLst/>
          </a:prstGeom>
        </p:spPr>
      </p:pic>
      <p:pic>
        <p:nvPicPr>
          <p:cNvPr id="5" name="图片 4"/>
          <p:cNvPicPr>
            <a:picLocks noChangeAspect="1"/>
          </p:cNvPicPr>
          <p:nvPr/>
        </p:nvPicPr>
        <p:blipFill>
          <a:blip r:embed="rId3"/>
          <a:stretch>
            <a:fillRect/>
          </a:stretch>
        </p:blipFill>
        <p:spPr>
          <a:xfrm>
            <a:off x="6320790" y="2240915"/>
            <a:ext cx="2210435" cy="1607820"/>
          </a:xfrm>
          <a:prstGeom prst="rect">
            <a:avLst/>
          </a:prstGeom>
        </p:spPr>
      </p:pic>
      <p:pic>
        <p:nvPicPr>
          <p:cNvPr id="6" name="图片 5"/>
          <p:cNvPicPr>
            <a:picLocks noChangeAspect="1"/>
          </p:cNvPicPr>
          <p:nvPr/>
        </p:nvPicPr>
        <p:blipFill>
          <a:blip r:embed="rId4"/>
          <a:stretch>
            <a:fillRect/>
          </a:stretch>
        </p:blipFill>
        <p:spPr>
          <a:xfrm>
            <a:off x="8809355" y="2240915"/>
            <a:ext cx="2185670" cy="1663700"/>
          </a:xfrm>
          <a:prstGeom prst="rect">
            <a:avLst/>
          </a:prstGeom>
        </p:spPr>
      </p:pic>
      <p:pic>
        <p:nvPicPr>
          <p:cNvPr id="7" name="图片 6"/>
          <p:cNvPicPr>
            <a:picLocks noChangeAspect="1"/>
          </p:cNvPicPr>
          <p:nvPr/>
        </p:nvPicPr>
        <p:blipFill>
          <a:blip r:embed="rId5"/>
          <a:stretch>
            <a:fillRect/>
          </a:stretch>
        </p:blipFill>
        <p:spPr>
          <a:xfrm>
            <a:off x="1178560" y="4377055"/>
            <a:ext cx="2234565" cy="1656080"/>
          </a:xfrm>
          <a:prstGeom prst="rect">
            <a:avLst/>
          </a:prstGeom>
        </p:spPr>
      </p:pic>
      <p:pic>
        <p:nvPicPr>
          <p:cNvPr id="8" name="图片 7"/>
          <p:cNvPicPr>
            <a:picLocks noChangeAspect="1"/>
          </p:cNvPicPr>
          <p:nvPr/>
        </p:nvPicPr>
        <p:blipFill>
          <a:blip r:embed="rId6"/>
          <a:stretch>
            <a:fillRect/>
          </a:stretch>
        </p:blipFill>
        <p:spPr>
          <a:xfrm>
            <a:off x="3597275" y="4389120"/>
            <a:ext cx="2506345" cy="1644015"/>
          </a:xfrm>
          <a:prstGeom prst="rect">
            <a:avLst/>
          </a:prstGeom>
        </p:spPr>
      </p:pic>
      <p:pic>
        <p:nvPicPr>
          <p:cNvPr id="10" name="图片 9"/>
          <p:cNvPicPr>
            <a:picLocks noChangeAspect="1"/>
          </p:cNvPicPr>
          <p:nvPr/>
        </p:nvPicPr>
        <p:blipFill>
          <a:blip r:embed="rId7"/>
          <a:stretch>
            <a:fillRect/>
          </a:stretch>
        </p:blipFill>
        <p:spPr>
          <a:xfrm>
            <a:off x="6320790" y="4385945"/>
            <a:ext cx="2377440" cy="1647190"/>
          </a:xfrm>
          <a:prstGeom prst="rect">
            <a:avLst/>
          </a:prstGeom>
        </p:spPr>
      </p:pic>
      <p:pic>
        <p:nvPicPr>
          <p:cNvPr id="11" name="图片 10"/>
          <p:cNvPicPr>
            <a:picLocks noChangeAspect="1"/>
          </p:cNvPicPr>
          <p:nvPr/>
        </p:nvPicPr>
        <p:blipFill>
          <a:blip r:embed="rId8"/>
          <a:stretch>
            <a:fillRect/>
          </a:stretch>
        </p:blipFill>
        <p:spPr>
          <a:xfrm>
            <a:off x="8902700" y="4424680"/>
            <a:ext cx="2242820" cy="1560195"/>
          </a:xfrm>
          <a:prstGeom prst="rect">
            <a:avLst/>
          </a:prstGeom>
        </p:spPr>
      </p:pic>
      <p:sp>
        <p:nvSpPr>
          <p:cNvPr id="12" name="文本框 11"/>
          <p:cNvSpPr txBox="1"/>
          <p:nvPr/>
        </p:nvSpPr>
        <p:spPr>
          <a:xfrm>
            <a:off x="3898265" y="1624330"/>
            <a:ext cx="5377815" cy="423545"/>
          </a:xfrm>
          <a:prstGeom prst="rect">
            <a:avLst/>
          </a:prstGeom>
          <a:noFill/>
        </p:spPr>
        <p:txBody>
          <a:bodyPr wrap="square" rtlCol="0">
            <a:spAutoFit/>
          </a:bodyPr>
          <a:lstStyle/>
          <a:p>
            <a:pPr>
              <a:lnSpc>
                <a:spcPct val="90000"/>
              </a:lnSpc>
            </a:pPr>
            <a:r>
              <a:rPr lang="en-US" altLang="zh-CN" sz="2400" dirty="0">
                <a:solidFill>
                  <a:schemeClr val="tx2"/>
                </a:solidFill>
                <a:ea typeface="宋体" panose="02010600030101010101" pitchFamily="2" charset="-122"/>
                <a:sym typeface="+mn-ea"/>
              </a:rPr>
              <a:t>    </a:t>
            </a:r>
            <a:r>
              <a:rPr lang="zh-CN" altLang="en-US" sz="2000" dirty="0">
                <a:solidFill>
                  <a:schemeClr val="tx2"/>
                </a:solidFill>
                <a:ea typeface="宋体" panose="02010600030101010101" pitchFamily="2" charset="-122"/>
                <a:sym typeface="+mn-ea"/>
              </a:rPr>
              <a:t>冠生园、全聚德、同仁堂、九芝堂</a:t>
            </a:r>
            <a:r>
              <a:rPr lang="en-US" altLang="zh-CN" sz="2000" dirty="0">
                <a:solidFill>
                  <a:schemeClr val="tx2"/>
                </a:solidFill>
                <a:ea typeface="宋体" panose="02010600030101010101" pitchFamily="2" charset="-122"/>
                <a:sym typeface="+mn-ea"/>
              </a:rPr>
              <a:t> </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sp>
        <p:nvSpPr>
          <p:cNvPr id="13" name="文本框 12"/>
          <p:cNvSpPr txBox="1"/>
          <p:nvPr/>
        </p:nvSpPr>
        <p:spPr>
          <a:xfrm>
            <a:off x="4033520" y="6134100"/>
            <a:ext cx="5377815" cy="423545"/>
          </a:xfrm>
          <a:prstGeom prst="rect">
            <a:avLst/>
          </a:prstGeom>
          <a:noFill/>
        </p:spPr>
        <p:txBody>
          <a:bodyPr wrap="square" rtlCol="0">
            <a:spAutoFit/>
          </a:bodyPr>
          <a:lstStyle/>
          <a:p>
            <a:pPr>
              <a:lnSpc>
                <a:spcPct val="90000"/>
              </a:lnSpc>
            </a:pPr>
            <a:r>
              <a:rPr lang="en-US" altLang="zh-CN" sz="2400" dirty="0">
                <a:solidFill>
                  <a:schemeClr val="tx2"/>
                </a:solidFill>
                <a:ea typeface="宋体" panose="02010600030101010101" pitchFamily="2" charset="-122"/>
                <a:sym typeface="+mn-ea"/>
              </a:rPr>
              <a:t>    </a:t>
            </a:r>
            <a:r>
              <a:rPr lang="zh-CN" altLang="en-US" sz="2000" dirty="0">
                <a:solidFill>
                  <a:schemeClr val="tx2"/>
                </a:solidFill>
                <a:ea typeface="宋体" panose="02010600030101010101" pitchFamily="2" charset="-122"/>
                <a:sym typeface="+mn-ea"/>
              </a:rPr>
              <a:t>稻香村、瑞蚨祥、内联升、东来顺</a:t>
            </a:r>
            <a:r>
              <a:rPr lang="en-US" altLang="zh-CN" sz="2000" dirty="0">
                <a:solidFill>
                  <a:schemeClr val="tx2"/>
                </a:solidFill>
                <a:ea typeface="宋体" panose="02010600030101010101" pitchFamily="2" charset="-122"/>
                <a:sym typeface="+mn-ea"/>
              </a:rPr>
              <a:t> </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animEffect transition="in" filter="blinds(horizontal)">
                                      <p:cBhvr>
                                        <p:cTn id="29" dur="500"/>
                                        <p:tgtEl>
                                          <p:spTgt spid="12">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linds(horizontal)">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blinds(horizontal)">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blinds(horizontal)">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3">
                                            <p:txEl>
                                              <p:pRg st="0" end="0"/>
                                            </p:txEl>
                                          </p:spTgt>
                                        </p:tgtEl>
                                        <p:attrNameLst>
                                          <p:attrName>style.visibility</p:attrName>
                                        </p:attrNameLst>
                                      </p:cBhvr>
                                      <p:to>
                                        <p:strVal val="visible"/>
                                      </p:to>
                                    </p:set>
                                    <p:animEffect transition="in" filter="blinds(horizontal)">
                                      <p:cBhvr>
                                        <p:cTn id="54"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a:t>
            </a:r>
            <a:r>
              <a:rPr lang="en-US" dirty="0" smtClean="0"/>
              <a:t>5</a:t>
            </a:r>
            <a:r>
              <a:rPr dirty="0"/>
              <a:t>社会主义改造</a:t>
            </a:r>
            <a:r>
              <a:rPr lang="zh-CN" dirty="0"/>
              <a:t>存在的问题</a:t>
            </a:r>
            <a:endParaRPr lang="zh-CN" dirty="0"/>
          </a:p>
        </p:txBody>
      </p:sp>
      <p:pic>
        <p:nvPicPr>
          <p:cNvPr id="11" name="图片 10"/>
          <p:cNvPicPr>
            <a:picLocks noChangeAspect="1"/>
          </p:cNvPicPr>
          <p:nvPr/>
        </p:nvPicPr>
        <p:blipFill>
          <a:blip r:embed="rId1"/>
          <a:stretch>
            <a:fillRect/>
          </a:stretch>
        </p:blipFill>
        <p:spPr>
          <a:xfrm>
            <a:off x="4103370" y="1622425"/>
            <a:ext cx="3663315" cy="2548255"/>
          </a:xfrm>
          <a:prstGeom prst="rect">
            <a:avLst/>
          </a:prstGeom>
        </p:spPr>
      </p:pic>
      <p:sp>
        <p:nvSpPr>
          <p:cNvPr id="13" name="文本框 12"/>
          <p:cNvSpPr txBox="1"/>
          <p:nvPr/>
        </p:nvSpPr>
        <p:spPr>
          <a:xfrm>
            <a:off x="1372870" y="4334510"/>
            <a:ext cx="9405620" cy="112458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sz="2400" dirty="0">
                <a:solidFill>
                  <a:schemeClr val="tx2"/>
                </a:solidFill>
                <a:ea typeface="宋体" panose="02010600030101010101" pitchFamily="2" charset="-122"/>
                <a:sym typeface="+mn-ea"/>
              </a:rPr>
              <a:t>东来顺合营以后啊，这个涮羊肉口味就变差了，所以有的人就说：“资本主义的羊肉到了社会主义后都不好吃了”。</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a:t>
            </a:r>
            <a:r>
              <a:rPr lang="en-US" dirty="0" smtClean="0"/>
              <a:t>5</a:t>
            </a:r>
            <a:r>
              <a:rPr dirty="0"/>
              <a:t>社会主义改造</a:t>
            </a:r>
            <a:r>
              <a:rPr lang="zh-CN" dirty="0"/>
              <a:t>存在的问题</a:t>
            </a:r>
            <a:endParaRPr lang="zh-CN" dirty="0"/>
          </a:p>
        </p:txBody>
      </p:sp>
      <p:sp>
        <p:nvSpPr>
          <p:cNvPr id="13" name="文本框 12"/>
          <p:cNvSpPr txBox="1"/>
          <p:nvPr/>
        </p:nvSpPr>
        <p:spPr>
          <a:xfrm>
            <a:off x="1089025" y="1996440"/>
            <a:ext cx="7646035" cy="112458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sz="2400" dirty="0">
                <a:solidFill>
                  <a:schemeClr val="tx2"/>
                </a:solidFill>
                <a:ea typeface="宋体" panose="02010600030101010101" pitchFamily="2" charset="-122"/>
                <a:sym typeface="+mn-ea"/>
              </a:rPr>
              <a:t>你调查一下，“为什么资本主义的羊肉到了社会主义以后就不好吃了？”</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pic>
        <p:nvPicPr>
          <p:cNvPr id="8" name="图片 7" descr="毛泽东"/>
          <p:cNvPicPr>
            <a:picLocks noChangeAspect="1"/>
          </p:cNvPicPr>
          <p:nvPr/>
        </p:nvPicPr>
        <p:blipFill>
          <a:blip r:embed="rId1"/>
          <a:stretch>
            <a:fillRect/>
          </a:stretch>
        </p:blipFill>
        <p:spPr>
          <a:xfrm>
            <a:off x="9311005" y="1383665"/>
            <a:ext cx="1759585" cy="2350770"/>
          </a:xfrm>
          <a:prstGeom prst="rect">
            <a:avLst/>
          </a:prstGeom>
        </p:spPr>
      </p:pic>
      <p:pic>
        <p:nvPicPr>
          <p:cNvPr id="2" name="图片 1"/>
          <p:cNvPicPr>
            <a:picLocks noChangeAspect="1"/>
          </p:cNvPicPr>
          <p:nvPr/>
        </p:nvPicPr>
        <p:blipFill>
          <a:blip r:embed="rId2"/>
          <a:stretch>
            <a:fillRect/>
          </a:stretch>
        </p:blipFill>
        <p:spPr>
          <a:xfrm>
            <a:off x="1162685" y="3734435"/>
            <a:ext cx="1685925" cy="2238375"/>
          </a:xfrm>
          <a:prstGeom prst="rect">
            <a:avLst/>
          </a:prstGeom>
        </p:spPr>
      </p:pic>
      <p:sp>
        <p:nvSpPr>
          <p:cNvPr id="3" name="文本框 2"/>
          <p:cNvSpPr txBox="1"/>
          <p:nvPr/>
        </p:nvSpPr>
        <p:spPr>
          <a:xfrm>
            <a:off x="3147695" y="4291330"/>
            <a:ext cx="7923530" cy="1198880"/>
          </a:xfrm>
          <a:prstGeom prst="rect">
            <a:avLst/>
          </a:prstGeom>
          <a:noFill/>
        </p:spPr>
        <p:txBody>
          <a:bodyPr wrap="square" rtlCol="0">
            <a:spAutoFit/>
          </a:bodyPr>
          <a:lstStyle/>
          <a:p>
            <a:pPr>
              <a:lnSpc>
                <a:spcPct val="150000"/>
              </a:lnSpc>
            </a:pPr>
            <a:r>
              <a:rPr lang="en-US" altLang="zh-CN" sz="2400" dirty="0">
                <a:solidFill>
                  <a:schemeClr val="tx2"/>
                </a:solidFill>
                <a:ea typeface="宋体" panose="02010600030101010101" pitchFamily="2" charset="-122"/>
                <a:sym typeface="+mn-ea"/>
              </a:rPr>
              <a:t>    </a:t>
            </a:r>
            <a:r>
              <a:rPr sz="2400" dirty="0">
                <a:solidFill>
                  <a:schemeClr val="tx2"/>
                </a:solidFill>
                <a:ea typeface="宋体" panose="02010600030101010101" pitchFamily="2" charset="-122"/>
                <a:sym typeface="+mn-ea"/>
              </a:rPr>
              <a:t>“东来顺”的涮羊肉出现质量滑坡，主要原因是，我们对私企改造后也想当然地“改造”了它的操作“规矩”</a:t>
            </a:r>
            <a:r>
              <a:rPr lang="zh-CN" sz="2400" dirty="0">
                <a:solidFill>
                  <a:schemeClr val="tx2"/>
                </a:solidFill>
                <a:ea typeface="宋体" panose="02010600030101010101" pitchFamily="2" charset="-122"/>
                <a:sym typeface="+mn-ea"/>
              </a:rPr>
              <a:t>。</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linds(horizontal)">
                                      <p:cBhvr>
                                        <p:cTn id="15" dur="500"/>
                                        <p:tgtEl>
                                          <p:spTgt spid="3">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a:t>
            </a:r>
            <a:r>
              <a:rPr lang="en-US" dirty="0" smtClean="0"/>
              <a:t>5</a:t>
            </a:r>
            <a:r>
              <a:rPr dirty="0"/>
              <a:t>社会主义改造</a:t>
            </a:r>
            <a:r>
              <a:rPr lang="zh-CN" dirty="0"/>
              <a:t>存在的问题</a:t>
            </a:r>
            <a:endParaRPr lang="zh-CN" dirty="0"/>
          </a:p>
        </p:txBody>
      </p:sp>
      <p:sp>
        <p:nvSpPr>
          <p:cNvPr id="13" name="文本框 12"/>
          <p:cNvSpPr txBox="1"/>
          <p:nvPr/>
        </p:nvSpPr>
        <p:spPr>
          <a:xfrm>
            <a:off x="1147445" y="1678305"/>
            <a:ext cx="9923145" cy="215836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sz="2400" dirty="0">
                <a:solidFill>
                  <a:schemeClr val="tx2"/>
                </a:solidFill>
                <a:ea typeface="宋体" panose="02010600030101010101" pitchFamily="2" charset="-122"/>
                <a:sym typeface="+mn-ea"/>
              </a:rPr>
              <a:t>这个社会主义改造过程中出现这些问题，主要原因在于以下方面：</a:t>
            </a:r>
            <a:endParaRPr sz="2400" dirty="0">
              <a:solidFill>
                <a:schemeClr val="tx2"/>
              </a:solidFill>
              <a:ea typeface="宋体" panose="02010600030101010101" pitchFamily="2" charset="-122"/>
              <a:sym typeface="+mn-ea"/>
            </a:endParaRPr>
          </a:p>
          <a:p>
            <a:pPr>
              <a:lnSpc>
                <a:spcPct val="140000"/>
              </a:lnSpc>
            </a:pPr>
            <a:r>
              <a:rPr sz="2400" dirty="0">
                <a:solidFill>
                  <a:schemeClr val="tx2"/>
                </a:solidFill>
                <a:ea typeface="宋体" panose="02010600030101010101" pitchFamily="2" charset="-122"/>
                <a:sym typeface="+mn-ea"/>
              </a:rPr>
              <a:t>    第一，在社会主义改造中，指导思想上急于求成，不够谨慎，工作方法上过于简单</a:t>
            </a:r>
            <a:r>
              <a:rPr lang="zh-CN" sz="2400" dirty="0">
                <a:solidFill>
                  <a:schemeClr val="tx2"/>
                </a:solidFill>
                <a:ea typeface="宋体" panose="02010600030101010101" pitchFamily="2" charset="-122"/>
                <a:sym typeface="+mn-ea"/>
              </a:rPr>
              <a:t>。</a:t>
            </a:r>
            <a:endParaRPr lang="zh-CN" sz="2400" dirty="0">
              <a:solidFill>
                <a:schemeClr val="tx2"/>
              </a:solidFill>
              <a:ea typeface="宋体" panose="02010600030101010101" pitchFamily="2" charset="-122"/>
              <a:sym typeface="+mn-ea"/>
            </a:endParaRPr>
          </a:p>
          <a:p>
            <a:pPr>
              <a:lnSpc>
                <a:spcPct val="140000"/>
              </a:lnSpc>
            </a:pPr>
            <a:r>
              <a:rPr lang="zh-CN" sz="2400" dirty="0">
                <a:solidFill>
                  <a:schemeClr val="tx2"/>
                </a:solidFill>
                <a:ea typeface="宋体" panose="02010600030101010101" pitchFamily="2" charset="-122"/>
                <a:sym typeface="+mn-ea"/>
              </a:rPr>
              <a:t>    </a:t>
            </a:r>
            <a:r>
              <a:rPr sz="2400" dirty="0">
                <a:solidFill>
                  <a:schemeClr val="tx2"/>
                </a:solidFill>
                <a:ea typeface="宋体" panose="02010600030101010101" pitchFamily="2" charset="-122"/>
                <a:sym typeface="+mn-ea"/>
              </a:rPr>
              <a:t>第二，受当时历史条件的限制，也有认识上的一些问题和偏差</a:t>
            </a:r>
            <a:r>
              <a:rPr lang="zh-CN" sz="2400" dirty="0">
                <a:solidFill>
                  <a:schemeClr val="tx2"/>
                </a:solidFill>
                <a:ea typeface="宋体" panose="02010600030101010101" pitchFamily="2" charset="-122"/>
                <a:sym typeface="+mn-ea"/>
              </a:rPr>
              <a:t>。</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blinds(horizontal)">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blinds(horizontal)">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2.</a:t>
            </a:r>
            <a:r>
              <a:rPr lang="en-US" dirty="0" smtClean="0"/>
              <a:t>5</a:t>
            </a:r>
            <a:r>
              <a:rPr dirty="0"/>
              <a:t>社会主义改造</a:t>
            </a:r>
            <a:r>
              <a:rPr lang="zh-CN" dirty="0"/>
              <a:t>存在的问题</a:t>
            </a:r>
            <a:endParaRPr lang="zh-CN" dirty="0"/>
          </a:p>
        </p:txBody>
      </p:sp>
      <p:sp>
        <p:nvSpPr>
          <p:cNvPr id="13" name="文本框 12"/>
          <p:cNvSpPr txBox="1"/>
          <p:nvPr/>
        </p:nvSpPr>
        <p:spPr>
          <a:xfrm>
            <a:off x="1147445" y="1678305"/>
            <a:ext cx="9923145" cy="215836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sz="2400" dirty="0">
                <a:solidFill>
                  <a:schemeClr val="tx2"/>
                </a:solidFill>
                <a:ea typeface="宋体" panose="02010600030101010101" pitchFamily="2" charset="-122"/>
                <a:sym typeface="+mn-ea"/>
              </a:rPr>
              <a:t>这个社会主义改造过程中出现这些问题，主要原因在于以下方面：</a:t>
            </a:r>
            <a:endParaRPr sz="2400" dirty="0">
              <a:solidFill>
                <a:schemeClr val="tx2"/>
              </a:solidFill>
              <a:ea typeface="宋体" panose="02010600030101010101" pitchFamily="2" charset="-122"/>
              <a:sym typeface="+mn-ea"/>
            </a:endParaRPr>
          </a:p>
          <a:p>
            <a:pPr>
              <a:lnSpc>
                <a:spcPct val="140000"/>
              </a:lnSpc>
            </a:pPr>
            <a:r>
              <a:rPr sz="2400" dirty="0">
                <a:solidFill>
                  <a:schemeClr val="tx2"/>
                </a:solidFill>
                <a:ea typeface="宋体" panose="02010600030101010101" pitchFamily="2" charset="-122"/>
                <a:sym typeface="+mn-ea"/>
              </a:rPr>
              <a:t>    第一，在社会主义改造中，指导思想上急于求成，不够谨慎，工作方法上过于简单</a:t>
            </a:r>
            <a:r>
              <a:rPr lang="zh-CN" sz="2400" dirty="0">
                <a:solidFill>
                  <a:schemeClr val="tx2"/>
                </a:solidFill>
                <a:ea typeface="宋体" panose="02010600030101010101" pitchFamily="2" charset="-122"/>
                <a:sym typeface="+mn-ea"/>
              </a:rPr>
              <a:t>。</a:t>
            </a:r>
            <a:endParaRPr lang="zh-CN" sz="2400" dirty="0">
              <a:solidFill>
                <a:schemeClr val="tx2"/>
              </a:solidFill>
              <a:ea typeface="宋体" panose="02010600030101010101" pitchFamily="2" charset="-122"/>
              <a:sym typeface="+mn-ea"/>
            </a:endParaRPr>
          </a:p>
          <a:p>
            <a:pPr>
              <a:lnSpc>
                <a:spcPct val="140000"/>
              </a:lnSpc>
            </a:pPr>
            <a:r>
              <a:rPr lang="zh-CN" sz="2400" dirty="0">
                <a:solidFill>
                  <a:schemeClr val="tx2"/>
                </a:solidFill>
                <a:ea typeface="宋体" panose="02010600030101010101" pitchFamily="2" charset="-122"/>
                <a:sym typeface="+mn-ea"/>
              </a:rPr>
              <a:t>    </a:t>
            </a:r>
            <a:r>
              <a:rPr sz="2400" dirty="0">
                <a:solidFill>
                  <a:schemeClr val="tx2"/>
                </a:solidFill>
                <a:ea typeface="宋体" panose="02010600030101010101" pitchFamily="2" charset="-122"/>
                <a:sym typeface="+mn-ea"/>
              </a:rPr>
              <a:t>第二，受当时历史条件的限制，也有认识上的一些问题和偏差</a:t>
            </a:r>
            <a:r>
              <a:rPr lang="zh-CN" sz="2400" dirty="0">
                <a:solidFill>
                  <a:schemeClr val="tx2"/>
                </a:solidFill>
                <a:ea typeface="宋体" panose="02010600030101010101" pitchFamily="2" charset="-122"/>
                <a:sym typeface="+mn-ea"/>
              </a:rPr>
              <a:t>。</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blinds(horizontal)">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blinds(horizontal)">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zh-CN" altLang="en-US" dirty="0" smtClean="0"/>
              <a:t>引言</a:t>
            </a:r>
            <a:endParaRPr lang="zh-CN" altLang="en-US" dirty="0"/>
          </a:p>
        </p:txBody>
      </p:sp>
      <p:pic>
        <p:nvPicPr>
          <p:cNvPr id="2" name="图片 1" descr="科尔奈"/>
          <p:cNvPicPr>
            <a:picLocks noChangeAspect="1"/>
          </p:cNvPicPr>
          <p:nvPr/>
        </p:nvPicPr>
        <p:blipFill>
          <a:blip r:embed="rId1"/>
          <a:srcRect l="33045" r="29134" b="33407"/>
          <a:stretch>
            <a:fillRect/>
          </a:stretch>
        </p:blipFill>
        <p:spPr>
          <a:xfrm>
            <a:off x="951865" y="2508885"/>
            <a:ext cx="2305050" cy="2319020"/>
          </a:xfrm>
          <a:prstGeom prst="rect">
            <a:avLst/>
          </a:prstGeom>
        </p:spPr>
      </p:pic>
      <p:pic>
        <p:nvPicPr>
          <p:cNvPr id="6" name="图片 5" descr="社会主义体制"/>
          <p:cNvPicPr>
            <a:picLocks noChangeAspect="1"/>
          </p:cNvPicPr>
          <p:nvPr/>
        </p:nvPicPr>
        <p:blipFill>
          <a:blip r:embed="rId2"/>
          <a:stretch>
            <a:fillRect/>
          </a:stretch>
        </p:blipFill>
        <p:spPr>
          <a:xfrm>
            <a:off x="3588385" y="2063115"/>
            <a:ext cx="2333625" cy="3210560"/>
          </a:xfrm>
          <a:prstGeom prst="rect">
            <a:avLst/>
          </a:prstGeom>
        </p:spPr>
      </p:pic>
      <p:sp>
        <p:nvSpPr>
          <p:cNvPr id="7" name="TextBox 3"/>
          <p:cNvSpPr txBox="1"/>
          <p:nvPr/>
        </p:nvSpPr>
        <p:spPr>
          <a:xfrm>
            <a:off x="6127115" y="2223135"/>
            <a:ext cx="5030470" cy="2889885"/>
          </a:xfrm>
          <a:prstGeom prst="rect">
            <a:avLst/>
          </a:prstGeom>
          <a:noFill/>
        </p:spPr>
        <p:txBody>
          <a:bodyPr wrap="square" rtlCol="0">
            <a:spAutoFit/>
          </a:bodyPr>
          <a:lstStyle/>
          <a:p>
            <a:pPr>
              <a:lnSpc>
                <a:spcPct val="130000"/>
              </a:lnSpc>
            </a:pPr>
            <a:r>
              <a:rPr lang="en-US" altLang="zh-CN" sz="2400" dirty="0">
                <a:solidFill>
                  <a:schemeClr val="tx2"/>
                </a:solidFill>
              </a:rPr>
              <a:t>   </a:t>
            </a:r>
            <a:r>
              <a:rPr lang="en-US" altLang="zh-CN" sz="2800" dirty="0">
                <a:solidFill>
                  <a:schemeClr val="tx2"/>
                </a:solidFill>
              </a:rPr>
              <a:t>哈佛大学科尔奈教授的《社会主义体制》</a:t>
            </a:r>
            <a:r>
              <a:rPr lang="zh-CN" altLang="en-US" sz="2800" dirty="0">
                <a:solidFill>
                  <a:schemeClr val="tx2"/>
                </a:solidFill>
                <a:ea typeface="宋体" panose="02010600030101010101" pitchFamily="2" charset="-122"/>
              </a:rPr>
              <a:t>：</a:t>
            </a:r>
            <a:r>
              <a:rPr sz="2800" dirty="0">
                <a:solidFill>
                  <a:schemeClr val="tx2"/>
                </a:solidFill>
              </a:rPr>
              <a:t>社会主义国家最多的时候，其人口占全世界34％还要多，其国土占全世界30％还要多</a:t>
            </a:r>
            <a:r>
              <a:rPr lang="zh-CN" sz="2800" dirty="0">
                <a:solidFill>
                  <a:schemeClr val="tx2"/>
                </a:solidFill>
                <a:ea typeface="宋体" panose="02010600030101010101" pitchFamily="2" charset="-122"/>
              </a:rPr>
              <a:t>。</a:t>
            </a:r>
            <a:endParaRPr lang="zh-CN" sz="28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3. </a:t>
            </a:r>
            <a:r>
              <a:rPr dirty="0" err="1" smtClean="0"/>
              <a:t>社会主义</a:t>
            </a:r>
            <a:r>
              <a:rPr lang="zh-CN" dirty="0"/>
              <a:t>基本制度在中国的确立及其重大意义</a:t>
            </a:r>
            <a:endParaRPr lang="zh-CN" dirty="0"/>
          </a:p>
        </p:txBody>
      </p:sp>
      <p:sp>
        <p:nvSpPr>
          <p:cNvPr id="13" name="文本框 12"/>
          <p:cNvSpPr txBox="1"/>
          <p:nvPr/>
        </p:nvSpPr>
        <p:spPr>
          <a:xfrm>
            <a:off x="1147445" y="1678305"/>
            <a:ext cx="9923145" cy="1208601"/>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lang="zh-CN" altLang="en-US" sz="2800" b="1" dirty="0">
                <a:sym typeface="+mn-ea"/>
              </a:rPr>
              <a:t>专题四第三部分内容：</a:t>
            </a:r>
            <a:r>
              <a:rPr sz="2800" b="1" dirty="0" err="1" smtClean="0">
                <a:solidFill>
                  <a:schemeClr val="tx2"/>
                </a:solidFill>
                <a:ea typeface="宋体" panose="02010600030101010101" pitchFamily="2" charset="-122"/>
                <a:sym typeface="+mn-ea"/>
              </a:rPr>
              <a:t>社会主义基本制度在中国的确立及其重大意义</a:t>
            </a:r>
            <a:r>
              <a:rPr lang="en-US" altLang="zh-CN" sz="2800" b="1" dirty="0" smtClean="0">
                <a:solidFill>
                  <a:schemeClr val="tx2"/>
                </a:solidFill>
                <a:ea typeface="宋体" panose="02010600030101010101" pitchFamily="2" charset="-122"/>
                <a:sym typeface="+mn-ea"/>
              </a:rPr>
              <a:t>  </a:t>
            </a:r>
            <a:r>
              <a:rPr lang="en-US" altLang="zh-CN" sz="2400" dirty="0" smtClean="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sp>
        <p:nvSpPr>
          <p:cNvPr id="2" name="文本框 1"/>
          <p:cNvSpPr txBox="1"/>
          <p:nvPr/>
        </p:nvSpPr>
        <p:spPr>
          <a:xfrm>
            <a:off x="1341408" y="3392049"/>
            <a:ext cx="9923145" cy="60769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sz="2400" dirty="0">
                <a:solidFill>
                  <a:schemeClr val="tx2"/>
                </a:solidFill>
                <a:ea typeface="宋体" panose="02010600030101010101" pitchFamily="2" charset="-122"/>
                <a:sym typeface="+mn-ea"/>
              </a:rPr>
              <a:t>先来看第一个问题，社会主义基本制度在中国的确立。</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3. 1 </a:t>
            </a:r>
            <a:r>
              <a:rPr lang="en-US" altLang="zh-CN" dirty="0" err="1" smtClean="0">
                <a:sym typeface="+mn-ea"/>
              </a:rPr>
              <a:t>社会主义基本制度在中国的确立</a:t>
            </a:r>
            <a:endParaRPr lang="en-US" altLang="zh-CN" dirty="0"/>
          </a:p>
        </p:txBody>
      </p:sp>
      <p:sp>
        <p:nvSpPr>
          <p:cNvPr id="2" name="文本框 1"/>
          <p:cNvSpPr txBox="1"/>
          <p:nvPr/>
        </p:nvSpPr>
        <p:spPr>
          <a:xfrm>
            <a:off x="1221105" y="1776095"/>
            <a:ext cx="9923145" cy="215836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sz="2400" dirty="0">
                <a:solidFill>
                  <a:schemeClr val="tx2"/>
                </a:solidFill>
                <a:ea typeface="宋体" panose="02010600030101010101" pitchFamily="2" charset="-122"/>
                <a:sym typeface="+mn-ea"/>
              </a:rPr>
              <a:t>1956年年底，我国对农业、手工业和资本主义工商业的社会主义改造基本完成，这标志着中国历史上长达数千年的阶级剥削制度的结束，也标志着社会主义基本制度在我国初步确立，我国社会的经济结构和阶级结构发生了重大变化，人民民主政治建设也在稳步推进。</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a:t>3</a:t>
            </a:r>
            <a:r>
              <a:rPr lang="en-US" altLang="zh-CN" dirty="0" smtClean="0"/>
              <a:t>. 1 </a:t>
            </a:r>
            <a:r>
              <a:rPr lang="en-US" altLang="zh-CN" dirty="0" err="1" smtClean="0">
                <a:sym typeface="+mn-ea"/>
              </a:rPr>
              <a:t>社会主义基本制度在中国的确立</a:t>
            </a:r>
            <a:endParaRPr lang="en-US" altLang="zh-CN" dirty="0"/>
          </a:p>
        </p:txBody>
      </p:sp>
      <p:sp>
        <p:nvSpPr>
          <p:cNvPr id="2" name="文本框 1"/>
          <p:cNvSpPr txBox="1"/>
          <p:nvPr/>
        </p:nvSpPr>
        <p:spPr>
          <a:xfrm>
            <a:off x="1472565" y="4476750"/>
            <a:ext cx="4340225" cy="60769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lang="en-US" altLang="zh-CN" sz="2000" dirty="0">
                <a:solidFill>
                  <a:schemeClr val="tx2"/>
                </a:solidFill>
                <a:ea typeface="宋体" panose="02010600030101010101" pitchFamily="2" charset="-122"/>
                <a:sym typeface="+mn-ea"/>
              </a:rPr>
              <a:t> </a:t>
            </a:r>
            <a:r>
              <a:rPr sz="2000" dirty="0">
                <a:solidFill>
                  <a:schemeClr val="tx2"/>
                </a:solidFill>
                <a:ea typeface="宋体" panose="02010600030101010101" pitchFamily="2" charset="-122"/>
                <a:sym typeface="+mn-ea"/>
              </a:rPr>
              <a:t>1952年的国民经济结构图</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pic>
        <p:nvPicPr>
          <p:cNvPr id="3" name="图片 2"/>
          <p:cNvPicPr>
            <a:picLocks noChangeAspect="1"/>
          </p:cNvPicPr>
          <p:nvPr/>
        </p:nvPicPr>
        <p:blipFill>
          <a:blip r:embed="rId1"/>
          <a:stretch>
            <a:fillRect/>
          </a:stretch>
        </p:blipFill>
        <p:spPr>
          <a:xfrm>
            <a:off x="1898650" y="1373505"/>
            <a:ext cx="3488055" cy="3274695"/>
          </a:xfrm>
          <a:prstGeom prst="rect">
            <a:avLst/>
          </a:prstGeom>
        </p:spPr>
      </p:pic>
      <p:pic>
        <p:nvPicPr>
          <p:cNvPr id="5" name="图片 4"/>
          <p:cNvPicPr>
            <a:picLocks noChangeAspect="1"/>
          </p:cNvPicPr>
          <p:nvPr/>
        </p:nvPicPr>
        <p:blipFill>
          <a:blip r:embed="rId2"/>
          <a:stretch>
            <a:fillRect/>
          </a:stretch>
        </p:blipFill>
        <p:spPr>
          <a:xfrm>
            <a:off x="6690995" y="1334135"/>
            <a:ext cx="3434715" cy="3274695"/>
          </a:xfrm>
          <a:prstGeom prst="rect">
            <a:avLst/>
          </a:prstGeom>
        </p:spPr>
      </p:pic>
      <p:sp>
        <p:nvSpPr>
          <p:cNvPr id="6" name="文本框 5"/>
          <p:cNvSpPr txBox="1"/>
          <p:nvPr/>
        </p:nvSpPr>
        <p:spPr>
          <a:xfrm>
            <a:off x="6238240" y="4476750"/>
            <a:ext cx="4340225" cy="60769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sz="2000" dirty="0">
                <a:solidFill>
                  <a:schemeClr val="tx2"/>
                </a:solidFill>
                <a:ea typeface="宋体" panose="02010600030101010101" pitchFamily="2" charset="-122"/>
                <a:sym typeface="+mn-ea"/>
              </a:rPr>
              <a:t>195</a:t>
            </a:r>
            <a:r>
              <a:rPr lang="en-US" sz="2000" dirty="0">
                <a:solidFill>
                  <a:schemeClr val="tx2"/>
                </a:solidFill>
                <a:ea typeface="宋体" panose="02010600030101010101" pitchFamily="2" charset="-122"/>
                <a:sym typeface="+mn-ea"/>
              </a:rPr>
              <a:t>6</a:t>
            </a:r>
            <a:r>
              <a:rPr sz="2000" dirty="0">
                <a:solidFill>
                  <a:schemeClr val="tx2"/>
                </a:solidFill>
                <a:ea typeface="宋体" panose="02010600030101010101" pitchFamily="2" charset="-122"/>
                <a:sym typeface="+mn-ea"/>
              </a:rPr>
              <a:t>年的国民经济结构图</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sp>
        <p:nvSpPr>
          <p:cNvPr id="7" name="文本框 6"/>
          <p:cNvSpPr txBox="1"/>
          <p:nvPr/>
        </p:nvSpPr>
        <p:spPr>
          <a:xfrm>
            <a:off x="1027430" y="5170170"/>
            <a:ext cx="10137140" cy="1420495"/>
          </a:xfrm>
          <a:prstGeom prst="rect">
            <a:avLst/>
          </a:prstGeom>
          <a:noFill/>
        </p:spPr>
        <p:txBody>
          <a:bodyPr wrap="square" rtlCol="0">
            <a:spAutoFit/>
          </a:bodyPr>
          <a:lstStyle/>
          <a:p>
            <a:pPr>
              <a:lnSpc>
                <a:spcPct val="120000"/>
              </a:lnSpc>
            </a:pPr>
            <a:r>
              <a:rPr lang="en-US" altLang="zh-CN" sz="2400" dirty="0">
                <a:solidFill>
                  <a:schemeClr val="tx2"/>
                </a:solidFill>
                <a:ea typeface="宋体" panose="02010600030101010101" pitchFamily="2" charset="-122"/>
                <a:sym typeface="+mn-ea"/>
              </a:rPr>
              <a:t>   </a:t>
            </a:r>
            <a:r>
              <a:rPr sz="2400" dirty="0">
                <a:solidFill>
                  <a:schemeClr val="tx2"/>
                </a:solidFill>
                <a:ea typeface="宋体" panose="02010600030101010101" pitchFamily="2" charset="-122"/>
                <a:sym typeface="+mn-ea"/>
              </a:rPr>
              <a:t>这个上述情况表明，中国几千年来以生产资料私有制为基础的阶级剥削制度已经基本上被消灭，以生产资料公有制为基础的社会主义基本制度已经建立起来了。</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a:t>3</a:t>
            </a:r>
            <a:r>
              <a:rPr lang="en-US" altLang="zh-CN" dirty="0" smtClean="0"/>
              <a:t>. 1 </a:t>
            </a:r>
            <a:r>
              <a:rPr lang="en-US" altLang="zh-CN" dirty="0" err="1" smtClean="0">
                <a:sym typeface="+mn-ea"/>
              </a:rPr>
              <a:t>社会主义基本制度在中国的确立</a:t>
            </a:r>
            <a:endParaRPr lang="en-US" altLang="zh-CN" dirty="0"/>
          </a:p>
        </p:txBody>
      </p:sp>
      <p:sp>
        <p:nvSpPr>
          <p:cNvPr id="2" name="文本框 1"/>
          <p:cNvSpPr txBox="1"/>
          <p:nvPr/>
        </p:nvSpPr>
        <p:spPr>
          <a:xfrm>
            <a:off x="1221105" y="1776095"/>
            <a:ext cx="9923145" cy="112458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sz="2400" dirty="0">
                <a:solidFill>
                  <a:schemeClr val="tx2"/>
                </a:solidFill>
                <a:ea typeface="宋体" panose="02010600030101010101" pitchFamily="2" charset="-122"/>
                <a:sym typeface="+mn-ea"/>
              </a:rPr>
              <a:t>1954年9月，第一届全国人民代表大会召开，制定了《中华人民共和国宪法》，并颁布实施。</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pic>
        <p:nvPicPr>
          <p:cNvPr id="3" name="图片 2"/>
          <p:cNvPicPr>
            <a:picLocks noChangeAspect="1"/>
          </p:cNvPicPr>
          <p:nvPr/>
        </p:nvPicPr>
        <p:blipFill>
          <a:blip r:embed="rId1"/>
          <a:stretch>
            <a:fillRect/>
          </a:stretch>
        </p:blipFill>
        <p:spPr>
          <a:xfrm>
            <a:off x="3089910" y="3011170"/>
            <a:ext cx="5411470" cy="2776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a:t>3</a:t>
            </a:r>
            <a:r>
              <a:rPr lang="en-US" altLang="zh-CN" dirty="0" smtClean="0"/>
              <a:t>. 1 </a:t>
            </a:r>
            <a:r>
              <a:rPr lang="en-US" altLang="zh-CN" dirty="0" err="1" smtClean="0">
                <a:sym typeface="+mn-ea"/>
              </a:rPr>
              <a:t>社会主义基本制度在中国的确立</a:t>
            </a:r>
            <a:endParaRPr lang="en-US" altLang="zh-CN" dirty="0"/>
          </a:p>
        </p:txBody>
      </p:sp>
      <p:sp>
        <p:nvSpPr>
          <p:cNvPr id="2" name="文本框 1"/>
          <p:cNvSpPr txBox="1"/>
          <p:nvPr/>
        </p:nvSpPr>
        <p:spPr>
          <a:xfrm>
            <a:off x="4122420" y="1910715"/>
            <a:ext cx="6849745" cy="112458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sz="2400" dirty="0">
                <a:solidFill>
                  <a:schemeClr val="tx2"/>
                </a:solidFill>
                <a:ea typeface="宋体" panose="02010600030101010101" pitchFamily="2" charset="-122"/>
                <a:sym typeface="+mn-ea"/>
              </a:rPr>
              <a:t>这部宪法明确规定了我国人民民主专政的国体和人民代表大会制度的政体</a:t>
            </a:r>
            <a:r>
              <a:rPr lang="zh-CN" altLang="en-US" sz="2400" dirty="0">
                <a:solidFill>
                  <a:schemeClr val="tx2"/>
                </a:solidFill>
                <a:ea typeface="宋体" panose="02010600030101010101" pitchFamily="2" charset="-122"/>
                <a:sym typeface="+mn-ea"/>
              </a:rPr>
              <a:t>。</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pic>
        <p:nvPicPr>
          <p:cNvPr id="5" name="图片 4"/>
          <p:cNvPicPr>
            <a:picLocks noChangeAspect="1"/>
          </p:cNvPicPr>
          <p:nvPr/>
        </p:nvPicPr>
        <p:blipFill>
          <a:blip r:embed="rId1"/>
          <a:stretch>
            <a:fillRect/>
          </a:stretch>
        </p:blipFill>
        <p:spPr>
          <a:xfrm>
            <a:off x="1089660" y="1994535"/>
            <a:ext cx="2251075" cy="3302635"/>
          </a:xfrm>
          <a:prstGeom prst="rect">
            <a:avLst/>
          </a:prstGeom>
        </p:spPr>
      </p:pic>
      <p:sp>
        <p:nvSpPr>
          <p:cNvPr id="6" name="文本框 5"/>
          <p:cNvSpPr txBox="1"/>
          <p:nvPr/>
        </p:nvSpPr>
        <p:spPr>
          <a:xfrm>
            <a:off x="4122420" y="3244850"/>
            <a:ext cx="6849745" cy="215836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sz="2400" dirty="0">
                <a:solidFill>
                  <a:schemeClr val="tx2"/>
                </a:solidFill>
                <a:ea typeface="宋体" panose="02010600030101010101" pitchFamily="2" charset="-122"/>
                <a:sym typeface="+mn-ea"/>
              </a:rPr>
              <a:t>在制定宪法讨论“国家机构”这一章的时候，毛泽东说：“我们的主席、总理都是由全国人民代表大会产生出来的</a:t>
            </a:r>
            <a:r>
              <a:rPr lang="zh-CN" altLang="en-US" sz="2400" dirty="0">
                <a:solidFill>
                  <a:schemeClr val="tx2"/>
                </a:solidFill>
                <a:ea typeface="宋体" panose="02010600030101010101" pitchFamily="2" charset="-122"/>
                <a:sym typeface="+mn-ea"/>
              </a:rPr>
              <a:t>，</a:t>
            </a:r>
            <a:r>
              <a:rPr sz="2400" dirty="0">
                <a:solidFill>
                  <a:schemeClr val="tx2"/>
                </a:solidFill>
                <a:ea typeface="宋体" panose="02010600030101010101" pitchFamily="2" charset="-122"/>
                <a:sym typeface="+mn-ea"/>
              </a:rPr>
              <a:t>一定要服从全国人民代表大会，不能跳出如来佛的手掌”。</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blinds(horizontal)">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a:t>3</a:t>
            </a:r>
            <a:r>
              <a:rPr lang="en-US" altLang="zh-CN" dirty="0" smtClean="0"/>
              <a:t>. 2 </a:t>
            </a:r>
            <a:r>
              <a:rPr lang="en-US" altLang="zh-CN" dirty="0" err="1" smtClean="0">
                <a:sym typeface="+mn-ea"/>
              </a:rPr>
              <a:t>确立社会主义基本制度的重大意义</a:t>
            </a:r>
            <a:endParaRPr lang="en-US" altLang="zh-CN" dirty="0">
              <a:sym typeface="+mn-ea"/>
            </a:endParaRPr>
          </a:p>
        </p:txBody>
      </p:sp>
      <p:sp>
        <p:nvSpPr>
          <p:cNvPr id="6" name="文本框 5"/>
          <p:cNvSpPr txBox="1"/>
          <p:nvPr/>
        </p:nvSpPr>
        <p:spPr>
          <a:xfrm>
            <a:off x="2891790" y="3926205"/>
            <a:ext cx="7926070" cy="215836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sz="2400" dirty="0">
                <a:solidFill>
                  <a:schemeClr val="tx2"/>
                </a:solidFill>
                <a:ea typeface="宋体" panose="02010600030101010101" pitchFamily="2" charset="-122"/>
                <a:sym typeface="+mn-ea"/>
              </a:rPr>
              <a:t>是马克思列宁主义关于社会主义革命理论在中国的正确运用和创造性发展的结果，它不仅再次证明了马克思列宁主义的真理性，而且以其独创性的理论原则和经验总结丰富和发展了科学社会主义理论。</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pic>
        <p:nvPicPr>
          <p:cNvPr id="3" name="图片 2"/>
          <p:cNvPicPr>
            <a:picLocks noChangeAspect="1"/>
          </p:cNvPicPr>
          <p:nvPr/>
        </p:nvPicPr>
        <p:blipFill>
          <a:blip r:embed="rId1"/>
          <a:stretch>
            <a:fillRect/>
          </a:stretch>
        </p:blipFill>
        <p:spPr>
          <a:xfrm>
            <a:off x="964565" y="2058670"/>
            <a:ext cx="1438275" cy="1677035"/>
          </a:xfrm>
          <a:prstGeom prst="rect">
            <a:avLst/>
          </a:prstGeom>
        </p:spPr>
      </p:pic>
      <p:pic>
        <p:nvPicPr>
          <p:cNvPr id="7" name="图片 6"/>
          <p:cNvPicPr>
            <a:picLocks noChangeAspect="1"/>
          </p:cNvPicPr>
          <p:nvPr/>
        </p:nvPicPr>
        <p:blipFill>
          <a:blip r:embed="rId2"/>
          <a:stretch>
            <a:fillRect/>
          </a:stretch>
        </p:blipFill>
        <p:spPr>
          <a:xfrm>
            <a:off x="945515" y="4160520"/>
            <a:ext cx="1457325" cy="1689100"/>
          </a:xfrm>
          <a:prstGeom prst="rect">
            <a:avLst/>
          </a:prstGeom>
        </p:spPr>
      </p:pic>
      <p:sp>
        <p:nvSpPr>
          <p:cNvPr id="8" name="文本框 7"/>
          <p:cNvSpPr txBox="1"/>
          <p:nvPr/>
        </p:nvSpPr>
        <p:spPr>
          <a:xfrm>
            <a:off x="2891790" y="2094230"/>
            <a:ext cx="8183880" cy="164147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sz="2400" dirty="0">
                <a:solidFill>
                  <a:schemeClr val="tx2"/>
                </a:solidFill>
                <a:ea typeface="宋体" panose="02010600030101010101" pitchFamily="2" charset="-122"/>
                <a:sym typeface="+mn-ea"/>
              </a:rPr>
              <a:t>首先，我国社会主义基本制度的确立，是以毛泽东为主要代表的中国共产党人对一个脱胎于半殖民地半封建的东方大国如何进行社会主义革命问题的系统回答和正确解决</a:t>
            </a:r>
            <a:r>
              <a:rPr lang="zh-CN" sz="2400" dirty="0">
                <a:solidFill>
                  <a:schemeClr val="tx2"/>
                </a:solidFill>
                <a:ea typeface="宋体" panose="02010600030101010101" pitchFamily="2" charset="-122"/>
                <a:sym typeface="+mn-ea"/>
              </a:rPr>
              <a:t>。</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sp>
        <p:nvSpPr>
          <p:cNvPr id="5" name="文本框 4"/>
          <p:cNvSpPr txBox="1"/>
          <p:nvPr/>
        </p:nvSpPr>
        <p:spPr>
          <a:xfrm>
            <a:off x="2736850" y="1400175"/>
            <a:ext cx="7704455" cy="694055"/>
          </a:xfrm>
          <a:prstGeom prst="rect">
            <a:avLst/>
          </a:prstGeom>
          <a:noFill/>
        </p:spPr>
        <p:txBody>
          <a:bodyPr wrap="square" rtlCol="0">
            <a:spAutoFit/>
          </a:bodyPr>
          <a:lstStyle/>
          <a:p>
            <a:pPr algn="l">
              <a:lnSpc>
                <a:spcPct val="140000"/>
              </a:lnSpc>
            </a:pPr>
            <a:r>
              <a:rPr lang="zh-CN" altLang="en-US" sz="2800" b="1" dirty="0">
                <a:solidFill>
                  <a:schemeClr val="tx1"/>
                </a:solidFill>
                <a:sym typeface="+mn-ea"/>
              </a:rPr>
              <a:t>第二个问题：确立社会主义基本制度的重大意义</a:t>
            </a:r>
            <a:endParaRPr lang="zh-CN" altLang="en-US" sz="2800" b="1" dirty="0">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par>
                                <p:cTn id="21" presetID="3" presetClass="entr" presetSubtype="1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3.2 </a:t>
            </a:r>
            <a:r>
              <a:rPr lang="en-US" altLang="zh-CN" dirty="0" err="1" smtClean="0">
                <a:sym typeface="+mn-ea"/>
              </a:rPr>
              <a:t>确立社会主义基本制度的重大意义</a:t>
            </a:r>
            <a:endParaRPr lang="en-US" altLang="zh-CN" dirty="0">
              <a:sym typeface="+mn-ea"/>
            </a:endParaRPr>
          </a:p>
        </p:txBody>
      </p:sp>
      <p:sp>
        <p:nvSpPr>
          <p:cNvPr id="8" name="文本框 7"/>
          <p:cNvSpPr txBox="1"/>
          <p:nvPr/>
        </p:nvSpPr>
        <p:spPr>
          <a:xfrm>
            <a:off x="964565" y="2289810"/>
            <a:ext cx="10111105" cy="112458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sz="2400" dirty="0">
                <a:solidFill>
                  <a:schemeClr val="tx2"/>
                </a:solidFill>
                <a:ea typeface="宋体" panose="02010600030101010101" pitchFamily="2" charset="-122"/>
                <a:sym typeface="+mn-ea"/>
              </a:rPr>
              <a:t>其次，社会主义基本制度的确立极大地提高了工人阶级和广大劳动人民的积极性和创造性，极大地促进了我国社会生产力的发展。</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3.2 </a:t>
            </a:r>
            <a:r>
              <a:rPr lang="en-US" altLang="zh-CN" dirty="0" err="1" smtClean="0">
                <a:sym typeface="+mn-ea"/>
              </a:rPr>
              <a:t>确立社会主义基本制度的重大意义</a:t>
            </a:r>
            <a:endParaRPr lang="en-US" altLang="zh-CN" dirty="0">
              <a:sym typeface="+mn-ea"/>
            </a:endParaRPr>
          </a:p>
        </p:txBody>
      </p:sp>
      <p:sp>
        <p:nvSpPr>
          <p:cNvPr id="8" name="文本框 7"/>
          <p:cNvSpPr txBox="1"/>
          <p:nvPr/>
        </p:nvSpPr>
        <p:spPr>
          <a:xfrm>
            <a:off x="2996565" y="2094230"/>
            <a:ext cx="8201025" cy="3851275"/>
          </a:xfrm>
          <a:prstGeom prst="rect">
            <a:avLst/>
          </a:prstGeom>
          <a:noFill/>
        </p:spPr>
        <p:txBody>
          <a:bodyPr wrap="square" rtlCol="0">
            <a:spAutoFit/>
          </a:bodyPr>
          <a:lstStyle/>
          <a:p>
            <a:pPr>
              <a:lnSpc>
                <a:spcPct val="130000"/>
              </a:lnSpc>
            </a:pPr>
            <a:r>
              <a:rPr lang="en-US" altLang="zh-CN" sz="2400" dirty="0">
                <a:solidFill>
                  <a:schemeClr val="tx2"/>
                </a:solidFill>
                <a:ea typeface="宋体" panose="02010600030101010101" pitchFamily="2" charset="-122"/>
                <a:sym typeface="+mn-ea"/>
              </a:rPr>
              <a:t>   </a:t>
            </a:r>
            <a:r>
              <a:rPr lang="en-US" altLang="zh-CN" sz="2000" dirty="0">
                <a:solidFill>
                  <a:schemeClr val="tx2"/>
                </a:solidFill>
                <a:ea typeface="宋体" panose="02010600030101010101" pitchFamily="2" charset="-122"/>
                <a:sym typeface="+mn-ea"/>
              </a:rPr>
              <a:t> </a:t>
            </a:r>
            <a:r>
              <a:rPr sz="2000" dirty="0">
                <a:solidFill>
                  <a:schemeClr val="tx2"/>
                </a:solidFill>
                <a:ea typeface="宋体" panose="02010600030101010101" pitchFamily="2" charset="-122"/>
                <a:sym typeface="+mn-ea"/>
              </a:rPr>
              <a:t>1957年毛泽东曾说：“解放前五十多年间，全国除东北外，钢的生产一直只有几万吨，加上东北，全国的最高年产量也不过是九十多万吨</a:t>
            </a:r>
            <a:r>
              <a:rPr lang="zh-CN" sz="2000" dirty="0">
                <a:solidFill>
                  <a:schemeClr val="tx2"/>
                </a:solidFill>
                <a:ea typeface="宋体" panose="02010600030101010101" pitchFamily="2" charset="-122"/>
                <a:sym typeface="+mn-ea"/>
              </a:rPr>
              <a:t>。</a:t>
            </a:r>
            <a:r>
              <a:rPr sz="2000" dirty="0">
                <a:solidFill>
                  <a:schemeClr val="tx2"/>
                </a:solidFill>
                <a:ea typeface="宋体" panose="02010600030101010101" pitchFamily="2" charset="-122"/>
                <a:sym typeface="+mn-ea"/>
              </a:rPr>
              <a:t>在一九四九年，全国钢产量只有十几万吨，但是全国解放不过七年，钢的生产便已达到四百几十万吨</a:t>
            </a:r>
            <a:r>
              <a:rPr lang="zh-CN" sz="2000" dirty="0">
                <a:solidFill>
                  <a:schemeClr val="tx2"/>
                </a:solidFill>
                <a:ea typeface="宋体" panose="02010600030101010101" pitchFamily="2" charset="-122"/>
                <a:sym typeface="+mn-ea"/>
              </a:rPr>
              <a:t>。</a:t>
            </a:r>
            <a:r>
              <a:rPr sz="2000" dirty="0">
                <a:solidFill>
                  <a:schemeClr val="tx2"/>
                </a:solidFill>
                <a:ea typeface="宋体" panose="02010600030101010101" pitchFamily="2" charset="-122"/>
                <a:sym typeface="+mn-ea"/>
              </a:rPr>
              <a:t>旧中国几乎没有机器制造业，更没有汽车制造业和飞机制造业，而这些现在都建立起来了，当人民推翻了帝国主义、封建主义和官僚资本主义的统治之后，中国要向哪里去？向资本主义还是向社会主义？事实已经回答了这个问题，只有社会主义能够救中国，社会主义制度促进了我国生产力的突飞猛进的发展，这一点啊，甚至连国外的敌人也不能不承认了”。</a:t>
            </a:r>
            <a:r>
              <a:rPr lang="en-US" altLang="zh-CN" sz="2000" dirty="0">
                <a:solidFill>
                  <a:schemeClr val="tx2"/>
                </a:solidFill>
                <a:ea typeface="宋体" panose="02010600030101010101" pitchFamily="2" charset="-122"/>
                <a:sym typeface="+mn-ea"/>
              </a:rPr>
              <a:t>   </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pic>
        <p:nvPicPr>
          <p:cNvPr id="3" name="图片 2" descr="毛泽东"/>
          <p:cNvPicPr>
            <a:picLocks noChangeAspect="1"/>
          </p:cNvPicPr>
          <p:nvPr/>
        </p:nvPicPr>
        <p:blipFill>
          <a:blip r:embed="rId1"/>
          <a:stretch>
            <a:fillRect/>
          </a:stretch>
        </p:blipFill>
        <p:spPr>
          <a:xfrm>
            <a:off x="779145" y="2814955"/>
            <a:ext cx="1759585" cy="2350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3.2 </a:t>
            </a:r>
            <a:r>
              <a:rPr lang="en-US" altLang="zh-CN" dirty="0" err="1" smtClean="0">
                <a:sym typeface="+mn-ea"/>
              </a:rPr>
              <a:t>确立社会主义基本制度的重大意义</a:t>
            </a:r>
            <a:endParaRPr lang="en-US" altLang="zh-CN" dirty="0">
              <a:sym typeface="+mn-ea"/>
            </a:endParaRPr>
          </a:p>
        </p:txBody>
      </p:sp>
      <p:sp>
        <p:nvSpPr>
          <p:cNvPr id="8" name="文本框 7"/>
          <p:cNvSpPr txBox="1"/>
          <p:nvPr/>
        </p:nvSpPr>
        <p:spPr>
          <a:xfrm>
            <a:off x="1089660" y="1680210"/>
            <a:ext cx="10111105" cy="112458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sz="2400" dirty="0">
                <a:solidFill>
                  <a:schemeClr val="tx2"/>
                </a:solidFill>
                <a:ea typeface="宋体" panose="02010600030101010101" pitchFamily="2" charset="-122"/>
                <a:sym typeface="+mn-ea"/>
              </a:rPr>
              <a:t>最后，社会主义基本制度的确立使广大劳动人民真正成为国家的主人，这是中国几千年来阶级关系的最根本变革</a:t>
            </a:r>
            <a:r>
              <a:rPr lang="zh-CN" sz="2400" dirty="0">
                <a:solidFill>
                  <a:schemeClr val="tx2"/>
                </a:solidFill>
                <a:ea typeface="宋体" panose="02010600030101010101" pitchFamily="2" charset="-122"/>
                <a:sym typeface="+mn-ea"/>
              </a:rPr>
              <a:t>。</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sp>
        <p:nvSpPr>
          <p:cNvPr id="3" name="文本框 2"/>
          <p:cNvSpPr txBox="1"/>
          <p:nvPr/>
        </p:nvSpPr>
        <p:spPr>
          <a:xfrm>
            <a:off x="3923030" y="3157855"/>
            <a:ext cx="3441700" cy="398780"/>
          </a:xfrm>
          <a:prstGeom prst="rect">
            <a:avLst/>
          </a:prstGeom>
          <a:noFill/>
        </p:spPr>
        <p:txBody>
          <a:bodyPr wrap="square" rtlCol="0">
            <a:spAutoFit/>
          </a:bodyPr>
          <a:lstStyle/>
          <a:p>
            <a:pPr algn="l"/>
            <a:r>
              <a:rPr sz="2000" dirty="0">
                <a:solidFill>
                  <a:schemeClr val="tx2"/>
                </a:solidFill>
                <a:ea typeface="宋体" panose="02010600030101010101" pitchFamily="2" charset="-122"/>
                <a:sym typeface="+mn-ea"/>
              </a:rPr>
              <a:t>社会主义基本制度</a:t>
            </a:r>
            <a:endParaRPr lang="en-US" altLang="zh-CN" sz="2000" dirty="0">
              <a:solidFill>
                <a:schemeClr val="tx2"/>
              </a:solidFill>
              <a:ea typeface="宋体" panose="02010600030101010101" pitchFamily="2" charset="-122"/>
              <a:sym typeface="+mn-ea"/>
            </a:endParaRPr>
          </a:p>
        </p:txBody>
      </p:sp>
      <p:sp>
        <p:nvSpPr>
          <p:cNvPr id="5" name="文本框 4"/>
          <p:cNvSpPr txBox="1"/>
          <p:nvPr/>
        </p:nvSpPr>
        <p:spPr>
          <a:xfrm>
            <a:off x="3226435" y="4095750"/>
            <a:ext cx="4982845" cy="398780"/>
          </a:xfrm>
          <a:prstGeom prst="rect">
            <a:avLst/>
          </a:prstGeom>
          <a:noFill/>
        </p:spPr>
        <p:txBody>
          <a:bodyPr wrap="square" rtlCol="0">
            <a:spAutoFit/>
          </a:bodyPr>
          <a:lstStyle/>
          <a:p>
            <a:pPr algn="l"/>
            <a:r>
              <a:rPr sz="2000" dirty="0">
                <a:solidFill>
                  <a:schemeClr val="tx2"/>
                </a:solidFill>
                <a:ea typeface="宋体" panose="02010600030101010101" pitchFamily="2" charset="-122"/>
                <a:sym typeface="+mn-ea"/>
              </a:rPr>
              <a:t>占世界人口四分之一的东方大国</a:t>
            </a:r>
            <a:endParaRPr lang="en-US" altLang="zh-CN" sz="2000" dirty="0">
              <a:solidFill>
                <a:schemeClr val="tx2"/>
              </a:solidFill>
              <a:ea typeface="宋体" panose="02010600030101010101" pitchFamily="2" charset="-122"/>
              <a:sym typeface="+mn-ea"/>
            </a:endParaRPr>
          </a:p>
        </p:txBody>
      </p:sp>
      <p:sp>
        <p:nvSpPr>
          <p:cNvPr id="6" name="文本框 5"/>
          <p:cNvSpPr txBox="1"/>
          <p:nvPr/>
        </p:nvSpPr>
        <p:spPr>
          <a:xfrm>
            <a:off x="4119245" y="5013325"/>
            <a:ext cx="3441700" cy="398780"/>
          </a:xfrm>
          <a:prstGeom prst="rect">
            <a:avLst/>
          </a:prstGeom>
          <a:noFill/>
        </p:spPr>
        <p:txBody>
          <a:bodyPr wrap="square" rtlCol="0">
            <a:spAutoFit/>
          </a:bodyPr>
          <a:lstStyle/>
          <a:p>
            <a:pPr algn="l"/>
            <a:r>
              <a:rPr sz="2000" dirty="0">
                <a:solidFill>
                  <a:schemeClr val="tx2"/>
                </a:solidFill>
                <a:ea typeface="宋体" panose="02010600030101010101" pitchFamily="2" charset="-122"/>
                <a:sym typeface="+mn-ea"/>
              </a:rPr>
              <a:t>社会主义社会</a:t>
            </a:r>
            <a:endParaRPr lang="en-US" altLang="zh-CN" sz="2000" dirty="0">
              <a:solidFill>
                <a:schemeClr val="tx2"/>
              </a:solidFill>
              <a:ea typeface="宋体" panose="02010600030101010101" pitchFamily="2" charset="-122"/>
              <a:sym typeface="+mn-ea"/>
            </a:endParaRPr>
          </a:p>
        </p:txBody>
      </p:sp>
      <p:sp>
        <p:nvSpPr>
          <p:cNvPr id="7" name="文本框 6"/>
          <p:cNvSpPr txBox="1"/>
          <p:nvPr/>
        </p:nvSpPr>
        <p:spPr>
          <a:xfrm>
            <a:off x="1388745" y="6012815"/>
            <a:ext cx="8251190" cy="460375"/>
          </a:xfrm>
          <a:prstGeom prst="rect">
            <a:avLst/>
          </a:prstGeom>
          <a:noFill/>
        </p:spPr>
        <p:txBody>
          <a:bodyPr wrap="square" rtlCol="0">
            <a:spAutoFit/>
          </a:bodyPr>
          <a:lstStyle/>
          <a:p>
            <a:pPr algn="l"/>
            <a:r>
              <a:rPr sz="2400" dirty="0">
                <a:solidFill>
                  <a:schemeClr val="tx2"/>
                </a:solidFill>
                <a:ea typeface="宋体" panose="02010600030101010101" pitchFamily="2" charset="-122"/>
                <a:sym typeface="+mn-ea"/>
              </a:rPr>
              <a:t>这是世界社会主义发展史上又一个历史性的伟大胜利</a:t>
            </a:r>
            <a:endParaRPr lang="en-US" altLang="zh-CN" sz="2400" dirty="0">
              <a:solidFill>
                <a:schemeClr val="tx2"/>
              </a:solidFill>
              <a:ea typeface="宋体" panose="02010600030101010101" pitchFamily="2" charset="-122"/>
              <a:sym typeface="+mn-ea"/>
            </a:endParaRPr>
          </a:p>
        </p:txBody>
      </p:sp>
      <p:cxnSp>
        <p:nvCxnSpPr>
          <p:cNvPr id="11" name="直接箭头连接符 10"/>
          <p:cNvCxnSpPr/>
          <p:nvPr/>
        </p:nvCxnSpPr>
        <p:spPr>
          <a:xfrm flipH="1">
            <a:off x="5067300" y="3556635"/>
            <a:ext cx="6350" cy="53911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5054600" y="4474210"/>
            <a:ext cx="6350" cy="53911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5060950" y="5473700"/>
            <a:ext cx="6350" cy="539115"/>
          </a:xfrm>
          <a:prstGeom prst="straightConnector1">
            <a:avLst/>
          </a:prstGeom>
          <a:ln w="50800">
            <a:solidFill>
              <a:srgbClr val="D13D55"/>
            </a:solidFill>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293995" y="3627120"/>
            <a:ext cx="3441700" cy="368300"/>
          </a:xfrm>
          <a:prstGeom prst="rect">
            <a:avLst/>
          </a:prstGeom>
          <a:noFill/>
        </p:spPr>
        <p:txBody>
          <a:bodyPr wrap="square" rtlCol="0">
            <a:spAutoFit/>
          </a:bodyPr>
          <a:lstStyle/>
          <a:p>
            <a:pPr algn="l"/>
            <a:r>
              <a:rPr lang="zh-CN" altLang="en-US" dirty="0">
                <a:solidFill>
                  <a:srgbClr val="FF0000"/>
                </a:solidFill>
                <a:ea typeface="宋体" panose="02010600030101010101" pitchFamily="2" charset="-122"/>
                <a:sym typeface="+mn-ea"/>
              </a:rPr>
              <a:t>建立</a:t>
            </a:r>
            <a:endParaRPr lang="zh-CN" altLang="en-US" dirty="0">
              <a:solidFill>
                <a:srgbClr val="FF0000"/>
              </a:solidFill>
              <a:ea typeface="宋体" panose="02010600030101010101" pitchFamily="2" charset="-122"/>
              <a:sym typeface="+mn-ea"/>
            </a:endParaRPr>
          </a:p>
        </p:txBody>
      </p:sp>
      <p:sp>
        <p:nvSpPr>
          <p:cNvPr id="13" name="文本框 12"/>
          <p:cNvSpPr txBox="1"/>
          <p:nvPr/>
        </p:nvSpPr>
        <p:spPr>
          <a:xfrm>
            <a:off x="5281930" y="4559300"/>
            <a:ext cx="3441700" cy="368300"/>
          </a:xfrm>
          <a:prstGeom prst="rect">
            <a:avLst/>
          </a:prstGeom>
          <a:noFill/>
        </p:spPr>
        <p:txBody>
          <a:bodyPr wrap="square" rtlCol="0">
            <a:spAutoFit/>
          </a:bodyPr>
          <a:lstStyle/>
          <a:p>
            <a:pPr algn="l"/>
            <a:r>
              <a:rPr lang="zh-CN" altLang="en-US" dirty="0">
                <a:solidFill>
                  <a:srgbClr val="FF0000"/>
                </a:solidFill>
                <a:ea typeface="宋体" panose="02010600030101010101" pitchFamily="2" charset="-122"/>
                <a:sym typeface="+mn-ea"/>
              </a:rPr>
              <a:t>进入</a:t>
            </a:r>
            <a:endParaRPr lang="zh-CN" altLang="en-US" dirty="0">
              <a:solidFill>
                <a:srgbClr val="FF0000"/>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blinds(horizontal)">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12" grpId="0"/>
      <p:bldP spid="1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3.2 </a:t>
            </a:r>
            <a:r>
              <a:rPr lang="en-US" altLang="zh-CN" dirty="0" err="1" smtClean="0">
                <a:sym typeface="+mn-ea"/>
              </a:rPr>
              <a:t>确立社会主义基本制度的重大意义</a:t>
            </a:r>
            <a:endParaRPr lang="en-US" altLang="zh-CN" dirty="0">
              <a:sym typeface="+mn-ea"/>
            </a:endParaRPr>
          </a:p>
        </p:txBody>
      </p:sp>
      <p:sp>
        <p:nvSpPr>
          <p:cNvPr id="8" name="文本框 7"/>
          <p:cNvSpPr txBox="1"/>
          <p:nvPr/>
        </p:nvSpPr>
        <p:spPr>
          <a:xfrm>
            <a:off x="2996565" y="2473960"/>
            <a:ext cx="8201025" cy="215836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sz="2400" dirty="0">
                <a:solidFill>
                  <a:schemeClr val="tx2"/>
                </a:solidFill>
                <a:ea typeface="宋体" panose="02010600030101010101" pitchFamily="2" charset="-122"/>
                <a:sym typeface="+mn-ea"/>
              </a:rPr>
              <a:t>1956年年初，毛泽东对他的秘书田家英说：“我很高兴，1949年全国解放时都没有这么高兴，到了1955年，当我看到那么多农民参加了农业合作社，接着是私营工商业的社会主义改造，我开始高兴了”。</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pic>
        <p:nvPicPr>
          <p:cNvPr id="3" name="图片 2" descr="毛泽东"/>
          <p:cNvPicPr>
            <a:picLocks noChangeAspect="1"/>
          </p:cNvPicPr>
          <p:nvPr/>
        </p:nvPicPr>
        <p:blipFill>
          <a:blip r:embed="rId1"/>
          <a:stretch>
            <a:fillRect/>
          </a:stretch>
        </p:blipFill>
        <p:spPr>
          <a:xfrm>
            <a:off x="925830" y="2377440"/>
            <a:ext cx="1759585" cy="2350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zh-CN" altLang="en-US" dirty="0" smtClean="0"/>
              <a:t>引言</a:t>
            </a:r>
            <a:endParaRPr lang="zh-CN" altLang="en-US" dirty="0"/>
          </a:p>
        </p:txBody>
      </p:sp>
      <p:sp>
        <p:nvSpPr>
          <p:cNvPr id="5" name="TextBox 3"/>
          <p:cNvSpPr txBox="1"/>
          <p:nvPr/>
        </p:nvSpPr>
        <p:spPr>
          <a:xfrm>
            <a:off x="1089660" y="1423035"/>
            <a:ext cx="6401435" cy="650875"/>
          </a:xfrm>
          <a:prstGeom prst="rect">
            <a:avLst/>
          </a:prstGeom>
          <a:noFill/>
          <a:ln w="28575" cmpd="sng">
            <a:solidFill>
              <a:srgbClr val="D13D55"/>
            </a:solidFill>
            <a:prstDash val="solid"/>
          </a:ln>
        </p:spPr>
        <p:txBody>
          <a:bodyPr wrap="square" rtlCol="0">
            <a:spAutoFit/>
          </a:bodyPr>
          <a:lstStyle/>
          <a:p>
            <a:pPr>
              <a:lnSpc>
                <a:spcPct val="130000"/>
              </a:lnSpc>
            </a:pPr>
            <a:r>
              <a:rPr lang="en-US" altLang="zh-CN" sz="2400" dirty="0">
                <a:solidFill>
                  <a:schemeClr val="tx2"/>
                </a:solidFill>
              </a:rPr>
              <a:t>   </a:t>
            </a:r>
            <a:r>
              <a:rPr sz="2800" dirty="0">
                <a:solidFill>
                  <a:schemeClr val="tx2"/>
                </a:solidFill>
              </a:rPr>
              <a:t>现有的社会主义国家共有多少个？</a:t>
            </a:r>
            <a:endParaRPr sz="2800" dirty="0">
              <a:solidFill>
                <a:schemeClr val="tx2"/>
              </a:solidFill>
            </a:endParaRPr>
          </a:p>
        </p:txBody>
      </p:sp>
      <p:pic>
        <p:nvPicPr>
          <p:cNvPr id="2" name="图片 1" descr="中国国旗"/>
          <p:cNvPicPr>
            <a:picLocks noChangeAspect="1"/>
          </p:cNvPicPr>
          <p:nvPr/>
        </p:nvPicPr>
        <p:blipFill>
          <a:blip r:embed="rId1"/>
          <a:stretch>
            <a:fillRect/>
          </a:stretch>
        </p:blipFill>
        <p:spPr>
          <a:xfrm>
            <a:off x="342900" y="2764790"/>
            <a:ext cx="2532380" cy="1681480"/>
          </a:xfrm>
          <a:prstGeom prst="rect">
            <a:avLst/>
          </a:prstGeom>
        </p:spPr>
      </p:pic>
      <p:pic>
        <p:nvPicPr>
          <p:cNvPr id="6" name="图片 5" descr="朝鲜国旗"/>
          <p:cNvPicPr>
            <a:picLocks noChangeAspect="1"/>
          </p:cNvPicPr>
          <p:nvPr/>
        </p:nvPicPr>
        <p:blipFill>
          <a:blip r:embed="rId2"/>
          <a:stretch>
            <a:fillRect/>
          </a:stretch>
        </p:blipFill>
        <p:spPr>
          <a:xfrm>
            <a:off x="2520315" y="2763520"/>
            <a:ext cx="2261870" cy="1682115"/>
          </a:xfrm>
          <a:prstGeom prst="rect">
            <a:avLst/>
          </a:prstGeom>
        </p:spPr>
      </p:pic>
      <p:pic>
        <p:nvPicPr>
          <p:cNvPr id="7" name="图片 6" descr="越南国旗"/>
          <p:cNvPicPr>
            <a:picLocks noChangeAspect="1"/>
          </p:cNvPicPr>
          <p:nvPr/>
        </p:nvPicPr>
        <p:blipFill>
          <a:blip r:embed="rId3"/>
          <a:stretch>
            <a:fillRect/>
          </a:stretch>
        </p:blipFill>
        <p:spPr>
          <a:xfrm>
            <a:off x="4782185" y="2764790"/>
            <a:ext cx="2520950" cy="1681480"/>
          </a:xfrm>
          <a:prstGeom prst="rect">
            <a:avLst/>
          </a:prstGeom>
        </p:spPr>
      </p:pic>
      <p:pic>
        <p:nvPicPr>
          <p:cNvPr id="8" name="图片 7" descr="古巴国旗"/>
          <p:cNvPicPr>
            <a:picLocks noChangeAspect="1"/>
          </p:cNvPicPr>
          <p:nvPr/>
        </p:nvPicPr>
        <p:blipFill>
          <a:blip r:embed="rId4"/>
          <a:stretch>
            <a:fillRect/>
          </a:stretch>
        </p:blipFill>
        <p:spPr>
          <a:xfrm>
            <a:off x="7058025" y="2763520"/>
            <a:ext cx="2439035" cy="1681480"/>
          </a:xfrm>
          <a:prstGeom prst="rect">
            <a:avLst/>
          </a:prstGeom>
        </p:spPr>
      </p:pic>
      <p:pic>
        <p:nvPicPr>
          <p:cNvPr id="9" name="图片 8" descr="老挝国旗"/>
          <p:cNvPicPr>
            <a:picLocks noChangeAspect="1"/>
          </p:cNvPicPr>
          <p:nvPr/>
        </p:nvPicPr>
        <p:blipFill>
          <a:blip r:embed="rId5"/>
          <a:stretch>
            <a:fillRect/>
          </a:stretch>
        </p:blipFill>
        <p:spPr>
          <a:xfrm>
            <a:off x="9338945" y="2758440"/>
            <a:ext cx="2414270" cy="1686560"/>
          </a:xfrm>
          <a:prstGeom prst="rect">
            <a:avLst/>
          </a:prstGeom>
        </p:spPr>
      </p:pic>
      <p:sp>
        <p:nvSpPr>
          <p:cNvPr id="11" name="TextBox 3"/>
          <p:cNvSpPr txBox="1"/>
          <p:nvPr/>
        </p:nvSpPr>
        <p:spPr>
          <a:xfrm>
            <a:off x="3637915" y="4879975"/>
            <a:ext cx="4700270" cy="1050290"/>
          </a:xfrm>
          <a:prstGeom prst="rect">
            <a:avLst/>
          </a:prstGeom>
          <a:noFill/>
          <a:ln w="28575" cmpd="sng">
            <a:solidFill>
              <a:srgbClr val="D13D55"/>
            </a:solidFill>
            <a:prstDash val="solid"/>
          </a:ln>
        </p:spPr>
        <p:txBody>
          <a:bodyPr wrap="square" rtlCol="0">
            <a:spAutoFit/>
          </a:bodyPr>
          <a:lstStyle/>
          <a:p>
            <a:pPr>
              <a:lnSpc>
                <a:spcPct val="130000"/>
              </a:lnSpc>
            </a:pPr>
            <a:r>
              <a:rPr lang="en-US" altLang="zh-CN" sz="2400" dirty="0">
                <a:solidFill>
                  <a:schemeClr val="tx2"/>
                </a:solidFill>
              </a:rPr>
              <a:t>       </a:t>
            </a:r>
            <a:r>
              <a:rPr lang="zh-CN" altLang="en-US" sz="2400" dirty="0">
                <a:solidFill>
                  <a:schemeClr val="tx2"/>
                </a:solidFill>
                <a:ea typeface="宋体" panose="02010600030101010101" pitchFamily="2" charset="-122"/>
              </a:rPr>
              <a:t>社会主义五朵金花</a:t>
            </a:r>
            <a:endParaRPr lang="zh-CN" altLang="en-US" sz="2400" dirty="0">
              <a:solidFill>
                <a:schemeClr val="tx2"/>
              </a:solidFill>
              <a:ea typeface="宋体" panose="02010600030101010101" pitchFamily="2" charset="-122"/>
            </a:endParaRPr>
          </a:p>
          <a:p>
            <a:pPr>
              <a:lnSpc>
                <a:spcPct val="130000"/>
              </a:lnSpc>
            </a:pPr>
            <a:r>
              <a:rPr lang="zh-CN" altLang="en-US" sz="2400" dirty="0">
                <a:solidFill>
                  <a:schemeClr val="tx2"/>
                </a:solidFill>
                <a:ea typeface="宋体" panose="02010600030101010101" pitchFamily="2" charset="-122"/>
              </a:rPr>
              <a:t>中国、朝鲜、越南、古巴、老挝</a:t>
            </a:r>
            <a:endParaRPr lang="en-US" altLang="zh-CN"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ox(in)">
                                      <p:cBhvr>
                                        <p:cTn id="24" dur="1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ox(out)">
                                      <p:cBhvr>
                                        <p:cTn id="29" dur="10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1+#ppt_w/2"/>
                                          </p:val>
                                        </p:tav>
                                        <p:tav tm="100000">
                                          <p:val>
                                            <p:strVal val="#ppt_x"/>
                                          </p:val>
                                        </p:tav>
                                      </p:tavLst>
                                    </p:anim>
                                    <p:anim calcmode="lin" valueType="num">
                                      <p:cBhvr additive="base">
                                        <p:cTn id="3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3.2 </a:t>
            </a:r>
            <a:r>
              <a:rPr lang="en-US" altLang="zh-CN" dirty="0" err="1" smtClean="0">
                <a:sym typeface="+mn-ea"/>
              </a:rPr>
              <a:t>确立社会主义基本制度的重大意义</a:t>
            </a:r>
            <a:endParaRPr lang="en-US" altLang="zh-CN" dirty="0">
              <a:sym typeface="+mn-ea"/>
            </a:endParaRPr>
          </a:p>
        </p:txBody>
      </p:sp>
      <p:sp>
        <p:nvSpPr>
          <p:cNvPr id="8" name="文本框 7"/>
          <p:cNvSpPr txBox="1"/>
          <p:nvPr/>
        </p:nvSpPr>
        <p:spPr>
          <a:xfrm>
            <a:off x="1089660" y="4261485"/>
            <a:ext cx="9668510" cy="1938020"/>
          </a:xfrm>
          <a:prstGeom prst="rect">
            <a:avLst/>
          </a:prstGeom>
          <a:noFill/>
        </p:spPr>
        <p:txBody>
          <a:bodyPr wrap="square" rtlCol="0">
            <a:spAutoFit/>
          </a:bodyPr>
          <a:lstStyle/>
          <a:p>
            <a:pPr fontAlgn="auto">
              <a:lnSpc>
                <a:spcPts val="3600"/>
              </a:lnSpc>
            </a:pPr>
            <a:r>
              <a:rPr lang="en-US" altLang="zh-CN" sz="2400" dirty="0">
                <a:solidFill>
                  <a:schemeClr val="tx2"/>
                </a:solidFill>
                <a:ea typeface="宋体" panose="02010600030101010101" pitchFamily="2" charset="-122"/>
                <a:sym typeface="+mn-ea"/>
              </a:rPr>
              <a:t>    </a:t>
            </a:r>
            <a:r>
              <a:rPr lang="en-US" altLang="zh-CN" sz="2000" dirty="0">
                <a:solidFill>
                  <a:schemeClr val="tx2"/>
                </a:solidFill>
                <a:ea typeface="宋体" panose="02010600030101010101" pitchFamily="2" charset="-122"/>
                <a:sym typeface="+mn-ea"/>
              </a:rPr>
              <a:t>1956年，中央新闻纪录电影制片厂推出了一部纪录电影《春节大联欢》，</a:t>
            </a:r>
            <a:r>
              <a:rPr sz="2000" dirty="0">
                <a:solidFill>
                  <a:schemeClr val="tx2"/>
                </a:solidFill>
                <a:ea typeface="宋体" panose="02010600030101010101" pitchFamily="2" charset="-122"/>
                <a:sym typeface="+mn-ea"/>
              </a:rPr>
              <a:t>它可以称得上是新中国最早的“春节联欢晚会”，参加大联欢的各界著名人士有老舍、巴金、梅兰芳、侯宝林、钱学森、华罗庚、郭沫若、荣毅仁、郭兰英等人，这部电影充分表现了社会主义改造的丰硕成果</a:t>
            </a:r>
            <a:r>
              <a:rPr lang="zh-CN" sz="2000" dirty="0">
                <a:solidFill>
                  <a:schemeClr val="tx2"/>
                </a:solidFill>
                <a:ea typeface="宋体" panose="02010600030101010101" pitchFamily="2" charset="-122"/>
                <a:sym typeface="+mn-ea"/>
              </a:rPr>
              <a:t>。</a:t>
            </a:r>
            <a:r>
              <a:rPr lang="en-US" altLang="zh-CN" sz="2000" dirty="0">
                <a:solidFill>
                  <a:schemeClr val="tx2"/>
                </a:solidFill>
                <a:ea typeface="宋体" panose="02010600030101010101" pitchFamily="2" charset="-122"/>
                <a:sym typeface="+mn-ea"/>
              </a:rPr>
              <a:t>  </a:t>
            </a:r>
            <a:r>
              <a:rPr lang="en-US" altLang="zh-CN" sz="2400" dirty="0">
                <a:solidFill>
                  <a:schemeClr val="tx2"/>
                </a:solidFill>
                <a:ea typeface="宋体" panose="02010600030101010101" pitchFamily="2" charset="-122"/>
                <a:sym typeface="+mn-ea"/>
              </a:rPr>
              <a:t>        </a:t>
            </a:r>
            <a:endParaRPr lang="en-US" altLang="zh-CN" sz="2400" dirty="0">
              <a:solidFill>
                <a:schemeClr val="tx2"/>
              </a:solidFill>
              <a:ea typeface="宋体" panose="02010600030101010101" pitchFamily="2" charset="-122"/>
              <a:sym typeface="+mn-ea"/>
            </a:endParaRPr>
          </a:p>
        </p:txBody>
      </p:sp>
      <p:pic>
        <p:nvPicPr>
          <p:cNvPr id="2" name="图片 1"/>
          <p:cNvPicPr>
            <a:picLocks noChangeAspect="1"/>
          </p:cNvPicPr>
          <p:nvPr/>
        </p:nvPicPr>
        <p:blipFill>
          <a:blip r:embed="rId1"/>
          <a:stretch>
            <a:fillRect/>
          </a:stretch>
        </p:blipFill>
        <p:spPr>
          <a:xfrm>
            <a:off x="3890645" y="1586865"/>
            <a:ext cx="4066540" cy="2533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en-US" altLang="zh-CN" dirty="0" smtClean="0"/>
              <a:t>3.2 </a:t>
            </a:r>
            <a:r>
              <a:rPr lang="en-US" altLang="zh-CN" dirty="0" err="1" smtClean="0">
                <a:sym typeface="+mn-ea"/>
              </a:rPr>
              <a:t>确立社会主义基本制度的重大意义</a:t>
            </a:r>
            <a:endParaRPr lang="en-US" altLang="zh-CN" dirty="0">
              <a:sym typeface="+mn-ea"/>
            </a:endParaRPr>
          </a:p>
        </p:txBody>
      </p:sp>
      <p:sp>
        <p:nvSpPr>
          <p:cNvPr id="8" name="文本框 7"/>
          <p:cNvSpPr txBox="1"/>
          <p:nvPr/>
        </p:nvSpPr>
        <p:spPr>
          <a:xfrm>
            <a:off x="1089660" y="1364615"/>
            <a:ext cx="10096500" cy="2675255"/>
          </a:xfrm>
          <a:prstGeom prst="rect">
            <a:avLst/>
          </a:prstGeom>
          <a:noFill/>
        </p:spPr>
        <p:txBody>
          <a:bodyPr wrap="square" rtlCol="0">
            <a:spAutoFit/>
          </a:bodyPr>
          <a:lstStyle/>
          <a:p>
            <a:pPr>
              <a:lnSpc>
                <a:spcPct val="140000"/>
              </a:lnSpc>
            </a:pPr>
            <a:r>
              <a:rPr lang="en-US" altLang="zh-CN" sz="2400" dirty="0">
                <a:solidFill>
                  <a:schemeClr val="tx2"/>
                </a:solidFill>
                <a:ea typeface="宋体" panose="02010600030101010101" pitchFamily="2" charset="-122"/>
                <a:sym typeface="+mn-ea"/>
              </a:rPr>
              <a:t>             </a:t>
            </a:r>
            <a:r>
              <a:rPr sz="2400" dirty="0">
                <a:solidFill>
                  <a:schemeClr val="tx2"/>
                </a:solidFill>
                <a:ea typeface="宋体" panose="02010600030101010101" pitchFamily="2" charset="-122"/>
                <a:sym typeface="+mn-ea"/>
              </a:rPr>
              <a:t>《水调歌头·游泳》 </a:t>
            </a:r>
            <a:r>
              <a:rPr lang="en-US" sz="2400" dirty="0">
                <a:solidFill>
                  <a:schemeClr val="tx2"/>
                </a:solidFill>
                <a:ea typeface="宋体" panose="02010600030101010101" pitchFamily="2" charset="-122"/>
                <a:sym typeface="+mn-ea"/>
              </a:rPr>
              <a:t>1956</a:t>
            </a:r>
            <a:r>
              <a:rPr lang="zh-CN" altLang="en-US" sz="2400" dirty="0">
                <a:solidFill>
                  <a:schemeClr val="tx2"/>
                </a:solidFill>
                <a:ea typeface="宋体" panose="02010600030101010101" pitchFamily="2" charset="-122"/>
                <a:sym typeface="+mn-ea"/>
              </a:rPr>
              <a:t>年</a:t>
            </a:r>
            <a:r>
              <a:rPr lang="en-US" altLang="zh-CN" sz="2400" dirty="0">
                <a:solidFill>
                  <a:schemeClr val="tx2"/>
                </a:solidFill>
                <a:ea typeface="宋体" panose="02010600030101010101" pitchFamily="2" charset="-122"/>
                <a:sym typeface="+mn-ea"/>
              </a:rPr>
              <a:t>6</a:t>
            </a:r>
            <a:r>
              <a:rPr lang="zh-CN" altLang="en-US" sz="2400" dirty="0">
                <a:solidFill>
                  <a:schemeClr val="tx2"/>
                </a:solidFill>
                <a:ea typeface="宋体" panose="02010600030101010101" pitchFamily="2" charset="-122"/>
                <a:sym typeface="+mn-ea"/>
              </a:rPr>
              <a:t>月毛泽东</a:t>
            </a:r>
            <a:endParaRPr lang="zh-CN" altLang="en-US" sz="2400" dirty="0">
              <a:solidFill>
                <a:schemeClr val="tx2"/>
              </a:solidFill>
              <a:ea typeface="宋体" panose="02010600030101010101" pitchFamily="2" charset="-122"/>
              <a:sym typeface="+mn-ea"/>
            </a:endParaRPr>
          </a:p>
          <a:p>
            <a:pPr>
              <a:lnSpc>
                <a:spcPct val="140000"/>
              </a:lnSpc>
            </a:pPr>
            <a:r>
              <a:rPr lang="en-US" altLang="zh-CN" sz="2400" dirty="0">
                <a:solidFill>
                  <a:schemeClr val="tx2"/>
                </a:solidFill>
                <a:ea typeface="宋体" panose="02010600030101010101" pitchFamily="2" charset="-122"/>
                <a:sym typeface="+mn-ea"/>
              </a:rPr>
              <a:t>    才饮长沙水，又食武昌鱼，万里长江横渡，极目楚天舒。不管风吹浪打，胜似闲庭信步</a:t>
            </a:r>
            <a:r>
              <a:rPr lang="zh-CN" altLang="en-US" sz="2400" dirty="0">
                <a:solidFill>
                  <a:schemeClr val="tx2"/>
                </a:solidFill>
                <a:ea typeface="宋体" panose="02010600030101010101" pitchFamily="2" charset="-122"/>
                <a:sym typeface="+mn-ea"/>
              </a:rPr>
              <a:t>，</a:t>
            </a:r>
            <a:r>
              <a:rPr lang="en-US" altLang="zh-CN" sz="2400" dirty="0">
                <a:solidFill>
                  <a:schemeClr val="tx2"/>
                </a:solidFill>
                <a:ea typeface="宋体" panose="02010600030101010101" pitchFamily="2" charset="-122"/>
                <a:sym typeface="+mn-ea"/>
              </a:rPr>
              <a:t>今日得宽余</a:t>
            </a:r>
            <a:r>
              <a:rPr lang="zh-CN" altLang="en-US" sz="2400" dirty="0">
                <a:solidFill>
                  <a:schemeClr val="tx2"/>
                </a:solidFill>
                <a:ea typeface="宋体" panose="02010600030101010101" pitchFamily="2" charset="-122"/>
                <a:sym typeface="+mn-ea"/>
              </a:rPr>
              <a:t>。</a:t>
            </a:r>
            <a:r>
              <a:rPr lang="en-US" altLang="zh-CN" sz="2400" dirty="0">
                <a:solidFill>
                  <a:schemeClr val="tx2"/>
                </a:solidFill>
                <a:ea typeface="宋体" panose="02010600030101010101" pitchFamily="2" charset="-122"/>
                <a:sym typeface="+mn-ea"/>
              </a:rPr>
              <a:t>子在川上曰：逝者如斯夫！</a:t>
            </a:r>
            <a:endParaRPr lang="en-US" altLang="zh-CN" sz="2400" dirty="0">
              <a:solidFill>
                <a:schemeClr val="tx2"/>
              </a:solidFill>
              <a:ea typeface="宋体" panose="02010600030101010101" pitchFamily="2" charset="-122"/>
              <a:sym typeface="+mn-ea"/>
            </a:endParaRPr>
          </a:p>
          <a:p>
            <a:pPr>
              <a:lnSpc>
                <a:spcPct val="140000"/>
              </a:lnSpc>
            </a:pPr>
            <a:r>
              <a:rPr lang="en-US" altLang="zh-CN" sz="2400" dirty="0">
                <a:solidFill>
                  <a:schemeClr val="tx2"/>
                </a:solidFill>
                <a:ea typeface="宋体" panose="02010600030101010101" pitchFamily="2" charset="-122"/>
                <a:sym typeface="+mn-ea"/>
              </a:rPr>
              <a:t>    风樯动，龟蛇静，起宏图。一桥飞架南北，天堑变通途。更立西山石壁，截断巫山云雨</a:t>
            </a:r>
            <a:r>
              <a:rPr lang="zh-CN" altLang="en-US" sz="2400" dirty="0">
                <a:solidFill>
                  <a:schemeClr val="tx2"/>
                </a:solidFill>
                <a:ea typeface="宋体" panose="02010600030101010101" pitchFamily="2" charset="-122"/>
                <a:sym typeface="+mn-ea"/>
              </a:rPr>
              <a:t>，</a:t>
            </a:r>
            <a:r>
              <a:rPr lang="en-US" altLang="zh-CN" sz="2400" dirty="0">
                <a:solidFill>
                  <a:schemeClr val="tx2"/>
                </a:solidFill>
                <a:ea typeface="宋体" panose="02010600030101010101" pitchFamily="2" charset="-122"/>
                <a:sym typeface="+mn-ea"/>
              </a:rPr>
              <a:t>高峡出平湖</a:t>
            </a:r>
            <a:r>
              <a:rPr lang="zh-CN" altLang="en-US" sz="2400" dirty="0">
                <a:solidFill>
                  <a:schemeClr val="tx2"/>
                </a:solidFill>
                <a:ea typeface="宋体" panose="02010600030101010101" pitchFamily="2" charset="-122"/>
                <a:sym typeface="+mn-ea"/>
              </a:rPr>
              <a:t>。</a:t>
            </a:r>
            <a:r>
              <a:rPr lang="en-US" altLang="zh-CN" sz="2400" dirty="0">
                <a:solidFill>
                  <a:schemeClr val="tx2"/>
                </a:solidFill>
                <a:ea typeface="宋体" panose="02010600030101010101" pitchFamily="2" charset="-122"/>
                <a:sym typeface="+mn-ea"/>
              </a:rPr>
              <a:t>神女应无恙，当惊世界殊！      </a:t>
            </a:r>
            <a:endParaRPr lang="en-US" altLang="zh-CN" sz="2400" dirty="0">
              <a:solidFill>
                <a:schemeClr val="tx2"/>
              </a:solidFill>
              <a:ea typeface="宋体" panose="02010600030101010101" pitchFamily="2" charset="-122"/>
              <a:sym typeface="+mn-ea"/>
            </a:endParaRPr>
          </a:p>
        </p:txBody>
      </p:sp>
      <p:pic>
        <p:nvPicPr>
          <p:cNvPr id="3" name="图片 2" descr="游泳"/>
          <p:cNvPicPr>
            <a:picLocks noChangeAspect="1"/>
          </p:cNvPicPr>
          <p:nvPr/>
        </p:nvPicPr>
        <p:blipFill>
          <a:blip r:embed="rId1"/>
          <a:stretch>
            <a:fillRect/>
          </a:stretch>
        </p:blipFill>
        <p:spPr>
          <a:xfrm>
            <a:off x="1767840" y="4214495"/>
            <a:ext cx="3169920" cy="2390775"/>
          </a:xfrm>
          <a:prstGeom prst="rect">
            <a:avLst/>
          </a:prstGeom>
        </p:spPr>
      </p:pic>
      <p:pic>
        <p:nvPicPr>
          <p:cNvPr id="5" name="图片 4" descr="水"/>
          <p:cNvPicPr>
            <a:picLocks noChangeAspect="1"/>
          </p:cNvPicPr>
          <p:nvPr/>
        </p:nvPicPr>
        <p:blipFill>
          <a:blip r:embed="rId2"/>
          <a:stretch>
            <a:fillRect/>
          </a:stretch>
        </p:blipFill>
        <p:spPr>
          <a:xfrm>
            <a:off x="5506085" y="4157980"/>
            <a:ext cx="4962525" cy="2503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89660" y="76200"/>
            <a:ext cx="9980682" cy="1096962"/>
          </a:xfrm>
        </p:spPr>
        <p:txBody>
          <a:bodyPr/>
          <a:lstStyle/>
          <a:p>
            <a:r>
              <a:rPr lang="zh-CN" altLang="en-US" dirty="0" smtClean="0"/>
              <a:t>引言</a:t>
            </a:r>
            <a:endParaRPr lang="zh-CN" altLang="en-US" dirty="0"/>
          </a:p>
        </p:txBody>
      </p:sp>
      <p:sp>
        <p:nvSpPr>
          <p:cNvPr id="5" name="TextBox 3"/>
          <p:cNvSpPr txBox="1"/>
          <p:nvPr/>
        </p:nvSpPr>
        <p:spPr>
          <a:xfrm>
            <a:off x="1104900" y="1300480"/>
            <a:ext cx="6597015" cy="650875"/>
          </a:xfrm>
          <a:prstGeom prst="rect">
            <a:avLst/>
          </a:prstGeom>
          <a:noFill/>
          <a:ln w="28575" cmpd="sng">
            <a:solidFill>
              <a:srgbClr val="D13D55"/>
            </a:solidFill>
            <a:prstDash val="solid"/>
          </a:ln>
        </p:spPr>
        <p:txBody>
          <a:bodyPr wrap="square" rtlCol="0">
            <a:spAutoFit/>
          </a:bodyPr>
          <a:lstStyle/>
          <a:p>
            <a:pPr>
              <a:lnSpc>
                <a:spcPct val="130000"/>
              </a:lnSpc>
            </a:pPr>
            <a:r>
              <a:rPr lang="en-US" altLang="zh-CN" sz="2400" dirty="0">
                <a:solidFill>
                  <a:schemeClr val="tx2"/>
                </a:solidFill>
              </a:rPr>
              <a:t>  </a:t>
            </a:r>
            <a:r>
              <a:rPr sz="2800" dirty="0">
                <a:solidFill>
                  <a:schemeClr val="tx2"/>
                </a:solidFill>
              </a:rPr>
              <a:t>中国是什么时候成为社会主义国家的？</a:t>
            </a:r>
            <a:endParaRPr sz="2800" dirty="0">
              <a:solidFill>
                <a:schemeClr val="tx2"/>
              </a:solidFill>
            </a:endParaRPr>
          </a:p>
        </p:txBody>
      </p:sp>
      <p:sp>
        <p:nvSpPr>
          <p:cNvPr id="3" name="TextBox 3"/>
          <p:cNvSpPr txBox="1"/>
          <p:nvPr/>
        </p:nvSpPr>
        <p:spPr>
          <a:xfrm>
            <a:off x="1089660" y="2346325"/>
            <a:ext cx="2651125" cy="570865"/>
          </a:xfrm>
          <a:prstGeom prst="rect">
            <a:avLst/>
          </a:prstGeom>
          <a:noFill/>
        </p:spPr>
        <p:txBody>
          <a:bodyPr wrap="square" rtlCol="0">
            <a:spAutoFit/>
          </a:bodyPr>
          <a:lstStyle/>
          <a:p>
            <a:pPr>
              <a:lnSpc>
                <a:spcPct val="130000"/>
              </a:lnSpc>
            </a:pPr>
            <a:r>
              <a:rPr lang="en-US" altLang="zh-CN" sz="2400" dirty="0">
                <a:solidFill>
                  <a:schemeClr val="tx2"/>
                </a:solidFill>
              </a:rPr>
              <a:t>   </a:t>
            </a:r>
            <a:r>
              <a:rPr lang="zh-CN" altLang="en-US" sz="2400" dirty="0">
                <a:solidFill>
                  <a:schemeClr val="tx2"/>
                </a:solidFill>
                <a:ea typeface="宋体" panose="02010600030101010101" pitchFamily="2" charset="-122"/>
              </a:rPr>
              <a:t>是</a:t>
            </a:r>
            <a:r>
              <a:rPr lang="en-US" altLang="zh-CN" sz="2400" dirty="0">
                <a:solidFill>
                  <a:schemeClr val="tx2"/>
                </a:solidFill>
              </a:rPr>
              <a:t>1949年</a:t>
            </a:r>
            <a:r>
              <a:rPr lang="zh-CN" altLang="en-US" sz="2400" dirty="0">
                <a:solidFill>
                  <a:schemeClr val="tx2"/>
                </a:solidFill>
                <a:ea typeface="宋体" panose="02010600030101010101" pitchFamily="2" charset="-122"/>
              </a:rPr>
              <a:t>吗？</a:t>
            </a:r>
            <a:endParaRPr sz="2400" dirty="0">
              <a:solidFill>
                <a:schemeClr val="tx2"/>
              </a:solidFill>
            </a:endParaRPr>
          </a:p>
        </p:txBody>
      </p:sp>
      <p:sp>
        <p:nvSpPr>
          <p:cNvPr id="2" name="TextBox 3"/>
          <p:cNvSpPr txBox="1"/>
          <p:nvPr/>
        </p:nvSpPr>
        <p:spPr>
          <a:xfrm>
            <a:off x="1089660" y="3295015"/>
            <a:ext cx="2835275" cy="570865"/>
          </a:xfrm>
          <a:prstGeom prst="rect">
            <a:avLst/>
          </a:prstGeom>
          <a:noFill/>
        </p:spPr>
        <p:txBody>
          <a:bodyPr wrap="square" rtlCol="0">
            <a:spAutoFit/>
          </a:bodyPr>
          <a:lstStyle/>
          <a:p>
            <a:pPr>
              <a:lnSpc>
                <a:spcPct val="130000"/>
              </a:lnSpc>
            </a:pPr>
            <a:r>
              <a:rPr lang="en-US" altLang="zh-CN" sz="2400" dirty="0">
                <a:solidFill>
                  <a:schemeClr val="tx2"/>
                </a:solidFill>
              </a:rPr>
              <a:t>   是1952年吗？</a:t>
            </a:r>
            <a:endParaRPr sz="2400" dirty="0">
              <a:solidFill>
                <a:schemeClr val="tx2"/>
              </a:solidFill>
            </a:endParaRPr>
          </a:p>
        </p:txBody>
      </p:sp>
      <p:sp>
        <p:nvSpPr>
          <p:cNvPr id="6" name="TextBox 3"/>
          <p:cNvSpPr txBox="1"/>
          <p:nvPr/>
        </p:nvSpPr>
        <p:spPr>
          <a:xfrm>
            <a:off x="5034280" y="2432050"/>
            <a:ext cx="5882640" cy="570865"/>
          </a:xfrm>
          <a:prstGeom prst="rect">
            <a:avLst/>
          </a:prstGeom>
          <a:noFill/>
        </p:spPr>
        <p:txBody>
          <a:bodyPr wrap="square" rtlCol="0">
            <a:spAutoFit/>
          </a:bodyPr>
          <a:lstStyle/>
          <a:p>
            <a:pPr>
              <a:lnSpc>
                <a:spcPct val="130000"/>
              </a:lnSpc>
            </a:pPr>
            <a:r>
              <a:rPr lang="en-US" altLang="zh-CN" sz="2400" dirty="0">
                <a:solidFill>
                  <a:schemeClr val="tx2"/>
                </a:solidFill>
              </a:rPr>
              <a:t>   1949年是中华人民共和国成立的年份</a:t>
            </a:r>
            <a:endParaRPr sz="2400" dirty="0">
              <a:solidFill>
                <a:schemeClr val="tx2"/>
              </a:solidFill>
            </a:endParaRPr>
          </a:p>
        </p:txBody>
      </p:sp>
      <p:sp>
        <p:nvSpPr>
          <p:cNvPr id="7" name="TextBox 3"/>
          <p:cNvSpPr txBox="1"/>
          <p:nvPr/>
        </p:nvSpPr>
        <p:spPr>
          <a:xfrm>
            <a:off x="5034280" y="3295015"/>
            <a:ext cx="5882640" cy="570865"/>
          </a:xfrm>
          <a:prstGeom prst="rect">
            <a:avLst/>
          </a:prstGeom>
          <a:noFill/>
        </p:spPr>
        <p:txBody>
          <a:bodyPr wrap="square" rtlCol="0">
            <a:spAutoFit/>
          </a:bodyPr>
          <a:lstStyle/>
          <a:p>
            <a:pPr>
              <a:lnSpc>
                <a:spcPct val="130000"/>
              </a:lnSpc>
            </a:pPr>
            <a:r>
              <a:rPr lang="en-US" altLang="zh-CN" sz="2400" dirty="0">
                <a:solidFill>
                  <a:schemeClr val="tx2"/>
                </a:solidFill>
              </a:rPr>
              <a:t>   1952年是战后恢复基本完成的年份</a:t>
            </a:r>
            <a:endParaRPr sz="2400" dirty="0">
              <a:solidFill>
                <a:schemeClr val="tx2"/>
              </a:solidFill>
            </a:endParaRPr>
          </a:p>
        </p:txBody>
      </p:sp>
      <p:sp>
        <p:nvSpPr>
          <p:cNvPr id="8" name="TextBox 3"/>
          <p:cNvSpPr txBox="1"/>
          <p:nvPr/>
        </p:nvSpPr>
        <p:spPr>
          <a:xfrm>
            <a:off x="3740785" y="4592320"/>
            <a:ext cx="2835275" cy="570865"/>
          </a:xfrm>
          <a:prstGeom prst="rect">
            <a:avLst/>
          </a:prstGeom>
          <a:noFill/>
          <a:ln w="28575" cmpd="sng">
            <a:solidFill>
              <a:srgbClr val="D13D55"/>
            </a:solidFill>
            <a:prstDash val="solid"/>
          </a:ln>
        </p:spPr>
        <p:txBody>
          <a:bodyPr wrap="square" rtlCol="0">
            <a:spAutoFit/>
          </a:bodyPr>
          <a:lstStyle/>
          <a:p>
            <a:pPr>
              <a:lnSpc>
                <a:spcPct val="130000"/>
              </a:lnSpc>
            </a:pPr>
            <a:r>
              <a:rPr lang="en-US" altLang="zh-CN" sz="2400" dirty="0">
                <a:solidFill>
                  <a:schemeClr val="tx2"/>
                </a:solidFill>
              </a:rPr>
              <a:t>  </a:t>
            </a:r>
            <a:r>
              <a:rPr lang="zh-CN" altLang="en-US" sz="2400" dirty="0">
                <a:solidFill>
                  <a:schemeClr val="tx2"/>
                </a:solidFill>
                <a:ea typeface="宋体" panose="02010600030101010101" pitchFamily="2" charset="-122"/>
              </a:rPr>
              <a:t>答案：</a:t>
            </a:r>
            <a:r>
              <a:rPr lang="en-US" altLang="zh-CN" sz="2400" dirty="0">
                <a:solidFill>
                  <a:schemeClr val="tx2"/>
                </a:solidFill>
              </a:rPr>
              <a:t>1956年</a:t>
            </a:r>
            <a:endParaRPr sz="2400"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 grpId="0"/>
      <p:bldP spid="2" grpId="0"/>
      <p:bldP spid="6" grpId="0"/>
      <p:bldP spid="7" grpId="0"/>
      <p:bldP spid="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05535" y="52070"/>
            <a:ext cx="9980682" cy="1096962"/>
          </a:xfrm>
        </p:spPr>
        <p:txBody>
          <a:bodyPr/>
          <a:lstStyle/>
          <a:p>
            <a:r>
              <a:rPr lang="zh-CN" altLang="en-US" dirty="0" smtClean="0"/>
              <a:t>1. 新民主主义</a:t>
            </a:r>
            <a:r>
              <a:rPr lang="zh-CN" altLang="en-US" dirty="0"/>
              <a:t>社会是一个过渡性的</a:t>
            </a:r>
            <a:r>
              <a:rPr lang="zh-CN" altLang="en-US" dirty="0" smtClean="0"/>
              <a:t>社会</a:t>
            </a:r>
            <a:endParaRPr lang="zh-CN" altLang="en-US" dirty="0"/>
          </a:p>
        </p:txBody>
      </p:sp>
      <p:sp>
        <p:nvSpPr>
          <p:cNvPr id="9" name="TextBox 3"/>
          <p:cNvSpPr txBox="1"/>
          <p:nvPr/>
        </p:nvSpPr>
        <p:spPr>
          <a:xfrm>
            <a:off x="1652673" y="2938072"/>
            <a:ext cx="9433543" cy="504369"/>
          </a:xfrm>
          <a:prstGeom prst="rect">
            <a:avLst/>
          </a:prstGeom>
          <a:noFill/>
          <a:ln w="28575" cmpd="sng">
            <a:solidFill>
              <a:srgbClr val="D13D55"/>
            </a:solidFill>
            <a:prstDash val="solid"/>
          </a:ln>
        </p:spPr>
        <p:txBody>
          <a:bodyPr wrap="square" rtlCol="0">
            <a:spAutoFit/>
          </a:bodyPr>
          <a:lstStyle/>
          <a:p>
            <a:pPr algn="ctr">
              <a:lnSpc>
                <a:spcPct val="130000"/>
              </a:lnSpc>
            </a:pPr>
            <a:r>
              <a:rPr lang="zh-CN" altLang="en-US" sz="2400" dirty="0">
                <a:solidFill>
                  <a:schemeClr val="tx2"/>
                </a:solidFill>
                <a:ea typeface="宋体" panose="02010600030101010101" pitchFamily="2" charset="-122"/>
              </a:rPr>
              <a:t>先来看第一个问题，为什么说新民主主义社会是一个过渡性的社会？</a:t>
            </a:r>
            <a:endParaRPr lang="zh-CN" altLang="en-US" sz="2400" dirty="0">
              <a:solidFill>
                <a:schemeClr val="tx2"/>
              </a:solidFill>
              <a:ea typeface="宋体" panose="02010600030101010101" pitchFamily="2" charset="-122"/>
            </a:endParaRPr>
          </a:p>
        </p:txBody>
      </p:sp>
      <p:sp>
        <p:nvSpPr>
          <p:cNvPr id="6" name="文本框 5"/>
          <p:cNvSpPr txBox="1"/>
          <p:nvPr/>
        </p:nvSpPr>
        <p:spPr>
          <a:xfrm>
            <a:off x="1754909" y="1774825"/>
            <a:ext cx="8839200" cy="695575"/>
          </a:xfrm>
          <a:prstGeom prst="rect">
            <a:avLst/>
          </a:prstGeom>
          <a:noFill/>
        </p:spPr>
        <p:txBody>
          <a:bodyPr wrap="square" rtlCol="0">
            <a:spAutoFit/>
          </a:bodyPr>
          <a:lstStyle/>
          <a:p>
            <a:pPr algn="l">
              <a:lnSpc>
                <a:spcPct val="140000"/>
              </a:lnSpc>
            </a:pPr>
            <a:r>
              <a:rPr lang="zh-CN" altLang="en-US" sz="2800" b="1" dirty="0" smtClean="0">
                <a:sym typeface="+mn-ea"/>
              </a:rPr>
              <a:t>专题四第一部分内容：新民主主义是一个过渡性的社会</a:t>
            </a:r>
            <a:endParaRPr lang="zh-CN" altLang="en-US" sz="2800" b="1" dirty="0">
              <a:solidFill>
                <a:schemeClr val="tx1"/>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tags/tag1.xml><?xml version="1.0" encoding="utf-8"?>
<p:tagLst xmlns:p="http://schemas.openxmlformats.org/presentationml/2006/main">
  <p:tag name="KSO_WM_DOC_GUID" val="{73e22520-edd2-4b1f-bbbf-acf1525e7707}"/>
</p:tagLst>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10020</Words>
  <Application>WPS 演示</Application>
  <PresentationFormat>宽屏</PresentationFormat>
  <Paragraphs>689</Paragraphs>
  <Slides>71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71</vt:i4>
      </vt:variant>
    </vt:vector>
  </HeadingPairs>
  <TitlesOfParts>
    <vt:vector size="79" baseType="lpstr">
      <vt:lpstr>Arial</vt:lpstr>
      <vt:lpstr>宋体</vt:lpstr>
      <vt:lpstr>Wingdings</vt:lpstr>
      <vt:lpstr>微软雅黑</vt:lpstr>
      <vt:lpstr>楷体</vt:lpstr>
      <vt:lpstr>Arial Unicode MS</vt:lpstr>
      <vt:lpstr>Euphemia</vt:lpstr>
      <vt:lpstr>学术文献 16x9</vt:lpstr>
      <vt:lpstr>              毛泽东思想和 中国特色社会主义理论体系概论</vt:lpstr>
      <vt:lpstr>第二部分  中国人民站起来 专题四   社会主义改造理论</vt:lpstr>
      <vt:lpstr>专题四  社会主义改造理论</vt:lpstr>
      <vt:lpstr>专题四  社会主义改造理论</vt:lpstr>
      <vt:lpstr>引言</vt:lpstr>
      <vt:lpstr>引言</vt:lpstr>
      <vt:lpstr>引言</vt:lpstr>
      <vt:lpstr>引言</vt:lpstr>
      <vt:lpstr>1. 新民主主义社会是一个过渡性的社会</vt:lpstr>
      <vt:lpstr>1.1 为什么说新民主主义社会是一个过渡性的社会？</vt:lpstr>
      <vt:lpstr>1. 1 为什么说新民主主义社会是一个过渡性的社会？</vt:lpstr>
      <vt:lpstr>1. 1 为什么说新民主主义社会是一个过渡性的社会？</vt:lpstr>
      <vt:lpstr>1. 2 党对如何过渡到社会主义认识的转变</vt:lpstr>
      <vt:lpstr>1. 2 党对如何过渡到社会主义认识的转变</vt:lpstr>
      <vt:lpstr>1. 2 党对如何过渡到社会主义认识的转变</vt:lpstr>
      <vt:lpstr>1. 2 党对如何过渡到社会主义认识的转变</vt:lpstr>
      <vt:lpstr>1. 2 党对如何过渡到社会主义认识的转变</vt:lpstr>
      <vt:lpstr>1. 2 党对如何过渡到社会主义认识的转变</vt:lpstr>
      <vt:lpstr>1. 2 党对如何过渡到社会主义认识的转变</vt:lpstr>
      <vt:lpstr>1. 2 党对如何过渡到社会主义认识的转变</vt:lpstr>
      <vt:lpstr>1. 2 党对如何过渡到社会主义认识的转变</vt:lpstr>
      <vt:lpstr>1. 2 党对如何过渡到社会主义认识的转变</vt:lpstr>
      <vt:lpstr>1. 2 党对如何过渡到社会主义认识的转变</vt:lpstr>
      <vt:lpstr>1. 3 过渡时期总路线的基本内容是什么？</vt:lpstr>
      <vt:lpstr>1.3 过渡时期总路线的基本内容是什么？</vt:lpstr>
      <vt:lpstr>1.3 过渡时期总路线的基本内容是什么？</vt:lpstr>
      <vt:lpstr>1.3 过渡时期总路线的基本内容是什么？</vt:lpstr>
      <vt:lpstr>2. 社会主义改造道路和历史经验</vt:lpstr>
      <vt:lpstr>2.1农业的社会主义改造</vt:lpstr>
      <vt:lpstr>2.1农业的社会主义改造</vt:lpstr>
      <vt:lpstr>2.1农业的社会主义改造</vt:lpstr>
      <vt:lpstr>2.1农业的社会主义改造</vt:lpstr>
      <vt:lpstr>2.1农业的社会主义改造</vt:lpstr>
      <vt:lpstr>2.1农业的社会主义改造</vt:lpstr>
      <vt:lpstr>2.2手工业的社会主义改造</vt:lpstr>
      <vt:lpstr>2.2手工业的社会主义改造</vt:lpstr>
      <vt:lpstr>2.2手工业的社会主义改造</vt:lpstr>
      <vt:lpstr>2.2手工业的社会主义改造</vt:lpstr>
      <vt:lpstr>2.3 资本主义工商业的社会主义改造</vt:lpstr>
      <vt:lpstr>2.3资本主义工商业的社会主义改造</vt:lpstr>
      <vt:lpstr>2.3资本主义工商业的社会主义改造</vt:lpstr>
      <vt:lpstr>2.3资本主义工商业的社会主义改造</vt:lpstr>
      <vt:lpstr>2.3资本主义工商业的社会主义改造</vt:lpstr>
      <vt:lpstr>2.3资本主义工商业的社会主义改造</vt:lpstr>
      <vt:lpstr>2.3资本主义工商业的社会主义改造</vt:lpstr>
      <vt:lpstr>2.3资本主义工商业的社会主义改造</vt:lpstr>
      <vt:lpstr>2.3资本主义工商业的社会主义改造</vt:lpstr>
      <vt:lpstr>2.3资本主义工商业的社会主义改造</vt:lpstr>
      <vt:lpstr>2.3资本主义工商业的社会主义改造</vt:lpstr>
      <vt:lpstr>2.4社会主义改造的历史经验</vt:lpstr>
      <vt:lpstr>2.4社会主义改造的历史经验</vt:lpstr>
      <vt:lpstr>2.4社会主义改造的历史经验</vt:lpstr>
      <vt:lpstr>2.4社会主义改造的历史经验</vt:lpstr>
      <vt:lpstr>2.5社会主义改造存在的问题</vt:lpstr>
      <vt:lpstr>2.5社会主义改造存在的问题</vt:lpstr>
      <vt:lpstr>2.5社会主义改造存在的问题</vt:lpstr>
      <vt:lpstr>2.5社会主义改造存在的问题</vt:lpstr>
      <vt:lpstr>2.5社会主义改造存在的问题</vt:lpstr>
      <vt:lpstr>2.5社会主义改造存在的问题</vt:lpstr>
      <vt:lpstr>3. 社会主义基本制度在中国的确立及其重大意义</vt:lpstr>
      <vt:lpstr>3. 1 社会主义基本制度在中国的确立</vt:lpstr>
      <vt:lpstr>3. 1 社会主义基本制度在中国的确立</vt:lpstr>
      <vt:lpstr>3. 1 社会主义基本制度在中国的确立</vt:lpstr>
      <vt:lpstr>3. 1 社会主义基本制度在中国的确立</vt:lpstr>
      <vt:lpstr>3. 2 确立社会主义基本制度的重大意义</vt:lpstr>
      <vt:lpstr>3.2 确立社会主义基本制度的重大意义</vt:lpstr>
      <vt:lpstr>3.2 确立社会主义基本制度的重大意义</vt:lpstr>
      <vt:lpstr>3.2 确立社会主义基本制度的重大意义</vt:lpstr>
      <vt:lpstr>3.2 确立社会主义基本制度的重大意义</vt:lpstr>
      <vt:lpstr>3.2 确立社会主义基本制度的重大意义</vt:lpstr>
      <vt:lpstr>3.2 确立社会主义基本制度的重大意义</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玉凌晴</cp:lastModifiedBy>
  <cp:revision>118</cp:revision>
  <dcterms:created xsi:type="dcterms:W3CDTF">2017-12-14T09:27:00Z</dcterms:created>
  <dcterms:modified xsi:type="dcterms:W3CDTF">2019-04-03T12:59:38Z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2052-11.1.0.8527</vt:lpwstr>
  </property>
</Properties>
</file>