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4"/>
  </p:handoutMasterIdLst>
  <p:sldIdLst>
    <p:sldId id="256" r:id="rId3"/>
    <p:sldId id="270" r:id="rId5"/>
    <p:sldId id="271" r:id="rId6"/>
    <p:sldId id="283" r:id="rId7"/>
    <p:sldId id="414" r:id="rId8"/>
    <p:sldId id="415" r:id="rId9"/>
    <p:sldId id="416" r:id="rId10"/>
    <p:sldId id="417" r:id="rId11"/>
    <p:sldId id="420" r:id="rId12"/>
    <p:sldId id="419" r:id="rId13"/>
    <p:sldId id="421" r:id="rId14"/>
    <p:sldId id="423" r:id="rId15"/>
    <p:sldId id="424" r:id="rId16"/>
    <p:sldId id="425" r:id="rId17"/>
    <p:sldId id="426" r:id="rId18"/>
    <p:sldId id="427" r:id="rId19"/>
    <p:sldId id="443" r:id="rId20"/>
    <p:sldId id="428" r:id="rId21"/>
    <p:sldId id="301" r:id="rId22"/>
    <p:sldId id="438" r:id="rId23"/>
    <p:sldId id="439" r:id="rId24"/>
    <p:sldId id="440" r:id="rId25"/>
    <p:sldId id="442" r:id="rId26"/>
    <p:sldId id="429" r:id="rId27"/>
    <p:sldId id="430" r:id="rId28"/>
    <p:sldId id="431" r:id="rId29"/>
    <p:sldId id="432" r:id="rId30"/>
    <p:sldId id="433" r:id="rId31"/>
    <p:sldId id="434" r:id="rId32"/>
    <p:sldId id="435" r:id="rId33"/>
  </p:sldIdLst>
  <p:sldSz cx="12192000" cy="6858000"/>
  <p:notesSz cx="6858000" cy="9144000"/>
  <p:custDataLst>
    <p:tags r:id="rId3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D55"/>
    <a:srgbClr val="00CCFF"/>
    <a:srgbClr val="15AA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76" y="176"/>
      </p:cViewPr>
      <p:guideLst>
        <p:guide orient="horz" pos="2240"/>
        <p:guide pos="3830"/>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p>
        </p:txBody>
      </p:sp>
      <p:sp>
        <p:nvSpPr>
          <p:cNvPr id="2" name="标题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4445" y="0"/>
            <a:ext cx="1747524" cy="22920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199"/>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0"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372600" y="365125"/>
            <a:ext cx="1714500"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hasCustomPrompt="1"/>
          </p:nvPr>
        </p:nvSpPr>
        <p:spPr>
          <a:xfrm>
            <a:off x="1104900" y="365125"/>
            <a:ext cx="8098896" cy="5811838"/>
          </a:xfrm>
        </p:spPr>
        <p:txBody>
          <a:bodyPr vert="eaVert" rtlCol="0"/>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grpSp>
        <p:nvGrpSpPr>
          <p:cNvPr id="7" name="组 6"/>
          <p:cNvGrpSpPr/>
          <p:nvPr/>
        </p:nvGrpSpPr>
        <p:grpSpPr>
          <a:xfrm rot="5400000">
            <a:off x="6514047" y="3228843"/>
            <a:ext cx="5632704" cy="84403"/>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0"/>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0"/>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4"/>
            <a:ext cx="5734050"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a:xfrm>
            <a:off x="1325880" y="0"/>
            <a:ext cx="1747524" cy="2292094"/>
          </a:xfrm>
          <a:prstGeom prst="rect">
            <a:avLst/>
          </a:prstGeom>
        </p:spPr>
      </p:pic>
      <p:sp>
        <p:nvSpPr>
          <p:cNvPr id="11" name="图片占位符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grpSp>
        <p:nvGrpSpPr>
          <p:cNvPr id="8" name="组 7"/>
          <p:cNvGrpSpPr/>
          <p:nvPr/>
        </p:nvGrpSpPr>
        <p:grpSpPr>
          <a:xfrm>
            <a:off x="0" y="1831975"/>
            <a:ext cx="12192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36979" y="2498731"/>
            <a:ext cx="10071099"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080" cy="2283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0" y="1600200"/>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10490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4" name="内容占位符 3"/>
          <p:cNvSpPr>
            <a:spLocks noGrp="1"/>
          </p:cNvSpPr>
          <p:nvPr>
            <p:ph sz="half" idx="2" hasCustomPrompt="1"/>
          </p:nvPr>
        </p:nvSpPr>
        <p:spPr>
          <a:xfrm>
            <a:off x="110490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文本占位符 4"/>
          <p:cNvSpPr>
            <a:spLocks noGrp="1"/>
          </p:cNvSpPr>
          <p:nvPr>
            <p:ph type="body" sz="quarter" idx="3" hasCustomPrompt="1"/>
          </p:nvPr>
        </p:nvSpPr>
        <p:spPr>
          <a:xfrm>
            <a:off x="6166110" y="1600200"/>
            <a:ext cx="4919472"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endParaRPr lang="zh-CN" altLang="en-US" noProof="0"/>
          </a:p>
        </p:txBody>
      </p:sp>
      <p:sp>
        <p:nvSpPr>
          <p:cNvPr id="6" name="内容占位符 5"/>
          <p:cNvSpPr>
            <a:spLocks noGrp="1"/>
          </p:cNvSpPr>
          <p:nvPr>
            <p:ph sz="quarter" idx="4" hasCustomPrompt="1"/>
          </p:nvPr>
        </p:nvSpPr>
        <p:spPr>
          <a:xfrm>
            <a:off x="6166110" y="2424112"/>
            <a:ext cx="4919472"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1"/>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312420" y="1926590"/>
            <a:ext cx="6465570" cy="2219960"/>
          </a:xfrm>
        </p:spPr>
        <p:txBody>
          <a:bodyPr rtlCol="0" anchor="ctr"/>
          <a:lstStyle/>
          <a:p>
            <a:pPr rtl="0">
              <a:lnSpc>
                <a:spcPct val="110000"/>
              </a:lnSpc>
            </a:pPr>
            <a:r>
              <a:rPr lang="en-US" altLang="zh-CN" sz="3600" dirty="0"/>
              <a:t>              </a:t>
            </a:r>
            <a:r>
              <a:rPr lang="zh-CN" altLang="en-US" sz="3600" b="1" dirty="0"/>
              <a:t>毛泽东思想和</a:t>
            </a:r>
            <a:br>
              <a:rPr lang="zh-CN" altLang="en-US" sz="3600" b="1" dirty="0"/>
            </a:br>
            <a:r>
              <a:rPr lang="zh-CN" altLang="en-US" sz="3600" b="1" dirty="0"/>
              <a:t>中国特色社会主义理论体系概论</a:t>
            </a:r>
            <a:endParaRPr lang="zh-CN" altLang="en-US" sz="3600" b="1"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a:xfrm>
            <a:off x="1500505" y="4404995"/>
            <a:ext cx="4697095" cy="529590"/>
          </a:xfrm>
        </p:spPr>
        <p:txBody>
          <a:bodyPr rtlCol="0">
            <a:normAutofit lnSpcReduction="10000"/>
          </a:bodyPr>
          <a:lstStyle/>
          <a:p>
            <a:pPr rtl="0"/>
            <a:r>
              <a:rPr lang="zh-CN" altLang="en-US" dirty="0">
                <a:latin typeface="微软雅黑" panose="020B0503020204020204" pitchFamily="34" charset="-122"/>
                <a:ea typeface="微软雅黑" panose="020B0503020204020204" pitchFamily="34" charset="-122"/>
              </a:rPr>
              <a:t>      </a:t>
            </a:r>
            <a:r>
              <a:rPr lang="zh-CN" altLang="en-US" sz="3200" b="1" dirty="0">
                <a:latin typeface="楷体" panose="02010609060101010101" charset="-122"/>
                <a:ea typeface="楷体" panose="02010609060101010101" charset="-122"/>
              </a:rPr>
              <a:t>任课老师：</a:t>
            </a:r>
            <a:r>
              <a:rPr lang="zh-CN" altLang="en-US" sz="3200" b="1" dirty="0" smtClean="0">
                <a:latin typeface="楷体" panose="02010609060101010101" charset="-122"/>
                <a:ea typeface="楷体" panose="02010609060101010101" charset="-122"/>
              </a:rPr>
              <a:t>赵茜 副教授</a:t>
            </a:r>
            <a:endParaRPr lang="zh-CN" altLang="en-US" sz="3200" b="1" dirty="0">
              <a:latin typeface="楷体" panose="02010609060101010101" charset="-122"/>
              <a:ea typeface="楷体" panose="02010609060101010101"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l="8890" r="8890"/>
          <a:stretch>
            <a:fillRect/>
          </a:stretch>
        </p:blipFill>
        <p:spPr>
          <a:xfrm>
            <a:off x="7102475" y="1310640"/>
            <a:ext cx="5089525" cy="420878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8" name="TextBox 3"/>
          <p:cNvSpPr txBox="1"/>
          <p:nvPr/>
        </p:nvSpPr>
        <p:spPr>
          <a:xfrm>
            <a:off x="2664460" y="1534940"/>
            <a:ext cx="7016505" cy="518412"/>
          </a:xfrm>
          <a:prstGeom prst="rect">
            <a:avLst/>
          </a:prstGeom>
          <a:noFill/>
          <a:ln w="3175">
            <a:solidFill>
              <a:schemeClr val="accent1"/>
            </a:solidFill>
          </a:ln>
        </p:spPr>
        <p:txBody>
          <a:bodyPr wrap="square" rtlCol="0">
            <a:spAutoFit/>
          </a:bodyPr>
          <a:lstStyle/>
          <a:p>
            <a:pPr algn="ctr">
              <a:lnSpc>
                <a:spcPts val="3800"/>
              </a:lnSpc>
            </a:pPr>
            <a:r>
              <a:rPr lang="zh-CN" altLang="en-US" sz="2800" b="1" dirty="0">
                <a:solidFill>
                  <a:schemeClr val="tx2"/>
                </a:solidFill>
                <a:ea typeface="宋体" panose="02010600030101010101" pitchFamily="2" charset="-122"/>
              </a:rPr>
              <a:t>什么是先进生产力的发展要求？</a:t>
            </a:r>
            <a:endParaRPr lang="zh-CN" altLang="en-US" sz="2800" b="1" dirty="0">
              <a:solidFill>
                <a:schemeClr val="tx2"/>
              </a:solidFill>
              <a:ea typeface="宋体" panose="02010600030101010101" pitchFamily="2" charset="-122"/>
            </a:endParaRPr>
          </a:p>
        </p:txBody>
      </p:sp>
      <p:sp>
        <p:nvSpPr>
          <p:cNvPr id="7" name="TextBox 3"/>
          <p:cNvSpPr txBox="1"/>
          <p:nvPr/>
        </p:nvSpPr>
        <p:spPr>
          <a:xfrm>
            <a:off x="1089660" y="2415131"/>
            <a:ext cx="10017760" cy="2459006"/>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先进</a:t>
            </a:r>
            <a:r>
              <a:rPr lang="zh-CN" altLang="en-US" sz="2400" dirty="0">
                <a:solidFill>
                  <a:schemeClr val="tx2"/>
                </a:solidFill>
                <a:ea typeface="宋体" panose="02010600030101010101" pitchFamily="2" charset="-122"/>
              </a:rPr>
              <a:t>生产力表明的是生产力的发展状况和发展水平，而先进生产力的发展要求是指先进生产力自身要获得解放和发展所需要的各方面的条件，是一个系统工程，包括政治、经济、文化、社会等多种条件。其中最根本的条件是生产关系要适应生产力的发展，上层建筑要同经济基础相适应，为生产力的发展提供可靠保障。</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8" name="TextBox 3"/>
          <p:cNvSpPr txBox="1"/>
          <p:nvPr/>
        </p:nvSpPr>
        <p:spPr>
          <a:xfrm>
            <a:off x="1634234" y="1504323"/>
            <a:ext cx="8928611" cy="579646"/>
          </a:xfrm>
          <a:prstGeom prst="rect">
            <a:avLst/>
          </a:prstGeom>
          <a:noFill/>
          <a:ln w="3175">
            <a:solidFill>
              <a:schemeClr val="accent1"/>
            </a:solidFill>
          </a:ln>
        </p:spPr>
        <p:txBody>
          <a:bodyPr wrap="square" rtlCol="0">
            <a:spAutoFit/>
          </a:bodyPr>
          <a:lstStyle/>
          <a:p>
            <a:pPr algn="ctr">
              <a:lnSpc>
                <a:spcPts val="3800"/>
              </a:lnSpc>
            </a:pPr>
            <a:r>
              <a:rPr lang="zh-CN" altLang="en-US" sz="2800" b="1" dirty="0" smtClean="0">
                <a:solidFill>
                  <a:schemeClr val="tx2"/>
                </a:solidFill>
                <a:ea typeface="宋体" panose="02010600030101010101" pitchFamily="2" charset="-122"/>
              </a:rPr>
              <a:t>中国共产党</a:t>
            </a:r>
            <a:r>
              <a:rPr lang="zh-CN" altLang="en-US" sz="2800" b="1" dirty="0">
                <a:solidFill>
                  <a:schemeClr val="tx2"/>
                </a:solidFill>
                <a:ea typeface="宋体" panose="02010600030101010101" pitchFamily="2" charset="-122"/>
              </a:rPr>
              <a:t>为什么必须始终代表先进生产力的发展要求？</a:t>
            </a:r>
            <a:endParaRPr lang="zh-CN" altLang="en-US" sz="2800" b="1" dirty="0">
              <a:solidFill>
                <a:schemeClr val="tx2"/>
              </a:solidFill>
              <a:ea typeface="宋体" panose="02010600030101010101" pitchFamily="2" charset="-122"/>
            </a:endParaRPr>
          </a:p>
        </p:txBody>
      </p:sp>
      <p:sp>
        <p:nvSpPr>
          <p:cNvPr id="7" name="TextBox 3"/>
          <p:cNvSpPr txBox="1"/>
          <p:nvPr/>
        </p:nvSpPr>
        <p:spPr>
          <a:xfrm>
            <a:off x="1089660" y="2415131"/>
            <a:ext cx="10017760" cy="997068"/>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第一，生产力</a:t>
            </a:r>
            <a:r>
              <a:rPr lang="zh-CN" altLang="en-US" sz="2400" dirty="0">
                <a:solidFill>
                  <a:schemeClr val="tx2"/>
                </a:solidFill>
                <a:ea typeface="宋体" panose="02010600030101010101" pitchFamily="2" charset="-122"/>
              </a:rPr>
              <a:t>的发展是人类社会发展的最终决定力量，社会的一切变革</a:t>
            </a:r>
            <a:r>
              <a:rPr lang="zh-CN" altLang="en-US" sz="2400" dirty="0" smtClean="0">
                <a:solidFill>
                  <a:schemeClr val="tx2"/>
                </a:solidFill>
                <a:ea typeface="宋体" panose="02010600030101010101" pitchFamily="2" charset="-122"/>
              </a:rPr>
              <a:t>都源于</a:t>
            </a:r>
            <a:r>
              <a:rPr lang="zh-CN" altLang="en-US" sz="2400" dirty="0">
                <a:solidFill>
                  <a:schemeClr val="tx2"/>
                </a:solidFill>
                <a:ea typeface="宋体" panose="02010600030101010101" pitchFamily="2" charset="-122"/>
              </a:rPr>
              <a:t>生产力和生产关系的矛盾运动，其中生产力是最活跃、最革命的</a:t>
            </a:r>
            <a:r>
              <a:rPr lang="zh-CN" altLang="en-US" sz="2400" dirty="0" smtClean="0">
                <a:solidFill>
                  <a:schemeClr val="tx2"/>
                </a:solidFill>
                <a:ea typeface="宋体" panose="02010600030101010101" pitchFamily="2" charset="-122"/>
              </a:rPr>
              <a:t>因素。</a:t>
            </a:r>
            <a:endParaRPr lang="zh-CN" altLang="en-US" sz="2400" dirty="0">
              <a:solidFill>
                <a:schemeClr val="tx2"/>
              </a:solidFill>
              <a:ea typeface="宋体" panose="02010600030101010101" pitchFamily="2" charset="-122"/>
            </a:endParaRPr>
          </a:p>
        </p:txBody>
      </p:sp>
      <p:sp>
        <p:nvSpPr>
          <p:cNvPr id="5" name="TextBox 3"/>
          <p:cNvSpPr txBox="1"/>
          <p:nvPr/>
        </p:nvSpPr>
        <p:spPr>
          <a:xfrm>
            <a:off x="1089660" y="3867316"/>
            <a:ext cx="10017760" cy="509755"/>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第二</a:t>
            </a:r>
            <a:r>
              <a:rPr lang="zh-CN" altLang="en-US" sz="2400" dirty="0">
                <a:solidFill>
                  <a:schemeClr val="tx2"/>
                </a:solidFill>
                <a:ea typeface="宋体" panose="02010600030101010101" pitchFamily="2" charset="-122"/>
              </a:rPr>
              <a:t>，这是我们党始终走在</a:t>
            </a:r>
            <a:r>
              <a:rPr lang="zh-CN" altLang="en-US" sz="2400" dirty="0" smtClean="0">
                <a:solidFill>
                  <a:schemeClr val="tx2"/>
                </a:solidFill>
                <a:ea typeface="宋体" panose="02010600030101010101" pitchFamily="2" charset="-122"/>
              </a:rPr>
              <a:t>时代前列</a:t>
            </a:r>
            <a:r>
              <a:rPr lang="zh-CN" altLang="en-US" sz="2400" dirty="0">
                <a:solidFill>
                  <a:schemeClr val="tx2"/>
                </a:solidFill>
                <a:ea typeface="宋体" panose="02010600030101010101" pitchFamily="2" charset="-122"/>
              </a:rPr>
              <a:t>，永葆先进性的根本体现和要求。</a:t>
            </a:r>
            <a:endParaRPr lang="zh-CN" altLang="en-US" sz="2400" dirty="0">
              <a:solidFill>
                <a:schemeClr val="tx2"/>
              </a:solidFill>
              <a:ea typeface="宋体" panose="02010600030101010101" pitchFamily="2" charset="-122"/>
            </a:endParaRPr>
          </a:p>
        </p:txBody>
      </p:sp>
      <p:sp>
        <p:nvSpPr>
          <p:cNvPr id="6" name="TextBox 3"/>
          <p:cNvSpPr txBox="1"/>
          <p:nvPr/>
        </p:nvSpPr>
        <p:spPr>
          <a:xfrm>
            <a:off x="1089660" y="4832188"/>
            <a:ext cx="10017760" cy="509755"/>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第三，这是对中国共产党的奋斗历史经验的科学总结和对国情的深刻把握。</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5" name="TextBox 3"/>
          <p:cNvSpPr txBox="1"/>
          <p:nvPr/>
        </p:nvSpPr>
        <p:spPr>
          <a:xfrm>
            <a:off x="2506221" y="1536800"/>
            <a:ext cx="7147560" cy="579646"/>
          </a:xfrm>
          <a:prstGeom prst="rect">
            <a:avLst/>
          </a:prstGeom>
          <a:noFill/>
          <a:ln w="3175">
            <a:solidFill>
              <a:schemeClr val="accent1"/>
            </a:solidFill>
          </a:ln>
        </p:spPr>
        <p:txBody>
          <a:bodyPr wrap="square" rtlCol="0">
            <a:spAutoFit/>
          </a:bodyPr>
          <a:lstStyle/>
          <a:p>
            <a:pPr algn="ctr">
              <a:lnSpc>
                <a:spcPts val="3800"/>
              </a:lnSpc>
            </a:pPr>
            <a:r>
              <a:rPr lang="en-US" altLang="zh-CN" sz="2400" dirty="0" smtClean="0">
                <a:solidFill>
                  <a:schemeClr val="tx2"/>
                </a:solidFill>
                <a:ea typeface="宋体" panose="02010600030101010101" pitchFamily="2" charset="-122"/>
              </a:rPr>
              <a:t>2.</a:t>
            </a:r>
            <a:r>
              <a:rPr lang="zh-CN" altLang="en-US" sz="2400" dirty="0">
                <a:solidFill>
                  <a:schemeClr val="tx2"/>
                </a:solidFill>
                <a:ea typeface="宋体" panose="02010600030101010101" pitchFamily="2" charset="-122"/>
              </a:rPr>
              <a:t>始终代表中国先进文化的前进</a:t>
            </a:r>
            <a:r>
              <a:rPr lang="zh-CN" altLang="en-US" sz="2400" dirty="0" smtClean="0">
                <a:solidFill>
                  <a:schemeClr val="tx2"/>
                </a:solidFill>
                <a:ea typeface="宋体" panose="02010600030101010101" pitchFamily="2" charset="-122"/>
              </a:rPr>
              <a:t>方向。</a:t>
            </a:r>
            <a:endParaRPr lang="zh-CN" altLang="en-US" sz="2400" dirty="0">
              <a:solidFill>
                <a:schemeClr val="tx2"/>
              </a:solidFill>
              <a:ea typeface="宋体" panose="02010600030101010101" pitchFamily="2" charset="-122"/>
            </a:endParaRPr>
          </a:p>
        </p:txBody>
      </p:sp>
      <p:sp>
        <p:nvSpPr>
          <p:cNvPr id="8" name="TextBox 3"/>
          <p:cNvSpPr txBox="1"/>
          <p:nvPr/>
        </p:nvSpPr>
        <p:spPr>
          <a:xfrm>
            <a:off x="995680" y="2565429"/>
            <a:ext cx="10271760" cy="3016210"/>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文化</a:t>
            </a:r>
            <a:r>
              <a:rPr lang="zh-CN" altLang="en-US" sz="2400" dirty="0">
                <a:solidFill>
                  <a:schemeClr val="tx2"/>
                </a:solidFill>
                <a:ea typeface="宋体" panose="02010600030101010101" pitchFamily="2" charset="-122"/>
              </a:rPr>
              <a:t>从人类改造世界活动角度看，属于精神文明，即人类改造主观世界的精神成果的总和，是同物质文明相对应的。文化是一种社会历史现象，每一个社会都有与其相适应的文化，并随着物质生产的发展而发展</a:t>
            </a:r>
            <a:r>
              <a:rPr lang="zh-CN" altLang="en-US" sz="2400" dirty="0" smtClean="0">
                <a:solidFill>
                  <a:schemeClr val="tx2"/>
                </a:solidFill>
                <a:ea typeface="宋体" panose="02010600030101010101" pitchFamily="2" charset="-122"/>
              </a:rPr>
              <a:t>。</a:t>
            </a:r>
            <a:endParaRPr lang="en-US" altLang="zh-CN" sz="2400" dirty="0" smtClean="0">
              <a:solidFill>
                <a:schemeClr val="tx2"/>
              </a:solidFill>
              <a:ea typeface="宋体" panose="02010600030101010101" pitchFamily="2" charset="-122"/>
            </a:endParaRPr>
          </a:p>
          <a:p>
            <a:pPr>
              <a:lnSpc>
                <a:spcPts val="3800"/>
              </a:lnSpc>
            </a:pPr>
            <a:r>
              <a:rPr lang="zh-CN" altLang="en-US" sz="2400" dirty="0" smtClean="0">
                <a:solidFill>
                  <a:schemeClr val="tx2"/>
                </a:solidFill>
                <a:ea typeface="宋体" panose="02010600030101010101" pitchFamily="2" charset="-122"/>
              </a:rPr>
              <a:t>    文化</a:t>
            </a:r>
            <a:r>
              <a:rPr lang="zh-CN" altLang="en-US" sz="2400" dirty="0">
                <a:solidFill>
                  <a:schemeClr val="tx2"/>
                </a:solidFill>
                <a:ea typeface="宋体" panose="02010600030101010101" pitchFamily="2" charset="-122"/>
              </a:rPr>
              <a:t>是指精神生产能力</a:t>
            </a:r>
            <a:r>
              <a:rPr lang="zh-CN" altLang="en-US" sz="2400" dirty="0" smtClean="0">
                <a:solidFill>
                  <a:schemeClr val="tx2"/>
                </a:solidFill>
                <a:ea typeface="宋体" panose="02010600030101010101" pitchFamily="2" charset="-122"/>
              </a:rPr>
              <a:t>和精神</a:t>
            </a:r>
            <a:r>
              <a:rPr lang="zh-CN" altLang="en-US" sz="2400" dirty="0">
                <a:solidFill>
                  <a:schemeClr val="tx2"/>
                </a:solidFill>
                <a:ea typeface="宋体" panose="02010600030101010101" pitchFamily="2" charset="-122"/>
              </a:rPr>
              <a:t>产品，包括哲学社会科学、文学艺术、新闻娱乐、文化事业和文化产业、社会思想以及世界观、人生观、价值观等具有意识形态性质的部分；也包括科学技术、语言文字等非意识形态的部分。</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5" name="TextBox 3"/>
          <p:cNvSpPr txBox="1"/>
          <p:nvPr/>
        </p:nvSpPr>
        <p:spPr>
          <a:xfrm>
            <a:off x="2506220" y="1536800"/>
            <a:ext cx="7288019" cy="509755"/>
          </a:xfrm>
          <a:prstGeom prst="rect">
            <a:avLst/>
          </a:prstGeom>
          <a:noFill/>
          <a:ln w="3175">
            <a:solidFill>
              <a:schemeClr val="accent1"/>
            </a:solidFill>
          </a:ln>
        </p:spPr>
        <p:txBody>
          <a:bodyPr wrap="square" rtlCol="0">
            <a:spAutoFit/>
          </a:bodyPr>
          <a:lstStyle/>
          <a:p>
            <a:pPr algn="ctr">
              <a:lnSpc>
                <a:spcPts val="3800"/>
              </a:lnSpc>
            </a:pPr>
            <a:r>
              <a:rPr lang="en-US" altLang="zh-CN" sz="2400" dirty="0" smtClean="0">
                <a:solidFill>
                  <a:schemeClr val="tx2"/>
                </a:solidFill>
                <a:ea typeface="宋体" panose="02010600030101010101" pitchFamily="2" charset="-122"/>
              </a:rPr>
              <a:t>3.</a:t>
            </a:r>
            <a:r>
              <a:rPr lang="zh-CN" altLang="en-US" sz="2400" dirty="0">
                <a:solidFill>
                  <a:schemeClr val="tx2"/>
                </a:solidFill>
                <a:ea typeface="宋体" panose="02010600030101010101" pitchFamily="2" charset="-122"/>
              </a:rPr>
              <a:t>始终代表中国最广大人民的根本</a:t>
            </a:r>
            <a:r>
              <a:rPr lang="zh-CN" altLang="en-US" sz="2400" dirty="0" smtClean="0">
                <a:solidFill>
                  <a:schemeClr val="tx2"/>
                </a:solidFill>
                <a:ea typeface="宋体" panose="02010600030101010101" pitchFamily="2" charset="-122"/>
              </a:rPr>
              <a:t>利益。</a:t>
            </a:r>
            <a:endParaRPr lang="zh-CN" altLang="en-US" sz="2400" dirty="0">
              <a:solidFill>
                <a:schemeClr val="tx2"/>
              </a:solidFill>
              <a:ea typeface="宋体" panose="02010600030101010101" pitchFamily="2" charset="-122"/>
            </a:endParaRPr>
          </a:p>
        </p:txBody>
      </p:sp>
      <p:sp>
        <p:nvSpPr>
          <p:cNvPr id="8" name="TextBox 3"/>
          <p:cNvSpPr txBox="1"/>
          <p:nvPr/>
        </p:nvSpPr>
        <p:spPr>
          <a:xfrm>
            <a:off x="1014349" y="2301269"/>
            <a:ext cx="10271760" cy="1484381"/>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最</a:t>
            </a:r>
            <a:r>
              <a:rPr lang="zh-CN" altLang="en-US" sz="2400" dirty="0">
                <a:solidFill>
                  <a:schemeClr val="tx2"/>
                </a:solidFill>
                <a:ea typeface="宋体" panose="02010600030101010101" pitchFamily="2" charset="-122"/>
              </a:rPr>
              <a:t>广大人民的根本利益就是人民的整体利益、长远利益，这是个高度抽象的概括。从结构上看，它包括人民群众各种具体利益，诸如经济利益、政治利益、文化利益。</a:t>
            </a:r>
            <a:endParaRPr lang="zh-CN" altLang="en-US" sz="2400" dirty="0">
              <a:solidFill>
                <a:schemeClr val="tx2"/>
              </a:solidFill>
              <a:ea typeface="宋体" panose="02010600030101010101" pitchFamily="2" charset="-122"/>
            </a:endParaRPr>
          </a:p>
        </p:txBody>
      </p:sp>
      <p:sp>
        <p:nvSpPr>
          <p:cNvPr id="6" name="TextBox 3"/>
          <p:cNvSpPr txBox="1"/>
          <p:nvPr/>
        </p:nvSpPr>
        <p:spPr>
          <a:xfrm>
            <a:off x="1014349" y="3967509"/>
            <a:ext cx="10271760" cy="1484381"/>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在</a:t>
            </a:r>
            <a:r>
              <a:rPr lang="zh-CN" altLang="en-US" sz="2400" dirty="0">
                <a:solidFill>
                  <a:schemeClr val="tx2"/>
                </a:solidFill>
                <a:ea typeface="宋体" panose="02010600030101010101" pitchFamily="2" charset="-122"/>
              </a:rPr>
              <a:t>新世纪新阶段，中国最广大人民利益和最高利益就是全面建设小康社会，加快推进社会主义现代化进程，到本世纪中叶，基本实现现代化，实现中华民族的伟大复兴。</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5" name="TextBox 3"/>
          <p:cNvSpPr txBox="1"/>
          <p:nvPr/>
        </p:nvSpPr>
        <p:spPr>
          <a:xfrm>
            <a:off x="1189990" y="1539764"/>
            <a:ext cx="9780021" cy="579646"/>
          </a:xfrm>
          <a:prstGeom prst="rect">
            <a:avLst/>
          </a:prstGeom>
          <a:noFill/>
          <a:ln w="3175">
            <a:solidFill>
              <a:schemeClr val="accent1"/>
            </a:solidFill>
          </a:ln>
        </p:spPr>
        <p:txBody>
          <a:bodyPr wrap="square" rtlCol="0">
            <a:spAutoFit/>
          </a:bodyPr>
          <a:lstStyle/>
          <a:p>
            <a:pPr algn="ctr">
              <a:lnSpc>
                <a:spcPts val="3800"/>
              </a:lnSpc>
            </a:pPr>
            <a:r>
              <a:rPr lang="zh-CN" altLang="en-US" sz="2800" b="1" dirty="0">
                <a:solidFill>
                  <a:schemeClr val="tx2"/>
                </a:solidFill>
                <a:ea typeface="宋体" panose="02010600030101010101" pitchFamily="2" charset="-122"/>
              </a:rPr>
              <a:t>中国共产党为什么必须始终代表最广大人民的根本利益？</a:t>
            </a:r>
            <a:endParaRPr lang="zh-CN" altLang="en-US" sz="2800" b="1" dirty="0">
              <a:solidFill>
                <a:schemeClr val="tx2"/>
              </a:solidFill>
              <a:ea typeface="宋体" panose="02010600030101010101" pitchFamily="2" charset="-122"/>
            </a:endParaRPr>
          </a:p>
        </p:txBody>
      </p:sp>
      <p:sp>
        <p:nvSpPr>
          <p:cNvPr id="8" name="TextBox 3"/>
          <p:cNvSpPr txBox="1"/>
          <p:nvPr/>
        </p:nvSpPr>
        <p:spPr>
          <a:xfrm>
            <a:off x="1102169" y="2288766"/>
            <a:ext cx="9955662"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a:solidFill>
                  <a:schemeClr val="tx2"/>
                </a:solidFill>
                <a:ea typeface="宋体" panose="02010600030101010101" pitchFamily="2" charset="-122"/>
              </a:rPr>
              <a:t>第一</a:t>
            </a:r>
            <a:r>
              <a:rPr lang="zh-CN" altLang="en-US" sz="2400" dirty="0" smtClean="0">
                <a:solidFill>
                  <a:schemeClr val="tx2"/>
                </a:solidFill>
                <a:ea typeface="宋体" panose="02010600030101010101" pitchFamily="2" charset="-122"/>
              </a:rPr>
              <a:t>，这是人民群众</a:t>
            </a:r>
            <a:r>
              <a:rPr lang="zh-CN" altLang="en-US" sz="2400" dirty="0">
                <a:solidFill>
                  <a:schemeClr val="tx2"/>
                </a:solidFill>
                <a:ea typeface="宋体" panose="02010600030101010101" pitchFamily="2" charset="-122"/>
              </a:rPr>
              <a:t>是推动历史前进的动力这一基本原理的运用和阐发。</a:t>
            </a:r>
            <a:endParaRPr lang="zh-CN" altLang="en-US" sz="2400" dirty="0">
              <a:solidFill>
                <a:schemeClr val="tx2"/>
              </a:solidFill>
              <a:ea typeface="宋体" panose="02010600030101010101" pitchFamily="2" charset="-122"/>
            </a:endParaRPr>
          </a:p>
        </p:txBody>
      </p:sp>
      <p:sp>
        <p:nvSpPr>
          <p:cNvPr id="6" name="TextBox 3"/>
          <p:cNvSpPr txBox="1"/>
          <p:nvPr/>
        </p:nvSpPr>
        <p:spPr>
          <a:xfrm>
            <a:off x="1102169" y="3175744"/>
            <a:ext cx="9955662"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a:solidFill>
                  <a:schemeClr val="tx2"/>
                </a:solidFill>
                <a:ea typeface="宋体" panose="02010600030101010101" pitchFamily="2" charset="-122"/>
              </a:rPr>
              <a:t>第二，人民群众是我们党的力量源泉和胜利之本</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
        <p:nvSpPr>
          <p:cNvPr id="7" name="TextBox 3"/>
          <p:cNvSpPr txBox="1"/>
          <p:nvPr/>
        </p:nvSpPr>
        <p:spPr>
          <a:xfrm>
            <a:off x="1102169" y="3998704"/>
            <a:ext cx="9955662"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smtClean="0">
                <a:solidFill>
                  <a:schemeClr val="tx2"/>
                </a:solidFill>
                <a:ea typeface="宋体" panose="02010600030101010101" pitchFamily="2" charset="-122"/>
              </a:rPr>
              <a:t>第三，它</a:t>
            </a:r>
            <a:r>
              <a:rPr lang="zh-CN" altLang="en-US" sz="2400" dirty="0">
                <a:solidFill>
                  <a:schemeClr val="tx2"/>
                </a:solidFill>
                <a:ea typeface="宋体" panose="02010600030101010101" pitchFamily="2" charset="-122"/>
              </a:rPr>
              <a:t>关系中国特色社会主义事业的兴衰成败</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
        <p:nvSpPr>
          <p:cNvPr id="9" name="TextBox 3"/>
          <p:cNvSpPr txBox="1"/>
          <p:nvPr/>
        </p:nvSpPr>
        <p:spPr>
          <a:xfrm>
            <a:off x="1102169" y="4805208"/>
            <a:ext cx="9955662"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smtClean="0">
                <a:solidFill>
                  <a:schemeClr val="tx2"/>
                </a:solidFill>
                <a:ea typeface="宋体" panose="02010600030101010101" pitchFamily="2" charset="-122"/>
              </a:rPr>
              <a:t>第四，它</a:t>
            </a:r>
            <a:r>
              <a:rPr lang="zh-CN" altLang="en-US" sz="2400" dirty="0">
                <a:solidFill>
                  <a:schemeClr val="tx2"/>
                </a:solidFill>
                <a:ea typeface="宋体" panose="02010600030101010101" pitchFamily="2" charset="-122"/>
              </a:rPr>
              <a:t>关系到人民群众是否支持和拥护党的领导。</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6"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5" name="TextBox 3"/>
          <p:cNvSpPr txBox="1"/>
          <p:nvPr/>
        </p:nvSpPr>
        <p:spPr>
          <a:xfrm>
            <a:off x="1189989" y="1716122"/>
            <a:ext cx="9780021" cy="518412"/>
          </a:xfrm>
          <a:prstGeom prst="rect">
            <a:avLst/>
          </a:prstGeom>
          <a:noFill/>
          <a:ln w="3175">
            <a:solidFill>
              <a:schemeClr val="accent1"/>
            </a:solidFill>
          </a:ln>
        </p:spPr>
        <p:txBody>
          <a:bodyPr wrap="square" rtlCol="0">
            <a:spAutoFit/>
          </a:bodyPr>
          <a:lstStyle/>
          <a:p>
            <a:pPr algn="ctr">
              <a:lnSpc>
                <a:spcPts val="3800"/>
              </a:lnSpc>
            </a:pPr>
            <a:r>
              <a:rPr lang="zh-CN" altLang="en-US" sz="2800" b="1" dirty="0">
                <a:solidFill>
                  <a:schemeClr val="tx2"/>
                </a:solidFill>
                <a:ea typeface="宋体" panose="02010600030101010101" pitchFamily="2" charset="-122"/>
              </a:rPr>
              <a:t>“三个代表”重要思想核心观点之间的相互关系</a:t>
            </a:r>
            <a:endParaRPr lang="zh-CN" altLang="en-US" sz="2800" b="1" dirty="0">
              <a:solidFill>
                <a:schemeClr val="tx2"/>
              </a:solidFill>
              <a:ea typeface="宋体" panose="02010600030101010101" pitchFamily="2" charset="-122"/>
            </a:endParaRPr>
          </a:p>
        </p:txBody>
      </p:sp>
      <p:sp>
        <p:nvSpPr>
          <p:cNvPr id="8" name="TextBox 3"/>
          <p:cNvSpPr txBox="1"/>
          <p:nvPr/>
        </p:nvSpPr>
        <p:spPr>
          <a:xfrm>
            <a:off x="1089659" y="2725646"/>
            <a:ext cx="9980682" cy="2041585"/>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生产力</a:t>
            </a:r>
            <a:r>
              <a:rPr lang="zh-CN" altLang="en-US" sz="2400" dirty="0">
                <a:solidFill>
                  <a:schemeClr val="tx2"/>
                </a:solidFill>
                <a:ea typeface="宋体" panose="02010600030101010101" pitchFamily="2" charset="-122"/>
              </a:rPr>
              <a:t>是社会发展首要的和最终的决定力量，因而在三者关系中它是首要的前提和基础。发展生产力为发展先进文化和实现人民根本利益提供雄厚的物质基础；生产力的发展要求，决定了文化的前进方向；生产力的发展水平，决定了人民群众利益可能的实现程度</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5" name="TextBox 3"/>
          <p:cNvSpPr txBox="1"/>
          <p:nvPr/>
        </p:nvSpPr>
        <p:spPr>
          <a:xfrm>
            <a:off x="1189990" y="1539764"/>
            <a:ext cx="9780021" cy="518412"/>
          </a:xfrm>
          <a:prstGeom prst="rect">
            <a:avLst/>
          </a:prstGeom>
          <a:noFill/>
          <a:ln w="3175">
            <a:solidFill>
              <a:schemeClr val="accent1"/>
            </a:solidFill>
          </a:ln>
        </p:spPr>
        <p:txBody>
          <a:bodyPr wrap="square" rtlCol="0">
            <a:spAutoFit/>
          </a:bodyPr>
          <a:lstStyle/>
          <a:p>
            <a:pPr algn="ctr">
              <a:lnSpc>
                <a:spcPts val="3800"/>
              </a:lnSpc>
            </a:pPr>
            <a:r>
              <a:rPr lang="zh-CN" altLang="en-US" sz="2800" b="1" dirty="0">
                <a:solidFill>
                  <a:schemeClr val="tx2"/>
                </a:solidFill>
                <a:ea typeface="宋体" panose="02010600030101010101" pitchFamily="2" charset="-122"/>
              </a:rPr>
              <a:t>“三个代表”重要思想核心观点之间的相互关系</a:t>
            </a:r>
            <a:endParaRPr lang="zh-CN" altLang="en-US" sz="2800" b="1" dirty="0">
              <a:solidFill>
                <a:schemeClr val="tx2"/>
              </a:solidFill>
              <a:ea typeface="宋体" panose="02010600030101010101" pitchFamily="2" charset="-122"/>
            </a:endParaRPr>
          </a:p>
        </p:txBody>
      </p:sp>
      <p:sp>
        <p:nvSpPr>
          <p:cNvPr id="8" name="TextBox 3"/>
          <p:cNvSpPr txBox="1"/>
          <p:nvPr/>
        </p:nvSpPr>
        <p:spPr>
          <a:xfrm>
            <a:off x="1089660" y="2517741"/>
            <a:ext cx="9980682" cy="2041585"/>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先进</a:t>
            </a:r>
            <a:r>
              <a:rPr lang="zh-CN" altLang="en-US" sz="2400" dirty="0">
                <a:solidFill>
                  <a:schemeClr val="tx2"/>
                </a:solidFill>
                <a:ea typeface="宋体" panose="02010600030101010101" pitchFamily="2" charset="-122"/>
              </a:rPr>
              <a:t>文化通过提高广大人民群众的科学文化素质和思想道德素质激发广大人民群众的积极性和创造性而对生产力的发展产生巨大的推动作用。同时作为先进文化重要内容的科学技术和教育，则为生产力的发展提供了智力支持</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5" name="TextBox 3"/>
          <p:cNvSpPr txBox="1"/>
          <p:nvPr/>
        </p:nvSpPr>
        <p:spPr>
          <a:xfrm>
            <a:off x="1189990" y="1539764"/>
            <a:ext cx="9780021" cy="518412"/>
          </a:xfrm>
          <a:prstGeom prst="rect">
            <a:avLst/>
          </a:prstGeom>
          <a:noFill/>
          <a:ln w="3175">
            <a:solidFill>
              <a:schemeClr val="accent1"/>
            </a:solidFill>
          </a:ln>
        </p:spPr>
        <p:txBody>
          <a:bodyPr wrap="square" rtlCol="0">
            <a:spAutoFit/>
          </a:bodyPr>
          <a:lstStyle/>
          <a:p>
            <a:pPr algn="ctr">
              <a:lnSpc>
                <a:spcPts val="3800"/>
              </a:lnSpc>
            </a:pPr>
            <a:r>
              <a:rPr lang="zh-CN" altLang="en-US" sz="2800" b="1" dirty="0">
                <a:solidFill>
                  <a:schemeClr val="tx2"/>
                </a:solidFill>
                <a:ea typeface="宋体" panose="02010600030101010101" pitchFamily="2" charset="-122"/>
              </a:rPr>
              <a:t>“三个代表”重要思想核心观点之间的相互关系</a:t>
            </a:r>
            <a:endParaRPr lang="zh-CN" altLang="en-US" sz="2800" b="1" dirty="0">
              <a:solidFill>
                <a:schemeClr val="tx2"/>
              </a:solidFill>
              <a:ea typeface="宋体" panose="02010600030101010101" pitchFamily="2" charset="-122"/>
            </a:endParaRPr>
          </a:p>
        </p:txBody>
      </p:sp>
      <p:sp>
        <p:nvSpPr>
          <p:cNvPr id="6" name="TextBox 3"/>
          <p:cNvSpPr txBox="1"/>
          <p:nvPr/>
        </p:nvSpPr>
        <p:spPr>
          <a:xfrm>
            <a:off x="1105535" y="2651611"/>
            <a:ext cx="9980682" cy="1554272"/>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实现</a:t>
            </a:r>
            <a:r>
              <a:rPr lang="zh-CN" altLang="en-US" sz="2400" dirty="0">
                <a:solidFill>
                  <a:schemeClr val="tx2"/>
                </a:solidFill>
                <a:ea typeface="宋体" panose="02010600030101010101" pitchFamily="2" charset="-122"/>
              </a:rPr>
              <a:t>最广大人民根本利益则是发展先进生产力和先进文化的目的和归宿。人民群众既是先进生产力和先进文化的创造者，又是其成果的享有者，同时人民群众利益的实现也是发展先进生产力和先进文化的重要条件</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3.</a:t>
            </a:r>
            <a:r>
              <a:rPr lang="zh-CN" altLang="en-US" dirty="0"/>
              <a:t> “三个代表”重要思想的主要内容</a:t>
            </a:r>
            <a:endParaRPr lang="zh-CN" altLang="en-US" dirty="0"/>
          </a:p>
        </p:txBody>
      </p:sp>
      <p:sp>
        <p:nvSpPr>
          <p:cNvPr id="8" name="TextBox 3"/>
          <p:cNvSpPr txBox="1"/>
          <p:nvPr/>
        </p:nvSpPr>
        <p:spPr>
          <a:xfrm>
            <a:off x="1089660" y="1602071"/>
            <a:ext cx="9980682" cy="2040255"/>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那么怎样</a:t>
            </a:r>
            <a:r>
              <a:rPr lang="zh-CN" altLang="en-US" sz="2400" dirty="0">
                <a:solidFill>
                  <a:schemeClr val="tx2"/>
                </a:solidFill>
                <a:ea typeface="宋体" panose="02010600030101010101" pitchFamily="2" charset="-122"/>
              </a:rPr>
              <a:t>才能做到“三个代表”？在实践中我们采取一系列政策和措施，方针和路线、纲领，都是对“三个代表”重要思想的实践，同时也丰富了中国特色社会主义的内容，坚持和发展了中国特色社会主义，也构成了“三个代表”重要思想的主要内容。</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3023111" y="1446530"/>
            <a:ext cx="6113780" cy="738664"/>
          </a:xfrm>
          <a:prstGeom prst="rect">
            <a:avLst/>
          </a:prstGeom>
          <a:noFill/>
        </p:spPr>
        <p:txBody>
          <a:bodyPr wrap="square" rtlCol="0">
            <a:spAutoFit/>
          </a:bodyPr>
          <a:lstStyle/>
          <a:p>
            <a:pPr>
              <a:lnSpc>
                <a:spcPct val="150000"/>
              </a:lnSpc>
            </a:pPr>
            <a:r>
              <a:rPr lang="zh-CN" altLang="en-US" sz="2800" b="1" dirty="0">
                <a:solidFill>
                  <a:schemeClr val="tx2"/>
                </a:solidFill>
                <a:ea typeface="宋体" panose="02010600030101010101" pitchFamily="2" charset="-122"/>
              </a:rPr>
              <a:t>为什么我们要把发展当成第一要务呢？</a:t>
            </a:r>
            <a:endParaRPr lang="zh-CN" altLang="en-US" sz="2800" b="1" dirty="0">
              <a:solidFill>
                <a:schemeClr val="tx2"/>
              </a:solidFill>
              <a:ea typeface="宋体" panose="02010600030101010101" pitchFamily="2" charset="-122"/>
            </a:endParaRPr>
          </a:p>
        </p:txBody>
      </p:sp>
      <p:sp>
        <p:nvSpPr>
          <p:cNvPr id="7"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1 </a:t>
            </a:r>
            <a:r>
              <a:rPr lang="zh-CN" altLang="en-US" dirty="0" smtClean="0"/>
              <a:t>发展</a:t>
            </a:r>
            <a:r>
              <a:rPr lang="zh-CN" altLang="en-US" dirty="0"/>
              <a:t>是党执政兴国的第一要务</a:t>
            </a:r>
            <a:endParaRPr lang="zh-CN" altLang="en-US" dirty="0"/>
          </a:p>
        </p:txBody>
      </p:sp>
      <p:sp>
        <p:nvSpPr>
          <p:cNvPr id="8" name="TextBox 3"/>
          <p:cNvSpPr txBox="1"/>
          <p:nvPr/>
        </p:nvSpPr>
        <p:spPr>
          <a:xfrm>
            <a:off x="1089660" y="2360930"/>
            <a:ext cx="10157459" cy="1760097"/>
          </a:xfrm>
          <a:prstGeom prst="rect">
            <a:avLst/>
          </a:prstGeom>
          <a:noFill/>
        </p:spPr>
        <p:txBody>
          <a:bodyPr wrap="square" rtlCol="0">
            <a:spAutoFit/>
          </a:bodyPr>
          <a:lstStyle/>
          <a:p>
            <a:pPr>
              <a:lnSpc>
                <a:spcPct val="150000"/>
              </a:lnSpc>
            </a:pPr>
            <a:r>
              <a:rPr lang="zh-CN" altLang="en-US" sz="2800" b="1" dirty="0" smtClean="0">
                <a:solidFill>
                  <a:schemeClr val="tx2"/>
                </a:solidFill>
                <a:ea typeface="宋体" panose="02010600030101010101" pitchFamily="2" charset="-122"/>
              </a:rPr>
              <a:t>    </a:t>
            </a:r>
            <a:r>
              <a:rPr lang="zh-CN" altLang="en-US" sz="2400" dirty="0" smtClean="0">
                <a:solidFill>
                  <a:schemeClr val="tx2"/>
                </a:solidFill>
                <a:ea typeface="宋体" panose="02010600030101010101" pitchFamily="2" charset="-122"/>
              </a:rPr>
              <a:t>中国共产党</a:t>
            </a:r>
            <a:r>
              <a:rPr lang="zh-CN" altLang="en-US" sz="2400" dirty="0">
                <a:solidFill>
                  <a:schemeClr val="tx2"/>
                </a:solidFill>
                <a:ea typeface="宋体" panose="02010600030101010101" pitchFamily="2" charset="-122"/>
              </a:rPr>
              <a:t>面临长期的国际压力，我们党要得到人民的拥护，就必须走在时代的前列，坚持自己的先进性，而且要体现出社会主义制度的优越性，才能赢得民心，不至于在国际压力下重蹈苏东的覆辙。</a:t>
            </a:r>
            <a:endParaRPr lang="zh-CN" altLang="en-US" sz="2400" dirty="0">
              <a:solidFill>
                <a:schemeClr val="tx2"/>
              </a:solidFill>
              <a:ea typeface="宋体" panose="02010600030101010101" pitchFamily="2" charset="-122"/>
            </a:endParaRPr>
          </a:p>
        </p:txBody>
      </p:sp>
      <p:sp>
        <p:nvSpPr>
          <p:cNvPr id="9" name="TextBox 3"/>
          <p:cNvSpPr txBox="1"/>
          <p:nvPr/>
        </p:nvSpPr>
        <p:spPr>
          <a:xfrm>
            <a:off x="1089660" y="4296763"/>
            <a:ext cx="10157459" cy="1284006"/>
          </a:xfrm>
          <a:prstGeom prst="rect">
            <a:avLst/>
          </a:prstGeom>
          <a:noFill/>
        </p:spPr>
        <p:txBody>
          <a:bodyPr wrap="square" rtlCol="0">
            <a:spAutoFit/>
          </a:bodyPr>
          <a:lstStyle/>
          <a:p>
            <a:pPr>
              <a:lnSpc>
                <a:spcPct val="150000"/>
              </a:lnSpc>
            </a:pPr>
            <a:r>
              <a:rPr lang="zh-CN" altLang="en-US" sz="2800" b="1" dirty="0" smtClean="0">
                <a:solidFill>
                  <a:schemeClr val="tx2"/>
                </a:solidFill>
                <a:ea typeface="宋体" panose="02010600030101010101" pitchFamily="2" charset="-122"/>
              </a:rPr>
              <a:t>    把握三点：发展关于国家兴衰、人心向背，另外，要解决发展中出现的问题，必须也要靠发展。</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40509" y="2586990"/>
            <a:ext cx="10667999" cy="1684020"/>
          </a:xfrm>
        </p:spPr>
        <p:txBody>
          <a:bodyPr>
            <a:normAutofit fontScale="90000"/>
          </a:bodyPr>
          <a:lstStyle/>
          <a:p>
            <a:pPr algn="ctr">
              <a:lnSpc>
                <a:spcPts val="6500"/>
              </a:lnSpc>
            </a:pPr>
            <a:r>
              <a:rPr lang="zh-CN" altLang="en-US" dirty="0" smtClean="0">
                <a:sym typeface="+mn-ea"/>
              </a:rPr>
              <a:t>第三部分  中国人民富起来</a:t>
            </a:r>
            <a:br>
              <a:rPr lang="en-US" altLang="zh-CN" dirty="0" smtClean="0">
                <a:sym typeface="+mn-ea"/>
              </a:rPr>
            </a:br>
            <a:r>
              <a:rPr lang="zh-CN" altLang="en-US" sz="3600" dirty="0">
                <a:sym typeface="+mn-ea"/>
              </a:rPr>
              <a:t>专题</a:t>
            </a:r>
            <a:r>
              <a:rPr lang="zh-CN" altLang="en-US" sz="3600" dirty="0" smtClean="0">
                <a:sym typeface="+mn-ea"/>
              </a:rPr>
              <a:t>七  披荆斩棘</a:t>
            </a:r>
            <a:r>
              <a:rPr lang="en-US" altLang="zh-CN" sz="3600" dirty="0">
                <a:sym typeface="+mn-ea"/>
              </a:rPr>
              <a:t>——</a:t>
            </a:r>
            <a:r>
              <a:rPr lang="zh-CN" altLang="en-US" sz="3600" dirty="0">
                <a:sym typeface="+mn-ea"/>
              </a:rPr>
              <a:t>拓宽中国特色社会主义新道路</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p:cNvSpPr txBox="1"/>
          <p:nvPr/>
        </p:nvSpPr>
        <p:spPr>
          <a:xfrm>
            <a:off x="1242175" y="1571220"/>
            <a:ext cx="9675651" cy="1298817"/>
          </a:xfrm>
          <a:prstGeom prst="rect">
            <a:avLst/>
          </a:prstGeom>
          <a:noFill/>
          <a:ln w="28575" cmpd="sng">
            <a:noFill/>
            <a:prstDash val="solid"/>
          </a:ln>
        </p:spPr>
        <p:txBody>
          <a:bodyPr wrap="square" rtlCol="0">
            <a:spAutoFit/>
          </a:bodyPr>
          <a:lstStyle/>
          <a:p>
            <a:pPr>
              <a:lnSpc>
                <a:spcPct val="140000"/>
              </a:lnSpc>
            </a:pPr>
            <a:r>
              <a:rPr lang="zh-CN" altLang="en-US" sz="2800" dirty="0" smtClean="0">
                <a:solidFill>
                  <a:schemeClr val="tx2"/>
                </a:solidFill>
                <a:ea typeface="宋体" panose="02010600030101010101" pitchFamily="2" charset="-122"/>
              </a:rPr>
              <a:t>    我国</a:t>
            </a:r>
            <a:r>
              <a:rPr lang="zh-CN" altLang="en-US" sz="2800" dirty="0">
                <a:solidFill>
                  <a:schemeClr val="tx2"/>
                </a:solidFill>
                <a:ea typeface="宋体" panose="02010600030101010101" pitchFamily="2" charset="-122"/>
              </a:rPr>
              <a:t>社会主义制度建立后，建设社会主义应该实行什么样的经济体制，这是党执政后面临的一个重大问题。</a:t>
            </a:r>
            <a:endParaRPr sz="2800" dirty="0">
              <a:solidFill>
                <a:schemeClr val="tx2"/>
              </a:solidFill>
              <a:ea typeface="宋体" panose="02010600030101010101" pitchFamily="2" charset="-122"/>
            </a:endParaRPr>
          </a:p>
        </p:txBody>
      </p:sp>
      <p:sp>
        <p:nvSpPr>
          <p:cNvPr id="5" name="TextBox 3"/>
          <p:cNvSpPr txBox="1"/>
          <p:nvPr/>
        </p:nvSpPr>
        <p:spPr>
          <a:xfrm>
            <a:off x="1781184" y="3564390"/>
            <a:ext cx="1440988" cy="2160591"/>
          </a:xfrm>
          <a:prstGeom prst="rect">
            <a:avLst/>
          </a:prstGeom>
          <a:noFill/>
          <a:ln w="38100" cmpd="sng">
            <a:solidFill>
              <a:srgbClr val="FF0000"/>
            </a:solidFill>
            <a:prstDash val="solid"/>
          </a:ln>
        </p:spPr>
        <p:txBody>
          <a:bodyPr wrap="square" rtlCol="0">
            <a:spAutoFit/>
          </a:bodyPr>
          <a:lstStyle/>
          <a:p>
            <a:pPr>
              <a:lnSpc>
                <a:spcPct val="140000"/>
              </a:lnSpc>
            </a:pPr>
            <a:r>
              <a:rPr lang="zh-CN" altLang="en-US" sz="2400" dirty="0" smtClean="0">
                <a:solidFill>
                  <a:schemeClr val="tx2"/>
                </a:solidFill>
                <a:ea typeface="宋体" panose="02010600030101010101" pitchFamily="2" charset="-122"/>
              </a:rPr>
              <a:t>实行高度集中的计划经济体制的原因</a:t>
            </a:r>
            <a:endParaRPr sz="2400" dirty="0">
              <a:solidFill>
                <a:schemeClr val="tx2"/>
              </a:solidFill>
              <a:ea typeface="宋体" panose="02010600030101010101" pitchFamily="2" charset="-122"/>
            </a:endParaRPr>
          </a:p>
        </p:txBody>
      </p:sp>
      <p:sp>
        <p:nvSpPr>
          <p:cNvPr id="7" name="左大括号 6"/>
          <p:cNvSpPr/>
          <p:nvPr/>
        </p:nvSpPr>
        <p:spPr>
          <a:xfrm>
            <a:off x="3466991" y="3483848"/>
            <a:ext cx="152509" cy="2321673"/>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8" name="TextBox 3"/>
          <p:cNvSpPr txBox="1"/>
          <p:nvPr/>
        </p:nvSpPr>
        <p:spPr>
          <a:xfrm>
            <a:off x="3619500" y="3244301"/>
            <a:ext cx="7663543" cy="1400383"/>
          </a:xfrm>
          <a:prstGeom prst="rect">
            <a:avLst/>
          </a:prstGeom>
          <a:noFill/>
          <a:ln w="28575" cmpd="sng">
            <a:noFill/>
            <a:prstDash val="solid"/>
          </a:ln>
        </p:spPr>
        <p:txBody>
          <a:bodyPr wrap="square" rtlCol="0">
            <a:spAutoFit/>
          </a:bodyPr>
          <a:lstStyle/>
          <a:p>
            <a:pPr>
              <a:lnSpc>
                <a:spcPts val="3400"/>
              </a:lnSpc>
            </a:pPr>
            <a:r>
              <a:rPr lang="zh-CN" altLang="en-US" sz="2400" dirty="0">
                <a:solidFill>
                  <a:schemeClr val="tx2"/>
                </a:solidFill>
                <a:ea typeface="宋体" panose="02010600030101010101" pitchFamily="2" charset="-122"/>
              </a:rPr>
              <a:t>从客观条件看</a:t>
            </a:r>
            <a:r>
              <a:rPr lang="zh-CN" altLang="en-US" sz="2400" dirty="0" smtClean="0">
                <a:solidFill>
                  <a:schemeClr val="tx2"/>
                </a:solidFill>
                <a:ea typeface="宋体" panose="02010600030101010101" pitchFamily="2" charset="-122"/>
              </a:rPr>
              <a:t>，建立</a:t>
            </a:r>
            <a:r>
              <a:rPr lang="zh-CN" altLang="en-US" sz="2400" dirty="0">
                <a:solidFill>
                  <a:schemeClr val="tx2"/>
                </a:solidFill>
                <a:ea typeface="宋体" panose="02010600030101010101" pitchFamily="2" charset="-122"/>
              </a:rPr>
              <a:t>高度集中的计划经济体制，有利于迅速、有效地集中全国的经济力量，为大规模经济建设创造各种条件。</a:t>
            </a:r>
            <a:endParaRPr sz="2400" dirty="0">
              <a:solidFill>
                <a:schemeClr val="tx2"/>
              </a:solidFill>
              <a:ea typeface="宋体" panose="02010600030101010101" pitchFamily="2" charset="-122"/>
            </a:endParaRPr>
          </a:p>
        </p:txBody>
      </p:sp>
      <p:sp>
        <p:nvSpPr>
          <p:cNvPr id="10" name="TextBox 3"/>
          <p:cNvSpPr txBox="1"/>
          <p:nvPr/>
        </p:nvSpPr>
        <p:spPr>
          <a:xfrm>
            <a:off x="3619500" y="4884231"/>
            <a:ext cx="7663543" cy="907300"/>
          </a:xfrm>
          <a:prstGeom prst="rect">
            <a:avLst/>
          </a:prstGeom>
          <a:noFill/>
          <a:ln w="28575" cmpd="sng">
            <a:noFill/>
            <a:prstDash val="solid"/>
          </a:ln>
        </p:spPr>
        <p:txBody>
          <a:bodyPr wrap="square" rtlCol="0">
            <a:spAutoFit/>
          </a:bodyPr>
          <a:lstStyle/>
          <a:p>
            <a:pPr>
              <a:lnSpc>
                <a:spcPts val="3400"/>
              </a:lnSpc>
            </a:pPr>
            <a:r>
              <a:rPr lang="zh-CN" altLang="en-US" sz="2400" dirty="0">
                <a:solidFill>
                  <a:schemeClr val="tx2"/>
                </a:solidFill>
                <a:ea typeface="宋体" panose="02010600030101010101" pitchFamily="2" charset="-122"/>
              </a:rPr>
              <a:t>从主观条件来说，当时在理论上普遍把计划经济看作是社会主义区别于资本主义的重要特征。</a:t>
            </a:r>
            <a:endParaRPr sz="2400" dirty="0">
              <a:solidFill>
                <a:schemeClr val="tx2"/>
              </a:solidFill>
              <a:ea typeface="宋体" panose="02010600030101010101" pitchFamily="2" charset="-122"/>
            </a:endParaRPr>
          </a:p>
        </p:txBody>
      </p:sp>
      <p:sp>
        <p:nvSpPr>
          <p:cNvPr id="3"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2 </a:t>
            </a:r>
            <a:r>
              <a:rPr lang="zh-CN" altLang="en-US" dirty="0" smtClean="0"/>
              <a:t>建立</a:t>
            </a:r>
            <a:r>
              <a:rPr lang="zh-CN" altLang="en-US" dirty="0"/>
              <a:t>社会主义市场经济体制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bldLvl="0" animBg="1"/>
      <p:bldP spid="7" grpId="0" bldLvl="0" animBg="1"/>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p:cNvSpPr txBox="1"/>
          <p:nvPr/>
        </p:nvSpPr>
        <p:spPr>
          <a:xfrm>
            <a:off x="1089660" y="1571220"/>
            <a:ext cx="10057311" cy="4315027"/>
          </a:xfrm>
          <a:prstGeom prst="rect">
            <a:avLst/>
          </a:prstGeom>
          <a:noFill/>
          <a:ln w="28575" cmpd="sng">
            <a:noFill/>
            <a:prstDash val="solid"/>
          </a:ln>
        </p:spPr>
        <p:txBody>
          <a:bodyPr wrap="square" rtlCol="0">
            <a:spAutoFit/>
          </a:bodyPr>
          <a:lstStyle/>
          <a:p>
            <a:pPr>
              <a:lnSpc>
                <a:spcPct val="140000"/>
              </a:lnSpc>
            </a:pPr>
            <a:r>
              <a:rPr lang="zh-CN" altLang="en-US" sz="2800" dirty="0" smtClean="0">
                <a:solidFill>
                  <a:schemeClr val="tx2"/>
                </a:solidFill>
                <a:ea typeface="宋体" panose="02010600030101010101" pitchFamily="2" charset="-122"/>
              </a:rPr>
              <a:t>    但是</a:t>
            </a:r>
            <a:r>
              <a:rPr lang="zh-CN" altLang="en-US" sz="2800" dirty="0">
                <a:solidFill>
                  <a:schemeClr val="tx2"/>
                </a:solidFill>
                <a:ea typeface="宋体" panose="02010600030101010101" pitchFamily="2" charset="-122"/>
              </a:rPr>
              <a:t>，高度集中的计划经济体制在运行过程</a:t>
            </a:r>
            <a:r>
              <a:rPr lang="zh-CN" altLang="en-US" sz="2800" dirty="0" smtClean="0">
                <a:solidFill>
                  <a:schemeClr val="tx2"/>
                </a:solidFill>
                <a:ea typeface="宋体" panose="02010600030101010101" pitchFamily="2" charset="-122"/>
              </a:rPr>
              <a:t>中暴露</a:t>
            </a:r>
            <a:r>
              <a:rPr lang="zh-CN" altLang="en-US" sz="2800" dirty="0">
                <a:solidFill>
                  <a:schemeClr val="tx2"/>
                </a:solidFill>
                <a:ea typeface="宋体" panose="02010600030101010101" pitchFamily="2" charset="-122"/>
              </a:rPr>
              <a:t>出了不少</a:t>
            </a:r>
            <a:r>
              <a:rPr lang="zh-CN" altLang="en-US" sz="2800" dirty="0" smtClean="0">
                <a:solidFill>
                  <a:schemeClr val="tx2"/>
                </a:solidFill>
                <a:ea typeface="宋体" panose="02010600030101010101" pitchFamily="2" charset="-122"/>
              </a:rPr>
              <a:t>问题。对此，以</a:t>
            </a:r>
            <a:r>
              <a:rPr lang="zh-CN" altLang="en-US" sz="2800" dirty="0">
                <a:solidFill>
                  <a:schemeClr val="tx2"/>
                </a:solidFill>
                <a:ea typeface="宋体" panose="02010600030101010101" pitchFamily="2" charset="-122"/>
              </a:rPr>
              <a:t>毛泽东为代表的党第一代领导集体对如何建立符合中国国情的经济体制进行了探索，但是，由于在思想上没有摆脱把计划经济和市场经济分别看作是社会主义和资本主义两种不同社会制度的特征的束缚，当时提出的改革措施至多只是加强一些市场调节的力度和作用，不可能突破计划经济体制总的框架。</a:t>
            </a:r>
            <a:endParaRPr lang="zh-CN" altLang="en-US" sz="2800" dirty="0">
              <a:solidFill>
                <a:schemeClr val="tx2"/>
              </a:solidFill>
              <a:ea typeface="宋体" panose="02010600030101010101" pitchFamily="2" charset="-122"/>
            </a:endParaRPr>
          </a:p>
        </p:txBody>
      </p:sp>
      <p:sp>
        <p:nvSpPr>
          <p:cNvPr id="7"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2 </a:t>
            </a:r>
            <a:r>
              <a:rPr lang="zh-CN" altLang="en-US" dirty="0" smtClean="0"/>
              <a:t>建立</a:t>
            </a:r>
            <a:r>
              <a:rPr lang="zh-CN" altLang="en-US" dirty="0"/>
              <a:t>社会主义市场经济体制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p:cNvSpPr txBox="1"/>
          <p:nvPr/>
        </p:nvSpPr>
        <p:spPr>
          <a:xfrm>
            <a:off x="1089660" y="1571220"/>
            <a:ext cx="10057311" cy="1208601"/>
          </a:xfrm>
          <a:prstGeom prst="rect">
            <a:avLst/>
          </a:prstGeom>
          <a:noFill/>
          <a:ln w="28575" cmpd="sng">
            <a:noFill/>
            <a:prstDash val="solid"/>
          </a:ln>
        </p:spPr>
        <p:txBody>
          <a:bodyPr wrap="square" rtlCol="0">
            <a:spAutoFit/>
          </a:bodyPr>
          <a:lstStyle/>
          <a:p>
            <a:pPr>
              <a:lnSpc>
                <a:spcPct val="140000"/>
              </a:lnSpc>
            </a:pPr>
            <a:r>
              <a:rPr lang="zh-CN" altLang="en-US" sz="2800" dirty="0" smtClean="0">
                <a:solidFill>
                  <a:schemeClr val="tx2"/>
                </a:solidFill>
                <a:ea typeface="宋体" panose="02010600030101010101" pitchFamily="2" charset="-122"/>
              </a:rPr>
              <a:t>    经济体制</a:t>
            </a:r>
            <a:r>
              <a:rPr lang="zh-CN" altLang="en-US" sz="2800" dirty="0">
                <a:solidFill>
                  <a:schemeClr val="tx2"/>
                </a:solidFill>
                <a:ea typeface="宋体" panose="02010600030101010101" pitchFamily="2" charset="-122"/>
              </a:rPr>
              <a:t>改革的一个主要方面是正确认识和处理社会主义和市场经济的关系，邓小平对此进行了深入探索</a:t>
            </a:r>
            <a:r>
              <a:rPr lang="zh-CN" altLang="en-US" sz="2800" dirty="0" smtClean="0">
                <a:solidFill>
                  <a:schemeClr val="tx2"/>
                </a:solidFill>
                <a:ea typeface="宋体" panose="02010600030101010101" pitchFamily="2" charset="-122"/>
              </a:rPr>
              <a:t>。</a:t>
            </a:r>
            <a:endParaRPr lang="zh-CN" altLang="en-US" sz="2800" dirty="0">
              <a:solidFill>
                <a:schemeClr val="tx2"/>
              </a:solidFill>
              <a:ea typeface="宋体" panose="02010600030101010101" pitchFamily="2" charset="-122"/>
            </a:endParaRPr>
          </a:p>
        </p:txBody>
      </p:sp>
      <p:sp>
        <p:nvSpPr>
          <p:cNvPr id="7"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2 </a:t>
            </a:r>
            <a:r>
              <a:rPr lang="zh-CN" altLang="en-US" dirty="0" smtClean="0"/>
              <a:t>建立</a:t>
            </a:r>
            <a:r>
              <a:rPr lang="zh-CN" altLang="en-US" dirty="0"/>
              <a:t>社会主义市场经济体制</a:t>
            </a:r>
            <a:endParaRPr lang="zh-CN" altLang="en-US" dirty="0"/>
          </a:p>
        </p:txBody>
      </p:sp>
      <p:sp>
        <p:nvSpPr>
          <p:cNvPr id="3" name="TextBox 3"/>
          <p:cNvSpPr txBox="1"/>
          <p:nvPr/>
        </p:nvSpPr>
        <p:spPr>
          <a:xfrm>
            <a:off x="1089660" y="2960056"/>
            <a:ext cx="10057311" cy="2415085"/>
          </a:xfrm>
          <a:prstGeom prst="rect">
            <a:avLst/>
          </a:prstGeom>
          <a:noFill/>
          <a:ln w="28575" cmpd="sng">
            <a:noFill/>
            <a:prstDash val="solid"/>
          </a:ln>
        </p:spPr>
        <p:txBody>
          <a:bodyPr wrap="square" rtlCol="0">
            <a:spAutoFit/>
          </a:bodyPr>
          <a:p>
            <a:pPr>
              <a:lnSpc>
                <a:spcPct val="140000"/>
              </a:lnSpc>
            </a:pPr>
            <a:r>
              <a:rPr lang="zh-CN" altLang="en-US" sz="2800" dirty="0" smtClean="0">
                <a:solidFill>
                  <a:schemeClr val="tx2"/>
                </a:solidFill>
                <a:ea typeface="宋体" panose="02010600030101010101" pitchFamily="2" charset="-122"/>
              </a:rPr>
              <a:t>    在</a:t>
            </a:r>
            <a:r>
              <a:rPr lang="zh-CN" altLang="en-US" sz="2800" dirty="0">
                <a:solidFill>
                  <a:schemeClr val="tx2"/>
                </a:solidFill>
                <a:ea typeface="宋体" panose="02010600030101010101" pitchFamily="2" charset="-122"/>
              </a:rPr>
              <a:t>南方谈话中，邓小平明确指出：“计划多一点还是市场多一点，不是社会主义与资本主义的本质区别。计划经济不等于社会主义，资本主义也有计划。市场经济不等于资本主义，社会主义也有市场，计划和市场都是经济手段。”</a:t>
            </a:r>
            <a:endParaRPr lang="zh-CN" altLang="en-US"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p:cNvSpPr txBox="1"/>
          <p:nvPr/>
        </p:nvSpPr>
        <p:spPr>
          <a:xfrm>
            <a:off x="958816" y="1386163"/>
            <a:ext cx="10242369" cy="4310380"/>
          </a:xfrm>
          <a:prstGeom prst="rect">
            <a:avLst/>
          </a:prstGeom>
          <a:noFill/>
          <a:ln w="28575" cmpd="sng">
            <a:noFill/>
            <a:prstDash val="solid"/>
          </a:ln>
        </p:spPr>
        <p:txBody>
          <a:bodyPr wrap="square" rtlCol="0">
            <a:spAutoFit/>
          </a:bodyPr>
          <a:lstStyle/>
          <a:p>
            <a:pPr>
              <a:lnSpc>
                <a:spcPct val="140000"/>
              </a:lnSpc>
            </a:pPr>
            <a:r>
              <a:rPr lang="zh-CN" altLang="en-US" sz="2800" dirty="0" smtClean="0">
                <a:solidFill>
                  <a:schemeClr val="tx2"/>
                </a:solidFill>
                <a:ea typeface="宋体" panose="02010600030101010101" pitchFamily="2" charset="-122"/>
              </a:rPr>
              <a:t>    邓小平</a:t>
            </a:r>
            <a:r>
              <a:rPr lang="zh-CN" altLang="en-US" sz="2800" dirty="0">
                <a:solidFill>
                  <a:schemeClr val="tx2"/>
                </a:solidFill>
                <a:ea typeface="宋体" panose="02010600030101010101" pitchFamily="2" charset="-122"/>
              </a:rPr>
              <a:t>关于社会主义市场经济理论的要点包括：一是计划经济和市场经济不是划分社会制度的标志；二是计划和市场都是经济手段，对经济活动的调节各有优势和长处，社会主义实行市场经济要把两者结合起来；三是市场经济作为资源配置的一种方式本身不具有制度属性，可以和不同的社会制度结合，从而表现出不同的性质。坚持社会主义制度与市场经济的结合，是社会主义市场经济的特色所在、优势所在。</a:t>
            </a:r>
            <a:endParaRPr lang="zh-CN" altLang="en-US" sz="2800" dirty="0">
              <a:solidFill>
                <a:schemeClr val="tx2"/>
              </a:solidFill>
              <a:ea typeface="宋体" panose="02010600030101010101" pitchFamily="2" charset="-122"/>
            </a:endParaRPr>
          </a:p>
        </p:txBody>
      </p:sp>
      <p:sp>
        <p:nvSpPr>
          <p:cNvPr id="7" name="标题 1"/>
          <p:cNvSpPr>
            <a:spLocks noGrp="1"/>
          </p:cNvSpPr>
          <p:nvPr>
            <p:ph type="title"/>
          </p:nvPr>
        </p:nvSpPr>
        <p:spPr>
          <a:xfrm>
            <a:off x="1089660" y="76200"/>
            <a:ext cx="9980682" cy="1096962"/>
          </a:xfrm>
        </p:spPr>
        <p:txBody>
          <a:bodyPr/>
          <a:p>
            <a:r>
              <a:rPr lang="en-US" altLang="zh-CN" dirty="0" smtClean="0"/>
              <a:t>3.</a:t>
            </a:r>
            <a:r>
              <a:rPr lang="zh-CN" altLang="en-US" dirty="0"/>
              <a:t> </a:t>
            </a:r>
            <a:r>
              <a:rPr lang="en-US" altLang="zh-CN" dirty="0" smtClean="0"/>
              <a:t>2 </a:t>
            </a:r>
            <a:r>
              <a:rPr lang="zh-CN" altLang="en-US" dirty="0" smtClean="0"/>
              <a:t>建立</a:t>
            </a:r>
            <a:r>
              <a:rPr lang="zh-CN" altLang="en-US" dirty="0"/>
              <a:t>社会主义市场经济体制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2 </a:t>
            </a:r>
            <a:r>
              <a:rPr lang="zh-CN" altLang="en-US" dirty="0" smtClean="0"/>
              <a:t>建立</a:t>
            </a:r>
            <a:r>
              <a:rPr lang="zh-CN" altLang="en-US" dirty="0"/>
              <a:t>社会主义市场经济体制</a:t>
            </a:r>
            <a:endParaRPr lang="zh-CN" altLang="en-US" dirty="0"/>
          </a:p>
        </p:txBody>
      </p:sp>
      <p:sp>
        <p:nvSpPr>
          <p:cNvPr id="8" name="TextBox 3"/>
          <p:cNvSpPr txBox="1"/>
          <p:nvPr/>
        </p:nvSpPr>
        <p:spPr>
          <a:xfrm>
            <a:off x="1089660" y="1442719"/>
            <a:ext cx="9980683" cy="1383665"/>
          </a:xfrm>
          <a:prstGeom prst="rect">
            <a:avLst/>
          </a:prstGeom>
          <a:noFill/>
        </p:spPr>
        <p:txBody>
          <a:bodyPr wrap="square" rtlCol="0">
            <a:spAutoFit/>
          </a:bodyPr>
          <a:lstStyle/>
          <a:p>
            <a:pPr>
              <a:lnSpc>
                <a:spcPct val="150000"/>
              </a:lnSpc>
            </a:pPr>
            <a:r>
              <a:rPr lang="zh-CN" altLang="en-US" sz="2800" b="1" dirty="0" smtClean="0">
                <a:solidFill>
                  <a:schemeClr val="tx2"/>
                </a:solidFill>
                <a:ea typeface="宋体" panose="02010600030101010101" pitchFamily="2" charset="-122"/>
              </a:rPr>
              <a:t>    党</a:t>
            </a:r>
            <a:r>
              <a:rPr lang="zh-CN" altLang="en-US" sz="2800" b="1" dirty="0">
                <a:solidFill>
                  <a:schemeClr val="tx2"/>
                </a:solidFill>
                <a:ea typeface="宋体" panose="02010600030101010101" pitchFamily="2" charset="-122"/>
              </a:rPr>
              <a:t>的十四大正式把建立社会主义市场经济体制确立为我国经济体制改革的目标。 </a:t>
            </a:r>
            <a:endParaRPr lang="zh-CN" altLang="en-US" sz="2800" b="1" dirty="0">
              <a:solidFill>
                <a:schemeClr val="tx2"/>
              </a:solidFill>
              <a:ea typeface="宋体" panose="02010600030101010101" pitchFamily="2" charset="-122"/>
            </a:endParaRPr>
          </a:p>
        </p:txBody>
      </p:sp>
      <p:sp>
        <p:nvSpPr>
          <p:cNvPr id="9" name="TextBox 3"/>
          <p:cNvSpPr txBox="1"/>
          <p:nvPr/>
        </p:nvSpPr>
        <p:spPr>
          <a:xfrm>
            <a:off x="1089660" y="2766447"/>
            <a:ext cx="10248900" cy="3323987"/>
          </a:xfrm>
          <a:prstGeom prst="rect">
            <a:avLst/>
          </a:prstGeom>
          <a:noFill/>
        </p:spPr>
        <p:txBody>
          <a:bodyPr wrap="square" rtlCol="0">
            <a:spAutoFit/>
          </a:bodyPr>
          <a:lstStyle/>
          <a:p>
            <a:pPr>
              <a:lnSpc>
                <a:spcPct val="150000"/>
              </a:lnSpc>
            </a:pPr>
            <a:r>
              <a:rPr lang="zh-CN" altLang="en-US" sz="2800" b="1" dirty="0" smtClean="0">
                <a:solidFill>
                  <a:schemeClr val="tx2"/>
                </a:solidFill>
                <a:ea typeface="宋体" panose="02010600030101010101" pitchFamily="2" charset="-122"/>
              </a:rPr>
              <a:t>    党</a:t>
            </a:r>
            <a:r>
              <a:rPr lang="zh-CN" altLang="en-US" sz="2800" b="1" dirty="0">
                <a:solidFill>
                  <a:schemeClr val="tx2"/>
                </a:solidFill>
                <a:ea typeface="宋体" panose="02010600030101010101" pitchFamily="2" charset="-122"/>
              </a:rPr>
              <a:t>的十四届三中全会通过的</a:t>
            </a:r>
            <a:r>
              <a:rPr lang="en-US" altLang="zh-CN" sz="2800" b="1" dirty="0">
                <a:solidFill>
                  <a:schemeClr val="tx2"/>
                </a:solidFill>
                <a:ea typeface="宋体" panose="02010600030101010101" pitchFamily="2" charset="-122"/>
              </a:rPr>
              <a:t>《</a:t>
            </a:r>
            <a:r>
              <a:rPr lang="zh-CN" altLang="en-US" sz="2800" b="1" dirty="0">
                <a:solidFill>
                  <a:schemeClr val="tx2"/>
                </a:solidFill>
                <a:ea typeface="宋体" panose="02010600030101010101" pitchFamily="2" charset="-122"/>
              </a:rPr>
              <a:t>关于建立社会主义市场经济体制若干问题的决定</a:t>
            </a:r>
            <a:r>
              <a:rPr lang="en-US" altLang="zh-CN" sz="2800" b="1" dirty="0">
                <a:solidFill>
                  <a:schemeClr val="tx2"/>
                </a:solidFill>
                <a:ea typeface="宋体" panose="02010600030101010101" pitchFamily="2" charset="-122"/>
              </a:rPr>
              <a:t>》</a:t>
            </a:r>
            <a:r>
              <a:rPr lang="zh-CN" altLang="en-US" sz="2800" b="1" dirty="0">
                <a:solidFill>
                  <a:schemeClr val="tx2"/>
                </a:solidFill>
                <a:ea typeface="宋体" panose="02010600030101010101" pitchFamily="2" charset="-122"/>
              </a:rPr>
              <a:t>，进一步明确了建立社会主义市场经济体制的基本框架，其基本内容是：建立现代企业制度、培育和发展市场体制、建立健全宏观经济调控体系、建立合理的个人收入分配和社会保障制度。</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2 </a:t>
            </a:r>
            <a:r>
              <a:rPr lang="zh-CN" altLang="en-US" dirty="0" smtClean="0"/>
              <a:t>建立</a:t>
            </a:r>
            <a:r>
              <a:rPr lang="zh-CN" altLang="en-US" dirty="0"/>
              <a:t>社会主义市场经济体制</a:t>
            </a:r>
            <a:endParaRPr lang="zh-CN" altLang="en-US" dirty="0"/>
          </a:p>
        </p:txBody>
      </p:sp>
      <p:sp>
        <p:nvSpPr>
          <p:cNvPr id="9" name="TextBox 3"/>
          <p:cNvSpPr txBox="1"/>
          <p:nvPr/>
        </p:nvSpPr>
        <p:spPr>
          <a:xfrm>
            <a:off x="955551" y="1567567"/>
            <a:ext cx="10248900" cy="1930337"/>
          </a:xfrm>
          <a:prstGeom prst="rect">
            <a:avLst/>
          </a:prstGeom>
          <a:noFill/>
        </p:spPr>
        <p:txBody>
          <a:bodyPr wrap="square" rtlCol="0">
            <a:spAutoFit/>
          </a:bodyPr>
          <a:lstStyle/>
          <a:p>
            <a:pPr>
              <a:lnSpc>
                <a:spcPct val="150000"/>
              </a:lnSpc>
            </a:pPr>
            <a:r>
              <a:rPr lang="zh-CN" altLang="en-US" sz="2800" b="1" dirty="0" smtClean="0">
                <a:solidFill>
                  <a:schemeClr val="tx2"/>
                </a:solidFill>
                <a:ea typeface="宋体" panose="02010600030101010101" pitchFamily="2" charset="-122"/>
              </a:rPr>
              <a:t>    社会主义</a:t>
            </a:r>
            <a:r>
              <a:rPr lang="zh-CN" altLang="en-US" sz="2800" b="1" dirty="0">
                <a:solidFill>
                  <a:schemeClr val="tx2"/>
                </a:solidFill>
                <a:ea typeface="宋体" panose="02010600030101010101" pitchFamily="2" charset="-122"/>
              </a:rPr>
              <a:t>市场经济体制是社会主义基本制度和市场经济的结合，由于这一结合，形成的市场经济一方面必然体现社会主义的制度特征，另一方面它又具有市场经济的一般特征。</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p:nvPr/>
        </p:nvSpPr>
        <p:spPr>
          <a:xfrm>
            <a:off x="1018540" y="1372625"/>
            <a:ext cx="586740" cy="5286062"/>
          </a:xfrm>
          <a:prstGeom prst="rect">
            <a:avLst/>
          </a:prstGeom>
          <a:noFill/>
          <a:ln w="25400">
            <a:solidFill>
              <a:srgbClr val="FF0000"/>
            </a:solidFill>
          </a:ln>
        </p:spPr>
        <p:txBody>
          <a:bodyPr wrap="square" rtlCol="0">
            <a:spAutoFit/>
          </a:bodyPr>
          <a:lstStyle/>
          <a:p>
            <a:pPr>
              <a:lnSpc>
                <a:spcPts val="4500"/>
              </a:lnSpc>
            </a:pPr>
            <a:r>
              <a:rPr lang="zh-CN" altLang="en-US" sz="2800" dirty="0">
                <a:solidFill>
                  <a:schemeClr val="tx2"/>
                </a:solidFill>
                <a:ea typeface="宋体" panose="02010600030101010101" pitchFamily="2" charset="-122"/>
              </a:rPr>
              <a:t>社会主义的制度</a:t>
            </a:r>
            <a:r>
              <a:rPr lang="zh-CN" altLang="en-US" sz="2800" dirty="0" smtClean="0">
                <a:solidFill>
                  <a:schemeClr val="tx2"/>
                </a:solidFill>
                <a:ea typeface="宋体" panose="02010600030101010101" pitchFamily="2" charset="-122"/>
              </a:rPr>
              <a:t>特征：</a:t>
            </a:r>
            <a:endParaRPr lang="en-US" altLang="zh-CN" sz="2800" dirty="0">
              <a:solidFill>
                <a:schemeClr val="tx2"/>
              </a:solidFill>
              <a:ea typeface="宋体" panose="02010600030101010101" pitchFamily="2" charset="-122"/>
            </a:endParaRPr>
          </a:p>
        </p:txBody>
      </p:sp>
      <p:sp>
        <p:nvSpPr>
          <p:cNvPr id="4" name="左大括号 3"/>
          <p:cNvSpPr/>
          <p:nvPr/>
        </p:nvSpPr>
        <p:spPr>
          <a:xfrm>
            <a:off x="1758162" y="2213542"/>
            <a:ext cx="228117" cy="3835297"/>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 name="TextBox 3"/>
          <p:cNvSpPr txBox="1"/>
          <p:nvPr/>
        </p:nvSpPr>
        <p:spPr>
          <a:xfrm>
            <a:off x="2139161" y="1436406"/>
            <a:ext cx="9311159" cy="1554272"/>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一是在所有制结构上，以公有制为主体、多种所有制经济共同发展，一切符合“三个有利于”标准的所有制形式都可以而且应该用来为社会主义服务</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
        <p:nvSpPr>
          <p:cNvPr id="8" name="TextBox 3"/>
          <p:cNvSpPr txBox="1"/>
          <p:nvPr/>
        </p:nvSpPr>
        <p:spPr>
          <a:xfrm>
            <a:off x="2139161" y="3029808"/>
            <a:ext cx="9311159" cy="1554272"/>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二是在分配制度上，以按劳分配为主体、多种分配方式并存。运用包括市场在内的各种调节手段，既鼓励先进，促进效率，合理拉开收入差距，又防止两极分化，注重社会公平，逐步实现共同富裕</a:t>
            </a:r>
            <a:r>
              <a:rPr lang="zh-CN" altLang="en-US" sz="2400" dirty="0" smtClean="0">
                <a:solidFill>
                  <a:schemeClr val="tx2"/>
                </a:solidFill>
                <a:ea typeface="宋体" panose="02010600030101010101" pitchFamily="2" charset="-122"/>
              </a:rPr>
              <a:t>。</a:t>
            </a:r>
            <a:endParaRPr lang="zh-CN" altLang="en-US" sz="2400" dirty="0">
              <a:solidFill>
                <a:schemeClr val="tx2"/>
              </a:solidFill>
              <a:ea typeface="宋体" panose="02010600030101010101" pitchFamily="2" charset="-122"/>
            </a:endParaRPr>
          </a:p>
        </p:txBody>
      </p:sp>
      <p:sp>
        <p:nvSpPr>
          <p:cNvPr id="7" name="TextBox 3"/>
          <p:cNvSpPr txBox="1"/>
          <p:nvPr/>
        </p:nvSpPr>
        <p:spPr>
          <a:xfrm>
            <a:off x="2139161" y="4623210"/>
            <a:ext cx="9311159" cy="2041585"/>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三是在宏观调控上，以实现最广大劳动人民利益为出发点和归宿，社会主义国家能够把人民的当前利益与长远利益、局部利益与整体利益结合起来，使市场在社会主义国家宏观调控下对资源配置起基础性作用，更好地发挥计划和市场两种手段的长处。</a:t>
            </a:r>
            <a:endParaRPr lang="zh-CN" altLang="en-US" sz="2400" dirty="0">
              <a:solidFill>
                <a:schemeClr val="tx2"/>
              </a:solidFill>
              <a:ea typeface="宋体" panose="02010600030101010101" pitchFamily="2" charset="-122"/>
            </a:endParaRPr>
          </a:p>
        </p:txBody>
      </p:sp>
      <p:sp>
        <p:nvSpPr>
          <p:cNvPr id="9"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2 </a:t>
            </a:r>
            <a:r>
              <a:rPr lang="zh-CN" altLang="en-US" dirty="0" smtClean="0"/>
              <a:t>建立</a:t>
            </a:r>
            <a:r>
              <a:rPr lang="zh-CN" altLang="en-US" dirty="0"/>
              <a:t>社会主义市场经济体制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8"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843281" y="1436406"/>
            <a:ext cx="10607040" cy="3990836"/>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我国</a:t>
            </a:r>
            <a:r>
              <a:rPr lang="zh-CN" altLang="en-US" sz="2400" dirty="0">
                <a:solidFill>
                  <a:schemeClr val="tx2"/>
                </a:solidFill>
                <a:ea typeface="宋体" panose="02010600030101010101" pitchFamily="2" charset="-122"/>
              </a:rPr>
              <a:t>人民生活总体上达到小康水平，这是中华民族发展历史上一个新的里程碑。党的十六大深刻分析了党和国家面临的新形势和新任务，从我国总体小康水平的实际出发，提出了大体用</a:t>
            </a:r>
            <a:r>
              <a:rPr lang="en-US" altLang="zh-CN" sz="2400" dirty="0">
                <a:solidFill>
                  <a:schemeClr val="tx2"/>
                </a:solidFill>
                <a:ea typeface="宋体" panose="02010600030101010101" pitchFamily="2" charset="-122"/>
              </a:rPr>
              <a:t>20</a:t>
            </a:r>
            <a:r>
              <a:rPr lang="zh-CN" altLang="en-US" sz="2400" dirty="0">
                <a:solidFill>
                  <a:schemeClr val="tx2"/>
                </a:solidFill>
                <a:ea typeface="宋体" panose="02010600030101010101" pitchFamily="2" charset="-122"/>
              </a:rPr>
              <a:t>年时间，从社会主义经济建设，社会主义民主法制建设，全民族的思想道德素质、科学文化素质和健康素质的提高，生态环境的改善等方面在，全面建设一个惠及十几亿人口的更高水平的小康社会的奋斗</a:t>
            </a:r>
            <a:r>
              <a:rPr lang="zh-CN" altLang="en-US" sz="2400" dirty="0" smtClean="0">
                <a:solidFill>
                  <a:schemeClr val="tx2"/>
                </a:solidFill>
                <a:ea typeface="宋体" panose="02010600030101010101" pitchFamily="2" charset="-122"/>
              </a:rPr>
              <a:t>目标。</a:t>
            </a:r>
            <a:r>
              <a:rPr lang="zh-CN" altLang="en-US" sz="2400" dirty="0">
                <a:solidFill>
                  <a:schemeClr val="tx2"/>
                </a:solidFill>
                <a:ea typeface="宋体" panose="02010600030101010101" pitchFamily="2" charset="-122"/>
              </a:rPr>
              <a:t>这是实现现代化第三步战略目标的必经的承上启下的发展阶段，是中国特色社会主义发展新阶段的重要战略，为我们指明新世纪新阶段继续前进的方向。</a:t>
            </a:r>
            <a:endParaRPr lang="zh-CN" altLang="en-US" sz="2400" dirty="0">
              <a:solidFill>
                <a:schemeClr val="tx2"/>
              </a:solidFill>
              <a:ea typeface="宋体" panose="02010600030101010101" pitchFamily="2" charset="-122"/>
            </a:endParaRPr>
          </a:p>
        </p:txBody>
      </p:sp>
      <p:sp>
        <p:nvSpPr>
          <p:cNvPr id="9"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3 </a:t>
            </a:r>
            <a:r>
              <a:rPr lang="zh-CN" altLang="en-US" dirty="0" smtClean="0"/>
              <a:t>全面建设小康社会</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089659" y="1680246"/>
            <a:ext cx="9980683" cy="2041585"/>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发展</a:t>
            </a:r>
            <a:r>
              <a:rPr lang="zh-CN" altLang="en-US" sz="2400" dirty="0">
                <a:solidFill>
                  <a:schemeClr val="tx2"/>
                </a:solidFill>
                <a:ea typeface="宋体" panose="02010600030101010101" pitchFamily="2" charset="-122"/>
              </a:rPr>
              <a:t>社会主义民主政治，建设社会主义政治文明，是社会主义现代化建设的重要目标。在党的十六大报告中，江泽民把社会主义物质文明、政治文明、精神文明一起确立为社会主义现代化全面发展的三大基本目标，从而使中国特色社会主义的理论和实践进一步走向成熟和完善。</a:t>
            </a:r>
            <a:endParaRPr lang="zh-CN" altLang="en-US" sz="2400" dirty="0">
              <a:solidFill>
                <a:schemeClr val="tx2"/>
              </a:solidFill>
              <a:ea typeface="宋体" panose="02010600030101010101" pitchFamily="2" charset="-122"/>
            </a:endParaRPr>
          </a:p>
        </p:txBody>
      </p:sp>
      <p:sp>
        <p:nvSpPr>
          <p:cNvPr id="9"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4 </a:t>
            </a:r>
            <a:r>
              <a:rPr lang="zh-CN" altLang="en-US" dirty="0" smtClean="0"/>
              <a:t>建设社会主义政治文明</a:t>
            </a:r>
            <a:endParaRPr lang="zh-CN" altLang="en-US" dirty="0"/>
          </a:p>
        </p:txBody>
      </p:sp>
      <p:sp>
        <p:nvSpPr>
          <p:cNvPr id="4" name="TextBox 3"/>
          <p:cNvSpPr txBox="1"/>
          <p:nvPr/>
        </p:nvSpPr>
        <p:spPr>
          <a:xfrm>
            <a:off x="1089658" y="3956086"/>
            <a:ext cx="9980683" cy="2041585"/>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建设</a:t>
            </a:r>
            <a:r>
              <a:rPr lang="zh-CN" altLang="en-US" sz="2400" dirty="0">
                <a:solidFill>
                  <a:schemeClr val="tx2"/>
                </a:solidFill>
                <a:ea typeface="宋体" panose="02010600030101010101" pitchFamily="2" charset="-122"/>
              </a:rPr>
              <a:t>社会主义政治文明包含很多方面，是一个系统工程，最根本的是坚持党的领导、人民当家作主和依法治国的有机统一。简单来说，这三点都是为了人民的根本利益，保障人民当家作主，从而更好地调动人民的积极性、主动性和创造性，推动社会主义现代化建设。</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089660" y="1568486"/>
            <a:ext cx="9980682" cy="2528897"/>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    “三个代表”重要思想主要是围绕“建设什么样的党、怎么建设党”的问题而提出的，推进党的建设新的伟大工程是其中最重要的内容。江泽民强调一定要从新的实际出发，以改革的精神研究和解决党的建设面临的重大理论和现实问题，使党始终保持先进性和纯洁性，充满创造力、凝聚力和战斗力。</a:t>
            </a:r>
            <a:endParaRPr lang="zh-CN" altLang="en-US" sz="2400" dirty="0">
              <a:solidFill>
                <a:schemeClr val="tx2"/>
              </a:solidFill>
              <a:ea typeface="宋体" panose="02010600030101010101" pitchFamily="2" charset="-122"/>
            </a:endParaRPr>
          </a:p>
        </p:txBody>
      </p:sp>
      <p:sp>
        <p:nvSpPr>
          <p:cNvPr id="9" name="标题 1"/>
          <p:cNvSpPr>
            <a:spLocks noGrp="1"/>
          </p:cNvSpPr>
          <p:nvPr>
            <p:ph type="title"/>
          </p:nvPr>
        </p:nvSpPr>
        <p:spPr>
          <a:xfrm>
            <a:off x="1089660" y="76200"/>
            <a:ext cx="9980682" cy="1096962"/>
          </a:xfrm>
        </p:spPr>
        <p:txBody>
          <a:bodyPr/>
          <a:lstStyle/>
          <a:p>
            <a:r>
              <a:rPr lang="en-US" altLang="zh-CN" dirty="0" smtClean="0"/>
              <a:t>3.</a:t>
            </a:r>
            <a:r>
              <a:rPr lang="zh-CN" altLang="en-US" dirty="0"/>
              <a:t> </a:t>
            </a:r>
            <a:r>
              <a:rPr lang="en-US" altLang="zh-CN" dirty="0" smtClean="0"/>
              <a:t>5 </a:t>
            </a:r>
            <a:r>
              <a:rPr lang="zh-CN" altLang="en-US" dirty="0" smtClean="0"/>
              <a:t>推进</a:t>
            </a:r>
            <a:r>
              <a:rPr lang="zh-CN" altLang="en-US" dirty="0"/>
              <a:t>党的建设新的伟大工程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242060" y="2087880"/>
            <a:ext cx="9982200" cy="3038302"/>
          </a:xfrm>
        </p:spPr>
        <p:txBody>
          <a:bodyPr>
            <a:noAutofit/>
          </a:bodyPr>
          <a:lstStyle/>
          <a:p>
            <a:pPr>
              <a:lnSpc>
                <a:spcPct val="110000"/>
              </a:lnSpc>
            </a:pPr>
            <a:r>
              <a:rPr lang="en-US" altLang="zh-CN" sz="2800" dirty="0"/>
              <a:t>1</a:t>
            </a:r>
            <a:r>
              <a:rPr lang="en-US" altLang="zh-CN" sz="2800" dirty="0" smtClean="0"/>
              <a:t>.</a:t>
            </a:r>
            <a:r>
              <a:rPr lang="zh-CN" altLang="en-US" sz="2800" dirty="0"/>
              <a:t> “三个代表”重要思想的形成条件</a:t>
            </a:r>
            <a:endParaRPr lang="zh-CN" altLang="en-US" sz="2800" dirty="0"/>
          </a:p>
          <a:p>
            <a:pPr>
              <a:lnSpc>
                <a:spcPct val="110000"/>
              </a:lnSpc>
            </a:pPr>
            <a:r>
              <a:rPr lang="en-US" altLang="zh-CN" sz="2800" dirty="0" smtClean="0"/>
              <a:t>2. </a:t>
            </a:r>
            <a:r>
              <a:rPr lang="zh-CN" altLang="en-US" sz="2800" dirty="0" smtClean="0"/>
              <a:t>“三个代表”</a:t>
            </a:r>
            <a:r>
              <a:rPr lang="zh-CN" altLang="en-US" sz="2800" dirty="0"/>
              <a:t>重要思想的核心以及相互关系</a:t>
            </a:r>
            <a:endParaRPr lang="zh-CN" altLang="en-US" sz="2800" dirty="0"/>
          </a:p>
          <a:p>
            <a:pPr>
              <a:lnSpc>
                <a:spcPct val="110000"/>
              </a:lnSpc>
            </a:pPr>
            <a:r>
              <a:rPr lang="en-US" altLang="zh-CN" sz="2800" dirty="0" smtClean="0"/>
              <a:t>3. </a:t>
            </a:r>
            <a:r>
              <a:rPr lang="zh-CN" altLang="en-US" sz="2800" dirty="0" smtClean="0"/>
              <a:t>“三个代表”</a:t>
            </a:r>
            <a:r>
              <a:rPr lang="zh-CN" altLang="en-US" sz="2800" dirty="0"/>
              <a:t>重要思想的主要内容</a:t>
            </a:r>
            <a:endParaRPr lang="zh-CN" altLang="en-US" sz="2800" dirty="0"/>
          </a:p>
          <a:p>
            <a:pPr>
              <a:lnSpc>
                <a:spcPct val="110000"/>
              </a:lnSpc>
            </a:pPr>
            <a:r>
              <a:rPr lang="en-US" altLang="zh-CN" sz="2800" dirty="0" smtClean="0"/>
              <a:t>4. </a:t>
            </a:r>
            <a:r>
              <a:rPr lang="zh-CN" altLang="en-US" sz="2800" dirty="0" smtClean="0"/>
              <a:t>“三个代表”</a:t>
            </a:r>
            <a:r>
              <a:rPr lang="zh-CN" altLang="en-US" sz="2800" dirty="0"/>
              <a:t>重要思想的历史</a:t>
            </a:r>
            <a:r>
              <a:rPr lang="zh-CN" altLang="en-US" sz="2800" dirty="0" smtClean="0"/>
              <a:t>地位</a:t>
            </a:r>
            <a:endParaRPr lang="zh-CN" altLang="en-US" sz="2800" dirty="0"/>
          </a:p>
        </p:txBody>
      </p:sp>
      <p:sp>
        <p:nvSpPr>
          <p:cNvPr id="2" name="标题 1"/>
          <p:cNvSpPr>
            <a:spLocks noGrp="1"/>
          </p:cNvSpPr>
          <p:nvPr>
            <p:ph type="title"/>
          </p:nvPr>
        </p:nvSpPr>
        <p:spPr>
          <a:xfrm>
            <a:off x="1104900" y="579120"/>
            <a:ext cx="9249064" cy="593725"/>
          </a:xfrm>
        </p:spPr>
        <p:txBody>
          <a:bodyPr rtlCol="0">
            <a:normAutofit/>
          </a:bodyPr>
          <a:lstStyle/>
          <a:p>
            <a:r>
              <a:rPr lang="zh-CN" altLang="en-US" dirty="0">
                <a:solidFill>
                  <a:srgbClr val="FF0000"/>
                </a:solidFill>
              </a:rPr>
              <a:t>专题</a:t>
            </a:r>
            <a:r>
              <a:rPr lang="zh-CN" altLang="en-US" dirty="0" smtClean="0">
                <a:solidFill>
                  <a:srgbClr val="FF0000"/>
                </a:solidFill>
              </a:rPr>
              <a:t>七  披荆斩棘</a:t>
            </a:r>
            <a:r>
              <a:rPr lang="en-US" altLang="zh-CN" dirty="0">
                <a:solidFill>
                  <a:srgbClr val="FF0000"/>
                </a:solidFill>
              </a:rPr>
              <a:t>——</a:t>
            </a:r>
            <a:r>
              <a:rPr lang="zh-CN" altLang="en-US" dirty="0">
                <a:solidFill>
                  <a:srgbClr val="FF0000"/>
                </a:solidFill>
              </a:rPr>
              <a:t>拓宽中国特色社会主义新道路</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089660" y="2950246"/>
            <a:ext cx="9984740" cy="1823576"/>
          </a:xfrm>
          <a:prstGeom prst="rect">
            <a:avLst/>
          </a:prstGeom>
          <a:noFill/>
          <a:ln w="3175">
            <a:solidFill>
              <a:schemeClr val="accent1"/>
            </a:solidFill>
          </a:ln>
        </p:spPr>
        <p:txBody>
          <a:bodyPr wrap="square" rtlCol="0">
            <a:spAutoFit/>
          </a:bodyPr>
          <a:lstStyle/>
          <a:p>
            <a:pPr>
              <a:lnSpc>
                <a:spcPts val="4500"/>
              </a:lnSpc>
            </a:pPr>
            <a:r>
              <a:rPr lang="en-US" altLang="zh-CN" sz="28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第一，中国</a:t>
            </a:r>
            <a:r>
              <a:rPr lang="zh-CN" altLang="en-US" sz="2800" dirty="0">
                <a:solidFill>
                  <a:schemeClr val="tx2"/>
                </a:solidFill>
                <a:ea typeface="宋体" panose="02010600030101010101" pitchFamily="2" charset="-122"/>
              </a:rPr>
              <a:t>特色社会主义理论体系的持续</a:t>
            </a:r>
            <a:r>
              <a:rPr lang="zh-CN" altLang="en-US" sz="2800" dirty="0" smtClean="0">
                <a:solidFill>
                  <a:schemeClr val="tx2"/>
                </a:solidFill>
                <a:ea typeface="宋体" panose="02010600030101010101" pitchFamily="2" charset="-122"/>
              </a:rPr>
              <a:t>发展。</a:t>
            </a:r>
            <a:endParaRPr lang="en-US" altLang="zh-CN" sz="2800" dirty="0" smtClean="0">
              <a:solidFill>
                <a:schemeClr val="tx2"/>
              </a:solidFill>
              <a:ea typeface="宋体" panose="02010600030101010101" pitchFamily="2" charset="-122"/>
            </a:endParaRPr>
          </a:p>
          <a:p>
            <a:pPr>
              <a:lnSpc>
                <a:spcPts val="4500"/>
              </a:lnSpc>
            </a:pPr>
            <a:r>
              <a:rPr lang="en-US" altLang="zh-CN" sz="2800" dirty="0">
                <a:solidFill>
                  <a:schemeClr val="tx2"/>
                </a:solidFill>
                <a:ea typeface="宋体" panose="02010600030101010101" pitchFamily="2" charset="-122"/>
              </a:rPr>
              <a:t> </a:t>
            </a:r>
            <a:r>
              <a:rPr lang="en-US" altLang="zh-CN" sz="2800" dirty="0" smtClean="0">
                <a:solidFill>
                  <a:schemeClr val="tx2"/>
                </a:solidFill>
                <a:ea typeface="宋体" panose="02010600030101010101" pitchFamily="2" charset="-122"/>
              </a:rPr>
              <a:t>   </a:t>
            </a:r>
            <a:r>
              <a:rPr lang="zh-CN" altLang="en-US" sz="2800" dirty="0" smtClean="0">
                <a:solidFill>
                  <a:schemeClr val="tx2"/>
                </a:solidFill>
                <a:ea typeface="宋体" panose="02010600030101010101" pitchFamily="2" charset="-122"/>
              </a:rPr>
              <a:t>第二，加强</a:t>
            </a:r>
            <a:r>
              <a:rPr lang="zh-CN" altLang="en-US" sz="2800" dirty="0">
                <a:solidFill>
                  <a:schemeClr val="tx2"/>
                </a:solidFill>
                <a:ea typeface="宋体" panose="02010600030101010101" pitchFamily="2" charset="-122"/>
              </a:rPr>
              <a:t>和改进党的建设，推进中国特色社会主义事业的强大理论</a:t>
            </a:r>
            <a:r>
              <a:rPr lang="zh-CN" altLang="en-US" sz="2800" dirty="0" smtClean="0">
                <a:solidFill>
                  <a:schemeClr val="tx2"/>
                </a:solidFill>
                <a:ea typeface="宋体" panose="02010600030101010101" pitchFamily="2" charset="-122"/>
              </a:rPr>
              <a:t>武器。</a:t>
            </a:r>
            <a:endParaRPr lang="zh-CN" altLang="en-US" sz="2800" dirty="0">
              <a:solidFill>
                <a:schemeClr val="tx2"/>
              </a:solidFill>
              <a:ea typeface="宋体" panose="02010600030101010101" pitchFamily="2" charset="-122"/>
            </a:endParaRPr>
          </a:p>
        </p:txBody>
      </p:sp>
      <p:sp>
        <p:nvSpPr>
          <p:cNvPr id="9" name="标题 1"/>
          <p:cNvSpPr>
            <a:spLocks noGrp="1"/>
          </p:cNvSpPr>
          <p:nvPr>
            <p:ph type="title"/>
          </p:nvPr>
        </p:nvSpPr>
        <p:spPr>
          <a:xfrm>
            <a:off x="1089660" y="76200"/>
            <a:ext cx="9980682" cy="1096962"/>
          </a:xfrm>
        </p:spPr>
        <p:txBody>
          <a:bodyPr/>
          <a:lstStyle/>
          <a:p>
            <a:r>
              <a:rPr lang="en-US" altLang="zh-CN" dirty="0" smtClean="0"/>
              <a:t>4.</a:t>
            </a:r>
            <a:r>
              <a:rPr lang="zh-CN" altLang="en-US" dirty="0"/>
              <a:t> “三个代表”重要思想的历史地位</a:t>
            </a:r>
            <a:endParaRPr lang="zh-CN" altLang="en-US" dirty="0"/>
          </a:p>
        </p:txBody>
      </p:sp>
      <p:sp>
        <p:nvSpPr>
          <p:cNvPr id="4" name="TextBox 3"/>
          <p:cNvSpPr txBox="1"/>
          <p:nvPr/>
        </p:nvSpPr>
        <p:spPr>
          <a:xfrm>
            <a:off x="2471420" y="1636755"/>
            <a:ext cx="6865620" cy="669414"/>
          </a:xfrm>
          <a:prstGeom prst="rect">
            <a:avLst/>
          </a:prstGeom>
          <a:noFill/>
          <a:ln w="3175">
            <a:solidFill>
              <a:schemeClr val="accent1"/>
            </a:solidFill>
          </a:ln>
        </p:spPr>
        <p:txBody>
          <a:bodyPr wrap="square" rtlCol="0">
            <a:spAutoFit/>
          </a:bodyPr>
          <a:lstStyle/>
          <a:p>
            <a:pPr algn="ctr">
              <a:lnSpc>
                <a:spcPts val="4500"/>
              </a:lnSpc>
            </a:pPr>
            <a:r>
              <a:rPr lang="zh-CN" altLang="en-US" sz="2800" b="1" dirty="0" smtClean="0">
                <a:solidFill>
                  <a:schemeClr val="tx2"/>
                </a:solidFill>
                <a:ea typeface="宋体" panose="02010600030101010101" pitchFamily="2" charset="-122"/>
              </a:rPr>
              <a:t>“三个代表”重要思想的历史地位</a:t>
            </a:r>
            <a:endParaRPr lang="zh-CN" altLang="en-US" sz="2800" b="1"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“三个代表”</a:t>
            </a:r>
            <a:r>
              <a:rPr lang="zh-CN" altLang="en-US" dirty="0"/>
              <a:t>重要思想的形成条件</a:t>
            </a:r>
            <a:endParaRPr lang="zh-CN" altLang="en-US" dirty="0"/>
          </a:p>
        </p:txBody>
      </p:sp>
      <p:sp>
        <p:nvSpPr>
          <p:cNvPr id="6" name="TextBox 3"/>
          <p:cNvSpPr txBox="1"/>
          <p:nvPr/>
        </p:nvSpPr>
        <p:spPr>
          <a:xfrm>
            <a:off x="1089661" y="1620173"/>
            <a:ext cx="10169466" cy="3554819"/>
          </a:xfrm>
          <a:prstGeom prst="rect">
            <a:avLst/>
          </a:prstGeom>
          <a:noFill/>
        </p:spPr>
        <p:txBody>
          <a:bodyPr wrap="square" rtlCol="0">
            <a:spAutoFit/>
          </a:bodyPr>
          <a:lstStyle/>
          <a:p>
            <a:pPr>
              <a:lnSpc>
                <a:spcPts val="4500"/>
              </a:lnSpc>
            </a:pPr>
            <a:r>
              <a:rPr lang="en-US" altLang="zh-CN" sz="2400" dirty="0">
                <a:solidFill>
                  <a:schemeClr val="tx2"/>
                </a:solidFill>
                <a:ea typeface="宋体" panose="02010600030101010101" pitchFamily="2" charset="-122"/>
              </a:rPr>
              <a:t>    </a:t>
            </a:r>
            <a:r>
              <a:rPr lang="zh-CN" altLang="en-US" sz="2800" dirty="0">
                <a:solidFill>
                  <a:schemeClr val="tx2"/>
                </a:solidFill>
                <a:ea typeface="宋体" panose="02010600030101010101" pitchFamily="2" charset="-122"/>
              </a:rPr>
              <a:t>“三个代表”重要思想不是哪个人主观想象的结果，它有深刻的时代背景、实践基础和极强的现实针对性，是以江泽民同志为核心的党的第三代领导集体在准确把握国内外形势、科学总结党的历史经验、深刻分析和回应我们党执政面临的严峻挑战基础上，对马克思列宁主义、毛泽东思想、邓小平理论的创造性继承和发展。</a:t>
            </a:r>
            <a:endParaRPr lang="en-US" altLang="zh-CN" sz="28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“三个代表”</a:t>
            </a:r>
            <a:r>
              <a:rPr lang="zh-CN" altLang="en-US" dirty="0"/>
              <a:t>重要思想的形成条件</a:t>
            </a:r>
            <a:endParaRPr lang="zh-CN" altLang="en-US" dirty="0"/>
          </a:p>
        </p:txBody>
      </p:sp>
      <p:sp>
        <p:nvSpPr>
          <p:cNvPr id="6" name="TextBox 3"/>
          <p:cNvSpPr txBox="1"/>
          <p:nvPr/>
        </p:nvSpPr>
        <p:spPr>
          <a:xfrm>
            <a:off x="770082" y="2246399"/>
            <a:ext cx="2724956" cy="2977738"/>
          </a:xfrm>
          <a:prstGeom prst="rect">
            <a:avLst/>
          </a:prstGeom>
          <a:noFill/>
          <a:ln w="25400">
            <a:solidFill>
              <a:srgbClr val="FF0000"/>
            </a:solidFill>
          </a:ln>
        </p:spPr>
        <p:txBody>
          <a:bodyPr wrap="square" rtlCol="0">
            <a:spAutoFit/>
          </a:bodyPr>
          <a:lstStyle/>
          <a:p>
            <a:pPr>
              <a:lnSpc>
                <a:spcPts val="4500"/>
              </a:lnSpc>
            </a:pPr>
            <a:r>
              <a:rPr lang="en-US" altLang="zh-CN" sz="2800" dirty="0" smtClean="0">
                <a:solidFill>
                  <a:schemeClr val="tx2"/>
                </a:solidFill>
                <a:ea typeface="宋体" panose="02010600030101010101" pitchFamily="2" charset="-122"/>
              </a:rPr>
              <a:t>1.</a:t>
            </a:r>
            <a:r>
              <a:rPr lang="zh-CN" altLang="en-US" sz="2800" dirty="0" smtClean="0">
                <a:solidFill>
                  <a:schemeClr val="tx2"/>
                </a:solidFill>
                <a:ea typeface="宋体" panose="02010600030101010101" pitchFamily="2" charset="-122"/>
              </a:rPr>
              <a:t>“三个代表”</a:t>
            </a:r>
            <a:r>
              <a:rPr lang="zh-CN" altLang="en-US" sz="2800" dirty="0">
                <a:solidFill>
                  <a:schemeClr val="tx2"/>
                </a:solidFill>
                <a:ea typeface="宋体" panose="02010600030101010101" pitchFamily="2" charset="-122"/>
              </a:rPr>
              <a:t>重要思想是在对冷战后国际局势科学判断的基础上</a:t>
            </a:r>
            <a:r>
              <a:rPr lang="zh-CN" altLang="en-US" sz="2800" dirty="0" smtClean="0">
                <a:solidFill>
                  <a:schemeClr val="tx2"/>
                </a:solidFill>
                <a:ea typeface="宋体" panose="02010600030101010101" pitchFamily="2" charset="-122"/>
              </a:rPr>
              <a:t>形成的。</a:t>
            </a:r>
            <a:endParaRPr lang="en-US" altLang="zh-CN" sz="2800" dirty="0">
              <a:solidFill>
                <a:schemeClr val="tx2"/>
              </a:solidFill>
              <a:ea typeface="宋体" panose="02010600030101010101" pitchFamily="2" charset="-122"/>
            </a:endParaRPr>
          </a:p>
        </p:txBody>
      </p:sp>
      <p:sp>
        <p:nvSpPr>
          <p:cNvPr id="4" name="左大括号 3"/>
          <p:cNvSpPr/>
          <p:nvPr/>
        </p:nvSpPr>
        <p:spPr>
          <a:xfrm>
            <a:off x="3761391" y="1995383"/>
            <a:ext cx="292101" cy="3323987"/>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 name="TextBox 3"/>
          <p:cNvSpPr txBox="1"/>
          <p:nvPr/>
        </p:nvSpPr>
        <p:spPr>
          <a:xfrm>
            <a:off x="4319844" y="1828383"/>
            <a:ext cx="7012247" cy="997068"/>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世纪之交，世界形势风云变幻，国际政治环境</a:t>
            </a:r>
            <a:r>
              <a:rPr lang="zh-CN" altLang="en-US" sz="2400" dirty="0" smtClean="0">
                <a:solidFill>
                  <a:schemeClr val="tx2"/>
                </a:solidFill>
                <a:ea typeface="宋体" panose="02010600030101010101" pitchFamily="2" charset="-122"/>
              </a:rPr>
              <a:t>复杂，</a:t>
            </a:r>
            <a:endParaRPr lang="zh-CN" altLang="en-US" sz="2400" dirty="0">
              <a:solidFill>
                <a:schemeClr val="tx2"/>
              </a:solidFill>
              <a:ea typeface="宋体" panose="02010600030101010101" pitchFamily="2" charset="-122"/>
            </a:endParaRPr>
          </a:p>
          <a:p>
            <a:pPr>
              <a:lnSpc>
                <a:spcPts val="3800"/>
              </a:lnSpc>
            </a:pPr>
            <a:r>
              <a:rPr lang="zh-CN" altLang="en-US" sz="2400" dirty="0">
                <a:solidFill>
                  <a:schemeClr val="tx2"/>
                </a:solidFill>
                <a:ea typeface="宋体" panose="02010600030101010101" pitchFamily="2" charset="-122"/>
              </a:rPr>
              <a:t>中国共产党始终面临强大的国际</a:t>
            </a:r>
            <a:r>
              <a:rPr lang="zh-CN" altLang="en-US" sz="2400" dirty="0" smtClean="0">
                <a:solidFill>
                  <a:schemeClr val="tx2"/>
                </a:solidFill>
                <a:ea typeface="宋体" panose="02010600030101010101" pitchFamily="2" charset="-122"/>
              </a:rPr>
              <a:t>压力。</a:t>
            </a:r>
            <a:endParaRPr lang="zh-CN" altLang="en-US" sz="2400" dirty="0">
              <a:solidFill>
                <a:schemeClr val="tx2"/>
              </a:solidFill>
              <a:ea typeface="宋体" panose="02010600030101010101" pitchFamily="2" charset="-122"/>
            </a:endParaRPr>
          </a:p>
        </p:txBody>
      </p:sp>
      <p:sp>
        <p:nvSpPr>
          <p:cNvPr id="7" name="TextBox 3"/>
          <p:cNvSpPr txBox="1"/>
          <p:nvPr/>
        </p:nvSpPr>
        <p:spPr>
          <a:xfrm>
            <a:off x="4319845" y="3402500"/>
            <a:ext cx="7012247" cy="509755"/>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经济全球化为我国经济社会发展提供了有利的契机。</a:t>
            </a:r>
            <a:endParaRPr lang="zh-CN" altLang="en-US" sz="2400" dirty="0">
              <a:solidFill>
                <a:schemeClr val="tx2"/>
              </a:solidFill>
              <a:ea typeface="宋体" panose="02010600030101010101" pitchFamily="2" charset="-122"/>
            </a:endParaRPr>
          </a:p>
        </p:txBody>
      </p:sp>
      <p:sp>
        <p:nvSpPr>
          <p:cNvPr id="8" name="TextBox 3"/>
          <p:cNvSpPr txBox="1"/>
          <p:nvPr/>
        </p:nvSpPr>
        <p:spPr>
          <a:xfrm>
            <a:off x="4319846" y="4489304"/>
            <a:ext cx="7012247" cy="997068"/>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以信息技术和生命科学为核心的科技革命给各国带来了重要的发展机遇，</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“三个代表”</a:t>
            </a:r>
            <a:r>
              <a:rPr lang="zh-CN" altLang="en-US" dirty="0"/>
              <a:t>重要思想的形成条件</a:t>
            </a:r>
            <a:endParaRPr lang="zh-CN" altLang="en-US" dirty="0"/>
          </a:p>
        </p:txBody>
      </p:sp>
      <p:sp>
        <p:nvSpPr>
          <p:cNvPr id="6" name="TextBox 3"/>
          <p:cNvSpPr txBox="1"/>
          <p:nvPr/>
        </p:nvSpPr>
        <p:spPr>
          <a:xfrm>
            <a:off x="1461706" y="2457045"/>
            <a:ext cx="3782696" cy="2400657"/>
          </a:xfrm>
          <a:prstGeom prst="rect">
            <a:avLst/>
          </a:prstGeom>
          <a:noFill/>
          <a:ln w="25400">
            <a:solidFill>
              <a:srgbClr val="FF0000"/>
            </a:solidFill>
          </a:ln>
        </p:spPr>
        <p:txBody>
          <a:bodyPr wrap="square" rtlCol="0">
            <a:spAutoFit/>
          </a:bodyPr>
          <a:lstStyle/>
          <a:p>
            <a:pPr>
              <a:lnSpc>
                <a:spcPts val="4500"/>
              </a:lnSpc>
            </a:pPr>
            <a:r>
              <a:rPr lang="en-US" altLang="zh-CN" sz="2800" dirty="0" smtClean="0">
                <a:solidFill>
                  <a:schemeClr val="tx2"/>
                </a:solidFill>
                <a:ea typeface="宋体" panose="02010600030101010101" pitchFamily="2" charset="-122"/>
              </a:rPr>
              <a:t>2.</a:t>
            </a:r>
            <a:r>
              <a:rPr lang="zh-CN" altLang="en-US" sz="2800" dirty="0" smtClean="0">
                <a:solidFill>
                  <a:schemeClr val="tx2"/>
                </a:solidFill>
                <a:ea typeface="宋体" panose="02010600030101010101" pitchFamily="2" charset="-122"/>
              </a:rPr>
              <a:t>“三个代表”</a:t>
            </a:r>
            <a:r>
              <a:rPr lang="zh-CN" altLang="en-US" sz="2800" dirty="0">
                <a:solidFill>
                  <a:schemeClr val="tx2"/>
                </a:solidFill>
                <a:ea typeface="宋体" panose="02010600030101010101" pitchFamily="2" charset="-122"/>
              </a:rPr>
              <a:t>重要思想是在总结历史经验和科学判断党的历史方位的基础上提出来的。</a:t>
            </a:r>
            <a:endParaRPr lang="en-US" altLang="zh-CN" sz="2800" dirty="0">
              <a:solidFill>
                <a:schemeClr val="tx2"/>
              </a:solidFill>
              <a:ea typeface="宋体" panose="02010600030101010101" pitchFamily="2" charset="-122"/>
            </a:endParaRPr>
          </a:p>
        </p:txBody>
      </p:sp>
      <p:sp>
        <p:nvSpPr>
          <p:cNvPr id="4" name="左大括号 3"/>
          <p:cNvSpPr/>
          <p:nvPr/>
        </p:nvSpPr>
        <p:spPr>
          <a:xfrm>
            <a:off x="5717017" y="2379449"/>
            <a:ext cx="160369" cy="2555848"/>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 name="TextBox 3"/>
          <p:cNvSpPr txBox="1"/>
          <p:nvPr/>
        </p:nvSpPr>
        <p:spPr>
          <a:xfrm>
            <a:off x="6350001" y="2457045"/>
            <a:ext cx="4124960"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smtClean="0">
                <a:solidFill>
                  <a:schemeClr val="tx2"/>
                </a:solidFill>
                <a:ea typeface="宋体" panose="02010600030101010101" pitchFamily="2" charset="-122"/>
              </a:rPr>
              <a:t>新情况、新问题</a:t>
            </a:r>
            <a:endParaRPr lang="zh-CN" altLang="en-US" sz="2400" dirty="0">
              <a:solidFill>
                <a:schemeClr val="tx2"/>
              </a:solidFill>
              <a:ea typeface="宋体" panose="02010600030101010101" pitchFamily="2" charset="-122"/>
            </a:endParaRPr>
          </a:p>
        </p:txBody>
      </p:sp>
      <p:sp>
        <p:nvSpPr>
          <p:cNvPr id="8" name="TextBox 3"/>
          <p:cNvSpPr txBox="1"/>
          <p:nvPr/>
        </p:nvSpPr>
        <p:spPr>
          <a:xfrm>
            <a:off x="6350001" y="4250683"/>
            <a:ext cx="4124961"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a:solidFill>
                  <a:schemeClr val="tx2"/>
                </a:solidFill>
                <a:ea typeface="宋体" panose="02010600030101010101" pitchFamily="2" charset="-122"/>
              </a:rPr>
              <a:t>新思想、新观点、新论断</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1.</a:t>
            </a:r>
            <a:r>
              <a:rPr lang="zh-CN" altLang="en-US" dirty="0" smtClean="0"/>
              <a:t> “三个代表”</a:t>
            </a:r>
            <a:r>
              <a:rPr lang="zh-CN" altLang="en-US" dirty="0"/>
              <a:t>重要思想的形成条件</a:t>
            </a:r>
            <a:endParaRPr lang="zh-CN" altLang="en-US" dirty="0"/>
          </a:p>
        </p:txBody>
      </p:sp>
      <p:sp>
        <p:nvSpPr>
          <p:cNvPr id="6" name="TextBox 3"/>
          <p:cNvSpPr txBox="1"/>
          <p:nvPr/>
        </p:nvSpPr>
        <p:spPr>
          <a:xfrm>
            <a:off x="1461706" y="2457045"/>
            <a:ext cx="3782696" cy="2400657"/>
          </a:xfrm>
          <a:prstGeom prst="rect">
            <a:avLst/>
          </a:prstGeom>
          <a:noFill/>
          <a:ln w="25400">
            <a:solidFill>
              <a:srgbClr val="FF0000"/>
            </a:solidFill>
          </a:ln>
        </p:spPr>
        <p:txBody>
          <a:bodyPr wrap="square" rtlCol="0">
            <a:spAutoFit/>
          </a:bodyPr>
          <a:lstStyle/>
          <a:p>
            <a:pPr>
              <a:lnSpc>
                <a:spcPts val="4500"/>
              </a:lnSpc>
            </a:pPr>
            <a:r>
              <a:rPr lang="en-US" altLang="zh-CN" sz="2800" dirty="0" smtClean="0">
                <a:solidFill>
                  <a:schemeClr val="tx2"/>
                </a:solidFill>
                <a:ea typeface="宋体" panose="02010600030101010101" pitchFamily="2" charset="-122"/>
              </a:rPr>
              <a:t>3.</a:t>
            </a:r>
            <a:r>
              <a:rPr lang="zh-CN" altLang="en-US" sz="2800" dirty="0" smtClean="0">
                <a:solidFill>
                  <a:schemeClr val="tx2"/>
                </a:solidFill>
                <a:ea typeface="宋体" panose="02010600030101010101" pitchFamily="2" charset="-122"/>
              </a:rPr>
              <a:t>“三个代表”</a:t>
            </a:r>
            <a:r>
              <a:rPr lang="zh-CN" altLang="en-US" sz="2800" dirty="0">
                <a:solidFill>
                  <a:schemeClr val="tx2"/>
                </a:solidFill>
                <a:ea typeface="宋体" panose="02010600030101010101" pitchFamily="2" charset="-122"/>
              </a:rPr>
              <a:t>重要思想是深刻思考我们党执政面临的挑战，探索党执政规律的思想</a:t>
            </a:r>
            <a:r>
              <a:rPr lang="zh-CN" altLang="en-US" sz="2800" dirty="0" smtClean="0">
                <a:solidFill>
                  <a:schemeClr val="tx2"/>
                </a:solidFill>
                <a:ea typeface="宋体" panose="02010600030101010101" pitchFamily="2" charset="-122"/>
              </a:rPr>
              <a:t>结晶。</a:t>
            </a:r>
            <a:endParaRPr lang="en-US" altLang="zh-CN" sz="2800" dirty="0">
              <a:solidFill>
                <a:schemeClr val="tx2"/>
              </a:solidFill>
              <a:ea typeface="宋体" panose="02010600030101010101" pitchFamily="2" charset="-122"/>
            </a:endParaRPr>
          </a:p>
        </p:txBody>
      </p:sp>
      <p:sp>
        <p:nvSpPr>
          <p:cNvPr id="4" name="左大括号 3"/>
          <p:cNvSpPr/>
          <p:nvPr/>
        </p:nvSpPr>
        <p:spPr>
          <a:xfrm>
            <a:off x="5717017" y="2379449"/>
            <a:ext cx="160369" cy="2555848"/>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 name="TextBox 3"/>
          <p:cNvSpPr txBox="1"/>
          <p:nvPr/>
        </p:nvSpPr>
        <p:spPr>
          <a:xfrm>
            <a:off x="6350001" y="2457045"/>
            <a:ext cx="4124960"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smtClean="0">
                <a:solidFill>
                  <a:schemeClr val="tx2"/>
                </a:solidFill>
                <a:ea typeface="宋体" panose="02010600030101010101" pitchFamily="2" charset="-122"/>
              </a:rPr>
              <a:t>苏联出现的悲剧</a:t>
            </a:r>
            <a:endParaRPr lang="zh-CN" altLang="en-US" sz="2400" dirty="0">
              <a:solidFill>
                <a:schemeClr val="tx2"/>
              </a:solidFill>
              <a:ea typeface="宋体" panose="02010600030101010101" pitchFamily="2" charset="-122"/>
            </a:endParaRPr>
          </a:p>
        </p:txBody>
      </p:sp>
      <p:sp>
        <p:nvSpPr>
          <p:cNvPr id="8" name="TextBox 3"/>
          <p:cNvSpPr txBox="1"/>
          <p:nvPr/>
        </p:nvSpPr>
        <p:spPr>
          <a:xfrm>
            <a:off x="6350001" y="4250683"/>
            <a:ext cx="4124961" cy="509755"/>
          </a:xfrm>
          <a:prstGeom prst="rect">
            <a:avLst/>
          </a:prstGeom>
          <a:noFill/>
          <a:ln w="3175">
            <a:solidFill>
              <a:schemeClr val="accent1"/>
            </a:solidFill>
          </a:ln>
        </p:spPr>
        <p:txBody>
          <a:bodyPr wrap="square" rtlCol="0">
            <a:spAutoFit/>
          </a:bodyPr>
          <a:lstStyle/>
          <a:p>
            <a:pPr algn="ctr">
              <a:lnSpc>
                <a:spcPts val="3800"/>
              </a:lnSpc>
            </a:pPr>
            <a:r>
              <a:rPr lang="zh-CN" altLang="en-US" sz="2400" dirty="0" smtClean="0">
                <a:solidFill>
                  <a:schemeClr val="tx2"/>
                </a:solidFill>
                <a:ea typeface="宋体" panose="02010600030101010101" pitchFamily="2" charset="-122"/>
              </a:rPr>
              <a:t>党内出现的问题</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6" name="TextBox 3"/>
          <p:cNvSpPr txBox="1"/>
          <p:nvPr/>
        </p:nvSpPr>
        <p:spPr>
          <a:xfrm>
            <a:off x="1377846" y="2870045"/>
            <a:ext cx="2161540" cy="2400657"/>
          </a:xfrm>
          <a:prstGeom prst="rect">
            <a:avLst/>
          </a:prstGeom>
          <a:noFill/>
          <a:ln w="25400">
            <a:solidFill>
              <a:srgbClr val="FF0000"/>
            </a:solidFill>
          </a:ln>
        </p:spPr>
        <p:txBody>
          <a:bodyPr wrap="square" rtlCol="0">
            <a:spAutoFit/>
          </a:bodyPr>
          <a:lstStyle/>
          <a:p>
            <a:pPr>
              <a:lnSpc>
                <a:spcPts val="4500"/>
              </a:lnSpc>
            </a:pPr>
            <a:r>
              <a:rPr lang="zh-CN" altLang="en-US" sz="2800" dirty="0">
                <a:solidFill>
                  <a:schemeClr val="tx2"/>
                </a:solidFill>
                <a:ea typeface="宋体" panose="02010600030101010101" pitchFamily="2" charset="-122"/>
              </a:rPr>
              <a:t>“三个代表”重要思想的集中概括和核心</a:t>
            </a:r>
            <a:r>
              <a:rPr lang="zh-CN" altLang="en-US" sz="2800" dirty="0" smtClean="0">
                <a:solidFill>
                  <a:schemeClr val="tx2"/>
                </a:solidFill>
                <a:ea typeface="宋体" panose="02010600030101010101" pitchFamily="2" charset="-122"/>
              </a:rPr>
              <a:t>观点：</a:t>
            </a:r>
            <a:endParaRPr lang="en-US" altLang="zh-CN" sz="2800" dirty="0">
              <a:solidFill>
                <a:schemeClr val="tx2"/>
              </a:solidFill>
              <a:ea typeface="宋体" panose="02010600030101010101" pitchFamily="2" charset="-122"/>
            </a:endParaRPr>
          </a:p>
        </p:txBody>
      </p:sp>
      <p:sp>
        <p:nvSpPr>
          <p:cNvPr id="4" name="左大括号 3"/>
          <p:cNvSpPr/>
          <p:nvPr/>
        </p:nvSpPr>
        <p:spPr>
          <a:xfrm>
            <a:off x="3854347" y="2589476"/>
            <a:ext cx="189331" cy="3058161"/>
          </a:xfrm>
          <a:prstGeom prst="lef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5" name="TextBox 3"/>
          <p:cNvSpPr txBox="1"/>
          <p:nvPr/>
        </p:nvSpPr>
        <p:spPr>
          <a:xfrm>
            <a:off x="4673600" y="2589476"/>
            <a:ext cx="6213861" cy="579646"/>
          </a:xfrm>
          <a:prstGeom prst="rect">
            <a:avLst/>
          </a:prstGeom>
          <a:noFill/>
          <a:ln w="3175">
            <a:solidFill>
              <a:schemeClr val="accent1"/>
            </a:solidFill>
          </a:ln>
        </p:spPr>
        <p:txBody>
          <a:bodyPr wrap="square" rtlCol="0">
            <a:spAutoFit/>
          </a:bodyPr>
          <a:lstStyle/>
          <a:p>
            <a:pPr algn="ctr">
              <a:lnSpc>
                <a:spcPts val="3800"/>
              </a:lnSpc>
            </a:pPr>
            <a:r>
              <a:rPr lang="zh-CN" altLang="en-US" sz="2400" dirty="0">
                <a:solidFill>
                  <a:schemeClr val="tx2"/>
                </a:solidFill>
                <a:ea typeface="宋体" panose="02010600030101010101" pitchFamily="2" charset="-122"/>
              </a:rPr>
              <a:t>始终代表中国先进生产力的发展要求</a:t>
            </a:r>
            <a:endParaRPr lang="zh-CN" altLang="en-US" sz="2400" dirty="0">
              <a:solidFill>
                <a:schemeClr val="tx2"/>
              </a:solidFill>
              <a:ea typeface="宋体" panose="02010600030101010101" pitchFamily="2" charset="-122"/>
            </a:endParaRPr>
          </a:p>
        </p:txBody>
      </p:sp>
      <p:sp>
        <p:nvSpPr>
          <p:cNvPr id="8" name="TextBox 3"/>
          <p:cNvSpPr txBox="1"/>
          <p:nvPr/>
        </p:nvSpPr>
        <p:spPr>
          <a:xfrm>
            <a:off x="4673600" y="3828733"/>
            <a:ext cx="6213861" cy="579646"/>
          </a:xfrm>
          <a:prstGeom prst="rect">
            <a:avLst/>
          </a:prstGeom>
          <a:noFill/>
          <a:ln w="3175">
            <a:solidFill>
              <a:schemeClr val="accent1"/>
            </a:solidFill>
          </a:ln>
        </p:spPr>
        <p:txBody>
          <a:bodyPr wrap="square" rtlCol="0">
            <a:spAutoFit/>
          </a:bodyPr>
          <a:lstStyle/>
          <a:p>
            <a:pPr algn="ctr">
              <a:lnSpc>
                <a:spcPts val="3800"/>
              </a:lnSpc>
            </a:pPr>
            <a:r>
              <a:rPr lang="zh-CN" altLang="en-US" sz="2400" dirty="0">
                <a:solidFill>
                  <a:schemeClr val="tx2"/>
                </a:solidFill>
                <a:ea typeface="宋体" panose="02010600030101010101" pitchFamily="2" charset="-122"/>
              </a:rPr>
              <a:t>始终代表中国先进文化的前进方向</a:t>
            </a:r>
            <a:endParaRPr lang="zh-CN" altLang="en-US" sz="2400" dirty="0">
              <a:solidFill>
                <a:schemeClr val="tx2"/>
              </a:solidFill>
              <a:ea typeface="宋体" panose="02010600030101010101" pitchFamily="2" charset="-122"/>
            </a:endParaRPr>
          </a:p>
        </p:txBody>
      </p:sp>
      <p:sp>
        <p:nvSpPr>
          <p:cNvPr id="7" name="TextBox 3"/>
          <p:cNvSpPr txBox="1"/>
          <p:nvPr/>
        </p:nvSpPr>
        <p:spPr>
          <a:xfrm>
            <a:off x="4673600" y="5067991"/>
            <a:ext cx="6213861" cy="579646"/>
          </a:xfrm>
          <a:prstGeom prst="rect">
            <a:avLst/>
          </a:prstGeom>
          <a:noFill/>
          <a:ln w="3175">
            <a:solidFill>
              <a:schemeClr val="accent1"/>
            </a:solidFill>
          </a:ln>
        </p:spPr>
        <p:txBody>
          <a:bodyPr wrap="square" rtlCol="0">
            <a:spAutoFit/>
          </a:bodyPr>
          <a:lstStyle/>
          <a:p>
            <a:pPr algn="ctr">
              <a:lnSpc>
                <a:spcPts val="3800"/>
              </a:lnSpc>
            </a:pPr>
            <a:r>
              <a:rPr lang="zh-CN" altLang="en-US" sz="2400" dirty="0">
                <a:solidFill>
                  <a:schemeClr val="tx2"/>
                </a:solidFill>
                <a:ea typeface="宋体" panose="02010600030101010101" pitchFamily="2" charset="-122"/>
              </a:rPr>
              <a:t>始终代表中国最广大人民的根本利益</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8"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9660" y="76200"/>
            <a:ext cx="9980682" cy="1096962"/>
          </a:xfrm>
        </p:spPr>
        <p:txBody>
          <a:bodyPr/>
          <a:lstStyle/>
          <a:p>
            <a:r>
              <a:rPr lang="en-US" altLang="zh-CN" dirty="0" smtClean="0"/>
              <a:t>2.</a:t>
            </a:r>
            <a:r>
              <a:rPr lang="zh-CN" altLang="en-US" dirty="0" smtClean="0"/>
              <a:t> </a:t>
            </a:r>
            <a:r>
              <a:rPr lang="zh-CN" altLang="en-US" dirty="0"/>
              <a:t>“三个代表”重要思想的核心以及相互关系</a:t>
            </a:r>
            <a:endParaRPr lang="zh-CN" altLang="en-US" dirty="0"/>
          </a:p>
        </p:txBody>
      </p:sp>
      <p:sp>
        <p:nvSpPr>
          <p:cNvPr id="8" name="TextBox 3"/>
          <p:cNvSpPr txBox="1"/>
          <p:nvPr/>
        </p:nvSpPr>
        <p:spPr>
          <a:xfrm>
            <a:off x="2571748" y="1539269"/>
            <a:ext cx="7016505" cy="518412"/>
          </a:xfrm>
          <a:prstGeom prst="rect">
            <a:avLst/>
          </a:prstGeom>
          <a:noFill/>
          <a:ln w="3175">
            <a:solidFill>
              <a:schemeClr val="accent1"/>
            </a:solidFill>
          </a:ln>
        </p:spPr>
        <p:txBody>
          <a:bodyPr wrap="square" rtlCol="0">
            <a:spAutoFit/>
          </a:bodyPr>
          <a:lstStyle/>
          <a:p>
            <a:pPr algn="ctr">
              <a:lnSpc>
                <a:spcPts val="3800"/>
              </a:lnSpc>
            </a:pPr>
            <a:r>
              <a:rPr lang="zh-CN" altLang="en-US" sz="2800" b="1" dirty="0" smtClean="0">
                <a:solidFill>
                  <a:schemeClr val="tx2"/>
                </a:solidFill>
                <a:ea typeface="宋体" panose="02010600030101010101" pitchFamily="2" charset="-122"/>
              </a:rPr>
              <a:t>什么</a:t>
            </a:r>
            <a:r>
              <a:rPr lang="zh-CN" altLang="en-US" sz="2800" b="1" dirty="0">
                <a:solidFill>
                  <a:schemeClr val="tx2"/>
                </a:solidFill>
                <a:ea typeface="宋体" panose="02010600030101010101" pitchFamily="2" charset="-122"/>
              </a:rPr>
              <a:t>是先进生产力</a:t>
            </a:r>
            <a:r>
              <a:rPr lang="zh-CN" altLang="en-US" sz="2800" b="1" dirty="0" smtClean="0">
                <a:solidFill>
                  <a:schemeClr val="tx2"/>
                </a:solidFill>
                <a:ea typeface="宋体" panose="02010600030101010101" pitchFamily="2" charset="-122"/>
              </a:rPr>
              <a:t>？</a:t>
            </a:r>
            <a:endParaRPr lang="zh-CN" altLang="en-US" sz="2800" b="1" dirty="0">
              <a:solidFill>
                <a:schemeClr val="tx2"/>
              </a:solidFill>
              <a:ea typeface="宋体" panose="02010600030101010101" pitchFamily="2" charset="-122"/>
            </a:endParaRPr>
          </a:p>
        </p:txBody>
      </p:sp>
      <p:sp>
        <p:nvSpPr>
          <p:cNvPr id="7" name="TextBox 3"/>
          <p:cNvSpPr txBox="1"/>
          <p:nvPr/>
        </p:nvSpPr>
        <p:spPr>
          <a:xfrm>
            <a:off x="1089660" y="2415131"/>
            <a:ext cx="10017760" cy="2041585"/>
          </a:xfrm>
          <a:prstGeom prst="rect">
            <a:avLst/>
          </a:prstGeom>
          <a:noFill/>
          <a:ln w="3175">
            <a:solidFill>
              <a:schemeClr val="accent1"/>
            </a:solidFill>
          </a:ln>
        </p:spPr>
        <p:txBody>
          <a:bodyPr wrap="square" rtlCol="0">
            <a:spAutoFit/>
          </a:bodyPr>
          <a:lstStyle/>
          <a:p>
            <a:pPr>
              <a:lnSpc>
                <a:spcPts val="3800"/>
              </a:lnSpc>
            </a:pPr>
            <a:r>
              <a:rPr lang="zh-CN" altLang="en-US" sz="2400" dirty="0">
                <a:solidFill>
                  <a:schemeClr val="tx2"/>
                </a:solidFill>
                <a:ea typeface="宋体" panose="02010600030101010101" pitchFamily="2" charset="-122"/>
              </a:rPr>
              <a:t> </a:t>
            </a:r>
            <a:r>
              <a:rPr lang="zh-CN" altLang="en-US" sz="2400" dirty="0" smtClean="0">
                <a:solidFill>
                  <a:schemeClr val="tx2"/>
                </a:solidFill>
                <a:ea typeface="宋体" panose="02010600030101010101" pitchFamily="2" charset="-122"/>
              </a:rPr>
              <a:t>   生产力</a:t>
            </a:r>
            <a:r>
              <a:rPr lang="zh-CN" altLang="en-US" sz="2400" dirty="0">
                <a:solidFill>
                  <a:schemeClr val="tx2"/>
                </a:solidFill>
                <a:ea typeface="宋体" panose="02010600030101010101" pitchFamily="2" charset="-122"/>
              </a:rPr>
              <a:t>是指人类征服和改造自然的客观物质力量，是人们在物质资料生产过程中与自然的关系。它的要素包括具有一定科学技术知识、生产经验和劳动技能的劳动者、同一定科学技术相结合的以生产工具为主的劳动资料及劳动对象。</a:t>
            </a:r>
            <a:endParaRPr lang="zh-CN" altLang="en-US" sz="2400" dirty="0">
              <a:solidFill>
                <a:schemeClr val="tx2"/>
              </a:solidFill>
              <a:ea typeface="宋体" panose="02010600030101010101" pitchFamily="2" charset="-122"/>
            </a:endParaRPr>
          </a:p>
        </p:txBody>
      </p:sp>
      <p:sp>
        <p:nvSpPr>
          <p:cNvPr id="11" name="TextBox 3"/>
          <p:cNvSpPr txBox="1"/>
          <p:nvPr/>
        </p:nvSpPr>
        <p:spPr>
          <a:xfrm>
            <a:off x="1089660" y="4474087"/>
            <a:ext cx="10017760" cy="1484381"/>
          </a:xfrm>
          <a:prstGeom prst="rect">
            <a:avLst/>
          </a:prstGeom>
          <a:noFill/>
          <a:ln w="3175">
            <a:solidFill>
              <a:schemeClr val="accent1"/>
            </a:solidFill>
          </a:ln>
        </p:spPr>
        <p:txBody>
          <a:bodyPr wrap="square" rtlCol="0">
            <a:spAutoFit/>
          </a:bodyPr>
          <a:lstStyle/>
          <a:p>
            <a:pPr>
              <a:lnSpc>
                <a:spcPts val="3800"/>
              </a:lnSpc>
            </a:pPr>
            <a:r>
              <a:rPr lang="zh-CN" altLang="en-US" sz="2400" dirty="0" smtClean="0">
                <a:solidFill>
                  <a:schemeClr val="tx2"/>
                </a:solidFill>
                <a:ea typeface="宋体" panose="02010600030101010101" pitchFamily="2" charset="-122"/>
              </a:rPr>
              <a:t>    生产力</a:t>
            </a:r>
            <a:r>
              <a:rPr lang="zh-CN" altLang="en-US" sz="2400" dirty="0">
                <a:solidFill>
                  <a:schemeClr val="tx2"/>
                </a:solidFill>
                <a:ea typeface="宋体" panose="02010600030101010101" pitchFamily="2" charset="-122"/>
              </a:rPr>
              <a:t>有先进和落后之分，生产力先进与否主要表现在以下几个方面：一是劳动者素质的</a:t>
            </a:r>
            <a:r>
              <a:rPr lang="zh-CN" altLang="en-US" sz="2400" dirty="0" smtClean="0">
                <a:solidFill>
                  <a:schemeClr val="tx2"/>
                </a:solidFill>
                <a:ea typeface="宋体" panose="02010600030101010101" pitchFamily="2" charset="-122"/>
              </a:rPr>
              <a:t>高低；二</a:t>
            </a:r>
            <a:r>
              <a:rPr lang="zh-CN" altLang="en-US" sz="2400" dirty="0">
                <a:solidFill>
                  <a:schemeClr val="tx2"/>
                </a:solidFill>
                <a:ea typeface="宋体" panose="02010600030101010101" pitchFamily="2" charset="-122"/>
              </a:rPr>
              <a:t>是生产工具的进步</a:t>
            </a:r>
            <a:r>
              <a:rPr lang="zh-CN" altLang="en-US" sz="2400" dirty="0" smtClean="0">
                <a:solidFill>
                  <a:schemeClr val="tx2"/>
                </a:solidFill>
                <a:ea typeface="宋体" panose="02010600030101010101" pitchFamily="2" charset="-122"/>
              </a:rPr>
              <a:t>状况；三</a:t>
            </a:r>
            <a:r>
              <a:rPr lang="zh-CN" altLang="en-US" sz="2400" dirty="0">
                <a:solidFill>
                  <a:schemeClr val="tx2"/>
                </a:solidFill>
                <a:ea typeface="宋体" panose="02010600030101010101" pitchFamily="2" charset="-122"/>
              </a:rPr>
              <a:t>是科学技术的发展进步及其在生产中的应用</a:t>
            </a:r>
            <a:r>
              <a:rPr lang="zh-CN" altLang="en-US" sz="2400" dirty="0" smtClean="0">
                <a:solidFill>
                  <a:schemeClr val="tx2"/>
                </a:solidFill>
                <a:ea typeface="宋体" panose="02010600030101010101" pitchFamily="2" charset="-122"/>
              </a:rPr>
              <a:t>状况；四</a:t>
            </a:r>
            <a:r>
              <a:rPr lang="zh-CN" altLang="en-US" sz="2400" dirty="0">
                <a:solidFill>
                  <a:schemeClr val="tx2"/>
                </a:solidFill>
                <a:ea typeface="宋体" panose="02010600030101010101" pitchFamily="2" charset="-122"/>
              </a:rPr>
              <a:t>是能否创造更高的劳动生产率。</a:t>
            </a:r>
            <a:endParaRPr lang="zh-CN" altLang="en-US" sz="2400" dirty="0">
              <a:solidFill>
                <a:schemeClr val="tx2"/>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1" grpId="0" animBg="1"/>
    </p:bldLst>
  </p:timing>
</p:sld>
</file>

<file path=ppt/tags/tag1.xml><?xml version="1.0" encoding="utf-8"?>
<p:tagLst xmlns:p="http://schemas.openxmlformats.org/presentationml/2006/main">
  <p:tag name="KSO_WM_DOC_GUID" val="{b332e8d2-a984-4be8-b1bf-ad97a0ae1307}"/>
</p:tagLst>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4743</Words>
  <Application>WPS 演示</Application>
  <PresentationFormat>宽屏</PresentationFormat>
  <Paragraphs>200</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微软雅黑</vt:lpstr>
      <vt:lpstr>楷体</vt:lpstr>
      <vt:lpstr>Arial Unicode MS</vt:lpstr>
      <vt:lpstr>Euphemia</vt:lpstr>
      <vt:lpstr>学术文献 16x9</vt:lpstr>
      <vt:lpstr>              毛泽东思想和 中国特色社会主义理论体系概论</vt:lpstr>
      <vt:lpstr>第三部分  中国人民富起来 专题七  披荆斩棘——拓宽中国特色社会主义新道路</vt:lpstr>
      <vt:lpstr>专题七  披荆斩棘——拓宽中国特色社会主义新道路</vt:lpstr>
      <vt:lpstr>1. “三个代表”重要思想的形成条件</vt:lpstr>
      <vt:lpstr>1. “三个代表”重要思想的形成条件</vt:lpstr>
      <vt:lpstr>1. “三个代表”重要思想的形成条件</vt:lpstr>
      <vt:lpstr>1. “三个代表”重要思想的形成条件</vt:lpstr>
      <vt:lpstr>2. “三个代表”重要思想的核心以及相互关系</vt:lpstr>
      <vt:lpstr>2. “三个代表”重要思想的核心以及相互关系</vt:lpstr>
      <vt:lpstr>2. “三个代表”重要思想的核心以及相互关系</vt:lpstr>
      <vt:lpstr>2. “三个代表”重要思想的核心以及相互关系</vt:lpstr>
      <vt:lpstr>2. “三个代表”重要思想的核心以及相互关系</vt:lpstr>
      <vt:lpstr>2. “三个代表”重要思想的核心以及相互关系</vt:lpstr>
      <vt:lpstr>2. “三个代表”重要思想的核心以及相互关系</vt:lpstr>
      <vt:lpstr>2. “三个代表”重要思想的核心以及相互关系</vt:lpstr>
      <vt:lpstr>2. “三个代表”重要思想的核心以及相互关系</vt:lpstr>
      <vt:lpstr>2. “三个代表”重要思想的核心以及相互关系</vt:lpstr>
      <vt:lpstr>3. “三个代表”重要思想的主要内容</vt:lpstr>
      <vt:lpstr>3. 1 发展是党执政兴国的第一要务</vt:lpstr>
      <vt:lpstr>3. 2 建立社会主义市场经济体制</vt:lpstr>
      <vt:lpstr>3. 2 建立社会主义市场经济体制</vt:lpstr>
      <vt:lpstr>3. 2 建立社会主义市场经济体制</vt:lpstr>
      <vt:lpstr>3. 2 建立社会主义市场经济体制</vt:lpstr>
      <vt:lpstr>3. 2 建立社会主义市场经济体制</vt:lpstr>
      <vt:lpstr>3. 2 建立社会主义市场经济体制</vt:lpstr>
      <vt:lpstr>3. 2 建立社会主义市场经济体制</vt:lpstr>
      <vt:lpstr>3. 3 全面建设小康社会</vt:lpstr>
      <vt:lpstr>3. 4 建设社会主义政治文明</vt:lpstr>
      <vt:lpstr>3. 5 推进党的建设新的伟大工程</vt:lpstr>
      <vt:lpstr>4. “三个代表”重要思想的历史地位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玉凌晴</cp:lastModifiedBy>
  <cp:revision>82</cp:revision>
  <dcterms:created xsi:type="dcterms:W3CDTF">2017-12-14T09:27:00Z</dcterms:created>
  <dcterms:modified xsi:type="dcterms:W3CDTF">2019-04-03T12:58:45Z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2052-11.1.0.8527</vt:lpwstr>
  </property>
</Properties>
</file>