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28"/>
  </p:handoutMasterIdLst>
  <p:sldIdLst>
    <p:sldId id="1079" r:id="rId3"/>
    <p:sldId id="490" r:id="rId5"/>
    <p:sldId id="1080" r:id="rId6"/>
    <p:sldId id="1086" r:id="rId7"/>
    <p:sldId id="1123" r:id="rId8"/>
    <p:sldId id="1081" r:id="rId9"/>
    <p:sldId id="1085" r:id="rId10"/>
    <p:sldId id="1134" r:id="rId11"/>
    <p:sldId id="1125" r:id="rId12"/>
    <p:sldId id="1127" r:id="rId13"/>
    <p:sldId id="1126" r:id="rId14"/>
    <p:sldId id="1124" r:id="rId15"/>
    <p:sldId id="1128" r:id="rId16"/>
    <p:sldId id="1135" r:id="rId17"/>
    <p:sldId id="1129" r:id="rId18"/>
    <p:sldId id="1130" r:id="rId19"/>
    <p:sldId id="1136" r:id="rId20"/>
    <p:sldId id="1137" r:id="rId21"/>
    <p:sldId id="1131" r:id="rId22"/>
    <p:sldId id="1133" r:id="rId23"/>
    <p:sldId id="1132" r:id="rId24"/>
    <p:sldId id="1088" r:id="rId25"/>
    <p:sldId id="1141" r:id="rId26"/>
    <p:sldId id="1140" r:id="rId27"/>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9" d="100"/>
          <a:sy n="69" d="100"/>
        </p:scale>
        <p:origin x="564" y="40"/>
      </p:cViewPr>
      <p:guideLst>
        <p:guide orient="horz" pos="2271"/>
        <p:guide pos="3830"/>
      </p:guideLst>
    </p:cSldViewPr>
  </p:slideViewPr>
  <p:notesTextViewPr>
    <p:cViewPr>
      <p:scale>
        <a:sx n="1" d="1"/>
        <a:sy n="1" d="1"/>
      </p:scale>
      <p:origin x="0" y="0"/>
    </p:cViewPr>
  </p:notesTextViewPr>
  <p:notesViewPr>
    <p:cSldViewPr snapToGrid="0">
      <p:cViewPr varScale="1">
        <p:scale>
          <a:sx n="99" d="100"/>
          <a:sy n="99" d="100"/>
        </p:scale>
        <p:origin x="3570" y="9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91C0301E-2321-4F52-B85E-5901506D265C}" type="datetime1">
              <a:rPr lang="zh-CN" altLang="en-US" smtClean="0">
                <a:latin typeface="微软雅黑" panose="020B0503020204020204" pitchFamily="34" charset="-122"/>
                <a:ea typeface="微软雅黑" panose="020B0503020204020204" pitchFamily="34" charset="-122"/>
              </a:rPr>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en-US" altLang="zh-CN" smtClean="0">
                <a:latin typeface="微软雅黑" panose="020B0503020204020204" pitchFamily="34" charset="-122"/>
                <a:ea typeface="微软雅黑" panose="020B0503020204020204" pitchFamily="34" charset="-122"/>
              </a:rPr>
            </a:fld>
            <a:endParaRPr lang="en-US" altLang="zh-CN" dirty="0">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atin typeface="微软雅黑" panose="020B0503020204020204" pitchFamily="34" charset="-122"/>
                <a:ea typeface="微软雅黑" panose="020B0503020204020204" pitchFamily="34" charset="-122"/>
              </a:defRPr>
            </a:lvl1pPr>
          </a:lstStyle>
          <a:p>
            <a:fld id="{229B22C3-6CB1-491B-AD00-E0837F23A3F3}" type="datetime1">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atin typeface="微软雅黑" panose="020B0503020204020204" pitchFamily="34" charset="-122"/>
                <a:ea typeface="微软雅黑" panose="020B0503020204020204" pitchFamily="34" charset="-122"/>
              </a:defRPr>
            </a:lvl1pPr>
          </a:lstStyle>
          <a:p>
            <a:fld id="{0A3C37BE-C303-496D-B5CD-85F2937540FC}" type="slidenum">
              <a:rPr lang="en-US" altLang="zh-CN" smtClean="0"/>
            </a:fld>
            <a:endParaRPr lang="en-US" altLang="zh-C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矩形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p>
        </p:txBody>
      </p:sp>
      <p:sp>
        <p:nvSpPr>
          <p:cNvPr id="8" name="矩形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p>
        </p:txBody>
      </p:sp>
      <p:sp>
        <p:nvSpPr>
          <p:cNvPr id="2" name="标题 1"/>
          <p:cNvSpPr>
            <a:spLocks noGrp="1"/>
          </p:cNvSpPr>
          <p:nvPr>
            <p:ph type="ctrTitle"/>
          </p:nvPr>
        </p:nvSpPr>
        <p:spPr>
          <a:xfrm>
            <a:off x="1104900" y="2292094"/>
            <a:ext cx="10096500" cy="2219691"/>
          </a:xfrm>
        </p:spPr>
        <p:txBody>
          <a:bodyPr rtlCol="0" anchor="ctr">
            <a:normAutofit/>
          </a:bodyPr>
          <a:lstStyle>
            <a:lvl1pPr algn="l" rtl="0">
              <a:defRPr sz="4400" cap="all" baseline="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104898" y="4511784"/>
            <a:ext cx="10096501"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defRPr/>
            </a:lvl1pPr>
          </a:lstStyle>
          <a:p>
            <a:fld id="{A7392AAC-879E-4B39-8824-AF6B730A809E}" type="datetime1">
              <a:rPr lang="zh-CN" altLang="en-US" smtClean="0"/>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fld>
            <a:endParaRPr lang="en-US" altLang="zh-CN" dirty="0"/>
          </a:p>
        </p:txBody>
      </p:sp>
      <p:pic>
        <p:nvPicPr>
          <p:cNvPr id="11" name="图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a:fillRect/>
          </a:stretch>
        </p:blipFill>
        <p:spPr>
          <a:xfrm>
            <a:off x="1324445" y="0"/>
            <a:ext cx="1747524" cy="229209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4654671" y="1600199"/>
            <a:ext cx="6430912" cy="4572001"/>
          </a:xfrm>
        </p:spPr>
        <p:txBody>
          <a:bodyPr tIns="1188720" rtlCol="0">
            <a:normAutofit/>
          </a:bodyPr>
          <a:lstStyle>
            <a:lvl1pPr marL="0" indent="0" algn="ctr" rtl="0">
              <a:buNone/>
              <a:defRPr sz="2000">
                <a:latin typeface="微软雅黑" panose="020B0503020204020204" pitchFamily="34" charset="-122"/>
                <a:ea typeface="微软雅黑" panose="020B0503020204020204" pitchFamily="34" charset="-122"/>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hasCustomPrompt="1"/>
          </p:nvPr>
        </p:nvSpPr>
        <p:spPr>
          <a:xfrm>
            <a:off x="1104900" y="1600200"/>
            <a:ext cx="3396996" cy="4572000"/>
          </a:xfrm>
        </p:spPr>
        <p:txBody>
          <a:bodyPr rtlCol="0">
            <a:normAutofit/>
          </a:bodyPr>
          <a:lstStyle>
            <a:lvl1pPr marL="0" indent="0" algn="l" rtl="0">
              <a:spcBef>
                <a:spcPts val="1200"/>
              </a:spcBef>
              <a:buNone/>
              <a:defRPr sz="18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endParaRPr lang="zh-CN" altLang="en-US" noProof="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7118C275-B304-48F5-8C4F-015CBCF4E7C1}" type="datetime1">
              <a:rPr lang="zh-CN" altLang="en-US" smtClean="0"/>
            </a:fld>
            <a:r>
              <a:rPr lang="zh-CN" altLang="en-US" dirty="0"/>
              <a:t>​</a:t>
            </a:r>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hasCustomPrompt="1"/>
          </p:nvPr>
        </p:nvSpPr>
        <p:spPr/>
        <p:txBody>
          <a:bodyPr vert="eaVert" rtlCol="0"/>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8791AA9-DDCB-4BA8-AD1D-963A3AA00622}" type="datetime1">
              <a:rPr lang="zh-CN" altLang="en-US" smtClean="0"/>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372600" y="365125"/>
            <a:ext cx="1714500" cy="5811838"/>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hasCustomPrompt="1"/>
          </p:nvPr>
        </p:nvSpPr>
        <p:spPr>
          <a:xfrm>
            <a:off x="1104900" y="365125"/>
            <a:ext cx="8098896" cy="5811838"/>
          </a:xfrm>
        </p:spPr>
        <p:txBody>
          <a:bodyPr vert="eaVert" rtlCol="0"/>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170426F-E661-472B-BE42-25E072CD46D9}" type="datetime1">
              <a:rPr lang="zh-CN" altLang="en-US" smtClean="0"/>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fld>
            <a:endParaRPr lang="en-US" altLang="zh-CN" dirty="0"/>
          </a:p>
        </p:txBody>
      </p:sp>
      <p:grpSp>
        <p:nvGrpSpPr>
          <p:cNvPr id="7" name="组 6"/>
          <p:cNvGrpSpPr/>
          <p:nvPr/>
        </p:nvGrpSpPr>
        <p:grpSpPr>
          <a:xfrm rot="5400000">
            <a:off x="6514047" y="3228843"/>
            <a:ext cx="5632704" cy="84403"/>
            <a:chOff x="1073150" y="1219201"/>
            <a:chExt cx="10058400" cy="63125"/>
          </a:xfrm>
        </p:grpSpPr>
        <p:cxnSp>
          <p:nvCxnSpPr>
            <p:cNvPr id="8" name="直接连接符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hasCustomPrompt="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9BA78444-6099-4C0A-A3A9-C6F3C5D7F289}" type="datetime1">
              <a:rPr lang="zh-CN" altLang="en-US" smtClean="0"/>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p:cSld name="包含图片的标题幻灯片">
    <p:spTree>
      <p:nvGrpSpPr>
        <p:cNvPr id="1" name=""/>
        <p:cNvGrpSpPr/>
        <p:nvPr/>
      </p:nvGrpSpPr>
      <p:grpSpPr>
        <a:xfrm>
          <a:off x="0" y="0"/>
          <a:ext cx="0" cy="0"/>
          <a:chOff x="0" y="0"/>
          <a:chExt cx="0" cy="0"/>
        </a:xfrm>
      </p:grpSpPr>
      <p:grpSp>
        <p:nvGrpSpPr>
          <p:cNvPr id="13" name="组 12"/>
          <p:cNvGrpSpPr/>
          <p:nvPr/>
        </p:nvGrpSpPr>
        <p:grpSpPr>
          <a:xfrm rot="10800000">
            <a:off x="0" y="5645510"/>
            <a:ext cx="12192000" cy="63125"/>
            <a:chOff x="507492" y="1501519"/>
            <a:chExt cx="8129016" cy="63125"/>
          </a:xfrm>
        </p:grpSpPr>
        <p:cxnSp>
          <p:nvCxnSpPr>
            <p:cNvPr id="17" name="直接连接符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组 13"/>
          <p:cNvGrpSpPr/>
          <p:nvPr/>
        </p:nvGrpSpPr>
        <p:grpSpPr>
          <a:xfrm>
            <a:off x="0" y="1143000"/>
            <a:ext cx="12192000" cy="63125"/>
            <a:chOff x="507492" y="1501519"/>
            <a:chExt cx="8129016" cy="63125"/>
          </a:xfrm>
        </p:grpSpPr>
        <p:cxnSp>
          <p:nvCxnSpPr>
            <p:cNvPr id="15" name="直接连接符​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8" name="矩形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1104900" y="2292094"/>
            <a:ext cx="5734050" cy="2219691"/>
          </a:xfrm>
        </p:spPr>
        <p:txBody>
          <a:bodyPr rtlCol="0" anchor="ctr">
            <a:normAutofit/>
          </a:bodyPr>
          <a:lstStyle>
            <a:lvl1pPr algn="l" rtl="0">
              <a:defRPr sz="4400" cap="all"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104900" y="4511784"/>
            <a:ext cx="5734050" cy="955565"/>
          </a:xfrm>
        </p:spPr>
        <p:txBody>
          <a:bodyPr rtlCol="0">
            <a:normAutofit/>
          </a:bodyPr>
          <a:lstStyle>
            <a:lvl1pPr marL="0" indent="0" algn="l" rtl="0">
              <a:spcBef>
                <a:spcPts val="0"/>
              </a:spcBef>
              <a:buNone/>
              <a:defRPr sz="1800">
                <a:latin typeface="微软雅黑" panose="020B0503020204020204" pitchFamily="34" charset="-122"/>
                <a:ea typeface="微软雅黑" panose="020B0503020204020204" pitchFamily="34" charset="-122"/>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pic>
        <p:nvPicPr>
          <p:cNvPr id="10" name="图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a:fillRect/>
          </a:stretch>
        </p:blipFill>
        <p:spPr>
          <a:xfrm>
            <a:off x="1325880" y="0"/>
            <a:ext cx="1747524" cy="2292094"/>
          </a:xfrm>
          <a:prstGeom prst="rect">
            <a:avLst/>
          </a:prstGeom>
        </p:spPr>
      </p:pic>
      <p:sp>
        <p:nvSpPr>
          <p:cNvPr id="11" name="图片占位符 10"/>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noProof="0"/>
              <a:t>单击图标添加图片</a:t>
            </a:r>
            <a:endParaRPr lang="zh-CN" altLang="en-US" noProof="0" dirty="0"/>
          </a:p>
        </p:txBody>
      </p:sp>
      <p:sp>
        <p:nvSpPr>
          <p:cNvPr id="19" name="说明文字"/>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rtl="0"/>
            <a:r>
              <a:rPr lang="zh-CN" altLang="en-US" sz="1200" b="1" i="1" noProof="0" dirty="0">
                <a:latin typeface="微软雅黑" panose="020B0503020204020204" pitchFamily="34" charset="-122"/>
                <a:ea typeface="微软雅黑" panose="020B0503020204020204" pitchFamily="34" charset="-122"/>
                <a:cs typeface="Arial" panose="020B0604020202020204" pitchFamily="34" charset="0"/>
              </a:rPr>
              <a:t>注意：</a:t>
            </a:r>
            <a:endParaRPr lang="zh-CN" altLang="en-US" sz="1200" b="1" i="1" noProof="0" dirty="0">
              <a:latin typeface="微软雅黑" panose="020B0503020204020204" pitchFamily="34" charset="-122"/>
              <a:ea typeface="微软雅黑" panose="020B0503020204020204" pitchFamily="34" charset="-122"/>
              <a:cs typeface="Arial" panose="020B0604020202020204" pitchFamily="34" charset="0"/>
            </a:endParaRPr>
          </a:p>
          <a:p>
            <a:pPr rtl="0"/>
            <a:r>
              <a:rPr lang="zh-CN" altLang="en-US" sz="1200" i="1" noProof="0" dirty="0">
                <a:latin typeface="微软雅黑" panose="020B0503020204020204" pitchFamily="34" charset="-122"/>
                <a:ea typeface="微软雅黑" panose="020B0503020204020204" pitchFamily="34" charset="-122"/>
                <a:cs typeface="Arial" panose="020B0604020202020204" pitchFamily="34" charset="0"/>
              </a:rPr>
              <a:t>若要更改此幻灯片上的图像，请选择该图片，并将其删除。然后单击占位符中的图片图标以插入自己的图像。</a:t>
            </a:r>
            <a:endParaRPr lang="zh-CN" altLang="en-US" sz="1200" i="1" noProof="0" dirty="0">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grpSp>
        <p:nvGrpSpPr>
          <p:cNvPr id="8" name="组 7"/>
          <p:cNvGrpSpPr/>
          <p:nvPr/>
        </p:nvGrpSpPr>
        <p:grpSpPr>
          <a:xfrm>
            <a:off x="0" y="1831975"/>
            <a:ext cx="12192000" cy="3194035"/>
            <a:chOff x="647402" y="2514600"/>
            <a:chExt cx="10838688" cy="3194035"/>
          </a:xfrm>
        </p:grpSpPr>
        <p:grpSp>
          <p:nvGrpSpPr>
            <p:cNvPr id="9" name="组 8"/>
            <p:cNvGrpSpPr/>
            <p:nvPr/>
          </p:nvGrpSpPr>
          <p:grpSpPr>
            <a:xfrm>
              <a:off x="647402" y="2514600"/>
              <a:ext cx="10838688" cy="63125"/>
              <a:chOff x="507492" y="1501519"/>
              <a:chExt cx="8129016" cy="63125"/>
            </a:xfrm>
          </p:grpSpPr>
          <p:cxnSp>
            <p:nvCxnSpPr>
              <p:cNvPr id="14" name="直接连接符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grpSp>
          <p:nvGrpSpPr>
            <p:cNvPr id="11" name="组 10"/>
            <p:cNvGrpSpPr/>
            <p:nvPr/>
          </p:nvGrpSpPr>
          <p:grpSpPr>
            <a:xfrm rot="10800000">
              <a:off x="647402" y="5645510"/>
              <a:ext cx="10838688" cy="63125"/>
              <a:chOff x="507492" y="1501519"/>
              <a:chExt cx="8129016" cy="63125"/>
            </a:xfrm>
          </p:grpSpPr>
          <p:cxnSp>
            <p:nvCxnSpPr>
              <p:cNvPr id="12" name="直接连接符​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236979" y="2498731"/>
            <a:ext cx="10071099" cy="1684150"/>
          </a:xfrm>
        </p:spPr>
        <p:txBody>
          <a:bodyPr rtlCol="0" anchor="ctr">
            <a:normAutofit/>
          </a:bodyPr>
          <a:lstStyle>
            <a:lvl1pPr algn="l" rtl="0">
              <a:defRPr sz="440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pic>
        <p:nvPicPr>
          <p:cNvPr id="7" name="图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080" cy="22834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sz="half" idx="1" hasCustomPrompt="1"/>
          </p:nvPr>
        </p:nvSpPr>
        <p:spPr>
          <a:xfrm>
            <a:off x="1104900" y="1600200"/>
            <a:ext cx="4914900"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vl9pPr algn="l" rtl="0">
              <a:defRPr/>
            </a:lvl9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4" name="内容占位符 3"/>
          <p:cNvSpPr>
            <a:spLocks noGrp="1"/>
          </p:cNvSpPr>
          <p:nvPr>
            <p:ph sz="half" idx="2" hasCustomPrompt="1"/>
          </p:nvPr>
        </p:nvSpPr>
        <p:spPr>
          <a:xfrm>
            <a:off x="6172200" y="1600200"/>
            <a:ext cx="4914900"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dirty="0"/>
              <a:t>​</a:t>
            </a:r>
            <a:fld id="{6017EB90-196C-4C15-BD31-13E0E0436C73}" type="datetime1">
              <a:rPr lang="zh-CN" altLang="en-US" dirty="0" smtClean="0"/>
            </a:fld>
            <a:r>
              <a:rPr lang="zh-CN" altLang="en-US" dirty="0"/>
              <a:t>​</a:t>
            </a:r>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hasCustomPrompt="1"/>
          </p:nvPr>
        </p:nvSpPr>
        <p:spPr>
          <a:xfrm>
            <a:off x="1104900" y="1600200"/>
            <a:ext cx="4919472"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endParaRPr lang="zh-CN" altLang="en-US" noProof="0"/>
          </a:p>
        </p:txBody>
      </p:sp>
      <p:sp>
        <p:nvSpPr>
          <p:cNvPr id="4" name="内容占位符 3"/>
          <p:cNvSpPr>
            <a:spLocks noGrp="1"/>
          </p:cNvSpPr>
          <p:nvPr>
            <p:ph sz="half" idx="2" hasCustomPrompt="1"/>
          </p:nvPr>
        </p:nvSpPr>
        <p:spPr>
          <a:xfrm>
            <a:off x="1104900" y="2424112"/>
            <a:ext cx="4919472"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5" name="文本占位符 4"/>
          <p:cNvSpPr>
            <a:spLocks noGrp="1"/>
          </p:cNvSpPr>
          <p:nvPr>
            <p:ph type="body" sz="quarter" idx="3" hasCustomPrompt="1"/>
          </p:nvPr>
        </p:nvSpPr>
        <p:spPr>
          <a:xfrm>
            <a:off x="6166110" y="1600200"/>
            <a:ext cx="4919472"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endParaRPr lang="zh-CN" altLang="en-US" noProof="0"/>
          </a:p>
        </p:txBody>
      </p:sp>
      <p:sp>
        <p:nvSpPr>
          <p:cNvPr id="6" name="内容占位符 5"/>
          <p:cNvSpPr>
            <a:spLocks noGrp="1"/>
          </p:cNvSpPr>
          <p:nvPr>
            <p:ph sz="quarter" idx="4" hasCustomPrompt="1"/>
          </p:nvPr>
        </p:nvSpPr>
        <p:spPr>
          <a:xfrm>
            <a:off x="6166110" y="2424112"/>
            <a:ext cx="4919472"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2EC0F41-B48F-4298-A7F6-618EB9D22195}" type="datetime1">
              <a:rPr lang="zh-CN" altLang="en-US" smtClean="0"/>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9" name="灯片编号占位符 8"/>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fld id="{7DB2D836-56E8-4B15-857C-14B1A5B3B67B}" type="datetime1">
              <a:rPr lang="zh-CN" altLang="en-US" smtClean="0"/>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lvl1pPr algn="r">
              <a:defRPr/>
            </a:lvl1pPr>
          </a:lstStyle>
          <a:p>
            <a:fld id="{0FF54DE5-C571-48E8-A5BC-B369434E2F44}"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038D929F-7D8C-4CC3-8AC7-BB9B8FE2DEBF}" type="datetime1">
              <a:rPr lang="zh-CN" altLang="en-US" smtClean="0"/>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lvl1pPr algn="r">
              <a:defRPr/>
            </a:lvl1pPr>
          </a:lstStyle>
          <a:p>
            <a:fld id="{0FF54DE5-C571-48E8-A5BC-B369434E2F44}"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vl1pPr>
          </a:lstStyle>
          <a:p>
            <a:pPr rtl="0"/>
            <a:r>
              <a:rPr lang="zh-CN" altLang="en-US" noProof="0"/>
              <a:t>单击此处编辑母版标题样式</a:t>
            </a:r>
            <a:endParaRPr lang="zh-CN" altLang="en-US" noProof="0" dirty="0"/>
          </a:p>
        </p:txBody>
      </p:sp>
      <p:sp>
        <p:nvSpPr>
          <p:cNvPr id="3" name="内容占位符 2"/>
          <p:cNvSpPr>
            <a:spLocks noGrp="1"/>
          </p:cNvSpPr>
          <p:nvPr>
            <p:ph idx="1" hasCustomPrompt="1"/>
          </p:nvPr>
        </p:nvSpPr>
        <p:spPr>
          <a:xfrm>
            <a:off x="5641848" y="1600199"/>
            <a:ext cx="5445252"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4" name="文本占位符 3"/>
          <p:cNvSpPr>
            <a:spLocks noGrp="1"/>
          </p:cNvSpPr>
          <p:nvPr>
            <p:ph type="body" sz="half" idx="2" hasCustomPrompt="1"/>
          </p:nvPr>
        </p:nvSpPr>
        <p:spPr>
          <a:xfrm>
            <a:off x="1104900" y="1600200"/>
            <a:ext cx="4384548"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endParaRPr lang="zh-CN" altLang="en-US" noProof="0"/>
          </a:p>
        </p:txBody>
      </p:sp>
      <p:sp>
        <p:nvSpPr>
          <p:cNvPr id="5" name="日期占位符 4"/>
          <p:cNvSpPr>
            <a:spLocks noGrp="1"/>
          </p:cNvSpPr>
          <p:nvPr>
            <p:ph type="dt" sz="half" idx="10"/>
          </p:nvPr>
        </p:nvSpPr>
        <p:spPr/>
        <p:txBody>
          <a:bodyPr rtlCol="0"/>
          <a:lstStyle>
            <a:lvl1pPr>
              <a:defRPr/>
            </a:lvl1pPr>
          </a:lstStyle>
          <a:p>
            <a:fld id="{F7892ACC-8BC8-4C9E-9D2B-0669DA5038B6}" type="datetime1">
              <a:rPr lang="zh-CN" altLang="en-US" smtClean="0"/>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lvl1pPr algn="r">
              <a:defRPr/>
            </a:lvl1pPr>
          </a:lstStyle>
          <a:p>
            <a:fld id="{0FF54DE5-C571-48E8-A5BC-B369434E2F44}"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a:p>
            <a:pPr lvl="5" rtl="0"/>
            <a:r>
              <a:rPr lang="zh-CN" altLang="en-US" noProof="0" dirty="0"/>
              <a:t>第六级</a:t>
            </a:r>
            <a:endParaRPr lang="zh-CN" altLang="en-US" noProof="0" dirty="0"/>
          </a:p>
          <a:p>
            <a:pPr lvl="6" rtl="0"/>
            <a:r>
              <a:rPr lang="zh-CN" altLang="en-US" noProof="0" dirty="0"/>
              <a:t>第七级</a:t>
            </a:r>
            <a:endParaRPr lang="zh-CN" altLang="en-US" noProof="0" dirty="0"/>
          </a:p>
          <a:p>
            <a:pPr lvl="7" rtl="0"/>
            <a:r>
              <a:rPr lang="zh-CN" altLang="en-US" noProof="0" dirty="0"/>
              <a:t>第八级</a:t>
            </a:r>
            <a:endParaRPr lang="zh-CN" altLang="en-US" noProof="0" dirty="0"/>
          </a:p>
          <a:p>
            <a:pPr lvl="8" rtl="0"/>
            <a:r>
              <a:rPr lang="zh-CN" altLang="en-US" noProof="0" dirty="0"/>
              <a:t>第九级</a:t>
            </a:r>
            <a:endParaRPr lang="zh-CN" altLang="en-US" noProof="0" dirty="0"/>
          </a:p>
        </p:txBody>
      </p:sp>
      <p:sp>
        <p:nvSpPr>
          <p:cNvPr id="4" name="日期占位符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r>
              <a:rPr lang="zh-CN" altLang="en-US" dirty="0"/>
              <a:t>​</a:t>
            </a:r>
            <a:fld id="{660B6A15-7713-4A08-BBFD-F297CCC2B976}" type="datetime1">
              <a:rPr lang="zh-CN" altLang="en-US" dirty="0" smtClean="0"/>
            </a:fld>
            <a:r>
              <a:rPr lang="zh-CN" altLang="en-US" dirty="0"/>
              <a:t>​</a:t>
            </a:r>
            <a:endParaRPr lang="zh-CN" altLang="en-US" dirty="0"/>
          </a:p>
        </p:txBody>
      </p:sp>
      <p:sp>
        <p:nvSpPr>
          <p:cNvPr id="5" name="页脚占位符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pPr algn="r"/>
            <a:fld id="{0FF54DE5-C571-48E8-A5BC-B369434E2F44}" type="slidenum">
              <a:rPr lang="en-US" altLang="zh-CN" noProof="0" smtClean="0"/>
            </a:fld>
            <a:endParaRPr lang="zh-CN" altLang="en-US" noProof="0" dirty="0"/>
          </a:p>
        </p:txBody>
      </p:sp>
      <p:grpSp>
        <p:nvGrpSpPr>
          <p:cNvPr id="15" name="组 14"/>
          <p:cNvGrpSpPr/>
          <p:nvPr/>
        </p:nvGrpSpPr>
        <p:grpSpPr>
          <a:xfrm>
            <a:off x="1103376" y="1219201"/>
            <a:ext cx="9985248" cy="84403"/>
            <a:chOff x="1073150" y="1219201"/>
            <a:chExt cx="10058400" cy="63125"/>
          </a:xfrm>
        </p:grpSpPr>
        <p:cxnSp>
          <p:nvCxnSpPr>
            <p:cNvPr id="13" name="直接连接符​​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7.jpeg"/><Relationship Id="rId1" Type="http://schemas.openxmlformats.org/officeDocument/2006/relationships/image" Target="../media/image16.jpe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openxmlformats.org/officeDocument/2006/relationships/image" Target="../media/image22.jpeg"/><Relationship Id="rId4" Type="http://schemas.openxmlformats.org/officeDocument/2006/relationships/image" Target="../media/image21.jpeg"/><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image" Target="../media/image1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4.jpeg"/><Relationship Id="rId1" Type="http://schemas.openxmlformats.org/officeDocument/2006/relationships/image" Target="../media/image23.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6.jpeg"/><Relationship Id="rId1" Type="http://schemas.openxmlformats.org/officeDocument/2006/relationships/image" Target="../media/image25.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7.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9.jpeg"/><Relationship Id="rId1" Type="http://schemas.openxmlformats.org/officeDocument/2006/relationships/image" Target="../media/image2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1.jpeg"/><Relationship Id="rId1" Type="http://schemas.openxmlformats.org/officeDocument/2006/relationships/image" Target="../media/image30.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3.jpeg"/><Relationship Id="rId1" Type="http://schemas.openxmlformats.org/officeDocument/2006/relationships/image" Target="../media/image32.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9.jpe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1.jpeg"/><Relationship Id="rId1" Type="http://schemas.openxmlformats.org/officeDocument/2006/relationships/image" Target="../media/image10.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312420" y="1926590"/>
            <a:ext cx="6465570" cy="2219960"/>
          </a:xfrm>
        </p:spPr>
        <p:txBody>
          <a:bodyPr rtlCol="0" anchor="ctr"/>
          <a:lstStyle/>
          <a:p>
            <a:pPr rtl="0">
              <a:lnSpc>
                <a:spcPct val="110000"/>
              </a:lnSpc>
            </a:pPr>
            <a:r>
              <a:rPr lang="en-US" altLang="zh-CN" sz="3600" dirty="0"/>
              <a:t>              </a:t>
            </a:r>
            <a:r>
              <a:rPr lang="zh-CN" altLang="en-US" sz="3600" b="1" dirty="0"/>
              <a:t>毛泽东思想和</a:t>
            </a:r>
            <a:br>
              <a:rPr lang="zh-CN" altLang="en-US" sz="3600" b="1" dirty="0"/>
            </a:br>
            <a:r>
              <a:rPr lang="zh-CN" altLang="en-US" sz="3600" b="1" dirty="0"/>
              <a:t>中国特色社会主义理论体系概论</a:t>
            </a:r>
            <a:endParaRPr lang="zh-CN" altLang="en-US" sz="3600" b="1" dirty="0">
              <a:latin typeface="微软雅黑" panose="020B0503020204020204" pitchFamily="34" charset="-122"/>
              <a:ea typeface="微软雅黑" panose="020B0503020204020204" pitchFamily="34" charset="-122"/>
            </a:endParaRPr>
          </a:p>
        </p:txBody>
      </p:sp>
      <p:sp>
        <p:nvSpPr>
          <p:cNvPr id="7" name="副标题 6"/>
          <p:cNvSpPr>
            <a:spLocks noGrp="1"/>
          </p:cNvSpPr>
          <p:nvPr>
            <p:ph type="subTitle" idx="1"/>
          </p:nvPr>
        </p:nvSpPr>
        <p:spPr>
          <a:xfrm>
            <a:off x="1500505" y="4404995"/>
            <a:ext cx="4697095" cy="529590"/>
          </a:xfrm>
        </p:spPr>
        <p:txBody>
          <a:bodyPr rtlCol="0">
            <a:normAutofit lnSpcReduction="10000"/>
          </a:bodyPr>
          <a:lstStyle/>
          <a:p>
            <a:pPr rtl="0"/>
            <a:r>
              <a:rPr lang="zh-CN" altLang="en-US" dirty="0">
                <a:latin typeface="微软雅黑" panose="020B0503020204020204" pitchFamily="34" charset="-122"/>
                <a:ea typeface="微软雅黑" panose="020B0503020204020204" pitchFamily="34" charset="-122"/>
              </a:rPr>
              <a:t>      </a:t>
            </a:r>
            <a:r>
              <a:rPr lang="zh-CN" altLang="en-US" sz="3200" b="1" dirty="0">
                <a:latin typeface="楷体" panose="02010609060101010101" charset="-122"/>
                <a:ea typeface="楷体" panose="02010609060101010101" charset="-122"/>
              </a:rPr>
              <a:t>任课老师：</a:t>
            </a:r>
            <a:r>
              <a:rPr lang="zh-CN" altLang="en-US" sz="3200" b="1" dirty="0" smtClean="0">
                <a:latin typeface="楷体" panose="02010609060101010101" charset="-122"/>
                <a:ea typeface="楷体" panose="02010609060101010101" charset="-122"/>
              </a:rPr>
              <a:t>赵茜 副教授</a:t>
            </a:r>
            <a:endParaRPr lang="zh-CN" altLang="en-US" sz="3200" b="1" dirty="0">
              <a:latin typeface="楷体" panose="02010609060101010101" charset="-122"/>
              <a:ea typeface="楷体" panose="02010609060101010101" charset="-122"/>
            </a:endParaRPr>
          </a:p>
        </p:txBody>
      </p:sp>
      <p:pic>
        <p:nvPicPr>
          <p:cNvPr id="4" name="图片占位符 3" descr="桌上一本打开的书，书架在背景中模糊显示" title="示例图片"/>
          <p:cNvPicPr>
            <a:picLocks noGrp="1" noChangeAspect="1"/>
          </p:cNvPicPr>
          <p:nvPr>
            <p:ph type="pic" sz="quarter" idx="13"/>
          </p:nvPr>
        </p:nvPicPr>
        <p:blipFill>
          <a:blip r:embed="rId1" cstate="print">
            <a:extLst>
              <a:ext uri="{28A0092B-C50C-407E-A947-70E740481C1C}">
                <a14:useLocalDpi xmlns:a14="http://schemas.microsoft.com/office/drawing/2010/main" val="0"/>
              </a:ext>
            </a:extLst>
          </a:blip>
          <a:srcRect l="8890" r="8890"/>
          <a:stretch>
            <a:fillRect/>
          </a:stretch>
        </p:blipFill>
        <p:spPr>
          <a:xfrm>
            <a:off x="7102475" y="1310640"/>
            <a:ext cx="5089525" cy="4208780"/>
          </a:xfr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1305493" y="1320511"/>
            <a:ext cx="9524885" cy="2009775"/>
          </a:xfrm>
          <a:prstGeom prst="rect">
            <a:avLst/>
          </a:prstGeom>
          <a:noFill/>
        </p:spPr>
        <p:txBody>
          <a:bodyPr wrap="square" rtlCol="0">
            <a:spAutoFit/>
          </a:bodyPr>
          <a:lstStyle/>
          <a:p>
            <a:pPr>
              <a:lnSpc>
                <a:spcPct val="130000"/>
              </a:lnSpc>
            </a:pPr>
            <a:r>
              <a:rPr lang="zh-CN" altLang="en-US" sz="2400" dirty="0" smtClean="0">
                <a:solidFill>
                  <a:schemeClr val="tx2"/>
                </a:solidFill>
              </a:rPr>
              <a:t>    《只有一个地球》</a:t>
            </a:r>
            <a:r>
              <a:rPr lang="zh-CN" altLang="en-US" sz="2400" dirty="0">
                <a:solidFill>
                  <a:schemeClr val="tx2"/>
                </a:solidFill>
              </a:rPr>
              <a:t>从整个地球的发展前景出发，从社会、经济和政治的不同角度评述经济发展和环境污染对不同国家产生的影响，呼吁各国人民重视维护人类赖以生存的地球。该书已经译成多种文字出版，对于推动各国环境保护工作有广泛影响。</a:t>
            </a:r>
            <a:endParaRPr sz="2800" dirty="0">
              <a:solidFill>
                <a:schemeClr val="tx2"/>
              </a:solidFill>
              <a:ea typeface="宋体" panose="02010600030101010101" pitchFamily="2" charset="-122"/>
            </a:endParaRPr>
          </a:p>
        </p:txBody>
      </p:sp>
      <p:sp>
        <p:nvSpPr>
          <p:cNvPr id="4" name="标题 3"/>
          <p:cNvSpPr>
            <a:spLocks noGrp="1"/>
          </p:cNvSpPr>
          <p:nvPr>
            <p:ph type="title"/>
          </p:nvPr>
        </p:nvSpPr>
        <p:spPr>
          <a:xfrm>
            <a:off x="1089660" y="76200"/>
            <a:ext cx="9980682" cy="1096962"/>
          </a:xfrm>
        </p:spPr>
        <p:txBody>
          <a:bodyPr/>
          <a:lstStyle/>
          <a:p>
            <a:r>
              <a:rPr lang="en-US" altLang="zh-CN" dirty="0" smtClean="0"/>
              <a:t>2. </a:t>
            </a:r>
            <a:r>
              <a:rPr lang="zh-CN" altLang="en-US" dirty="0" smtClean="0"/>
              <a:t>生态文明和可持续发展观</a:t>
            </a:r>
            <a:endParaRPr lang="zh-CN" altLang="en-US" dirty="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14080" y="3392434"/>
            <a:ext cx="2546350" cy="2965450"/>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2743" y="3367034"/>
            <a:ext cx="2679700" cy="2990850"/>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6344" y="3392434"/>
            <a:ext cx="2266950" cy="31940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3159232" y="2481684"/>
            <a:ext cx="5745018" cy="2009775"/>
          </a:xfrm>
          <a:prstGeom prst="rect">
            <a:avLst/>
          </a:prstGeom>
          <a:noFill/>
        </p:spPr>
        <p:txBody>
          <a:bodyPr wrap="square" rtlCol="0">
            <a:spAutoFit/>
          </a:bodyPr>
          <a:lstStyle/>
          <a:p>
            <a:pPr>
              <a:lnSpc>
                <a:spcPct val="130000"/>
              </a:lnSpc>
            </a:pPr>
            <a:r>
              <a:rPr lang="zh-CN" altLang="en-US" sz="2400" dirty="0" smtClean="0">
                <a:solidFill>
                  <a:schemeClr val="tx2"/>
                </a:solidFill>
              </a:rPr>
              <a:t>    </a:t>
            </a:r>
            <a:r>
              <a:rPr lang="zh-CN" altLang="en-US" sz="2400" dirty="0" smtClean="0">
                <a:solidFill>
                  <a:schemeClr val="tx2"/>
                </a:solidFill>
                <a:sym typeface="+mn-ea"/>
              </a:rPr>
              <a:t>《增长的极限》</a:t>
            </a:r>
            <a:r>
              <a:rPr lang="zh-CN" altLang="en-US" sz="2400" dirty="0">
                <a:solidFill>
                  <a:schemeClr val="tx2"/>
                </a:solidFill>
              </a:rPr>
              <a:t>是环境保护运动的先驱组织罗马俱乐部给世界的第一个报告，给人类社会的传统发展模式敲响了第一声警钟，从而掀起了世界性的环境保护热潮。</a:t>
            </a:r>
            <a:endParaRPr sz="2800" dirty="0">
              <a:solidFill>
                <a:schemeClr val="tx2"/>
              </a:solidFill>
              <a:ea typeface="宋体" panose="02010600030101010101" pitchFamily="2" charset="-122"/>
            </a:endParaRPr>
          </a:p>
        </p:txBody>
      </p:sp>
      <p:sp>
        <p:nvSpPr>
          <p:cNvPr id="4" name="标题 3"/>
          <p:cNvSpPr>
            <a:spLocks noGrp="1"/>
          </p:cNvSpPr>
          <p:nvPr>
            <p:ph type="title"/>
          </p:nvPr>
        </p:nvSpPr>
        <p:spPr>
          <a:xfrm>
            <a:off x="1089660" y="76200"/>
            <a:ext cx="9980682" cy="1096962"/>
          </a:xfrm>
        </p:spPr>
        <p:txBody>
          <a:bodyPr/>
          <a:lstStyle/>
          <a:p>
            <a:r>
              <a:rPr lang="en-US" altLang="zh-CN" dirty="0" smtClean="0"/>
              <a:t>2. </a:t>
            </a:r>
            <a:r>
              <a:rPr lang="zh-CN" altLang="en-US" dirty="0" smtClean="0"/>
              <a:t>生态文明和可持续发展观</a:t>
            </a:r>
            <a:endParaRPr lang="zh-CN" altLang="en-US" dirty="0"/>
          </a:p>
        </p:txBody>
      </p:sp>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7728" t="3902" r="4669" b="2296"/>
          <a:stretch>
            <a:fillRect/>
          </a:stretch>
        </p:blipFill>
        <p:spPr>
          <a:xfrm>
            <a:off x="849744" y="1950260"/>
            <a:ext cx="2253674" cy="3075709"/>
          </a:xfrm>
          <a:prstGeom prst="rect">
            <a:avLst/>
          </a:prstGeom>
        </p:spPr>
      </p:pic>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7952" t="1539" r="6397" b="3426"/>
          <a:stretch>
            <a:fillRect/>
          </a:stretch>
        </p:blipFill>
        <p:spPr>
          <a:xfrm>
            <a:off x="9125528" y="1950260"/>
            <a:ext cx="2225964" cy="311265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2. </a:t>
            </a:r>
            <a:r>
              <a:rPr lang="zh-CN" altLang="en-US" dirty="0" smtClean="0"/>
              <a:t>生态文明和可持续发展观</a:t>
            </a:r>
            <a:endParaRPr lang="zh-CN" altLang="en-US" dirty="0"/>
          </a:p>
        </p:txBody>
      </p:sp>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4105" t="3672" r="4593"/>
          <a:stretch>
            <a:fillRect/>
          </a:stretch>
        </p:blipFill>
        <p:spPr>
          <a:xfrm>
            <a:off x="895926" y="1385453"/>
            <a:ext cx="2253673" cy="3058391"/>
          </a:xfrm>
          <a:prstGeom prst="rect">
            <a:avLst/>
          </a:prstGeom>
        </p:spPr>
      </p:pic>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7557" t="3174" r="4934"/>
          <a:stretch>
            <a:fillRect/>
          </a:stretch>
        </p:blipFill>
        <p:spPr>
          <a:xfrm>
            <a:off x="5174670" y="1385453"/>
            <a:ext cx="2050473" cy="3055792"/>
          </a:xfrm>
          <a:prstGeom prst="rect">
            <a:avLst/>
          </a:prstGeom>
        </p:spPr>
      </p:pic>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l="6886" t="5684" r="5528"/>
          <a:stretch>
            <a:fillRect/>
          </a:stretch>
        </p:blipFill>
        <p:spPr>
          <a:xfrm>
            <a:off x="3149599" y="2807854"/>
            <a:ext cx="2068945" cy="3012497"/>
          </a:xfrm>
          <a:prstGeom prst="rect">
            <a:avLst/>
          </a:prstGeom>
        </p:spPr>
      </p:pic>
      <p:pic>
        <p:nvPicPr>
          <p:cNvPr id="7" name="图片 6"/>
          <p:cNvPicPr>
            <a:picLocks noChangeAspect="1"/>
          </p:cNvPicPr>
          <p:nvPr/>
        </p:nvPicPr>
        <p:blipFill rotWithShape="1">
          <a:blip r:embed="rId4">
            <a:extLst>
              <a:ext uri="{28A0092B-C50C-407E-A947-70E740481C1C}">
                <a14:useLocalDpi xmlns:a14="http://schemas.microsoft.com/office/drawing/2010/main" val="0"/>
              </a:ext>
            </a:extLst>
          </a:blip>
          <a:srcRect l="10512" t="4724" r="6648"/>
          <a:stretch>
            <a:fillRect/>
          </a:stretch>
        </p:blipFill>
        <p:spPr>
          <a:xfrm>
            <a:off x="7225143" y="2807854"/>
            <a:ext cx="1967345" cy="3073400"/>
          </a:xfrm>
          <a:prstGeom prst="rect">
            <a:avLst/>
          </a:prstGeom>
        </p:spPr>
      </p:pic>
      <p:pic>
        <p:nvPicPr>
          <p:cNvPr id="8" name="图片 7"/>
          <p:cNvPicPr>
            <a:picLocks noChangeAspect="1"/>
          </p:cNvPicPr>
          <p:nvPr/>
        </p:nvPicPr>
        <p:blipFill rotWithShape="1">
          <a:blip r:embed="rId5">
            <a:extLst>
              <a:ext uri="{28A0092B-C50C-407E-A947-70E740481C1C}">
                <a14:useLocalDpi xmlns:a14="http://schemas.microsoft.com/office/drawing/2010/main" val="0"/>
              </a:ext>
            </a:extLst>
          </a:blip>
          <a:srcRect l="8901" t="3425" r="8544"/>
          <a:stretch>
            <a:fillRect/>
          </a:stretch>
        </p:blipFill>
        <p:spPr>
          <a:xfrm>
            <a:off x="9192488" y="1385453"/>
            <a:ext cx="2133600" cy="309691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1376217" y="1405347"/>
            <a:ext cx="9631497" cy="652486"/>
          </a:xfrm>
          <a:prstGeom prst="rect">
            <a:avLst/>
          </a:prstGeom>
          <a:noFill/>
        </p:spPr>
        <p:txBody>
          <a:bodyPr wrap="square" rtlCol="0">
            <a:spAutoFit/>
          </a:bodyPr>
          <a:lstStyle/>
          <a:p>
            <a:pPr>
              <a:lnSpc>
                <a:spcPct val="130000"/>
              </a:lnSpc>
            </a:pPr>
            <a:r>
              <a:rPr lang="zh-CN" altLang="en-US" sz="2800" dirty="0">
                <a:solidFill>
                  <a:schemeClr val="tx2"/>
                </a:solidFill>
              </a:rPr>
              <a:t>可持续发展观的基本观点，可以归纳为以下几点：</a:t>
            </a:r>
            <a:endParaRPr sz="2800" dirty="0">
              <a:solidFill>
                <a:schemeClr val="tx2"/>
              </a:solidFill>
              <a:ea typeface="宋体" panose="02010600030101010101" pitchFamily="2" charset="-122"/>
            </a:endParaRPr>
          </a:p>
        </p:txBody>
      </p:sp>
      <p:sp>
        <p:nvSpPr>
          <p:cNvPr id="4" name="标题 3"/>
          <p:cNvSpPr>
            <a:spLocks noGrp="1"/>
          </p:cNvSpPr>
          <p:nvPr>
            <p:ph type="title"/>
          </p:nvPr>
        </p:nvSpPr>
        <p:spPr>
          <a:xfrm>
            <a:off x="1089660" y="76200"/>
            <a:ext cx="9980682" cy="1096962"/>
          </a:xfrm>
        </p:spPr>
        <p:txBody>
          <a:bodyPr/>
          <a:lstStyle/>
          <a:p>
            <a:r>
              <a:rPr lang="en-US" altLang="zh-CN" dirty="0" smtClean="0"/>
              <a:t>2. </a:t>
            </a:r>
            <a:r>
              <a:rPr lang="zh-CN" altLang="en-US" dirty="0" smtClean="0"/>
              <a:t>生态文明和可持续发展观</a:t>
            </a:r>
            <a:endParaRPr lang="zh-CN" altLang="en-US" dirty="0"/>
          </a:p>
        </p:txBody>
      </p:sp>
      <p:sp>
        <p:nvSpPr>
          <p:cNvPr id="8" name="TextBox 3"/>
          <p:cNvSpPr txBox="1"/>
          <p:nvPr/>
        </p:nvSpPr>
        <p:spPr>
          <a:xfrm>
            <a:off x="1376217" y="2074401"/>
            <a:ext cx="9756747" cy="1212640"/>
          </a:xfrm>
          <a:prstGeom prst="rect">
            <a:avLst/>
          </a:prstGeom>
          <a:noFill/>
        </p:spPr>
        <p:txBody>
          <a:bodyPr wrap="square" rtlCol="0">
            <a:spAutoFit/>
          </a:bodyPr>
          <a:lstStyle/>
          <a:p>
            <a:pPr>
              <a:lnSpc>
                <a:spcPct val="130000"/>
              </a:lnSpc>
            </a:pPr>
            <a:r>
              <a:rPr lang="zh-CN" altLang="en-US" sz="2800" dirty="0">
                <a:solidFill>
                  <a:schemeClr val="tx2"/>
                </a:solidFill>
              </a:rPr>
              <a:t>第一，发展是可持续发展观的核心，可持续发展并不抽象地排斥任何形式的发展。</a:t>
            </a:r>
            <a:endParaRPr sz="2800" dirty="0">
              <a:solidFill>
                <a:schemeClr val="tx2"/>
              </a:solidFill>
              <a:ea typeface="宋体" panose="02010600030101010101" pitchFamily="2" charset="-122"/>
            </a:endParaRPr>
          </a:p>
        </p:txBody>
      </p:sp>
      <p:sp>
        <p:nvSpPr>
          <p:cNvPr id="9" name="TextBox 3"/>
          <p:cNvSpPr txBox="1"/>
          <p:nvPr/>
        </p:nvSpPr>
        <p:spPr>
          <a:xfrm>
            <a:off x="1376218" y="3303609"/>
            <a:ext cx="9300950" cy="1212640"/>
          </a:xfrm>
          <a:prstGeom prst="rect">
            <a:avLst/>
          </a:prstGeom>
          <a:noFill/>
        </p:spPr>
        <p:txBody>
          <a:bodyPr wrap="square" rtlCol="0">
            <a:spAutoFit/>
          </a:bodyPr>
          <a:lstStyle/>
          <a:p>
            <a:pPr>
              <a:lnSpc>
                <a:spcPct val="130000"/>
              </a:lnSpc>
            </a:pPr>
            <a:r>
              <a:rPr lang="zh-CN" altLang="en-US" sz="2800" dirty="0">
                <a:solidFill>
                  <a:schemeClr val="tx2"/>
                </a:solidFill>
              </a:rPr>
              <a:t>第二，可持续发展并不主张任何形式的发展，特别反对那种不知节制、不能持续的发展方式。</a:t>
            </a:r>
            <a:endParaRPr sz="28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2. </a:t>
            </a:r>
            <a:r>
              <a:rPr lang="zh-CN" altLang="en-US" dirty="0" smtClean="0"/>
              <a:t>生态文明和可持续发展观</a:t>
            </a:r>
            <a:endParaRPr lang="zh-CN" altLang="en-US"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21213" y="2290017"/>
            <a:ext cx="2611004" cy="3420987"/>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657" y="2670602"/>
            <a:ext cx="4025034" cy="2659818"/>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1457151" y="1474032"/>
            <a:ext cx="9524885" cy="984500"/>
          </a:xfrm>
          <a:prstGeom prst="rect">
            <a:avLst/>
          </a:prstGeom>
          <a:noFill/>
        </p:spPr>
        <p:txBody>
          <a:bodyPr wrap="square" rtlCol="0">
            <a:spAutoFit/>
          </a:bodyPr>
          <a:lstStyle/>
          <a:p>
            <a:pPr>
              <a:lnSpc>
                <a:spcPct val="130000"/>
              </a:lnSpc>
            </a:pPr>
            <a:r>
              <a:rPr lang="zh-CN" altLang="en-US" sz="2400" dirty="0">
                <a:solidFill>
                  <a:schemeClr val="tx2"/>
                </a:solidFill>
              </a:rPr>
              <a:t>第三，发展应该是人与自然、环境、资源、生态之间相互协调的可持续发展，而不是人类中心主义视野中的“控制自然”和“征服自然”。</a:t>
            </a:r>
            <a:endParaRPr sz="2800" dirty="0">
              <a:solidFill>
                <a:schemeClr val="tx2"/>
              </a:solidFill>
              <a:ea typeface="宋体" panose="02010600030101010101" pitchFamily="2" charset="-122"/>
            </a:endParaRPr>
          </a:p>
        </p:txBody>
      </p:sp>
      <p:sp>
        <p:nvSpPr>
          <p:cNvPr id="4" name="标题 3"/>
          <p:cNvSpPr>
            <a:spLocks noGrp="1"/>
          </p:cNvSpPr>
          <p:nvPr>
            <p:ph type="title"/>
          </p:nvPr>
        </p:nvSpPr>
        <p:spPr>
          <a:xfrm>
            <a:off x="1089660" y="76200"/>
            <a:ext cx="9980682" cy="1096962"/>
          </a:xfrm>
        </p:spPr>
        <p:txBody>
          <a:bodyPr/>
          <a:lstStyle/>
          <a:p>
            <a:r>
              <a:rPr lang="en-US" altLang="zh-CN" dirty="0" smtClean="0"/>
              <a:t>2. </a:t>
            </a:r>
            <a:r>
              <a:rPr lang="zh-CN" altLang="en-US" dirty="0" smtClean="0"/>
              <a:t>生态文明和可持续发展观</a:t>
            </a:r>
            <a:endParaRPr lang="zh-CN" altLang="en-US" dirty="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77223" y="2759402"/>
            <a:ext cx="3990350" cy="2964007"/>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8228" y="3171247"/>
            <a:ext cx="4822825" cy="20248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1545457" y="1523710"/>
            <a:ext cx="9524885" cy="984500"/>
          </a:xfrm>
          <a:prstGeom prst="rect">
            <a:avLst/>
          </a:prstGeom>
          <a:noFill/>
        </p:spPr>
        <p:txBody>
          <a:bodyPr wrap="square" rtlCol="0">
            <a:spAutoFit/>
          </a:bodyPr>
          <a:lstStyle/>
          <a:p>
            <a:pPr>
              <a:lnSpc>
                <a:spcPct val="130000"/>
              </a:lnSpc>
            </a:pPr>
            <a:r>
              <a:rPr lang="zh-CN" altLang="en-US" sz="2400" dirty="0">
                <a:solidFill>
                  <a:schemeClr val="tx2"/>
                </a:solidFill>
              </a:rPr>
              <a:t>第四，发展必须考虑当代人与后代人在环境、资源和生态等方面的“代际公平”问题。</a:t>
            </a:r>
            <a:endParaRPr sz="2800" dirty="0">
              <a:solidFill>
                <a:schemeClr val="tx2"/>
              </a:solidFill>
              <a:ea typeface="宋体" panose="02010600030101010101" pitchFamily="2" charset="-122"/>
            </a:endParaRPr>
          </a:p>
        </p:txBody>
      </p:sp>
      <p:sp>
        <p:nvSpPr>
          <p:cNvPr id="4" name="标题 3"/>
          <p:cNvSpPr>
            <a:spLocks noGrp="1"/>
          </p:cNvSpPr>
          <p:nvPr>
            <p:ph type="title"/>
          </p:nvPr>
        </p:nvSpPr>
        <p:spPr>
          <a:xfrm>
            <a:off x="1089660" y="76200"/>
            <a:ext cx="9980682" cy="1096962"/>
          </a:xfrm>
        </p:spPr>
        <p:txBody>
          <a:bodyPr/>
          <a:lstStyle/>
          <a:p>
            <a:r>
              <a:rPr lang="en-US" altLang="zh-CN" dirty="0" smtClean="0"/>
              <a:t>2. </a:t>
            </a:r>
            <a:r>
              <a:rPr lang="zh-CN" altLang="en-US" dirty="0" smtClean="0"/>
              <a:t>生态文明和可持续发展观</a:t>
            </a:r>
            <a:endParaRPr lang="zh-CN" altLang="en-US"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96029" y="2951124"/>
            <a:ext cx="7037576" cy="253527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1545457" y="1523710"/>
            <a:ext cx="9524885" cy="984500"/>
          </a:xfrm>
          <a:prstGeom prst="rect">
            <a:avLst/>
          </a:prstGeom>
          <a:noFill/>
        </p:spPr>
        <p:txBody>
          <a:bodyPr wrap="square" rtlCol="0">
            <a:spAutoFit/>
          </a:bodyPr>
          <a:lstStyle/>
          <a:p>
            <a:pPr>
              <a:lnSpc>
                <a:spcPct val="130000"/>
              </a:lnSpc>
            </a:pPr>
            <a:r>
              <a:rPr lang="zh-CN" altLang="en-US" sz="2400" dirty="0">
                <a:solidFill>
                  <a:schemeClr val="tx2"/>
                </a:solidFill>
              </a:rPr>
              <a:t>第五，发展在考虑代际公平问题的基础上，也要考虑不同发展程度的国家、族群、阶层之间的“代内公平”问题。</a:t>
            </a:r>
            <a:endParaRPr sz="2800" dirty="0">
              <a:solidFill>
                <a:schemeClr val="tx2"/>
              </a:solidFill>
              <a:ea typeface="宋体" panose="02010600030101010101" pitchFamily="2" charset="-122"/>
            </a:endParaRPr>
          </a:p>
        </p:txBody>
      </p:sp>
      <p:sp>
        <p:nvSpPr>
          <p:cNvPr id="4" name="标题 3"/>
          <p:cNvSpPr>
            <a:spLocks noGrp="1"/>
          </p:cNvSpPr>
          <p:nvPr>
            <p:ph type="title"/>
          </p:nvPr>
        </p:nvSpPr>
        <p:spPr>
          <a:xfrm>
            <a:off x="1089660" y="76200"/>
            <a:ext cx="9980682" cy="1096962"/>
          </a:xfrm>
        </p:spPr>
        <p:txBody>
          <a:bodyPr/>
          <a:lstStyle/>
          <a:p>
            <a:r>
              <a:rPr lang="en-US" altLang="zh-CN" dirty="0" smtClean="0"/>
              <a:t>2. </a:t>
            </a:r>
            <a:r>
              <a:rPr lang="zh-CN" altLang="en-US" dirty="0" smtClean="0"/>
              <a:t>生态文明和可持续发展观</a:t>
            </a:r>
            <a:endParaRPr lang="zh-CN" altLang="en-US" dirty="0"/>
          </a:p>
        </p:txBody>
      </p:sp>
      <p:sp>
        <p:nvSpPr>
          <p:cNvPr id="5" name="TextBox 3"/>
          <p:cNvSpPr txBox="1"/>
          <p:nvPr/>
        </p:nvSpPr>
        <p:spPr>
          <a:xfrm>
            <a:off x="1545456" y="2955346"/>
            <a:ext cx="9524885" cy="984500"/>
          </a:xfrm>
          <a:prstGeom prst="rect">
            <a:avLst/>
          </a:prstGeom>
          <a:noFill/>
        </p:spPr>
        <p:txBody>
          <a:bodyPr wrap="square" rtlCol="0">
            <a:spAutoFit/>
          </a:bodyPr>
          <a:lstStyle/>
          <a:p>
            <a:pPr>
              <a:lnSpc>
                <a:spcPct val="130000"/>
              </a:lnSpc>
            </a:pPr>
            <a:r>
              <a:rPr lang="zh-CN" altLang="en-US" sz="2400" dirty="0">
                <a:solidFill>
                  <a:schemeClr val="tx2"/>
                </a:solidFill>
              </a:rPr>
              <a:t>第六，要实现可持续发展就必须控制人口、保护生态、节约资源，促进技术革新和制度革新。</a:t>
            </a:r>
            <a:endParaRPr sz="28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1089660" y="1948583"/>
            <a:ext cx="9980682" cy="1916230"/>
          </a:xfrm>
          <a:prstGeom prst="rect">
            <a:avLst/>
          </a:prstGeom>
          <a:noFill/>
        </p:spPr>
        <p:txBody>
          <a:bodyPr wrap="square" rtlCol="0">
            <a:spAutoFit/>
          </a:bodyPr>
          <a:lstStyle/>
          <a:p>
            <a:pPr>
              <a:lnSpc>
                <a:spcPts val="5000"/>
              </a:lnSpc>
            </a:pPr>
            <a:r>
              <a:rPr lang="zh-CN" altLang="en-US" sz="2400" dirty="0" smtClean="0">
                <a:solidFill>
                  <a:schemeClr val="tx2"/>
                </a:solidFill>
              </a:rPr>
              <a:t>    </a:t>
            </a:r>
            <a:r>
              <a:rPr lang="zh-CN" altLang="en-US" sz="2800" dirty="0" smtClean="0">
                <a:solidFill>
                  <a:schemeClr val="tx2"/>
                </a:solidFill>
              </a:rPr>
              <a:t>十六</a:t>
            </a:r>
            <a:r>
              <a:rPr lang="zh-CN" altLang="en-US" sz="2800" dirty="0">
                <a:solidFill>
                  <a:schemeClr val="tx2"/>
                </a:solidFill>
              </a:rPr>
              <a:t>大之前，党中央就提出和实施了“可持续发展战略”。之后，“可持续发展战略”始终受到第四代中央领导集体的高度重视，科学发展观的三个基本要求之一就是“可持续”。</a:t>
            </a:r>
            <a:endParaRPr sz="2800" dirty="0">
              <a:solidFill>
                <a:schemeClr val="tx2"/>
              </a:solidFill>
              <a:ea typeface="宋体" panose="02010600030101010101" pitchFamily="2" charset="-122"/>
            </a:endParaRPr>
          </a:p>
        </p:txBody>
      </p:sp>
      <p:sp>
        <p:nvSpPr>
          <p:cNvPr id="4" name="标题 3"/>
          <p:cNvSpPr>
            <a:spLocks noGrp="1"/>
          </p:cNvSpPr>
          <p:nvPr>
            <p:ph type="title"/>
          </p:nvPr>
        </p:nvSpPr>
        <p:spPr>
          <a:xfrm>
            <a:off x="1089660" y="76200"/>
            <a:ext cx="9980682" cy="1096962"/>
          </a:xfrm>
        </p:spPr>
        <p:txBody>
          <a:bodyPr/>
          <a:lstStyle/>
          <a:p>
            <a:r>
              <a:rPr lang="en-US" altLang="zh-CN" dirty="0" smtClean="0"/>
              <a:t>2. </a:t>
            </a:r>
            <a:r>
              <a:rPr lang="zh-CN" altLang="en-US" dirty="0" smtClean="0"/>
              <a:t>生态文明和可持续发展观</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1374024" y="1699202"/>
            <a:ext cx="9524885" cy="504369"/>
          </a:xfrm>
          <a:prstGeom prst="rect">
            <a:avLst/>
          </a:prstGeom>
          <a:noFill/>
        </p:spPr>
        <p:txBody>
          <a:bodyPr wrap="square" rtlCol="0">
            <a:spAutoFit/>
          </a:bodyPr>
          <a:lstStyle/>
          <a:p>
            <a:pPr>
              <a:lnSpc>
                <a:spcPct val="130000"/>
              </a:lnSpc>
            </a:pPr>
            <a:r>
              <a:rPr lang="zh-CN" altLang="en-US" sz="2400" dirty="0" smtClean="0">
                <a:solidFill>
                  <a:schemeClr val="tx2"/>
                </a:solidFill>
              </a:rPr>
              <a:t>    </a:t>
            </a:r>
            <a:endParaRPr sz="2800" dirty="0">
              <a:solidFill>
                <a:schemeClr val="tx2"/>
              </a:solidFill>
              <a:ea typeface="宋体" panose="02010600030101010101" pitchFamily="2" charset="-122"/>
            </a:endParaRPr>
          </a:p>
        </p:txBody>
      </p:sp>
      <p:sp>
        <p:nvSpPr>
          <p:cNvPr id="4" name="标题 3"/>
          <p:cNvSpPr>
            <a:spLocks noGrp="1"/>
          </p:cNvSpPr>
          <p:nvPr>
            <p:ph type="title"/>
          </p:nvPr>
        </p:nvSpPr>
        <p:spPr>
          <a:xfrm>
            <a:off x="1089660" y="76200"/>
            <a:ext cx="9980682" cy="1096962"/>
          </a:xfrm>
        </p:spPr>
        <p:txBody>
          <a:bodyPr/>
          <a:lstStyle/>
          <a:p>
            <a:r>
              <a:rPr lang="en-US" altLang="zh-CN" dirty="0" smtClean="0"/>
              <a:t>2. </a:t>
            </a:r>
            <a:r>
              <a:rPr lang="zh-CN" altLang="en-US" dirty="0" smtClean="0"/>
              <a:t>生态文明和可持续发展观</a:t>
            </a:r>
            <a:endParaRPr lang="zh-CN" altLang="en-US" dirty="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6476" y="2956578"/>
            <a:ext cx="5073525" cy="295955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2276" y="1295605"/>
            <a:ext cx="5408304" cy="223278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40509" y="2586990"/>
            <a:ext cx="10667999" cy="1684020"/>
          </a:xfrm>
        </p:spPr>
        <p:txBody>
          <a:bodyPr>
            <a:normAutofit fontScale="90000"/>
          </a:bodyPr>
          <a:lstStyle/>
          <a:p>
            <a:pPr algn="ctr">
              <a:lnSpc>
                <a:spcPts val="6500"/>
              </a:lnSpc>
            </a:pPr>
            <a:r>
              <a:rPr lang="zh-CN" altLang="en-US" dirty="0" smtClean="0">
                <a:sym typeface="+mn-ea"/>
              </a:rPr>
              <a:t>第四部分  中国人民强起来</a:t>
            </a:r>
            <a:br>
              <a:rPr lang="en-US" altLang="zh-CN" dirty="0" smtClean="0">
                <a:sym typeface="+mn-ea"/>
              </a:rPr>
            </a:br>
            <a:r>
              <a:rPr lang="zh-CN" altLang="en-US" sz="3600" dirty="0" smtClean="0">
                <a:sym typeface="+mn-ea"/>
              </a:rPr>
              <a:t>专题十四  </a:t>
            </a:r>
            <a:r>
              <a:rPr lang="zh-CN" altLang="en-US" sz="3600" dirty="0" smtClean="0">
                <a:sym typeface="+mn-ea"/>
              </a:rPr>
              <a:t>建设中国</a:t>
            </a:r>
            <a:r>
              <a:rPr lang="zh-CN" altLang="en-US" sz="3600" dirty="0" smtClean="0">
                <a:sym typeface="+mn-ea"/>
              </a:rPr>
              <a:t>特色社会主义生态</a:t>
            </a:r>
            <a:r>
              <a:rPr lang="zh-CN" altLang="en-US" sz="3600" dirty="0" smtClean="0">
                <a:sym typeface="+mn-ea"/>
              </a:rPr>
              <a:t>文明</a:t>
            </a:r>
            <a:endParaRPr lang="zh-CN" altLang="en-US" sz="36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2. </a:t>
            </a:r>
            <a:r>
              <a:rPr lang="zh-CN" altLang="en-US" dirty="0" smtClean="0"/>
              <a:t>生态文明和可持续发展观</a:t>
            </a:r>
            <a:endParaRPr lang="zh-CN" altLang="en-US"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9660" y="2022185"/>
            <a:ext cx="4664595" cy="3149756"/>
          </a:xfrm>
          <a:prstGeom prst="rect">
            <a:avLst/>
          </a:prstGeom>
        </p:spPr>
      </p:pic>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l="10183" t="3161" r="10738" b="13235"/>
          <a:stretch>
            <a:fillRect/>
          </a:stretch>
        </p:blipFill>
        <p:spPr>
          <a:xfrm>
            <a:off x="6082705" y="1977050"/>
            <a:ext cx="4987637" cy="319489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2. </a:t>
            </a:r>
            <a:r>
              <a:rPr lang="zh-CN" altLang="en-US" dirty="0" smtClean="0"/>
              <a:t>生态文明和可持续发展观</a:t>
            </a:r>
            <a:endParaRPr lang="zh-CN" altLang="en-US"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00496" y="1962928"/>
            <a:ext cx="3947679" cy="2812872"/>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3183" y="1962928"/>
            <a:ext cx="5227159" cy="281287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nvSpPr>
        <p:spPr>
          <a:xfrm>
            <a:off x="1742210" y="1515687"/>
            <a:ext cx="5979391" cy="82423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pPr marL="0" indent="0">
              <a:lnSpc>
                <a:spcPct val="160000"/>
              </a:lnSpc>
              <a:buNone/>
            </a:pPr>
            <a:r>
              <a:rPr lang="zh-CN" altLang="en-US" sz="2800" dirty="0">
                <a:sym typeface="+mn-ea"/>
              </a:rPr>
              <a:t>第一，树立生态文明理念。</a:t>
            </a:r>
            <a:endParaRPr lang="en-US" altLang="zh-CN" sz="2800" dirty="0">
              <a:sym typeface="+mn-ea"/>
            </a:endParaRPr>
          </a:p>
        </p:txBody>
      </p:sp>
      <p:sp>
        <p:nvSpPr>
          <p:cNvPr id="7" name="标题 3"/>
          <p:cNvSpPr>
            <a:spLocks noGrp="1"/>
          </p:cNvSpPr>
          <p:nvPr>
            <p:ph type="title"/>
          </p:nvPr>
        </p:nvSpPr>
        <p:spPr>
          <a:xfrm>
            <a:off x="1089660" y="76200"/>
            <a:ext cx="9980682" cy="1096962"/>
          </a:xfrm>
        </p:spPr>
        <p:txBody>
          <a:bodyPr/>
          <a:lstStyle/>
          <a:p>
            <a:r>
              <a:rPr lang="en-US" altLang="zh-CN" dirty="0" smtClean="0"/>
              <a:t>3.</a:t>
            </a:r>
            <a:r>
              <a:rPr lang="zh-CN" altLang="zh-CN" dirty="0"/>
              <a:t>不断推进生态文明建设实践</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02771" y="2551832"/>
            <a:ext cx="2735119" cy="3235197"/>
          </a:xfrm>
          <a:prstGeom prst="rect">
            <a:avLst/>
          </a:prstGeom>
        </p:spPr>
      </p:pic>
      <p:sp>
        <p:nvSpPr>
          <p:cNvPr id="9" name="内容占位符 4"/>
          <p:cNvSpPr>
            <a:spLocks noGrp="1"/>
          </p:cNvSpPr>
          <p:nvPr/>
        </p:nvSpPr>
        <p:spPr>
          <a:xfrm>
            <a:off x="4572000" y="2339917"/>
            <a:ext cx="6742545" cy="394081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pPr marL="0" indent="0">
              <a:lnSpc>
                <a:spcPct val="160000"/>
              </a:lnSpc>
              <a:buNone/>
            </a:pPr>
            <a:r>
              <a:rPr lang="zh-CN" altLang="en-US" sz="2800" dirty="0" smtClean="0">
                <a:sym typeface="+mn-ea"/>
              </a:rPr>
              <a:t>  “</a:t>
            </a:r>
            <a:r>
              <a:rPr lang="zh-CN" altLang="en-US" sz="2400" dirty="0">
                <a:sym typeface="+mn-ea"/>
              </a:rPr>
              <a:t>我们不要过分陶醉于我们人类对自然界的胜利。对于每一次这样的胜利，自然界都对我们进行报复。美索不达米亚、希腊、小亚细亚以及其他各地的居民，为了得到耕地，毁灭森林，但是他们做梦也想不到，这些地方今天竟因此而成为不毛之地。</a:t>
            </a:r>
            <a:r>
              <a:rPr lang="zh-CN" altLang="en-US" sz="2800" dirty="0">
                <a:sym typeface="+mn-ea"/>
              </a:rPr>
              <a:t>”</a:t>
            </a:r>
            <a:endParaRPr lang="en-US" altLang="zh-CN" sz="2800" dirty="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3"/>
          <p:cNvSpPr>
            <a:spLocks noGrp="1"/>
          </p:cNvSpPr>
          <p:nvPr>
            <p:ph type="title"/>
          </p:nvPr>
        </p:nvSpPr>
        <p:spPr>
          <a:xfrm>
            <a:off x="1089660" y="76200"/>
            <a:ext cx="9980682" cy="1096962"/>
          </a:xfrm>
        </p:spPr>
        <p:txBody>
          <a:bodyPr/>
          <a:lstStyle/>
          <a:p>
            <a:r>
              <a:rPr lang="en-US" altLang="zh-CN" dirty="0" smtClean="0"/>
              <a:t>3.</a:t>
            </a:r>
            <a:r>
              <a:rPr lang="zh-CN" altLang="zh-CN" dirty="0"/>
              <a:t>不断推进生态文明建设实践</a:t>
            </a:r>
            <a:endParaRPr lang="zh-CN" altLang="en-US" dirty="0"/>
          </a:p>
        </p:txBody>
      </p:sp>
      <p:sp>
        <p:nvSpPr>
          <p:cNvPr id="6" name="内容占位符 4"/>
          <p:cNvSpPr>
            <a:spLocks noGrp="1"/>
          </p:cNvSpPr>
          <p:nvPr/>
        </p:nvSpPr>
        <p:spPr>
          <a:xfrm>
            <a:off x="1982355" y="1361800"/>
            <a:ext cx="9202881" cy="82423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pPr marL="0" indent="0">
              <a:lnSpc>
                <a:spcPct val="160000"/>
              </a:lnSpc>
              <a:buNone/>
            </a:pPr>
            <a:r>
              <a:rPr lang="zh-CN" altLang="en-US" sz="2800" dirty="0">
                <a:latin typeface="黑体" panose="02010609060101010101" charset="-122"/>
                <a:ea typeface="黑体" panose="02010609060101010101" charset="-122"/>
                <a:sym typeface="+mn-ea"/>
              </a:rPr>
              <a:t>第二，树立和践行绿水青山就是金山银山理念。</a:t>
            </a:r>
            <a:endParaRPr lang="zh-CN" altLang="en-US" sz="2800" dirty="0">
              <a:latin typeface="黑体" panose="02010609060101010101" charset="-122"/>
              <a:ea typeface="黑体" panose="02010609060101010101" charset="-122"/>
              <a:sym typeface="+mn-ea"/>
            </a:endParaRPr>
          </a:p>
        </p:txBody>
      </p:sp>
      <p:sp>
        <p:nvSpPr>
          <p:cNvPr id="9" name="内容占位符 4"/>
          <p:cNvSpPr>
            <a:spLocks noGrp="1"/>
          </p:cNvSpPr>
          <p:nvPr/>
        </p:nvSpPr>
        <p:spPr>
          <a:xfrm>
            <a:off x="1276985" y="2186305"/>
            <a:ext cx="9793605" cy="4145915"/>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pPr marL="0" indent="0">
              <a:lnSpc>
                <a:spcPts val="5200"/>
              </a:lnSpc>
              <a:spcBef>
                <a:spcPts val="0"/>
              </a:spcBef>
              <a:buNone/>
            </a:pPr>
            <a:r>
              <a:rPr lang="zh-CN" altLang="en-US" sz="2800" dirty="0">
                <a:solidFill>
                  <a:srgbClr val="FF0000"/>
                </a:solidFill>
                <a:latin typeface="黑体" panose="02010609060101010101" charset="-122"/>
                <a:ea typeface="黑体" panose="02010609060101010101" charset="-122"/>
                <a:cs typeface="黑体" panose="02010609060101010101" charset="-122"/>
                <a:sym typeface="+mn-ea"/>
              </a:rPr>
              <a:t>首先，</a:t>
            </a:r>
            <a:r>
              <a:rPr lang="zh-CN" altLang="en-US" sz="2800" dirty="0">
                <a:latin typeface="黑体" panose="02010609060101010101" charset="-122"/>
                <a:ea typeface="黑体" panose="02010609060101010101" charset="-122"/>
                <a:cs typeface="黑体" panose="02010609060101010101" charset="-122"/>
                <a:sym typeface="+mn-ea"/>
              </a:rPr>
              <a:t>经济发展与环境保护是统一的</a:t>
            </a:r>
            <a:r>
              <a:rPr lang="zh-CN" altLang="en-US" sz="2800" dirty="0" smtClean="0">
                <a:latin typeface="黑体" panose="02010609060101010101" charset="-122"/>
                <a:ea typeface="黑体" panose="02010609060101010101" charset="-122"/>
                <a:cs typeface="黑体" panose="02010609060101010101" charset="-122"/>
                <a:sym typeface="+mn-ea"/>
              </a:rPr>
              <a:t>。</a:t>
            </a:r>
            <a:endParaRPr lang="en-US" altLang="zh-CN" sz="2800" dirty="0" smtClean="0">
              <a:latin typeface="黑体" panose="02010609060101010101" charset="-122"/>
              <a:ea typeface="黑体" panose="02010609060101010101" charset="-122"/>
              <a:cs typeface="黑体" panose="02010609060101010101" charset="-122"/>
              <a:sym typeface="+mn-ea"/>
            </a:endParaRPr>
          </a:p>
          <a:p>
            <a:pPr marL="0" indent="0">
              <a:lnSpc>
                <a:spcPts val="5200"/>
              </a:lnSpc>
              <a:spcBef>
                <a:spcPts val="0"/>
              </a:spcBef>
              <a:buNone/>
            </a:pPr>
            <a:r>
              <a:rPr lang="zh-CN" altLang="en-US" sz="2800" dirty="0" smtClean="0">
                <a:solidFill>
                  <a:srgbClr val="FF0000"/>
                </a:solidFill>
                <a:latin typeface="黑体" panose="02010609060101010101" charset="-122"/>
                <a:ea typeface="黑体" panose="02010609060101010101" charset="-122"/>
                <a:cs typeface="黑体" panose="02010609060101010101" charset="-122"/>
                <a:sym typeface="+mn-ea"/>
              </a:rPr>
              <a:t>其次</a:t>
            </a:r>
            <a:r>
              <a:rPr lang="zh-CN" altLang="en-US" sz="2800" dirty="0">
                <a:solidFill>
                  <a:srgbClr val="FF0000"/>
                </a:solidFill>
                <a:latin typeface="黑体" panose="02010609060101010101" charset="-122"/>
                <a:ea typeface="黑体" panose="02010609060101010101" charset="-122"/>
                <a:cs typeface="黑体" panose="02010609060101010101" charset="-122"/>
                <a:sym typeface="+mn-ea"/>
              </a:rPr>
              <a:t>，</a:t>
            </a:r>
            <a:r>
              <a:rPr lang="zh-CN" altLang="en-US" sz="2800" dirty="0">
                <a:latin typeface="黑体" panose="02010609060101010101" charset="-122"/>
                <a:ea typeface="黑体" panose="02010609060101010101" charset="-122"/>
                <a:cs typeface="黑体" panose="02010609060101010101" charset="-122"/>
                <a:sym typeface="+mn-ea"/>
              </a:rPr>
              <a:t>在经济发展与环境保护发生无法避免的矛盾时，要优先保护环境。</a:t>
            </a:r>
            <a:endParaRPr lang="zh-CN" altLang="en-US" sz="2800" dirty="0">
              <a:latin typeface="黑体" panose="02010609060101010101" charset="-122"/>
              <a:ea typeface="黑体" panose="02010609060101010101" charset="-122"/>
              <a:cs typeface="黑体" panose="02010609060101010101" charset="-122"/>
              <a:sym typeface="+mn-ea"/>
            </a:endParaRPr>
          </a:p>
          <a:p>
            <a:pPr marL="0" indent="0">
              <a:lnSpc>
                <a:spcPts val="5200"/>
              </a:lnSpc>
              <a:spcBef>
                <a:spcPts val="0"/>
              </a:spcBef>
              <a:buNone/>
            </a:pPr>
            <a:r>
              <a:rPr lang="zh-CN" altLang="en-US" sz="2800" dirty="0">
                <a:solidFill>
                  <a:srgbClr val="FF0000"/>
                </a:solidFill>
                <a:latin typeface="黑体" panose="02010609060101010101" charset="-122"/>
                <a:ea typeface="黑体" panose="02010609060101010101" charset="-122"/>
                <a:cs typeface="黑体" panose="02010609060101010101" charset="-122"/>
                <a:sym typeface="+mn-ea"/>
              </a:rPr>
              <a:t>最后，</a:t>
            </a:r>
            <a:r>
              <a:rPr lang="zh-CN" altLang="en-US" sz="2800" dirty="0">
                <a:latin typeface="黑体" panose="02010609060101010101" charset="-122"/>
                <a:ea typeface="黑体" panose="02010609060101010101" charset="-122"/>
                <a:cs typeface="黑体" panose="02010609060101010101" charset="-122"/>
                <a:sym typeface="+mn-ea"/>
              </a:rPr>
              <a:t>要在善于在环境保护中寻找“商机”，实现经济发展。</a:t>
            </a:r>
            <a:endParaRPr lang="zh-CN" altLang="en-US" sz="2800" dirty="0">
              <a:latin typeface="黑体" panose="02010609060101010101" charset="-122"/>
              <a:ea typeface="黑体" panose="02010609060101010101" charset="-122"/>
              <a:cs typeface="黑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3"/>
          <p:cNvSpPr>
            <a:spLocks noGrp="1"/>
          </p:cNvSpPr>
          <p:nvPr>
            <p:ph type="title"/>
          </p:nvPr>
        </p:nvSpPr>
        <p:spPr>
          <a:xfrm>
            <a:off x="1089660" y="76200"/>
            <a:ext cx="9980682" cy="1096962"/>
          </a:xfrm>
        </p:spPr>
        <p:txBody>
          <a:bodyPr/>
          <a:lstStyle/>
          <a:p>
            <a:r>
              <a:rPr lang="en-US" altLang="zh-CN" dirty="0" smtClean="0"/>
              <a:t>3.</a:t>
            </a:r>
            <a:r>
              <a:rPr lang="zh-CN" altLang="zh-CN" dirty="0"/>
              <a:t>不断推进生态文明建设实践</a:t>
            </a:r>
            <a:endParaRPr lang="zh-CN" altLang="en-US" dirty="0"/>
          </a:p>
        </p:txBody>
      </p:sp>
      <p:sp>
        <p:nvSpPr>
          <p:cNvPr id="8" name="内容占位符 4"/>
          <p:cNvSpPr>
            <a:spLocks noGrp="1"/>
          </p:cNvSpPr>
          <p:nvPr/>
        </p:nvSpPr>
        <p:spPr>
          <a:xfrm>
            <a:off x="2697760" y="1487978"/>
            <a:ext cx="6764481" cy="82423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pPr marL="0" indent="0">
              <a:lnSpc>
                <a:spcPct val="160000"/>
              </a:lnSpc>
              <a:buNone/>
            </a:pPr>
            <a:r>
              <a:rPr lang="zh-CN" altLang="en-US" sz="2800" dirty="0">
                <a:sym typeface="+mn-ea"/>
              </a:rPr>
              <a:t>第三，不断改革完善生态文明制度体系。</a:t>
            </a:r>
            <a:endParaRPr lang="en-US" altLang="zh-CN" sz="2800" dirty="0">
              <a:sym typeface="+mn-ea"/>
            </a:endParaRPr>
          </a:p>
        </p:txBody>
      </p:sp>
      <p:sp>
        <p:nvSpPr>
          <p:cNvPr id="9" name="内容占位符 4"/>
          <p:cNvSpPr>
            <a:spLocks noGrp="1"/>
          </p:cNvSpPr>
          <p:nvPr/>
        </p:nvSpPr>
        <p:spPr>
          <a:xfrm>
            <a:off x="1782619" y="2627025"/>
            <a:ext cx="9421090" cy="2222065"/>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pPr marL="0" indent="0">
              <a:lnSpc>
                <a:spcPct val="160000"/>
              </a:lnSpc>
              <a:spcBef>
                <a:spcPts val="0"/>
              </a:spcBef>
              <a:buNone/>
            </a:pPr>
            <a:r>
              <a:rPr lang="zh-CN" altLang="en-US" sz="2800" dirty="0">
                <a:solidFill>
                  <a:srgbClr val="FF0000"/>
                </a:solidFill>
                <a:sym typeface="+mn-ea"/>
              </a:rPr>
              <a:t>首先，</a:t>
            </a:r>
            <a:r>
              <a:rPr lang="zh-CN" altLang="en-US" sz="2800" dirty="0">
                <a:sym typeface="+mn-ea"/>
              </a:rPr>
              <a:t>要完善经济社会发展考核评价体系。</a:t>
            </a:r>
            <a:endParaRPr lang="zh-CN" altLang="en-US" sz="2800" dirty="0">
              <a:sym typeface="+mn-ea"/>
            </a:endParaRPr>
          </a:p>
          <a:p>
            <a:pPr marL="0" indent="0">
              <a:lnSpc>
                <a:spcPct val="160000"/>
              </a:lnSpc>
              <a:spcBef>
                <a:spcPts val="0"/>
              </a:spcBef>
              <a:buNone/>
            </a:pPr>
            <a:r>
              <a:rPr lang="zh-CN" altLang="en-US" sz="2800" dirty="0">
                <a:solidFill>
                  <a:srgbClr val="FF0000"/>
                </a:solidFill>
                <a:sym typeface="+mn-ea"/>
              </a:rPr>
              <a:t>其次，</a:t>
            </a:r>
            <a:r>
              <a:rPr lang="zh-CN" altLang="en-US" sz="2800" dirty="0">
                <a:sym typeface="+mn-ea"/>
              </a:rPr>
              <a:t>划定生态保护红线，建立责任追究制度。</a:t>
            </a:r>
            <a:endParaRPr lang="zh-CN" altLang="en-US" sz="2800" dirty="0">
              <a:sym typeface="+mn-ea"/>
            </a:endParaRPr>
          </a:p>
          <a:p>
            <a:pPr marL="0" indent="0">
              <a:lnSpc>
                <a:spcPct val="160000"/>
              </a:lnSpc>
              <a:spcBef>
                <a:spcPts val="0"/>
              </a:spcBef>
              <a:buNone/>
            </a:pPr>
            <a:r>
              <a:rPr lang="zh-CN" altLang="en-US" sz="2800" dirty="0">
                <a:solidFill>
                  <a:srgbClr val="FF0000"/>
                </a:solidFill>
                <a:sym typeface="+mn-ea"/>
              </a:rPr>
              <a:t>最后，</a:t>
            </a:r>
            <a:r>
              <a:rPr lang="zh-CN" altLang="en-US" sz="2800" dirty="0">
                <a:sym typeface="+mn-ea"/>
              </a:rPr>
              <a:t>健全法律法规，完善生态环境保护管理制度</a:t>
            </a:r>
            <a:r>
              <a:rPr lang="zh-CN" altLang="en-US" sz="2800" dirty="0" smtClean="0">
                <a:sym typeface="+mn-ea"/>
              </a:rPr>
              <a:t>。</a:t>
            </a:r>
            <a:endParaRPr lang="zh-CN" altLang="en-US" sz="2800" dirty="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1672475" y="1762760"/>
            <a:ext cx="7810500" cy="3038302"/>
          </a:xfrm>
        </p:spPr>
        <p:txBody>
          <a:bodyPr>
            <a:noAutofit/>
          </a:bodyPr>
          <a:lstStyle/>
          <a:p>
            <a:pPr>
              <a:lnSpc>
                <a:spcPct val="110000"/>
              </a:lnSpc>
            </a:pPr>
            <a:r>
              <a:rPr lang="en-US" altLang="zh-CN" sz="2800" dirty="0"/>
              <a:t>1</a:t>
            </a:r>
            <a:r>
              <a:rPr lang="en-US" altLang="zh-CN" sz="2800" dirty="0" smtClean="0"/>
              <a:t>.</a:t>
            </a:r>
            <a:r>
              <a:rPr lang="zh-CN" altLang="en-US" sz="2800" dirty="0"/>
              <a:t> </a:t>
            </a:r>
            <a:r>
              <a:rPr lang="zh-CN" altLang="en-US" sz="2800" dirty="0" smtClean="0"/>
              <a:t> </a:t>
            </a:r>
            <a:r>
              <a:rPr lang="zh-CN" altLang="en-US" sz="2800" dirty="0" smtClean="0"/>
              <a:t>我国在生态文明建设方面面临的挑战</a:t>
            </a:r>
            <a:endParaRPr lang="en-US" altLang="zh-CN" sz="2800" dirty="0" smtClean="0"/>
          </a:p>
          <a:p>
            <a:pPr>
              <a:lnSpc>
                <a:spcPct val="110000"/>
              </a:lnSpc>
            </a:pPr>
            <a:r>
              <a:rPr lang="en-US" altLang="zh-CN" sz="2800" dirty="0" smtClean="0"/>
              <a:t>2.  </a:t>
            </a:r>
            <a:r>
              <a:rPr lang="zh-CN" altLang="en-US" sz="2800" dirty="0" smtClean="0"/>
              <a:t>生态文明和可持续发展观</a:t>
            </a:r>
            <a:endParaRPr lang="en-US" altLang="zh-CN" sz="2800" dirty="0" smtClean="0"/>
          </a:p>
          <a:p>
            <a:pPr>
              <a:lnSpc>
                <a:spcPct val="110000"/>
              </a:lnSpc>
            </a:pPr>
            <a:r>
              <a:rPr lang="en-US" altLang="zh-CN" sz="2800" dirty="0" smtClean="0"/>
              <a:t>3</a:t>
            </a:r>
            <a:r>
              <a:rPr lang="en-US" altLang="zh-CN" sz="2800" dirty="0" smtClean="0"/>
              <a:t>. </a:t>
            </a:r>
            <a:r>
              <a:rPr lang="zh-CN" altLang="en-US" sz="2800" dirty="0"/>
              <a:t> </a:t>
            </a:r>
            <a:r>
              <a:rPr lang="zh-CN" altLang="en-US" sz="2800" dirty="0" smtClean="0"/>
              <a:t>不断推进生态文明建设实践</a:t>
            </a:r>
            <a:endParaRPr lang="zh-CN" altLang="en-US" sz="2800" dirty="0"/>
          </a:p>
        </p:txBody>
      </p:sp>
      <p:sp>
        <p:nvSpPr>
          <p:cNvPr id="2" name="标题 1"/>
          <p:cNvSpPr>
            <a:spLocks noGrp="1"/>
          </p:cNvSpPr>
          <p:nvPr>
            <p:ph type="title"/>
          </p:nvPr>
        </p:nvSpPr>
        <p:spPr>
          <a:xfrm>
            <a:off x="1104900" y="579120"/>
            <a:ext cx="9249064" cy="593725"/>
          </a:xfrm>
        </p:spPr>
        <p:txBody>
          <a:bodyPr rtlCol="0">
            <a:normAutofit/>
          </a:bodyPr>
          <a:lstStyle/>
          <a:p>
            <a:r>
              <a:rPr lang="zh-CN" altLang="en-US" dirty="0" smtClean="0">
                <a:solidFill>
                  <a:srgbClr val="FF0000"/>
                </a:solidFill>
              </a:rPr>
              <a:t>专题十四  </a:t>
            </a:r>
            <a:r>
              <a:rPr lang="zh-CN" altLang="en-US" dirty="0" smtClean="0">
                <a:solidFill>
                  <a:srgbClr val="FF0000"/>
                </a:solidFill>
              </a:rPr>
              <a:t>建设中国</a:t>
            </a:r>
            <a:r>
              <a:rPr lang="zh-CN" altLang="en-US" dirty="0" smtClean="0">
                <a:solidFill>
                  <a:srgbClr val="FF0000"/>
                </a:solidFill>
              </a:rPr>
              <a:t>特色社会主义生态</a:t>
            </a:r>
            <a:r>
              <a:rPr lang="zh-CN" altLang="en-US" dirty="0" smtClean="0">
                <a:solidFill>
                  <a:srgbClr val="FF0000"/>
                </a:solidFill>
              </a:rPr>
              <a:t>文明</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sz="3600" dirty="0">
                <a:latin typeface="微软雅黑" panose="020B0503020204020204" pitchFamily="34" charset="-122"/>
                <a:ea typeface="微软雅黑" panose="020B0503020204020204" pitchFamily="34" charset="-122"/>
              </a:rPr>
              <a:t>前言</a:t>
            </a:r>
            <a:endParaRPr lang="zh-CN" altLang="en-US" sz="3600" dirty="0">
              <a:latin typeface="微软雅黑" panose="020B0503020204020204" pitchFamily="34" charset="-122"/>
              <a:ea typeface="微软雅黑" panose="020B0503020204020204" pitchFamily="34" charset="-122"/>
            </a:endParaRPr>
          </a:p>
        </p:txBody>
      </p:sp>
      <p:sp>
        <p:nvSpPr>
          <p:cNvPr id="5" name="内容占位符 4"/>
          <p:cNvSpPr>
            <a:spLocks noGrp="1"/>
          </p:cNvSpPr>
          <p:nvPr/>
        </p:nvSpPr>
        <p:spPr>
          <a:xfrm>
            <a:off x="1223059" y="1317623"/>
            <a:ext cx="9744364" cy="2995757"/>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pPr marL="0" indent="0">
              <a:lnSpc>
                <a:spcPts val="4600"/>
              </a:lnSpc>
              <a:buNone/>
            </a:pPr>
            <a:r>
              <a:rPr lang="zh-CN" altLang="en-US" sz="2800" dirty="0" smtClean="0">
                <a:sym typeface="+mn-ea"/>
              </a:rPr>
              <a:t>       生态</a:t>
            </a:r>
            <a:r>
              <a:rPr lang="zh-CN" altLang="en-US" sz="2800" dirty="0">
                <a:sym typeface="+mn-ea"/>
              </a:rPr>
              <a:t>文明建设，是指人类在利用和改造自然的过程中，主动保护</a:t>
            </a:r>
            <a:r>
              <a:rPr lang="zh-CN" altLang="en-US" sz="2800" dirty="0" smtClean="0">
                <a:sym typeface="+mn-ea"/>
              </a:rPr>
              <a:t>自然、积极</a:t>
            </a:r>
            <a:r>
              <a:rPr lang="zh-CN" altLang="en-US" sz="2800" dirty="0">
                <a:sym typeface="+mn-ea"/>
              </a:rPr>
              <a:t>改善和优化人与自然的关系，建设健康有序的生态运行机制和良好的生态环境。</a:t>
            </a:r>
            <a:endParaRPr lang="en-US" altLang="zh-CN" sz="2800" dirty="0">
              <a:sym typeface="+mn-ea"/>
            </a:endParaRPr>
          </a:p>
        </p:txBody>
      </p:sp>
      <p:pic>
        <p:nvPicPr>
          <p:cNvPr id="2" name="图片 1"/>
          <p:cNvPicPr>
            <a:picLocks noChangeAspect="1"/>
          </p:cNvPicPr>
          <p:nvPr/>
        </p:nvPicPr>
        <p:blipFill>
          <a:blip r:embed="rId1"/>
          <a:stretch>
            <a:fillRect/>
          </a:stretch>
        </p:blipFill>
        <p:spPr>
          <a:xfrm>
            <a:off x="3788642" y="3267075"/>
            <a:ext cx="4762500" cy="29813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sz="3600" dirty="0">
                <a:latin typeface="微软雅黑" panose="020B0503020204020204" pitchFamily="34" charset="-122"/>
                <a:ea typeface="微软雅黑" panose="020B0503020204020204" pitchFamily="34" charset="-122"/>
              </a:rPr>
              <a:t>前言</a:t>
            </a:r>
            <a:endParaRPr lang="zh-CN" altLang="en-US" sz="3600" dirty="0">
              <a:latin typeface="微软雅黑" panose="020B0503020204020204" pitchFamily="34" charset="-122"/>
              <a:ea typeface="微软雅黑" panose="020B0503020204020204" pitchFamily="34" charset="-122"/>
            </a:endParaRPr>
          </a:p>
        </p:txBody>
      </p:sp>
      <p:sp>
        <p:nvSpPr>
          <p:cNvPr id="5" name="内容占位符 4"/>
          <p:cNvSpPr>
            <a:spLocks noGrp="1"/>
          </p:cNvSpPr>
          <p:nvPr/>
        </p:nvSpPr>
        <p:spPr>
          <a:xfrm>
            <a:off x="2331423" y="3463137"/>
            <a:ext cx="9744364" cy="640486"/>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pPr marL="0" indent="0">
              <a:lnSpc>
                <a:spcPts val="4600"/>
              </a:lnSpc>
              <a:buNone/>
            </a:pPr>
            <a:r>
              <a:rPr lang="zh-CN" altLang="en-US" sz="2800" dirty="0" smtClean="0">
                <a:sym typeface="+mn-ea"/>
              </a:rPr>
              <a:t>       生态</a:t>
            </a:r>
            <a:r>
              <a:rPr lang="zh-CN" altLang="en-US" sz="2800" dirty="0">
                <a:sym typeface="+mn-ea"/>
              </a:rPr>
              <a:t>文明的核心是坚持人与自然和谐共生</a:t>
            </a:r>
            <a:r>
              <a:rPr lang="zh-CN" altLang="en-US" sz="2800" dirty="0" smtClean="0">
                <a:sym typeface="+mn-ea"/>
              </a:rPr>
              <a:t>。</a:t>
            </a:r>
            <a:endParaRPr lang="en-US" altLang="zh-CN" sz="2800" dirty="0">
              <a:sym typeface="+mn-ea"/>
            </a:endParaRPr>
          </a:p>
        </p:txBody>
      </p:sp>
      <p:pic>
        <p:nvPicPr>
          <p:cNvPr id="4" name="图片 3"/>
          <p:cNvPicPr>
            <a:picLocks noChangeAspect="1"/>
          </p:cNvPicPr>
          <p:nvPr/>
        </p:nvPicPr>
        <p:blipFill>
          <a:blip r:embed="rId1"/>
          <a:stretch>
            <a:fillRect/>
          </a:stretch>
        </p:blipFill>
        <p:spPr>
          <a:xfrm>
            <a:off x="4100633" y="1386197"/>
            <a:ext cx="4424531" cy="2145897"/>
          </a:xfrm>
          <a:prstGeom prst="rect">
            <a:avLst/>
          </a:prstGeom>
        </p:spPr>
      </p:pic>
      <p:pic>
        <p:nvPicPr>
          <p:cNvPr id="7" name="图片 6"/>
          <p:cNvPicPr>
            <a:picLocks noChangeAspect="1"/>
          </p:cNvPicPr>
          <p:nvPr/>
        </p:nvPicPr>
        <p:blipFill>
          <a:blip r:embed="rId2"/>
          <a:stretch>
            <a:fillRect/>
          </a:stretch>
        </p:blipFill>
        <p:spPr>
          <a:xfrm>
            <a:off x="1439668" y="4098164"/>
            <a:ext cx="3404047" cy="2267095"/>
          </a:xfrm>
          <a:prstGeom prst="rect">
            <a:avLst/>
          </a:prstGeom>
        </p:spPr>
      </p:pic>
      <p:pic>
        <p:nvPicPr>
          <p:cNvPr id="8" name="图片 7"/>
          <p:cNvPicPr>
            <a:picLocks noChangeAspect="1"/>
          </p:cNvPicPr>
          <p:nvPr/>
        </p:nvPicPr>
        <p:blipFill>
          <a:blip r:embed="rId3"/>
          <a:stretch>
            <a:fillRect/>
          </a:stretch>
        </p:blipFill>
        <p:spPr>
          <a:xfrm>
            <a:off x="7333673" y="4072662"/>
            <a:ext cx="3668154" cy="22925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linds(horizont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1545457" y="1634548"/>
            <a:ext cx="9524885" cy="652486"/>
          </a:xfrm>
          <a:prstGeom prst="rect">
            <a:avLst/>
          </a:prstGeom>
          <a:noFill/>
        </p:spPr>
        <p:txBody>
          <a:bodyPr wrap="square" rtlCol="0">
            <a:spAutoFit/>
          </a:bodyPr>
          <a:lstStyle/>
          <a:p>
            <a:pPr>
              <a:lnSpc>
                <a:spcPct val="130000"/>
              </a:lnSpc>
            </a:pPr>
            <a:r>
              <a:rPr lang="zh-CN" altLang="en-US" sz="2800" dirty="0" smtClean="0">
                <a:solidFill>
                  <a:schemeClr val="tx2"/>
                </a:solidFill>
              </a:rPr>
              <a:t>我国</a:t>
            </a:r>
            <a:r>
              <a:rPr lang="zh-CN" altLang="en-US" sz="2800" dirty="0">
                <a:solidFill>
                  <a:schemeClr val="tx2"/>
                </a:solidFill>
              </a:rPr>
              <a:t>在生态文明建设道路上面临着严峻</a:t>
            </a:r>
            <a:r>
              <a:rPr lang="zh-CN" altLang="en-US" sz="2800" dirty="0" smtClean="0">
                <a:solidFill>
                  <a:schemeClr val="tx2"/>
                </a:solidFill>
              </a:rPr>
              <a:t>挑战：</a:t>
            </a:r>
            <a:endParaRPr sz="2800" dirty="0">
              <a:solidFill>
                <a:schemeClr val="tx2"/>
              </a:solidFill>
              <a:ea typeface="宋体" panose="02010600030101010101" pitchFamily="2" charset="-122"/>
            </a:endParaRPr>
          </a:p>
        </p:txBody>
      </p:sp>
      <p:sp>
        <p:nvSpPr>
          <p:cNvPr id="4" name="标题 3"/>
          <p:cNvSpPr>
            <a:spLocks noGrp="1"/>
          </p:cNvSpPr>
          <p:nvPr>
            <p:ph type="title"/>
          </p:nvPr>
        </p:nvSpPr>
        <p:spPr>
          <a:xfrm>
            <a:off x="1089660" y="76200"/>
            <a:ext cx="9980682" cy="1096962"/>
          </a:xfrm>
        </p:spPr>
        <p:txBody>
          <a:bodyPr/>
          <a:lstStyle/>
          <a:p>
            <a:r>
              <a:rPr lang="en-US" altLang="zh-CN" dirty="0" smtClean="0"/>
              <a:t>1. </a:t>
            </a:r>
            <a:r>
              <a:rPr lang="zh-CN" altLang="en-US" dirty="0" smtClean="0"/>
              <a:t>我国在生态文明建设方面面临的挑战</a:t>
            </a:r>
            <a:endParaRPr lang="zh-CN" altLang="en-US" dirty="0"/>
          </a:p>
        </p:txBody>
      </p:sp>
      <p:sp>
        <p:nvSpPr>
          <p:cNvPr id="5" name="TextBox 3"/>
          <p:cNvSpPr txBox="1"/>
          <p:nvPr/>
        </p:nvSpPr>
        <p:spPr>
          <a:xfrm>
            <a:off x="1545456" y="2388202"/>
            <a:ext cx="9524885" cy="573042"/>
          </a:xfrm>
          <a:prstGeom prst="rect">
            <a:avLst/>
          </a:prstGeom>
          <a:noFill/>
        </p:spPr>
        <p:txBody>
          <a:bodyPr wrap="square" rtlCol="0">
            <a:spAutoFit/>
          </a:bodyPr>
          <a:lstStyle/>
          <a:p>
            <a:pPr>
              <a:lnSpc>
                <a:spcPct val="130000"/>
              </a:lnSpc>
            </a:pPr>
            <a:r>
              <a:rPr lang="zh-CN" altLang="en-US" sz="2800" dirty="0">
                <a:solidFill>
                  <a:schemeClr val="tx2"/>
                </a:solidFill>
              </a:rPr>
              <a:t>第一，工业文明与生态文明叠加问题</a:t>
            </a:r>
            <a:r>
              <a:rPr lang="zh-CN" altLang="en-US" sz="2800" dirty="0" smtClean="0">
                <a:solidFill>
                  <a:schemeClr val="tx2"/>
                </a:solidFill>
              </a:rPr>
              <a:t>。</a:t>
            </a:r>
            <a:endParaRPr lang="zh-CN" altLang="en-US" sz="2800" dirty="0">
              <a:solidFill>
                <a:schemeClr val="tx2"/>
              </a:solidFill>
            </a:endParaRPr>
          </a:p>
        </p:txBody>
      </p:sp>
      <p:sp>
        <p:nvSpPr>
          <p:cNvPr id="7" name="TextBox 3"/>
          <p:cNvSpPr txBox="1"/>
          <p:nvPr/>
        </p:nvSpPr>
        <p:spPr>
          <a:xfrm>
            <a:off x="1545455" y="3419604"/>
            <a:ext cx="9524885" cy="573042"/>
          </a:xfrm>
          <a:prstGeom prst="rect">
            <a:avLst/>
          </a:prstGeom>
          <a:noFill/>
        </p:spPr>
        <p:txBody>
          <a:bodyPr wrap="square" rtlCol="0">
            <a:spAutoFit/>
          </a:bodyPr>
          <a:lstStyle/>
          <a:p>
            <a:pPr>
              <a:lnSpc>
                <a:spcPct val="130000"/>
              </a:lnSpc>
            </a:pPr>
            <a:r>
              <a:rPr lang="zh-CN" altLang="en-US" sz="2800" dirty="0" smtClean="0">
                <a:solidFill>
                  <a:schemeClr val="tx2"/>
                </a:solidFill>
              </a:rPr>
              <a:t>第二</a:t>
            </a:r>
            <a:r>
              <a:rPr lang="zh-CN" altLang="en-US" sz="2800" dirty="0">
                <a:solidFill>
                  <a:schemeClr val="tx2"/>
                </a:solidFill>
              </a:rPr>
              <a:t>，发达国家生态问题的国际转嫁</a:t>
            </a:r>
            <a:r>
              <a:rPr lang="zh-CN" altLang="en-US" sz="2800" dirty="0" smtClean="0">
                <a:solidFill>
                  <a:schemeClr val="tx2"/>
                </a:solidFill>
              </a:rPr>
              <a:t>。</a:t>
            </a:r>
            <a:endParaRPr lang="zh-CN" altLang="en-US" sz="2800" dirty="0">
              <a:solidFill>
                <a:schemeClr val="tx2"/>
              </a:solidFill>
            </a:endParaRPr>
          </a:p>
        </p:txBody>
      </p:sp>
      <p:sp>
        <p:nvSpPr>
          <p:cNvPr id="8" name="TextBox 3"/>
          <p:cNvSpPr txBox="1"/>
          <p:nvPr/>
        </p:nvSpPr>
        <p:spPr>
          <a:xfrm>
            <a:off x="1545455" y="4451006"/>
            <a:ext cx="9524885" cy="573042"/>
          </a:xfrm>
          <a:prstGeom prst="rect">
            <a:avLst/>
          </a:prstGeom>
          <a:noFill/>
        </p:spPr>
        <p:txBody>
          <a:bodyPr wrap="square" rtlCol="0">
            <a:spAutoFit/>
          </a:bodyPr>
          <a:lstStyle/>
          <a:p>
            <a:pPr>
              <a:lnSpc>
                <a:spcPct val="130000"/>
              </a:lnSpc>
            </a:pPr>
            <a:r>
              <a:rPr lang="zh-CN" altLang="en-US" sz="2800" dirty="0" smtClean="0">
                <a:solidFill>
                  <a:schemeClr val="tx2"/>
                </a:solidFill>
              </a:rPr>
              <a:t>第三</a:t>
            </a:r>
            <a:r>
              <a:rPr lang="zh-CN" altLang="en-US" sz="2800" dirty="0">
                <a:solidFill>
                  <a:schemeClr val="tx2"/>
                </a:solidFill>
              </a:rPr>
              <a:t>，国际生态问题的政治化。</a:t>
            </a:r>
            <a:endParaRPr lang="zh-CN" altLang="en-US" sz="2800" dirty="0">
              <a:solidFill>
                <a:schemeClr val="tx2"/>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6787110" y="2276171"/>
            <a:ext cx="4557625" cy="2973122"/>
          </a:xfrm>
          <a:prstGeom prst="rect">
            <a:avLst/>
          </a:prstGeom>
          <a:noFill/>
        </p:spPr>
        <p:txBody>
          <a:bodyPr wrap="square" rtlCol="0">
            <a:spAutoFit/>
          </a:bodyPr>
          <a:lstStyle/>
          <a:p>
            <a:pPr>
              <a:lnSpc>
                <a:spcPct val="130000"/>
              </a:lnSpc>
            </a:pPr>
            <a:r>
              <a:rPr lang="zh-CN" altLang="en-US" sz="2400" dirty="0" smtClean="0">
                <a:solidFill>
                  <a:schemeClr val="tx2"/>
                </a:solidFill>
              </a:rPr>
              <a:t>    </a:t>
            </a:r>
            <a:r>
              <a:rPr lang="en-US" altLang="zh-CN" sz="2400" dirty="0">
                <a:solidFill>
                  <a:schemeClr val="tx2"/>
                </a:solidFill>
              </a:rPr>
              <a:t>《</a:t>
            </a:r>
            <a:r>
              <a:rPr lang="zh-CN" altLang="en-US" sz="2400" dirty="0">
                <a:solidFill>
                  <a:schemeClr val="tx2"/>
                </a:solidFill>
              </a:rPr>
              <a:t>寂静的春天</a:t>
            </a:r>
            <a:r>
              <a:rPr lang="en-US" altLang="zh-CN" sz="2400" dirty="0">
                <a:solidFill>
                  <a:schemeClr val="tx2"/>
                </a:solidFill>
              </a:rPr>
              <a:t>》</a:t>
            </a:r>
            <a:r>
              <a:rPr lang="zh-CN" altLang="en-US" sz="2400" dirty="0">
                <a:solidFill>
                  <a:schemeClr val="tx2"/>
                </a:solidFill>
              </a:rPr>
              <a:t>以寓言开头，向我们描绘了一个美丽村庄的突变，并从陆地到海洋、从海洋到天空，全方位地揭示了化学农药的危害，是一本公认的开启了世界环境运动的奠基之作。</a:t>
            </a:r>
            <a:endParaRPr sz="2800" dirty="0">
              <a:solidFill>
                <a:schemeClr val="tx2"/>
              </a:solidFill>
              <a:ea typeface="宋体" panose="02010600030101010101" pitchFamily="2" charset="-122"/>
            </a:endParaRPr>
          </a:p>
        </p:txBody>
      </p:sp>
      <p:sp>
        <p:nvSpPr>
          <p:cNvPr id="4" name="标题 3"/>
          <p:cNvSpPr>
            <a:spLocks noGrp="1"/>
          </p:cNvSpPr>
          <p:nvPr>
            <p:ph type="title"/>
          </p:nvPr>
        </p:nvSpPr>
        <p:spPr>
          <a:xfrm>
            <a:off x="1089660" y="76200"/>
            <a:ext cx="9980682" cy="1096962"/>
          </a:xfrm>
        </p:spPr>
        <p:txBody>
          <a:bodyPr/>
          <a:lstStyle/>
          <a:p>
            <a:r>
              <a:rPr lang="en-US" altLang="zh-CN" dirty="0" smtClean="0"/>
              <a:t>2. </a:t>
            </a:r>
            <a:r>
              <a:rPr lang="zh-CN" altLang="en-US" dirty="0" smtClean="0"/>
              <a:t>生态文明和可持续发展观</a:t>
            </a:r>
            <a:endParaRPr lang="zh-CN" altLang="en-US" dirty="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9660" y="1699202"/>
            <a:ext cx="2745509" cy="4127063"/>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5169" y="1831602"/>
            <a:ext cx="2667577" cy="386225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1089660" y="1543916"/>
            <a:ext cx="9524885" cy="572464"/>
          </a:xfrm>
          <a:prstGeom prst="rect">
            <a:avLst/>
          </a:prstGeom>
          <a:noFill/>
        </p:spPr>
        <p:txBody>
          <a:bodyPr wrap="square" rtlCol="0">
            <a:spAutoFit/>
          </a:bodyPr>
          <a:lstStyle/>
          <a:p>
            <a:pPr>
              <a:lnSpc>
                <a:spcPct val="130000"/>
              </a:lnSpc>
            </a:pPr>
            <a:r>
              <a:rPr lang="zh-CN" altLang="en-US" sz="2400" dirty="0" smtClean="0">
                <a:solidFill>
                  <a:schemeClr val="tx2"/>
                </a:solidFill>
              </a:rPr>
              <a:t>        </a:t>
            </a:r>
            <a:r>
              <a:rPr lang="zh-CN" altLang="en-US" sz="2800" dirty="0" smtClean="0">
                <a:solidFill>
                  <a:schemeClr val="tx2"/>
                </a:solidFill>
              </a:rPr>
              <a:t>美国</a:t>
            </a:r>
            <a:r>
              <a:rPr lang="zh-CN" altLang="en-US" sz="2800" dirty="0">
                <a:solidFill>
                  <a:schemeClr val="tx2"/>
                </a:solidFill>
              </a:rPr>
              <a:t>经济学家鲍尔丁提出的“宇宙飞船经济理论”</a:t>
            </a:r>
            <a:r>
              <a:rPr lang="zh-CN" altLang="en-US" sz="2400" dirty="0" smtClean="0">
                <a:solidFill>
                  <a:schemeClr val="tx2"/>
                </a:solidFill>
              </a:rPr>
              <a:t>。</a:t>
            </a:r>
            <a:endParaRPr sz="2800" dirty="0">
              <a:solidFill>
                <a:schemeClr val="tx2"/>
              </a:solidFill>
              <a:ea typeface="宋体" panose="02010600030101010101" pitchFamily="2" charset="-122"/>
            </a:endParaRPr>
          </a:p>
        </p:txBody>
      </p:sp>
      <p:sp>
        <p:nvSpPr>
          <p:cNvPr id="4" name="标题 3"/>
          <p:cNvSpPr>
            <a:spLocks noGrp="1"/>
          </p:cNvSpPr>
          <p:nvPr>
            <p:ph type="title"/>
          </p:nvPr>
        </p:nvSpPr>
        <p:spPr>
          <a:xfrm>
            <a:off x="1089660" y="76200"/>
            <a:ext cx="9980682" cy="1096962"/>
          </a:xfrm>
        </p:spPr>
        <p:txBody>
          <a:bodyPr/>
          <a:lstStyle/>
          <a:p>
            <a:r>
              <a:rPr lang="en-US" altLang="zh-CN" dirty="0" smtClean="0"/>
              <a:t>2. </a:t>
            </a:r>
            <a:r>
              <a:rPr lang="zh-CN" altLang="en-US" dirty="0" smtClean="0"/>
              <a:t>生态文明和可持续发展观</a:t>
            </a:r>
            <a:endParaRPr lang="zh-CN" altLang="en-US" dirty="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07775" y="2432294"/>
            <a:ext cx="2657186" cy="3496297"/>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9838" y="2705341"/>
            <a:ext cx="4955252" cy="295680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819842" y="1394402"/>
            <a:ext cx="5691795" cy="4893647"/>
          </a:xfrm>
          <a:prstGeom prst="rect">
            <a:avLst/>
          </a:prstGeom>
          <a:noFill/>
        </p:spPr>
        <p:txBody>
          <a:bodyPr wrap="square" rtlCol="0">
            <a:spAutoFit/>
          </a:bodyPr>
          <a:lstStyle/>
          <a:p>
            <a:pPr>
              <a:lnSpc>
                <a:spcPct val="130000"/>
              </a:lnSpc>
            </a:pPr>
            <a:r>
              <a:rPr lang="zh-CN" altLang="en-US" sz="2400" dirty="0" smtClean="0">
                <a:solidFill>
                  <a:schemeClr val="tx2"/>
                </a:solidFill>
              </a:rPr>
              <a:t>    鲍尔丁</a:t>
            </a:r>
            <a:r>
              <a:rPr lang="zh-CN" altLang="en-US" sz="2400" dirty="0">
                <a:solidFill>
                  <a:schemeClr val="tx2"/>
                </a:solidFill>
              </a:rPr>
              <a:t>认为：人与地球的关系就好比宇航乘员和宇宙飞船的关系，不仅相依为命、共存共荣，而且对外封闭、容量有限。鲍尔丁认为地球就是一个巨大的宇宙飞船，人类就是宇宙飞船中的宇航员，这是一个封闭循环系统，除了能量要靠太阳提供之外，人类生活所需的一切都要通过地球上的良性循环来满足。人类之所以能生生不息，就是因为地球作为一个生态系统实现了自给自足。</a:t>
            </a:r>
            <a:endParaRPr sz="2800" dirty="0">
              <a:solidFill>
                <a:schemeClr val="tx2"/>
              </a:solidFill>
              <a:ea typeface="宋体" panose="02010600030101010101" pitchFamily="2" charset="-122"/>
            </a:endParaRPr>
          </a:p>
        </p:txBody>
      </p:sp>
      <p:sp>
        <p:nvSpPr>
          <p:cNvPr id="4" name="标题 3"/>
          <p:cNvSpPr>
            <a:spLocks noGrp="1"/>
          </p:cNvSpPr>
          <p:nvPr>
            <p:ph type="title"/>
          </p:nvPr>
        </p:nvSpPr>
        <p:spPr>
          <a:xfrm>
            <a:off x="1089660" y="76200"/>
            <a:ext cx="9980682" cy="1096962"/>
          </a:xfrm>
        </p:spPr>
        <p:txBody>
          <a:bodyPr/>
          <a:lstStyle/>
          <a:p>
            <a:r>
              <a:rPr lang="en-US" altLang="zh-CN" dirty="0" smtClean="0"/>
              <a:t>2. </a:t>
            </a:r>
            <a:r>
              <a:rPr lang="zh-CN" altLang="en-US" dirty="0" smtClean="0"/>
              <a:t>生态文明和可持续发展观</a:t>
            </a:r>
            <a:endParaRPr lang="zh-CN" altLang="en-US"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4874" y="2329873"/>
            <a:ext cx="4464876" cy="26762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学术文献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学术演示文稿、细条纹和丝带设计（宽屏）</Template>
  <TotalTime>0</TotalTime>
  <Words>1753</Words>
  <Application>WPS 演示</Application>
  <PresentationFormat>宽屏</PresentationFormat>
  <Paragraphs>110</Paragraphs>
  <Slides>24</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Arial</vt:lpstr>
      <vt:lpstr>宋体</vt:lpstr>
      <vt:lpstr>Wingdings</vt:lpstr>
      <vt:lpstr>微软雅黑</vt:lpstr>
      <vt:lpstr>楷体</vt:lpstr>
      <vt:lpstr>Arial Unicode MS</vt:lpstr>
      <vt:lpstr>Euphemia</vt:lpstr>
      <vt:lpstr>黑体</vt:lpstr>
      <vt:lpstr>学术文献 16x9</vt:lpstr>
      <vt:lpstr>              毛泽东思想和 中国特色社会主义理论体系概论</vt:lpstr>
      <vt:lpstr>第四部分  中国人民强起来 专题十四  建设中国特色社会主义生态文明</vt:lpstr>
      <vt:lpstr>专题十四  建设中国特色社会主义生态文明</vt:lpstr>
      <vt:lpstr>前言</vt:lpstr>
      <vt:lpstr>前言</vt:lpstr>
      <vt:lpstr>1. 我国在生态文明建设方面面临的挑战</vt:lpstr>
      <vt:lpstr>2. 生态文明和可持续发展观</vt:lpstr>
      <vt:lpstr>2. 生态文明和可持续发展观</vt:lpstr>
      <vt:lpstr>2. 生态文明和可持续发展观</vt:lpstr>
      <vt:lpstr>2. 生态文明和可持续发展观</vt:lpstr>
      <vt:lpstr>2. 生态文明和可持续发展观</vt:lpstr>
      <vt:lpstr>2. 生态文明和可持续发展观</vt:lpstr>
      <vt:lpstr>2. 生态文明和可持续发展观</vt:lpstr>
      <vt:lpstr>2. 生态文明和可持续发展观</vt:lpstr>
      <vt:lpstr>2. 生态文明和可持续发展观</vt:lpstr>
      <vt:lpstr>2. 生态文明和可持续发展观</vt:lpstr>
      <vt:lpstr>2. 生态文明和可持续发展观</vt:lpstr>
      <vt:lpstr>2. 生态文明和可持续发展观</vt:lpstr>
      <vt:lpstr>2. 生态文明和可持续发展观</vt:lpstr>
      <vt:lpstr>2. 生态文明和可持续发展观</vt:lpstr>
      <vt:lpstr>2. 生态文明和可持续发展观</vt:lpstr>
      <vt:lpstr>3.不断推进生态文明建设实践</vt:lpstr>
      <vt:lpstr>3.不断推进生态文明建设实践</vt:lpstr>
      <vt:lpstr>3.不断推进生态文明建设实践</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98</cp:revision>
  <dcterms:created xsi:type="dcterms:W3CDTF">2017-12-14T09:27:00Z</dcterms:created>
  <dcterms:modified xsi:type="dcterms:W3CDTF">2019-04-29T05:15:53Z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KSOProductBuildVer">
    <vt:lpwstr>2052-11.1.0.8612</vt:lpwstr>
  </property>
</Properties>
</file>