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1"/>
  </p:handoutMasterIdLst>
  <p:sldIdLst>
    <p:sldId id="1079" r:id="rId3"/>
    <p:sldId id="490" r:id="rId5"/>
    <p:sldId id="1080" r:id="rId6"/>
    <p:sldId id="1086" r:id="rId7"/>
    <p:sldId id="1151" r:id="rId8"/>
    <p:sldId id="1152" r:id="rId9"/>
    <p:sldId id="1153" r:id="rId10"/>
    <p:sldId id="1154" r:id="rId11"/>
    <p:sldId id="1155" r:id="rId12"/>
    <p:sldId id="1156" r:id="rId13"/>
    <p:sldId id="1157" r:id="rId14"/>
    <p:sldId id="1158" r:id="rId15"/>
    <p:sldId id="1159" r:id="rId16"/>
    <p:sldId id="1160" r:id="rId17"/>
    <p:sldId id="1161" r:id="rId18"/>
    <p:sldId id="1162" r:id="rId19"/>
    <p:sldId id="1163" r:id="rId20"/>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9" d="100"/>
          <a:sy n="69" d="100"/>
        </p:scale>
        <p:origin x="564" y="40"/>
      </p:cViewPr>
      <p:guideLst>
        <p:guide orient="horz" pos="2271"/>
        <p:guide pos="3855"/>
      </p:guideLst>
    </p:cSldViewPr>
  </p:slideViewPr>
  <p:notesTextViewPr>
    <p:cViewPr>
      <p:scale>
        <a:sx n="1" d="1"/>
        <a:sy n="1" d="1"/>
      </p:scale>
      <p:origin x="0" y="0"/>
    </p:cViewPr>
  </p:notesTextViewPr>
  <p:notesViewPr>
    <p:cSldViewPr snapToGrid="0">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fld>
            <a:endParaRPr lang="en-US" altLang="zh-CN"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4445" y="0"/>
            <a:ext cx="1747524" cy="22920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a:xfrm>
            <a:off x="1104900" y="365125"/>
            <a:ext cx="8098896" cy="5811838"/>
          </a:xfrm>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rtl="0"/>
            <a:r>
              <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rPr>
              <a:t>注意：</a:t>
            </a:r>
            <a:endPar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endParaRPr>
          </a:p>
          <a:p>
            <a:pPr rtl="0"/>
            <a:r>
              <a:rPr lang="zh-CN" altLang="en-US" sz="1200" i="1" noProof="0" dirty="0">
                <a:latin typeface="微软雅黑" panose="020B0503020204020204" pitchFamily="34" charset="-122"/>
                <a:ea typeface="微软雅黑" panose="020B0503020204020204" pitchFamily="34" charset="-122"/>
                <a:cs typeface="Arial" panose="020B0604020202020204" pitchFamily="34" charset="0"/>
              </a:rPr>
              <a:t>若要更改此幻灯片上的图像，请选择该图片，并将其删除。然后单击占位符中的图片图标以插入自己的图像。</a:t>
            </a:r>
            <a:endParaRPr lang="zh-CN" altLang="en-US" sz="1200" i="1" noProof="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8" name="组 7"/>
          <p:cNvGrpSpPr/>
          <p:nvPr/>
        </p:nvGrpSpPr>
        <p:grpSpPr>
          <a:xfrm>
            <a:off x="0" y="1831975"/>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36979" y="2498731"/>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080" cy="2283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dirty="0"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文本占位符 4"/>
          <p:cNvSpPr>
            <a:spLocks noGrp="1"/>
          </p:cNvSpPr>
          <p:nvPr>
            <p:ph type="body" sz="quarter" idx="3" hasCustomPrompt="1"/>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文本占位符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a:p>
            <a:pPr lvl="5" rtl="0"/>
            <a:r>
              <a:rPr lang="zh-CN" altLang="en-US" noProof="0" dirty="0"/>
              <a:t>第六级</a:t>
            </a:r>
            <a:endParaRPr lang="zh-CN" altLang="en-US" noProof="0" dirty="0"/>
          </a:p>
          <a:p>
            <a:pPr lvl="6" rtl="0"/>
            <a:r>
              <a:rPr lang="zh-CN" altLang="en-US" noProof="0" dirty="0"/>
              <a:t>第七级</a:t>
            </a:r>
            <a:endParaRPr lang="zh-CN" altLang="en-US" noProof="0" dirty="0"/>
          </a:p>
          <a:p>
            <a:pPr lvl="7" rtl="0"/>
            <a:r>
              <a:rPr lang="zh-CN" altLang="en-US" noProof="0" dirty="0"/>
              <a:t>第八级</a:t>
            </a:r>
            <a:endParaRPr lang="zh-CN" altLang="en-US" noProof="0" dirty="0"/>
          </a:p>
          <a:p>
            <a:pPr lvl="8" rtl="0"/>
            <a:r>
              <a:rPr lang="zh-CN" altLang="en-US" noProof="0" dirty="0"/>
              <a:t>第九级</a:t>
            </a:r>
            <a:endParaRPr lang="zh-CN" altLang="en-US" noProof="0" dirty="0"/>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312420" y="1926590"/>
            <a:ext cx="6465570" cy="2219960"/>
          </a:xfrm>
        </p:spPr>
        <p:txBody>
          <a:bodyPr rtlCol="0" anchor="ctr"/>
          <a:lstStyle/>
          <a:p>
            <a:pPr rtl="0">
              <a:lnSpc>
                <a:spcPct val="110000"/>
              </a:lnSpc>
            </a:pPr>
            <a:r>
              <a:rPr lang="en-US" altLang="zh-CN" sz="3600" dirty="0"/>
              <a:t>              </a:t>
            </a:r>
            <a:r>
              <a:rPr lang="zh-CN" altLang="en-US" sz="3600" b="1" dirty="0"/>
              <a:t>毛泽东思想和</a:t>
            </a:r>
            <a:br>
              <a:rPr lang="zh-CN" altLang="en-US" sz="3600" b="1" dirty="0"/>
            </a:br>
            <a:r>
              <a:rPr lang="zh-CN" altLang="en-US" sz="3600" b="1" dirty="0"/>
              <a:t>中国特色社会主义理论体系概论</a:t>
            </a:r>
            <a:endParaRPr lang="zh-CN" altLang="en-US" sz="3600" b="1"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1500505" y="4404995"/>
            <a:ext cx="4697095" cy="529590"/>
          </a:xfrm>
        </p:spPr>
        <p:txBody>
          <a:bodyPr rtlCol="0">
            <a:normAutofit lnSpcReduction="10000"/>
          </a:bodyPr>
          <a:lstStyle/>
          <a:p>
            <a:pPr rtl="0"/>
            <a:r>
              <a:rPr lang="zh-CN" altLang="en-US" dirty="0">
                <a:latin typeface="微软雅黑" panose="020B0503020204020204" pitchFamily="34" charset="-122"/>
                <a:ea typeface="微软雅黑" panose="020B0503020204020204" pitchFamily="34" charset="-122"/>
              </a:rPr>
              <a:t>      </a:t>
            </a:r>
            <a:r>
              <a:rPr lang="zh-CN" altLang="en-US" sz="3200" b="1" dirty="0">
                <a:latin typeface="楷体" panose="02010609060101010101" charset="-122"/>
                <a:ea typeface="楷体" panose="02010609060101010101" charset="-122"/>
              </a:rPr>
              <a:t>任课老师：</a:t>
            </a:r>
            <a:r>
              <a:rPr lang="zh-CN" altLang="en-US" sz="3200" b="1" dirty="0" smtClean="0">
                <a:latin typeface="楷体" panose="02010609060101010101" charset="-122"/>
                <a:ea typeface="楷体" panose="02010609060101010101" charset="-122"/>
              </a:rPr>
              <a:t>赵茜 副教授</a:t>
            </a:r>
            <a:endParaRPr lang="zh-CN" altLang="en-US" sz="3200" b="1" dirty="0">
              <a:latin typeface="楷体" panose="02010609060101010101" charset="-122"/>
              <a:ea typeface="楷体" panose="02010609060101010101"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l="8890" r="8890"/>
          <a:stretch>
            <a:fillRect/>
          </a:stretch>
        </p:blipFill>
        <p:spPr>
          <a:xfrm>
            <a:off x="7102475" y="1310640"/>
            <a:ext cx="5089525" cy="4208780"/>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构建命运共同体</a:t>
            </a:r>
            <a:endParaRPr lang="zh-CN" altLang="en-US" dirty="0">
              <a:latin typeface="微软雅黑" panose="020B0503020204020204" pitchFamily="34" charset="-122"/>
              <a:ea typeface="微软雅黑" panose="020B0503020204020204" pitchFamily="34" charset="-122"/>
            </a:endParaRPr>
          </a:p>
        </p:txBody>
      </p:sp>
      <p:sp>
        <p:nvSpPr>
          <p:cNvPr id="5" name="内容占位符 4"/>
          <p:cNvSpPr>
            <a:spLocks noGrp="1"/>
          </p:cNvSpPr>
          <p:nvPr/>
        </p:nvSpPr>
        <p:spPr>
          <a:xfrm>
            <a:off x="3447415" y="1400810"/>
            <a:ext cx="5541010" cy="673735"/>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gn="ctr"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构建人类命运共同体的时代背景　</a:t>
            </a:r>
            <a:endParaRPr lang="zh-CN" altLang="en-US" sz="2800" dirty="0">
              <a:latin typeface="黑体" panose="02010609060101010101" charset="-122"/>
              <a:ea typeface="黑体" panose="02010609060101010101" charset="-122"/>
              <a:sym typeface="+mn-ea"/>
            </a:endParaRPr>
          </a:p>
        </p:txBody>
      </p:sp>
      <p:sp>
        <p:nvSpPr>
          <p:cNvPr id="4" name="内容占位符 4"/>
          <p:cNvSpPr>
            <a:spLocks noGrp="1"/>
          </p:cNvSpPr>
          <p:nvPr/>
        </p:nvSpPr>
        <p:spPr>
          <a:xfrm>
            <a:off x="1047750" y="2332355"/>
            <a:ext cx="10340975" cy="3764280"/>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3.文化方面：商业文化、大众文化、消费主义文化大行其道，特别是裹挟着美国价值观的文化产品行销全球，给一些国家，特别是发展中国家带来文化认同困扰和冲击。</a:t>
            </a:r>
            <a:endParaRPr lang="zh-CN" altLang="en-US" sz="2800" dirty="0">
              <a:latin typeface="黑体" panose="02010609060101010101" charset="-122"/>
              <a:ea typeface="黑体" panose="02010609060101010101" charset="-122"/>
              <a:sym typeface="+mn-ea"/>
            </a:endParaRPr>
          </a:p>
          <a:p>
            <a:pPr marL="0" indent="0"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a:t>
            </a:r>
            <a:r>
              <a:rPr lang="en-US" altLang="zh-CN" sz="2800" dirty="0">
                <a:latin typeface="黑体" panose="02010609060101010101" charset="-122"/>
                <a:ea typeface="黑体" panose="02010609060101010101" charset="-122"/>
                <a:sym typeface="+mn-ea"/>
              </a:rPr>
              <a:t>4.</a:t>
            </a:r>
            <a:r>
              <a:rPr lang="zh-CN" altLang="en-US" sz="2800" dirty="0">
                <a:latin typeface="黑体" panose="02010609060101010101" charset="-122"/>
                <a:ea typeface="黑体" panose="02010609060101010101" charset="-122"/>
                <a:sym typeface="+mn-ea"/>
              </a:rPr>
              <a:t>社会方面：</a:t>
            </a:r>
            <a:r>
              <a:rPr lang="en-US" altLang="zh-CN" sz="2800" dirty="0">
                <a:latin typeface="黑体" panose="02010609060101010101" charset="-122"/>
                <a:ea typeface="黑体" panose="02010609060101010101" charset="-122"/>
                <a:sym typeface="+mn-ea"/>
              </a:rPr>
              <a:t>当今世界，由于交通的便利，人员流动变得很频繁，不同民族的杂居也很平常。但由于文化价值观方面的差异，产生冲突也就变得不可避免了。</a:t>
            </a:r>
            <a:endParaRPr lang="en-US" altLang="zh-CN" sz="2800" dirty="0">
              <a:latin typeface="黑体" panose="02010609060101010101" charset="-122"/>
              <a:ea typeface="黑体" panose="02010609060101010101" charset="-122"/>
              <a:sym typeface="+mn-ea"/>
            </a:endParaRPr>
          </a:p>
          <a:p>
            <a:pPr marL="0" indent="0">
              <a:lnSpc>
                <a:spcPct val="125000"/>
              </a:lnSpc>
              <a:spcAft>
                <a:spcPts val="0"/>
              </a:spcAft>
              <a:buNone/>
            </a:pPr>
            <a:r>
              <a:rPr lang="zh-CN" altLang="en-US" sz="2800" dirty="0">
                <a:latin typeface="黑体" panose="02010609060101010101" charset="-122"/>
                <a:ea typeface="黑体" panose="02010609060101010101" charset="-122"/>
                <a:sym typeface="+mn-ea"/>
              </a:rPr>
              <a:t>　</a:t>
            </a:r>
            <a:endParaRPr lang="zh-CN" altLang="en-US" sz="2800" dirty="0">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构建命运共同体</a:t>
            </a:r>
            <a:endParaRPr lang="zh-CN" altLang="en-US" dirty="0">
              <a:latin typeface="微软雅黑" panose="020B0503020204020204" pitchFamily="34" charset="-122"/>
              <a:ea typeface="微软雅黑" panose="020B0503020204020204" pitchFamily="34" charset="-122"/>
            </a:endParaRPr>
          </a:p>
        </p:txBody>
      </p:sp>
      <p:sp>
        <p:nvSpPr>
          <p:cNvPr id="5" name="内容占位符 4"/>
          <p:cNvSpPr>
            <a:spLocks noGrp="1"/>
          </p:cNvSpPr>
          <p:nvPr/>
        </p:nvSpPr>
        <p:spPr>
          <a:xfrm>
            <a:off x="3447415" y="1400810"/>
            <a:ext cx="5541010" cy="673735"/>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gn="ctr"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当今世界面临的主要问题　</a:t>
            </a:r>
            <a:endParaRPr lang="zh-CN" altLang="en-US" sz="2800" dirty="0">
              <a:latin typeface="黑体" panose="02010609060101010101" charset="-122"/>
              <a:ea typeface="黑体" panose="02010609060101010101" charset="-122"/>
              <a:sym typeface="+mn-ea"/>
            </a:endParaRPr>
          </a:p>
        </p:txBody>
      </p:sp>
      <p:sp>
        <p:nvSpPr>
          <p:cNvPr id="4" name="内容占位符 4"/>
          <p:cNvSpPr>
            <a:spLocks noGrp="1"/>
          </p:cNvSpPr>
          <p:nvPr/>
        </p:nvSpPr>
        <p:spPr>
          <a:xfrm>
            <a:off x="1047750" y="2270760"/>
            <a:ext cx="10340975" cy="3408680"/>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当今世界所面临的问题往往不是单一的，而是超越国界的，需要全球共同应对解决的。表现在：</a:t>
            </a:r>
            <a:endParaRPr lang="zh-CN" altLang="en-US" sz="2800" dirty="0">
              <a:latin typeface="黑体" panose="02010609060101010101" charset="-122"/>
              <a:ea typeface="黑体" panose="02010609060101010101" charset="-122"/>
              <a:sym typeface="+mn-ea"/>
            </a:endParaRPr>
          </a:p>
          <a:p>
            <a:pPr marL="0" indent="0"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1</a:t>
            </a:r>
            <a:r>
              <a:rPr lang="en-US" altLang="zh-CN" sz="2800" dirty="0">
                <a:latin typeface="黑体" panose="02010609060101010101" charset="-122"/>
                <a:ea typeface="黑体" panose="02010609060101010101" charset="-122"/>
                <a:sym typeface="+mn-ea"/>
              </a:rPr>
              <a:t>.</a:t>
            </a:r>
            <a:r>
              <a:rPr lang="zh-CN" altLang="en-US" sz="2800" dirty="0">
                <a:latin typeface="黑体" panose="02010609060101010101" charset="-122"/>
                <a:ea typeface="黑体" panose="02010609060101010101" charset="-122"/>
                <a:sym typeface="+mn-ea"/>
              </a:rPr>
              <a:t>制约可持续发展的因素，包括：人口、环境和资源问题</a:t>
            </a:r>
            <a:endParaRPr lang="zh-CN" altLang="en-US" sz="2800" dirty="0">
              <a:latin typeface="黑体" panose="02010609060101010101" charset="-122"/>
              <a:ea typeface="黑体" panose="02010609060101010101" charset="-122"/>
              <a:sym typeface="+mn-ea"/>
            </a:endParaRPr>
          </a:p>
          <a:p>
            <a:pPr marL="0" indent="0"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2</a:t>
            </a:r>
            <a:r>
              <a:rPr lang="en-US" altLang="zh-CN" sz="2800" dirty="0">
                <a:latin typeface="黑体" panose="02010609060101010101" charset="-122"/>
                <a:ea typeface="黑体" panose="02010609060101010101" charset="-122"/>
                <a:sym typeface="+mn-ea"/>
              </a:rPr>
              <a:t>.</a:t>
            </a:r>
            <a:r>
              <a:rPr lang="zh-CN" altLang="en-US" sz="2800" dirty="0">
                <a:latin typeface="黑体" panose="02010609060101010101" charset="-122"/>
                <a:ea typeface="黑体" panose="02010609060101010101" charset="-122"/>
                <a:sym typeface="+mn-ea"/>
              </a:rPr>
              <a:t>非传统安全问题。包括恐怖主义威胁、能源安全、核安全、经济安全等。</a:t>
            </a:r>
            <a:endParaRPr lang="zh-CN" altLang="en-US" sz="2800" dirty="0">
              <a:latin typeface="黑体" panose="02010609060101010101" charset="-122"/>
              <a:ea typeface="黑体" panose="02010609060101010101" charset="-122"/>
              <a:sym typeface="+mn-ea"/>
            </a:endParaRPr>
          </a:p>
          <a:p>
            <a:pPr marL="0" indent="0"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3</a:t>
            </a:r>
            <a:r>
              <a:rPr lang="en-US" altLang="zh-CN" sz="2800" dirty="0">
                <a:latin typeface="黑体" panose="02010609060101010101" charset="-122"/>
                <a:ea typeface="黑体" panose="02010609060101010101" charset="-122"/>
                <a:sym typeface="+mn-ea"/>
              </a:rPr>
              <a:t>.</a:t>
            </a:r>
            <a:r>
              <a:rPr lang="zh-CN" altLang="en-US" sz="2800" dirty="0">
                <a:latin typeface="黑体" panose="02010609060101010101" charset="-122"/>
                <a:ea typeface="黑体" panose="02010609060101010101" charset="-122"/>
                <a:sym typeface="+mn-ea"/>
              </a:rPr>
              <a:t>全球治理问题，包括治理机制和治理能力问题。</a:t>
            </a:r>
            <a:endParaRPr lang="zh-CN" altLang="en-US" sz="2800" dirty="0">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构建命运共同体</a:t>
            </a:r>
            <a:endParaRPr lang="zh-CN" altLang="en-US" dirty="0">
              <a:latin typeface="微软雅黑" panose="020B0503020204020204" pitchFamily="34" charset="-122"/>
              <a:ea typeface="微软雅黑" panose="020B0503020204020204" pitchFamily="34" charset="-122"/>
            </a:endParaRPr>
          </a:p>
        </p:txBody>
      </p:sp>
      <p:sp>
        <p:nvSpPr>
          <p:cNvPr id="5" name="内容占位符 4"/>
          <p:cNvSpPr>
            <a:spLocks noGrp="1"/>
          </p:cNvSpPr>
          <p:nvPr/>
        </p:nvSpPr>
        <p:spPr>
          <a:xfrm>
            <a:off x="3447415" y="1400810"/>
            <a:ext cx="5541010" cy="673735"/>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gn="ctr"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构建人类命运共同体的内涵　</a:t>
            </a:r>
            <a:endParaRPr lang="zh-CN" altLang="en-US" sz="2800" dirty="0">
              <a:latin typeface="黑体" panose="02010609060101010101" charset="-122"/>
              <a:ea typeface="黑体" panose="02010609060101010101" charset="-122"/>
              <a:sym typeface="+mn-ea"/>
            </a:endParaRPr>
          </a:p>
        </p:txBody>
      </p:sp>
      <p:sp>
        <p:nvSpPr>
          <p:cNvPr id="4" name="内容占位符 4"/>
          <p:cNvSpPr>
            <a:spLocks noGrp="1"/>
          </p:cNvSpPr>
          <p:nvPr/>
        </p:nvSpPr>
        <p:spPr>
          <a:xfrm>
            <a:off x="851535" y="2270760"/>
            <a:ext cx="10537190" cy="4070350"/>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构建人类命运共同体是习近平新时代中国特色社会主义思想的重要组成部分，是当代中国对世界的重要思想和理论贡献，已经成为中国引领时代潮流和人类文明进步方向的鲜明旗帜。</a:t>
            </a:r>
            <a:endParaRPr lang="zh-CN" altLang="en-US" sz="2800" dirty="0">
              <a:latin typeface="黑体" panose="02010609060101010101" charset="-122"/>
              <a:ea typeface="黑体" panose="02010609060101010101" charset="-122"/>
              <a:sym typeface="+mn-ea"/>
            </a:endParaRPr>
          </a:p>
          <a:p>
            <a:pPr marL="0" indent="0" fontAlgn="auto">
              <a:lnSpc>
                <a:spcPts val="4000"/>
              </a:lnSpc>
              <a:spcBef>
                <a:spcPts val="0"/>
              </a:spcBef>
              <a:spcAft>
                <a:spcPts val="0"/>
              </a:spcAft>
              <a:buNone/>
            </a:pPr>
            <a:endParaRPr lang="zh-CN" altLang="en-US" sz="2800" dirty="0">
              <a:latin typeface="黑体" panose="02010609060101010101" charset="-122"/>
              <a:ea typeface="黑体" panose="02010609060101010101" charset="-122"/>
              <a:sym typeface="+mn-ea"/>
            </a:endParaRPr>
          </a:p>
          <a:p>
            <a:pPr marL="0" indent="0"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内涵：习近平总书记在十九大报告中呼吁：各国人民同心协力，构建人类命运共同体，建设持久和平、普遍安全、共同繁荣、开放包容、清洁美丽的世界。</a:t>
            </a:r>
            <a:endParaRPr lang="zh-CN" altLang="en-US" sz="2800" dirty="0">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构建命运共同体</a:t>
            </a:r>
            <a:endParaRPr lang="zh-CN" altLang="en-US" dirty="0">
              <a:latin typeface="微软雅黑" panose="020B0503020204020204" pitchFamily="34" charset="-122"/>
              <a:ea typeface="微软雅黑" panose="020B0503020204020204" pitchFamily="34" charset="-122"/>
            </a:endParaRPr>
          </a:p>
        </p:txBody>
      </p:sp>
      <p:sp>
        <p:nvSpPr>
          <p:cNvPr id="5" name="内容占位符 4"/>
          <p:cNvSpPr>
            <a:spLocks noGrp="1"/>
          </p:cNvSpPr>
          <p:nvPr/>
        </p:nvSpPr>
        <p:spPr>
          <a:xfrm>
            <a:off x="3447415" y="1400810"/>
            <a:ext cx="5541010" cy="673735"/>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gn="ctr"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构建人类命运共同体的意义</a:t>
            </a:r>
            <a:r>
              <a:rPr lang="zh-CN" altLang="en-US" sz="2800" dirty="0">
                <a:latin typeface="黑体" panose="02010609060101010101" charset="-122"/>
                <a:ea typeface="黑体" panose="02010609060101010101" charset="-122"/>
                <a:sym typeface="+mn-ea"/>
              </a:rPr>
              <a:t>　</a:t>
            </a:r>
            <a:endParaRPr lang="zh-CN" altLang="en-US" sz="2800" dirty="0">
              <a:latin typeface="黑体" panose="02010609060101010101" charset="-122"/>
              <a:ea typeface="黑体" panose="02010609060101010101" charset="-122"/>
              <a:sym typeface="+mn-ea"/>
            </a:endParaRPr>
          </a:p>
        </p:txBody>
      </p:sp>
      <p:sp>
        <p:nvSpPr>
          <p:cNvPr id="4" name="内容占位符 4"/>
          <p:cNvSpPr>
            <a:spLocks noGrp="1"/>
          </p:cNvSpPr>
          <p:nvPr/>
        </p:nvSpPr>
        <p:spPr>
          <a:xfrm>
            <a:off x="851535" y="2270760"/>
            <a:ext cx="10537190" cy="4070350"/>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179705" indent="0" algn="l"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构建人类命运共同体重要战略思想，是习近平总书记着眼人类发展和世界前途提出的中国理念、中国方案，符合世界历史发展规律，受到国际社会的广泛赞誉和热烈响应。</a:t>
            </a:r>
            <a:endParaRPr lang="zh-CN" altLang="en-US" sz="2800" dirty="0">
              <a:latin typeface="黑体" panose="02010609060101010101" charset="-122"/>
              <a:ea typeface="黑体" panose="02010609060101010101" charset="-122"/>
              <a:sym typeface="+mn-ea"/>
            </a:endParaRPr>
          </a:p>
          <a:p>
            <a:pPr marL="179705" indent="0" algn="l"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第一，彰显中国智慧的理念和方案</a:t>
            </a:r>
            <a:endParaRPr lang="zh-CN" altLang="en-US" sz="2800" dirty="0">
              <a:latin typeface="黑体" panose="02010609060101010101" charset="-122"/>
              <a:ea typeface="黑体" panose="02010609060101010101" charset="-122"/>
              <a:sym typeface="+mn-ea"/>
            </a:endParaRPr>
          </a:p>
          <a:p>
            <a:pPr marL="179705" indent="0" algn="l"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第二，求同存异、开放包容</a:t>
            </a:r>
            <a:endParaRPr lang="zh-CN" altLang="en-US" sz="2800" dirty="0">
              <a:latin typeface="黑体" panose="02010609060101010101" charset="-122"/>
              <a:ea typeface="黑体" panose="02010609060101010101" charset="-122"/>
              <a:sym typeface="+mn-ea"/>
            </a:endParaRPr>
          </a:p>
          <a:p>
            <a:pPr marL="179705" indent="0" algn="l"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第三，促进世界和平与发展。</a:t>
            </a:r>
            <a:endParaRPr lang="zh-CN" altLang="en-US" sz="2800" dirty="0">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92835" y="76200"/>
            <a:ext cx="9980682" cy="1096962"/>
          </a:xfrm>
        </p:spPr>
        <p:txBody>
          <a:bodyPr rtlCol="0"/>
          <a:lstStyle/>
          <a:p>
            <a:pPr rtl="0"/>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促进</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一带一路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国际合作</a:t>
            </a:r>
            <a:endParaRPr lang="zh-CN" altLang="en-US" dirty="0">
              <a:latin typeface="微软雅黑" panose="020B0503020204020204" pitchFamily="34" charset="-122"/>
              <a:ea typeface="微软雅黑" panose="020B0503020204020204" pitchFamily="34" charset="-122"/>
            </a:endParaRPr>
          </a:p>
        </p:txBody>
      </p:sp>
      <p:sp>
        <p:nvSpPr>
          <p:cNvPr id="4" name="内容占位符 4"/>
          <p:cNvSpPr>
            <a:spLocks noGrp="1"/>
          </p:cNvSpPr>
          <p:nvPr/>
        </p:nvSpPr>
        <p:spPr>
          <a:xfrm>
            <a:off x="1092200" y="1645285"/>
            <a:ext cx="9980930" cy="3310255"/>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179705" indent="0" algn="l"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2013年9月和10月，习近平在出访中亚和东南亚国家期间，先后提出共建“丝绸之路经济带”和“21世纪海上丝绸之路”的重大倡议，得到了国际社会的高度关注和积极回应。</a:t>
            </a:r>
            <a:endParaRPr lang="zh-CN" altLang="en-US" sz="2800" dirty="0">
              <a:latin typeface="黑体" panose="02010609060101010101" charset="-122"/>
              <a:ea typeface="黑体" panose="02010609060101010101" charset="-122"/>
              <a:sym typeface="+mn-ea"/>
            </a:endParaRPr>
          </a:p>
          <a:p>
            <a:pPr marL="179705" indent="0" algn="l"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2017年5月，</a:t>
            </a:r>
            <a:r>
              <a:rPr lang="en-US" altLang="zh-CN" sz="2800" dirty="0">
                <a:latin typeface="黑体" panose="02010609060101010101" charset="-122"/>
                <a:ea typeface="黑体" panose="02010609060101010101" charset="-122"/>
                <a:sym typeface="+mn-ea"/>
              </a:rPr>
              <a:t>“</a:t>
            </a:r>
            <a:r>
              <a:rPr lang="zh-CN" altLang="en-US" sz="2800" dirty="0">
                <a:latin typeface="黑体" panose="02010609060101010101" charset="-122"/>
                <a:ea typeface="黑体" panose="02010609060101010101" charset="-122"/>
                <a:sym typeface="+mn-ea"/>
              </a:rPr>
              <a:t>一带一路</a:t>
            </a:r>
            <a:r>
              <a:rPr lang="en-US" altLang="zh-CN" sz="2800" dirty="0">
                <a:latin typeface="黑体" panose="02010609060101010101" charset="-122"/>
                <a:ea typeface="黑体" panose="02010609060101010101" charset="-122"/>
                <a:sym typeface="+mn-ea"/>
              </a:rPr>
              <a:t>”</a:t>
            </a:r>
            <a:r>
              <a:rPr lang="zh-CN" altLang="en-US" sz="2800" dirty="0">
                <a:latin typeface="黑体" panose="02010609060101010101" charset="-122"/>
                <a:ea typeface="黑体" panose="02010609060101010101" charset="-122"/>
                <a:sym typeface="+mn-ea"/>
              </a:rPr>
              <a:t>国际合作高峰论坛在北京的成功举办，标志着共建一带一路倡议已经进入从理念到行动，从规划到实施的新阶段。</a:t>
            </a:r>
            <a:endParaRPr lang="zh-CN" altLang="en-US" sz="2800" dirty="0">
              <a:latin typeface="黑体" panose="02010609060101010101" charset="-122"/>
              <a:ea typeface="黑体" panose="02010609060101010101"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92835" y="76200"/>
            <a:ext cx="9980682" cy="1096962"/>
          </a:xfrm>
        </p:spPr>
        <p:txBody>
          <a:bodyPr rtlCol="0"/>
          <a:lstStyle/>
          <a:p>
            <a:pPr rtl="0"/>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促进</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一带一路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国际合作</a:t>
            </a:r>
            <a:endParaRPr lang="zh-CN" altLang="en-US" dirty="0">
              <a:latin typeface="微软雅黑" panose="020B0503020204020204" pitchFamily="34" charset="-122"/>
              <a:ea typeface="微软雅黑" panose="020B0503020204020204" pitchFamily="34" charset="-122"/>
            </a:endParaRPr>
          </a:p>
        </p:txBody>
      </p:sp>
      <p:sp>
        <p:nvSpPr>
          <p:cNvPr id="4" name="内容占位符 4"/>
          <p:cNvSpPr>
            <a:spLocks noGrp="1"/>
          </p:cNvSpPr>
          <p:nvPr/>
        </p:nvSpPr>
        <p:spPr>
          <a:xfrm>
            <a:off x="1092200" y="1645285"/>
            <a:ext cx="9980930" cy="2329180"/>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179705" indent="0" algn="l"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中国人民大学国际事务研究所所长王义桅把一带一路的成果分为五大类：</a:t>
            </a:r>
            <a:endParaRPr lang="zh-CN" altLang="en-US" sz="2800" dirty="0">
              <a:latin typeface="黑体" panose="02010609060101010101" charset="-122"/>
              <a:ea typeface="黑体" panose="02010609060101010101" charset="-122"/>
              <a:sym typeface="+mn-ea"/>
            </a:endParaRPr>
          </a:p>
          <a:p>
            <a:pPr marL="179705" indent="0" algn="l" fontAlgn="auto">
              <a:lnSpc>
                <a:spcPts val="4000"/>
              </a:lnSpc>
              <a:spcBef>
                <a:spcPts val="0"/>
              </a:spcBef>
              <a:spcAft>
                <a:spcPts val="0"/>
              </a:spcAft>
              <a:buNone/>
            </a:pPr>
            <a:endParaRPr lang="zh-CN" altLang="en-US" sz="2800" dirty="0">
              <a:latin typeface="黑体" panose="02010609060101010101" charset="-122"/>
              <a:ea typeface="黑体" panose="02010609060101010101" charset="-122"/>
              <a:sym typeface="+mn-ea"/>
            </a:endParaRPr>
          </a:p>
          <a:p>
            <a:pPr marL="179705" indent="0" algn="l"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顶层设计、重大项目、规划对接、互联互通、企业行动。</a:t>
            </a:r>
            <a:endParaRPr lang="zh-CN" altLang="en-US" sz="2800" dirty="0">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92835" y="76200"/>
            <a:ext cx="9980682" cy="1096962"/>
          </a:xfrm>
        </p:spPr>
        <p:txBody>
          <a:bodyPr rtlCol="0"/>
          <a:lstStyle/>
          <a:p>
            <a:pPr rtl="0"/>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促进</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一带一路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国际合作</a:t>
            </a:r>
            <a:endParaRPr lang="zh-CN" altLang="en-US" dirty="0">
              <a:latin typeface="微软雅黑" panose="020B0503020204020204" pitchFamily="34" charset="-122"/>
              <a:ea typeface="微软雅黑" panose="020B0503020204020204" pitchFamily="34" charset="-122"/>
            </a:endParaRPr>
          </a:p>
        </p:txBody>
      </p:sp>
      <p:sp>
        <p:nvSpPr>
          <p:cNvPr id="4" name="内容占位符 4"/>
          <p:cNvSpPr>
            <a:spLocks noGrp="1"/>
          </p:cNvSpPr>
          <p:nvPr/>
        </p:nvSpPr>
        <p:spPr>
          <a:xfrm>
            <a:off x="798830" y="1424940"/>
            <a:ext cx="10520045" cy="5027295"/>
          </a:xfrm>
          <a:prstGeom prst="rect">
            <a:avLst/>
          </a:prstGeom>
          <a:ln w="28575" cmpd="dbl">
            <a:no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179705" indent="0" algn="l"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2016年3月，联合国大会第Ａ/71/9号决议首次写入一带一路倡议，敦促各方通过。</a:t>
            </a:r>
            <a:endParaRPr lang="zh-CN" altLang="en-US" sz="2800" dirty="0">
              <a:latin typeface="黑体" panose="02010609060101010101" charset="-122"/>
              <a:ea typeface="黑体" panose="02010609060101010101" charset="-122"/>
              <a:sym typeface="+mn-ea"/>
            </a:endParaRPr>
          </a:p>
          <a:p>
            <a:pPr marL="179705" indent="0" algn="l" fontAlgn="auto">
              <a:lnSpc>
                <a:spcPts val="4000"/>
              </a:lnSpc>
              <a:spcBef>
                <a:spcPts val="0"/>
              </a:spcBef>
              <a:spcAft>
                <a:spcPts val="0"/>
              </a:spcAft>
              <a:buNone/>
            </a:pPr>
            <a:endParaRPr lang="zh-CN" altLang="en-US" sz="2800" dirty="0">
              <a:latin typeface="黑体" panose="02010609060101010101" charset="-122"/>
              <a:ea typeface="黑体" panose="02010609060101010101" charset="-122"/>
              <a:sym typeface="+mn-ea"/>
            </a:endParaRPr>
          </a:p>
          <a:p>
            <a:pPr marL="179705" indent="0" algn="l"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蒙内铁路、雅万铁路、亚吉铁路，推动实现了中老、中泰等跨境铁路开工建设。启动中尼铁路前期工作；海运方面，参与希腊比雷埃夫斯港、斯里兰卡汉班托塔港、巴基斯坦瓜达尔港等34个国家42个港口的建设经营。</a:t>
            </a:r>
            <a:endParaRPr lang="zh-CN" altLang="en-US" sz="2800" dirty="0">
              <a:latin typeface="黑体" panose="02010609060101010101" charset="-122"/>
              <a:ea typeface="黑体" panose="02010609060101010101" charset="-122"/>
              <a:sym typeface="+mn-ea"/>
            </a:endParaRPr>
          </a:p>
          <a:p>
            <a:pPr marL="179705" indent="0" algn="l"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a:t>
            </a:r>
            <a:endParaRPr lang="zh-CN" altLang="en-US" sz="2800" dirty="0">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92835" y="76200"/>
            <a:ext cx="9980682" cy="1096962"/>
          </a:xfrm>
        </p:spPr>
        <p:txBody>
          <a:bodyPr rtlCol="0"/>
          <a:lstStyle/>
          <a:p>
            <a:pPr rtl="0"/>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促进</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一带一路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国际合作</a:t>
            </a:r>
            <a:endParaRPr lang="zh-CN" altLang="en-US" dirty="0">
              <a:latin typeface="微软雅黑" panose="020B0503020204020204" pitchFamily="34" charset="-122"/>
              <a:ea typeface="微软雅黑" panose="020B0503020204020204" pitchFamily="34" charset="-122"/>
            </a:endParaRPr>
          </a:p>
        </p:txBody>
      </p:sp>
      <p:sp>
        <p:nvSpPr>
          <p:cNvPr id="4" name="内容占位符 4"/>
          <p:cNvSpPr>
            <a:spLocks noGrp="1"/>
          </p:cNvSpPr>
          <p:nvPr/>
        </p:nvSpPr>
        <p:spPr>
          <a:xfrm>
            <a:off x="810895" y="1424940"/>
            <a:ext cx="10765790" cy="5027295"/>
          </a:xfrm>
          <a:prstGeom prst="rect">
            <a:avLst/>
          </a:prstGeom>
          <a:ln w="28575" cmpd="dbl">
            <a:no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179705" indent="0" algn="l"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与90多个国家实现对接，制订战略规划。交通互联互通方面取得多项成果，中欧班列开行突破9000列，国际道路客货运输线路开通356条，增加国际航线403条，与沿线43个国家实现直航，每周约4500个直航航班。</a:t>
            </a:r>
            <a:endParaRPr lang="zh-CN" altLang="en-US" sz="2800" dirty="0">
              <a:latin typeface="黑体" panose="02010609060101010101" charset="-122"/>
              <a:ea typeface="黑体" panose="02010609060101010101" charset="-122"/>
              <a:sym typeface="+mn-ea"/>
            </a:endParaRPr>
          </a:p>
          <a:p>
            <a:pPr marL="179705" indent="0" algn="l" fontAlgn="auto">
              <a:lnSpc>
                <a:spcPts val="4000"/>
              </a:lnSpc>
              <a:spcBef>
                <a:spcPts val="0"/>
              </a:spcBef>
              <a:spcAft>
                <a:spcPts val="0"/>
              </a:spcAft>
              <a:buNone/>
            </a:pPr>
            <a:endParaRPr lang="zh-CN" altLang="en-US" sz="2800" dirty="0">
              <a:latin typeface="黑体" panose="02010609060101010101" charset="-122"/>
              <a:ea typeface="黑体" panose="02010609060101010101" charset="-122"/>
              <a:sym typeface="+mn-ea"/>
            </a:endParaRPr>
          </a:p>
          <a:p>
            <a:pPr marL="179705" indent="0" algn="l"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　　大量企业行动起来，电子商务、人文交流等多个方面开始开花结果。人气越聚越旺、道路越走越宽。</a:t>
            </a:r>
            <a:endParaRPr lang="zh-CN" altLang="en-US" sz="2800" dirty="0">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40509" y="2586990"/>
            <a:ext cx="10667999" cy="1684020"/>
          </a:xfrm>
        </p:spPr>
        <p:txBody>
          <a:bodyPr>
            <a:normAutofit fontScale="90000"/>
          </a:bodyPr>
          <a:lstStyle/>
          <a:p>
            <a:pPr algn="ctr">
              <a:lnSpc>
                <a:spcPts val="6500"/>
              </a:lnSpc>
            </a:pPr>
            <a:r>
              <a:rPr lang="zh-CN" altLang="en-US" dirty="0" smtClean="0">
                <a:sym typeface="+mn-ea"/>
              </a:rPr>
              <a:t>第四部分  中国人民强起来</a:t>
            </a:r>
            <a:br>
              <a:rPr lang="en-US" altLang="zh-CN" dirty="0" smtClean="0">
                <a:sym typeface="+mn-ea"/>
              </a:rPr>
            </a:br>
            <a:r>
              <a:rPr lang="zh-CN" altLang="en-US" sz="3600" dirty="0" smtClean="0">
                <a:sym typeface="+mn-ea"/>
              </a:rPr>
              <a:t>专题十六  </a:t>
            </a:r>
            <a:r>
              <a:rPr lang="zh-CN" altLang="en-US" sz="3600" dirty="0" smtClean="0">
                <a:sym typeface="+mn-ea"/>
              </a:rPr>
              <a:t>建设中国</a:t>
            </a:r>
            <a:r>
              <a:rPr lang="zh-CN" altLang="en-US" sz="3600" dirty="0" smtClean="0">
                <a:sym typeface="+mn-ea"/>
              </a:rPr>
              <a:t>特色社会主义大国外交</a:t>
            </a:r>
            <a:endParaRPr lang="zh-CN" alt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661680" y="1762760"/>
            <a:ext cx="7810500" cy="3038302"/>
          </a:xfrm>
        </p:spPr>
        <p:txBody>
          <a:bodyPr>
            <a:noAutofit/>
          </a:bodyPr>
          <a:lstStyle/>
          <a:p>
            <a:pPr>
              <a:lnSpc>
                <a:spcPct val="110000"/>
              </a:lnSpc>
            </a:pPr>
            <a:r>
              <a:rPr lang="en-US" altLang="zh-CN" sz="2800" dirty="0"/>
              <a:t>1</a:t>
            </a:r>
            <a:r>
              <a:rPr lang="en-US" altLang="zh-CN" sz="2800" dirty="0" smtClean="0"/>
              <a:t>.</a:t>
            </a:r>
            <a:r>
              <a:rPr lang="zh-CN" altLang="en-US" sz="2800" dirty="0"/>
              <a:t> </a:t>
            </a:r>
            <a:r>
              <a:rPr lang="zh-CN" altLang="en-US" sz="2800" dirty="0" smtClean="0"/>
              <a:t> 中国特色大国外交的理论体系与思想贡献</a:t>
            </a:r>
            <a:endParaRPr lang="en-US" altLang="zh-CN" sz="2800" dirty="0" smtClean="0"/>
          </a:p>
          <a:p>
            <a:pPr>
              <a:lnSpc>
                <a:spcPct val="110000"/>
              </a:lnSpc>
            </a:pPr>
            <a:r>
              <a:rPr lang="en-US" altLang="zh-CN" sz="2800" dirty="0" smtClean="0"/>
              <a:t>2.  </a:t>
            </a:r>
            <a:r>
              <a:rPr lang="zh-CN" altLang="en-US" sz="2800" dirty="0" smtClean="0"/>
              <a:t>构建人类命运共同体</a:t>
            </a:r>
            <a:endParaRPr lang="en-US" altLang="zh-CN" sz="2800" dirty="0" smtClean="0"/>
          </a:p>
          <a:p>
            <a:pPr>
              <a:lnSpc>
                <a:spcPct val="110000"/>
              </a:lnSpc>
            </a:pPr>
            <a:r>
              <a:rPr lang="en-US" altLang="zh-CN" sz="2800" dirty="0" smtClean="0"/>
              <a:t>3. </a:t>
            </a:r>
            <a:r>
              <a:rPr lang="zh-CN" altLang="en-US" sz="2800" dirty="0"/>
              <a:t> 促进</a:t>
            </a:r>
            <a:r>
              <a:rPr lang="en-US" altLang="zh-CN" sz="2800" dirty="0"/>
              <a:t>“</a:t>
            </a:r>
            <a:r>
              <a:rPr lang="zh-CN" altLang="en-US" sz="2800" dirty="0"/>
              <a:t>一带一路</a:t>
            </a:r>
            <a:r>
              <a:rPr lang="en-US" altLang="zh-CN" sz="2800" dirty="0"/>
              <a:t>”</a:t>
            </a:r>
            <a:r>
              <a:rPr lang="zh-CN" altLang="en-US" sz="2800" dirty="0"/>
              <a:t>国际合作</a:t>
            </a:r>
            <a:endParaRPr lang="zh-CN" altLang="en-US" sz="2800" dirty="0"/>
          </a:p>
        </p:txBody>
      </p:sp>
      <p:sp>
        <p:nvSpPr>
          <p:cNvPr id="2" name="标题 1"/>
          <p:cNvSpPr>
            <a:spLocks noGrp="1"/>
          </p:cNvSpPr>
          <p:nvPr>
            <p:ph type="title"/>
          </p:nvPr>
        </p:nvSpPr>
        <p:spPr>
          <a:xfrm>
            <a:off x="1104900" y="579120"/>
            <a:ext cx="9249064" cy="593725"/>
          </a:xfrm>
        </p:spPr>
        <p:txBody>
          <a:bodyPr rtlCol="0">
            <a:normAutofit/>
          </a:bodyPr>
          <a:lstStyle/>
          <a:p>
            <a:r>
              <a:rPr lang="zh-CN" altLang="en-US" dirty="0" smtClean="0">
                <a:solidFill>
                  <a:srgbClr val="FF0000"/>
                </a:solidFill>
              </a:rPr>
              <a:t>专题十六  </a:t>
            </a:r>
            <a:r>
              <a:rPr lang="zh-CN" altLang="en-US" dirty="0" smtClean="0">
                <a:solidFill>
                  <a:srgbClr val="FF0000"/>
                </a:solidFill>
              </a:rPr>
              <a:t>建设中国</a:t>
            </a:r>
            <a:r>
              <a:rPr lang="zh-CN" altLang="en-US" dirty="0" smtClean="0">
                <a:solidFill>
                  <a:srgbClr val="FF0000"/>
                </a:solidFill>
              </a:rPr>
              <a:t>特色社会主义大国外交</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rPr>
              <a:t>前言</a:t>
            </a:r>
            <a:endParaRPr lang="zh-CN" altLang="en-US" dirty="0">
              <a:latin typeface="微软雅黑" panose="020B0503020204020204" pitchFamily="34" charset="-122"/>
              <a:ea typeface="微软雅黑" panose="020B0503020204020204" pitchFamily="34" charset="-122"/>
            </a:endParaRPr>
          </a:p>
        </p:txBody>
      </p:sp>
      <p:sp>
        <p:nvSpPr>
          <p:cNvPr id="5" name="内容占位符 4"/>
          <p:cNvSpPr>
            <a:spLocks noGrp="1"/>
          </p:cNvSpPr>
          <p:nvPr/>
        </p:nvSpPr>
        <p:spPr>
          <a:xfrm>
            <a:off x="1223059" y="1172843"/>
            <a:ext cx="9744364" cy="2995757"/>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25000"/>
              </a:lnSpc>
              <a:spcAft>
                <a:spcPts val="0"/>
              </a:spcAft>
              <a:buNone/>
            </a:pPr>
            <a:r>
              <a:rPr lang="zh-CN" altLang="en-US" sz="2800" dirty="0" smtClean="0">
                <a:sym typeface="+mn-ea"/>
              </a:rPr>
              <a:t>       </a:t>
            </a:r>
            <a:r>
              <a:rPr lang="zh-CN" altLang="en-US" sz="2800" dirty="0">
                <a:latin typeface="黑体" panose="02010609060101010101" charset="-122"/>
                <a:ea typeface="黑体" panose="02010609060101010101" charset="-122"/>
                <a:sym typeface="+mn-ea"/>
              </a:rPr>
              <a:t>习近平总书记在中央外事工作会议上强调，我国对外工作要坚持以新时代中国特色社会主义外交思想为指导，统筹国内国际两个大局，牢牢把握服务民族复兴、促进人类进步这条主线，推动构建人类命运共同体，坚定维护国家主权、安全、发展利益，积极参与引领全球治理体系改革，打造更加完善的全球伙伴关系网络，努力开创中国特色大国外交新局面，为全面建成小康社会、进而全面建设社会主义现代化强国创造有利条件，作出应有贡献。</a:t>
            </a:r>
            <a:endParaRPr lang="zh-CN" altLang="en-US" sz="2800" dirty="0">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中国特色大国外交的理论体系与思想贡献</a:t>
            </a:r>
            <a:endParaRPr lang="zh-CN" altLang="en-US" dirty="0">
              <a:latin typeface="微软雅黑" panose="020B0503020204020204" pitchFamily="34" charset="-122"/>
              <a:ea typeface="微软雅黑" panose="020B0503020204020204" pitchFamily="34" charset="-122"/>
            </a:endParaRPr>
          </a:p>
        </p:txBody>
      </p:sp>
      <p:sp>
        <p:nvSpPr>
          <p:cNvPr id="5" name="内容占位符 4"/>
          <p:cNvSpPr>
            <a:spLocks noGrp="1"/>
          </p:cNvSpPr>
          <p:nvPr/>
        </p:nvSpPr>
        <p:spPr>
          <a:xfrm>
            <a:off x="1224280" y="1732280"/>
            <a:ext cx="9744075" cy="3193415"/>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25000"/>
              </a:lnSpc>
              <a:spcAft>
                <a:spcPts val="0"/>
              </a:spcAft>
              <a:buNone/>
            </a:pPr>
            <a:r>
              <a:rPr lang="zh-CN" altLang="en-US" sz="2800" dirty="0" smtClean="0">
                <a:sym typeface="+mn-ea"/>
              </a:rPr>
              <a:t>       </a:t>
            </a:r>
            <a:r>
              <a:rPr lang="zh-CN" altLang="en-US" sz="2800" dirty="0">
                <a:latin typeface="黑体" panose="02010609060101010101" charset="-122"/>
                <a:ea typeface="黑体" panose="02010609060101010101" charset="-122"/>
                <a:sym typeface="+mn-ea"/>
              </a:rPr>
              <a:t>新时代中国特色大国外交归根到底是以中华民族传统文化中“天下为公”的优良品格与人类文明中崇尚和平精神的普遍诉求相结合为指导思想，以兼顾中国自身利益与世界各国共同利益为基本原则，以参与全球化谋求共同发展并引导全球治理向更高水平迈进为终极目标。</a:t>
            </a:r>
            <a:endParaRPr lang="zh-CN" altLang="en-US" sz="2800" dirty="0">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中国特色大国外交的理论体系与思想贡献</a:t>
            </a:r>
            <a:endParaRPr lang="zh-CN" altLang="en-US" dirty="0">
              <a:latin typeface="微软雅黑" panose="020B0503020204020204" pitchFamily="34" charset="-122"/>
              <a:ea typeface="微软雅黑" panose="020B0503020204020204" pitchFamily="34" charset="-122"/>
            </a:endParaRPr>
          </a:p>
        </p:txBody>
      </p:sp>
      <p:sp>
        <p:nvSpPr>
          <p:cNvPr id="5" name="内容占位符 4"/>
          <p:cNvSpPr>
            <a:spLocks noGrp="1"/>
          </p:cNvSpPr>
          <p:nvPr/>
        </p:nvSpPr>
        <p:spPr>
          <a:xfrm>
            <a:off x="993140" y="1546860"/>
            <a:ext cx="10206355" cy="3764280"/>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25000"/>
              </a:lnSpc>
              <a:spcAft>
                <a:spcPts val="0"/>
              </a:spcAft>
              <a:buNone/>
            </a:pPr>
            <a:r>
              <a:rPr lang="zh-CN" altLang="en-US" sz="2800" dirty="0">
                <a:latin typeface="黑体" panose="02010609060101010101" charset="-122"/>
                <a:ea typeface="黑体" panose="02010609060101010101" charset="-122"/>
                <a:sym typeface="+mn-ea"/>
              </a:rPr>
              <a:t>　1.道路观：以和平发展道路实现“中国梦”和“世界梦”</a:t>
            </a:r>
            <a:endParaRPr lang="zh-CN" altLang="en-US" sz="2800" dirty="0">
              <a:latin typeface="黑体" panose="02010609060101010101" charset="-122"/>
              <a:ea typeface="黑体" panose="02010609060101010101" charset="-122"/>
              <a:sym typeface="+mn-ea"/>
            </a:endParaRPr>
          </a:p>
          <a:p>
            <a:pPr marL="0" indent="0">
              <a:lnSpc>
                <a:spcPct val="125000"/>
              </a:lnSpc>
              <a:spcAft>
                <a:spcPts val="0"/>
              </a:spcAft>
              <a:buNone/>
            </a:pPr>
            <a:r>
              <a:rPr lang="zh-CN" altLang="en-US" sz="2800" dirty="0">
                <a:latin typeface="黑体" panose="02010609060101010101" charset="-122"/>
                <a:ea typeface="黑体" panose="02010609060101010101" charset="-122"/>
                <a:sym typeface="+mn-ea"/>
              </a:rPr>
              <a:t>　2.合作观：构建以合作共赢为核心的新型国际关系</a:t>
            </a:r>
            <a:endParaRPr lang="zh-CN" altLang="en-US" sz="2800" dirty="0">
              <a:latin typeface="黑体" panose="02010609060101010101" charset="-122"/>
              <a:ea typeface="黑体" panose="02010609060101010101" charset="-122"/>
              <a:sym typeface="+mn-ea"/>
            </a:endParaRPr>
          </a:p>
          <a:p>
            <a:pPr marL="0" indent="0">
              <a:lnSpc>
                <a:spcPct val="125000"/>
              </a:lnSpc>
              <a:spcAft>
                <a:spcPts val="0"/>
              </a:spcAft>
              <a:buNone/>
            </a:pPr>
            <a:r>
              <a:rPr lang="zh-CN" altLang="en-US" sz="2800" dirty="0">
                <a:latin typeface="黑体" panose="02010609060101010101" charset="-122"/>
                <a:ea typeface="黑体" panose="02010609060101010101" charset="-122"/>
                <a:sym typeface="+mn-ea"/>
              </a:rPr>
              <a:t>　3.发展观：共同走出一条公平、开放、全面、创新的发展之路</a:t>
            </a:r>
            <a:endParaRPr lang="zh-CN" altLang="en-US" sz="2800" dirty="0">
              <a:latin typeface="黑体" panose="02010609060101010101" charset="-122"/>
              <a:ea typeface="黑体" panose="02010609060101010101" charset="-122"/>
              <a:sym typeface="+mn-ea"/>
            </a:endParaRPr>
          </a:p>
          <a:p>
            <a:pPr marL="0" indent="0">
              <a:lnSpc>
                <a:spcPct val="125000"/>
              </a:lnSpc>
              <a:spcAft>
                <a:spcPts val="0"/>
              </a:spcAft>
              <a:buNone/>
            </a:pPr>
            <a:r>
              <a:rPr lang="zh-CN" altLang="en-US" sz="2800" dirty="0">
                <a:latin typeface="黑体" panose="02010609060101010101" charset="-122"/>
                <a:ea typeface="黑体" panose="02010609060101010101" charset="-122"/>
                <a:sym typeface="+mn-ea"/>
              </a:rPr>
              <a:t>　4.安全观：倡导共同、综合、合作、可持续的安全观</a:t>
            </a:r>
            <a:endParaRPr lang="zh-CN" altLang="en-US" sz="2800" dirty="0">
              <a:latin typeface="黑体" panose="02010609060101010101" charset="-122"/>
              <a:ea typeface="黑体" panose="02010609060101010101" charset="-122"/>
              <a:sym typeface="+mn-ea"/>
            </a:endParaRPr>
          </a:p>
          <a:p>
            <a:pPr marL="0" indent="0">
              <a:lnSpc>
                <a:spcPct val="125000"/>
              </a:lnSpc>
              <a:spcAft>
                <a:spcPts val="0"/>
              </a:spcAft>
              <a:buNone/>
            </a:pPr>
            <a:r>
              <a:rPr lang="zh-CN" altLang="en-US" sz="2800" dirty="0">
                <a:latin typeface="黑体" panose="02010609060101010101" charset="-122"/>
                <a:ea typeface="黑体" panose="02010609060101010101" charset="-122"/>
                <a:sym typeface="+mn-ea"/>
              </a:rPr>
              <a:t>　5.义利观：践行义利相兼、以义为先的正确义利观</a:t>
            </a:r>
            <a:endParaRPr lang="zh-CN" altLang="en-US" sz="2800" dirty="0">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中国特色大国外交的理论体系与思想贡献</a:t>
            </a:r>
            <a:endParaRPr lang="zh-CN" altLang="en-US" dirty="0">
              <a:latin typeface="微软雅黑" panose="020B0503020204020204" pitchFamily="34" charset="-122"/>
              <a:ea typeface="微软雅黑" panose="020B0503020204020204" pitchFamily="34" charset="-122"/>
            </a:endParaRPr>
          </a:p>
        </p:txBody>
      </p:sp>
      <p:sp>
        <p:nvSpPr>
          <p:cNvPr id="5" name="内容占位符 4"/>
          <p:cNvSpPr>
            <a:spLocks noGrp="1"/>
          </p:cNvSpPr>
          <p:nvPr/>
        </p:nvSpPr>
        <p:spPr>
          <a:xfrm>
            <a:off x="1104900" y="1510665"/>
            <a:ext cx="9980930" cy="771525"/>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gn="ctr">
              <a:lnSpc>
                <a:spcPct val="125000"/>
              </a:lnSpc>
              <a:spcAft>
                <a:spcPts val="0"/>
              </a:spcAft>
              <a:buNone/>
            </a:pPr>
            <a:r>
              <a:rPr lang="zh-CN" altLang="en-US" sz="2800" dirty="0">
                <a:latin typeface="黑体" panose="02010609060101010101" charset="-122"/>
                <a:ea typeface="黑体" panose="02010609060101010101" charset="-122"/>
                <a:sym typeface="+mn-ea"/>
              </a:rPr>
              <a:t>　</a:t>
            </a:r>
            <a:r>
              <a:rPr lang="zh-CN" altLang="en-US" sz="3200" dirty="0">
                <a:latin typeface="黑体" panose="02010609060101010101" charset="-122"/>
                <a:ea typeface="黑体" panose="02010609060101010101" charset="-122"/>
                <a:sym typeface="+mn-ea"/>
              </a:rPr>
              <a:t>新时代中国特色社会主义外交的主要成就</a:t>
            </a:r>
            <a:r>
              <a:rPr lang="zh-CN" altLang="en-US" sz="2800" dirty="0">
                <a:latin typeface="黑体" panose="02010609060101010101" charset="-122"/>
                <a:ea typeface="黑体" panose="02010609060101010101" charset="-122"/>
                <a:sym typeface="+mn-ea"/>
              </a:rPr>
              <a:t>　</a:t>
            </a:r>
            <a:endParaRPr lang="zh-CN" altLang="en-US" sz="2800" dirty="0">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构建命运共同体</a:t>
            </a:r>
            <a:endParaRPr lang="zh-CN" altLang="en-US" dirty="0">
              <a:latin typeface="微软雅黑" panose="020B0503020204020204" pitchFamily="34" charset="-122"/>
              <a:ea typeface="微软雅黑" panose="020B0503020204020204" pitchFamily="34" charset="-122"/>
            </a:endParaRPr>
          </a:p>
        </p:txBody>
      </p:sp>
      <p:sp>
        <p:nvSpPr>
          <p:cNvPr id="5" name="内容占位符 4"/>
          <p:cNvSpPr>
            <a:spLocks noGrp="1"/>
          </p:cNvSpPr>
          <p:nvPr/>
        </p:nvSpPr>
        <p:spPr>
          <a:xfrm>
            <a:off x="738505" y="4356100"/>
            <a:ext cx="10581640" cy="1863090"/>
          </a:xfrm>
          <a:prstGeom prst="rect">
            <a:avLst/>
          </a:prstGeom>
          <a:ln w="28575" cmpd="dbl">
            <a:no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gn="l" fontAlgn="auto">
              <a:lnSpc>
                <a:spcPts val="4000"/>
              </a:lnSpc>
              <a:spcBef>
                <a:spcPts val="0"/>
              </a:spcBef>
              <a:spcAft>
                <a:spcPts val="0"/>
              </a:spcAft>
              <a:buNone/>
            </a:pPr>
            <a:r>
              <a:rPr lang="zh-CN" altLang="en-US" sz="2400" dirty="0">
                <a:latin typeface="黑体" panose="02010609060101010101" charset="-122"/>
                <a:ea typeface="黑体" panose="02010609060101010101" charset="-122"/>
                <a:sym typeface="+mn-ea"/>
              </a:rPr>
              <a:t>中国人选择带着地球去流浪，是因为中国人无比热爱自己的土地，中国人恋家。也因为地球只有那么小，如果在宇宙里失去了它，人类会变成寂寞的孤儿。而且，在片子中，没有设置一个超级英雄，但每一个为拯救竭尽全力的人又都是英雄，功成不必在我但又必须有我，这就是中国人的价值观。</a:t>
            </a:r>
            <a:r>
              <a:rPr lang="zh-CN" altLang="en-US" sz="2800" dirty="0">
                <a:latin typeface="黑体" panose="02010609060101010101" charset="-122"/>
                <a:ea typeface="黑体" panose="02010609060101010101" charset="-122"/>
                <a:sym typeface="+mn-ea"/>
              </a:rPr>
              <a:t>　</a:t>
            </a:r>
            <a:endParaRPr lang="zh-CN" altLang="en-US" sz="2800" dirty="0">
              <a:latin typeface="黑体" panose="02010609060101010101" charset="-122"/>
              <a:ea typeface="黑体" panose="02010609060101010101" charset="-122"/>
              <a:sym typeface="+mn-ea"/>
            </a:endParaRPr>
          </a:p>
        </p:txBody>
      </p:sp>
      <p:pic>
        <p:nvPicPr>
          <p:cNvPr id="2" name="图片 1"/>
          <p:cNvPicPr>
            <a:picLocks noChangeAspect="1"/>
          </p:cNvPicPr>
          <p:nvPr/>
        </p:nvPicPr>
        <p:blipFill>
          <a:blip r:embed="rId1"/>
          <a:stretch>
            <a:fillRect/>
          </a:stretch>
        </p:blipFill>
        <p:spPr>
          <a:xfrm>
            <a:off x="3845560" y="1512570"/>
            <a:ext cx="4501515" cy="2713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构建命运共同体</a:t>
            </a:r>
            <a:endParaRPr lang="zh-CN" altLang="en-US" dirty="0">
              <a:latin typeface="微软雅黑" panose="020B0503020204020204" pitchFamily="34" charset="-122"/>
              <a:ea typeface="微软雅黑" panose="020B0503020204020204" pitchFamily="34" charset="-122"/>
            </a:endParaRPr>
          </a:p>
        </p:txBody>
      </p:sp>
      <p:sp>
        <p:nvSpPr>
          <p:cNvPr id="5" name="内容占位符 4"/>
          <p:cNvSpPr>
            <a:spLocks noGrp="1"/>
          </p:cNvSpPr>
          <p:nvPr/>
        </p:nvSpPr>
        <p:spPr>
          <a:xfrm>
            <a:off x="3447415" y="1400810"/>
            <a:ext cx="5541010" cy="673735"/>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gn="ctr" fontAlgn="auto">
              <a:lnSpc>
                <a:spcPts val="4000"/>
              </a:lnSpc>
              <a:spcBef>
                <a:spcPts val="0"/>
              </a:spcBef>
              <a:spcAft>
                <a:spcPts val="0"/>
              </a:spcAft>
              <a:buNone/>
            </a:pPr>
            <a:r>
              <a:rPr lang="zh-CN" altLang="en-US" sz="2800" dirty="0">
                <a:latin typeface="黑体" panose="02010609060101010101" charset="-122"/>
                <a:ea typeface="黑体" panose="02010609060101010101" charset="-122"/>
                <a:sym typeface="+mn-ea"/>
              </a:rPr>
              <a:t>构建人类命运共同体的时代背景　</a:t>
            </a:r>
            <a:endParaRPr lang="zh-CN" altLang="en-US" sz="2800" dirty="0">
              <a:latin typeface="黑体" panose="02010609060101010101" charset="-122"/>
              <a:ea typeface="黑体" panose="02010609060101010101" charset="-122"/>
              <a:sym typeface="+mn-ea"/>
            </a:endParaRPr>
          </a:p>
        </p:txBody>
      </p:sp>
      <p:sp>
        <p:nvSpPr>
          <p:cNvPr id="4" name="内容占位符 4"/>
          <p:cNvSpPr>
            <a:spLocks noGrp="1"/>
          </p:cNvSpPr>
          <p:nvPr/>
        </p:nvSpPr>
        <p:spPr>
          <a:xfrm>
            <a:off x="1047750" y="2332355"/>
            <a:ext cx="10340975" cy="3764280"/>
          </a:xfrm>
          <a:prstGeom prst="rect">
            <a:avLst/>
          </a:prstGeom>
          <a:ln w="28575" cmpd="dbl">
            <a:solidFill>
              <a:srgbClr val="C00000"/>
            </a:solidFill>
            <a:prstDash val="solid"/>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fontAlgn="auto">
              <a:lnSpc>
                <a:spcPts val="5000"/>
              </a:lnSpc>
              <a:spcBef>
                <a:spcPts val="0"/>
              </a:spcBef>
              <a:spcAft>
                <a:spcPts val="0"/>
              </a:spcAft>
              <a:buNone/>
            </a:pPr>
            <a:r>
              <a:rPr lang="zh-CN" altLang="en-US" sz="2800" dirty="0">
                <a:latin typeface="黑体" panose="02010609060101010101" charset="-122"/>
                <a:ea typeface="黑体" panose="02010609060101010101" charset="-122"/>
                <a:sym typeface="+mn-ea"/>
              </a:rPr>
              <a:t>　1.经济方面：经济全球化一方面加深了国家之间的联系，促使越来越多的国家意识到需要抱团取暖才能应对危机，但同时，一股逆全球化潮流也在世界蔓延。</a:t>
            </a:r>
            <a:endParaRPr lang="zh-CN" altLang="en-US" sz="2800" dirty="0">
              <a:latin typeface="黑体" panose="02010609060101010101" charset="-122"/>
              <a:ea typeface="黑体" panose="02010609060101010101" charset="-122"/>
              <a:sym typeface="+mn-ea"/>
            </a:endParaRPr>
          </a:p>
          <a:p>
            <a:pPr marL="0" indent="0" fontAlgn="auto">
              <a:lnSpc>
                <a:spcPts val="5000"/>
              </a:lnSpc>
              <a:spcBef>
                <a:spcPts val="0"/>
              </a:spcBef>
              <a:spcAft>
                <a:spcPts val="0"/>
              </a:spcAft>
              <a:buNone/>
            </a:pPr>
            <a:r>
              <a:rPr lang="zh-CN" altLang="en-US" sz="2800" dirty="0">
                <a:latin typeface="黑体" panose="02010609060101010101" charset="-122"/>
                <a:ea typeface="黑体" panose="02010609060101010101" charset="-122"/>
                <a:sym typeface="+mn-ea"/>
              </a:rPr>
              <a:t>　</a:t>
            </a:r>
            <a:r>
              <a:rPr lang="en-US" altLang="zh-CN" sz="2800" dirty="0">
                <a:latin typeface="黑体" panose="02010609060101010101" charset="-122"/>
                <a:ea typeface="黑体" panose="02010609060101010101" charset="-122"/>
                <a:sym typeface="+mn-ea"/>
              </a:rPr>
              <a:t>2.</a:t>
            </a:r>
            <a:r>
              <a:rPr lang="zh-CN" altLang="en-US" sz="2800" dirty="0">
                <a:latin typeface="黑体" panose="02010609060101010101" charset="-122"/>
                <a:ea typeface="黑体" panose="02010609060101010101" charset="-122"/>
                <a:sym typeface="+mn-ea"/>
              </a:rPr>
              <a:t>政治方面：自冷战结束以后，局部战争就没有停止过。　</a:t>
            </a:r>
            <a:endParaRPr lang="zh-CN" altLang="en-US" sz="2800" dirty="0">
              <a:latin typeface="黑体" panose="02010609060101010101" charset="-122"/>
              <a:ea typeface="黑体" panose="02010609060101010101" charset="-122"/>
              <a:sym typeface="+mn-ea"/>
            </a:endParaRPr>
          </a:p>
          <a:p>
            <a:pPr marL="0" indent="0" fontAlgn="auto">
              <a:lnSpc>
                <a:spcPts val="5000"/>
              </a:lnSpc>
              <a:spcBef>
                <a:spcPts val="0"/>
              </a:spcBef>
              <a:spcAft>
                <a:spcPts val="0"/>
              </a:spcAft>
              <a:buNone/>
            </a:pPr>
            <a:r>
              <a:rPr lang="zh-CN" altLang="en-US" sz="2800" dirty="0">
                <a:latin typeface="黑体" panose="02010609060101010101" charset="-122"/>
                <a:ea typeface="黑体" panose="02010609060101010101" charset="-122"/>
                <a:sym typeface="+mn-ea"/>
              </a:rPr>
              <a:t>　</a:t>
            </a:r>
            <a:endParaRPr lang="zh-CN" altLang="en-US" sz="2800" dirty="0">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bldLvl="0" animBg="1"/>
    </p:bldLst>
  </p:timing>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2162</Words>
  <Application>WPS 演示</Application>
  <PresentationFormat>宽屏</PresentationFormat>
  <Paragraphs>102</Paragraphs>
  <Slides>17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微软雅黑</vt:lpstr>
      <vt:lpstr>楷体</vt:lpstr>
      <vt:lpstr>Arial Unicode MS</vt:lpstr>
      <vt:lpstr>黑体</vt:lpstr>
      <vt:lpstr>Euphemia</vt:lpstr>
      <vt:lpstr>学术文献 16x9</vt:lpstr>
      <vt:lpstr>              毛泽东思想和 中国特色社会主义理论体系概论</vt:lpstr>
      <vt:lpstr>第四部分  中国人民强起来 专题十四  建设中国特色社会主义生态文明</vt:lpstr>
      <vt:lpstr>专题十四  建设中国特色社会主义生态文明</vt:lpstr>
      <vt:lpstr>前言</vt:lpstr>
      <vt:lpstr>1.中国特色大国外交的理论体系与思想贡献</vt:lpstr>
      <vt:lpstr>1.中国特色大国外交的理论体系与思想贡献</vt:lpstr>
      <vt:lpstr>1.中国特色大国外交的理论体系与思想贡献</vt:lpstr>
      <vt:lpstr>1.中国特色大国外交的理论体系与思想贡献</vt:lpstr>
      <vt:lpstr>2.构建命运共同体</vt:lpstr>
      <vt:lpstr>2.构建命运共同体</vt:lpstr>
      <vt:lpstr>2.构建命运共同体</vt:lpstr>
      <vt:lpstr>2.构建命运共同体</vt:lpstr>
      <vt:lpstr>2.构建命运共同体</vt:lpstr>
      <vt:lpstr>2.构建命运共同体</vt:lpstr>
      <vt:lpstr>3.促进“一带一路”国际合作</vt:lpstr>
      <vt:lpstr>3.促进“一带一路”国际合作</vt:lpstr>
      <vt:lpstr>3.促进“一带一路”国际合作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zhao</cp:lastModifiedBy>
  <cp:revision>105</cp:revision>
  <dcterms:created xsi:type="dcterms:W3CDTF">2017-12-14T09:27:00Z</dcterms:created>
  <dcterms:modified xsi:type="dcterms:W3CDTF">2019-06-12T05:36:44Z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2052-11.1.0.8612</vt:lpwstr>
  </property>
</Properties>
</file>