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be8aa0f6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be8aa0f6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be8aa0f6e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be8aa0f6e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be8aa0f6e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be8aa0f6e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be8aa0f6e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be8aa0f6e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e8aa0f6e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e8aa0f6e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grpSp>
        <p:nvGrpSpPr>
          <p:cNvPr id="54" name="Google Shape;54;p13"/>
          <p:cNvGrpSpPr/>
          <p:nvPr/>
        </p:nvGrpSpPr>
        <p:grpSpPr>
          <a:xfrm>
            <a:off x="78750" y="75450"/>
            <a:ext cx="8986500" cy="4992600"/>
            <a:chOff x="78750" y="75450"/>
            <a:chExt cx="8986500" cy="4992600"/>
          </a:xfrm>
        </p:grpSpPr>
        <p:sp>
          <p:nvSpPr>
            <p:cNvPr id="55" name="Google Shape;55;p13"/>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193800" y="184950"/>
              <a:ext cx="8756400" cy="4773600"/>
            </a:xfrm>
            <a:prstGeom prst="rect">
              <a:avLst/>
            </a:prstGeom>
            <a:noFill/>
            <a:ln cap="flat" cmpd="sng" w="1905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13"/>
          <p:cNvSpPr txBox="1"/>
          <p:nvPr>
            <p:ph type="ctrTitle"/>
          </p:nvPr>
        </p:nvSpPr>
        <p:spPr>
          <a:xfrm>
            <a:off x="311700" y="2839025"/>
            <a:ext cx="8520600" cy="144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200">
                <a:solidFill>
                  <a:srgbClr val="0C7182"/>
                </a:solidFill>
              </a:rPr>
              <a:t>Tablet Rollout</a:t>
            </a:r>
            <a:endParaRPr b="1" sz="4200">
              <a:solidFill>
                <a:srgbClr val="0C7182"/>
              </a:solidFill>
            </a:endParaRPr>
          </a:p>
        </p:txBody>
      </p:sp>
      <p:pic>
        <p:nvPicPr>
          <p:cNvPr id="58" name="Google Shape;58;p13"/>
          <p:cNvPicPr preferRelativeResize="0"/>
          <p:nvPr/>
        </p:nvPicPr>
        <p:blipFill>
          <a:blip r:embed="rId3">
            <a:alphaModFix/>
          </a:blip>
          <a:stretch>
            <a:fillRect/>
          </a:stretch>
        </p:blipFill>
        <p:spPr>
          <a:xfrm>
            <a:off x="3211881" y="332600"/>
            <a:ext cx="2720225" cy="2720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ph idx="1" type="subTitle"/>
          </p:nvPr>
        </p:nvSpPr>
        <p:spPr>
          <a:xfrm>
            <a:off x="311700" y="2032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Summary</a:t>
            </a:r>
            <a:endParaRPr i="1"/>
          </a:p>
        </p:txBody>
      </p:sp>
      <p:sp>
        <p:nvSpPr>
          <p:cNvPr id="65" name="Google Shape;65;p14"/>
          <p:cNvSpPr txBox="1"/>
          <p:nvPr/>
        </p:nvSpPr>
        <p:spPr>
          <a:xfrm>
            <a:off x="311700" y="792150"/>
            <a:ext cx="8268600" cy="2016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t>We recently finished testing our tabletop menu tablets in two of our pilot locations. We reached this milestone as a team via efforts that began approximately a month and a half ago and involved a variety of duties like as:</a:t>
            </a:r>
            <a:endParaRPr/>
          </a:p>
          <a:p>
            <a:pPr indent="-317500" lvl="0" marL="457200" rtl="0" algn="l">
              <a:lnSpc>
                <a:spcPct val="150000"/>
              </a:lnSpc>
              <a:spcBef>
                <a:spcPts val="0"/>
              </a:spcBef>
              <a:spcAft>
                <a:spcPts val="0"/>
              </a:spcAft>
              <a:buSzPts val="1400"/>
              <a:buChar char="●"/>
            </a:pPr>
            <a:r>
              <a:rPr lang="en"/>
              <a:t>Procuring the tablets based on technical requirements</a:t>
            </a:r>
            <a:endParaRPr/>
          </a:p>
          <a:p>
            <a:pPr indent="-317500" lvl="0" marL="457200" rtl="0" algn="l">
              <a:lnSpc>
                <a:spcPct val="150000"/>
              </a:lnSpc>
              <a:spcBef>
                <a:spcPts val="0"/>
              </a:spcBef>
              <a:spcAft>
                <a:spcPts val="0"/>
              </a:spcAft>
              <a:buSzPts val="1400"/>
              <a:buChar char="●"/>
            </a:pPr>
            <a:r>
              <a:rPr lang="en"/>
              <a:t>Coordinating with internal teams, such as marketing and our head chef Carter</a:t>
            </a:r>
            <a:endParaRPr/>
          </a:p>
          <a:p>
            <a:pPr indent="-317500" lvl="0" marL="457200" rtl="0" algn="l">
              <a:lnSpc>
                <a:spcPct val="150000"/>
              </a:lnSpc>
              <a:spcBef>
                <a:spcPts val="0"/>
              </a:spcBef>
              <a:spcAft>
                <a:spcPts val="0"/>
              </a:spcAft>
              <a:buSzPts val="1400"/>
              <a:buChar char="●"/>
            </a:pPr>
            <a:r>
              <a:rPr lang="en"/>
              <a:t>Developing and training the staff at both locations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txBox="1"/>
          <p:nvPr>
            <p:ph idx="1" type="subTitle"/>
          </p:nvPr>
        </p:nvSpPr>
        <p:spPr>
          <a:xfrm>
            <a:off x="311700" y="2032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Overview</a:t>
            </a:r>
            <a:endParaRPr i="1"/>
          </a:p>
        </p:txBody>
      </p:sp>
      <p:sp>
        <p:nvSpPr>
          <p:cNvPr id="72" name="Google Shape;72;p15"/>
          <p:cNvSpPr txBox="1"/>
          <p:nvPr/>
        </p:nvSpPr>
        <p:spPr>
          <a:xfrm>
            <a:off x="311700" y="792150"/>
            <a:ext cx="8268600" cy="2016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t>Alpha testing metrics collection</a:t>
            </a:r>
            <a:r>
              <a:rPr lang="en"/>
              <a:t>:</a:t>
            </a:r>
            <a:endParaRPr/>
          </a:p>
          <a:p>
            <a:pPr indent="-317500" lvl="0" marL="457200" rtl="0" algn="l">
              <a:lnSpc>
                <a:spcPct val="150000"/>
              </a:lnSpc>
              <a:spcBef>
                <a:spcPts val="0"/>
              </a:spcBef>
              <a:spcAft>
                <a:spcPts val="0"/>
              </a:spcAft>
              <a:buSzPts val="1400"/>
              <a:buChar char="●"/>
            </a:pPr>
            <a:r>
              <a:rPr lang="en"/>
              <a:t>Average our ticket time for appetizers for around eight minutes and twelve to fifteen minutes for entrees.</a:t>
            </a:r>
            <a:endParaRPr/>
          </a:p>
          <a:p>
            <a:pPr indent="-317500" lvl="0" marL="457200" rtl="0" algn="l">
              <a:lnSpc>
                <a:spcPct val="150000"/>
              </a:lnSpc>
              <a:spcBef>
                <a:spcPts val="0"/>
              </a:spcBef>
              <a:spcAft>
                <a:spcPts val="0"/>
              </a:spcAft>
              <a:buSzPts val="1400"/>
              <a:buChar char="●"/>
            </a:pPr>
            <a:r>
              <a:rPr lang="en"/>
              <a:t>Have a checkout time of less than a minute.</a:t>
            </a:r>
            <a:endParaRPr/>
          </a:p>
          <a:p>
            <a:pPr indent="-317500" lvl="0" marL="457200" rtl="0" algn="l">
              <a:lnSpc>
                <a:spcPct val="150000"/>
              </a:lnSpc>
              <a:spcBef>
                <a:spcPts val="0"/>
              </a:spcBef>
              <a:spcAft>
                <a:spcPts val="0"/>
              </a:spcAft>
              <a:buSzPts val="1400"/>
              <a:buChar char="●"/>
            </a:pPr>
            <a:r>
              <a:rPr lang="en"/>
              <a:t>Reduce technician issues our customers have while using the tablets.</a:t>
            </a:r>
            <a:endParaRPr/>
          </a:p>
          <a:p>
            <a:pPr indent="-317500" lvl="0" marL="457200" rtl="0" algn="l">
              <a:lnSpc>
                <a:spcPct val="150000"/>
              </a:lnSpc>
              <a:spcBef>
                <a:spcPts val="0"/>
              </a:spcBef>
              <a:spcAft>
                <a:spcPts val="0"/>
              </a:spcAft>
              <a:buSzPts val="1400"/>
              <a:buChar char="●"/>
            </a:pPr>
            <a:r>
              <a:rPr lang="en"/>
              <a:t>Reduce customer wait time in lobby to be seated to under ten minutes.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txBox="1"/>
          <p:nvPr>
            <p:ph idx="1" type="subTitle"/>
          </p:nvPr>
        </p:nvSpPr>
        <p:spPr>
          <a:xfrm>
            <a:off x="311700" y="2032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Findings</a:t>
            </a:r>
            <a:endParaRPr i="1"/>
          </a:p>
        </p:txBody>
      </p:sp>
      <p:sp>
        <p:nvSpPr>
          <p:cNvPr id="79" name="Google Shape;79;p16"/>
          <p:cNvSpPr txBox="1"/>
          <p:nvPr/>
        </p:nvSpPr>
        <p:spPr>
          <a:xfrm>
            <a:off x="311700" y="792150"/>
            <a:ext cx="8268600" cy="2339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b="1" lang="en"/>
              <a:t>What worked?</a:t>
            </a:r>
            <a:endParaRPr b="1"/>
          </a:p>
          <a:p>
            <a:pPr indent="-317500" lvl="0" marL="457200" rtl="0" algn="l">
              <a:lnSpc>
                <a:spcPct val="150000"/>
              </a:lnSpc>
              <a:spcBef>
                <a:spcPts val="0"/>
              </a:spcBef>
              <a:spcAft>
                <a:spcPts val="0"/>
              </a:spcAft>
              <a:buSzPts val="1400"/>
              <a:buChar char="●"/>
            </a:pPr>
            <a:r>
              <a:rPr lang="en"/>
              <a:t>86% of customers had a positive or neutral experience with the tablets.</a:t>
            </a:r>
            <a:endParaRPr/>
          </a:p>
          <a:p>
            <a:pPr indent="-317500" lvl="0" marL="457200" rtl="0" algn="l">
              <a:lnSpc>
                <a:spcPct val="150000"/>
              </a:lnSpc>
              <a:spcBef>
                <a:spcPts val="0"/>
              </a:spcBef>
              <a:spcAft>
                <a:spcPts val="0"/>
              </a:spcAft>
              <a:buSzPts val="1400"/>
              <a:buChar char="●"/>
            </a:pPr>
            <a:r>
              <a:rPr lang="en"/>
              <a:t>86% received their food in less than 30 minutes.</a:t>
            </a:r>
            <a:endParaRPr/>
          </a:p>
          <a:p>
            <a:pPr indent="-317500" lvl="0" marL="457200" rtl="0" algn="l">
              <a:lnSpc>
                <a:spcPct val="150000"/>
              </a:lnSpc>
              <a:spcBef>
                <a:spcPts val="0"/>
              </a:spcBef>
              <a:spcAft>
                <a:spcPts val="0"/>
              </a:spcAft>
              <a:buSzPts val="1400"/>
              <a:buChar char="●"/>
            </a:pPr>
            <a:r>
              <a:rPr lang="en"/>
              <a:t>82% found the checkout process quick, easy, and secure.</a:t>
            </a:r>
            <a:endParaRPr/>
          </a:p>
          <a:p>
            <a:pPr indent="0" lvl="0" marL="0" rtl="0" algn="l">
              <a:lnSpc>
                <a:spcPct val="150000"/>
              </a:lnSpc>
              <a:spcBef>
                <a:spcPts val="0"/>
              </a:spcBef>
              <a:spcAft>
                <a:spcPts val="0"/>
              </a:spcAft>
              <a:buClr>
                <a:schemeClr val="dk1"/>
              </a:buClr>
              <a:buSzPts val="1100"/>
              <a:buFont typeface="Arial"/>
              <a:buNone/>
            </a:pPr>
            <a:r>
              <a:rPr b="1" lang="en"/>
              <a:t>Opportunities:</a:t>
            </a:r>
            <a:endParaRPr b="1"/>
          </a:p>
          <a:p>
            <a:pPr indent="-317500" lvl="0" marL="457200" rtl="0" algn="l">
              <a:lnSpc>
                <a:spcPct val="150000"/>
              </a:lnSpc>
              <a:spcBef>
                <a:spcPts val="0"/>
              </a:spcBef>
              <a:spcAft>
                <a:spcPts val="0"/>
              </a:spcAft>
              <a:buSzPts val="1400"/>
              <a:buChar char="●"/>
            </a:pPr>
            <a:r>
              <a:rPr lang="en"/>
              <a:t>54% of customers had to wait over fifteen minutes for a table</a:t>
            </a:r>
            <a:endParaRPr/>
          </a:p>
          <a:p>
            <a:pPr indent="-317500" lvl="0" marL="457200" rtl="0" algn="l">
              <a:lnSpc>
                <a:spcPct val="150000"/>
              </a:lnSpc>
              <a:spcBef>
                <a:spcPts val="0"/>
              </a:spcBef>
              <a:spcAft>
                <a:spcPts val="0"/>
              </a:spcAft>
              <a:buSzPts val="1400"/>
              <a:buChar char="●"/>
            </a:pPr>
            <a:r>
              <a:rPr lang="en"/>
              <a:t>Only 16% of customers signed up for the Birthday Club using the tablets</a:t>
            </a:r>
            <a:endParaRPr/>
          </a:p>
        </p:txBody>
      </p:sp>
      <p:pic>
        <p:nvPicPr>
          <p:cNvPr id="80" name="Google Shape;80;p16"/>
          <p:cNvPicPr preferRelativeResize="0"/>
          <p:nvPr/>
        </p:nvPicPr>
        <p:blipFill rotWithShape="1">
          <a:blip r:embed="rId3">
            <a:alphaModFix/>
          </a:blip>
          <a:srcRect b="3626" l="0" r="0" t="3626"/>
          <a:stretch/>
        </p:blipFill>
        <p:spPr>
          <a:xfrm>
            <a:off x="3195014" y="3131850"/>
            <a:ext cx="2753976" cy="1702850"/>
          </a:xfrm>
          <a:prstGeom prst="rect">
            <a:avLst/>
          </a:prstGeom>
          <a:noFill/>
          <a:ln cap="flat" cmpd="sng" w="76200">
            <a:solidFill>
              <a:srgbClr val="0C718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txBox="1"/>
          <p:nvPr>
            <p:ph idx="1" type="subTitle"/>
          </p:nvPr>
        </p:nvSpPr>
        <p:spPr>
          <a:xfrm>
            <a:off x="311700" y="2032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Next Steps</a:t>
            </a:r>
            <a:endParaRPr i="1"/>
          </a:p>
        </p:txBody>
      </p:sp>
      <p:sp>
        <p:nvSpPr>
          <p:cNvPr id="87" name="Google Shape;87;p17"/>
          <p:cNvSpPr txBox="1"/>
          <p:nvPr/>
        </p:nvSpPr>
        <p:spPr>
          <a:xfrm>
            <a:off x="311700" y="792150"/>
            <a:ext cx="8268600" cy="2016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Char char="●"/>
            </a:pPr>
            <a:r>
              <a:rPr lang="en"/>
              <a:t>Identify and improve the reasons why our customers are having to wait over 15 minutes to be seated. This can be investigated by analyzing existing table turn times and see what other improvements can be made in this area. </a:t>
            </a:r>
            <a:endParaRPr/>
          </a:p>
          <a:p>
            <a:pPr indent="-317500" lvl="0" marL="457200" rtl="0" algn="l">
              <a:lnSpc>
                <a:spcPct val="150000"/>
              </a:lnSpc>
              <a:spcBef>
                <a:spcPts val="0"/>
              </a:spcBef>
              <a:spcAft>
                <a:spcPts val="0"/>
              </a:spcAft>
              <a:buSzPts val="1400"/>
              <a:buChar char="●"/>
            </a:pPr>
            <a:r>
              <a:rPr lang="en"/>
              <a:t>We found some customers were having issues with the interface and UX of the tablet itself, so this might mean some follow-up with marketing regarding the design or providing feedback to the vendor to improve the software of the tablets.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8"/>
          <p:cNvSpPr txBox="1"/>
          <p:nvPr>
            <p:ph idx="1" type="subTitle"/>
          </p:nvPr>
        </p:nvSpPr>
        <p:spPr>
          <a:xfrm>
            <a:off x="311700" y="2032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Next Steps</a:t>
            </a:r>
            <a:endParaRPr i="1"/>
          </a:p>
        </p:txBody>
      </p:sp>
      <p:sp>
        <p:nvSpPr>
          <p:cNvPr id="94" name="Google Shape;94;p18"/>
          <p:cNvSpPr txBox="1"/>
          <p:nvPr/>
        </p:nvSpPr>
        <p:spPr>
          <a:xfrm>
            <a:off x="311700" y="792150"/>
            <a:ext cx="8268600" cy="1693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Char char="●"/>
            </a:pPr>
            <a:r>
              <a:rPr lang="en"/>
              <a:t>Another recommendation would be to consider giving the customer the option of using the tablet vs. interacting with a waiter. We can explore the reasons behind this with additional surveys and feedback, but in the meantime giving the customer the choice.</a:t>
            </a:r>
            <a:endParaRPr/>
          </a:p>
          <a:p>
            <a:pPr indent="-317500" lvl="0" marL="457200" rtl="0" algn="l">
              <a:lnSpc>
                <a:spcPct val="150000"/>
              </a:lnSpc>
              <a:spcBef>
                <a:spcPts val="0"/>
              </a:spcBef>
              <a:spcAft>
                <a:spcPts val="0"/>
              </a:spcAft>
              <a:buSzPts val="1400"/>
              <a:buChar char="●"/>
            </a:pPr>
            <a:r>
              <a:rPr lang="en"/>
              <a:t>As we continue to refine the process and collect more data, we would like to determine reasons why customers prefer a waiter so that we can meet their needs accordingly.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