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8"/>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21"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rieglstein" userId="678de85348457581" providerId="LiveId" clId="{D88B2EA3-00A6-45FE-94A8-07C253673620}"/>
    <pc:docChg chg="custSel delSld modSld">
      <pc:chgData name="Daniel Krieglstein" userId="678de85348457581" providerId="LiveId" clId="{D88B2EA3-00A6-45FE-94A8-07C253673620}" dt="2018-02-06T23:03:35.923" v="42" actId="20577"/>
      <pc:docMkLst>
        <pc:docMk/>
      </pc:docMkLst>
      <pc:sldChg chg="modSp">
        <pc:chgData name="Daniel Krieglstein" userId="678de85348457581" providerId="LiveId" clId="{D88B2EA3-00A6-45FE-94A8-07C253673620}" dt="2018-02-06T23:00:56.110" v="19" actId="313"/>
        <pc:sldMkLst>
          <pc:docMk/>
          <pc:sldMk cId="3385809704" sldId="256"/>
        </pc:sldMkLst>
        <pc:spChg chg="mod">
          <ac:chgData name="Daniel Krieglstein" userId="678de85348457581" providerId="LiveId" clId="{D88B2EA3-00A6-45FE-94A8-07C253673620}" dt="2018-02-06T23:00:36.577" v="3" actId="20577"/>
          <ac:spMkLst>
            <pc:docMk/>
            <pc:sldMk cId="3385809704" sldId="256"/>
            <ac:spMk id="2" creationId="{5B286B81-62FF-44E2-BF69-18F8EAA8E821}"/>
          </ac:spMkLst>
        </pc:spChg>
        <pc:spChg chg="mod">
          <ac:chgData name="Daniel Krieglstein" userId="678de85348457581" providerId="LiveId" clId="{D88B2EA3-00A6-45FE-94A8-07C253673620}" dt="2018-02-06T23:00:56.110" v="19" actId="313"/>
          <ac:spMkLst>
            <pc:docMk/>
            <pc:sldMk cId="3385809704" sldId="256"/>
            <ac:spMk id="3" creationId="{54CAAB28-BA19-4DCB-8E54-6C4CE895B64D}"/>
          </ac:spMkLst>
        </pc:spChg>
      </pc:sldChg>
      <pc:sldChg chg="modSp">
        <pc:chgData name="Daniel Krieglstein" userId="678de85348457581" providerId="LiveId" clId="{D88B2EA3-00A6-45FE-94A8-07C253673620}" dt="2018-02-06T23:03:35.923" v="42" actId="20577"/>
        <pc:sldMkLst>
          <pc:docMk/>
          <pc:sldMk cId="2592347930" sldId="257"/>
        </pc:sldMkLst>
        <pc:spChg chg="mod">
          <ac:chgData name="Daniel Krieglstein" userId="678de85348457581" providerId="LiveId" clId="{D88B2EA3-00A6-45FE-94A8-07C253673620}" dt="2018-02-06T23:03:35.923" v="42" actId="20577"/>
          <ac:spMkLst>
            <pc:docMk/>
            <pc:sldMk cId="2592347930" sldId="257"/>
            <ac:spMk id="3" creationId="{B76A170C-E652-4A04-BC86-C524CEDC3338}"/>
          </ac:spMkLst>
        </pc:spChg>
      </pc:sldChg>
      <pc:sldChg chg="del">
        <pc:chgData name="Daniel Krieglstein" userId="678de85348457581" providerId="LiveId" clId="{D88B2EA3-00A6-45FE-94A8-07C253673620}" dt="2018-02-06T23:02:04.431" v="21" actId="2696"/>
        <pc:sldMkLst>
          <pc:docMk/>
          <pc:sldMk cId="554977281" sldId="267"/>
        </pc:sldMkLst>
      </pc:sldChg>
      <pc:sldChg chg="del">
        <pc:chgData name="Daniel Krieglstein" userId="678de85348457581" providerId="LiveId" clId="{D88B2EA3-00A6-45FE-94A8-07C253673620}" dt="2018-02-06T23:02:04.438" v="22" actId="2696"/>
        <pc:sldMkLst>
          <pc:docMk/>
          <pc:sldMk cId="685948693" sldId="268"/>
        </pc:sldMkLst>
      </pc:sldChg>
      <pc:sldChg chg="del">
        <pc:chgData name="Daniel Krieglstein" userId="678de85348457581" providerId="LiveId" clId="{D88B2EA3-00A6-45FE-94A8-07C253673620}" dt="2018-02-06T23:02:04.449" v="23" actId="2696"/>
        <pc:sldMkLst>
          <pc:docMk/>
          <pc:sldMk cId="3303556331" sldId="269"/>
        </pc:sldMkLst>
      </pc:sldChg>
      <pc:sldChg chg="del">
        <pc:chgData name="Daniel Krieglstein" userId="678de85348457581" providerId="LiveId" clId="{D88B2EA3-00A6-45FE-94A8-07C253673620}" dt="2018-02-06T23:02:04.462" v="24" actId="2696"/>
        <pc:sldMkLst>
          <pc:docMk/>
          <pc:sldMk cId="2571342577" sldId="270"/>
        </pc:sldMkLst>
      </pc:sldChg>
      <pc:sldChg chg="del">
        <pc:chgData name="Daniel Krieglstein" userId="678de85348457581" providerId="LiveId" clId="{D88B2EA3-00A6-45FE-94A8-07C253673620}" dt="2018-02-06T23:02:04.494" v="26" actId="2696"/>
        <pc:sldMkLst>
          <pc:docMk/>
          <pc:sldMk cId="1549504159" sldId="272"/>
        </pc:sldMkLst>
      </pc:sldChg>
      <pc:sldChg chg="del">
        <pc:chgData name="Daniel Krieglstein" userId="678de85348457581" providerId="LiveId" clId="{D88B2EA3-00A6-45FE-94A8-07C253673620}" dt="2018-02-06T23:02:04.505" v="27" actId="2696"/>
        <pc:sldMkLst>
          <pc:docMk/>
          <pc:sldMk cId="2323123601" sldId="273"/>
        </pc:sldMkLst>
      </pc:sldChg>
      <pc:sldChg chg="del">
        <pc:chgData name="Daniel Krieglstein" userId="678de85348457581" providerId="LiveId" clId="{D88B2EA3-00A6-45FE-94A8-07C253673620}" dt="2018-02-06T23:02:04.540" v="28" actId="2696"/>
        <pc:sldMkLst>
          <pc:docMk/>
          <pc:sldMk cId="2338965970" sldId="274"/>
        </pc:sldMkLst>
      </pc:sldChg>
      <pc:sldChg chg="del">
        <pc:chgData name="Daniel Krieglstein" userId="678de85348457581" providerId="LiveId" clId="{D88B2EA3-00A6-45FE-94A8-07C253673620}" dt="2018-02-06T23:02:04.549" v="29" actId="2696"/>
        <pc:sldMkLst>
          <pc:docMk/>
          <pc:sldMk cId="4207797385" sldId="275"/>
        </pc:sldMkLst>
      </pc:sldChg>
      <pc:sldChg chg="del">
        <pc:chgData name="Daniel Krieglstein" userId="678de85348457581" providerId="LiveId" clId="{D88B2EA3-00A6-45FE-94A8-07C253673620}" dt="2018-02-06T23:02:04.556" v="30" actId="2696"/>
        <pc:sldMkLst>
          <pc:docMk/>
          <pc:sldMk cId="451643802" sldId="276"/>
        </pc:sldMkLst>
      </pc:sldChg>
      <pc:sldChg chg="del">
        <pc:chgData name="Daniel Krieglstein" userId="678de85348457581" providerId="LiveId" clId="{D88B2EA3-00A6-45FE-94A8-07C253673620}" dt="2018-02-06T23:02:04.567" v="31" actId="2696"/>
        <pc:sldMkLst>
          <pc:docMk/>
          <pc:sldMk cId="210271106" sldId="277"/>
        </pc:sldMkLst>
      </pc:sldChg>
      <pc:sldChg chg="del">
        <pc:chgData name="Daniel Krieglstein" userId="678de85348457581" providerId="LiveId" clId="{D88B2EA3-00A6-45FE-94A8-07C253673620}" dt="2018-02-06T23:02:04.588" v="32" actId="2696"/>
        <pc:sldMkLst>
          <pc:docMk/>
          <pc:sldMk cId="541143256" sldId="278"/>
        </pc:sldMkLst>
      </pc:sldChg>
      <pc:sldChg chg="del">
        <pc:chgData name="Daniel Krieglstein" userId="678de85348457581" providerId="LiveId" clId="{D88B2EA3-00A6-45FE-94A8-07C253673620}" dt="2018-02-06T23:02:04.595" v="33" actId="2696"/>
        <pc:sldMkLst>
          <pc:docMk/>
          <pc:sldMk cId="3171644384" sldId="279"/>
        </pc:sldMkLst>
      </pc:sldChg>
      <pc:sldChg chg="del">
        <pc:chgData name="Daniel Krieglstein" userId="678de85348457581" providerId="LiveId" clId="{D88B2EA3-00A6-45FE-94A8-07C253673620}" dt="2018-02-06T23:02:04.600" v="34" actId="2696"/>
        <pc:sldMkLst>
          <pc:docMk/>
          <pc:sldMk cId="395827899" sldId="280"/>
        </pc:sldMkLst>
      </pc:sldChg>
      <pc:sldChg chg="del">
        <pc:chgData name="Daniel Krieglstein" userId="678de85348457581" providerId="LiveId" clId="{D88B2EA3-00A6-45FE-94A8-07C253673620}" dt="2018-02-06T23:02:04.635" v="35" actId="2696"/>
        <pc:sldMkLst>
          <pc:docMk/>
          <pc:sldMk cId="941186965" sldId="281"/>
        </pc:sldMkLst>
      </pc:sldChg>
      <pc:sldChg chg="del">
        <pc:chgData name="Daniel Krieglstein" userId="678de85348457581" providerId="LiveId" clId="{D88B2EA3-00A6-45FE-94A8-07C253673620}" dt="2018-02-06T23:02:04.648" v="36" actId="2696"/>
        <pc:sldMkLst>
          <pc:docMk/>
          <pc:sldMk cId="2864015616" sldId="282"/>
        </pc:sldMkLst>
      </pc:sldChg>
      <pc:sldChg chg="del">
        <pc:chgData name="Daniel Krieglstein" userId="678de85348457581" providerId="LiveId" clId="{D88B2EA3-00A6-45FE-94A8-07C253673620}" dt="2018-02-06T23:02:04.660" v="37" actId="2696"/>
        <pc:sldMkLst>
          <pc:docMk/>
          <pc:sldMk cId="1781485213" sldId="283"/>
        </pc:sldMkLst>
      </pc:sldChg>
      <pc:sldChg chg="del">
        <pc:chgData name="Daniel Krieglstein" userId="678de85348457581" providerId="LiveId" clId="{D88B2EA3-00A6-45FE-94A8-07C253673620}" dt="2018-02-06T23:02:04.666" v="38" actId="2696"/>
        <pc:sldMkLst>
          <pc:docMk/>
          <pc:sldMk cId="3349922698" sldId="284"/>
        </pc:sldMkLst>
      </pc:sldChg>
      <pc:sldChg chg="del">
        <pc:chgData name="Daniel Krieglstein" userId="678de85348457581" providerId="LiveId" clId="{D88B2EA3-00A6-45FE-94A8-07C253673620}" dt="2018-02-06T23:02:04.486" v="25" actId="2696"/>
        <pc:sldMkLst>
          <pc:docMk/>
          <pc:sldMk cId="1424000885" sldId="285"/>
        </pc:sldMkLst>
      </pc:sldChg>
    </pc:docChg>
  </pc:docChgLst>
  <pc:docChgLst>
    <pc:chgData name="Daniel Krieglstein" userId="678de85348457581" providerId="LiveId" clId="{4E4B7DA8-B7C4-42AA-ADBF-B68CF2A2D0A0}"/>
    <pc:docChg chg="modSld">
      <pc:chgData name="Daniel Krieglstein" userId="678de85348457581" providerId="LiveId" clId="{4E4B7DA8-B7C4-42AA-ADBF-B68CF2A2D0A0}" dt="2018-02-06T23:38:58.636" v="2" actId="20577"/>
      <pc:docMkLst>
        <pc:docMk/>
      </pc:docMkLst>
      <pc:sldChg chg="modSp">
        <pc:chgData name="Daniel Krieglstein" userId="678de85348457581" providerId="LiveId" clId="{4E4B7DA8-B7C4-42AA-ADBF-B68CF2A2D0A0}" dt="2018-02-06T23:38:58.636" v="2" actId="20577"/>
        <pc:sldMkLst>
          <pc:docMk/>
          <pc:sldMk cId="1513509029" sldId="277"/>
        </pc:sldMkLst>
        <pc:spChg chg="mod">
          <ac:chgData name="Daniel Krieglstein" userId="678de85348457581" providerId="LiveId" clId="{4E4B7DA8-B7C4-42AA-ADBF-B68CF2A2D0A0}" dt="2018-02-06T23:38:58.636" v="2" actId="20577"/>
          <ac:spMkLst>
            <pc:docMk/>
            <pc:sldMk cId="1513509029" sldId="277"/>
            <ac:spMk id="3" creationId="{E528443B-84F4-4300-9A87-2863BB9214B8}"/>
          </ac:spMkLst>
        </pc:spChg>
      </pc:sldChg>
    </pc:docChg>
  </pc:docChgLst>
  <pc:docChgLst>
    <pc:chgData name="Daniel Krieglstein" userId="678de85348457581" providerId="LiveId" clId="{F1A94B54-4161-4CE4-A36B-5ECE05F30C7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29FC4-EFDA-49D1-8621-DCBA0B841BE3}" type="datetimeFigureOut">
              <a:rPr lang="en-US" smtClean="0"/>
              <a:t>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09CCD-29DC-4E1A-B8FE-C2A11CD1199B}" type="slidenum">
              <a:rPr lang="en-US" smtClean="0"/>
              <a:t>‹#›</a:t>
            </a:fld>
            <a:endParaRPr lang="en-US"/>
          </a:p>
        </p:txBody>
      </p:sp>
    </p:spTree>
    <p:extLst>
      <p:ext uri="{BB962C8B-B14F-4D97-AF65-F5344CB8AC3E}">
        <p14:creationId xmlns:p14="http://schemas.microsoft.com/office/powerpoint/2010/main" val="302126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8D063-4060-43AD-AA96-701E23C1F33C}" type="datetime1">
              <a:rPr lang="en-US" smtClean="0"/>
              <a:t>2/6/2018</a:t>
            </a:fld>
            <a:endParaRPr lang="en-US"/>
          </a:p>
        </p:txBody>
      </p:sp>
      <p:sp>
        <p:nvSpPr>
          <p:cNvPr id="5" name="Footer Placeholder 4"/>
          <p:cNvSpPr>
            <a:spLocks noGrp="1"/>
          </p:cNvSpPr>
          <p:nvPr>
            <p:ph type="ftr" sz="quarter" idx="11"/>
          </p:nvPr>
        </p:nvSpPr>
        <p:spPr/>
        <p:txBody>
          <a:bodyPr/>
          <a:lstStyle/>
          <a:p>
            <a:r>
              <a:rPr lang="en-US"/>
              <a:t>ITMD362 - School of Applied Technology - Illinois Institute of Technology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C4FA120-BEDE-45F6-91CA-0268A73E74D7}" type="slidenum">
              <a:rPr lang="en-US" smtClean="0"/>
              <a:t>‹#›</a:t>
            </a:fld>
            <a:endParaRPr lang="en-US"/>
          </a:p>
        </p:txBody>
      </p:sp>
    </p:spTree>
    <p:extLst>
      <p:ext uri="{BB962C8B-B14F-4D97-AF65-F5344CB8AC3E}">
        <p14:creationId xmlns:p14="http://schemas.microsoft.com/office/powerpoint/2010/main" val="30460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21845-E50B-4A21-B503-8CF80DF51A04}" type="datetime1">
              <a:rPr lang="en-US" smtClean="0"/>
              <a:t>2/6/2018</a:t>
            </a:fld>
            <a:endParaRPr lang="en-US"/>
          </a:p>
        </p:txBody>
      </p:sp>
      <p:sp>
        <p:nvSpPr>
          <p:cNvPr id="5" name="Footer Placeholder 4"/>
          <p:cNvSpPr>
            <a:spLocks noGrp="1"/>
          </p:cNvSpPr>
          <p:nvPr>
            <p:ph type="ftr" sz="quarter" idx="11"/>
          </p:nvPr>
        </p:nvSpPr>
        <p:spPr/>
        <p:txBody>
          <a:bodyPr/>
          <a:lstStyle/>
          <a:p>
            <a:r>
              <a:rPr lang="en-US"/>
              <a:t>ITMD362 - School of Applied Technology - Illinois Institute of Technology</a:t>
            </a:r>
          </a:p>
        </p:txBody>
      </p:sp>
      <p:sp>
        <p:nvSpPr>
          <p:cNvPr id="6" name="Slide Number Placeholder 5"/>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40683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84A33-0259-4718-88A4-B8180B125D48}" type="datetime1">
              <a:rPr lang="en-US" smtClean="0"/>
              <a:t>2/6/2018</a:t>
            </a:fld>
            <a:endParaRPr lang="en-US"/>
          </a:p>
        </p:txBody>
      </p:sp>
      <p:sp>
        <p:nvSpPr>
          <p:cNvPr id="5" name="Footer Placeholder 4"/>
          <p:cNvSpPr>
            <a:spLocks noGrp="1"/>
          </p:cNvSpPr>
          <p:nvPr>
            <p:ph type="ftr" sz="quarter" idx="11"/>
          </p:nvPr>
        </p:nvSpPr>
        <p:spPr/>
        <p:txBody>
          <a:bodyPr/>
          <a:lstStyle/>
          <a:p>
            <a:r>
              <a:rPr lang="en-US"/>
              <a:t>ITMD362 - School of Applied Technology - Illinois Institute of Technology</a:t>
            </a:r>
          </a:p>
        </p:txBody>
      </p:sp>
      <p:sp>
        <p:nvSpPr>
          <p:cNvPr id="6" name="Slide Number Placeholder 5"/>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321118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B0D80-E1C7-4988-84A4-76C71FD6A253}" type="datetime1">
              <a:rPr lang="en-US" smtClean="0"/>
              <a:t>2/6/2018</a:t>
            </a:fld>
            <a:endParaRPr lang="en-US"/>
          </a:p>
        </p:txBody>
      </p:sp>
      <p:sp>
        <p:nvSpPr>
          <p:cNvPr id="5" name="Footer Placeholder 4"/>
          <p:cNvSpPr>
            <a:spLocks noGrp="1"/>
          </p:cNvSpPr>
          <p:nvPr>
            <p:ph type="ftr" sz="quarter" idx="11"/>
          </p:nvPr>
        </p:nvSpPr>
        <p:spPr/>
        <p:txBody>
          <a:bodyPr/>
          <a:lstStyle/>
          <a:p>
            <a:r>
              <a:rPr lang="en-US"/>
              <a:t>ITMD362 - School of Applied Technology - Illinois Institute of Technology</a:t>
            </a:r>
          </a:p>
        </p:txBody>
      </p:sp>
      <p:sp>
        <p:nvSpPr>
          <p:cNvPr id="6" name="Slide Number Placeholder 5"/>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918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B3ECB20-ECA0-475C-9353-9DD9701C5E98}" type="datetime1">
              <a:rPr lang="en-US" smtClean="0"/>
              <a:t>2/6/2018</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ITMD362 - School of Applied Technology - Illinois Institute of Technology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C4FA120-BEDE-45F6-91CA-0268A73E74D7}" type="slidenum">
              <a:rPr lang="en-US" smtClean="0"/>
              <a:t>‹#›</a:t>
            </a:fld>
            <a:endParaRPr lang="en-US"/>
          </a:p>
        </p:txBody>
      </p:sp>
    </p:spTree>
    <p:extLst>
      <p:ext uri="{BB962C8B-B14F-4D97-AF65-F5344CB8AC3E}">
        <p14:creationId xmlns:p14="http://schemas.microsoft.com/office/powerpoint/2010/main" val="160496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ECE1F-0DEA-43F6-B3F3-B93C8A338EAD}" type="datetime1">
              <a:rPr lang="en-US" smtClean="0"/>
              <a:t>2/6/2018</a:t>
            </a:fld>
            <a:endParaRPr lang="en-US"/>
          </a:p>
        </p:txBody>
      </p:sp>
      <p:sp>
        <p:nvSpPr>
          <p:cNvPr id="6" name="Footer Placeholder 5"/>
          <p:cNvSpPr>
            <a:spLocks noGrp="1"/>
          </p:cNvSpPr>
          <p:nvPr>
            <p:ph type="ftr" sz="quarter" idx="11"/>
          </p:nvPr>
        </p:nvSpPr>
        <p:spPr/>
        <p:txBody>
          <a:bodyPr/>
          <a:lstStyle/>
          <a:p>
            <a:r>
              <a:rPr lang="en-US"/>
              <a:t>ITMD362 - School of Applied Technology - Illinois Institute of Technology</a:t>
            </a:r>
          </a:p>
        </p:txBody>
      </p:sp>
      <p:sp>
        <p:nvSpPr>
          <p:cNvPr id="7" name="Slide Number Placeholder 6"/>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7152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9234B-AA7C-4220-BCE2-7242EF8684FB}" type="datetime1">
              <a:rPr lang="en-US" smtClean="0"/>
              <a:t>2/6/2018</a:t>
            </a:fld>
            <a:endParaRPr lang="en-US"/>
          </a:p>
        </p:txBody>
      </p:sp>
      <p:sp>
        <p:nvSpPr>
          <p:cNvPr id="8" name="Footer Placeholder 7"/>
          <p:cNvSpPr>
            <a:spLocks noGrp="1"/>
          </p:cNvSpPr>
          <p:nvPr>
            <p:ph type="ftr" sz="quarter" idx="11"/>
          </p:nvPr>
        </p:nvSpPr>
        <p:spPr/>
        <p:txBody>
          <a:bodyPr/>
          <a:lstStyle/>
          <a:p>
            <a:r>
              <a:rPr lang="en-US"/>
              <a:t>ITMD362 - School of Applied Technology - Illinois Institute of Technology</a:t>
            </a:r>
          </a:p>
        </p:txBody>
      </p:sp>
      <p:sp>
        <p:nvSpPr>
          <p:cNvPr id="9" name="Slide Number Placeholder 8"/>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266419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BABA0-13F3-4EDD-8847-F9092F8D92AF}" type="datetime1">
              <a:rPr lang="en-US" smtClean="0"/>
              <a:t>2/6/2018</a:t>
            </a:fld>
            <a:endParaRPr lang="en-US"/>
          </a:p>
        </p:txBody>
      </p:sp>
      <p:sp>
        <p:nvSpPr>
          <p:cNvPr id="4" name="Footer Placeholder 3"/>
          <p:cNvSpPr>
            <a:spLocks noGrp="1"/>
          </p:cNvSpPr>
          <p:nvPr>
            <p:ph type="ftr" sz="quarter" idx="11"/>
          </p:nvPr>
        </p:nvSpPr>
        <p:spPr/>
        <p:txBody>
          <a:bodyPr/>
          <a:lstStyle/>
          <a:p>
            <a:r>
              <a:rPr lang="en-US"/>
              <a:t>ITMD362 - School of Applied Technology - Illinois Institute of Technology</a:t>
            </a:r>
          </a:p>
        </p:txBody>
      </p:sp>
      <p:sp>
        <p:nvSpPr>
          <p:cNvPr id="5" name="Slide Number Placeholder 4"/>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499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46CFC-27D8-4AC1-9CAA-DE6D0507F9A1}" type="datetime1">
              <a:rPr lang="en-US" smtClean="0"/>
              <a:t>2/6/2018</a:t>
            </a:fld>
            <a:endParaRPr lang="en-US"/>
          </a:p>
        </p:txBody>
      </p:sp>
      <p:sp>
        <p:nvSpPr>
          <p:cNvPr id="3" name="Footer Placeholder 2"/>
          <p:cNvSpPr>
            <a:spLocks noGrp="1"/>
          </p:cNvSpPr>
          <p:nvPr>
            <p:ph type="ftr" sz="quarter" idx="11"/>
          </p:nvPr>
        </p:nvSpPr>
        <p:spPr/>
        <p:txBody>
          <a:bodyPr/>
          <a:lstStyle/>
          <a:p>
            <a:r>
              <a:rPr lang="en-US"/>
              <a:t>ITMD362 - School of Applied Technology - Illinois Institute of Technology</a:t>
            </a:r>
          </a:p>
        </p:txBody>
      </p:sp>
      <p:sp>
        <p:nvSpPr>
          <p:cNvPr id="4" name="Slide Number Placeholder 3"/>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360910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5BD3D2-460B-44D6-BB47-0103C5655CBC}" type="datetime1">
              <a:rPr lang="en-US" smtClean="0"/>
              <a:t>2/6/2018</a:t>
            </a:fld>
            <a:endParaRPr lang="en-US"/>
          </a:p>
        </p:txBody>
      </p:sp>
      <p:sp>
        <p:nvSpPr>
          <p:cNvPr id="6" name="Footer Placeholder 5"/>
          <p:cNvSpPr>
            <a:spLocks noGrp="1"/>
          </p:cNvSpPr>
          <p:nvPr>
            <p:ph type="ftr" sz="quarter" idx="11"/>
          </p:nvPr>
        </p:nvSpPr>
        <p:spPr/>
        <p:txBody>
          <a:bodyPr/>
          <a:lstStyle/>
          <a:p>
            <a:r>
              <a:rPr lang="en-US"/>
              <a:t>ITMD362 - School of Applied Technology - Illinois Institute of Technology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264192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FFD5A0-051D-4382-AE14-A4438760B4DF}" type="datetime1">
              <a:rPr lang="en-US" smtClean="0"/>
              <a:t>2/6/2018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4FA120-BEDE-45F6-91CA-0268A73E74D7}" type="slidenum">
              <a:rPr lang="en-US" smtClean="0"/>
              <a:t>‹#›</a:t>
            </a:fld>
            <a:endParaRPr lang="en-US"/>
          </a:p>
        </p:txBody>
      </p:sp>
    </p:spTree>
    <p:extLst>
      <p:ext uri="{BB962C8B-B14F-4D97-AF65-F5344CB8AC3E}">
        <p14:creationId xmlns:p14="http://schemas.microsoft.com/office/powerpoint/2010/main" val="3243776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6F39B53-484D-480B-861F-5A8E7552D219}" type="datetime1">
              <a:rPr lang="en-US" smtClean="0"/>
              <a:t>2/6/2018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ITMD362 - School of Applied Technology - Illinois Institute of Technology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C4FA120-BEDE-45F6-91CA-0268A73E74D7}" type="slidenum">
              <a:rPr lang="en-US" smtClean="0"/>
              <a:t>‹#›</a:t>
            </a:fld>
            <a:endParaRPr lang="en-US"/>
          </a:p>
        </p:txBody>
      </p:sp>
    </p:spTree>
    <p:extLst>
      <p:ext uri="{BB962C8B-B14F-4D97-AF65-F5344CB8AC3E}">
        <p14:creationId xmlns:p14="http://schemas.microsoft.com/office/powerpoint/2010/main" val="1283263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questions/9807909/are-email-addresses-case-sensitive" TargetMode="External"/><Relationship Id="rId2" Type="http://schemas.openxmlformats.org/officeDocument/2006/relationships/hyperlink" Target="https://developer.mozilla.org/en-US/docs/Web/HTML/Element/for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eveloper.mozilla.org/en-US/docs/Web/HTML/Element/inpu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vishwakarma@hawk.iit.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6B81-62FF-44E2-BF69-18F8EAA8E821}"/>
              </a:ext>
            </a:extLst>
          </p:cNvPr>
          <p:cNvSpPr>
            <a:spLocks noGrp="1"/>
          </p:cNvSpPr>
          <p:nvPr>
            <p:ph type="ctrTitle"/>
          </p:nvPr>
        </p:nvSpPr>
        <p:spPr/>
        <p:txBody>
          <a:bodyPr/>
          <a:lstStyle/>
          <a:p>
            <a:r>
              <a:rPr lang="en-US" dirty="0"/>
              <a:t>Itmd-362 Week 5</a:t>
            </a:r>
          </a:p>
        </p:txBody>
      </p:sp>
      <p:sp>
        <p:nvSpPr>
          <p:cNvPr id="3" name="Subtitle 2">
            <a:extLst>
              <a:ext uri="{FF2B5EF4-FFF2-40B4-BE49-F238E27FC236}">
                <a16:creationId xmlns:a16="http://schemas.microsoft.com/office/drawing/2014/main" id="{54CAAB28-BA19-4DCB-8E54-6C4CE895B64D}"/>
              </a:ext>
            </a:extLst>
          </p:cNvPr>
          <p:cNvSpPr>
            <a:spLocks noGrp="1"/>
          </p:cNvSpPr>
          <p:nvPr>
            <p:ph type="subTitle" idx="1"/>
          </p:nvPr>
        </p:nvSpPr>
        <p:spPr/>
        <p:txBody>
          <a:bodyPr/>
          <a:lstStyle/>
          <a:p>
            <a:r>
              <a:rPr lang="en-US" dirty="0"/>
              <a:t>February 06, 2018</a:t>
            </a:r>
          </a:p>
        </p:txBody>
      </p:sp>
      <p:sp>
        <p:nvSpPr>
          <p:cNvPr id="4" name="Footer Placeholder 3">
            <a:extLst>
              <a:ext uri="{FF2B5EF4-FFF2-40B4-BE49-F238E27FC236}">
                <a16:creationId xmlns:a16="http://schemas.microsoft.com/office/drawing/2014/main" id="{785A7998-D4AA-49E2-866E-31AD7C3E9B8E}"/>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33858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58AE-F39F-438C-8450-56464811EC7B}"/>
              </a:ext>
            </a:extLst>
          </p:cNvPr>
          <p:cNvSpPr>
            <a:spLocks noGrp="1"/>
          </p:cNvSpPr>
          <p:nvPr>
            <p:ph type="title"/>
          </p:nvPr>
        </p:nvSpPr>
        <p:spPr/>
        <p:txBody>
          <a:bodyPr/>
          <a:lstStyle/>
          <a:p>
            <a:r>
              <a:rPr lang="en-US" dirty="0"/>
              <a:t>CSS Requirements</a:t>
            </a:r>
          </a:p>
        </p:txBody>
      </p:sp>
      <p:sp>
        <p:nvSpPr>
          <p:cNvPr id="3" name="Content Placeholder 2">
            <a:extLst>
              <a:ext uri="{FF2B5EF4-FFF2-40B4-BE49-F238E27FC236}">
                <a16:creationId xmlns:a16="http://schemas.microsoft.com/office/drawing/2014/main" id="{ABEF9D5F-0B68-450B-833C-40C6FF533972}"/>
              </a:ext>
            </a:extLst>
          </p:cNvPr>
          <p:cNvSpPr>
            <a:spLocks noGrp="1"/>
          </p:cNvSpPr>
          <p:nvPr>
            <p:ph idx="1"/>
          </p:nvPr>
        </p:nvSpPr>
        <p:spPr/>
        <p:txBody>
          <a:bodyPr/>
          <a:lstStyle/>
          <a:p>
            <a:r>
              <a:rPr lang="en-US" dirty="0"/>
              <a:t>CSS file should open with a set of reset styles </a:t>
            </a:r>
          </a:p>
          <a:p>
            <a:r>
              <a:rPr lang="en-US" dirty="0"/>
              <a:t>Use at least two min-width media queries to enhance your mobile-first styles for larger screens</a:t>
            </a:r>
          </a:p>
        </p:txBody>
      </p:sp>
      <p:sp>
        <p:nvSpPr>
          <p:cNvPr id="4" name="Footer Placeholder 3">
            <a:extLst>
              <a:ext uri="{FF2B5EF4-FFF2-40B4-BE49-F238E27FC236}">
                <a16:creationId xmlns:a16="http://schemas.microsoft.com/office/drawing/2014/main" id="{0B5CBF03-63A0-444D-8EFB-3494563715E2}"/>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243874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F242-8615-4A25-96C1-2E0A4B645B00}"/>
              </a:ext>
            </a:extLst>
          </p:cNvPr>
          <p:cNvSpPr>
            <a:spLocks noGrp="1"/>
          </p:cNvSpPr>
          <p:nvPr>
            <p:ph type="title"/>
          </p:nvPr>
        </p:nvSpPr>
        <p:spPr/>
        <p:txBody>
          <a:bodyPr/>
          <a:lstStyle/>
          <a:p>
            <a:r>
              <a:rPr lang="en-US" dirty="0"/>
              <a:t>JavaScript Requirements</a:t>
            </a:r>
          </a:p>
        </p:txBody>
      </p:sp>
      <p:sp>
        <p:nvSpPr>
          <p:cNvPr id="3" name="Content Placeholder 2">
            <a:extLst>
              <a:ext uri="{FF2B5EF4-FFF2-40B4-BE49-F238E27FC236}">
                <a16:creationId xmlns:a16="http://schemas.microsoft.com/office/drawing/2014/main" id="{684AD787-8990-4561-B984-1F0ACE447B41}"/>
              </a:ext>
            </a:extLst>
          </p:cNvPr>
          <p:cNvSpPr>
            <a:spLocks noGrp="1"/>
          </p:cNvSpPr>
          <p:nvPr>
            <p:ph idx="1"/>
          </p:nvPr>
        </p:nvSpPr>
        <p:spPr/>
        <p:txBody>
          <a:bodyPr/>
          <a:lstStyle/>
          <a:p>
            <a:r>
              <a:rPr lang="en-US" dirty="0"/>
              <a:t>JavaScript that throws no uncaught errors and is loaded unobtrusively (no JavaScript event attributes in your HTML, in other words; attach events to any elements requiring interaction)</a:t>
            </a:r>
          </a:p>
          <a:p>
            <a:r>
              <a:rPr lang="en-US" dirty="0"/>
              <a:t>JavaScript that uses function closures and other techniques to avoid polluting the global window namespace</a:t>
            </a:r>
          </a:p>
          <a:p>
            <a:r>
              <a:rPr lang="en-US" dirty="0"/>
              <a:t>JavaScript that uses only asynchronous methods and callbacks</a:t>
            </a:r>
          </a:p>
        </p:txBody>
      </p:sp>
      <p:sp>
        <p:nvSpPr>
          <p:cNvPr id="4" name="Footer Placeholder 3">
            <a:extLst>
              <a:ext uri="{FF2B5EF4-FFF2-40B4-BE49-F238E27FC236}">
                <a16:creationId xmlns:a16="http://schemas.microsoft.com/office/drawing/2014/main" id="{8BD45901-6DE7-4F38-9431-379B0D315A8A}"/>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87199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8CEC-B0BB-4AE9-B47C-1709CF6FE81D}"/>
              </a:ext>
            </a:extLst>
          </p:cNvPr>
          <p:cNvSpPr>
            <a:spLocks noGrp="1"/>
          </p:cNvSpPr>
          <p:nvPr>
            <p:ph type="title"/>
          </p:nvPr>
        </p:nvSpPr>
        <p:spPr/>
        <p:txBody>
          <a:bodyPr/>
          <a:lstStyle/>
          <a:p>
            <a:r>
              <a:rPr lang="en-US" dirty="0"/>
              <a:t>Git requirements:</a:t>
            </a:r>
          </a:p>
        </p:txBody>
      </p:sp>
      <p:sp>
        <p:nvSpPr>
          <p:cNvPr id="3" name="Content Placeholder 2">
            <a:extLst>
              <a:ext uri="{FF2B5EF4-FFF2-40B4-BE49-F238E27FC236}">
                <a16:creationId xmlns:a16="http://schemas.microsoft.com/office/drawing/2014/main" id="{8A6937B5-12C8-4ED0-96D8-3494399389C9}"/>
              </a:ext>
            </a:extLst>
          </p:cNvPr>
          <p:cNvSpPr>
            <a:spLocks noGrp="1"/>
          </p:cNvSpPr>
          <p:nvPr>
            <p:ph idx="1"/>
          </p:nvPr>
        </p:nvSpPr>
        <p:spPr/>
        <p:txBody>
          <a:bodyPr/>
          <a:lstStyle/>
          <a:p>
            <a:r>
              <a:rPr lang="en-US" dirty="0"/>
              <a:t>A Git repository with frequent commits and meaningful commit messages that accurately reflect each set of changes that you make</a:t>
            </a:r>
          </a:p>
          <a:p>
            <a:r>
              <a:rPr lang="en-US" dirty="0"/>
              <a:t>GitHub repository must contain only the files and commits from this project</a:t>
            </a:r>
          </a:p>
        </p:txBody>
      </p:sp>
      <p:sp>
        <p:nvSpPr>
          <p:cNvPr id="4" name="Footer Placeholder 3">
            <a:extLst>
              <a:ext uri="{FF2B5EF4-FFF2-40B4-BE49-F238E27FC236}">
                <a16:creationId xmlns:a16="http://schemas.microsoft.com/office/drawing/2014/main" id="{13ED2CC5-A2FA-4425-B694-7E4362569E9D}"/>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38887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fontScale="90000"/>
          </a:bodyPr>
          <a:lstStyle/>
          <a:p>
            <a:r>
              <a:rPr lang="en-US" sz="8000" dirty="0">
                <a:solidFill>
                  <a:srgbClr val="FF0000"/>
                </a:solidFill>
              </a:rPr>
              <a:t>Breaks points: Font Size</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31425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FA6-53D4-4185-994F-4F0D624676AA}"/>
              </a:ext>
            </a:extLst>
          </p:cNvPr>
          <p:cNvSpPr>
            <a:spLocks noGrp="1"/>
          </p:cNvSpPr>
          <p:nvPr>
            <p:ph type="title"/>
          </p:nvPr>
        </p:nvSpPr>
        <p:spPr/>
        <p:txBody>
          <a:bodyPr/>
          <a:lstStyle/>
          <a:p>
            <a:r>
              <a:rPr lang="en-US" dirty="0"/>
              <a:t>Easy Break Points (b</a:t>
            </a:r>
            <a:r>
              <a:rPr lang="en-US" cap="none" dirty="0"/>
              <a:t>ootstrap</a:t>
            </a:r>
            <a:r>
              <a:rPr lang="en-US" dirty="0"/>
              <a:t> 3)</a:t>
            </a:r>
          </a:p>
        </p:txBody>
      </p:sp>
      <p:sp>
        <p:nvSpPr>
          <p:cNvPr id="3" name="Content Placeholder 2">
            <a:extLst>
              <a:ext uri="{FF2B5EF4-FFF2-40B4-BE49-F238E27FC236}">
                <a16:creationId xmlns:a16="http://schemas.microsoft.com/office/drawing/2014/main" id="{09A86A65-31FD-4909-8C25-91A4ED32ADDD}"/>
              </a:ext>
            </a:extLst>
          </p:cNvPr>
          <p:cNvSpPr>
            <a:spLocks noGrp="1"/>
          </p:cNvSpPr>
          <p:nvPr>
            <p:ph idx="1"/>
          </p:nvPr>
        </p:nvSpPr>
        <p:spPr/>
        <p:txBody>
          <a:bodyPr/>
          <a:lstStyle/>
          <a:p>
            <a:pPr marL="0" indent="0">
              <a:buNone/>
            </a:pPr>
            <a:r>
              <a:rPr lang="en-US" dirty="0"/>
              <a:t>@media only screen and (min-width : 320px)</a:t>
            </a:r>
          </a:p>
          <a:p>
            <a:r>
              <a:rPr lang="en-US" dirty="0"/>
              <a:t>320px     /* Custom, iPhone Retina */</a:t>
            </a:r>
          </a:p>
          <a:p>
            <a:r>
              <a:rPr lang="en-US" dirty="0"/>
              <a:t>480px     /* Extra Small Devices, Phones */</a:t>
            </a:r>
          </a:p>
          <a:p>
            <a:r>
              <a:rPr lang="en-US" dirty="0"/>
              <a:t>768px     /* Small Devices, Tablets */</a:t>
            </a:r>
          </a:p>
          <a:p>
            <a:r>
              <a:rPr lang="en-US" dirty="0"/>
              <a:t>992px     /* Medium Devices, Desktops */</a:t>
            </a:r>
          </a:p>
          <a:p>
            <a:r>
              <a:rPr lang="en-US" dirty="0"/>
              <a:t>1200px   /* Large Devices, Wide Screens */</a:t>
            </a:r>
          </a:p>
          <a:p>
            <a:pPr marL="0" indent="0">
              <a:buNone/>
            </a:pPr>
            <a:endParaRPr lang="en-US" dirty="0"/>
          </a:p>
        </p:txBody>
      </p:sp>
      <p:sp>
        <p:nvSpPr>
          <p:cNvPr id="4" name="Footer Placeholder 3">
            <a:extLst>
              <a:ext uri="{FF2B5EF4-FFF2-40B4-BE49-F238E27FC236}">
                <a16:creationId xmlns:a16="http://schemas.microsoft.com/office/drawing/2014/main" id="{B6F9C6B3-F91B-4897-8428-13AA9AF2615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66022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312D-4653-45F2-960A-0D3090793F8A}"/>
              </a:ext>
            </a:extLst>
          </p:cNvPr>
          <p:cNvSpPr>
            <a:spLocks noGrp="1"/>
          </p:cNvSpPr>
          <p:nvPr>
            <p:ph type="title"/>
          </p:nvPr>
        </p:nvSpPr>
        <p:spPr>
          <a:xfrm>
            <a:off x="1069847" y="484632"/>
            <a:ext cx="10534719" cy="1609344"/>
          </a:xfrm>
        </p:spPr>
        <p:txBody>
          <a:bodyPr/>
          <a:lstStyle/>
          <a:p>
            <a:r>
              <a:rPr lang="en-US" dirty="0"/>
              <a:t>Rules of Typography: Best Break Points</a:t>
            </a:r>
          </a:p>
        </p:txBody>
      </p:sp>
      <p:sp>
        <p:nvSpPr>
          <p:cNvPr id="3" name="Content Placeholder 2">
            <a:extLst>
              <a:ext uri="{FF2B5EF4-FFF2-40B4-BE49-F238E27FC236}">
                <a16:creationId xmlns:a16="http://schemas.microsoft.com/office/drawing/2014/main" id="{D6949E71-5EE7-42D8-BE7E-E5D196EFC331}"/>
              </a:ext>
            </a:extLst>
          </p:cNvPr>
          <p:cNvSpPr>
            <a:spLocks noGrp="1"/>
          </p:cNvSpPr>
          <p:nvPr>
            <p:ph idx="1"/>
          </p:nvPr>
        </p:nvSpPr>
        <p:spPr/>
        <p:txBody>
          <a:bodyPr/>
          <a:lstStyle/>
          <a:p>
            <a:r>
              <a:rPr lang="en-US" dirty="0"/>
              <a:t>Line Hight = 120% or 1.2em</a:t>
            </a:r>
          </a:p>
          <a:p>
            <a:r>
              <a:rPr lang="en-US" dirty="0"/>
              <a:t># of Characters = 45-65</a:t>
            </a:r>
          </a:p>
          <a:p>
            <a:r>
              <a:rPr lang="en-US" dirty="0"/>
              <a:t>In CSS set these rules on html</a:t>
            </a:r>
          </a:p>
          <a:p>
            <a:pPr marL="746125" indent="0">
              <a:lnSpc>
                <a:spcPct val="100000"/>
              </a:lnSpc>
              <a:spcBef>
                <a:spcPts val="0"/>
              </a:spcBef>
              <a:buNone/>
            </a:pPr>
            <a:endParaRPr lang="en-US" dirty="0"/>
          </a:p>
          <a:p>
            <a:pPr marL="746125" indent="0">
              <a:lnSpc>
                <a:spcPct val="100000"/>
              </a:lnSpc>
              <a:spcBef>
                <a:spcPts val="0"/>
              </a:spcBef>
              <a:buNone/>
            </a:pPr>
            <a:r>
              <a:rPr lang="en-US" dirty="0"/>
              <a:t>html {</a:t>
            </a:r>
          </a:p>
          <a:p>
            <a:pPr marL="746125" indent="0">
              <a:lnSpc>
                <a:spcPct val="100000"/>
              </a:lnSpc>
              <a:spcBef>
                <a:spcPts val="0"/>
              </a:spcBef>
              <a:buNone/>
              <a:tabLst>
                <a:tab pos="288925" algn="l"/>
              </a:tabLst>
            </a:pPr>
            <a:r>
              <a:rPr lang="en-US" dirty="0"/>
              <a:t>	line-height: 1.2em;</a:t>
            </a:r>
          </a:p>
          <a:p>
            <a:pPr marL="746125" indent="0">
              <a:lnSpc>
                <a:spcPct val="100000"/>
              </a:lnSpc>
              <a:spcBef>
                <a:spcPts val="0"/>
              </a:spcBef>
              <a:buNone/>
              <a:tabLst>
                <a:tab pos="288925" algn="l"/>
              </a:tabLst>
            </a:pPr>
            <a:r>
              <a:rPr lang="en-US" dirty="0"/>
              <a:t>	font-family:</a:t>
            </a:r>
          </a:p>
          <a:p>
            <a:pPr marL="746125" indent="0">
              <a:lnSpc>
                <a:spcPct val="100000"/>
              </a:lnSpc>
              <a:spcBef>
                <a:spcPts val="0"/>
              </a:spcBef>
              <a:buNone/>
              <a:tabLst>
                <a:tab pos="288925" algn="l"/>
              </a:tabLst>
            </a:pPr>
            <a:r>
              <a:rPr lang="en-US" dirty="0"/>
              <a:t>	font-size:</a:t>
            </a:r>
          </a:p>
          <a:p>
            <a:pPr marL="746125" indent="0">
              <a:lnSpc>
                <a:spcPct val="100000"/>
              </a:lnSpc>
              <a:spcBef>
                <a:spcPts val="0"/>
              </a:spcBef>
              <a:buNone/>
            </a:pPr>
            <a:r>
              <a:rPr lang="en-US" dirty="0"/>
              <a:t>}</a:t>
            </a:r>
          </a:p>
          <a:p>
            <a:pPr marL="746125" indent="0">
              <a:lnSpc>
                <a:spcPct val="100000"/>
              </a:lnSpc>
              <a:spcBef>
                <a:spcPts val="0"/>
              </a:spcBef>
              <a:buNone/>
            </a:pPr>
            <a:endParaRPr lang="en-US" dirty="0"/>
          </a:p>
          <a:p>
            <a:pPr marL="1089025" indent="-342900">
              <a:lnSpc>
                <a:spcPct val="100000"/>
              </a:lnSpc>
              <a:spcBef>
                <a:spcPts val="0"/>
              </a:spcBef>
            </a:pPr>
            <a:r>
              <a:rPr lang="en-US" dirty="0"/>
              <a:t>Test at 480 and 768</a:t>
            </a:r>
          </a:p>
        </p:txBody>
      </p:sp>
      <p:sp>
        <p:nvSpPr>
          <p:cNvPr id="4" name="Footer Placeholder 3">
            <a:extLst>
              <a:ext uri="{FF2B5EF4-FFF2-40B4-BE49-F238E27FC236}">
                <a16:creationId xmlns:a16="http://schemas.microsoft.com/office/drawing/2014/main" id="{9D21FCB9-01E5-4752-BDB6-C09AD5EB70E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289021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3429-3EB2-4534-9608-B01652FDF97E}"/>
              </a:ext>
            </a:extLst>
          </p:cNvPr>
          <p:cNvSpPr>
            <a:spLocks noGrp="1"/>
          </p:cNvSpPr>
          <p:nvPr>
            <p:ph type="title"/>
          </p:nvPr>
        </p:nvSpPr>
        <p:spPr/>
        <p:txBody>
          <a:bodyPr/>
          <a:lstStyle/>
          <a:p>
            <a:r>
              <a:rPr lang="en-US" dirty="0"/>
              <a:t>Maximum Text Area per breakpoint</a:t>
            </a:r>
          </a:p>
        </p:txBody>
      </p:sp>
      <p:sp>
        <p:nvSpPr>
          <p:cNvPr id="3" name="Content Placeholder 2">
            <a:extLst>
              <a:ext uri="{FF2B5EF4-FFF2-40B4-BE49-F238E27FC236}">
                <a16:creationId xmlns:a16="http://schemas.microsoft.com/office/drawing/2014/main" id="{BA54F787-2FED-4500-AB4A-3E436A88BBD0}"/>
              </a:ext>
            </a:extLst>
          </p:cNvPr>
          <p:cNvSpPr>
            <a:spLocks noGrp="1"/>
          </p:cNvSpPr>
          <p:nvPr>
            <p:ph idx="1"/>
          </p:nvPr>
        </p:nvSpPr>
        <p:spPr/>
        <p:txBody>
          <a:bodyPr/>
          <a:lstStyle/>
          <a:p>
            <a:r>
              <a:rPr lang="en-US" dirty="0"/>
              <a:t>Viewport(screen) =	 	480px 	(wide)</a:t>
            </a:r>
          </a:p>
          <a:p>
            <a:r>
              <a:rPr lang="en-US" dirty="0"/>
              <a:t>Padding =			19.2px	(1.2em * 16px font size)</a:t>
            </a:r>
          </a:p>
          <a:p>
            <a:r>
              <a:rPr lang="en-US" dirty="0"/>
              <a:t>Viewport – Padding =		460px 	(rounded; maximum text area)</a:t>
            </a:r>
          </a:p>
          <a:p>
            <a:endParaRPr lang="en-US" dirty="0"/>
          </a:p>
          <a:p>
            <a:pPr marL="0" indent="0">
              <a:buNone/>
            </a:pPr>
            <a:r>
              <a:rPr lang="en-US" dirty="0"/>
              <a:t>		</a:t>
            </a:r>
            <a:r>
              <a:rPr lang="en-US" u="sng"/>
              <a:t>max 460px </a:t>
            </a:r>
            <a:r>
              <a:rPr lang="en-US" u="sng" dirty="0"/>
              <a:t>to fit 45-65 characters</a:t>
            </a:r>
          </a:p>
          <a:p>
            <a:pPr marL="0" indent="0">
              <a:buNone/>
            </a:pPr>
            <a:endParaRPr lang="en-US" dirty="0"/>
          </a:p>
          <a:p>
            <a:pPr marL="0" indent="0">
              <a:buNone/>
            </a:pPr>
            <a:r>
              <a:rPr lang="en-US" b="1" u="sng" dirty="0"/>
              <a:t>Explanations: </a:t>
            </a:r>
          </a:p>
          <a:p>
            <a:r>
              <a:rPr lang="en-US" dirty="0"/>
              <a:t>1.2em padding same as line height. </a:t>
            </a:r>
          </a:p>
          <a:p>
            <a:r>
              <a:rPr lang="en-US" dirty="0"/>
              <a:t>16 </a:t>
            </a:r>
            <a:r>
              <a:rPr lang="en-US" dirty="0" err="1"/>
              <a:t>px</a:t>
            </a:r>
            <a:r>
              <a:rPr lang="en-US" dirty="0"/>
              <a:t> font size come from chrome default</a:t>
            </a:r>
          </a:p>
          <a:p>
            <a:endParaRPr lang="en-US" dirty="0"/>
          </a:p>
        </p:txBody>
      </p:sp>
      <p:sp>
        <p:nvSpPr>
          <p:cNvPr id="4" name="Footer Placeholder 3">
            <a:extLst>
              <a:ext uri="{FF2B5EF4-FFF2-40B4-BE49-F238E27FC236}">
                <a16:creationId xmlns:a16="http://schemas.microsoft.com/office/drawing/2014/main" id="{8E3170F5-BDD0-4DA4-85DF-E03987E4680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cxnSp>
        <p:nvCxnSpPr>
          <p:cNvPr id="6" name="Straight Connector 5">
            <a:extLst>
              <a:ext uri="{FF2B5EF4-FFF2-40B4-BE49-F238E27FC236}">
                <a16:creationId xmlns:a16="http://schemas.microsoft.com/office/drawing/2014/main" id="{7564A118-A1CF-4A2D-9190-2B685386E707}"/>
              </a:ext>
            </a:extLst>
          </p:cNvPr>
          <p:cNvCxnSpPr>
            <a:cxnSpLocks/>
          </p:cNvCxnSpPr>
          <p:nvPr/>
        </p:nvCxnSpPr>
        <p:spPr>
          <a:xfrm>
            <a:off x="4829695" y="2951018"/>
            <a:ext cx="914400"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903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fontScale="90000"/>
          </a:bodyPr>
          <a:lstStyle/>
          <a:p>
            <a:r>
              <a:rPr lang="en-US" sz="8000" dirty="0">
                <a:solidFill>
                  <a:srgbClr val="FF0000"/>
                </a:solidFill>
              </a:rPr>
              <a:t>Responsive Videos</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88426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B475-B510-44C6-8C50-E234C58184CF}"/>
              </a:ext>
            </a:extLst>
          </p:cNvPr>
          <p:cNvSpPr>
            <a:spLocks noGrp="1"/>
          </p:cNvSpPr>
          <p:nvPr>
            <p:ph type="title"/>
          </p:nvPr>
        </p:nvSpPr>
        <p:spPr/>
        <p:txBody>
          <a:bodyPr/>
          <a:lstStyle/>
          <a:p>
            <a:r>
              <a:rPr lang="en-US" cap="none" dirty="0" err="1"/>
              <a:t>i</a:t>
            </a:r>
            <a:r>
              <a:rPr lang="en-US" dirty="0" err="1"/>
              <a:t>f</a:t>
            </a:r>
            <a:r>
              <a:rPr lang="en-US" cap="none" dirty="0" err="1"/>
              <a:t>rame</a:t>
            </a:r>
            <a:endParaRPr lang="en-US" dirty="0"/>
          </a:p>
        </p:txBody>
      </p:sp>
      <p:sp>
        <p:nvSpPr>
          <p:cNvPr id="3" name="Content Placeholder 2">
            <a:extLst>
              <a:ext uri="{FF2B5EF4-FFF2-40B4-BE49-F238E27FC236}">
                <a16:creationId xmlns:a16="http://schemas.microsoft.com/office/drawing/2014/main" id="{A0E259C0-EDF9-4153-B006-43374A749E9C}"/>
              </a:ext>
            </a:extLst>
          </p:cNvPr>
          <p:cNvSpPr>
            <a:spLocks noGrp="1"/>
          </p:cNvSpPr>
          <p:nvPr>
            <p:ph idx="1"/>
          </p:nvPr>
        </p:nvSpPr>
        <p:spPr>
          <a:xfrm>
            <a:off x="1069848" y="1646336"/>
            <a:ext cx="7600327" cy="2633472"/>
          </a:xfrm>
        </p:spPr>
        <p:txBody>
          <a:bodyPr>
            <a:normAutofit/>
          </a:bodyPr>
          <a:lstStyle/>
          <a:p>
            <a:pPr marL="0" indent="0">
              <a:spcBef>
                <a:spcPts val="0"/>
              </a:spcBef>
              <a:buNone/>
            </a:pPr>
            <a:r>
              <a:rPr lang="en-US" dirty="0">
                <a:solidFill>
                  <a:srgbClr val="0066FF"/>
                </a:solidFill>
              </a:rPr>
              <a:t> </a:t>
            </a:r>
            <a:r>
              <a:rPr lang="en-US" dirty="0"/>
              <a:t>&lt;style&gt;</a:t>
            </a:r>
          </a:p>
          <a:p>
            <a:pPr marL="0" indent="0">
              <a:spcBef>
                <a:spcPts val="0"/>
              </a:spcBef>
              <a:buNone/>
            </a:pPr>
            <a:r>
              <a:rPr lang="en-US" dirty="0"/>
              <a:t>    </a:t>
            </a:r>
            <a:r>
              <a:rPr lang="en-US" dirty="0">
                <a:solidFill>
                  <a:srgbClr val="0070C0"/>
                </a:solidFill>
              </a:rPr>
              <a:t>div</a:t>
            </a:r>
            <a:r>
              <a:rPr lang="en-US" dirty="0"/>
              <a:t> {</a:t>
            </a:r>
          </a:p>
          <a:p>
            <a:pPr marL="0" indent="0">
              <a:spcBef>
                <a:spcPts val="0"/>
              </a:spcBef>
              <a:buNone/>
            </a:pPr>
            <a:r>
              <a:rPr lang="en-US" dirty="0"/>
              <a:t>      </a:t>
            </a:r>
            <a:r>
              <a:rPr lang="en-US" dirty="0">
                <a:solidFill>
                  <a:srgbClr val="7030A0"/>
                </a:solidFill>
              </a:rPr>
              <a:t>position</a:t>
            </a:r>
            <a:r>
              <a:rPr lang="en-US" dirty="0"/>
              <a:t>: relative;</a:t>
            </a:r>
          </a:p>
          <a:p>
            <a:pPr marL="0" indent="0">
              <a:spcBef>
                <a:spcPts val="0"/>
              </a:spcBef>
              <a:buNone/>
            </a:pPr>
            <a:r>
              <a:rPr lang="en-US" dirty="0"/>
              <a:t>      </a:t>
            </a:r>
            <a:r>
              <a:rPr lang="en-US" dirty="0">
                <a:solidFill>
                  <a:srgbClr val="7030A0"/>
                </a:solidFill>
              </a:rPr>
              <a:t>padding-bottom</a:t>
            </a:r>
            <a:r>
              <a:rPr lang="en-US" dirty="0"/>
              <a:t>: 56.25%;  /* this is 16:9 aspect ratio */</a:t>
            </a:r>
          </a:p>
          <a:p>
            <a:pPr marL="0" indent="0">
              <a:spcBef>
                <a:spcPts val="0"/>
              </a:spcBef>
              <a:buNone/>
            </a:pPr>
            <a:r>
              <a:rPr lang="en-US" dirty="0"/>
              <a:t>      </a:t>
            </a:r>
            <a:r>
              <a:rPr lang="en-US" dirty="0">
                <a:solidFill>
                  <a:srgbClr val="7030A0"/>
                </a:solidFill>
              </a:rPr>
              <a:t>padding-top</a:t>
            </a:r>
            <a:r>
              <a:rPr lang="en-US" dirty="0"/>
              <a:t>: 25px;</a:t>
            </a:r>
          </a:p>
          <a:p>
            <a:pPr marL="0" indent="0">
              <a:spcBef>
                <a:spcPts val="0"/>
              </a:spcBef>
              <a:buNone/>
            </a:pPr>
            <a:r>
              <a:rPr lang="en-US" dirty="0"/>
              <a:t>      </a:t>
            </a:r>
            <a:r>
              <a:rPr lang="en-US" dirty="0">
                <a:solidFill>
                  <a:srgbClr val="7030A0"/>
                </a:solidFill>
              </a:rPr>
              <a:t>height</a:t>
            </a:r>
            <a:r>
              <a:rPr lang="en-US" dirty="0"/>
              <a:t>: 0;</a:t>
            </a:r>
          </a:p>
          <a:p>
            <a:pPr marL="0" indent="0">
              <a:spcBef>
                <a:spcPts val="0"/>
              </a:spcBef>
              <a:buNone/>
            </a:pPr>
            <a:r>
              <a:rPr lang="en-US" dirty="0"/>
              <a:t>    }</a:t>
            </a:r>
          </a:p>
          <a:p>
            <a:pPr marL="0" indent="0">
              <a:buNone/>
            </a:pPr>
            <a:r>
              <a:rPr lang="en-US" dirty="0"/>
              <a:t>    </a:t>
            </a:r>
          </a:p>
        </p:txBody>
      </p:sp>
      <p:sp>
        <p:nvSpPr>
          <p:cNvPr id="4" name="Footer Placeholder 3">
            <a:extLst>
              <a:ext uri="{FF2B5EF4-FFF2-40B4-BE49-F238E27FC236}">
                <a16:creationId xmlns:a16="http://schemas.microsoft.com/office/drawing/2014/main" id="{20408B49-D120-4071-9482-470BABA9EDD8}"/>
              </a:ext>
            </a:extLst>
          </p:cNvPr>
          <p:cNvSpPr>
            <a:spLocks noGrp="1"/>
          </p:cNvSpPr>
          <p:nvPr>
            <p:ph type="ftr" sz="quarter" idx="11"/>
          </p:nvPr>
        </p:nvSpPr>
        <p:spPr>
          <a:xfrm>
            <a:off x="5078245" y="6329354"/>
            <a:ext cx="632764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5" name="TextBox 4">
            <a:extLst>
              <a:ext uri="{FF2B5EF4-FFF2-40B4-BE49-F238E27FC236}">
                <a16:creationId xmlns:a16="http://schemas.microsoft.com/office/drawing/2014/main" id="{C27BA4E3-3E82-443E-8F42-298A362359F9}"/>
              </a:ext>
            </a:extLst>
          </p:cNvPr>
          <p:cNvSpPr txBox="1"/>
          <p:nvPr/>
        </p:nvSpPr>
        <p:spPr>
          <a:xfrm>
            <a:off x="1313411" y="3774809"/>
            <a:ext cx="3283173"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Rockwell" panose="02060603020205020403"/>
                <a:ea typeface="+mn-ea"/>
                <a:cs typeface="+mn-cs"/>
              </a:rPr>
              <a:t> </a:t>
            </a:r>
            <a:r>
              <a:rPr kumimoji="0" lang="en-US" sz="2000" b="0" i="0" u="none" strike="noStrike" kern="1200" cap="none" spc="0" normalizeH="0" baseline="0" noProof="0" dirty="0" err="1">
                <a:ln>
                  <a:noFill/>
                </a:ln>
                <a:solidFill>
                  <a:srgbClr val="0070C0"/>
                </a:solidFill>
                <a:effectLst/>
                <a:uLnTx/>
                <a:uFillTx/>
                <a:latin typeface="Rockwell" panose="02060603020205020403"/>
                <a:ea typeface="+mn-ea"/>
                <a:cs typeface="+mn-cs"/>
              </a:rPr>
              <a:t>iframe</a:t>
            </a:r>
            <a:r>
              <a:rPr kumimoji="0" lang="en-US" sz="2000" b="0" i="0" u="none" strike="noStrike" kern="1200" cap="none" spc="0" normalizeH="0" baseline="0" noProof="0" dirty="0">
                <a:ln>
                  <a:noFill/>
                </a:ln>
                <a:solidFill>
                  <a:srgbClr val="0070C0"/>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srgbClr val="7030A0"/>
                </a:solidFill>
                <a:effectLst/>
                <a:uLnTx/>
                <a:uFillTx/>
                <a:latin typeface="Rockwell" panose="02060603020205020403"/>
                <a:ea typeface="+mn-ea"/>
                <a:cs typeface="+mn-cs"/>
              </a:rPr>
              <a:t>position</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absolute;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srgbClr val="7030A0"/>
                </a:solidFill>
                <a:effectLst/>
                <a:uLnTx/>
                <a:uFillTx/>
                <a:latin typeface="Rockwell" panose="02060603020205020403"/>
                <a:ea typeface="+mn-ea"/>
                <a:cs typeface="+mn-cs"/>
              </a:rPr>
              <a:t>top</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srgbClr val="7030A0"/>
                </a:solidFill>
                <a:effectLst/>
                <a:uLnTx/>
                <a:uFillTx/>
                <a:latin typeface="Rockwell" panose="02060603020205020403"/>
                <a:ea typeface="+mn-ea"/>
                <a:cs typeface="+mn-cs"/>
              </a:rPr>
              <a:t>left</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srgbClr val="7030A0"/>
                </a:solidFill>
                <a:effectLst/>
                <a:uLnTx/>
                <a:uFillTx/>
                <a:latin typeface="Rockwell" panose="02060603020205020403"/>
                <a:ea typeface="+mn-ea"/>
                <a:cs typeface="+mn-cs"/>
              </a:rPr>
              <a:t>width</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2000" b="0" i="0" u="none" strike="noStrike" kern="1200" cap="none" spc="0" normalizeH="0" baseline="0" noProof="0" dirty="0">
                <a:ln>
                  <a:noFill/>
                </a:ln>
                <a:solidFill>
                  <a:srgbClr val="7030A0"/>
                </a:solidFill>
                <a:effectLst/>
                <a:uLnTx/>
                <a:uFillTx/>
                <a:latin typeface="Rockwell" panose="02060603020205020403"/>
                <a:ea typeface="+mn-ea"/>
                <a:cs typeface="+mn-cs"/>
              </a:rPr>
              <a:t>height</a:t>
            </a: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rPr>
              <a:t>&lt;/style&gt;</a:t>
            </a:r>
          </a:p>
        </p:txBody>
      </p:sp>
    </p:spTree>
    <p:extLst>
      <p:ext uri="{BB962C8B-B14F-4D97-AF65-F5344CB8AC3E}">
        <p14:creationId xmlns:p14="http://schemas.microsoft.com/office/powerpoint/2010/main" val="162522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ECC6-46D4-42F2-8891-1584E1594A6F}"/>
              </a:ext>
            </a:extLst>
          </p:cNvPr>
          <p:cNvSpPr>
            <a:spLocks noGrp="1"/>
          </p:cNvSpPr>
          <p:nvPr>
            <p:ph type="title"/>
          </p:nvPr>
        </p:nvSpPr>
        <p:spPr/>
        <p:txBody>
          <a:bodyPr/>
          <a:lstStyle/>
          <a:p>
            <a:r>
              <a:rPr lang="en-US" dirty="0"/>
              <a:t>Imbedded Video</a:t>
            </a:r>
          </a:p>
        </p:txBody>
      </p:sp>
      <p:sp>
        <p:nvSpPr>
          <p:cNvPr id="3" name="Content Placeholder 2">
            <a:extLst>
              <a:ext uri="{FF2B5EF4-FFF2-40B4-BE49-F238E27FC236}">
                <a16:creationId xmlns:a16="http://schemas.microsoft.com/office/drawing/2014/main" id="{4A109E39-7D2E-417E-9586-FCD8A4094334}"/>
              </a:ext>
            </a:extLst>
          </p:cNvPr>
          <p:cNvSpPr>
            <a:spLocks noGrp="1"/>
          </p:cNvSpPr>
          <p:nvPr>
            <p:ph idx="1"/>
          </p:nvPr>
        </p:nvSpPr>
        <p:spPr/>
        <p:txBody>
          <a:bodyPr>
            <a:normAutofit/>
          </a:bodyPr>
          <a:lstStyle/>
          <a:p>
            <a:pPr marL="0" indent="0">
              <a:spcBef>
                <a:spcPts val="0"/>
              </a:spcBef>
              <a:buNone/>
            </a:pPr>
            <a:r>
              <a:rPr lang="en-US" dirty="0"/>
              <a:t> &lt;style&gt;</a:t>
            </a:r>
          </a:p>
          <a:p>
            <a:pPr marL="0" indent="0">
              <a:spcBef>
                <a:spcPts val="0"/>
              </a:spcBef>
              <a:buNone/>
            </a:pPr>
            <a:r>
              <a:rPr lang="en-US" dirty="0"/>
              <a:t>    </a:t>
            </a:r>
            <a:r>
              <a:rPr lang="en-US" dirty="0">
                <a:solidFill>
                  <a:srgbClr val="0070C0"/>
                </a:solidFill>
              </a:rPr>
              <a:t>div</a:t>
            </a:r>
            <a:r>
              <a:rPr lang="en-US" dirty="0"/>
              <a:t> {</a:t>
            </a:r>
          </a:p>
          <a:p>
            <a:pPr marL="0" indent="0">
              <a:spcBef>
                <a:spcPts val="0"/>
              </a:spcBef>
              <a:buNone/>
            </a:pPr>
            <a:r>
              <a:rPr lang="en-US" dirty="0"/>
              <a:t>      </a:t>
            </a:r>
            <a:r>
              <a:rPr lang="en-US" dirty="0">
                <a:solidFill>
                  <a:srgbClr val="7030A0"/>
                </a:solidFill>
              </a:rPr>
              <a:t>width</a:t>
            </a:r>
            <a:r>
              <a:rPr lang="en-US" dirty="0"/>
              <a:t>: 80%;</a:t>
            </a:r>
          </a:p>
          <a:p>
            <a:pPr marL="0" indent="0">
              <a:spcBef>
                <a:spcPts val="0"/>
              </a:spcBef>
              <a:buNone/>
            </a:pPr>
            <a:r>
              <a:rPr lang="en-US"/>
              <a:t>      </a:t>
            </a:r>
            <a:r>
              <a:rPr lang="en-US">
                <a:solidFill>
                  <a:srgbClr val="7030A0"/>
                </a:solidFill>
              </a:rPr>
              <a:t>height</a:t>
            </a:r>
            <a:r>
              <a:rPr lang="en-US" dirty="0"/>
              <a:t>: 500px;</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a:t>
            </a:r>
            <a:r>
              <a:rPr lang="en-US" dirty="0">
                <a:solidFill>
                  <a:srgbClr val="0070C0"/>
                </a:solidFill>
              </a:rPr>
              <a:t>video </a:t>
            </a:r>
            <a:r>
              <a:rPr lang="en-US" dirty="0"/>
              <a:t>{</a:t>
            </a:r>
          </a:p>
          <a:p>
            <a:pPr marL="0" indent="0">
              <a:spcBef>
                <a:spcPts val="0"/>
              </a:spcBef>
              <a:buNone/>
            </a:pPr>
            <a:r>
              <a:rPr lang="en-US" dirty="0"/>
              <a:t>      </a:t>
            </a:r>
            <a:r>
              <a:rPr lang="en-US" dirty="0">
                <a:solidFill>
                  <a:srgbClr val="7030A0"/>
                </a:solidFill>
              </a:rPr>
              <a:t>width</a:t>
            </a:r>
            <a:r>
              <a:rPr lang="en-US" dirty="0"/>
              <a:t>: 100%;</a:t>
            </a:r>
          </a:p>
          <a:p>
            <a:pPr marL="0" indent="0">
              <a:spcBef>
                <a:spcPts val="0"/>
              </a:spcBef>
              <a:buNone/>
            </a:pPr>
            <a:r>
              <a:rPr lang="en-US" dirty="0"/>
              <a:t>      </a:t>
            </a:r>
            <a:r>
              <a:rPr lang="en-US" dirty="0">
                <a:solidFill>
                  <a:srgbClr val="7030A0"/>
                </a:solidFill>
              </a:rPr>
              <a:t>height</a:t>
            </a:r>
            <a:r>
              <a:rPr lang="en-US" dirty="0"/>
              <a:t>: auto;</a:t>
            </a:r>
          </a:p>
          <a:p>
            <a:pPr marL="0" indent="0">
              <a:spcBef>
                <a:spcPts val="0"/>
              </a:spcBef>
              <a:buNone/>
            </a:pPr>
            <a:r>
              <a:rPr lang="en-US" dirty="0"/>
              <a:t>    }</a:t>
            </a:r>
          </a:p>
          <a:p>
            <a:pPr marL="0" indent="0">
              <a:spcBef>
                <a:spcPts val="0"/>
              </a:spcBef>
              <a:buNone/>
            </a:pPr>
            <a:r>
              <a:rPr lang="en-US" dirty="0"/>
              <a:t>  &lt;/style&gt;</a:t>
            </a:r>
          </a:p>
        </p:txBody>
      </p:sp>
      <p:sp>
        <p:nvSpPr>
          <p:cNvPr id="4" name="Footer Placeholder 3">
            <a:extLst>
              <a:ext uri="{FF2B5EF4-FFF2-40B4-BE49-F238E27FC236}">
                <a16:creationId xmlns:a16="http://schemas.microsoft.com/office/drawing/2014/main" id="{D362126C-71B3-4F00-AE4C-6E7F49B2946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240204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C1CA-9679-4F27-B266-E2CAD73890E1}"/>
              </a:ext>
            </a:extLst>
          </p:cNvPr>
          <p:cNvSpPr>
            <a:spLocks noGrp="1"/>
          </p:cNvSpPr>
          <p:nvPr>
            <p:ph type="title"/>
          </p:nvPr>
        </p:nvSpPr>
        <p:spPr/>
        <p:txBody>
          <a:bodyPr/>
          <a:lstStyle/>
          <a:p>
            <a:r>
              <a:rPr lang="en-US" dirty="0"/>
              <a:t>Tonight’s Agenda</a:t>
            </a:r>
          </a:p>
        </p:txBody>
      </p:sp>
      <p:sp>
        <p:nvSpPr>
          <p:cNvPr id="3" name="Content Placeholder 2">
            <a:extLst>
              <a:ext uri="{FF2B5EF4-FFF2-40B4-BE49-F238E27FC236}">
                <a16:creationId xmlns:a16="http://schemas.microsoft.com/office/drawing/2014/main" id="{B76A170C-E652-4A04-BC86-C524CEDC3338}"/>
              </a:ext>
            </a:extLst>
          </p:cNvPr>
          <p:cNvSpPr>
            <a:spLocks noGrp="1"/>
          </p:cNvSpPr>
          <p:nvPr>
            <p:ph idx="1"/>
          </p:nvPr>
        </p:nvSpPr>
        <p:spPr/>
        <p:txBody>
          <a:bodyPr/>
          <a:lstStyle/>
          <a:p>
            <a:r>
              <a:rPr lang="en-US" dirty="0"/>
              <a:t>TA Contacts</a:t>
            </a:r>
          </a:p>
          <a:p>
            <a:r>
              <a:rPr lang="en-US" dirty="0"/>
              <a:t>Introduce Project 1</a:t>
            </a:r>
          </a:p>
          <a:p>
            <a:r>
              <a:rPr lang="en-US" dirty="0"/>
              <a:t>Break Points</a:t>
            </a:r>
          </a:p>
          <a:p>
            <a:r>
              <a:rPr lang="en-US" dirty="0"/>
              <a:t>Responsive Videos</a:t>
            </a:r>
          </a:p>
          <a:p>
            <a:r>
              <a:rPr lang="en-US" dirty="0"/>
              <a:t>MDN Forms</a:t>
            </a:r>
          </a:p>
          <a:p>
            <a:endParaRPr lang="en-US" dirty="0"/>
          </a:p>
        </p:txBody>
      </p:sp>
      <p:sp>
        <p:nvSpPr>
          <p:cNvPr id="4" name="Footer Placeholder 3">
            <a:extLst>
              <a:ext uri="{FF2B5EF4-FFF2-40B4-BE49-F238E27FC236}">
                <a16:creationId xmlns:a16="http://schemas.microsoft.com/office/drawing/2014/main" id="{5506822B-5931-470B-9576-15157F9B917E}"/>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2592347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a:bodyPr>
          <a:lstStyle/>
          <a:p>
            <a:r>
              <a:rPr lang="en-US" sz="8000" dirty="0">
                <a:solidFill>
                  <a:srgbClr val="FF0000"/>
                </a:solidFill>
              </a:rPr>
              <a:t>MDN Forms</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8410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13A3-6F2A-4289-A420-BE3169BFC32A}"/>
              </a:ext>
            </a:extLst>
          </p:cNvPr>
          <p:cNvSpPr>
            <a:spLocks noGrp="1"/>
          </p:cNvSpPr>
          <p:nvPr>
            <p:ph type="title"/>
          </p:nvPr>
        </p:nvSpPr>
        <p:spPr/>
        <p:txBody>
          <a:bodyPr/>
          <a:lstStyle/>
          <a:p>
            <a:r>
              <a:rPr lang="en-US" dirty="0"/>
              <a:t>MDN &lt;</a:t>
            </a:r>
            <a:r>
              <a:rPr lang="en-US" cap="none" dirty="0"/>
              <a:t>form</a:t>
            </a:r>
            <a:r>
              <a:rPr lang="en-US" dirty="0"/>
              <a:t>&gt;: </a:t>
            </a:r>
            <a:r>
              <a:rPr lang="en-US" dirty="0">
                <a:hlinkClick r:id="rId2"/>
              </a:rPr>
              <a:t>Link</a:t>
            </a:r>
            <a:endParaRPr lang="en-US" dirty="0"/>
          </a:p>
        </p:txBody>
      </p:sp>
      <p:sp>
        <p:nvSpPr>
          <p:cNvPr id="3" name="Content Placeholder 2">
            <a:extLst>
              <a:ext uri="{FF2B5EF4-FFF2-40B4-BE49-F238E27FC236}">
                <a16:creationId xmlns:a16="http://schemas.microsoft.com/office/drawing/2014/main" id="{A6FF90C1-25F5-4AAD-A334-2B25222C404F}"/>
              </a:ext>
            </a:extLst>
          </p:cNvPr>
          <p:cNvSpPr>
            <a:spLocks noGrp="1"/>
          </p:cNvSpPr>
          <p:nvPr>
            <p:ph idx="1"/>
          </p:nvPr>
        </p:nvSpPr>
        <p:spPr/>
        <p:txBody>
          <a:bodyPr/>
          <a:lstStyle/>
          <a:p>
            <a:r>
              <a:rPr lang="en-US" dirty="0"/>
              <a:t>Action: URI</a:t>
            </a:r>
          </a:p>
          <a:p>
            <a:pPr lvl="2"/>
            <a:r>
              <a:rPr lang="en-US" dirty="0"/>
              <a:t>“signup.py”</a:t>
            </a:r>
          </a:p>
          <a:p>
            <a:pPr lvl="2"/>
            <a:r>
              <a:rPr lang="en-US" dirty="0"/>
              <a:t>“#null” </a:t>
            </a:r>
          </a:p>
          <a:p>
            <a:r>
              <a:rPr lang="en-US" dirty="0" err="1"/>
              <a:t>autocapitalize</a:t>
            </a:r>
            <a:r>
              <a:rPr lang="en-US" dirty="0"/>
              <a:t>: </a:t>
            </a:r>
            <a:r>
              <a:rPr lang="en-US" dirty="0">
                <a:hlinkClick r:id="rId3"/>
              </a:rPr>
              <a:t>none</a:t>
            </a:r>
            <a:endParaRPr lang="en-US" dirty="0"/>
          </a:p>
          <a:p>
            <a:r>
              <a:rPr lang="en-US" dirty="0" err="1"/>
              <a:t>enctype</a:t>
            </a:r>
            <a:r>
              <a:rPr lang="en-US" dirty="0"/>
              <a:t>: (only use with upload files)</a:t>
            </a:r>
          </a:p>
          <a:p>
            <a:r>
              <a:rPr lang="en-US" dirty="0"/>
              <a:t>method: (post vs get) </a:t>
            </a:r>
          </a:p>
          <a:p>
            <a:endParaRPr lang="en-US" dirty="0"/>
          </a:p>
        </p:txBody>
      </p:sp>
      <p:sp>
        <p:nvSpPr>
          <p:cNvPr id="4" name="Footer Placeholder 3">
            <a:extLst>
              <a:ext uri="{FF2B5EF4-FFF2-40B4-BE49-F238E27FC236}">
                <a16:creationId xmlns:a16="http://schemas.microsoft.com/office/drawing/2014/main" id="{830CC667-E827-4FEF-A214-EA0D254967D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64983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2982-E924-4DF7-95D9-20F355EE14C9}"/>
              </a:ext>
            </a:extLst>
          </p:cNvPr>
          <p:cNvSpPr>
            <a:spLocks noGrp="1"/>
          </p:cNvSpPr>
          <p:nvPr>
            <p:ph type="title"/>
          </p:nvPr>
        </p:nvSpPr>
        <p:spPr/>
        <p:txBody>
          <a:bodyPr/>
          <a:lstStyle/>
          <a:p>
            <a:r>
              <a:rPr lang="en-US" dirty="0"/>
              <a:t>MDN &lt;</a:t>
            </a:r>
            <a:r>
              <a:rPr lang="en-US" cap="none" dirty="0"/>
              <a:t>input</a:t>
            </a:r>
            <a:r>
              <a:rPr lang="en-US" dirty="0"/>
              <a:t>&gt;: </a:t>
            </a:r>
            <a:r>
              <a:rPr lang="en-US" dirty="0">
                <a:hlinkClick r:id="rId2"/>
              </a:rPr>
              <a:t>link</a:t>
            </a:r>
            <a:endParaRPr lang="en-US" dirty="0"/>
          </a:p>
        </p:txBody>
      </p:sp>
      <p:sp>
        <p:nvSpPr>
          <p:cNvPr id="4" name="Footer Placeholder 3">
            <a:extLst>
              <a:ext uri="{FF2B5EF4-FFF2-40B4-BE49-F238E27FC236}">
                <a16:creationId xmlns:a16="http://schemas.microsoft.com/office/drawing/2014/main" id="{BB919FE7-61B4-427D-AB01-26A72108F4F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pic>
        <p:nvPicPr>
          <p:cNvPr id="6" name="Picture 5">
            <a:extLst>
              <a:ext uri="{FF2B5EF4-FFF2-40B4-BE49-F238E27FC236}">
                <a16:creationId xmlns:a16="http://schemas.microsoft.com/office/drawing/2014/main" id="{7FBFF892-70E8-4936-9C72-06E9ABEA3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014" y="1762699"/>
            <a:ext cx="6494444" cy="4329629"/>
          </a:xfrm>
          <a:prstGeom prst="rect">
            <a:avLst/>
          </a:prstGeom>
        </p:spPr>
      </p:pic>
    </p:spTree>
    <p:extLst>
      <p:ext uri="{BB962C8B-B14F-4D97-AF65-F5344CB8AC3E}">
        <p14:creationId xmlns:p14="http://schemas.microsoft.com/office/powerpoint/2010/main" val="733894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fontScale="90000"/>
          </a:bodyPr>
          <a:lstStyle/>
          <a:p>
            <a:r>
              <a:rPr lang="en-US" sz="8000" dirty="0">
                <a:solidFill>
                  <a:srgbClr val="FF0000"/>
                </a:solidFill>
              </a:rPr>
              <a:t>Forms Design</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21994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97E6-30B5-47FA-BC13-2701C4CF5F2D}"/>
              </a:ext>
            </a:extLst>
          </p:cNvPr>
          <p:cNvSpPr>
            <a:spLocks noGrp="1"/>
          </p:cNvSpPr>
          <p:nvPr>
            <p:ph type="title"/>
          </p:nvPr>
        </p:nvSpPr>
        <p:spPr/>
        <p:txBody>
          <a:bodyPr/>
          <a:lstStyle/>
          <a:p>
            <a:r>
              <a:rPr lang="en-US" dirty="0"/>
              <a:t>Where users go to die</a:t>
            </a:r>
          </a:p>
        </p:txBody>
      </p:sp>
      <p:sp>
        <p:nvSpPr>
          <p:cNvPr id="3" name="Content Placeholder 2">
            <a:extLst>
              <a:ext uri="{FF2B5EF4-FFF2-40B4-BE49-F238E27FC236}">
                <a16:creationId xmlns:a16="http://schemas.microsoft.com/office/drawing/2014/main" id="{AA29A78E-B3C9-4A34-B4E4-B6F16B5A0CAB}"/>
              </a:ext>
            </a:extLst>
          </p:cNvPr>
          <p:cNvSpPr>
            <a:spLocks noGrp="1"/>
          </p:cNvSpPr>
          <p:nvPr>
            <p:ph idx="1"/>
          </p:nvPr>
        </p:nvSpPr>
        <p:spPr/>
        <p:txBody>
          <a:bodyPr/>
          <a:lstStyle/>
          <a:p>
            <a:r>
              <a:rPr lang="en-US" dirty="0"/>
              <a:t>Mobile Friendly</a:t>
            </a:r>
          </a:p>
          <a:p>
            <a:r>
              <a:rPr lang="en-US" dirty="0"/>
              <a:t>When to ask for registration</a:t>
            </a:r>
          </a:p>
          <a:p>
            <a:r>
              <a:rPr lang="en-US" dirty="0"/>
              <a:t>Messaging </a:t>
            </a:r>
          </a:p>
          <a:p>
            <a:pPr lvl="1"/>
            <a:r>
              <a:rPr lang="en-US" dirty="0"/>
              <a:t>Why does this form exist?</a:t>
            </a:r>
          </a:p>
          <a:p>
            <a:pPr lvl="1"/>
            <a:r>
              <a:rPr lang="en-US" dirty="0"/>
              <a:t>Did this form just do something?</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97231901-6053-43FB-BE22-2675ED43A65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335135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9659-5DD9-4522-BE17-B4941CB116C8}"/>
              </a:ext>
            </a:extLst>
          </p:cNvPr>
          <p:cNvSpPr>
            <a:spLocks noGrp="1"/>
          </p:cNvSpPr>
          <p:nvPr>
            <p:ph type="title"/>
          </p:nvPr>
        </p:nvSpPr>
        <p:spPr>
          <a:xfrm>
            <a:off x="974957" y="1286889"/>
            <a:ext cx="3743692" cy="1609344"/>
          </a:xfrm>
        </p:spPr>
        <p:txBody>
          <a:bodyPr/>
          <a:lstStyle/>
          <a:p>
            <a:r>
              <a:rPr lang="en-US" dirty="0"/>
              <a:t>Toronto Blue Jay’s Shop</a:t>
            </a:r>
          </a:p>
        </p:txBody>
      </p:sp>
      <p:pic>
        <p:nvPicPr>
          <p:cNvPr id="6" name="Content Placeholder 5">
            <a:extLst>
              <a:ext uri="{FF2B5EF4-FFF2-40B4-BE49-F238E27FC236}">
                <a16:creationId xmlns:a16="http://schemas.microsoft.com/office/drawing/2014/main" id="{4FC40B35-40F2-462F-85BA-F84D862A8E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6284"/>
          <a:stretch/>
        </p:blipFill>
        <p:spPr>
          <a:xfrm>
            <a:off x="5485848" y="83637"/>
            <a:ext cx="5909645" cy="6774363"/>
          </a:xfrm>
        </p:spPr>
      </p:pic>
      <p:sp>
        <p:nvSpPr>
          <p:cNvPr id="4" name="Footer Placeholder 3">
            <a:extLst>
              <a:ext uri="{FF2B5EF4-FFF2-40B4-BE49-F238E27FC236}">
                <a16:creationId xmlns:a16="http://schemas.microsoft.com/office/drawing/2014/main" id="{79BE1984-97FE-4D35-B514-9405FA9DB58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217901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259D1-396D-4611-A20F-FF8C9F831C0E}"/>
              </a:ext>
            </a:extLst>
          </p:cNvPr>
          <p:cNvSpPr>
            <a:spLocks noGrp="1"/>
          </p:cNvSpPr>
          <p:nvPr>
            <p:ph idx="1"/>
          </p:nvPr>
        </p:nvSpPr>
        <p:spPr>
          <a:xfrm>
            <a:off x="1069847" y="905774"/>
            <a:ext cx="4594835" cy="5266426"/>
          </a:xfrm>
        </p:spPr>
        <p:txBody>
          <a:bodyPr/>
          <a:lstStyle/>
          <a:p>
            <a:pPr marL="0" indent="0" algn="ctr">
              <a:buNone/>
            </a:pPr>
            <a:r>
              <a:rPr lang="en-US" b="1" u="sng" dirty="0"/>
              <a:t>NEVER DO!</a:t>
            </a:r>
          </a:p>
          <a:p>
            <a:r>
              <a:rPr lang="en-US" dirty="0"/>
              <a:t>Never Require registration for merch</a:t>
            </a:r>
          </a:p>
          <a:p>
            <a:endParaRPr lang="en-US" dirty="0"/>
          </a:p>
          <a:p>
            <a:r>
              <a:rPr lang="en-US" dirty="0"/>
              <a:t>Form follows </a:t>
            </a:r>
            <a:r>
              <a:rPr lang="en-US" i="1" dirty="0"/>
              <a:t>actual cost</a:t>
            </a:r>
          </a:p>
          <a:p>
            <a:endParaRPr lang="en-US" i="1" dirty="0"/>
          </a:p>
          <a:p>
            <a:r>
              <a:rPr lang="en-US" dirty="0"/>
              <a:t>Shipping address? Billing address?</a:t>
            </a:r>
          </a:p>
        </p:txBody>
      </p:sp>
      <p:sp>
        <p:nvSpPr>
          <p:cNvPr id="4" name="Footer Placeholder 3">
            <a:extLst>
              <a:ext uri="{FF2B5EF4-FFF2-40B4-BE49-F238E27FC236}">
                <a16:creationId xmlns:a16="http://schemas.microsoft.com/office/drawing/2014/main" id="{3427BA06-AE8D-4C62-8CF9-72256C9450C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pic>
        <p:nvPicPr>
          <p:cNvPr id="6" name="Picture 5">
            <a:extLst>
              <a:ext uri="{FF2B5EF4-FFF2-40B4-BE49-F238E27FC236}">
                <a16:creationId xmlns:a16="http://schemas.microsoft.com/office/drawing/2014/main" id="{0ECDE6DC-8FC9-4919-9A23-F0CF15C12037}"/>
              </a:ext>
            </a:extLst>
          </p:cNvPr>
          <p:cNvPicPr>
            <a:picLocks noChangeAspect="1"/>
          </p:cNvPicPr>
          <p:nvPr/>
        </p:nvPicPr>
        <p:blipFill rotWithShape="1">
          <a:blip r:embed="rId2">
            <a:extLst>
              <a:ext uri="{28A0092B-C50C-407E-A947-70E740481C1C}">
                <a14:useLocalDpi xmlns:a14="http://schemas.microsoft.com/office/drawing/2010/main" val="0"/>
              </a:ext>
            </a:extLst>
          </a:blip>
          <a:srcRect t="7045" b="16226"/>
          <a:stretch/>
        </p:blipFill>
        <p:spPr>
          <a:xfrm>
            <a:off x="5664683" y="0"/>
            <a:ext cx="6527317" cy="6858000"/>
          </a:xfrm>
          <a:prstGeom prst="rect">
            <a:avLst/>
          </a:prstGeom>
        </p:spPr>
      </p:pic>
    </p:spTree>
    <p:extLst>
      <p:ext uri="{BB962C8B-B14F-4D97-AF65-F5344CB8AC3E}">
        <p14:creationId xmlns:p14="http://schemas.microsoft.com/office/powerpoint/2010/main" val="302160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7626-5C64-4433-B1C9-D9CAB5B85C81}"/>
              </a:ext>
            </a:extLst>
          </p:cNvPr>
          <p:cNvSpPr>
            <a:spLocks noGrp="1"/>
          </p:cNvSpPr>
          <p:nvPr>
            <p:ph type="title"/>
          </p:nvPr>
        </p:nvSpPr>
        <p:spPr/>
        <p:txBody>
          <a:bodyPr/>
          <a:lstStyle/>
          <a:p>
            <a:r>
              <a:rPr lang="en-US" dirty="0" err="1"/>
              <a:t>Delivera</a:t>
            </a:r>
            <a:endParaRPr lang="en-US" dirty="0"/>
          </a:p>
        </p:txBody>
      </p:sp>
      <p:pic>
        <p:nvPicPr>
          <p:cNvPr id="6" name="Content Placeholder 5">
            <a:extLst>
              <a:ext uri="{FF2B5EF4-FFF2-40B4-BE49-F238E27FC236}">
                <a16:creationId xmlns:a16="http://schemas.microsoft.com/office/drawing/2014/main" id="{9AA06257-70C8-486E-8865-EAF5F324D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373" y="0"/>
            <a:ext cx="3876084" cy="6880051"/>
          </a:xfrm>
        </p:spPr>
      </p:pic>
      <p:sp>
        <p:nvSpPr>
          <p:cNvPr id="4" name="Footer Placeholder 3">
            <a:extLst>
              <a:ext uri="{FF2B5EF4-FFF2-40B4-BE49-F238E27FC236}">
                <a16:creationId xmlns:a16="http://schemas.microsoft.com/office/drawing/2014/main" id="{0027A630-FC98-400A-BD7E-678AB29814F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8" name="Content Placeholder 2">
            <a:extLst>
              <a:ext uri="{FF2B5EF4-FFF2-40B4-BE49-F238E27FC236}">
                <a16:creationId xmlns:a16="http://schemas.microsoft.com/office/drawing/2014/main" id="{C0FC74F5-EB84-4C50-8ED7-B2F53069A942}"/>
              </a:ext>
            </a:extLst>
          </p:cNvPr>
          <p:cNvSpPr txBox="1">
            <a:spLocks/>
          </p:cNvSpPr>
          <p:nvPr/>
        </p:nvSpPr>
        <p:spPr>
          <a:xfrm>
            <a:off x="1069848" y="2121408"/>
            <a:ext cx="482041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Rockwell" panose="02060603020205020403"/>
                <a:ea typeface="+mn-ea"/>
                <a:cs typeface="+mn-cs"/>
              </a:rPr>
              <a:t>Post-unsubscribe Screen</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Rockwell" panose="02060603020205020403"/>
                <a:ea typeface="+mn-ea"/>
                <a:cs typeface="+mn-cs"/>
              </a:rPr>
              <a:t>Mobile un-friendly </a:t>
            </a:r>
            <a:endParaRPr kumimoji="0" lang="en-US" sz="2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13296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D7A7-BF1A-44F5-92D3-EB55FF331E02}"/>
              </a:ext>
            </a:extLst>
          </p:cNvPr>
          <p:cNvSpPr>
            <a:spLocks noGrp="1"/>
          </p:cNvSpPr>
          <p:nvPr>
            <p:ph type="title"/>
          </p:nvPr>
        </p:nvSpPr>
        <p:spPr/>
        <p:txBody>
          <a:bodyPr/>
          <a:lstStyle/>
          <a:p>
            <a:r>
              <a:rPr lang="en-US" dirty="0"/>
              <a:t>Messaging</a:t>
            </a:r>
          </a:p>
        </p:txBody>
      </p:sp>
      <p:pic>
        <p:nvPicPr>
          <p:cNvPr id="6" name="Content Placeholder 5">
            <a:extLst>
              <a:ext uri="{FF2B5EF4-FFF2-40B4-BE49-F238E27FC236}">
                <a16:creationId xmlns:a16="http://schemas.microsoft.com/office/drawing/2014/main" id="{B2C77E0C-A70F-4225-B3E3-CE5ABE71A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966" y="85131"/>
            <a:ext cx="3815700" cy="6772869"/>
          </a:xfrm>
        </p:spPr>
      </p:pic>
      <p:sp>
        <p:nvSpPr>
          <p:cNvPr id="4" name="Footer Placeholder 3">
            <a:extLst>
              <a:ext uri="{FF2B5EF4-FFF2-40B4-BE49-F238E27FC236}">
                <a16:creationId xmlns:a16="http://schemas.microsoft.com/office/drawing/2014/main" id="{E9A92B83-62BB-4671-8F20-6F14A46AF25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7" name="TextBox 6">
            <a:extLst>
              <a:ext uri="{FF2B5EF4-FFF2-40B4-BE49-F238E27FC236}">
                <a16:creationId xmlns:a16="http://schemas.microsoft.com/office/drawing/2014/main" id="{CA1EC565-F91A-445F-8875-238E5E71E653}"/>
              </a:ext>
            </a:extLst>
          </p:cNvPr>
          <p:cNvSpPr txBox="1"/>
          <p:nvPr/>
        </p:nvSpPr>
        <p:spPr>
          <a:xfrm>
            <a:off x="1069848" y="2820838"/>
            <a:ext cx="474232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“State the purpose of your form”</a:t>
            </a:r>
          </a:p>
        </p:txBody>
      </p:sp>
      <p:pic>
        <p:nvPicPr>
          <p:cNvPr id="9" name="Picture 8">
            <a:extLst>
              <a:ext uri="{FF2B5EF4-FFF2-40B4-BE49-F238E27FC236}">
                <a16:creationId xmlns:a16="http://schemas.microsoft.com/office/drawing/2014/main" id="{87448DD3-CEFA-40AE-85EC-CE08BD1705C4}"/>
              </a:ext>
            </a:extLst>
          </p:cNvPr>
          <p:cNvPicPr>
            <a:picLocks noChangeAspect="1"/>
          </p:cNvPicPr>
          <p:nvPr/>
        </p:nvPicPr>
        <p:blipFill rotWithShape="1">
          <a:blip r:embed="rId3">
            <a:extLst>
              <a:ext uri="{28A0092B-C50C-407E-A947-70E740481C1C}">
                <a14:useLocalDpi xmlns:a14="http://schemas.microsoft.com/office/drawing/2010/main" val="0"/>
              </a:ext>
            </a:extLst>
          </a:blip>
          <a:srcRect l="37914" t="12787" r="22748" b="81898"/>
          <a:stretch/>
        </p:blipFill>
        <p:spPr>
          <a:xfrm>
            <a:off x="1319842" y="4459857"/>
            <a:ext cx="4244196" cy="1017917"/>
          </a:xfrm>
          <a:prstGeom prst="rect">
            <a:avLst/>
          </a:prstGeom>
        </p:spPr>
      </p:pic>
    </p:spTree>
    <p:extLst>
      <p:ext uri="{BB962C8B-B14F-4D97-AF65-F5344CB8AC3E}">
        <p14:creationId xmlns:p14="http://schemas.microsoft.com/office/powerpoint/2010/main" val="323221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9A8B-0AD6-4B30-81D0-DE5752F4015F}"/>
              </a:ext>
            </a:extLst>
          </p:cNvPr>
          <p:cNvSpPr>
            <a:spLocks noGrp="1"/>
          </p:cNvSpPr>
          <p:nvPr>
            <p:ph type="title"/>
          </p:nvPr>
        </p:nvSpPr>
        <p:spPr/>
        <p:txBody>
          <a:bodyPr/>
          <a:lstStyle/>
          <a:p>
            <a:r>
              <a:rPr lang="en-US" dirty="0"/>
              <a:t>Amazon: check or not to check</a:t>
            </a:r>
          </a:p>
        </p:txBody>
      </p:sp>
      <p:pic>
        <p:nvPicPr>
          <p:cNvPr id="6" name="Content Placeholder 5">
            <a:extLst>
              <a:ext uri="{FF2B5EF4-FFF2-40B4-BE49-F238E27FC236}">
                <a16:creationId xmlns:a16="http://schemas.microsoft.com/office/drawing/2014/main" id="{4BD2AD1E-40FC-4D08-81B1-12A697D8D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235" y="1828800"/>
            <a:ext cx="9602714" cy="4360653"/>
          </a:xfrm>
        </p:spPr>
      </p:pic>
      <p:sp>
        <p:nvSpPr>
          <p:cNvPr id="4" name="Footer Placeholder 3">
            <a:extLst>
              <a:ext uri="{FF2B5EF4-FFF2-40B4-BE49-F238E27FC236}">
                <a16:creationId xmlns:a16="http://schemas.microsoft.com/office/drawing/2014/main" id="{1CFB95F6-0E89-4093-8C21-E328488EEB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7" name="Rectangle 6">
            <a:extLst>
              <a:ext uri="{FF2B5EF4-FFF2-40B4-BE49-F238E27FC236}">
                <a16:creationId xmlns:a16="http://schemas.microsoft.com/office/drawing/2014/main" id="{D74DD823-995F-487B-896C-3034456D97F6}"/>
              </a:ext>
            </a:extLst>
          </p:cNvPr>
          <p:cNvSpPr/>
          <p:nvPr/>
        </p:nvSpPr>
        <p:spPr>
          <a:xfrm>
            <a:off x="2537460" y="4511040"/>
            <a:ext cx="259842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40519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C69B-1A6C-4263-A1E1-66B929C1DC2D}"/>
              </a:ext>
            </a:extLst>
          </p:cNvPr>
          <p:cNvSpPr>
            <a:spLocks noGrp="1"/>
          </p:cNvSpPr>
          <p:nvPr>
            <p:ph type="title"/>
          </p:nvPr>
        </p:nvSpPr>
        <p:spPr/>
        <p:txBody>
          <a:bodyPr/>
          <a:lstStyle/>
          <a:p>
            <a:r>
              <a:rPr lang="en-US" dirty="0"/>
              <a:t>WE Have a Teaching Assistant</a:t>
            </a:r>
          </a:p>
        </p:txBody>
      </p:sp>
      <p:sp>
        <p:nvSpPr>
          <p:cNvPr id="3" name="Content Placeholder 2">
            <a:extLst>
              <a:ext uri="{FF2B5EF4-FFF2-40B4-BE49-F238E27FC236}">
                <a16:creationId xmlns:a16="http://schemas.microsoft.com/office/drawing/2014/main" id="{E528443B-84F4-4300-9A87-2863BB9214B8}"/>
              </a:ext>
            </a:extLst>
          </p:cNvPr>
          <p:cNvSpPr>
            <a:spLocks noGrp="1"/>
          </p:cNvSpPr>
          <p:nvPr>
            <p:ph idx="1"/>
          </p:nvPr>
        </p:nvSpPr>
        <p:spPr/>
        <p:txBody>
          <a:bodyPr/>
          <a:lstStyle/>
          <a:p>
            <a:r>
              <a:rPr lang="en-US" dirty="0">
                <a:solidFill>
                  <a:srgbClr val="0070C0"/>
                </a:solidFill>
              </a:rPr>
              <a:t>Name: </a:t>
            </a:r>
            <a:r>
              <a:rPr lang="en-US" dirty="0"/>
              <a:t>Manish Vishwakarma</a:t>
            </a:r>
          </a:p>
          <a:p>
            <a:r>
              <a:rPr lang="en-US" dirty="0">
                <a:solidFill>
                  <a:srgbClr val="0070C0"/>
                </a:solidFill>
              </a:rPr>
              <a:t>Email: </a:t>
            </a:r>
            <a:r>
              <a:rPr lang="en-US" dirty="0">
                <a:hlinkClick r:id="rId2"/>
              </a:rPr>
              <a:t>mvishwakarma@hawk.iit.edu</a:t>
            </a:r>
            <a:endParaRPr lang="en-US" dirty="0"/>
          </a:p>
          <a:p>
            <a:r>
              <a:rPr lang="en-US" dirty="0">
                <a:solidFill>
                  <a:srgbClr val="0070C0"/>
                </a:solidFill>
              </a:rPr>
              <a:t>Office: </a:t>
            </a:r>
            <a:r>
              <a:rPr lang="en-US" dirty="0"/>
              <a:t>Perlstein Hall - Room 223</a:t>
            </a:r>
          </a:p>
          <a:p>
            <a:r>
              <a:rPr lang="en-US" dirty="0">
                <a:solidFill>
                  <a:srgbClr val="0070C0"/>
                </a:solidFill>
              </a:rPr>
              <a:t>Office Times: </a:t>
            </a:r>
          </a:p>
          <a:p>
            <a:pPr lvl="1"/>
            <a:r>
              <a:rPr lang="en-US"/>
              <a:t>TBA</a:t>
            </a:r>
            <a:endParaRPr lang="en-US" dirty="0"/>
          </a:p>
          <a:p>
            <a:endParaRPr lang="en-US" dirty="0"/>
          </a:p>
        </p:txBody>
      </p:sp>
      <p:sp>
        <p:nvSpPr>
          <p:cNvPr id="4" name="Footer Placeholder 3">
            <a:extLst>
              <a:ext uri="{FF2B5EF4-FFF2-40B4-BE49-F238E27FC236}">
                <a16:creationId xmlns:a16="http://schemas.microsoft.com/office/drawing/2014/main" id="{3037F4C6-798E-4B31-90EA-395FA80FF02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51350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CE3C-70A5-4891-A8C0-BF52637DD2F6}"/>
              </a:ext>
            </a:extLst>
          </p:cNvPr>
          <p:cNvSpPr>
            <a:spLocks noGrp="1"/>
          </p:cNvSpPr>
          <p:nvPr>
            <p:ph type="title"/>
          </p:nvPr>
        </p:nvSpPr>
        <p:spPr/>
        <p:txBody>
          <a:bodyPr/>
          <a:lstStyle/>
          <a:p>
            <a:r>
              <a:rPr lang="en-US" dirty="0"/>
              <a:t>Screen after hitting “Unsubscribe”</a:t>
            </a:r>
          </a:p>
        </p:txBody>
      </p:sp>
      <p:pic>
        <p:nvPicPr>
          <p:cNvPr id="6" name="Content Placeholder 5">
            <a:extLst>
              <a:ext uri="{FF2B5EF4-FFF2-40B4-BE49-F238E27FC236}">
                <a16:creationId xmlns:a16="http://schemas.microsoft.com/office/drawing/2014/main" id="{48189CF1-64F4-4308-981B-33B5B1D9F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706103"/>
            <a:ext cx="9005721" cy="4566681"/>
          </a:xfrm>
        </p:spPr>
      </p:pic>
      <p:sp>
        <p:nvSpPr>
          <p:cNvPr id="4" name="Footer Placeholder 3">
            <a:extLst>
              <a:ext uri="{FF2B5EF4-FFF2-40B4-BE49-F238E27FC236}">
                <a16:creationId xmlns:a16="http://schemas.microsoft.com/office/drawing/2014/main" id="{7B358BC4-89E1-4CC8-9AF9-EE5C581B400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7" name="Rectangle 6">
            <a:extLst>
              <a:ext uri="{FF2B5EF4-FFF2-40B4-BE49-F238E27FC236}">
                <a16:creationId xmlns:a16="http://schemas.microsoft.com/office/drawing/2014/main" id="{99B3F8C9-3C16-4755-9B05-7AD1AC0904FF}"/>
              </a:ext>
            </a:extLst>
          </p:cNvPr>
          <p:cNvSpPr/>
          <p:nvPr/>
        </p:nvSpPr>
        <p:spPr>
          <a:xfrm>
            <a:off x="2429198" y="4721237"/>
            <a:ext cx="259842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836419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A687-E5AD-42BA-90A8-C2EB3F0A13D8}"/>
              </a:ext>
            </a:extLst>
          </p:cNvPr>
          <p:cNvSpPr>
            <a:spLocks noGrp="1"/>
          </p:cNvSpPr>
          <p:nvPr>
            <p:ph type="title"/>
          </p:nvPr>
        </p:nvSpPr>
        <p:spPr/>
        <p:txBody>
          <a:bodyPr/>
          <a:lstStyle/>
          <a:p>
            <a:r>
              <a:rPr lang="en-US" dirty="0"/>
              <a:t>SO…unclick the button?</a:t>
            </a:r>
          </a:p>
        </p:txBody>
      </p:sp>
      <p:pic>
        <p:nvPicPr>
          <p:cNvPr id="6" name="Content Placeholder 5">
            <a:extLst>
              <a:ext uri="{FF2B5EF4-FFF2-40B4-BE49-F238E27FC236}">
                <a16:creationId xmlns:a16="http://schemas.microsoft.com/office/drawing/2014/main" id="{003081EB-E239-4A58-8D6F-568072F2D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596330"/>
            <a:ext cx="8967682" cy="4591110"/>
          </a:xfrm>
        </p:spPr>
      </p:pic>
      <p:sp>
        <p:nvSpPr>
          <p:cNvPr id="4" name="Footer Placeholder 3">
            <a:extLst>
              <a:ext uri="{FF2B5EF4-FFF2-40B4-BE49-F238E27FC236}">
                <a16:creationId xmlns:a16="http://schemas.microsoft.com/office/drawing/2014/main" id="{3F6CA518-533B-4E4C-B78D-557D553B3CF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
        <p:nvSpPr>
          <p:cNvPr id="7" name="Rectangle 6">
            <a:extLst>
              <a:ext uri="{FF2B5EF4-FFF2-40B4-BE49-F238E27FC236}">
                <a16:creationId xmlns:a16="http://schemas.microsoft.com/office/drawing/2014/main" id="{65F98508-2095-4B65-A993-9B8B894F82D6}"/>
              </a:ext>
            </a:extLst>
          </p:cNvPr>
          <p:cNvSpPr/>
          <p:nvPr/>
        </p:nvSpPr>
        <p:spPr>
          <a:xfrm>
            <a:off x="2377440" y="4617720"/>
            <a:ext cx="259842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630766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48A5-45CD-429E-AEF5-8F1E515CA677}"/>
              </a:ext>
            </a:extLst>
          </p:cNvPr>
          <p:cNvSpPr>
            <a:spLocks noGrp="1"/>
          </p:cNvSpPr>
          <p:nvPr>
            <p:ph type="title"/>
          </p:nvPr>
        </p:nvSpPr>
        <p:spPr/>
        <p:txBody>
          <a:bodyPr/>
          <a:lstStyle/>
          <a:p>
            <a:r>
              <a:rPr lang="en-US" dirty="0"/>
              <a:t>…and get the same message. </a:t>
            </a:r>
          </a:p>
        </p:txBody>
      </p:sp>
      <p:pic>
        <p:nvPicPr>
          <p:cNvPr id="6" name="Content Placeholder 5">
            <a:extLst>
              <a:ext uri="{FF2B5EF4-FFF2-40B4-BE49-F238E27FC236}">
                <a16:creationId xmlns:a16="http://schemas.microsoft.com/office/drawing/2014/main" id="{9A68E372-9080-423E-8F92-5603F1C2A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596245"/>
            <a:ext cx="9024009" cy="4575955"/>
          </a:xfrm>
        </p:spPr>
      </p:pic>
      <p:sp>
        <p:nvSpPr>
          <p:cNvPr id="4" name="Footer Placeholder 3">
            <a:extLst>
              <a:ext uri="{FF2B5EF4-FFF2-40B4-BE49-F238E27FC236}">
                <a16:creationId xmlns:a16="http://schemas.microsoft.com/office/drawing/2014/main" id="{15AC3CEA-8A67-4107-8D14-3F031772E9E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3152773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2921-F194-423C-AED4-A993DB347533}"/>
              </a:ext>
            </a:extLst>
          </p:cNvPr>
          <p:cNvSpPr>
            <a:spLocks noGrp="1"/>
          </p:cNvSpPr>
          <p:nvPr>
            <p:ph type="title"/>
          </p:nvPr>
        </p:nvSpPr>
        <p:spPr/>
        <p:txBody>
          <a:bodyPr/>
          <a:lstStyle/>
          <a:p>
            <a:r>
              <a:rPr lang="en-US" dirty="0"/>
              <a:t>Where lists go to die</a:t>
            </a:r>
          </a:p>
        </p:txBody>
      </p:sp>
      <p:sp>
        <p:nvSpPr>
          <p:cNvPr id="3" name="Content Placeholder 2">
            <a:extLst>
              <a:ext uri="{FF2B5EF4-FFF2-40B4-BE49-F238E27FC236}">
                <a16:creationId xmlns:a16="http://schemas.microsoft.com/office/drawing/2014/main" id="{D45FD5B8-7B53-49B5-BD34-C91EEF018616}"/>
              </a:ext>
            </a:extLst>
          </p:cNvPr>
          <p:cNvSpPr>
            <a:spLocks noGrp="1"/>
          </p:cNvSpPr>
          <p:nvPr>
            <p:ph idx="1"/>
          </p:nvPr>
        </p:nvSpPr>
        <p:spPr>
          <a:xfrm>
            <a:off x="1069848" y="2121408"/>
            <a:ext cx="2648712" cy="4050792"/>
          </a:xfrm>
        </p:spPr>
        <p:txBody>
          <a:bodyPr/>
          <a:lstStyle/>
          <a:p>
            <a:r>
              <a:rPr lang="en-US" dirty="0"/>
              <a:t>Lists need order!</a:t>
            </a:r>
          </a:p>
          <a:p>
            <a:endParaRPr lang="en-US" dirty="0"/>
          </a:p>
          <a:p>
            <a:r>
              <a:rPr lang="en-US" dirty="0"/>
              <a:t>This is an order list for a new iPhone</a:t>
            </a:r>
          </a:p>
        </p:txBody>
      </p:sp>
      <p:sp>
        <p:nvSpPr>
          <p:cNvPr id="4" name="Footer Placeholder 3">
            <a:extLst>
              <a:ext uri="{FF2B5EF4-FFF2-40B4-BE49-F238E27FC236}">
                <a16:creationId xmlns:a16="http://schemas.microsoft.com/office/drawing/2014/main" id="{EB45D168-8074-437D-A52F-E622205E5AC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pic>
        <p:nvPicPr>
          <p:cNvPr id="8" name="Picture 7">
            <a:extLst>
              <a:ext uri="{FF2B5EF4-FFF2-40B4-BE49-F238E27FC236}">
                <a16:creationId xmlns:a16="http://schemas.microsoft.com/office/drawing/2014/main" id="{2D392E0F-C75A-4BF8-B3FF-992370917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876" y="656209"/>
            <a:ext cx="3333750" cy="5981700"/>
          </a:xfrm>
          <a:prstGeom prst="rect">
            <a:avLst/>
          </a:prstGeom>
        </p:spPr>
      </p:pic>
    </p:spTree>
    <p:extLst>
      <p:ext uri="{BB962C8B-B14F-4D97-AF65-F5344CB8AC3E}">
        <p14:creationId xmlns:p14="http://schemas.microsoft.com/office/powerpoint/2010/main" val="2264110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fontScale="90000"/>
          </a:bodyPr>
          <a:lstStyle/>
          <a:p>
            <a:r>
              <a:rPr lang="en-US" sz="8000" dirty="0">
                <a:solidFill>
                  <a:srgbClr val="FF0000"/>
                </a:solidFill>
              </a:rPr>
              <a:t>Mobile First Forms</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84920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5" y="4495800"/>
            <a:ext cx="5146410" cy="1609344"/>
          </a:xfrm>
        </p:spPr>
        <p:txBody>
          <a:bodyPr>
            <a:normAutofit fontScale="90000"/>
          </a:bodyPr>
          <a:lstStyle/>
          <a:p>
            <a:r>
              <a:rPr lang="en-US" sz="8000">
                <a:solidFill>
                  <a:srgbClr val="FF0000"/>
                </a:solidFill>
              </a:rPr>
              <a:t>Normalize </a:t>
            </a:r>
            <a:r>
              <a:rPr lang="en-US" sz="8000" dirty="0">
                <a:solidFill>
                  <a:srgbClr val="FF0000"/>
                </a:solidFill>
              </a:rPr>
              <a:t>Forms</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1749314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the forms part</a:t>
            </a:r>
          </a:p>
        </p:txBody>
      </p:sp>
      <p:sp>
        <p:nvSpPr>
          <p:cNvPr id="3" name="Content Placeholder 2"/>
          <p:cNvSpPr>
            <a:spLocks noGrp="1"/>
          </p:cNvSpPr>
          <p:nvPr>
            <p:ph idx="1"/>
          </p:nvPr>
        </p:nvSpPr>
        <p:spPr/>
        <p:txBody>
          <a:bodyPr/>
          <a:lstStyle/>
          <a:p>
            <a:r>
              <a:rPr lang="en-US" dirty="0"/>
              <a:t>Use Meyer reset</a:t>
            </a:r>
          </a:p>
          <a:p>
            <a:r>
              <a:rPr lang="en-US" dirty="0"/>
              <a:t>But drop Form section of Normalize Reset below.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96464"/>
                </a:solidFill>
                <a:effectLst/>
                <a:uLnTx/>
                <a:uFillTx/>
                <a:latin typeface="Rockwell" panose="02060603020205020403"/>
                <a:ea typeface="+mn-ea"/>
                <a:cs typeface="+mn-cs"/>
              </a:rPr>
              <a:t>ITMD362 - School of Applied Technology - Illinois Institute of Technology</a:t>
            </a:r>
          </a:p>
        </p:txBody>
      </p:sp>
    </p:spTree>
    <p:extLst>
      <p:ext uri="{BB962C8B-B14F-4D97-AF65-F5344CB8AC3E}">
        <p14:creationId xmlns:p14="http://schemas.microsoft.com/office/powerpoint/2010/main" val="59271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E095-D932-401D-876A-F4DD75EC4A5F}"/>
              </a:ext>
            </a:extLst>
          </p:cNvPr>
          <p:cNvSpPr>
            <a:spLocks noGrp="1"/>
          </p:cNvSpPr>
          <p:nvPr>
            <p:ph type="title"/>
          </p:nvPr>
        </p:nvSpPr>
        <p:spPr>
          <a:xfrm>
            <a:off x="1088136" y="4663440"/>
            <a:ext cx="3955510" cy="1609344"/>
          </a:xfrm>
        </p:spPr>
        <p:txBody>
          <a:bodyPr>
            <a:normAutofit/>
          </a:bodyPr>
          <a:lstStyle/>
          <a:p>
            <a:r>
              <a:rPr lang="en-US" sz="8000" dirty="0">
                <a:solidFill>
                  <a:srgbClr val="FF0000"/>
                </a:solidFill>
              </a:rPr>
              <a:t>Project 1</a:t>
            </a:r>
          </a:p>
        </p:txBody>
      </p:sp>
      <p:sp>
        <p:nvSpPr>
          <p:cNvPr id="4" name="Footer Placeholder 3">
            <a:extLst>
              <a:ext uri="{FF2B5EF4-FFF2-40B4-BE49-F238E27FC236}">
                <a16:creationId xmlns:a16="http://schemas.microsoft.com/office/drawing/2014/main" id="{BCCCEE58-62E2-4A68-A14F-3F2DE5E56BAF}"/>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97804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864B-CD3F-46F8-8DC2-3DA2DD69966B}"/>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7A98BA7-CA3A-4ADE-A265-FC42FB574158}"/>
              </a:ext>
            </a:extLst>
          </p:cNvPr>
          <p:cNvSpPr>
            <a:spLocks noGrp="1"/>
          </p:cNvSpPr>
          <p:nvPr>
            <p:ph idx="1"/>
          </p:nvPr>
        </p:nvSpPr>
        <p:spPr/>
        <p:txBody>
          <a:bodyPr/>
          <a:lstStyle/>
          <a:p>
            <a:pPr marL="0" indent="0">
              <a:buNone/>
            </a:pPr>
            <a:r>
              <a:rPr lang="en-US" dirty="0"/>
              <a:t>You will create a compelling single-page design that features a sign-up process to get new users to join some type of project, such as an email list, a software beta test, or an open-source community. Focus on designing for an effortless, engaging entry of personal information; and friendly, frictionless client-side tests and alerts for malformed, missing, or incomplete information. The goal of this project is to experiment with patterns of interaction that persuade someone to sign up for whatever it is you’re offering, which is not at all an easy task.</a:t>
            </a:r>
          </a:p>
        </p:txBody>
      </p:sp>
      <p:sp>
        <p:nvSpPr>
          <p:cNvPr id="4" name="Footer Placeholder 3">
            <a:extLst>
              <a:ext uri="{FF2B5EF4-FFF2-40B4-BE49-F238E27FC236}">
                <a16:creationId xmlns:a16="http://schemas.microsoft.com/office/drawing/2014/main" id="{AE85E92E-6E84-4216-8A15-1C9196436F5F}"/>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5324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871D-50CF-46ED-AE3F-BF7525AE4AE9}"/>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F4DFFFF3-B8B8-40A5-9725-0191261AB843}"/>
              </a:ext>
            </a:extLst>
          </p:cNvPr>
          <p:cNvSpPr>
            <a:spLocks noGrp="1"/>
          </p:cNvSpPr>
          <p:nvPr>
            <p:ph idx="1"/>
          </p:nvPr>
        </p:nvSpPr>
        <p:spPr/>
        <p:txBody>
          <a:bodyPr/>
          <a:lstStyle/>
          <a:p>
            <a:r>
              <a:rPr lang="en-US" dirty="0"/>
              <a:t>Create a touch-friendly, mobile-first responsive web design</a:t>
            </a:r>
          </a:p>
          <a:p>
            <a:r>
              <a:rPr lang="en-US" dirty="0"/>
              <a:t>Experiment with design and interaction patterns for pleasing user experience</a:t>
            </a:r>
          </a:p>
          <a:p>
            <a:r>
              <a:rPr lang="en-US" dirty="0"/>
              <a:t>Design and execute a progressively enhanced page focused on system users and tasks</a:t>
            </a:r>
          </a:p>
          <a:p>
            <a:r>
              <a:rPr lang="en-US" dirty="0"/>
              <a:t>Apply design principles including typography, color, and material design</a:t>
            </a:r>
          </a:p>
          <a:p>
            <a:r>
              <a:rPr lang="en-US" dirty="0"/>
              <a:t>Engage in agile, iterative web design and development, supported by version control</a:t>
            </a:r>
          </a:p>
        </p:txBody>
      </p:sp>
      <p:sp>
        <p:nvSpPr>
          <p:cNvPr id="4" name="Footer Placeholder 3">
            <a:extLst>
              <a:ext uri="{FF2B5EF4-FFF2-40B4-BE49-F238E27FC236}">
                <a16:creationId xmlns:a16="http://schemas.microsoft.com/office/drawing/2014/main" id="{F4C34015-6730-47A0-91CE-BB79337604CA}"/>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23727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52F7-D8A8-4AAC-89B8-AF9995F38AFE}"/>
              </a:ext>
            </a:extLst>
          </p:cNvPr>
          <p:cNvSpPr>
            <a:spLocks noGrp="1"/>
          </p:cNvSpPr>
          <p:nvPr>
            <p:ph type="title"/>
          </p:nvPr>
        </p:nvSpPr>
        <p:spPr/>
        <p:txBody>
          <a:bodyPr/>
          <a:lstStyle/>
          <a:p>
            <a:r>
              <a:rPr lang="en-US" dirty="0"/>
              <a:t>Deliverables &amp; Milestones</a:t>
            </a:r>
          </a:p>
        </p:txBody>
      </p:sp>
      <p:sp>
        <p:nvSpPr>
          <p:cNvPr id="3" name="Content Placeholder 2">
            <a:extLst>
              <a:ext uri="{FF2B5EF4-FFF2-40B4-BE49-F238E27FC236}">
                <a16:creationId xmlns:a16="http://schemas.microsoft.com/office/drawing/2014/main" id="{FFD3EFCC-26D4-45F1-8BC4-2BBFFFB65828}"/>
              </a:ext>
            </a:extLst>
          </p:cNvPr>
          <p:cNvSpPr>
            <a:spLocks noGrp="1"/>
          </p:cNvSpPr>
          <p:nvPr>
            <p:ph idx="1"/>
          </p:nvPr>
        </p:nvSpPr>
        <p:spPr/>
        <p:txBody>
          <a:bodyPr/>
          <a:lstStyle/>
          <a:p>
            <a:r>
              <a:rPr lang="en-US" dirty="0"/>
              <a:t>Create a Basecamp post describing your work in progress. Title the post with your name and project number (example Daniel Krieglstein: Project 1). Your post should include the URL to your GitHub repository, live link (GitHub pages), and two questions eliciting feedback on from fellow students.</a:t>
            </a:r>
          </a:p>
          <a:p>
            <a:r>
              <a:rPr lang="en-US" dirty="0"/>
              <a:t>Give constructive comments to help at least three other students.</a:t>
            </a:r>
          </a:p>
          <a:p>
            <a:r>
              <a:rPr lang="en-US" dirty="0"/>
              <a:t>Edit your original basecamp post under Project 1 by fixing your code based on feedback from the professor and fellow students.</a:t>
            </a:r>
          </a:p>
          <a:p>
            <a:pPr lvl="1"/>
            <a:r>
              <a:rPr lang="en-US" dirty="0"/>
              <a:t>Add a 3-4 sentence self-critique memo of your project and your progress in class to this point</a:t>
            </a:r>
          </a:p>
        </p:txBody>
      </p:sp>
      <p:sp>
        <p:nvSpPr>
          <p:cNvPr id="4" name="Footer Placeholder 3">
            <a:extLst>
              <a:ext uri="{FF2B5EF4-FFF2-40B4-BE49-F238E27FC236}">
                <a16:creationId xmlns:a16="http://schemas.microsoft.com/office/drawing/2014/main" id="{B97462FE-2CFA-4B24-9FF0-80D34306B0A1}"/>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132697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A067-E9EA-4C1C-9168-8CDA2CE4EF14}"/>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BD5A056-7884-474B-957A-3DF79141A0C9}"/>
              </a:ext>
            </a:extLst>
          </p:cNvPr>
          <p:cNvSpPr>
            <a:spLocks noGrp="1"/>
          </p:cNvSpPr>
          <p:nvPr>
            <p:ph idx="1"/>
          </p:nvPr>
        </p:nvSpPr>
        <p:spPr/>
        <p:txBody>
          <a:bodyPr/>
          <a:lstStyle/>
          <a:p>
            <a:r>
              <a:rPr lang="en-US" dirty="0"/>
              <a:t>Project must be built with only one valid well-formed HTML file, one valid CSS file, and one JavaScript file.</a:t>
            </a:r>
          </a:p>
          <a:p>
            <a:r>
              <a:rPr lang="en-US" dirty="0"/>
              <a:t>All source files in UTF-8/Unicode character encoding</a:t>
            </a:r>
          </a:p>
          <a:p>
            <a:r>
              <a:rPr lang="en-US" dirty="0"/>
              <a:t>Organized, readable source that is hand-written and original (no WYSIWYGs or code-generators, no Bootstrap or other off-the-shelf HTML or CSS frameworks)</a:t>
            </a:r>
          </a:p>
          <a:p>
            <a:r>
              <a:rPr lang="en-US" dirty="0"/>
              <a:t>HTML, CSS, and JavaScript files should both be indented with 2 spaces per level of indent; indent all CSS style rules inside the declaring block, and further indent all rules and blocks inside your media queries</a:t>
            </a:r>
          </a:p>
        </p:txBody>
      </p:sp>
      <p:sp>
        <p:nvSpPr>
          <p:cNvPr id="4" name="Footer Placeholder 3">
            <a:extLst>
              <a:ext uri="{FF2B5EF4-FFF2-40B4-BE49-F238E27FC236}">
                <a16:creationId xmlns:a16="http://schemas.microsoft.com/office/drawing/2014/main" id="{FA4185DC-ED83-4A85-8085-BBE662B09BEA}"/>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45217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67E5-9CC4-4922-AA0B-B211F94DC8A3}"/>
              </a:ext>
            </a:extLst>
          </p:cNvPr>
          <p:cNvSpPr>
            <a:spLocks noGrp="1"/>
          </p:cNvSpPr>
          <p:nvPr>
            <p:ph type="title"/>
          </p:nvPr>
        </p:nvSpPr>
        <p:spPr/>
        <p:txBody>
          <a:bodyPr/>
          <a:lstStyle/>
          <a:p>
            <a:r>
              <a:rPr lang="en-US" dirty="0"/>
              <a:t>HTML Requirements</a:t>
            </a:r>
          </a:p>
        </p:txBody>
      </p:sp>
      <p:sp>
        <p:nvSpPr>
          <p:cNvPr id="3" name="Content Placeholder 2">
            <a:extLst>
              <a:ext uri="{FF2B5EF4-FFF2-40B4-BE49-F238E27FC236}">
                <a16:creationId xmlns:a16="http://schemas.microsoft.com/office/drawing/2014/main" id="{BD2681AE-7E81-4503-9539-86C8A520F39B}"/>
              </a:ext>
            </a:extLst>
          </p:cNvPr>
          <p:cNvSpPr>
            <a:spLocks noGrp="1"/>
          </p:cNvSpPr>
          <p:nvPr>
            <p:ph idx="1"/>
          </p:nvPr>
        </p:nvSpPr>
        <p:spPr/>
        <p:txBody>
          <a:bodyPr/>
          <a:lstStyle/>
          <a:p>
            <a:r>
              <a:rPr lang="en-US" dirty="0"/>
              <a:t>Only structural, semantic uses of HTML elements and attributes. Absolutely no table markup, break tags, or any other use of HTML to achieve a particular page layout.</a:t>
            </a:r>
          </a:p>
          <a:p>
            <a:r>
              <a:rPr lang="en-US" dirty="0"/>
              <a:t>At least three HTML form elements, written in conjunction with &lt;label&gt; tags and the for attribute</a:t>
            </a:r>
          </a:p>
          <a:p>
            <a:r>
              <a:rPr lang="en-US" dirty="0"/>
              <a:t>Semantically structured text-based HTML content to accompany any media elements (image, audio, video)</a:t>
            </a:r>
          </a:p>
        </p:txBody>
      </p:sp>
      <p:sp>
        <p:nvSpPr>
          <p:cNvPr id="4" name="Footer Placeholder 3">
            <a:extLst>
              <a:ext uri="{FF2B5EF4-FFF2-40B4-BE49-F238E27FC236}">
                <a16:creationId xmlns:a16="http://schemas.microsoft.com/office/drawing/2014/main" id="{D2ECA522-EE59-4752-BCC1-2E6BFA605E57}"/>
              </a:ext>
            </a:extLst>
          </p:cNvPr>
          <p:cNvSpPr>
            <a:spLocks noGrp="1"/>
          </p:cNvSpPr>
          <p:nvPr>
            <p:ph type="ftr" sz="quarter" idx="11"/>
          </p:nvPr>
        </p:nvSpPr>
        <p:spPr/>
        <p:txBody>
          <a:bodyPr/>
          <a:lstStyle/>
          <a:p>
            <a:r>
              <a:rPr lang="en-US"/>
              <a:t>ITMD362 - School of Applied Technology - Illinois Institute of Technology</a:t>
            </a:r>
          </a:p>
        </p:txBody>
      </p:sp>
    </p:spTree>
    <p:extLst>
      <p:ext uri="{BB962C8B-B14F-4D97-AF65-F5344CB8AC3E}">
        <p14:creationId xmlns:p14="http://schemas.microsoft.com/office/powerpoint/2010/main" val="3650042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191</TotalTime>
  <Words>1384</Words>
  <Application>Microsoft Office PowerPoint</Application>
  <PresentationFormat>Widescreen</PresentationFormat>
  <Paragraphs>185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Rockwell</vt:lpstr>
      <vt:lpstr>Rockwell Condensed</vt:lpstr>
      <vt:lpstr>Wingdings</vt:lpstr>
      <vt:lpstr>Wood Type</vt:lpstr>
      <vt:lpstr>Itmd-362 Week 5</vt:lpstr>
      <vt:lpstr>Tonight’s Agenda</vt:lpstr>
      <vt:lpstr>WE Have a Teaching Assistant</vt:lpstr>
      <vt:lpstr>Project 1</vt:lpstr>
      <vt:lpstr>Project Description</vt:lpstr>
      <vt:lpstr>Project Goals</vt:lpstr>
      <vt:lpstr>Deliverables &amp; Milestones</vt:lpstr>
      <vt:lpstr>Requirements</vt:lpstr>
      <vt:lpstr>HTML Requirements</vt:lpstr>
      <vt:lpstr>CSS Requirements</vt:lpstr>
      <vt:lpstr>JavaScript Requirements</vt:lpstr>
      <vt:lpstr>Git requirements:</vt:lpstr>
      <vt:lpstr>Breaks points: Font Size</vt:lpstr>
      <vt:lpstr>Easy Break Points (bootstrap 3)</vt:lpstr>
      <vt:lpstr>Rules of Typography: Best Break Points</vt:lpstr>
      <vt:lpstr>Maximum Text Area per breakpoint</vt:lpstr>
      <vt:lpstr>Responsive Videos</vt:lpstr>
      <vt:lpstr>iframe</vt:lpstr>
      <vt:lpstr>Imbedded Video</vt:lpstr>
      <vt:lpstr>MDN Forms</vt:lpstr>
      <vt:lpstr>MDN &lt;form&gt;: Link</vt:lpstr>
      <vt:lpstr>MDN &lt;input&gt;: link</vt:lpstr>
      <vt:lpstr>Forms Design</vt:lpstr>
      <vt:lpstr>Where users go to die</vt:lpstr>
      <vt:lpstr>Toronto Blue Jay’s Shop</vt:lpstr>
      <vt:lpstr>PowerPoint Presentation</vt:lpstr>
      <vt:lpstr>Delivera</vt:lpstr>
      <vt:lpstr>Messaging</vt:lpstr>
      <vt:lpstr>Amazon: check or not to check</vt:lpstr>
      <vt:lpstr>Screen after hitting “Unsubscribe”</vt:lpstr>
      <vt:lpstr>SO…unclick the button?</vt:lpstr>
      <vt:lpstr>…and get the same message. </vt:lpstr>
      <vt:lpstr>Where lists go to die</vt:lpstr>
      <vt:lpstr>Mobile First Forms</vt:lpstr>
      <vt:lpstr>Normalize Forms</vt:lpstr>
      <vt:lpstr>Just the forms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Krieglstein</dc:creator>
  <cp:lastModifiedBy>U53R</cp:lastModifiedBy>
  <cp:revision>4</cp:revision>
  <dcterms:created xsi:type="dcterms:W3CDTF">2017-09-05T17:37:11Z</dcterms:created>
  <dcterms:modified xsi:type="dcterms:W3CDTF">2018-02-07T00:39:46Z</dcterms:modified>
</cp:coreProperties>
</file>