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925" r:id="rId2"/>
    <p:sldId id="937" r:id="rId3"/>
    <p:sldId id="962" r:id="rId4"/>
    <p:sldId id="963" r:id="rId5"/>
    <p:sldId id="964" r:id="rId6"/>
    <p:sldId id="965" r:id="rId7"/>
    <p:sldId id="966" r:id="rId8"/>
    <p:sldId id="971" r:id="rId9"/>
    <p:sldId id="972" r:id="rId10"/>
    <p:sldId id="973" r:id="rId11"/>
    <p:sldId id="976" r:id="rId12"/>
    <p:sldId id="977" r:id="rId13"/>
    <p:sldId id="938" r:id="rId14"/>
    <p:sldId id="939" r:id="rId15"/>
    <p:sldId id="940" r:id="rId16"/>
    <p:sldId id="941" r:id="rId17"/>
    <p:sldId id="942" r:id="rId18"/>
    <p:sldId id="943" r:id="rId19"/>
    <p:sldId id="945" r:id="rId20"/>
    <p:sldId id="946" r:id="rId21"/>
    <p:sldId id="955" r:id="rId22"/>
    <p:sldId id="956" r:id="rId23"/>
    <p:sldId id="957" r:id="rId24"/>
    <p:sldId id="958" r:id="rId25"/>
    <p:sldId id="959" r:id="rId26"/>
    <p:sldId id="949" r:id="rId27"/>
    <p:sldId id="950" r:id="rId28"/>
    <p:sldId id="951" r:id="rId29"/>
    <p:sldId id="952" r:id="rId30"/>
    <p:sldId id="953" r:id="rId31"/>
    <p:sldId id="960" r:id="rId32"/>
    <p:sldId id="961" r:id="rId33"/>
    <p:sldId id="930" r:id="rId34"/>
    <p:sldId id="1000" r:id="rId35"/>
    <p:sldId id="100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B97"/>
    <a:srgbClr val="95CA18"/>
    <a:srgbClr val="222222"/>
    <a:srgbClr val="0033CC"/>
    <a:srgbClr val="FF00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150" d="100"/>
          <a:sy n="150" d="100"/>
        </p:scale>
        <p:origin x="106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D4B559-B27A-402D-BE00-73BFB9259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3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7431C7-7261-4D5C-90C2-DA7A97748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0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33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34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8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2832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80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5029200" cy="1600200"/>
          </a:xfrm>
        </p:spPr>
        <p:txBody>
          <a:bodyPr/>
          <a:lstStyle>
            <a:lvl1pPr marL="0" indent="0" algn="l">
              <a:buNone/>
              <a:defRPr sz="3200" b="1" i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B53B-F7B7-4B7A-A186-D017ED07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7A1B-03C3-4E44-95DA-2723E3DEE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5F37-9EEC-4114-B13C-B05265CBD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34B72F-3141-1B45-89C8-90D213AF9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0245"/>
      </p:ext>
    </p:extLst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609600" y="1295400"/>
            <a:ext cx="8001000" cy="0"/>
          </a:xfrm>
          <a:prstGeom prst="line">
            <a:avLst/>
          </a:prstGeom>
          <a:ln w="19050">
            <a:solidFill>
              <a:srgbClr val="006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533400" y="6324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09600" y="1371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95CA1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CA926C-47F5-4692-A51B-FAEB8FD91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5486400" cy="457200"/>
          </a:xfrm>
        </p:spPr>
        <p:txBody>
          <a:bodyPr/>
          <a:lstStyle>
            <a:lvl1pPr algn="l"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C90F-6D68-41AF-92C8-BB28C1754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CA85-C2F0-42CD-8D40-5B0EB681C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B8472-CF9D-4F85-8A52-09B7123FC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B9B49-1A4B-4A32-ADDE-2702690D0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DF3B2-6686-46E2-A0E2-3E708E276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EEF5D-8ACF-4950-A5D2-C1805E41E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0B65-EABB-477C-8174-F8A508C79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95CA18"/>
                </a:solidFill>
                <a:latin typeface="Arial" charset="0"/>
              </a:defRPr>
            </a:lvl1pPr>
          </a:lstStyle>
          <a:p>
            <a:pPr>
              <a:defRPr/>
            </a:pPr>
            <a:fld id="{653E89B0-8971-48F3-8AEA-342A2CC63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5CA1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74" r:id="rId3"/>
    <p:sldLayoutId id="2147484875" r:id="rId4"/>
    <p:sldLayoutId id="2147484876" r:id="rId5"/>
    <p:sldLayoutId id="2147484877" r:id="rId6"/>
    <p:sldLayoutId id="2147484878" r:id="rId7"/>
    <p:sldLayoutId id="2147484879" r:id="rId8"/>
    <p:sldLayoutId id="2147484880" r:id="rId9"/>
    <p:sldLayoutId id="2147484881" r:id="rId10"/>
    <p:sldLayoutId id="2147484882" r:id="rId11"/>
    <p:sldLayoutId id="2147484883" r:id="rId12"/>
    <p:sldLayoutId id="214748488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Android Development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SAX/XML parsing</a:t>
            </a:r>
          </a:p>
          <a:p>
            <a:r>
              <a:rPr lang="en-US" dirty="0" smtClean="0"/>
              <a:t>Links for Final Project ideas!</a:t>
            </a:r>
          </a:p>
          <a:p>
            <a:r>
              <a:rPr lang="en-US" dirty="0" smtClean="0"/>
              <a:t>Demos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-Login Screen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5933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Identifies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interfaces and objects used to represent and manipulate a document.</a:t>
            </a:r>
          </a:p>
          <a:p>
            <a:pPr>
              <a:lnSpc>
                <a:spcPct val="90000"/>
              </a:lnSpc>
            </a:pPr>
            <a:endParaRPr lang="en-US" sz="280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The semantics of these interfaces and objects - including both behavior and attributes.</a:t>
            </a:r>
          </a:p>
          <a:p>
            <a:pPr>
              <a:lnSpc>
                <a:spcPct val="90000"/>
              </a:lnSpc>
            </a:pPr>
            <a:endParaRPr lang="en-US" sz="280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The relationships and collaborations among these interfaces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27097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into work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&lt;?xml version="1.0"?&gt;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&lt;products&gt;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&lt;name&gt;XML Editor&lt;/name&gt;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&lt;price&gt;499.00&lt;/price&gt;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&lt;/product&gt;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&lt;name&gt;DTD Editor&lt;/name&gt;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&lt;price&gt;199.00&lt;/price&gt;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&lt;/product&gt;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&lt;name&gt;XML Book&lt;/name&gt;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&lt;price&gt;19.99&lt;/price&gt;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&lt;/product&gt;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&lt;name&gt;XML Training&lt;/name&gt;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	&lt;price&gt;699.00&lt;/price&gt;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	&lt;/product&gt;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/>
              <a:t>&lt;/products&gt;</a:t>
            </a:r>
          </a:p>
        </p:txBody>
      </p:sp>
    </p:spTree>
    <p:extLst>
      <p:ext uri="{BB962C8B-B14F-4D97-AF65-F5344CB8AC3E}">
        <p14:creationId xmlns:p14="http://schemas.microsoft.com/office/powerpoint/2010/main" val="30739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8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78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78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into work</a:t>
            </a:r>
          </a:p>
        </p:txBody>
      </p:sp>
      <p:pic>
        <p:nvPicPr>
          <p:cNvPr id="788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47825"/>
            <a:ext cx="8229600" cy="44354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8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XML – Wave of the future</a:t>
            </a:r>
          </a:p>
          <a:p>
            <a:pPr lvl="1"/>
            <a:r>
              <a:rPr lang="en-US"/>
              <a:t>Method of representing data</a:t>
            </a:r>
          </a:p>
          <a:p>
            <a:pPr lvl="1"/>
            <a:r>
              <a:rPr lang="en-US"/>
              <a:t>Differs from HTML by storing and representing data instead of displaying or formatting data</a:t>
            </a:r>
          </a:p>
          <a:p>
            <a:pPr lvl="1"/>
            <a:r>
              <a:rPr lang="en-US"/>
              <a:t>Tags similar to HTML tags, only they are user-defined</a:t>
            </a:r>
          </a:p>
          <a:p>
            <a:pPr lvl="1"/>
            <a:r>
              <a:rPr lang="en-US"/>
              <a:t>Follows a small set of basic rules</a:t>
            </a:r>
          </a:p>
          <a:p>
            <a:pPr lvl="1"/>
            <a:r>
              <a:rPr lang="en-US"/>
              <a:t>Stored as a simple ASCII text file, so portability is insanely easy</a:t>
            </a:r>
          </a:p>
        </p:txBody>
      </p:sp>
    </p:spTree>
    <p:extLst>
      <p:ext uri="{BB962C8B-B14F-4D97-AF65-F5344CB8AC3E}">
        <p14:creationId xmlns:p14="http://schemas.microsoft.com/office/powerpoint/2010/main" val="22039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</a:t>
            </a:r>
          </a:p>
          <a:p>
            <a:pPr lvl="1"/>
            <a:r>
              <a:rPr lang="en-US"/>
              <a:t>Every XML document has a preamble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&lt;?xml version=</a:t>
            </a:r>
            <a:r>
              <a:rPr lang="ja-JP" altLang="en-US">
                <a:solidFill>
                  <a:schemeClr val="hlink"/>
                </a:solidFill>
                <a:latin typeface="Arial"/>
              </a:rPr>
              <a:t>“</a:t>
            </a:r>
            <a:r>
              <a:rPr lang="en-US">
                <a:solidFill>
                  <a:schemeClr val="hlink"/>
                </a:solidFill>
              </a:rPr>
              <a:t>1.0</a:t>
            </a:r>
            <a:r>
              <a:rPr lang="ja-JP" altLang="en-US">
                <a:solidFill>
                  <a:schemeClr val="hlink"/>
                </a:solidFill>
                <a:latin typeface="Arial"/>
              </a:rPr>
              <a:t>”</a:t>
            </a:r>
            <a:r>
              <a:rPr lang="en-US">
                <a:solidFill>
                  <a:schemeClr val="hlink"/>
                </a:solidFill>
              </a:rPr>
              <a:t> ?&gt;</a:t>
            </a:r>
          </a:p>
          <a:p>
            <a:pPr lvl="1"/>
            <a:r>
              <a:rPr lang="en-US"/>
              <a:t>An XML document may or may not have a DTD (Document Type Definition) or Schema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&lt;!DOCTYPE catalog&gt;</a:t>
            </a:r>
          </a:p>
        </p:txBody>
      </p:sp>
    </p:spTree>
    <p:extLst>
      <p:ext uri="{BB962C8B-B14F-4D97-AF65-F5344CB8AC3E}">
        <p14:creationId xmlns:p14="http://schemas.microsoft.com/office/powerpoint/2010/main" val="23051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cont.</a:t>
            </a:r>
          </a:p>
          <a:p>
            <a:pPr lvl="1"/>
            <a:r>
              <a:rPr lang="en-US"/>
              <a:t>Every element has a start and end tag, with optional attributes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&lt;catalog </a:t>
            </a:r>
            <a:r>
              <a:rPr lang="en-US">
                <a:solidFill>
                  <a:schemeClr val="accent2"/>
                </a:solidFill>
              </a:rPr>
              <a:t>version=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“</a:t>
            </a:r>
            <a:r>
              <a:rPr lang="en-US">
                <a:solidFill>
                  <a:schemeClr val="accent2"/>
                </a:solidFill>
              </a:rPr>
              <a:t>1.0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”</a:t>
            </a:r>
            <a:r>
              <a:rPr lang="en-US">
                <a:solidFill>
                  <a:schemeClr val="hlink"/>
                </a:solidFill>
              </a:rPr>
              <a:t>&gt; … &lt;/catalog&gt;</a:t>
            </a:r>
          </a:p>
          <a:p>
            <a:pPr lvl="1"/>
            <a:r>
              <a:rPr lang="en-US"/>
              <a:t>If an element does not contain any data (or elements) nested within, the closing tag can be merged with the start tag like so: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&lt;catalog </a:t>
            </a:r>
            <a:r>
              <a:rPr lang="en-US">
                <a:solidFill>
                  <a:schemeClr val="accent2"/>
                </a:solidFill>
              </a:rPr>
              <a:t>version=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“</a:t>
            </a:r>
            <a:r>
              <a:rPr lang="en-US">
                <a:solidFill>
                  <a:schemeClr val="accent2"/>
                </a:solidFill>
              </a:rPr>
              <a:t>1.0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”</a:t>
            </a:r>
            <a:r>
              <a:rPr lang="en-US">
                <a:solidFill>
                  <a:schemeClr val="hlink"/>
                </a:solidFill>
              </a:rPr>
              <a:t>/&gt;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cont.</a:t>
            </a:r>
          </a:p>
          <a:p>
            <a:pPr lvl="1"/>
            <a:r>
              <a:rPr lang="en-US"/>
              <a:t>Elements must be </a:t>
            </a:r>
            <a:r>
              <a:rPr lang="en-US" u="sng"/>
              <a:t>properly nested</a:t>
            </a:r>
            <a:endParaRPr lang="en-US" b="1"/>
          </a:p>
          <a:p>
            <a:pPr lvl="1"/>
            <a:r>
              <a:rPr lang="en-US"/>
              <a:t>The outermost element is called the </a:t>
            </a:r>
            <a:r>
              <a:rPr lang="en-US" u="sng"/>
              <a:t>root element</a:t>
            </a:r>
            <a:endParaRPr lang="en-US"/>
          </a:p>
          <a:p>
            <a:pPr lvl="1"/>
            <a:r>
              <a:rPr lang="en-US"/>
              <a:t>An XML document that follows the basic syntax rules is called </a:t>
            </a:r>
            <a:r>
              <a:rPr lang="en-US" u="sng"/>
              <a:t>well-formed</a:t>
            </a:r>
            <a:endParaRPr lang="en-US"/>
          </a:p>
          <a:p>
            <a:pPr lvl="1"/>
            <a:r>
              <a:rPr lang="en-US"/>
              <a:t>An XML document that is </a:t>
            </a:r>
            <a:r>
              <a:rPr lang="en-US">
                <a:solidFill>
                  <a:srgbClr val="FF3300"/>
                </a:solidFill>
              </a:rPr>
              <a:t>well-formed</a:t>
            </a:r>
            <a:r>
              <a:rPr lang="en-US"/>
              <a:t> and conforms to a DTD or Schema is called </a:t>
            </a:r>
            <a:r>
              <a:rPr lang="en-US" u="sng"/>
              <a:t>valid</a:t>
            </a:r>
            <a:endParaRPr lang="en-US"/>
          </a:p>
          <a:p>
            <a:pPr lvl="1"/>
            <a:r>
              <a:rPr lang="en-US"/>
              <a:t>Once again, XML documents do not always require a DTD or Schema, but they </a:t>
            </a:r>
            <a:r>
              <a:rPr lang="en-US" u="sng"/>
              <a:t>must</a:t>
            </a:r>
            <a:r>
              <a:rPr lang="en-US"/>
              <a:t> be well-formed</a:t>
            </a:r>
          </a:p>
        </p:txBody>
      </p:sp>
    </p:spTree>
    <p:extLst>
      <p:ext uri="{BB962C8B-B14F-4D97-AF65-F5344CB8AC3E}">
        <p14:creationId xmlns:p14="http://schemas.microsoft.com/office/powerpoint/2010/main" val="37694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XML files</a:t>
            </a:r>
          </a:p>
          <a:p>
            <a:pPr lvl="1"/>
            <a:r>
              <a:rPr lang="en-US"/>
              <a:t>Catalog.xml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Catlog.xml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&lt;?xml version="1.0"?&gt;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&lt;catalog library="somewhere"&gt;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&lt;author&gt;John Doe&lt;/author&gt;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&lt;title&gt;Title 1&lt;/title&gt;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&lt;/book&gt;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&lt;author&gt;Phill Smith&lt;/author&gt;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&lt;title&gt;His One Book&lt;/title&gt;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&lt;/book&gt;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&lt;magazine&gt;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&lt;name&gt;PC Mag&lt;/name&gt;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&lt;article page="17"&gt;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  &lt;headline&gt;Second Headline&lt;/headline&gt;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&lt;/article&gt;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&lt;/magazine&gt;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&lt;/catalog&gt;</a:t>
            </a:r>
          </a:p>
        </p:txBody>
      </p:sp>
    </p:spTree>
    <p:extLst>
      <p:ext uri="{BB962C8B-B14F-4D97-AF65-F5344CB8AC3E}">
        <p14:creationId xmlns:p14="http://schemas.microsoft.com/office/powerpoint/2010/main" val="3390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 Parser?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program or module that checks a well-formed syntax and provides a capability to manipulate XML data elements.</a:t>
            </a:r>
          </a:p>
          <a:p>
            <a:pPr lvl="1"/>
            <a:r>
              <a:rPr lang="en-US"/>
              <a:t>Navigate thru the XML document (DOM or SAX)</a:t>
            </a:r>
          </a:p>
          <a:p>
            <a:pPr lvl="1"/>
            <a:r>
              <a:rPr lang="en-US"/>
              <a:t>extract or query data elements</a:t>
            </a:r>
          </a:p>
          <a:p>
            <a:pPr lvl="1"/>
            <a:r>
              <a:rPr lang="en-US"/>
              <a:t>Add/delete/modify data elements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XML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of XML</a:t>
            </a:r>
          </a:p>
          <a:p>
            <a:r>
              <a:rPr lang="en-US" dirty="0"/>
              <a:t>What is different </a:t>
            </a:r>
            <a:r>
              <a:rPr lang="en-US" dirty="0" smtClean="0"/>
              <a:t>about XML </a:t>
            </a:r>
            <a:r>
              <a:rPr lang="en-US" dirty="0"/>
              <a:t>parsing?</a:t>
            </a:r>
          </a:p>
          <a:p>
            <a:r>
              <a:rPr lang="en-US" dirty="0"/>
              <a:t>Simple Example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DOM (Document Object Model). </a:t>
            </a:r>
          </a:p>
          <a:p>
            <a:pPr lvl="1"/>
            <a:r>
              <a:rPr lang="en-US" u="sng" dirty="0"/>
              <a:t>Reads the whole document and builds DOM tree.</a:t>
            </a:r>
          </a:p>
          <a:p>
            <a:r>
              <a:rPr lang="en-US" u="sng" dirty="0"/>
              <a:t>S</a:t>
            </a:r>
            <a:r>
              <a:rPr lang="en-US" dirty="0"/>
              <a:t>imple </a:t>
            </a:r>
            <a:r>
              <a:rPr lang="en-US" u="sng" dirty="0"/>
              <a:t>A</a:t>
            </a:r>
            <a:r>
              <a:rPr lang="en-US" dirty="0"/>
              <a:t>PI for </a:t>
            </a:r>
            <a:r>
              <a:rPr lang="en-US" u="sng" dirty="0"/>
              <a:t>X</a:t>
            </a:r>
            <a:r>
              <a:rPr lang="en-US" dirty="0"/>
              <a:t>ML = </a:t>
            </a:r>
            <a:r>
              <a:rPr lang="en-US" u="sng" dirty="0"/>
              <a:t>SAX</a:t>
            </a:r>
            <a:endParaRPr lang="en-US" dirty="0"/>
          </a:p>
          <a:p>
            <a:pPr lvl="1"/>
            <a:r>
              <a:rPr lang="en-US" dirty="0"/>
              <a:t>SAX is an </a:t>
            </a:r>
            <a:r>
              <a:rPr lang="en-US" u="sng" dirty="0"/>
              <a:t>event-based</a:t>
            </a:r>
            <a:r>
              <a:rPr lang="en-US" dirty="0"/>
              <a:t> parsing method</a:t>
            </a:r>
          </a:p>
          <a:p>
            <a:pPr lvl="1"/>
            <a:r>
              <a:rPr lang="en-US" dirty="0"/>
              <a:t>reads an XML document, firing (or calling) callback methods when certain events are found (e.g. elements, attributes, start/end tags, etc.)</a:t>
            </a:r>
          </a:p>
          <a:p>
            <a:r>
              <a:rPr lang="en-US" dirty="0"/>
              <a:t>Pull </a:t>
            </a:r>
            <a:r>
              <a:rPr lang="en-US" dirty="0" smtClean="0"/>
              <a:t>parser (fast parsing available over SAX!!)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SAX (revisited)?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SAX (the Simple API for XML) is an event-based parser for xml documents. </a:t>
            </a:r>
          </a:p>
          <a:p>
            <a:endParaRPr lang="en-US" sz="2800"/>
          </a:p>
          <a:p>
            <a:r>
              <a:rPr lang="en-US" sz="2800"/>
              <a:t>The parser tells the application what is in the document by notifying the application of a stream of parsing events. </a:t>
            </a:r>
          </a:p>
          <a:p>
            <a:endParaRPr lang="en-US" sz="2800"/>
          </a:p>
          <a:p>
            <a:r>
              <a:rPr lang="en-US" sz="2800"/>
              <a:t>Application then processes those events to act on data. 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337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History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  <a:p>
            <a:r>
              <a:rPr lang="en-US" sz="2800"/>
              <a:t>SAX 1.0 was released on May 11, 1998. </a:t>
            </a:r>
          </a:p>
          <a:p>
            <a:endParaRPr lang="en-US" sz="2800"/>
          </a:p>
          <a:p>
            <a:r>
              <a:rPr lang="en-US" sz="2800"/>
              <a:t>SAX is a common, event-based API for parsing XML documents, developed as a collaborative project of the members of the XML-DEV</a:t>
            </a:r>
          </a:p>
        </p:txBody>
      </p:sp>
    </p:spTree>
    <p:extLst>
      <p:ext uri="{BB962C8B-B14F-4D97-AF65-F5344CB8AC3E}">
        <p14:creationId xmlns:p14="http://schemas.microsoft.com/office/powerpoint/2010/main" val="25575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SAX?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applications that are not so XML-centric, an object-based interface is less appealing. </a:t>
            </a:r>
          </a:p>
          <a:p>
            <a:endParaRPr lang="en-US"/>
          </a:p>
          <a:p>
            <a:r>
              <a:rPr lang="en-US"/>
              <a:t>Efficiency: lower level than object-based interfaces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SAX?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Event-based interface consumes fewer resources than an object-based one </a:t>
            </a:r>
          </a:p>
          <a:p>
            <a:endParaRPr lang="en-US"/>
          </a:p>
          <a:p>
            <a:r>
              <a:rPr lang="en-US"/>
              <a:t>With an event-based interface, the application can start processing the document as the parser is reading it </a:t>
            </a:r>
          </a:p>
        </p:txBody>
      </p:sp>
    </p:spTree>
    <p:extLst>
      <p:ext uri="{BB962C8B-B14F-4D97-AF65-F5344CB8AC3E}">
        <p14:creationId xmlns:p14="http://schemas.microsoft.com/office/powerpoint/2010/main" val="21629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SAX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With SAX, it is not possible to navigate through the document as you can with a DOM.</a:t>
            </a:r>
          </a:p>
          <a:p>
            <a:endParaRPr lang="en-US"/>
          </a:p>
          <a:p>
            <a:r>
              <a:rPr lang="en-US"/>
              <a:t>The application must explicitly buffer those events it is interested in. </a:t>
            </a:r>
          </a:p>
        </p:txBody>
      </p:sp>
    </p:spTree>
    <p:extLst>
      <p:ext uri="{BB962C8B-B14F-4D97-AF65-F5344CB8AC3E}">
        <p14:creationId xmlns:p14="http://schemas.microsoft.com/office/powerpoint/2010/main" val="40315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Parser events are similar to user-interface events such as ONCLICK (in a browser) or AWT events (in Java).</a:t>
            </a:r>
          </a:p>
          <a:p>
            <a:endParaRPr lang="en-US"/>
          </a:p>
          <a:p>
            <a:r>
              <a:rPr lang="en-US"/>
              <a:t>Events alert the application that something happened and the application might want to react. </a:t>
            </a:r>
          </a:p>
        </p:txBody>
      </p:sp>
    </p:spTree>
    <p:extLst>
      <p:ext uri="{BB962C8B-B14F-4D97-AF65-F5344CB8AC3E}">
        <p14:creationId xmlns:p14="http://schemas.microsoft.com/office/powerpoint/2010/main" val="18537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API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Element opening tags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Element closing tags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Content of elements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Entities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Parsing errors</a:t>
            </a:r>
          </a:p>
        </p:txBody>
      </p:sp>
    </p:spTree>
    <p:extLst>
      <p:ext uri="{BB962C8B-B14F-4D97-AF65-F5344CB8AC3E}">
        <p14:creationId xmlns:p14="http://schemas.microsoft.com/office/powerpoint/2010/main" val="9500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API</a:t>
            </a:r>
          </a:p>
        </p:txBody>
      </p:sp>
      <p:pic>
        <p:nvPicPr>
          <p:cNvPr id="1065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070100"/>
            <a:ext cx="7935913" cy="3590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64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Example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&lt;?xml version="1.0"?&gt;</a:t>
            </a:r>
          </a:p>
          <a:p>
            <a:pPr>
              <a:buFont typeface="Wingdings" charset="0"/>
              <a:buNone/>
            </a:pPr>
            <a:r>
              <a:rPr lang="en-US"/>
              <a:t>&lt;doc&gt;</a:t>
            </a:r>
          </a:p>
          <a:p>
            <a:pPr>
              <a:buFont typeface="Wingdings" charset="0"/>
              <a:buNone/>
            </a:pPr>
            <a:r>
              <a:rPr lang="en-US"/>
              <a:t>	&lt;para&gt;Hello, world!&lt;/para&gt;</a:t>
            </a:r>
          </a:p>
          <a:p>
            <a:pPr>
              <a:buFont typeface="Wingdings" charset="0"/>
              <a:buNone/>
            </a:pPr>
            <a:r>
              <a:rPr lang="en-US"/>
              <a:t>&lt;/doc&gt;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parsers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word </a:t>
            </a:r>
            <a:r>
              <a:rPr lang="en-US" i="1"/>
              <a:t>parser </a:t>
            </a:r>
            <a:r>
              <a:rPr lang="en-US"/>
              <a:t>comes from compilers </a:t>
            </a:r>
          </a:p>
          <a:p>
            <a:endParaRPr lang="en-US"/>
          </a:p>
          <a:p>
            <a:r>
              <a:rPr lang="en-US"/>
              <a:t>In a compiler, a parser is the module that reads and interprets the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5383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start </a:t>
            </a:r>
            <a:r>
              <a:rPr lang="en-US" sz="2800" dirty="0"/>
              <a:t>document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 element: doc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 element: </a:t>
            </a:r>
            <a:r>
              <a:rPr lang="en-US" sz="2800" dirty="0" err="1"/>
              <a:t>para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characters: Hello, world!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end element: </a:t>
            </a:r>
            <a:r>
              <a:rPr lang="en-US" sz="2800" dirty="0" err="1"/>
              <a:t>para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end element: doc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end document </a:t>
            </a:r>
          </a:p>
        </p:txBody>
      </p:sp>
    </p:spTree>
    <p:extLst>
      <p:ext uri="{BB962C8B-B14F-4D97-AF65-F5344CB8AC3E}">
        <p14:creationId xmlns:p14="http://schemas.microsoft.com/office/powerpoint/2010/main" val="20141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DOM vs. SAX Parsing?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Unlike DOM (Document Object Model), SAX does not store information in an internal tree structure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Because of this, SAX is able to parse huge documents (think gigabytes) without having to allocate large amounts of system resources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Really great if the amount of data you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re looking to process is relatively large (no waste of memory on tree)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processing is built as a pipeline, you don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t have to wait for the data to be converted to an object; you can go to the next process once it clears the preceding callback method</a:t>
            </a:r>
          </a:p>
        </p:txBody>
      </p:sp>
    </p:spTree>
    <p:extLst>
      <p:ext uri="{BB962C8B-B14F-4D97-AF65-F5344CB8AC3E}">
        <p14:creationId xmlns:p14="http://schemas.microsoft.com/office/powerpoint/2010/main" val="8018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vs. SAX Parsing?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Most limitations are the programmer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problem, not the API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  <a:p>
            <a:pPr lvl="1"/>
            <a:r>
              <a:rPr lang="en-US"/>
              <a:t>SAX does not allow random access to the file; it proceeds in a single pass, firing events as it goes</a:t>
            </a:r>
          </a:p>
        </p:txBody>
      </p:sp>
    </p:spTree>
    <p:extLst>
      <p:ext uri="{BB962C8B-B14F-4D97-AF65-F5344CB8AC3E}">
        <p14:creationId xmlns:p14="http://schemas.microsoft.com/office/powerpoint/2010/main" val="18201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Final project thoughts?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http://</a:t>
            </a:r>
            <a:r>
              <a:rPr lang="en-US" dirty="0" err="1"/>
              <a:t>sparkster.hubpages.com</a:t>
            </a:r>
            <a:r>
              <a:rPr lang="en-US" dirty="0"/>
              <a:t>/hub/How-To-Upload-Android-Apps-For-</a:t>
            </a:r>
            <a:r>
              <a:rPr lang="en-US" dirty="0" smtClean="0"/>
              <a:t>Free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support.google.com</a:t>
            </a:r>
            <a:r>
              <a:rPr lang="en-US" dirty="0"/>
              <a:t>/</a:t>
            </a:r>
            <a:r>
              <a:rPr lang="en-US" dirty="0" err="1"/>
              <a:t>googleplay</a:t>
            </a:r>
            <a:r>
              <a:rPr lang="en-US" dirty="0"/>
              <a:t>/android-developer/?hl=</a:t>
            </a:r>
            <a:r>
              <a:rPr lang="en-US" dirty="0" err="1"/>
              <a:t>en&amp;rd</a:t>
            </a:r>
            <a:r>
              <a:rPr lang="en-US" dirty="0"/>
              <a:t>=1#topic=3450769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www.apple.com</a:t>
            </a:r>
            <a:r>
              <a:rPr lang="en-US" dirty="0"/>
              <a:t>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whats</a:t>
            </a:r>
            <a:r>
              <a:rPr lang="en-US" dirty="0"/>
              <a:t>-new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</a:t>
            </a:r>
            <a:r>
              <a:rPr lang="en-US" dirty="0" err="1"/>
              <a:t>support.html</a:t>
            </a: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Final project thoughts?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https://www.android.com/intl/en_id/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www.androidpit.com</a:t>
            </a:r>
            <a:r>
              <a:rPr lang="en-US" dirty="0"/>
              <a:t>/en/android/forum/category/1004010/Android-Developer-Forum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Final project thoughts?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gethuman.com</a:t>
            </a:r>
            <a:r>
              <a:rPr lang="en-US" dirty="0"/>
              <a:t>/phone-number/Google-Play/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dirty="0" smtClean="0"/>
              <a:t>Too Viral to handle???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www.cnn.com</a:t>
            </a:r>
            <a:r>
              <a:rPr lang="en-US" dirty="0"/>
              <a:t>/2014/02/09/tech/flappy-bird-removed-from-app-stores/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Parsers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200400" cy="4530725"/>
          </a:xfrm>
        </p:spPr>
        <p:txBody>
          <a:bodyPr/>
          <a:lstStyle/>
          <a:p>
            <a:endParaRPr lang="en-US" sz="2800"/>
          </a:p>
          <a:p>
            <a:r>
              <a:rPr lang="en-US" sz="2800"/>
              <a:t>In XML, a parser is a software component that sits between the application and the XML files.</a:t>
            </a:r>
          </a:p>
        </p:txBody>
      </p:sp>
      <p:graphicFrame>
        <p:nvGraphicFramePr>
          <p:cNvPr id="7066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1981200"/>
          <a:ext cx="4724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Bitmap Image" r:id="rId3" imgW="4657143" imgH="2638095" progId="Paint.Picture">
                  <p:embed/>
                </p:oleObj>
              </mc:Choice>
              <mc:Fallback>
                <p:oleObj name="Bitmap Image" r:id="rId3" imgW="4657143" imgH="2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4724400" cy="41148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7090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parsers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It reads a text-formatted XML file or stream and converts it to a document to be manipulated by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8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/>
              <a:t>Well-formedness and validity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Well-formed documents respect the syntactic rules. </a:t>
            </a:r>
          </a:p>
          <a:p>
            <a:endParaRPr lang="en-US"/>
          </a:p>
          <a:p>
            <a:r>
              <a:rPr lang="en-US"/>
              <a:t>Valid documents not only respect the syntactic rules but also conform to a structure as described in a DTD. </a:t>
            </a:r>
          </a:p>
        </p:txBody>
      </p:sp>
    </p:spTree>
    <p:extLst>
      <p:ext uri="{BB962C8B-B14F-4D97-AF65-F5344CB8AC3E}">
        <p14:creationId xmlns:p14="http://schemas.microsoft.com/office/powerpoint/2010/main" val="11764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r>
              <a:rPr lang="en-US" sz="4000" dirty="0"/>
              <a:t>Validating vs. Non-validating parsers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Both parsers enforce syntactic rules </a:t>
            </a:r>
          </a:p>
          <a:p>
            <a:endParaRPr lang="en-US" dirty="0"/>
          </a:p>
          <a:p>
            <a:r>
              <a:rPr lang="en-US" dirty="0"/>
              <a:t>only validating parsers know how to validate documents against their DTDs </a:t>
            </a:r>
          </a:p>
        </p:txBody>
      </p:sp>
    </p:spTree>
    <p:extLst>
      <p:ext uri="{BB962C8B-B14F-4D97-AF65-F5344CB8AC3E}">
        <p14:creationId xmlns:p14="http://schemas.microsoft.com/office/powerpoint/2010/main" val="42519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DOM?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Document Object Model (DOM) is an application programming interface (API) for HTML and XML documents.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It defines the logical structure of documents and the way a document is accessed and manipulated </a:t>
            </a:r>
          </a:p>
        </p:txBody>
      </p:sp>
    </p:spTree>
    <p:extLst>
      <p:ext uri="{BB962C8B-B14F-4D97-AF65-F5344CB8AC3E}">
        <p14:creationId xmlns:p14="http://schemas.microsoft.com/office/powerpoint/2010/main" val="38134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DOM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Programmers can build documents, navigate their structure, and add, modify, or delete elements and content. </a:t>
            </a:r>
            <a:endParaRPr lang="en-US" sz="2800">
              <a:sym typeface="Wingdings" charset="0"/>
            </a:endParaRPr>
          </a:p>
          <a:p>
            <a:endParaRPr lang="en-US" sz="2800"/>
          </a:p>
          <a:p>
            <a:r>
              <a:rPr lang="en-US" sz="2800"/>
              <a:t>Provides a standard programming interface that can be used in a wide variety of environments and applications.</a:t>
            </a:r>
          </a:p>
          <a:p>
            <a:endParaRPr lang="en-US" sz="2800"/>
          </a:p>
          <a:p>
            <a:r>
              <a:rPr lang="en-US" sz="2800"/>
              <a:t>structural isomorphism.</a:t>
            </a:r>
          </a:p>
        </p:txBody>
      </p:sp>
    </p:spTree>
    <p:extLst>
      <p:ext uri="{BB962C8B-B14F-4D97-AF65-F5344CB8AC3E}">
        <p14:creationId xmlns:p14="http://schemas.microsoft.com/office/powerpoint/2010/main" val="16640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1207</Words>
  <Application>Microsoft Macintosh PowerPoint</Application>
  <PresentationFormat>On-screen Show (4:3)</PresentationFormat>
  <Paragraphs>222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Times New Roman</vt:lpstr>
      <vt:lpstr>Wingdings</vt:lpstr>
      <vt:lpstr>Arial</vt:lpstr>
      <vt:lpstr>3_Default Design</vt:lpstr>
      <vt:lpstr>Bitmap Image</vt:lpstr>
      <vt:lpstr>Android Development</vt:lpstr>
      <vt:lpstr>Introduction to XML</vt:lpstr>
      <vt:lpstr>Introduction to parsers</vt:lpstr>
      <vt:lpstr>Introduction to Parsers</vt:lpstr>
      <vt:lpstr>Introduction to parsers</vt:lpstr>
      <vt:lpstr>Well-formedness and validity</vt:lpstr>
      <vt:lpstr>Validating vs. Non-validating parsers</vt:lpstr>
      <vt:lpstr>What is DOM?</vt:lpstr>
      <vt:lpstr>Properties of DOM</vt:lpstr>
      <vt:lpstr>DOM Identifies</vt:lpstr>
      <vt:lpstr>DOM into work</vt:lpstr>
      <vt:lpstr>DOM into work</vt:lpstr>
      <vt:lpstr>Quick XML Review</vt:lpstr>
      <vt:lpstr>Quick XML Review</vt:lpstr>
      <vt:lpstr>Quick XML Review</vt:lpstr>
      <vt:lpstr>Quick XML Review</vt:lpstr>
      <vt:lpstr>Quick XML Review</vt:lpstr>
      <vt:lpstr>Catlog.xml</vt:lpstr>
      <vt:lpstr>What is XML Parser?</vt:lpstr>
      <vt:lpstr>XML Parsing</vt:lpstr>
      <vt:lpstr>What is SAX (revisited)?</vt:lpstr>
      <vt:lpstr>SAX History</vt:lpstr>
      <vt:lpstr>Why SAX?</vt:lpstr>
      <vt:lpstr>Why SAX?</vt:lpstr>
      <vt:lpstr>Limitations of SAX</vt:lpstr>
      <vt:lpstr>SAX API</vt:lpstr>
      <vt:lpstr>SAX API</vt:lpstr>
      <vt:lpstr>SAX API</vt:lpstr>
      <vt:lpstr>SAX Example</vt:lpstr>
      <vt:lpstr>SAX example</vt:lpstr>
      <vt:lpstr>DOM vs. SAX Parsing?</vt:lpstr>
      <vt:lpstr>DOM vs. SAX Parsing?</vt:lpstr>
      <vt:lpstr>Final project thoughts?</vt:lpstr>
      <vt:lpstr>Final project thoughts?</vt:lpstr>
      <vt:lpstr>Final project thoughts?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1006</cp:revision>
  <dcterms:created xsi:type="dcterms:W3CDTF">2012-02-20T16:09:52Z</dcterms:created>
  <dcterms:modified xsi:type="dcterms:W3CDTF">2017-02-15T04:45:47Z</dcterms:modified>
</cp:coreProperties>
</file>