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256" r:id="rId3"/>
    <p:sldId id="283" r:id="rId4"/>
    <p:sldId id="284" r:id="rId5"/>
    <p:sldId id="285" r:id="rId6"/>
    <p:sldId id="286" r:id="rId7"/>
    <p:sldId id="262" r:id="rId8"/>
    <p:sldId id="258" r:id="rId9"/>
    <p:sldId id="263" r:id="rId10"/>
    <p:sldId id="264" r:id="rId11"/>
    <p:sldId id="265" r:id="rId12"/>
    <p:sldId id="266" r:id="rId13"/>
    <p:sldId id="267" r:id="rId14"/>
    <p:sldId id="268" r:id="rId15"/>
    <p:sldId id="259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7" r:id="rId30"/>
    <p:sldId id="260" r:id="rId31"/>
    <p:sldId id="26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/>
    <p:restoredTop sz="94635"/>
  </p:normalViewPr>
  <p:slideViewPr>
    <p:cSldViewPr snapToGrid="0" snapToObjects="1">
      <p:cViewPr varScale="1">
        <p:scale>
          <a:sx n="131" d="100"/>
          <a:sy n="131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B3231-44BF-A347-A31B-CC08569B9E99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7DCF-5CB8-0040-BF6E-E53B4167F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3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D304C0-E073-4B5F-BE9B-353147875076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526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76ED-DB2A-A64A-A923-80008C0C76A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38D7-665C-B449-A0C2-A6EFF65F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5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76ED-DB2A-A64A-A923-80008C0C76A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38D7-665C-B449-A0C2-A6EFF65F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4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76ED-DB2A-A64A-A923-80008C0C76A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38D7-665C-B449-A0C2-A6EFF65F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76ED-DB2A-A64A-A923-80008C0C76A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38D7-665C-B449-A0C2-A6EFF65F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5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76ED-DB2A-A64A-A923-80008C0C76A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38D7-665C-B449-A0C2-A6EFF65F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76ED-DB2A-A64A-A923-80008C0C76A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38D7-665C-B449-A0C2-A6EFF65F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76ED-DB2A-A64A-A923-80008C0C76A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38D7-665C-B449-A0C2-A6EFF65F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6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76ED-DB2A-A64A-A923-80008C0C76A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38D7-665C-B449-A0C2-A6EFF65F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8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76ED-DB2A-A64A-A923-80008C0C76A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38D7-665C-B449-A0C2-A6EFF65F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3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76ED-DB2A-A64A-A923-80008C0C76A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38D7-665C-B449-A0C2-A6EFF65F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1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76ED-DB2A-A64A-A923-80008C0C76A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38D7-665C-B449-A0C2-A6EFF65F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4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B76ED-DB2A-A64A-A923-80008C0C76A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038D7-665C-B449-A0C2-A6EFF65F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0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reference/android/view/Gravity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reference/android/view/Gravity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624" y="0"/>
            <a:ext cx="89535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871" y="1570131"/>
            <a:ext cx="3823447" cy="971363"/>
          </a:xfrm>
        </p:spPr>
        <p:txBody>
          <a:bodyPr/>
          <a:lstStyle/>
          <a:p>
            <a:r>
              <a:rPr lang="en-US" dirty="0" smtClean="0"/>
              <a:t>Relative </a:t>
            </a:r>
            <a:r>
              <a:rPr lang="en-US" smtClean="0"/>
              <a:t>vs.  </a:t>
            </a:r>
            <a:r>
              <a:rPr lang="en-US" dirty="0" smtClean="0"/>
              <a:t>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column, many rows</a:t>
            </a:r>
          </a:p>
          <a:p>
            <a:endParaRPr lang="en-US" dirty="0"/>
          </a:p>
          <a:p>
            <a:r>
              <a:rPr lang="en-US" dirty="0" smtClean="0"/>
              <a:t>Items stacked on top of each other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867400" y="3581400"/>
            <a:ext cx="38985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#</a:t>
            </a:r>
          </a:p>
          <a:p>
            <a:r>
              <a:rPr lang="en-US" sz="3200" dirty="0"/>
              <a:t>#</a:t>
            </a:r>
          </a:p>
          <a:p>
            <a:r>
              <a:rPr lang="en-US" sz="3200" dirty="0"/>
              <a:t>#</a:t>
            </a:r>
          </a:p>
          <a:p>
            <a:r>
              <a:rPr lang="en-US" sz="3200" dirty="0"/>
              <a:t>#</a:t>
            </a:r>
          </a:p>
          <a:p>
            <a:r>
              <a:rPr lang="en-US" sz="3200" dirty="0"/>
              <a:t>#</a:t>
            </a:r>
          </a:p>
          <a:p>
            <a:r>
              <a:rPr lang="en-US" sz="32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78347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Gravity for Linear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Gravity in Android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gravity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layout_gravity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77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android:gravity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Positions the contents of the view (what is </a:t>
            </a:r>
            <a:r>
              <a:rPr lang="en-US" b="1" dirty="0" smtClean="0">
                <a:solidFill>
                  <a:srgbClr val="FF0000"/>
                </a:solidFill>
              </a:rPr>
              <a:t>inside</a:t>
            </a:r>
            <a:r>
              <a:rPr lang="en-US" dirty="0" smtClean="0"/>
              <a:t> the view, i.e., its contents)</a:t>
            </a:r>
          </a:p>
          <a:p>
            <a:r>
              <a:rPr lang="en-US" dirty="0" smtClean="0"/>
              <a:t>Has several </a:t>
            </a:r>
            <a:r>
              <a:rPr lang="en-US" dirty="0" smtClean="0">
                <a:hlinkClick r:id="rId2"/>
              </a:rPr>
              <a:t>values</a:t>
            </a:r>
            <a:r>
              <a:rPr lang="en-US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op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b</a:t>
            </a:r>
            <a:r>
              <a:rPr lang="en-US" dirty="0" smtClean="0"/>
              <a:t>ottom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l</a:t>
            </a:r>
            <a:r>
              <a:rPr lang="en-US" dirty="0" smtClean="0"/>
              <a:t>eft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right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center (horizontal and vertical)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center_vertical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center_horizontal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26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android:gravity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bit masking to combine multiple values</a:t>
            </a:r>
          </a:p>
          <a:p>
            <a:pPr marL="0" indent="0">
              <a:buNone/>
            </a:pPr>
            <a:endParaRPr lang="en-US" dirty="0" smtClean="0">
              <a:solidFill>
                <a:srgbClr val="7F007F"/>
              </a:solidFill>
              <a:highlight>
                <a:srgbClr val="E8F2FE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7F007F"/>
                </a:solidFill>
                <a:highlight>
                  <a:srgbClr val="E8F2FE"/>
                </a:highlight>
                <a:latin typeface="Consolas"/>
              </a:rPr>
              <a:t>android:gravity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en-US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</a:t>
            </a:r>
            <a:r>
              <a:rPr lang="en-US" sz="2000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center_horizontal|bottom</a:t>
            </a:r>
            <a:r>
              <a:rPr lang="en-US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“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solidFill>
                  <a:srgbClr val="7F007F"/>
                </a:solidFill>
                <a:highlight>
                  <a:srgbClr val="E8F2FE"/>
                </a:highlight>
                <a:latin typeface="Consolas"/>
              </a:rPr>
              <a:t>android:gravity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en-US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“</a:t>
            </a:r>
            <a:r>
              <a:rPr lang="en-US" sz="2000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top|bottom</a:t>
            </a:r>
            <a:r>
              <a:rPr lang="en-US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solidFill>
                  <a:srgbClr val="7F007F"/>
                </a:solidFill>
                <a:highlight>
                  <a:srgbClr val="E8F2FE"/>
                </a:highlight>
                <a:latin typeface="Consolas"/>
              </a:rPr>
              <a:t>android:gravity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en-US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“</a:t>
            </a:r>
            <a:r>
              <a:rPr lang="en-US" sz="2000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top|right</a:t>
            </a:r>
            <a:r>
              <a:rPr lang="en-US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”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49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android:layout_gravity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Positions the view with respect to its parent (in its available space)</a:t>
            </a:r>
          </a:p>
          <a:p>
            <a:endParaRPr lang="en-US" dirty="0"/>
          </a:p>
          <a:p>
            <a:r>
              <a:rPr lang="en-US" dirty="0" smtClean="0"/>
              <a:t>Supports same </a:t>
            </a:r>
            <a:r>
              <a:rPr lang="en-US" dirty="0" smtClean="0">
                <a:hlinkClick r:id="rId2"/>
              </a:rPr>
              <a:t>values</a:t>
            </a:r>
            <a:r>
              <a:rPr lang="en-US" dirty="0" smtClean="0"/>
              <a:t> as </a:t>
            </a:r>
            <a:r>
              <a:rPr lang="en-US" dirty="0" err="1" smtClean="0"/>
              <a:t>android:gravity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440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en-US"/>
              <a:t>LinearLayout attributes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647609" y="1404258"/>
            <a:ext cx="8153400" cy="4495800"/>
          </a:xfrm>
        </p:spPr>
        <p:txBody>
          <a:bodyPr/>
          <a:lstStyle/>
          <a:p>
            <a:r>
              <a:rPr lang="en-US" altLang="en-US" dirty="0" smtClean="0"/>
              <a:t>Set in opening tag either to vertical or horizontal orientation</a:t>
            </a:r>
          </a:p>
          <a:p>
            <a:pPr marL="0" indent="0">
              <a:buNone/>
            </a:pPr>
            <a:r>
              <a:rPr lang="en-US" altLang="en-US" dirty="0" smtClean="0"/>
              <a:t>Example: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b="1" u="sng" dirty="0" err="1" smtClean="0"/>
              <a:t>android:orientation</a:t>
            </a:r>
            <a:r>
              <a:rPr lang="en-US" altLang="en-US" b="1" u="sng" dirty="0"/>
              <a:t>=“vertical”</a:t>
            </a:r>
          </a:p>
          <a:p>
            <a:endParaRPr lang="en-US" altLang="en-US" dirty="0"/>
          </a:p>
          <a:p>
            <a:pPr>
              <a:buFont typeface="Wingdings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9414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26" y="39189"/>
            <a:ext cx="10515600" cy="783771"/>
          </a:xfrm>
        </p:spPr>
        <p:txBody>
          <a:bodyPr/>
          <a:lstStyle/>
          <a:p>
            <a:r>
              <a:rPr lang="en-US" dirty="0" smtClean="0"/>
              <a:t>What does this render?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103" y="914400"/>
            <a:ext cx="9749246" cy="68188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300" dirty="0" err="1" smtClean="0">
                <a:solidFill>
                  <a:srgbClr val="3F7F7F"/>
                </a:solidFill>
                <a:latin typeface="Consolas"/>
              </a:rPr>
              <a:t>LinearLayout</a:t>
            </a:r>
            <a:r>
              <a:rPr lang="en-US" sz="13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en-US" sz="1300" dirty="0" err="1" smtClean="0">
                <a:solidFill>
                  <a:srgbClr val="7F007F"/>
                </a:solidFill>
                <a:latin typeface="Consolas"/>
              </a:rPr>
              <a:t>xmlns:android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300" i="1" dirty="0" smtClean="0">
                <a:solidFill>
                  <a:srgbClr val="2A00FF"/>
                </a:solidFill>
                <a:latin typeface="Consolas"/>
              </a:rPr>
              <a:t>"http://</a:t>
            </a:r>
            <a:r>
              <a:rPr lang="en-US" sz="1300" i="1" dirty="0" err="1" smtClean="0">
                <a:solidFill>
                  <a:srgbClr val="2A00FF"/>
                </a:solidFill>
                <a:latin typeface="Consolas"/>
              </a:rPr>
              <a:t>schemas.android.com</a:t>
            </a:r>
            <a:r>
              <a:rPr lang="en-US" sz="1300" i="1" dirty="0" smtClean="0">
                <a:solidFill>
                  <a:srgbClr val="2A00FF"/>
                </a:solidFill>
                <a:latin typeface="Consolas"/>
              </a:rPr>
              <a:t>/</a:t>
            </a:r>
            <a:r>
              <a:rPr lang="en-US" sz="1300" i="1" dirty="0" err="1" smtClean="0">
                <a:solidFill>
                  <a:srgbClr val="2A00FF"/>
                </a:solidFill>
                <a:latin typeface="Consolas"/>
              </a:rPr>
              <a:t>apk</a:t>
            </a:r>
            <a:r>
              <a:rPr lang="en-US" sz="1300" i="1" dirty="0" smtClean="0">
                <a:solidFill>
                  <a:srgbClr val="2A00FF"/>
                </a:solidFill>
                <a:latin typeface="Consolas"/>
              </a:rPr>
              <a:t>/res/android"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</a:rPr>
              <a:t>    </a:t>
            </a:r>
            <a:r>
              <a:rPr lang="en-US" sz="1300" dirty="0" err="1" smtClean="0">
                <a:solidFill>
                  <a:srgbClr val="7F007F"/>
                </a:solidFill>
                <a:latin typeface="Consolas"/>
              </a:rPr>
              <a:t>android:orientation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300" i="1" dirty="0" smtClean="0">
                <a:solidFill>
                  <a:srgbClr val="2A00FF"/>
                </a:solidFill>
                <a:latin typeface="Consolas"/>
              </a:rPr>
              <a:t>"vertical"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</a:rPr>
              <a:t>    </a:t>
            </a:r>
            <a:r>
              <a:rPr lang="en-US" sz="1300" dirty="0" err="1" smtClean="0">
                <a:solidFill>
                  <a:srgbClr val="7F007F"/>
                </a:solidFill>
                <a:latin typeface="Consolas"/>
              </a:rPr>
              <a:t>android:layout_width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300" i="1" dirty="0" smtClean="0">
                <a:solidFill>
                  <a:srgbClr val="2A00FF"/>
                </a:solidFill>
                <a:latin typeface="Consolas"/>
              </a:rPr>
              <a:t>“</a:t>
            </a:r>
            <a:r>
              <a:rPr lang="en-US" sz="1300" i="1" dirty="0" err="1" smtClean="0">
                <a:solidFill>
                  <a:srgbClr val="2A00FF"/>
                </a:solidFill>
                <a:latin typeface="Consolas"/>
              </a:rPr>
              <a:t>match_parent</a:t>
            </a:r>
            <a:r>
              <a:rPr lang="en-US" sz="1300" i="1" dirty="0" smtClean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</a:rPr>
              <a:t>    </a:t>
            </a:r>
            <a:r>
              <a:rPr lang="en-US" sz="1300" dirty="0" err="1" smtClean="0">
                <a:solidFill>
                  <a:srgbClr val="7F007F"/>
                </a:solidFill>
                <a:latin typeface="Consolas"/>
              </a:rPr>
              <a:t>android:layout_height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3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300" i="1" dirty="0" err="1" smtClean="0">
                <a:solidFill>
                  <a:srgbClr val="2A00FF"/>
                </a:solidFill>
                <a:latin typeface="Consolas"/>
              </a:rPr>
              <a:t>match_parent</a:t>
            </a:r>
            <a:r>
              <a:rPr lang="en-US" sz="1300" i="1" dirty="0" smtClean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3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8080"/>
                </a:solidFill>
                <a:latin typeface="Consolas"/>
              </a:rPr>
              <a:t>    &lt;</a:t>
            </a:r>
            <a:r>
              <a:rPr lang="en-US" sz="1300" dirty="0" err="1" smtClean="0">
                <a:solidFill>
                  <a:srgbClr val="3F7F7F"/>
                </a:solidFill>
                <a:latin typeface="Consolas"/>
              </a:rPr>
              <a:t>LinearLayout</a:t>
            </a:r>
            <a:endParaRPr lang="en-US" sz="1300" dirty="0" smtClean="0">
              <a:solidFill>
                <a:srgbClr val="3F7F7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 smtClean="0">
                <a:latin typeface="Consolas"/>
              </a:rPr>
              <a:t>    </a:t>
            </a:r>
            <a:r>
              <a:rPr lang="en-US" sz="1300" dirty="0" err="1" smtClean="0">
                <a:solidFill>
                  <a:srgbClr val="7F007F"/>
                </a:solidFill>
                <a:latin typeface="Consolas"/>
              </a:rPr>
              <a:t>android:orientation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300" i="1" dirty="0" smtClean="0">
                <a:solidFill>
                  <a:srgbClr val="2A00FF"/>
                </a:solidFill>
                <a:latin typeface="Consolas"/>
              </a:rPr>
              <a:t>"horizontal"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</a:rPr>
              <a:t>    </a:t>
            </a:r>
            <a:r>
              <a:rPr lang="en-US" sz="1300" dirty="0" err="1" smtClean="0">
                <a:solidFill>
                  <a:srgbClr val="7F007F"/>
                </a:solidFill>
                <a:latin typeface="Consolas"/>
              </a:rPr>
              <a:t>android:layout_width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3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300" i="1" dirty="0" err="1" smtClean="0">
                <a:solidFill>
                  <a:srgbClr val="2A00FF"/>
                </a:solidFill>
                <a:latin typeface="Consolas"/>
              </a:rPr>
              <a:t>wrap_content</a:t>
            </a:r>
            <a:r>
              <a:rPr lang="en-US" sz="1300" i="1" dirty="0" smtClean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</a:rPr>
              <a:t>    </a:t>
            </a:r>
            <a:r>
              <a:rPr lang="en-US" sz="1300" dirty="0" err="1" smtClean="0">
                <a:solidFill>
                  <a:srgbClr val="7F007F"/>
                </a:solidFill>
                <a:latin typeface="Consolas"/>
              </a:rPr>
              <a:t>android:layout_height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3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300" i="1" dirty="0" err="1" smtClean="0">
                <a:solidFill>
                  <a:srgbClr val="2A00FF"/>
                </a:solidFill>
                <a:latin typeface="Consolas"/>
              </a:rPr>
              <a:t>wrap_content</a:t>
            </a:r>
            <a:r>
              <a:rPr lang="en-US" sz="1300" i="1" dirty="0" smtClean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</a:rPr>
              <a:t>    </a:t>
            </a:r>
            <a:r>
              <a:rPr lang="en-US" sz="1300" dirty="0" err="1" smtClean="0">
                <a:solidFill>
                  <a:srgbClr val="7F007F"/>
                </a:solidFill>
                <a:latin typeface="Consolas"/>
              </a:rPr>
              <a:t>android:gravity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300" i="1" dirty="0" smtClean="0">
                <a:solidFill>
                  <a:srgbClr val="2A00FF"/>
                </a:solidFill>
                <a:latin typeface="Consolas"/>
              </a:rPr>
              <a:t>"center" </a:t>
            </a:r>
            <a:r>
              <a:rPr lang="en-US" sz="13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3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300" dirty="0" err="1" smtClean="0">
                <a:solidFill>
                  <a:srgbClr val="3F7F7F"/>
                </a:solidFill>
                <a:latin typeface="Consolas"/>
              </a:rPr>
              <a:t>TextView</a:t>
            </a:r>
            <a:r>
              <a:rPr lang="en-US" sz="1300" dirty="0" smtClean="0">
                <a:solidFill>
                  <a:srgbClr val="3F7F7F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</a:rPr>
              <a:t>    </a:t>
            </a:r>
            <a:r>
              <a:rPr lang="en-US" sz="1300" dirty="0" err="1" smtClean="0">
                <a:solidFill>
                  <a:srgbClr val="7F007F"/>
                </a:solidFill>
                <a:latin typeface="Consolas"/>
              </a:rPr>
              <a:t>android:layout_width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3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300" i="1" dirty="0" err="1" smtClean="0">
                <a:solidFill>
                  <a:srgbClr val="2A00FF"/>
                </a:solidFill>
                <a:latin typeface="Consolas"/>
              </a:rPr>
              <a:t>wrap_content</a:t>
            </a:r>
            <a:r>
              <a:rPr lang="en-US" sz="1300" i="1" dirty="0" smtClean="0">
                <a:solidFill>
                  <a:srgbClr val="2A00FF"/>
                </a:solidFill>
                <a:latin typeface="Consolas"/>
              </a:rPr>
              <a:t>" 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</a:rPr>
              <a:t>   </a:t>
            </a:r>
            <a:r>
              <a:rPr lang="en-US" sz="1300" dirty="0" err="1" smtClean="0">
                <a:solidFill>
                  <a:srgbClr val="7F007F"/>
                </a:solidFill>
                <a:latin typeface="Consolas"/>
              </a:rPr>
              <a:t>android:layout_height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3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300" i="1" dirty="0" err="1" smtClean="0">
                <a:solidFill>
                  <a:srgbClr val="2A00FF"/>
                </a:solidFill>
                <a:latin typeface="Consolas"/>
              </a:rPr>
              <a:t>wrap_content</a:t>
            </a:r>
            <a:r>
              <a:rPr lang="en-US" sz="1300" i="1" dirty="0" smtClean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</a:rPr>
              <a:t>    </a:t>
            </a:r>
            <a:r>
              <a:rPr lang="en-US" sz="1300" dirty="0" err="1" smtClean="0">
                <a:solidFill>
                  <a:srgbClr val="7F007F"/>
                </a:solidFill>
                <a:latin typeface="Consolas"/>
              </a:rPr>
              <a:t>android:text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300" i="1" dirty="0" smtClean="0">
                <a:solidFill>
                  <a:srgbClr val="2A00FF"/>
                </a:solidFill>
                <a:latin typeface="Consolas"/>
              </a:rPr>
              <a:t>"@string/hello" </a:t>
            </a:r>
            <a:r>
              <a:rPr lang="en-US" sz="1300" i="1" dirty="0" smtClean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3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300" dirty="0" err="1" smtClean="0">
                <a:solidFill>
                  <a:srgbClr val="3F7F7F"/>
                </a:solidFill>
                <a:latin typeface="Consolas"/>
              </a:rPr>
              <a:t>ImageView</a:t>
            </a:r>
            <a:endParaRPr lang="en-US" sz="1300" dirty="0" smtClean="0">
              <a:solidFill>
                <a:srgbClr val="3F7F7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 smtClean="0">
                <a:latin typeface="Consolas"/>
              </a:rPr>
              <a:t>    </a:t>
            </a:r>
            <a:r>
              <a:rPr lang="en-US" sz="1300" dirty="0" err="1" smtClean="0">
                <a:solidFill>
                  <a:srgbClr val="7F007F"/>
                </a:solidFill>
                <a:latin typeface="Consolas"/>
              </a:rPr>
              <a:t>android:layout_width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3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300" i="1" dirty="0" err="1" smtClean="0">
                <a:solidFill>
                  <a:srgbClr val="2A00FF"/>
                </a:solidFill>
                <a:latin typeface="Consolas"/>
              </a:rPr>
              <a:t>wrap_content</a:t>
            </a:r>
            <a:r>
              <a:rPr lang="en-US" sz="1300" i="1" dirty="0" smtClean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</a:rPr>
              <a:t>    </a:t>
            </a:r>
            <a:r>
              <a:rPr lang="en-US" sz="1300" dirty="0" err="1" smtClean="0">
                <a:solidFill>
                  <a:srgbClr val="7F007F"/>
                </a:solidFill>
                <a:latin typeface="Consolas"/>
              </a:rPr>
              <a:t>android:layout_height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3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300" i="1" dirty="0" err="1" smtClean="0">
                <a:solidFill>
                  <a:srgbClr val="2A00FF"/>
                </a:solidFill>
                <a:latin typeface="Consolas"/>
              </a:rPr>
              <a:t>wrap_content</a:t>
            </a:r>
            <a:r>
              <a:rPr lang="en-US" sz="1300" i="1" dirty="0" smtClean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</a:rPr>
              <a:t>    </a:t>
            </a:r>
            <a:r>
              <a:rPr lang="en-US" sz="1300" dirty="0" err="1" smtClean="0">
                <a:solidFill>
                  <a:srgbClr val="7F007F"/>
                </a:solidFill>
                <a:latin typeface="Consolas"/>
              </a:rPr>
              <a:t>android:src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300" i="1" dirty="0" smtClean="0">
                <a:solidFill>
                  <a:srgbClr val="2A00FF"/>
                </a:solidFill>
                <a:latin typeface="Consolas"/>
              </a:rPr>
              <a:t>"@</a:t>
            </a:r>
            <a:r>
              <a:rPr lang="en-US" sz="1300" i="1" dirty="0" err="1" smtClean="0">
                <a:solidFill>
                  <a:srgbClr val="2A00FF"/>
                </a:solidFill>
                <a:latin typeface="Consolas"/>
              </a:rPr>
              <a:t>drawable</a:t>
            </a:r>
            <a:r>
              <a:rPr lang="en-US" sz="1300" i="1" dirty="0" smtClean="0">
                <a:solidFill>
                  <a:srgbClr val="2A00FF"/>
                </a:solidFill>
                <a:latin typeface="Consolas"/>
              </a:rPr>
              <a:t>/icon" </a:t>
            </a:r>
            <a:r>
              <a:rPr lang="en-US" sz="1300" i="1" dirty="0" smtClean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3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300" dirty="0" err="1" smtClean="0">
                <a:solidFill>
                  <a:srgbClr val="3F7F7F"/>
                </a:solidFill>
                <a:latin typeface="Consolas"/>
              </a:rPr>
              <a:t>LinearLayout</a:t>
            </a:r>
            <a:r>
              <a:rPr lang="en-US" sz="13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300" dirty="0" err="1" smtClean="0">
                <a:solidFill>
                  <a:srgbClr val="3F7F7F"/>
                </a:solidFill>
                <a:latin typeface="Consolas"/>
              </a:rPr>
              <a:t>LinearLayout</a:t>
            </a:r>
            <a:r>
              <a:rPr lang="en-US" sz="130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en-US" sz="1300" dirty="0" smtClean="0"/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6018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render?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503" y="1469572"/>
            <a:ext cx="8229600" cy="4876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/>
              </a:rPr>
              <a:t>&lt;?</a:t>
            </a:r>
            <a:r>
              <a:rPr lang="en-US" dirty="0">
                <a:solidFill>
                  <a:srgbClr val="3F7F7F"/>
                </a:solidFill>
                <a:latin typeface="Consolas"/>
              </a:rPr>
              <a:t>xml </a:t>
            </a:r>
            <a:r>
              <a:rPr lang="en-US" dirty="0">
                <a:solidFill>
                  <a:srgbClr val="7F007F"/>
                </a:solidFill>
                <a:latin typeface="Consolas"/>
              </a:rPr>
              <a:t>version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"1.0" </a:t>
            </a:r>
            <a:r>
              <a:rPr lang="en-US" i="1" dirty="0">
                <a:solidFill>
                  <a:srgbClr val="7F007F"/>
                </a:solidFill>
                <a:latin typeface="Consolas"/>
              </a:rPr>
              <a:t>encoding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"utf-8"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?&gt;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/>
              </a:rPr>
              <a:t>LinearLayout</a:t>
            </a:r>
            <a:r>
              <a:rPr lang="en-US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xmlns:android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"http://schemas.android.com/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apk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/res/android"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android:orientation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"vertical"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android:layout_width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“</a:t>
            </a:r>
            <a:r>
              <a:rPr lang="en-US" i="1" dirty="0" err="1" smtClean="0">
                <a:solidFill>
                  <a:srgbClr val="2A00FF"/>
                </a:solidFill>
                <a:latin typeface="Consolas"/>
              </a:rPr>
              <a:t>match_parent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android:layout_height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match</a:t>
            </a:r>
            <a:r>
              <a:rPr lang="en-US" i="1" dirty="0" err="1" smtClean="0">
                <a:solidFill>
                  <a:srgbClr val="2A00FF"/>
                </a:solidFill>
                <a:latin typeface="Consolas"/>
              </a:rPr>
              <a:t>_parent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endParaRPr lang="en-US" i="1" dirty="0">
              <a:solidFill>
                <a:srgbClr val="00808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/>
              </a:rPr>
              <a:t>LinearLayout</a:t>
            </a:r>
            <a:endParaRPr lang="en-US" dirty="0">
              <a:solidFill>
                <a:srgbClr val="3F7F7F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android:orientation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"horizontal"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android:layout_width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wrap_content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android:layout_height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wrap_content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android:gravity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"center" </a:t>
            </a:r>
            <a:r>
              <a:rPr lang="en-US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endParaRPr lang="en-US" i="1" dirty="0">
              <a:solidFill>
                <a:srgbClr val="00808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/>
              </a:rPr>
              <a:t>TextView</a:t>
            </a:r>
            <a:r>
              <a:rPr lang="en-US" dirty="0">
                <a:solidFill>
                  <a:srgbClr val="3F7F7F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android:layout_width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wrap_content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 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android:layout_height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wrap_content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"@string/hello" </a:t>
            </a:r>
            <a:r>
              <a:rPr lang="en-US" i="1" dirty="0" smtClean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marL="0" indent="0">
              <a:buNone/>
            </a:pPr>
            <a:endParaRPr lang="en-US" i="1" dirty="0">
              <a:solidFill>
                <a:srgbClr val="00808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/>
              </a:rPr>
              <a:t>ImageView</a:t>
            </a:r>
            <a:endParaRPr lang="en-US" dirty="0">
              <a:solidFill>
                <a:srgbClr val="3F7F7F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android:layout_width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wrap_content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android:layout_height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wrap_content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android:src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"@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drawable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/icon" 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/>
              </a:rPr>
              <a:t>LinearLayout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/>
              </a:rPr>
              <a:t>LinearLayout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&gt;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951" y="2218894"/>
            <a:ext cx="21145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04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isn’t the content centered?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/>
              </a:rPr>
              <a:t>&lt;?</a:t>
            </a:r>
            <a:r>
              <a:rPr lang="en-US" dirty="0">
                <a:solidFill>
                  <a:srgbClr val="3F7F7F"/>
                </a:solidFill>
                <a:latin typeface="Consolas"/>
              </a:rPr>
              <a:t>xml </a:t>
            </a:r>
            <a:r>
              <a:rPr lang="en-US" dirty="0">
                <a:solidFill>
                  <a:srgbClr val="7F007F"/>
                </a:solidFill>
                <a:latin typeface="Consolas"/>
              </a:rPr>
              <a:t>version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"1.0" </a:t>
            </a:r>
            <a:r>
              <a:rPr lang="en-US" i="1" dirty="0">
                <a:solidFill>
                  <a:srgbClr val="7F007F"/>
                </a:solidFill>
                <a:latin typeface="Consolas"/>
              </a:rPr>
              <a:t>encoding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"utf-8"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?&gt;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/>
              </a:rPr>
              <a:t>LinearLayout</a:t>
            </a:r>
            <a:r>
              <a:rPr lang="en-US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xmlns:android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"http://schemas.android.com/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apk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/res/android"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android:orientation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"vertical"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android:layout_width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“</a:t>
            </a:r>
            <a:r>
              <a:rPr lang="en-US" i="1" dirty="0" err="1" smtClean="0">
                <a:solidFill>
                  <a:srgbClr val="2A00FF"/>
                </a:solidFill>
                <a:latin typeface="Consolas"/>
              </a:rPr>
              <a:t>match_parent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android:layout_height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match</a:t>
            </a:r>
            <a:r>
              <a:rPr lang="en-US" i="1" dirty="0" err="1" smtClean="0">
                <a:solidFill>
                  <a:srgbClr val="2A00FF"/>
                </a:solidFill>
                <a:latin typeface="Consolas"/>
              </a:rPr>
              <a:t>_parent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endParaRPr lang="en-US" i="1" dirty="0">
              <a:solidFill>
                <a:srgbClr val="00808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/>
              </a:rPr>
              <a:t>LinearLayout</a:t>
            </a:r>
            <a:endParaRPr lang="en-US" dirty="0">
              <a:solidFill>
                <a:srgbClr val="3F7F7F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android:orientation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"horizontal"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android:layout_width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wrap_content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android:layout_height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wrap_content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nsolas"/>
              </a:rPr>
              <a:t>android:gravity</a:t>
            </a:r>
            <a:r>
              <a:rPr lang="en-US" dirty="0">
                <a:solidFill>
                  <a:srgbClr val="00B05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00B050"/>
                </a:solidFill>
                <a:latin typeface="Consolas"/>
              </a:rPr>
              <a:t>"center" </a:t>
            </a:r>
            <a:r>
              <a:rPr lang="en-US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endParaRPr lang="en-US" i="1" dirty="0">
              <a:solidFill>
                <a:srgbClr val="00808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/>
              </a:rPr>
              <a:t>TextView</a:t>
            </a:r>
            <a:r>
              <a:rPr lang="en-US" dirty="0">
                <a:solidFill>
                  <a:srgbClr val="3F7F7F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android:layout_width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wrap_content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 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android:layout_height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wrap_content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"@string/hello" </a:t>
            </a:r>
            <a:r>
              <a:rPr lang="en-US" i="1" dirty="0" smtClean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marL="0" indent="0">
              <a:buNone/>
            </a:pPr>
            <a:endParaRPr lang="en-US" i="1" dirty="0">
              <a:solidFill>
                <a:srgbClr val="00808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/>
              </a:rPr>
              <a:t>ImageView</a:t>
            </a:r>
            <a:endParaRPr lang="en-US" dirty="0">
              <a:solidFill>
                <a:srgbClr val="3F7F7F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android:layout_width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wrap_content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android:layout_height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wrap_content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android:src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"@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drawable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/icon" 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/>
              </a:rPr>
              <a:t>LinearLayout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/>
              </a:rPr>
              <a:t>LinearLayout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&gt;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310" y="2375648"/>
            <a:ext cx="21145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146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the width of the </a:t>
            </a:r>
            <a:r>
              <a:rPr lang="en-US" sz="4000" dirty="0" err="1"/>
              <a:t>LinearLayout</a:t>
            </a:r>
            <a:r>
              <a:rPr lang="en-US" sz="40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/>
              </a:rPr>
              <a:t>&lt;?</a:t>
            </a:r>
            <a:r>
              <a:rPr lang="en-US" dirty="0">
                <a:solidFill>
                  <a:srgbClr val="3F7F7F"/>
                </a:solidFill>
                <a:latin typeface="Consolas"/>
              </a:rPr>
              <a:t>xml </a:t>
            </a:r>
            <a:r>
              <a:rPr lang="en-US" dirty="0">
                <a:solidFill>
                  <a:srgbClr val="7F007F"/>
                </a:solidFill>
                <a:latin typeface="Consolas"/>
              </a:rPr>
              <a:t>version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"1.0" </a:t>
            </a:r>
            <a:r>
              <a:rPr lang="en-US" i="1" dirty="0">
                <a:solidFill>
                  <a:srgbClr val="7F007F"/>
                </a:solidFill>
                <a:latin typeface="Consolas"/>
              </a:rPr>
              <a:t>encoding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"utf-8"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?&gt;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/>
              </a:rPr>
              <a:t>LinearLayout</a:t>
            </a:r>
            <a:r>
              <a:rPr lang="en-US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xmlns:android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"http://schemas.android.com/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apk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/res/android"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android:orientation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"vertical"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android:layout_width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“</a:t>
            </a:r>
            <a:r>
              <a:rPr lang="en-US" i="1" dirty="0" err="1" smtClean="0">
                <a:solidFill>
                  <a:srgbClr val="2A00FF"/>
                </a:solidFill>
                <a:latin typeface="Consolas"/>
              </a:rPr>
              <a:t>match_parent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android:layout_height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match</a:t>
            </a:r>
            <a:r>
              <a:rPr lang="en-US" i="1" dirty="0" err="1" smtClean="0">
                <a:solidFill>
                  <a:srgbClr val="2A00FF"/>
                </a:solidFill>
                <a:latin typeface="Consolas"/>
              </a:rPr>
              <a:t>_parent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endParaRPr lang="en-US" i="1" dirty="0">
              <a:solidFill>
                <a:srgbClr val="00808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/>
              </a:rPr>
              <a:t>LinearLayout</a:t>
            </a:r>
            <a:endParaRPr lang="en-US" dirty="0">
              <a:solidFill>
                <a:srgbClr val="3F7F7F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android:orientation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"horizontal"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B050"/>
                </a:solidFill>
                <a:latin typeface="Consolas"/>
              </a:rPr>
              <a:t>    </a:t>
            </a:r>
            <a:r>
              <a:rPr lang="en-US" sz="4000" b="1" dirty="0" err="1">
                <a:solidFill>
                  <a:srgbClr val="00B050"/>
                </a:solidFill>
                <a:latin typeface="Consolas"/>
              </a:rPr>
              <a:t>android:layout_width</a:t>
            </a:r>
            <a:r>
              <a:rPr lang="en-US" sz="4000" b="1" dirty="0">
                <a:solidFill>
                  <a:srgbClr val="00B050"/>
                </a:solidFill>
                <a:latin typeface="Consolas"/>
              </a:rPr>
              <a:t>="</a:t>
            </a:r>
            <a:r>
              <a:rPr lang="en-US" sz="4000" b="1" dirty="0" err="1">
                <a:solidFill>
                  <a:srgbClr val="00B050"/>
                </a:solidFill>
                <a:latin typeface="Consolas"/>
              </a:rPr>
              <a:t>wrap_content</a:t>
            </a:r>
            <a:r>
              <a:rPr lang="en-US" sz="4000" b="1" dirty="0">
                <a:solidFill>
                  <a:srgbClr val="00B050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android:layout_height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wrap_content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android:gravity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"center" </a:t>
            </a:r>
            <a:r>
              <a:rPr lang="en-US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endParaRPr lang="en-US" i="1" dirty="0">
              <a:solidFill>
                <a:srgbClr val="00808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/>
              </a:rPr>
              <a:t>TextView</a:t>
            </a:r>
            <a:r>
              <a:rPr lang="en-US" dirty="0">
                <a:solidFill>
                  <a:srgbClr val="3F7F7F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android:layout_width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wrap_content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 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android:layout_height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wrap_content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"@string/hello" </a:t>
            </a:r>
            <a:r>
              <a:rPr lang="en-US" i="1" dirty="0" smtClean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marL="0" indent="0">
              <a:buNone/>
            </a:pPr>
            <a:endParaRPr lang="en-US" i="1" dirty="0">
              <a:solidFill>
                <a:srgbClr val="00808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/>
              </a:rPr>
              <a:t>ImageView</a:t>
            </a:r>
            <a:endParaRPr lang="en-US" dirty="0">
              <a:solidFill>
                <a:srgbClr val="3F7F7F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android:layout_width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wrap_content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android:layout_height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wrap_content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android:src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"@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drawable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/icon" 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/>
              </a:rPr>
              <a:t>LinearLayout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/>
              </a:rPr>
              <a:t>LinearLayout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&gt;</a:t>
            </a:r>
            <a:endParaRPr lang="en-US" dirty="0"/>
          </a:p>
        </p:txBody>
      </p:sp>
      <p:pic>
        <p:nvPicPr>
          <p:cNvPr id="4098" name="Picture 2" descr="http://thinkandroid.files.wordpress.com/2010/01/ss2.png?w=223&amp;h=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6" y="2409824"/>
            <a:ext cx="212407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 txBox="1">
            <a:spLocks/>
          </p:cNvSpPr>
          <p:nvPr/>
        </p:nvSpPr>
        <p:spPr>
          <a:xfrm>
            <a:off x="533400" y="1447800"/>
            <a:ext cx="8077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A </a:t>
            </a:r>
            <a:r>
              <a:rPr lang="en-US" sz="2800" b="1" dirty="0" smtClean="0"/>
              <a:t>Relative Layout </a:t>
            </a:r>
            <a:r>
              <a:rPr lang="en-US" sz="2800" dirty="0" smtClean="0"/>
              <a:t>organizes layout components                            in relation to each other</a:t>
            </a:r>
          </a:p>
          <a:p>
            <a:pPr lvl="1" algn="l"/>
            <a:r>
              <a:rPr lang="en-US" sz="2800" dirty="0" smtClean="0"/>
              <a:t>-Provides more </a:t>
            </a:r>
            <a:br>
              <a:rPr lang="en-US" sz="2800" dirty="0" smtClean="0"/>
            </a:br>
            <a:r>
              <a:rPr lang="en-US" sz="2800" dirty="0" smtClean="0"/>
              <a:t>flexibility in </a:t>
            </a:r>
            <a:br>
              <a:rPr lang="en-US" sz="2800" dirty="0" smtClean="0"/>
            </a:br>
            <a:r>
              <a:rPr lang="en-US" sz="2800" dirty="0" smtClean="0"/>
              <a:t>positioning than </a:t>
            </a:r>
            <a:br>
              <a:rPr lang="en-US" sz="2800" dirty="0" smtClean="0"/>
            </a:br>
            <a:r>
              <a:rPr lang="en-US" sz="2800" dirty="0" smtClean="0"/>
              <a:t>Linear layouts</a:t>
            </a:r>
          </a:p>
          <a:p>
            <a:pPr lvl="1" algn="l"/>
            <a:r>
              <a:rPr lang="en-US" dirty="0" smtClean="0"/>
              <a:t> </a:t>
            </a:r>
          </a:p>
          <a:p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195" y="2076268"/>
            <a:ext cx="45085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the width of the </a:t>
            </a:r>
            <a:r>
              <a:rPr lang="en-US" sz="4000" dirty="0" err="1"/>
              <a:t>LinearLayout</a:t>
            </a:r>
            <a:r>
              <a:rPr lang="en-US" sz="40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&lt;?xml version=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"1.0" encoding="utf-8"?&gt;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LinearLayout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xmlns:android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=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"http://schemas.android.com/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apk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/res/android"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android:orientation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=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"vertical"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android:layout_width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=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“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match_parent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android:layout_height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=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"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match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_parent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"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endParaRPr lang="en-US" i="1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LinearLayout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android:orientation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=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"horizontal"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4000" b="1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android:layout_width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="</a:t>
            </a:r>
            <a:r>
              <a:rPr lang="en-US" sz="4000" b="1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wrap_content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android:layout_height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=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"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wrap_content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android:gravity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=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"center"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endParaRPr lang="en-US" i="1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TextView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android:layout_width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=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"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wrap_content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"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android:layout_height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=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"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wrap_content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android:text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=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"@string/hello"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/&gt;</a:t>
            </a:r>
          </a:p>
          <a:p>
            <a:pPr marL="0" indent="0">
              <a:buNone/>
            </a:pPr>
            <a:endParaRPr lang="en-US" i="1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ImageView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android:layout_width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=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"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wrap_content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android:layout_height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=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"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wrap_content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android:src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=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"@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drawable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/icon" /&gt;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&lt;/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LinearLayout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LinearLayout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98" name="Picture 2" descr="http://thinkandroid.files.wordpress.com/2010/01/ss2.png?w=223&amp;h=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6" y="2409824"/>
            <a:ext cx="212407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29400" y="5228273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Because the parent </a:t>
            </a:r>
            <a:r>
              <a:rPr lang="en-US" sz="1400" dirty="0" err="1">
                <a:solidFill>
                  <a:srgbClr val="00B050"/>
                </a:solidFill>
              </a:rPr>
              <a:t>LinearLayout</a:t>
            </a:r>
            <a:r>
              <a:rPr lang="en-US" sz="1400" dirty="0">
                <a:solidFill>
                  <a:srgbClr val="00B050"/>
                </a:solidFill>
              </a:rPr>
              <a:t> has width “</a:t>
            </a:r>
            <a:r>
              <a:rPr lang="en-US" sz="1400" dirty="0" err="1">
                <a:solidFill>
                  <a:srgbClr val="00B050"/>
                </a:solidFill>
              </a:rPr>
              <a:t>wrap_content</a:t>
            </a:r>
            <a:r>
              <a:rPr lang="en-US" sz="1400" dirty="0">
                <a:solidFill>
                  <a:srgbClr val="00B050"/>
                </a:solidFill>
              </a:rPr>
              <a:t>”, it’s essentially “hugging” the two views inside and so they have no space to center themselves in.</a:t>
            </a:r>
          </a:p>
        </p:txBody>
      </p:sp>
    </p:spTree>
    <p:extLst>
      <p:ext uri="{BB962C8B-B14F-4D97-AF65-F5344CB8AC3E}">
        <p14:creationId xmlns:p14="http://schemas.microsoft.com/office/powerpoint/2010/main" val="16618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Adjust </a:t>
            </a:r>
            <a:r>
              <a:rPr lang="en-US" sz="4000" dirty="0" err="1"/>
              <a:t>LinearLayout</a:t>
            </a:r>
            <a:r>
              <a:rPr lang="en-US" sz="4000" dirty="0"/>
              <a:t> 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/>
              </a:rPr>
              <a:t>&lt;?</a:t>
            </a:r>
            <a:r>
              <a:rPr lang="en-US" dirty="0">
                <a:solidFill>
                  <a:srgbClr val="3F7F7F"/>
                </a:solidFill>
                <a:latin typeface="Consolas"/>
              </a:rPr>
              <a:t>xml </a:t>
            </a:r>
            <a:r>
              <a:rPr lang="en-US" dirty="0">
                <a:solidFill>
                  <a:srgbClr val="7F007F"/>
                </a:solidFill>
                <a:latin typeface="Consolas"/>
              </a:rPr>
              <a:t>version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"1.0" </a:t>
            </a:r>
            <a:r>
              <a:rPr lang="en-US" i="1" dirty="0">
                <a:solidFill>
                  <a:srgbClr val="7F007F"/>
                </a:solidFill>
                <a:latin typeface="Consolas"/>
              </a:rPr>
              <a:t>encoding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"utf-8"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?&gt;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/>
              </a:rPr>
              <a:t>LinearLayout</a:t>
            </a:r>
            <a:r>
              <a:rPr lang="en-US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xmlns:android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"http://schemas.android.com/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apk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/res/android"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android:orientation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"vertical"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android:layout_width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“</a:t>
            </a:r>
            <a:r>
              <a:rPr lang="en-US" i="1" dirty="0" err="1" smtClean="0">
                <a:solidFill>
                  <a:srgbClr val="2A00FF"/>
                </a:solidFill>
                <a:latin typeface="Consolas"/>
              </a:rPr>
              <a:t>match_parent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android:layout_height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match</a:t>
            </a:r>
            <a:r>
              <a:rPr lang="en-US" i="1" dirty="0" err="1" smtClean="0">
                <a:solidFill>
                  <a:srgbClr val="2A00FF"/>
                </a:solidFill>
                <a:latin typeface="Consolas"/>
              </a:rPr>
              <a:t>_parent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endParaRPr lang="en-US" i="1" dirty="0">
              <a:solidFill>
                <a:srgbClr val="00808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/>
              </a:rPr>
              <a:t>LinearLayout</a:t>
            </a:r>
            <a:endParaRPr lang="en-US" dirty="0">
              <a:solidFill>
                <a:srgbClr val="3F7F7F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android:orientation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"horizontal"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B050"/>
                </a:solidFill>
                <a:latin typeface="Consolas"/>
              </a:rPr>
              <a:t>    </a:t>
            </a:r>
            <a:r>
              <a:rPr lang="en-US" sz="4000" b="1" dirty="0" err="1">
                <a:solidFill>
                  <a:srgbClr val="00B050"/>
                </a:solidFill>
                <a:latin typeface="Consolas"/>
              </a:rPr>
              <a:t>android:layout_width</a:t>
            </a:r>
            <a:r>
              <a:rPr lang="en-US" sz="4000" b="1" dirty="0">
                <a:solidFill>
                  <a:srgbClr val="00B050"/>
                </a:solidFill>
                <a:latin typeface="Consolas"/>
              </a:rPr>
              <a:t>=“</a:t>
            </a:r>
            <a:r>
              <a:rPr lang="en-US" sz="4000" b="1" dirty="0" err="1">
                <a:solidFill>
                  <a:srgbClr val="00B050"/>
                </a:solidFill>
                <a:latin typeface="Consolas"/>
              </a:rPr>
              <a:t>match_parent</a:t>
            </a:r>
            <a:r>
              <a:rPr lang="en-US" sz="4000" b="1" dirty="0">
                <a:solidFill>
                  <a:srgbClr val="00B050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android:layout_height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wrap_content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android:gravity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"center" </a:t>
            </a:r>
            <a:r>
              <a:rPr lang="en-US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endParaRPr lang="en-US" i="1" dirty="0">
              <a:solidFill>
                <a:srgbClr val="00808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/>
              </a:rPr>
              <a:t>TextView</a:t>
            </a:r>
            <a:r>
              <a:rPr lang="en-US" dirty="0">
                <a:solidFill>
                  <a:srgbClr val="3F7F7F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android:layout_width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wrap_content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 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android:layout_height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wrap_content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"@string/hello" </a:t>
            </a:r>
            <a:r>
              <a:rPr lang="en-US" i="1" dirty="0" smtClean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marL="0" indent="0">
              <a:buNone/>
            </a:pPr>
            <a:endParaRPr lang="en-US" i="1" dirty="0">
              <a:solidFill>
                <a:srgbClr val="00808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/>
              </a:rPr>
              <a:t>ImageView</a:t>
            </a:r>
            <a:endParaRPr lang="en-US" dirty="0">
              <a:solidFill>
                <a:srgbClr val="3F7F7F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android:layout_width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wrap_content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android:layout_height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wrap_content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android:src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"@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drawable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/icon" 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/>
              </a:rPr>
              <a:t>LinearLayout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/>
              </a:rPr>
              <a:t>LinearLayout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&gt;</a:t>
            </a:r>
            <a:endParaRPr lang="en-US" dirty="0"/>
          </a:p>
        </p:txBody>
      </p:sp>
      <p:pic>
        <p:nvPicPr>
          <p:cNvPr id="5122" name="Picture 2" descr="http://thinkandroid.files.wordpress.com/2010/01/ss3.png?w=223&amp;h=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2362200"/>
            <a:ext cx="212407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29400" y="5228272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A possible fix is to make the </a:t>
            </a:r>
            <a:r>
              <a:rPr lang="en-US" sz="1400" dirty="0" err="1">
                <a:solidFill>
                  <a:srgbClr val="00B050"/>
                </a:solidFill>
              </a:rPr>
              <a:t>linearlayout</a:t>
            </a:r>
            <a:r>
              <a:rPr lang="en-US" sz="1400" dirty="0">
                <a:solidFill>
                  <a:srgbClr val="00B050"/>
                </a:solidFill>
              </a:rPr>
              <a:t> as wide as its parent so use </a:t>
            </a:r>
            <a:r>
              <a:rPr lang="en-US" sz="1400" dirty="0" err="1">
                <a:solidFill>
                  <a:srgbClr val="00B050"/>
                </a:solidFill>
              </a:rPr>
              <a:t>match_parent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LinearLayouts</a:t>
            </a:r>
            <a:r>
              <a:rPr lang="en-US" dirty="0" smtClean="0"/>
              <a:t> and </a:t>
            </a:r>
            <a:r>
              <a:rPr lang="en-US" dirty="0" err="1" smtClean="0"/>
              <a:t>layout_gravity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Depending on the orientation of the </a:t>
            </a:r>
            <a:r>
              <a:rPr lang="en-US" dirty="0" err="1" smtClean="0"/>
              <a:t>LinearLayout</a:t>
            </a:r>
            <a:r>
              <a:rPr lang="en-US" dirty="0" smtClean="0"/>
              <a:t>, the </a:t>
            </a:r>
            <a:r>
              <a:rPr lang="en-US" dirty="0" err="1" smtClean="0"/>
              <a:t>LinearLayout’s</a:t>
            </a:r>
            <a:r>
              <a:rPr lang="en-US" dirty="0" smtClean="0"/>
              <a:t> children can only use certain values for </a:t>
            </a:r>
            <a:r>
              <a:rPr lang="en-US" dirty="0" err="1" smtClean="0"/>
              <a:t>layout_gravity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layout_gravity</a:t>
            </a:r>
            <a:r>
              <a:rPr lang="en-US" dirty="0" smtClean="0"/>
              <a:t> with horizontal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a horizontal Linear Layout the following values make sense:</a:t>
            </a:r>
          </a:p>
          <a:p>
            <a:pPr lvl="1"/>
            <a:r>
              <a:rPr lang="en-US" sz="1900" dirty="0"/>
              <a:t>top</a:t>
            </a:r>
          </a:p>
          <a:p>
            <a:pPr lvl="1"/>
            <a:r>
              <a:rPr lang="en-US" sz="1900" dirty="0"/>
              <a:t>center</a:t>
            </a:r>
          </a:p>
          <a:p>
            <a:pPr lvl="1"/>
            <a:r>
              <a:rPr lang="en-US" sz="1900" dirty="0"/>
              <a:t>Bottom</a:t>
            </a:r>
          </a:p>
          <a:p>
            <a:pPr lvl="1"/>
            <a:endParaRPr lang="en-US" sz="1900" dirty="0"/>
          </a:p>
          <a:p>
            <a:r>
              <a:rPr lang="en-US" sz="2400" dirty="0"/>
              <a:t>That is because the children of a horizontal Linear Layout are laid out horizontally one after the other. </a:t>
            </a:r>
          </a:p>
          <a:p>
            <a:endParaRPr lang="en-US" sz="2600" dirty="0"/>
          </a:p>
          <a:p>
            <a:r>
              <a:rPr lang="en-US" sz="2400" dirty="0"/>
              <a:t>With horizontal orientation, the only thing can be controlled using the </a:t>
            </a:r>
            <a:r>
              <a:rPr lang="en-US" sz="2400" dirty="0" err="1"/>
              <a:t>android:layout_gravity</a:t>
            </a:r>
            <a:r>
              <a:rPr lang="en-US" sz="2400" dirty="0"/>
              <a:t> is how a child view is positioned </a:t>
            </a:r>
            <a:r>
              <a:rPr lang="en-US" sz="2400" b="1" dirty="0">
                <a:solidFill>
                  <a:srgbClr val="00B050"/>
                </a:solidFill>
              </a:rPr>
              <a:t>vertically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2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layout_gravity</a:t>
            </a:r>
            <a:r>
              <a:rPr lang="en-US" dirty="0" smtClean="0"/>
              <a:t> with vertical </a:t>
            </a:r>
            <a:r>
              <a:rPr lang="en-US" dirty="0" err="1" smtClean="0"/>
              <a:t>orientaiton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a </a:t>
            </a:r>
            <a:r>
              <a:rPr lang="en-US" sz="2400" i="1" dirty="0"/>
              <a:t>vertical</a:t>
            </a:r>
            <a:r>
              <a:rPr lang="en-US" sz="2400" dirty="0"/>
              <a:t> Linear Layout the following values make sense:</a:t>
            </a:r>
          </a:p>
          <a:p>
            <a:pPr lvl="1"/>
            <a:r>
              <a:rPr lang="en-US" sz="2000" dirty="0"/>
              <a:t>left</a:t>
            </a:r>
          </a:p>
          <a:p>
            <a:pPr lvl="1"/>
            <a:r>
              <a:rPr lang="en-US" sz="2000" dirty="0"/>
              <a:t>center</a:t>
            </a:r>
          </a:p>
          <a:p>
            <a:pPr lvl="1"/>
            <a:r>
              <a:rPr lang="en-US" sz="2000" dirty="0"/>
              <a:t>Right</a:t>
            </a:r>
          </a:p>
          <a:p>
            <a:pPr lvl="1"/>
            <a:endParaRPr lang="en-US" sz="2000" dirty="0"/>
          </a:p>
          <a:p>
            <a:r>
              <a:rPr lang="en-US" sz="2400" dirty="0"/>
              <a:t>That is because the children of a </a:t>
            </a:r>
            <a:r>
              <a:rPr lang="en-US" sz="2400" i="1" dirty="0"/>
              <a:t>vertical</a:t>
            </a:r>
            <a:r>
              <a:rPr lang="en-US" sz="2400" dirty="0"/>
              <a:t> Linear Layout are laid out vertically one below the other. </a:t>
            </a:r>
          </a:p>
          <a:p>
            <a:endParaRPr lang="en-US" sz="2400" dirty="0"/>
          </a:p>
          <a:p>
            <a:r>
              <a:rPr lang="en-US" sz="2400" dirty="0"/>
              <a:t>With vertical orientation, the only thing can be controlled using the </a:t>
            </a:r>
            <a:r>
              <a:rPr lang="en-US" sz="2400" dirty="0" err="1"/>
              <a:t>android:layout_gravity</a:t>
            </a:r>
            <a:r>
              <a:rPr lang="en-US" sz="2400" dirty="0"/>
              <a:t> is how a child view is positioned </a:t>
            </a:r>
            <a:r>
              <a:rPr lang="en-US" sz="2400" b="1" dirty="0">
                <a:solidFill>
                  <a:srgbClr val="00B050"/>
                </a:solidFill>
              </a:rPr>
              <a:t>horizontally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654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layout_gravity</a:t>
            </a:r>
            <a:r>
              <a:rPr lang="en-US" dirty="0" smtClean="0"/>
              <a:t> &amp; gravity Example</a:t>
            </a:r>
            <a:endParaRPr lang="en-US" dirty="0"/>
          </a:p>
        </p:txBody>
      </p:sp>
      <p:pic>
        <p:nvPicPr>
          <p:cNvPr id="7173" name="Picture 5" descr="http://docs.google.com/drawings/pub?id=17MRxVUYtP-ZMp1YO03Ku3H2OGZD8gfDu4Y7mIp5NsGo&amp;w=575&amp;h=5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072" y="1665268"/>
            <a:ext cx="5324475" cy="49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2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layout_weight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 </a:t>
            </a:r>
            <a:r>
              <a:rPr lang="en-US" u="sng" dirty="0" smtClean="0">
                <a:solidFill>
                  <a:srgbClr val="FF0000"/>
                </a:solidFill>
              </a:rPr>
              <a:t>only works</a:t>
            </a:r>
            <a:r>
              <a:rPr lang="en-US" dirty="0" smtClean="0">
                <a:solidFill>
                  <a:srgbClr val="FF0000"/>
                </a:solidFill>
              </a:rPr>
              <a:t> (is </a:t>
            </a:r>
            <a:r>
              <a:rPr lang="en-US" i="1" dirty="0" smtClean="0">
                <a:solidFill>
                  <a:srgbClr val="FF0000"/>
                </a:solidFill>
              </a:rPr>
              <a:t>supported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for </a:t>
            </a:r>
            <a:r>
              <a:rPr lang="en-US" dirty="0" err="1" smtClean="0"/>
              <a:t>LinearLayout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Indicates how much of the </a:t>
            </a:r>
            <a:r>
              <a:rPr lang="en-US" u="sng" dirty="0" smtClean="0"/>
              <a:t>extra space </a:t>
            </a:r>
            <a:r>
              <a:rPr lang="en-US" dirty="0" smtClean="0"/>
              <a:t>in the </a:t>
            </a:r>
            <a:r>
              <a:rPr lang="en-US" dirty="0" err="1" smtClean="0"/>
              <a:t>LinearLayout</a:t>
            </a:r>
            <a:r>
              <a:rPr lang="en-US" dirty="0" smtClean="0"/>
              <a:t> will be allocated to the view associated with this attribute.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772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layout_weight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size of the View will be determined based on the relation of all sibling’s weights to each other.</a:t>
            </a:r>
          </a:p>
          <a:p>
            <a:endParaRPr lang="en-US" dirty="0"/>
          </a:p>
          <a:p>
            <a:r>
              <a:rPr lang="en-US" dirty="0"/>
              <a:t>If, for example, all views define the same weight, then the available space will be distributed equally among them.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3649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layout_weight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axis (width or height) should be affected can be controlled by setting the respective size to a value of </a:t>
            </a:r>
            <a:r>
              <a:rPr lang="en-US" dirty="0" smtClean="0"/>
              <a:t>0dp. </a:t>
            </a:r>
          </a:p>
          <a:p>
            <a:endParaRPr lang="en-US" dirty="0"/>
          </a:p>
          <a:p>
            <a:r>
              <a:rPr lang="en-US" dirty="0" smtClean="0"/>
              <a:t>Weights </a:t>
            </a:r>
            <a:r>
              <a:rPr lang="en-US" dirty="0"/>
              <a:t>don’t have to add up to 1, although it’s common to distribute layout weight over all children as fractions of 1 (percentage semantics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The relation between all weights is what matters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weight to multiple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LinearLayout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sz="2100" dirty="0" smtClean="0">
                <a:latin typeface="Consolas" charset="0"/>
                <a:ea typeface="Consolas" charset="0"/>
                <a:cs typeface="Consolas" charset="0"/>
              </a:rPr>
              <a:t>… &gt;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1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1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&lt;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EditText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1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android:layout_width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match_parent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"</a:t>
            </a:r>
            <a:br>
              <a:rPr lang="en-US" sz="21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100" b="1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100" b="1" dirty="0" err="1">
                <a:latin typeface="Consolas" charset="0"/>
                <a:ea typeface="Consolas" charset="0"/>
                <a:cs typeface="Consolas" charset="0"/>
              </a:rPr>
              <a:t>android:layout_height</a:t>
            </a:r>
            <a:r>
              <a:rPr lang="en-US" sz="2100" b="1" dirty="0">
                <a:latin typeface="Consolas" charset="0"/>
                <a:ea typeface="Consolas" charset="0"/>
                <a:cs typeface="Consolas" charset="0"/>
              </a:rPr>
              <a:t>="0dp"</a:t>
            </a:r>
            <a:br>
              <a:rPr lang="en-US" sz="21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100" b="1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1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android:layout_weight</a:t>
            </a:r>
            <a:r>
              <a:rPr lang="en-US" sz="21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"1"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1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android:inputType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numberSigned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"</a:t>
            </a:r>
            <a:br>
              <a:rPr lang="en-US" sz="21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android:ems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="10"</a:t>
            </a:r>
            <a:br>
              <a:rPr lang="en-US" sz="21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android:id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="@+id/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editText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" /&gt;</a:t>
            </a:r>
            <a:br>
              <a:rPr lang="en-US" sz="21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1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&lt;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EditText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1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android:layout_width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match_parent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"</a:t>
            </a:r>
            <a:br>
              <a:rPr lang="en-US" sz="21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100" b="1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100" b="1" dirty="0" err="1">
                <a:latin typeface="Consolas" charset="0"/>
                <a:ea typeface="Consolas" charset="0"/>
                <a:cs typeface="Consolas" charset="0"/>
              </a:rPr>
              <a:t>android:layout_height</a:t>
            </a:r>
            <a:r>
              <a:rPr lang="en-US" sz="2100" b="1" dirty="0">
                <a:latin typeface="Consolas" charset="0"/>
                <a:ea typeface="Consolas" charset="0"/>
                <a:cs typeface="Consolas" charset="0"/>
              </a:rPr>
              <a:t>="0dp"</a:t>
            </a:r>
            <a:br>
              <a:rPr lang="en-US" sz="21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100" b="1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1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android:layout_weight</a:t>
            </a:r>
            <a:r>
              <a:rPr lang="en-US" sz="21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"2"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1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android:inputType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numberDecimal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"</a:t>
            </a:r>
            <a:br>
              <a:rPr lang="en-US" sz="21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android:ems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="10"</a:t>
            </a:r>
            <a:br>
              <a:rPr lang="en-US" sz="21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android:id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="@+id/editText2"</a:t>
            </a:r>
            <a:br>
              <a:rPr lang="en-US" sz="21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android:layout_gravity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center_horizontal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/&gt;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1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LinearLayout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RelativeLayout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RelativeLayout</a:t>
            </a:r>
            <a:r>
              <a:rPr lang="en-US" dirty="0" smtClean="0"/>
              <a:t> is </a:t>
            </a:r>
            <a:r>
              <a:rPr lang="en-US" dirty="0"/>
              <a:t>a view group that displays child views in </a:t>
            </a:r>
            <a:r>
              <a:rPr lang="en-US" dirty="0" smtClean="0"/>
              <a:t>relative </a:t>
            </a:r>
            <a:r>
              <a:rPr lang="en-US" dirty="0"/>
              <a:t>positions.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0401"/>
            <a:ext cx="38100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en-US" sz="2800" dirty="0" smtClean="0"/>
              <a:t>Common attributes to layouts</a:t>
            </a:r>
            <a:endParaRPr lang="en-US" alt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68611204"/>
              </p:ext>
            </p:extLst>
          </p:nvPr>
        </p:nvGraphicFramePr>
        <p:xfrm>
          <a:off x="2057400" y="1219200"/>
          <a:ext cx="8232775" cy="5394960"/>
        </p:xfrm>
        <a:graphic>
          <a:graphicData uri="http://schemas.openxmlformats.org/drawingml/2006/table">
            <a:tbl>
              <a:tblPr/>
              <a:tblGrid>
                <a:gridCol w="4156075"/>
                <a:gridCol w="4076700"/>
              </a:tblGrid>
              <a:tr h="827088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</a:rPr>
                        <a:t>Attribute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w Cen MT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w Cen MT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020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</a:rPr>
                        <a:t>layout_width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</a:rPr>
                        <a:t> (mandatory)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</a:rPr>
                        <a:t>specifies width of View or ViewGroup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</a:tr>
              <a:tr h="33020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</a:rPr>
                        <a:t>layout_height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</a:rPr>
                        <a:t> (mandatory)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</a:rPr>
                        <a:t>specifies height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</a:tr>
              <a:tr h="33020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</a:rPr>
                        <a:t>layout_marginTop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</a:rPr>
                        <a:t>extra space on top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</a:tr>
              <a:tr h="33020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</a:rPr>
                        <a:t>layout_marginBottom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</a:rPr>
                        <a:t>extra space on bottom side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</a:tr>
              <a:tr h="33020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</a:rPr>
                        <a:t>layout_marginLeft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</a:rPr>
                        <a:t>extra space on left side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</a:tr>
              <a:tr h="33020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</a:rPr>
                        <a:t>layout_marginRight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</a:rPr>
                        <a:t>extra space on right side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</a:tr>
              <a:tr h="33020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</a:rPr>
                        <a:t>layout_gravity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</a:rPr>
                        <a:t> (for Linear)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</a:rPr>
                        <a:t>how child views are positioned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</a:tr>
              <a:tr h="827088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</a:rPr>
                        <a:t>layout_weight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</a:rPr>
                        <a:t>how much extra space in layout should be allocated to View (only when in LinearLayout or TableView)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</a:tr>
              <a:tr h="33020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</a:rPr>
                        <a:t>layout_x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</a:rPr>
                        <a:t>x-coordinate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</a:tr>
              <a:tr h="57785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</a:rPr>
                        <a:t>layout_y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</a:rPr>
                        <a:t>y-coordinate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8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</a:t>
            </a:r>
            <a:r>
              <a:rPr lang="en-US" dirty="0" err="1" smtClean="0"/>
              <a:t>RelativeLayouts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all the different layout parameters, one can see why </a:t>
            </a:r>
            <a:r>
              <a:rPr lang="en-US" dirty="0" err="1" smtClean="0"/>
              <a:t>RelativeLayout</a:t>
            </a:r>
            <a:r>
              <a:rPr lang="en-US" dirty="0" smtClean="0"/>
              <a:t> is super powerful.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2971800"/>
            <a:ext cx="2212575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02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RelativeLayout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position of each child view can be specified as relative to other sibling elements (such as to the left-of or below another view) or in positions relative to the parent area (such as aligned to the bottom, left of center).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2895600"/>
            <a:ext cx="7848600" cy="3657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3048000"/>
            <a:ext cx="7543800" cy="167640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layout_alignParentTop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8400" y="4953000"/>
            <a:ext cx="4267200" cy="14478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layout_below</a:t>
            </a:r>
            <a:endParaRPr lang="en-US" dirty="0"/>
          </a:p>
          <a:p>
            <a:pPr algn="ctr"/>
            <a:r>
              <a:rPr lang="en-US" dirty="0" err="1"/>
              <a:t>layout_alignParentLeft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4953000"/>
            <a:ext cx="3048000" cy="14478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layout_below</a:t>
            </a:r>
            <a:endParaRPr lang="en-US" dirty="0"/>
          </a:p>
          <a:p>
            <a:pPr algn="ctr"/>
            <a:r>
              <a:rPr lang="en-US" dirty="0" err="1"/>
              <a:t>layout_alignParentRight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4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RelativeLayout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By default, all child views are drawn at the top-left of the layout</a:t>
            </a:r>
            <a:r>
              <a:rPr lang="en-US" sz="2000" dirty="0"/>
              <a:t>, so you must define the position of each view using the various layout properties.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2895600"/>
            <a:ext cx="7848600" cy="3657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3048000"/>
            <a:ext cx="7543800" cy="16764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8400" y="3048000"/>
            <a:ext cx="4267200" cy="14478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38400" y="3048000"/>
            <a:ext cx="3048000" cy="14478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9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RelativeLayout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Unless you specify a vertical position/alignment, a child view will match the top of its parent.</a:t>
            </a:r>
          </a:p>
          <a:p>
            <a:endParaRPr lang="en-US" dirty="0"/>
          </a:p>
          <a:p>
            <a:r>
              <a:rPr lang="en-US" dirty="0" smtClean="0"/>
              <a:t>Unless you specify a horizontal position/alignment, a child view will match the left of its parent.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5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RelativeLayout</a:t>
            </a:r>
            <a:r>
              <a:rPr lang="en-US" dirty="0" smtClean="0"/>
              <a:t> Layout Parameters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658908" y="1600200"/>
            <a:ext cx="8856692" cy="5029200"/>
            <a:chOff x="228600" y="365655"/>
            <a:chExt cx="10896601" cy="6187545"/>
          </a:xfrm>
        </p:grpSpPr>
        <p:pic>
          <p:nvPicPr>
            <p:cNvPr id="1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365655"/>
              <a:ext cx="2752725" cy="6143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6075" y="381000"/>
              <a:ext cx="8239126" cy="6172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43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838200" y="780596"/>
            <a:ext cx="10515600" cy="4351338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/>
              <a:t>Linear Layout </a:t>
            </a:r>
            <a:r>
              <a:rPr lang="en-US" dirty="0"/>
              <a:t>organizes layout components in a vertical column or horizontal row</a:t>
            </a:r>
          </a:p>
          <a:p>
            <a:pPr lvl="1" eaLnBrk="1" hangingPunct="1"/>
            <a:r>
              <a:rPr lang="en-US" dirty="0" smtClean="0"/>
              <a:t>Can </a:t>
            </a:r>
            <a:r>
              <a:rPr lang="en-US" dirty="0"/>
              <a:t>be switched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vertical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horizontal </a:t>
            </a:r>
            <a:br>
              <a:rPr lang="en-US" dirty="0" smtClean="0"/>
            </a:br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02AE9BC-D029-4C74-BA35-81C5C0F9AE39}" type="slidenum">
              <a:rPr lang="en-US" smtClean="0"/>
              <a:pPr/>
              <a:t>8</a:t>
            </a:fld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436" y="1476828"/>
            <a:ext cx="44577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5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row, many columns</a:t>
            </a:r>
          </a:p>
          <a:p>
            <a:endParaRPr lang="en-US" dirty="0"/>
          </a:p>
          <a:p>
            <a:r>
              <a:rPr lang="en-US" dirty="0" smtClean="0"/>
              <a:t>Items placed beside each other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1" y="4258236"/>
            <a:ext cx="3073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# # # # # # # # # #</a:t>
            </a:r>
          </a:p>
        </p:txBody>
      </p:sp>
    </p:spTree>
    <p:extLst>
      <p:ext uri="{BB962C8B-B14F-4D97-AF65-F5344CB8AC3E}">
        <p14:creationId xmlns:p14="http://schemas.microsoft.com/office/powerpoint/2010/main" val="134377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1284</Words>
  <Application>Microsoft Macintosh PowerPoint</Application>
  <PresentationFormat>Widescreen</PresentationFormat>
  <Paragraphs>276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Calibri</vt:lpstr>
      <vt:lpstr>Calibri Light</vt:lpstr>
      <vt:lpstr>Consolas</vt:lpstr>
      <vt:lpstr>Times New Roman</vt:lpstr>
      <vt:lpstr>Tw Cen MT</vt:lpstr>
      <vt:lpstr>Wingdings</vt:lpstr>
      <vt:lpstr>Arial</vt:lpstr>
      <vt:lpstr>Office Theme</vt:lpstr>
      <vt:lpstr>Layouts</vt:lpstr>
      <vt:lpstr>PowerPoint Presentation</vt:lpstr>
      <vt:lpstr>About RelativeLayout</vt:lpstr>
      <vt:lpstr>About RelativeLayout</vt:lpstr>
      <vt:lpstr>About RelativeLayout</vt:lpstr>
      <vt:lpstr>About RelativeLayout</vt:lpstr>
      <vt:lpstr>RelativeLayout Layout Parameters</vt:lpstr>
      <vt:lpstr>PowerPoint Presentation</vt:lpstr>
      <vt:lpstr>Horizontal Orientation</vt:lpstr>
      <vt:lpstr>Vertical Orientation</vt:lpstr>
      <vt:lpstr>Use of Gravity for Linear Layouts</vt:lpstr>
      <vt:lpstr>android:gravity</vt:lpstr>
      <vt:lpstr>android:gravity</vt:lpstr>
      <vt:lpstr>android:layout_gravity</vt:lpstr>
      <vt:lpstr>LinearLayout attributes</vt:lpstr>
      <vt:lpstr>What does this render?</vt:lpstr>
      <vt:lpstr>What does this render?</vt:lpstr>
      <vt:lpstr>Why isn’t the content centered?</vt:lpstr>
      <vt:lpstr>What is the width of the LinearLayout?</vt:lpstr>
      <vt:lpstr>What is the width of the LinearLayout?</vt:lpstr>
      <vt:lpstr>Adjust LinearLayout Width</vt:lpstr>
      <vt:lpstr>LinearLayouts and layout_gravity</vt:lpstr>
      <vt:lpstr>layout_gravity with horizontal orientation</vt:lpstr>
      <vt:lpstr>layout_gravity with vertical orientaiton</vt:lpstr>
      <vt:lpstr>layout_gravity &amp; gravity Example</vt:lpstr>
      <vt:lpstr>layout_weight</vt:lpstr>
      <vt:lpstr>layout_weight</vt:lpstr>
      <vt:lpstr>layout_weight</vt:lpstr>
      <vt:lpstr>Adding weight to multiple views</vt:lpstr>
      <vt:lpstr>Common attributes to layouts</vt:lpstr>
      <vt:lpstr>The Power of RelativeLayouts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Layouts</dc:title>
  <dc:creator>me too</dc:creator>
  <cp:lastModifiedBy>james papademas</cp:lastModifiedBy>
  <cp:revision>8</cp:revision>
  <dcterms:created xsi:type="dcterms:W3CDTF">2016-01-25T06:12:08Z</dcterms:created>
  <dcterms:modified xsi:type="dcterms:W3CDTF">2017-01-26T03:32:26Z</dcterms:modified>
</cp:coreProperties>
</file>