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259" r:id="rId5"/>
    <p:sldId id="260" r:id="rId6"/>
    <p:sldId id="337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4" r:id="rId77"/>
    <p:sldId id="335" r:id="rId78"/>
    <p:sldId id="33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EECE2"/>
    <a:srgbClr val="EFEFEF"/>
    <a:srgbClr val="EDEAE0"/>
    <a:srgbClr val="409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 autoAdjust="0"/>
    <p:restoredTop sz="94674"/>
  </p:normalViewPr>
  <p:slideViewPr>
    <p:cSldViewPr>
      <p:cViewPr>
        <p:scale>
          <a:sx n="91" d="100"/>
          <a:sy n="91" d="100"/>
        </p:scale>
        <p:origin x="3088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FA5A0-40AF-2A4C-9FC5-7B810C58ED93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1D04D-4A33-5340-91C4-0A00939E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CB815-5E85-064C-B68E-641B0DA59902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9391A-BDA9-DB42-ADA3-B82E09F4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1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9391A-BDA9-DB42-ADA3-B82E09F4C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CE75-D2D2-254A-A379-3EDCA5EC90A2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26B4-8FB4-684D-A537-B82E7C7B47E4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2B4-B43D-7C41-BB74-7578AD7A44A8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DFBA-C6B1-3C4E-94AD-67E2389C86A6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F60-4DF7-5E4A-AB1E-60937A8E5999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3DE7-35EA-B244-9D5B-6B733ACD0548}" type="datetime1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E1A3-9792-404C-AE21-B587AAB3C5CC}" type="datetime1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DD5E-DB13-5548-A76C-0024D896E581}" type="datetime1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DB65-ABFF-0B46-AD90-36C56B959BD9}" type="datetime1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36D-42D9-CA49-BD47-EC3A9B76BC21}" type="datetime1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6BA4-6090-7244-97D3-1B6BF6C052B6}" type="datetime1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9F29-C18F-A84E-B85B-5C952DC58D04}" type="datetime1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sqlite.html" TargetMode="External"/><Relationship Id="rId4" Type="http://schemas.openxmlformats.org/officeDocument/2006/relationships/hyperlink" Target="http://sqliteadmin.orbmu2k.de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803400" y="1981200"/>
            <a:ext cx="5419152" cy="11045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409E46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981200" algn="l"/>
              </a:tabLst>
            </a:pPr>
            <a:r>
              <a:rPr lang="en-US" altLang="zh-CN" sz="3600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Persistency: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600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25600" y="4102100"/>
            <a:ext cx="2321148" cy="6480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44500" algn="l"/>
                <a:tab pos="1765300" algn="l"/>
                <a:tab pos="2298700" algn="l"/>
              </a:tabLst>
            </a:pPr>
            <a:r>
              <a:rPr lang="en-US" altLang="zh-CN" dirty="0" smtClean="0"/>
              <a:t>		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 </a:t>
            </a:r>
            <a:endParaRPr lang="en-US" altLang="zh-CN" sz="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66700"/>
            <a:ext cx="7814640" cy="63684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Example2</a:t>
            </a:r>
          </a:p>
          <a:p>
            <a:pPr>
              <a:lnSpc>
                <a:spcPts val="24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opening/creating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</a:p>
          <a:p>
            <a:pPr>
              <a:lnSpc>
                <a:spcPts val="23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Android's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</a:t>
            </a:r>
            <a:r>
              <a:rPr lang="en-US" altLang="zh-CN" sz="21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b="1" dirty="0" err="1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this.openOrCreateDatabase</a:t>
            </a:r>
            <a:r>
              <a:rPr lang="en-US" altLang="zh-CN" sz="21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</a:t>
            </a:r>
          </a:p>
          <a:p>
            <a:pPr>
              <a:lnSpc>
                <a:spcPts val="23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0" dirty="0" smtClean="0">
                <a:solidFill>
                  <a:srgbClr val="2000D6"/>
                </a:solidFill>
                <a:latin typeface="Times New Roman" pitchFamily="18" charset="0"/>
                <a:cs typeface="Times New Roman" pitchFamily="18" charset="0"/>
              </a:rPr>
              <a:t>"myfriendsDB2",</a:t>
            </a:r>
          </a:p>
          <a:p>
            <a:pPr>
              <a:lnSpc>
                <a:spcPts val="25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i="1" dirty="0" smtClean="0">
                <a:solidFill>
                  <a:srgbClr val="0F0089"/>
                </a:solidFill>
                <a:latin typeface="Times New Roman" pitchFamily="18" charset="0"/>
                <a:cs typeface="Times New Roman" pitchFamily="18" charset="0"/>
              </a:rPr>
              <a:t>MODE_PRIVATE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21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0" dirty="0" smtClean="0">
                <a:solidFill>
                  <a:srgbClr val="510922"/>
                </a:solidFill>
                <a:latin typeface="Times New Roman" pitchFamily="18" charset="0"/>
                <a:cs typeface="Times New Roman" pitchFamily="18" charset="0"/>
              </a:rPr>
              <a:t>null);</a:t>
            </a:r>
          </a:p>
          <a:p>
            <a:pPr>
              <a:lnSpc>
                <a:spcPts val="22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"myFriendsDB2"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abbreviated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3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/data/data/&lt;app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namespace&gt;/databases/myFriendsDB2.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MODE_PRIVATE,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MODE_WORLD_READABLE,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MODE_WORLD_WRITEABLE.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multiples</a:t>
            </a:r>
          </a:p>
          <a:p>
            <a:pPr>
              <a:lnSpc>
                <a:spcPts val="20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177800" algn="l"/>
                <a:tab pos="457200" algn="l"/>
                <a:tab pos="469900" algn="l"/>
                <a:tab pos="977900" algn="l"/>
                <a:tab pos="2184400" algn="l"/>
                <a:tab pos="4597400" algn="l"/>
                <a:tab pos="472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(skip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445500" y="65024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127000"/>
            <a:ext cx="5666340" cy="23707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1435100" algn="l"/>
                <a:tab pos="2171700" algn="l"/>
              </a:tabLst>
            </a:pPr>
            <a:r>
              <a:rPr lang="en-US" altLang="zh-CN" dirty="0" smtClean="0"/>
              <a:t>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65200" algn="l"/>
                <a:tab pos="1435100" algn="l"/>
                <a:tab pos="21717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65200" algn="l"/>
                <a:tab pos="1435100" algn="l"/>
                <a:tab pos="2171700" algn="l"/>
              </a:tabLst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65200" algn="l"/>
                <a:tab pos="1435100" algn="l"/>
                <a:tab pos="2171700" algn="l"/>
              </a:tabLst>
            </a:pPr>
            <a:r>
              <a:rPr lang="en-US" altLang="zh-CN" dirty="0" smtClean="0"/>
              <a:t>	 </a:t>
            </a:r>
            <a:endParaRPr lang="en-US" altLang="zh-CN" sz="15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2057400"/>
            <a:ext cx="9144000" cy="42304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41300"/>
            <a:ext cx="8229600" cy="55767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		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altering,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(tables,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triggers,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views,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(containers,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users,...).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</a:p>
          <a:p>
            <a:pPr>
              <a:lnSpc>
                <a:spcPts val="2400"/>
              </a:lnSpc>
              <a:tabLst>
                <a:tab pos="25400" algn="l"/>
                <a:tab pos="38100" algn="l"/>
                <a:tab pos="469900" algn="l"/>
                <a:tab pos="482600" algn="l"/>
                <a:tab pos="990600" algn="l"/>
                <a:tab pos="2197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445500" y="64897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28600"/>
            <a:ext cx="7301296" cy="526810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lnSpc>
                <a:spcPts val="2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desirable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contribute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</a:p>
          <a:p>
            <a:pPr>
              <a:lnSpc>
                <a:spcPts val="2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unwanted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losses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abnormal</a:t>
            </a:r>
          </a:p>
          <a:p>
            <a:pPr>
              <a:lnSpc>
                <a:spcPts val="24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protective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"complete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total failure"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transparently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enforced.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notion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called: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atomicity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reflect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2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are fused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indivisible-like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statement.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" y="1244600"/>
            <a:ext cx="2660565" cy="3137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1600200"/>
            <a:ext cx="7302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6400" y="1892300"/>
            <a:ext cx="7647564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illustrated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(Assume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SQLiteDatabase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20800" y="2489200"/>
            <a:ext cx="2286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db.beginTransaction();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235200" y="2895600"/>
            <a:ext cx="450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//perform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database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operations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here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...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35200" y="3124200"/>
            <a:ext cx="548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db.setTransactionSuccessful();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//commit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changes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46200" y="3340100"/>
            <a:ext cx="25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08100" y="3556000"/>
            <a:ext cx="2819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catch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(SQLiteException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235200" y="3759200"/>
            <a:ext cx="1676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//report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problem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333500" y="3987800"/>
            <a:ext cx="25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20800" y="4191000"/>
            <a:ext cx="914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finally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235200" y="4406900"/>
            <a:ext cx="2170178" cy="2047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err="1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db.endTransaction</a:t>
            </a:r>
            <a:r>
              <a:rPr lang="en-US" altLang="zh-CN" sz="1400" b="1" dirty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()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46200" y="4622800"/>
            <a:ext cx="25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93700" y="5194300"/>
            <a:ext cx="7502567" cy="11875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beginTransaction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endTransaction.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setTransactionSuccessful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i="1" dirty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provokes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rollback;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114300"/>
            <a:ext cx="6479087" cy="22296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77900" algn="l"/>
                <a:tab pos="2184400" algn="l"/>
              </a:tabLst>
            </a:pPr>
            <a:endParaRPr lang="en-US" altLang="zh-CN" sz="2200" b="1" dirty="0" smtClean="0">
              <a:solidFill>
                <a:srgbClr val="134B9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Creating-Populating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24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00" y="262134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>
                <a:solidFill>
                  <a:srgbClr val="FF0000"/>
                </a:solidFill>
              </a:rPr>
              <a:t>tblAMIGO</a:t>
            </a:r>
            <a:r>
              <a:rPr lang="en-US" sz="2400" dirty="0">
                <a:solidFill>
                  <a:srgbClr val="FF0000"/>
                </a:solidFill>
              </a:rPr>
              <a:t>(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recID</a:t>
            </a:r>
            <a:r>
              <a:rPr lang="en-US" sz="2400" dirty="0" smtClean="0">
                <a:solidFill>
                  <a:srgbClr val="FF0000"/>
                </a:solidFill>
              </a:rPr>
              <a:t> integer </a:t>
            </a:r>
            <a:r>
              <a:rPr lang="en-US" sz="2400" dirty="0">
                <a:solidFill>
                  <a:srgbClr val="FF0000"/>
                </a:solidFill>
              </a:rPr>
              <a:t>PRIMARY KEY </a:t>
            </a:r>
            <a:r>
              <a:rPr lang="en-US" sz="2400" dirty="0" err="1">
                <a:solidFill>
                  <a:srgbClr val="FF0000"/>
                </a:solidFill>
              </a:rPr>
              <a:t>autoincrement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name </a:t>
            </a:r>
            <a:r>
              <a:rPr lang="en-US" sz="2400" dirty="0">
                <a:solidFill>
                  <a:srgbClr val="FF0000"/>
                </a:solidFill>
              </a:rPr>
              <a:t>text,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phone </a:t>
            </a:r>
            <a:r>
              <a:rPr lang="en-US" sz="2400" dirty="0">
                <a:solidFill>
                  <a:srgbClr val="FF0000"/>
                </a:solidFill>
              </a:rPr>
              <a:t>text );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" y="4648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rgbClr val="FF0000"/>
                </a:solidFill>
              </a:rPr>
              <a:t>tblAMIGO</a:t>
            </a:r>
            <a:r>
              <a:rPr lang="en-US" sz="2400" dirty="0">
                <a:solidFill>
                  <a:srgbClr val="FF0000"/>
                </a:solidFill>
              </a:rPr>
              <a:t>(name, phone) values ('AAA', '555' );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81000"/>
            <a:ext cx="36576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700" y="177800"/>
            <a:ext cx="8597900" cy="38668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           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77900" algn="l"/>
                <a:tab pos="2184400" algn="l"/>
              </a:tabLst>
            </a:pPr>
            <a:endParaRPr lang="en-US" altLang="zh-CN" sz="2200" b="1" dirty="0" smtClean="0">
              <a:solidFill>
                <a:srgbClr val="134B9E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Creating-Populating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24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execSQL(...)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recID,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 fields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friend's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phone.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 exists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dropped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anew.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  <a:p>
            <a:pPr>
              <a:lnSpc>
                <a:spcPts val="2000"/>
              </a:lnSpc>
              <a:tabLst>
                <a:tab pos="977900" algn="l"/>
                <a:tab pos="2184400" algn="l"/>
              </a:tabLst>
            </a:pPr>
            <a:r>
              <a:rPr lang="en-US" altLang="zh-CN" sz="13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economy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frame.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81000"/>
            <a:ext cx="3657600" cy="127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4191000"/>
            <a:ext cx="9144000" cy="2093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546" y="3359727"/>
            <a:ext cx="738909" cy="450273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1270000"/>
            <a:ext cx="3429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Creating-Populating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700" y="1638300"/>
            <a:ext cx="1117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9100" y="1930400"/>
            <a:ext cx="804989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"autoincrement"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0900" y="2235200"/>
            <a:ext cx="6441104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2540000"/>
            <a:ext cx="1803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(0,1,2,...).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6400" y="3162300"/>
            <a:ext cx="8267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use: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text,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varchar,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integer,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numeric,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date,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timestamp,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blob,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boolean,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63600" y="3759200"/>
            <a:ext cx="1028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19100" y="4368800"/>
            <a:ext cx="7390869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44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well-formed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(insert,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update,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dirty="0" smtClean="0"/>
              <a:t>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execSQL(...)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6400" y="5283200"/>
            <a:ext cx="752808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try-catch-finally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63600" y="5588000"/>
            <a:ext cx="6564860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aware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SQLiteException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situations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0208" y="1892807"/>
            <a:ext cx="8863584" cy="30480"/>
          </a:xfrm>
          <a:custGeom>
            <a:avLst/>
            <a:gdLst>
              <a:gd name="connsiteX0" fmla="*/ 0 w 8863584"/>
              <a:gd name="connsiteY0" fmla="*/ 0 h 30480"/>
              <a:gd name="connsiteX1" fmla="*/ 8863585 w 8863584"/>
              <a:gd name="connsiteY1" fmla="*/ 30480 h 30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63584" h="30480">
                <a:moveTo>
                  <a:pt x="0" y="0"/>
                </a:moveTo>
                <a:lnTo>
                  <a:pt x="8863585" y="304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3256" y="4937760"/>
            <a:ext cx="8863584" cy="30480"/>
          </a:xfrm>
          <a:custGeom>
            <a:avLst/>
            <a:gdLst>
              <a:gd name="connsiteX0" fmla="*/ 0 w 8863584"/>
              <a:gd name="connsiteY0" fmla="*/ 0 h 30480"/>
              <a:gd name="connsiteX1" fmla="*/ 8863584 w 8863584"/>
              <a:gd name="connsiteY1" fmla="*/ 30480 h 30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63584" h="30480">
                <a:moveTo>
                  <a:pt x="0" y="0"/>
                </a:moveTo>
                <a:lnTo>
                  <a:pt x="8863584" y="304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0208" y="1895856"/>
            <a:ext cx="30480" cy="3072384"/>
          </a:xfrm>
          <a:custGeom>
            <a:avLst/>
            <a:gdLst>
              <a:gd name="connsiteX0" fmla="*/ 0 w 30480"/>
              <a:gd name="connsiteY0" fmla="*/ 0 h 3072384"/>
              <a:gd name="connsiteX1" fmla="*/ 30479 w 30480"/>
              <a:gd name="connsiteY1" fmla="*/ 3072384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3072384">
                <a:moveTo>
                  <a:pt x="0" y="0"/>
                </a:moveTo>
                <a:lnTo>
                  <a:pt x="30479" y="30723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76360" y="1892807"/>
            <a:ext cx="30480" cy="3072384"/>
          </a:xfrm>
          <a:custGeom>
            <a:avLst/>
            <a:gdLst>
              <a:gd name="connsiteX0" fmla="*/ 0 w 30480"/>
              <a:gd name="connsiteY0" fmla="*/ 0 h 3072384"/>
              <a:gd name="connsiteX1" fmla="*/ 30480 w 30480"/>
              <a:gd name="connsiteY1" fmla="*/ 3072384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3072384">
                <a:moveTo>
                  <a:pt x="0" y="0"/>
                </a:moveTo>
                <a:lnTo>
                  <a:pt x="30480" y="30723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4000" y="203200"/>
            <a:ext cx="7566174" cy="44854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dirty="0" smtClean="0"/>
              <a:t>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Creating-Populating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sz="2500" b="1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i="1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ROWID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</a:p>
          <a:p>
            <a:pPr>
              <a:lnSpc>
                <a:spcPts val="33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Consequently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field: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i="1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52400" algn="l"/>
                <a:tab pos="1117600" algn="l"/>
                <a:tab pos="2324100" algn="l"/>
              </a:tabLst>
            </a:pP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i="1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ROWID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 smtClean="0">
                <a:solidFill>
                  <a:srgbClr val="0F0C2F"/>
                </a:solidFill>
                <a:latin typeface="Times New Roman" pitchFamily="18" charset="0"/>
                <a:cs typeface="Times New Roman" pitchFamily="18" charset="0"/>
              </a:rPr>
              <a:t>similar.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" y="1435100"/>
            <a:ext cx="316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Asking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1841500"/>
            <a:ext cx="4621148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1.    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2171700"/>
            <a:ext cx="7424721" cy="11823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699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row-by-row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3700" y="3670300"/>
            <a:ext cx="6354533" cy="5668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mechanisms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phrasing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6400" y="4584700"/>
            <a:ext cx="8204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syntactically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0900" y="4889500"/>
            <a:ext cx="6706964" cy="5668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tables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(remember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outerjoins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supported).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6400" y="5499100"/>
            <a:ext cx="8216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parametized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63600" y="5791200"/>
            <a:ext cx="5384437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29142"/>
              </p:ext>
            </p:extLst>
          </p:nvPr>
        </p:nvGraphicFramePr>
        <p:xfrm>
          <a:off x="990600" y="3349752"/>
          <a:ext cx="6793992" cy="3108960"/>
        </p:xfrm>
        <a:graphic>
          <a:graphicData uri="http://schemas.openxmlformats.org/drawingml/2006/table">
            <a:tbl>
              <a:tblPr/>
              <a:tblGrid>
                <a:gridCol w="2657856"/>
                <a:gridCol w="4136136"/>
              </a:tblGrid>
              <a:tr h="3596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Create a database,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Insert rows,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define SQL tables,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delete rows,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indices,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change rows,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queries,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 queries and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views,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administer a SQLite database file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triggers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19100" y="1739900"/>
            <a:ext cx="4699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Android.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700" y="2514600"/>
            <a:ext cx="755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OS)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9100" y="2882900"/>
            <a:ext cx="5461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sqlite3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5100"/>
            <a:ext cx="5762771" cy="30119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39800" algn="l"/>
                <a:tab pos="977900" algn="l"/>
                <a:tab pos="1257300" algn="l"/>
                <a:tab pos="2184400" algn="l"/>
              </a:tabLst>
            </a:pPr>
            <a:r>
              <a:rPr lang="en-US" altLang="zh-CN" dirty="0" smtClean="0"/>
              <a:t>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39800" algn="l"/>
                <a:tab pos="977900" algn="l"/>
                <a:tab pos="12573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39800" algn="l"/>
                <a:tab pos="977900" algn="l"/>
                <a:tab pos="1257300" algn="l"/>
                <a:tab pos="2184400" algn="l"/>
              </a:tabLst>
            </a:pPr>
            <a:r>
              <a:rPr lang="en-US" altLang="zh-CN" sz="1600" b="1" dirty="0" smtClean="0">
                <a:solidFill>
                  <a:srgbClr val="0000E4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E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E4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E4"/>
                </a:solidFill>
                <a:latin typeface="Times New Roman" pitchFamily="18" charset="0"/>
                <a:cs typeface="Times New Roman" pitchFamily="18" charset="0"/>
              </a:rPr>
              <a:t>(see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CN" sz="1600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www.sqlite.org</a:t>
            </a: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/lang.htm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l)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12573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1257300" algn="l"/>
                <a:tab pos="2184400" algn="l"/>
              </a:tabLst>
            </a:pPr>
            <a:r>
              <a:rPr lang="en-US" altLang="zh-CN" dirty="0" smtClean="0"/>
              <a:t>	</a:t>
            </a:r>
            <a:endParaRPr lang="en-US" altLang="zh-CN" sz="2400" dirty="0" smtClean="0">
              <a:solidFill>
                <a:srgbClr val="A90013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66800" y="5638800"/>
            <a:ext cx="4927393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mandatory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28956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select </a:t>
            </a:r>
            <a:r>
              <a:rPr lang="en-US" sz="2400" dirty="0" smtClean="0">
                <a:solidFill>
                  <a:srgbClr val="FF0000"/>
                </a:solidFill>
              </a:rPr>
              <a:t>   field1</a:t>
            </a:r>
            <a:r>
              <a:rPr lang="en-US" sz="2400" dirty="0">
                <a:solidFill>
                  <a:srgbClr val="FF0000"/>
                </a:solidFill>
              </a:rPr>
              <a:t>, field2, … , </a:t>
            </a:r>
            <a:r>
              <a:rPr lang="en-US" sz="2400" dirty="0" err="1">
                <a:solidFill>
                  <a:srgbClr val="FF0000"/>
                </a:solidFill>
              </a:rPr>
              <a:t>field</a:t>
            </a:r>
            <a:r>
              <a:rPr lang="en-US" sz="2400" baseline="-25000" dirty="0" err="1">
                <a:solidFill>
                  <a:srgbClr val="FF0000"/>
                </a:solidFill>
              </a:rPr>
              <a:t>n</a:t>
            </a:r>
            <a:endParaRPr lang="en-US" sz="2400" baseline="-250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from </a:t>
            </a: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</a:rPr>
              <a:t>table1</a:t>
            </a:r>
            <a:r>
              <a:rPr lang="en-US" sz="2400" dirty="0">
                <a:solidFill>
                  <a:srgbClr val="FF0000"/>
                </a:solidFill>
              </a:rPr>
              <a:t>, table2, … , </a:t>
            </a:r>
            <a:r>
              <a:rPr lang="en-US" sz="2400" dirty="0" err="1">
                <a:solidFill>
                  <a:srgbClr val="FF0000"/>
                </a:solidFill>
              </a:rPr>
              <a:t>table</a:t>
            </a:r>
            <a:r>
              <a:rPr lang="en-US" sz="2400" baseline="-25000" dirty="0" err="1">
                <a:solidFill>
                  <a:srgbClr val="FF0000"/>
                </a:solidFill>
              </a:rPr>
              <a:t>n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3810000"/>
            <a:ext cx="594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where         </a:t>
            </a:r>
            <a:r>
              <a:rPr lang="en-US" sz="2400" dirty="0" smtClean="0">
                <a:solidFill>
                  <a:srgbClr val="FF0000"/>
                </a:solidFill>
              </a:rPr>
              <a:t>( </a:t>
            </a:r>
            <a:r>
              <a:rPr lang="en-US" sz="2400" dirty="0">
                <a:solidFill>
                  <a:srgbClr val="FF0000"/>
                </a:solidFill>
              </a:rPr>
              <a:t>restriction-join-condition 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order </a:t>
            </a:r>
            <a:r>
              <a:rPr lang="en-US" sz="2400" b="1" dirty="0" smtClean="0">
                <a:solidFill>
                  <a:srgbClr val="FF0000"/>
                </a:solidFill>
              </a:rPr>
              <a:t>by      </a:t>
            </a:r>
            <a:r>
              <a:rPr lang="en-US" sz="2400" dirty="0" smtClean="0">
                <a:solidFill>
                  <a:srgbClr val="FF0000"/>
                </a:solidFill>
              </a:rPr>
              <a:t>field</a:t>
            </a:r>
            <a:r>
              <a:rPr lang="en-US" sz="2400" baseline="-25000" dirty="0" smtClean="0">
                <a:solidFill>
                  <a:srgbClr val="FF0000"/>
                </a:solidFill>
              </a:rPr>
              <a:t>n1</a:t>
            </a:r>
            <a:r>
              <a:rPr lang="en-US" sz="2400" dirty="0">
                <a:solidFill>
                  <a:srgbClr val="FF0000"/>
                </a:solidFill>
              </a:rPr>
              <a:t>, …, </a:t>
            </a:r>
            <a:r>
              <a:rPr lang="en-US" sz="2400" dirty="0" err="1">
                <a:solidFill>
                  <a:srgbClr val="FF0000"/>
                </a:solidFill>
              </a:rPr>
              <a:t>field</a:t>
            </a:r>
            <a:r>
              <a:rPr lang="en-US" sz="2400" baseline="-25000" dirty="0" err="1">
                <a:solidFill>
                  <a:srgbClr val="FF0000"/>
                </a:solidFill>
              </a:rPr>
              <a:t>nm</a:t>
            </a:r>
            <a:endParaRPr lang="en-US" sz="2400" baseline="-250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group </a:t>
            </a:r>
            <a:r>
              <a:rPr lang="en-US" sz="2400" b="1" dirty="0" smtClean="0">
                <a:solidFill>
                  <a:srgbClr val="FF0000"/>
                </a:solidFill>
              </a:rPr>
              <a:t>by      </a:t>
            </a:r>
            <a:r>
              <a:rPr lang="en-US" sz="2400" dirty="0" smtClean="0">
                <a:solidFill>
                  <a:srgbClr val="FF0000"/>
                </a:solidFill>
              </a:rPr>
              <a:t>field</a:t>
            </a:r>
            <a:r>
              <a:rPr lang="en-US" sz="2400" baseline="-25000" dirty="0" smtClean="0">
                <a:solidFill>
                  <a:srgbClr val="FF0000"/>
                </a:solidFill>
              </a:rPr>
              <a:t>m1</a:t>
            </a:r>
            <a:r>
              <a:rPr lang="en-US" sz="2400" dirty="0">
                <a:solidFill>
                  <a:srgbClr val="FF0000"/>
                </a:solidFill>
              </a:rPr>
              <a:t>, … , </a:t>
            </a:r>
            <a:r>
              <a:rPr lang="en-US" sz="2400" dirty="0" err="1">
                <a:solidFill>
                  <a:srgbClr val="FF0000"/>
                </a:solidFill>
              </a:rPr>
              <a:t>field</a:t>
            </a:r>
            <a:r>
              <a:rPr lang="en-US" sz="2400" baseline="-25000" dirty="0" err="1">
                <a:solidFill>
                  <a:srgbClr val="FF0000"/>
                </a:solidFill>
              </a:rPr>
              <a:t>mk</a:t>
            </a:r>
            <a:endParaRPr lang="en-US" sz="2400" baseline="-250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having         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group-condition)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90672" y="1941576"/>
            <a:ext cx="2423160" cy="21336"/>
          </a:xfrm>
          <a:custGeom>
            <a:avLst/>
            <a:gdLst>
              <a:gd name="connsiteX0" fmla="*/ 0 w 2423160"/>
              <a:gd name="connsiteY0" fmla="*/ 0 h 21336"/>
              <a:gd name="connsiteX1" fmla="*/ 2423160 w 2423160"/>
              <a:gd name="connsiteY1" fmla="*/ 21335 h 21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23160" h="21336">
                <a:moveTo>
                  <a:pt x="0" y="0"/>
                </a:moveTo>
                <a:lnTo>
                  <a:pt x="2423160" y="21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07265"/>
              </p:ext>
            </p:extLst>
          </p:nvPr>
        </p:nvGraphicFramePr>
        <p:xfrm>
          <a:off x="381000" y="1295400"/>
          <a:ext cx="8193024" cy="807720"/>
        </p:xfrm>
        <a:graphic>
          <a:graphicData uri="http://schemas.openxmlformats.org/drawingml/2006/table">
            <a:tbl>
              <a:tblPr/>
              <a:tblGrid>
                <a:gridCol w="2481072"/>
                <a:gridCol w="5711952"/>
              </a:tblGrid>
              <a:tr h="3261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300" b="1" dirty="0" smtClean="0">
                          <a:solidFill>
                            <a:srgbClr val="194033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 Select syntax</a:t>
                      </a:r>
                      <a:endParaRPr lang="zh-CN" altLang="en-US" sz="2300" b="1" dirty="0" smtClean="0">
                        <a:solidFill>
                          <a:srgbClr val="194033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 smtClean="0">
                        <a:solidFill>
                          <a:srgbClr val="0000E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E0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E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E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6200"/>
            <a:ext cx="4691714" cy="8280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206500" algn="l"/>
              </a:tabLst>
            </a:pP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00" y="22860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select         </a:t>
            </a:r>
            <a:r>
              <a:rPr lang="en-US" sz="2400" dirty="0" err="1" smtClean="0">
                <a:solidFill>
                  <a:srgbClr val="FF0000"/>
                </a:solidFill>
              </a:rPr>
              <a:t>LastName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cellPhone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from           </a:t>
            </a:r>
            <a:r>
              <a:rPr lang="en-US" sz="2400" dirty="0" err="1" smtClean="0">
                <a:solidFill>
                  <a:srgbClr val="FF0000"/>
                </a:solidFill>
              </a:rPr>
              <a:t>ClientTable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where        </a:t>
            </a:r>
            <a:r>
              <a:rPr lang="en-US" sz="2400" dirty="0" smtClean="0">
                <a:solidFill>
                  <a:srgbClr val="FF0000"/>
                </a:solidFill>
              </a:rPr>
              <a:t>state </a:t>
            </a:r>
            <a:r>
              <a:rPr lang="en-US" sz="2400" dirty="0">
                <a:solidFill>
                  <a:srgbClr val="FF0000"/>
                </a:solidFill>
              </a:rPr>
              <a:t>= ‘Ohio’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order </a:t>
            </a:r>
            <a:r>
              <a:rPr lang="en-US" sz="2400" b="1" dirty="0" smtClean="0">
                <a:solidFill>
                  <a:srgbClr val="FF0000"/>
                </a:solidFill>
              </a:rPr>
              <a:t>by    </a:t>
            </a:r>
            <a:r>
              <a:rPr lang="en-US" sz="2400" dirty="0" err="1" smtClean="0">
                <a:solidFill>
                  <a:srgbClr val="FF0000"/>
                </a:solidFill>
              </a:rPr>
              <a:t>LastName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4343400"/>
            <a:ext cx="5943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select        </a:t>
            </a:r>
            <a:r>
              <a:rPr lang="en-US" sz="2400" dirty="0" smtClean="0">
                <a:solidFill>
                  <a:srgbClr val="FF0000"/>
                </a:solidFill>
              </a:rPr>
              <a:t>city</a:t>
            </a:r>
            <a:r>
              <a:rPr lang="en-US" sz="2400" dirty="0">
                <a:solidFill>
                  <a:srgbClr val="FF0000"/>
                </a:solidFill>
              </a:rPr>
              <a:t>, count(*) as </a:t>
            </a:r>
            <a:r>
              <a:rPr lang="en-US" sz="2400" dirty="0" err="1">
                <a:solidFill>
                  <a:srgbClr val="FF0000"/>
                </a:solidFill>
              </a:rPr>
              <a:t>TotalClients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from          </a:t>
            </a:r>
            <a:r>
              <a:rPr lang="en-US" sz="2400" dirty="0" err="1" smtClean="0">
                <a:solidFill>
                  <a:srgbClr val="FF0000"/>
                </a:solidFill>
              </a:rPr>
              <a:t>ClientTable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group </a:t>
            </a:r>
            <a:r>
              <a:rPr lang="en-US" sz="2400" b="1" dirty="0" smtClean="0">
                <a:solidFill>
                  <a:srgbClr val="FF0000"/>
                </a:solidFill>
              </a:rPr>
              <a:t>by   </a:t>
            </a:r>
            <a:r>
              <a:rPr lang="en-US" sz="2400" dirty="0" smtClean="0">
                <a:solidFill>
                  <a:srgbClr val="FF0000"/>
                </a:solidFill>
              </a:rPr>
              <a:t>city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19100" y="1358900"/>
            <a:ext cx="5651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00" b="1" dirty="0" smtClean="0">
                <a:solidFill>
                  <a:srgbClr val="194033"/>
                </a:solidFill>
                <a:latin typeface="Times New Roman" pitchFamily="18" charset="0"/>
                <a:cs typeface="Times New Roman" pitchFamily="18" charset="0"/>
              </a:rPr>
              <a:t>Examplel.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94033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94033"/>
                </a:solidFill>
                <a:latin typeface="Times New Roman" pitchFamily="18" charset="0"/>
                <a:cs typeface="Times New Roman" pitchFamily="18" charset="0"/>
              </a:rPr>
              <a:t>RawQuery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94033"/>
                </a:solidFill>
                <a:latin typeface="Times New Roman" pitchFamily="18" charset="0"/>
                <a:cs typeface="Times New Roman" pitchFamily="18" charset="0"/>
              </a:rPr>
              <a:t>(version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94033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6400" y="2070100"/>
            <a:ext cx="3848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2667000"/>
            <a:ext cx="330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db.rawQuery(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603500" y="2984500"/>
            <a:ext cx="6502682" cy="5740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select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count(*)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Total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tblAMIGO"</a:t>
            </a:r>
            <a:r>
              <a:rPr lang="en-US" altLang="zh-CN" sz="2000" b="1" dirty="0" smtClean="0">
                <a:latin typeface="Courier New" pitchFamily="18" charset="0"/>
                <a:cs typeface="Courier New" pitchFamily="18" charset="0"/>
              </a:rPr>
              <a:t>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06400" y="3695700"/>
            <a:ext cx="8267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rawQuery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select-statement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50900" y="3949700"/>
            <a:ext cx="106599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06400" y="4229100"/>
            <a:ext cx="7485924" cy="247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0900" y="4495800"/>
            <a:ext cx="2231765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column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"Total".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4787900"/>
            <a:ext cx="7988300" cy="96564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ts val="1500"/>
              </a:lnSpc>
              <a:buAutoNum type="arabicPeriod" startAt="3"/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(one!)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  <a:p>
            <a:pPr>
              <a:lnSpc>
                <a:spcPts val="1500"/>
              </a:lnSpc>
              <a:tabLst/>
            </a:pP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Fetching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 set.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06400" y="5600700"/>
            <a:ext cx="6410108" cy="2475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(singleton)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38200" y="5943600"/>
            <a:ext cx="7162800" cy="2795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soon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0208" y="3264408"/>
            <a:ext cx="8787384" cy="27432"/>
          </a:xfrm>
          <a:custGeom>
            <a:avLst/>
            <a:gdLst>
              <a:gd name="connsiteX0" fmla="*/ 0 w 8787384"/>
              <a:gd name="connsiteY0" fmla="*/ 0 h 27432"/>
              <a:gd name="connsiteX1" fmla="*/ 8787385 w 87873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87384" h="27432">
                <a:moveTo>
                  <a:pt x="0" y="0"/>
                </a:moveTo>
                <a:lnTo>
                  <a:pt x="87873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0208" y="6309360"/>
            <a:ext cx="8787384" cy="27432"/>
          </a:xfrm>
          <a:custGeom>
            <a:avLst/>
            <a:gdLst>
              <a:gd name="connsiteX0" fmla="*/ 0 w 8787384"/>
              <a:gd name="connsiteY0" fmla="*/ 0 h 27432"/>
              <a:gd name="connsiteX1" fmla="*/ 8787385 w 87873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87384" h="27432">
                <a:moveTo>
                  <a:pt x="0" y="0"/>
                </a:moveTo>
                <a:lnTo>
                  <a:pt x="87873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0208" y="3264408"/>
            <a:ext cx="27432" cy="3072384"/>
          </a:xfrm>
          <a:custGeom>
            <a:avLst/>
            <a:gdLst>
              <a:gd name="connsiteX0" fmla="*/ 0 w 27432"/>
              <a:gd name="connsiteY0" fmla="*/ 0 h 3072384"/>
              <a:gd name="connsiteX1" fmla="*/ 27431 w 27432"/>
              <a:gd name="connsiteY1" fmla="*/ 3072383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072384">
                <a:moveTo>
                  <a:pt x="0" y="0"/>
                </a:moveTo>
                <a:lnTo>
                  <a:pt x="27431" y="3072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00160" y="3264408"/>
            <a:ext cx="27432" cy="3072384"/>
          </a:xfrm>
          <a:custGeom>
            <a:avLst/>
            <a:gdLst>
              <a:gd name="connsiteX0" fmla="*/ 0 w 27432"/>
              <a:gd name="connsiteY0" fmla="*/ 0 h 3072384"/>
              <a:gd name="connsiteX1" fmla="*/ 27432 w 27432"/>
              <a:gd name="connsiteY1" fmla="*/ 3072383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072384">
                <a:moveTo>
                  <a:pt x="0" y="0"/>
                </a:moveTo>
                <a:lnTo>
                  <a:pt x="27432" y="3072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52400"/>
            <a:ext cx="7633481" cy="3606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Example2.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Parameterized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RawQuery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(version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friends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</a:p>
          <a:p>
            <a:pPr>
              <a:lnSpc>
                <a:spcPts val="24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'BBB'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</a:p>
          <a:p>
            <a:pPr>
              <a:lnSpc>
                <a:spcPts val="20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2540000" y="4254500"/>
            <a:ext cx="3136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where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4610100"/>
            <a:ext cx="5912701" cy="13542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24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String[]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args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{"1",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"BBB"};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db.rawQuery(mySQL,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args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429000"/>
            <a:ext cx="7620000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select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count(*)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Total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400"/>
              </a:lnSpc>
              <a:tabLst>
                <a:tab pos="254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/>
              <a:t>			</a:t>
            </a:r>
            <a:r>
              <a:rPr lang="en-US" altLang="zh-CN" dirty="0" smtClean="0"/>
              <a:t>                   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err="1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altLang="zh-CN" i="1" dirty="0">
              <a:solidFill>
                <a:srgbClr val="2A4B6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10000"/>
            <a:ext cx="2590800" cy="12065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0208" y="2883408"/>
            <a:ext cx="8787384" cy="27432"/>
          </a:xfrm>
          <a:custGeom>
            <a:avLst/>
            <a:gdLst>
              <a:gd name="connsiteX0" fmla="*/ 0 w 8787384"/>
              <a:gd name="connsiteY0" fmla="*/ 0 h 27432"/>
              <a:gd name="connsiteX1" fmla="*/ 8787385 w 87873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87384" h="27432">
                <a:moveTo>
                  <a:pt x="0" y="0"/>
                </a:moveTo>
                <a:lnTo>
                  <a:pt x="87873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0208" y="4556760"/>
            <a:ext cx="8787384" cy="27432"/>
          </a:xfrm>
          <a:custGeom>
            <a:avLst/>
            <a:gdLst>
              <a:gd name="connsiteX0" fmla="*/ 0 w 8787384"/>
              <a:gd name="connsiteY0" fmla="*/ 0 h 27432"/>
              <a:gd name="connsiteX1" fmla="*/ 8787385 w 87873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87384" h="27432">
                <a:moveTo>
                  <a:pt x="0" y="0"/>
                </a:moveTo>
                <a:lnTo>
                  <a:pt x="87873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0208" y="2883408"/>
            <a:ext cx="27432" cy="1700784"/>
          </a:xfrm>
          <a:custGeom>
            <a:avLst/>
            <a:gdLst>
              <a:gd name="connsiteX0" fmla="*/ 0 w 27432"/>
              <a:gd name="connsiteY0" fmla="*/ 0 h 1700784"/>
              <a:gd name="connsiteX1" fmla="*/ 27431 w 27432"/>
              <a:gd name="connsiteY1" fmla="*/ 1700784 h 1700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700784">
                <a:moveTo>
                  <a:pt x="0" y="0"/>
                </a:moveTo>
                <a:lnTo>
                  <a:pt x="27431" y="17007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900160" y="2883408"/>
            <a:ext cx="27432" cy="1700784"/>
          </a:xfrm>
          <a:custGeom>
            <a:avLst/>
            <a:gdLst>
              <a:gd name="connsiteX0" fmla="*/ 0 w 27432"/>
              <a:gd name="connsiteY0" fmla="*/ 0 h 1700784"/>
              <a:gd name="connsiteX1" fmla="*/ 27432 w 27432"/>
              <a:gd name="connsiteY1" fmla="*/ 1700784 h 1700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700784">
                <a:moveTo>
                  <a:pt x="0" y="0"/>
                </a:moveTo>
                <a:lnTo>
                  <a:pt x="27432" y="17007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139700"/>
            <a:ext cx="7540507" cy="26733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Example2.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Parameterized </a:t>
            </a:r>
            <a:r>
              <a:rPr lang="en-US" altLang="zh-CN" sz="25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RawQuery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(version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</a:p>
          <a:p>
            <a:pPr>
              <a:lnSpc>
                <a:spcPts val="24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substitutions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4800" y="4953000"/>
            <a:ext cx="8258671" cy="148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>
              <a:lnSpc>
                <a:spcPts val="26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>
                <a:solidFill>
                  <a:srgbClr val="0F064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F064D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'?%'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Wait</a:t>
            </a:r>
          </a:p>
          <a:p>
            <a:pPr>
              <a:lnSpc>
                <a:spcPts val="19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fix!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issue: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http://code.google.com/p/android/issues/detail?id=2619)</a:t>
            </a:r>
          </a:p>
          <a:p>
            <a:pPr>
              <a:lnSpc>
                <a:spcPts val="21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'%s%'.</a:t>
            </a:r>
          </a:p>
          <a:p>
            <a:pPr>
              <a:lnSpc>
                <a:spcPts val="21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wild-character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format!</a:t>
            </a:r>
          </a:p>
          <a:p>
            <a:pPr>
              <a:lnSpc>
                <a:spcPts val="1300"/>
              </a:lnSpc>
              <a:tabLst>
                <a:tab pos="88900" algn="l"/>
                <a:tab pos="444500" algn="l"/>
                <a:tab pos="457200" algn="l"/>
                <a:tab pos="8115300" algn="l"/>
              </a:tabLst>
            </a:pPr>
            <a:r>
              <a:rPr lang="en-US" altLang="zh-CN" dirty="0" smtClean="0"/>
              <a:t>				</a:t>
            </a:r>
            <a:endParaRPr lang="en-US" altLang="zh-CN" sz="1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9718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select  </a:t>
            </a:r>
            <a:r>
              <a:rPr lang="en-US" sz="24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count(*) as Total </a:t>
            </a:r>
            <a:endParaRPr lang="en-US" sz="2400" dirty="0">
              <a:solidFill>
                <a:srgbClr val="2000D6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 from  </a:t>
            </a:r>
            <a:r>
              <a:rPr lang="en-US" sz="2400" dirty="0" err="1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endParaRPr lang="en-US" sz="2400" dirty="0">
              <a:solidFill>
                <a:srgbClr val="2000D6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sz="24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where  </a:t>
            </a:r>
            <a:r>
              <a:rPr lang="en-US" sz="2400" dirty="0" err="1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sz="24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sz="24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 </a:t>
            </a:r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 </a:t>
            </a:r>
            <a:r>
              <a:rPr lang="en-US" sz="24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 name </a:t>
            </a:r>
            <a:r>
              <a:rPr lang="en-US" sz="24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‘BBB’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365079"/>
            <a:ext cx="8293100" cy="544294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</a:t>
            </a:r>
          </a:p>
          <a:p>
            <a:pPr>
              <a:lnSpc>
                <a:spcPts val="39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Example2.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RawQuery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(version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arguments.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friends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</a:p>
          <a:p>
            <a:pPr>
              <a:lnSpc>
                <a:spcPts val="24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'BBB'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concatenate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string.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en-US" altLang="zh-CN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(single)</a:t>
            </a:r>
            <a:r>
              <a:rPr lang="en-US" altLang="zh-CN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quoted</a:t>
            </a:r>
            <a:r>
              <a:rPr lang="en-US" altLang="zh-CN" sz="18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String[]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args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{"1",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"BBB"};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select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count(*)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Total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4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4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where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args[0]</a:t>
            </a:r>
          </a:p>
          <a:p>
            <a:pPr>
              <a:lnSpc>
                <a:spcPts val="24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'"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args[l]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"'";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165100" algn="l"/>
                <a:tab pos="177800" algn="l"/>
                <a:tab pos="977900" algn="l"/>
                <a:tab pos="21463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db.rawQuery(mySQL,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null);</a:t>
            </a:r>
          </a:p>
        </p:txBody>
      </p:sp>
      <p:sp>
        <p:nvSpPr>
          <p:cNvPr id="3" name="Left Arrow 2"/>
          <p:cNvSpPr/>
          <p:nvPr/>
        </p:nvSpPr>
        <p:spPr>
          <a:xfrm>
            <a:off x="7239000" y="4606636"/>
            <a:ext cx="762000" cy="34636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93700" y="1346200"/>
            <a:ext cx="187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" y="1714500"/>
            <a:ext cx="7346734" cy="5668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implicitly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condensed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(non-joining)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3700" y="2616200"/>
            <a:ext cx="5816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3225800"/>
            <a:ext cx="7216444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representing: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76300" y="3835400"/>
            <a:ext cx="204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63600" y="4140200"/>
            <a:ext cx="334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retrieved,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0900" y="4483100"/>
            <a:ext cx="3864865" cy="14901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(where-clause),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where-clause,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group-by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having-clause,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order-by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6408" y="2197608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6408" y="5699760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6408" y="2197608"/>
            <a:ext cx="27432" cy="3529584"/>
          </a:xfrm>
          <a:custGeom>
            <a:avLst/>
            <a:gdLst>
              <a:gd name="connsiteX0" fmla="*/ 0 w 27432"/>
              <a:gd name="connsiteY0" fmla="*/ 0 h 3529584"/>
              <a:gd name="connsiteX1" fmla="*/ 27431 w 27432"/>
              <a:gd name="connsiteY1" fmla="*/ 3529583 h 3529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529584">
                <a:moveTo>
                  <a:pt x="0" y="0"/>
                </a:moveTo>
                <a:lnTo>
                  <a:pt x="27431" y="3529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23960" y="2197608"/>
            <a:ext cx="27432" cy="3529584"/>
          </a:xfrm>
          <a:custGeom>
            <a:avLst/>
            <a:gdLst>
              <a:gd name="connsiteX0" fmla="*/ 0 w 27432"/>
              <a:gd name="connsiteY0" fmla="*/ 0 h 3529584"/>
              <a:gd name="connsiteX1" fmla="*/ 27432 w 27432"/>
              <a:gd name="connsiteY1" fmla="*/ 3529583 h 3529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529584">
                <a:moveTo>
                  <a:pt x="0" y="0"/>
                </a:moveTo>
                <a:lnTo>
                  <a:pt x="27432" y="3529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215900"/>
            <a:ext cx="5679164" cy="49611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</a:t>
            </a:r>
          </a:p>
          <a:p>
            <a:pPr>
              <a:lnSpc>
                <a:spcPts val="39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lnSpc>
                <a:spcPts val="24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22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sz="25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query(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table,</a:t>
            </a:r>
          </a:p>
          <a:p>
            <a:pPr>
              <a:lnSpc>
                <a:spcPts val="28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String[]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columns,</a:t>
            </a:r>
          </a:p>
          <a:p>
            <a:pPr>
              <a:lnSpc>
                <a:spcPts val="28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selection,</a:t>
            </a:r>
          </a:p>
          <a:p>
            <a:pPr>
              <a:lnSpc>
                <a:spcPts val="29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String[]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selectionArgs,</a:t>
            </a:r>
          </a:p>
          <a:p>
            <a:pPr>
              <a:lnSpc>
                <a:spcPts val="28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groupBy,</a:t>
            </a:r>
          </a:p>
          <a:p>
            <a:pPr>
              <a:lnSpc>
                <a:spcPts val="28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having,</a:t>
            </a:r>
          </a:p>
          <a:p>
            <a:pPr>
              <a:lnSpc>
                <a:spcPts val="2900"/>
              </a:lnSpc>
              <a:tabLst>
                <a:tab pos="190500" algn="l"/>
                <a:tab pos="977900" algn="l"/>
                <a:tab pos="1485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25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orderBy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4904" y="2660904"/>
            <a:ext cx="8470392" cy="15240"/>
          </a:xfrm>
          <a:custGeom>
            <a:avLst/>
            <a:gdLst>
              <a:gd name="connsiteX0" fmla="*/ 0 w 8470392"/>
              <a:gd name="connsiteY0" fmla="*/ 0 h 15240"/>
              <a:gd name="connsiteX1" fmla="*/ 8470392 w 8470392"/>
              <a:gd name="connsiteY1" fmla="*/ 15239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70392" h="15240">
                <a:moveTo>
                  <a:pt x="0" y="0"/>
                </a:moveTo>
                <a:lnTo>
                  <a:pt x="8470392" y="152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7952" y="6394704"/>
            <a:ext cx="8470392" cy="15240"/>
          </a:xfrm>
          <a:custGeom>
            <a:avLst/>
            <a:gdLst>
              <a:gd name="connsiteX0" fmla="*/ 0 w 8470392"/>
              <a:gd name="connsiteY0" fmla="*/ 0 h 15240"/>
              <a:gd name="connsiteX1" fmla="*/ 8470392 w 8470392"/>
              <a:gd name="connsiteY1" fmla="*/ 1524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70392" h="15240">
                <a:moveTo>
                  <a:pt x="0" y="0"/>
                </a:moveTo>
                <a:lnTo>
                  <a:pt x="8470392" y="1524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4904" y="2663952"/>
            <a:ext cx="18288" cy="3745992"/>
          </a:xfrm>
          <a:custGeom>
            <a:avLst/>
            <a:gdLst>
              <a:gd name="connsiteX0" fmla="*/ 0 w 18288"/>
              <a:gd name="connsiteY0" fmla="*/ 0 h 3745992"/>
              <a:gd name="connsiteX1" fmla="*/ 18287 w 18288"/>
              <a:gd name="connsiteY1" fmla="*/ 3745992 h 3745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745992">
                <a:moveTo>
                  <a:pt x="0" y="0"/>
                </a:moveTo>
                <a:lnTo>
                  <a:pt x="18287" y="37459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858256" y="2660904"/>
            <a:ext cx="18288" cy="3745992"/>
          </a:xfrm>
          <a:custGeom>
            <a:avLst/>
            <a:gdLst>
              <a:gd name="connsiteX0" fmla="*/ 0 w 18288"/>
              <a:gd name="connsiteY0" fmla="*/ 0 h 3745992"/>
              <a:gd name="connsiteX1" fmla="*/ 18288 w 18288"/>
              <a:gd name="connsiteY1" fmla="*/ 3745992 h 3745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288" h="3745992">
                <a:moveTo>
                  <a:pt x="0" y="0"/>
                </a:moveTo>
                <a:lnTo>
                  <a:pt x="18288" y="37459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830056" y="2660904"/>
            <a:ext cx="21336" cy="3745992"/>
          </a:xfrm>
          <a:custGeom>
            <a:avLst/>
            <a:gdLst>
              <a:gd name="connsiteX0" fmla="*/ 0 w 21336"/>
              <a:gd name="connsiteY0" fmla="*/ 0 h 3745992"/>
              <a:gd name="connsiteX1" fmla="*/ 21335 w 21336"/>
              <a:gd name="connsiteY1" fmla="*/ 3745992 h 3745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336" h="3745992">
                <a:moveTo>
                  <a:pt x="0" y="0"/>
                </a:moveTo>
                <a:lnTo>
                  <a:pt x="21335" y="37459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139700"/>
            <a:ext cx="7552098" cy="24348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900"/>
              </a:lnSpc>
              <a:tabLst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4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EmployeeTable,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</a:p>
          <a:p>
            <a:pPr>
              <a:lnSpc>
                <a:spcPts val="24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by123456789.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Dno.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average,</a:t>
            </a:r>
          </a:p>
          <a:p>
            <a:pPr>
              <a:lnSpc>
                <a:spcPts val="2300"/>
              </a:lnSpc>
              <a:tabLst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employees.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590800"/>
            <a:ext cx="4572000" cy="38933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dirty="0"/>
              <a:t>String[] columns = </a:t>
            </a:r>
          </a:p>
          <a:p>
            <a:r>
              <a:rPr lang="en-US" sz="1900" dirty="0" smtClean="0"/>
              <a:t>                      {</a:t>
            </a:r>
            <a:r>
              <a:rPr lang="en-US" sz="1900" dirty="0"/>
              <a:t>"</a:t>
            </a:r>
            <a:r>
              <a:rPr lang="en-US" sz="1900" dirty="0" err="1"/>
              <a:t>Dno</a:t>
            </a:r>
            <a:r>
              <a:rPr lang="en-US" sz="1900" dirty="0"/>
              <a:t>","</a:t>
            </a:r>
            <a:r>
              <a:rPr lang="en-US" sz="1900" dirty="0" err="1"/>
              <a:t>Avg</a:t>
            </a:r>
            <a:r>
              <a:rPr lang="en-US" sz="1900" dirty="0"/>
              <a:t>(Salary) as AVG"};</a:t>
            </a:r>
          </a:p>
          <a:p>
            <a:r>
              <a:rPr lang="en-US" sz="1900" dirty="0"/>
              <a:t>String[] </a:t>
            </a:r>
            <a:r>
              <a:rPr lang="en-US" sz="1900" dirty="0" err="1"/>
              <a:t>conditionArgs</a:t>
            </a:r>
            <a:r>
              <a:rPr lang="en-US" sz="1900" dirty="0"/>
              <a:t>= </a:t>
            </a:r>
          </a:p>
          <a:p>
            <a:r>
              <a:rPr lang="en-US" sz="1900" dirty="0" smtClean="0"/>
              <a:t>                      {</a:t>
            </a:r>
            <a:r>
              <a:rPr lang="en-US" sz="1900" dirty="0"/>
              <a:t>"F","123456789"};</a:t>
            </a:r>
          </a:p>
          <a:p>
            <a:r>
              <a:rPr lang="en-US" sz="1900" dirty="0" smtClean="0"/>
              <a:t>Cursor </a:t>
            </a:r>
            <a:r>
              <a:rPr lang="en-US" sz="1900" b="1" dirty="0" smtClean="0"/>
              <a:t>c </a:t>
            </a:r>
            <a:r>
              <a:rPr lang="en-US" sz="1900" b="1" dirty="0"/>
              <a:t>= </a:t>
            </a:r>
            <a:r>
              <a:rPr lang="en-US" sz="1900" b="1" dirty="0" err="1"/>
              <a:t>db.query</a:t>
            </a:r>
            <a:r>
              <a:rPr lang="en-US" sz="1900" dirty="0"/>
              <a:t>(</a:t>
            </a:r>
          </a:p>
          <a:p>
            <a:r>
              <a:rPr lang="en-US" sz="1900" dirty="0" smtClean="0"/>
              <a:t>                  "</a:t>
            </a:r>
            <a:r>
              <a:rPr lang="en-US" sz="1900" dirty="0" err="1"/>
              <a:t>EmployeeTable</a:t>
            </a:r>
            <a:r>
              <a:rPr lang="en-US" sz="1900" dirty="0"/>
              <a:t>",</a:t>
            </a:r>
          </a:p>
          <a:p>
            <a:r>
              <a:rPr lang="en-US" sz="1900" dirty="0" smtClean="0"/>
              <a:t>                  columns</a:t>
            </a:r>
            <a:r>
              <a:rPr lang="en-US" sz="1900" dirty="0"/>
              <a:t>,</a:t>
            </a:r>
          </a:p>
          <a:p>
            <a:r>
              <a:rPr lang="en-US" sz="1900" dirty="0" smtClean="0"/>
              <a:t>                  "</a:t>
            </a:r>
            <a:r>
              <a:rPr lang="en-US" sz="1900" dirty="0"/>
              <a:t>sex = ? And </a:t>
            </a:r>
            <a:r>
              <a:rPr lang="en-US" sz="1900" dirty="0" err="1"/>
              <a:t>superSsn</a:t>
            </a:r>
            <a:r>
              <a:rPr lang="en-US" sz="1900" dirty="0"/>
              <a:t>= ? " ,</a:t>
            </a:r>
          </a:p>
          <a:p>
            <a:r>
              <a:rPr lang="en-US" sz="1900" dirty="0" smtClean="0"/>
              <a:t>                  </a:t>
            </a:r>
            <a:r>
              <a:rPr lang="en-US" sz="1900" dirty="0" err="1" smtClean="0"/>
              <a:t>conditionArgs</a:t>
            </a:r>
            <a:r>
              <a:rPr lang="en-US" sz="1900" dirty="0"/>
              <a:t>, </a:t>
            </a:r>
          </a:p>
          <a:p>
            <a:r>
              <a:rPr lang="en-US" sz="1900" dirty="0" smtClean="0"/>
              <a:t>                  "</a:t>
            </a:r>
            <a:r>
              <a:rPr lang="en-US" sz="1900" dirty="0" err="1"/>
              <a:t>Dno</a:t>
            </a:r>
            <a:r>
              <a:rPr lang="en-US" sz="1900" dirty="0"/>
              <a:t>",</a:t>
            </a:r>
          </a:p>
          <a:p>
            <a:r>
              <a:rPr lang="en-US" sz="1900" dirty="0" smtClean="0"/>
              <a:t>                  "</a:t>
            </a:r>
            <a:r>
              <a:rPr lang="en-US" sz="1900" dirty="0"/>
              <a:t>Count(*) &gt; 2",</a:t>
            </a:r>
          </a:p>
          <a:p>
            <a:r>
              <a:rPr lang="en-US" sz="1900" dirty="0" smtClean="0"/>
              <a:t>                  "</a:t>
            </a:r>
            <a:r>
              <a:rPr lang="en-US" sz="1900" dirty="0"/>
              <a:t>AVG </a:t>
            </a:r>
            <a:r>
              <a:rPr lang="en-US" sz="1900" dirty="0" err="1"/>
              <a:t>Desc</a:t>
            </a:r>
            <a:r>
              <a:rPr lang="en-US" sz="1900" dirty="0"/>
              <a:t>" </a:t>
            </a:r>
          </a:p>
          <a:p>
            <a:r>
              <a:rPr lang="en-US" sz="1900" dirty="0"/>
              <a:t>);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4114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← </a:t>
            </a:r>
            <a:r>
              <a:rPr lang="en-US" dirty="0" smtClean="0"/>
              <a:t>table name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columns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condition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condition </a:t>
            </a:r>
            <a:r>
              <a:rPr lang="en-US" dirty="0" err="1" smtClean="0"/>
              <a:t>args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group by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having</a:t>
            </a:r>
            <a:endParaRPr lang="en-US" dirty="0"/>
          </a:p>
          <a:p>
            <a:r>
              <a:rPr lang="en-US" dirty="0"/>
              <a:t>← </a:t>
            </a:r>
            <a:r>
              <a:rPr lang="en-US" dirty="0" smtClean="0"/>
              <a:t>order by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6408" y="2578608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 flipV="1">
            <a:off x="292608" y="6172200"/>
            <a:ext cx="8546592" cy="76197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8600" y="2590800"/>
            <a:ext cx="45719" cy="3657600"/>
          </a:xfrm>
          <a:custGeom>
            <a:avLst/>
            <a:gdLst>
              <a:gd name="connsiteX0" fmla="*/ 0 w 27432"/>
              <a:gd name="connsiteY0" fmla="*/ 0 h 2734056"/>
              <a:gd name="connsiteX1" fmla="*/ 27431 w 27432"/>
              <a:gd name="connsiteY1" fmla="*/ 2734056 h 2734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2734056">
                <a:moveTo>
                  <a:pt x="0" y="0"/>
                </a:moveTo>
                <a:lnTo>
                  <a:pt x="27431" y="273405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23959" y="2590800"/>
            <a:ext cx="45719" cy="3593592"/>
          </a:xfrm>
          <a:custGeom>
            <a:avLst/>
            <a:gdLst>
              <a:gd name="connsiteX0" fmla="*/ 0 w 27432"/>
              <a:gd name="connsiteY0" fmla="*/ 0 h 3224784"/>
              <a:gd name="connsiteX1" fmla="*/ 27432 w 27432"/>
              <a:gd name="connsiteY1" fmla="*/ 3224784 h 3224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224784">
                <a:moveTo>
                  <a:pt x="0" y="0"/>
                </a:moveTo>
                <a:lnTo>
                  <a:pt x="27432" y="32247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139700"/>
            <a:ext cx="7584875" cy="25075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4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tbIAMIGO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columns:</a:t>
            </a:r>
          </a:p>
          <a:p>
            <a:pPr>
              <a:lnSpc>
                <a:spcPts val="24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tabLst>
                <a:tab pos="508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'B'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letters.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667000"/>
            <a:ext cx="8229600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String [] columns = {"</a:t>
            </a:r>
            <a:r>
              <a:rPr lang="en-US" sz="2400" dirty="0" err="1"/>
              <a:t>recID</a:t>
            </a:r>
            <a:r>
              <a:rPr lang="en-US" sz="2400" dirty="0"/>
              <a:t>", "name", "phone"}; </a:t>
            </a:r>
            <a:endParaRPr lang="en-US" sz="2400" dirty="0" smtClean="0"/>
          </a:p>
          <a:p>
            <a:endParaRPr lang="en-US" sz="2000" dirty="0"/>
          </a:p>
          <a:p>
            <a:r>
              <a:rPr lang="en-US" sz="2400" dirty="0"/>
              <a:t>Cursor c1 = </a:t>
            </a:r>
            <a:r>
              <a:rPr lang="en-US" sz="2400" dirty="0" err="1"/>
              <a:t>db.</a:t>
            </a:r>
            <a:r>
              <a:rPr lang="en-US" sz="2400" b="1" dirty="0" err="1"/>
              <a:t>query</a:t>
            </a:r>
            <a:r>
              <a:rPr lang="en-US" sz="2400" dirty="0"/>
              <a:t>(</a:t>
            </a:r>
          </a:p>
          <a:p>
            <a:r>
              <a:rPr lang="en-US" sz="2400" dirty="0" smtClean="0"/>
              <a:t>            "</a:t>
            </a:r>
            <a:r>
              <a:rPr lang="en-US" sz="2400" dirty="0" err="1"/>
              <a:t>tblAMIGO</a:t>
            </a:r>
            <a:r>
              <a:rPr lang="en-US" sz="2400" dirty="0"/>
              <a:t>", </a:t>
            </a:r>
          </a:p>
          <a:p>
            <a:r>
              <a:rPr lang="en-US" sz="2400" dirty="0" smtClean="0"/>
              <a:t>             columns</a:t>
            </a:r>
            <a:r>
              <a:rPr lang="en-US" sz="2400" dirty="0"/>
              <a:t>, </a:t>
            </a:r>
          </a:p>
          <a:p>
            <a:r>
              <a:rPr lang="en-US" sz="2400" dirty="0" smtClean="0"/>
              <a:t>             "</a:t>
            </a:r>
            <a:r>
              <a:rPr lang="en-US" sz="2400" dirty="0" err="1" smtClean="0"/>
              <a:t>recID</a:t>
            </a:r>
            <a:r>
              <a:rPr lang="en-US" sz="2400" dirty="0" smtClean="0"/>
              <a:t> &gt; </a:t>
            </a:r>
            <a:r>
              <a:rPr lang="en-US" sz="2400" dirty="0"/>
              <a:t>2 and length(name) &gt;= 3 and name like 'B%' ", </a:t>
            </a:r>
          </a:p>
          <a:p>
            <a:r>
              <a:rPr lang="en-US" sz="2400" dirty="0" smtClean="0"/>
              <a:t>              null</a:t>
            </a:r>
            <a:r>
              <a:rPr lang="en-US" sz="2400" dirty="0"/>
              <a:t>, null, null, </a:t>
            </a:r>
          </a:p>
          <a:p>
            <a:r>
              <a:rPr lang="en-US" sz="2400" dirty="0" smtClean="0"/>
              <a:t>             "</a:t>
            </a:r>
            <a:r>
              <a:rPr lang="en-US" sz="2400" dirty="0" err="1"/>
              <a:t>recID</a:t>
            </a:r>
            <a:r>
              <a:rPr lang="en-US" sz="2400" dirty="0"/>
              <a:t>" )</a:t>
            </a:r>
            <a:r>
              <a:rPr lang="en-US" sz="2400" dirty="0" smtClean="0"/>
              <a:t>;</a:t>
            </a:r>
          </a:p>
          <a:p>
            <a:endParaRPr lang="en-US" sz="1600" dirty="0"/>
          </a:p>
          <a:p>
            <a:r>
              <a:rPr lang="en-US" sz="2400" dirty="0" smtClean="0"/>
              <a:t>int </a:t>
            </a:r>
            <a:r>
              <a:rPr lang="en-US" sz="2400" dirty="0" err="1" smtClean="0"/>
              <a:t>theTotal</a:t>
            </a:r>
            <a:r>
              <a:rPr lang="en-US" sz="2400" dirty="0" smtClean="0"/>
              <a:t> = </a:t>
            </a:r>
            <a:r>
              <a:rPr lang="en-US" sz="2400" dirty="0"/>
              <a:t>c1.getCount();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09600" y="1371600"/>
            <a:ext cx="6877780" cy="44319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SQL-92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SQL.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partial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				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(exception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outerjoins).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referential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			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relaxed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				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Basic.</a:t>
            </a:r>
          </a:p>
          <a:p>
            <a:pPr>
              <a:lnSpc>
                <a:spcPts val="24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		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http://www.sqlite.org/sqlite.html</a:t>
            </a:r>
          </a:p>
          <a:p>
            <a:pPr>
              <a:lnSpc>
                <a:spcPts val="2100"/>
              </a:lnSpc>
              <a:tabLst>
                <a:tab pos="25400" algn="l"/>
                <a:tab pos="381000" algn="l"/>
                <a:tab pos="393700" algn="l"/>
                <a:tab pos="4318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at: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http://sqliteadmin.orbmu2k.de/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6408" y="3493008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6408" y="6233160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6408" y="3493008"/>
            <a:ext cx="27432" cy="2767584"/>
          </a:xfrm>
          <a:custGeom>
            <a:avLst/>
            <a:gdLst>
              <a:gd name="connsiteX0" fmla="*/ 0 w 27432"/>
              <a:gd name="connsiteY0" fmla="*/ 0 h 2767584"/>
              <a:gd name="connsiteX1" fmla="*/ 27431 w 27432"/>
              <a:gd name="connsiteY1" fmla="*/ 2767583 h 2767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2767584">
                <a:moveTo>
                  <a:pt x="0" y="0"/>
                </a:moveTo>
                <a:lnTo>
                  <a:pt x="27431" y="2767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823960" y="3493008"/>
            <a:ext cx="27432" cy="2767584"/>
          </a:xfrm>
          <a:custGeom>
            <a:avLst/>
            <a:gdLst>
              <a:gd name="connsiteX0" fmla="*/ 0 w 27432"/>
              <a:gd name="connsiteY0" fmla="*/ 0 h 2767584"/>
              <a:gd name="connsiteX1" fmla="*/ 27432 w 27432"/>
              <a:gd name="connsiteY1" fmla="*/ 2767583 h 2767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2767584">
                <a:moveTo>
                  <a:pt x="0" y="0"/>
                </a:moveTo>
                <a:lnTo>
                  <a:pt x="27432" y="2767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5549900"/>
            <a:ext cx="584200" cy="4699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1346200"/>
            <a:ext cx="421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06400" y="1714500"/>
            <a:ext cx="6446316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selected.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06400" y="2311400"/>
            <a:ext cx="7669317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including: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selectionArgs,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group-by,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93700" y="2628900"/>
            <a:ext cx="6853852" cy="5668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57200" algn="l"/>
              </a:tabLst>
            </a:pPr>
            <a:r>
              <a:rPr lang="en-US" altLang="zh-CN" dirty="0" smtClean="0"/>
              <a:t>	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having-clause.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absence.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"recID"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0900" y="3276600"/>
            <a:ext cx="961313" cy="2205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sequence.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46100" y="3822700"/>
            <a:ext cx="6337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{"recID",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"name",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"phone"};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6400" y="4381500"/>
            <a:ext cx="3243601" cy="2419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db.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query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20800" y="4660900"/>
            <a:ext cx="2032000" cy="4834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"tbIAMIGO",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columns,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333500" y="5194301"/>
            <a:ext cx="5676900" cy="421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"recID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length(name)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18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08100" y="5727700"/>
            <a:ext cx="2678017" cy="2419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 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null,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333500" y="6007100"/>
            <a:ext cx="1282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"recID"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5295900" y="2628900"/>
            <a:ext cx="381000" cy="3200400"/>
          </a:xfrm>
          <a:prstGeom prst="rightBrace">
            <a:avLst>
              <a:gd name="adj1" fmla="val 8333"/>
              <a:gd name="adj2" fmla="val 495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5410200"/>
            <a:ext cx="2897285" cy="288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like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'B%'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</p:txBody>
      </p:sp>
      <p:cxnSp>
        <p:nvCxnSpPr>
          <p:cNvPr id="1024" name="Elbow Connector 1023"/>
          <p:cNvCxnSpPr/>
          <p:nvPr/>
        </p:nvCxnSpPr>
        <p:spPr>
          <a:xfrm rot="10800000" flipV="1">
            <a:off x="2971800" y="4419600"/>
            <a:ext cx="2514600" cy="53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177800"/>
            <a:ext cx="7525568" cy="37813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tallying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of friends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4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addition,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'name'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3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each.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4826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SQL-select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something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42672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name,count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TotalSubGroup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tblAMIGO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3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(*)&lt;= 4;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1346200"/>
            <a:ext cx="421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7200" y="1701800"/>
            <a:ext cx="6690665" cy="2714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06400" y="2209800"/>
            <a:ext cx="7020658" cy="10579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selectColumns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{"name",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"count(*)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TotalSubGroup"};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whereCondition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"recID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?";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whereConditionArgs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{"3"};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groupBy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"name";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6400" y="3289300"/>
            <a:ext cx="4052849" cy="5193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"count(*)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4";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orderBy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"name";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4102100"/>
            <a:ext cx="3039294" cy="2607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myCur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db.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616200" y="4381500"/>
            <a:ext cx="120225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7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603500" y="4648200"/>
            <a:ext cx="1831569" cy="2500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selectColumns,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590800" y="4953000"/>
            <a:ext cx="4666104" cy="7886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whereCondition,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whereConditionArgs,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groupBy,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having,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603500" y="5740400"/>
            <a:ext cx="1111971" cy="2607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7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7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28600"/>
            <a:ext cx="7771358" cy="53074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selectColumns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TotalSubGroup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count(*)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3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sub-group.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place-marker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substitution.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whereConditionArgs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injected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groupBy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'name'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sub-groups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subgroups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41300"/>
            <a:ext cx="8569397" cy="506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</a:p>
          <a:p>
            <a:pPr>
              <a:lnSpc>
                <a:spcPts val="39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(random)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>
              <a:lnSpc>
                <a:spcPts val="20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statements.</a:t>
            </a:r>
          </a:p>
          <a:p>
            <a:pPr>
              <a:lnSpc>
                <a:spcPts val="2000"/>
              </a:lnSpc>
              <a:tabLst>
                <a:tab pos="457200" algn="l"/>
                <a:tab pos="977900" algn="l"/>
                <a:tab pos="2184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primarily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row-at-the-time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table.</a:t>
            </a:r>
          </a:p>
          <a:p>
            <a:pPr>
              <a:lnSpc>
                <a:spcPts val="23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awareness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isFirst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isLast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isBeforeFirst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isAfterLast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()),</a:t>
            </a:r>
          </a:p>
          <a:p>
            <a:pPr marL="342900" indent="-342900">
              <a:lnSpc>
                <a:spcPts val="2400"/>
              </a:lnSpc>
              <a:buAutoNum type="arabicPeriod" startAt="2"/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Record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moveToFirst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moveToLast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moveToNext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moveToPrevious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4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move(n))</a:t>
            </a:r>
          </a:p>
          <a:p>
            <a:pPr>
              <a:lnSpc>
                <a:spcPts val="24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(getlnt,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getBlob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getDate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</a:p>
          <a:p>
            <a:pPr>
              <a:lnSpc>
                <a:spcPts val="24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inspection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(getColumnName,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getColumnNames,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getColumnlndex,</a:t>
            </a:r>
          </a:p>
          <a:p>
            <a:pPr>
              <a:lnSpc>
                <a:spcPts val="2400"/>
              </a:lnSpc>
              <a:tabLst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getColumnCount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28600"/>
            <a:ext cx="7784182" cy="63440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</a:p>
          <a:p>
            <a:pPr>
              <a:lnSpc>
                <a:spcPts val="39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pPr>
              <a:lnSpc>
                <a:spcPts val="20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statement.</a:t>
            </a:r>
          </a:p>
          <a:p>
            <a:pPr>
              <a:lnSpc>
                <a:spcPts val="20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select-command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namely: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phone.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getColumnIndex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chosen</a:t>
            </a:r>
          </a:p>
          <a:p>
            <a:pPr>
              <a:lnSpc>
                <a:spcPts val="20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getters: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getInt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extraction.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moveToNext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before-first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4904" y="1517904"/>
            <a:ext cx="8394192" cy="12192"/>
          </a:xfrm>
          <a:custGeom>
            <a:avLst/>
            <a:gdLst>
              <a:gd name="connsiteX0" fmla="*/ 0 w 8394192"/>
              <a:gd name="connsiteY0" fmla="*/ 0 h 12192"/>
              <a:gd name="connsiteX1" fmla="*/ 8394192 w 8394192"/>
              <a:gd name="connsiteY1" fmla="*/ 12192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94192" h="12192">
                <a:moveTo>
                  <a:pt x="0" y="0"/>
                </a:moveTo>
                <a:lnTo>
                  <a:pt x="8394192" y="121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4904" y="6595872"/>
            <a:ext cx="8394192" cy="12192"/>
          </a:xfrm>
          <a:custGeom>
            <a:avLst/>
            <a:gdLst>
              <a:gd name="connsiteX0" fmla="*/ 0 w 8394192"/>
              <a:gd name="connsiteY0" fmla="*/ 0 h 12192"/>
              <a:gd name="connsiteX1" fmla="*/ 8394192 w 8394192"/>
              <a:gd name="connsiteY1" fmla="*/ 12192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94192" h="12192">
                <a:moveTo>
                  <a:pt x="0" y="0"/>
                </a:moveTo>
                <a:lnTo>
                  <a:pt x="8394192" y="121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4904" y="1517904"/>
            <a:ext cx="12192" cy="5090160"/>
          </a:xfrm>
          <a:custGeom>
            <a:avLst/>
            <a:gdLst>
              <a:gd name="connsiteX0" fmla="*/ 0 w 12192"/>
              <a:gd name="connsiteY0" fmla="*/ 0 h 5090160"/>
              <a:gd name="connsiteX1" fmla="*/ 12191 w 12192"/>
              <a:gd name="connsiteY1" fmla="*/ 5090160 h 509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5090160">
                <a:moveTo>
                  <a:pt x="0" y="0"/>
                </a:moveTo>
                <a:lnTo>
                  <a:pt x="12191" y="50901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56904" y="1517904"/>
            <a:ext cx="12192" cy="5090160"/>
          </a:xfrm>
          <a:custGeom>
            <a:avLst/>
            <a:gdLst>
              <a:gd name="connsiteX0" fmla="*/ 0 w 12192"/>
              <a:gd name="connsiteY0" fmla="*/ 0 h 5090160"/>
              <a:gd name="connsiteX1" fmla="*/ 12191 w 12192"/>
              <a:gd name="connsiteY1" fmla="*/ 5090160 h 509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92" h="5090160">
                <a:moveTo>
                  <a:pt x="0" y="0"/>
                </a:moveTo>
                <a:lnTo>
                  <a:pt x="12191" y="50901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19100" y="1130300"/>
            <a:ext cx="2743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2600" y="1625600"/>
            <a:ext cx="6197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={"recID",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"name",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"phone"};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600" y="2184400"/>
            <a:ext cx="5930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db.query("tbIAMIGO",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columns,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10000" y="2438400"/>
            <a:ext cx="445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"recID");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2600" y="3022600"/>
            <a:ext cx="6083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idCol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myCur.getColumnIndex("recID");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nameCol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myCur.getColumnIndex("name");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phoneCol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myCur.getColumnIndex("phone");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9900" y="4102100"/>
            <a:ext cx="3771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8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(myCur.moveToNext())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27276" y="4394200"/>
            <a:ext cx="7492436" cy="764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Integer.toString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myCur.getInt</a:t>
            </a:r>
            <a:r>
              <a:rPr lang="en-US" altLang="zh-CN" sz="18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idCol</a:t>
            </a:r>
            <a:r>
              <a:rPr lang="en-US" altLang="zh-CN" sz="18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myCur.getString(nameCol);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myCur.getString(phoneCol);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28700" y="5461000"/>
            <a:ext cx="4965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8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txtMsg.append("\n"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05200" y="5753100"/>
            <a:ext cx="2885743" cy="4834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8000" y="62992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6408" y="3340608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6408" y="6385560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6408" y="3340608"/>
            <a:ext cx="27432" cy="3072384"/>
          </a:xfrm>
          <a:custGeom>
            <a:avLst/>
            <a:gdLst>
              <a:gd name="connsiteX0" fmla="*/ 0 w 27432"/>
              <a:gd name="connsiteY0" fmla="*/ 0 h 3072384"/>
              <a:gd name="connsiteX1" fmla="*/ 27431 w 27432"/>
              <a:gd name="connsiteY1" fmla="*/ 3072383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072384">
                <a:moveTo>
                  <a:pt x="0" y="0"/>
                </a:moveTo>
                <a:lnTo>
                  <a:pt x="27431" y="3072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823960" y="3340608"/>
            <a:ext cx="27432" cy="3072384"/>
          </a:xfrm>
          <a:custGeom>
            <a:avLst/>
            <a:gdLst>
              <a:gd name="connsiteX0" fmla="*/ 0 w 27432"/>
              <a:gd name="connsiteY0" fmla="*/ 0 h 3072384"/>
              <a:gd name="connsiteX1" fmla="*/ 27432 w 27432"/>
              <a:gd name="connsiteY1" fmla="*/ 3072383 h 307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3072384">
                <a:moveTo>
                  <a:pt x="0" y="0"/>
                </a:moveTo>
                <a:lnTo>
                  <a:pt x="27432" y="3072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1371600"/>
            <a:ext cx="280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" y="2070100"/>
            <a:ext cx="8229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drop,...).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6400" y="2984500"/>
            <a:ext cx="1016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4200" y="3581400"/>
            <a:ext cx="5740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('Macarena',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'555-1234');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4203700"/>
            <a:ext cx="784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'Maria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Macarena'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'555-1234';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4200" y="4813300"/>
            <a:ext cx="520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'555-1234';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5410200"/>
            <a:ext cx="616867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column1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column2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text,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column3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84200" y="6032500"/>
            <a:ext cx="1752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Temp;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190500"/>
            <a:ext cx="7910242" cy="4842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342900" indent="-342900">
              <a:lnSpc>
                <a:spcPts val="2000"/>
              </a:lnSpc>
              <a:buAutoNum type="arabicPeriod"/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Cursors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READ_ONLY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records.</a:t>
            </a:r>
          </a:p>
          <a:p>
            <a:pPr>
              <a:lnSpc>
                <a:spcPts val="20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</a:p>
          <a:p>
            <a:pPr>
              <a:lnSpc>
                <a:spcPts val="2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Release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1.0. </a:t>
            </a:r>
          </a:p>
          <a:p>
            <a:pPr>
              <a:lnSpc>
                <a:spcPts val="2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cursor.updatelnt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cursor.deleteRow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anymore. </a:t>
            </a:r>
          </a:p>
          <a:p>
            <a:pPr>
              <a:lnSpc>
                <a:spcPts val="1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execSQL(...)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(explained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300"/>
              </a:lnSpc>
              <a:tabLst>
                <a:tab pos="4572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section).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445500" y="64897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28600"/>
            <a:ext cx="7537320" cy="50637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ExecSQL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Perhaps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phrase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'stitch'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execSQL(...)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db.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execSQL(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'XXX')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'001'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'XXX'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'001'.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1117600"/>
            <a:ext cx="409381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6400" y="1485900"/>
            <a:ext cx="1193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06400" y="2146300"/>
            <a:ext cx="509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SQLiteDatabase.openDatabase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52600" y="2476500"/>
            <a:ext cx="5934120" cy="2953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path,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SQLiteDatabase.CursorFactory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factory,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flags)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06400" y="3124200"/>
            <a:ext cx="8126584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OPEN_READWRITE,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OPEN_READONLY</a:t>
            </a:r>
          </a:p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CREATE_IF_NECESSARY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system's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6400" y="3721100"/>
            <a:ext cx="144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locale.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4343400"/>
            <a:ext cx="1155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06400" y="4635500"/>
            <a:ext cx="480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3700" y="4940300"/>
            <a:ext cx="768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instantiate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20800" y="5245100"/>
            <a:ext cx="3365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93700" y="5549900"/>
            <a:ext cx="426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06400" y="5854700"/>
            <a:ext cx="3733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3700" y="6159500"/>
            <a:ext cx="6045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SQLiteException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0208" y="2045207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0208" y="2045207"/>
            <a:ext cx="27432" cy="1014984"/>
          </a:xfrm>
          <a:custGeom>
            <a:avLst/>
            <a:gdLst>
              <a:gd name="connsiteX0" fmla="*/ 0 w 27432"/>
              <a:gd name="connsiteY0" fmla="*/ 0 h 1014984"/>
              <a:gd name="connsiteX1" fmla="*/ 27431 w 27432"/>
              <a:gd name="connsiteY1" fmla="*/ 1014984 h 1014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014984">
                <a:moveTo>
                  <a:pt x="0" y="0"/>
                </a:moveTo>
                <a:lnTo>
                  <a:pt x="27431" y="10149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747760" y="2045207"/>
            <a:ext cx="27432" cy="1014984"/>
          </a:xfrm>
          <a:custGeom>
            <a:avLst/>
            <a:gdLst>
              <a:gd name="connsiteX0" fmla="*/ 0 w 27432"/>
              <a:gd name="connsiteY0" fmla="*/ 0 h 1014984"/>
              <a:gd name="connsiteX1" fmla="*/ 27432 w 27432"/>
              <a:gd name="connsiteY1" fmla="*/ 1014984 h 1014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014984">
                <a:moveTo>
                  <a:pt x="0" y="0"/>
                </a:moveTo>
                <a:lnTo>
                  <a:pt x="27432" y="10149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0208" y="3032760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40208" y="3721608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0208" y="3721608"/>
            <a:ext cx="27432" cy="1624584"/>
          </a:xfrm>
          <a:custGeom>
            <a:avLst/>
            <a:gdLst>
              <a:gd name="connsiteX0" fmla="*/ 0 w 27432"/>
              <a:gd name="connsiteY0" fmla="*/ 0 h 1624584"/>
              <a:gd name="connsiteX1" fmla="*/ 27431 w 27432"/>
              <a:gd name="connsiteY1" fmla="*/ 1624583 h 1624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624584">
                <a:moveTo>
                  <a:pt x="0" y="0"/>
                </a:moveTo>
                <a:lnTo>
                  <a:pt x="27431" y="1624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747760" y="3721608"/>
            <a:ext cx="27432" cy="1624584"/>
          </a:xfrm>
          <a:custGeom>
            <a:avLst/>
            <a:gdLst>
              <a:gd name="connsiteX0" fmla="*/ 0 w 27432"/>
              <a:gd name="connsiteY0" fmla="*/ 0 h 1624584"/>
              <a:gd name="connsiteX1" fmla="*/ 27432 w 27432"/>
              <a:gd name="connsiteY1" fmla="*/ 1624583 h 1624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1624584">
                <a:moveTo>
                  <a:pt x="0" y="0"/>
                </a:moveTo>
                <a:lnTo>
                  <a:pt x="27432" y="16245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0208" y="5318760"/>
            <a:ext cx="8634984" cy="27432"/>
          </a:xfrm>
          <a:custGeom>
            <a:avLst/>
            <a:gdLst>
              <a:gd name="connsiteX0" fmla="*/ 0 w 8634984"/>
              <a:gd name="connsiteY0" fmla="*/ 0 h 27432"/>
              <a:gd name="connsiteX1" fmla="*/ 8634985 w 86349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4984" h="27432">
                <a:moveTo>
                  <a:pt x="0" y="0"/>
                </a:moveTo>
                <a:lnTo>
                  <a:pt x="86349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3700" y="266700"/>
            <a:ext cx="7917937" cy="61375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dirty="0" smtClean="0"/>
              <a:t>			</a:t>
            </a:r>
          </a:p>
          <a:p>
            <a:pPr>
              <a:lnSpc>
                <a:spcPts val="39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ExecSQL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>
              <a:lnSpc>
                <a:spcPts val="26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db.execSQL(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b="1" dirty="0" smtClean="0"/>
              <a:t>		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"update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| |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'XXX')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'001'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Alternatively,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'pasted'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theValue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"...";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//some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goes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db.execSQL(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| |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'XXX')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phone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 " 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 err="1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theValue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 '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>
              <a:lnSpc>
                <a:spcPts val="2400"/>
              </a:lnSpc>
              <a:tabLst>
                <a:tab pos="25400" algn="l"/>
                <a:tab pos="469900" algn="l"/>
                <a:tab pos="977900" algn="l"/>
                <a:tab pos="1320800" algn="l"/>
                <a:tab pos="21844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"delete 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where...",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"insert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....",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93700" y="1333500"/>
            <a:ext cx="4681232" cy="2312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Other 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3700" y="1663700"/>
            <a:ext cx="7168694" cy="8797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suggested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2844800"/>
            <a:ext cx="5039841" cy="295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long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insert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(String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table,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59100" y="3175000"/>
            <a:ext cx="3462486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nullColumnHack,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values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4064000"/>
            <a:ext cx="4885953" cy="295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update(String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table,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59100" y="4381500"/>
            <a:ext cx="3270126" cy="285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values,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71800" y="4673600"/>
            <a:ext cx="6245299" cy="295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whereClause,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String[]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6400" y="5283200"/>
            <a:ext cx="4885953" cy="295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delete(String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table,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971800" y="5588000"/>
            <a:ext cx="6245299" cy="295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whereClause,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String[]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whereArgs)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06400" y="1181100"/>
            <a:ext cx="262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1485900"/>
            <a:ext cx="8051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insert(String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nullColumnHack,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ContentValues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values)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06400" y="2032000"/>
            <a:ext cx="525143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2654300"/>
            <a:ext cx="119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3700" y="2946400"/>
            <a:ext cx="5757987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06400" y="3556000"/>
            <a:ext cx="776379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nullColumnHack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doesn't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row,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36900" y="3873500"/>
            <a:ext cx="4737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3700" y="4775200"/>
            <a:ext cx="758541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(name,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value)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36900" y="5080000"/>
            <a:ext cx="4764189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49600" y="5384800"/>
            <a:ext cx="414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06400" y="5994400"/>
            <a:ext cx="773711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49600" y="6299200"/>
            <a:ext cx="876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74" y="381000"/>
            <a:ext cx="8854988" cy="60926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041400" algn="l"/>
                <a:tab pos="22479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900"/>
              </a:lnSpc>
              <a:tabLst>
                <a:tab pos="1041400" algn="l"/>
                <a:tab pos="2247900" algn="l"/>
              </a:tabLst>
            </a:pPr>
            <a:r>
              <a:rPr lang="en-US" altLang="zh-CN" dirty="0" smtClean="0"/>
              <a:t>		        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041400" algn="l"/>
                <a:tab pos="22479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342900" indent="-342900">
              <a:lnSpc>
                <a:spcPts val="1900"/>
              </a:lnSpc>
              <a:buAutoNum type="arabicPeriod" startAt="2"/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"ABC");</a:t>
            </a: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2000D6"/>
              </a:solidFill>
              <a:latin typeface="Courier New" pitchFamily="18" charset="0"/>
              <a:cs typeface="Courier New" pitchFamily="18" charset="0"/>
            </a:endParaRPr>
          </a:p>
          <a:p>
            <a:pPr marL="342900" indent="-342900">
              <a:lnSpc>
                <a:spcPts val="1900"/>
              </a:lnSpc>
              <a:buAutoNum type="arabicPeriod" startAt="3"/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("phone",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"101");</a:t>
            </a:r>
          </a:p>
          <a:p>
            <a:pPr marL="342900" indent="-342900">
              <a:lnSpc>
                <a:spcPts val="1900"/>
              </a:lnSpc>
              <a:buAutoNum type="arabicPeriod" startAt="3"/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2000D6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8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4.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err="1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"DEF");</a:t>
            </a: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("phone",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"202");</a:t>
            </a:r>
          </a:p>
          <a:p>
            <a:pPr>
              <a:lnSpc>
                <a:spcPts val="1800"/>
              </a:lnSpc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8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initialValues.clear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();</a:t>
            </a: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900"/>
              </a:lnSpc>
              <a:tabLst>
                <a:tab pos="1041400" algn="l"/>
                <a:tab pos="2247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10.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0200" y="1181100"/>
            <a:ext cx="6781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9300" y="1828800"/>
            <a:ext cx="7617537" cy="21249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&lt;key,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values&gt;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form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reclD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Remember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autoincremented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pre-assemble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???,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"ABCC",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"101"&gt;.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???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reclD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field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accepted.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&lt;key,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100"/>
              </a:lnSpc>
              <a:tabLst>
                <a:tab pos="25400" algn="l"/>
                <a:tab pos="38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identifier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returned.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62000" y="4064169"/>
            <a:ext cx="754854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5-7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&lt;???,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"DEF",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"202"&gt;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previously inserted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87400" y="4724400"/>
            <a:ext cx="259795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resets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62000" y="5141064"/>
            <a:ext cx="7620000" cy="2385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attempts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rejects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returns -1.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87400" y="5699864"/>
            <a:ext cx="7216591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nullColumnHack</a:t>
            </a:r>
            <a:endParaRPr lang="en-US" altLang="zh-CN" sz="16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("name"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everywhere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autonumber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(recID).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19100" y="1358900"/>
            <a:ext cx="3886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6400" y="1765300"/>
            <a:ext cx="3853619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781300" y="2133600"/>
            <a:ext cx="275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ContentValues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781300" y="2501900"/>
            <a:ext cx="5219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whereClause,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String[]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whereArgs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06400" y="3162300"/>
            <a:ext cx="5588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3700" y="3784600"/>
            <a:ext cx="119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4076700"/>
            <a:ext cx="3670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3700" y="4381500"/>
            <a:ext cx="760144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&lt;name,value&gt;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79600" y="4686300"/>
            <a:ext cx="5001369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93700" y="4991100"/>
            <a:ext cx="660661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updating.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79600" y="5295900"/>
            <a:ext cx="3237853" cy="274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Passing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06400" y="5905500"/>
            <a:ext cx="435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215900"/>
            <a:ext cx="8343900" cy="49257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		</a:t>
            </a:r>
          </a:p>
          <a:p>
            <a:pPr>
              <a:lnSpc>
                <a:spcPts val="39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"update”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'maria'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(recID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7)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 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{"2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","7"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updValues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ContentValues();</a:t>
            </a:r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endParaRPr lang="en-US" altLang="zh-CN" sz="2000" b="1" dirty="0" smtClean="0">
              <a:solidFill>
                <a:srgbClr val="A90013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76200" algn="l"/>
                <a:tab pos="9525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updValues.put("name","Maria");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5300" y="5143500"/>
            <a:ext cx="3155161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endParaRPr lang="en-US" altLang="zh-CN" sz="2000" dirty="0" smtClean="0">
              <a:solidFill>
                <a:srgbClr val="0F0089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200"/>
              </a:lnSpc>
              <a:tabLst/>
            </a:pPr>
            <a:r>
              <a:rPr lang="en-US" altLang="zh-CN" sz="2000" dirty="0" smtClean="0">
                <a:latin typeface="Courier New" pitchFamily="18" charset="0"/>
                <a:cs typeface="Courier New" pitchFamily="18" charset="0"/>
              </a:rPr>
              <a:t>4. </a:t>
            </a:r>
            <a:r>
              <a:rPr lang="en-US" altLang="zh-CN" sz="2000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recAffected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57600" y="5046583"/>
            <a:ext cx="4347845" cy="13542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50800" algn="l"/>
              </a:tabLst>
            </a:pPr>
            <a:endParaRPr lang="en-US" altLang="zh-CN" sz="2000" dirty="0" smtClean="0">
              <a:solidFill>
                <a:srgbClr val="A90013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600"/>
              </a:lnSpc>
              <a:tabLst>
                <a:tab pos="25400" algn="l"/>
                <a:tab pos="50800" algn="l"/>
              </a:tabLst>
            </a:pPr>
            <a:r>
              <a:rPr lang="en-US" altLang="zh-CN" sz="2000" dirty="0" err="1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db.</a:t>
            </a:r>
            <a:r>
              <a:rPr lang="en-US" altLang="zh-CN" sz="2000" b="1" dirty="0" err="1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update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"tbIAMIGO",</a:t>
            </a:r>
          </a:p>
          <a:p>
            <a:pPr>
              <a:lnSpc>
                <a:spcPts val="2300"/>
              </a:lnSpc>
              <a:tabLst>
                <a:tab pos="254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updValues,</a:t>
            </a:r>
          </a:p>
          <a:p>
            <a:pPr>
              <a:lnSpc>
                <a:spcPts val="2300"/>
              </a:lnSpc>
              <a:tabLst>
                <a:tab pos="25400" algn="l"/>
                <a:tab pos="50800" algn="l"/>
              </a:tabLst>
            </a:pP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"recID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?",</a:t>
            </a:r>
          </a:p>
          <a:p>
            <a:pPr>
              <a:lnSpc>
                <a:spcPts val="2400"/>
              </a:lnSpc>
              <a:tabLst>
                <a:tab pos="25400" algn="l"/>
                <a:tab pos="50800" algn="l"/>
              </a:tabLst>
            </a:pPr>
            <a:r>
              <a:rPr lang="en-US" altLang="zh-CN" sz="2000" dirty="0" err="1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266700"/>
            <a:ext cx="7271221" cy="61089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	</a:t>
            </a:r>
          </a:p>
          <a:p>
            <a:pPr>
              <a:lnSpc>
                <a:spcPts val="39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Example/Comments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(two)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arguments 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whereClause.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2-3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 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&lt;key,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"set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value".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"name"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acquire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"maria".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invokes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operator.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update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updated.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</a:p>
          <a:p>
            <a:pPr>
              <a:lnSpc>
                <a:spcPts val="24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placeholders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supplied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whereArgs.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000"/>
              </a:lnSpc>
              <a:tabLst>
                <a:tab pos="50800" algn="l"/>
                <a:tab pos="63500" algn="l"/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substitutions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7".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101600"/>
            <a:ext cx="58166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9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65200" algn="l"/>
                <a:tab pos="21717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2692400"/>
            <a:ext cx="5562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3700" y="3632200"/>
            <a:ext cx="1211336" cy="17979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/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whereClause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09800" y="3581400"/>
            <a:ext cx="6092200" cy="24198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deleting.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whereClause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in,</a:t>
            </a:r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"1"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whereClause.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35085"/>
            <a:ext cx="8572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66700"/>
            <a:ext cx="8165573" cy="771493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pPr>
              <a:lnSpc>
                <a:spcPts val="26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</a:p>
          <a:p>
            <a:pPr>
              <a:lnSpc>
                <a:spcPts val="26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tbIAmigo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wehere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follows:`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1.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{"2","7"};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2.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recAffected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err="1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db.</a:t>
            </a:r>
            <a:r>
              <a:rPr lang="en-US" altLang="zh-CN" sz="2200" b="1" dirty="0" err="1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delete</a:t>
            </a:r>
            <a:r>
              <a:rPr lang="en-US" altLang="zh-CN" sz="2200" dirty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("</a:t>
            </a:r>
            <a:r>
              <a:rPr lang="en-US" altLang="zh-CN" sz="2200" dirty="0" err="1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  <a:p>
            <a:pPr>
              <a:lnSpc>
                <a:spcPts val="25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dirty="0" smtClean="0"/>
              <a:t>					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"recID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?",</a:t>
            </a:r>
          </a:p>
          <a:p>
            <a:pPr>
              <a:lnSpc>
                <a:spcPts val="27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dirty="0" smtClean="0"/>
              <a:t>				 </a:t>
            </a:r>
            <a:r>
              <a:rPr lang="en-US" altLang="zh-CN" sz="2200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whereArgs);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tblAMIGO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recID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whereArgs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executing the command.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endParaRPr lang="en-US" altLang="zh-CN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endParaRPr lang="en-US" altLang="zh-CN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939800" algn="l"/>
                <a:tab pos="977900" algn="l"/>
                <a:tab pos="2184400" algn="l"/>
                <a:tab pos="2743200" algn="l"/>
                <a:tab pos="2768600" algn="l"/>
              </a:tabLst>
            </a:pPr>
            <a:endParaRPr lang="en-US" altLang="zh-CN" sz="19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06400" y="1041400"/>
            <a:ext cx="457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9900" y="1384300"/>
            <a:ext cx="3326432" cy="3808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package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com.example.sqldatabases;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android.app.Activity;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69900" y="1790700"/>
            <a:ext cx="320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android.database.sqlite.*;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android.os.Bundle;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9900" y="2171700"/>
            <a:ext cx="270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android.widget.Toast;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9900" y="2565400"/>
            <a:ext cx="389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SQLDemol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extends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Activity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82600" y="2768600"/>
            <a:ext cx="171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76300" y="2971800"/>
            <a:ext cx="850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63600" y="3162300"/>
            <a:ext cx="4787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onCreate(Bundle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savedlnstanceState)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70000" y="3365500"/>
            <a:ext cx="340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super.onCreate(savedlnstanceState);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setContentView(R.layout.main);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19200" y="3759200"/>
            <a:ext cx="5238614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filePath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complete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destination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form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70000" y="3949700"/>
            <a:ext cx="4191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"/data/data/&lt;namespace&gt;/&lt;databaseName&gt;"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70000" y="4152900"/>
            <a:ext cx="2717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"/sdcard/&lt;databasename&gt;"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574800" y="4559300"/>
            <a:ext cx="3225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3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SQLiteDatabase.openDatabase(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501900" y="4737100"/>
            <a:ext cx="5002183" cy="1970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"/data/data/</a:t>
            </a:r>
            <a:r>
              <a:rPr lang="en-US" altLang="zh-CN" sz="1300" dirty="0" err="1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com.example.sqldatabases</a:t>
            </a:r>
            <a:r>
              <a:rPr lang="en-US" altLang="zh-CN" sz="13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/myfriendsDB",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489200" y="4953000"/>
            <a:ext cx="457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501900" y="5156200"/>
            <a:ext cx="3505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SQLiteDatabase.CREATE_IF_NECESSARY);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574800" y="5346700"/>
            <a:ext cx="1028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3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db.close();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600200" y="55499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270000" y="5740400"/>
            <a:ext cx="261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3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catch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(SQLiteException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e)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574800" y="5930900"/>
            <a:ext cx="430246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makeText</a:t>
            </a:r>
            <a:r>
              <a:rPr lang="en-US" altLang="zh-CN" sz="1200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00" b="1" i="1" dirty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(),l).show();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295400" y="61468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901700" y="6324600"/>
            <a:ext cx="1130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}//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onCreate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08000" y="6527800"/>
            <a:ext cx="723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//class</a:t>
            </a:r>
          </a:p>
        </p:txBody>
      </p:sp>
      <p:sp>
        <p:nvSpPr>
          <p:cNvPr id="1030" name="Right Arrow 1029"/>
          <p:cNvSpPr/>
          <p:nvPr/>
        </p:nvSpPr>
        <p:spPr>
          <a:xfrm>
            <a:off x="228600" y="4648200"/>
            <a:ext cx="1981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139700"/>
            <a:ext cx="7507931" cy="260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Visibility</a:t>
            </a:r>
          </a:p>
          <a:p>
            <a:pPr>
              <a:lnSpc>
                <a:spcPts val="24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>
              <a:lnSpc>
                <a:spcPts val="24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located.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(ContentProvider)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300"/>
              </a:lnSpc>
              <a:tabLst>
                <a:tab pos="25400" algn="l"/>
                <a:tab pos="977900" algn="l"/>
                <a:tab pos="2197100" algn="l"/>
              </a:tabLst>
            </a:pP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explored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later.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445500" y="6489700"/>
            <a:ext cx="127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2" y="3048000"/>
            <a:ext cx="807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28600"/>
            <a:ext cx="7076882" cy="50458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22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databases.</a:t>
            </a:r>
          </a:p>
          <a:p>
            <a:pPr>
              <a:lnSpc>
                <a:spcPts val="25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open/Create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C:&gt;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sqlite3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A90013"/>
                </a:solidFill>
                <a:latin typeface="Courier New" pitchFamily="18" charset="0"/>
                <a:cs typeface="Courier New" pitchFamily="18" charset="0"/>
              </a:rPr>
              <a:t>myNewDatabase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</a:p>
          <a:p>
            <a:pPr>
              <a:lnSpc>
                <a:spcPts val="20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running.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36477"/>
            <a:ext cx="6848029" cy="23416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24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590800"/>
            <a:ext cx="7686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266700"/>
            <a:ext cx="684802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>
              <a:lnSpc>
                <a:spcPts val="2400"/>
              </a:lnSpc>
              <a:tabLst>
                <a:tab pos="25400" algn="l"/>
                <a:tab pos="152400" algn="l"/>
                <a:tab pos="1651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3" y="2316258"/>
            <a:ext cx="76771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101600"/>
            <a:ext cx="5666340" cy="14636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65200" algn="l"/>
                <a:tab pos="2171700" algn="l"/>
              </a:tabLst>
            </a:pP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SQLITE3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743075"/>
            <a:ext cx="85058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6400" y="101600"/>
            <a:ext cx="566488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652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65200" algn="l"/>
                <a:tab pos="2171700" algn="l"/>
              </a:tabLst>
            </a:pP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SQLITE3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676400"/>
            <a:ext cx="85058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101600"/>
            <a:ext cx="5679164" cy="14632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9652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965200" algn="l"/>
                <a:tab pos="2184400" algn="l"/>
              </a:tabLst>
            </a:pP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SQLITE3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344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700" y="177800"/>
            <a:ext cx="7454899" cy="38036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 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into/from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commands: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adb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&lt;full_path_to_database&gt;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4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adb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&lt;full_path_to_database&gt;.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977900" algn="l"/>
                <a:tab pos="218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Eclipse's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Perspective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1800" dirty="0" smtClean="0">
              <a:solidFill>
                <a:srgbClr val="666C4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06400" y="3848100"/>
            <a:ext cx="5421356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push/pull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in/out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6400" y="4572000"/>
            <a:ext cx="7899400" cy="215913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44500" algn="l"/>
                <a:tab pos="8039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computer's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2400"/>
              </a:lnSpc>
              <a:tabLst>
                <a:tab pos="444500" algn="l"/>
                <a:tab pos="8039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'user-friendly'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  <a:tabLst>
                <a:tab pos="444500" algn="l"/>
                <a:tab pos="803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(Firefox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adds-on)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  <a:tabLst>
                <a:tab pos="444500" algn="l"/>
                <a:tab pos="803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Administrator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(http://sqliteadmin.orbmu2k.de)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44500" algn="l"/>
                <a:tab pos="8039100" algn="l"/>
              </a:tabLst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3429000"/>
            <a:ext cx="2047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114300"/>
            <a:ext cx="5652060" cy="18030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95300" algn="l"/>
                <a:tab pos="698500" algn="l"/>
                <a:tab pos="2159000" algn="l"/>
              </a:tabLst>
            </a:pPr>
            <a:r>
              <a:rPr lang="en-US" altLang="zh-CN" dirty="0" smtClean="0"/>
              <a:t>	 </a:t>
            </a:r>
            <a:endParaRPr lang="en-US" altLang="zh-CN" sz="1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95300" algn="l"/>
                <a:tab pos="6985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95300" algn="l"/>
                <a:tab pos="698500" algn="l"/>
                <a:tab pos="2159000" algn="l"/>
              </a:tabLst>
            </a:pPr>
            <a:r>
              <a:rPr lang="en-US" altLang="zh-CN" sz="26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Administrator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 </a:t>
            </a:r>
            <a:endParaRPr lang="en-US" altLang="zh-CN" sz="9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1609390"/>
            <a:ext cx="7962901" cy="521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0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19100" y="1143000"/>
            <a:ext cx="4195816" cy="3385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1447566"/>
            <a:ext cx="8191500" cy="541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1" y="1676400"/>
            <a:ext cx="2857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47800" y="228600"/>
            <a:ext cx="58166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65200" algn="l"/>
                <a:tab pos="1422400" algn="l"/>
                <a:tab pos="2171700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900"/>
              </a:lnSpc>
              <a:tabLst>
                <a:tab pos="965200" algn="l"/>
                <a:tab pos="1422400" algn="l"/>
                <a:tab pos="21717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65200" algn="l"/>
                <a:tab pos="1422400" algn="l"/>
                <a:tab pos="2171700" algn="l"/>
              </a:tabLst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lnSpc>
                <a:spcPts val="1400"/>
              </a:lnSpc>
              <a:tabLst>
                <a:tab pos="965200" algn="l"/>
                <a:tab pos="1422400" algn="l"/>
                <a:tab pos="2171700" algn="l"/>
              </a:tabLst>
            </a:pPr>
            <a:r>
              <a:rPr lang="en-US" altLang="zh-CN" dirty="0" smtClean="0"/>
              <a:t>		</a:t>
            </a:r>
            <a:r>
              <a:rPr lang="en-US" altLang="zh-CN" sz="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-%?t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55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9100" y="266700"/>
            <a:ext cx="7277100" cy="58810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	</a:t>
            </a:r>
            <a:r>
              <a:rPr lang="en-US" altLang="zh-CN" sz="9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39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			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r>
              <a:rPr lang="en-US" altLang="zh-CN" sz="2000" b="1" dirty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8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ANDROID-SQLITE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DATABASES</a:t>
            </a:r>
          </a:p>
          <a:p>
            <a:pPr>
              <a:lnSpc>
                <a:spcPts val="18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package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com.example.sqldatabases;</a:t>
            </a:r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3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android.app.Activity;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android.content.ContentValues;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android.database.Cursor;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android.database.SQLException;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android.database.sqlite.SQLiteDatabase;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android.database.sqlite.SQLiteException;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android.os.Bundle;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android.widget.TextView;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import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android.widget.Toast;</a:t>
            </a:r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3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class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SQLDemo3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extends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Activity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5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db;</a:t>
            </a:r>
          </a:p>
          <a:p>
            <a:pPr>
              <a:lnSpc>
                <a:spcPts val="17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TextView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txtMsg;</a:t>
            </a:r>
          </a:p>
          <a:p>
            <a:pPr>
              <a:lnSpc>
                <a:spcPts val="15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@Override</a:t>
            </a:r>
          </a:p>
          <a:p>
            <a:pPr>
              <a:lnSpc>
                <a:spcPts val="18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onCreate(Bundle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savedlnstanceState)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super.onCreate(savedlnstanceState);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setContentView(R.layout.main);</a:t>
            </a:r>
          </a:p>
          <a:p>
            <a:pPr>
              <a:lnSpc>
                <a:spcPts val="1600"/>
              </a:lnSpc>
              <a:tabLst>
                <a:tab pos="127000" algn="l"/>
                <a:tab pos="139700" algn="l"/>
                <a:tab pos="546100" algn="l"/>
                <a:tab pos="571500" algn="l"/>
                <a:tab pos="952500" algn="l"/>
                <a:tab pos="990600" algn="l"/>
                <a:tab pos="2159000" algn="l"/>
              </a:tabLst>
            </a:pPr>
            <a:r>
              <a:rPr lang="en-US" altLang="zh-CN" sz="2000" dirty="0" smtClean="0"/>
              <a:t>			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(TextView)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findViewByld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(R.id.txtMsg);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19100" y="127000"/>
            <a:ext cx="5653516" cy="21698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596900" algn="l"/>
                <a:tab pos="952500" algn="l"/>
                <a:tab pos="2159000" algn="l"/>
              </a:tabLst>
            </a:pPr>
            <a:r>
              <a:rPr lang="en-US" altLang="zh-CN" dirty="0" smtClean="0"/>
              <a:t>	 </a:t>
            </a:r>
            <a:endParaRPr lang="en-US" altLang="zh-CN" sz="800" dirty="0" smtClean="0">
              <a:solidFill>
                <a:srgbClr val="4684B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596900" algn="l"/>
                <a:tab pos="9525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596900" algn="l"/>
                <a:tab pos="952500" algn="l"/>
                <a:tab pos="21590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Exampl6: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sz="2000" dirty="0" smtClean="0"/>
          </a:p>
          <a:p>
            <a:pPr>
              <a:lnSpc>
                <a:spcPts val="1600"/>
              </a:lnSpc>
              <a:tabLst>
                <a:tab pos="596900" algn="l"/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57300" y="2286000"/>
            <a:ext cx="2476500" cy="26366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openDatabase();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dropTable();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insertSomeDbData();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useRawQueryl()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useRawQuery2()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useRawQuery3()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useSimpleQueryl();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useSimpleQuery2();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updateDB();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uselnsertMethod();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useUpdateMethod();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useDeleteMethod();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81400" y="2273300"/>
            <a:ext cx="4421082" cy="26880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//open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(create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needed)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database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needed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drop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tbIAmigos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//create-populate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tbIAmigos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//fixed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arguments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//parameter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substitution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//manual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concatenation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//simple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query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//nontrivial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'simple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query'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//retrieve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table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execSQL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update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insert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method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update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method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delete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method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71500" y="5207000"/>
            <a:ext cx="6820777" cy="124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2000" dirty="0" smtClean="0"/>
              <a:t>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db.close();//make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 the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</a:p>
          <a:p>
            <a:pPr>
              <a:lnSpc>
                <a:spcPts val="17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i="1" dirty="0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this,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done!",1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</a:p>
          <a:p>
            <a:pPr>
              <a:lnSpc>
                <a:spcPts val="17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7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i="1" dirty="0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zh-CN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(),1).show();</a:t>
            </a:r>
          </a:p>
          <a:p>
            <a:pPr>
              <a:lnSpc>
                <a:spcPts val="15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2000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457200" algn="l"/>
                <a:tab pos="647700" algn="l"/>
                <a:tab pos="901700" algn="l"/>
              </a:tabLst>
            </a:pP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}//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onCreate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101600"/>
            <a:ext cx="6002895" cy="16808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952500" algn="l"/>
                <a:tab pos="2159000" algn="l"/>
              </a:tabLst>
            </a:pPr>
            <a:r>
              <a:rPr lang="en-US" altLang="zh-CN" sz="19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openDatabase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2021681"/>
            <a:ext cx="8496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openDatabase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SQLiteDatabase.openDatabase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"data/data/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com.example.sqldatabases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myfriendsDB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//"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sdcard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u="sng" dirty="0" err="1">
                <a:solidFill>
                  <a:srgbClr val="3F7F5F"/>
                </a:solidFill>
                <a:latin typeface="Consolas"/>
              </a:rPr>
              <a:t>myfriendsDB</a:t>
            </a:r>
            <a:r>
              <a:rPr lang="en-US" u="sng" dirty="0">
                <a:solidFill>
                  <a:srgbClr val="3F7F5F"/>
                </a:solidFill>
                <a:latin typeface="Consolas"/>
              </a:rPr>
              <a:t>",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SQLiteDatabase.CREATE_IF_NECESSARY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"DB was opened!"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SQLiteException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(), 1).show();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createDatabase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304800"/>
            <a:ext cx="7696200" cy="1105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  <a:tabLst>
                <a:tab pos="50800" algn="l"/>
                <a:tab pos="330200" algn="l"/>
                <a:tab pos="355600" algn="l"/>
                <a:tab pos="482600" algn="l"/>
                <a:tab pos="495300" algn="l"/>
                <a:tab pos="876300" algn="l"/>
                <a:tab pos="889000" algn="l"/>
                <a:tab pos="952500" algn="l"/>
                <a:tab pos="1981200" algn="l"/>
                <a:tab pos="2006600" algn="l"/>
                <a:tab pos="2159000" algn="l"/>
              </a:tabLst>
            </a:pPr>
            <a:r>
              <a:rPr lang="en-US" altLang="zh-CN" dirty="0"/>
              <a:t>		</a:t>
            </a:r>
            <a:r>
              <a:rPr lang="en-US" altLang="zh-CN" dirty="0" smtClean="0"/>
              <a:t>                                       </a:t>
            </a:r>
            <a:r>
              <a:rPr lang="en-US" altLang="zh-CN" sz="40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50800" algn="l"/>
                <a:tab pos="330200" algn="l"/>
                <a:tab pos="355600" algn="l"/>
                <a:tab pos="482600" algn="l"/>
                <a:tab pos="495300" algn="l"/>
                <a:tab pos="876300" algn="l"/>
                <a:tab pos="889000" algn="l"/>
                <a:tab pos="952500" algn="l"/>
                <a:tab pos="1981200" algn="l"/>
                <a:tab pos="2006600" algn="l"/>
                <a:tab pos="2159000" algn="l"/>
              </a:tabLst>
            </a:pPr>
            <a:r>
              <a:rPr lang="en-US" altLang="zh-CN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b="1" dirty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insertSomeDbData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129" y="1502688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private </a:t>
            </a:r>
            <a:r>
              <a:rPr lang="en-US" b="1" dirty="0"/>
              <a:t>void </a:t>
            </a:r>
            <a:r>
              <a:rPr lang="en-US" b="1" dirty="0" err="1"/>
              <a:t>insertSomeDbData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create table: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tblAmigo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db.beginTransaction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db.execSQL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"create table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("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recIDvinteger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PRIMARY KEY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autoincrement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, 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name text, 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phone text );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//commit your changes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db.setTransactionSuccessful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"Table was 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created"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,1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e1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e1.getMessage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(),1).show();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//finish transaction processing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db.endTransaction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9100" y="990600"/>
            <a:ext cx="6611798" cy="3385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insertSomeDbData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" y="1295400"/>
            <a:ext cx="84297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// populate table: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tblAmigo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db.beginTransaction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//insert rows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db.execSQL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"insert into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(name, phone) 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values ('AAA', '555' );"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db.execSQL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"insert into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(name, phone) "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values ('BBB', '777' );"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commit your changes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db.setTransactionSuccessful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“2 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records were inserted"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SQLiteException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//report problem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e2.getMessage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(),1).show();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db.endTransaction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insertSomeData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8279511" cy="5829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sz="1900" b="1" u="sng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 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useRawQuery1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useRawQueryl()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//hard-coded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SQL-select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command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arguments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="select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(*)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Total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err="1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db.rawQuery(</a:t>
            </a:r>
            <a:r>
              <a:rPr lang="en-US" altLang="zh-CN" sz="1600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index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cl.getColumnIndex("Total");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//advance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next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(first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rec.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necessary)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cl.moveToNext();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theTotal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cl.getInt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(index);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"Total1:“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theTotal,1</a:t>
            </a:r>
            <a:r>
              <a:rPr lang="en-US" altLang="zh-CN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catch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(),1</a:t>
            </a:r>
            <a:r>
              <a:rPr lang="en-US" altLang="zh-CN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>
              <a:lnSpc>
                <a:spcPts val="17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546100" algn="l"/>
                <a:tab pos="571500" algn="l"/>
                <a:tab pos="952500" algn="l"/>
                <a:tab pos="977900" algn="l"/>
                <a:tab pos="9906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}//useRawQuery1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269893" cy="61247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 for 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useRawQuery2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useRawQuery2()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arguments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provided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automatic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replacement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count(*)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Total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16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where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";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args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{"1",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"BBB"};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db.rawQuery(mySQL,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args);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index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cl.getColumnIndex("Total");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//advance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next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(first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rec.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necessary)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cl.moveToNext();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altLang="zh-CN" sz="1600" b="1" dirty="0" err="1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cl.getInt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>
              <a:lnSpc>
                <a:spcPts val="18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600" b="1" i="1" dirty="0" err="1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Total2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theTotal,1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(),l).show();</a:t>
            </a:r>
          </a:p>
          <a:p>
            <a:pPr>
              <a:lnSpc>
                <a:spcPts val="17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  <a:tabLst>
                <a:tab pos="165100" algn="l"/>
                <a:tab pos="203200" algn="l"/>
                <a:tab pos="355600" algn="l"/>
                <a:tab pos="546100" algn="l"/>
                <a:tab pos="635000" algn="l"/>
                <a:tab pos="952500" algn="l"/>
                <a:tab pos="977900" algn="l"/>
                <a:tab pos="990600" algn="l"/>
                <a:tab pos="1003300" algn="l"/>
                <a:tab pos="1016000" algn="l"/>
                <a:tab pos="2159000" algn="l"/>
                <a:tab pos="2832100" algn="l"/>
              </a:tabLst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}//useRawQuery2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19100" y="1270000"/>
            <a:ext cx="6151730" cy="3513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useRawQuery3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" y="1703487"/>
            <a:ext cx="8420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useRawQuery3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//arguments injected by manual string concatenation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"BBB"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 count(*) as Total 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from 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tblAmigo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where </a:t>
            </a:r>
            <a:r>
              <a:rPr lang="en-US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recID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"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name = </a:t>
            </a:r>
            <a:r>
              <a:rPr lang="en-US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+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db.rawQuery(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c1.getColumnIndex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//advance to the next record (first rec. if necessary)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c1.moveToNext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c1.getInt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Total3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1).show();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1).show();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useRawQuery3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532" y="292249"/>
            <a:ext cx="8763618" cy="60221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 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simpleQuery1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useSimpleQueryl()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//simple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(implicit)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query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table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{"recID",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"phone"};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db.query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err="1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columns,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length(name)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like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'B%'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"recID"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theTotal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cl.getCount();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"Total4</a:t>
            </a:r>
            <a:r>
              <a:rPr lang="en-US" altLang="zh-CN" sz="1600" b="1" i="1" dirty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theTotal,l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(),l).show();</a:t>
            </a:r>
          </a:p>
          <a:p>
            <a:pPr>
              <a:lnSpc>
                <a:spcPts val="18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  <a:tabLst>
                <a:tab pos="88900" algn="l"/>
                <a:tab pos="292100" algn="l"/>
                <a:tab pos="546100" algn="l"/>
                <a:tab pos="635000" algn="l"/>
                <a:tab pos="952500" algn="l"/>
                <a:tab pos="977900" algn="l"/>
                <a:tab pos="1003300" algn="l"/>
                <a:tab pos="1016000" algn="l"/>
                <a:tab pos="1422400" algn="l"/>
                <a:tab pos="1435100" algn="l"/>
                <a:tab pos="1447800" algn="l"/>
                <a:tab pos="2159000" algn="l"/>
              </a:tabLst>
            </a:pPr>
            <a:r>
              <a:rPr lang="en-US" altLang="zh-C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}//useSimpleQueryl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9100" y="941457"/>
            <a:ext cx="5941743" cy="3513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simpleQuery2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062" y="1295400"/>
            <a:ext cx="85375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useSimpleQuery2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//nontrivial 'simple query' on one table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selectColumns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"count(*)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as </a:t>
            </a:r>
            <a:r>
              <a:rPr lang="en-US" sz="1600" dirty="0" err="1" smtClean="0">
                <a:solidFill>
                  <a:srgbClr val="2A00FF"/>
                </a:solidFill>
                <a:latin typeface="Consolas"/>
              </a:rPr>
              <a:t>TotalSubGroup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whereCondition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 smtClean="0">
                <a:solidFill>
                  <a:srgbClr val="2A00FF"/>
                </a:solidFill>
                <a:latin typeface="Consolas"/>
              </a:rPr>
              <a:t>recID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?"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[]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whereConditionArgs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{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"1"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having =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"count(*) &lt;= 4"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Cursor 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db.query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selectColumns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whereCondition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whereConditionArgs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	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having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orderBy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theTotal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c.getCount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Total5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theTotal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1).show();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(Exception e)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{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(), 1).show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useSimpleQuery2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6400" y="990600"/>
            <a:ext cx="457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54000" y="3314700"/>
            <a:ext cx="533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Using: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54000" y="3835400"/>
            <a:ext cx="2921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SQLiteDatabase.openDatabase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44500" y="4191000"/>
            <a:ext cx="1866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"sdcard/myfriendsDB",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20700" y="4572000"/>
            <a:ext cx="41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31800" y="4927600"/>
            <a:ext cx="3263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SQLiteDatabase.CREATE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NECESSARY);</a:t>
            </a:r>
          </a:p>
        </p:txBody>
      </p:sp>
      <p:pic>
        <p:nvPicPr>
          <p:cNvPr id="1025" name="Picture 1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95400"/>
            <a:ext cx="6261253" cy="6858000"/>
          </a:xfrm>
          <a:prstGeom prst="rect">
            <a:avLst/>
          </a:prstGeom>
        </p:spPr>
      </p:pic>
      <p:pic>
        <p:nvPicPr>
          <p:cNvPr id="1026" name="Picture 1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30402"/>
            <a:ext cx="2971800" cy="1717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19100" y="1066800"/>
            <a:ext cx="5932939" cy="3513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useCursor1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675" y="1400930"/>
            <a:ext cx="8267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useCursor1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txtMsg.append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obtain a list of &lt;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recId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, name, phone&gt; from DB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String[] columns = {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recID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"phone"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Cursor 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db.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columns,</a:t>
            </a:r>
          </a:p>
          <a:p>
            <a:r>
              <a:rPr lang="it-IT" sz="1600" b="1" dirty="0" smtClean="0">
                <a:solidFill>
                  <a:srgbClr val="7F0055"/>
                </a:solidFill>
                <a:latin typeface="Consolas"/>
              </a:rPr>
              <a:t>	             null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sz="1600" b="1" dirty="0">
                <a:solidFill>
                  <a:srgbClr val="2A00FF"/>
                </a:solidFill>
                <a:latin typeface="Consolas"/>
              </a:rPr>
              <a:t>"recID"</a:t>
            </a:r>
            <a:r>
              <a:rPr lang="it-IT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theTotal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c.getCount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Toast.m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akeText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nsolas"/>
              </a:rPr>
              <a:t>Total6</a:t>
            </a:r>
            <a:r>
              <a:rPr lang="en-US" sz="16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theTotal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1).show();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idCol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c.getColumnIndex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recID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nameCol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c.getColumnIndex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"name"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phoneCol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c.getColumnIndex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"phone"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c.moveToNext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columns[0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c.getInt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idCol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columns[1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c.getString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nameCol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columns[2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c.getString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phoneCol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txtMsg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 columns[0] +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“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columns[1] +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“</a:t>
            </a:r>
          </a:p>
          <a:p>
            <a:r>
              <a:rPr lang="en-US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        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columns[2] + 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(Exception e) 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i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(), 1).show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useCursor1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41" y="609600"/>
            <a:ext cx="8305959" cy="54698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</a:t>
            </a:r>
          </a:p>
          <a:p>
            <a:pPr>
              <a:lnSpc>
                <a:spcPts val="3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updateDB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updateDB(){</a:t>
            </a:r>
          </a:p>
          <a:p>
            <a:pPr>
              <a:lnSpc>
                <a:spcPts val="18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//action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query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execSQL</a:t>
            </a:r>
          </a:p>
          <a:p>
            <a:pPr>
              <a:lnSpc>
                <a:spcPts val="1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theValue;</a:t>
            </a:r>
          </a:p>
          <a:p>
            <a:pPr>
              <a:lnSpc>
                <a:spcPts val="1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7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"222";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db.execSQL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update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tbIAMIGO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18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(name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||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'XXX')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20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where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phone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'"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theValue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"'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useCursorl();</a:t>
            </a:r>
          </a:p>
          <a:p>
            <a:pPr>
              <a:lnSpc>
                <a:spcPts val="20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catch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(Exception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makeText(this,"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updateDB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e.getMessage(),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l).show()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useCursorl();</a:t>
            </a:r>
          </a:p>
          <a:p>
            <a:pPr>
              <a:lnSpc>
                <a:spcPts val="1900"/>
              </a:lnSpc>
              <a:tabLst>
                <a:tab pos="165100" algn="l"/>
                <a:tab pos="215900" algn="l"/>
                <a:tab pos="520700" algn="l"/>
                <a:tab pos="546100" algn="l"/>
                <a:tab pos="558800" algn="l"/>
                <a:tab pos="736600" algn="l"/>
                <a:tab pos="952500" algn="l"/>
                <a:tab pos="977900" algn="l"/>
                <a:tab pos="1003300" algn="l"/>
                <a:tab pos="2159000" algn="l"/>
                <a:tab pos="2260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101600"/>
            <a:ext cx="5737229" cy="15846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952500" algn="l"/>
                <a:tab pos="2159000" algn="l"/>
              </a:tabLst>
            </a:pPr>
            <a:r>
              <a:rPr lang="en-US" altLang="zh-CN" dirty="0" smtClean="0"/>
              <a:t>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52500" algn="l"/>
                <a:tab pos="2159000" algn="l"/>
              </a:tabLst>
            </a:pPr>
            <a:r>
              <a:rPr lang="en-US" altLang="zh-CN" dirty="0" smtClean="0"/>
              <a:t>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52500" algn="l"/>
                <a:tab pos="21590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dropTable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1859340"/>
            <a:ext cx="8343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dropTable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//(clean start) action query to drop table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db.execSQL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drop table </a:t>
            </a:r>
            <a:r>
              <a:rPr lang="en-US" dirty="0" err="1">
                <a:solidFill>
                  <a:srgbClr val="2A00FF"/>
                </a:solidFill>
                <a:latin typeface="Consolas"/>
              </a:rPr>
              <a:t>tblAmigo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;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"Table dropped"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(Exception e)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Toast.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makeText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/>
              </a:rPr>
              <a:t>dropTable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()\n"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(), 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dropTable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i="1" dirty="0" err="1">
                <a:solidFill>
                  <a:srgbClr val="000000"/>
                </a:solidFill>
                <a:latin typeface="Consolas"/>
              </a:rPr>
              <a:t>Toast.makeText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e.getMessage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(), 1).show();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dropTable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228600"/>
            <a:ext cx="9373732" cy="63171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dirty="0" smtClean="0"/>
              <a:t>	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dirty="0" smtClean="0"/>
              <a:t>						           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uselnsertMethod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uselnsertMethod()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ContentValues();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4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initialValues.put("name",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"ABC");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initialValues.put("phone",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"101")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7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txtMsg.append("\nrec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added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3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initialValues.put("name",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"DEF");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initialValues.put("phone",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"202")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7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txtMsg.append("\nrec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added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2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initialValues.clear();</a:t>
            </a:r>
          </a:p>
          <a:p>
            <a:pPr>
              <a:lnSpc>
                <a:spcPts val="17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7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txtMsg.append("\nrec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added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rowPosition);</a:t>
            </a:r>
          </a:p>
          <a:p>
            <a:pPr>
              <a:lnSpc>
                <a:spcPts val="16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(int)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db.insert("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initialValues);</a:t>
            </a:r>
          </a:p>
          <a:p>
            <a:pPr>
              <a:lnSpc>
                <a:spcPts val="17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txtMsg.append("\nrec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added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rowPosition);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2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300"/>
              </a:lnSpc>
              <a:tabLst>
                <a:tab pos="152400" algn="l"/>
                <a:tab pos="190500" algn="l"/>
                <a:tab pos="482600" algn="l"/>
                <a:tab pos="495300" algn="l"/>
                <a:tab pos="952500" algn="l"/>
                <a:tab pos="2159000" algn="l"/>
              </a:tabLst>
            </a:pPr>
            <a:r>
              <a:rPr lang="en-US" altLang="zh-CN" sz="1600" dirty="0" smtClean="0"/>
              <a:t>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}//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uselnsertMethod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8120813" cy="5265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useUpdateMethod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useUpdateMethod()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update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change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selected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friend</a:t>
            </a:r>
          </a:p>
          <a:p>
            <a:pPr>
              <a:lnSpc>
                <a:spcPts val="19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{"2",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"7"};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ContentValues();</a:t>
            </a:r>
          </a:p>
          <a:p>
            <a:pPr>
              <a:lnSpc>
                <a:spcPts val="19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updValues.put("name",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"Maria");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recAffected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= 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db.update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updValues,</a:t>
            </a:r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?",</a:t>
            </a:r>
          </a:p>
          <a:p>
            <a:pPr>
              <a:lnSpc>
                <a:spcPts val="19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"Total!':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recAffected,l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();</a:t>
            </a:r>
          </a:p>
          <a:p>
            <a:pPr>
              <a:lnSpc>
                <a:spcPts val="1800"/>
              </a:lnSpc>
              <a:tabLst>
                <a:tab pos="165100" algn="l"/>
                <a:tab pos="546100" algn="l"/>
                <a:tab pos="558800" algn="l"/>
                <a:tab pos="952500" algn="l"/>
                <a:tab pos="2159000" algn="l"/>
                <a:tab pos="3898900" algn="l"/>
                <a:tab pos="39116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989767" cy="53330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sz="1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Listing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useDeleteMethod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private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useDeleteMethod()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//using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delete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method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remove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group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friends</a:t>
            </a:r>
          </a:p>
          <a:p>
            <a:pPr>
              <a:lnSpc>
                <a:spcPts val="17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//whose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id#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between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21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whereArgs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{"2",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"7"};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recAffected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db.delete("</a:t>
            </a:r>
            <a:r>
              <a:rPr lang="en-US" altLang="zh-CN" sz="1600" b="1" dirty="0" err="1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tblAMIGO</a:t>
            </a:r>
            <a:r>
              <a:rPr lang="en-US" altLang="zh-CN" sz="1600" b="1" dirty="0" smtClean="0">
                <a:solidFill>
                  <a:srgbClr val="0F0089"/>
                </a:solidFill>
                <a:latin typeface="Courier New" pitchFamily="18" charset="0"/>
                <a:cs typeface="Courier New" pitchFamily="18" charset="0"/>
              </a:rPr>
              <a:t>",</a:t>
            </a:r>
          </a:p>
          <a:p>
            <a:pPr>
              <a:lnSpc>
                <a:spcPts val="18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recID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?",</a:t>
            </a:r>
          </a:p>
          <a:p>
            <a:pPr>
              <a:lnSpc>
                <a:spcPts val="19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whereArgs);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Toast.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600" b="1" i="1" dirty="0" smtClean="0">
                <a:solidFill>
                  <a:srgbClr val="2000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"Total8:"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recAffected,l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</a:p>
          <a:p>
            <a:pPr>
              <a:lnSpc>
                <a:spcPts val="18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useCursorl();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}//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useDeleteMethod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  <a:tab pos="546100" algn="l"/>
                <a:tab pos="596900" algn="l"/>
                <a:tab pos="952500" algn="l"/>
                <a:tab pos="1003300" algn="l"/>
                <a:tab pos="1016000" algn="l"/>
                <a:tab pos="2159000" algn="l"/>
                <a:tab pos="4445000" algn="l"/>
                <a:tab pos="44577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7000"/>
            <a:ext cx="7112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177800"/>
            <a:ext cx="6555000" cy="33547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dirty="0" smtClean="0"/>
              <a:t>			</a:t>
            </a:r>
            <a:r>
              <a:rPr lang="en-US" altLang="zh-CN" sz="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44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dirty="0" smtClean="0"/>
              <a:t>					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(named: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sqlite_master)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2100"/>
              </a:lnSpc>
              <a:tabLst>
                <a:tab pos="38100" algn="l"/>
                <a:tab pos="152400" algn="l"/>
                <a:tab pos="901700" algn="l"/>
                <a:tab pos="914400" algn="l"/>
                <a:tab pos="19685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sqlite_master;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1" y="3532565"/>
            <a:ext cx="81057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9675"/>
            <a:ext cx="8154676" cy="53668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dirty="0" smtClean="0"/>
              <a:t>						</a:t>
            </a:r>
            <a:r>
              <a:rPr lang="en-US" altLang="zh-CN" sz="9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44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dirty="0" smtClean="0"/>
              <a:t>								</a:t>
            </a: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phrase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existence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21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something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3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boolean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tableExists(SQLiteDatabase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tableName)</a:t>
            </a:r>
          </a:p>
          <a:p>
            <a:pPr>
              <a:lnSpc>
                <a:spcPts val="15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7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//true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table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exists,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3B6253"/>
                </a:solidFill>
                <a:latin typeface="Courier New" pitchFamily="18" charset="0"/>
                <a:cs typeface="Courier New" pitchFamily="18" charset="0"/>
              </a:rPr>
              <a:t>otherwise</a:t>
            </a:r>
          </a:p>
          <a:p>
            <a:pPr>
              <a:lnSpc>
                <a:spcPts val="18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mySql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sqlite_master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</a:p>
          <a:p>
            <a:pPr>
              <a:lnSpc>
                <a:spcPts val="15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				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WHERE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type='table'</a:t>
            </a:r>
          </a:p>
          <a:p>
            <a:pPr>
              <a:lnSpc>
                <a:spcPts val="15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				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name='"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tableName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"'";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5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resultSize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db.rawQuery(mySql,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null).getCount();</a:t>
            </a: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>
              <a:lnSpc>
                <a:spcPts val="12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resultSize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==0)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17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	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16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					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510922"/>
                </a:solidFill>
                <a:latin typeface="Courier New" pitchFamily="18" charset="0"/>
                <a:cs typeface="Courier New" pitchFamily="18" charset="0"/>
              </a:rPr>
              <a:t>false;</a:t>
            </a:r>
          </a:p>
          <a:p>
            <a:pPr>
              <a:lnSpc>
                <a:spcPts val="1700"/>
              </a:lnSpc>
              <a:tabLst>
                <a:tab pos="177800" algn="l"/>
                <a:tab pos="215900" algn="l"/>
                <a:tab pos="508000" algn="l"/>
                <a:tab pos="520700" algn="l"/>
                <a:tab pos="533400" algn="l"/>
                <a:tab pos="901700" algn="l"/>
                <a:tab pos="990600" algn="l"/>
                <a:tab pos="1917700" algn="l"/>
                <a:tab pos="1968500" algn="l"/>
              </a:tabLst>
            </a:pPr>
            <a:r>
              <a:rPr lang="en-US" altLang="zh-CN" sz="1600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52400"/>
            <a:ext cx="7220188" cy="32154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dirty="0" smtClean="0"/>
              <a:t>		</a:t>
            </a:r>
            <a:r>
              <a:rPr lang="en-US" altLang="zh-CN" sz="9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44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dirty="0" smtClean="0"/>
              <a:t>			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phrase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REPLACE"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21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construct: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  <a:tab pos="9017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db.execSQL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dirty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"DROP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EXISTS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err="1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tableXYZ</a:t>
            </a:r>
            <a:r>
              <a:rPr lang="en-US" altLang="zh-CN" sz="1800" dirty="0" smtClean="0">
                <a:solidFill>
                  <a:srgbClr val="2000D6"/>
                </a:solidFill>
                <a:latin typeface="Courier New" pitchFamily="18" charset="0"/>
                <a:cs typeface="Courier New" pitchFamily="18" charset="0"/>
              </a:rPr>
              <a:t>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216408" y="5398008"/>
            <a:ext cx="8558784" cy="27432"/>
          </a:xfrm>
          <a:custGeom>
            <a:avLst/>
            <a:gdLst>
              <a:gd name="connsiteX0" fmla="*/ 0 w 8558784"/>
              <a:gd name="connsiteY0" fmla="*/ 0 h 27432"/>
              <a:gd name="connsiteX1" fmla="*/ 8558785 w 85587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8784" h="27432">
                <a:moveTo>
                  <a:pt x="0" y="0"/>
                </a:moveTo>
                <a:lnTo>
                  <a:pt x="85587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6408" y="5398008"/>
            <a:ext cx="27432" cy="786384"/>
          </a:xfrm>
          <a:custGeom>
            <a:avLst/>
            <a:gdLst>
              <a:gd name="connsiteX0" fmla="*/ 0 w 27432"/>
              <a:gd name="connsiteY0" fmla="*/ 0 h 786384"/>
              <a:gd name="connsiteX1" fmla="*/ 27431 w 27432"/>
              <a:gd name="connsiteY1" fmla="*/ 786383 h 786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786384">
                <a:moveTo>
                  <a:pt x="0" y="0"/>
                </a:moveTo>
                <a:lnTo>
                  <a:pt x="27431" y="786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747760" y="5398008"/>
            <a:ext cx="27432" cy="786384"/>
          </a:xfrm>
          <a:custGeom>
            <a:avLst/>
            <a:gdLst>
              <a:gd name="connsiteX0" fmla="*/ 0 w 27432"/>
              <a:gd name="connsiteY0" fmla="*/ 0 h 786384"/>
              <a:gd name="connsiteX1" fmla="*/ 27432 w 27432"/>
              <a:gd name="connsiteY1" fmla="*/ 786383 h 786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432" h="786384">
                <a:moveTo>
                  <a:pt x="0" y="0"/>
                </a:moveTo>
                <a:lnTo>
                  <a:pt x="27432" y="7863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6408" y="6156960"/>
            <a:ext cx="8558784" cy="27432"/>
          </a:xfrm>
          <a:custGeom>
            <a:avLst/>
            <a:gdLst>
              <a:gd name="connsiteX0" fmla="*/ 0 w 8558784"/>
              <a:gd name="connsiteY0" fmla="*/ 0 h 27432"/>
              <a:gd name="connsiteX1" fmla="*/ 8558785 w 8558784"/>
              <a:gd name="connsiteY1" fmla="*/ 27432 h 27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8784" h="27432">
                <a:moveTo>
                  <a:pt x="0" y="0"/>
                </a:moveTo>
                <a:lnTo>
                  <a:pt x="8558785" y="27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0" y="317500"/>
            <a:ext cx="2006600" cy="194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114925"/>
            <a:ext cx="4691714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3700" y="1854200"/>
            <a:ext cx="8090924" cy="29285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sz="29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Beware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sharing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people’s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dirty="0" smtClean="0"/>
              <a:t>		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(instead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Providers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dirty="0" smtClean="0"/>
              <a:t>		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resident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5400" algn="l"/>
                <a:tab pos="4572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&lt;uses-permission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android:name="android.permission.WRITE_EXTERNAL_STORAGE"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24000" y="5676900"/>
            <a:ext cx="6057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DBMSs)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578100" y="304800"/>
            <a:ext cx="365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 smtClean="0">
                <a:solidFill>
                  <a:srgbClr val="4684B3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1270000"/>
            <a:ext cx="1193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Example2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3700" y="1625600"/>
            <a:ext cx="7416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opening/creating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Android's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0700" y="2565400"/>
            <a:ext cx="580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this.openOrCreateDatabase(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978400" y="2933700"/>
            <a:ext cx="18796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63500" algn="l"/>
              </a:tabLst>
            </a:pPr>
            <a:r>
              <a:rPr lang="en-US" altLang="zh-CN" sz="1800" dirty="0" smtClean="0">
                <a:solidFill>
                  <a:srgbClr val="2000D6"/>
                </a:solidFill>
                <a:latin typeface="Times New Roman" pitchFamily="18" charset="0"/>
                <a:cs typeface="Times New Roman" pitchFamily="18" charset="0"/>
              </a:rPr>
              <a:t>"myfriendsDB",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F0089"/>
                </a:solidFill>
                <a:latin typeface="Times New Roman" pitchFamily="18" charset="0"/>
                <a:cs typeface="Times New Roman" pitchFamily="18" charset="0"/>
              </a:rPr>
              <a:t>MODE_PRIVATE,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510922"/>
                </a:solidFill>
                <a:latin typeface="Times New Roman" pitchFamily="18" charset="0"/>
                <a:cs typeface="Times New Roman" pitchFamily="18" charset="0"/>
              </a:rPr>
              <a:t>null);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3700" y="4279900"/>
            <a:ext cx="7938071" cy="11823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'data/data/&lt;CURRENT_namespace&gt;/databases/".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ITMD455</a:t>
            </a:r>
            <a:r>
              <a:rPr lang="en-US" altLang="zh-CN" sz="1800" b="1" dirty="0" smtClean="0">
                <a:solidFill>
                  <a:srgbClr val="134B9E"/>
                </a:solidFill>
                <a:latin typeface="Times New Roman" pitchFamily="18" charset="0"/>
                <a:cs typeface="Times New Roman" pitchFamily="18" charset="0"/>
              </a:rPr>
              <a:t>.sql",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data/data/</a:t>
            </a:r>
            <a:r>
              <a:rPr lang="en-US" altLang="zh-CN" b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ITMD455</a:t>
            </a:r>
            <a:r>
              <a:rPr lang="en-US" altLang="zh-CN" sz="1800" b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.sql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/databases/</a:t>
            </a:r>
            <a:r>
              <a:rPr lang="en-US" altLang="zh-CN" sz="1800" b="1" dirty="0" err="1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myfriendsDB</a:t>
            </a:r>
            <a:r>
              <a:rPr lang="en-US" altLang="zh-CN" sz="1800" b="1" dirty="0" smtClean="0">
                <a:solidFill>
                  <a:srgbClr val="A90013"/>
                </a:solidFill>
                <a:latin typeface="Times New Roman" pitchFamily="18" charset="0"/>
                <a:cs typeface="Times New Roman" pitchFamily="18" charset="0"/>
              </a:rPr>
              <a:t>".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3700" y="5791200"/>
            <a:ext cx="7822654" cy="8745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exported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(adb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SQLITE_ADMINISTRATOR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end).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58959" y="63082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2797</Words>
  <Application>Microsoft Macintosh PowerPoint</Application>
  <PresentationFormat>On-screen Show (4:3)</PresentationFormat>
  <Paragraphs>1589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Calibri</vt:lpstr>
      <vt:lpstr>Consolas</vt:lpstr>
      <vt:lpstr>Courier New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james papademas</cp:lastModifiedBy>
  <cp:revision>102</cp:revision>
  <dcterms:created xsi:type="dcterms:W3CDTF">2006-08-16T00:00:00Z</dcterms:created>
  <dcterms:modified xsi:type="dcterms:W3CDTF">2017-03-20T04:36:11Z</dcterms:modified>
</cp:coreProperties>
</file>