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4" r:id="rId2"/>
    <p:sldId id="312" r:id="rId3"/>
    <p:sldId id="265" r:id="rId4"/>
    <p:sldId id="266" r:id="rId5"/>
    <p:sldId id="313" r:id="rId6"/>
    <p:sldId id="267" r:id="rId7"/>
    <p:sldId id="268" r:id="rId8"/>
    <p:sldId id="269" r:id="rId9"/>
    <p:sldId id="314" r:id="rId10"/>
    <p:sldId id="315" r:id="rId11"/>
    <p:sldId id="270" r:id="rId12"/>
    <p:sldId id="271" r:id="rId13"/>
    <p:sldId id="272" r:id="rId14"/>
    <p:sldId id="273" r:id="rId15"/>
    <p:sldId id="316" r:id="rId16"/>
    <p:sldId id="320" r:id="rId17"/>
    <p:sldId id="274" r:id="rId18"/>
    <p:sldId id="275" r:id="rId19"/>
    <p:sldId id="276" r:id="rId20"/>
    <p:sldId id="277" r:id="rId21"/>
    <p:sldId id="278" r:id="rId22"/>
    <p:sldId id="279" r:id="rId23"/>
    <p:sldId id="307" r:id="rId24"/>
    <p:sldId id="310" r:id="rId25"/>
    <p:sldId id="280" r:id="rId26"/>
    <p:sldId id="281" r:id="rId27"/>
    <p:sldId id="282" r:id="rId28"/>
    <p:sldId id="321" r:id="rId29"/>
    <p:sldId id="283" r:id="rId30"/>
    <p:sldId id="284" r:id="rId31"/>
    <p:sldId id="285" r:id="rId32"/>
    <p:sldId id="286" r:id="rId33"/>
    <p:sldId id="287" r:id="rId34"/>
    <p:sldId id="288" r:id="rId35"/>
    <p:sldId id="308" r:id="rId36"/>
    <p:sldId id="309" r:id="rId37"/>
    <p:sldId id="322" r:id="rId38"/>
    <p:sldId id="290" r:id="rId39"/>
    <p:sldId id="289" r:id="rId40"/>
    <p:sldId id="291" r:id="rId41"/>
    <p:sldId id="29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>
      <p:cViewPr varScale="1">
        <p:scale>
          <a:sx n="89" d="100"/>
          <a:sy n="89" d="100"/>
        </p:scale>
        <p:origin x="131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5F16-6E1F-409B-BABF-96F64253C4B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074A1-62B9-43A5-8F19-B670D696C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09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96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95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8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46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46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46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46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82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42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46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3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8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30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42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42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42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420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420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42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42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4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36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07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08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259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25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90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0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2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64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91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074A1-62B9-43A5-8F19-B670D696CC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3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2A55-7711-4C99-8862-2C97EB737E9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AC7-CC93-4B04-BD3F-EE4BA9AD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2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2A55-7711-4C99-8862-2C97EB737E9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AC7-CC93-4B04-BD3F-EE4BA9AD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2A55-7711-4C99-8862-2C97EB737E9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AC7-CC93-4B04-BD3F-EE4BA9AD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6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2A55-7711-4C99-8862-2C97EB737E9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AC7-CC93-4B04-BD3F-EE4BA9AD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9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2A55-7711-4C99-8862-2C97EB737E9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AC7-CC93-4B04-BD3F-EE4BA9AD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2A55-7711-4C99-8862-2C97EB737E9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AC7-CC93-4B04-BD3F-EE4BA9AD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0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2A55-7711-4C99-8862-2C97EB737E9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AC7-CC93-4B04-BD3F-EE4BA9AD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4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2A55-7711-4C99-8862-2C97EB737E9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AC7-CC93-4B04-BD3F-EE4BA9AD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9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2A55-7711-4C99-8862-2C97EB737E9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AC7-CC93-4B04-BD3F-EE4BA9AD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2A55-7711-4C99-8862-2C97EB737E9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AC7-CC93-4B04-BD3F-EE4BA9AD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2A55-7711-4C99-8862-2C97EB737E9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9AC7-CC93-4B04-BD3F-EE4BA9AD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3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2A55-7711-4C99-8862-2C97EB737E9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99AC7-CC93-4B04-BD3F-EE4BA9AD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6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REC-xml/#ISO887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TR/REC-xml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6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XML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571500" indent="-514350"/>
            <a:r>
              <a:rPr lang="en-US" dirty="0"/>
              <a:t>A "</a:t>
            </a:r>
            <a:r>
              <a:rPr lang="en-US" b="1" dirty="0"/>
              <a:t>Valid</a:t>
            </a:r>
            <a:r>
              <a:rPr lang="en-US" dirty="0"/>
              <a:t>" XML document must be: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Well </a:t>
            </a:r>
            <a:r>
              <a:rPr lang="en-US" b="1" dirty="0"/>
              <a:t>Formed </a:t>
            </a:r>
            <a:r>
              <a:rPr lang="en-US" b="1" dirty="0" smtClean="0"/>
              <a:t>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Conform </a:t>
            </a:r>
            <a:r>
              <a:rPr lang="en-US" b="1" dirty="0"/>
              <a:t>to a specified </a:t>
            </a:r>
            <a:r>
              <a:rPr lang="en-US" b="1" dirty="0" smtClean="0"/>
              <a:t>Document Type Definition (DTD)</a:t>
            </a:r>
          </a:p>
          <a:p>
            <a:pPr marL="971550" lvl="1" indent="-514350">
              <a:buFont typeface="+mj-lt"/>
              <a:buAutoNum type="arabicPeriod"/>
            </a:pPr>
            <a:endParaRPr lang="en-US" b="1" dirty="0"/>
          </a:p>
          <a:p>
            <a:pPr marL="971550" lvl="1" indent="-514350"/>
            <a:r>
              <a:rPr lang="en-US" b="1" dirty="0" smtClean="0"/>
              <a:t>Rules</a:t>
            </a:r>
            <a:r>
              <a:rPr lang="en-US" dirty="0" smtClean="0"/>
              <a:t> </a:t>
            </a:r>
            <a:r>
              <a:rPr lang="en-US" dirty="0"/>
              <a:t>that defines legal elements and attributes for XML documents are often </a:t>
            </a:r>
            <a:r>
              <a:rPr lang="en-US" dirty="0" smtClean="0"/>
              <a:t>called: </a:t>
            </a:r>
            <a:r>
              <a:rPr lang="en-US" b="1" dirty="0" smtClean="0"/>
              <a:t>document </a:t>
            </a:r>
            <a:r>
              <a:rPr lang="en-US" b="1" dirty="0"/>
              <a:t>definitions</a:t>
            </a:r>
            <a:r>
              <a:rPr lang="en-US" dirty="0"/>
              <a:t>, or </a:t>
            </a:r>
            <a:r>
              <a:rPr lang="en-US" dirty="0" smtClean="0"/>
              <a:t> </a:t>
            </a:r>
            <a:r>
              <a:rPr lang="en-US" b="1" dirty="0" smtClean="0"/>
              <a:t>document schemas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276350"/>
            <a:ext cx="55626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50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6485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72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30" y="1905000"/>
            <a:ext cx="86201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17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Platform-Independent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Services provide a new way to expose </a:t>
            </a:r>
            <a:r>
              <a:rPr lang="en-US" dirty="0" smtClean="0"/>
              <a:t>functionality</a:t>
            </a:r>
            <a:endParaRPr lang="en-US" dirty="0"/>
          </a:p>
          <a:p>
            <a:pPr lvl="1"/>
            <a:r>
              <a:rPr lang="en-US" dirty="0"/>
              <a:t>use XML and XML data types for </a:t>
            </a:r>
            <a:r>
              <a:rPr lang="en-US" dirty="0" smtClean="0"/>
              <a:t>transport</a:t>
            </a:r>
            <a:endParaRPr lang="en-US" dirty="0"/>
          </a:p>
          <a:p>
            <a:pPr lvl="1"/>
            <a:r>
              <a:rPr lang="en-US" dirty="0"/>
              <a:t>work with any </a:t>
            </a:r>
            <a:r>
              <a:rPr lang="en-US" dirty="0" smtClean="0"/>
              <a:t>platform</a:t>
            </a:r>
            <a:endParaRPr lang="en-US" dirty="0"/>
          </a:p>
          <a:p>
            <a:pPr lvl="1"/>
            <a:r>
              <a:rPr lang="en-US" dirty="0"/>
              <a:t>provide a bridge to </a:t>
            </a:r>
            <a:r>
              <a:rPr lang="en-US" dirty="0" smtClean="0"/>
              <a:t>existing </a:t>
            </a:r>
            <a:r>
              <a:rPr lang="en-US" dirty="0"/>
              <a:t>business </a:t>
            </a:r>
            <a:r>
              <a:rPr lang="en-US" dirty="0" smtClean="0"/>
              <a:t>services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XML Enable Platform Independent Services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to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4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1" y="1600200"/>
            <a:ext cx="6541056" cy="452596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29400" y="1600200"/>
            <a:ext cx="2057400" cy="4525963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CDATA</a:t>
            </a:r>
            <a:r>
              <a:rPr lang="en-US" sz="1400" dirty="0">
                <a:solidFill>
                  <a:schemeClr val="tx1"/>
                </a:solidFill>
              </a:rPr>
              <a:t> means, Character Data. </a:t>
            </a:r>
            <a:r>
              <a:rPr lang="en-US" sz="1400" b="1" dirty="0">
                <a:solidFill>
                  <a:schemeClr val="tx1"/>
                </a:solidFill>
              </a:rPr>
              <a:t>CDATA</a:t>
            </a:r>
            <a:r>
              <a:rPr lang="en-US" sz="1400" dirty="0">
                <a:solidFill>
                  <a:schemeClr val="tx1"/>
                </a:solidFill>
              </a:rPr>
              <a:t> is defined as blocks of text that are not parsed by the parser, but are otherwise recognized as markup</a:t>
            </a:r>
          </a:p>
        </p:txBody>
      </p:sp>
    </p:spTree>
    <p:extLst>
      <p:ext uri="{BB962C8B-B14F-4D97-AF65-F5344CB8AC3E}">
        <p14:creationId xmlns:p14="http://schemas.microsoft.com/office/powerpoint/2010/main" val="316601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XML </a:t>
            </a:r>
            <a:r>
              <a:rPr lang="en-US" dirty="0" smtClean="0"/>
              <a:t>Declaration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smtClean="0">
                <a:solidFill>
                  <a:srgbClr val="FF0000"/>
                </a:solidFill>
              </a:rPr>
              <a:t>xml </a:t>
            </a:r>
            <a:r>
              <a:rPr lang="en-US" dirty="0">
                <a:solidFill>
                  <a:srgbClr val="FF0000"/>
                </a:solidFill>
              </a:rPr>
              <a:t>version="1.0" encoding="UTF-8</a:t>
            </a:r>
            <a:r>
              <a:rPr lang="en-US" dirty="0" smtClean="0">
                <a:solidFill>
                  <a:srgbClr val="FF0000"/>
                </a:solidFill>
              </a:rPr>
              <a:t>"?&gt;</a:t>
            </a:r>
          </a:p>
          <a:p>
            <a:pPr lvl="1"/>
            <a:r>
              <a:rPr lang="en-US" dirty="0" smtClean="0"/>
              <a:t>Optional</a:t>
            </a:r>
            <a:endParaRPr lang="en-US" dirty="0"/>
          </a:p>
          <a:p>
            <a:pPr lvl="1"/>
            <a:r>
              <a:rPr lang="en-US" dirty="0"/>
              <a:t>Must appear at the very top of an XML document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indicate the version </a:t>
            </a:r>
            <a:r>
              <a:rPr lang="en-US" dirty="0" smtClean="0"/>
              <a:t> of </a:t>
            </a:r>
            <a:r>
              <a:rPr lang="en-US" dirty="0"/>
              <a:t>the specification to which </a:t>
            </a:r>
            <a:r>
              <a:rPr lang="en-US" dirty="0" smtClean="0"/>
              <a:t>the </a:t>
            </a:r>
            <a:r>
              <a:rPr lang="en-US" dirty="0"/>
              <a:t>document conforms (and whether the document is </a:t>
            </a:r>
            <a:r>
              <a:rPr lang="en-US" dirty="0" smtClean="0"/>
              <a:t>“</a:t>
            </a:r>
            <a:r>
              <a:rPr lang="en-US" dirty="0"/>
              <a:t>standalone”)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indicate the character encoding of the document</a:t>
            </a:r>
          </a:p>
          <a:p>
            <a:pPr lvl="2"/>
            <a:r>
              <a:rPr lang="en-US" dirty="0" smtClean="0"/>
              <a:t>UTF-8</a:t>
            </a:r>
          </a:p>
          <a:p>
            <a:pPr lvl="3"/>
            <a:r>
              <a:rPr lang="en-US" b="1" dirty="0"/>
              <a:t>UTF</a:t>
            </a:r>
            <a:r>
              <a:rPr lang="en-US" dirty="0"/>
              <a:t>-8 is a variable-width encoding that can represent every character in the Unicode character set. It was designed for backward compatibility with ASCII </a:t>
            </a:r>
            <a:endParaRPr lang="en-US" dirty="0" smtClean="0"/>
          </a:p>
          <a:p>
            <a:pPr lvl="3"/>
            <a:r>
              <a:rPr lang="en-US" dirty="0"/>
              <a:t>The first 128 characters of Unicode, which correspond one-to-one with </a:t>
            </a:r>
            <a:r>
              <a:rPr lang="en-US" b="1" dirty="0"/>
              <a:t>ASCII</a:t>
            </a:r>
          </a:p>
          <a:p>
            <a:pPr lvl="2"/>
            <a:r>
              <a:rPr lang="en-US" dirty="0" smtClean="0"/>
              <a:t>UTF-16</a:t>
            </a:r>
            <a:endParaRPr lang="en-US" dirty="0"/>
          </a:p>
          <a:p>
            <a:pPr lvl="2"/>
            <a:r>
              <a:rPr lang="en-US" dirty="0" smtClean="0"/>
              <a:t>iso-8859-1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10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1.1: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DOCTYPE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&lt;!DOCTYPE </a:t>
            </a:r>
            <a:r>
              <a:rPr lang="en-US" b="1" dirty="0">
                <a:solidFill>
                  <a:srgbClr val="FF0000"/>
                </a:solidFill>
              </a:rPr>
              <a:t>students</a:t>
            </a:r>
            <a:r>
              <a:rPr lang="en-US" dirty="0">
                <a:solidFill>
                  <a:srgbClr val="FF0000"/>
                </a:solidFill>
              </a:rPr>
              <a:t> SYSTEM "</a:t>
            </a: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students.dtd</a:t>
            </a:r>
            <a:r>
              <a:rPr lang="en-US" dirty="0" smtClean="0">
                <a:solidFill>
                  <a:srgbClr val="FF0000"/>
                </a:solidFill>
              </a:rPr>
              <a:t>"&gt;</a:t>
            </a:r>
          </a:p>
          <a:p>
            <a:pPr lvl="1"/>
            <a:r>
              <a:rPr lang="en-US" dirty="0" smtClean="0"/>
              <a:t>Associate an XML document with </a:t>
            </a:r>
            <a:r>
              <a:rPr lang="en-US" u="sng" dirty="0" smtClean="0"/>
              <a:t>its definition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refer to an </a:t>
            </a:r>
            <a:r>
              <a:rPr lang="en-US" u="sng" dirty="0"/>
              <a:t>external</a:t>
            </a:r>
            <a:r>
              <a:rPr lang="en-US" dirty="0"/>
              <a:t> DTD file </a:t>
            </a:r>
            <a:r>
              <a:rPr lang="en-US" b="1" dirty="0"/>
              <a:t>or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include </a:t>
            </a:r>
            <a:r>
              <a:rPr lang="en-US" dirty="0"/>
              <a:t>some DTD </a:t>
            </a:r>
            <a:r>
              <a:rPr lang="en-US" dirty="0" smtClean="0"/>
              <a:t>information </a:t>
            </a:r>
            <a:r>
              <a:rPr lang="en-US" sz="2500" u="sng" dirty="0"/>
              <a:t>within the tag </a:t>
            </a:r>
            <a:r>
              <a:rPr lang="en-US" dirty="0" smtClean="0"/>
              <a:t>itself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Well formed and Valid XML Document</a:t>
            </a:r>
          </a:p>
          <a:p>
            <a:pPr lvl="2"/>
            <a:r>
              <a:rPr lang="en-US" dirty="0" smtClean="0"/>
              <a:t>An </a:t>
            </a:r>
            <a:r>
              <a:rPr lang="en-US" dirty="0"/>
              <a:t>XML document with correct syntax is called "</a:t>
            </a:r>
            <a:r>
              <a:rPr lang="en-US" b="1" dirty="0"/>
              <a:t>Well Formed</a:t>
            </a:r>
            <a:r>
              <a:rPr lang="en-US" dirty="0"/>
              <a:t>".</a:t>
            </a:r>
          </a:p>
          <a:p>
            <a:pPr lvl="2"/>
            <a:r>
              <a:rPr lang="en-US" dirty="0"/>
              <a:t>An XML document validated against a DTD is "</a:t>
            </a:r>
            <a:r>
              <a:rPr lang="en-US" b="1" dirty="0"/>
              <a:t>Well Formed</a:t>
            </a:r>
            <a:r>
              <a:rPr lang="en-US" dirty="0"/>
              <a:t>" and "</a:t>
            </a:r>
            <a:r>
              <a:rPr lang="en-US" b="1" dirty="0"/>
              <a:t>Valid</a:t>
            </a:r>
            <a:r>
              <a:rPr lang="en-US" dirty="0" smtClean="0"/>
              <a:t>".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purpose of a DTD is to </a:t>
            </a:r>
            <a:r>
              <a:rPr lang="en-US" dirty="0">
                <a:solidFill>
                  <a:srgbClr val="FF0000"/>
                </a:solidFill>
              </a:rPr>
              <a:t>define the structure </a:t>
            </a:r>
            <a:r>
              <a:rPr lang="en-US" dirty="0"/>
              <a:t>of an XML document. </a:t>
            </a:r>
            <a:endParaRPr lang="en-US" dirty="0" smtClean="0"/>
          </a:p>
          <a:p>
            <a:pPr lvl="2"/>
            <a:r>
              <a:rPr lang="en-US" dirty="0" smtClean="0"/>
              <a:t>It </a:t>
            </a:r>
            <a:r>
              <a:rPr lang="en-US" dirty="0"/>
              <a:t>defines the structure with a list of legal </a:t>
            </a:r>
            <a:r>
              <a:rPr lang="en-US" dirty="0" smtClean="0"/>
              <a:t>elements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8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1.1: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49530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DOCTYPE: Document Type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Definition (DTD)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&lt;?</a:t>
            </a:r>
            <a:r>
              <a:rPr lang="en-US" sz="1800" dirty="0">
                <a:solidFill>
                  <a:srgbClr val="FF0000"/>
                </a:solidFill>
              </a:rPr>
              <a:t>xml version="1.0" encoding="UTF-8</a:t>
            </a:r>
            <a:r>
              <a:rPr lang="en-US" sz="1800" b="1" dirty="0">
                <a:solidFill>
                  <a:srgbClr val="FF0000"/>
                </a:solidFill>
              </a:rPr>
              <a:t>"</a:t>
            </a:r>
            <a:r>
              <a:rPr lang="en-US" sz="1800" dirty="0">
                <a:solidFill>
                  <a:srgbClr val="FF0000"/>
                </a:solidFill>
              </a:rPr>
              <a:t>?&gt;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&lt;!DOCTYPE </a:t>
            </a:r>
            <a:r>
              <a:rPr lang="en-US" sz="1800" b="1" dirty="0"/>
              <a:t>note</a:t>
            </a:r>
            <a:r>
              <a:rPr lang="en-US" sz="1800" dirty="0"/>
              <a:t> SYSTEM </a:t>
            </a:r>
            <a:r>
              <a:rPr lang="en-US" sz="1800" dirty="0" smtClean="0"/>
              <a:t>"</a:t>
            </a:r>
            <a:r>
              <a:rPr lang="en-US" sz="1800" b="1" dirty="0" smtClean="0"/>
              <a:t>Note.dtd</a:t>
            </a:r>
            <a:r>
              <a:rPr lang="en-US" sz="1800" dirty="0" smtClean="0"/>
              <a:t>"&gt;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&lt;note</a:t>
            </a:r>
            <a:r>
              <a:rPr lang="en-US" sz="1800" b="1" dirty="0" smtClean="0"/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&lt;to&gt;Tom&lt;/to&gt;</a:t>
            </a:r>
            <a:br>
              <a:rPr lang="en-US" sz="1800" dirty="0" smtClean="0"/>
            </a:br>
            <a:r>
              <a:rPr lang="en-US" sz="1800" dirty="0" smtClean="0"/>
              <a:t>	&lt;from&gt;Jane&lt;/from&gt;</a:t>
            </a:r>
            <a:br>
              <a:rPr lang="en-US" sz="1800" dirty="0" smtClean="0"/>
            </a:br>
            <a:r>
              <a:rPr lang="en-US" sz="1800" dirty="0" smtClean="0"/>
              <a:t>	&lt;heading&gt;Reminder&lt;/heading&gt;</a:t>
            </a:r>
            <a:br>
              <a:rPr lang="en-US" sz="1800" dirty="0" smtClean="0"/>
            </a:br>
            <a:r>
              <a:rPr lang="en-US" sz="1800" dirty="0" smtClean="0"/>
              <a:t>	&lt;body&gt;Don't forget my book!&lt;/body&gt;</a:t>
            </a:r>
            <a:br>
              <a:rPr lang="en-US" sz="1800" dirty="0" smtClean="0"/>
            </a:br>
            <a:r>
              <a:rPr lang="en-US" sz="1800" b="1" dirty="0" smtClean="0"/>
              <a:t>&lt;/</a:t>
            </a:r>
            <a:r>
              <a:rPr lang="en-US" sz="1800" b="1" dirty="0"/>
              <a:t>note&gt;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509846" y="1606062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DTD file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95800" y="2215662"/>
            <a:ext cx="914400" cy="603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10200" y="2286000"/>
            <a:ext cx="36576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Contents of Note.dtd:</a:t>
            </a:r>
          </a:p>
          <a:p>
            <a:r>
              <a:rPr lang="en-US" dirty="0" smtClean="0"/>
              <a:t>&lt;!</a:t>
            </a:r>
            <a:r>
              <a:rPr lang="en-US" dirty="0"/>
              <a:t>DOCTYPE note</a:t>
            </a:r>
            <a:br>
              <a:rPr lang="en-US" dirty="0"/>
            </a:br>
            <a:r>
              <a:rPr lang="en-US" dirty="0"/>
              <a:t>[</a:t>
            </a:r>
            <a:br>
              <a:rPr lang="en-US" dirty="0"/>
            </a:br>
            <a:r>
              <a:rPr lang="en-US" dirty="0"/>
              <a:t>&lt;!ELEMENT note (</a:t>
            </a:r>
            <a:r>
              <a:rPr lang="en-US" dirty="0" err="1"/>
              <a:t>to,from,heading,body</a:t>
            </a:r>
            <a:r>
              <a:rPr lang="en-US" dirty="0"/>
              <a:t>)&gt;</a:t>
            </a:r>
            <a:br>
              <a:rPr lang="en-US" dirty="0"/>
            </a:br>
            <a:r>
              <a:rPr lang="en-US" dirty="0"/>
              <a:t>&lt;!ELEMENT to (#PCDATA)&gt;</a:t>
            </a:r>
            <a:br>
              <a:rPr lang="en-US" dirty="0"/>
            </a:br>
            <a:r>
              <a:rPr lang="en-US" dirty="0"/>
              <a:t>&lt;!ELEMENT from (#PCDATA)&gt;</a:t>
            </a:r>
            <a:br>
              <a:rPr lang="en-US" dirty="0"/>
            </a:br>
            <a:r>
              <a:rPr lang="en-US" dirty="0"/>
              <a:t>&lt;!ELEMENT heading (#PCDATA)&gt;</a:t>
            </a:r>
            <a:br>
              <a:rPr lang="en-US" dirty="0"/>
            </a:br>
            <a:r>
              <a:rPr lang="en-US" dirty="0"/>
              <a:t>&lt;!ELEMENT body (#PCDATA)&gt;</a:t>
            </a:r>
            <a:br>
              <a:rPr lang="en-US" dirty="0"/>
            </a:br>
            <a:r>
              <a:rPr lang="en-US" dirty="0"/>
              <a:t>]&gt;</a:t>
            </a:r>
          </a:p>
        </p:txBody>
      </p:sp>
    </p:spTree>
    <p:extLst>
      <p:ext uri="{BB962C8B-B14F-4D97-AF65-F5344CB8AC3E}">
        <p14:creationId xmlns:p14="http://schemas.microsoft.com/office/powerpoint/2010/main" val="167004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7724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XML</a:t>
            </a:r>
          </a:p>
          <a:p>
            <a:pPr lvl="1"/>
            <a:r>
              <a:rPr lang="fr-FR" dirty="0"/>
              <a:t>DOCTYPE: Document Type </a:t>
            </a:r>
            <a:r>
              <a:rPr lang="fr-FR" dirty="0" smtClean="0"/>
              <a:t>Définition </a:t>
            </a:r>
            <a:r>
              <a:rPr lang="fr-FR" dirty="0"/>
              <a:t>(DTD)</a:t>
            </a:r>
          </a:p>
          <a:p>
            <a:pPr lvl="1"/>
            <a:r>
              <a:rPr lang="en-US" dirty="0"/>
              <a:t>XML Scheme</a:t>
            </a:r>
            <a:endParaRPr lang="en-US" dirty="0" smtClean="0"/>
          </a:p>
          <a:p>
            <a:r>
              <a:rPr lang="en-US" b="1" dirty="0" smtClean="0"/>
              <a:t>DOM</a:t>
            </a:r>
          </a:p>
          <a:p>
            <a:pPr lvl="1"/>
            <a:r>
              <a:rPr lang="en-US" dirty="0" smtClean="0"/>
              <a:t>Tree-based </a:t>
            </a:r>
            <a:r>
              <a:rPr lang="en-US" dirty="0"/>
              <a:t>APIs – DOM</a:t>
            </a:r>
          </a:p>
          <a:p>
            <a:r>
              <a:rPr lang="en-US" b="1" dirty="0" smtClean="0"/>
              <a:t>SAX</a:t>
            </a:r>
          </a:p>
          <a:p>
            <a:pPr lvl="1"/>
            <a:r>
              <a:rPr lang="en-US" dirty="0" smtClean="0"/>
              <a:t>Event-based </a:t>
            </a:r>
            <a:r>
              <a:rPr lang="en-US" dirty="0"/>
              <a:t>APIs – SAX</a:t>
            </a:r>
          </a:p>
          <a:p>
            <a:r>
              <a:rPr lang="en-US" b="1" dirty="0"/>
              <a:t>XML Parsing</a:t>
            </a:r>
          </a:p>
          <a:p>
            <a:pPr lvl="1"/>
            <a:r>
              <a:rPr lang="en-US" dirty="0"/>
              <a:t>Example in Java XML </a:t>
            </a:r>
            <a:r>
              <a:rPr lang="en-US" dirty="0" smtClean="0"/>
              <a:t>Parsers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JAXP 1.3</a:t>
            </a:r>
            <a:r>
              <a:rPr lang="en-US" dirty="0" smtClean="0"/>
              <a:t>: Java API for XML Parsing (comes with JDK)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Xerces</a:t>
            </a:r>
            <a:r>
              <a:rPr lang="en-US" dirty="0" smtClean="0"/>
              <a:t>: software that reads XML doc and do something with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1.1: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029200" cy="4876800"/>
          </a:xfrm>
        </p:spPr>
        <p:txBody>
          <a:bodyPr>
            <a:noAutofit/>
          </a:bodyPr>
          <a:lstStyle/>
          <a:p>
            <a:r>
              <a:rPr lang="en-US" sz="2400" dirty="0"/>
              <a:t>The DTD above is interpreted like this:</a:t>
            </a:r>
          </a:p>
          <a:p>
            <a:pPr lvl="1"/>
            <a:r>
              <a:rPr lang="en-US" sz="1800" dirty="0"/>
              <a:t>!DOCTYPE </a:t>
            </a:r>
            <a:r>
              <a:rPr lang="en-US" sz="1800" b="1" dirty="0"/>
              <a:t>note</a:t>
            </a:r>
            <a:r>
              <a:rPr lang="en-US" sz="1800" dirty="0"/>
              <a:t> defines that the </a:t>
            </a:r>
            <a:r>
              <a:rPr lang="en-US" sz="1800" b="1" dirty="0"/>
              <a:t>root element </a:t>
            </a:r>
            <a:r>
              <a:rPr lang="en-US" sz="1800" dirty="0"/>
              <a:t>of the document is </a:t>
            </a:r>
            <a:r>
              <a:rPr lang="en-US" sz="1800" i="1" u="sng" dirty="0"/>
              <a:t>note</a:t>
            </a:r>
          </a:p>
          <a:p>
            <a:pPr lvl="1"/>
            <a:r>
              <a:rPr lang="en-US" sz="1800" dirty="0"/>
              <a:t>!ELEMENT note defines that the note element contains four elements: "to, from, heading, body"</a:t>
            </a:r>
          </a:p>
          <a:p>
            <a:pPr lvl="2"/>
            <a:r>
              <a:rPr lang="en-US" sz="1400" dirty="0"/>
              <a:t>!ELEMENT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</a:t>
            </a:r>
            <a:r>
              <a:rPr lang="en-US" sz="1400" dirty="0"/>
              <a:t> defines the to element to be of type "#PCDATA"</a:t>
            </a:r>
          </a:p>
          <a:p>
            <a:pPr lvl="2"/>
            <a:r>
              <a:rPr lang="en-US" sz="1400" dirty="0"/>
              <a:t>!ELEMENT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en-US" sz="1400" dirty="0"/>
              <a:t> defines the from element to be of type "#PCDATA"</a:t>
            </a:r>
          </a:p>
          <a:p>
            <a:pPr lvl="2"/>
            <a:r>
              <a:rPr lang="en-US" sz="1400" dirty="0"/>
              <a:t>!ELEMENT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heading</a:t>
            </a:r>
            <a:r>
              <a:rPr lang="en-US" sz="1400" dirty="0"/>
              <a:t> defines the heading element to be of type "#PCDATA"</a:t>
            </a:r>
          </a:p>
          <a:p>
            <a:pPr lvl="2"/>
            <a:r>
              <a:rPr lang="en-US" sz="1400" dirty="0"/>
              <a:t>!ELEMENT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body</a:t>
            </a:r>
            <a:r>
              <a:rPr lang="en-US" sz="1400" dirty="0"/>
              <a:t> defines the body element to be of type "#PCDATA"</a:t>
            </a:r>
          </a:p>
          <a:p>
            <a:r>
              <a:rPr lang="en-US" sz="2000" dirty="0"/>
              <a:t>#PCDATA means parse-able text </a:t>
            </a:r>
            <a:r>
              <a:rPr lang="en-US" sz="2000" dirty="0" smtClean="0"/>
              <a:t>data </a:t>
            </a:r>
            <a:r>
              <a:rPr lang="en-US" sz="2000" dirty="0"/>
              <a:t>(Parsed Character </a:t>
            </a:r>
            <a:r>
              <a:rPr lang="en-US" sz="2000" dirty="0" smtClean="0"/>
              <a:t>Data):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5509846" y="1606062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DTD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2286000"/>
            <a:ext cx="35814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Contents of Note.dtd:</a:t>
            </a:r>
          </a:p>
          <a:p>
            <a:r>
              <a:rPr lang="en-US" dirty="0" smtClean="0"/>
              <a:t>&lt;!</a:t>
            </a:r>
            <a:r>
              <a:rPr lang="en-US" dirty="0"/>
              <a:t>DOCTYPE note</a:t>
            </a:r>
            <a:br>
              <a:rPr lang="en-US" dirty="0"/>
            </a:br>
            <a:r>
              <a:rPr lang="en-US" dirty="0"/>
              <a:t>[</a:t>
            </a:r>
            <a:br>
              <a:rPr lang="en-US" dirty="0"/>
            </a:br>
            <a:r>
              <a:rPr lang="en-US" dirty="0"/>
              <a:t>&lt;!ELEMENT note (</a:t>
            </a:r>
            <a:r>
              <a:rPr lang="en-US" dirty="0" err="1"/>
              <a:t>to,from,heading,body</a:t>
            </a:r>
            <a:r>
              <a:rPr lang="en-US" dirty="0"/>
              <a:t>)&gt;</a:t>
            </a:r>
            <a:br>
              <a:rPr lang="en-US" dirty="0"/>
            </a:br>
            <a:r>
              <a:rPr lang="en-US" dirty="0"/>
              <a:t>&lt;!ELEMENT to (#PCDATA)&gt;</a:t>
            </a:r>
            <a:br>
              <a:rPr lang="en-US" dirty="0"/>
            </a:br>
            <a:r>
              <a:rPr lang="en-US" dirty="0"/>
              <a:t>&lt;!ELEMENT from (#PCDATA)&gt;</a:t>
            </a:r>
            <a:br>
              <a:rPr lang="en-US" dirty="0"/>
            </a:br>
            <a:r>
              <a:rPr lang="en-US" dirty="0"/>
              <a:t>&lt;!ELEMENT heading (#PCDATA)&gt;</a:t>
            </a:r>
            <a:br>
              <a:rPr lang="en-US" dirty="0"/>
            </a:br>
            <a:r>
              <a:rPr lang="en-US" dirty="0"/>
              <a:t>&lt;!ELEMENT body (#PCDATA)&gt;</a:t>
            </a:r>
            <a:br>
              <a:rPr lang="en-US" dirty="0"/>
            </a:br>
            <a:r>
              <a:rPr lang="en-US" dirty="0"/>
              <a:t>]&gt;</a:t>
            </a:r>
          </a:p>
        </p:txBody>
      </p:sp>
    </p:spTree>
    <p:extLst>
      <p:ext uri="{BB962C8B-B14F-4D97-AF65-F5344CB8AC3E}">
        <p14:creationId xmlns:p14="http://schemas.microsoft.com/office/powerpoint/2010/main" val="1912338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</a:t>
            </a:r>
            <a:r>
              <a:rPr lang="en-US" dirty="0" smtClean="0"/>
              <a:t>1.1: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DTD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914400"/>
          </a:xfrm>
        </p:spPr>
        <p:txBody>
          <a:bodyPr>
            <a:noAutofit/>
          </a:bodyPr>
          <a:lstStyle/>
          <a:p>
            <a:r>
              <a:rPr lang="en-US" sz="2400" dirty="0"/>
              <a:t>A DOCTYPE declaration can also be used to define special characters and character strings, used in the document</a:t>
            </a:r>
            <a:r>
              <a:rPr lang="en-US" sz="2400" dirty="0" smtClean="0"/>
              <a:t>:</a:t>
            </a:r>
          </a:p>
          <a:p>
            <a:pPr lvl="1"/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1219200" y="2438400"/>
            <a:ext cx="5257800" cy="403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&lt;?xml version="1.0" encoding="UTF-8"?&gt;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&lt;!DOCTYPE note </a:t>
            </a:r>
            <a:r>
              <a:rPr lang="en-US" sz="2000" b="1" dirty="0"/>
              <a:t>[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&lt;!ENTITY </a:t>
            </a:r>
            <a:r>
              <a:rPr lang="en-US" sz="1600" dirty="0" err="1"/>
              <a:t>nbsp</a:t>
            </a:r>
            <a:r>
              <a:rPr lang="en-US" sz="1600" dirty="0"/>
              <a:t> "&amp;#xA0;"&gt; </a:t>
            </a:r>
            <a:br>
              <a:rPr lang="en-US" sz="1600" dirty="0"/>
            </a:br>
            <a:r>
              <a:rPr lang="en-US" sz="1600" dirty="0"/>
              <a:t>&lt;!ENTITY </a:t>
            </a:r>
            <a:r>
              <a:rPr lang="en-US" b="1" dirty="0"/>
              <a:t>writer</a:t>
            </a:r>
            <a:r>
              <a:rPr lang="en-US" dirty="0"/>
              <a:t> </a:t>
            </a:r>
            <a:r>
              <a:rPr lang="en-US" sz="1600" dirty="0"/>
              <a:t>"Writer: Donald Duck."&gt;</a:t>
            </a:r>
            <a:br>
              <a:rPr lang="en-US" sz="1600" dirty="0"/>
            </a:br>
            <a:r>
              <a:rPr lang="en-US" sz="1600" dirty="0"/>
              <a:t>&lt;!ENTITY </a:t>
            </a:r>
            <a:r>
              <a:rPr lang="en-US" b="1" dirty="0"/>
              <a:t>copyright</a:t>
            </a:r>
            <a:r>
              <a:rPr lang="en-US" dirty="0"/>
              <a:t> </a:t>
            </a:r>
            <a:r>
              <a:rPr lang="en-US" sz="1600" dirty="0"/>
              <a:t>"Copyright: W3Schools."&gt;</a:t>
            </a:r>
            <a:br>
              <a:rPr lang="en-US" sz="1600" dirty="0"/>
            </a:br>
            <a:r>
              <a:rPr lang="en-US" sz="2000" b="1" dirty="0"/>
              <a:t>]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&lt;note&gt;</a:t>
            </a:r>
            <a:br>
              <a:rPr lang="en-US" sz="1600" dirty="0"/>
            </a:br>
            <a:r>
              <a:rPr lang="en-US" sz="1600" dirty="0" smtClean="0"/>
              <a:t>&lt;to&gt;Tom&lt;/to&gt;</a:t>
            </a:r>
            <a:br>
              <a:rPr lang="en-US" sz="1600" dirty="0" smtClean="0"/>
            </a:br>
            <a:r>
              <a:rPr lang="en-US" sz="1600" dirty="0" smtClean="0"/>
              <a:t>&lt;from&gt;Jane&lt;/from&gt;</a:t>
            </a:r>
            <a:br>
              <a:rPr lang="en-US" sz="1600" dirty="0" smtClean="0"/>
            </a:br>
            <a:r>
              <a:rPr lang="en-US" sz="1600" dirty="0" smtClean="0"/>
              <a:t>&lt;heading&gt;Reminder&lt;/heading&gt;</a:t>
            </a:r>
            <a:br>
              <a:rPr lang="en-US" sz="1600" dirty="0" smtClean="0"/>
            </a:br>
            <a:r>
              <a:rPr lang="en-US" sz="1600" dirty="0" smtClean="0"/>
              <a:t>&lt;body&gt;Don't forget my book!&lt;/body&gt;</a:t>
            </a:r>
            <a:br>
              <a:rPr lang="en-US" sz="1600" dirty="0" smtClean="0"/>
            </a:br>
            <a:r>
              <a:rPr lang="en-US" sz="1600" dirty="0" smtClean="0"/>
              <a:t>&lt;footer&gt;</a:t>
            </a:r>
            <a:r>
              <a:rPr lang="en-US" sz="1600" b="1" dirty="0" smtClean="0"/>
              <a:t>&amp;writer</a:t>
            </a:r>
            <a:r>
              <a:rPr lang="en-US" sz="1600" dirty="0" smtClean="0"/>
              <a:t>;</a:t>
            </a:r>
            <a:r>
              <a:rPr lang="en-US" sz="1600" b="1" dirty="0" smtClean="0"/>
              <a:t>&amp;</a:t>
            </a:r>
            <a:r>
              <a:rPr lang="en-US" sz="1600" b="1" dirty="0" err="1" smtClean="0"/>
              <a:t>nbsp</a:t>
            </a:r>
            <a:r>
              <a:rPr lang="en-US" sz="1600" dirty="0" smtClean="0"/>
              <a:t>;</a:t>
            </a:r>
            <a:r>
              <a:rPr lang="en-US" sz="1600" b="1" dirty="0" smtClean="0"/>
              <a:t>&amp;copyright</a:t>
            </a:r>
            <a:r>
              <a:rPr lang="en-US" sz="1600" dirty="0" smtClean="0"/>
              <a:t>;&lt;/footer&gt;</a:t>
            </a:r>
            <a:br>
              <a:rPr lang="en-US" sz="1600" dirty="0" smtClean="0"/>
            </a:br>
            <a:r>
              <a:rPr lang="en-US" sz="1600" dirty="0" smtClean="0"/>
              <a:t>&lt;/</a:t>
            </a:r>
            <a:r>
              <a:rPr lang="en-US" sz="1600" dirty="0"/>
              <a:t>note&gt;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599" y="2470447"/>
            <a:ext cx="22860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entity</a:t>
            </a:r>
            <a:r>
              <a:rPr lang="en-US" dirty="0"/>
              <a:t> has three parts: an ampersand (&amp;), an entity name, and a semicolon </a:t>
            </a:r>
            <a:r>
              <a:rPr lang="en-US" dirty="0" smtClean="0"/>
              <a:t>(;).</a:t>
            </a:r>
          </a:p>
          <a:p>
            <a:endParaRPr lang="en-US" dirty="0"/>
          </a:p>
          <a:p>
            <a:r>
              <a:rPr lang="en-US" dirty="0"/>
              <a:t>&amp;#x00A9</a:t>
            </a:r>
            <a:r>
              <a:rPr lang="en-US" dirty="0" smtClean="0"/>
              <a:t>; is </a:t>
            </a:r>
            <a:r>
              <a:rPr lang="en-US" dirty="0"/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1698517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1.1: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Use a DTD?</a:t>
            </a:r>
          </a:p>
          <a:p>
            <a:pPr lvl="1"/>
            <a:r>
              <a:rPr lang="en-US" dirty="0"/>
              <a:t>With a DTD, your XML files can carry a description of its own format.</a:t>
            </a:r>
          </a:p>
          <a:p>
            <a:pPr lvl="1"/>
            <a:r>
              <a:rPr lang="en-US" dirty="0"/>
              <a:t>With a DTD, independent groups of people can agree on a standard for interchanging data.</a:t>
            </a:r>
          </a:p>
          <a:p>
            <a:pPr lvl="1"/>
            <a:r>
              <a:rPr lang="en-US" dirty="0"/>
              <a:t>With a DTD, you can verify that the data you receive from the outside world is valid.</a:t>
            </a:r>
          </a:p>
          <a:p>
            <a:endParaRPr lang="en-US" dirty="0" smtClean="0"/>
          </a:p>
          <a:p>
            <a:r>
              <a:rPr lang="en-US" dirty="0" smtClean="0"/>
              <a:t>DTD: cannot specify data types , use </a:t>
            </a:r>
            <a:r>
              <a:rPr lang="en-US" b="1" dirty="0" smtClean="0"/>
              <a:t>XML Scheme </a:t>
            </a:r>
            <a:r>
              <a:rPr lang="en-US" dirty="0" smtClean="0"/>
              <a:t>to overcome this limitation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31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set of rules that a document (XML) need to follow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xsd</a:t>
            </a:r>
            <a:r>
              <a:rPr lang="en-US" sz="2400" dirty="0" smtClean="0">
                <a:solidFill>
                  <a:srgbClr val="FF0000"/>
                </a:solidFill>
              </a:rPr>
              <a:t>: element name=“quantity” type=“</a:t>
            </a:r>
            <a:r>
              <a:rPr lang="en-US" sz="2400" dirty="0" err="1" smtClean="0">
                <a:solidFill>
                  <a:srgbClr val="FF0000"/>
                </a:solidFill>
              </a:rPr>
              <a:t>xsd</a:t>
            </a:r>
            <a:r>
              <a:rPr lang="en-US" sz="2400" dirty="0" smtClean="0">
                <a:solidFill>
                  <a:srgbClr val="FF0000"/>
                </a:solidFill>
              </a:rPr>
              <a:t>: integer” /&gt;</a:t>
            </a:r>
          </a:p>
          <a:p>
            <a:pPr lvl="1"/>
            <a:r>
              <a:rPr lang="en-US" dirty="0" smtClean="0"/>
              <a:t>XML Scheme is written in XML</a:t>
            </a:r>
          </a:p>
          <a:p>
            <a:pPr lvl="1"/>
            <a:r>
              <a:rPr lang="en-US" dirty="0"/>
              <a:t>XML Schemas are much more powerful than DTDs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XML Schemas Support Data 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 can define your own data type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user defined data types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XML 1.1: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Scheme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1"/>
            <a:ext cx="4419600" cy="3505200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 XML Scheme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600" dirty="0" smtClean="0"/>
              <a:t>&lt;?xml version="1.0" ?&gt;</a:t>
            </a:r>
          </a:p>
          <a:p>
            <a:pPr lvl="1"/>
            <a:r>
              <a:rPr lang="en-US" sz="1600" b="1" dirty="0" smtClean="0"/>
              <a:t>&lt;note  </a:t>
            </a:r>
            <a:r>
              <a:rPr lang="en-US" sz="1600" dirty="0" err="1"/>
              <a:t>xmlns</a:t>
            </a:r>
            <a:r>
              <a:rPr lang="en-US" sz="1600" dirty="0"/>
              <a:t>="http://www.w3schools.com"</a:t>
            </a:r>
            <a:br>
              <a:rPr lang="en-US" sz="1600" dirty="0"/>
            </a:br>
            <a:r>
              <a:rPr lang="en-US" sz="1600" dirty="0" err="1"/>
              <a:t>xmlns:xsi</a:t>
            </a:r>
            <a:r>
              <a:rPr lang="en-US" sz="1600" dirty="0"/>
              <a:t>="http://www.w3.org/2001/XMLSchema-instance"</a:t>
            </a:r>
            <a:br>
              <a:rPr lang="en-US" sz="1600" dirty="0"/>
            </a:br>
            <a:r>
              <a:rPr lang="en-US" sz="1600" dirty="0" err="1"/>
              <a:t>xsi:schemaLocation</a:t>
            </a:r>
            <a:r>
              <a:rPr lang="en-US" sz="1600" dirty="0"/>
              <a:t>="http://</a:t>
            </a:r>
            <a:r>
              <a:rPr lang="en-US" sz="1600" dirty="0" smtClean="0"/>
              <a:t>www.w3schools.com/note.xsd</a:t>
            </a:r>
            <a:r>
              <a:rPr lang="en-US" sz="1600" dirty="0"/>
              <a:t>"&gt;</a:t>
            </a:r>
            <a:endParaRPr lang="en-US" sz="1600" b="1" dirty="0" smtClean="0"/>
          </a:p>
          <a:p>
            <a:pPr lvl="1"/>
            <a:r>
              <a:rPr lang="en-US" sz="1600" dirty="0" smtClean="0"/>
              <a:t>&lt;</a:t>
            </a:r>
            <a:r>
              <a:rPr lang="en-US" sz="1600" u="sng" dirty="0" smtClean="0"/>
              <a:t>to</a:t>
            </a:r>
            <a:r>
              <a:rPr lang="en-US" sz="1600" dirty="0" smtClean="0"/>
              <a:t>&gt;Tom&lt;/to&gt;</a:t>
            </a:r>
            <a:br>
              <a:rPr lang="en-US" sz="1600" dirty="0" smtClean="0"/>
            </a:br>
            <a:r>
              <a:rPr lang="en-US" sz="1600" dirty="0" smtClean="0"/>
              <a:t>&lt;</a:t>
            </a:r>
            <a:r>
              <a:rPr lang="en-US" sz="1600" u="sng" dirty="0" smtClean="0"/>
              <a:t>from</a:t>
            </a:r>
            <a:r>
              <a:rPr lang="en-US" sz="1600" dirty="0" smtClean="0"/>
              <a:t>&gt;Jane&lt;/from&gt;</a:t>
            </a:r>
            <a:br>
              <a:rPr lang="en-US" sz="1600" dirty="0" smtClean="0"/>
            </a:br>
            <a:r>
              <a:rPr lang="en-US" sz="1600" dirty="0" smtClean="0"/>
              <a:t>&lt;</a:t>
            </a:r>
            <a:r>
              <a:rPr lang="en-US" sz="1600" u="sng" dirty="0" smtClean="0"/>
              <a:t>heading</a:t>
            </a:r>
            <a:r>
              <a:rPr lang="en-US" sz="1600" dirty="0" smtClean="0"/>
              <a:t>&gt;Reminder&lt;/heading&gt;</a:t>
            </a:r>
            <a:br>
              <a:rPr lang="en-US" sz="1600" dirty="0" smtClean="0"/>
            </a:br>
            <a:r>
              <a:rPr lang="en-US" sz="1600" dirty="0" smtClean="0"/>
              <a:t>&lt;</a:t>
            </a:r>
            <a:r>
              <a:rPr lang="en-US" sz="1600" u="sng" dirty="0" smtClean="0"/>
              <a:t>body</a:t>
            </a:r>
            <a:r>
              <a:rPr lang="en-US" sz="1600" dirty="0" smtClean="0"/>
              <a:t>&gt;Don't forget my book!&lt;/body&gt;</a:t>
            </a:r>
            <a:br>
              <a:rPr lang="en-US" sz="1600" dirty="0" smtClean="0"/>
            </a:br>
            <a:r>
              <a:rPr lang="en-US" sz="1600" b="1" dirty="0" smtClean="0"/>
              <a:t>&lt;/note&gt;</a:t>
            </a:r>
            <a:endParaRPr lang="en-US" sz="16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6477000" y="70338"/>
            <a:ext cx="2514600" cy="386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XML Scheme file note.xsd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648200" y="679938"/>
            <a:ext cx="4495800" cy="60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&lt;?xml version="1.0"?&gt;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xs:schema</a:t>
            </a:r>
            <a:r>
              <a:rPr lang="en-US" sz="1600" dirty="0"/>
              <a:t> </a:t>
            </a:r>
            <a:r>
              <a:rPr lang="en-US" sz="1200" dirty="0" err="1"/>
              <a:t>xmlns:xs</a:t>
            </a:r>
            <a:r>
              <a:rPr lang="en-US" sz="1200" dirty="0"/>
              <a:t>="http://www.w3.org/2001/XMLSchema"</a:t>
            </a:r>
            <a:br>
              <a:rPr lang="en-US" sz="1200" dirty="0"/>
            </a:br>
            <a:r>
              <a:rPr lang="en-US" sz="1200" dirty="0" err="1"/>
              <a:t>targetNamespace</a:t>
            </a:r>
            <a:r>
              <a:rPr lang="en-US" sz="1200" dirty="0"/>
              <a:t>="http://www.w3schools.com"</a:t>
            </a:r>
            <a:br>
              <a:rPr lang="en-US" sz="1200" dirty="0"/>
            </a:br>
            <a:r>
              <a:rPr lang="en-US" sz="1200" dirty="0" err="1"/>
              <a:t>xmlns</a:t>
            </a:r>
            <a:r>
              <a:rPr lang="en-US" sz="1200" dirty="0"/>
              <a:t>="http://www.w3schools.com"</a:t>
            </a:r>
            <a:br>
              <a:rPr lang="en-US" sz="1200" dirty="0"/>
            </a:br>
            <a:r>
              <a:rPr lang="en-US" sz="1200" dirty="0" err="1"/>
              <a:t>elementFormDefault</a:t>
            </a:r>
            <a:r>
              <a:rPr lang="en-US" sz="1200" dirty="0"/>
              <a:t>="qualified"&gt;</a:t>
            </a:r>
            <a:br>
              <a:rPr lang="en-US" sz="12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xs:element</a:t>
            </a:r>
            <a:r>
              <a:rPr lang="en-US" sz="1600" dirty="0"/>
              <a:t> name="note"&gt;</a:t>
            </a:r>
            <a:br>
              <a:rPr lang="en-US" sz="1600" dirty="0"/>
            </a:br>
            <a:r>
              <a:rPr lang="en-US" sz="1600" dirty="0"/>
              <a:t>  &lt;</a:t>
            </a:r>
            <a:r>
              <a:rPr lang="en-US" sz="1600" dirty="0" err="1"/>
              <a:t>xs:complexType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    &lt;</a:t>
            </a:r>
            <a:r>
              <a:rPr lang="en-US" sz="1600" dirty="0" err="1"/>
              <a:t>xs:sequence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      &lt;</a:t>
            </a:r>
            <a:r>
              <a:rPr lang="en-US" sz="1600" dirty="0" err="1"/>
              <a:t>xs:element</a:t>
            </a:r>
            <a:r>
              <a:rPr lang="en-US" sz="1600" dirty="0"/>
              <a:t> name="to" </a:t>
            </a:r>
            <a:r>
              <a:rPr lang="en-US" sz="1600" b="1" u="sng" dirty="0" smtClean="0"/>
              <a:t>type</a:t>
            </a:r>
            <a:r>
              <a:rPr lang="en-US" sz="1600" dirty="0"/>
              <a:t>="</a:t>
            </a:r>
            <a:r>
              <a:rPr lang="en-US" sz="1600" dirty="0" err="1"/>
              <a:t>xs:string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>      &lt;</a:t>
            </a:r>
            <a:r>
              <a:rPr lang="en-US" sz="1600" dirty="0" err="1"/>
              <a:t>xs:element</a:t>
            </a:r>
            <a:r>
              <a:rPr lang="en-US" sz="1600" dirty="0"/>
              <a:t> name="from" </a:t>
            </a:r>
            <a:r>
              <a:rPr lang="en-US" sz="1600" b="1" dirty="0"/>
              <a:t>type</a:t>
            </a:r>
            <a:r>
              <a:rPr lang="en-US" sz="1600" dirty="0"/>
              <a:t>="</a:t>
            </a:r>
            <a:r>
              <a:rPr lang="en-US" sz="1600" dirty="0" err="1"/>
              <a:t>xs:string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>      &lt;</a:t>
            </a:r>
            <a:r>
              <a:rPr lang="en-US" sz="1600" dirty="0" err="1"/>
              <a:t>xs:element</a:t>
            </a:r>
            <a:r>
              <a:rPr lang="en-US" sz="1600" dirty="0"/>
              <a:t> name="heading" </a:t>
            </a:r>
            <a:r>
              <a:rPr lang="en-US" sz="1600" b="1" dirty="0"/>
              <a:t>type</a:t>
            </a:r>
            <a:r>
              <a:rPr lang="en-US" sz="1600" dirty="0"/>
              <a:t>="</a:t>
            </a:r>
            <a:r>
              <a:rPr lang="en-US" sz="1600" dirty="0" err="1"/>
              <a:t>xs:string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>      &lt;</a:t>
            </a:r>
            <a:r>
              <a:rPr lang="en-US" sz="1600" dirty="0" err="1"/>
              <a:t>xs:element</a:t>
            </a:r>
            <a:r>
              <a:rPr lang="en-US" sz="1600" dirty="0"/>
              <a:t> name="body" </a:t>
            </a:r>
            <a:r>
              <a:rPr lang="en-US" sz="1600" b="1" dirty="0"/>
              <a:t>type</a:t>
            </a:r>
            <a:r>
              <a:rPr lang="en-US" sz="1600" dirty="0"/>
              <a:t>="</a:t>
            </a:r>
            <a:r>
              <a:rPr lang="en-US" sz="1600" dirty="0" err="1"/>
              <a:t>xs:string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>    &lt;/</a:t>
            </a:r>
            <a:r>
              <a:rPr lang="en-US" sz="1600" dirty="0" err="1"/>
              <a:t>xs:sequence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  &lt;/</a:t>
            </a:r>
            <a:r>
              <a:rPr lang="en-US" sz="1600" dirty="0" err="1"/>
              <a:t>xs:complexType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xs:element</a:t>
            </a:r>
            <a:r>
              <a:rPr lang="en-US" sz="1600" dirty="0" smtClean="0"/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xs:schema</a:t>
            </a:r>
            <a:r>
              <a:rPr lang="en-US" sz="1600" dirty="0"/>
              <a:t>&gt;</a:t>
            </a:r>
            <a:r>
              <a:rPr lang="en-US" sz="1600" b="1" dirty="0"/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719744"/>
            <a:ext cx="381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note element is a </a:t>
            </a:r>
            <a:r>
              <a:rPr lang="en-US" b="1" dirty="0"/>
              <a:t>complex type</a:t>
            </a:r>
            <a:r>
              <a:rPr lang="en-US" dirty="0"/>
              <a:t> because it contains other elements.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other elements (to, from, heading, body) are </a:t>
            </a:r>
            <a:r>
              <a:rPr lang="en-US" b="1" dirty="0"/>
              <a:t>simple types</a:t>
            </a:r>
            <a:r>
              <a:rPr lang="en-US" dirty="0"/>
              <a:t> because they do not contain other elements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57400" y="1295400"/>
            <a:ext cx="3276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2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1.1: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Element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smtClean="0">
                <a:solidFill>
                  <a:srgbClr val="FF0000"/>
                </a:solidFill>
              </a:rPr>
              <a:t>name&gt;Mark James&lt;/</a:t>
            </a:r>
            <a:r>
              <a:rPr lang="en-US" dirty="0">
                <a:solidFill>
                  <a:srgbClr val="FF0000"/>
                </a:solidFill>
              </a:rPr>
              <a:t>name&gt;</a:t>
            </a:r>
          </a:p>
          <a:p>
            <a:r>
              <a:rPr lang="en-US" dirty="0" smtClean="0"/>
              <a:t>Main </a:t>
            </a:r>
            <a:r>
              <a:rPr lang="en-US" dirty="0"/>
              <a:t>structure in an XML </a:t>
            </a:r>
            <a:r>
              <a:rPr lang="en-US" dirty="0" smtClean="0"/>
              <a:t>document</a:t>
            </a:r>
            <a:endParaRPr lang="en-US" dirty="0"/>
          </a:p>
          <a:p>
            <a:r>
              <a:rPr lang="en-US" dirty="0"/>
              <a:t>Only </a:t>
            </a:r>
            <a:r>
              <a:rPr lang="en-US" b="1" dirty="0">
                <a:solidFill>
                  <a:srgbClr val="FF0000"/>
                </a:solidFill>
              </a:rPr>
              <a:t>one root element </a:t>
            </a:r>
            <a:r>
              <a:rPr lang="en-US" dirty="0" smtClean="0"/>
              <a:t>allowed</a:t>
            </a:r>
            <a:endParaRPr lang="en-US" dirty="0"/>
          </a:p>
          <a:p>
            <a:r>
              <a:rPr lang="en-US" b="1" dirty="0"/>
              <a:t>Start </a:t>
            </a:r>
            <a:r>
              <a:rPr lang="en-US" b="1" dirty="0" smtClean="0"/>
              <a:t>Tag</a:t>
            </a:r>
            <a:endParaRPr lang="en-US" b="1" dirty="0"/>
          </a:p>
          <a:p>
            <a:pPr lvl="1"/>
            <a:r>
              <a:rPr lang="en-US" dirty="0"/>
              <a:t>Allows specification of zero or more </a:t>
            </a:r>
            <a:r>
              <a:rPr lang="en-US" dirty="0" smtClean="0"/>
              <a:t>attributes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&lt;student </a:t>
            </a:r>
            <a:r>
              <a:rPr lang="en-US" dirty="0">
                <a:solidFill>
                  <a:srgbClr val="FF0000"/>
                </a:solidFill>
              </a:rPr>
              <a:t>id="0001" </a:t>
            </a:r>
            <a:r>
              <a:rPr lang="en-US" dirty="0" smtClean="0">
                <a:solidFill>
                  <a:srgbClr val="FF0000"/>
                </a:solidFill>
              </a:rPr>
              <a:t>...&gt;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End </a:t>
            </a:r>
            <a:r>
              <a:rPr lang="en-US" b="1" dirty="0" smtClean="0"/>
              <a:t>Tag</a:t>
            </a:r>
            <a:endParaRPr lang="en-US" b="1" dirty="0"/>
          </a:p>
          <a:p>
            <a:pPr lvl="1"/>
            <a:r>
              <a:rPr lang="en-US" dirty="0"/>
              <a:t>Must match </a:t>
            </a:r>
            <a:r>
              <a:rPr lang="en-US" i="1" dirty="0"/>
              <a:t>name, case, and </a:t>
            </a:r>
            <a:r>
              <a:rPr lang="en-US" b="1" i="1" dirty="0"/>
              <a:t>nesting level </a:t>
            </a:r>
            <a:r>
              <a:rPr lang="en-US" dirty="0"/>
              <a:t>of start tag</a:t>
            </a:r>
          </a:p>
          <a:p>
            <a:pPr lvl="1"/>
            <a:r>
              <a:rPr lang="en-US" dirty="0"/>
              <a:t>&lt;/student&gt;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Name must start </a:t>
            </a:r>
            <a:r>
              <a:rPr lang="en-US" dirty="0"/>
              <a:t>with </a:t>
            </a:r>
            <a:r>
              <a:rPr lang="en-US" u="sng" dirty="0"/>
              <a:t>letter</a:t>
            </a:r>
            <a:r>
              <a:rPr lang="en-US" dirty="0"/>
              <a:t> or </a:t>
            </a:r>
            <a:r>
              <a:rPr lang="en-US" u="sng" dirty="0"/>
              <a:t>underscore</a:t>
            </a:r>
            <a:r>
              <a:rPr lang="en-US" dirty="0"/>
              <a:t> and can </a:t>
            </a:r>
            <a:r>
              <a:rPr lang="en-US" dirty="0" smtClean="0"/>
              <a:t>contain only </a:t>
            </a:r>
            <a:r>
              <a:rPr lang="en-US" i="1" dirty="0"/>
              <a:t>letters, numbers, hyphens, periods</a:t>
            </a:r>
            <a:r>
              <a:rPr lang="en-US" dirty="0"/>
              <a:t>, and </a:t>
            </a:r>
            <a:r>
              <a:rPr lang="en-US" i="1" dirty="0"/>
              <a:t>underscores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399"/>
            <a:ext cx="3465885" cy="208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0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1.1: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 </a:t>
            </a:r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Content</a:t>
            </a:r>
          </a:p>
          <a:p>
            <a:pPr marL="800100" lvl="2" indent="0">
              <a:buNone/>
            </a:pPr>
            <a:r>
              <a:rPr lang="en-US" sz="2900" dirty="0" smtClean="0">
                <a:solidFill>
                  <a:srgbClr val="FF0000"/>
                </a:solidFill>
              </a:rPr>
              <a:t>&lt;</a:t>
            </a:r>
            <a:r>
              <a:rPr lang="en-US" sz="2900" dirty="0">
                <a:solidFill>
                  <a:srgbClr val="FF0000"/>
                </a:solidFill>
              </a:rPr>
              <a:t>student&gt;</a:t>
            </a:r>
          </a:p>
          <a:p>
            <a:pPr marL="1257300" lvl="3" indent="0"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&lt;</a:t>
            </a:r>
            <a:r>
              <a:rPr lang="en-US" sz="2500" dirty="0">
                <a:solidFill>
                  <a:srgbClr val="FF0000"/>
                </a:solidFill>
              </a:rPr>
              <a:t>status&gt;...&lt;/status&gt;</a:t>
            </a:r>
          </a:p>
          <a:p>
            <a:pPr marL="800100" lvl="2" indent="0">
              <a:buNone/>
            </a:pPr>
            <a:r>
              <a:rPr lang="en-US" sz="2900" dirty="0">
                <a:solidFill>
                  <a:srgbClr val="FF0000"/>
                </a:solidFill>
              </a:rPr>
              <a:t>&lt;/student&gt;</a:t>
            </a:r>
          </a:p>
          <a:p>
            <a:pPr marL="1314450" lvl="2" indent="-514350">
              <a:buFont typeface="+mj-lt"/>
              <a:buAutoNum type="arabicPeriod"/>
            </a:pPr>
            <a:endParaRPr lang="en-US" sz="29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Parsed Character Data (aka </a:t>
            </a:r>
            <a:r>
              <a:rPr lang="en-US" b="1" dirty="0"/>
              <a:t>PCDATA</a:t>
            </a:r>
            <a:r>
              <a:rPr lang="en-US" dirty="0"/>
              <a:t>, aka Text)</a:t>
            </a:r>
          </a:p>
          <a:p>
            <a:pPr marL="1314450" lvl="2" indent="-514350"/>
            <a:r>
              <a:rPr lang="en-US" sz="2600" dirty="0"/>
              <a:t>PCDATA is text that is parsed char by char</a:t>
            </a:r>
          </a:p>
          <a:p>
            <a:pPr marL="1314450" lvl="2" indent="-514350"/>
            <a:r>
              <a:rPr lang="en-US" sz="2900" dirty="0" smtClean="0">
                <a:solidFill>
                  <a:srgbClr val="FF0000"/>
                </a:solidFill>
              </a:rPr>
              <a:t>&lt;</a:t>
            </a:r>
            <a:r>
              <a:rPr lang="en-US" sz="2900" dirty="0">
                <a:solidFill>
                  <a:srgbClr val="FF0000"/>
                </a:solidFill>
              </a:rPr>
              <a:t>name&gt;Jim Bob&lt;/name</a:t>
            </a:r>
            <a:r>
              <a:rPr lang="en-US" sz="2900" dirty="0" smtClean="0">
                <a:solidFill>
                  <a:srgbClr val="FF0000"/>
                </a:solidFill>
              </a:rPr>
              <a:t>&gt;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Mixed </a:t>
            </a:r>
            <a:r>
              <a:rPr lang="en-US" dirty="0" smtClean="0"/>
              <a:t>Content</a:t>
            </a:r>
          </a:p>
          <a:p>
            <a:pPr marL="1257300" lvl="2" indent="-457200"/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sz="2900" dirty="0">
                <a:solidFill>
                  <a:srgbClr val="FF0000"/>
                </a:solidFill>
              </a:rPr>
              <a:t>name&gt;Jim</a:t>
            </a:r>
            <a:r>
              <a:rPr lang="en-US" dirty="0">
                <a:solidFill>
                  <a:srgbClr val="FF0000"/>
                </a:solidFill>
              </a:rPr>
              <a:t> &lt;initial&gt;J&lt;/initial&gt; Bob&lt;/name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Content</a:t>
            </a:r>
          </a:p>
          <a:p>
            <a:pPr marL="1314450" lvl="2" indent="-514350"/>
            <a:r>
              <a:rPr lang="en-US" sz="2600" dirty="0" smtClean="0"/>
              <a:t>Can be useful like line breaks or empty data elements (no value)</a:t>
            </a:r>
          </a:p>
          <a:p>
            <a:pPr marL="1314450" lvl="2" indent="-514350"/>
            <a:r>
              <a:rPr lang="en-US" sz="2900" dirty="0" smtClean="0">
                <a:solidFill>
                  <a:srgbClr val="FF0000"/>
                </a:solidFill>
              </a:rPr>
              <a:t>&lt;dorm/&gt;</a:t>
            </a:r>
          </a:p>
          <a:p>
            <a:pPr marL="1771650" lvl="3" indent="-514350"/>
            <a:r>
              <a:rPr lang="en-US" sz="2500" dirty="0" smtClean="0">
                <a:solidFill>
                  <a:srgbClr val="FF0000"/>
                </a:solidFill>
              </a:rPr>
              <a:t>No data associated with students dorm but we need the element could be mapped to a NULL value in DB for example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867400" y="1676400"/>
            <a:ext cx="2743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1.1: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Attributes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Describe elements further and can mean anything</a:t>
            </a:r>
          </a:p>
          <a:p>
            <a:pPr lvl="1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&lt;student </a:t>
            </a:r>
            <a:r>
              <a:rPr lang="en-US" b="1" dirty="0">
                <a:solidFill>
                  <a:srgbClr val="FF0000"/>
                </a:solidFill>
              </a:rPr>
              <a:t>id</a:t>
            </a:r>
            <a:r>
              <a:rPr lang="en-US" dirty="0" smtClean="0">
                <a:solidFill>
                  <a:srgbClr val="FF0000"/>
                </a:solidFill>
              </a:rPr>
              <a:t>=“3598"&gt;</a:t>
            </a:r>
          </a:p>
          <a:p>
            <a:r>
              <a:rPr lang="en-US" dirty="0" smtClean="0"/>
              <a:t>Name</a:t>
            </a:r>
            <a:endParaRPr lang="en-US" dirty="0"/>
          </a:p>
          <a:p>
            <a:pPr lvl="1"/>
            <a:r>
              <a:rPr lang="en-US" dirty="0"/>
              <a:t>Must start with letter or underscore and can contain </a:t>
            </a:r>
            <a:r>
              <a:rPr lang="en-US" dirty="0" smtClean="0"/>
              <a:t>only </a:t>
            </a:r>
            <a:r>
              <a:rPr lang="en-US" dirty="0"/>
              <a:t>letters, numbers, hyphens, periods, and </a:t>
            </a:r>
            <a:r>
              <a:rPr lang="en-US" dirty="0" smtClean="0"/>
              <a:t>underscores</a:t>
            </a:r>
            <a:endParaRPr lang="en-US" dirty="0"/>
          </a:p>
          <a:p>
            <a:r>
              <a:rPr lang="en-US" dirty="0"/>
              <a:t>Value </a:t>
            </a:r>
          </a:p>
          <a:p>
            <a:pPr lvl="1"/>
            <a:r>
              <a:rPr lang="en-US" dirty="0" smtClean="0"/>
              <a:t>Can be </a:t>
            </a:r>
            <a:r>
              <a:rPr lang="en-US" dirty="0"/>
              <a:t>of several types, </a:t>
            </a:r>
            <a:r>
              <a:rPr lang="en-US" dirty="0" smtClean="0"/>
              <a:t>but </a:t>
            </a:r>
            <a:r>
              <a:rPr lang="en-US" dirty="0"/>
              <a:t>is almost always a string</a:t>
            </a:r>
          </a:p>
          <a:p>
            <a:pPr lvl="2"/>
            <a:r>
              <a:rPr lang="en-US" sz="2600" dirty="0" smtClean="0">
                <a:solidFill>
                  <a:srgbClr val="FF0000"/>
                </a:solidFill>
              </a:rPr>
              <a:t>Must be </a:t>
            </a:r>
            <a:r>
              <a:rPr lang="en-US" sz="2600" dirty="0">
                <a:solidFill>
                  <a:srgbClr val="FF0000"/>
                </a:solidFill>
              </a:rPr>
              <a:t>quoted</a:t>
            </a:r>
          </a:p>
          <a:p>
            <a:pPr lvl="3"/>
            <a:r>
              <a:rPr lang="en-US" sz="2300" dirty="0" smtClean="0"/>
              <a:t>title</a:t>
            </a:r>
            <a:r>
              <a:rPr lang="en-US" sz="2300" dirty="0"/>
              <a:t>="Lecture 2"</a:t>
            </a:r>
          </a:p>
          <a:p>
            <a:pPr lvl="2"/>
            <a:r>
              <a:rPr lang="en-US" sz="2600" dirty="0" smtClean="0">
                <a:solidFill>
                  <a:srgbClr val="FF0000"/>
                </a:solidFill>
              </a:rPr>
              <a:t>Nested</a:t>
            </a:r>
          </a:p>
          <a:p>
            <a:pPr lvl="3"/>
            <a:r>
              <a:rPr lang="en-US" sz="2300" dirty="0" smtClean="0"/>
              <a:t>match</a:t>
            </a:r>
            <a:r>
              <a:rPr lang="en-US" sz="2300" dirty="0"/>
              <a:t>='item="baseball bat"'</a:t>
            </a:r>
          </a:p>
          <a:p>
            <a:pPr lvl="1"/>
            <a:endParaRPr lang="en-US" dirty="0"/>
          </a:p>
          <a:p>
            <a:r>
              <a:rPr lang="en-US" dirty="0"/>
              <a:t>Cannot contain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 or  </a:t>
            </a:r>
            <a:r>
              <a:rPr lang="en-US" b="1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by itself)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4114800"/>
            <a:ext cx="3733800" cy="225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9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Discussion: </a:t>
            </a:r>
            <a:r>
              <a:rPr lang="en-US" dirty="0"/>
              <a:t>Elements vs.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When to use elements and not attributes</a:t>
            </a:r>
          </a:p>
          <a:p>
            <a:pPr lvl="1"/>
            <a:r>
              <a:rPr lang="en-US" dirty="0" smtClean="0"/>
              <a:t>If Data is extensible (can refine further)</a:t>
            </a:r>
          </a:p>
          <a:p>
            <a:pPr lvl="1"/>
            <a:r>
              <a:rPr lang="en-US" dirty="0" smtClean="0"/>
              <a:t>Coding implications</a:t>
            </a:r>
          </a:p>
          <a:p>
            <a:pPr marL="457200" lvl="1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&lt;student  id=“12345” name=“Joe Smith”&gt;</a:t>
            </a:r>
          </a:p>
          <a:p>
            <a:pPr marL="85725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&lt;/student&gt;</a:t>
            </a:r>
          </a:p>
          <a:p>
            <a:pPr lvl="1"/>
            <a:r>
              <a:rPr lang="en-US" dirty="0" smtClean="0"/>
              <a:t>Vs. ?????????</a:t>
            </a:r>
          </a:p>
          <a:p>
            <a:pPr marL="85725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&lt;student id=“12345”&gt;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&lt;name&gt;Joe smith”&lt;/name&gt;</a:t>
            </a:r>
          </a:p>
          <a:p>
            <a:pPr marL="85725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&lt;/student&gt;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0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1.1: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PCDATA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#PCDATA </a:t>
            </a:r>
            <a:r>
              <a:rPr lang="en-US" dirty="0" smtClean="0"/>
              <a:t>- parse-able </a:t>
            </a:r>
            <a:r>
              <a:rPr lang="en-US" dirty="0"/>
              <a:t>text data.</a:t>
            </a:r>
            <a:endParaRPr lang="en-US" b="1" dirty="0"/>
          </a:p>
          <a:p>
            <a:pPr marL="857250" lvl="1" indent="-457200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Called ENTITIES that have predetermined meaning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Jim Bob</a:t>
            </a:r>
          </a:p>
          <a:p>
            <a:r>
              <a:rPr lang="en-US" dirty="0"/>
              <a:t>Text that appears as the content of an element</a:t>
            </a:r>
          </a:p>
          <a:p>
            <a:r>
              <a:rPr lang="en-US" dirty="0" smtClean="0"/>
              <a:t>Can reference entities</a:t>
            </a:r>
            <a:endParaRPr lang="en-US" dirty="0"/>
          </a:p>
          <a:p>
            <a:r>
              <a:rPr lang="en-US" dirty="0"/>
              <a:t>Cannot contain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 (</a:t>
            </a:r>
            <a:r>
              <a:rPr lang="en-US" dirty="0"/>
              <a:t>by itself)</a:t>
            </a:r>
          </a:p>
        </p:txBody>
      </p:sp>
    </p:spTree>
    <p:extLst>
      <p:ext uri="{BB962C8B-B14F-4D97-AF65-F5344CB8AC3E}">
        <p14:creationId xmlns:p14="http://schemas.microsoft.com/office/powerpoint/2010/main" val="261092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XML is:</a:t>
            </a:r>
          </a:p>
          <a:p>
            <a:pPr lvl="1"/>
            <a:r>
              <a:rPr lang="en-US" dirty="0" smtClean="0"/>
              <a:t>XML </a:t>
            </a:r>
            <a:r>
              <a:rPr lang="en-US" dirty="0"/>
              <a:t>is a language for creating other languages</a:t>
            </a:r>
            <a:r>
              <a:rPr lang="en-US" dirty="0" smtClean="0"/>
              <a:t>!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meta language that defines other languages (XSSLT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XML lets you define schemas for tag-based languages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(“</a:t>
            </a:r>
            <a:r>
              <a:rPr lang="en-US" dirty="0">
                <a:solidFill>
                  <a:srgbClr val="FF0000"/>
                </a:solidFill>
              </a:rPr>
              <a:t>markup language</a:t>
            </a:r>
            <a:r>
              <a:rPr lang="en-US" dirty="0" smtClean="0"/>
              <a:t>”)</a:t>
            </a:r>
            <a:endParaRPr lang="en-US" dirty="0"/>
          </a:p>
          <a:p>
            <a:pPr lvl="1"/>
            <a:r>
              <a:rPr lang="en-US" dirty="0"/>
              <a:t>XML allows you to extend any existing language (schema) </a:t>
            </a:r>
            <a:r>
              <a:rPr lang="en-US" dirty="0" smtClean="0"/>
              <a:t> with </a:t>
            </a:r>
            <a:r>
              <a:rPr lang="en-US" dirty="0"/>
              <a:t>your own tags </a:t>
            </a:r>
            <a:r>
              <a:rPr lang="en-US" dirty="0" smtClean="0"/>
              <a:t>(“</a:t>
            </a:r>
            <a:r>
              <a:rPr lang="en-US" dirty="0" err="1">
                <a:solidFill>
                  <a:srgbClr val="FF0000"/>
                </a:solidFill>
              </a:rPr>
              <a:t>eXtensible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Examples of XML schemas</a:t>
            </a:r>
          </a:p>
          <a:p>
            <a:pPr lvl="1"/>
            <a:r>
              <a:rPr lang="en-US" dirty="0" smtClean="0"/>
              <a:t>Financial </a:t>
            </a:r>
            <a:r>
              <a:rPr lang="en-US" dirty="0"/>
              <a:t>transactions (stock transactions)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documents (purchase order, invoice)</a:t>
            </a:r>
          </a:p>
          <a:p>
            <a:pPr lvl="1"/>
            <a:r>
              <a:rPr lang="en-US" dirty="0" smtClean="0"/>
              <a:t>remote </a:t>
            </a:r>
            <a:r>
              <a:rPr lang="en-US" dirty="0"/>
              <a:t>procedure calls (SOAP)</a:t>
            </a:r>
          </a:p>
          <a:p>
            <a:pPr lvl="1"/>
            <a:r>
              <a:rPr lang="en-US" dirty="0" smtClean="0"/>
              <a:t>configuration </a:t>
            </a:r>
            <a:r>
              <a:rPr lang="en-US" dirty="0"/>
              <a:t>files (</a:t>
            </a:r>
            <a:r>
              <a:rPr lang="en-US" dirty="0" smtClean="0"/>
              <a:t>security</a:t>
            </a:r>
            <a:r>
              <a:rPr lang="en-US" dirty="0"/>
              <a:t>, server properties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Italian Leather Store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09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1.1: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Entities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Entities</a:t>
            </a:r>
          </a:p>
          <a:p>
            <a:r>
              <a:rPr lang="en-US" dirty="0"/>
              <a:t>Five pre-defined entities  representing special characters :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>
                <a:solidFill>
                  <a:srgbClr val="FF0000"/>
                </a:solidFill>
              </a:rPr>
              <a:t>amp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 err="1">
                <a:solidFill>
                  <a:srgbClr val="FF0000"/>
                </a:solidFill>
              </a:rPr>
              <a:t>lt</a:t>
            </a:r>
            <a:r>
              <a:rPr lang="en-US" dirty="0">
                <a:solidFill>
                  <a:srgbClr val="FF0000"/>
                </a:solidFill>
              </a:rPr>
              <a:t>; &amp;</a:t>
            </a:r>
            <a:r>
              <a:rPr lang="en-US" dirty="0" err="1">
                <a:solidFill>
                  <a:srgbClr val="FF0000"/>
                </a:solidFill>
              </a:rPr>
              <a:t>gt</a:t>
            </a:r>
            <a:r>
              <a:rPr lang="en-US" dirty="0">
                <a:solidFill>
                  <a:srgbClr val="FF0000"/>
                </a:solidFill>
              </a:rPr>
              <a:t>; &amp;</a:t>
            </a:r>
            <a:r>
              <a:rPr lang="en-US" dirty="0" err="1">
                <a:solidFill>
                  <a:srgbClr val="FF0000"/>
                </a:solidFill>
              </a:rPr>
              <a:t>apos</a:t>
            </a:r>
            <a:r>
              <a:rPr lang="en-US" dirty="0">
                <a:solidFill>
                  <a:srgbClr val="FF0000"/>
                </a:solidFill>
              </a:rPr>
              <a:t>; &amp;</a:t>
            </a:r>
            <a:r>
              <a:rPr lang="en-US" dirty="0" err="1">
                <a:solidFill>
                  <a:srgbClr val="FF0000"/>
                </a:solidFill>
              </a:rPr>
              <a:t>quot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/>
              <a:t>Used to </a:t>
            </a:r>
            <a:r>
              <a:rPr lang="en-US" dirty="0"/>
              <a:t>“escape” content or </a:t>
            </a:r>
            <a:r>
              <a:rPr lang="en-US" b="1" dirty="0" smtClean="0"/>
              <a:t>include</a:t>
            </a:r>
            <a:r>
              <a:rPr lang="en-US" dirty="0" smtClean="0"/>
              <a:t> </a:t>
            </a:r>
            <a:r>
              <a:rPr lang="en-US" dirty="0"/>
              <a:t>content that is hard to </a:t>
            </a:r>
            <a:r>
              <a:rPr lang="en-US" dirty="0" smtClean="0"/>
              <a:t>enter </a:t>
            </a:r>
            <a:r>
              <a:rPr lang="en-US" dirty="0"/>
              <a:t>or repeated </a:t>
            </a:r>
            <a:r>
              <a:rPr lang="en-US" dirty="0" smtClean="0"/>
              <a:t>frequently</a:t>
            </a:r>
          </a:p>
          <a:p>
            <a:endParaRPr lang="en-US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61290"/>
            <a:ext cx="53625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7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1.1: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Entities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Character entities 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refer </a:t>
            </a:r>
            <a:r>
              <a:rPr lang="en-US" dirty="0" smtClean="0"/>
              <a:t>to </a:t>
            </a:r>
            <a:r>
              <a:rPr lang="en-US" dirty="0"/>
              <a:t>a single character by </a:t>
            </a:r>
            <a:r>
              <a:rPr lang="en-US" dirty="0" err="1" smtClean="0">
                <a:solidFill>
                  <a:srgbClr val="FF0000"/>
                </a:solidFill>
              </a:rPr>
              <a:t>unicode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number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.g., </a:t>
            </a:r>
            <a:r>
              <a:rPr lang="en-US" dirty="0"/>
              <a:t>&amp;#x00A9; is </a:t>
            </a:r>
            <a:r>
              <a:rPr lang="en-US" dirty="0" smtClean="0"/>
              <a:t>©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be declared to be </a:t>
            </a:r>
            <a:r>
              <a:rPr lang="en-US" dirty="0" smtClean="0"/>
              <a:t>legal (in DTD)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>
                <a:solidFill>
                  <a:srgbClr val="FF0000"/>
                </a:solidFill>
              </a:rPr>
              <a:t>ENTITY </a:t>
            </a:r>
            <a:r>
              <a:rPr lang="en-US" dirty="0" err="1">
                <a:solidFill>
                  <a:srgbClr val="FF0000"/>
                </a:solidFill>
              </a:rPr>
              <a:t>nbsp</a:t>
            </a:r>
            <a:r>
              <a:rPr lang="en-US" dirty="0">
                <a:solidFill>
                  <a:srgbClr val="FF0000"/>
                </a:solidFill>
              </a:rPr>
              <a:t> "&amp;#160</a:t>
            </a:r>
            <a:r>
              <a:rPr lang="en-US" dirty="0" smtClean="0">
                <a:solidFill>
                  <a:srgbClr val="FF0000"/>
                </a:solidFill>
              </a:rPr>
              <a:t>;"&gt;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&amp;</a:t>
            </a:r>
            <a:r>
              <a:rPr lang="en-US" dirty="0" err="1" smtClean="0"/>
              <a:t>nbsp</a:t>
            </a:r>
            <a:r>
              <a:rPr lang="en-US" dirty="0" smtClean="0"/>
              <a:t> is not XML (its html) and present coding issues for software like XSSLT which generates HTML form XML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1.1: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CDATA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CDATA</a:t>
            </a:r>
          </a:p>
          <a:p>
            <a:r>
              <a:rPr lang="en-US" dirty="0">
                <a:solidFill>
                  <a:srgbClr val="FF0000"/>
                </a:solidFill>
              </a:rPr>
              <a:t>&lt;![CDATA[ &lt;h1&gt;Jim Bob!&lt;/h1&gt; ... ]]&gt;</a:t>
            </a:r>
          </a:p>
          <a:p>
            <a:r>
              <a:rPr lang="en-US" dirty="0" smtClean="0"/>
              <a:t>Text that is NOT Parsed (as is)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within is not checked for </a:t>
            </a:r>
            <a:r>
              <a:rPr lang="en-US" dirty="0" err="1"/>
              <a:t>subelements</a:t>
            </a:r>
            <a:r>
              <a:rPr lang="en-US" dirty="0"/>
              <a:t>, entities, </a:t>
            </a:r>
            <a:r>
              <a:rPr lang="en-US" dirty="0" smtClean="0"/>
              <a:t>etc.</a:t>
            </a:r>
            <a:endParaRPr lang="en-US" dirty="0"/>
          </a:p>
          <a:p>
            <a:r>
              <a:rPr lang="en-US" dirty="0"/>
              <a:t>Allows you to include </a:t>
            </a:r>
            <a:r>
              <a:rPr lang="en-US" dirty="0">
                <a:solidFill>
                  <a:srgbClr val="FF0000"/>
                </a:solidFill>
              </a:rPr>
              <a:t>badly formed markup </a:t>
            </a:r>
            <a:r>
              <a:rPr lang="en-US" dirty="0"/>
              <a:t>or character </a:t>
            </a:r>
            <a:r>
              <a:rPr lang="en-US" dirty="0" smtClean="0"/>
              <a:t>data </a:t>
            </a:r>
            <a:r>
              <a:rPr lang="en-US" dirty="0"/>
              <a:t>that would cause a problem during parsing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dirty="0" smtClean="0"/>
              <a:t>ncluding </a:t>
            </a:r>
            <a:r>
              <a:rPr lang="en-US" dirty="0"/>
              <a:t>HTML tags in an XML </a:t>
            </a:r>
            <a:r>
              <a:rPr lang="en-US" dirty="0" smtClean="0"/>
              <a:t>document</a:t>
            </a:r>
          </a:p>
          <a:p>
            <a:endParaRPr lang="en-US" dirty="0"/>
          </a:p>
          <a:p>
            <a:r>
              <a:rPr lang="en-US" dirty="0" smtClean="0"/>
              <a:t>In HMTL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Javascript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code is in an </a:t>
            </a:r>
            <a:r>
              <a:rPr lang="en-US" dirty="0" err="1" smtClean="0">
                <a:solidFill>
                  <a:srgbClr val="FF0000"/>
                </a:solidFill>
              </a:rPr>
              <a:t>hmtl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document to tell the parser/browser not to parse/render it.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482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1.1: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Comments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Comments</a:t>
            </a:r>
          </a:p>
          <a:p>
            <a:r>
              <a:rPr lang="en-US" dirty="0">
                <a:solidFill>
                  <a:srgbClr val="FF0000"/>
                </a:solidFill>
              </a:rPr>
              <a:t>&lt;!-- This is ... --&gt;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Can include any text inside a </a:t>
            </a:r>
            <a:r>
              <a:rPr lang="en-US" dirty="0" smtClean="0"/>
              <a:t>comment </a:t>
            </a:r>
            <a:r>
              <a:rPr lang="en-US" dirty="0"/>
              <a:t>to make it easier </a:t>
            </a:r>
            <a:r>
              <a:rPr lang="en-US" dirty="0" smtClean="0"/>
              <a:t>for </a:t>
            </a:r>
            <a:r>
              <a:rPr lang="en-US" dirty="0"/>
              <a:t>human readers to understand your document</a:t>
            </a:r>
          </a:p>
          <a:p>
            <a:r>
              <a:rPr lang="en-US" dirty="0" smtClean="0"/>
              <a:t>Generally </a:t>
            </a:r>
            <a:r>
              <a:rPr lang="en-US" dirty="0"/>
              <a:t>not available to </a:t>
            </a:r>
            <a:r>
              <a:rPr lang="en-US" dirty="0" smtClean="0"/>
              <a:t>applications </a:t>
            </a:r>
            <a:r>
              <a:rPr lang="en-US" dirty="0"/>
              <a:t>reading the </a:t>
            </a:r>
            <a:r>
              <a:rPr lang="en-US" dirty="0" smtClean="0"/>
              <a:t>document</a:t>
            </a:r>
            <a:endParaRPr lang="en-US" dirty="0"/>
          </a:p>
          <a:p>
            <a:r>
              <a:rPr lang="en-US" dirty="0" smtClean="0"/>
              <a:t>Always </a:t>
            </a:r>
            <a:r>
              <a:rPr lang="en-US" dirty="0"/>
              <a:t>begin with </a:t>
            </a:r>
            <a:r>
              <a:rPr lang="en-US" dirty="0" smtClean="0"/>
              <a:t>&lt;!-- and </a:t>
            </a:r>
            <a:r>
              <a:rPr lang="en-US" dirty="0"/>
              <a:t>end with </a:t>
            </a:r>
            <a:r>
              <a:rPr lang="en-US" dirty="0" smtClean="0"/>
              <a:t> --&gt;</a:t>
            </a:r>
            <a:endParaRPr lang="en-US" dirty="0"/>
          </a:p>
          <a:p>
            <a:r>
              <a:rPr lang="en-US" dirty="0" smtClean="0"/>
              <a:t>Cannot </a:t>
            </a:r>
            <a:r>
              <a:rPr lang="en-US" dirty="0"/>
              <a:t>contain </a:t>
            </a:r>
            <a:r>
              <a:rPr lang="en-US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124665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XML 1.1: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Processing Instructions (PI)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Processing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Instructions (PI)</a:t>
            </a:r>
          </a:p>
          <a:p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studentdb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displaydesc</a:t>
            </a:r>
            <a:r>
              <a:rPr lang="en-US" dirty="0">
                <a:solidFill>
                  <a:srgbClr val="FF0000"/>
                </a:solidFill>
              </a:rPr>
              <a:t>="true</a:t>
            </a:r>
            <a:r>
              <a:rPr lang="en-US" dirty="0" smtClean="0">
                <a:solidFill>
                  <a:srgbClr val="FF0000"/>
                </a:solidFill>
              </a:rPr>
              <a:t>"?&gt;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Sticky notes” to </a:t>
            </a:r>
            <a:r>
              <a:rPr lang="en-US" dirty="0">
                <a:solidFill>
                  <a:srgbClr val="FF0000"/>
                </a:solidFill>
              </a:rPr>
              <a:t>applications processing an XML</a:t>
            </a:r>
            <a:r>
              <a:rPr lang="en-US" dirty="0"/>
              <a:t> document that </a:t>
            </a:r>
            <a:r>
              <a:rPr lang="en-US" dirty="0" smtClean="0"/>
              <a:t>explain </a:t>
            </a:r>
            <a:r>
              <a:rPr lang="en-US" dirty="0"/>
              <a:t>how to handle </a:t>
            </a:r>
            <a:r>
              <a:rPr lang="en-US" dirty="0" smtClean="0"/>
              <a:t>content</a:t>
            </a:r>
          </a:p>
          <a:p>
            <a:r>
              <a:rPr lang="en-US" dirty="0"/>
              <a:t>The target portion </a:t>
            </a:r>
            <a:r>
              <a:rPr lang="en-US" dirty="0" smtClean="0"/>
              <a:t>(e.g</a:t>
            </a:r>
            <a:r>
              <a:rPr lang="en-US" dirty="0"/>
              <a:t>., </a:t>
            </a:r>
            <a:r>
              <a:rPr lang="en-US" dirty="0" err="1" smtClean="0"/>
              <a:t>studentdb</a:t>
            </a:r>
            <a:r>
              <a:rPr lang="en-US" dirty="0" smtClean="0"/>
              <a:t>) </a:t>
            </a:r>
            <a:r>
              <a:rPr lang="en-US" dirty="0"/>
              <a:t>of a PI indicates the </a:t>
            </a:r>
            <a:r>
              <a:rPr lang="en-US" dirty="0" smtClean="0"/>
              <a:t>application </a:t>
            </a:r>
            <a:r>
              <a:rPr lang="en-US" dirty="0"/>
              <a:t>that is to process </a:t>
            </a:r>
            <a:r>
              <a:rPr lang="en-US" dirty="0" smtClean="0"/>
              <a:t>this instruction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dirty="0" smtClean="0"/>
              <a:t>cannot </a:t>
            </a:r>
            <a:r>
              <a:rPr lang="en-US" dirty="0"/>
              <a:t>start with </a:t>
            </a:r>
            <a:r>
              <a:rPr lang="en-US" dirty="0" smtClean="0"/>
              <a:t>“</a:t>
            </a:r>
            <a:r>
              <a:rPr lang="en-US" dirty="0"/>
              <a:t>xml</a:t>
            </a:r>
            <a:r>
              <a:rPr lang="en-US" dirty="0" smtClean="0"/>
              <a:t>”</a:t>
            </a:r>
          </a:p>
          <a:p>
            <a:r>
              <a:rPr lang="en-US" dirty="0"/>
              <a:t>The remainder of the PI can be any text that gives instructions to </a:t>
            </a:r>
            <a:r>
              <a:rPr lang="en-US" dirty="0" smtClean="0"/>
              <a:t>the application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smtClean="0"/>
              <a:t>Instructions </a:t>
            </a:r>
            <a:r>
              <a:rPr lang="en-US" dirty="0"/>
              <a:t>to an application to display different versions of </a:t>
            </a:r>
            <a:r>
              <a:rPr lang="en-US" dirty="0" smtClean="0"/>
              <a:t>an image </a:t>
            </a:r>
            <a:endParaRPr lang="en-US" dirty="0"/>
          </a:p>
          <a:p>
            <a:pPr lvl="1"/>
            <a:r>
              <a:rPr lang="en-US" dirty="0" smtClean="0"/>
              <a:t>Instructions </a:t>
            </a:r>
            <a:r>
              <a:rPr lang="en-US" dirty="0"/>
              <a:t>to an application to suppress display of certain </a:t>
            </a: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Configuration Parameters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46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docs are </a:t>
            </a:r>
            <a:r>
              <a:rPr lang="en-US" dirty="0" smtClean="0"/>
              <a:t>Well-Formed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well-formed XML document </a:t>
            </a:r>
            <a:r>
              <a:rPr lang="en-US" dirty="0"/>
              <a:t>is a document that conforms to the XML syntax rules, like:</a:t>
            </a:r>
          </a:p>
          <a:p>
            <a:pPr lvl="1"/>
            <a:r>
              <a:rPr lang="en-US" dirty="0"/>
              <a:t>it must begin with the XML declaration</a:t>
            </a:r>
          </a:p>
          <a:p>
            <a:pPr lvl="1"/>
            <a:r>
              <a:rPr lang="en-US" dirty="0"/>
              <a:t>it must have one unique root element</a:t>
            </a:r>
          </a:p>
          <a:p>
            <a:pPr lvl="1"/>
            <a:r>
              <a:rPr lang="en-US" dirty="0"/>
              <a:t>start-tags must have matching end-tags</a:t>
            </a:r>
          </a:p>
          <a:p>
            <a:pPr lvl="1"/>
            <a:r>
              <a:rPr lang="en-US" dirty="0"/>
              <a:t>elements are case sensitive</a:t>
            </a:r>
          </a:p>
          <a:p>
            <a:pPr lvl="1"/>
            <a:r>
              <a:rPr lang="en-US" dirty="0"/>
              <a:t>all elements must be closed</a:t>
            </a:r>
          </a:p>
          <a:p>
            <a:pPr lvl="1"/>
            <a:r>
              <a:rPr lang="en-US" dirty="0"/>
              <a:t>all elements must be properly nested</a:t>
            </a:r>
          </a:p>
          <a:p>
            <a:pPr lvl="1"/>
            <a:r>
              <a:rPr lang="en-US" dirty="0"/>
              <a:t>all attribute values must be quoted</a:t>
            </a:r>
          </a:p>
          <a:p>
            <a:pPr lvl="1"/>
            <a:r>
              <a:rPr lang="en-US" dirty="0"/>
              <a:t>entities must be used for special </a:t>
            </a:r>
            <a:r>
              <a:rPr lang="en-US" dirty="0" smtClean="0"/>
              <a:t>characters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docs are Valid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Valid XML Documents: </a:t>
            </a:r>
            <a:r>
              <a:rPr lang="en-US" dirty="0" smtClean="0"/>
              <a:t>Conforms to rules in DTD or XML Scheme</a:t>
            </a:r>
          </a:p>
          <a:p>
            <a:pPr lvl="1"/>
            <a:r>
              <a:rPr lang="en-US" dirty="0"/>
              <a:t>XML documents can have a reference to a </a:t>
            </a:r>
            <a:r>
              <a:rPr lang="en-US" dirty="0">
                <a:solidFill>
                  <a:srgbClr val="FF0000"/>
                </a:solidFill>
              </a:rPr>
              <a:t>DTD</a:t>
            </a:r>
            <a:r>
              <a:rPr lang="en-US" dirty="0"/>
              <a:t> or to an </a:t>
            </a:r>
            <a:r>
              <a:rPr lang="en-US" dirty="0">
                <a:solidFill>
                  <a:srgbClr val="FF0000"/>
                </a:solidFill>
              </a:rPr>
              <a:t>XML </a:t>
            </a:r>
            <a:r>
              <a:rPr lang="en-US" dirty="0" smtClean="0">
                <a:solidFill>
                  <a:srgbClr val="FF0000"/>
                </a:solidFill>
              </a:rPr>
              <a:t>Schema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9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2286000" cy="6397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2286000" cy="3951288"/>
          </a:xfrm>
        </p:spPr>
        <p:txBody>
          <a:bodyPr/>
          <a:lstStyle/>
          <a:p>
            <a:r>
              <a:rPr lang="en-US" sz="1800" dirty="0" smtClean="0"/>
              <a:t>Is this valid XML document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&lt;foo&gt;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&lt;/foo&gt;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&lt;bar&gt;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&lt;/bar&gt;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5601" y="1535113"/>
            <a:ext cx="1752600" cy="6397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5105" y="2174875"/>
            <a:ext cx="2136775" cy="3951288"/>
          </a:xfrm>
        </p:spPr>
        <p:txBody>
          <a:bodyPr/>
          <a:lstStyle/>
          <a:p>
            <a:r>
              <a:rPr lang="en-US" sz="1800" dirty="0" smtClean="0"/>
              <a:t>Is this valid XML document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&lt;foo&gt;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&lt;bar&gt;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&lt;/foo&gt;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&lt;/bar&gt;</a:t>
            </a:r>
          </a:p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800600" y="2174875"/>
            <a:ext cx="2136775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Is this valid XML document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&lt;foo&gt;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&lt;/bar&gt;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&lt;/foo&gt;</a:t>
            </a:r>
          </a:p>
          <a:p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5184775" y="1535113"/>
            <a:ext cx="175260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928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based vs. event based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 1.1 Parsers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Events vs. </a:t>
            </a:r>
            <a:r>
              <a:rPr lang="en-US" b="1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There are two major types of XML APIs:</a:t>
            </a:r>
          </a:p>
          <a:p>
            <a:pPr lvl="1"/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Tree-based APIs</a:t>
            </a:r>
          </a:p>
          <a:p>
            <a:pPr lvl="2"/>
            <a:r>
              <a:rPr lang="en-US" sz="1600" dirty="0"/>
              <a:t>These map an XML document into an </a:t>
            </a:r>
            <a:r>
              <a:rPr lang="en-US" sz="1600" dirty="0">
                <a:solidFill>
                  <a:srgbClr val="FF0000"/>
                </a:solidFill>
              </a:rPr>
              <a:t>internal tree structure</a:t>
            </a:r>
            <a:r>
              <a:rPr lang="en-US" sz="1600" dirty="0"/>
              <a:t>, then allow an application to navigate that tree. </a:t>
            </a:r>
          </a:p>
          <a:p>
            <a:pPr lvl="2"/>
            <a:r>
              <a:rPr lang="en-US" sz="1600" dirty="0"/>
              <a:t>The Document Object Model (</a:t>
            </a:r>
            <a:r>
              <a:rPr lang="en-US" sz="1600" dirty="0">
                <a:solidFill>
                  <a:srgbClr val="FF0000"/>
                </a:solidFill>
              </a:rPr>
              <a:t>DOM</a:t>
            </a:r>
            <a:r>
              <a:rPr lang="en-US" sz="1600" dirty="0"/>
              <a:t>) working group at the World-Wide Web Consortium (W3C) maintains a recommended tree-based API for XML and HTML documents, and there are many such APIs from other sources.</a:t>
            </a:r>
          </a:p>
          <a:p>
            <a:pPr lvl="2"/>
            <a:endParaRPr lang="en-US" sz="2000" dirty="0"/>
          </a:p>
          <a:p>
            <a:pPr lvl="1"/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Event-based APIs</a:t>
            </a:r>
          </a:p>
          <a:p>
            <a:pPr lvl="2"/>
            <a:r>
              <a:rPr lang="en-US" sz="1600" dirty="0"/>
              <a:t>An event-based API, on the other hand, reports parsing events (such as the start and end of elements) directly to the application through callbacks, </a:t>
            </a:r>
          </a:p>
          <a:p>
            <a:pPr lvl="2"/>
            <a:r>
              <a:rPr lang="en-US" sz="1600" dirty="0">
                <a:solidFill>
                  <a:srgbClr val="FF0000"/>
                </a:solidFill>
              </a:rPr>
              <a:t>Does not </a:t>
            </a:r>
            <a:r>
              <a:rPr lang="en-US" sz="1600" dirty="0" smtClean="0">
                <a:solidFill>
                  <a:srgbClr val="FF0000"/>
                </a:solidFill>
              </a:rPr>
              <a:t>build </a:t>
            </a:r>
            <a:r>
              <a:rPr lang="en-US" sz="1600" dirty="0">
                <a:solidFill>
                  <a:srgbClr val="FF0000"/>
                </a:solidFill>
              </a:rPr>
              <a:t>an internal tree</a:t>
            </a:r>
            <a:r>
              <a:rPr lang="en-US" sz="1600" dirty="0"/>
              <a:t>. </a:t>
            </a:r>
          </a:p>
          <a:p>
            <a:pPr lvl="2"/>
            <a:r>
              <a:rPr lang="en-US" sz="1600" dirty="0"/>
              <a:t>The application implements handlers to deal with the different events, much like handling events in a graphical user interface. </a:t>
            </a:r>
          </a:p>
          <a:p>
            <a:pPr lvl="2"/>
            <a:r>
              <a:rPr lang="en-US" sz="1600" dirty="0">
                <a:solidFill>
                  <a:srgbClr val="FF0000"/>
                </a:solidFill>
              </a:rPr>
              <a:t>SAX</a:t>
            </a:r>
            <a:r>
              <a:rPr lang="en-US" sz="1600" dirty="0"/>
              <a:t> is the best known example of such an API.</a:t>
            </a:r>
          </a:p>
        </p:txBody>
      </p:sp>
    </p:spTree>
    <p:extLst>
      <p:ext uri="{BB962C8B-B14F-4D97-AF65-F5344CB8AC3E}">
        <p14:creationId xmlns:p14="http://schemas.microsoft.com/office/powerpoint/2010/main" val="423675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World Wide Web Consortium (W3C) formed an XML </a:t>
            </a:r>
            <a:r>
              <a:rPr lang="en-US" dirty="0" smtClean="0"/>
              <a:t>working group </a:t>
            </a:r>
            <a:r>
              <a:rPr lang="en-US" dirty="0"/>
              <a:t>in 1996 with these design </a:t>
            </a:r>
            <a:r>
              <a:rPr lang="en-US" dirty="0" smtClean="0"/>
              <a:t>goals: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XML </a:t>
            </a:r>
            <a:r>
              <a:rPr lang="en-US" dirty="0"/>
              <a:t>shall be </a:t>
            </a:r>
            <a:r>
              <a:rPr lang="en-US" dirty="0" smtClean="0">
                <a:solidFill>
                  <a:srgbClr val="FF0000"/>
                </a:solidFill>
              </a:rPr>
              <a:t>straightforwardly</a:t>
            </a:r>
            <a:r>
              <a:rPr lang="en-US" dirty="0" smtClean="0"/>
              <a:t> </a:t>
            </a:r>
            <a:r>
              <a:rPr lang="en-US" dirty="0"/>
              <a:t>usable over the </a:t>
            </a:r>
            <a:r>
              <a:rPr lang="en-US" dirty="0" smtClean="0"/>
              <a:t>Internet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XML </a:t>
            </a:r>
            <a:r>
              <a:rPr lang="en-US" dirty="0"/>
              <a:t>shall </a:t>
            </a:r>
            <a:r>
              <a:rPr lang="en-US" dirty="0">
                <a:solidFill>
                  <a:srgbClr val="FF0000"/>
                </a:solidFill>
              </a:rPr>
              <a:t>support a wide variety </a:t>
            </a:r>
            <a:r>
              <a:rPr lang="en-US" dirty="0"/>
              <a:t>of </a:t>
            </a:r>
            <a:r>
              <a:rPr lang="en-US" dirty="0" smtClean="0"/>
              <a:t>applications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 shall be easy to </a:t>
            </a:r>
            <a:r>
              <a:rPr lang="en-US" dirty="0">
                <a:solidFill>
                  <a:srgbClr val="FF0000"/>
                </a:solidFill>
              </a:rPr>
              <a:t>write </a:t>
            </a:r>
            <a:r>
              <a:rPr lang="en-US" dirty="0" smtClean="0">
                <a:solidFill>
                  <a:srgbClr val="FF0000"/>
                </a:solidFill>
              </a:rPr>
              <a:t>programs </a:t>
            </a:r>
            <a:r>
              <a:rPr lang="en-US" dirty="0">
                <a:solidFill>
                  <a:srgbClr val="FF0000"/>
                </a:solidFill>
              </a:rPr>
              <a:t>which process XML </a:t>
            </a:r>
            <a:r>
              <a:rPr lang="en-US" dirty="0" smtClean="0"/>
              <a:t>documents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XML </a:t>
            </a:r>
            <a:r>
              <a:rPr lang="en-US" dirty="0"/>
              <a:t>shall be compatible with </a:t>
            </a:r>
            <a:r>
              <a:rPr lang="en-US" dirty="0" smtClean="0"/>
              <a:t>SGML (</a:t>
            </a:r>
            <a:r>
              <a:rPr lang="en-US" dirty="0"/>
              <a:t>Standard Generalized Markup Language </a:t>
            </a:r>
            <a:r>
              <a:rPr lang="en-US" dirty="0">
                <a:hlinkClick r:id="rId3"/>
              </a:rPr>
              <a:t>[ISO 8879</a:t>
            </a:r>
            <a:r>
              <a:rPr lang="en-US" dirty="0" smtClean="0">
                <a:hlinkClick r:id="rId3"/>
              </a:rPr>
              <a:t>]</a:t>
            </a:r>
            <a:r>
              <a:rPr lang="en-US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number of </a:t>
            </a:r>
            <a:r>
              <a:rPr lang="en-US" dirty="0">
                <a:solidFill>
                  <a:srgbClr val="FF0000"/>
                </a:solidFill>
              </a:rPr>
              <a:t>optional features</a:t>
            </a:r>
            <a:r>
              <a:rPr lang="en-US" dirty="0"/>
              <a:t> in XML is to be kept to the absolute </a:t>
            </a:r>
            <a:r>
              <a:rPr lang="en-US" dirty="0">
                <a:solidFill>
                  <a:srgbClr val="FF0000"/>
                </a:solidFill>
              </a:rPr>
              <a:t>minimum</a:t>
            </a:r>
            <a:r>
              <a:rPr lang="en-US" dirty="0"/>
              <a:t>, ideally zero.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XML documents should be </a:t>
            </a:r>
            <a:r>
              <a:rPr lang="en-US" dirty="0">
                <a:solidFill>
                  <a:srgbClr val="FF0000"/>
                </a:solidFill>
              </a:rPr>
              <a:t>human-legible</a:t>
            </a:r>
            <a:r>
              <a:rPr lang="en-US" dirty="0"/>
              <a:t> and reasonably clear.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XML design should be prepared quickly.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design of XML shall be </a:t>
            </a:r>
            <a:r>
              <a:rPr lang="en-US" dirty="0">
                <a:solidFill>
                  <a:srgbClr val="FF0000"/>
                </a:solidFill>
              </a:rPr>
              <a:t>formal and concise </a:t>
            </a:r>
            <a:r>
              <a:rPr lang="en-US" dirty="0"/>
              <a:t>(</a:t>
            </a:r>
            <a:r>
              <a:rPr lang="en-US" dirty="0">
                <a:hlinkClick r:id="rId4"/>
              </a:rPr>
              <a:t>http://www.w3.org/TR/REC-xml/</a:t>
            </a:r>
            <a:r>
              <a:rPr lang="en-US" dirty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XML </a:t>
            </a:r>
            <a:r>
              <a:rPr lang="en-US" dirty="0"/>
              <a:t>documents shall be </a:t>
            </a:r>
            <a:r>
              <a:rPr lang="en-US" dirty="0">
                <a:solidFill>
                  <a:srgbClr val="FF0000"/>
                </a:solidFill>
              </a:rPr>
              <a:t>easy</a:t>
            </a:r>
            <a:r>
              <a:rPr lang="en-US" dirty="0"/>
              <a:t> to create.</a:t>
            </a:r>
          </a:p>
          <a:p>
            <a:pPr marL="1371600" lvl="2" indent="-514350">
              <a:buFont typeface="+mj-lt"/>
              <a:buAutoNum type="arabicPeriod"/>
            </a:pPr>
            <a:endParaRPr lang="en-US" dirty="0" smtClean="0"/>
          </a:p>
          <a:p>
            <a:pPr marL="1371600" lvl="2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83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</a:t>
            </a:r>
            <a:r>
              <a:rPr lang="en-US" dirty="0" smtClean="0"/>
              <a:t>APIs -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They </a:t>
            </a:r>
            <a:r>
              <a:rPr lang="en-US" dirty="0"/>
              <a:t>normally put a great strain on system resources, especially if the </a:t>
            </a:r>
            <a:r>
              <a:rPr lang="en-US" b="1" dirty="0"/>
              <a:t>document is </a:t>
            </a:r>
            <a:r>
              <a:rPr lang="en-US" b="1" dirty="0" smtClean="0"/>
              <a:t>large</a:t>
            </a:r>
          </a:p>
          <a:p>
            <a:r>
              <a:rPr lang="en-US" dirty="0" smtClean="0"/>
              <a:t>Many </a:t>
            </a:r>
            <a:r>
              <a:rPr lang="en-US" dirty="0"/>
              <a:t>applications need to build their own </a:t>
            </a:r>
            <a:r>
              <a:rPr lang="en-US" b="1" dirty="0"/>
              <a:t>strongly typed data structures </a:t>
            </a:r>
            <a:r>
              <a:rPr lang="en-US" dirty="0"/>
              <a:t>rather than using a generic tree corresponding to an XML </a:t>
            </a:r>
            <a:r>
              <a:rPr lang="en-US" dirty="0" smtClean="0"/>
              <a:t>document</a:t>
            </a:r>
          </a:p>
          <a:p>
            <a:r>
              <a:rPr lang="en-US" b="1" dirty="0"/>
              <a:t> </a:t>
            </a:r>
            <a:r>
              <a:rPr lang="en-US" b="1" dirty="0" smtClean="0"/>
              <a:t>in-memory </a:t>
            </a:r>
            <a:r>
              <a:rPr lang="en-US" dirty="0"/>
              <a:t>parse </a:t>
            </a:r>
            <a:r>
              <a:rPr lang="en-US" dirty="0" smtClean="0"/>
              <a:t>tree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DOM: </a:t>
            </a:r>
          </a:p>
          <a:p>
            <a:pPr marL="742950" lvl="2" indent="-342900"/>
            <a:r>
              <a:rPr lang="en-US" dirty="0" smtClean="0"/>
              <a:t>Presents </a:t>
            </a:r>
            <a:r>
              <a:rPr lang="en-US" dirty="0"/>
              <a:t>an XML document as a </a:t>
            </a:r>
            <a:r>
              <a:rPr lang="en-US" b="1" dirty="0" smtClean="0"/>
              <a:t>tree-structure</a:t>
            </a:r>
          </a:p>
          <a:p>
            <a:pPr marL="742950" lvl="2" indent="-342900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XML DOM parser </a:t>
            </a:r>
            <a:r>
              <a:rPr lang="en-US" dirty="0"/>
              <a:t>converts XML into an </a:t>
            </a:r>
            <a:r>
              <a:rPr lang="en-US" b="1" dirty="0"/>
              <a:t>XML DOM object</a:t>
            </a:r>
            <a:r>
              <a:rPr lang="en-US" dirty="0"/>
              <a:t> that can be accessed with JavaScript, Java, </a:t>
            </a:r>
            <a:r>
              <a:rPr lang="en-US" dirty="0" err="1"/>
              <a:t>.Net</a:t>
            </a:r>
            <a:r>
              <a:rPr lang="en-US" dirty="0"/>
              <a:t>, etc.</a:t>
            </a:r>
          </a:p>
          <a:p>
            <a:pPr marL="742950" lvl="2" indent="-342900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Event-based APIs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Reports </a:t>
            </a:r>
            <a:r>
              <a:rPr lang="en-US" sz="2400" dirty="0">
                <a:solidFill>
                  <a:srgbClr val="FF5050"/>
                </a:solidFill>
              </a:rPr>
              <a:t>parsing events </a:t>
            </a:r>
            <a:r>
              <a:rPr lang="en-US" sz="2400" dirty="0"/>
              <a:t>(such as the start and end of elements) directly to the application through callbacks, 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application implements handlers to deal with the different events, much like handling events in a graphical user interface.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Does not build an internal tree. </a:t>
            </a:r>
            <a:endParaRPr lang="en-US" sz="2400" dirty="0" smtClean="0"/>
          </a:p>
          <a:p>
            <a:r>
              <a:rPr lang="en-US" sz="2400" dirty="0" smtClean="0"/>
              <a:t>Event-based </a:t>
            </a:r>
            <a:r>
              <a:rPr lang="en-US" sz="2400" dirty="0"/>
              <a:t>API provides a simpler, lower-level access to an XML </a:t>
            </a:r>
            <a:r>
              <a:rPr lang="en-US" sz="2400" dirty="0" smtClean="0"/>
              <a:t>document: </a:t>
            </a:r>
          </a:p>
          <a:p>
            <a:pPr lvl="1"/>
            <a:r>
              <a:rPr lang="en-US" sz="2000" dirty="0"/>
              <a:t>you can parse documents much larger than your available system memory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SAX</a:t>
            </a:r>
            <a:r>
              <a:rPr lang="en-US" sz="2400" dirty="0" smtClean="0"/>
              <a:t> </a:t>
            </a:r>
            <a:r>
              <a:rPr lang="en-US" sz="2400" dirty="0"/>
              <a:t>is the best known example of such an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&amp; XML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Definition</a:t>
            </a:r>
            <a:r>
              <a:rPr lang="en-US" dirty="0"/>
              <a:t>: A software module called an </a:t>
            </a:r>
            <a:r>
              <a:rPr lang="en-US" dirty="0">
                <a:solidFill>
                  <a:srgbClr val="FF0000"/>
                </a:solidFill>
              </a:rPr>
              <a:t>XML processor</a:t>
            </a:r>
            <a:r>
              <a:rPr lang="en-US" dirty="0"/>
              <a:t> is used to read XML documents and provide access to their </a:t>
            </a:r>
            <a:r>
              <a:rPr lang="en-US" dirty="0" smtClean="0"/>
              <a:t>content </a:t>
            </a:r>
            <a:r>
              <a:rPr lang="en-US" dirty="0"/>
              <a:t>and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Example </a:t>
            </a:r>
            <a:r>
              <a:rPr lang="en-US" dirty="0" err="1" smtClean="0"/>
              <a:t>Xerces</a:t>
            </a:r>
            <a:r>
              <a:rPr lang="en-US" dirty="0" smtClean="0"/>
              <a:t> 2.9.1</a:t>
            </a:r>
          </a:p>
          <a:p>
            <a:pPr lvl="1"/>
            <a:r>
              <a:rPr lang="en-US" dirty="0" smtClean="0"/>
              <a:t>Build your own using JAXP/DOM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Definition</a:t>
            </a:r>
            <a:r>
              <a:rPr lang="en-US" dirty="0"/>
              <a:t>: It is assumed that an XML processor is doing its work on behalf of another module, called the </a:t>
            </a:r>
            <a:r>
              <a:rPr lang="en-US" dirty="0">
                <a:solidFill>
                  <a:srgbClr val="FF0000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83199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XML </a:t>
            </a:r>
            <a:r>
              <a:rPr lang="en-US" dirty="0"/>
              <a:t>1.0 became a standard (</a:t>
            </a:r>
            <a:r>
              <a:rPr lang="en-US" dirty="0" smtClean="0"/>
              <a:t>W3C recommendation</a:t>
            </a:r>
            <a:r>
              <a:rPr lang="en-US" dirty="0"/>
              <a:t>) on 10 </a:t>
            </a:r>
            <a:r>
              <a:rPr lang="en-US" dirty="0" smtClean="0"/>
              <a:t>February 1998</a:t>
            </a:r>
          </a:p>
          <a:p>
            <a:pPr lvl="1"/>
            <a:r>
              <a:rPr lang="en-US" dirty="0"/>
              <a:t>XML 1.1 became a standard (W3C </a:t>
            </a:r>
            <a:r>
              <a:rPr lang="en-US" dirty="0" smtClean="0"/>
              <a:t>recommendation</a:t>
            </a:r>
            <a:r>
              <a:rPr lang="en-US" dirty="0"/>
              <a:t>) on </a:t>
            </a:r>
            <a:r>
              <a:rPr lang="en-US" dirty="0" smtClean="0"/>
              <a:t>4 </a:t>
            </a:r>
            <a:r>
              <a:rPr lang="en-US" dirty="0"/>
              <a:t>February </a:t>
            </a:r>
            <a:r>
              <a:rPr lang="en-US" dirty="0" smtClean="0"/>
              <a:t>2004</a:t>
            </a:r>
          </a:p>
          <a:p>
            <a:r>
              <a:rPr lang="en-US" dirty="0" smtClean="0"/>
              <a:t>XML Document</a:t>
            </a:r>
          </a:p>
          <a:p>
            <a:pPr lvl="1"/>
            <a:r>
              <a:rPr lang="en-US" dirty="0"/>
              <a:t>[Definition: A data object is an </a:t>
            </a:r>
            <a:r>
              <a:rPr lang="en-US" b="1" dirty="0"/>
              <a:t>XML document</a:t>
            </a:r>
            <a:r>
              <a:rPr lang="en-US" dirty="0"/>
              <a:t> if it is </a:t>
            </a:r>
            <a:r>
              <a:rPr lang="en-US" sz="2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well-formed</a:t>
            </a:r>
            <a:r>
              <a:rPr lang="en-US" dirty="0"/>
              <a:t>, as defined in this specification. In addition, the XML document is 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valid</a:t>
            </a:r>
            <a:r>
              <a:rPr lang="en-US" dirty="0"/>
              <a:t> if it meets certain further constraints.]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XML document has both a </a:t>
            </a:r>
            <a:r>
              <a:rPr lang="en-US" b="1" dirty="0"/>
              <a:t>logical</a:t>
            </a:r>
            <a:r>
              <a:rPr lang="en-US" dirty="0"/>
              <a:t> and a </a:t>
            </a:r>
            <a:r>
              <a:rPr lang="en-US" b="1" dirty="0"/>
              <a:t>physical</a:t>
            </a:r>
            <a:r>
              <a:rPr lang="en-US" dirty="0"/>
              <a:t> structure. </a:t>
            </a:r>
            <a:endParaRPr lang="en-US" dirty="0" smtClean="0"/>
          </a:p>
          <a:p>
            <a:pPr lvl="2"/>
            <a:r>
              <a:rPr lang="en-US" b="1" dirty="0" smtClean="0"/>
              <a:t>Physically</a:t>
            </a:r>
            <a:r>
              <a:rPr lang="en-US" dirty="0"/>
              <a:t>, the document is composed of </a:t>
            </a:r>
            <a:r>
              <a:rPr lang="en-US" dirty="0">
                <a:solidFill>
                  <a:srgbClr val="FF0000"/>
                </a:solidFill>
              </a:rPr>
              <a:t>units called entities</a:t>
            </a:r>
            <a:r>
              <a:rPr lang="en-US" dirty="0"/>
              <a:t>. </a:t>
            </a:r>
            <a:endParaRPr lang="en-US" dirty="0" smtClean="0"/>
          </a:p>
          <a:p>
            <a:pPr lvl="3"/>
            <a:r>
              <a:rPr lang="en-US" dirty="0" smtClean="0"/>
              <a:t>An </a:t>
            </a:r>
            <a:r>
              <a:rPr lang="en-US" dirty="0"/>
              <a:t>entity may refer to other entities to cause their inclusion in the document. </a:t>
            </a:r>
            <a:endParaRPr lang="en-US" dirty="0" smtClean="0"/>
          </a:p>
          <a:p>
            <a:pPr lvl="3"/>
            <a:r>
              <a:rPr lang="en-US" dirty="0" smtClean="0"/>
              <a:t>A </a:t>
            </a:r>
            <a:r>
              <a:rPr lang="en-US" dirty="0"/>
              <a:t>document </a:t>
            </a:r>
            <a:r>
              <a:rPr lang="en-US" dirty="0" smtClean="0"/>
              <a:t>begins </a:t>
            </a:r>
            <a:r>
              <a:rPr lang="en-US" dirty="0"/>
              <a:t>in a "</a:t>
            </a:r>
            <a:r>
              <a:rPr lang="en-US" b="1" dirty="0">
                <a:solidFill>
                  <a:srgbClr val="FF0000"/>
                </a:solidFill>
              </a:rPr>
              <a:t>root</a:t>
            </a:r>
            <a:r>
              <a:rPr lang="en-US" dirty="0"/>
              <a:t>" or document entity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 </a:t>
            </a:r>
            <a:r>
              <a:rPr lang="en-US" b="1" dirty="0"/>
              <a:t>Logically</a:t>
            </a:r>
            <a:r>
              <a:rPr lang="en-US" dirty="0"/>
              <a:t>, the document is composed of </a:t>
            </a:r>
            <a:r>
              <a:rPr lang="en-US" dirty="0">
                <a:solidFill>
                  <a:srgbClr val="FF0000"/>
                </a:solidFill>
              </a:rPr>
              <a:t>declarations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elements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comments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character references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processing instructions</a:t>
            </a:r>
            <a:r>
              <a:rPr lang="en-US" dirty="0"/>
              <a:t>, all of which are indicated in the document by </a:t>
            </a:r>
            <a:r>
              <a:rPr lang="en-US" u="sng" dirty="0"/>
              <a:t>explicit markup</a:t>
            </a:r>
          </a:p>
        </p:txBody>
      </p:sp>
    </p:spTree>
    <p:extLst>
      <p:ext uri="{BB962C8B-B14F-4D97-AF65-F5344CB8AC3E}">
        <p14:creationId xmlns:p14="http://schemas.microsoft.com/office/powerpoint/2010/main" val="77409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1219200"/>
            <a:ext cx="79343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06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981075"/>
            <a:ext cx="78771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97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Well-Formed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Well-Formed XML </a:t>
            </a:r>
            <a:r>
              <a:rPr lang="en-US" dirty="0" smtClean="0"/>
              <a:t>Documents: adheres to the XML specifications</a:t>
            </a:r>
            <a:endParaRPr lang="en-US" dirty="0"/>
          </a:p>
          <a:p>
            <a:pPr lvl="1"/>
            <a:r>
              <a:rPr lang="en-US" dirty="0" smtClean="0"/>
              <a:t>Correct syntax</a:t>
            </a:r>
          </a:p>
          <a:p>
            <a:pPr lvl="1"/>
            <a:r>
              <a:rPr lang="en-US" dirty="0" smtClean="0"/>
              <a:t>One root element</a:t>
            </a:r>
          </a:p>
          <a:p>
            <a:pPr lvl="1"/>
            <a:r>
              <a:rPr lang="en-US" dirty="0" smtClean="0"/>
              <a:t>Start-tag must have an end-tag</a:t>
            </a:r>
          </a:p>
          <a:p>
            <a:pPr lvl="1"/>
            <a:r>
              <a:rPr lang="en-US" dirty="0" smtClean="0"/>
              <a:t>Respect parent child relationship</a:t>
            </a:r>
          </a:p>
          <a:p>
            <a:pPr lvl="2"/>
            <a:r>
              <a:rPr lang="en-US" dirty="0" smtClean="0"/>
              <a:t>Child elements are unique within the a parent element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“Well </a:t>
            </a:r>
            <a:r>
              <a:rPr lang="en-US" dirty="0"/>
              <a:t>formed XML is XML that has </a:t>
            </a:r>
            <a:r>
              <a:rPr lang="en-US" b="1" dirty="0">
                <a:solidFill>
                  <a:srgbClr val="FF0000"/>
                </a:solidFill>
              </a:rPr>
              <a:t>all tags closed </a:t>
            </a:r>
            <a:r>
              <a:rPr lang="en-US" dirty="0"/>
              <a:t>in the proper order and, if it has a declaration, it has it first thing in the file with the proper attributes</a:t>
            </a:r>
            <a:r>
              <a:rPr lang="en-US" dirty="0" smtClean="0"/>
              <a:t>.”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6351" y="5257800"/>
            <a:ext cx="38862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Verdana" panose="020B0604030504040204" pitchFamily="34" charset="0"/>
              </a:rPr>
              <a:t>The syntax </a:t>
            </a:r>
            <a:r>
              <a:rPr lang="en-US" sz="1200" b="1" dirty="0" smtClean="0">
                <a:solidFill>
                  <a:srgbClr val="333333"/>
                </a:solidFill>
                <a:latin typeface="Verdana" panose="020B0604030504040204" pitchFamily="34" charset="0"/>
              </a:rPr>
              <a:t>rules</a:t>
            </a:r>
            <a:r>
              <a:rPr lang="en-US" sz="12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:</a:t>
            </a:r>
            <a:endParaRPr lang="en-US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33333"/>
                </a:solidFill>
                <a:latin typeface="Verdana" panose="020B0604030504040204" pitchFamily="34" charset="0"/>
              </a:rPr>
              <a:t>XML documents must have a root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33333"/>
                </a:solidFill>
                <a:latin typeface="Verdana" panose="020B0604030504040204" pitchFamily="34" charset="0"/>
              </a:rPr>
              <a:t>XML elements must have a closing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33333"/>
                </a:solidFill>
                <a:latin typeface="Verdana" panose="020B0604030504040204" pitchFamily="34" charset="0"/>
              </a:rPr>
              <a:t>XML tags are case sensitive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33333"/>
                </a:solidFill>
                <a:latin typeface="Verdana" panose="020B0604030504040204" pitchFamily="34" charset="0"/>
              </a:rPr>
              <a:t>XML elements must be properly nested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33333"/>
                </a:solidFill>
                <a:latin typeface="Verdana" panose="020B0604030504040204" pitchFamily="34" charset="0"/>
              </a:rPr>
              <a:t>XML attribute values must be quoted</a:t>
            </a:r>
            <a:endParaRPr lang="en-US" sz="12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7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1884</Words>
  <Application>Microsoft Office PowerPoint</Application>
  <PresentationFormat>On-screen Show (4:3)</PresentationFormat>
  <Paragraphs>363</Paragraphs>
  <Slides>41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Verdana</vt:lpstr>
      <vt:lpstr>Office Theme</vt:lpstr>
      <vt:lpstr>XML</vt:lpstr>
      <vt:lpstr>XML</vt:lpstr>
      <vt:lpstr>What is XML?</vt:lpstr>
      <vt:lpstr>XML</vt:lpstr>
      <vt:lpstr>Application &amp; XML Processor</vt:lpstr>
      <vt:lpstr>XML</vt:lpstr>
      <vt:lpstr>PowerPoint Presentation</vt:lpstr>
      <vt:lpstr>PowerPoint Presentation</vt:lpstr>
      <vt:lpstr>Well-Formed XML</vt:lpstr>
      <vt:lpstr>Valid XML Document</vt:lpstr>
      <vt:lpstr>Application Integration</vt:lpstr>
      <vt:lpstr>Application Integration</vt:lpstr>
      <vt:lpstr>Application Integration</vt:lpstr>
      <vt:lpstr>Platform-Independent Services</vt:lpstr>
      <vt:lpstr>XML</vt:lpstr>
      <vt:lpstr>XML Documents</vt:lpstr>
      <vt:lpstr>XML 1.1</vt:lpstr>
      <vt:lpstr>XML 1.1: DOCTYPE</vt:lpstr>
      <vt:lpstr>XML 1.1: DTD</vt:lpstr>
      <vt:lpstr>XML 1.1: DTD</vt:lpstr>
      <vt:lpstr>XML 1.1: DTD</vt:lpstr>
      <vt:lpstr>XML 1.1: DTD</vt:lpstr>
      <vt:lpstr>XML Scheme</vt:lpstr>
      <vt:lpstr>XML 1.1: Scheme</vt:lpstr>
      <vt:lpstr>XML 1.1: Elements</vt:lpstr>
      <vt:lpstr>XML 1.1: Elements</vt:lpstr>
      <vt:lpstr>XML 1.1: Attributes</vt:lpstr>
      <vt:lpstr>Discussion: Elements vs. Attributes</vt:lpstr>
      <vt:lpstr>XML 1.1: PCDATA</vt:lpstr>
      <vt:lpstr>XML 1.1: Entities</vt:lpstr>
      <vt:lpstr>XML 1.1: Entities</vt:lpstr>
      <vt:lpstr>XML 1.1: CDATA</vt:lpstr>
      <vt:lpstr>XML 1.1: Comments</vt:lpstr>
      <vt:lpstr>XML 1.1: Processing Instructions (PI)</vt:lpstr>
      <vt:lpstr>XML docs are Well-Formed</vt:lpstr>
      <vt:lpstr>XML docs are Valid</vt:lpstr>
      <vt:lpstr>discussion</vt:lpstr>
      <vt:lpstr>Tree based vs. event based</vt:lpstr>
      <vt:lpstr>Events vs. Trees</vt:lpstr>
      <vt:lpstr>Tree-based APIs - DOM</vt:lpstr>
      <vt:lpstr>Event-based APIs SAX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- Document Object Model</dc:title>
  <dc:creator>oaldawud</dc:creator>
  <cp:lastModifiedBy>Administrator</cp:lastModifiedBy>
  <cp:revision>70</cp:revision>
  <dcterms:created xsi:type="dcterms:W3CDTF">2014-01-26T15:31:08Z</dcterms:created>
  <dcterms:modified xsi:type="dcterms:W3CDTF">2017-09-26T15:36:53Z</dcterms:modified>
</cp:coreProperties>
</file>