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EEE5A-3836-4951-8471-92CD3FC82F0F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C08D9-5DE5-4DC1-A7A2-A4B87FF9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6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57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12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75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36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12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05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80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49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27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95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36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22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04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07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83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5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04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98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46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27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4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EC0B-71DB-4AA9-9273-B2E1B4C82D2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CD40-2E3A-4294-9F43-77E42926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5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EC0B-71DB-4AA9-9273-B2E1B4C82D2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CD40-2E3A-4294-9F43-77E42926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0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EC0B-71DB-4AA9-9273-B2E1B4C82D2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CD40-2E3A-4294-9F43-77E42926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1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EC0B-71DB-4AA9-9273-B2E1B4C82D2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CD40-2E3A-4294-9F43-77E42926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7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EC0B-71DB-4AA9-9273-B2E1B4C82D2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CD40-2E3A-4294-9F43-77E42926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9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EC0B-71DB-4AA9-9273-B2E1B4C82D2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CD40-2E3A-4294-9F43-77E42926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EC0B-71DB-4AA9-9273-B2E1B4C82D2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CD40-2E3A-4294-9F43-77E42926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EC0B-71DB-4AA9-9273-B2E1B4C82D2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CD40-2E3A-4294-9F43-77E42926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4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EC0B-71DB-4AA9-9273-B2E1B4C82D2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CD40-2E3A-4294-9F43-77E42926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7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EC0B-71DB-4AA9-9273-B2E1B4C82D2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CD40-2E3A-4294-9F43-77E42926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EC0B-71DB-4AA9-9273-B2E1B4C82D2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CD40-2E3A-4294-9F43-77E42926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1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6EC0B-71DB-4AA9-9273-B2E1B4C82D2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1CD40-2E3A-4294-9F43-77E42926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4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dom/dom_nodes_access.as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sax/files/sax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hyperlink" Target="http://www.saxproject.org/apidoc/org/xml/sax/helpers/DefaultHandler.html" TargetMode="Externa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SAX, Parsing, TREE BASED PARSERS: DOM, JavaScript examples of DOM , More example in Java 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572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</a:t>
            </a:r>
            <a:r>
              <a:rPr lang="en-US" dirty="0" smtClean="0"/>
              <a:t>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Arithmetic Parser: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grammar for arithmetic equations</a:t>
            </a:r>
          </a:p>
          <a:p>
            <a:pPr lvl="1"/>
            <a:r>
              <a:rPr lang="en-US" sz="3100" dirty="0" err="1">
                <a:solidFill>
                  <a:srgbClr val="FF0000"/>
                </a:solidFill>
              </a:rPr>
              <a:t>Eqn</a:t>
            </a:r>
            <a:r>
              <a:rPr lang="en-US" sz="3100" dirty="0">
                <a:solidFill>
                  <a:srgbClr val="FF0000"/>
                </a:solidFill>
              </a:rPr>
              <a:t> ::= Term '=' Term</a:t>
            </a:r>
          </a:p>
          <a:p>
            <a:pPr lvl="1"/>
            <a:r>
              <a:rPr lang="en-US" sz="3100" dirty="0">
                <a:solidFill>
                  <a:srgbClr val="FF0000"/>
                </a:solidFill>
              </a:rPr>
              <a:t>Term ::= '(' Term Op Term ')' | Value</a:t>
            </a:r>
          </a:p>
          <a:p>
            <a:pPr lvl="1"/>
            <a:r>
              <a:rPr lang="en-US" sz="3100" dirty="0">
                <a:solidFill>
                  <a:srgbClr val="FF0000"/>
                </a:solidFill>
              </a:rPr>
              <a:t>Op ::= '+' | '-' | '/' | '*'</a:t>
            </a:r>
          </a:p>
          <a:p>
            <a:pPr lvl="1"/>
            <a:r>
              <a:rPr lang="en-US" sz="3100" dirty="0">
                <a:solidFill>
                  <a:srgbClr val="FF0000"/>
                </a:solidFill>
              </a:rPr>
              <a:t>Value ::= &lt;any number&gt;</a:t>
            </a:r>
          </a:p>
          <a:p>
            <a:endParaRPr lang="en-US" dirty="0"/>
          </a:p>
          <a:p>
            <a:r>
              <a:rPr lang="en-US" dirty="0" smtClean="0"/>
              <a:t>Produces</a:t>
            </a:r>
            <a:endParaRPr lang="en-US" dirty="0"/>
          </a:p>
          <a:p>
            <a:pPr lvl="1"/>
            <a:r>
              <a:rPr lang="en-US" sz="3100" dirty="0">
                <a:solidFill>
                  <a:srgbClr val="FF0000"/>
                </a:solidFill>
              </a:rPr>
              <a:t>(4 + 3) = 7</a:t>
            </a:r>
          </a:p>
          <a:p>
            <a:pPr lvl="1"/>
            <a:r>
              <a:rPr lang="en-US" sz="3100" dirty="0">
                <a:solidFill>
                  <a:srgbClr val="FF0000"/>
                </a:solidFill>
              </a:rPr>
              <a:t>(1 + 2) = (3 – 0)</a:t>
            </a:r>
          </a:p>
          <a:p>
            <a:pPr lvl="1"/>
            <a:r>
              <a:rPr lang="en-US" sz="3100" dirty="0">
                <a:solidFill>
                  <a:srgbClr val="FF0000"/>
                </a:solidFill>
              </a:rPr>
              <a:t>((10 / 2) + 1) = (3 * 2)</a:t>
            </a:r>
          </a:p>
          <a:p>
            <a:pPr lvl="1"/>
            <a:r>
              <a:rPr lang="en-US" sz="3100" dirty="0">
                <a:solidFill>
                  <a:srgbClr val="FF0000"/>
                </a:solidFill>
              </a:rPr>
              <a:t>4 = 5</a:t>
            </a:r>
          </a:p>
          <a:p>
            <a:pPr lvl="1"/>
            <a:r>
              <a:rPr lang="en-US" sz="3100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8153400" y="2133600"/>
            <a:ext cx="1295400" cy="1600200"/>
          </a:xfrm>
          <a:prstGeom prst="borderCallout1">
            <a:avLst>
              <a:gd name="adj1" fmla="val 18750"/>
              <a:gd name="adj2" fmla="val -8333"/>
              <a:gd name="adj3" fmla="val 49496"/>
              <a:gd name="adj4" fmla="val -5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BNF</a:t>
            </a:r>
          </a:p>
        </p:txBody>
      </p:sp>
      <p:sp>
        <p:nvSpPr>
          <p:cNvPr id="5" name="Right Brace 4"/>
          <p:cNvSpPr/>
          <p:nvPr/>
        </p:nvSpPr>
        <p:spPr>
          <a:xfrm>
            <a:off x="7162800" y="1981200"/>
            <a:ext cx="2286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(much simplified) grammar for XML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element ::= </a:t>
            </a:r>
            <a:r>
              <a:rPr lang="en-US" dirty="0" err="1">
                <a:solidFill>
                  <a:srgbClr val="FF0000"/>
                </a:solidFill>
              </a:rPr>
              <a:t>STag</a:t>
            </a:r>
            <a:r>
              <a:rPr lang="en-US" dirty="0">
                <a:solidFill>
                  <a:srgbClr val="FF0000"/>
                </a:solidFill>
              </a:rPr>
              <a:t> content </a:t>
            </a:r>
            <a:r>
              <a:rPr lang="en-US" dirty="0" err="1">
                <a:solidFill>
                  <a:srgbClr val="FF0000"/>
                </a:solidFill>
              </a:rPr>
              <a:t>Etag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content ::= (element | </a:t>
            </a:r>
            <a:r>
              <a:rPr lang="en-US" dirty="0" err="1">
                <a:solidFill>
                  <a:srgbClr val="FF0000"/>
                </a:solidFill>
              </a:rPr>
              <a:t>CharData</a:t>
            </a:r>
            <a:r>
              <a:rPr lang="en-US" dirty="0">
                <a:solidFill>
                  <a:srgbClr val="FF0000"/>
                </a:solidFill>
              </a:rPr>
              <a:t>)*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STag</a:t>
            </a:r>
            <a:r>
              <a:rPr lang="en-US" dirty="0">
                <a:solidFill>
                  <a:srgbClr val="FF0000"/>
                </a:solidFill>
              </a:rPr>
              <a:t> ::= '&lt;' Name '&gt;'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ETag</a:t>
            </a:r>
            <a:r>
              <a:rPr lang="en-US" dirty="0">
                <a:solidFill>
                  <a:srgbClr val="FF0000"/>
                </a:solidFill>
              </a:rPr>
              <a:t> ::= '&lt;' '/' Name '&gt;'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  <a:endParaRPr lang="en-US" dirty="0"/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 is </a:t>
            </a:r>
            <a:r>
              <a:rPr lang="en-US" dirty="0"/>
              <a:t>one or more characters excluding 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and </a:t>
            </a:r>
            <a:r>
              <a:rPr lang="en-US" b="1" dirty="0" err="1" smtClean="0"/>
              <a:t>CharData</a:t>
            </a:r>
            <a:r>
              <a:rPr lang="en-US" dirty="0" smtClean="0"/>
              <a:t> is </a:t>
            </a:r>
            <a:r>
              <a:rPr lang="en-US" dirty="0"/>
              <a:t>zero or more characters excluding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Line Callout 1 3"/>
          <p:cNvSpPr/>
          <p:nvPr/>
        </p:nvSpPr>
        <p:spPr>
          <a:xfrm>
            <a:off x="8686800" y="2286000"/>
            <a:ext cx="1295400" cy="1600200"/>
          </a:xfrm>
          <a:prstGeom prst="borderCallout1">
            <a:avLst>
              <a:gd name="adj1" fmla="val 18750"/>
              <a:gd name="adj2" fmla="val -8333"/>
              <a:gd name="adj3" fmla="val 49496"/>
              <a:gd name="adj4" fmla="val -5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BNF</a:t>
            </a:r>
          </a:p>
        </p:txBody>
      </p:sp>
      <p:sp>
        <p:nvSpPr>
          <p:cNvPr id="5" name="Right Brace 4"/>
          <p:cNvSpPr/>
          <p:nvPr/>
        </p:nvSpPr>
        <p:spPr>
          <a:xfrm>
            <a:off x="7696200" y="2133600"/>
            <a:ext cx="2286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Tokenizing and Recognizing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Tokenizing</a:t>
            </a:r>
            <a:endParaRPr lang="en-US" dirty="0"/>
          </a:p>
          <a:p>
            <a:pPr lvl="1"/>
            <a:r>
              <a:rPr lang="en-US" dirty="0"/>
              <a:t>Creates tokens from the character </a:t>
            </a:r>
            <a:r>
              <a:rPr lang="en-US" dirty="0" smtClean="0"/>
              <a:t>stream</a:t>
            </a:r>
            <a:endParaRPr lang="en-US" dirty="0"/>
          </a:p>
          <a:p>
            <a:pPr lvl="1"/>
            <a:r>
              <a:rPr lang="en-US" dirty="0"/>
              <a:t>Element name, equal sign, start </a:t>
            </a:r>
            <a:r>
              <a:rPr lang="en-US" dirty="0" smtClean="0"/>
              <a:t>tag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Recognizing</a:t>
            </a:r>
            <a:endParaRPr lang="en-US" dirty="0"/>
          </a:p>
          <a:p>
            <a:pPr lvl="1"/>
            <a:r>
              <a:rPr lang="en-US" dirty="0"/>
              <a:t>Understands the syntax of the document and checks for </a:t>
            </a:r>
            <a:r>
              <a:rPr lang="en-US" dirty="0" smtClean="0"/>
              <a:t> correctness</a:t>
            </a:r>
            <a:endParaRPr lang="en-US" dirty="0"/>
          </a:p>
          <a:p>
            <a:pPr lvl="1"/>
            <a:r>
              <a:rPr lang="en-US" dirty="0"/>
              <a:t>Builds a syntax </a:t>
            </a:r>
            <a:r>
              <a:rPr lang="en-US" dirty="0" smtClean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4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TREE</a:t>
            </a:r>
            <a:r>
              <a:rPr lang="en-US" dirty="0" smtClean="0"/>
              <a:t> BASED PARSERS: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5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DOM - </a:t>
            </a:r>
            <a:r>
              <a:rPr lang="en-US" i="1" dirty="0"/>
              <a:t>Document Object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"The W3C Document Object Model (DOM) is a platform and language-neutral interface that allows programs and scripts to dynamically access and update the content, structure, and style of a document</a:t>
            </a:r>
            <a:r>
              <a:rPr lang="en-US" i="1" dirty="0" smtClean="0"/>
              <a:t>.“</a:t>
            </a:r>
          </a:p>
          <a:p>
            <a:r>
              <a:rPr lang="en-US" dirty="0"/>
              <a:t>The DOM is separated into 3 different parts / levels: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Core DOM </a:t>
            </a:r>
            <a:r>
              <a:rPr lang="en-US" dirty="0"/>
              <a:t>- standard model for any structured </a:t>
            </a:r>
            <a:r>
              <a:rPr lang="en-US" dirty="0" smtClean="0"/>
              <a:t>document</a:t>
            </a:r>
          </a:p>
          <a:p>
            <a:pPr lvl="2"/>
            <a:r>
              <a:rPr lang="en-US" dirty="0"/>
              <a:t>defines the </a:t>
            </a:r>
            <a:r>
              <a:rPr lang="en-US" b="1" dirty="0"/>
              <a:t>objects and properties</a:t>
            </a:r>
            <a:r>
              <a:rPr lang="en-US" dirty="0"/>
              <a:t> of all document elements, and the </a:t>
            </a:r>
            <a:r>
              <a:rPr lang="en-US" b="1" dirty="0"/>
              <a:t>methods</a:t>
            </a:r>
            <a:r>
              <a:rPr lang="en-US" dirty="0"/>
              <a:t> (interface) to access them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XML DOM </a:t>
            </a:r>
            <a:r>
              <a:rPr lang="en-US" dirty="0"/>
              <a:t>- standard model for XML </a:t>
            </a:r>
            <a:r>
              <a:rPr lang="en-US" dirty="0" smtClean="0"/>
              <a:t>documents</a:t>
            </a:r>
          </a:p>
          <a:p>
            <a:pPr lvl="2"/>
            <a:r>
              <a:rPr lang="en-US" dirty="0" smtClean="0"/>
              <a:t>The XML DOM defines a standard way for accessing and manipulating XML documents.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HTML DOM </a:t>
            </a:r>
            <a:r>
              <a:rPr lang="en-US" dirty="0"/>
              <a:t>- standard model for HTML documents</a:t>
            </a:r>
          </a:p>
          <a:p>
            <a:pPr lvl="2"/>
            <a:r>
              <a:rPr lang="en-US" dirty="0"/>
              <a:t>The HTML DOM defines the </a:t>
            </a:r>
            <a:r>
              <a:rPr lang="en-US" b="1" dirty="0"/>
              <a:t>objects and properties</a:t>
            </a:r>
            <a:r>
              <a:rPr lang="en-US" dirty="0"/>
              <a:t> of all HTML elements, and the </a:t>
            </a:r>
            <a:r>
              <a:rPr lang="en-US" b="1" dirty="0"/>
              <a:t>methods</a:t>
            </a:r>
            <a:r>
              <a:rPr lang="en-US" dirty="0"/>
              <a:t> (interface) to access them</a:t>
            </a:r>
            <a:r>
              <a:rPr lang="en-US" dirty="0" smtClean="0"/>
              <a:t>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1183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XML DOM </a:t>
            </a:r>
            <a:r>
              <a:rPr lang="en-US" dirty="0"/>
              <a:t>defines the </a:t>
            </a:r>
            <a:r>
              <a:rPr lang="en-US" b="1" dirty="0"/>
              <a:t>objects and properties</a:t>
            </a:r>
            <a:r>
              <a:rPr lang="en-US" dirty="0"/>
              <a:t> of all XML elements, and the </a:t>
            </a:r>
            <a:r>
              <a:rPr lang="en-US" b="1" dirty="0"/>
              <a:t>methods</a:t>
            </a:r>
            <a:r>
              <a:rPr lang="en-US" dirty="0"/>
              <a:t> (interface) to access them.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XML DOM is:</a:t>
            </a:r>
          </a:p>
          <a:p>
            <a:pPr lvl="1"/>
            <a:r>
              <a:rPr lang="en-US" dirty="0"/>
              <a:t>A standard object model for XML</a:t>
            </a:r>
          </a:p>
          <a:p>
            <a:pPr lvl="1"/>
            <a:r>
              <a:rPr lang="en-US" dirty="0"/>
              <a:t>A standard programming interface for XML</a:t>
            </a:r>
          </a:p>
          <a:p>
            <a:pPr lvl="1"/>
            <a:r>
              <a:rPr lang="en-US" dirty="0"/>
              <a:t>Platform- and language-independent</a:t>
            </a:r>
          </a:p>
          <a:p>
            <a:pPr lvl="1"/>
            <a:r>
              <a:rPr lang="en-US" dirty="0"/>
              <a:t>A W3C standard</a:t>
            </a:r>
          </a:p>
          <a:p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XML DOM is a standard for how to get, change, add, or delete XML elements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XML DOM </a:t>
            </a:r>
          </a:p>
          <a:p>
            <a:pPr lvl="1"/>
            <a:r>
              <a:rPr lang="en-US" dirty="0"/>
              <a:t>everything in an XML document is a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</a:p>
          <a:p>
            <a:pPr lvl="2"/>
            <a:r>
              <a:rPr lang="en-US" dirty="0"/>
              <a:t>The entire document is a </a:t>
            </a:r>
            <a:r>
              <a:rPr lang="en-US" b="1" dirty="0"/>
              <a:t>document node</a:t>
            </a:r>
          </a:p>
          <a:p>
            <a:pPr lvl="2"/>
            <a:r>
              <a:rPr lang="en-US" dirty="0"/>
              <a:t>Every XML element is an </a:t>
            </a:r>
            <a:r>
              <a:rPr lang="en-US" b="1" dirty="0"/>
              <a:t>element node</a:t>
            </a:r>
          </a:p>
          <a:p>
            <a:pPr lvl="2"/>
            <a:r>
              <a:rPr lang="en-US" dirty="0"/>
              <a:t>The text in the XML elements are </a:t>
            </a:r>
            <a:r>
              <a:rPr lang="en-US" b="1" dirty="0"/>
              <a:t>text</a:t>
            </a:r>
            <a:r>
              <a:rPr lang="en-US" dirty="0"/>
              <a:t> </a:t>
            </a:r>
            <a:r>
              <a:rPr lang="en-US" b="1" dirty="0"/>
              <a:t>nodes</a:t>
            </a:r>
          </a:p>
          <a:p>
            <a:pPr lvl="2"/>
            <a:r>
              <a:rPr lang="en-US" dirty="0"/>
              <a:t>Every attribute is an </a:t>
            </a:r>
            <a:r>
              <a:rPr lang="en-US" b="1" dirty="0"/>
              <a:t>attribute node</a:t>
            </a:r>
          </a:p>
          <a:p>
            <a:pPr lvl="2"/>
            <a:r>
              <a:rPr lang="en-US" dirty="0"/>
              <a:t>Comments are </a:t>
            </a:r>
            <a:r>
              <a:rPr lang="en-US" b="1" dirty="0"/>
              <a:t>comment nodes</a:t>
            </a:r>
          </a:p>
          <a:p>
            <a:pPr lvl="1"/>
            <a:endParaRPr lang="en-US" dirty="0"/>
          </a:p>
          <a:p>
            <a:pPr marL="342900" lvl="1" indent="-342900"/>
            <a:r>
              <a:rPr lang="en-US" dirty="0" smtClean="0"/>
              <a:t>XML Node presents an XML document as a </a:t>
            </a:r>
            <a:r>
              <a:rPr lang="en-US" b="1" dirty="0" smtClean="0"/>
              <a:t>tree-structure</a:t>
            </a:r>
          </a:p>
        </p:txBody>
      </p:sp>
    </p:spTree>
    <p:extLst>
      <p:ext uri="{BB962C8B-B14F-4D97-AF65-F5344CB8AC3E}">
        <p14:creationId xmlns:p14="http://schemas.microsoft.com/office/powerpoint/2010/main" val="36099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XML DOM Tree </a:t>
            </a:r>
            <a:r>
              <a:rPr lang="en-US" dirty="0" smtClean="0"/>
              <a:t>Example: books.xml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06" y="609600"/>
            <a:ext cx="5604294" cy="6096000"/>
          </a:xfrm>
        </p:spPr>
        <p:txBody>
          <a:bodyPr>
            <a:noAutofit/>
          </a:bodyPr>
          <a:lstStyle/>
          <a:p>
            <a:r>
              <a:rPr lang="en-US" sz="1400" dirty="0"/>
              <a:t>&lt;?xml version="1.0" encoding="UTF-8"?&gt;</a:t>
            </a:r>
          </a:p>
          <a:p>
            <a:r>
              <a:rPr lang="en-US" sz="1400" dirty="0"/>
              <a:t>&lt;</a:t>
            </a:r>
            <a:r>
              <a:rPr lang="en-US" sz="1400" b="1" dirty="0"/>
              <a:t>bookstore</a:t>
            </a:r>
            <a:r>
              <a:rPr lang="en-US" sz="1400" dirty="0"/>
              <a:t>&gt;</a:t>
            </a:r>
          </a:p>
          <a:p>
            <a:pPr lvl="1"/>
            <a:r>
              <a:rPr lang="en-US" sz="1200" dirty="0"/>
              <a:t>&lt;book category="cooking"&gt;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&lt;title </a:t>
            </a:r>
            <a:r>
              <a:rPr lang="en-US" sz="1000" dirty="0" err="1"/>
              <a:t>lang</a:t>
            </a:r>
            <a:r>
              <a:rPr lang="en-US" sz="1000" dirty="0"/>
              <a:t>="en"&gt;Everyday Italian&lt;/title&gt;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&lt;author&gt;Giada De </a:t>
            </a:r>
            <a:r>
              <a:rPr lang="en-US" sz="1000" dirty="0" err="1"/>
              <a:t>Laurentiis</a:t>
            </a:r>
            <a:r>
              <a:rPr lang="en-US" sz="1000" dirty="0"/>
              <a:t>&lt;/author&gt;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&lt;year&gt;2005&lt;/year&gt;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&lt;price&gt;30.00&lt;/price&gt;</a:t>
            </a:r>
          </a:p>
          <a:p>
            <a:pPr lvl="1"/>
            <a:r>
              <a:rPr lang="en-US" sz="1200" dirty="0"/>
              <a:t>&lt;/book&gt;</a:t>
            </a:r>
          </a:p>
          <a:p>
            <a:pPr lvl="1"/>
            <a:r>
              <a:rPr lang="en-US" sz="1200" dirty="0"/>
              <a:t>&lt;book category="children"&gt;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&lt;title </a:t>
            </a:r>
            <a:r>
              <a:rPr lang="en-US" sz="1000" dirty="0" err="1"/>
              <a:t>lang</a:t>
            </a:r>
            <a:r>
              <a:rPr lang="en-US" sz="1000" dirty="0"/>
              <a:t>="en"&gt;Harry Potter&lt;/title&gt;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&lt;author&gt;J K. Rowling&lt;/author&gt;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&lt;year&gt;2005&lt;/year&gt;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&lt;price&gt;29.99&lt;/price&gt;</a:t>
            </a:r>
          </a:p>
          <a:p>
            <a:pPr lvl="1"/>
            <a:r>
              <a:rPr lang="en-US" sz="1200" dirty="0"/>
              <a:t>&lt;/book&gt;</a:t>
            </a:r>
          </a:p>
          <a:p>
            <a:pPr lvl="1"/>
            <a:r>
              <a:rPr lang="en-US" sz="1200" dirty="0"/>
              <a:t>&lt;book category="web"&gt;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&lt;title </a:t>
            </a:r>
            <a:r>
              <a:rPr lang="en-US" sz="1000" dirty="0" err="1"/>
              <a:t>lang</a:t>
            </a:r>
            <a:r>
              <a:rPr lang="en-US" sz="1000" dirty="0"/>
              <a:t>="en"&gt;XQuery Kick Start&lt;/title&gt;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&lt;author&gt;James McGovern&lt;/author&gt;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&lt;author&gt;Per </a:t>
            </a:r>
            <a:r>
              <a:rPr lang="en-US" sz="1000" dirty="0" err="1"/>
              <a:t>Bothner</a:t>
            </a:r>
            <a:r>
              <a:rPr lang="en-US" sz="1000" dirty="0"/>
              <a:t>&lt;/author&gt;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&lt;author&gt;Kurt Cagle&lt;/author&gt;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&lt;author&gt;James Linn&lt;/author&gt;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&lt;author&gt;</a:t>
            </a:r>
            <a:r>
              <a:rPr lang="en-US" sz="1000" dirty="0" err="1"/>
              <a:t>Vaidyanathan</a:t>
            </a:r>
            <a:r>
              <a:rPr lang="en-US" sz="1000" dirty="0"/>
              <a:t> </a:t>
            </a:r>
            <a:r>
              <a:rPr lang="en-US" sz="1000" dirty="0" err="1"/>
              <a:t>Nagarajan</a:t>
            </a:r>
            <a:r>
              <a:rPr lang="en-US" sz="1000" dirty="0"/>
              <a:t>&lt;/author&gt;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&lt;year&gt;2003&lt;/year&gt;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&lt;price&gt;49.99&lt;/price&gt;</a:t>
            </a:r>
          </a:p>
          <a:p>
            <a:pPr lvl="1"/>
            <a:r>
              <a:rPr lang="en-US" sz="1200" dirty="0"/>
              <a:t>&lt;/book&gt;</a:t>
            </a:r>
          </a:p>
          <a:p>
            <a:pPr lvl="1"/>
            <a:r>
              <a:rPr lang="en-US" sz="1200" dirty="0"/>
              <a:t>&lt;book category="web" cover="paperback"&gt;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&lt;</a:t>
            </a:r>
            <a:r>
              <a:rPr lang="en-US" sz="1000" dirty="0"/>
              <a:t>title </a:t>
            </a:r>
            <a:r>
              <a:rPr lang="en-US" sz="1000" dirty="0" err="1"/>
              <a:t>lang</a:t>
            </a:r>
            <a:r>
              <a:rPr lang="en-US" sz="1000" dirty="0"/>
              <a:t>="en"&gt;Learning XML&lt;/title&gt;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&lt;author&gt;Erik T. Ray&lt;/author&gt;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&lt;year&gt;2003&lt;/year&gt;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&lt;price&gt;39.95&lt;/price&gt;</a:t>
            </a:r>
          </a:p>
          <a:p>
            <a:pPr lvl="1"/>
            <a:r>
              <a:rPr lang="en-US" sz="1200" dirty="0"/>
              <a:t>&lt;/book&gt;</a:t>
            </a:r>
          </a:p>
          <a:p>
            <a:r>
              <a:rPr lang="en-US" sz="1400" dirty="0"/>
              <a:t>&lt;/</a:t>
            </a:r>
            <a:r>
              <a:rPr lang="en-US" sz="1400" b="1" dirty="0"/>
              <a:t>bookstore</a:t>
            </a:r>
            <a:r>
              <a:rPr lang="en-US" sz="1400" dirty="0"/>
              <a:t>&gt;</a:t>
            </a:r>
          </a:p>
          <a:p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1143001"/>
            <a:ext cx="4191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root node in the XML above is named &lt;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bookstore</a:t>
            </a:r>
            <a:r>
              <a:rPr lang="en-US" dirty="0"/>
              <a:t>&gt;.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other nodes in the document are </a:t>
            </a:r>
            <a:r>
              <a:rPr lang="en-US" u="sng" dirty="0"/>
              <a:t>contained within </a:t>
            </a:r>
            <a:r>
              <a:rPr lang="en-US" dirty="0"/>
              <a:t>&lt;bookstore&gt;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root node &lt;bookstore&gt; holds four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&lt;book&gt; </a:t>
            </a:r>
            <a:r>
              <a:rPr lang="en-US" dirty="0"/>
              <a:t>nodes.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first &lt;book&gt; node holds four nodes: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&lt;title&gt;,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&lt;author&gt;,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&lt;year&gt;, and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&lt;price&gt;,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contains one text node each,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"Everyday Italian",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"Giada De </a:t>
            </a:r>
            <a:r>
              <a:rPr lang="en-US" i="1" dirty="0" err="1"/>
              <a:t>Laurentiis</a:t>
            </a:r>
            <a:r>
              <a:rPr lang="en-US" i="1" dirty="0"/>
              <a:t>",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"2005", and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"30.00".</a:t>
            </a:r>
          </a:p>
        </p:txBody>
      </p:sp>
    </p:spTree>
    <p:extLst>
      <p:ext uri="{BB962C8B-B14F-4D97-AF65-F5344CB8AC3E}">
        <p14:creationId xmlns:p14="http://schemas.microsoft.com/office/powerpoint/2010/main" val="411575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XML DOM Tree </a:t>
            </a:r>
            <a:r>
              <a:rPr lang="en-US" dirty="0" smtClean="0"/>
              <a:t>Example: books.xml</a:t>
            </a:r>
            <a:endParaRPr lang="en-US" dirty="0"/>
          </a:p>
        </p:txBody>
      </p:sp>
      <p:pic>
        <p:nvPicPr>
          <p:cNvPr id="1026" name="Picture 2" descr="DOM node 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38201"/>
            <a:ext cx="46291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12877" y="3733800"/>
            <a:ext cx="4191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node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&lt;bookstore&gt;</a:t>
            </a:r>
          </a:p>
          <a:p>
            <a:r>
              <a:rPr lang="en-US" dirty="0"/>
              <a:t>The tree structure is called a </a:t>
            </a:r>
            <a:r>
              <a:rPr lang="en-US" b="1" dirty="0"/>
              <a:t>node-tree.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Every node, except the root, </a:t>
            </a:r>
            <a:r>
              <a:rPr lang="en-US" sz="1600" dirty="0">
                <a:solidFill>
                  <a:srgbClr val="FF0000"/>
                </a:solidFill>
              </a:rPr>
              <a:t>has exactly on</a:t>
            </a:r>
            <a:r>
              <a:rPr lang="en-US" sz="1600" dirty="0"/>
              <a:t>e parent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node can have </a:t>
            </a:r>
            <a:r>
              <a:rPr lang="en-US" sz="1600" dirty="0">
                <a:solidFill>
                  <a:srgbClr val="FF0000"/>
                </a:solidFill>
              </a:rPr>
              <a:t>any number of children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b="1" dirty="0"/>
              <a:t>leaf</a:t>
            </a:r>
            <a:r>
              <a:rPr lang="en-US" sz="1600" dirty="0"/>
              <a:t> is a node with </a:t>
            </a:r>
            <a:r>
              <a:rPr lang="en-US" sz="1600" dirty="0">
                <a:solidFill>
                  <a:srgbClr val="FF0000"/>
                </a:solidFill>
              </a:rPr>
              <a:t>no children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Siblings</a:t>
            </a:r>
            <a:r>
              <a:rPr lang="en-US" sz="1600" dirty="0"/>
              <a:t> are nodes with the same parent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8906" y="609600"/>
            <a:ext cx="5604294" cy="609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&lt;?xml version="1.0" encoding="UTF-8"?&gt;</a:t>
            </a:r>
          </a:p>
          <a:p>
            <a:r>
              <a:rPr lang="en-US" sz="1400" dirty="0" smtClean="0"/>
              <a:t>&lt;</a:t>
            </a:r>
            <a:r>
              <a:rPr lang="en-US" sz="1400" b="1" dirty="0" smtClean="0"/>
              <a:t>bookstore</a:t>
            </a:r>
            <a:r>
              <a:rPr lang="en-US" sz="1400" dirty="0" smtClean="0"/>
              <a:t>&gt;</a:t>
            </a:r>
          </a:p>
          <a:p>
            <a:pPr lvl="1"/>
            <a:r>
              <a:rPr lang="en-US" sz="1200" dirty="0" smtClean="0"/>
              <a:t>&lt;book category="cooking"&gt;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 smtClean="0"/>
              <a:t>&lt;title </a:t>
            </a:r>
            <a:r>
              <a:rPr lang="en-US" sz="1000" dirty="0" err="1" smtClean="0"/>
              <a:t>lang</a:t>
            </a:r>
            <a:r>
              <a:rPr lang="en-US" sz="1000" dirty="0" smtClean="0"/>
              <a:t>="</a:t>
            </a:r>
            <a:r>
              <a:rPr lang="en-US" sz="1000" dirty="0" err="1" smtClean="0"/>
              <a:t>en</a:t>
            </a:r>
            <a:r>
              <a:rPr lang="en-US" sz="1000" dirty="0" smtClean="0"/>
              <a:t>"&gt;Everyday Italian&lt;/title&gt;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 smtClean="0"/>
              <a:t>&lt;author&gt;Giada De </a:t>
            </a:r>
            <a:r>
              <a:rPr lang="en-US" sz="1000" dirty="0" err="1" smtClean="0"/>
              <a:t>Laurentiis</a:t>
            </a:r>
            <a:r>
              <a:rPr lang="en-US" sz="1000" dirty="0" smtClean="0"/>
              <a:t>&lt;/author&gt;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 smtClean="0"/>
              <a:t>&lt;year&gt;2005&lt;/year&gt;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 smtClean="0"/>
              <a:t>&lt;price&gt;30.00&lt;/price&gt;</a:t>
            </a:r>
          </a:p>
          <a:p>
            <a:pPr lvl="1"/>
            <a:r>
              <a:rPr lang="en-US" sz="1200" dirty="0" smtClean="0"/>
              <a:t>&lt;/book&gt;</a:t>
            </a:r>
          </a:p>
          <a:p>
            <a:pPr lvl="1"/>
            <a:r>
              <a:rPr lang="en-US" sz="1200" dirty="0" smtClean="0"/>
              <a:t>&lt;book category="children"&gt;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 smtClean="0"/>
              <a:t>&lt;title </a:t>
            </a:r>
            <a:r>
              <a:rPr lang="en-US" sz="1000" dirty="0" err="1" smtClean="0"/>
              <a:t>lang</a:t>
            </a:r>
            <a:r>
              <a:rPr lang="en-US" sz="1000" dirty="0" smtClean="0"/>
              <a:t>="</a:t>
            </a:r>
            <a:r>
              <a:rPr lang="en-US" sz="1000" dirty="0" err="1" smtClean="0"/>
              <a:t>en</a:t>
            </a:r>
            <a:r>
              <a:rPr lang="en-US" sz="1000" dirty="0" smtClean="0"/>
              <a:t>"&gt;Harry Potter&lt;/title&gt;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 smtClean="0"/>
              <a:t>&lt;author&gt;J K. Rowling&lt;/author&gt;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 smtClean="0"/>
              <a:t>&lt;year&gt;2005&lt;/year&gt;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 smtClean="0"/>
              <a:t>&lt;price&gt;29.99&lt;/price&gt;</a:t>
            </a:r>
          </a:p>
          <a:p>
            <a:pPr lvl="1"/>
            <a:r>
              <a:rPr lang="en-US" sz="1200" dirty="0" smtClean="0"/>
              <a:t>&lt;/book&gt;</a:t>
            </a:r>
          </a:p>
          <a:p>
            <a:pPr lvl="1"/>
            <a:r>
              <a:rPr lang="en-US" sz="1200" dirty="0" smtClean="0"/>
              <a:t>&lt;book category="web"&gt;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 smtClean="0"/>
              <a:t>&lt;title </a:t>
            </a:r>
            <a:r>
              <a:rPr lang="en-US" sz="1000" dirty="0" err="1" smtClean="0"/>
              <a:t>lang</a:t>
            </a:r>
            <a:r>
              <a:rPr lang="en-US" sz="1000" dirty="0" smtClean="0"/>
              <a:t>="</a:t>
            </a:r>
            <a:r>
              <a:rPr lang="en-US" sz="1000" dirty="0" err="1" smtClean="0"/>
              <a:t>en</a:t>
            </a:r>
            <a:r>
              <a:rPr lang="en-US" sz="1000" dirty="0" smtClean="0"/>
              <a:t>"&gt;XQuery Kick Start&lt;/title&gt;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 smtClean="0"/>
              <a:t>&lt;author&gt;James McGovern&lt;/author&gt;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 smtClean="0"/>
              <a:t>&lt;author&gt;Per </a:t>
            </a:r>
            <a:r>
              <a:rPr lang="en-US" sz="1000" dirty="0" err="1" smtClean="0"/>
              <a:t>Bothner</a:t>
            </a:r>
            <a:r>
              <a:rPr lang="en-US" sz="1000" dirty="0" smtClean="0"/>
              <a:t>&lt;/author&gt;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 smtClean="0"/>
              <a:t>&lt;author&gt;Kurt Cagle&lt;/author&gt;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 smtClean="0"/>
              <a:t>&lt;author&gt;James Linn&lt;/author&gt;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 smtClean="0"/>
              <a:t>&lt;author&gt;</a:t>
            </a:r>
            <a:r>
              <a:rPr lang="en-US" sz="1000" dirty="0" err="1" smtClean="0"/>
              <a:t>Vaidyanathan</a:t>
            </a:r>
            <a:r>
              <a:rPr lang="en-US" sz="1000" dirty="0" smtClean="0"/>
              <a:t> Nagarajan&lt;/author&gt;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 smtClean="0"/>
              <a:t>&lt;year&gt;2003&lt;/year&gt;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 smtClean="0"/>
              <a:t>&lt;price&gt;49.99&lt;/price&gt;</a:t>
            </a:r>
          </a:p>
          <a:p>
            <a:pPr lvl="1"/>
            <a:r>
              <a:rPr lang="en-US" sz="1200" dirty="0" smtClean="0"/>
              <a:t>&lt;/book&gt;</a:t>
            </a:r>
          </a:p>
          <a:p>
            <a:pPr lvl="1"/>
            <a:r>
              <a:rPr lang="en-US" sz="1200" dirty="0" smtClean="0"/>
              <a:t>&lt;book category="web" cover="paperback"&gt;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&lt;</a:t>
            </a:r>
            <a:r>
              <a:rPr lang="en-US" sz="1000" dirty="0" smtClean="0"/>
              <a:t>title </a:t>
            </a:r>
            <a:r>
              <a:rPr lang="en-US" sz="1000" dirty="0" err="1" smtClean="0"/>
              <a:t>lang</a:t>
            </a:r>
            <a:r>
              <a:rPr lang="en-US" sz="1000" dirty="0" smtClean="0"/>
              <a:t>="</a:t>
            </a:r>
            <a:r>
              <a:rPr lang="en-US" sz="1000" dirty="0" err="1" smtClean="0"/>
              <a:t>en</a:t>
            </a:r>
            <a:r>
              <a:rPr lang="en-US" sz="1000" dirty="0" smtClean="0"/>
              <a:t>"&gt;Learning XML&lt;/title&gt;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 smtClean="0"/>
              <a:t>&lt;author&gt;Erik T. Ray&lt;/author&gt;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 smtClean="0"/>
              <a:t>&lt;year&gt;2003&lt;/year&gt;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000" dirty="0" smtClean="0"/>
              <a:t>&lt;price&gt;39.95&lt;/price&gt;</a:t>
            </a:r>
          </a:p>
          <a:p>
            <a:pPr lvl="1"/>
            <a:r>
              <a:rPr lang="en-US" sz="1200" dirty="0" smtClean="0"/>
              <a:t>&lt;/book&gt;</a:t>
            </a:r>
          </a:p>
          <a:p>
            <a:r>
              <a:rPr lang="en-US" sz="1400" dirty="0" smtClean="0"/>
              <a:t>&lt;/</a:t>
            </a:r>
            <a:r>
              <a:rPr lang="en-US" sz="1400" b="1" dirty="0" smtClean="0"/>
              <a:t>bookstore</a:t>
            </a:r>
            <a:r>
              <a:rPr lang="en-US" sz="1400" dirty="0" smtClean="0"/>
              <a:t>&gt;</a:t>
            </a:r>
          </a:p>
          <a:p>
            <a:endParaRPr lang="en-US" sz="1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632480"/>
              </p:ext>
            </p:extLst>
          </p:nvPr>
        </p:nvGraphicFramePr>
        <p:xfrm>
          <a:off x="10078888" y="177800"/>
          <a:ext cx="1079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Packager Shell Object" showAsIcon="1" r:id="rId5" imgW="1078920" imgH="863640" progId="Package">
                  <p:embed/>
                </p:oleObj>
              </mc:Choice>
              <mc:Fallback>
                <p:oleObj name="Packager Shell Object" showAsIcon="1" r:id="rId5" imgW="107892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78888" y="177800"/>
                        <a:ext cx="10795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8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DOM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 the XML data is structured in a tree form, it can be traversed without knowing the exact structure of the tree and without knowing the type of data contained </a:t>
            </a:r>
            <a:r>
              <a:rPr lang="en-US" dirty="0" smtClean="0"/>
              <a:t>within</a:t>
            </a:r>
          </a:p>
          <a:p>
            <a:endParaRPr lang="en-US" dirty="0" smtClean="0"/>
          </a:p>
          <a:p>
            <a:r>
              <a:rPr lang="en-US" b="1" dirty="0"/>
              <a:t>XML DOM </a:t>
            </a:r>
            <a:r>
              <a:rPr lang="en-US" b="1" dirty="0" smtClean="0"/>
              <a:t>Parser </a:t>
            </a:r>
            <a:r>
              <a:rPr lang="en-US" dirty="0" smtClean="0"/>
              <a:t>is used to parse the document: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SAX 2.0.2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Event-based APIs</a:t>
            </a:r>
          </a:p>
        </p:txBody>
      </p:sp>
    </p:spTree>
    <p:extLst>
      <p:ext uri="{BB962C8B-B14F-4D97-AF65-F5344CB8AC3E}">
        <p14:creationId xmlns:p14="http://schemas.microsoft.com/office/powerpoint/2010/main" val="240854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DOM </a:t>
            </a:r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XML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DOM parser </a:t>
            </a:r>
            <a:r>
              <a:rPr lang="en-US" dirty="0"/>
              <a:t>converts XML into an </a:t>
            </a:r>
            <a:r>
              <a:rPr lang="en-US" b="1" dirty="0"/>
              <a:t>XML DOM object</a:t>
            </a:r>
            <a:r>
              <a:rPr lang="en-US" dirty="0"/>
              <a:t> that can be accessed with </a:t>
            </a:r>
            <a:r>
              <a:rPr lang="en-US" dirty="0" smtClean="0"/>
              <a:t>JavaScript, Java, </a:t>
            </a:r>
            <a:r>
              <a:rPr lang="en-US" dirty="0" err="1" smtClean="0"/>
              <a:t>.Net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Before an XML </a:t>
            </a:r>
            <a:r>
              <a:rPr lang="en-US" dirty="0"/>
              <a:t>document can be accessed and manipulated, it must be loaded into an </a:t>
            </a:r>
            <a:r>
              <a:rPr lang="en-US" dirty="0">
                <a:solidFill>
                  <a:srgbClr val="FF0000"/>
                </a:solidFill>
              </a:rPr>
              <a:t>XML DOM object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 </a:t>
            </a:r>
            <a:r>
              <a:rPr lang="en-US" dirty="0"/>
              <a:t>XML DOM contains methods to traverse XML </a:t>
            </a:r>
            <a:r>
              <a:rPr lang="en-US" dirty="0" smtClean="0"/>
              <a:t>trees:</a:t>
            </a:r>
          </a:p>
          <a:p>
            <a:pPr lvl="2"/>
            <a:r>
              <a:rPr lang="en-US" dirty="0" smtClean="0"/>
              <a:t>access,</a:t>
            </a:r>
          </a:p>
          <a:p>
            <a:pPr lvl="2"/>
            <a:r>
              <a:rPr lang="en-US" dirty="0" smtClean="0"/>
              <a:t>insert</a:t>
            </a:r>
            <a:r>
              <a:rPr lang="en-US" dirty="0"/>
              <a:t>, and </a:t>
            </a:r>
            <a:endParaRPr lang="en-US" dirty="0" smtClean="0"/>
          </a:p>
          <a:p>
            <a:pPr lvl="2"/>
            <a:r>
              <a:rPr lang="en-US" dirty="0" smtClean="0"/>
              <a:t>delete </a:t>
            </a:r>
            <a:r>
              <a:rPr lang="en-US" dirty="0"/>
              <a:t>nodes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Most browsers have a built-in XML parser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an XML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JavaScript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function </a:t>
            </a:r>
            <a:r>
              <a:rPr lang="en-US" b="1" dirty="0" err="1">
                <a:solidFill>
                  <a:srgbClr val="FF0000"/>
                </a:solidFill>
              </a:rPr>
              <a:t>loadXMLDoc</a:t>
            </a:r>
            <a:r>
              <a:rPr lang="en-US" b="1" dirty="0">
                <a:solidFill>
                  <a:srgbClr val="FF0000"/>
                </a:solidFill>
              </a:rPr>
              <a:t>(filename</a:t>
            </a:r>
            <a:r>
              <a:rPr lang="en-US" b="1" dirty="0" smtClean="0">
                <a:solidFill>
                  <a:srgbClr val="FF0000"/>
                </a:solidFill>
              </a:rPr>
              <a:t>) {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window.XMLHttpRequest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rgbClr val="FF0000"/>
                </a:solidFill>
              </a:rPr>
              <a:t>  {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  </a:t>
            </a:r>
            <a:r>
              <a:rPr lang="en-US" dirty="0" err="1" smtClean="0">
                <a:solidFill>
                  <a:srgbClr val="FF0000"/>
                </a:solidFill>
              </a:rPr>
              <a:t>xhttp</a:t>
            </a:r>
            <a:r>
              <a:rPr lang="en-US" dirty="0" smtClean="0">
                <a:solidFill>
                  <a:srgbClr val="FF0000"/>
                </a:solidFill>
              </a:rPr>
              <a:t> = new </a:t>
            </a:r>
            <a:r>
              <a:rPr lang="en-US" dirty="0" err="1" smtClean="0">
                <a:solidFill>
                  <a:srgbClr val="FF0000"/>
                </a:solidFill>
              </a:rPr>
              <a:t>XMLHttpRequest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}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xhttp.open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GET","books.xml",false</a:t>
            </a:r>
            <a:r>
              <a:rPr lang="en-US" dirty="0">
                <a:solidFill>
                  <a:srgbClr val="FF0000"/>
                </a:solidFill>
              </a:rPr>
              <a:t>);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xhttp.send</a:t>
            </a:r>
            <a:r>
              <a:rPr lang="en-US" dirty="0" smtClean="0">
                <a:solidFill>
                  <a:srgbClr val="FF0000"/>
                </a:solidFill>
              </a:rPr>
              <a:t>();                                                             //load it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xmlDoc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xhttp.responseXML</a:t>
            </a:r>
            <a:r>
              <a:rPr lang="en-US" dirty="0" smtClean="0">
                <a:solidFill>
                  <a:srgbClr val="FF0000"/>
                </a:solidFill>
              </a:rPr>
              <a:t>;                                //get it in local object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marL="400050" lvl="1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dirty="0"/>
              <a:t>The function above can be stored in the </a:t>
            </a:r>
            <a:r>
              <a:rPr lang="en-US" dirty="0">
                <a:solidFill>
                  <a:srgbClr val="0070C0"/>
                </a:solidFill>
              </a:rPr>
              <a:t>&lt;head&gt; section of an HTML page</a:t>
            </a:r>
            <a:r>
              <a:rPr lang="en-US" dirty="0"/>
              <a:t>, and called from a script in the page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r>
              <a:rPr lang="en-US" dirty="0" smtClean="0"/>
              <a:t>	JavaScript </a:t>
            </a:r>
            <a:r>
              <a:rPr lang="en-US" dirty="0"/>
              <a:t>or other programming languages</a:t>
            </a:r>
          </a:p>
          <a:p>
            <a:pPr marL="400050" lvl="1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 XML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DOM parser </a:t>
            </a:r>
            <a:r>
              <a:rPr lang="en-US" dirty="0"/>
              <a:t>parses the entire XML document and </a:t>
            </a:r>
            <a:r>
              <a:rPr lang="en-US" b="1" dirty="0"/>
              <a:t>loads it into memory</a:t>
            </a:r>
            <a:r>
              <a:rPr lang="en-US" dirty="0"/>
              <a:t>; then models it in a “</a:t>
            </a:r>
            <a:r>
              <a:rPr lang="en-US" b="1" dirty="0"/>
              <a:t>TREE</a:t>
            </a:r>
            <a:r>
              <a:rPr lang="en-US" dirty="0"/>
              <a:t>” structure for easy traversal or manipulation</a:t>
            </a:r>
            <a:r>
              <a:rPr lang="en-US" dirty="0" smtClean="0"/>
              <a:t>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&lt;?xml</a:t>
            </a:r>
            <a:r>
              <a:rPr lang="en-US" dirty="0">
                <a:solidFill>
                  <a:srgbClr val="FF0000"/>
                </a:solidFill>
              </a:rPr>
              <a:t> version="1.0"</a:t>
            </a:r>
            <a:r>
              <a:rPr lang="en-US" b="1" dirty="0">
                <a:solidFill>
                  <a:srgbClr val="FF0000"/>
                </a:solidFill>
              </a:rPr>
              <a:t>?&gt;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>
                <a:solidFill>
                  <a:srgbClr val="FF0000"/>
                </a:solidFill>
              </a:rPr>
              <a:t>company&gt;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>
                <a:solidFill>
                  <a:srgbClr val="FF0000"/>
                </a:solidFill>
              </a:rPr>
              <a:t>staff</a:t>
            </a:r>
            <a:r>
              <a:rPr lang="en-US" dirty="0">
                <a:solidFill>
                  <a:srgbClr val="FF0000"/>
                </a:solidFill>
              </a:rPr>
              <a:t> id="1001"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firstname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dirty="0" err="1" smtClean="0">
                <a:solidFill>
                  <a:srgbClr val="FF0000"/>
                </a:solidFill>
              </a:rPr>
              <a:t>yong</a:t>
            </a: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firstname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lastname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dirty="0" err="1" smtClean="0">
                <a:solidFill>
                  <a:srgbClr val="FF0000"/>
                </a:solidFill>
              </a:rPr>
              <a:t>mook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kim</a:t>
            </a: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lastname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>
                <a:solidFill>
                  <a:srgbClr val="FF0000"/>
                </a:solidFill>
              </a:rPr>
              <a:t>nickname&gt;</a:t>
            </a:r>
            <a:r>
              <a:rPr lang="en-US" dirty="0" err="1" smtClean="0">
                <a:solidFill>
                  <a:srgbClr val="FF0000"/>
                </a:solidFill>
              </a:rPr>
              <a:t>mkyong</a:t>
            </a:r>
            <a:r>
              <a:rPr lang="en-US" b="1" dirty="0">
                <a:solidFill>
                  <a:srgbClr val="FF0000"/>
                </a:solidFill>
              </a:rPr>
              <a:t>&lt;/nickname&gt;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>
                <a:solidFill>
                  <a:srgbClr val="FF0000"/>
                </a:solidFill>
              </a:rPr>
              <a:t>salary&gt;</a:t>
            </a:r>
            <a:r>
              <a:rPr lang="en-US" dirty="0" smtClean="0">
                <a:solidFill>
                  <a:srgbClr val="FF0000"/>
                </a:solidFill>
              </a:rPr>
              <a:t>100000</a:t>
            </a:r>
            <a:r>
              <a:rPr lang="en-US" b="1" dirty="0">
                <a:solidFill>
                  <a:srgbClr val="FF0000"/>
                </a:solidFill>
              </a:rPr>
              <a:t>&lt;/salary&gt;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>
                <a:solidFill>
                  <a:srgbClr val="FF0000"/>
                </a:solidFill>
              </a:rPr>
              <a:t>staff&gt;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>
                <a:solidFill>
                  <a:srgbClr val="FF0000"/>
                </a:solidFill>
              </a:rPr>
              <a:t>staff</a:t>
            </a:r>
            <a:r>
              <a:rPr lang="en-US" dirty="0">
                <a:solidFill>
                  <a:srgbClr val="FF0000"/>
                </a:solidFill>
              </a:rPr>
              <a:t> id="2001"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firstname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rgbClr val="FF0000"/>
                </a:solidFill>
              </a:rPr>
              <a:t>low</a:t>
            </a: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firstname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lastname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rgbClr val="FF0000"/>
                </a:solidFill>
              </a:rPr>
              <a:t>yin </a:t>
            </a:r>
            <a:r>
              <a:rPr lang="en-US" dirty="0" err="1" smtClean="0">
                <a:solidFill>
                  <a:srgbClr val="FF0000"/>
                </a:solidFill>
              </a:rPr>
              <a:t>fong</a:t>
            </a: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lastname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>
                <a:solidFill>
                  <a:srgbClr val="FF0000"/>
                </a:solidFill>
              </a:rPr>
              <a:t>nickname&gt;</a:t>
            </a:r>
            <a:r>
              <a:rPr lang="en-US" dirty="0" err="1" smtClean="0">
                <a:solidFill>
                  <a:srgbClr val="FF0000"/>
                </a:solidFill>
              </a:rPr>
              <a:t>fong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fong</a:t>
            </a:r>
            <a:r>
              <a:rPr lang="en-US" b="1" dirty="0">
                <a:solidFill>
                  <a:srgbClr val="FF0000"/>
                </a:solidFill>
              </a:rPr>
              <a:t>&lt;/nickname&gt;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>
                <a:solidFill>
                  <a:srgbClr val="FF0000"/>
                </a:solidFill>
              </a:rPr>
              <a:t>salary&gt;</a:t>
            </a:r>
            <a:r>
              <a:rPr lang="en-US" dirty="0" smtClean="0">
                <a:solidFill>
                  <a:srgbClr val="FF0000"/>
                </a:solidFill>
              </a:rPr>
              <a:t>200000</a:t>
            </a:r>
            <a:r>
              <a:rPr lang="en-US" b="1" dirty="0">
                <a:solidFill>
                  <a:srgbClr val="FF0000"/>
                </a:solidFill>
              </a:rPr>
              <a:t>&lt;/salary&gt;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>
                <a:solidFill>
                  <a:srgbClr val="FF0000"/>
                </a:solidFill>
              </a:rPr>
              <a:t>staff&gt;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>
                <a:solidFill>
                  <a:srgbClr val="FF0000"/>
                </a:solidFill>
              </a:rPr>
              <a:t>company&gt;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2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examples of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DOM models XML as a set of node objects. The nodes can be accessed with JavaScript or other programming </a:t>
            </a:r>
            <a:r>
              <a:rPr lang="en-US" dirty="0" smtClean="0"/>
              <a:t>languages</a:t>
            </a:r>
          </a:p>
          <a:p>
            <a:endParaRPr lang="en-US" b="1" dirty="0" smtClean="0"/>
          </a:p>
          <a:p>
            <a:r>
              <a:rPr lang="en-US" b="1" dirty="0" smtClean="0"/>
              <a:t>Properties</a:t>
            </a:r>
            <a:r>
              <a:rPr lang="en-US" dirty="0"/>
              <a:t> are often referred to as something that is (i.e. </a:t>
            </a:r>
            <a:r>
              <a:rPr lang="en-US" dirty="0" smtClean="0"/>
              <a:t>node name </a:t>
            </a:r>
            <a:r>
              <a:rPr lang="en-US" dirty="0"/>
              <a:t>is "book").</a:t>
            </a:r>
          </a:p>
          <a:p>
            <a:endParaRPr lang="en-US" b="1" dirty="0" smtClean="0"/>
          </a:p>
          <a:p>
            <a:r>
              <a:rPr lang="en-US" b="1" dirty="0" smtClean="0"/>
              <a:t>Methods</a:t>
            </a:r>
            <a:r>
              <a:rPr lang="en-US" dirty="0"/>
              <a:t> are often referred to as something that is done (i.e. delete "book").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examples of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XML DOM Properties</a:t>
            </a:r>
          </a:p>
          <a:p>
            <a:pPr lvl="1"/>
            <a:r>
              <a:rPr lang="en-US" dirty="0" err="1" smtClean="0"/>
              <a:t>x.nodeName</a:t>
            </a:r>
            <a:r>
              <a:rPr lang="en-US" dirty="0" smtClean="0"/>
              <a:t> </a:t>
            </a:r>
            <a:r>
              <a:rPr lang="en-US" dirty="0"/>
              <a:t>- the name of x</a:t>
            </a:r>
          </a:p>
          <a:p>
            <a:pPr lvl="1"/>
            <a:r>
              <a:rPr lang="en-US" dirty="0" err="1"/>
              <a:t>x.nodeValue</a:t>
            </a:r>
            <a:r>
              <a:rPr lang="en-US" dirty="0"/>
              <a:t> - the value of x</a:t>
            </a:r>
          </a:p>
          <a:p>
            <a:pPr lvl="1"/>
            <a:r>
              <a:rPr lang="en-US" dirty="0" err="1"/>
              <a:t>x.parentNode</a:t>
            </a:r>
            <a:r>
              <a:rPr lang="en-US" dirty="0"/>
              <a:t> - the parent node of x</a:t>
            </a:r>
          </a:p>
          <a:p>
            <a:pPr lvl="1"/>
            <a:r>
              <a:rPr lang="en-US" dirty="0" err="1"/>
              <a:t>x.childNodes</a:t>
            </a:r>
            <a:r>
              <a:rPr lang="en-US" dirty="0"/>
              <a:t> - the child nodes of x</a:t>
            </a:r>
          </a:p>
          <a:p>
            <a:pPr lvl="1"/>
            <a:r>
              <a:rPr lang="en-US" dirty="0" err="1"/>
              <a:t>x.attributes</a:t>
            </a:r>
            <a:r>
              <a:rPr lang="en-US" dirty="0"/>
              <a:t> - the attributes nodes of </a:t>
            </a:r>
            <a:r>
              <a:rPr lang="en-US" dirty="0" smtClean="0"/>
              <a:t>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Note: In the list above</a:t>
            </a:r>
            <a:r>
              <a:rPr lang="en-US" dirty="0">
                <a:solidFill>
                  <a:srgbClr val="FF0000"/>
                </a:solidFill>
              </a:rPr>
              <a:t>, x is a node object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examples of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XML DOM Methods</a:t>
            </a:r>
          </a:p>
          <a:p>
            <a:r>
              <a:rPr lang="en-US" dirty="0" err="1"/>
              <a:t>x.getElementsByTagName</a:t>
            </a:r>
            <a:r>
              <a:rPr lang="en-US" dirty="0"/>
              <a:t>(</a:t>
            </a:r>
            <a:r>
              <a:rPr lang="en-US" i="1" dirty="0"/>
              <a:t>name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get </a:t>
            </a:r>
            <a:r>
              <a:rPr lang="en-US" dirty="0"/>
              <a:t>all elements with a specified tag name</a:t>
            </a:r>
          </a:p>
          <a:p>
            <a:r>
              <a:rPr lang="en-US" dirty="0" err="1"/>
              <a:t>x.appendChild</a:t>
            </a:r>
            <a:r>
              <a:rPr lang="en-US" dirty="0"/>
              <a:t>(</a:t>
            </a:r>
            <a:r>
              <a:rPr lang="en-US" i="1" dirty="0"/>
              <a:t>node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insert </a:t>
            </a:r>
            <a:r>
              <a:rPr lang="en-US" dirty="0"/>
              <a:t>a child node to x</a:t>
            </a:r>
          </a:p>
          <a:p>
            <a:r>
              <a:rPr lang="en-US" dirty="0" err="1"/>
              <a:t>x.removeChild</a:t>
            </a:r>
            <a:r>
              <a:rPr lang="en-US" dirty="0"/>
              <a:t>(</a:t>
            </a:r>
            <a:r>
              <a:rPr lang="en-US" i="1" dirty="0"/>
              <a:t>node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remove </a:t>
            </a:r>
            <a:r>
              <a:rPr lang="en-US" dirty="0"/>
              <a:t>a child node from </a:t>
            </a:r>
            <a:r>
              <a:rPr lang="en-US" dirty="0" smtClean="0"/>
              <a:t>x</a:t>
            </a:r>
          </a:p>
          <a:p>
            <a:pPr lvl="1"/>
            <a:endParaRPr lang="en-US" dirty="0"/>
          </a:p>
          <a:p>
            <a:r>
              <a:rPr lang="en-US" dirty="0"/>
              <a:t>Note: In the list above, </a:t>
            </a:r>
            <a:r>
              <a:rPr lang="en-US" dirty="0">
                <a:solidFill>
                  <a:srgbClr val="FF0000"/>
                </a:solidFill>
              </a:rPr>
              <a:t>x is a node object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examples of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The JavaScript code to get the text from the first &lt;title&gt; element in books.xml: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txt=</a:t>
            </a:r>
            <a:r>
              <a:rPr lang="en-US" b="1" dirty="0" err="1">
                <a:solidFill>
                  <a:srgbClr val="FF0000"/>
                </a:solidFill>
              </a:rPr>
              <a:t>xmlDoc</a:t>
            </a:r>
            <a:r>
              <a:rPr lang="en-US" dirty="0" err="1">
                <a:solidFill>
                  <a:srgbClr val="FF0000"/>
                </a:solidFill>
              </a:rPr>
              <a:t>.getElementsByTagName</a:t>
            </a:r>
            <a:r>
              <a:rPr lang="en-US" dirty="0">
                <a:solidFill>
                  <a:srgbClr val="FF0000"/>
                </a:solidFill>
              </a:rPr>
              <a:t>("title")[0].</a:t>
            </a:r>
            <a:r>
              <a:rPr lang="en-US" dirty="0" err="1">
                <a:solidFill>
                  <a:srgbClr val="FF0000"/>
                </a:solidFill>
              </a:rPr>
              <a:t>childNodes</a:t>
            </a:r>
            <a:r>
              <a:rPr lang="en-US" dirty="0">
                <a:solidFill>
                  <a:srgbClr val="FF0000"/>
                </a:solidFill>
              </a:rPr>
              <a:t>[0].</a:t>
            </a:r>
            <a:r>
              <a:rPr lang="en-US" dirty="0" err="1" smtClean="0">
                <a:solidFill>
                  <a:srgbClr val="FF0000"/>
                </a:solidFill>
              </a:rPr>
              <a:t>nodeValue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2"/>
            <a:r>
              <a:rPr lang="en-US" b="1" dirty="0" err="1" smtClean="0"/>
              <a:t>xmlDoc</a:t>
            </a:r>
            <a:r>
              <a:rPr lang="en-US" dirty="0"/>
              <a:t> - the XML DOM object created by the parser.</a:t>
            </a:r>
          </a:p>
          <a:p>
            <a:pPr lvl="2"/>
            <a:r>
              <a:rPr lang="en-US" b="1" dirty="0" err="1"/>
              <a:t>getElementsByTagName</a:t>
            </a:r>
            <a:r>
              <a:rPr lang="en-US" b="1" dirty="0"/>
              <a:t>("title")[0]</a:t>
            </a:r>
            <a:r>
              <a:rPr lang="en-US" dirty="0"/>
              <a:t> - the first &lt;</a:t>
            </a:r>
            <a:r>
              <a:rPr lang="en-US" b="1" dirty="0"/>
              <a:t>title</a:t>
            </a:r>
            <a:r>
              <a:rPr lang="en-US" dirty="0"/>
              <a:t>&gt; element</a:t>
            </a:r>
          </a:p>
          <a:p>
            <a:pPr lvl="2"/>
            <a:r>
              <a:rPr lang="en-US" b="1" dirty="0" err="1"/>
              <a:t>childNodes</a:t>
            </a:r>
            <a:r>
              <a:rPr lang="en-US" b="1" dirty="0"/>
              <a:t>[0]</a:t>
            </a:r>
            <a:r>
              <a:rPr lang="en-US" dirty="0"/>
              <a:t> - the first child of the &lt;title&gt; element (the text node)</a:t>
            </a:r>
          </a:p>
          <a:p>
            <a:pPr lvl="2"/>
            <a:r>
              <a:rPr lang="en-US" b="1" dirty="0" err="1"/>
              <a:t>nodeValue</a:t>
            </a:r>
            <a:r>
              <a:rPr lang="en-US" dirty="0"/>
              <a:t> - the value of the node (the text itself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After the execution of the statement, txt will hold the value "Everyday Italian</a:t>
            </a:r>
            <a:r>
              <a:rPr lang="en-US" dirty="0" smtClean="0"/>
              <a:t>“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www.w3schools.com/dom/dom_nodes_access.asp</a:t>
            </a:r>
            <a:r>
              <a:rPr lang="en-US" dirty="0" smtClean="0"/>
              <a:t> for a complete example on how to use JavaScript to parse XML DOM docs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24800" y="335408"/>
            <a:ext cx="399288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&lt;book category="cooking"&gt;</a:t>
            </a:r>
          </a:p>
          <a:p>
            <a:pPr lvl="1"/>
            <a:r>
              <a:rPr lang="en-US" sz="1400" dirty="0"/>
              <a:t>&lt;title </a:t>
            </a:r>
            <a:r>
              <a:rPr lang="en-US" sz="1400" dirty="0" err="1"/>
              <a:t>lang</a:t>
            </a:r>
            <a:r>
              <a:rPr lang="en-US" sz="1400" dirty="0"/>
              <a:t>="</a:t>
            </a:r>
            <a:r>
              <a:rPr lang="en-US" sz="1400" dirty="0" err="1"/>
              <a:t>en</a:t>
            </a:r>
            <a:r>
              <a:rPr lang="en-US" sz="1400" dirty="0"/>
              <a:t>"&gt;Everyday Italian&lt;/title&gt;</a:t>
            </a:r>
          </a:p>
          <a:p>
            <a:pPr lvl="1"/>
            <a:r>
              <a:rPr lang="en-US" sz="1400" dirty="0"/>
              <a:t>&lt;author&gt;Giada De </a:t>
            </a:r>
            <a:r>
              <a:rPr lang="en-US" sz="1400" dirty="0" err="1"/>
              <a:t>Laurentiis</a:t>
            </a:r>
            <a:r>
              <a:rPr lang="en-US" sz="1400" dirty="0"/>
              <a:t>&lt;/author&gt;</a:t>
            </a:r>
          </a:p>
          <a:p>
            <a:pPr lvl="1"/>
            <a:r>
              <a:rPr lang="en-US" sz="1400" dirty="0"/>
              <a:t>&lt;year&gt;2005&lt;/year&gt;</a:t>
            </a:r>
          </a:p>
          <a:p>
            <a:pPr lvl="1"/>
            <a:r>
              <a:rPr lang="en-US" sz="1400" dirty="0"/>
              <a:t>&lt;price&gt;30.00&lt;/price&gt;</a:t>
            </a:r>
          </a:p>
          <a:p>
            <a:r>
              <a:rPr lang="en-US" sz="2000" dirty="0"/>
              <a:t>&lt;/book&gt;</a:t>
            </a:r>
          </a:p>
        </p:txBody>
      </p:sp>
    </p:spTree>
    <p:extLst>
      <p:ext uri="{BB962C8B-B14F-4D97-AF65-F5344CB8AC3E}">
        <p14:creationId xmlns:p14="http://schemas.microsoft.com/office/powerpoint/2010/main" val="32875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40" y="18851"/>
            <a:ext cx="10515600" cy="1325563"/>
          </a:xfrm>
        </p:spPr>
        <p:txBody>
          <a:bodyPr/>
          <a:lstStyle/>
          <a:p>
            <a:r>
              <a:rPr lang="en-US" dirty="0" smtClean="0"/>
              <a:t>Example in Java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106382"/>
              </p:ext>
            </p:extLst>
          </p:nvPr>
        </p:nvGraphicFramePr>
        <p:xfrm>
          <a:off x="9483725" y="3820319"/>
          <a:ext cx="1308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Packager Shell Object" showAsIcon="1" r:id="rId4" imgW="1307520" imgH="863640" progId="Package">
                  <p:embed/>
                </p:oleObj>
              </mc:Choice>
              <mc:Fallback>
                <p:oleObj name="Packager Shell Object" showAsIcon="1" r:id="rId4" imgW="130752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83725" y="3820319"/>
                        <a:ext cx="13081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761588"/>
              </p:ext>
            </p:extLst>
          </p:nvPr>
        </p:nvGraphicFramePr>
        <p:xfrm>
          <a:off x="9598025" y="2323703"/>
          <a:ext cx="901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Packager Shell Object" showAsIcon="1" r:id="rId6" imgW="901080" imgH="863640" progId="Package">
                  <p:embed/>
                </p:oleObj>
              </mc:Choice>
              <mc:Fallback>
                <p:oleObj name="Packager Shell Object" showAsIcon="1" r:id="rId6" imgW="90108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98025" y="2323703"/>
                        <a:ext cx="9017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053995"/>
              </p:ext>
            </p:extLst>
          </p:nvPr>
        </p:nvGraphicFramePr>
        <p:xfrm>
          <a:off x="9598025" y="5035550"/>
          <a:ext cx="1079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Packager Shell Object" showAsIcon="1" r:id="rId8" imgW="1078920" imgH="863640" progId="Package">
                  <p:embed/>
                </p:oleObj>
              </mc:Choice>
              <mc:Fallback>
                <p:oleObj name="Packager Shell Object" showAsIcon="1" r:id="rId8" imgW="107892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98025" y="5035550"/>
                        <a:ext cx="10795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70554"/>
              </p:ext>
            </p:extLst>
          </p:nvPr>
        </p:nvGraphicFramePr>
        <p:xfrm>
          <a:off x="911543" y="3257550"/>
          <a:ext cx="1562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Packager Shell Object" showAsIcon="1" r:id="rId10" imgW="1561320" imgH="863640" progId="Package">
                  <p:embed/>
                </p:oleObj>
              </mc:Choice>
              <mc:Fallback>
                <p:oleObj name="Packager Shell Object" showAsIcon="1" r:id="rId10" imgW="156132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1543" y="3257550"/>
                        <a:ext cx="15621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560409"/>
              </p:ext>
            </p:extLst>
          </p:nvPr>
        </p:nvGraphicFramePr>
        <p:xfrm>
          <a:off x="5268120" y="2755503"/>
          <a:ext cx="1979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Packager Shell Object" showAsIcon="1" r:id="rId12" imgW="1980360" imgH="863640" progId="Package">
                  <p:embed/>
                </p:oleObj>
              </mc:Choice>
              <mc:Fallback>
                <p:oleObj name="Packager Shell Object" showAsIcon="1" r:id="rId12" imgW="198036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68120" y="2755503"/>
                        <a:ext cx="1979612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933955"/>
              </p:ext>
            </p:extLst>
          </p:nvPr>
        </p:nvGraphicFramePr>
        <p:xfrm>
          <a:off x="5263357" y="3716020"/>
          <a:ext cx="1979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Packager Shell Object" showAsIcon="1" r:id="rId14" imgW="1980360" imgH="863640" progId="Package">
                  <p:embed/>
                </p:oleObj>
              </mc:Choice>
              <mc:Fallback>
                <p:oleObj name="Packager Shell Object" showAsIcon="1" r:id="rId14" imgW="198036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63357" y="3716020"/>
                        <a:ext cx="1979612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271317" y="1411129"/>
            <a:ext cx="223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 files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48960" y="1411129"/>
            <a:ext cx="223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DOM Parsers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1543" y="1416229"/>
            <a:ext cx="223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SAX Parsers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SAX 2.0.2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SAX is the </a:t>
            </a:r>
            <a:r>
              <a:rPr lang="en-US" i="1" dirty="0"/>
              <a:t>Simple API for </a:t>
            </a:r>
            <a:r>
              <a:rPr lang="en-US" i="1" dirty="0" smtClean="0"/>
              <a:t>XML</a:t>
            </a:r>
          </a:p>
          <a:p>
            <a:r>
              <a:rPr lang="en-US" dirty="0"/>
              <a:t>SAX was the first widely adopted API for XML in </a:t>
            </a:r>
            <a:r>
              <a:rPr lang="en-US" b="1" dirty="0"/>
              <a:t>Java</a:t>
            </a:r>
            <a:r>
              <a:rPr lang="en-US" dirty="0"/>
              <a:t>, and is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>
                <a:solidFill>
                  <a:srgbClr val="FF0000"/>
                </a:solidFill>
              </a:rPr>
              <a:t>de facto</a:t>
            </a:r>
            <a:r>
              <a:rPr lang="en-US" dirty="0"/>
              <a:t>” </a:t>
            </a:r>
            <a:r>
              <a:rPr lang="en-US" dirty="0" smtClean="0"/>
              <a:t>standard</a:t>
            </a:r>
          </a:p>
          <a:p>
            <a:r>
              <a:rPr lang="en-US" dirty="0" smtClean="0"/>
              <a:t>Can </a:t>
            </a:r>
            <a:r>
              <a:rPr lang="en-US" dirty="0"/>
              <a:t>be downloaded from: </a:t>
            </a:r>
            <a:r>
              <a:rPr lang="en-US" dirty="0">
                <a:hlinkClick r:id="rId3"/>
              </a:rPr>
              <a:t>http://sourceforge.net/projects/sax/files/sax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You can write very fast SAX </a:t>
            </a:r>
            <a:r>
              <a:rPr lang="en-US" dirty="0" smtClean="0"/>
              <a:t>parsers with SAX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No memory </a:t>
            </a:r>
            <a:r>
              <a:rPr lang="en-US" dirty="0"/>
              <a:t>to allocate, data structures to </a:t>
            </a:r>
            <a:r>
              <a:rPr lang="en-US" dirty="0" smtClean="0"/>
              <a:t>link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u="sng" dirty="0"/>
              <a:t>Fire and forget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It is useful for large documents</a:t>
            </a:r>
          </a:p>
          <a:p>
            <a:pPr lvl="2"/>
            <a:r>
              <a:rPr lang="en-US" dirty="0" smtClean="0"/>
              <a:t>Loading </a:t>
            </a:r>
            <a:r>
              <a:rPr lang="en-US" dirty="0"/>
              <a:t>the whole document into memory is </a:t>
            </a:r>
            <a:r>
              <a:rPr lang="en-US" dirty="0" smtClean="0"/>
              <a:t>prohibitive</a:t>
            </a:r>
          </a:p>
          <a:p>
            <a:pPr lvl="1"/>
            <a:r>
              <a:rPr lang="en-US" dirty="0"/>
              <a:t>It is easy to use</a:t>
            </a:r>
          </a:p>
        </p:txBody>
      </p:sp>
    </p:spTree>
    <p:extLst>
      <p:ext uri="{BB962C8B-B14F-4D97-AF65-F5344CB8AC3E}">
        <p14:creationId xmlns:p14="http://schemas.microsoft.com/office/powerpoint/2010/main" val="3108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SAX 2.0.2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dirty="0" smtClean="0"/>
              <a:t>:</a:t>
            </a:r>
          </a:p>
          <a:p>
            <a:pPr marL="800100" lvl="2" indent="0">
              <a:buNone/>
            </a:pPr>
            <a:r>
              <a:rPr lang="es-ES" sz="2300" dirty="0">
                <a:solidFill>
                  <a:srgbClr val="FF0000"/>
                </a:solidFill>
              </a:rPr>
              <a:t>&lt;?</a:t>
            </a:r>
            <a:r>
              <a:rPr lang="es-ES" sz="2300" dirty="0" err="1">
                <a:solidFill>
                  <a:srgbClr val="FF0000"/>
                </a:solidFill>
              </a:rPr>
              <a:t>xml</a:t>
            </a:r>
            <a:r>
              <a:rPr lang="es-ES" sz="2300" dirty="0">
                <a:solidFill>
                  <a:srgbClr val="FF0000"/>
                </a:solidFill>
              </a:rPr>
              <a:t> </a:t>
            </a:r>
            <a:r>
              <a:rPr lang="es-ES" sz="2300" dirty="0" err="1">
                <a:solidFill>
                  <a:srgbClr val="FF0000"/>
                </a:solidFill>
              </a:rPr>
              <a:t>version</a:t>
            </a:r>
            <a:r>
              <a:rPr lang="es-ES" sz="2300" dirty="0">
                <a:solidFill>
                  <a:srgbClr val="FF0000"/>
                </a:solidFill>
              </a:rPr>
              <a:t>="1.0"?&gt; </a:t>
            </a:r>
            <a:endParaRPr lang="es-ES" sz="2300" dirty="0" smtClean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s-ES" sz="2300" dirty="0" smtClean="0">
                <a:solidFill>
                  <a:srgbClr val="FF0000"/>
                </a:solidFill>
              </a:rPr>
              <a:t>&lt;</a:t>
            </a:r>
            <a:r>
              <a:rPr lang="es-ES" sz="2300" dirty="0" err="1">
                <a:solidFill>
                  <a:srgbClr val="FF0000"/>
                </a:solidFill>
              </a:rPr>
              <a:t>doc</a:t>
            </a:r>
            <a:r>
              <a:rPr lang="es-ES" sz="2300" dirty="0">
                <a:solidFill>
                  <a:srgbClr val="FF0000"/>
                </a:solidFill>
              </a:rPr>
              <a:t>&gt; </a:t>
            </a:r>
            <a:endParaRPr lang="es-ES" sz="2300" dirty="0" smtClean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s-ES" sz="2300" dirty="0">
                <a:solidFill>
                  <a:srgbClr val="FF0000"/>
                </a:solidFill>
              </a:rPr>
              <a:t>	</a:t>
            </a:r>
            <a:r>
              <a:rPr lang="es-ES" sz="2300" dirty="0" smtClean="0">
                <a:solidFill>
                  <a:srgbClr val="FF0000"/>
                </a:solidFill>
              </a:rPr>
              <a:t>	&lt;</a:t>
            </a:r>
            <a:r>
              <a:rPr lang="es-ES" sz="2300" dirty="0">
                <a:solidFill>
                  <a:srgbClr val="FF0000"/>
                </a:solidFill>
              </a:rPr>
              <a:t>para&gt;</a:t>
            </a:r>
            <a:r>
              <a:rPr lang="es-ES" sz="2300" dirty="0" err="1">
                <a:solidFill>
                  <a:srgbClr val="FF0000"/>
                </a:solidFill>
              </a:rPr>
              <a:t>Hello</a:t>
            </a:r>
            <a:r>
              <a:rPr lang="es-ES" sz="2300" dirty="0">
                <a:solidFill>
                  <a:srgbClr val="FF0000"/>
                </a:solidFill>
              </a:rPr>
              <a:t>, </a:t>
            </a:r>
            <a:r>
              <a:rPr lang="es-ES" sz="2300" dirty="0" err="1">
                <a:solidFill>
                  <a:srgbClr val="FF0000"/>
                </a:solidFill>
              </a:rPr>
              <a:t>world</a:t>
            </a:r>
            <a:r>
              <a:rPr lang="es-ES" sz="2300" dirty="0">
                <a:solidFill>
                  <a:srgbClr val="FF0000"/>
                </a:solidFill>
              </a:rPr>
              <a:t>!&lt;/para&gt; </a:t>
            </a:r>
            <a:endParaRPr lang="es-ES" sz="2300" dirty="0" smtClean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s-ES" sz="2300" dirty="0" smtClean="0">
                <a:solidFill>
                  <a:srgbClr val="FF0000"/>
                </a:solidFill>
              </a:rPr>
              <a:t>&lt;/</a:t>
            </a:r>
            <a:r>
              <a:rPr lang="es-ES" sz="2300" dirty="0" err="1" smtClean="0">
                <a:solidFill>
                  <a:srgbClr val="FF0000"/>
                </a:solidFill>
              </a:rPr>
              <a:t>doc</a:t>
            </a:r>
            <a:r>
              <a:rPr lang="es-ES" sz="2300" dirty="0" smtClean="0">
                <a:solidFill>
                  <a:srgbClr val="FF0000"/>
                </a:solidFill>
              </a:rPr>
              <a:t>&gt;</a:t>
            </a:r>
          </a:p>
          <a:p>
            <a:pPr marL="857250" lvl="1" indent="-457200"/>
            <a:r>
              <a:rPr lang="en-US" sz="3100" dirty="0"/>
              <a:t>An event-based interface will break the structure of this document down into a series of linear </a:t>
            </a:r>
            <a:r>
              <a:rPr lang="en-US" sz="3100" dirty="0">
                <a:solidFill>
                  <a:srgbClr val="0070C0"/>
                </a:solidFill>
              </a:rPr>
              <a:t>events</a:t>
            </a:r>
            <a:r>
              <a:rPr lang="en-US" sz="3100" dirty="0"/>
              <a:t>, such as these</a:t>
            </a:r>
            <a:r>
              <a:rPr lang="en-US" sz="3100" dirty="0" smtClean="0"/>
              <a:t>:</a:t>
            </a:r>
          </a:p>
          <a:p>
            <a:pPr marL="800100" lvl="2" indent="0">
              <a:buNone/>
            </a:pPr>
            <a:r>
              <a:rPr lang="en-US" sz="2300" dirty="0">
                <a:solidFill>
                  <a:srgbClr val="FF0000"/>
                </a:solidFill>
              </a:rPr>
              <a:t>start </a:t>
            </a:r>
            <a:r>
              <a:rPr lang="en-US" sz="2600" dirty="0">
                <a:solidFill>
                  <a:srgbClr val="FF0000"/>
                </a:solidFill>
              </a:rPr>
              <a:t>document 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start element: doc 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start element: para 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characters: Hello, world! 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end element: para 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end element: doc 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end </a:t>
            </a:r>
            <a:r>
              <a:rPr lang="en-US" sz="2300" dirty="0" smtClean="0">
                <a:solidFill>
                  <a:srgbClr val="FF0000"/>
                </a:solidFill>
              </a:rPr>
              <a:t>document</a:t>
            </a:r>
          </a:p>
          <a:p>
            <a:pPr lvl="2"/>
            <a:r>
              <a:rPr lang="en-US" sz="2300" dirty="0"/>
              <a:t>An application </a:t>
            </a:r>
            <a:r>
              <a:rPr lang="en-US" sz="2300" dirty="0">
                <a:solidFill>
                  <a:srgbClr val="0070C0"/>
                </a:solidFill>
              </a:rPr>
              <a:t>handles these events </a:t>
            </a:r>
            <a:r>
              <a:rPr lang="en-US" sz="2300" dirty="0"/>
              <a:t>just as it would handle events from a graphical user </a:t>
            </a:r>
            <a:r>
              <a:rPr lang="en-US" sz="2300" dirty="0" smtClean="0"/>
              <a:t>interface (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GUI</a:t>
            </a:r>
            <a:r>
              <a:rPr lang="en-US" sz="2300" dirty="0" smtClean="0"/>
              <a:t>)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is no need to cache the entire document in memory </a:t>
            </a:r>
            <a:endParaRPr lang="en-US" dirty="0" smtClean="0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37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SAX 2.0.2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5181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Event-Based Parsing</a:t>
            </a:r>
          </a:p>
          <a:p>
            <a:r>
              <a:rPr lang="en-US" dirty="0"/>
              <a:t>Document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smtClean="0">
                <a:solidFill>
                  <a:srgbClr val="FF0000"/>
                </a:solidFill>
              </a:rPr>
              <a:t>students&gt;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&lt;student   id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 smtClean="0">
                <a:solidFill>
                  <a:srgbClr val="FF0000"/>
                </a:solidFill>
              </a:rPr>
              <a:t>0001</a:t>
            </a:r>
            <a:r>
              <a:rPr lang="en-US" dirty="0" smtClean="0">
                <a:solidFill>
                  <a:srgbClr val="FF0000"/>
                </a:solidFill>
              </a:rPr>
              <a:t>“&gt;&lt;/student&gt;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students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/>
              <a:t>ContentHandler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startDocument</a:t>
            </a:r>
            <a:r>
              <a:rPr lang="en-US" dirty="0" smtClean="0">
                <a:solidFill>
                  <a:srgbClr val="FF0000"/>
                </a:solidFill>
              </a:rPr>
              <a:t>(); </a:t>
            </a:r>
            <a:r>
              <a:rPr lang="en-US" dirty="0" smtClean="0">
                <a:solidFill>
                  <a:srgbClr val="0070C0"/>
                </a:solidFill>
              </a:rPr>
              <a:t>(1</a:t>
            </a:r>
            <a:r>
              <a:rPr lang="en-US" baseline="30000" dirty="0" smtClean="0">
                <a:solidFill>
                  <a:srgbClr val="0070C0"/>
                </a:solidFill>
              </a:rPr>
              <a:t>st</a:t>
            </a:r>
            <a:r>
              <a:rPr lang="en-US" dirty="0" smtClean="0">
                <a:solidFill>
                  <a:srgbClr val="0070C0"/>
                </a:solidFill>
              </a:rPr>
              <a:t> event)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startElement</a:t>
            </a:r>
            <a:r>
              <a:rPr lang="en-US" dirty="0">
                <a:solidFill>
                  <a:srgbClr val="FF0000"/>
                </a:solidFill>
              </a:rPr>
              <a:t>("students", {});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characters("\n ");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startElement</a:t>
            </a:r>
            <a:r>
              <a:rPr lang="en-US" dirty="0">
                <a:solidFill>
                  <a:srgbClr val="FF0000"/>
                </a:solidFill>
              </a:rPr>
              <a:t>("student", {("id", "0001")};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endElement</a:t>
            </a:r>
            <a:r>
              <a:rPr lang="en-US" dirty="0">
                <a:solidFill>
                  <a:srgbClr val="FF0000"/>
                </a:solidFill>
              </a:rPr>
              <a:t>("student");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endElement</a:t>
            </a:r>
            <a:r>
              <a:rPr lang="en-US" dirty="0">
                <a:solidFill>
                  <a:srgbClr val="FF0000"/>
                </a:solidFill>
              </a:rPr>
              <a:t>("students");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endDocument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2800" y="1600201"/>
            <a:ext cx="3048000" cy="418740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SAX Allows you to read XML file and each time it encounters a tag it triggers an EVENT and you write code to HANDLE the event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Your java class will look like this: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710296" y="4015941"/>
            <a:ext cx="525310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public class </a:t>
            </a:r>
            <a:r>
              <a:rPr lang="en-US" sz="2000" dirty="0" err="1">
                <a:solidFill>
                  <a:srgbClr val="7030A0"/>
                </a:solidFill>
              </a:rPr>
              <a:t>SAXDemo</a:t>
            </a:r>
            <a:r>
              <a:rPr lang="en-US" sz="2000" dirty="0">
                <a:solidFill>
                  <a:srgbClr val="7030A0"/>
                </a:solidFill>
              </a:rPr>
              <a:t> extends </a:t>
            </a:r>
            <a:r>
              <a:rPr lang="en-US" sz="2000" dirty="0" err="1">
                <a:solidFill>
                  <a:srgbClr val="7030A0"/>
                </a:solidFill>
              </a:rPr>
              <a:t>DefaultHandler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91614" y="5935884"/>
            <a:ext cx="1804358" cy="491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SAXDemo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295736" y="4648705"/>
            <a:ext cx="1804358" cy="491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DefaultHandler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>
            <a:off x="9025578" y="5197642"/>
            <a:ext cx="336431" cy="36415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3"/>
            <a:endCxn id="6" idx="0"/>
          </p:cNvCxnSpPr>
          <p:nvPr/>
        </p:nvCxnSpPr>
        <p:spPr>
          <a:xfrm flipH="1">
            <a:off x="9193793" y="5561794"/>
            <a:ext cx="1" cy="374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756" y="3804597"/>
            <a:ext cx="2484408" cy="29700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 err="1"/>
              <a:t>startDocument</a:t>
            </a:r>
            <a:r>
              <a:rPr lang="en-US" sz="1100" dirty="0"/>
              <a:t>();</a:t>
            </a:r>
          </a:p>
          <a:p>
            <a:r>
              <a:rPr lang="en-US" sz="1100" dirty="0" err="1"/>
              <a:t>startElement</a:t>
            </a:r>
            <a:r>
              <a:rPr lang="en-US" sz="1100" dirty="0"/>
              <a:t>("</a:t>
            </a:r>
            <a:r>
              <a:rPr lang="en-US" sz="1100" dirty="0" err="1"/>
              <a:t>studentsRecords</a:t>
            </a:r>
            <a:r>
              <a:rPr lang="en-US" sz="1100" dirty="0"/>
              <a:t>", {});</a:t>
            </a:r>
          </a:p>
          <a:p>
            <a:r>
              <a:rPr lang="en-US" sz="1100" dirty="0"/>
              <a:t>characters("</a:t>
            </a:r>
          </a:p>
          <a:p>
            <a:r>
              <a:rPr lang="en-US" sz="1100" dirty="0"/>
              <a:t>	");</a:t>
            </a:r>
          </a:p>
          <a:p>
            <a:r>
              <a:rPr lang="en-US" sz="1100" dirty="0" err="1"/>
              <a:t>startElement</a:t>
            </a:r>
            <a:r>
              <a:rPr lang="en-US" sz="1100" dirty="0"/>
              <a:t>("students", {});</a:t>
            </a:r>
          </a:p>
          <a:p>
            <a:r>
              <a:rPr lang="en-US" sz="1100" dirty="0"/>
              <a:t>characters("</a:t>
            </a:r>
          </a:p>
          <a:p>
            <a:r>
              <a:rPr lang="en-US" sz="1100" dirty="0"/>
              <a:t>		");</a:t>
            </a:r>
          </a:p>
          <a:p>
            <a:r>
              <a:rPr lang="en-US" sz="1100" dirty="0" err="1"/>
              <a:t>startElement</a:t>
            </a:r>
            <a:r>
              <a:rPr lang="en-US" sz="1100" dirty="0"/>
              <a:t>("student", {});</a:t>
            </a:r>
          </a:p>
          <a:p>
            <a:r>
              <a:rPr lang="en-US" sz="1100" dirty="0"/>
              <a:t>characters(" id="0001" ");</a:t>
            </a:r>
          </a:p>
          <a:p>
            <a:r>
              <a:rPr lang="en-US" sz="1100" dirty="0" err="1"/>
              <a:t>endElement</a:t>
            </a:r>
            <a:r>
              <a:rPr lang="en-US" sz="1100" dirty="0"/>
              <a:t>("student");</a:t>
            </a:r>
          </a:p>
          <a:p>
            <a:r>
              <a:rPr lang="en-US" sz="1100" dirty="0"/>
              <a:t>characters("</a:t>
            </a:r>
          </a:p>
          <a:p>
            <a:r>
              <a:rPr lang="en-US" sz="1100" dirty="0"/>
              <a:t>	");</a:t>
            </a:r>
          </a:p>
          <a:p>
            <a:r>
              <a:rPr lang="en-US" sz="1100" dirty="0" err="1"/>
              <a:t>endElement</a:t>
            </a:r>
            <a:r>
              <a:rPr lang="en-US" sz="1100" dirty="0"/>
              <a:t>("students");</a:t>
            </a:r>
          </a:p>
          <a:p>
            <a:r>
              <a:rPr lang="en-US" sz="1100" dirty="0"/>
              <a:t>characters("</a:t>
            </a:r>
          </a:p>
          <a:p>
            <a:r>
              <a:rPr lang="en-US" sz="1100" dirty="0"/>
              <a:t>");</a:t>
            </a:r>
          </a:p>
          <a:p>
            <a:r>
              <a:rPr lang="en-US" sz="1100" dirty="0" err="1"/>
              <a:t>endElement</a:t>
            </a:r>
            <a:r>
              <a:rPr lang="en-US" sz="1100" dirty="0"/>
              <a:t>("</a:t>
            </a:r>
            <a:r>
              <a:rPr lang="en-US" sz="1100" dirty="0" err="1"/>
              <a:t>studentsRecords</a:t>
            </a:r>
            <a:r>
              <a:rPr lang="en-US" sz="1100" dirty="0"/>
              <a:t>");</a:t>
            </a:r>
          </a:p>
          <a:p>
            <a:r>
              <a:rPr lang="en-US" sz="1100" dirty="0" err="1"/>
              <a:t>endDocument</a:t>
            </a:r>
            <a:r>
              <a:rPr lang="en-US" sz="1100" dirty="0"/>
              <a:t>();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665" y="3390184"/>
            <a:ext cx="143433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Exact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SAX Code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294585"/>
              </p:ext>
            </p:extLst>
          </p:nvPr>
        </p:nvGraphicFramePr>
        <p:xfrm>
          <a:off x="6863751" y="146020"/>
          <a:ext cx="341769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Packager Shell Object" showAsIcon="1" r:id="rId3" imgW="914400" imgH="792360" progId="Package">
                  <p:embed/>
                </p:oleObj>
              </mc:Choice>
              <mc:Fallback>
                <p:oleObj name="Packager Shell Object" showAsIcon="1" r:id="rId3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63751" y="146020"/>
                        <a:ext cx="341769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141562" y="1690689"/>
            <a:ext cx="80694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>
                <a:solidFill>
                  <a:srgbClr val="FF0000"/>
                </a:solidFill>
              </a:rPr>
              <a:t>ContentHandler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an INTERFACE and </a:t>
            </a:r>
            <a:r>
              <a:rPr lang="en-US" dirty="0" err="1" smtClean="0">
                <a:solidFill>
                  <a:srgbClr val="FF0000"/>
                </a:solidFill>
              </a:rPr>
              <a:t>DefaultHandler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is available as a convenience base class for SAX2 applications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7030A0"/>
                </a:solidFill>
              </a:rPr>
              <a:t>it provides default implementations for all of the callbacks in the four core SAX2 handler classes: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EntityResolver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DTDHandler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ContentHandler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ErrorHandler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hlinkClick r:id="rId5"/>
              </a:rPr>
              <a:t>API:</a:t>
            </a:r>
          </a:p>
          <a:p>
            <a:pPr lvl="1"/>
            <a:r>
              <a:rPr lang="en-US" dirty="0">
                <a:solidFill>
                  <a:srgbClr val="FF0000"/>
                </a:solidFill>
                <a:hlinkClick r:id="rId5"/>
              </a:rPr>
              <a:t>http://www.saxproject.org/apidoc/org/xml/sax/</a:t>
            </a:r>
            <a:r>
              <a:rPr lang="en-US" b="1" dirty="0">
                <a:solidFill>
                  <a:srgbClr val="FF0000"/>
                </a:solidFill>
                <a:hlinkClick r:id="rId5"/>
              </a:rPr>
              <a:t>ContentHandler.html</a:t>
            </a:r>
            <a:endParaRPr lang="en-US" b="1" dirty="0" smtClean="0">
              <a:solidFill>
                <a:srgbClr val="FF0000"/>
              </a:solidFill>
              <a:hlinkClick r:id="rId5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hlinkClick r:id="rId5"/>
              </a:rPr>
              <a:t>http</a:t>
            </a:r>
            <a:r>
              <a:rPr lang="en-US" dirty="0">
                <a:solidFill>
                  <a:srgbClr val="FF0000"/>
                </a:solidFill>
                <a:hlinkClick r:id="rId5"/>
              </a:rPr>
              <a:t>://www.saxproject.org/apidoc/org/xml/sax/helpers/</a:t>
            </a:r>
            <a:r>
              <a:rPr lang="en-US" b="1" dirty="0">
                <a:solidFill>
                  <a:srgbClr val="FF0000"/>
                </a:solidFill>
                <a:hlinkClick r:id="rId5"/>
              </a:rPr>
              <a:t>DefaultHandler.html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211046" y="4394843"/>
            <a:ext cx="1804358" cy="491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SAXDemo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215168" y="3107664"/>
            <a:ext cx="1804358" cy="491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DefaultHandler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9945010" y="3636723"/>
            <a:ext cx="336431" cy="36415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" idx="3"/>
          </p:cNvCxnSpPr>
          <p:nvPr/>
        </p:nvCxnSpPr>
        <p:spPr>
          <a:xfrm flipH="1">
            <a:off x="10113225" y="4000875"/>
            <a:ext cx="1" cy="374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211046" y="1745534"/>
            <a:ext cx="1804358" cy="491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ContentHandler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9945010" y="2274131"/>
            <a:ext cx="336431" cy="36415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12" idx="3"/>
          </p:cNvCxnSpPr>
          <p:nvPr/>
        </p:nvCxnSpPr>
        <p:spPr>
          <a:xfrm>
            <a:off x="10113226" y="2638283"/>
            <a:ext cx="4121" cy="40974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381523"/>
              </p:ext>
            </p:extLst>
          </p:nvPr>
        </p:nvGraphicFramePr>
        <p:xfrm>
          <a:off x="5784251" y="310279"/>
          <a:ext cx="1079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Packager Shell Object" showAsIcon="1" r:id="rId6" imgW="1078920" imgH="863640" progId="Package">
                  <p:embed/>
                </p:oleObj>
              </mc:Choice>
              <mc:Fallback>
                <p:oleObj name="Packager Shell Object" showAsIcon="1" r:id="rId6" imgW="107892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84251" y="310279"/>
                        <a:ext cx="10795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53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PASRSING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959"/>
            <a:ext cx="10515600" cy="1325563"/>
          </a:xfrm>
        </p:spPr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842"/>
            <a:ext cx="10515600" cy="48571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XML, parsing </a:t>
            </a:r>
            <a:r>
              <a:rPr lang="en-US" dirty="0" smtClean="0"/>
              <a:t>means: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reading</a:t>
            </a:r>
            <a:r>
              <a:rPr lang="en-US" dirty="0" smtClean="0"/>
              <a:t> </a:t>
            </a:r>
            <a:r>
              <a:rPr lang="en-US" dirty="0"/>
              <a:t>an XML document,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identifying</a:t>
            </a:r>
            <a:r>
              <a:rPr lang="en-US" dirty="0" smtClean="0"/>
              <a:t> </a:t>
            </a:r>
            <a:r>
              <a:rPr lang="en-US" dirty="0"/>
              <a:t>the various components, and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making </a:t>
            </a:r>
            <a:r>
              <a:rPr lang="en-US" dirty="0">
                <a:solidFill>
                  <a:srgbClr val="FF0000"/>
                </a:solidFill>
              </a:rPr>
              <a:t>it </a:t>
            </a:r>
            <a:r>
              <a:rPr lang="en-US" dirty="0" smtClean="0">
                <a:solidFill>
                  <a:srgbClr val="FF0000"/>
                </a:solidFill>
              </a:rPr>
              <a:t>available </a:t>
            </a:r>
            <a:r>
              <a:rPr lang="en-US" dirty="0">
                <a:solidFill>
                  <a:srgbClr val="FF0000"/>
                </a:solidFill>
              </a:rPr>
              <a:t>to an </a:t>
            </a:r>
            <a:r>
              <a:rPr lang="en-US" dirty="0" smtClean="0">
                <a:solidFill>
                  <a:srgbClr val="FF0000"/>
                </a:solidFill>
              </a:rPr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order to parse a </a:t>
            </a:r>
            <a:r>
              <a:rPr lang="en-US" dirty="0" smtClean="0"/>
              <a:t>document , </a:t>
            </a:r>
            <a:r>
              <a:rPr lang="en-US" dirty="0"/>
              <a:t>you need to be able to </a:t>
            </a:r>
            <a:r>
              <a:rPr lang="en-US" dirty="0" smtClean="0"/>
              <a:t>specify </a:t>
            </a:r>
            <a:r>
              <a:rPr lang="en-US" dirty="0"/>
              <a:t>exactly what it </a:t>
            </a:r>
            <a:r>
              <a:rPr lang="en-US" dirty="0" smtClean="0"/>
              <a:t>contains</a:t>
            </a:r>
          </a:p>
          <a:p>
            <a:r>
              <a:rPr lang="en-US" dirty="0"/>
              <a:t>XML specification does this for XML using a grammar in </a:t>
            </a:r>
            <a:r>
              <a:rPr lang="en-US" dirty="0" smtClean="0"/>
              <a:t>Backus-Naur </a:t>
            </a:r>
            <a:r>
              <a:rPr lang="en-US" dirty="0"/>
              <a:t>Form (BNF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“BNF </a:t>
            </a:r>
            <a:r>
              <a:rPr lang="en-US" dirty="0"/>
              <a:t>(Backus Normal Form or Backus–</a:t>
            </a:r>
            <a:r>
              <a:rPr lang="en-US" dirty="0" err="1"/>
              <a:t>Naur</a:t>
            </a:r>
            <a:r>
              <a:rPr lang="en-US" dirty="0"/>
              <a:t> Form) is </a:t>
            </a:r>
            <a:r>
              <a:rPr lang="en-US" dirty="0" smtClean="0"/>
              <a:t>a notation technique </a:t>
            </a:r>
            <a:r>
              <a:rPr lang="en-US" dirty="0"/>
              <a:t>for </a:t>
            </a:r>
            <a:r>
              <a:rPr lang="en-US" b="1" dirty="0"/>
              <a:t>context-free grammars</a:t>
            </a:r>
            <a:r>
              <a:rPr lang="en-US" dirty="0"/>
              <a:t>, often used to describe the syntax of languages used in computing, such as computer programming languages, </a:t>
            </a:r>
            <a:r>
              <a:rPr lang="en-US" b="1" dirty="0"/>
              <a:t>document formats</a:t>
            </a:r>
            <a:r>
              <a:rPr lang="en-US" dirty="0"/>
              <a:t>, instruction sets and communication protocols” </a:t>
            </a:r>
          </a:p>
        </p:txBody>
      </p:sp>
    </p:spTree>
    <p:extLst>
      <p:ext uri="{BB962C8B-B14F-4D97-AF65-F5344CB8AC3E}">
        <p14:creationId xmlns:p14="http://schemas.microsoft.com/office/powerpoint/2010/main" val="36027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grammar describes a </a:t>
            </a:r>
            <a:r>
              <a:rPr lang="en-US" dirty="0" smtClean="0"/>
              <a:t>language through </a:t>
            </a:r>
            <a:r>
              <a:rPr lang="en-US" dirty="0">
                <a:solidFill>
                  <a:srgbClr val="FF0000"/>
                </a:solidFill>
              </a:rPr>
              <a:t>a series of </a:t>
            </a:r>
            <a:r>
              <a:rPr lang="en-US" dirty="0" smtClean="0">
                <a:solidFill>
                  <a:srgbClr val="FF0000"/>
                </a:solidFill>
              </a:rPr>
              <a:t>rules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rule</a:t>
            </a:r>
            <a:r>
              <a:rPr lang="en-US" dirty="0"/>
              <a:t> describes how to produce a something 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e.g., </a:t>
            </a:r>
            <a:r>
              <a:rPr lang="en-US" dirty="0">
                <a:solidFill>
                  <a:srgbClr val="FF0000"/>
                </a:solidFill>
              </a:rPr>
              <a:t>a start tag</a:t>
            </a:r>
            <a:r>
              <a:rPr lang="en-US" dirty="0"/>
              <a:t>) by </a:t>
            </a:r>
            <a:r>
              <a:rPr lang="en-US" dirty="0" smtClean="0"/>
              <a:t>assembling </a:t>
            </a:r>
            <a:r>
              <a:rPr lang="en-US" dirty="0"/>
              <a:t>characters and other </a:t>
            </a:r>
            <a:r>
              <a:rPr lang="en-US" dirty="0" smtClean="0"/>
              <a:t>non-terminal symbols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Made </a:t>
            </a:r>
            <a:r>
              <a:rPr lang="en-US" dirty="0"/>
              <a:t>up of</a:t>
            </a:r>
          </a:p>
          <a:p>
            <a:pPr lvl="1"/>
            <a:r>
              <a:rPr lang="en-US" b="1" dirty="0" smtClean="0"/>
              <a:t>non-terminal</a:t>
            </a:r>
            <a:r>
              <a:rPr lang="en-US" dirty="0" smtClean="0"/>
              <a:t> </a:t>
            </a:r>
            <a:r>
              <a:rPr lang="en-US" dirty="0"/>
              <a:t>symbols</a:t>
            </a:r>
          </a:p>
          <a:p>
            <a:pPr lvl="1"/>
            <a:r>
              <a:rPr lang="en-US" b="1" dirty="0" smtClean="0"/>
              <a:t>terminal </a:t>
            </a:r>
            <a:r>
              <a:rPr lang="en-US" b="1" dirty="0"/>
              <a:t>symbols </a:t>
            </a:r>
            <a:r>
              <a:rPr lang="en-US" dirty="0"/>
              <a:t>(data that is taken literally)</a:t>
            </a:r>
          </a:p>
        </p:txBody>
      </p:sp>
    </p:spTree>
    <p:extLst>
      <p:ext uri="{BB962C8B-B14F-4D97-AF65-F5344CB8AC3E}">
        <p14:creationId xmlns:p14="http://schemas.microsoft.com/office/powerpoint/2010/main" val="236583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1185</Words>
  <Application>Microsoft Office PowerPoint</Application>
  <PresentationFormat>Widescreen</PresentationFormat>
  <Paragraphs>356</Paragraphs>
  <Slides>27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Package</vt:lpstr>
      <vt:lpstr>Packager Shell Object</vt:lpstr>
      <vt:lpstr>Parsers </vt:lpstr>
      <vt:lpstr>SAX 2.0.2</vt:lpstr>
      <vt:lpstr>SAX 2.0.2</vt:lpstr>
      <vt:lpstr>SAX 2.0.2</vt:lpstr>
      <vt:lpstr>SAX 2.0.2</vt:lpstr>
      <vt:lpstr>SAX Code</vt:lpstr>
      <vt:lpstr>PASRSING</vt:lpstr>
      <vt:lpstr>Parsing</vt:lpstr>
      <vt:lpstr>Parser</vt:lpstr>
      <vt:lpstr>Arithmetic Parser</vt:lpstr>
      <vt:lpstr>XML Parser</vt:lpstr>
      <vt:lpstr>XML Parser</vt:lpstr>
      <vt:lpstr>PARSERS</vt:lpstr>
      <vt:lpstr>DOM - Document Object Model</vt:lpstr>
      <vt:lpstr>XML DOM</vt:lpstr>
      <vt:lpstr>XML Node</vt:lpstr>
      <vt:lpstr>XML DOM Tree Example: books.xml</vt:lpstr>
      <vt:lpstr>XML DOM Tree Example: books.xml</vt:lpstr>
      <vt:lpstr>XML DOM Parser</vt:lpstr>
      <vt:lpstr>XML DOM Parser</vt:lpstr>
      <vt:lpstr>Load an XML Document</vt:lpstr>
      <vt:lpstr>DOM XML parser</vt:lpstr>
      <vt:lpstr>JavaScript examples of DOM</vt:lpstr>
      <vt:lpstr>JavaScript examples of DOM</vt:lpstr>
      <vt:lpstr>JavaScript examples of DOM</vt:lpstr>
      <vt:lpstr>JavaScript examples of DOM</vt:lpstr>
      <vt:lpstr>Example in Java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Parsers</dc:title>
  <dc:creator>Administrator</dc:creator>
  <cp:lastModifiedBy>CS Dept</cp:lastModifiedBy>
  <cp:revision>26</cp:revision>
  <dcterms:created xsi:type="dcterms:W3CDTF">2015-01-27T19:22:41Z</dcterms:created>
  <dcterms:modified xsi:type="dcterms:W3CDTF">2017-09-26T20:00:41Z</dcterms:modified>
</cp:coreProperties>
</file>