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5"/>
  </p:notesMasterIdLst>
  <p:sldIdLst>
    <p:sldId id="256" r:id="rId2"/>
    <p:sldId id="257" r:id="rId3"/>
    <p:sldId id="261" r:id="rId4"/>
    <p:sldId id="262" r:id="rId5"/>
    <p:sldId id="345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1" r:id="rId34"/>
    <p:sldId id="292" r:id="rId35"/>
    <p:sldId id="293" r:id="rId36"/>
    <p:sldId id="290" r:id="rId37"/>
    <p:sldId id="295" r:id="rId38"/>
    <p:sldId id="296" r:id="rId39"/>
    <p:sldId id="297" r:id="rId40"/>
    <p:sldId id="298" r:id="rId41"/>
    <p:sldId id="299" r:id="rId42"/>
    <p:sldId id="300" r:id="rId43"/>
    <p:sldId id="30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7" autoAdjust="0"/>
  </p:normalViewPr>
  <p:slideViewPr>
    <p:cSldViewPr>
      <p:cViewPr varScale="1">
        <p:scale>
          <a:sx n="34" d="100"/>
          <a:sy n="34" d="100"/>
        </p:scale>
        <p:origin x="15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B6A93D-107C-46A8-92C5-85252E51F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903A0-1A44-4CCD-ACB1-1087CAB1B4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13E8DE-45C2-4E32-8EC8-39F78954D8FB}" type="datetimeFigureOut">
              <a:rPr lang="en-US"/>
              <a:pPr>
                <a:defRPr/>
              </a:pPr>
              <a:t>2/8/2018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87BA7B-89B9-4B0D-BD63-B3D45C3146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D6F986-9ECB-45A2-BF14-40CFC26A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86192-1D60-4685-B143-4E96FAA323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6C20-BD8B-451F-834F-700D9182B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C28AD2-6ED2-4F01-B9AE-32B615BDC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DE3D4B4-CC12-4299-9A4A-6B3A40C4F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4024059-0F1D-4082-88CF-1049272513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spcBef>
                <a:spcPct val="0"/>
              </a:spcBef>
            </a:pPr>
            <a:r>
              <a:rPr lang="en-US" altLang="en-US"/>
              <a:t>Once database requirements are collected and visualized as an ER diagram, the next step in creating a relational database is to map (convert) the ER diagram into a relational schema.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2A5C7D8-E507-4D46-9D2C-EB232B85C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B7358B-BE03-44A7-9092-24849C97C2F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AEE3018-1C7F-4687-B72B-C9A4C88EE4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5832182-AF7A-4EF4-8F56-B07CC66700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810C9E7-17EF-42F4-B009-7AADF370F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DC889C-5CE6-4A9C-8F35-82CE3DCA6655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AF4DBE1-124D-43D1-A3EE-FC6D7636FA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914F251-1DAC-46DA-A6C3-74AA3A33D4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090740F-E905-4B1F-BE21-7270D5763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F4775D-5B64-437B-B696-6B690518368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F72E83F-F314-4DC0-BC1A-85D636177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69F158B-4274-4AFD-B057-8D70231FE7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59-60.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9117C39-DB31-498E-B36D-4A9BA0DCA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CE3AA9-74BE-475B-A243-AE88278CB22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94813C1A-F847-4379-AEEF-980CA43B95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7DD3B20-84C9-4A05-AA99-B785BABB65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1F40CDB-01C2-4AEA-8706-46493025B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B1EF73-5985-4748-9EF7-58248550F847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E18E3DB-234E-49AF-8BF2-5B11CCC237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B4F52A6-6681-4765-90D6-6E2D255365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60-61.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8A8921C7-7B25-4965-B71F-9479730A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D69702-CDD4-4A7B-9DAD-DC0E83FF6A3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55028BC-F26A-4C18-8D49-C7EA93F19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D6D650CB-1E1A-49AC-BBEF-35BD72F7E8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60-61.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7A9EBAF-1250-4A03-8D69-1B17F1F4B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6E8203-AED8-4A2F-8D3D-5120AAD00D76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7DF06D2-CAEA-44BB-BAB3-2520A9A936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A8C7793-72E7-44AD-BBDB-3CEBB6C1A1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8DA3E58-0AC6-4633-A1FC-38998C919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46F074-0145-450D-9150-0FABDED77B8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1D686EB-412C-444E-B742-F409E3FDAE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6E14F4C-E55C-4A5D-B170-558567F5CF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58E9E6C-EBCD-40F6-8826-FF4F46DD0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D34942-3B1C-4FE7-96C4-71369EE51835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72666A8-4F6C-4F70-8F45-74B8A221B1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E541E0A-D77F-419B-93EF-EEDE3103FA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61.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AF9370B-8E6C-41E3-BEE4-29043744C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A46B32-7AAE-409C-83C7-0A5B4E01B02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5D64CDD-8FFD-489A-9B0F-CED7C70D37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6E7CC2-0E93-4A07-8E2A-75A038D83B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3A38974-7FE9-4DA8-AEB0-D40F138F6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5D8D5A-4CC3-4512-B910-293682549D3A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2A95152-7331-476F-9B04-83EC7FF8F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AA4EB859-32A2-4913-BCE2-740770288B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D19217D-1327-43A6-BC99-1DB8E5572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643C51-B2E8-4BAD-9A96-4EC3CABA230D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60EC86CA-1368-4EA9-8F21-0BCC3B70F9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8B6E0D8-5C42-4ABE-B392-B779D9435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62.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97AED6EC-84F2-4C54-A686-550386FB5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6DE657-681D-44AE-9BC7-9EECE77AC34E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651330E-BFFF-4CBB-BD27-034E314811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2EF9F33-86A2-43DA-9181-07C98ABF32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2FB8D180-C09D-4BA4-9EBD-C15E9A200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CBC538-F156-4D7B-8CCB-9583DBF432E6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617886E-1F41-4F62-A2FB-A348629DAF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739CE92-BB06-4CD4-9077-8E0D0899EB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62.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E51EB08F-EFE5-43BC-ABD9-2E3359FAD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049E6-501F-4411-B5EB-085CB9513056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90BB52B9-44A4-4FE5-A0B1-DD5CE9F49A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727B11E-8152-4086-A02A-E16548DF70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62.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27F4CB0-7C21-406E-BB7C-9F5D16CF3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1DC891-2C82-49E2-BF61-14F33BF13471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C0523B75-8A59-423A-A791-8B216FBE9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BA5EF234-EB22-401F-B260-5216768ED4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610406DD-331E-4FF2-8D2F-D5A3AEC1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D5535B-DF55-44FD-BC22-2BA5A547280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7C9E7010-6900-4F75-A884-CBFB776A3E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7278ACA-A1C1-471C-AA52-56E0720A9F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1C63129-DCD4-4059-AA02-3591ED47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6D199-48F4-48F0-BC8C-3BD19B4CE36F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2B9F43D8-BB4E-48AC-B3B7-4F0D25794A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0535502-7331-42E3-9B7B-8D75DAD6B2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64.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BED9DE1-A72F-4FA1-8A94-D3C7530A3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88AC00-8F96-4094-8945-E6925E63BD8F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D160C1DF-8F4C-49B1-847B-32A9C28030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FC9144EE-8111-4ADC-B669-9E5D378832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64.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CDD31D91-8469-4295-9743-7BB56684C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88CA1A-1B65-4C59-8A34-306A363EB94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AF439A67-1ECB-4DD0-941C-E075D06630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83EABCE5-600C-47AC-A0EC-41CDD6518A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65.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6CC6190-DFD2-4102-901F-53C6C523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F42C0-0BE1-4EA2-ABC7-56E8A5EF1C5A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51DCDD6-F755-41D3-931F-0FE0402D1D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B2CD61AC-1C94-40D3-9933-33DA1EAA2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65.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87F9B83A-F690-41B7-A7E6-83F7E6A2B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EC2A2-84EC-4500-B592-F48B9E33D740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667D628-99F3-4E9F-9A14-BE4D588A29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1A687BE2-FD65-46C5-9E6F-287F818621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7D74E4F-53CD-45BA-8F75-473FF5112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952942-E1D1-4B0F-AABB-11E5EA7C785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2AF7C682-2730-4E91-8116-55B4232972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75179157-61BF-488E-84D1-434384A051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66.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F5FF97B9-134A-432E-95E9-7DCB2E104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BB7E6B-4D72-4C5E-865E-D6894FFB23C5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F338757E-DD19-45CD-BDF3-58071CD98F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8355BE48-BDE8-40EF-A013-A79D88F5C6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84258BB-CC3C-4855-839B-AA8BF53D0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B44F22-D30B-405E-BF7F-6AE5ABA14ABB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07B113E2-3675-477A-A09B-E387EAF8F9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7360325F-F464-41E0-A442-F997890211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66.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6865CC52-AD60-43B2-AC53-7B2C93959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67C672-452D-4530-BA0F-3DED412C7CD0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25BA5502-C431-42C6-B0F6-FC10D82CD7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8C6F4A1F-6F87-4ADD-9A06-A2C57BF87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67.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E1DD598A-337E-4511-A846-52C345118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033B45-97DC-4EC5-9FD2-49F01E490941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423C8AF8-54AC-42FE-81CC-5D0D7DE04C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F062A45-A118-40DF-A967-0BFD786EE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67-68.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050A9360-E361-4613-B51D-BD5D2B438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7E3364-DCEE-468E-914A-8697CD88A071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F84865F2-00B0-44A1-9F92-46CA1D0E3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01DA288E-0B04-4EA8-B0C4-72C25BD3E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For example, whenever there is a choice between an optional and a mandatory foreign key, choosing the mandatory foreign key is recommended.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BBC1826-4028-410D-95E2-415340C48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0562D1-66D1-4954-A854-26C6B464A2B0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5E5154A6-B789-4935-97A2-1406BE1F2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50261FF9-144C-42EB-9DF0-D5AF3BAFF7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68.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8FC08B32-0EA2-4C2E-8A57-F0F4D210C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167D85-8FF7-48B0-A038-1D211C3E8F2A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30A75CFF-C1EB-4E3B-A699-98369FA71B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76D371AE-6C5A-4D1E-BE8C-FADCFA59D8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6407903E-1323-4D30-9F37-E8BCC74E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08F0F0-CF3E-470C-9E12-D67CABF38FB9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36926380-27E5-4904-A981-6E05C8FCF3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CA21303E-FAF3-441E-98AC-3A62DE382E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62.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A1CF9E98-A06A-4B3F-B978-D704E15B2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3635C4-6CD5-4273-9EA1-028F8F44D2E1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248BC10A-6202-4AD1-A73B-A4416C5A8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B8B33BC-B5D8-4787-8F2D-2858F06E43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9E68F9D7-80C5-498F-AF66-B4699BC7B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A4AEAF-5ED2-4896-81DF-D02A4AF89920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9429331-A651-4E0A-B9D8-625E6AF485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20462D68-7C08-413B-B0B3-04FED3F925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198BC5D-2591-4276-8222-442B3D389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B18325-C069-4222-8CB2-590B5698504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0F4A379C-084B-4FD0-A13D-CD80B2854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0733599E-1351-4C15-8E7C-4D10D1EDA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192E1153-EF47-428D-9FEE-25421ED07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8B0F797-8B65-4AA8-9CBC-6F4DE6AE9343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BA980675-8609-4029-B52E-79D615D22F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A323B982-9FCB-4FF3-A16B-EFC886ACA7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70.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A86E1318-A74A-416F-92E0-3C06EB3FD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7650D5-C949-46D8-A6A3-D29BE24FA38A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7EE6E620-D15C-4C02-9556-588E4D88E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196F19D0-A85F-4B02-9BB0-2DCAA1064D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74.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C593C12D-CD4B-4AE2-AE0B-D4F5F927D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D06858-C5A9-480E-B70C-DA2D1D04530E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D9F0D17-0F98-4F62-BF8A-028D2A783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9F9E980-4A1E-42AE-AE2B-42DE9616B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 58.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67071C9-8812-47B5-B0B2-86D21F04D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5EC86C-8B6B-4548-BB91-23F4FA3A5A7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59391BEC-7C94-49D0-95EA-25CB5B028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8B50FC17-96DB-4F1C-BD77-23A60073BC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This example is discussed on Pages 58-59.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0CC4463-45B4-434C-92B4-7EC1AA3D6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7DABE4-DEC3-44D9-A067-1F1C7DE27E7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92D1CB38-8909-4F04-AB95-DF5A3B2475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AC902C2-0285-48CF-9F40-3656326471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176E813-AAC4-4AD4-BE6A-C0E675A0C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5FCB98-55A0-49A5-BC80-E69916D0CC4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21395D0-C90D-4E5C-B6B8-79EB386E8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C039D159-08C3-43C5-803C-FD3F26C8F9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D6E7234-073C-46E3-8BF0-7CC313E67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69CF91-677C-4415-8259-BBC5235BEC7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184F846-18F8-478F-B85C-25D6A66452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28BDDB9-FF15-4F5F-BF8F-54FBBE967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r-Latn-C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1E28B0D-74EB-4AF9-92E0-29459F1D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03B52F-C561-4FA5-AE55-24D5B797620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3A3567F-F6D4-4C6D-A459-C6438F7FC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8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3DBE8408-DB99-4F78-B63F-FF6729FB3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EC03C553-EFDE-4D14-82E9-634FF1A5B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3 – Slide  </a:t>
            </a:r>
            <a:fld id="{F4486A77-810A-4564-98FF-A9A7ABF2190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8094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B04D9752-FCFB-4916-9020-0E557EE82E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70D0545-A877-4E41-AD74-217CF6952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3 – Slide  </a:t>
            </a:r>
            <a:fld id="{BC08C97A-4EAE-4098-8E28-6946449C5493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4832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8">
            <a:extLst>
              <a:ext uri="{FF2B5EF4-FFF2-40B4-BE49-F238E27FC236}">
                <a16:creationId xmlns:a16="http://schemas.microsoft.com/office/drawing/2014/main" id="{9B414456-C38A-45C1-9347-26C9DDB05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C199C447-C441-47AE-9B80-4EB680CF6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3 – Slide  </a:t>
            </a:r>
            <a:fld id="{7BC44CD1-92F4-45C4-BAA4-7D1EB15BCDB3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6552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1A2EB6BE-A929-472A-8D6E-A26B5AA6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9" name="Text Placeholder 7">
            <a:extLst>
              <a:ext uri="{FF2B5EF4-FFF2-40B4-BE49-F238E27FC236}">
                <a16:creationId xmlns:a16="http://schemas.microsoft.com/office/drawing/2014/main" id="{7A307E96-EC66-42C3-80CA-A17112A21C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920985D-74AA-4DFE-8A25-8BB43AD4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6635C4C-9C22-4ABB-936B-B0F30DC8E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7E75FB4C-5677-4C22-9D73-DBCCAAE5F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" name="Footer Placeholder 18">
            <a:extLst>
              <a:ext uri="{FF2B5EF4-FFF2-40B4-BE49-F238E27FC236}">
                <a16:creationId xmlns:a16="http://schemas.microsoft.com/office/drawing/2014/main" id="{C7A2E5C1-7662-4CDD-8F4C-66483E17D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3810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1">
                <a:latin typeface="Franklin Gothic Book" pitchFamily="34" charset="0"/>
              </a:defRPr>
            </a:lvl1pPr>
          </a:lstStyle>
          <a:p>
            <a:pPr>
              <a:defRPr/>
            </a:pPr>
            <a:r>
              <a:rPr lang="en-US"/>
              <a:t>Jukić, Vrbsky, Nestorov – Database Systems 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CEB77369-2982-4EE7-9A6C-1CD7268A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629400"/>
            <a:ext cx="12192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Chapter 3 – Slide  </a:t>
            </a:r>
            <a:fld id="{84890096-4B92-40B7-8CFA-D5C321D6EAAF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425809A-1643-4FE8-B9B3-409A0D812708}"/>
              </a:ext>
            </a:extLst>
          </p:cNvPr>
          <p:cNvSpPr txBox="1">
            <a:spLocks/>
          </p:cNvSpPr>
          <p:nvPr userDrawn="1"/>
        </p:nvSpPr>
        <p:spPr>
          <a:xfrm>
            <a:off x="3429000" y="6629400"/>
            <a:ext cx="3276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900" dirty="0"/>
              <a:t>Copyright (c) 2016 Nenad Jukic and Prospect Press</a:t>
            </a:r>
            <a:endParaRPr lang="en-US" sz="9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8" r:id="rId2"/>
    <p:sldLayoutId id="2147483709" r:id="rId3"/>
    <p:sldLayoutId id="214748371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kern="1200" cap="all" dirty="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panose="05020102010507070707" pitchFamily="18" charset="2"/>
        <a:buChar char=""/>
        <a:defRPr lang="en-US" sz="2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panose="05020102010507070707" pitchFamily="18" charset="2"/>
        <a:buChar char=""/>
        <a:defRPr lang="en-US" sz="20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panose="05020102010507070707" pitchFamily="18" charset="2"/>
        <a:buChar char=""/>
        <a:defRPr lang="en-US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 2" panose="05020102010507070707" pitchFamily="18" charset="2"/>
        <a:buChar char=""/>
        <a:defRPr lang="en-US" sz="16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"/>
        <a:defRPr lang="en-US" sz="1400" kern="1200" dirty="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36F3-39BD-4219-8ED1-2D3D7F3D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>
                <a:effectLst>
                  <a:reflection endPos="0" dir="5400000" sy="-90000" algn="bl" rotWithShape="0"/>
                </a:effectLst>
                <a:ea typeface="+mj-ea"/>
              </a:rPr>
            </a:br>
            <a:r>
              <a:rPr sz="3600">
                <a:effectLst>
                  <a:reflection endPos="0" dir="5400000" sy="-90000" algn="bl" rotWithShape="0"/>
                </a:effectLst>
                <a:ea typeface="+mj-ea"/>
              </a:rPr>
              <a:t>CHAPTER 3 - </a:t>
            </a:r>
            <a:r>
              <a:rPr sz="3600" cap="none">
                <a:effectLst>
                  <a:reflection endPos="0" dir="5400000" sy="-90000" algn="bl" rotWithShape="0"/>
                </a:effectLst>
                <a:ea typeface="+mj-ea"/>
              </a:rPr>
              <a:t>Relational Database Modeling</a:t>
            </a:r>
            <a:br>
              <a:rPr cap="none">
                <a:effectLst>
                  <a:reflection endPos="0" dir="5400000" sy="-90000" algn="bl" rotWithShape="0"/>
                </a:effectLst>
                <a:ea typeface="+mj-ea"/>
              </a:rPr>
            </a:br>
            <a:endParaRPr cap="none">
              <a:effectLst>
                <a:reflection endPos="0" dir="5400000" sy="-90000" algn="bl" rotWithShape="0"/>
              </a:effectLst>
              <a:ea typeface="+mj-ea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61B89E8C-615F-43AA-BDD6-E396E6816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altLang="en-US" b="1">
                <a:solidFill>
                  <a:srgbClr val="443329"/>
                </a:solidFill>
              </a:rPr>
              <a:t>Database Systems - </a:t>
            </a:r>
          </a:p>
          <a:p>
            <a:pPr eaLnBrk="1" hangingPunct="1"/>
            <a:r>
              <a:rPr altLang="en-US" b="1">
                <a:solidFill>
                  <a:srgbClr val="443329"/>
                </a:solidFill>
              </a:rPr>
              <a:t>Introduction to Databases and Data Warehouses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54A8F01-F49F-40ED-B129-86D5F31EFA3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PRIMARY KEY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B0D3C7CC-D668-4BD2-BB0B-39498F2B1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1508" name="Slide Number Placeholder 15">
            <a:extLst>
              <a:ext uri="{FF2B5EF4-FFF2-40B4-BE49-F238E27FC236}">
                <a16:creationId xmlns:a16="http://schemas.microsoft.com/office/drawing/2014/main" id="{566B2030-B044-4C73-8F7E-8B3699106B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7121A77C-7760-4D76-A8DB-708ADF86DB20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21509" name="Content Placeholder 2">
            <a:extLst>
              <a:ext uri="{FF2B5EF4-FFF2-40B4-BE49-F238E27FC236}">
                <a16:creationId xmlns:a16="http://schemas.microsoft.com/office/drawing/2014/main" id="{D851849F-CEDE-4071-9449-F393F686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Relation with the primary key underlined</a:t>
            </a: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058C9973-FBC4-408C-830D-442C4FD0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286000"/>
            <a:ext cx="5962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5BB1354-6CE0-48D5-A9FE-B5F5FB43FB7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ER DIAGRAMS INTO RELATIONAL SCHEMAS</a:t>
            </a:r>
            <a:br>
              <a:rPr cap="none"/>
            </a:br>
            <a:endParaRPr cap="none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E823009-665F-46D3-9AE0-FE7538BC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/>
              <a:t>Once an ER diagram is constructed, it is subsequently mapped into a relational schema (collection of relations)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1E9C3CED-2FF5-462D-BE7A-9CD89AF29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3557" name="Slide Number Placeholder 15">
            <a:extLst>
              <a:ext uri="{FF2B5EF4-FFF2-40B4-BE49-F238E27FC236}">
                <a16:creationId xmlns:a16="http://schemas.microsoft.com/office/drawing/2014/main" id="{E4B70F77-FB3E-4611-A105-22DF409D3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FF3C0CF9-D9C8-445E-8178-4CF261E34A7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3EEEBE7-BBC7-498A-BF3E-D957C6CB7DE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ENTITIES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2C6961F-44B9-4C0B-A743-0A6A18B4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entities into relations</a:t>
            </a:r>
          </a:p>
          <a:p>
            <a:pPr lvl="1" eaLnBrk="1" hangingPunct="1"/>
            <a:r>
              <a:rPr altLang="en-US"/>
              <a:t>Each regular entity becomes a relation</a:t>
            </a:r>
          </a:p>
          <a:p>
            <a:pPr lvl="1" eaLnBrk="1" hangingPunct="1"/>
            <a:r>
              <a:rPr altLang="en-US"/>
              <a:t>Each regular attribute of a regular entity becomes a column of the newly created relation</a:t>
            </a:r>
          </a:p>
          <a:p>
            <a:pPr lvl="1" eaLnBrk="1" hangingPunct="1"/>
            <a:r>
              <a:rPr altLang="en-US"/>
              <a:t>If an entity has a single unique attribute, then that attribute becomes the primary key in the resulting mapped relation</a:t>
            </a:r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8239806D-366C-486F-87DE-A43680E8E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5605" name="Slide Number Placeholder 15">
            <a:extLst>
              <a:ext uri="{FF2B5EF4-FFF2-40B4-BE49-F238E27FC236}">
                <a16:creationId xmlns:a16="http://schemas.microsoft.com/office/drawing/2014/main" id="{9448C774-868B-4C59-9BCF-6D1B6F3D0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C929B7CB-5792-4B5D-8BC6-C857BACD83ED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E344471-628C-4721-B6C7-FBFAEEED09F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ENTITIES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CF0BFC-A83E-496F-8CCC-9FC4C851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Entity mapped </a:t>
            </a:r>
            <a:br>
              <a:rPr altLang="en-US" sz="2200"/>
            </a:br>
            <a:r>
              <a:rPr altLang="en-US" sz="2200"/>
              <a:t>into a relation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7F8292C3-E6D3-44C2-A0EA-0A5CAD85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7653" name="Slide Number Placeholder 15">
            <a:extLst>
              <a:ext uri="{FF2B5EF4-FFF2-40B4-BE49-F238E27FC236}">
                <a16:creationId xmlns:a16="http://schemas.microsoft.com/office/drawing/2014/main" id="{8D704492-EED8-4177-A928-EB0234167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C950C23D-8688-445A-8558-08B6AA95AA84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2D51B816-D8F1-464E-B21F-C6432EFC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143000"/>
            <a:ext cx="4572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Content Placeholder 2">
            <a:extLst>
              <a:ext uri="{FF2B5EF4-FFF2-40B4-BE49-F238E27FC236}">
                <a16:creationId xmlns:a16="http://schemas.microsoft.com/office/drawing/2014/main" id="{B179C495-A47E-4AC4-B3AD-E828604CA9CE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</a:t>
            </a:r>
            <a:br>
              <a:rPr lang="en-US" altLang="en-US" sz="2200"/>
            </a:br>
            <a:r>
              <a:rPr lang="en-US" altLang="en-US" sz="2200"/>
              <a:t>mapped relation</a:t>
            </a:r>
          </a:p>
        </p:txBody>
      </p:sp>
      <p:pic>
        <p:nvPicPr>
          <p:cNvPr id="27656" name="Picture 3">
            <a:extLst>
              <a:ext uri="{FF2B5EF4-FFF2-40B4-BE49-F238E27FC236}">
                <a16:creationId xmlns:a16="http://schemas.microsoft.com/office/drawing/2014/main" id="{1779634E-6F5D-4699-9057-38EF0842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91075"/>
            <a:ext cx="3408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9978751-A15E-4E46-896A-A2147CA9A1E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ENTITIES WITH COMPOSITE ATTRIBUTES</a:t>
            </a:r>
            <a:br>
              <a:rPr cap="none"/>
            </a:br>
            <a:endParaRPr cap="none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0B18AEF-678C-4A63-A5AC-4E24B3C6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entities with composite attributes into relations</a:t>
            </a:r>
          </a:p>
          <a:p>
            <a:pPr lvl="1" eaLnBrk="1" hangingPunct="1"/>
            <a:r>
              <a:rPr altLang="en-US"/>
              <a:t>Each component of a composite attribute is mapped as a column of a relation </a:t>
            </a:r>
          </a:p>
          <a:p>
            <a:pPr lvl="1" eaLnBrk="1" hangingPunct="1"/>
            <a:r>
              <a:rPr altLang="en-US"/>
              <a:t>The composite attribute itself does not appear in the mapped relation</a:t>
            </a:r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3AF6C8C6-5A9B-4970-9036-E1553F697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29701" name="Slide Number Placeholder 15">
            <a:extLst>
              <a:ext uri="{FF2B5EF4-FFF2-40B4-BE49-F238E27FC236}">
                <a16:creationId xmlns:a16="http://schemas.microsoft.com/office/drawing/2014/main" id="{0D3291B8-8425-439C-8FCC-778C44D76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1BF8ADE8-3E4D-4AC2-A8E8-0BA38561696A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EE2E88-464A-470C-B8B1-85647806F89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ENTITIES WITH COMPOSITE ATTRIBUTES</a:t>
            </a:r>
            <a:br>
              <a:rPr cap="none"/>
            </a:br>
            <a:endParaRPr cap="none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A5434C4-217E-43D7-B1CF-F4AFEDF6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/>
              <a:t>Entity with a composite attribute mapped into a relation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813916C7-E9FA-495E-B10E-6F252AA6C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1749" name="Slide Number Placeholder 15">
            <a:extLst>
              <a:ext uri="{FF2B5EF4-FFF2-40B4-BE49-F238E27FC236}">
                <a16:creationId xmlns:a16="http://schemas.microsoft.com/office/drawing/2014/main" id="{723F70C0-EC57-47A3-B32B-12EBE47EC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735C5D8A-5525-49CF-A851-0544CA720B52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31750" name="Content Placeholder 2">
            <a:extLst>
              <a:ext uri="{FF2B5EF4-FFF2-40B4-BE49-F238E27FC236}">
                <a16:creationId xmlns:a16="http://schemas.microsoft.com/office/drawing/2014/main" id="{DA76DDA2-AE5B-46F8-B4AF-BB20B1D235EF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relation</a:t>
            </a:r>
          </a:p>
        </p:txBody>
      </p:sp>
      <p:pic>
        <p:nvPicPr>
          <p:cNvPr id="31751" name="Picture 2">
            <a:extLst>
              <a:ext uri="{FF2B5EF4-FFF2-40B4-BE49-F238E27FC236}">
                <a16:creationId xmlns:a16="http://schemas.microsoft.com/office/drawing/2014/main" id="{6D0D68CF-73E6-4E07-A6F0-6419BA49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62050"/>
            <a:ext cx="40989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>
            <a:extLst>
              <a:ext uri="{FF2B5EF4-FFF2-40B4-BE49-F238E27FC236}">
                <a16:creationId xmlns:a16="http://schemas.microsoft.com/office/drawing/2014/main" id="{9330C3E0-FFE8-42FB-AFE6-5AB3AC43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4806950"/>
            <a:ext cx="4078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4408B9D-981B-4909-913A-B4D04DC0BDF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ENTITIES WITH COMPOSITE ATTRIBUTES</a:t>
            </a:r>
            <a:br>
              <a:rPr cap="none"/>
            </a:br>
            <a:endParaRPr cap="none"/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7DFE6CEA-04CB-471E-BE92-C9B3C30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67000"/>
            <a:ext cx="2286000" cy="10668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/>
              <a:t>The mapped relation as presented to a user in a front-end application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B0BC7FA9-07D9-4B80-B3A7-7899D5D60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3797" name="Slide Number Placeholder 15">
            <a:extLst>
              <a:ext uri="{FF2B5EF4-FFF2-40B4-BE49-F238E27FC236}">
                <a16:creationId xmlns:a16="http://schemas.microsoft.com/office/drawing/2014/main" id="{86A3D58A-B48E-48BC-9012-82E76D40E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1BFAB43A-EBD6-423F-8987-043A24CA3FE1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DF831471-5D4F-4EE7-84FD-9AF6825D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40782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03BC9EA-F2A2-4709-ADC2-4B81A9F00ED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COMPOSITE PRIMARY KEY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CD5C170-85D9-4947-A5E0-59B99833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Composite primary key - </a:t>
            </a:r>
            <a:r>
              <a:rPr altLang="en-US"/>
              <a:t>a primary key that is composed of multiple columns</a:t>
            </a:r>
          </a:p>
          <a:p>
            <a:pPr lvl="1" eaLnBrk="1" hangingPunct="1"/>
            <a:r>
              <a:rPr altLang="en-US"/>
              <a:t>Column names of a composite primary key are underlined, because combined together they form the primary key </a:t>
            </a:r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2238041F-DCE2-4F16-AD26-E3DF71C708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5845" name="Slide Number Placeholder 15">
            <a:extLst>
              <a:ext uri="{FF2B5EF4-FFF2-40B4-BE49-F238E27FC236}">
                <a16:creationId xmlns:a16="http://schemas.microsoft.com/office/drawing/2014/main" id="{057755B7-1DFE-40D2-9572-91CED37FC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5553ABD0-883C-4038-BBB5-70303C37B6F6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8D8E803-8128-479B-B8B0-EB3DDCC078B8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ENTITIES WITH UNIQUE COMPOSITE ATTRIBUTES</a:t>
            </a:r>
            <a:br>
              <a:rPr cap="none"/>
            </a:br>
            <a:endParaRPr cap="none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FE4F589-F5EA-470A-82EF-0EE70EA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entities with unique composite attributes into relations</a:t>
            </a:r>
          </a:p>
          <a:p>
            <a:pPr lvl="1" eaLnBrk="1" hangingPunct="1"/>
            <a:r>
              <a:rPr altLang="en-US"/>
              <a:t>An entity whose only unique attribute is a composite attribute is mapped as a relation with a composite primary key</a:t>
            </a:r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2877BF66-2EA9-44CA-8581-ED6D3F824D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7893" name="Slide Number Placeholder 15">
            <a:extLst>
              <a:ext uri="{FF2B5EF4-FFF2-40B4-BE49-F238E27FC236}">
                <a16:creationId xmlns:a16="http://schemas.microsoft.com/office/drawing/2014/main" id="{B9DEDBB4-8A23-4AA8-B90D-E5E9857B8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B07BEDC-F3E8-4C1F-A754-DDD2F5793E4D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0B16CA8-0530-4C4E-A1E2-EEB3FA9565B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ENTITIES WITH UNIQUE COMPOSITE ATTRIBUTES</a:t>
            </a:r>
            <a:br>
              <a:rPr cap="none"/>
            </a:br>
            <a:endParaRPr cap="none"/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32783AC3-D9C8-431C-9921-59D58A1A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/>
              <a:t>Entity with a unique composite attribute mapped into a relation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631599D0-F7E5-4254-984E-B0BFBF39B9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39941" name="Slide Number Placeholder 15">
            <a:extLst>
              <a:ext uri="{FF2B5EF4-FFF2-40B4-BE49-F238E27FC236}">
                <a16:creationId xmlns:a16="http://schemas.microsoft.com/office/drawing/2014/main" id="{A2BA31F5-0B2A-4146-A786-13CA29BC2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83EE2E15-2EA1-4357-81B1-C8373BEDDD5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39942" name="Content Placeholder 2">
            <a:extLst>
              <a:ext uri="{FF2B5EF4-FFF2-40B4-BE49-F238E27FC236}">
                <a16:creationId xmlns:a16="http://schemas.microsoft.com/office/drawing/2014/main" id="{76533FB1-484F-4660-B1A0-CBB221015FE8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mapped relation</a:t>
            </a:r>
          </a:p>
        </p:txBody>
      </p:sp>
      <p:pic>
        <p:nvPicPr>
          <p:cNvPr id="39943" name="Picture 2">
            <a:extLst>
              <a:ext uri="{FF2B5EF4-FFF2-40B4-BE49-F238E27FC236}">
                <a16:creationId xmlns:a16="http://schemas.microsoft.com/office/drawing/2014/main" id="{0C787B45-B92B-4274-8BFF-8FB53C2F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1066800"/>
            <a:ext cx="3554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3">
            <a:extLst>
              <a:ext uri="{FF2B5EF4-FFF2-40B4-BE49-F238E27FC236}">
                <a16:creationId xmlns:a16="http://schemas.microsoft.com/office/drawing/2014/main" id="{72D9E2A7-0747-4A18-85AA-CA8A9D8A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24413"/>
            <a:ext cx="2801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B3D736C-FAEB-4716-9D19-3FC216CDFFD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C7FC57F-E8B2-4ECE-BC08-9916F7F3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Relational database model - </a:t>
            </a:r>
            <a:r>
              <a:rPr altLang="en-US"/>
              <a:t>logical database model that represents a database as a collection of related tables</a:t>
            </a:r>
          </a:p>
          <a:p>
            <a:pPr eaLnBrk="1" hangingPunct="1"/>
            <a:r>
              <a:rPr altLang="en-US" b="1"/>
              <a:t>Relational schema </a:t>
            </a:r>
            <a:r>
              <a:rPr altLang="en-US"/>
              <a:t>- visual depiction of the relational database model</a:t>
            </a:r>
          </a:p>
          <a:p>
            <a:pPr eaLnBrk="1" hangingPunct="1"/>
            <a:r>
              <a:rPr altLang="en-US"/>
              <a:t>Most contemporary commercial DBMS software packages, are </a:t>
            </a:r>
            <a:r>
              <a:rPr altLang="en-US" b="1"/>
              <a:t>relational DBMS (RDBMS) </a:t>
            </a:r>
            <a:r>
              <a:rPr altLang="en-US"/>
              <a:t>software packages</a:t>
            </a:r>
          </a:p>
          <a:p>
            <a:pPr lvl="1" eaLnBrk="1" hangingPunct="1"/>
            <a:endParaRPr altLang="en-US"/>
          </a:p>
          <a:p>
            <a:pPr lvl="1" eaLnBrk="1" hangingPunct="1"/>
            <a:endParaRPr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A2D6ABBB-C354-4E93-B8F2-34667839A2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125" name="Slide Number Placeholder 15">
            <a:extLst>
              <a:ext uri="{FF2B5EF4-FFF2-40B4-BE49-F238E27FC236}">
                <a16:creationId xmlns:a16="http://schemas.microsoft.com/office/drawing/2014/main" id="{90973735-22D7-4121-A1F7-89EE80F71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D75D6BBB-12E0-4E0D-BC3F-5DCBC9035A8F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3F9137D-0894-45B9-9EA8-A66F68268D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ENTITIES WITH OPTIONAL ATTRIBUTES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CCBF853-9737-441F-8A5C-A26A77E1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entities with optional attributes into relations</a:t>
            </a:r>
          </a:p>
          <a:p>
            <a:pPr lvl="1" eaLnBrk="1" hangingPunct="1"/>
            <a:r>
              <a:rPr altLang="en-US"/>
              <a:t>Optional attribute of an entity is mapped as an optional column</a:t>
            </a:r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B88A2ED5-B97A-4CDB-AC1B-DE063CDD5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1989" name="Slide Number Placeholder 15">
            <a:extLst>
              <a:ext uri="{FF2B5EF4-FFF2-40B4-BE49-F238E27FC236}">
                <a16:creationId xmlns:a16="http://schemas.microsoft.com/office/drawing/2014/main" id="{906DC5CA-02BF-424B-8E9E-65F89BACA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FF08157E-9ACD-46AC-B700-A05BBDB01016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F1D1540-6B39-4577-A8E2-E0442EA5F74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ENTITIES WITH OPTIONAL ATTRIBUTES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A122222-1D2B-4FBA-A53A-96DB7B7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2286000" cy="1066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sz="2200"/>
              <a:t>Entity with an optional attribute mapped into a relation</a:t>
            </a:r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DB7A3087-DC7A-4F83-8B06-97CA29570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4037" name="Slide Number Placeholder 15">
            <a:extLst>
              <a:ext uri="{FF2B5EF4-FFF2-40B4-BE49-F238E27FC236}">
                <a16:creationId xmlns:a16="http://schemas.microsoft.com/office/drawing/2014/main" id="{8E1DBDD9-2027-4F1B-9A31-CFDB7027A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110E59EE-C75A-484D-9DD7-C6637E8F638B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44038" name="Content Placeholder 2">
            <a:extLst>
              <a:ext uri="{FF2B5EF4-FFF2-40B4-BE49-F238E27FC236}">
                <a16:creationId xmlns:a16="http://schemas.microsoft.com/office/drawing/2014/main" id="{7FEE62A4-76ED-48A1-B7FC-D2414D2C83DB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relation</a:t>
            </a:r>
          </a:p>
        </p:txBody>
      </p:sp>
      <p:pic>
        <p:nvPicPr>
          <p:cNvPr id="44039" name="Picture 2">
            <a:extLst>
              <a:ext uri="{FF2B5EF4-FFF2-40B4-BE49-F238E27FC236}">
                <a16:creationId xmlns:a16="http://schemas.microsoft.com/office/drawing/2014/main" id="{CC7AD492-A580-43DF-9D1C-AEB00DFB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4481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3">
            <a:extLst>
              <a:ext uri="{FF2B5EF4-FFF2-40B4-BE49-F238E27FC236}">
                <a16:creationId xmlns:a16="http://schemas.microsoft.com/office/drawing/2014/main" id="{BC54112D-7D63-4A2D-9EFA-AF9C65B2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75200"/>
            <a:ext cx="24018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D5D1AD3-1431-4221-A5EF-2A6189269670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ENTITY INTEGRITY CONSTRAINT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9C66D9E-7959-4935-8EF7-F6A4FA78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Entity integrity constraint - </a:t>
            </a:r>
            <a:r>
              <a:rPr altLang="en-US" i="1"/>
              <a:t>in a relational table, no primary key column can have null (empty) values</a:t>
            </a:r>
          </a:p>
          <a:p>
            <a:pPr lvl="1" eaLnBrk="1" hangingPunct="1"/>
            <a:r>
              <a:rPr altLang="en-US"/>
              <a:t>A rule stating that no primary key column can be optional</a:t>
            </a:r>
          </a:p>
          <a:p>
            <a:pPr lvl="1" eaLnBrk="1" hangingPunct="1"/>
            <a:r>
              <a:rPr altLang="en-US"/>
              <a:t>Every RBMS enforces this rule</a:t>
            </a:r>
          </a:p>
        </p:txBody>
      </p:sp>
      <p:sp>
        <p:nvSpPr>
          <p:cNvPr id="46084" name="Footer Placeholder 3">
            <a:extLst>
              <a:ext uri="{FF2B5EF4-FFF2-40B4-BE49-F238E27FC236}">
                <a16:creationId xmlns:a16="http://schemas.microsoft.com/office/drawing/2014/main" id="{8E51C996-60B6-4705-937D-6526E5244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6085" name="Slide Number Placeholder 15">
            <a:extLst>
              <a:ext uri="{FF2B5EF4-FFF2-40B4-BE49-F238E27FC236}">
                <a16:creationId xmlns:a16="http://schemas.microsoft.com/office/drawing/2014/main" id="{5B009D5B-CF54-42DA-A9C2-E27B32609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E5C3DCA6-7EE9-4871-A3A9-54F5FD8FEEC7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17636E9-04EC-4BCA-8BB8-A7A817DC351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ENTITY INTEGRITY CONSTRAINT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83AF0BE-F905-4334-9F69-E4F100C6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3"/>
            <a:ext cx="84582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Entity integrity constraint — compliance and violation example</a:t>
            </a: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6A03C9A7-FDB5-4214-BBBB-B0DD00AA6C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48133" name="Slide Number Placeholder 15">
            <a:extLst>
              <a:ext uri="{FF2B5EF4-FFF2-40B4-BE49-F238E27FC236}">
                <a16:creationId xmlns:a16="http://schemas.microsoft.com/office/drawing/2014/main" id="{DA8FF2D8-B37C-4BC3-A58B-1AE383CAA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88D3FD5C-D6FB-4093-8562-22DA80FE3B06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48134" name="Picture 2">
            <a:extLst>
              <a:ext uri="{FF2B5EF4-FFF2-40B4-BE49-F238E27FC236}">
                <a16:creationId xmlns:a16="http://schemas.microsoft.com/office/drawing/2014/main" id="{2BAA60C5-C0DE-48CD-B1E0-A7FC56C9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715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0EBD8DA-6618-417E-A1CF-AE400A4618F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ENTITY INTEGRITY CONSTRAINT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A5AA50B-85DD-40E0-8A89-D498F752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3"/>
            <a:ext cx="8229600" cy="4525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Entity integrity constraint — another compliance and violation example</a:t>
            </a:r>
          </a:p>
        </p:txBody>
      </p:sp>
      <p:sp>
        <p:nvSpPr>
          <p:cNvPr id="50180" name="Footer Placeholder 3">
            <a:extLst>
              <a:ext uri="{FF2B5EF4-FFF2-40B4-BE49-F238E27FC236}">
                <a16:creationId xmlns:a16="http://schemas.microsoft.com/office/drawing/2014/main" id="{5EE30B88-6069-4F75-BF94-43B931DA6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0181" name="Slide Number Placeholder 15">
            <a:extLst>
              <a:ext uri="{FF2B5EF4-FFF2-40B4-BE49-F238E27FC236}">
                <a16:creationId xmlns:a16="http://schemas.microsoft.com/office/drawing/2014/main" id="{DDC27AC2-90F6-43A9-AEF7-1A7AED523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ACB2CD42-D099-461C-91F3-97472145F54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50182" name="Picture 3">
            <a:extLst>
              <a:ext uri="{FF2B5EF4-FFF2-40B4-BE49-F238E27FC236}">
                <a16:creationId xmlns:a16="http://schemas.microsoft.com/office/drawing/2014/main" id="{A95AE455-1286-4852-8F94-34E20DFF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667000"/>
            <a:ext cx="7924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EE0E097-660B-42E4-BBFF-EBE7A15D54E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FOREIGN KEY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38DF363-94A2-48EA-8B5E-6A0F791F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Foreign key - </a:t>
            </a:r>
            <a:r>
              <a:rPr altLang="en-US" i="1"/>
              <a:t>column in a relation that refers to a primary key column in another (referred) relation</a:t>
            </a:r>
          </a:p>
          <a:p>
            <a:pPr lvl="1" eaLnBrk="1" hangingPunct="1"/>
            <a:r>
              <a:rPr altLang="en-US"/>
              <a:t>A mechanism that is used to depict relationships in the relational database model</a:t>
            </a:r>
          </a:p>
          <a:p>
            <a:pPr lvl="1" eaLnBrk="1" hangingPunct="1"/>
            <a:r>
              <a:rPr altLang="en-US"/>
              <a:t>For every occurrence of a foreign key, the relational schema contains a line pointing </a:t>
            </a:r>
            <a:r>
              <a:rPr altLang="en-US" i="1"/>
              <a:t>from</a:t>
            </a:r>
            <a:r>
              <a:rPr altLang="en-US"/>
              <a:t> the </a:t>
            </a:r>
            <a:r>
              <a:rPr altLang="en-US" i="1"/>
              <a:t>foreign key </a:t>
            </a:r>
            <a:r>
              <a:rPr altLang="en-US"/>
              <a:t>to the </a:t>
            </a:r>
            <a:r>
              <a:rPr altLang="en-US" i="1"/>
              <a:t>corresponding primary key</a:t>
            </a:r>
          </a:p>
        </p:txBody>
      </p:sp>
      <p:sp>
        <p:nvSpPr>
          <p:cNvPr id="52228" name="Footer Placeholder 3">
            <a:extLst>
              <a:ext uri="{FF2B5EF4-FFF2-40B4-BE49-F238E27FC236}">
                <a16:creationId xmlns:a16="http://schemas.microsoft.com/office/drawing/2014/main" id="{C61D6121-67B0-4912-9D85-63ACCFCD9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2229" name="Slide Number Placeholder 15">
            <a:extLst>
              <a:ext uri="{FF2B5EF4-FFF2-40B4-BE49-F238E27FC236}">
                <a16:creationId xmlns:a16="http://schemas.microsoft.com/office/drawing/2014/main" id="{E4B7AF98-D3F8-42B1-A25B-B62A752B4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78DDF1C6-AC4C-4C9C-A3B2-C65E23202050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A7FFE43-850E-49E7-A508-C9889126135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F5C0795-DDC1-4935-87EE-0164FFA1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1:M relationships</a:t>
            </a:r>
          </a:p>
          <a:p>
            <a:pPr lvl="1" eaLnBrk="1" hangingPunct="1"/>
            <a:r>
              <a:rPr altLang="en-US" i="1"/>
              <a:t>The relation mapped from the </a:t>
            </a:r>
            <a:r>
              <a:rPr altLang="en-US" b="1" i="1"/>
              <a:t>entity on the M side </a:t>
            </a:r>
            <a:r>
              <a:rPr altLang="en-US" i="1"/>
              <a:t>of the 1:M  relationship </a:t>
            </a:r>
            <a:r>
              <a:rPr altLang="en-US" b="1" i="1"/>
              <a:t>has a foreign key </a:t>
            </a:r>
            <a:r>
              <a:rPr altLang="en-US" i="1"/>
              <a:t>that corresponds to the primary key of the relation mapped from the 1 side of the 1:M relationship.</a:t>
            </a:r>
          </a:p>
        </p:txBody>
      </p:sp>
      <p:sp>
        <p:nvSpPr>
          <p:cNvPr id="54276" name="Footer Placeholder 3">
            <a:extLst>
              <a:ext uri="{FF2B5EF4-FFF2-40B4-BE49-F238E27FC236}">
                <a16:creationId xmlns:a16="http://schemas.microsoft.com/office/drawing/2014/main" id="{8C96841A-693E-4268-BB6B-931E8F9BF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4277" name="Slide Number Placeholder 15">
            <a:extLst>
              <a:ext uri="{FF2B5EF4-FFF2-40B4-BE49-F238E27FC236}">
                <a16:creationId xmlns:a16="http://schemas.microsoft.com/office/drawing/2014/main" id="{84FBF095-3DF7-4CCF-A1AA-092CAFFA7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927BE14D-602E-471C-B028-1487379BDCF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7C52A8E-E676-4B56-98F1-5F0624886E2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3A3E1C77-1B7C-463B-889E-B132A3AD2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6324" name="Slide Number Placeholder 15">
            <a:extLst>
              <a:ext uri="{FF2B5EF4-FFF2-40B4-BE49-F238E27FC236}">
                <a16:creationId xmlns:a16="http://schemas.microsoft.com/office/drawing/2014/main" id="{A3525E57-E694-4B03-A879-CF54AE040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8485386F-9F4E-445C-B76F-C0D945086435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56325" name="Content Placeholder 4">
            <a:extLst>
              <a:ext uri="{FF2B5EF4-FFF2-40B4-BE49-F238E27FC236}">
                <a16:creationId xmlns:a16="http://schemas.microsoft.com/office/drawing/2014/main" id="{CDC5EF92-1E49-4FF7-92A0-D054BF66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14414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1:M relationship</a:t>
            </a:r>
          </a:p>
        </p:txBody>
      </p:sp>
      <p:sp>
        <p:nvSpPr>
          <p:cNvPr id="56326" name="Content Placeholder 2">
            <a:extLst>
              <a:ext uri="{FF2B5EF4-FFF2-40B4-BE49-F238E27FC236}">
                <a16:creationId xmlns:a16="http://schemas.microsoft.com/office/drawing/2014/main" id="{C1C019E5-FB5B-4B8C-8AF2-1C8FF186F564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56327" name="Picture 2">
            <a:extLst>
              <a:ext uri="{FF2B5EF4-FFF2-40B4-BE49-F238E27FC236}">
                <a16:creationId xmlns:a16="http://schemas.microsoft.com/office/drawing/2014/main" id="{9C4B746D-A61C-4A6E-AE51-6CFB3B36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117600"/>
            <a:ext cx="704056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8" name="Group 8">
            <a:extLst>
              <a:ext uri="{FF2B5EF4-FFF2-40B4-BE49-F238E27FC236}">
                <a16:creationId xmlns:a16="http://schemas.microsoft.com/office/drawing/2014/main" id="{24B0989F-AA34-4ED9-BC8C-DBF7C7082253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724400"/>
            <a:ext cx="4078288" cy="1646238"/>
            <a:chOff x="2616200" y="4724400"/>
            <a:chExt cx="4078958" cy="1645920"/>
          </a:xfrm>
        </p:grpSpPr>
        <p:pic>
          <p:nvPicPr>
            <p:cNvPr id="56329" name="Picture 4">
              <a:extLst>
                <a:ext uri="{FF2B5EF4-FFF2-40B4-BE49-F238E27FC236}">
                  <a16:creationId xmlns:a16="http://schemas.microsoft.com/office/drawing/2014/main" id="{B5E82F5E-7A93-41BB-A27F-0D25134EA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0" name="Picture 5">
              <a:extLst>
                <a:ext uri="{FF2B5EF4-FFF2-40B4-BE49-F238E27FC236}">
                  <a16:creationId xmlns:a16="http://schemas.microsoft.com/office/drawing/2014/main" id="{DEAAA15A-0C83-44F8-BC79-690DA521F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5745810-6280-4D58-9F61-B58686400D6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64FCF726-9603-461A-A098-8AD1A44BD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58372" name="Slide Number Placeholder 15">
            <a:extLst>
              <a:ext uri="{FF2B5EF4-FFF2-40B4-BE49-F238E27FC236}">
                <a16:creationId xmlns:a16="http://schemas.microsoft.com/office/drawing/2014/main" id="{844E2844-733B-4FE2-B483-AC117AC4D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06A4B0A-621E-434C-97EF-0EA7FE711200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58373" name="Content Placeholder 4">
            <a:extLst>
              <a:ext uri="{FF2B5EF4-FFF2-40B4-BE49-F238E27FC236}">
                <a16:creationId xmlns:a16="http://schemas.microsoft.com/office/drawing/2014/main" id="{D9283A5E-F711-4AFF-9E5B-6D83ECEA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1:M relationship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1800" b="1" i="1"/>
              <a:t>Mandatory participation on both sides</a:t>
            </a:r>
          </a:p>
        </p:txBody>
      </p:sp>
      <p:sp>
        <p:nvSpPr>
          <p:cNvPr id="58374" name="Content Placeholder 2">
            <a:extLst>
              <a:ext uri="{FF2B5EF4-FFF2-40B4-BE49-F238E27FC236}">
                <a16:creationId xmlns:a16="http://schemas.microsoft.com/office/drawing/2014/main" id="{3A56CE30-120D-4BF9-B1D9-2AD98EAB5687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58375" name="Picture 2">
            <a:extLst>
              <a:ext uri="{FF2B5EF4-FFF2-40B4-BE49-F238E27FC236}">
                <a16:creationId xmlns:a16="http://schemas.microsoft.com/office/drawing/2014/main" id="{F80E292C-22A2-4A84-A957-65C34ACD3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117600"/>
            <a:ext cx="704056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6" name="Group 2">
            <a:extLst>
              <a:ext uri="{FF2B5EF4-FFF2-40B4-BE49-F238E27FC236}">
                <a16:creationId xmlns:a16="http://schemas.microsoft.com/office/drawing/2014/main" id="{454F23A1-AE84-4634-932B-B9FB39C0BDD5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724400"/>
            <a:ext cx="4078288" cy="1646238"/>
            <a:chOff x="2616200" y="4724400"/>
            <a:chExt cx="4078958" cy="1645920"/>
          </a:xfrm>
        </p:grpSpPr>
        <p:pic>
          <p:nvPicPr>
            <p:cNvPr id="58377" name="Picture 4">
              <a:extLst>
                <a:ext uri="{FF2B5EF4-FFF2-40B4-BE49-F238E27FC236}">
                  <a16:creationId xmlns:a16="http://schemas.microsoft.com/office/drawing/2014/main" id="{BBF4BF1B-B547-45DB-A2D1-CB40EE15B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8" name="Picture 5">
              <a:extLst>
                <a:ext uri="{FF2B5EF4-FFF2-40B4-BE49-F238E27FC236}">
                  <a16:creationId xmlns:a16="http://schemas.microsoft.com/office/drawing/2014/main" id="{801654BF-84AC-4C07-9D39-91DB83A7C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DE04DC6-F972-4992-AC74-8ECF50312B3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C6F1D5CA-8A39-4E5D-8C45-ECA823D29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0420" name="Slide Number Placeholder 15">
            <a:extLst>
              <a:ext uri="{FF2B5EF4-FFF2-40B4-BE49-F238E27FC236}">
                <a16:creationId xmlns:a16="http://schemas.microsoft.com/office/drawing/2014/main" id="{FE7E5EA5-EDAF-45F3-A625-5F70C302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B5ADD7D-0818-46C2-83BB-1F02572F55E1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60421" name="Content Placeholder 4">
            <a:extLst>
              <a:ext uri="{FF2B5EF4-FFF2-40B4-BE49-F238E27FC236}">
                <a16:creationId xmlns:a16="http://schemas.microsoft.com/office/drawing/2014/main" id="{CE70623C-6660-4BAA-9D69-7D6EABF9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514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1:M relationship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1800" b="1" i="1"/>
              <a:t>Optional participation on the 1 side</a:t>
            </a:r>
          </a:p>
        </p:txBody>
      </p:sp>
      <p:sp>
        <p:nvSpPr>
          <p:cNvPr id="60422" name="Content Placeholder 2">
            <a:extLst>
              <a:ext uri="{FF2B5EF4-FFF2-40B4-BE49-F238E27FC236}">
                <a16:creationId xmlns:a16="http://schemas.microsoft.com/office/drawing/2014/main" id="{9437E410-01D5-4458-8ED7-16C790FAA0E7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60423" name="Picture 2">
            <a:extLst>
              <a:ext uri="{FF2B5EF4-FFF2-40B4-BE49-F238E27FC236}">
                <a16:creationId xmlns:a16="http://schemas.microsoft.com/office/drawing/2014/main" id="{15F39BFE-EB68-43DE-95B1-8B24C775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04215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2">
            <a:extLst>
              <a:ext uri="{FF2B5EF4-FFF2-40B4-BE49-F238E27FC236}">
                <a16:creationId xmlns:a16="http://schemas.microsoft.com/office/drawing/2014/main" id="{4D508E3F-CFDE-4DC1-8C00-9213EE55B31A}"/>
              </a:ext>
            </a:extLst>
          </p:cNvPr>
          <p:cNvGrpSpPr>
            <a:grpSpLocks/>
          </p:cNvGrpSpPr>
          <p:nvPr/>
        </p:nvGrpSpPr>
        <p:grpSpPr bwMode="auto">
          <a:xfrm>
            <a:off x="2651125" y="4724400"/>
            <a:ext cx="4043363" cy="1612900"/>
            <a:chOff x="2651760" y="4724400"/>
            <a:chExt cx="4043398" cy="1612392"/>
          </a:xfrm>
        </p:grpSpPr>
        <p:pic>
          <p:nvPicPr>
            <p:cNvPr id="60425" name="Picture 5">
              <a:extLst>
                <a:ext uri="{FF2B5EF4-FFF2-40B4-BE49-F238E27FC236}">
                  <a16:creationId xmlns:a16="http://schemas.microsoft.com/office/drawing/2014/main" id="{50CEBDC5-1A5C-4CC1-B7F5-BDC54AA97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6" name="Picture 5">
              <a:extLst>
                <a:ext uri="{FF2B5EF4-FFF2-40B4-BE49-F238E27FC236}">
                  <a16:creationId xmlns:a16="http://schemas.microsoft.com/office/drawing/2014/main" id="{37D242B1-CEE3-4630-9EB7-31BE570AB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760" y="4727448"/>
              <a:ext cx="2232316" cy="160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98A84C9-3CDF-4361-848D-74CCF349E47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02A2DA9-D7D4-47FB-987F-BDEF9153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Terminology</a:t>
            </a:r>
          </a:p>
          <a:p>
            <a:pPr marL="457200" lvl="1" indent="0" eaLnBrk="1" hangingPunct="1">
              <a:buFont typeface="Arial" pitchFamily="34" charset="0"/>
              <a:buNone/>
            </a:pPr>
            <a:endParaRPr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FB3D7CB1-9ADF-4797-9B77-801417FC9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173" name="Slide Number Placeholder 15">
            <a:extLst>
              <a:ext uri="{FF2B5EF4-FFF2-40B4-BE49-F238E27FC236}">
                <a16:creationId xmlns:a16="http://schemas.microsoft.com/office/drawing/2014/main" id="{AE932A0D-D968-40A7-8E88-897AA5DF2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29C8D9AC-0618-4489-8872-3CFD3D0D413E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216CB677-8BE9-4201-B074-95C461E1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895600"/>
            <a:ext cx="85248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005F461-A7F8-4B29-AF84-91B977447F0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62467" name="Footer Placeholder 3">
            <a:extLst>
              <a:ext uri="{FF2B5EF4-FFF2-40B4-BE49-F238E27FC236}">
                <a16:creationId xmlns:a16="http://schemas.microsoft.com/office/drawing/2014/main" id="{AA943EFB-151C-4824-8891-6A983E5DE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2468" name="Slide Number Placeholder 15">
            <a:extLst>
              <a:ext uri="{FF2B5EF4-FFF2-40B4-BE49-F238E27FC236}">
                <a16:creationId xmlns:a16="http://schemas.microsoft.com/office/drawing/2014/main" id="{502EFD17-8C70-48D0-9FD2-EA9E47C56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EC9B795-AA69-470D-9BD4-B98F110CF435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62469" name="Content Placeholder 4">
            <a:extLst>
              <a:ext uri="{FF2B5EF4-FFF2-40B4-BE49-F238E27FC236}">
                <a16:creationId xmlns:a16="http://schemas.microsoft.com/office/drawing/2014/main" id="{AFB2B878-5A4C-46EA-8ACE-7F55D6F8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1:M relationship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1800" b="1" i="1"/>
              <a:t>Optional participation on</a:t>
            </a:r>
            <a:br>
              <a:rPr altLang="en-US" sz="1800" b="1" i="1"/>
            </a:br>
            <a:r>
              <a:rPr altLang="en-US" sz="1800" b="1" i="1"/>
              <a:t>the M side</a:t>
            </a:r>
          </a:p>
        </p:txBody>
      </p:sp>
      <p:sp>
        <p:nvSpPr>
          <p:cNvPr id="62470" name="Content Placeholder 2">
            <a:extLst>
              <a:ext uri="{FF2B5EF4-FFF2-40B4-BE49-F238E27FC236}">
                <a16:creationId xmlns:a16="http://schemas.microsoft.com/office/drawing/2014/main" id="{CDF95245-B443-467B-9BF6-90174ACCD313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62471" name="Picture 2">
            <a:extLst>
              <a:ext uri="{FF2B5EF4-FFF2-40B4-BE49-F238E27FC236}">
                <a16:creationId xmlns:a16="http://schemas.microsoft.com/office/drawing/2014/main" id="{C15FF397-BD7D-41CF-AAA9-F8F6D205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1088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2" name="Group 2">
            <a:extLst>
              <a:ext uri="{FF2B5EF4-FFF2-40B4-BE49-F238E27FC236}">
                <a16:creationId xmlns:a16="http://schemas.microsoft.com/office/drawing/2014/main" id="{0787A8C8-1D92-4D94-8CB4-B8A9AF924A7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724400"/>
            <a:ext cx="4076700" cy="1646238"/>
            <a:chOff x="2616200" y="4724400"/>
            <a:chExt cx="4077208" cy="1645920"/>
          </a:xfrm>
        </p:grpSpPr>
        <p:pic>
          <p:nvPicPr>
            <p:cNvPr id="62473" name="Picture 4">
              <a:extLst>
                <a:ext uri="{FF2B5EF4-FFF2-40B4-BE49-F238E27FC236}">
                  <a16:creationId xmlns:a16="http://schemas.microsoft.com/office/drawing/2014/main" id="{6804792E-B6D3-43BA-AE00-41629E339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4" name="Picture 3">
              <a:extLst>
                <a:ext uri="{FF2B5EF4-FFF2-40B4-BE49-F238E27FC236}">
                  <a16:creationId xmlns:a16="http://schemas.microsoft.com/office/drawing/2014/main" id="{C7812757-2107-41C0-A0F1-B77DBD94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896" y="4727448"/>
              <a:ext cx="1810512" cy="140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99BCC36-C00D-4F78-A997-C63FC66FA9F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64515" name="Footer Placeholder 3">
            <a:extLst>
              <a:ext uri="{FF2B5EF4-FFF2-40B4-BE49-F238E27FC236}">
                <a16:creationId xmlns:a16="http://schemas.microsoft.com/office/drawing/2014/main" id="{74A2916C-1614-4313-A5DD-E95356426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4516" name="Slide Number Placeholder 15">
            <a:extLst>
              <a:ext uri="{FF2B5EF4-FFF2-40B4-BE49-F238E27FC236}">
                <a16:creationId xmlns:a16="http://schemas.microsoft.com/office/drawing/2014/main" id="{CFD2F427-120E-45C6-98DE-5E514DD3B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9474B413-3EDE-4C11-BC44-770F70383EB4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64517" name="Content Placeholder 4">
            <a:extLst>
              <a:ext uri="{FF2B5EF4-FFF2-40B4-BE49-F238E27FC236}">
                <a16:creationId xmlns:a16="http://schemas.microsoft.com/office/drawing/2014/main" id="{624A2153-0219-44FA-986F-D7174CCB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1:M relationship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1800" b="1" i="1"/>
              <a:t>Renaming a foreign key</a:t>
            </a:r>
          </a:p>
        </p:txBody>
      </p:sp>
      <p:sp>
        <p:nvSpPr>
          <p:cNvPr id="64518" name="Content Placeholder 2">
            <a:extLst>
              <a:ext uri="{FF2B5EF4-FFF2-40B4-BE49-F238E27FC236}">
                <a16:creationId xmlns:a16="http://schemas.microsoft.com/office/drawing/2014/main" id="{F14C0B34-0689-4738-B19D-F5A640891BE0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64519" name="Picture 2">
            <a:extLst>
              <a:ext uri="{FF2B5EF4-FFF2-40B4-BE49-F238E27FC236}">
                <a16:creationId xmlns:a16="http://schemas.microsoft.com/office/drawing/2014/main" id="{2F162310-AB1A-42C5-8A7E-4A2E499D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70707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20" name="Group 2">
            <a:extLst>
              <a:ext uri="{FF2B5EF4-FFF2-40B4-BE49-F238E27FC236}">
                <a16:creationId xmlns:a16="http://schemas.microsoft.com/office/drawing/2014/main" id="{7665A753-D6A1-465F-8EE0-3A0FA05A8462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4662488"/>
            <a:ext cx="4603750" cy="1463675"/>
            <a:chOff x="2603500" y="4662487"/>
            <a:chExt cx="4603924" cy="1463040"/>
          </a:xfrm>
        </p:grpSpPr>
        <p:pic>
          <p:nvPicPr>
            <p:cNvPr id="64521" name="Picture 4">
              <a:extLst>
                <a:ext uri="{FF2B5EF4-FFF2-40B4-BE49-F238E27FC236}">
                  <a16:creationId xmlns:a16="http://schemas.microsoft.com/office/drawing/2014/main" id="{B353F8FC-72BE-4AC6-96B1-C54DD82A8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00" y="4662487"/>
              <a:ext cx="2841512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Picture 5">
              <a:extLst>
                <a:ext uri="{FF2B5EF4-FFF2-40B4-BE49-F238E27FC236}">
                  <a16:creationId xmlns:a16="http://schemas.microsoft.com/office/drawing/2014/main" id="{F34E28D3-4EBF-4163-AB47-86CE442C0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012" y="4662487"/>
              <a:ext cx="1762412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EB4970E-D261-4DFD-A0D8-75C2196AFAE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454D5D93-8120-4C84-814F-72C5C410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M:N relationships</a:t>
            </a:r>
          </a:p>
          <a:p>
            <a:pPr lvl="1" eaLnBrk="1" hangingPunct="1"/>
            <a:r>
              <a:rPr altLang="en-US" i="1"/>
              <a:t>In addition to the two relations representing the two entities involved in the M:N relationship, </a:t>
            </a:r>
            <a:r>
              <a:rPr altLang="en-US" b="1" i="1"/>
              <a:t>another relation </a:t>
            </a:r>
            <a:r>
              <a:rPr altLang="en-US" i="1"/>
              <a:t>is created to </a:t>
            </a:r>
            <a:r>
              <a:rPr altLang="en-US" b="1" i="1"/>
              <a:t>represent the M:N relationship</a:t>
            </a:r>
            <a:r>
              <a:rPr altLang="en-US" i="1"/>
              <a:t> itself</a:t>
            </a:r>
          </a:p>
          <a:p>
            <a:pPr lvl="1" eaLnBrk="1" hangingPunct="1"/>
            <a:r>
              <a:rPr altLang="en-US" i="1"/>
              <a:t>This new relation has </a:t>
            </a:r>
            <a:r>
              <a:rPr altLang="en-US" b="1" i="1"/>
              <a:t>two foreign keys</a:t>
            </a:r>
            <a:r>
              <a:rPr altLang="en-US" i="1"/>
              <a:t>, corresponding to the primary keys of the two relations representing the two entities involved in the M:N relationship</a:t>
            </a:r>
          </a:p>
          <a:p>
            <a:pPr lvl="1" eaLnBrk="1" hangingPunct="1"/>
            <a:r>
              <a:rPr altLang="en-US" i="1"/>
              <a:t>The </a:t>
            </a:r>
            <a:r>
              <a:rPr altLang="en-US" b="1" i="1"/>
              <a:t>two foreign keys form the composite primary key </a:t>
            </a:r>
            <a:r>
              <a:rPr altLang="en-US" i="1"/>
              <a:t>of the new relation</a:t>
            </a:r>
            <a:endParaRPr altLang="en-US"/>
          </a:p>
        </p:txBody>
      </p:sp>
      <p:sp>
        <p:nvSpPr>
          <p:cNvPr id="66564" name="Footer Placeholder 3">
            <a:extLst>
              <a:ext uri="{FF2B5EF4-FFF2-40B4-BE49-F238E27FC236}">
                <a16:creationId xmlns:a16="http://schemas.microsoft.com/office/drawing/2014/main" id="{068B2C63-79ED-478C-B54A-179005646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6565" name="Slide Number Placeholder 15">
            <a:extLst>
              <a:ext uri="{FF2B5EF4-FFF2-40B4-BE49-F238E27FC236}">
                <a16:creationId xmlns:a16="http://schemas.microsoft.com/office/drawing/2014/main" id="{3D68E569-74D7-40FF-A613-1DE9E9382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2F8F2153-0DC8-4657-811B-A700EA61523A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8B13478-FBED-4510-A39E-45CFC78E4BC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68611" name="Footer Placeholder 3">
            <a:extLst>
              <a:ext uri="{FF2B5EF4-FFF2-40B4-BE49-F238E27FC236}">
                <a16:creationId xmlns:a16="http://schemas.microsoft.com/office/drawing/2014/main" id="{F923B6A4-0E7A-4E95-B4EA-8E1B331DF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68612" name="Slide Number Placeholder 15">
            <a:extLst>
              <a:ext uri="{FF2B5EF4-FFF2-40B4-BE49-F238E27FC236}">
                <a16:creationId xmlns:a16="http://schemas.microsoft.com/office/drawing/2014/main" id="{C423D44E-8B4E-4EED-AF37-68C7E0B6E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CBC2D870-E0C5-41B6-A6E1-35BC667A943E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68613" name="Content Placeholder 4">
            <a:extLst>
              <a:ext uri="{FF2B5EF4-FFF2-40B4-BE49-F238E27FC236}">
                <a16:creationId xmlns:a16="http://schemas.microsoft.com/office/drawing/2014/main" id="{DD2D8340-B37A-4A8D-B021-3845555C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an M:N relationship</a:t>
            </a:r>
          </a:p>
        </p:txBody>
      </p:sp>
      <p:sp>
        <p:nvSpPr>
          <p:cNvPr id="68614" name="Content Placeholder 2">
            <a:extLst>
              <a:ext uri="{FF2B5EF4-FFF2-40B4-BE49-F238E27FC236}">
                <a16:creationId xmlns:a16="http://schemas.microsoft.com/office/drawing/2014/main" id="{08BDBF56-CB44-4ACB-8C9D-C707CE545701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68615" name="Picture 2">
            <a:extLst>
              <a:ext uri="{FF2B5EF4-FFF2-40B4-BE49-F238E27FC236}">
                <a16:creationId xmlns:a16="http://schemas.microsoft.com/office/drawing/2014/main" id="{53C79604-F079-4059-AA7D-610362C7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6" name="Group 6">
            <a:extLst>
              <a:ext uri="{FF2B5EF4-FFF2-40B4-BE49-F238E27FC236}">
                <a16:creationId xmlns:a16="http://schemas.microsoft.com/office/drawing/2014/main" id="{2E4A32C8-DBD2-4104-8047-DF5EE1278AC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5673725" cy="1646238"/>
            <a:chOff x="2209800" y="4953000"/>
            <a:chExt cx="5674246" cy="1645920"/>
          </a:xfrm>
        </p:grpSpPr>
        <p:pic>
          <p:nvPicPr>
            <p:cNvPr id="68617" name="Picture 3">
              <a:extLst>
                <a:ext uri="{FF2B5EF4-FFF2-40B4-BE49-F238E27FC236}">
                  <a16:creationId xmlns:a16="http://schemas.microsoft.com/office/drawing/2014/main" id="{EE0BD19F-2AAD-415E-8B55-D5393D939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8" name="Picture 4">
              <a:extLst>
                <a:ext uri="{FF2B5EF4-FFF2-40B4-BE49-F238E27FC236}">
                  <a16:creationId xmlns:a16="http://schemas.microsoft.com/office/drawing/2014/main" id="{EA5A7330-2102-4EF1-856D-D8110B4C0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9" name="Picture 5">
              <a:extLst>
                <a:ext uri="{FF2B5EF4-FFF2-40B4-BE49-F238E27FC236}">
                  <a16:creationId xmlns:a16="http://schemas.microsoft.com/office/drawing/2014/main" id="{E41BAEB1-C0F3-4A40-AB7F-63C5A9261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EB9918A-2BB7-4390-9EC3-3C367768288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70659" name="Footer Placeholder 3">
            <a:extLst>
              <a:ext uri="{FF2B5EF4-FFF2-40B4-BE49-F238E27FC236}">
                <a16:creationId xmlns:a16="http://schemas.microsoft.com/office/drawing/2014/main" id="{0A604001-C729-4DE4-AE47-A04337C81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0660" name="Slide Number Placeholder 15">
            <a:extLst>
              <a:ext uri="{FF2B5EF4-FFF2-40B4-BE49-F238E27FC236}">
                <a16:creationId xmlns:a16="http://schemas.microsoft.com/office/drawing/2014/main" id="{6CE9C941-898B-4352-9773-187923AAC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376A3546-2495-42D7-8AD8-9C52ACD66D28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70661" name="Content Placeholder 4">
            <a:extLst>
              <a:ext uri="{FF2B5EF4-FFF2-40B4-BE49-F238E27FC236}">
                <a16:creationId xmlns:a16="http://schemas.microsoft.com/office/drawing/2014/main" id="{A1D320B9-1001-4D34-989E-559C6122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an M:N relationship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altLang="en-US" sz="1800" b="1" i="1"/>
              <a:t>Optional participation on both sides</a:t>
            </a:r>
          </a:p>
        </p:txBody>
      </p:sp>
      <p:sp>
        <p:nvSpPr>
          <p:cNvPr id="70662" name="Content Placeholder 2">
            <a:extLst>
              <a:ext uri="{FF2B5EF4-FFF2-40B4-BE49-F238E27FC236}">
                <a16:creationId xmlns:a16="http://schemas.microsoft.com/office/drawing/2014/main" id="{9CF50BD1-CE2A-4216-A507-4148715C96CB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70663" name="Picture 2">
            <a:extLst>
              <a:ext uri="{FF2B5EF4-FFF2-40B4-BE49-F238E27FC236}">
                <a16:creationId xmlns:a16="http://schemas.microsoft.com/office/drawing/2014/main" id="{B11DA111-95AC-4CA9-9E9F-0A3AD00F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64" name="Group 6">
            <a:extLst>
              <a:ext uri="{FF2B5EF4-FFF2-40B4-BE49-F238E27FC236}">
                <a16:creationId xmlns:a16="http://schemas.microsoft.com/office/drawing/2014/main" id="{DA6F8752-3341-4253-BCEB-01B38438AE8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5673725" cy="1646238"/>
            <a:chOff x="2209800" y="4953000"/>
            <a:chExt cx="5674246" cy="1645920"/>
          </a:xfrm>
        </p:grpSpPr>
        <p:pic>
          <p:nvPicPr>
            <p:cNvPr id="70665" name="Picture 4">
              <a:extLst>
                <a:ext uri="{FF2B5EF4-FFF2-40B4-BE49-F238E27FC236}">
                  <a16:creationId xmlns:a16="http://schemas.microsoft.com/office/drawing/2014/main" id="{900C844C-76FB-43CD-8652-BB7D6BD05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45" y="4953000"/>
              <a:ext cx="2011680" cy="1338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6" name="Picture 3">
              <a:extLst>
                <a:ext uri="{FF2B5EF4-FFF2-40B4-BE49-F238E27FC236}">
                  <a16:creationId xmlns:a16="http://schemas.microsoft.com/office/drawing/2014/main" id="{FCABE253-308C-4E40-AC4A-A5FDF7B6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46845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7" name="Picture 5">
              <a:extLst>
                <a:ext uri="{FF2B5EF4-FFF2-40B4-BE49-F238E27FC236}">
                  <a16:creationId xmlns:a16="http://schemas.microsoft.com/office/drawing/2014/main" id="{28444C1E-91BB-48DC-B481-60A579B1B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AC2103E9-F5B8-4D09-9000-74246DCD9B9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72707" name="Footer Placeholder 3">
            <a:extLst>
              <a:ext uri="{FF2B5EF4-FFF2-40B4-BE49-F238E27FC236}">
                <a16:creationId xmlns:a16="http://schemas.microsoft.com/office/drawing/2014/main" id="{E7C16683-D2D1-407F-8F4C-548B02294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2708" name="Slide Number Placeholder 15">
            <a:extLst>
              <a:ext uri="{FF2B5EF4-FFF2-40B4-BE49-F238E27FC236}">
                <a16:creationId xmlns:a16="http://schemas.microsoft.com/office/drawing/2014/main" id="{739D3989-6FCD-4A29-A2E7-2B9504B6C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34368CF0-D793-4FCF-8A07-7BA89B651ED6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72709" name="Content Placeholder 4">
            <a:extLst>
              <a:ext uri="{FF2B5EF4-FFF2-40B4-BE49-F238E27FC236}">
                <a16:creationId xmlns:a16="http://schemas.microsoft.com/office/drawing/2014/main" id="{2BBA5DA9-2EDF-4C24-BF5F-9A0BF05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M:N relationship with an attribute</a:t>
            </a:r>
            <a:endParaRPr altLang="en-US" sz="2200" b="1" i="1"/>
          </a:p>
        </p:txBody>
      </p:sp>
      <p:sp>
        <p:nvSpPr>
          <p:cNvPr id="72710" name="Content Placeholder 2">
            <a:extLst>
              <a:ext uri="{FF2B5EF4-FFF2-40B4-BE49-F238E27FC236}">
                <a16:creationId xmlns:a16="http://schemas.microsoft.com/office/drawing/2014/main" id="{F03CC454-CA93-4365-B7D0-F7A261481C58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72711" name="Picture 2">
            <a:extLst>
              <a:ext uri="{FF2B5EF4-FFF2-40B4-BE49-F238E27FC236}">
                <a16:creationId xmlns:a16="http://schemas.microsoft.com/office/drawing/2014/main" id="{F7870E41-F7C1-4DD0-A578-92B0A9A5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6013"/>
            <a:ext cx="64008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2" name="Group 6">
            <a:extLst>
              <a:ext uri="{FF2B5EF4-FFF2-40B4-BE49-F238E27FC236}">
                <a16:creationId xmlns:a16="http://schemas.microsoft.com/office/drawing/2014/main" id="{5751B032-4813-4ABA-AF74-C77AF8737F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6215063" cy="1660525"/>
            <a:chOff x="2209800" y="4953000"/>
            <a:chExt cx="6215014" cy="1660843"/>
          </a:xfrm>
        </p:grpSpPr>
        <p:pic>
          <p:nvPicPr>
            <p:cNvPr id="72713" name="Picture 4">
              <a:extLst>
                <a:ext uri="{FF2B5EF4-FFF2-40B4-BE49-F238E27FC236}">
                  <a16:creationId xmlns:a16="http://schemas.microsoft.com/office/drawing/2014/main" id="{BDB40481-27B9-4A0C-BABA-1DC590E4D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67923"/>
              <a:ext cx="171255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4" name="Picture 3">
              <a:extLst>
                <a:ext uri="{FF2B5EF4-FFF2-40B4-BE49-F238E27FC236}">
                  <a16:creationId xmlns:a16="http://schemas.microsoft.com/office/drawing/2014/main" id="{384C2A7F-C1BB-4D40-AA52-EC81ED5D5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5" name="Picture 4">
              <a:extLst>
                <a:ext uri="{FF2B5EF4-FFF2-40B4-BE49-F238E27FC236}">
                  <a16:creationId xmlns:a16="http://schemas.microsoft.com/office/drawing/2014/main" id="{D251DB5A-FCAD-4695-9333-45833743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DE1C9015-E6E6-41B3-8E2C-7592D5337EC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MAPPING RELATIONSHIPS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66818182-69DD-4840-A052-CDD44BD7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Mapping 1:1 relationships</a:t>
            </a:r>
          </a:p>
          <a:p>
            <a:pPr lvl="1" eaLnBrk="1" hangingPunct="1"/>
            <a:r>
              <a:rPr altLang="en-US"/>
              <a:t>1:1 relationships are mapped in the same way as 1:M relationships  </a:t>
            </a:r>
          </a:p>
          <a:p>
            <a:pPr lvl="1" eaLnBrk="1" hangingPunct="1"/>
            <a:r>
              <a:rPr altLang="en-US"/>
              <a:t>One of the resulting relations will have a foreign key pointing to the primary key of another resulting relation</a:t>
            </a:r>
          </a:p>
          <a:p>
            <a:pPr lvl="1" eaLnBrk="1" hangingPunct="1"/>
            <a:r>
              <a:rPr altLang="en-US"/>
              <a:t>One of the mapped relations is chosen to have a foreign key referring to the primary key of the other mapped relation</a:t>
            </a:r>
          </a:p>
          <a:p>
            <a:pPr lvl="2" eaLnBrk="1" hangingPunct="1"/>
            <a:r>
              <a:rPr altLang="en-US"/>
              <a:t>In cases when there is no particular advantage in choosing which resulting relation will include a foreign key, the choice can be arbitrary</a:t>
            </a:r>
          </a:p>
          <a:p>
            <a:pPr lvl="2" eaLnBrk="1" hangingPunct="1"/>
            <a:r>
              <a:rPr altLang="en-US"/>
              <a:t>In other cases one choice can be more efficient than the other</a:t>
            </a:r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93751970-ADF9-437B-86EA-D3E5FD26C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4757" name="Slide Number Placeholder 15">
            <a:extLst>
              <a:ext uri="{FF2B5EF4-FFF2-40B4-BE49-F238E27FC236}">
                <a16:creationId xmlns:a16="http://schemas.microsoft.com/office/drawing/2014/main" id="{C549AEC0-F4E6-4BC0-8D0B-7A6B35427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24309EA8-6C53-474D-B9F7-1D76D47E82DA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4F80BBD-D75A-49F0-801E-50895DBE524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MAPPING RELATIONSHIPS INTO RELATIONAL DATABASE CONSTRUCTS</a:t>
            </a:r>
            <a:br>
              <a:rPr cap="none"/>
            </a:br>
            <a:endParaRPr cap="none"/>
          </a:p>
        </p:txBody>
      </p:sp>
      <p:sp>
        <p:nvSpPr>
          <p:cNvPr id="76803" name="Footer Placeholder 3">
            <a:extLst>
              <a:ext uri="{FF2B5EF4-FFF2-40B4-BE49-F238E27FC236}">
                <a16:creationId xmlns:a16="http://schemas.microsoft.com/office/drawing/2014/main" id="{0DD93BB3-49C0-4C7C-B4D5-8720C569D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6804" name="Slide Number Placeholder 15">
            <a:extLst>
              <a:ext uri="{FF2B5EF4-FFF2-40B4-BE49-F238E27FC236}">
                <a16:creationId xmlns:a16="http://schemas.microsoft.com/office/drawing/2014/main" id="{A1549D70-3358-4D68-B86C-856EDDD58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2CA0AB26-D4DE-423C-9752-60129DA9C087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76805" name="Content Placeholder 4">
            <a:extLst>
              <a:ext uri="{FF2B5EF4-FFF2-40B4-BE49-F238E27FC236}">
                <a16:creationId xmlns:a16="http://schemas.microsoft.com/office/drawing/2014/main" id="{78B9B7D9-0DDF-49C8-BB4E-DA4E233C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828800" cy="29845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Example - Mapping a 1:1 relationship</a:t>
            </a:r>
          </a:p>
        </p:txBody>
      </p:sp>
      <p:sp>
        <p:nvSpPr>
          <p:cNvPr id="76806" name="Content Placeholder 2">
            <a:extLst>
              <a:ext uri="{FF2B5EF4-FFF2-40B4-BE49-F238E27FC236}">
                <a16:creationId xmlns:a16="http://schemas.microsoft.com/office/drawing/2014/main" id="{967BEC5B-7F89-4D86-ADFB-F74AE0FB92EE}"/>
              </a:ext>
            </a:extLst>
          </p:cNvPr>
          <p:cNvSpPr txBox="1">
            <a:spLocks/>
          </p:cNvSpPr>
          <p:nvPr/>
        </p:nvSpPr>
        <p:spPr bwMode="auto">
          <a:xfrm>
            <a:off x="304800" y="49530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en-US" sz="2200"/>
              <a:t>Sample data </a:t>
            </a:r>
            <a:br>
              <a:rPr lang="en-US" altLang="en-US" sz="2200"/>
            </a:br>
            <a:r>
              <a:rPr lang="en-US" altLang="en-US" sz="2200"/>
              <a:t>records for the  mapped ER diagram</a:t>
            </a:r>
          </a:p>
        </p:txBody>
      </p:sp>
      <p:pic>
        <p:nvPicPr>
          <p:cNvPr id="76807" name="Picture 9" descr="C:\Users\user\Desktop\F3.29.png">
            <a:extLst>
              <a:ext uri="{FF2B5EF4-FFF2-40B4-BE49-F238E27FC236}">
                <a16:creationId xmlns:a16="http://schemas.microsoft.com/office/drawing/2014/main" id="{B01BBA6A-A1B5-47FE-B0D5-DBE8BDE2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066800"/>
            <a:ext cx="7078662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9" descr="C:\Users\Giga\Dropbox\Ljeto2013\FixFigure3.30.jpg">
            <a:extLst>
              <a:ext uri="{FF2B5EF4-FFF2-40B4-BE49-F238E27FC236}">
                <a16:creationId xmlns:a16="http://schemas.microsoft.com/office/drawing/2014/main" id="{2D9829B7-82C9-44ED-92A9-05FE5CCA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6" b="53049"/>
          <a:stretch>
            <a:fillRect/>
          </a:stretch>
        </p:blipFill>
        <p:spPr bwMode="auto">
          <a:xfrm>
            <a:off x="2514600" y="4191000"/>
            <a:ext cx="18669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00A0B82-D9D0-4555-8B45-C346AEE800A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REFERENTIAL INTEGRITY CONSTRAINT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946D957B-7D3F-4165-A794-705D584D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Referential integrity constraint - </a:t>
            </a:r>
            <a:r>
              <a:rPr altLang="en-US" i="1"/>
              <a:t>In each row of a relation  containing a foreign key, the value of the </a:t>
            </a:r>
            <a:r>
              <a:rPr altLang="en-US" b="1" i="1"/>
              <a:t>foreign key EITHER matches</a:t>
            </a:r>
            <a:r>
              <a:rPr altLang="en-US" i="1"/>
              <a:t> one of the values in the </a:t>
            </a:r>
            <a:r>
              <a:rPr altLang="en-US" b="1" i="1"/>
              <a:t>primary key </a:t>
            </a:r>
            <a:r>
              <a:rPr altLang="en-US" i="1"/>
              <a:t>column of the referred relation </a:t>
            </a:r>
            <a:r>
              <a:rPr altLang="en-US" b="1" i="1"/>
              <a:t>OR</a:t>
            </a:r>
            <a:r>
              <a:rPr altLang="en-US" i="1"/>
              <a:t> the value of </a:t>
            </a:r>
            <a:r>
              <a:rPr altLang="en-US" b="1" i="1"/>
              <a:t>the foreign key is null</a:t>
            </a:r>
            <a:r>
              <a:rPr altLang="en-US" i="1"/>
              <a:t> (empty).</a:t>
            </a:r>
          </a:p>
          <a:p>
            <a:pPr lvl="1" eaLnBrk="1" hangingPunct="1"/>
            <a:r>
              <a:rPr altLang="en-US"/>
              <a:t>A rule that defines values that are valid for use in foreign keys</a:t>
            </a:r>
          </a:p>
          <a:p>
            <a:pPr lvl="1" eaLnBrk="1" hangingPunct="1"/>
            <a:r>
              <a:rPr altLang="en-US"/>
              <a:t>In a relational schema lines pointing from the foreign key to the corresponding primary key are referred to as </a:t>
            </a:r>
            <a:r>
              <a:rPr altLang="en-US" b="1"/>
              <a:t>referential integrity constraint lines</a:t>
            </a:r>
          </a:p>
        </p:txBody>
      </p:sp>
      <p:sp>
        <p:nvSpPr>
          <p:cNvPr id="78852" name="Footer Placeholder 3">
            <a:extLst>
              <a:ext uri="{FF2B5EF4-FFF2-40B4-BE49-F238E27FC236}">
                <a16:creationId xmlns:a16="http://schemas.microsoft.com/office/drawing/2014/main" id="{C36425EF-3F80-49F3-8C93-813F774D3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78853" name="Slide Number Placeholder 15">
            <a:extLst>
              <a:ext uri="{FF2B5EF4-FFF2-40B4-BE49-F238E27FC236}">
                <a16:creationId xmlns:a16="http://schemas.microsoft.com/office/drawing/2014/main" id="{4BDBAA30-9917-4122-8A9E-F4F160C7C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1B73A2FC-34FF-474A-9A37-9EB414437839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8C03D61-D0B8-4177-ACCE-05796932653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cap="none"/>
              <a:t>REFERENTIAL INTEGRITY CONSTRAINT</a:t>
            </a:r>
            <a:br>
              <a:rPr cap="none"/>
            </a:br>
            <a:br>
              <a:rPr cap="none"/>
            </a:br>
            <a:endParaRPr cap="none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42E2A994-17C1-4541-A930-DBAC38A9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155700"/>
            <a:ext cx="36703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 sz="2200"/>
              <a:t>Referential</a:t>
            </a:r>
            <a:r>
              <a:rPr altLang="en-US" sz="2200" b="1"/>
              <a:t> </a:t>
            </a:r>
            <a:r>
              <a:rPr altLang="en-US" sz="2200"/>
              <a:t>integrity constraint — </a:t>
            </a:r>
            <a:br>
              <a:rPr altLang="en-US" sz="2200"/>
            </a:br>
            <a:r>
              <a:rPr altLang="en-US" sz="2200"/>
              <a:t>compliance and violation examples</a:t>
            </a:r>
          </a:p>
        </p:txBody>
      </p:sp>
      <p:sp>
        <p:nvSpPr>
          <p:cNvPr id="80900" name="Footer Placeholder 3">
            <a:extLst>
              <a:ext uri="{FF2B5EF4-FFF2-40B4-BE49-F238E27FC236}">
                <a16:creationId xmlns:a16="http://schemas.microsoft.com/office/drawing/2014/main" id="{C8A2D097-9801-493E-A520-EC5D76689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0901" name="Slide Number Placeholder 15">
            <a:extLst>
              <a:ext uri="{FF2B5EF4-FFF2-40B4-BE49-F238E27FC236}">
                <a16:creationId xmlns:a16="http://schemas.microsoft.com/office/drawing/2014/main" id="{75CDD340-D18D-41DB-8E00-A541E4B18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8004890-9009-473C-9703-FB2DD461391F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80902" name="Picture 2">
            <a:extLst>
              <a:ext uri="{FF2B5EF4-FFF2-40B4-BE49-F238E27FC236}">
                <a16:creationId xmlns:a16="http://schemas.microsoft.com/office/drawing/2014/main" id="{C6EE3D7B-89CD-4C91-96C9-4DE32E2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3849688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D269975-5AD1-401F-B0A6-1B5491EBF9C2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FCC8B27-D869-4E73-8D71-C6DD9282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/>
            <a:r>
              <a:rPr altLang="en-US" b="1"/>
              <a:t>Relation - </a:t>
            </a:r>
            <a:r>
              <a:rPr altLang="en-US"/>
              <a:t>table in a relational database</a:t>
            </a:r>
          </a:p>
          <a:p>
            <a:pPr lvl="1" eaLnBrk="1" hangingPunct="1"/>
            <a:r>
              <a:rPr altLang="en-US"/>
              <a:t>A table containing rows and columns </a:t>
            </a:r>
          </a:p>
          <a:p>
            <a:pPr lvl="1" eaLnBrk="1" hangingPunct="1"/>
            <a:r>
              <a:rPr altLang="en-US"/>
              <a:t>The main construct in the relational database model </a:t>
            </a:r>
          </a:p>
          <a:p>
            <a:pPr lvl="1" eaLnBrk="1" hangingPunct="1"/>
            <a:r>
              <a:rPr altLang="en-US"/>
              <a:t>Every relation is a table, not every table is a relation</a:t>
            </a:r>
          </a:p>
          <a:p>
            <a:pPr lvl="1" eaLnBrk="1" hangingPunct="1"/>
            <a:endParaRPr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3D0081FE-87D9-4D5F-9AF1-CBA2A222D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9221" name="Slide Number Placeholder 15">
            <a:extLst>
              <a:ext uri="{FF2B5EF4-FFF2-40B4-BE49-F238E27FC236}">
                <a16:creationId xmlns:a16="http://schemas.microsoft.com/office/drawing/2014/main" id="{A3823D53-7145-4F48-BF8C-36762A158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9B666B95-CB42-4D4E-B408-FF7796D6C37B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1">
            <a:extLst>
              <a:ext uri="{FF2B5EF4-FFF2-40B4-BE49-F238E27FC236}">
                <a16:creationId xmlns:a16="http://schemas.microsoft.com/office/drawing/2014/main" id="{99A562BD-662C-40BA-B29A-876B15048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2947" name="Slide Number Placeholder 2">
            <a:extLst>
              <a:ext uri="{FF2B5EF4-FFF2-40B4-BE49-F238E27FC236}">
                <a16:creationId xmlns:a16="http://schemas.microsoft.com/office/drawing/2014/main" id="{2004B4A1-BED8-430F-981F-2B6D334C4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FB333E5F-58FE-48A3-B605-CF425D239D4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82948" name="Content Placeholder 2">
            <a:extLst>
              <a:ext uri="{FF2B5EF4-FFF2-40B4-BE49-F238E27FC236}">
                <a16:creationId xmlns:a16="http://schemas.microsoft.com/office/drawing/2014/main" id="{B6F48781-3087-4DCA-9C1A-B97FB9156D2B}"/>
              </a:ext>
            </a:extLst>
          </p:cNvPr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1900" b="1"/>
              <a:t>Example ER diagram : </a:t>
            </a:r>
            <a:r>
              <a:rPr lang="en-US" altLang="en-US" sz="1900"/>
              <a:t>ZAGI Retail Company Sales Department Database</a:t>
            </a:r>
          </a:p>
        </p:txBody>
      </p:sp>
      <p:pic>
        <p:nvPicPr>
          <p:cNvPr id="82949" name="Picture 2">
            <a:extLst>
              <a:ext uri="{FF2B5EF4-FFF2-40B4-BE49-F238E27FC236}">
                <a16:creationId xmlns:a16="http://schemas.microsoft.com/office/drawing/2014/main" id="{C07EE614-993A-4937-BCDC-A11246C3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7200"/>
            <a:ext cx="88201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1">
            <a:extLst>
              <a:ext uri="{FF2B5EF4-FFF2-40B4-BE49-F238E27FC236}">
                <a16:creationId xmlns:a16="http://schemas.microsoft.com/office/drawing/2014/main" id="{00F053B3-6FE8-4F9E-8199-984E52981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4995" name="Slide Number Placeholder 2">
            <a:extLst>
              <a:ext uri="{FF2B5EF4-FFF2-40B4-BE49-F238E27FC236}">
                <a16:creationId xmlns:a16="http://schemas.microsoft.com/office/drawing/2014/main" id="{9522580E-43C8-44E0-9D88-B27B1749F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76C6A2DC-CD00-4EC1-A4EE-BCDD162B7413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84996" name="Content Placeholder 2">
            <a:extLst>
              <a:ext uri="{FF2B5EF4-FFF2-40B4-BE49-F238E27FC236}">
                <a16:creationId xmlns:a16="http://schemas.microsoft.com/office/drawing/2014/main" id="{DAAE9B3C-3353-4A91-B1E4-5571E5EB1765}"/>
              </a:ext>
            </a:extLst>
          </p:cNvPr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1900" b="1"/>
              <a:t>Example mapped relational schema: </a:t>
            </a:r>
            <a:r>
              <a:rPr lang="en-US" altLang="en-US" sz="1900"/>
              <a:t>ZAGI Retail Company Sales Department Database</a:t>
            </a:r>
          </a:p>
        </p:txBody>
      </p:sp>
      <p:pic>
        <p:nvPicPr>
          <p:cNvPr id="84997" name="Picture 3">
            <a:extLst>
              <a:ext uri="{FF2B5EF4-FFF2-40B4-BE49-F238E27FC236}">
                <a16:creationId xmlns:a16="http://schemas.microsoft.com/office/drawing/2014/main" id="{659CED3F-675E-46CD-8BB4-87357E12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698500"/>
            <a:ext cx="8310562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1">
            <a:extLst>
              <a:ext uri="{FF2B5EF4-FFF2-40B4-BE49-F238E27FC236}">
                <a16:creationId xmlns:a16="http://schemas.microsoft.com/office/drawing/2014/main" id="{DC6648D9-05F0-412B-A24C-70370E136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7043" name="Slide Number Placeholder 2">
            <a:extLst>
              <a:ext uri="{FF2B5EF4-FFF2-40B4-BE49-F238E27FC236}">
                <a16:creationId xmlns:a16="http://schemas.microsoft.com/office/drawing/2014/main" id="{26382E95-692D-4A1E-BA21-0DA27292F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5F027C90-1387-497A-B8C0-0FE4F2C782AF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42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87044" name="Content Placeholder 2">
            <a:extLst>
              <a:ext uri="{FF2B5EF4-FFF2-40B4-BE49-F238E27FC236}">
                <a16:creationId xmlns:a16="http://schemas.microsoft.com/office/drawing/2014/main" id="{5B278C46-D4FF-4F3C-851E-15C725C16891}"/>
              </a:ext>
            </a:extLst>
          </p:cNvPr>
          <p:cNvSpPr txBox="1">
            <a:spLocks/>
          </p:cNvSpPr>
          <p:nvPr/>
        </p:nvSpPr>
        <p:spPr bwMode="auto">
          <a:xfrm>
            <a:off x="-11113" y="0"/>
            <a:ext cx="9155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1900" b="1"/>
              <a:t>Example: </a:t>
            </a:r>
            <a:r>
              <a:rPr lang="en-US" altLang="en-US" sz="1900"/>
              <a:t>Sample data records for the ZAGI Retail Company Sales Department Database</a:t>
            </a:r>
          </a:p>
        </p:txBody>
      </p:sp>
      <p:pic>
        <p:nvPicPr>
          <p:cNvPr id="87045" name="Picture 2">
            <a:extLst>
              <a:ext uri="{FF2B5EF4-FFF2-40B4-BE49-F238E27FC236}">
                <a16:creationId xmlns:a16="http://schemas.microsoft.com/office/drawing/2014/main" id="{965C63CC-6A86-4FDC-B0EB-C05C1393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914400"/>
            <a:ext cx="8869362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1">
            <a:extLst>
              <a:ext uri="{FF2B5EF4-FFF2-40B4-BE49-F238E27FC236}">
                <a16:creationId xmlns:a16="http://schemas.microsoft.com/office/drawing/2014/main" id="{32D58B8D-19B6-4365-AEF3-F3B487CBC5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89091" name="Slide Number Placeholder 2">
            <a:extLst>
              <a:ext uri="{FF2B5EF4-FFF2-40B4-BE49-F238E27FC236}">
                <a16:creationId xmlns:a16="http://schemas.microsoft.com/office/drawing/2014/main" id="{26768087-0D98-4E2B-BAB9-5684713C7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573C0BEA-47CF-4B5E-8DBB-F31815B142B6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sp>
        <p:nvSpPr>
          <p:cNvPr id="89092" name="Content Placeholder 2">
            <a:extLst>
              <a:ext uri="{FF2B5EF4-FFF2-40B4-BE49-F238E27FC236}">
                <a16:creationId xmlns:a16="http://schemas.microsoft.com/office/drawing/2014/main" id="{7B4B505B-2519-4C7E-97C8-1EFBA75ED4AE}"/>
              </a:ext>
            </a:extLst>
          </p:cNvPr>
          <p:cNvSpPr txBox="1">
            <a:spLocks/>
          </p:cNvSpPr>
          <p:nvPr/>
        </p:nvSpPr>
        <p:spPr bwMode="auto">
          <a:xfrm>
            <a:off x="-11113" y="0"/>
            <a:ext cx="868680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1900" b="1"/>
              <a:t>Example : </a:t>
            </a:r>
            <a:r>
              <a:rPr lang="en-US" altLang="en-US" sz="1900"/>
              <a:t>Entity with various types of attributes mapped into a relation</a:t>
            </a:r>
          </a:p>
        </p:txBody>
      </p:sp>
      <p:pic>
        <p:nvPicPr>
          <p:cNvPr id="89093" name="Picture 2">
            <a:extLst>
              <a:ext uri="{FF2B5EF4-FFF2-40B4-BE49-F238E27FC236}">
                <a16:creationId xmlns:a16="http://schemas.microsoft.com/office/drawing/2014/main" id="{0A30F538-8900-4FFE-972E-BC6669BD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92113"/>
            <a:ext cx="368617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1A47B59-2248-4044-9414-6460EE9399F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4D5954A-1B57-4E7F-BE3B-A07E0414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/>
            <a:r>
              <a:rPr altLang="en-US" b="1"/>
              <a:t>Relation - </a:t>
            </a:r>
            <a:r>
              <a:rPr altLang="en-US"/>
              <a:t>table in a relational database</a:t>
            </a:r>
          </a:p>
          <a:p>
            <a:pPr lvl="1" eaLnBrk="1" hangingPunct="1"/>
            <a:r>
              <a:rPr altLang="en-US"/>
              <a:t>In order for a table to be a relation the following conditions must hold:</a:t>
            </a:r>
          </a:p>
          <a:p>
            <a:pPr lvl="2" eaLnBrk="1" hangingPunct="1"/>
            <a:r>
              <a:rPr altLang="en-US" i="1"/>
              <a:t>Each column must have a name (within one table, each column name must be unique)</a:t>
            </a:r>
          </a:p>
          <a:p>
            <a:pPr lvl="2" eaLnBrk="1" hangingPunct="1"/>
            <a:r>
              <a:rPr altLang="en-US" i="1"/>
              <a:t>Within one table, each row must be unique</a:t>
            </a:r>
          </a:p>
          <a:p>
            <a:pPr lvl="2" eaLnBrk="1" hangingPunct="1"/>
            <a:r>
              <a:rPr altLang="en-US" i="1"/>
              <a:t>Within each row, each value in each column must be single valued (multiple values of the content represented by the column are not allowed in any rows of the table)</a:t>
            </a:r>
          </a:p>
          <a:p>
            <a:pPr lvl="2" eaLnBrk="1" hangingPunct="1"/>
            <a:r>
              <a:rPr altLang="en-US" i="1"/>
              <a:t>All values in each column must be from the same (predefined) domain</a:t>
            </a:r>
          </a:p>
          <a:p>
            <a:pPr lvl="2" eaLnBrk="1" hangingPunct="1"/>
            <a:r>
              <a:rPr altLang="en-US" i="1"/>
              <a:t>Order of columns is irrelevant</a:t>
            </a:r>
          </a:p>
          <a:p>
            <a:pPr lvl="2" eaLnBrk="1" hangingPunct="1"/>
            <a:r>
              <a:rPr altLang="en-US" i="1"/>
              <a:t>Order of rows is irrelevant</a:t>
            </a:r>
            <a:endParaRPr altLang="en-US" b="1" i="1"/>
          </a:p>
          <a:p>
            <a:pPr lvl="1" eaLnBrk="1" hangingPunct="1"/>
            <a:endParaRPr altLang="en-US"/>
          </a:p>
          <a:p>
            <a:pPr lvl="1" eaLnBrk="1" hangingPunct="1"/>
            <a:endParaRPr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4A915FDE-31BC-4964-8801-139209CCEB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1269" name="Slide Number Placeholder 15">
            <a:extLst>
              <a:ext uri="{FF2B5EF4-FFF2-40B4-BE49-F238E27FC236}">
                <a16:creationId xmlns:a16="http://schemas.microsoft.com/office/drawing/2014/main" id="{B7848FE0-A1D5-476C-B644-ABAAC4B3D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69709D5E-13B9-4950-9EE3-37A5C8EF3BCB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3BC953E-801A-4025-906A-48E7A51734E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97DC3FA-9122-48A8-8BAF-FDE3E23F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Example of relational and non-relational tables</a:t>
            </a:r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B67CDD3B-BED7-42ED-9796-F13E3FDE7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3317" name="Slide Number Placeholder 15">
            <a:extLst>
              <a:ext uri="{FF2B5EF4-FFF2-40B4-BE49-F238E27FC236}">
                <a16:creationId xmlns:a16="http://schemas.microsoft.com/office/drawing/2014/main" id="{C68275F1-0878-42BC-8A85-A301E53BD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D19E9029-08B8-4612-948D-CA132907B62F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8653A9C3-B222-4446-80C1-D01D09BB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5435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C398D85-1425-490B-AB07-D168CC43397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FB118C8-2A75-4C4C-B215-461F858F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altLang="en-US"/>
              <a:t>Example of a relation with rows and columns appearing in a different order</a:t>
            </a: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8C7B5A0E-CBE2-4ACB-8687-C72F2D12E0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5365" name="Slide Number Placeholder 15">
            <a:extLst>
              <a:ext uri="{FF2B5EF4-FFF2-40B4-BE49-F238E27FC236}">
                <a16:creationId xmlns:a16="http://schemas.microsoft.com/office/drawing/2014/main" id="{C324FD6C-F26F-4E87-BD6B-9B84B1D602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B241B6F4-3B00-4D34-8C65-6120521FC7E1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  <p:pic>
        <p:nvPicPr>
          <p:cNvPr id="15366" name="Picture 3">
            <a:extLst>
              <a:ext uri="{FF2B5EF4-FFF2-40B4-BE49-F238E27FC236}">
                <a16:creationId xmlns:a16="http://schemas.microsoft.com/office/drawing/2014/main" id="{E496AD77-DEB0-4461-8BED-3C39917B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911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27E9BE-1F71-47A9-BBD4-6E3AD27C3EE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INTRODUCTION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A044E1F-B934-4A9C-A0E6-21781F1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Relational database - </a:t>
            </a:r>
            <a:r>
              <a:rPr altLang="en-US"/>
              <a:t>collection of related relations within which each relation has a unique name</a:t>
            </a:r>
          </a:p>
          <a:p>
            <a:pPr lvl="1" eaLnBrk="1" hangingPunct="1"/>
            <a:endParaRPr altLang="en-US"/>
          </a:p>
          <a:p>
            <a:pPr lvl="1" eaLnBrk="1" hangingPunct="1"/>
            <a:endParaRPr altLang="en-US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E6BE4C63-3481-4076-8F63-70103DC4F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7413" name="Slide Number Placeholder 15">
            <a:extLst>
              <a:ext uri="{FF2B5EF4-FFF2-40B4-BE49-F238E27FC236}">
                <a16:creationId xmlns:a16="http://schemas.microsoft.com/office/drawing/2014/main" id="{ED1B600A-541F-4D45-AD2A-AF3B012E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E25E8B17-C16A-4C02-A82F-A353777E6FE9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685B345-1402-43DF-B0F0-F34F27F245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altLang="en-US" cap="none"/>
              <a:t>PRIMARY KEY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4AB06AF-0EE5-4EE2-B6C1-18CB1481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b="1"/>
              <a:t>Primary key - </a:t>
            </a:r>
            <a:r>
              <a:rPr altLang="en-US"/>
              <a:t>column (or a set of columns) whose value is unique for each row</a:t>
            </a:r>
          </a:p>
          <a:p>
            <a:pPr lvl="1" eaLnBrk="1" hangingPunct="1"/>
            <a:r>
              <a:rPr altLang="en-US"/>
              <a:t>Each relation must have a primary key</a:t>
            </a:r>
          </a:p>
          <a:p>
            <a:pPr lvl="1" eaLnBrk="1" hangingPunct="1"/>
            <a:r>
              <a:rPr altLang="en-US"/>
              <a:t>The name of the primary key column is underlined in order to distinguish it from the other columns in the relation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1FA9EF3D-62FD-4D3A-B872-06A61719D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</a:rPr>
              <a:t>Jukić, Vrbsky, Nestorov – Database Systems </a:t>
            </a:r>
          </a:p>
        </p:txBody>
      </p:sp>
      <p:sp>
        <p:nvSpPr>
          <p:cNvPr id="19461" name="Slide Number Placeholder 15">
            <a:extLst>
              <a:ext uri="{FF2B5EF4-FFF2-40B4-BE49-F238E27FC236}">
                <a16:creationId xmlns:a16="http://schemas.microsoft.com/office/drawing/2014/main" id="{F868DE6A-2846-4ECA-896D-572F03163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 2" panose="05020102010507070707" pitchFamily="18" charset="2"/>
              <a:buChar char="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 2" panose="05020102010507070707" pitchFamily="18" charset="2"/>
              <a:buChar char=""/>
              <a:defRPr sz="16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"/>
              <a:defRPr sz="1400">
                <a:solidFill>
                  <a:schemeClr val="tx2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Chapter 3 – Slide  </a:t>
            </a:r>
            <a:fld id="{3F76B88F-2037-4D81-A860-0AAF5A873F0B}" type="slidenum">
              <a:rPr lang="en-US" altLang="en-US" sz="9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9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1858</TotalTime>
  <Words>2012</Words>
  <Application>Microsoft Office PowerPoint</Application>
  <PresentationFormat>On-screen Show (4:3)</PresentationFormat>
  <Paragraphs>289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MS PGothic</vt:lpstr>
      <vt:lpstr>Franklin Gothic Medium</vt:lpstr>
      <vt:lpstr>Franklin Gothic Book</vt:lpstr>
      <vt:lpstr>Wingdings 2</vt:lpstr>
      <vt:lpstr>Calibri</vt:lpstr>
      <vt:lpstr>Wingdings</vt:lpstr>
      <vt:lpstr>Courier New</vt:lpstr>
      <vt:lpstr>Trek</vt:lpstr>
      <vt:lpstr> CHAPTER 3 - Relational Database Modeling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PRIMARY KEY</vt:lpstr>
      <vt:lpstr>PRIMARY KEY</vt:lpstr>
      <vt:lpstr>MAPPING ER DIAGRAMS INTO RELATIONAL SCHEMAS </vt:lpstr>
      <vt:lpstr>MAPPING ENTITIES</vt:lpstr>
      <vt:lpstr>MAPPING ENTITIES</vt:lpstr>
      <vt:lpstr>MAPPING ENTITIES WITH COMPOSITE ATTRIBUTES </vt:lpstr>
      <vt:lpstr>MAPPING ENTITIES WITH COMPOSITE ATTRIBUTES </vt:lpstr>
      <vt:lpstr>MAPPING ENTITIES WITH COMPOSITE ATTRIBUTES </vt:lpstr>
      <vt:lpstr>COMPOSITE PRIMARY KEY</vt:lpstr>
      <vt:lpstr>MAPPING ENTITIES WITH UNIQUE COMPOSITE ATTRIBUTES </vt:lpstr>
      <vt:lpstr>MAPPING ENTITIES WITH UNIQUE COMPOSITE ATTRIBUTES </vt:lpstr>
      <vt:lpstr>MAPPING ENTITIES WITH OPTIONAL ATTRIBUTES</vt:lpstr>
      <vt:lpstr>MAPPING ENTITIES WITH OPTIONAL ATTRIBUTES</vt:lpstr>
      <vt:lpstr>ENTITY INTEGRITY CONSTRAINT</vt:lpstr>
      <vt:lpstr>ENTITY INTEGRITY CONSTRAINT</vt:lpstr>
      <vt:lpstr>ENTITY INTEGRITY CONSTRAINT</vt:lpstr>
      <vt:lpstr>FOREIGN KEY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</vt:lpstr>
      <vt:lpstr>MAPPING RELATIONSHIPS INTO RELATIONAL DATABASE CONSTRUCTS </vt:lpstr>
      <vt:lpstr>REFERENTIAL INTEGRITY CONSTRAINT</vt:lpstr>
      <vt:lpstr>REFERENTIAL INTEGRITY CONSTRAINT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user</dc:creator>
  <cp:lastModifiedBy>Omar Aldawud</cp:lastModifiedBy>
  <cp:revision>160</cp:revision>
  <dcterms:created xsi:type="dcterms:W3CDTF">2006-08-16T00:00:00Z</dcterms:created>
  <dcterms:modified xsi:type="dcterms:W3CDTF">2018-02-08T20:52:41Z</dcterms:modified>
</cp:coreProperties>
</file>