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7" r:id="rId4"/>
    <p:sldId id="261" r:id="rId5"/>
    <p:sldId id="258" r:id="rId6"/>
    <p:sldId id="259" r:id="rId7"/>
    <p:sldId id="260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F806-0FE2-4E4C-949A-1344F5C40F6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11BA-3C3D-4396-BFC6-CB350668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24954A-7F84-42BB-ACDB-93A71BB7C04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8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AAA062-E7B5-4D5B-8484-B6B694D6B2A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94CD19-2B25-4906-986C-C73C3D52CB3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7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9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4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3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5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9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17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8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7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67AD5A-080E-42EF-8234-3E454C93763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3871-AC27-4A32-8947-AD4411743DF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597693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77A35-7097-49EC-A633-5D33554FA78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0"/>
            <a:ext cx="7772400" cy="781050"/>
          </a:xfrm>
        </p:spPr>
        <p:txBody>
          <a:bodyPr/>
          <a:lstStyle/>
          <a:p>
            <a:r>
              <a:rPr lang="en-US" altLang="en-US"/>
              <a:t>The JDBC Interfaces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39200" y="1752600"/>
            <a:ext cx="1676400" cy="3581400"/>
          </a:xfrm>
          <a:noFill/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Processing ResultSet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>
            <a:off x="6553200" y="1981200"/>
            <a:ext cx="2286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7848600" y="28194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8458200" y="37338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8458200" y="4724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CD742-B880-4B95-BA75-848D9C10D49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14478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76600" y="990600"/>
            <a:ext cx="73152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Statement to load a driver: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Class.forName("JDBCDriverClass");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 driver is a class.  For example: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Driver Class                                 Source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sun.jdbc.odbc.JdbcOdbcDriver    Already in JDK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com.mysql.jdbc.Driver              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oracle.jdbc.driver.OracleDriver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The JDBC-ODBC driver for Access is bundled in JDK.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MySQL driver class is in mysqljdbc.jar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Oracle driver class is in classes12.jar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To use the MySQL and Oracle drivers, you have to add mysqljdbc.jar and classes12.jar in the classpath using the following DOS command on Windows: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classpath=%classpath%;c:\book\mysqljdbc.jar;c:\book\classes12.jar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H="1">
            <a:off x="5638800" y="3048000"/>
            <a:ext cx="5334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038600" y="36576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>
            <a:off x="4648200" y="33528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4953000" y="4038600"/>
            <a:ext cx="51054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419600" y="43434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3886200" y="46482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60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1DC390-2549-4EF0-9277-9C9386AB39DB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DriverManager.getConnection(databaseURL);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 URL Pattern           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  jdbc:odbc:dataSource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  jdbc:mysql://hostname/dbname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 jdbc:oracle:thin:@hostname:port#:oracleDBSID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Examples: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Access: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("jdbc:odbc:ExampleMDBDataSource");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MySQL: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("jdbc:mysql://localhost/test");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u="sng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Oracle: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("jdbc:oracle:thin:@liang.armstrong.edu:1521:orcl",  "scott", "tiger");</a:t>
            </a:r>
            <a:endParaRPr lang="en-US" altLang="en-US" sz="14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 flipV="1">
            <a:off x="5943600" y="1295400"/>
            <a:ext cx="2895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12"/>
          <p:cNvSpPr>
            <a:spLocks noChangeShapeType="1"/>
          </p:cNvSpPr>
          <p:nvPr/>
        </p:nvSpPr>
        <p:spPr bwMode="auto">
          <a:xfrm flipV="1">
            <a:off x="6477000" y="1295400"/>
            <a:ext cx="2667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 flipV="1">
            <a:off x="7543800" y="1295400"/>
            <a:ext cx="1828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050941-38C5-4B91-86E7-05D7891954C3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Creating statement: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Statement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connection.createStatement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update, delete, insert):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statement.executeUpdate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 ("create table Temp (col1 char(5), col2 char(5))");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8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50F0E0-A182-44DD-B530-83876FE7E8C5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400">
                <a:solidFill>
                  <a:srgbClr val="FFCC00"/>
                </a:solidFill>
                <a:cs typeface="Times New Roman" panose="02020603050405020304" pitchFamily="18" charset="0"/>
              </a:rPr>
              <a:t>Processing ResultSet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stmt.executeQuery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Processing </a:t>
            </a:r>
            <a:r>
              <a:rPr lang="en-US" altLang="en-US" sz="2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while 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resultSet.next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(1) + "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".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(3));</a:t>
            </a: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H="1" flipV="1">
            <a:off x="5410200" y="2209800"/>
            <a:ext cx="12954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 flipV="1">
            <a:off x="5867400" y="2209800"/>
            <a:ext cx="3425092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5562600" y="2209800"/>
            <a:ext cx="914400" cy="1905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9921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B6FB5-C95C-4471-B9DC-78ABB9251C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524000" y="76200"/>
            <a:ext cx="7620000" cy="678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SimpleJdbc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throws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ClassNotFoundException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Load the JDBC driver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com.mysql.jdbc.Driver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("Driver loaded");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Establish a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DriverManager.getConnection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jdbc:mysql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://localhost/test");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("Database connected");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Create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Statement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connection.createStatement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Execute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statement.executeQuery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("select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mi,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from Student where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while (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resultSet.next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 + "\t" +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 + "\t" +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Close the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connection.close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152400"/>
            <a:ext cx="1676400" cy="1600200"/>
          </a:xfrm>
        </p:spPr>
        <p:txBody>
          <a:bodyPr/>
          <a:lstStyle/>
          <a:p>
            <a:pPr>
              <a:defRPr/>
            </a:pPr>
            <a:r>
              <a:rPr lang="en-US" altLang="en-US" sz="3000">
                <a:solidFill>
                  <a:schemeClr val="bg2"/>
                </a:solidFill>
              </a:rPr>
              <a:t>Simple JDBC Example</a:t>
            </a:r>
          </a:p>
        </p:txBody>
      </p:sp>
    </p:spTree>
    <p:extLst>
      <p:ext uri="{BB962C8B-B14F-4D97-AF65-F5344CB8AC3E}">
        <p14:creationId xmlns:p14="http://schemas.microsoft.com/office/powerpoint/2010/main" val="192577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8875" y="1422399"/>
            <a:ext cx="8456612" cy="443559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993300"/>
                </a:solidFill>
              </a:rPr>
              <a:t>public static void </a:t>
            </a:r>
            <a:r>
              <a:rPr lang="en-US" altLang="en-US" sz="2000" b="1" dirty="0" err="1">
                <a:solidFill>
                  <a:srgbClr val="993300"/>
                </a:solidFill>
              </a:rPr>
              <a:t>JDBCexample</a:t>
            </a:r>
            <a:r>
              <a:rPr lang="en-US" altLang="en-US" sz="2000" b="1" dirty="0">
                <a:solidFill>
                  <a:srgbClr val="9933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dbid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2000" b="1" dirty="0">
                <a:solidFill>
                  <a:srgbClr val="993300"/>
                </a:solidFill>
              </a:rPr>
              <a:t>)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Class.forName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oracle.jdbc.driver.OracleDriver</a:t>
            </a:r>
            <a:r>
              <a:rPr lang="en-US" altLang="en-US" sz="1600" b="1" dirty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Connection conn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DriverManager.getConnection</a:t>
            </a:r>
            <a:r>
              <a:rPr lang="en-US" altLang="en-US" sz="1600" b="1" dirty="0">
                <a:solidFill>
                  <a:srgbClr val="993300"/>
                </a:solidFill>
              </a:rPr>
              <a:t>(     </a:t>
            </a:r>
            <a:br>
              <a:rPr lang="en-US" altLang="en-US" sz="1600" b="1" dirty="0">
                <a:solidFill>
                  <a:srgbClr val="993300"/>
                </a:solidFill>
              </a:rPr>
            </a:br>
            <a:r>
              <a:rPr lang="en-US" altLang="en-US" sz="1600" b="1" dirty="0">
                <a:solidFill>
                  <a:srgbClr val="993300"/>
                </a:solidFill>
              </a:rPr>
              <a:t>       "</a:t>
            </a:r>
            <a:r>
              <a:rPr lang="en-US" altLang="en-US" sz="1600" b="1" dirty="0" err="1">
                <a:solidFill>
                  <a:srgbClr val="993300"/>
                </a:solidFill>
              </a:rPr>
              <a:t>jdbc:oracle:thin</a:t>
            </a:r>
            <a:r>
              <a:rPr lang="en-US" altLang="en-US" sz="1600" b="1" dirty="0">
                <a:solidFill>
                  <a:srgbClr val="993300"/>
                </a:solidFill>
              </a:rPr>
              <a:t>:</a:t>
            </a:r>
            <a:r>
              <a:rPr lang="en-US" altLang="en-US" sz="1600" dirty="0">
                <a:solidFill>
                  <a:srgbClr val="993300"/>
                </a:solidFill>
              </a:rPr>
              <a:t>@</a:t>
            </a:r>
            <a:r>
              <a:rPr lang="en-US" altLang="en-US" sz="1600" b="1" dirty="0">
                <a:solidFill>
                  <a:srgbClr val="993300"/>
                </a:solidFill>
              </a:rPr>
              <a:t>db.yale.edu:2000:univdb", </a:t>
            </a:r>
            <a:r>
              <a:rPr lang="en-US" altLang="en-US" sz="16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1600" b="1" dirty="0">
                <a:solidFill>
                  <a:srgbClr val="993300"/>
                </a:solidFill>
              </a:rPr>
              <a:t>, </a:t>
            </a:r>
            <a:r>
              <a:rPr lang="en-US" altLang="en-US" sz="16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1600" b="1" dirty="0">
                <a:solidFill>
                  <a:srgbClr val="993300"/>
                </a:solidFill>
              </a:rPr>
              <a:t>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stmt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conn.createStatement</a:t>
            </a:r>
            <a:r>
              <a:rPr lang="en-US" altLang="en-US" sz="1600" b="1" dirty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stmt.close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catch (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: " +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43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384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846" y="1135064"/>
            <a:ext cx="9557117" cy="53419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Update to database</a:t>
            </a:r>
          </a:p>
          <a:p>
            <a:pPr lvl="1">
              <a:defRPr/>
            </a:pPr>
            <a:r>
              <a:rPr kumimoji="0" lang="en-US" altLang="en-US" b="1" dirty="0">
                <a:solidFill>
                  <a:srgbClr val="993300"/>
                </a:solidFill>
              </a:rPr>
              <a:t>try 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stmt.executeUpdate</a:t>
            </a:r>
            <a:r>
              <a:rPr kumimoji="0" lang="en-US" altLang="en-US" b="1" dirty="0">
                <a:solidFill>
                  <a:srgbClr val="993300"/>
                </a:solidFill>
              </a:rPr>
              <a:t> (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"insert into instructor values(’77987’, ’Kim’, ’Physics’, 98000)");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 catch (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en-US" b="1" dirty="0">
                <a:solidFill>
                  <a:srgbClr val="993300"/>
                </a:solidFill>
              </a:rPr>
              <a:t>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</a:t>
            </a:r>
            <a:r>
              <a:rPr kumimoji="0" lang="en-US" altLang="en-US" b="1" dirty="0">
                <a:solidFill>
                  <a:srgbClr val="993300"/>
                </a:solidFill>
              </a:rPr>
              <a:t>)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</a:t>
            </a:r>
            <a:r>
              <a:rPr kumimoji="0" lang="en-US" altLang="en-US" b="1" dirty="0">
                <a:solidFill>
                  <a:srgbClr val="993300"/>
                </a:solidFill>
              </a:rPr>
              <a:t>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  <a:defRPr/>
            </a:pPr>
            <a:r>
              <a:rPr kumimoji="0" lang="en-US" altLang="en-US" dirty="0"/>
              <a:t>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ResultSet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stmt.executeQuery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>
                <a:solidFill>
                  <a:srgbClr val="993300"/>
                </a:solidFill>
              </a:rPr>
              <a:t>(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,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avg</a:t>
            </a:r>
            <a:r>
              <a:rPr kumimoji="0" lang="en-US" altLang="en-US" b="1" dirty="0">
                <a:solidFill>
                  <a:srgbClr val="993300"/>
                </a:solidFill>
              </a:rPr>
              <a:t> (salary)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");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while (</a:t>
            </a:r>
            <a:r>
              <a:rPr kumimoji="0" lang="en-US" altLang="en-US" b="1" dirty="0" err="1">
                <a:solidFill>
                  <a:srgbClr val="993300"/>
                </a:solidFill>
              </a:rPr>
              <a:t>rset.next</a:t>
            </a:r>
            <a:r>
              <a:rPr kumimoji="0" lang="en-US" altLang="en-US" b="1" dirty="0">
                <a:solidFill>
                  <a:srgbClr val="993300"/>
                </a:solidFill>
              </a:rPr>
              <a:t>()) 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>
                <a:solidFill>
                  <a:srgbClr val="993300"/>
                </a:solidFill>
              </a:rPr>
              <a:t>(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rset.getString</a:t>
            </a:r>
            <a:r>
              <a:rPr kumimoji="0" lang="en-US" altLang="en-US" b="1" dirty="0">
                <a:solidFill>
                  <a:srgbClr val="993300"/>
                </a:solidFill>
              </a:rPr>
              <a:t>("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") + " " +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rset.getFloat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0" lang="en-US" altLang="en-US" b="1" dirty="0">
                <a:solidFill>
                  <a:srgbClr val="993300"/>
                </a:solidFill>
              </a:rPr>
              <a:t>2));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endParaRPr lang="en-US" altLang="en-US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361" y="152583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Getting result fields: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(“</a:t>
            </a:r>
            <a:r>
              <a:rPr lang="en-US" altLang="en-US" sz="2000" b="1" dirty="0" err="1">
                <a:solidFill>
                  <a:srgbClr val="993300"/>
                </a:solidFill>
              </a:rPr>
              <a:t>dept_name</a:t>
            </a:r>
            <a:r>
              <a:rPr lang="en-US" altLang="en-US" sz="2000" b="1" dirty="0">
                <a:solidFill>
                  <a:srgbClr val="993300"/>
                </a:solidFill>
              </a:rPr>
              <a:t>”)</a:t>
            </a:r>
            <a:r>
              <a:rPr lang="en-US" altLang="en-US" sz="2000" b="1" dirty="0"/>
              <a:t> and </a:t>
            </a: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(1)</a:t>
            </a:r>
            <a:r>
              <a:rPr lang="en-US" altLang="en-US" sz="2000" b="1" dirty="0"/>
              <a:t> equivalent if </a:t>
            </a:r>
            <a:r>
              <a:rPr lang="en-US" altLang="en-US" sz="2000" b="1" dirty="0" err="1"/>
              <a:t>dept_name</a:t>
            </a:r>
            <a:r>
              <a:rPr lang="en-US" altLang="en-US" sz="2000" b="1" dirty="0"/>
              <a:t> is the first argument of select result.</a:t>
            </a:r>
            <a:endParaRPr lang="en-US" altLang="en-US" b="1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Dealing with Null values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int</a:t>
            </a:r>
            <a:r>
              <a:rPr lang="en-US" altLang="en-US" sz="2000" b="1" dirty="0">
                <a:solidFill>
                  <a:srgbClr val="993300"/>
                </a:solidFill>
              </a:rPr>
              <a:t> a = 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rs.getInt</a:t>
            </a:r>
            <a:r>
              <a:rPr lang="en-US" altLang="en-US" sz="2000" b="1" dirty="0">
                <a:solidFill>
                  <a:srgbClr val="993300"/>
                </a:solidFill>
              </a:rPr>
              <a:t>(“a”);</a:t>
            </a:r>
            <a:endParaRPr lang="en-US" altLang="en-US" b="1" dirty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  <a:defRPr/>
            </a:pPr>
            <a:r>
              <a:rPr lang="en-US" altLang="en-US" b="1" dirty="0">
                <a:solidFill>
                  <a:srgbClr val="993300"/>
                </a:solidFill>
              </a:rPr>
              <a:t>    </a:t>
            </a:r>
            <a:r>
              <a:rPr lang="en-US" altLang="en-US" sz="2000" b="1" dirty="0">
                <a:solidFill>
                  <a:srgbClr val="993300"/>
                </a:solidFill>
              </a:rPr>
              <a:t>if (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rs.wasNull</a:t>
            </a:r>
            <a:r>
              <a:rPr lang="en-US" altLang="en-US" sz="2000" b="1" dirty="0">
                <a:solidFill>
                  <a:srgbClr val="993300"/>
                </a:solidFill>
              </a:rPr>
              <a:t>()) </a:t>
            </a:r>
            <a:r>
              <a:rPr lang="en-US" altLang="en-US" sz="2000" b="1" dirty="0" err="1">
                <a:solidFill>
                  <a:srgbClr val="993300"/>
                </a:solidFill>
              </a:rPr>
              <a:t>Systems.out.println</a:t>
            </a:r>
            <a:r>
              <a:rPr lang="en-US" altLang="en-US" sz="2000" b="1" dirty="0">
                <a:solidFill>
                  <a:srgbClr val="993300"/>
                </a:solidFill>
              </a:rPr>
              <a:t>(“Got null value”);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015" y="7595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Prepared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31" y="1101969"/>
            <a:ext cx="9404595" cy="5214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PreparedStatement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conn.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prepareStatemen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b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"insert into instructor values(?,?,?,?)");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"88877");   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(2, "Perry");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(3, "Finance");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pStmt.setInt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(4, 125000);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b="1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b="1" dirty="0">
                <a:solidFill>
                  <a:srgbClr val="993300"/>
                </a:solidFill>
                <a:latin typeface="Arial" charset="0"/>
                <a:cs typeface="Arial" charset="0"/>
              </a:rPr>
              <a:t>();    </a:t>
            </a:r>
            <a:b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"88878");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();</a:t>
            </a:r>
            <a:endParaRPr lang="en-US" altLang="en-US" dirty="0">
              <a:solidFill>
                <a:srgbClr val="9933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For queries, use </a:t>
            </a:r>
            <a:r>
              <a:rPr lang="en-US" alt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(), </a:t>
            </a:r>
            <a:r>
              <a:rPr lang="en-US" altLang="en-US" sz="2000" dirty="0">
                <a:latin typeface="Arial" charset="0"/>
                <a:cs typeface="Arial" charset="0"/>
              </a:rPr>
              <a:t>which returns a </a:t>
            </a:r>
            <a:r>
              <a:rPr lang="en-US" altLang="en-US" sz="2000" dirty="0" err="1">
                <a:latin typeface="Arial" charset="0"/>
                <a:cs typeface="Arial" charset="0"/>
              </a:rPr>
              <a:t>ResultSet</a:t>
            </a: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altLang="en-US" sz="2000" dirty="0"/>
              <a:t>WARNING: always use prepared statements </a:t>
            </a:r>
            <a:r>
              <a:rPr lang="en-US" altLang="en-US" sz="2000" b="1" dirty="0"/>
              <a:t>when taking an input from the user </a:t>
            </a:r>
            <a:r>
              <a:rPr lang="en-US" altLang="en-US" sz="2000" dirty="0"/>
              <a:t>and adding it to a query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"insert into instructor values(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’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" + ID + " ’, ’ " + name + " ’, " +</a:t>
            </a: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                                           " ’ + </a:t>
            </a:r>
            <a:r>
              <a:rPr lang="en-US" altLang="en-US" sz="2000" dirty="0" err="1">
                <a:solidFill>
                  <a:schemeClr val="tx2"/>
                </a:solidFill>
                <a:latin typeface="Arial" charset="0"/>
                <a:cs typeface="Arial" charset="0"/>
              </a:rPr>
              <a:t>dept_name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+ " ’, " ’ balance + ")“</a:t>
            </a:r>
            <a:endParaRPr lang="en-US" alt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What if name is “D’Souza”?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4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848600" cy="487680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JDBC</a:t>
            </a:r>
            <a:r>
              <a:rPr lang="en-US" altLang="en-US" sz="2000"/>
              <a:t> is a Java API for communicating with database systems supporting SQL.</a:t>
            </a:r>
          </a:p>
          <a:p>
            <a:pPr lvl="1"/>
            <a:endParaRPr lang="en-US" altLang="en-US"/>
          </a:p>
          <a:p>
            <a:r>
              <a:rPr lang="en-US" altLang="en-US" sz="2000"/>
              <a:t>JDBC supports a variety of features for </a:t>
            </a:r>
            <a:r>
              <a:rPr lang="en-US" altLang="en-US" sz="2000" b="1"/>
              <a:t>querying</a:t>
            </a:r>
            <a:r>
              <a:rPr lang="en-US" altLang="en-US" sz="2000"/>
              <a:t> and </a:t>
            </a:r>
            <a:r>
              <a:rPr lang="en-US" altLang="en-US" sz="2000" b="1"/>
              <a:t>updating</a:t>
            </a:r>
            <a:r>
              <a:rPr lang="en-US" altLang="en-US" sz="2000"/>
              <a:t> data, and for retrieving query results.</a:t>
            </a:r>
            <a:endParaRPr lang="en-US" altLang="en-US"/>
          </a:p>
          <a:p>
            <a:r>
              <a:rPr lang="en-US" altLang="en-US" sz="2000"/>
              <a:t>JDBC also supports </a:t>
            </a:r>
            <a:r>
              <a:rPr lang="en-US" altLang="en-US" sz="2000" b="1"/>
              <a:t>metadata retrieval</a:t>
            </a:r>
            <a:r>
              <a:rPr lang="en-US" altLang="en-US" sz="2000"/>
              <a:t>, such as querying about relations present in the database and the names and types of relation attributes.</a:t>
            </a:r>
            <a:endParaRPr lang="en-US" altLang="en-US"/>
          </a:p>
          <a:p>
            <a:r>
              <a:rPr lang="en-US" altLang="en-US" sz="2000"/>
              <a:t>Model for communicating with the database:</a:t>
            </a:r>
            <a:endParaRPr lang="en-US" altLang="en-US"/>
          </a:p>
          <a:p>
            <a:pPr lvl="1"/>
            <a:r>
              <a:rPr lang="en-US" altLang="en-US" sz="2000"/>
              <a:t>Open a </a:t>
            </a:r>
            <a:r>
              <a:rPr lang="en-US" altLang="en-US" sz="2000" b="1"/>
              <a:t>connection</a:t>
            </a:r>
            <a:endParaRPr lang="en-US" altLang="en-US" b="1"/>
          </a:p>
          <a:p>
            <a:pPr lvl="1"/>
            <a:r>
              <a:rPr lang="en-US" altLang="en-US" sz="2000"/>
              <a:t>Create a “statement” object</a:t>
            </a:r>
            <a:endParaRPr lang="en-US" altLang="en-US"/>
          </a:p>
          <a:p>
            <a:pPr lvl="1"/>
            <a:r>
              <a:rPr lang="en-US" altLang="en-US" sz="2000"/>
              <a:t>Execute queries using the </a:t>
            </a:r>
            <a:r>
              <a:rPr lang="en-US" altLang="en-US" sz="2000" b="1"/>
              <a:t>Statement</a:t>
            </a:r>
            <a:r>
              <a:rPr lang="en-US" altLang="en-US" sz="2000"/>
              <a:t> object to send queries and fetch results</a:t>
            </a:r>
            <a:endParaRPr lang="en-US" altLang="en-US"/>
          </a:p>
          <a:p>
            <a:pPr lvl="1"/>
            <a:r>
              <a:rPr lang="en-US" altLang="en-US" sz="2000"/>
              <a:t>Exception mechanism to handle errors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66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 Injection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19" y="1000005"/>
            <a:ext cx="7905750" cy="49037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name + "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99"/>
                </a:solidFill>
              </a:rPr>
              <a:t>X’ or ’Y’ = ’Y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"X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 or ’Y’ = ’Y" + "’"</a:t>
            </a:r>
            <a:endParaRPr lang="en-US" altLang="en-US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which is: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993300"/>
                </a:solidFill>
              </a:rPr>
              <a:t>select * from instructor where name = ’X’ or </a:t>
            </a:r>
            <a:r>
              <a:rPr lang="en-US" altLang="en-US" b="1" u="sng" dirty="0">
                <a:solidFill>
                  <a:srgbClr val="993300"/>
                </a:solidFill>
              </a:rPr>
              <a:t>’Y’ = ’Y’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User could have even used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99"/>
                </a:solidFill>
              </a:rPr>
              <a:t>X’; update instructor set salary = salary + 10000; --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Prepared statement internally uses:</a:t>
            </a:r>
            <a:endParaRPr lang="en-US" altLang="en-US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67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46" y="83771"/>
            <a:ext cx="10515600" cy="760291"/>
          </a:xfrm>
        </p:spPr>
        <p:txBody>
          <a:bodyPr/>
          <a:lstStyle/>
          <a:p>
            <a:r>
              <a:rPr lang="en-US" dirty="0"/>
              <a:t>Example JDBC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59368"/>
              </p:ext>
            </p:extLst>
          </p:nvPr>
        </p:nvGraphicFramePr>
        <p:xfrm>
          <a:off x="5861538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1538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5841"/>
              </p:ext>
            </p:extLst>
          </p:nvPr>
        </p:nvGraphicFramePr>
        <p:xfrm>
          <a:off x="377873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73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18819"/>
              </p:ext>
            </p:extLst>
          </p:nvPr>
        </p:nvGraphicFramePr>
        <p:xfrm>
          <a:off x="216876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76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0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476"/>
            <a:ext cx="6421438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231"/>
            <a:ext cx="10515600" cy="922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is JDBC?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227015"/>
            <a:ext cx="10515600" cy="494994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JDBC stands for Java Database Connectivity and provides a set of </a:t>
            </a:r>
            <a:r>
              <a:rPr lang="en-US" altLang="en-US" b="1" dirty="0">
                <a:ea typeface="ＭＳ Ｐゴシック" panose="020B0600070205080204" pitchFamily="34" charset="-128"/>
              </a:rPr>
              <a:t>Java API </a:t>
            </a:r>
            <a:r>
              <a:rPr lang="en-US" altLang="en-US" dirty="0">
                <a:ea typeface="ＭＳ Ｐゴシック" panose="020B0600070205080204" pitchFamily="34" charset="-128"/>
              </a:rPr>
              <a:t>for accessing the relational databases from Java program.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Java APIs enables Java programs to execute SQL statements and interact with any SQL compliant database.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4" y="2632076"/>
            <a:ext cx="6988175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0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6877" cy="4351338"/>
          </a:xfrm>
        </p:spPr>
        <p:txBody>
          <a:bodyPr>
            <a:normAutofit/>
          </a:bodyPr>
          <a:lstStyle/>
          <a:p>
            <a:r>
              <a:rPr lang="en-US" b="1" dirty="0"/>
              <a:t>JDBC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JDBC API, a purely Java-based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JDBC Driver Manager ,which communicates with vendor-specific drivers that perform the real communication with the database.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Point: translation to vendor format is performed on the client </a:t>
            </a:r>
          </a:p>
          <a:p>
            <a:pPr lvl="3"/>
            <a:r>
              <a:rPr lang="en-US" dirty="0"/>
              <a:t>No changes needed to server</a:t>
            </a:r>
          </a:p>
          <a:p>
            <a:pPr lvl="3"/>
            <a:r>
              <a:rPr lang="en-US" dirty="0"/>
              <a:t>Driver (translator) needed on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36" y="1128956"/>
            <a:ext cx="2914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Steps in using JDBC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Load the driver</a:t>
            </a:r>
          </a:p>
          <a:p>
            <a:pPr marL="0" indent="0">
              <a:buNone/>
            </a:pPr>
            <a:r>
              <a:rPr lang="en-US" b="1" dirty="0"/>
              <a:t>2. Define the Connection URL</a:t>
            </a:r>
          </a:p>
          <a:p>
            <a:pPr marL="0" indent="0">
              <a:buNone/>
            </a:pPr>
            <a:r>
              <a:rPr lang="en-US" b="1" dirty="0"/>
              <a:t>3. Establish the Connection</a:t>
            </a:r>
          </a:p>
          <a:p>
            <a:pPr marL="0" indent="0">
              <a:buNone/>
            </a:pPr>
            <a:r>
              <a:rPr lang="en-US" b="1" dirty="0"/>
              <a:t>4. Create a Statement object</a:t>
            </a:r>
          </a:p>
          <a:p>
            <a:pPr marL="0" indent="0">
              <a:buNone/>
            </a:pPr>
            <a:r>
              <a:rPr lang="en-US" b="1" dirty="0"/>
              <a:t>5. Execute a query</a:t>
            </a:r>
          </a:p>
          <a:p>
            <a:pPr marL="0" indent="0">
              <a:buNone/>
            </a:pPr>
            <a:r>
              <a:rPr lang="en-US" b="1" dirty="0"/>
              <a:t>6. Process the results</a:t>
            </a:r>
          </a:p>
          <a:p>
            <a:pPr marL="0" indent="0">
              <a:buNone/>
            </a:pPr>
            <a:r>
              <a:rPr lang="en-US" b="1" dirty="0"/>
              <a:t>7. Close the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JDBC?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communicate with the different DBMS from JDBC, we need to use a </a:t>
            </a:r>
            <a:r>
              <a:rPr lang="en-US" i="1" dirty="0">
                <a:solidFill>
                  <a:srgbClr val="FF0000"/>
                </a:solidFill>
              </a:rPr>
              <a:t>driver </a:t>
            </a:r>
            <a:r>
              <a:rPr lang="en-US" dirty="0">
                <a:solidFill>
                  <a:srgbClr val="FF0000"/>
                </a:solidFill>
              </a:rPr>
              <a:t>to isolate the specific features of the DBMS and its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35766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the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JDBC driver, we must first register it in the JDBC </a:t>
            </a:r>
            <a:r>
              <a:rPr lang="en-US" dirty="0" err="1"/>
              <a:t>DriverManager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usually done by loading the driver class using the </a:t>
            </a:r>
            <a:r>
              <a:rPr lang="en-US" dirty="0" err="1"/>
              <a:t>forName</a:t>
            </a:r>
            <a:r>
              <a:rPr lang="en-US" dirty="0"/>
              <a:t> method of the class called Class.</a:t>
            </a:r>
          </a:p>
          <a:p>
            <a:r>
              <a:rPr lang="en-US" b="1" dirty="0"/>
              <a:t>try {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</a:t>
            </a:r>
            <a:r>
              <a:rPr lang="en-US" dirty="0" err="1"/>
              <a:t>cnfe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loading driver: " + </a:t>
            </a:r>
            <a:r>
              <a:rPr lang="en-US" dirty="0" err="1"/>
              <a:t>cnfe</a:t>
            </a:r>
            <a:r>
              <a:rPr lang="en-US" dirty="0"/>
              <a:t>);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Define the Connection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a given connection to a database, DBMS use a URL (Universal Resource Locator) address format. This address usually takes the form:</a:t>
            </a:r>
          </a:p>
          <a:p>
            <a:pPr lvl="1"/>
            <a:endParaRPr lang="en-US" dirty="0"/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jdbc:driver:database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56" y="2796381"/>
            <a:ext cx="6448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E8137-B930-47C6-81AC-2FCCBA2F17AC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Architecture of JDBC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066800"/>
            <a:ext cx="73437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1013</Words>
  <Application>Microsoft Office PowerPoint</Application>
  <PresentationFormat>Widescreen</PresentationFormat>
  <Paragraphs>220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Calibri Light</vt:lpstr>
      <vt:lpstr>Courier</vt:lpstr>
      <vt:lpstr>Courier New</vt:lpstr>
      <vt:lpstr>Helvetica</vt:lpstr>
      <vt:lpstr>Monotype Sorts</vt:lpstr>
      <vt:lpstr>Times New Roman</vt:lpstr>
      <vt:lpstr>Webdings</vt:lpstr>
      <vt:lpstr>Office Theme</vt:lpstr>
      <vt:lpstr>Packager Shell Object</vt:lpstr>
      <vt:lpstr>JDBC</vt:lpstr>
      <vt:lpstr>JDBC</vt:lpstr>
      <vt:lpstr>PowerPoint Presentation</vt:lpstr>
      <vt:lpstr>What is JDBC?</vt:lpstr>
      <vt:lpstr>JDBC</vt:lpstr>
      <vt:lpstr>Seven Basic Steps in using JDBC</vt:lpstr>
      <vt:lpstr>Step 1: Load the Driver</vt:lpstr>
      <vt:lpstr>Step 2: Define the Connection URL</vt:lpstr>
      <vt:lpstr>The Architecture of JDBC</vt:lpstr>
      <vt:lpstr>The JDBC Interfaces</vt:lpstr>
      <vt:lpstr>Developing JDBC Programs</vt:lpstr>
      <vt:lpstr>Developing JDBC Programs</vt:lpstr>
      <vt:lpstr>Developing JDBC Programs</vt:lpstr>
      <vt:lpstr>Developing JDBC Programs</vt:lpstr>
      <vt:lpstr>Simple JDBC Example</vt:lpstr>
      <vt:lpstr>JDBC Code</vt:lpstr>
      <vt:lpstr>JDBC Code (Cont.)</vt:lpstr>
      <vt:lpstr>JDBC Code Details       </vt:lpstr>
      <vt:lpstr>Prepared Statement</vt:lpstr>
      <vt:lpstr>SQL Injection</vt:lpstr>
      <vt:lpstr>Example JDBC</vt:lpstr>
    </vt:vector>
  </TitlesOfParts>
  <Company>Office of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CS Dept</dc:creator>
  <cp:lastModifiedBy>Omar Aldawud</cp:lastModifiedBy>
  <cp:revision>10</cp:revision>
  <dcterms:created xsi:type="dcterms:W3CDTF">2017-09-19T19:06:48Z</dcterms:created>
  <dcterms:modified xsi:type="dcterms:W3CDTF">2018-02-27T20:31:46Z</dcterms:modified>
</cp:coreProperties>
</file>