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57" r:id="rId4"/>
    <p:sldId id="261" r:id="rId5"/>
    <p:sldId id="258" r:id="rId6"/>
    <p:sldId id="259" r:id="rId7"/>
    <p:sldId id="260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5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4F806-0FE2-4E4C-949A-1344F5C40F67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311BA-3C3D-4396-BFC6-CB350668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24954A-7F84-42BB-ACDB-93A71BB7C04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8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AAA062-E7B5-4D5B-8484-B6B694D6B2A2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5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94CD19-2B25-4906-986C-C73C3D52CB3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7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93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4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87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123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705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119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317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038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7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67AD5A-080E-42EF-8234-3E454C93763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5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3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3871-AC27-4A32-8947-AD4411743DF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33550"/>
            <a:ext cx="597693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077A35-7097-49EC-A633-5D33554FA782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0"/>
            <a:ext cx="7772400" cy="781050"/>
          </a:xfrm>
        </p:spPr>
        <p:txBody>
          <a:bodyPr/>
          <a:lstStyle/>
          <a:p>
            <a:r>
              <a:rPr lang="en-US" altLang="en-US" smtClean="0"/>
              <a:t>The JDBC Interfaces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839200" y="1752600"/>
            <a:ext cx="1676400" cy="3581400"/>
          </a:xfrm>
          <a:noFill/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Processing ResultSet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H="1">
            <a:off x="6553200" y="1981200"/>
            <a:ext cx="2286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7848600" y="2819400"/>
            <a:ext cx="990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8458200" y="37338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8458200" y="47244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5CD742-B880-4B95-BA75-848D9C10D49C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14478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276600" y="990600"/>
            <a:ext cx="73152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Statement to load a driver: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Class.forName("JDBCDriverClass");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 driver is a class.  For example: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Database   Driver Class                                 Source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Access      sun.jdbc.odbc.JdbcOdbcDriver    Already in JDK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MySQL    com.mysql.jdbc.Driver                 Website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Oracle       oracle.jdbc.driver.OracleDriver   Website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The JDBC-ODBC driver for Access is bundled in JDK.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MySQL driver class is in mysqljdbc.jar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Oracle driver class is in classes12.jar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To use the MySQL and Oracle drivers, you have to add mysqljdbc.jar and classes12.jar in the classpath using the following DOS command on Windows: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classpath=%classpath%;c:\book\mysqljdbc.jar;c:\book\classes12.jar</a:t>
            </a: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H="1">
            <a:off x="5638800" y="3048000"/>
            <a:ext cx="5334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038600" y="3657600"/>
            <a:ext cx="6096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>
            <a:off x="4648200" y="3352800"/>
            <a:ext cx="6096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4953000" y="4038600"/>
            <a:ext cx="51054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4419600" y="4343400"/>
            <a:ext cx="3810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3886200" y="4648200"/>
            <a:ext cx="3810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6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1DC390-2549-4EF0-9277-9C9386AB39DB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DriverManager.getConnection(databaseURL);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Database    URL Pattern             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Access        jdbc:odbc:dataSource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MySQL      jdbc:mysql://hostname/dbname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Oracle        jdbc:oracle:thin:@hostname:port#:oracleDBSID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Courier New" panose="02070309020205020404" pitchFamily="49" charset="0"/>
              </a:rPr>
              <a:t> </a:t>
            </a:r>
            <a:endParaRPr lang="en-US" altLang="en-US" sz="18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Examples: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Access: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("jdbc:odbc:ExampleMDBDataSource");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MySQL: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("jdbc:mysql://localhost/test");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u="sng">
                <a:solidFill>
                  <a:srgbClr val="FF0000"/>
                </a:solidFill>
                <a:cs typeface="Courier New" panose="02070309020205020404" pitchFamily="49" charset="0"/>
              </a:rPr>
              <a:t> </a:t>
            </a:r>
            <a:endParaRPr lang="en-US" altLang="en-US" sz="18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Oracle: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("jdbc:oracle:thin:@liang.armstrong.edu:1521:orcl",  "scott", "tiger");</a:t>
            </a:r>
            <a:endParaRPr lang="en-US" altLang="en-US" sz="14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 flipV="1">
            <a:off x="5943600" y="1295400"/>
            <a:ext cx="2895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12"/>
          <p:cNvSpPr>
            <a:spLocks noChangeShapeType="1"/>
          </p:cNvSpPr>
          <p:nvPr/>
        </p:nvSpPr>
        <p:spPr bwMode="auto">
          <a:xfrm flipV="1">
            <a:off x="6477000" y="1295400"/>
            <a:ext cx="2667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13"/>
          <p:cNvSpPr>
            <a:spLocks noChangeShapeType="1"/>
          </p:cNvSpPr>
          <p:nvPr/>
        </p:nvSpPr>
        <p:spPr bwMode="auto">
          <a:xfrm flipV="1">
            <a:off x="7543800" y="1295400"/>
            <a:ext cx="18288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050941-38C5-4B91-86E7-05D7891954C3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Creating statement: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 Statement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connection.createStatement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update, delete, insert):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statement.executeUpdate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 ("create table Temp (col1 char(5), col2 char(5))");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Select the columns from the Student table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statement.executeQuery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("select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firstName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, mi,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from Student where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50F0E0-A182-44DD-B530-83876FE7E8C5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400">
                <a:solidFill>
                  <a:srgbClr val="FFCC00"/>
                </a:solidFill>
                <a:cs typeface="Times New Roman" panose="02020603050405020304" pitchFamily="18" charset="0"/>
              </a:rPr>
              <a:t>Processing ResultSet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Select the columns from the Student table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stmt.executeQuery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("select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firstName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, mi,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from Student where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Processing </a:t>
            </a:r>
            <a:r>
              <a:rPr lang="en-US" altLang="en-US" sz="20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Iterate through the result and print the student names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while (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resultSet.next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(1) + " " +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(2)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". " +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(3));</a:t>
            </a: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H="1" flipV="1">
            <a:off x="5410200" y="2209800"/>
            <a:ext cx="12954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H="1" flipV="1">
            <a:off x="5867400" y="2209800"/>
            <a:ext cx="3425092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V="1">
            <a:off x="5562600" y="2209800"/>
            <a:ext cx="914400" cy="1905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99213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9B6FB5-C95C-4471-B9DC-78ABB9251C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524000" y="76200"/>
            <a:ext cx="7620000" cy="678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java.sql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.*;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SimpleJdbc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throws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SQLException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ClassNotFoundException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Load the JDBC driver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Class.forName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com.mysql.jdbc.Driver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("Driver loaded");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Establish a 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Connection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DriverManager.getConnection</a:t>
            </a:r>
            <a:endParaRPr lang="en-US" altLang="en-US" sz="1300" dirty="0">
              <a:solidFill>
                <a:srgbClr val="0070C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("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jdbc:mysql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://localhost/test");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("Database connected");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Create a statement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Statement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statement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connection.createStatement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Execute a statement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statement.executeQuery</a:t>
            </a:r>
            <a:endParaRPr lang="en-US" altLang="en-US" sz="1300" dirty="0">
              <a:solidFill>
                <a:srgbClr val="0070C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("select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mi,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from Student where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Iterate through the result and print the student names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while (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resultSet.next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(1) + "\t" +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(2) + "\t" +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(3));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Close the 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connection.close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152400"/>
            <a:ext cx="1676400" cy="1600200"/>
          </a:xfrm>
        </p:spPr>
        <p:txBody>
          <a:bodyPr/>
          <a:lstStyle/>
          <a:p>
            <a:pPr>
              <a:defRPr/>
            </a:pPr>
            <a:r>
              <a:rPr lang="en-US" altLang="en-US" sz="3000">
                <a:solidFill>
                  <a:schemeClr val="bg2"/>
                </a:solidFill>
              </a:rPr>
              <a:t>Simple JDBC Example</a:t>
            </a:r>
          </a:p>
        </p:txBody>
      </p:sp>
    </p:spTree>
    <p:extLst>
      <p:ext uri="{BB962C8B-B14F-4D97-AF65-F5344CB8AC3E}">
        <p14:creationId xmlns:p14="http://schemas.microsoft.com/office/powerpoint/2010/main" val="19257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8875" y="1422399"/>
            <a:ext cx="8456612" cy="4435598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2000" b="1" dirty="0">
                <a:solidFill>
                  <a:srgbClr val="993300"/>
                </a:solidFill>
              </a:rPr>
              <a:t>public static void </a:t>
            </a:r>
            <a:r>
              <a:rPr lang="en-US" altLang="en-US" sz="2000" b="1" dirty="0" err="1">
                <a:solidFill>
                  <a:srgbClr val="993300"/>
                </a:solidFill>
              </a:rPr>
              <a:t>JDBCexample</a:t>
            </a:r>
            <a:r>
              <a:rPr lang="en-US" altLang="en-US" sz="2000" b="1" dirty="0">
                <a:solidFill>
                  <a:srgbClr val="993300"/>
                </a:solidFill>
              </a:rPr>
              <a:t>(String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dbid</a:t>
            </a:r>
            <a:r>
              <a:rPr lang="en-US" altLang="en-US" sz="2000" b="1" dirty="0">
                <a:solidFill>
                  <a:srgbClr val="993300"/>
                </a:solidFill>
              </a:rPr>
              <a:t>, 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userid</a:t>
            </a:r>
            <a:r>
              <a:rPr lang="en-US" altLang="en-US" sz="2000" b="1" dirty="0">
                <a:solidFill>
                  <a:srgbClr val="993300"/>
                </a:solidFill>
              </a:rPr>
              <a:t>, 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passwd</a:t>
            </a:r>
            <a:r>
              <a:rPr lang="en-US" altLang="en-US" sz="2000" b="1" dirty="0">
                <a:solidFill>
                  <a:srgbClr val="993300"/>
                </a:solidFill>
              </a:rPr>
              <a:t>)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{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</a:rPr>
              <a:t>Class.forName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>
                <a:solidFill>
                  <a:srgbClr val="993300"/>
                </a:solidFill>
              </a:rPr>
              <a:t>("</a:t>
            </a:r>
            <a:r>
              <a:rPr lang="en-US" altLang="en-US" sz="1600" b="1" dirty="0" err="1">
                <a:solidFill>
                  <a:srgbClr val="993300"/>
                </a:solidFill>
              </a:rPr>
              <a:t>oracle.jdbc.driver.OracleDriver</a:t>
            </a:r>
            <a:r>
              <a:rPr lang="en-US" altLang="en-US" sz="1600" b="1" dirty="0">
                <a:solidFill>
                  <a:srgbClr val="993300"/>
                </a:solidFill>
              </a:rPr>
              <a:t>"); </a:t>
            </a:r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Connection conn </a:t>
            </a:r>
            <a:r>
              <a:rPr lang="en-US" altLang="en-US" sz="1600" b="1" dirty="0">
                <a:solidFill>
                  <a:srgbClr val="993300"/>
                </a:solidFill>
              </a:rPr>
              <a:t>= </a:t>
            </a:r>
            <a:r>
              <a:rPr lang="en-US" altLang="en-US" sz="1600" b="1" dirty="0" err="1">
                <a:solidFill>
                  <a:srgbClr val="993300"/>
                </a:solidFill>
              </a:rPr>
              <a:t>DriverManager.getConnection</a:t>
            </a:r>
            <a:r>
              <a:rPr lang="en-US" altLang="en-US" sz="1600" b="1" dirty="0">
                <a:solidFill>
                  <a:srgbClr val="993300"/>
                </a:solidFill>
              </a:rPr>
              <a:t>(     </a:t>
            </a:r>
            <a:br>
              <a:rPr lang="en-US" altLang="en-US" sz="1600" b="1" dirty="0">
                <a:solidFill>
                  <a:srgbClr val="993300"/>
                </a:solidFill>
              </a:rPr>
            </a:br>
            <a:r>
              <a:rPr lang="en-US" altLang="en-US" sz="1600" b="1" dirty="0">
                <a:solidFill>
                  <a:srgbClr val="993300"/>
                </a:solidFill>
              </a:rPr>
              <a:t>       "</a:t>
            </a:r>
            <a:r>
              <a:rPr lang="en-US" altLang="en-US" sz="1600" b="1" dirty="0" err="1">
                <a:solidFill>
                  <a:srgbClr val="993300"/>
                </a:solidFill>
              </a:rPr>
              <a:t>jdbc:oracle:thin</a:t>
            </a:r>
            <a:r>
              <a:rPr lang="en-US" altLang="en-US" sz="1600" b="1" dirty="0">
                <a:solidFill>
                  <a:srgbClr val="993300"/>
                </a:solidFill>
              </a:rPr>
              <a:t>:</a:t>
            </a:r>
            <a:r>
              <a:rPr lang="en-US" altLang="en-US" sz="1600" dirty="0">
                <a:solidFill>
                  <a:srgbClr val="993300"/>
                </a:solidFill>
              </a:rPr>
              <a:t>@</a:t>
            </a:r>
            <a:r>
              <a:rPr lang="en-US" altLang="en-US" sz="1600" b="1" dirty="0">
                <a:solidFill>
                  <a:srgbClr val="993300"/>
                </a:solidFill>
              </a:rPr>
              <a:t>db.yale.edu:2000:univdb", </a:t>
            </a:r>
            <a:r>
              <a:rPr lang="en-US" altLang="en-US" sz="1600" b="1" dirty="0" err="1">
                <a:solidFill>
                  <a:srgbClr val="993300"/>
                </a:solidFill>
              </a:rPr>
              <a:t>userid</a:t>
            </a:r>
            <a:r>
              <a:rPr lang="en-US" altLang="en-US" sz="1600" b="1" dirty="0">
                <a:solidFill>
                  <a:srgbClr val="993300"/>
                </a:solidFill>
              </a:rPr>
              <a:t>, </a:t>
            </a:r>
            <a:r>
              <a:rPr lang="en-US" altLang="en-US" sz="1600" b="1" dirty="0" err="1">
                <a:solidFill>
                  <a:srgbClr val="993300"/>
                </a:solidFill>
              </a:rPr>
              <a:t>passwd</a:t>
            </a:r>
            <a:r>
              <a:rPr lang="en-US" altLang="en-US" sz="1600" b="1" dirty="0">
                <a:solidFill>
                  <a:srgbClr val="993300"/>
                </a:solidFill>
              </a:rPr>
              <a:t>);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Statement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</a:rPr>
              <a:t>stmt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>
                <a:solidFill>
                  <a:srgbClr val="993300"/>
                </a:solidFill>
              </a:rPr>
              <a:t>= </a:t>
            </a:r>
            <a:r>
              <a:rPr lang="en-US" altLang="en-US" sz="1600" b="1" dirty="0" err="1">
                <a:solidFill>
                  <a:srgbClr val="993300"/>
                </a:solidFill>
              </a:rPr>
              <a:t>conn.createStatement</a:t>
            </a:r>
            <a:r>
              <a:rPr lang="en-US" altLang="en-US" sz="1600" b="1" dirty="0">
                <a:solidFill>
                  <a:srgbClr val="993300"/>
                </a:solidFill>
              </a:rPr>
              <a:t>();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    … Do Actual Work ….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stmt.close</a:t>
            </a:r>
            <a:r>
              <a:rPr lang="en-US" altLang="en-US" sz="1600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conn.close</a:t>
            </a:r>
            <a:r>
              <a:rPr lang="en-US" altLang="en-US" sz="1600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}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catch (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SQLException</a:t>
            </a:r>
            <a:r>
              <a:rPr lang="en-US" altLang="en-US" sz="1600" b="1" dirty="0">
                <a:solidFill>
                  <a:srgbClr val="993300"/>
                </a:solidFill>
              </a:rPr>
              <a:t> 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</a:t>
            </a:r>
            <a:r>
              <a:rPr lang="en-US" altLang="en-US" sz="1600" b="1" dirty="0">
                <a:solidFill>
                  <a:srgbClr val="993300"/>
                </a:solidFill>
              </a:rPr>
              <a:t>) { 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System.out.println</a:t>
            </a:r>
            <a:r>
              <a:rPr lang="en-US" altLang="en-US" sz="1600" b="1" dirty="0">
                <a:solidFill>
                  <a:srgbClr val="993300"/>
                </a:solidFill>
              </a:rPr>
              <a:t>("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SQLException</a:t>
            </a:r>
            <a:r>
              <a:rPr lang="en-US" altLang="en-US" sz="1600" b="1" dirty="0">
                <a:solidFill>
                  <a:srgbClr val="993300"/>
                </a:solidFill>
              </a:rPr>
              <a:t> : " + 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</a:t>
            </a:r>
            <a:r>
              <a:rPr lang="en-US" altLang="en-US" sz="1600" b="1" dirty="0">
                <a:solidFill>
                  <a:srgbClr val="993300"/>
                </a:solidFill>
              </a:rPr>
              <a:t>);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}		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204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384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 Code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846" y="1135064"/>
            <a:ext cx="9557117" cy="53419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 smtClean="0"/>
              <a:t>Update to </a:t>
            </a:r>
            <a:r>
              <a:rPr lang="en-US" altLang="en-US" dirty="0" smtClean="0"/>
              <a:t>database</a:t>
            </a:r>
          </a:p>
          <a:p>
            <a:pPr lvl="1">
              <a:defRPr/>
            </a:pPr>
            <a:r>
              <a:rPr kumimoji="0" lang="en-US" altLang="en-US" b="1" dirty="0" smtClean="0">
                <a:solidFill>
                  <a:srgbClr val="993300"/>
                </a:solidFill>
              </a:rPr>
              <a:t>try 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{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     </a:t>
            </a:r>
            <a:r>
              <a:rPr kumimoji="0" lang="en-US" altLang="en-US" b="1" dirty="0" err="1" smtClean="0">
                <a:solidFill>
                  <a:schemeClr val="bg1">
                    <a:lumMod val="50000"/>
                  </a:schemeClr>
                </a:solidFill>
              </a:rPr>
              <a:t>stmt.executeUpdate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 (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          "insert into instructor values(’77987’, ’Kim’, ’Physics’, 98000)");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} catch (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SQLException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 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sqle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)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{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    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System.out.println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("Could not insert tuple. " + 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sqle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);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}</a:t>
            </a:r>
          </a:p>
          <a:p>
            <a:pPr>
              <a:defRPr/>
            </a:pPr>
            <a:r>
              <a:rPr lang="en-US" altLang="en-US" dirty="0" smtClean="0"/>
              <a:t>Execute query and fetch and print results</a:t>
            </a:r>
          </a:p>
          <a:p>
            <a:pPr lvl="1">
              <a:buFont typeface="Monotype Sorts" charset="2"/>
              <a:buNone/>
              <a:defRPr/>
            </a:pPr>
            <a:r>
              <a:rPr kumimoji="0" lang="en-US" altLang="en-US" dirty="0" smtClean="0"/>
              <a:t>     </a:t>
            </a:r>
            <a:r>
              <a:rPr kumimoji="0" lang="en-US" altLang="en-US" b="1" dirty="0" err="1" smtClean="0">
                <a:solidFill>
                  <a:schemeClr val="bg1">
                    <a:lumMod val="50000"/>
                  </a:schemeClr>
                </a:solidFill>
              </a:rPr>
              <a:t>ResultSet</a:t>
            </a:r>
            <a:r>
              <a:rPr kumimoji="0"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0" lang="en-US" altLang="en-US" b="1" dirty="0" err="1" smtClean="0">
                <a:solidFill>
                  <a:schemeClr val="bg1">
                    <a:lumMod val="50000"/>
                  </a:schemeClr>
                </a:solidFill>
              </a:rPr>
              <a:t>rset</a:t>
            </a:r>
            <a:r>
              <a:rPr kumimoji="0"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kumimoji="0" lang="en-US" altLang="en-US" b="1" dirty="0" err="1" smtClean="0">
                <a:solidFill>
                  <a:schemeClr val="bg1">
                    <a:lumMod val="50000"/>
                  </a:schemeClr>
                </a:solidFill>
              </a:rPr>
              <a:t>stmt.executeQuery</a:t>
            </a:r>
            <a:r>
              <a:rPr kumimoji="0"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(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                                "select 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, 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avg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 (salary)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                                 from instructor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                                 group by 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");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while (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rset.next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()) {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       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System.out.println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(</a:t>
            </a:r>
            <a:r>
              <a:rPr kumimoji="0" lang="en-US" altLang="en-US" b="1" dirty="0" err="1" smtClean="0">
                <a:solidFill>
                  <a:schemeClr val="bg1">
                    <a:lumMod val="50000"/>
                  </a:schemeClr>
                </a:solidFill>
              </a:rPr>
              <a:t>rset.getString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("</a:t>
            </a:r>
            <a:r>
              <a:rPr kumimoji="0" lang="en-US" altLang="en-US" b="1" dirty="0" err="1" smtClean="0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") + " " +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                                              </a:t>
            </a:r>
            <a:r>
              <a:rPr kumimoji="0" lang="en-US" altLang="en-US" b="1" dirty="0" err="1" smtClean="0">
                <a:solidFill>
                  <a:schemeClr val="bg1">
                    <a:lumMod val="50000"/>
                  </a:schemeClr>
                </a:solidFill>
              </a:rPr>
              <a:t>rset.getFloat</a:t>
            </a:r>
            <a:r>
              <a:rPr kumimoji="0"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0" lang="en-US" altLang="en-US" b="1" dirty="0" smtClean="0">
                <a:solidFill>
                  <a:srgbClr val="993300"/>
                </a:solidFill>
              </a:rPr>
              <a:t>2));</a:t>
            </a:r>
            <a:br>
              <a:rPr kumimoji="0" lang="en-US" altLang="en-US" b="1" dirty="0" smtClean="0">
                <a:solidFill>
                  <a:srgbClr val="993300"/>
                </a:solidFill>
              </a:rPr>
            </a:br>
            <a:r>
              <a:rPr kumimoji="0" lang="en-US" altLang="en-US" b="1" dirty="0" smtClean="0">
                <a:solidFill>
                  <a:srgbClr val="993300"/>
                </a:solidFill>
              </a:rPr>
              <a:t>}</a:t>
            </a:r>
          </a:p>
          <a:p>
            <a:pPr>
              <a:defRPr/>
            </a:pPr>
            <a:endParaRPr lang="en-US" altLang="en-US" b="1" dirty="0" smtClean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Details     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361" y="152583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Getting result fields: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sz="2000" b="1" dirty="0" err="1">
                <a:solidFill>
                  <a:srgbClr val="993300"/>
                </a:solidFill>
              </a:rPr>
              <a:t>rs.getString</a:t>
            </a:r>
            <a:r>
              <a:rPr lang="en-US" altLang="en-US" sz="2000" b="1" dirty="0">
                <a:solidFill>
                  <a:srgbClr val="993300"/>
                </a:solidFill>
              </a:rPr>
              <a:t>(“</a:t>
            </a:r>
            <a:r>
              <a:rPr lang="en-US" altLang="en-US" sz="2000" b="1" dirty="0" err="1">
                <a:solidFill>
                  <a:srgbClr val="993300"/>
                </a:solidFill>
              </a:rPr>
              <a:t>dept_name</a:t>
            </a:r>
            <a:r>
              <a:rPr lang="en-US" altLang="en-US" sz="2000" b="1" dirty="0">
                <a:solidFill>
                  <a:srgbClr val="993300"/>
                </a:solidFill>
              </a:rPr>
              <a:t>”)</a:t>
            </a:r>
            <a:r>
              <a:rPr lang="en-US" altLang="en-US" sz="2000" b="1" dirty="0"/>
              <a:t> and </a:t>
            </a:r>
            <a:r>
              <a:rPr lang="en-US" altLang="en-US" sz="2000" b="1" dirty="0" err="1">
                <a:solidFill>
                  <a:srgbClr val="993300"/>
                </a:solidFill>
              </a:rPr>
              <a:t>rs.getString</a:t>
            </a:r>
            <a:r>
              <a:rPr lang="en-US" altLang="en-US" sz="2000" b="1" dirty="0">
                <a:solidFill>
                  <a:srgbClr val="993300"/>
                </a:solidFill>
              </a:rPr>
              <a:t>(1)</a:t>
            </a:r>
            <a:r>
              <a:rPr lang="en-US" altLang="en-US" sz="2000" b="1" dirty="0"/>
              <a:t> equivalent if </a:t>
            </a:r>
            <a:r>
              <a:rPr lang="en-US" altLang="en-US" sz="2000" b="1" dirty="0" err="1"/>
              <a:t>dept_name</a:t>
            </a:r>
            <a:r>
              <a:rPr lang="en-US" altLang="en-US" sz="2000" b="1" dirty="0"/>
              <a:t> is the first argument of select result.</a:t>
            </a:r>
            <a:endParaRPr lang="en-US" altLang="en-US" b="1" dirty="0" smtClean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Dealing with Null values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sz="2000" b="1" dirty="0" err="1">
                <a:solidFill>
                  <a:srgbClr val="993300"/>
                </a:solidFill>
              </a:rPr>
              <a:t>int</a:t>
            </a:r>
            <a:r>
              <a:rPr lang="en-US" altLang="en-US" sz="2000" b="1" dirty="0">
                <a:solidFill>
                  <a:srgbClr val="993300"/>
                </a:solidFill>
              </a:rPr>
              <a:t> a = </a:t>
            </a:r>
            <a:r>
              <a:rPr lang="en-US" altLang="en-US" sz="2000" b="1" dirty="0" err="1">
                <a:solidFill>
                  <a:schemeClr val="bg1">
                    <a:lumMod val="50000"/>
                  </a:schemeClr>
                </a:solidFill>
              </a:rPr>
              <a:t>rs.getInt</a:t>
            </a:r>
            <a:r>
              <a:rPr lang="en-US" altLang="en-US" sz="2000" b="1" dirty="0">
                <a:solidFill>
                  <a:srgbClr val="993300"/>
                </a:solidFill>
              </a:rPr>
              <a:t>(“a”);</a:t>
            </a:r>
            <a:endParaRPr lang="en-US" altLang="en-US" b="1" dirty="0" smtClean="0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  <a:defRPr/>
            </a:pPr>
            <a:r>
              <a:rPr lang="en-US" altLang="en-US" b="1" dirty="0" smtClean="0">
                <a:solidFill>
                  <a:srgbClr val="993300"/>
                </a:solidFill>
              </a:rPr>
              <a:t>    </a:t>
            </a:r>
            <a:r>
              <a:rPr lang="en-US" altLang="en-US" sz="2000" b="1" dirty="0">
                <a:solidFill>
                  <a:srgbClr val="993300"/>
                </a:solidFill>
              </a:rPr>
              <a:t>if (</a:t>
            </a:r>
            <a:r>
              <a:rPr lang="en-US" altLang="en-US" sz="2000" b="1" dirty="0" err="1">
                <a:solidFill>
                  <a:schemeClr val="bg1">
                    <a:lumMod val="50000"/>
                  </a:schemeClr>
                </a:solidFill>
              </a:rPr>
              <a:t>rs.wasNull</a:t>
            </a:r>
            <a:r>
              <a:rPr lang="en-US" altLang="en-US" sz="2000" b="1" dirty="0">
                <a:solidFill>
                  <a:srgbClr val="993300"/>
                </a:solidFill>
              </a:rPr>
              <a:t>()) </a:t>
            </a:r>
            <a:r>
              <a:rPr lang="en-US" altLang="en-US" sz="2000" b="1" dirty="0" err="1">
                <a:solidFill>
                  <a:srgbClr val="993300"/>
                </a:solidFill>
              </a:rPr>
              <a:t>Systems.out.println</a:t>
            </a:r>
            <a:r>
              <a:rPr lang="en-US" altLang="en-US" sz="2000" b="1" dirty="0">
                <a:solidFill>
                  <a:srgbClr val="993300"/>
                </a:solidFill>
              </a:rPr>
              <a:t>(“Got null value”);</a:t>
            </a:r>
            <a:endParaRPr lang="en-US" altLang="en-US" b="1" dirty="0" smtClean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6015" y="7595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Prepared 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31" y="1101969"/>
            <a:ext cx="9404595" cy="52146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PreparedStatement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conn.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prepareStatemen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</a:t>
            </a:r>
            <a:r>
              <a:rPr lang="en-US" altLang="en-US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  <a:br>
              <a:rPr lang="en-US" altLang="en-US" dirty="0" smtClean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                                              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"insert into instructor values(?,?,?,?)");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(1, "88877");     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(2, "Perry");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(3, "Finance");  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pStmt.setInt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(4, 125000);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b="1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altLang="en-US" sz="2000" b="1" dirty="0">
                <a:solidFill>
                  <a:srgbClr val="993300"/>
                </a:solidFill>
                <a:latin typeface="Arial" charset="0"/>
                <a:cs typeface="Arial" charset="0"/>
              </a:rPr>
              <a:t>();    </a:t>
            </a:r>
            <a:r>
              <a:rPr lang="en-US" altLang="en-US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/>
            </a:r>
            <a:br>
              <a:rPr lang="en-US" altLang="en-US" dirty="0" smtClean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(1, "88878");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();</a:t>
            </a:r>
            <a:endParaRPr lang="en-US" altLang="en-US" dirty="0" smtClean="0">
              <a:solidFill>
                <a:srgbClr val="9933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For queries, use </a:t>
            </a:r>
            <a:r>
              <a:rPr lang="en-US" altLang="en-US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pStmt.executeQuery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(), </a:t>
            </a:r>
            <a:r>
              <a:rPr lang="en-US" altLang="en-US" sz="2000" dirty="0">
                <a:latin typeface="Arial" charset="0"/>
                <a:cs typeface="Arial" charset="0"/>
              </a:rPr>
              <a:t>which returns a </a:t>
            </a:r>
            <a:r>
              <a:rPr lang="en-US" altLang="en-US" sz="2000" dirty="0" err="1">
                <a:latin typeface="Arial" charset="0"/>
                <a:cs typeface="Arial" charset="0"/>
              </a:rPr>
              <a:t>ResultSet</a:t>
            </a:r>
            <a:r>
              <a:rPr lang="en-US" altLang="en-US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altLang="en-US" sz="2000" dirty="0"/>
              <a:t>WARNING: always use prepared statements </a:t>
            </a:r>
            <a:r>
              <a:rPr lang="en-US" altLang="en-US" sz="2000" b="1" dirty="0"/>
              <a:t>when taking an input from the user </a:t>
            </a:r>
            <a:r>
              <a:rPr lang="en-US" altLang="en-US" sz="2000" dirty="0"/>
              <a:t>and adding it to a query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sz="2000" b="1" dirty="0">
                <a:solidFill>
                  <a:srgbClr val="CC0000"/>
                </a:solidFill>
              </a:rPr>
              <a:t>NEVER create a query by concatenating strings which you get as inputs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"insert into instructor values(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’</a:t>
            </a: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" + ID + " ’, ’ " + name + " ’, " +</a:t>
            </a:r>
            <a:r>
              <a:rPr lang="en-US" alt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                                           " ’ + </a:t>
            </a:r>
            <a:r>
              <a:rPr lang="en-US" altLang="en-US" sz="2000" dirty="0" err="1">
                <a:solidFill>
                  <a:schemeClr val="tx2"/>
                </a:solidFill>
                <a:latin typeface="Arial" charset="0"/>
                <a:cs typeface="Arial" charset="0"/>
              </a:rPr>
              <a:t>dept_name</a:t>
            </a: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+ " ’, " ’ balance + ")“</a:t>
            </a:r>
            <a:endParaRPr lang="en-US" altLang="en-US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What if name is “D’Souza”?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7848600" cy="487680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</a:rPr>
              <a:t>JDBC</a:t>
            </a:r>
            <a:r>
              <a:rPr lang="en-US" altLang="en-US" sz="2000"/>
              <a:t> is a Java API for communicating with database systems supporting SQL.</a:t>
            </a:r>
          </a:p>
          <a:p>
            <a:pPr lvl="1"/>
            <a:endParaRPr lang="en-US" altLang="en-US" smtClean="0"/>
          </a:p>
          <a:p>
            <a:r>
              <a:rPr lang="en-US" altLang="en-US" sz="2000"/>
              <a:t>JDBC supports a variety of features for </a:t>
            </a:r>
            <a:r>
              <a:rPr lang="en-US" altLang="en-US" sz="2000" b="1"/>
              <a:t>querying</a:t>
            </a:r>
            <a:r>
              <a:rPr lang="en-US" altLang="en-US" sz="2000"/>
              <a:t> and </a:t>
            </a:r>
            <a:r>
              <a:rPr lang="en-US" altLang="en-US" sz="2000" b="1"/>
              <a:t>updating</a:t>
            </a:r>
            <a:r>
              <a:rPr lang="en-US" altLang="en-US" sz="2000"/>
              <a:t> data, and for retrieving query results.</a:t>
            </a:r>
            <a:endParaRPr lang="en-US" altLang="en-US" smtClean="0"/>
          </a:p>
          <a:p>
            <a:r>
              <a:rPr lang="en-US" altLang="en-US" sz="2000"/>
              <a:t>JDBC also supports </a:t>
            </a:r>
            <a:r>
              <a:rPr lang="en-US" altLang="en-US" sz="2000" b="1"/>
              <a:t>metadata retrieval</a:t>
            </a:r>
            <a:r>
              <a:rPr lang="en-US" altLang="en-US" sz="2000"/>
              <a:t>, such as querying about relations present in the database and the names and types of relation attributes.</a:t>
            </a:r>
            <a:endParaRPr lang="en-US" altLang="en-US" smtClean="0"/>
          </a:p>
          <a:p>
            <a:r>
              <a:rPr lang="en-US" altLang="en-US" sz="2000"/>
              <a:t>Model for communicating with the database:</a:t>
            </a:r>
            <a:endParaRPr lang="en-US" altLang="en-US" smtClean="0"/>
          </a:p>
          <a:p>
            <a:pPr lvl="1"/>
            <a:r>
              <a:rPr lang="en-US" altLang="en-US" sz="2000"/>
              <a:t>Open a </a:t>
            </a:r>
            <a:r>
              <a:rPr lang="en-US" altLang="en-US" sz="2000" b="1"/>
              <a:t>connection</a:t>
            </a:r>
            <a:endParaRPr lang="en-US" altLang="en-US" b="1" smtClean="0"/>
          </a:p>
          <a:p>
            <a:pPr lvl="1"/>
            <a:r>
              <a:rPr lang="en-US" altLang="en-US" sz="2000"/>
              <a:t>Create a “statement” object</a:t>
            </a:r>
            <a:endParaRPr lang="en-US" altLang="en-US" smtClean="0"/>
          </a:p>
          <a:p>
            <a:pPr lvl="1"/>
            <a:r>
              <a:rPr lang="en-US" altLang="en-US" sz="2000"/>
              <a:t>Execute queries using the </a:t>
            </a:r>
            <a:r>
              <a:rPr lang="en-US" altLang="en-US" sz="2000" b="1"/>
              <a:t>Statement</a:t>
            </a:r>
            <a:r>
              <a:rPr lang="en-US" altLang="en-US" sz="2000"/>
              <a:t> object to send queries and fetch results</a:t>
            </a:r>
            <a:endParaRPr lang="en-US" altLang="en-US" smtClean="0"/>
          </a:p>
          <a:p>
            <a:pPr lvl="1"/>
            <a:r>
              <a:rPr lang="en-US" altLang="en-US" sz="2000"/>
              <a:t>Exception mechanism to handle errors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6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SQL Injection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619" y="1000005"/>
            <a:ext cx="7905750" cy="49037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query is constructed using</a:t>
            </a:r>
            <a:endParaRPr lang="en-US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993300"/>
                </a:solidFill>
              </a:rPr>
              <a:t>"select * from instructor where name =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 + name + "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</a:t>
            </a:r>
            <a:endParaRPr lang="en-US" altLang="en-US" dirty="0" smtClean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the user, instead of entering a name, enters:</a:t>
            </a:r>
            <a:endParaRPr lang="en-US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99"/>
                </a:solidFill>
              </a:rPr>
              <a:t>X’ or ’Y’ = ’Y</a:t>
            </a: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then the resulting statement becomes:</a:t>
            </a:r>
            <a:endParaRPr lang="en-US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993300"/>
                </a:solidFill>
              </a:rPr>
              <a:t>"select * from instructor where name =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 + "X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 or ’Y’ = ’Y" + "’"</a:t>
            </a:r>
            <a:endParaRPr lang="en-US" altLang="en-US" dirty="0" smtClean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which is:</a:t>
            </a:r>
            <a:endParaRPr lang="en-US" altLang="en-US" dirty="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993300"/>
                </a:solidFill>
              </a:rPr>
              <a:t>select * from instructor where name = ’X’ or </a:t>
            </a:r>
            <a:r>
              <a:rPr lang="en-US" altLang="en-US" b="1" u="sng" dirty="0">
                <a:solidFill>
                  <a:srgbClr val="993300"/>
                </a:solidFill>
              </a:rPr>
              <a:t>’Y’ = ’Y’</a:t>
            </a:r>
            <a:endParaRPr lang="en-US" altLang="en-US" b="1" u="sng" dirty="0" smtClean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User could have even used</a:t>
            </a:r>
            <a:endParaRPr lang="en-US" altLang="en-US" dirty="0" smtClean="0"/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99"/>
                </a:solidFill>
              </a:rPr>
              <a:t>X’; update instructor set salary = salary + 10000; --</a:t>
            </a: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Prepared statement internally uses:</a:t>
            </a:r>
            <a:endParaRPr lang="en-US" altLang="en-US" dirty="0" smtClean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Always use prepared statements, with user inputs as parameters</a:t>
            </a:r>
            <a:endParaRPr lang="en-US" altLang="en-US" b="1" dirty="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6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46" y="83771"/>
            <a:ext cx="10515600" cy="760291"/>
          </a:xfrm>
        </p:spPr>
        <p:txBody>
          <a:bodyPr/>
          <a:lstStyle/>
          <a:p>
            <a:r>
              <a:rPr lang="en-US" dirty="0" smtClean="0"/>
              <a:t>Example JDBC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359368"/>
              </p:ext>
            </p:extLst>
          </p:nvPr>
        </p:nvGraphicFramePr>
        <p:xfrm>
          <a:off x="5861538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1538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5841"/>
              </p:ext>
            </p:extLst>
          </p:nvPr>
        </p:nvGraphicFramePr>
        <p:xfrm>
          <a:off x="3778739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739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18819"/>
              </p:ext>
            </p:extLst>
          </p:nvPr>
        </p:nvGraphicFramePr>
        <p:xfrm>
          <a:off x="2168769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769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0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4476"/>
            <a:ext cx="6421438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98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231"/>
            <a:ext cx="10515600" cy="9224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JDBC?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227015"/>
            <a:ext cx="10515600" cy="4949948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JDBC stands for Java Database Connectivity and provides a set of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Java API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for accessing the relational databases from Java program.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These Java APIs enables Java programs to execute SQL statements and interact with any SQL compliant database.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4" y="2632076"/>
            <a:ext cx="6988175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00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6877" cy="4351338"/>
          </a:xfrm>
        </p:spPr>
        <p:txBody>
          <a:bodyPr>
            <a:normAutofit/>
          </a:bodyPr>
          <a:lstStyle/>
          <a:p>
            <a:r>
              <a:rPr lang="en-US" b="1" dirty="0"/>
              <a:t>JDBC consists of two parts</a:t>
            </a:r>
            <a:r>
              <a:rPr lang="en-US" b="1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JDBC API, a </a:t>
            </a:r>
            <a:r>
              <a:rPr lang="en-US" dirty="0" smtClean="0"/>
              <a:t>purely Java-based </a:t>
            </a:r>
            <a:r>
              <a:rPr lang="en-US" dirty="0"/>
              <a:t>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JDBC </a:t>
            </a:r>
            <a:r>
              <a:rPr lang="en-US" dirty="0"/>
              <a:t>Driver </a:t>
            </a:r>
            <a:r>
              <a:rPr lang="en-US" dirty="0" smtClean="0"/>
              <a:t>Manager ,which communicates with vendor-specific </a:t>
            </a:r>
            <a:r>
              <a:rPr lang="en-US" dirty="0"/>
              <a:t>drivers </a:t>
            </a:r>
            <a:r>
              <a:rPr lang="en-US" dirty="0" smtClean="0"/>
              <a:t>that perform </a:t>
            </a:r>
            <a:r>
              <a:rPr lang="en-US" dirty="0"/>
              <a:t>the real </a:t>
            </a:r>
            <a:r>
              <a:rPr lang="en-US" dirty="0" smtClean="0"/>
              <a:t>communication with </a:t>
            </a:r>
            <a:r>
              <a:rPr lang="en-US" dirty="0"/>
              <a:t>the database.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Point</a:t>
            </a:r>
            <a:r>
              <a:rPr lang="en-US" dirty="0"/>
              <a:t>: translation to </a:t>
            </a:r>
            <a:r>
              <a:rPr lang="en-US" dirty="0" smtClean="0"/>
              <a:t>vendor format </a:t>
            </a:r>
            <a:r>
              <a:rPr lang="en-US" dirty="0"/>
              <a:t>is performed </a:t>
            </a:r>
            <a:r>
              <a:rPr lang="en-US" dirty="0" smtClean="0"/>
              <a:t>on the client </a:t>
            </a:r>
          </a:p>
          <a:p>
            <a:pPr lvl="3"/>
            <a:r>
              <a:rPr lang="en-US" dirty="0" smtClean="0"/>
              <a:t>No </a:t>
            </a:r>
            <a:r>
              <a:rPr lang="en-US" dirty="0"/>
              <a:t>changes </a:t>
            </a:r>
            <a:r>
              <a:rPr lang="en-US" dirty="0" smtClean="0"/>
              <a:t>needed to </a:t>
            </a:r>
            <a:r>
              <a:rPr lang="en-US" dirty="0"/>
              <a:t>server</a:t>
            </a:r>
          </a:p>
          <a:p>
            <a:pPr lvl="3"/>
            <a:r>
              <a:rPr lang="en-US" dirty="0" smtClean="0"/>
              <a:t>Driver </a:t>
            </a:r>
            <a:r>
              <a:rPr lang="en-US" dirty="0"/>
              <a:t>(translator) </a:t>
            </a:r>
            <a:r>
              <a:rPr lang="en-US" dirty="0" smtClean="0"/>
              <a:t>needed on </a:t>
            </a:r>
            <a:r>
              <a:rPr lang="en-US" dirty="0"/>
              <a:t>client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36" y="1128956"/>
            <a:ext cx="29146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Seven Basic Steps </a:t>
            </a:r>
            <a:r>
              <a:rPr lang="en-US" b="1" dirty="0" smtClean="0"/>
              <a:t>in using </a:t>
            </a:r>
            <a:r>
              <a:rPr lang="en-US" b="1" dirty="0"/>
              <a:t>JDBC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Load the driver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dirty="0"/>
              <a:t>. Define the Connection URL</a:t>
            </a:r>
          </a:p>
          <a:p>
            <a:pPr marL="0" indent="0">
              <a:buNone/>
            </a:pPr>
            <a:r>
              <a:rPr lang="en-US" b="1" dirty="0"/>
              <a:t>3. Establish the Connection</a:t>
            </a:r>
          </a:p>
          <a:p>
            <a:pPr marL="0" indent="0">
              <a:buNone/>
            </a:pPr>
            <a:r>
              <a:rPr lang="en-US" b="1" dirty="0"/>
              <a:t>4. Create a Statement object</a:t>
            </a:r>
          </a:p>
          <a:p>
            <a:pPr marL="0" indent="0">
              <a:buNone/>
            </a:pPr>
            <a:r>
              <a:rPr lang="en-US" b="1" dirty="0"/>
              <a:t>5. Execute a query</a:t>
            </a:r>
          </a:p>
          <a:p>
            <a:pPr marL="0" indent="0">
              <a:buNone/>
            </a:pPr>
            <a:r>
              <a:rPr lang="en-US" b="1" dirty="0"/>
              <a:t>6. Process the results</a:t>
            </a:r>
          </a:p>
          <a:p>
            <a:pPr marL="0" indent="0">
              <a:buNone/>
            </a:pPr>
            <a:r>
              <a:rPr lang="en-US" b="1" dirty="0"/>
              <a:t>7. Close the connection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JDBC?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communicate </a:t>
            </a:r>
            <a:r>
              <a:rPr lang="en-US" dirty="0" smtClean="0">
                <a:solidFill>
                  <a:srgbClr val="FF0000"/>
                </a:solidFill>
              </a:rPr>
              <a:t>with the </a:t>
            </a:r>
            <a:r>
              <a:rPr lang="en-US" dirty="0">
                <a:solidFill>
                  <a:srgbClr val="FF0000"/>
                </a:solidFill>
              </a:rPr>
              <a:t>different DBMS from JDBC, we need to use a </a:t>
            </a:r>
            <a:r>
              <a:rPr lang="en-US" i="1" dirty="0">
                <a:solidFill>
                  <a:srgbClr val="FF0000"/>
                </a:solidFill>
              </a:rPr>
              <a:t>driver </a:t>
            </a:r>
            <a:r>
              <a:rPr lang="en-US" dirty="0">
                <a:solidFill>
                  <a:srgbClr val="FF0000"/>
                </a:solidFill>
              </a:rPr>
              <a:t>to isolate the </a:t>
            </a:r>
            <a:r>
              <a:rPr lang="en-US" dirty="0" smtClean="0">
                <a:solidFill>
                  <a:srgbClr val="FF0000"/>
                </a:solidFill>
              </a:rPr>
              <a:t>specific features </a:t>
            </a:r>
            <a:r>
              <a:rPr lang="en-US" dirty="0">
                <a:solidFill>
                  <a:srgbClr val="FF0000"/>
                </a:solidFill>
              </a:rPr>
              <a:t>of the DBMS and its communication protocol.</a:t>
            </a:r>
          </a:p>
        </p:txBody>
      </p:sp>
    </p:spTree>
    <p:extLst>
      <p:ext uri="{BB962C8B-B14F-4D97-AF65-F5344CB8AC3E}">
        <p14:creationId xmlns:p14="http://schemas.microsoft.com/office/powerpoint/2010/main" val="357661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Load the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 JDBC driver, we must first register it in the JDBC </a:t>
            </a:r>
            <a:r>
              <a:rPr lang="en-US" dirty="0" err="1"/>
              <a:t>DriverManager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usually done by loading the driver class using the </a:t>
            </a:r>
            <a:r>
              <a:rPr lang="en-US" dirty="0" err="1"/>
              <a:t>forName</a:t>
            </a:r>
            <a:r>
              <a:rPr lang="en-US" dirty="0"/>
              <a:t> method </a:t>
            </a:r>
            <a:r>
              <a:rPr lang="en-US" dirty="0" smtClean="0"/>
              <a:t>of the </a:t>
            </a:r>
            <a:r>
              <a:rPr lang="en-US" dirty="0"/>
              <a:t>class called Class.</a:t>
            </a:r>
            <a:endParaRPr lang="en-US" dirty="0" smtClean="0"/>
          </a:p>
          <a:p>
            <a:r>
              <a:rPr lang="en-US" b="1" dirty="0"/>
              <a:t>try {</a:t>
            </a:r>
          </a:p>
          <a:p>
            <a:pPr marL="457200" lvl="1" indent="0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oracle.jdbc.driver.OracleDriver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</a:t>
            </a:r>
            <a:r>
              <a:rPr lang="en-US" dirty="0" err="1"/>
              <a:t>cnfe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loading driver: " + </a:t>
            </a:r>
            <a:r>
              <a:rPr lang="en-US" dirty="0" err="1"/>
              <a:t>cnfe</a:t>
            </a:r>
            <a:r>
              <a:rPr lang="en-US" dirty="0"/>
              <a:t>);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2: Define the Connection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a given connection to a database, DBMS use a URL (Universal Resource Locator) address format. This address usually takes the form:</a:t>
            </a:r>
          </a:p>
          <a:p>
            <a:pPr lvl="1"/>
            <a:endParaRPr lang="en-US" dirty="0" smtClean="0"/>
          </a:p>
          <a:p>
            <a:pPr lvl="1"/>
            <a:r>
              <a:rPr lang="en-US" sz="3200" dirty="0" err="1" smtClean="0">
                <a:solidFill>
                  <a:srgbClr val="FF0000"/>
                </a:solidFill>
              </a:rPr>
              <a:t>jdbc:driver:database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56" y="2796381"/>
            <a:ext cx="6448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2E8137-B930-47C6-81AC-2FCCBA2F17AC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The Architecture of JDBC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066800"/>
            <a:ext cx="73437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877</Words>
  <Application>Microsoft Office PowerPoint</Application>
  <PresentationFormat>Widescreen</PresentationFormat>
  <Paragraphs>220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MS PGothic</vt:lpstr>
      <vt:lpstr>MS PGothic</vt:lpstr>
      <vt:lpstr>Arial</vt:lpstr>
      <vt:lpstr>Calibri</vt:lpstr>
      <vt:lpstr>Calibri Light</vt:lpstr>
      <vt:lpstr>Courier</vt:lpstr>
      <vt:lpstr>Courier New</vt:lpstr>
      <vt:lpstr>Helvetica</vt:lpstr>
      <vt:lpstr>Monotype Sorts</vt:lpstr>
      <vt:lpstr>Times New Roman</vt:lpstr>
      <vt:lpstr>Webdings</vt:lpstr>
      <vt:lpstr>Office Theme</vt:lpstr>
      <vt:lpstr>Package</vt:lpstr>
      <vt:lpstr>JDBC</vt:lpstr>
      <vt:lpstr>JDBC</vt:lpstr>
      <vt:lpstr>PowerPoint Presentation</vt:lpstr>
      <vt:lpstr>What is JDBC?</vt:lpstr>
      <vt:lpstr>JDBC</vt:lpstr>
      <vt:lpstr>Seven Basic Steps in using JDBC</vt:lpstr>
      <vt:lpstr>Step 1: Load the Driver</vt:lpstr>
      <vt:lpstr>Step 2: Define the Connection URL</vt:lpstr>
      <vt:lpstr>The Architecture of JDBC</vt:lpstr>
      <vt:lpstr>The JDBC Interfaces</vt:lpstr>
      <vt:lpstr>Developing JDBC Programs</vt:lpstr>
      <vt:lpstr>Developing JDBC Programs</vt:lpstr>
      <vt:lpstr>Developing JDBC Programs</vt:lpstr>
      <vt:lpstr>Developing JDBC Programs</vt:lpstr>
      <vt:lpstr>Simple JDBC Example</vt:lpstr>
      <vt:lpstr>JDBC Code</vt:lpstr>
      <vt:lpstr>JDBC Code (Cont.)</vt:lpstr>
      <vt:lpstr>JDBC Code Details       </vt:lpstr>
      <vt:lpstr>Prepared Statement</vt:lpstr>
      <vt:lpstr>SQL Injection</vt:lpstr>
      <vt:lpstr>Example JDBC</vt:lpstr>
    </vt:vector>
  </TitlesOfParts>
  <Company>Office of Technology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CS Dept</dc:creator>
  <cp:lastModifiedBy>CS Dept</cp:lastModifiedBy>
  <cp:revision>9</cp:revision>
  <dcterms:created xsi:type="dcterms:W3CDTF">2017-09-19T19:06:48Z</dcterms:created>
  <dcterms:modified xsi:type="dcterms:W3CDTF">2017-09-19T20:16:15Z</dcterms:modified>
</cp:coreProperties>
</file>