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5" r:id="rId3"/>
    <p:sldId id="266" r:id="rId4"/>
    <p:sldId id="267" r:id="rId5"/>
    <p:sldId id="269" r:id="rId6"/>
    <p:sldId id="271" r:id="rId7"/>
    <p:sldId id="270" r:id="rId8"/>
    <p:sldId id="272" r:id="rId9"/>
    <p:sldId id="280" r:id="rId10"/>
    <p:sldId id="268" r:id="rId11"/>
    <p:sldId id="279" r:id="rId12"/>
    <p:sldId id="273" r:id="rId13"/>
    <p:sldId id="256" r:id="rId14"/>
    <p:sldId id="257" r:id="rId15"/>
    <p:sldId id="277" r:id="rId16"/>
    <p:sldId id="262" r:id="rId17"/>
    <p:sldId id="263" r:id="rId18"/>
    <p:sldId id="276" r:id="rId19"/>
    <p:sldId id="278" r:id="rId20"/>
    <p:sldId id="275" r:id="rId21"/>
    <p:sldId id="258" r:id="rId22"/>
    <p:sldId id="259" r:id="rId23"/>
    <p:sldId id="260" r:id="rId24"/>
    <p:sldId id="261"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154D95-064E-4493-9803-619132FF2DC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180588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54D95-064E-4493-9803-619132FF2DC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170163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54D95-064E-4493-9803-619132FF2DC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373352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54D95-064E-4493-9803-619132FF2DC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163071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54D95-064E-4493-9803-619132FF2DCA}"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293216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154D95-064E-4493-9803-619132FF2DCA}"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259474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154D95-064E-4493-9803-619132FF2DCA}"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150611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154D95-064E-4493-9803-619132FF2DCA}"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96055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54D95-064E-4493-9803-619132FF2DCA}"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230808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4D95-064E-4493-9803-619132FF2DCA}"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147150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4D95-064E-4493-9803-619132FF2DCA}"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276F-3EB8-428F-9CCF-9CFF19AFBC57}" type="slidenum">
              <a:rPr lang="en-US" smtClean="0"/>
              <a:t>‹#›</a:t>
            </a:fld>
            <a:endParaRPr lang="en-US"/>
          </a:p>
        </p:txBody>
      </p:sp>
    </p:spTree>
    <p:extLst>
      <p:ext uri="{BB962C8B-B14F-4D97-AF65-F5344CB8AC3E}">
        <p14:creationId xmlns:p14="http://schemas.microsoft.com/office/powerpoint/2010/main" val="427138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54D95-064E-4493-9803-619132FF2DCA}" type="datetimeFigureOut">
              <a:rPr lang="en-US" smtClean="0"/>
              <a:t>2/27/2018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8276F-3EB8-428F-9CCF-9CFF19AFBC57}" type="slidenum">
              <a:rPr lang="en-US" smtClean="0"/>
              <a:t>‹#›</a:t>
            </a:fld>
            <a:endParaRPr lang="en-US"/>
          </a:p>
        </p:txBody>
      </p:sp>
    </p:spTree>
    <p:extLst>
      <p:ext uri="{BB962C8B-B14F-4D97-AF65-F5344CB8AC3E}">
        <p14:creationId xmlns:p14="http://schemas.microsoft.com/office/powerpoint/2010/main" val="35383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ournaldev.com/2394/java-dependency-injection-design-pattern-example-tutori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Dependency Injection</a:t>
            </a:r>
            <a:br>
              <a:rPr lang="en-US" dirty="0"/>
            </a:br>
            <a:r>
              <a:rPr lang="en-US" dirty="0"/>
              <a:t>Reflection</a:t>
            </a:r>
            <a:br>
              <a:rPr lang="en-US" dirty="0"/>
            </a:br>
            <a:r>
              <a:rPr lang="en-US" dirty="0"/>
              <a:t>Annotations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3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can objects be injected into a class according to JSR330?</a:t>
            </a:r>
            <a:endParaRPr lang="en-US" dirty="0"/>
          </a:p>
        </p:txBody>
      </p:sp>
      <p:sp>
        <p:nvSpPr>
          <p:cNvPr id="3" name="Content Placeholder 2"/>
          <p:cNvSpPr>
            <a:spLocks noGrp="1"/>
          </p:cNvSpPr>
          <p:nvPr>
            <p:ph idx="1"/>
          </p:nvPr>
        </p:nvSpPr>
        <p:spPr/>
        <p:txBody>
          <a:bodyPr/>
          <a:lstStyle/>
          <a:p>
            <a:r>
              <a:rPr lang="en-US" dirty="0"/>
              <a:t>Dependency injection can be performed on (in that ORDER):</a:t>
            </a:r>
          </a:p>
          <a:p>
            <a:pPr marL="914400" lvl="1" indent="-457200">
              <a:buFont typeface="+mj-lt"/>
              <a:buAutoNum type="arabicPeriod"/>
            </a:pPr>
            <a:r>
              <a:rPr lang="en-US" dirty="0"/>
              <a:t>the constructor of the class (construction injection)</a:t>
            </a:r>
          </a:p>
          <a:p>
            <a:pPr marL="914400" lvl="1" indent="-457200">
              <a:buFont typeface="+mj-lt"/>
              <a:buAutoNum type="arabicPeriod"/>
            </a:pPr>
            <a:r>
              <a:rPr lang="en-US" dirty="0"/>
              <a:t>a field (field injection)</a:t>
            </a:r>
          </a:p>
          <a:p>
            <a:pPr marL="914400" lvl="1" indent="-457200">
              <a:buFont typeface="+mj-lt"/>
              <a:buAutoNum type="arabicPeriod"/>
            </a:pPr>
            <a:r>
              <a:rPr lang="en-US" dirty="0"/>
              <a:t>the parameters of a method (method injection)</a:t>
            </a:r>
          </a:p>
          <a:p>
            <a:pPr marL="914400" lvl="1" indent="-457200">
              <a:buFont typeface="+mj-lt"/>
              <a:buAutoNum type="arabicPeriod"/>
            </a:pPr>
            <a:endParaRPr lang="en-US" dirty="0"/>
          </a:p>
          <a:p>
            <a:pPr marL="914400" lvl="1" indent="-457200">
              <a:buFont typeface="+mj-lt"/>
              <a:buAutoNum type="arabicPeriod"/>
            </a:pPr>
            <a:endParaRPr lang="en-US" dirty="0"/>
          </a:p>
          <a:p>
            <a:r>
              <a:rPr lang="en-US" dirty="0"/>
              <a:t>The </a:t>
            </a:r>
            <a:r>
              <a:rPr lang="en-US" b="1" dirty="0"/>
              <a:t>@Inject</a:t>
            </a:r>
            <a:r>
              <a:rPr lang="en-US" dirty="0"/>
              <a:t> annotation is used to mark where an injection goes. You can annotate constructor arguments, instance fields and setter methods of properties.</a:t>
            </a:r>
          </a:p>
        </p:txBody>
      </p:sp>
    </p:spTree>
    <p:extLst>
      <p:ext uri="{BB962C8B-B14F-4D97-AF65-F5344CB8AC3E}">
        <p14:creationId xmlns:p14="http://schemas.microsoft.com/office/powerpoint/2010/main" val="342229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559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Dependency Injection </a:t>
            </a:r>
            <a:r>
              <a:rPr lang="en-US" b="1" dirty="0"/>
              <a:t>– </a:t>
            </a:r>
            <a:r>
              <a:rPr lang="en-US" dirty="0">
                <a:solidFill>
                  <a:srgbClr val="FF0000"/>
                </a:solidFill>
              </a:rPr>
              <a:t>Injectors Classes</a:t>
            </a:r>
          </a:p>
        </p:txBody>
      </p:sp>
      <p:sp>
        <p:nvSpPr>
          <p:cNvPr id="3" name="Content Placeholder 2"/>
          <p:cNvSpPr>
            <a:spLocks noGrp="1"/>
          </p:cNvSpPr>
          <p:nvPr>
            <p:ph idx="1"/>
          </p:nvPr>
        </p:nvSpPr>
        <p:spPr/>
        <p:txBody>
          <a:bodyPr/>
          <a:lstStyle/>
          <a:p>
            <a:r>
              <a:rPr lang="en-US" b="1" dirty="0"/>
              <a:t>The previous example is taking from this link:</a:t>
            </a:r>
          </a:p>
          <a:p>
            <a:r>
              <a:rPr lang="en-US" b="1" dirty="0">
                <a:hlinkClick r:id="rId2"/>
              </a:rPr>
              <a:t>https://www.journaldev.com/2394/java-dependency-injection-design-pattern-example-tutorial</a:t>
            </a:r>
            <a:endParaRPr lang="en-US" b="1" dirty="0"/>
          </a:p>
          <a:p>
            <a:endParaRPr lang="en-US" b="1" dirty="0"/>
          </a:p>
          <a:p>
            <a:r>
              <a:rPr lang="en-US" b="1" dirty="0"/>
              <a:t>Programming Assignment #3: complete the Injector Classes and build the complete project (submit a complete application)</a:t>
            </a:r>
          </a:p>
          <a:p>
            <a:endParaRPr lang="en-US" dirty="0"/>
          </a:p>
        </p:txBody>
      </p:sp>
    </p:spTree>
    <p:extLst>
      <p:ext uri="{BB962C8B-B14F-4D97-AF65-F5344CB8AC3E}">
        <p14:creationId xmlns:p14="http://schemas.microsoft.com/office/powerpoint/2010/main" val="311582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Annotations </a:t>
            </a:r>
            <a:endParaRPr lang="en-US" dirty="0"/>
          </a:p>
        </p:txBody>
      </p:sp>
      <p:sp>
        <p:nvSpPr>
          <p:cNvPr id="4" name="Text Placeholder 3"/>
          <p:cNvSpPr>
            <a:spLocks noGrp="1"/>
          </p:cNvSpPr>
          <p:nvPr>
            <p:ph type="body" idx="1"/>
          </p:nvPr>
        </p:nvSpPr>
        <p:spPr/>
        <p:txBody>
          <a:bodyPr>
            <a:normAutofit fontScale="92500" lnSpcReduction="10000"/>
          </a:bodyPr>
          <a:lstStyle/>
          <a:p>
            <a:r>
              <a:rPr lang="en-US" b="1" dirty="0"/>
              <a:t>Java Annotations</a:t>
            </a:r>
            <a:r>
              <a:rPr lang="en-US" dirty="0"/>
              <a:t> allow us to add metadata information into our source code, although they are not a part of the program itself. </a:t>
            </a:r>
          </a:p>
          <a:p>
            <a:r>
              <a:rPr lang="en-US" dirty="0"/>
              <a:t>Annotations were added to the java from JDK 5. </a:t>
            </a:r>
          </a:p>
          <a:p>
            <a:r>
              <a:rPr lang="en-US" dirty="0"/>
              <a:t>Annotation has no direct effect on the operation of the code they annotate </a:t>
            </a:r>
          </a:p>
        </p:txBody>
      </p:sp>
    </p:spTree>
    <p:extLst>
      <p:ext uri="{BB962C8B-B14F-4D97-AF65-F5344CB8AC3E}">
        <p14:creationId xmlns:p14="http://schemas.microsoft.com/office/powerpoint/2010/main" val="348646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Annotations</a:t>
            </a:r>
          </a:p>
        </p:txBody>
      </p:sp>
      <p:sp>
        <p:nvSpPr>
          <p:cNvPr id="3" name="Content Placeholder 2"/>
          <p:cNvSpPr>
            <a:spLocks noGrp="1"/>
          </p:cNvSpPr>
          <p:nvPr>
            <p:ph idx="1"/>
          </p:nvPr>
        </p:nvSpPr>
        <p:spPr/>
        <p:txBody>
          <a:bodyPr/>
          <a:lstStyle/>
          <a:p>
            <a:r>
              <a:rPr lang="en-US" dirty="0"/>
              <a:t>Java Annotation is </a:t>
            </a:r>
            <a:r>
              <a:rPr lang="en-US" dirty="0">
                <a:solidFill>
                  <a:srgbClr val="FF0000"/>
                </a:solidFill>
              </a:rPr>
              <a:t>metadata</a:t>
            </a:r>
            <a:r>
              <a:rPr lang="en-US" dirty="0"/>
              <a:t> about the program embedded in the program itself. It can be parsed by the annotation parsing tool or by compiler. </a:t>
            </a:r>
          </a:p>
          <a:p>
            <a:pPr lvl="1"/>
            <a:r>
              <a:rPr lang="en-US" dirty="0"/>
              <a:t>We can also specify annotation availability to either compile time only or till runtime also.</a:t>
            </a:r>
          </a:p>
          <a:p>
            <a:pPr lvl="1"/>
            <a:r>
              <a:rPr lang="en-US" dirty="0"/>
              <a:t>Before java annotations, program metadata was available through java </a:t>
            </a:r>
            <a:r>
              <a:rPr lang="en-US" dirty="0">
                <a:solidFill>
                  <a:srgbClr val="FF0000"/>
                </a:solidFill>
              </a:rPr>
              <a:t>comments</a:t>
            </a:r>
            <a:r>
              <a:rPr lang="en-US" dirty="0"/>
              <a:t> or by Javadoc</a:t>
            </a:r>
          </a:p>
          <a:p>
            <a:pPr lvl="1"/>
            <a:endParaRPr lang="en-US" dirty="0"/>
          </a:p>
          <a:p>
            <a:pPr lvl="1"/>
            <a:endParaRPr lang="en-US" dirty="0"/>
          </a:p>
        </p:txBody>
      </p:sp>
    </p:spTree>
    <p:extLst>
      <p:ext uri="{BB962C8B-B14F-4D97-AF65-F5344CB8AC3E}">
        <p14:creationId xmlns:p14="http://schemas.microsoft.com/office/powerpoint/2010/main" val="154104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What’s the use of Annotations?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t>Instructions to the compiler</a:t>
            </a:r>
            <a:r>
              <a:rPr lang="en-US" dirty="0"/>
              <a:t>: </a:t>
            </a:r>
          </a:p>
          <a:p>
            <a:pPr lvl="1"/>
            <a:r>
              <a:rPr lang="en-US" dirty="0"/>
              <a:t>BUILD-IN : (@Deprecated, @Override &amp; @</a:t>
            </a:r>
            <a:r>
              <a:rPr lang="en-US" dirty="0" err="1"/>
              <a:t>SuppressWarnings</a:t>
            </a:r>
            <a:r>
              <a:rPr lang="en-US" dirty="0"/>
              <a:t>)</a:t>
            </a:r>
          </a:p>
          <a:p>
            <a:pPr lvl="1"/>
            <a:endParaRPr lang="en-US" dirty="0"/>
          </a:p>
          <a:p>
            <a:pPr marL="514350" indent="-514350">
              <a:buFont typeface="+mj-lt"/>
              <a:buAutoNum type="arabicPeriod"/>
            </a:pPr>
            <a:r>
              <a:rPr lang="en-US" b="1" dirty="0"/>
              <a:t>Compile-time instructors</a:t>
            </a:r>
            <a:r>
              <a:rPr lang="en-US" dirty="0"/>
              <a:t>: Annotations can provide compile-time instructions to the compiler that can be further used by software build tools for generating code, XML files etc.</a:t>
            </a:r>
          </a:p>
          <a:p>
            <a:pPr marL="514350" indent="-514350">
              <a:buFont typeface="+mj-lt"/>
              <a:buAutoNum type="arabicPeriod"/>
            </a:pPr>
            <a:endParaRPr lang="en-US" dirty="0"/>
          </a:p>
          <a:p>
            <a:pPr marL="514350" indent="-514350">
              <a:buFont typeface="+mj-lt"/>
              <a:buAutoNum type="arabicPeriod"/>
            </a:pPr>
            <a:r>
              <a:rPr lang="en-US" b="1" dirty="0"/>
              <a:t>Runtime instructions</a:t>
            </a:r>
            <a:r>
              <a:rPr lang="en-US" dirty="0"/>
              <a:t>: We can define annotations to be available at runtime which we can access using </a:t>
            </a:r>
            <a:r>
              <a:rPr lang="en-US" b="1" dirty="0"/>
              <a:t>java reflection</a:t>
            </a:r>
            <a:r>
              <a:rPr lang="en-US" dirty="0"/>
              <a:t> and can be used to give instructions to the program at runtime</a:t>
            </a:r>
          </a:p>
        </p:txBody>
      </p:sp>
    </p:spTree>
    <p:extLst>
      <p:ext uri="{BB962C8B-B14F-4D97-AF65-F5344CB8AC3E}">
        <p14:creationId xmlns:p14="http://schemas.microsoft.com/office/powerpoint/2010/main" val="142753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139" y="182880"/>
            <a:ext cx="10515600" cy="1325563"/>
          </a:xfrm>
        </p:spPr>
        <p:txBody>
          <a:bodyPr/>
          <a:lstStyle/>
          <a:p>
            <a:r>
              <a:rPr lang="en-US" b="1" dirty="0">
                <a:solidFill>
                  <a:srgbClr val="FF0000"/>
                </a:solidFill>
              </a:rPr>
              <a:t>Built-in</a:t>
            </a:r>
            <a:r>
              <a:rPr lang="en-US" b="1" dirty="0"/>
              <a:t> annotations in Java</a:t>
            </a:r>
            <a:br>
              <a:rPr lang="en-US" b="1" dirty="0"/>
            </a:br>
            <a:r>
              <a:rPr lang="en-US" b="1" dirty="0">
                <a:solidFill>
                  <a:schemeClr val="bg1">
                    <a:lumMod val="65000"/>
                  </a:schemeClr>
                </a:solidFill>
              </a:rPr>
              <a:t>1) Instructions to the compiler</a:t>
            </a:r>
            <a:r>
              <a:rPr lang="en-US" dirty="0">
                <a:solidFill>
                  <a:schemeClr val="bg1">
                    <a:lumMod val="65000"/>
                  </a:schemeClr>
                </a:solidFill>
              </a:rPr>
              <a:t>:</a:t>
            </a:r>
            <a:r>
              <a:rPr lang="en-US" dirty="0"/>
              <a:t> </a:t>
            </a:r>
            <a:endParaRPr lang="en-US" b="1" dirty="0"/>
          </a:p>
        </p:txBody>
      </p:sp>
      <p:sp>
        <p:nvSpPr>
          <p:cNvPr id="3" name="Content Placeholder 2"/>
          <p:cNvSpPr>
            <a:spLocks noGrp="1"/>
          </p:cNvSpPr>
          <p:nvPr>
            <p:ph idx="1"/>
          </p:nvPr>
        </p:nvSpPr>
        <p:spPr>
          <a:xfrm>
            <a:off x="848958" y="1624404"/>
            <a:ext cx="10515600" cy="4875288"/>
          </a:xfrm>
        </p:spPr>
        <p:txBody>
          <a:bodyPr>
            <a:normAutofit/>
          </a:bodyPr>
          <a:lstStyle/>
          <a:p>
            <a:pPr marL="514350" indent="-514350">
              <a:buFont typeface="+mj-lt"/>
              <a:buAutoNum type="arabicPeriod"/>
            </a:pPr>
            <a:r>
              <a:rPr lang="en-US" b="1" dirty="0"/>
              <a:t>@Override </a:t>
            </a:r>
            <a:r>
              <a:rPr lang="en-US" dirty="0"/>
              <a:t>– When we want to override a method of Superclass, </a:t>
            </a:r>
            <a:br>
              <a:rPr lang="en-US" dirty="0"/>
            </a:br>
            <a:r>
              <a:rPr lang="en-US" dirty="0"/>
              <a:t>So when superclass method is removed or changed, </a:t>
            </a:r>
            <a:r>
              <a:rPr lang="en-US" dirty="0">
                <a:solidFill>
                  <a:srgbClr val="FF0000"/>
                </a:solidFill>
              </a:rPr>
              <a:t>compiler will show error message.</a:t>
            </a:r>
            <a:br>
              <a:rPr lang="en-US" dirty="0"/>
            </a:br>
            <a:endParaRPr lang="en-US" dirty="0"/>
          </a:p>
          <a:p>
            <a:pPr marL="514350" indent="-514350">
              <a:buFont typeface="+mj-lt"/>
              <a:buAutoNum type="arabicPeriod"/>
            </a:pPr>
            <a:r>
              <a:rPr lang="en-US" b="1" dirty="0"/>
              <a:t>@Deprecated </a:t>
            </a:r>
            <a:r>
              <a:rPr lang="en-US" dirty="0"/>
              <a:t>– when we want the compiler to know that a method is deprecated, we should use this annotation</a:t>
            </a:r>
            <a:br>
              <a:rPr lang="en-US" dirty="0"/>
            </a:br>
            <a:endParaRPr lang="en-US" dirty="0"/>
          </a:p>
          <a:p>
            <a:pPr marL="514350" indent="-514350">
              <a:buFont typeface="+mj-lt"/>
              <a:buAutoNum type="arabicPeriod"/>
            </a:pPr>
            <a:r>
              <a:rPr lang="en-US" b="1" dirty="0"/>
              <a:t>@</a:t>
            </a:r>
            <a:r>
              <a:rPr lang="en-US" b="1" dirty="0" err="1"/>
              <a:t>SuppressWarnings</a:t>
            </a:r>
            <a:r>
              <a:rPr lang="en-US" b="1" dirty="0"/>
              <a:t> </a:t>
            </a:r>
            <a:r>
              <a:rPr lang="en-US" dirty="0"/>
              <a:t>– This is just to tell compiler to ignore specific warnings they produce, for example using raw types in java generics. It’s retention policy is SOURCE and it gets discarded by compiler.</a:t>
            </a:r>
          </a:p>
        </p:txBody>
      </p:sp>
    </p:spTree>
    <p:extLst>
      <p:ext uri="{BB962C8B-B14F-4D97-AF65-F5344CB8AC3E}">
        <p14:creationId xmlns:p14="http://schemas.microsoft.com/office/powerpoint/2010/main" val="303677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@Override annotation</a:t>
            </a:r>
          </a:p>
        </p:txBody>
      </p:sp>
      <p:sp>
        <p:nvSpPr>
          <p:cNvPr id="3" name="Content Placeholder 2"/>
          <p:cNvSpPr>
            <a:spLocks noGrp="1"/>
          </p:cNvSpPr>
          <p:nvPr>
            <p:ph idx="1"/>
          </p:nvPr>
        </p:nvSpPr>
        <p:spPr/>
        <p:txBody>
          <a:bodyPr/>
          <a:lstStyle/>
          <a:p>
            <a:r>
              <a:rPr lang="en-US" dirty="0"/>
              <a:t>Demo Justification </a:t>
            </a:r>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20249278"/>
              </p:ext>
            </p:extLst>
          </p:nvPr>
        </p:nvGraphicFramePr>
        <p:xfrm>
          <a:off x="6380163" y="2963826"/>
          <a:ext cx="1549400" cy="863600"/>
        </p:xfrm>
        <a:graphic>
          <a:graphicData uri="http://schemas.openxmlformats.org/presentationml/2006/ole">
            <mc:AlternateContent xmlns:mc="http://schemas.openxmlformats.org/markup-compatibility/2006">
              <mc:Choice xmlns:v="urn:schemas-microsoft-com:vml" Requires="v">
                <p:oleObj spid="_x0000_s3124" name="Packager Shell Object" showAsIcon="1" r:id="rId3" imgW="1548720" imgH="863640" progId="Package">
                  <p:embed/>
                </p:oleObj>
              </mc:Choice>
              <mc:Fallback>
                <p:oleObj name="Packager Shell Object" showAsIcon="1" r:id="rId3" imgW="1548720" imgH="863640" progId="Package">
                  <p:embed/>
                  <p:pic>
                    <p:nvPicPr>
                      <p:cNvPr id="0" name=""/>
                      <p:cNvPicPr/>
                      <p:nvPr/>
                    </p:nvPicPr>
                    <p:blipFill>
                      <a:blip r:embed="rId4"/>
                      <a:stretch>
                        <a:fillRect/>
                      </a:stretch>
                    </p:blipFill>
                    <p:spPr>
                      <a:xfrm>
                        <a:off x="6380163" y="2963826"/>
                        <a:ext cx="1549400" cy="863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27924325"/>
              </p:ext>
            </p:extLst>
          </p:nvPr>
        </p:nvGraphicFramePr>
        <p:xfrm>
          <a:off x="3551630" y="2963826"/>
          <a:ext cx="1814512" cy="863600"/>
        </p:xfrm>
        <a:graphic>
          <a:graphicData uri="http://schemas.openxmlformats.org/presentationml/2006/ole">
            <mc:AlternateContent xmlns:mc="http://schemas.openxmlformats.org/markup-compatibility/2006">
              <mc:Choice xmlns:v="urn:schemas-microsoft-com:vml" Requires="v">
                <p:oleObj spid="_x0000_s3125" name="Packager Shell Object" showAsIcon="1" r:id="rId5" imgW="1815120" imgH="863640" progId="Package">
                  <p:embed/>
                </p:oleObj>
              </mc:Choice>
              <mc:Fallback>
                <p:oleObj name="Packager Shell Object" showAsIcon="1" r:id="rId5" imgW="1815120" imgH="863640" progId="Package">
                  <p:embed/>
                  <p:pic>
                    <p:nvPicPr>
                      <p:cNvPr id="0" name=""/>
                      <p:cNvPicPr/>
                      <p:nvPr/>
                    </p:nvPicPr>
                    <p:blipFill>
                      <a:blip r:embed="rId6"/>
                      <a:stretch>
                        <a:fillRect/>
                      </a:stretch>
                    </p:blipFill>
                    <p:spPr>
                      <a:xfrm>
                        <a:off x="3551630" y="2963826"/>
                        <a:ext cx="1814512" cy="863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88344702"/>
              </p:ext>
            </p:extLst>
          </p:nvPr>
        </p:nvGraphicFramePr>
        <p:xfrm>
          <a:off x="1445615" y="2963826"/>
          <a:ext cx="1498600" cy="863600"/>
        </p:xfrm>
        <a:graphic>
          <a:graphicData uri="http://schemas.openxmlformats.org/presentationml/2006/ole">
            <mc:AlternateContent xmlns:mc="http://schemas.openxmlformats.org/markup-compatibility/2006">
              <mc:Choice xmlns:v="urn:schemas-microsoft-com:vml" Requires="v">
                <p:oleObj spid="_x0000_s3126" name="Packager Shell Object" showAsIcon="1" r:id="rId7" imgW="1497960" imgH="863640" progId="Package">
                  <p:embed/>
                </p:oleObj>
              </mc:Choice>
              <mc:Fallback>
                <p:oleObj name="Packager Shell Object" showAsIcon="1" r:id="rId7" imgW="1497960" imgH="863640" progId="Package">
                  <p:embed/>
                  <p:pic>
                    <p:nvPicPr>
                      <p:cNvPr id="0" name=""/>
                      <p:cNvPicPr/>
                      <p:nvPr/>
                    </p:nvPicPr>
                    <p:blipFill>
                      <a:blip r:embed="rId8"/>
                      <a:stretch>
                        <a:fillRect/>
                      </a:stretch>
                    </p:blipFill>
                    <p:spPr>
                      <a:xfrm>
                        <a:off x="1445615" y="2963826"/>
                        <a:ext cx="1498600" cy="863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6312422"/>
              </p:ext>
            </p:extLst>
          </p:nvPr>
        </p:nvGraphicFramePr>
        <p:xfrm>
          <a:off x="8284733" y="1825625"/>
          <a:ext cx="3554413" cy="863600"/>
        </p:xfrm>
        <a:graphic>
          <a:graphicData uri="http://schemas.openxmlformats.org/presentationml/2006/ole">
            <mc:AlternateContent xmlns:mc="http://schemas.openxmlformats.org/markup-compatibility/2006">
              <mc:Choice xmlns:v="urn:schemas-microsoft-com:vml" Requires="v">
                <p:oleObj spid="_x0000_s3127" name="Packager Shell Object" showAsIcon="1" r:id="rId9" imgW="3554280" imgH="863640" progId="Package">
                  <p:embed/>
                </p:oleObj>
              </mc:Choice>
              <mc:Fallback>
                <p:oleObj name="Packager Shell Object" showAsIcon="1" r:id="rId9" imgW="3554280" imgH="863640" progId="Package">
                  <p:embed/>
                  <p:pic>
                    <p:nvPicPr>
                      <p:cNvPr id="0" name=""/>
                      <p:cNvPicPr/>
                      <p:nvPr/>
                    </p:nvPicPr>
                    <p:blipFill>
                      <a:blip r:embed="rId10"/>
                      <a:stretch>
                        <a:fillRect/>
                      </a:stretch>
                    </p:blipFill>
                    <p:spPr>
                      <a:xfrm>
                        <a:off x="8284733" y="1825625"/>
                        <a:ext cx="3554413" cy="863600"/>
                      </a:xfrm>
                      <a:prstGeom prst="rect">
                        <a:avLst/>
                      </a:prstGeom>
                    </p:spPr>
                  </p:pic>
                </p:oleObj>
              </mc:Fallback>
            </mc:AlternateContent>
          </a:graphicData>
        </a:graphic>
      </p:graphicFrame>
    </p:spTree>
    <p:extLst>
      <p:ext uri="{BB962C8B-B14F-4D97-AF65-F5344CB8AC3E}">
        <p14:creationId xmlns:p14="http://schemas.microsoft.com/office/powerpoint/2010/main" val="2469612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Custom Annotation</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a:t>Annotations are created by using @interface,</a:t>
            </a:r>
          </a:p>
          <a:p>
            <a:r>
              <a:rPr lang="en-US" dirty="0"/>
              <a:t>Creating custom annotation in java is similar to writing an </a:t>
            </a:r>
            <a:r>
              <a:rPr lang="en-US" dirty="0">
                <a:solidFill>
                  <a:srgbClr val="FF0000"/>
                </a:solidFill>
              </a:rPr>
              <a:t>interface</a:t>
            </a:r>
            <a:r>
              <a:rPr lang="en-US" dirty="0"/>
              <a:t>, except that it interface keyword is prefixed with @ symbol. </a:t>
            </a:r>
          </a:p>
          <a:p>
            <a:r>
              <a:rPr lang="en-US" dirty="0"/>
              <a:t>All annotations extends </a:t>
            </a:r>
            <a:r>
              <a:rPr lang="en-US" dirty="0" err="1"/>
              <a:t>java.lang.annotation.Annotation</a:t>
            </a:r>
            <a:r>
              <a:rPr lang="en-US" dirty="0"/>
              <a:t> interface.</a:t>
            </a:r>
          </a:p>
          <a:p>
            <a:r>
              <a:rPr lang="en-US" dirty="0"/>
              <a:t>Annotations cannot include any extends clause.</a:t>
            </a:r>
          </a:p>
          <a:p>
            <a:endParaRPr lang="en-US" dirty="0"/>
          </a:p>
          <a:p>
            <a:endParaRPr lang="en-US" dirty="0"/>
          </a:p>
          <a:p>
            <a:pPr marL="514350" indent="-514350">
              <a:buFont typeface="+mj-lt"/>
              <a:buAutoNum type="arabicPeriod"/>
            </a:pPr>
            <a:r>
              <a:rPr lang="en-US" dirty="0"/>
              <a:t>Annotation methods can’t have parameters.</a:t>
            </a:r>
          </a:p>
          <a:p>
            <a:pPr marL="514350" indent="-514350">
              <a:buFont typeface="+mj-lt"/>
              <a:buAutoNum type="arabicPeriod"/>
            </a:pPr>
            <a:r>
              <a:rPr lang="en-US" dirty="0"/>
              <a:t>Annotation methods return types are limited to primitives, String, </a:t>
            </a:r>
            <a:r>
              <a:rPr lang="en-US" dirty="0" err="1"/>
              <a:t>Enums</a:t>
            </a:r>
            <a:r>
              <a:rPr lang="en-US" dirty="0"/>
              <a:t>, Annotation or array of these.</a:t>
            </a:r>
          </a:p>
          <a:p>
            <a:pPr marL="514350" indent="-514350">
              <a:buFont typeface="+mj-lt"/>
              <a:buAutoNum type="arabicPeriod"/>
            </a:pPr>
            <a:r>
              <a:rPr lang="en-US" dirty="0"/>
              <a:t>Java Annotation methods can have default values.</a:t>
            </a:r>
          </a:p>
          <a:p>
            <a:pPr marL="514350" indent="-514350">
              <a:buFont typeface="+mj-lt"/>
              <a:buAutoNum type="arabicPeriod"/>
            </a:pPr>
            <a:r>
              <a:rPr lang="en-US" dirty="0"/>
              <a:t>Annotations can have meta annotations attached to them. Meta annotations are used to provide information about the annotation.</a:t>
            </a:r>
          </a:p>
          <a:p>
            <a:pPr marL="514350" indent="-514350">
              <a:buFont typeface="+mj-lt"/>
              <a:buAutoNum type="arabicPeriod"/>
            </a:pPr>
            <a:endParaRPr lang="en-US" dirty="0"/>
          </a:p>
        </p:txBody>
      </p:sp>
      <p:sp>
        <p:nvSpPr>
          <p:cNvPr id="7" name="Content Placeholder 6"/>
          <p:cNvSpPr>
            <a:spLocks noGrp="1"/>
          </p:cNvSpPr>
          <p:nvPr>
            <p:ph sz="half" idx="2"/>
          </p:nvPr>
        </p:nvSpPr>
        <p:spPr>
          <a:xfrm>
            <a:off x="6516445" y="365125"/>
            <a:ext cx="5181600" cy="4959910"/>
          </a:xfrm>
        </p:spPr>
        <p:style>
          <a:lnRef idx="2">
            <a:schemeClr val="accent1">
              <a:shade val="50000"/>
            </a:schemeClr>
          </a:lnRef>
          <a:fillRef idx="1">
            <a:schemeClr val="accent1"/>
          </a:fillRef>
          <a:effectRef idx="0">
            <a:schemeClr val="accent1"/>
          </a:effectRef>
          <a:fontRef idx="minor">
            <a:schemeClr val="lt1"/>
          </a:fontRef>
        </p:style>
        <p:txBody>
          <a:bodyPr>
            <a:normAutofit fontScale="55000" lnSpcReduction="20000"/>
          </a:bodyPr>
          <a:lstStyle/>
          <a:p>
            <a:r>
              <a:rPr lang="en-US" dirty="0"/>
              <a:t>import </a:t>
            </a:r>
            <a:r>
              <a:rPr lang="en-US" dirty="0" err="1"/>
              <a:t>java.lang.annotation.Documented</a:t>
            </a:r>
            <a:r>
              <a:rPr lang="en-US" dirty="0"/>
              <a:t>;</a:t>
            </a:r>
          </a:p>
          <a:p>
            <a:r>
              <a:rPr lang="en-US" dirty="0"/>
              <a:t>import </a:t>
            </a:r>
            <a:r>
              <a:rPr lang="en-US" dirty="0" err="1"/>
              <a:t>java.lang.annotation.ElementType</a:t>
            </a:r>
            <a:r>
              <a:rPr lang="en-US" dirty="0"/>
              <a:t>;</a:t>
            </a:r>
          </a:p>
          <a:p>
            <a:r>
              <a:rPr lang="en-US" dirty="0"/>
              <a:t>import </a:t>
            </a:r>
            <a:r>
              <a:rPr lang="en-US" dirty="0" err="1"/>
              <a:t>java.lang.annotation.Inherited</a:t>
            </a:r>
            <a:r>
              <a:rPr lang="en-US" dirty="0"/>
              <a:t>;</a:t>
            </a:r>
          </a:p>
          <a:p>
            <a:r>
              <a:rPr lang="en-US" dirty="0"/>
              <a:t>import </a:t>
            </a:r>
            <a:r>
              <a:rPr lang="en-US" dirty="0" err="1"/>
              <a:t>java.lang.annotation.Retention</a:t>
            </a:r>
            <a:r>
              <a:rPr lang="en-US" dirty="0"/>
              <a:t>;</a:t>
            </a:r>
          </a:p>
          <a:p>
            <a:r>
              <a:rPr lang="en-US" dirty="0"/>
              <a:t>import </a:t>
            </a:r>
            <a:r>
              <a:rPr lang="en-US" dirty="0" err="1"/>
              <a:t>java.lang.annotation.RetentionPolicy</a:t>
            </a:r>
            <a:r>
              <a:rPr lang="en-US" dirty="0"/>
              <a:t>;</a:t>
            </a:r>
          </a:p>
          <a:p>
            <a:r>
              <a:rPr lang="en-US" dirty="0"/>
              <a:t>import </a:t>
            </a:r>
            <a:r>
              <a:rPr lang="en-US" dirty="0" err="1"/>
              <a:t>java.lang.annotation.Target</a:t>
            </a:r>
            <a:r>
              <a:rPr lang="en-US" dirty="0"/>
              <a:t>;</a:t>
            </a:r>
          </a:p>
          <a:p>
            <a:endParaRPr lang="en-US" dirty="0"/>
          </a:p>
          <a:p>
            <a:r>
              <a:rPr lang="en-US" dirty="0"/>
              <a:t>@Documented</a:t>
            </a:r>
          </a:p>
          <a:p>
            <a:r>
              <a:rPr lang="en-US" dirty="0"/>
              <a:t>@Target(</a:t>
            </a:r>
            <a:r>
              <a:rPr lang="en-US" dirty="0" err="1"/>
              <a:t>ElementType.METHOD</a:t>
            </a:r>
            <a:r>
              <a:rPr lang="en-US" dirty="0"/>
              <a:t>)</a:t>
            </a:r>
          </a:p>
          <a:p>
            <a:r>
              <a:rPr lang="en-US" dirty="0"/>
              <a:t>@Inherited</a:t>
            </a:r>
          </a:p>
          <a:p>
            <a:r>
              <a:rPr lang="en-US" dirty="0"/>
              <a:t>@Retention(</a:t>
            </a:r>
            <a:r>
              <a:rPr lang="en-US" dirty="0" err="1"/>
              <a:t>RetentionPolicy.RUNTIME</a:t>
            </a:r>
            <a:r>
              <a:rPr lang="en-US" dirty="0"/>
              <a:t>)</a:t>
            </a:r>
          </a:p>
          <a:p>
            <a:r>
              <a:rPr lang="en-US" sz="3300" b="1" dirty="0"/>
              <a:t>public @interface </a:t>
            </a:r>
            <a:r>
              <a:rPr lang="en-US" sz="3300" b="1" dirty="0" err="1"/>
              <a:t>MethodInfo</a:t>
            </a:r>
            <a:r>
              <a:rPr lang="en-US" sz="3300" b="1" dirty="0"/>
              <a:t> {</a:t>
            </a:r>
          </a:p>
          <a:p>
            <a:pPr lvl="1"/>
            <a:r>
              <a:rPr lang="en-US" dirty="0"/>
              <a:t>  </a:t>
            </a:r>
            <a:r>
              <a:rPr lang="en-US" sz="2900" dirty="0"/>
              <a:t>String author() default "Aldawud";</a:t>
            </a:r>
          </a:p>
          <a:p>
            <a:pPr lvl="1"/>
            <a:r>
              <a:rPr lang="en-US" sz="2900" dirty="0"/>
              <a:t>  String date();</a:t>
            </a:r>
          </a:p>
          <a:p>
            <a:pPr lvl="1"/>
            <a:r>
              <a:rPr lang="en-US" sz="2900" dirty="0"/>
              <a:t>  </a:t>
            </a:r>
            <a:r>
              <a:rPr lang="en-US" sz="2900" dirty="0" err="1"/>
              <a:t>int</a:t>
            </a:r>
            <a:r>
              <a:rPr lang="en-US" sz="2900" dirty="0"/>
              <a:t> revision() default 1;</a:t>
            </a:r>
          </a:p>
          <a:p>
            <a:pPr lvl="1"/>
            <a:r>
              <a:rPr lang="en-US" sz="2900" dirty="0"/>
              <a:t>  String comments();</a:t>
            </a:r>
          </a:p>
          <a:p>
            <a:r>
              <a:rPr lang="en-US" b="1" dirty="0"/>
              <a:t>}</a:t>
            </a:r>
          </a:p>
        </p:txBody>
      </p:sp>
    </p:spTree>
    <p:extLst>
      <p:ext uri="{BB962C8B-B14F-4D97-AF65-F5344CB8AC3E}">
        <p14:creationId xmlns:p14="http://schemas.microsoft.com/office/powerpoint/2010/main" val="407657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Annotations</a:t>
            </a:r>
          </a:p>
        </p:txBody>
      </p:sp>
      <p:sp>
        <p:nvSpPr>
          <p:cNvPr id="3" name="Content Placeholder 2"/>
          <p:cNvSpPr>
            <a:spLocks noGrp="1"/>
          </p:cNvSpPr>
          <p:nvPr>
            <p:ph sz="half" idx="1"/>
          </p:nvPr>
        </p:nvSpPr>
        <p:spPr/>
        <p:txBody>
          <a:bodyPr>
            <a:normAutofit fontScale="85000" lnSpcReduction="20000"/>
          </a:bodyPr>
          <a:lstStyle/>
          <a:p>
            <a:r>
              <a:rPr lang="en-US" b="1" dirty="0"/>
              <a:t>@Documented</a:t>
            </a:r>
          </a:p>
          <a:p>
            <a:pPr lvl="1"/>
            <a:r>
              <a:rPr lang="en-US" dirty="0"/>
              <a:t>@Documented annotation indicates that elements using this annotation should be documented by </a:t>
            </a:r>
            <a:r>
              <a:rPr lang="en-US" dirty="0" err="1"/>
              <a:t>JavaDoc</a:t>
            </a:r>
            <a:r>
              <a:rPr lang="en-US" dirty="0"/>
              <a:t>.</a:t>
            </a:r>
          </a:p>
          <a:p>
            <a:r>
              <a:rPr lang="en-US" b="1" dirty="0"/>
              <a:t>@Target</a:t>
            </a:r>
          </a:p>
          <a:p>
            <a:pPr lvl="1"/>
            <a:r>
              <a:rPr lang="en-US" dirty="0"/>
              <a:t>It specifies where we can use the annotation.</a:t>
            </a:r>
          </a:p>
          <a:p>
            <a:r>
              <a:rPr lang="en-US" b="1" dirty="0"/>
              <a:t>@Inherited</a:t>
            </a:r>
          </a:p>
          <a:p>
            <a:pPr lvl="1"/>
            <a:r>
              <a:rPr lang="en-US" dirty="0"/>
              <a:t>The @Inherited annotation signals that a custom annotation used in a class should be inherited by all of its sub classes.</a:t>
            </a:r>
          </a:p>
          <a:p>
            <a:r>
              <a:rPr lang="en-US" b="1" dirty="0"/>
              <a:t>@Retention</a:t>
            </a:r>
          </a:p>
          <a:p>
            <a:r>
              <a:rPr lang="en-US" dirty="0"/>
              <a:t>It indicates how long annotations with the annotated type are to be retained.</a:t>
            </a:r>
          </a:p>
          <a:p>
            <a:endParaRPr lang="en-US" dirty="0"/>
          </a:p>
          <a:p>
            <a:endParaRPr lang="en-US" dirty="0"/>
          </a:p>
        </p:txBody>
      </p:sp>
      <p:sp>
        <p:nvSpPr>
          <p:cNvPr id="5" name="Rectangle 1"/>
          <p:cNvSpPr>
            <a:spLocks noGrp="1" noChangeArrowheads="1"/>
          </p:cNvSpPr>
          <p:nvPr>
            <p:ph sz="half" idx="2"/>
          </p:nvPr>
        </p:nvSpPr>
        <p:spPr bwMode="auto">
          <a:xfrm>
            <a:off x="6262512" y="144901"/>
            <a:ext cx="5466645" cy="65556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@Documented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@Target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ElementType</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.METHOD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@Inherited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@Retention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RetentionPolicy</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.RUNTIME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latin typeface="Consolas" panose="020B0609020204030204" pitchFamily="49" charset="0"/>
                <a:cs typeface="Consolas" panose="020B0609020204030204" pitchFamily="49" charset="0"/>
              </a:rPr>
              <a:t>public</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@interface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cs typeface="Consolas" panose="020B0609020204030204" pitchFamily="49" charset="0"/>
              </a:rPr>
              <a:t>MyCustomAnnotation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457200" lvl="1" indent="0" eaLnBrk="0" fontAlgn="base" hangingPunct="0">
              <a:lnSpc>
                <a:spcPct val="100000"/>
              </a:lnSpc>
              <a:spcBef>
                <a:spcPct val="0"/>
              </a:spcBef>
              <a:spcAft>
                <a:spcPct val="0"/>
              </a:spcAft>
              <a:buFontTx/>
              <a:buNone/>
            </a:pPr>
            <a:r>
              <a:rPr kumimoji="0" lang="en-US" altLang="en-US" sz="2000" b="0" i="0" u="none" strike="noStrike" cap="none" normalizeH="0" baseline="0" dirty="0" err="1">
                <a:ln>
                  <a:noFill/>
                </a:ln>
                <a:solidFill>
                  <a:srgbClr val="00008B"/>
                </a:solidFill>
                <a:effectLst/>
                <a:latin typeface="Consolas" panose="020B0609020204030204" pitchFamily="49" charset="0"/>
                <a:cs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studentAge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8B"/>
                </a:solidFill>
                <a:effectLst/>
                <a:latin typeface="Consolas" panose="020B0609020204030204" pitchFamily="49" charset="0"/>
                <a:cs typeface="Consolas" panose="020B0609020204030204" pitchFamily="49" charset="0"/>
              </a:rPr>
              <a:t>default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18</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457200" lvl="1" indent="0" eaLnBrk="0" fontAlgn="base" hangingPunct="0">
              <a:lnSpc>
                <a:spcPct val="100000"/>
              </a:lnSpc>
              <a:spcBef>
                <a:spcPct val="0"/>
              </a:spcBef>
              <a:spcAft>
                <a:spcPct val="0"/>
              </a:spcAft>
              <a:buFontTx/>
              <a:buNone/>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studentName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457200" lvl="1" indent="0" eaLnBrk="0" fontAlgn="base" hangingPunct="0">
              <a:lnSpc>
                <a:spcPct val="100000"/>
              </a:lnSpc>
              <a:spcBef>
                <a:spcPct val="0"/>
              </a:spcBef>
              <a:spcAft>
                <a:spcPct val="0"/>
              </a:spcAft>
              <a:buFontTx/>
              <a:buNone/>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stuAddress</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457200" lvl="1" indent="0" eaLnBrk="0" fontAlgn="base" hangingPunct="0">
              <a:lnSpc>
                <a:spcPct val="100000"/>
              </a:lnSpc>
              <a:spcBef>
                <a:spcPct val="0"/>
              </a:spcBef>
              <a:spcAft>
                <a:spcPct val="0"/>
              </a:spcAft>
              <a:buFontTx/>
              <a:buNone/>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stuStream</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8B"/>
                </a:solidFill>
                <a:effectLst/>
                <a:latin typeface="Consolas" panose="020B0609020204030204" pitchFamily="49" charset="0"/>
                <a:cs typeface="Consolas" panose="020B0609020204030204" pitchFamily="49" charset="0"/>
              </a:rPr>
              <a:t>default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"CS"</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indent="0" eaLnBrk="0" fontAlgn="base" hangingPunct="0">
              <a:lnSpc>
                <a:spcPct val="100000"/>
              </a:lnSpc>
              <a:spcBef>
                <a:spcPct val="0"/>
              </a:spcBef>
              <a:spcAft>
                <a:spcPct val="0"/>
              </a:spcAft>
              <a:buFontTx/>
              <a:buNone/>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dirty="0">
                <a:solidFill>
                  <a:srgbClr val="800000"/>
                </a:solidFill>
                <a:latin typeface="Consolas" panose="020B0609020204030204" pitchFamily="49" charset="0"/>
                <a:cs typeface="Consolas" panose="020B0609020204030204" pitchFamily="49" charset="0"/>
              </a:rPr>
              <a:t>@</a:t>
            </a:r>
            <a:r>
              <a:rPr lang="en-US" altLang="en-US" dirty="0" err="1">
                <a:solidFill>
                  <a:srgbClr val="800000"/>
                </a:solidFill>
                <a:latin typeface="Consolas" panose="020B0609020204030204" pitchFamily="49" charset="0"/>
                <a:cs typeface="Consolas" panose="020B0609020204030204" pitchFamily="49" charset="0"/>
              </a:rPr>
              <a:t>MyCustomAnnotation</a:t>
            </a:r>
            <a:r>
              <a:rPr lang="en-US" altLang="en-US" dirty="0">
                <a:solidFill>
                  <a:srgbClr val="8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a:t>
            </a:r>
          </a:p>
          <a:p>
            <a:pPr marL="457200" lvl="1" indent="0" eaLnBrk="0" fontAlgn="base" hangingPunct="0">
              <a:lnSpc>
                <a:spcPct val="100000"/>
              </a:lnSpc>
              <a:spcBef>
                <a:spcPct val="0"/>
              </a:spcBef>
              <a:spcAft>
                <a:spcPct val="0"/>
              </a:spcAft>
              <a:buNone/>
            </a:pPr>
            <a:r>
              <a:rPr lang="en-US" altLang="en-US" sz="2000" dirty="0" err="1">
                <a:solidFill>
                  <a:srgbClr val="000000"/>
                </a:solidFill>
                <a:latin typeface="Consolas" panose="020B0609020204030204" pitchFamily="49" charset="0"/>
                <a:cs typeface="Consolas" panose="020B0609020204030204" pitchFamily="49" charset="0"/>
              </a:rPr>
              <a:t>studentName</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“Tom"</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stuAddress</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“Aldawud, Japan"</a:t>
            </a:r>
            <a:r>
              <a:rPr lang="en-US" altLang="en-US" sz="2000" dirty="0"/>
              <a:t> </a:t>
            </a:r>
            <a:endParaRPr lang="en-US" altLang="en-US" sz="20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p>
          <a:p>
            <a:pPr marL="457200" lvl="1" indent="0" eaLnBrk="0" fontAlgn="base" hangingPunct="0">
              <a:lnSpc>
                <a:spcPct val="100000"/>
              </a:lnSpc>
              <a:spcBef>
                <a:spcPct val="0"/>
              </a:spcBef>
              <a:spcAft>
                <a:spcPct val="0"/>
              </a:spcAft>
              <a:buNone/>
            </a:pPr>
            <a:endParaRPr lang="en-US" altLang="en-US" sz="2000" dirty="0">
              <a:solidFill>
                <a:srgbClr val="000000"/>
              </a:solidFill>
              <a:latin typeface="Consolas" panose="020B0609020204030204" pitchFamily="49" charset="0"/>
              <a:cs typeface="Consolas" panose="020B0609020204030204" pitchFamily="49" charset="0"/>
            </a:endParaRPr>
          </a:p>
          <a:p>
            <a:pPr marL="457200" lvl="1" indent="0" eaLnBrk="0" fontAlgn="base" hangingPunct="0">
              <a:lnSpc>
                <a:spcPct val="100000"/>
              </a:lnSpc>
              <a:spcBef>
                <a:spcPct val="0"/>
              </a:spcBef>
              <a:spcAft>
                <a:spcPct val="0"/>
              </a:spcAft>
              <a:buNone/>
            </a:pPr>
            <a:r>
              <a:rPr lang="en-US" altLang="en-US" sz="2000" dirty="0">
                <a:solidFill>
                  <a:srgbClr val="00008B"/>
                </a:solidFill>
                <a:latin typeface="Consolas" panose="020B0609020204030204" pitchFamily="49" charset="0"/>
                <a:cs typeface="Consolas" panose="020B0609020204030204" pitchFamily="49" charset="0"/>
              </a:rPr>
              <a:t>public</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class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MyClass</a:t>
            </a:r>
            <a:r>
              <a:rPr lang="en-US" altLang="en-US" sz="2000" dirty="0">
                <a:solidFill>
                  <a:srgbClr val="000000"/>
                </a:solidFill>
                <a:latin typeface="Consolas" panose="020B0609020204030204" pitchFamily="49" charset="0"/>
                <a:cs typeface="Consolas" panose="020B0609020204030204" pitchFamily="49" charset="0"/>
              </a:rPr>
              <a:t> { </a:t>
            </a:r>
          </a:p>
          <a:p>
            <a:pPr marL="457200" lvl="1" indent="0" eaLnBrk="0" fontAlgn="base" hangingPunct="0">
              <a:lnSpc>
                <a:spcPct val="100000"/>
              </a:lnSpc>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r>
              <a:rPr lang="en-US" altLang="en-US" dirty="0"/>
              <a:t> </a:t>
            </a:r>
            <a:endParaRPr lang="en-US" altLang="en-US" dirty="0">
              <a:latin typeface="Arial" panose="020B0604020202020204" pitchFamily="34" charset="0"/>
            </a:endParaRPr>
          </a:p>
        </p:txBody>
      </p:sp>
      <p:sp>
        <p:nvSpPr>
          <p:cNvPr id="6" name="Rectangle 2"/>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044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Text Placeholder 2"/>
          <p:cNvSpPr>
            <a:spLocks noGrp="1"/>
          </p:cNvSpPr>
          <p:nvPr>
            <p:ph type="body" idx="1"/>
          </p:nvPr>
        </p:nvSpPr>
        <p:spPr/>
        <p:txBody>
          <a:bodyPr/>
          <a:lstStyle/>
          <a:p>
            <a:r>
              <a:rPr lang="en-US" dirty="0"/>
              <a:t>Java Dependency Injection design pattern allows us to remove the hard-coded dependencies and make our application loosely coupled, extendable and maintainable. </a:t>
            </a:r>
          </a:p>
        </p:txBody>
      </p:sp>
    </p:spTree>
    <p:extLst>
      <p:ext uri="{BB962C8B-B14F-4D97-AF65-F5344CB8AC3E}">
        <p14:creationId xmlns:p14="http://schemas.microsoft.com/office/powerpoint/2010/main" val="488667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Java Reflection</a:t>
            </a:r>
            <a:endParaRPr lang="en-US" dirty="0"/>
          </a:p>
        </p:txBody>
      </p:sp>
      <p:sp>
        <p:nvSpPr>
          <p:cNvPr id="5" name="Text Placeholder 4"/>
          <p:cNvSpPr>
            <a:spLocks noGrp="1"/>
          </p:cNvSpPr>
          <p:nvPr>
            <p:ph type="body" idx="1"/>
          </p:nvPr>
        </p:nvSpPr>
        <p:spPr/>
        <p:txBody>
          <a:bodyPr/>
          <a:lstStyle/>
          <a:p>
            <a:r>
              <a:rPr lang="en-US" dirty="0"/>
              <a:t>Reflection API is very powerful and used widely in Java, J2EE frameworks like Spring, Hibernate, JUnit, check out </a:t>
            </a:r>
            <a:r>
              <a:rPr lang="en-US" b="1" dirty="0"/>
              <a:t>Reflection in Java</a:t>
            </a:r>
            <a:r>
              <a:rPr lang="en-US" dirty="0"/>
              <a:t>.</a:t>
            </a:r>
          </a:p>
        </p:txBody>
      </p:sp>
    </p:spTree>
    <p:extLst>
      <p:ext uri="{BB962C8B-B14F-4D97-AF65-F5344CB8AC3E}">
        <p14:creationId xmlns:p14="http://schemas.microsoft.com/office/powerpoint/2010/main" val="76348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Reflection in Java</a:t>
            </a:r>
            <a:endParaRPr lang="en-US" dirty="0"/>
          </a:p>
        </p:txBody>
      </p:sp>
      <p:sp>
        <p:nvSpPr>
          <p:cNvPr id="3" name="Content Placeholder 2"/>
          <p:cNvSpPr>
            <a:spLocks noGrp="1"/>
          </p:cNvSpPr>
          <p:nvPr>
            <p:ph idx="1"/>
          </p:nvPr>
        </p:nvSpPr>
        <p:spPr/>
        <p:txBody>
          <a:bodyPr/>
          <a:lstStyle/>
          <a:p>
            <a:r>
              <a:rPr lang="en-US" dirty="0"/>
              <a:t>Java Reflection provides ability to inspect and modify the runtime behavior of application. </a:t>
            </a:r>
          </a:p>
          <a:p>
            <a:r>
              <a:rPr lang="en-US" dirty="0"/>
              <a:t>Reflection in Java is one of the advance topic of core java. </a:t>
            </a:r>
          </a:p>
          <a:p>
            <a:r>
              <a:rPr lang="en-US" dirty="0"/>
              <a:t>Using java reflection we can inspect a class, interface, </a:t>
            </a:r>
            <a:r>
              <a:rPr lang="en-US" dirty="0" err="1"/>
              <a:t>enum</a:t>
            </a:r>
            <a:r>
              <a:rPr lang="en-US" dirty="0"/>
              <a:t>, get their </a:t>
            </a:r>
            <a:r>
              <a:rPr lang="en-US" dirty="0">
                <a:solidFill>
                  <a:srgbClr val="FF0000"/>
                </a:solidFill>
              </a:rPr>
              <a:t>structure</a:t>
            </a:r>
            <a:r>
              <a:rPr lang="en-US" dirty="0"/>
              <a:t>, </a:t>
            </a:r>
            <a:r>
              <a:rPr lang="en-US" dirty="0">
                <a:solidFill>
                  <a:srgbClr val="FF0000"/>
                </a:solidFill>
              </a:rPr>
              <a:t>methods</a:t>
            </a:r>
            <a:r>
              <a:rPr lang="en-US" dirty="0"/>
              <a:t> and </a:t>
            </a:r>
            <a:r>
              <a:rPr lang="en-US" dirty="0">
                <a:solidFill>
                  <a:srgbClr val="FF0000"/>
                </a:solidFill>
              </a:rPr>
              <a:t>fields</a:t>
            </a:r>
            <a:r>
              <a:rPr lang="en-US" dirty="0"/>
              <a:t> information at runtime even though class is not accessible at compile time. </a:t>
            </a:r>
          </a:p>
          <a:p>
            <a:r>
              <a:rPr lang="en-US" dirty="0"/>
              <a:t>We can also use reflection to instantiate an object, invoke it’s methods, change field values.</a:t>
            </a:r>
          </a:p>
        </p:txBody>
      </p:sp>
    </p:spTree>
    <p:extLst>
      <p:ext uri="{BB962C8B-B14F-4D97-AF65-F5344CB8AC3E}">
        <p14:creationId xmlns:p14="http://schemas.microsoft.com/office/powerpoint/2010/main" val="136136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336"/>
          </a:xfrm>
        </p:spPr>
        <p:txBody>
          <a:bodyPr>
            <a:normAutofit fontScale="90000"/>
          </a:bodyPr>
          <a:lstStyle/>
          <a:p>
            <a:r>
              <a:rPr lang="en-US" b="1" dirty="0"/>
              <a:t>Reflection in Java</a:t>
            </a:r>
            <a:endParaRPr lang="en-US" dirty="0"/>
          </a:p>
        </p:txBody>
      </p:sp>
      <p:sp>
        <p:nvSpPr>
          <p:cNvPr id="3" name="Content Placeholder 2"/>
          <p:cNvSpPr>
            <a:spLocks noGrp="1"/>
          </p:cNvSpPr>
          <p:nvPr>
            <p:ph idx="1"/>
          </p:nvPr>
        </p:nvSpPr>
        <p:spPr>
          <a:xfrm>
            <a:off x="838200" y="1258645"/>
            <a:ext cx="10515600" cy="4918318"/>
          </a:xfrm>
        </p:spPr>
        <p:txBody>
          <a:bodyPr>
            <a:normAutofit fontScale="92500" lnSpcReduction="20000"/>
          </a:bodyPr>
          <a:lstStyle/>
          <a:p>
            <a:r>
              <a:rPr lang="en-US" dirty="0"/>
              <a:t>Reflection in Java is a very powerful concept and it’s of little use in normal programming but it’s the backbone for most of the Java, J2EE frameworks. Some of the frameworks that use java reflection are:</a:t>
            </a:r>
          </a:p>
          <a:p>
            <a:pPr lvl="1"/>
            <a:r>
              <a:rPr lang="en-US" b="1" dirty="0"/>
              <a:t>JUnit</a:t>
            </a:r>
            <a:r>
              <a:rPr lang="en-US" dirty="0"/>
              <a:t> – uses reflection to parse @Test annotation to get the test methods and then invoke it.</a:t>
            </a:r>
          </a:p>
          <a:p>
            <a:pPr lvl="1"/>
            <a:r>
              <a:rPr lang="en-US" b="1" dirty="0"/>
              <a:t>Spring</a:t>
            </a:r>
            <a:r>
              <a:rPr lang="en-US" dirty="0"/>
              <a:t> – dependency injection, read more at Spring Dependency Injection</a:t>
            </a:r>
          </a:p>
          <a:p>
            <a:pPr lvl="1"/>
            <a:r>
              <a:rPr lang="en-US" b="1" dirty="0"/>
              <a:t>Tomcat</a:t>
            </a:r>
            <a:r>
              <a:rPr lang="en-US" dirty="0"/>
              <a:t> web container to forward the request to correct module by parsing their web.xml files and request URI.</a:t>
            </a:r>
          </a:p>
          <a:p>
            <a:pPr lvl="1"/>
            <a:r>
              <a:rPr lang="en-US" b="1" dirty="0"/>
              <a:t>Eclipse</a:t>
            </a:r>
            <a:r>
              <a:rPr lang="en-US" dirty="0"/>
              <a:t> auto completion of method names</a:t>
            </a:r>
          </a:p>
          <a:p>
            <a:pPr lvl="1"/>
            <a:r>
              <a:rPr lang="en-US" b="1" dirty="0"/>
              <a:t>Struts</a:t>
            </a:r>
          </a:p>
          <a:p>
            <a:pPr lvl="1"/>
            <a:r>
              <a:rPr lang="en-US" b="1" dirty="0"/>
              <a:t>Hibernate</a:t>
            </a:r>
          </a:p>
          <a:p>
            <a:endParaRPr lang="en-US" b="1" dirty="0"/>
          </a:p>
          <a:p>
            <a:r>
              <a:rPr lang="en-US" b="1" dirty="0"/>
              <a:t>Why Reflection?</a:t>
            </a:r>
          </a:p>
          <a:p>
            <a:pPr lvl="1"/>
            <a:r>
              <a:rPr lang="en-US" dirty="0"/>
              <a:t>all frameworks above use java reflection because all these frameworks have no knowledge and access of </a:t>
            </a:r>
            <a:r>
              <a:rPr lang="en-US" dirty="0">
                <a:solidFill>
                  <a:srgbClr val="FF0000"/>
                </a:solidFill>
              </a:rPr>
              <a:t>user defined classes</a:t>
            </a:r>
            <a:r>
              <a:rPr lang="en-US" dirty="0"/>
              <a:t>, interfaces, their methods etc.</a:t>
            </a:r>
          </a:p>
        </p:txBody>
      </p:sp>
    </p:spTree>
    <p:extLst>
      <p:ext uri="{BB962C8B-B14F-4D97-AF65-F5344CB8AC3E}">
        <p14:creationId xmlns:p14="http://schemas.microsoft.com/office/powerpoint/2010/main" val="308955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Reflection in Java - </a:t>
            </a:r>
            <a:r>
              <a:rPr lang="en-US" dirty="0"/>
              <a:t>Drawbacks</a:t>
            </a:r>
          </a:p>
        </p:txBody>
      </p:sp>
      <p:sp>
        <p:nvSpPr>
          <p:cNvPr id="3" name="Content Placeholder 2"/>
          <p:cNvSpPr>
            <a:spLocks noGrp="1"/>
          </p:cNvSpPr>
          <p:nvPr>
            <p:ph idx="1"/>
          </p:nvPr>
        </p:nvSpPr>
        <p:spPr/>
        <p:txBody>
          <a:bodyPr>
            <a:normAutofit fontScale="92500" lnSpcReduction="20000"/>
          </a:bodyPr>
          <a:lstStyle/>
          <a:p>
            <a:r>
              <a:rPr lang="en-US" b="1" dirty="0"/>
              <a:t>Poor Performance </a:t>
            </a:r>
            <a:r>
              <a:rPr lang="en-US" dirty="0"/>
              <a:t>– Since java reflection resolve the types dynamically, it involves processing like scanning the </a:t>
            </a:r>
            <a:r>
              <a:rPr lang="en-US" dirty="0" err="1"/>
              <a:t>classpath</a:t>
            </a:r>
            <a:r>
              <a:rPr lang="en-US" dirty="0"/>
              <a:t> to find the class to load, causing slow performance.</a:t>
            </a:r>
          </a:p>
          <a:p>
            <a:r>
              <a:rPr lang="en-US" b="1" dirty="0"/>
              <a:t>Security Restrictions </a:t>
            </a:r>
            <a:r>
              <a:rPr lang="en-US" dirty="0"/>
              <a:t>– Reflection requires runtime permissions that might not be available for system running under security manager. This can cause you application to fail at runtime because of security manager.</a:t>
            </a:r>
          </a:p>
          <a:p>
            <a:r>
              <a:rPr lang="en-US" b="1" dirty="0"/>
              <a:t>Security Issues </a:t>
            </a:r>
            <a:r>
              <a:rPr lang="en-US" dirty="0"/>
              <a:t>– Using reflection we can access part of code that we are not supposed to access, for example we can access private fields of a class and change it’s value. This can be a serious security threat and cause your application to behave abnormally.</a:t>
            </a:r>
          </a:p>
          <a:p>
            <a:r>
              <a:rPr lang="en-US" b="1" dirty="0"/>
              <a:t>High Maintenance </a:t>
            </a:r>
            <a:r>
              <a:rPr lang="en-US" dirty="0"/>
              <a:t>– Reflection code is hard to understand and debug, also any issues with the code can’t be found at compile time because the classes might not be available, making it less flexible and hard to maintain.</a:t>
            </a:r>
          </a:p>
        </p:txBody>
      </p:sp>
    </p:spTree>
    <p:extLst>
      <p:ext uri="{BB962C8B-B14F-4D97-AF65-F5344CB8AC3E}">
        <p14:creationId xmlns:p14="http://schemas.microsoft.com/office/powerpoint/2010/main" val="3997071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 </a:t>
            </a:r>
            <a:r>
              <a:rPr lang="en-US" b="1" dirty="0" err="1"/>
              <a:t>java.lang.Class</a:t>
            </a:r>
            <a:endParaRPr lang="en-US" dirty="0"/>
          </a:p>
        </p:txBody>
      </p:sp>
      <p:sp>
        <p:nvSpPr>
          <p:cNvPr id="3" name="Content Placeholder 2"/>
          <p:cNvSpPr>
            <a:spLocks noGrp="1"/>
          </p:cNvSpPr>
          <p:nvPr>
            <p:ph idx="1"/>
          </p:nvPr>
        </p:nvSpPr>
        <p:spPr/>
        <p:txBody>
          <a:bodyPr/>
          <a:lstStyle/>
          <a:p>
            <a:r>
              <a:rPr lang="en-US" b="1" dirty="0" err="1"/>
              <a:t>java.lang.Class</a:t>
            </a:r>
            <a:r>
              <a:rPr lang="en-US" dirty="0"/>
              <a:t> is the entry point for all the reflection operations. </a:t>
            </a:r>
          </a:p>
          <a:p>
            <a:r>
              <a:rPr lang="en-US" dirty="0"/>
              <a:t>For every type of object, JVM instantiates an immutable instance of </a:t>
            </a:r>
            <a:r>
              <a:rPr lang="en-US" dirty="0" err="1"/>
              <a:t>java.lang.Class</a:t>
            </a:r>
            <a:r>
              <a:rPr lang="en-US" dirty="0"/>
              <a:t> that provides methods to examine the runtime properties of the object and create new objects, invoke its method and get/set object fields.</a:t>
            </a:r>
          </a:p>
          <a:p>
            <a:endParaRPr lang="en-US" dirty="0"/>
          </a:p>
          <a:p>
            <a:endParaRPr lang="en-US" dirty="0"/>
          </a:p>
        </p:txBody>
      </p:sp>
      <p:sp>
        <p:nvSpPr>
          <p:cNvPr id="5" name="Rectangle 2"/>
          <p:cNvSpPr>
            <a:spLocks noChangeArrowheads="1"/>
          </p:cNvSpPr>
          <p:nvPr/>
        </p:nvSpPr>
        <p:spPr bwMode="auto">
          <a:xfrm>
            <a:off x="1796527" y="4225535"/>
            <a:ext cx="8595360" cy="123619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31740" rIns="317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concreteClass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ConcreteClass</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getClass</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p>
          <a:p>
            <a:pPr eaLnBrk="0" fontAlgn="base" hangingPunct="0">
              <a:spcBef>
                <a:spcPct val="0"/>
              </a:spcBef>
              <a:spcAft>
                <a:spcPct val="0"/>
              </a:spcAft>
            </a:pPr>
            <a:r>
              <a:rPr lang="en-US" dirty="0" err="1">
                <a:solidFill>
                  <a:srgbClr val="000000"/>
                </a:solidFill>
                <a:latin typeface="Courier New" panose="02070309020205020404" pitchFamily="49" charset="0"/>
                <a:cs typeface="Courier New" panose="02070309020205020404" pitchFamily="49" charset="0"/>
              </a:rPr>
              <a:t>concreteClass.getCanonicalName</a:t>
            </a:r>
            <a:r>
              <a:rPr lang="en-US" dirty="0">
                <a:solidFill>
                  <a:srgbClr val="000000"/>
                </a:solidFill>
                <a:latin typeface="Courier New" panose="02070309020205020404" pitchFamily="49" charset="0"/>
                <a:cs typeface="Courier New" panose="02070309020205020404" pitchFamily="49" charset="0"/>
              </a:rPr>
              <a:t>();</a:t>
            </a:r>
          </a:p>
          <a:p>
            <a:pPr eaLnBrk="0" fontAlgn="base" hangingPunct="0">
              <a:spcBef>
                <a:spcPct val="0"/>
              </a:spcBef>
              <a:spcAft>
                <a:spcPct val="0"/>
              </a:spcAft>
            </a:pPr>
            <a:endParaRPr lang="en-US" altLang="en-US"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dirty="0" err="1">
                <a:solidFill>
                  <a:srgbClr val="000000"/>
                </a:solidFill>
                <a:latin typeface="Courier New" panose="02070309020205020404" pitchFamily="49" charset="0"/>
                <a:cs typeface="Courier New" panose="02070309020205020404" pitchFamily="49" charset="0"/>
              </a:rPr>
              <a:t>Class.forName</a:t>
            </a:r>
            <a:r>
              <a:rPr lang="en-US" altLang="en-US" dirty="0">
                <a:solidFill>
                  <a:srgbClr val="000000"/>
                </a:solidFill>
                <a:latin typeface="Courier New" panose="02070309020205020404" pitchFamily="49" charset="0"/>
                <a:cs typeface="Courier New" panose="02070309020205020404" pitchFamily="49" charset="0"/>
              </a:rPr>
              <a:t>(“edu.itm515.ConcreteClass").</a:t>
            </a:r>
            <a:r>
              <a:rPr lang="en-US" altLang="en-US" dirty="0" err="1">
                <a:solidFill>
                  <a:srgbClr val="000000"/>
                </a:solidFill>
                <a:latin typeface="Courier New" panose="02070309020205020404" pitchFamily="49" charset="0"/>
                <a:cs typeface="Courier New" panose="02070309020205020404" pitchFamily="49" charset="0"/>
              </a:rPr>
              <a:t>getSuperclass</a:t>
            </a:r>
            <a:r>
              <a:rPr lang="en-US" altLang="en-US"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8752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42988072"/>
              </p:ext>
            </p:extLst>
          </p:nvPr>
        </p:nvGraphicFramePr>
        <p:xfrm>
          <a:off x="8915074" y="3060980"/>
          <a:ext cx="1903412" cy="863600"/>
        </p:xfrm>
        <a:graphic>
          <a:graphicData uri="http://schemas.openxmlformats.org/presentationml/2006/ole">
            <mc:AlternateContent xmlns:mc="http://schemas.openxmlformats.org/markup-compatibility/2006">
              <mc:Choice xmlns:v="urn:schemas-microsoft-com:vml" Requires="v">
                <p:oleObj spid="_x0000_s4150" name="Packager Shell Object" showAsIcon="1" r:id="rId3" imgW="1904040" imgH="863640" progId="Package">
                  <p:embed/>
                </p:oleObj>
              </mc:Choice>
              <mc:Fallback>
                <p:oleObj name="Packager Shell Object" showAsIcon="1" r:id="rId3" imgW="1904040" imgH="863640" progId="Package">
                  <p:embed/>
                  <p:pic>
                    <p:nvPicPr>
                      <p:cNvPr id="0" name=""/>
                      <p:cNvPicPr/>
                      <p:nvPr/>
                    </p:nvPicPr>
                    <p:blipFill>
                      <a:blip r:embed="rId4"/>
                      <a:stretch>
                        <a:fillRect/>
                      </a:stretch>
                    </p:blipFill>
                    <p:spPr>
                      <a:xfrm>
                        <a:off x="8915074" y="3060980"/>
                        <a:ext cx="1903412" cy="863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62212196"/>
              </p:ext>
            </p:extLst>
          </p:nvPr>
        </p:nvGraphicFramePr>
        <p:xfrm>
          <a:off x="6838483" y="3060980"/>
          <a:ext cx="1941512" cy="863600"/>
        </p:xfrm>
        <a:graphic>
          <a:graphicData uri="http://schemas.openxmlformats.org/presentationml/2006/ole">
            <mc:AlternateContent xmlns:mc="http://schemas.openxmlformats.org/markup-compatibility/2006">
              <mc:Choice xmlns:v="urn:schemas-microsoft-com:vml" Requires="v">
                <p:oleObj spid="_x0000_s4151" name="Packager Shell Object" showAsIcon="1" r:id="rId5" imgW="1942200" imgH="863640" progId="Package">
                  <p:embed/>
                </p:oleObj>
              </mc:Choice>
              <mc:Fallback>
                <p:oleObj name="Packager Shell Object" showAsIcon="1" r:id="rId5" imgW="1942200" imgH="863640" progId="Package">
                  <p:embed/>
                  <p:pic>
                    <p:nvPicPr>
                      <p:cNvPr id="0" name=""/>
                      <p:cNvPicPr/>
                      <p:nvPr/>
                    </p:nvPicPr>
                    <p:blipFill>
                      <a:blip r:embed="rId6"/>
                      <a:stretch>
                        <a:fillRect/>
                      </a:stretch>
                    </p:blipFill>
                    <p:spPr>
                      <a:xfrm>
                        <a:off x="6838483" y="3060980"/>
                        <a:ext cx="1941512" cy="863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33459579"/>
              </p:ext>
            </p:extLst>
          </p:nvPr>
        </p:nvGraphicFramePr>
        <p:xfrm>
          <a:off x="4048779" y="3060980"/>
          <a:ext cx="2157412" cy="863600"/>
        </p:xfrm>
        <a:graphic>
          <a:graphicData uri="http://schemas.openxmlformats.org/presentationml/2006/ole">
            <mc:AlternateContent xmlns:mc="http://schemas.openxmlformats.org/markup-compatibility/2006">
              <mc:Choice xmlns:v="urn:schemas-microsoft-com:vml" Requires="v">
                <p:oleObj spid="_x0000_s4152" name="Packager Shell Object" showAsIcon="1" r:id="rId7" imgW="2157840" imgH="863640" progId="Package">
                  <p:embed/>
                </p:oleObj>
              </mc:Choice>
              <mc:Fallback>
                <p:oleObj name="Packager Shell Object" showAsIcon="1" r:id="rId7" imgW="2157840" imgH="863640" progId="Package">
                  <p:embed/>
                  <p:pic>
                    <p:nvPicPr>
                      <p:cNvPr id="0" name=""/>
                      <p:cNvPicPr/>
                      <p:nvPr/>
                    </p:nvPicPr>
                    <p:blipFill>
                      <a:blip r:embed="rId8"/>
                      <a:stretch>
                        <a:fillRect/>
                      </a:stretch>
                    </p:blipFill>
                    <p:spPr>
                      <a:xfrm>
                        <a:off x="4048779" y="3060980"/>
                        <a:ext cx="2157412" cy="863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82992125"/>
              </p:ext>
            </p:extLst>
          </p:nvPr>
        </p:nvGraphicFramePr>
        <p:xfrm>
          <a:off x="1717395" y="3060980"/>
          <a:ext cx="1498600" cy="863600"/>
        </p:xfrm>
        <a:graphic>
          <a:graphicData uri="http://schemas.openxmlformats.org/presentationml/2006/ole">
            <mc:AlternateContent xmlns:mc="http://schemas.openxmlformats.org/markup-compatibility/2006">
              <mc:Choice xmlns:v="urn:schemas-microsoft-com:vml" Requires="v">
                <p:oleObj spid="_x0000_s4153" name="Packager Shell Object" showAsIcon="1" r:id="rId9" imgW="1497960" imgH="863640" progId="Package">
                  <p:embed/>
                </p:oleObj>
              </mc:Choice>
              <mc:Fallback>
                <p:oleObj name="Packager Shell Object" showAsIcon="1" r:id="rId9" imgW="1497960" imgH="863640" progId="Package">
                  <p:embed/>
                  <p:pic>
                    <p:nvPicPr>
                      <p:cNvPr id="0" name=""/>
                      <p:cNvPicPr/>
                      <p:nvPr/>
                    </p:nvPicPr>
                    <p:blipFill>
                      <a:blip r:embed="rId10"/>
                      <a:stretch>
                        <a:fillRect/>
                      </a:stretch>
                    </p:blipFill>
                    <p:spPr>
                      <a:xfrm>
                        <a:off x="1717395" y="3060980"/>
                        <a:ext cx="1498600" cy="863600"/>
                      </a:xfrm>
                      <a:prstGeom prst="rect">
                        <a:avLst/>
                      </a:prstGeom>
                    </p:spPr>
                  </p:pic>
                </p:oleObj>
              </mc:Fallback>
            </mc:AlternateContent>
          </a:graphicData>
        </a:graphic>
      </p:graphicFrame>
    </p:spTree>
    <p:extLst>
      <p:ext uri="{BB962C8B-B14F-4D97-AF65-F5344CB8AC3E}">
        <p14:creationId xmlns:p14="http://schemas.microsoft.com/office/powerpoint/2010/main" val="366925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dependency injection?</a:t>
            </a:r>
          </a:p>
        </p:txBody>
      </p:sp>
      <p:sp>
        <p:nvSpPr>
          <p:cNvPr id="5" name="Content Placeholder 4"/>
          <p:cNvSpPr>
            <a:spLocks noGrp="1"/>
          </p:cNvSpPr>
          <p:nvPr>
            <p:ph idx="1"/>
          </p:nvPr>
        </p:nvSpPr>
        <p:spPr/>
        <p:txBody>
          <a:bodyPr>
            <a:normAutofit fontScale="92500"/>
          </a:bodyPr>
          <a:lstStyle/>
          <a:p>
            <a:r>
              <a:rPr lang="en-US" dirty="0"/>
              <a:t>Dependency injection is a concept valid for any programming language. </a:t>
            </a:r>
          </a:p>
          <a:p>
            <a:r>
              <a:rPr lang="en-US" dirty="0"/>
              <a:t>The general concept behind dependency injection is called </a:t>
            </a:r>
            <a:r>
              <a:rPr lang="en-US" b="1" dirty="0">
                <a:solidFill>
                  <a:srgbClr val="FF0000"/>
                </a:solidFill>
              </a:rPr>
              <a:t>Inversion of Control:</a:t>
            </a:r>
            <a:endParaRPr lang="en-US" dirty="0"/>
          </a:p>
          <a:p>
            <a:pPr lvl="1"/>
            <a:r>
              <a:rPr lang="en-US" dirty="0"/>
              <a:t>According to this concept a class should not </a:t>
            </a:r>
            <a:r>
              <a:rPr lang="en-US" b="1" dirty="0"/>
              <a:t>configure</a:t>
            </a:r>
            <a:r>
              <a:rPr lang="en-US" dirty="0"/>
              <a:t> its dependencies statically but should be configured from the outside.</a:t>
            </a:r>
          </a:p>
          <a:p>
            <a:endParaRPr lang="en-US" dirty="0"/>
          </a:p>
          <a:p>
            <a:r>
              <a:rPr lang="en-US" dirty="0"/>
              <a:t>A Java class has dependency on another class, if it uses an instance of this class.</a:t>
            </a:r>
          </a:p>
          <a:p>
            <a:pPr lvl="1"/>
            <a:r>
              <a:rPr lang="en-US" dirty="0"/>
              <a:t>If the Java class creates an instance of another class via the </a:t>
            </a:r>
            <a:r>
              <a:rPr lang="en-US" dirty="0">
                <a:solidFill>
                  <a:srgbClr val="FF0000"/>
                </a:solidFill>
              </a:rPr>
              <a:t>new operator</a:t>
            </a:r>
            <a:r>
              <a:rPr lang="en-US" dirty="0"/>
              <a:t>, it cannot be used (and tested) independently from this class and this is called a </a:t>
            </a:r>
            <a:r>
              <a:rPr lang="en-US" b="1" dirty="0"/>
              <a:t>hard dependency.</a:t>
            </a:r>
          </a:p>
          <a:p>
            <a:pPr lvl="1"/>
            <a:endParaRPr lang="en-US" dirty="0"/>
          </a:p>
        </p:txBody>
      </p:sp>
    </p:spTree>
    <p:extLst>
      <p:ext uri="{BB962C8B-B14F-4D97-AF65-F5344CB8AC3E}">
        <p14:creationId xmlns:p14="http://schemas.microsoft.com/office/powerpoint/2010/main" val="316006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6" y="202881"/>
            <a:ext cx="11164711" cy="817581"/>
          </a:xfrm>
        </p:spPr>
        <p:txBody>
          <a:bodyPr>
            <a:noAutofit/>
          </a:bodyPr>
          <a:lstStyle/>
          <a:p>
            <a:r>
              <a:rPr lang="en-US" sz="2800" dirty="0"/>
              <a:t>Example of Hard Dependency.</a:t>
            </a:r>
            <a:br>
              <a:rPr lang="en-US" sz="3600" dirty="0"/>
            </a:br>
            <a:r>
              <a:rPr lang="en-US" sz="3600" b="1" dirty="0"/>
              <a:t>Approach 1 </a:t>
            </a:r>
            <a:r>
              <a:rPr lang="en-US" sz="3600" dirty="0"/>
              <a:t>– </a:t>
            </a:r>
            <a:r>
              <a:rPr lang="en-US" sz="3600" i="1" dirty="0"/>
              <a:t>hard code the creation (new)</a:t>
            </a:r>
            <a:endParaRPr lang="en-US" sz="3600" dirty="0"/>
          </a:p>
        </p:txBody>
      </p:sp>
      <p:sp>
        <p:nvSpPr>
          <p:cNvPr id="3" name="Content Placeholder 2"/>
          <p:cNvSpPr>
            <a:spLocks noGrp="1"/>
          </p:cNvSpPr>
          <p:nvPr>
            <p:ph idx="1"/>
          </p:nvPr>
        </p:nvSpPr>
        <p:spPr/>
        <p:txBody>
          <a:bodyPr/>
          <a:lstStyle/>
          <a:p>
            <a:endParaRPr lang="en-US" dirty="0"/>
          </a:p>
        </p:txBody>
      </p:sp>
      <p:sp>
        <p:nvSpPr>
          <p:cNvPr id="7" name="Rectangle 4"/>
          <p:cNvSpPr>
            <a:spLocks noChangeArrowheads="1"/>
          </p:cNvSpPr>
          <p:nvPr/>
        </p:nvSpPr>
        <p:spPr bwMode="auto">
          <a:xfrm>
            <a:off x="134936" y="3441602"/>
            <a:ext cx="10400541" cy="271352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31740" rIns="317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MyApplication</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private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EmailService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email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EmailService</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processMessages</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msg</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rec</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altLang="en-US" sz="2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this</a:t>
            </a:r>
            <a:r>
              <a:rPr kumimoji="0" lang="en-US" altLang="en-US" sz="24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en-US" altLang="en-US" sz="24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sendEmail</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msg</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rec</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eaLnBrk="0" fontAlgn="base" hangingPunct="0">
              <a:spcBef>
                <a:spcPct val="0"/>
              </a:spcBef>
              <a:spcAft>
                <a:spcPct val="0"/>
              </a:spcAft>
            </a:pP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eaLnBrk="0" fontAlgn="base" hangingPunct="0">
              <a:spcBef>
                <a:spcPct val="0"/>
              </a:spcBef>
              <a:spcAft>
                <a:spcPct val="0"/>
              </a:spcAft>
            </a:pP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372001" y="2330598"/>
            <a:ext cx="64165" cy="4051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31740" rIns="317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34936" y="1032880"/>
            <a:ext cx="9552528" cy="19748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31740" rIns="317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EmailService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sendEmail</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message</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receiver</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88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"Email sent to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receiver</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 with Message="</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message</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7691226" y="2025760"/>
            <a:ext cx="4796544" cy="1633158"/>
          </a:xfrm>
          <a:prstGeom prst="rect">
            <a:avLst/>
          </a:prstGeom>
        </p:spPr>
      </p:pic>
    </p:spTree>
    <p:extLst>
      <p:ext uri="{BB962C8B-B14F-4D97-AF65-F5344CB8AC3E}">
        <p14:creationId xmlns:p14="http://schemas.microsoft.com/office/powerpoint/2010/main" val="72508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195649" cy="1325563"/>
          </a:xfrm>
        </p:spPr>
        <p:txBody>
          <a:bodyPr/>
          <a:lstStyle/>
          <a:p>
            <a:r>
              <a:rPr lang="en-US" b="1" dirty="0"/>
              <a:t>Approach 2 </a:t>
            </a:r>
            <a:r>
              <a:rPr lang="en-US" dirty="0"/>
              <a:t>– </a:t>
            </a:r>
            <a:r>
              <a:rPr lang="en-US" sz="4000" i="1" dirty="0"/>
              <a:t>Pass an instance to the constructor</a:t>
            </a:r>
          </a:p>
        </p:txBody>
      </p:sp>
      <p:sp>
        <p:nvSpPr>
          <p:cNvPr id="3" name="Content Placeholder 2"/>
          <p:cNvSpPr>
            <a:spLocks noGrp="1"/>
          </p:cNvSpPr>
          <p:nvPr>
            <p:ph idx="1"/>
          </p:nvPr>
        </p:nvSpPr>
        <p:spPr>
          <a:xfrm>
            <a:off x="838200" y="1577798"/>
            <a:ext cx="10515600" cy="4351338"/>
          </a:xfrm>
        </p:spPr>
        <p:txBody>
          <a:bodyPr>
            <a:normAutofit fontScale="92500" lnSpcReduction="20000"/>
          </a:bodyPr>
          <a:lstStyle/>
          <a:p>
            <a:r>
              <a:rPr lang="en-US" dirty="0"/>
              <a:t>public class </a:t>
            </a:r>
            <a:r>
              <a:rPr lang="en-US" dirty="0" err="1"/>
              <a:t>MyApplication</a:t>
            </a:r>
            <a:r>
              <a:rPr lang="en-US" dirty="0"/>
              <a:t> {</a:t>
            </a:r>
          </a:p>
          <a:p>
            <a:endParaRPr lang="en-US" dirty="0"/>
          </a:p>
          <a:p>
            <a:pPr marL="0" indent="0">
              <a:buNone/>
            </a:pPr>
            <a:r>
              <a:rPr lang="en-US" dirty="0"/>
              <a:t>	private </a:t>
            </a:r>
            <a:r>
              <a:rPr lang="en-US" dirty="0" err="1"/>
              <a:t>EmailService</a:t>
            </a:r>
            <a:r>
              <a:rPr lang="en-US" dirty="0"/>
              <a:t> email = null;</a:t>
            </a:r>
          </a:p>
          <a:p>
            <a:pPr marL="0" indent="0">
              <a:buNone/>
            </a:pPr>
            <a:r>
              <a:rPr lang="en-US" dirty="0"/>
              <a:t>	</a:t>
            </a:r>
          </a:p>
          <a:p>
            <a:pPr marL="0" indent="0">
              <a:buNone/>
            </a:pPr>
            <a:r>
              <a:rPr lang="en-US" dirty="0"/>
              <a:t>	public </a:t>
            </a:r>
            <a:r>
              <a:rPr lang="en-US" dirty="0" err="1"/>
              <a:t>MyApplication</a:t>
            </a:r>
            <a:r>
              <a:rPr lang="en-US" dirty="0"/>
              <a:t>(</a:t>
            </a:r>
            <a:r>
              <a:rPr lang="en-US" dirty="0" err="1"/>
              <a:t>EmailService</a:t>
            </a:r>
            <a:r>
              <a:rPr lang="en-US" dirty="0"/>
              <a:t> svc) { </a:t>
            </a:r>
            <a:r>
              <a:rPr lang="en-US" dirty="0" err="1"/>
              <a:t>this.email</a:t>
            </a:r>
            <a:r>
              <a:rPr lang="en-US" dirty="0"/>
              <a:t>=svc;  }</a:t>
            </a:r>
          </a:p>
          <a:p>
            <a:pPr marL="0" indent="0">
              <a:buNone/>
            </a:pPr>
            <a:r>
              <a:rPr lang="en-US" dirty="0"/>
              <a:t>	</a:t>
            </a:r>
          </a:p>
          <a:p>
            <a:pPr marL="0" indent="0">
              <a:buNone/>
            </a:pPr>
            <a:r>
              <a:rPr lang="en-US" dirty="0"/>
              <a:t>	public void </a:t>
            </a:r>
            <a:r>
              <a:rPr lang="en-US" dirty="0" err="1"/>
              <a:t>processMessages</a:t>
            </a:r>
            <a:r>
              <a:rPr lang="en-US" dirty="0"/>
              <a:t>(String </a:t>
            </a:r>
            <a:r>
              <a:rPr lang="en-US" dirty="0" err="1"/>
              <a:t>msg</a:t>
            </a:r>
            <a:r>
              <a:rPr lang="en-US" dirty="0"/>
              <a:t>, String rec){</a:t>
            </a:r>
          </a:p>
          <a:p>
            <a:pPr marL="0" indent="0">
              <a:buNone/>
            </a:pPr>
            <a:r>
              <a:rPr lang="en-US" dirty="0"/>
              <a:t>		</a:t>
            </a:r>
            <a:r>
              <a:rPr lang="en-US" dirty="0" err="1"/>
              <a:t>this.email.sendEmail</a:t>
            </a:r>
            <a:r>
              <a:rPr lang="en-US" dirty="0"/>
              <a:t>(</a:t>
            </a:r>
            <a:r>
              <a:rPr lang="en-US" dirty="0" err="1"/>
              <a:t>msg</a:t>
            </a:r>
            <a:r>
              <a:rPr lang="en-US" dirty="0"/>
              <a:t>, rec);</a:t>
            </a:r>
          </a:p>
          <a:p>
            <a:pPr marL="0" indent="0">
              <a:buNone/>
            </a:pPr>
            <a:r>
              <a:rPr lang="en-US" dirty="0"/>
              <a:t>	}</a:t>
            </a:r>
          </a:p>
          <a:p>
            <a:r>
              <a:rPr lang="en-US" dirty="0"/>
              <a:t>}</a:t>
            </a:r>
          </a:p>
        </p:txBody>
      </p:sp>
      <p:sp>
        <p:nvSpPr>
          <p:cNvPr id="4" name="Rectangle 3"/>
          <p:cNvSpPr/>
          <p:nvPr/>
        </p:nvSpPr>
        <p:spPr>
          <a:xfrm>
            <a:off x="1140178" y="5929136"/>
            <a:ext cx="9121422" cy="646331"/>
          </a:xfrm>
          <a:prstGeom prst="rect">
            <a:avLst/>
          </a:prstGeom>
          <a:solidFill>
            <a:schemeClr val="accent2"/>
          </a:solidFill>
        </p:spPr>
        <p:txBody>
          <a:bodyPr wrap="square">
            <a:spAutoFit/>
          </a:bodyPr>
          <a:lstStyle/>
          <a:p>
            <a:r>
              <a:rPr lang="en-US" b="0" i="0" dirty="0">
                <a:solidFill>
                  <a:srgbClr val="666666"/>
                </a:solidFill>
                <a:effectLst/>
                <a:latin typeface="Raleway"/>
              </a:rPr>
              <a:t>client applications or test classes to initializing the email service that is not a good design decision.</a:t>
            </a:r>
            <a:endParaRPr lang="en-US" dirty="0"/>
          </a:p>
        </p:txBody>
      </p:sp>
      <p:sp>
        <p:nvSpPr>
          <p:cNvPr id="5" name="Rectangle 4"/>
          <p:cNvSpPr/>
          <p:nvPr/>
        </p:nvSpPr>
        <p:spPr>
          <a:xfrm>
            <a:off x="7755148" y="1812349"/>
            <a:ext cx="2133597" cy="369332"/>
          </a:xfrm>
          <a:prstGeom prst="rect">
            <a:avLst/>
          </a:prstGeom>
        </p:spPr>
        <p:txBody>
          <a:bodyPr wrap="none">
            <a:spAutoFit/>
          </a:bodyPr>
          <a:lstStyle/>
          <a:p>
            <a:r>
              <a:rPr lang="en-US" b="1" dirty="0">
                <a:solidFill>
                  <a:srgbClr val="FF0000"/>
                </a:solidFill>
              </a:rPr>
              <a:t>Inversion of Control:</a:t>
            </a:r>
            <a:endParaRPr lang="en-US" dirty="0"/>
          </a:p>
        </p:txBody>
      </p:sp>
      <p:cxnSp>
        <p:nvCxnSpPr>
          <p:cNvPr id="7" name="Straight Arrow Connector 6"/>
          <p:cNvCxnSpPr/>
          <p:nvPr/>
        </p:nvCxnSpPr>
        <p:spPr>
          <a:xfrm flipH="1">
            <a:off x="6167887" y="2009955"/>
            <a:ext cx="1595887" cy="1155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66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793"/>
          </a:xfrm>
        </p:spPr>
        <p:txBody>
          <a:bodyPr>
            <a:normAutofit/>
          </a:bodyPr>
          <a:lstStyle/>
          <a:p>
            <a:r>
              <a:rPr lang="en-US" sz="4000" dirty="0"/>
              <a:t>Java Dependency Injection – </a:t>
            </a:r>
            <a:r>
              <a:rPr lang="en-US" sz="4000" b="1" dirty="0">
                <a:solidFill>
                  <a:srgbClr val="FF0000"/>
                </a:solidFill>
              </a:rPr>
              <a:t>Service Components</a:t>
            </a:r>
          </a:p>
        </p:txBody>
      </p:sp>
      <p:sp>
        <p:nvSpPr>
          <p:cNvPr id="3" name="Content Placeholder 2"/>
          <p:cNvSpPr>
            <a:spLocks noGrp="1"/>
          </p:cNvSpPr>
          <p:nvPr>
            <p:ph idx="1"/>
          </p:nvPr>
        </p:nvSpPr>
        <p:spPr>
          <a:xfrm>
            <a:off x="838200" y="1463851"/>
            <a:ext cx="10515600" cy="4351338"/>
          </a:xfrm>
        </p:spPr>
        <p:txBody>
          <a:bodyPr/>
          <a:lstStyle/>
          <a:p>
            <a:r>
              <a:rPr lang="en-US" dirty="0"/>
              <a:t>Go to Blue-J DependencyInjection-Step0</a:t>
            </a:r>
          </a:p>
        </p:txBody>
      </p:sp>
      <p:graphicFrame>
        <p:nvGraphicFramePr>
          <p:cNvPr id="4" name="Object 3"/>
          <p:cNvGraphicFramePr>
            <a:graphicFrameLocks noChangeAspect="1"/>
          </p:cNvGraphicFramePr>
          <p:nvPr>
            <p:extLst>
              <p:ext uri="{D42A27DB-BD31-4B8C-83A1-F6EECF244321}">
                <p14:modId xmlns:p14="http://schemas.microsoft.com/office/powerpoint/2010/main" val="1705394054"/>
              </p:ext>
            </p:extLst>
          </p:nvPr>
        </p:nvGraphicFramePr>
        <p:xfrm>
          <a:off x="8702654" y="2018066"/>
          <a:ext cx="2157413" cy="863600"/>
        </p:xfrm>
        <a:graphic>
          <a:graphicData uri="http://schemas.openxmlformats.org/presentationml/2006/ole">
            <mc:AlternateContent xmlns:mc="http://schemas.openxmlformats.org/markup-compatibility/2006">
              <mc:Choice xmlns:v="urn:schemas-microsoft-com:vml" Requires="v">
                <p:oleObj spid="_x0000_s5161" name="Packager Shell Object" showAsIcon="1" r:id="rId3" imgW="2157840" imgH="863640" progId="Package">
                  <p:embed/>
                </p:oleObj>
              </mc:Choice>
              <mc:Fallback>
                <p:oleObj name="Packager Shell Object" showAsIcon="1" r:id="rId3" imgW="2157840" imgH="863640" progId="Package">
                  <p:embed/>
                  <p:pic>
                    <p:nvPicPr>
                      <p:cNvPr id="0" name=""/>
                      <p:cNvPicPr/>
                      <p:nvPr/>
                    </p:nvPicPr>
                    <p:blipFill>
                      <a:blip r:embed="rId4"/>
                      <a:stretch>
                        <a:fillRect/>
                      </a:stretch>
                    </p:blipFill>
                    <p:spPr>
                      <a:xfrm>
                        <a:off x="8702654" y="2018066"/>
                        <a:ext cx="2157413" cy="863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94373288"/>
              </p:ext>
            </p:extLst>
          </p:nvPr>
        </p:nvGraphicFramePr>
        <p:xfrm>
          <a:off x="5908782" y="2018066"/>
          <a:ext cx="2170113" cy="863600"/>
        </p:xfrm>
        <a:graphic>
          <a:graphicData uri="http://schemas.openxmlformats.org/presentationml/2006/ole">
            <mc:AlternateContent xmlns:mc="http://schemas.openxmlformats.org/markup-compatibility/2006">
              <mc:Choice xmlns:v="urn:schemas-microsoft-com:vml" Requires="v">
                <p:oleObj spid="_x0000_s5162" name="Packager Shell Object" showAsIcon="1" r:id="rId5" imgW="2170800" imgH="863640" progId="Package">
                  <p:embed/>
                </p:oleObj>
              </mc:Choice>
              <mc:Fallback>
                <p:oleObj name="Packager Shell Object" showAsIcon="1" r:id="rId5" imgW="2170800" imgH="863640" progId="Package">
                  <p:embed/>
                  <p:pic>
                    <p:nvPicPr>
                      <p:cNvPr id="0" name=""/>
                      <p:cNvPicPr/>
                      <p:nvPr/>
                    </p:nvPicPr>
                    <p:blipFill>
                      <a:blip r:embed="rId6"/>
                      <a:stretch>
                        <a:fillRect/>
                      </a:stretch>
                    </p:blipFill>
                    <p:spPr>
                      <a:xfrm>
                        <a:off x="5908782" y="2018066"/>
                        <a:ext cx="2170113" cy="863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40655038"/>
              </p:ext>
            </p:extLst>
          </p:nvPr>
        </p:nvGraphicFramePr>
        <p:xfrm>
          <a:off x="3230778" y="2018066"/>
          <a:ext cx="2297113" cy="863600"/>
        </p:xfrm>
        <a:graphic>
          <a:graphicData uri="http://schemas.openxmlformats.org/presentationml/2006/ole">
            <mc:AlternateContent xmlns:mc="http://schemas.openxmlformats.org/markup-compatibility/2006">
              <mc:Choice xmlns:v="urn:schemas-microsoft-com:vml" Requires="v">
                <p:oleObj spid="_x0000_s5163" name="Packager Shell Object" showAsIcon="1" r:id="rId7" imgW="2297520" imgH="863640" progId="Package">
                  <p:embed/>
                </p:oleObj>
              </mc:Choice>
              <mc:Fallback>
                <p:oleObj name="Packager Shell Object" showAsIcon="1" r:id="rId7" imgW="2297520" imgH="863640" progId="Package">
                  <p:embed/>
                  <p:pic>
                    <p:nvPicPr>
                      <p:cNvPr id="0" name=""/>
                      <p:cNvPicPr/>
                      <p:nvPr/>
                    </p:nvPicPr>
                    <p:blipFill>
                      <a:blip r:embed="rId8"/>
                      <a:stretch>
                        <a:fillRect/>
                      </a:stretch>
                    </p:blipFill>
                    <p:spPr>
                      <a:xfrm>
                        <a:off x="3230778" y="2018066"/>
                        <a:ext cx="2297113" cy="863600"/>
                      </a:xfrm>
                      <a:prstGeom prst="rect">
                        <a:avLst/>
                      </a:prstGeom>
                    </p:spPr>
                  </p:pic>
                </p:oleObj>
              </mc:Fallback>
            </mc:AlternateContent>
          </a:graphicData>
        </a:graphic>
      </p:graphicFrame>
      <p:pic>
        <p:nvPicPr>
          <p:cNvPr id="7" name="Picture 6"/>
          <p:cNvPicPr>
            <a:picLocks noChangeAspect="1"/>
          </p:cNvPicPr>
          <p:nvPr/>
        </p:nvPicPr>
        <p:blipFill>
          <a:blip r:embed="rId9"/>
          <a:stretch>
            <a:fillRect/>
          </a:stretch>
        </p:blipFill>
        <p:spPr>
          <a:xfrm>
            <a:off x="2748232" y="3243439"/>
            <a:ext cx="5867400" cy="2571750"/>
          </a:xfrm>
          <a:prstGeom prst="rect">
            <a:avLst/>
          </a:prstGeom>
        </p:spPr>
      </p:pic>
    </p:spTree>
    <p:extLst>
      <p:ext uri="{BB962C8B-B14F-4D97-AF65-F5344CB8AC3E}">
        <p14:creationId xmlns:p14="http://schemas.microsoft.com/office/powerpoint/2010/main" val="2827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PATTERN</a:t>
            </a:r>
          </a:p>
        </p:txBody>
      </p:sp>
      <p:sp>
        <p:nvSpPr>
          <p:cNvPr id="3" name="Content Placeholder 2"/>
          <p:cNvSpPr>
            <a:spLocks noGrp="1"/>
          </p:cNvSpPr>
          <p:nvPr>
            <p:ph idx="1"/>
          </p:nvPr>
        </p:nvSpPr>
        <p:spPr>
          <a:xfrm>
            <a:off x="417690" y="1490133"/>
            <a:ext cx="7816850" cy="5080000"/>
          </a:xfrm>
        </p:spPr>
        <p:txBody>
          <a:bodyPr>
            <a:normAutofit/>
          </a:bodyPr>
          <a:lstStyle/>
          <a:p>
            <a:r>
              <a:rPr lang="en-US" dirty="0"/>
              <a:t> java dependency injection pattern to solve all the problems with above implementation. Dependency Injection in java requires at least following:</a:t>
            </a:r>
          </a:p>
          <a:p>
            <a:pPr marL="971550" lvl="1" indent="-514350">
              <a:buFont typeface="+mj-lt"/>
              <a:buAutoNum type="arabicPeriod"/>
            </a:pPr>
            <a:r>
              <a:rPr lang="en-US" b="1" dirty="0"/>
              <a:t>Service components </a:t>
            </a:r>
            <a:r>
              <a:rPr lang="en-US" dirty="0"/>
              <a:t>should be designed with base class or </a:t>
            </a:r>
            <a:r>
              <a:rPr lang="en-US" dirty="0">
                <a:solidFill>
                  <a:srgbClr val="FF0000"/>
                </a:solidFill>
              </a:rPr>
              <a:t>interface</a:t>
            </a:r>
            <a:r>
              <a:rPr lang="en-US" dirty="0"/>
              <a:t>. It’s better to prefer interfaces or abstract classes that would define contract for the services.</a:t>
            </a:r>
          </a:p>
          <a:p>
            <a:pPr marL="971550" lvl="1" indent="-514350">
              <a:buFont typeface="+mj-lt"/>
              <a:buAutoNum type="arabicPeriod"/>
            </a:pPr>
            <a:r>
              <a:rPr lang="en-US" b="1" dirty="0"/>
              <a:t>Consumer classes </a:t>
            </a:r>
            <a:r>
              <a:rPr lang="en-US" dirty="0"/>
              <a:t>should be written in terms of service interface.</a:t>
            </a:r>
          </a:p>
          <a:p>
            <a:pPr marL="971550" lvl="1" indent="-514350">
              <a:buFont typeface="+mj-lt"/>
              <a:buAutoNum type="arabicPeriod"/>
            </a:pPr>
            <a:r>
              <a:rPr lang="en-US" b="1" dirty="0"/>
              <a:t>Injector classes </a:t>
            </a:r>
            <a:r>
              <a:rPr lang="en-US" dirty="0"/>
              <a:t>that will initialize the services and then the consumer classes.</a:t>
            </a:r>
          </a:p>
        </p:txBody>
      </p:sp>
      <p:pic>
        <p:nvPicPr>
          <p:cNvPr id="4" name="Picture 3"/>
          <p:cNvPicPr>
            <a:picLocks noChangeAspect="1"/>
          </p:cNvPicPr>
          <p:nvPr/>
        </p:nvPicPr>
        <p:blipFill>
          <a:blip r:embed="rId2"/>
          <a:stretch>
            <a:fillRect/>
          </a:stretch>
        </p:blipFill>
        <p:spPr>
          <a:xfrm>
            <a:off x="8234539" y="2097087"/>
            <a:ext cx="3467100" cy="2257425"/>
          </a:xfrm>
          <a:prstGeom prst="rect">
            <a:avLst/>
          </a:prstGeom>
        </p:spPr>
      </p:pic>
    </p:spTree>
    <p:extLst>
      <p:ext uri="{BB962C8B-B14F-4D97-AF65-F5344CB8AC3E}">
        <p14:creationId xmlns:p14="http://schemas.microsoft.com/office/powerpoint/2010/main" val="19575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Java Dependency Injection – </a:t>
            </a:r>
            <a:r>
              <a:rPr lang="en-US" sz="4000" dirty="0">
                <a:solidFill>
                  <a:srgbClr val="FF0000"/>
                </a:solidFill>
              </a:rPr>
              <a:t>Service Consumer</a:t>
            </a:r>
          </a:p>
        </p:txBody>
      </p:sp>
      <p:sp>
        <p:nvSpPr>
          <p:cNvPr id="3" name="Content Placeholder 2"/>
          <p:cNvSpPr>
            <a:spLocks noGrp="1"/>
          </p:cNvSpPr>
          <p:nvPr>
            <p:ph idx="1"/>
          </p:nvPr>
        </p:nvSpPr>
        <p:spPr/>
        <p:txBody>
          <a:bodyPr/>
          <a:lstStyle/>
          <a:p>
            <a:r>
              <a:rPr lang="en-US" dirty="0"/>
              <a:t>Go to </a:t>
            </a:r>
            <a:r>
              <a:rPr lang="en-US" dirty="0" err="1"/>
              <a:t>BlueJ</a:t>
            </a:r>
            <a:r>
              <a:rPr lang="en-US" dirty="0"/>
              <a:t> DependencyInjection2 Demo</a:t>
            </a:r>
          </a:p>
        </p:txBody>
      </p:sp>
      <p:pic>
        <p:nvPicPr>
          <p:cNvPr id="4" name="Picture 3"/>
          <p:cNvPicPr>
            <a:picLocks noChangeAspect="1"/>
          </p:cNvPicPr>
          <p:nvPr/>
        </p:nvPicPr>
        <p:blipFill rotWithShape="1">
          <a:blip r:embed="rId2"/>
          <a:srcRect l="3262" r="-408"/>
          <a:stretch/>
        </p:blipFill>
        <p:spPr>
          <a:xfrm>
            <a:off x="2475781" y="2477294"/>
            <a:ext cx="6144164" cy="3048000"/>
          </a:xfrm>
          <a:prstGeom prst="rect">
            <a:avLst/>
          </a:prstGeom>
        </p:spPr>
      </p:pic>
    </p:spTree>
    <p:extLst>
      <p:ext uri="{BB962C8B-B14F-4D97-AF65-F5344CB8AC3E}">
        <p14:creationId xmlns:p14="http://schemas.microsoft.com/office/powerpoint/2010/main" val="374709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0515" cy="1325563"/>
          </a:xfrm>
        </p:spPr>
        <p:txBody>
          <a:bodyPr/>
          <a:lstStyle/>
          <a:p>
            <a:r>
              <a:rPr lang="en-US" dirty="0"/>
              <a:t> What's wrong with previous implementation?</a:t>
            </a:r>
          </a:p>
        </p:txBody>
      </p:sp>
      <p:sp>
        <p:nvSpPr>
          <p:cNvPr id="3" name="Content Placeholder 2"/>
          <p:cNvSpPr>
            <a:spLocks noGrp="1"/>
          </p:cNvSpPr>
          <p:nvPr>
            <p:ph idx="1"/>
          </p:nvPr>
        </p:nvSpPr>
        <p:spPr>
          <a:xfrm>
            <a:off x="838200" y="1825625"/>
            <a:ext cx="10790816" cy="4351338"/>
          </a:xfrm>
        </p:spPr>
        <p:txBody>
          <a:bodyPr>
            <a:normAutofit lnSpcReduction="10000"/>
          </a:bodyPr>
          <a:lstStyle/>
          <a:p>
            <a:r>
              <a:rPr lang="en-US" dirty="0"/>
              <a:t>Hard-coded dependency. </a:t>
            </a:r>
          </a:p>
          <a:p>
            <a:pPr lvl="1"/>
            <a:r>
              <a:rPr lang="en-US" dirty="0" err="1"/>
              <a:t>MyApplication</a:t>
            </a:r>
            <a:r>
              <a:rPr lang="en-US" dirty="0"/>
              <a:t> class is responsible to initialize the email service and then use it.</a:t>
            </a:r>
          </a:p>
          <a:p>
            <a:pPr lvl="1"/>
            <a:r>
              <a:rPr lang="en-US" dirty="0"/>
              <a:t>Not extendible (can’t support a newer email </a:t>
            </a:r>
            <a:r>
              <a:rPr lang="en-US" dirty="0" err="1"/>
              <a:t>msgs</a:t>
            </a:r>
            <a:r>
              <a:rPr lang="en-US" dirty="0"/>
              <a:t>: SMS or Facebook!)</a:t>
            </a:r>
          </a:p>
          <a:p>
            <a:pPr lvl="1"/>
            <a:r>
              <a:rPr lang="en-US" dirty="0">
                <a:solidFill>
                  <a:srgbClr val="FF0000"/>
                </a:solidFill>
              </a:rPr>
              <a:t>Construction by hand </a:t>
            </a:r>
            <a:r>
              <a:rPr lang="en-US" dirty="0"/>
              <a:t>(</a:t>
            </a:r>
            <a:r>
              <a:rPr lang="en-US" dirty="0">
                <a:solidFill>
                  <a:srgbClr val="FF0000"/>
                </a:solidFill>
              </a:rPr>
              <a:t>new</a:t>
            </a:r>
            <a:r>
              <a:rPr lang="en-US" dirty="0"/>
              <a:t>)</a:t>
            </a:r>
          </a:p>
          <a:p>
            <a:pPr lvl="1"/>
            <a:endParaRPr lang="en-US" dirty="0"/>
          </a:p>
          <a:p>
            <a:r>
              <a:rPr lang="en-US" dirty="0"/>
              <a:t> we can remove the email service instance creation from </a:t>
            </a:r>
            <a:r>
              <a:rPr lang="en-US" dirty="0" err="1"/>
              <a:t>MyApplication</a:t>
            </a:r>
            <a:r>
              <a:rPr lang="en-US" dirty="0"/>
              <a:t> class by having a constructor that requires email service as argument.</a:t>
            </a:r>
          </a:p>
          <a:p>
            <a:pPr lvl="1"/>
            <a:r>
              <a:rPr lang="en-US" dirty="0">
                <a:solidFill>
                  <a:srgbClr val="FF0000"/>
                </a:solidFill>
              </a:rPr>
              <a:t>Construction by hand (Construction Injection)  </a:t>
            </a:r>
            <a:r>
              <a:rPr lang="en-US" dirty="0"/>
              <a:t>-  See example DI2</a:t>
            </a:r>
          </a:p>
          <a:p>
            <a:endParaRPr lang="en-US" dirty="0"/>
          </a:p>
          <a:p>
            <a:r>
              <a:rPr lang="en-US" dirty="0"/>
              <a:t>Use @inject use Context Dependency Injection ( Injector )</a:t>
            </a:r>
          </a:p>
          <a:p>
            <a:endParaRPr lang="en-US" dirty="0"/>
          </a:p>
        </p:txBody>
      </p:sp>
    </p:spTree>
    <p:extLst>
      <p:ext uri="{BB962C8B-B14F-4D97-AF65-F5344CB8AC3E}">
        <p14:creationId xmlns:p14="http://schemas.microsoft.com/office/powerpoint/2010/main" val="3402554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1392</Words>
  <Application>Microsoft Office PowerPoint</Application>
  <PresentationFormat>Widescreen</PresentationFormat>
  <Paragraphs>174</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Calibri Light</vt:lpstr>
      <vt:lpstr>Consolas</vt:lpstr>
      <vt:lpstr>Courier New</vt:lpstr>
      <vt:lpstr>Raleway</vt:lpstr>
      <vt:lpstr>Office Theme</vt:lpstr>
      <vt:lpstr>Packager Shell Object</vt:lpstr>
      <vt:lpstr>Dependency Injection Reflection Annotations</vt:lpstr>
      <vt:lpstr>Dependency Injection</vt:lpstr>
      <vt:lpstr>What is dependency injection?</vt:lpstr>
      <vt:lpstr>Example of Hard Dependency. Approach 1 – hard code the creation (new)</vt:lpstr>
      <vt:lpstr>Approach 2 – Pass an instance to the constructor</vt:lpstr>
      <vt:lpstr>Java Dependency Injection – Service Components</vt:lpstr>
      <vt:lpstr>DEPENDENCY INJECTION PATTERN</vt:lpstr>
      <vt:lpstr>Java Dependency Injection – Service Consumer</vt:lpstr>
      <vt:lpstr> What's wrong with previous implementation?</vt:lpstr>
      <vt:lpstr>Where can objects be injected into a class according to JSR330?</vt:lpstr>
      <vt:lpstr>PowerPoint Presentation</vt:lpstr>
      <vt:lpstr>Java Dependency Injection – Injectors Classes</vt:lpstr>
      <vt:lpstr>Java Annotations </vt:lpstr>
      <vt:lpstr>Java Annotations</vt:lpstr>
      <vt:lpstr>What’s the use of Annotations?</vt:lpstr>
      <vt:lpstr>Built-in annotations in Java 1) Instructions to the compiler: </vt:lpstr>
      <vt:lpstr>Java @Override annotation</vt:lpstr>
      <vt:lpstr>Java Custom Annotation</vt:lpstr>
      <vt:lpstr>Custom Annotations</vt:lpstr>
      <vt:lpstr>Java Reflection</vt:lpstr>
      <vt:lpstr>Reflection in Java</vt:lpstr>
      <vt:lpstr>Reflection in Java</vt:lpstr>
      <vt:lpstr>Reflection in Java - Drawbacks</vt:lpstr>
      <vt:lpstr>Code - java.lang.Class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Annotations  Reflection in Java</dc:title>
  <dc:creator>Administrator</dc:creator>
  <cp:lastModifiedBy>Omar Aldawud</cp:lastModifiedBy>
  <cp:revision>22</cp:revision>
  <dcterms:created xsi:type="dcterms:W3CDTF">2017-09-28T15:12:14Z</dcterms:created>
  <dcterms:modified xsi:type="dcterms:W3CDTF">2018-02-27T20:57:38Z</dcterms:modified>
</cp:coreProperties>
</file>