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8" r:id="rId9"/>
    <p:sldId id="266" r:id="rId10"/>
    <p:sldId id="267" r:id="rId11"/>
    <p:sldId id="265" r:id="rId12"/>
    <p:sldId id="269" r:id="rId13"/>
    <p:sldId id="270" r:id="rId14"/>
    <p:sldId id="272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3509"/>
            <a:ext cx="9601200" cy="1485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45926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700" y="1858053"/>
            <a:ext cx="9044457" cy="2098226"/>
          </a:xfrm>
        </p:spPr>
        <p:txBody>
          <a:bodyPr/>
          <a:lstStyle/>
          <a:p>
            <a:r>
              <a:rPr lang="en-US" dirty="0" smtClean="0"/>
              <a:t>Java persistence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ORM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3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JPQL – Entity Query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10403058" cy="4459266"/>
          </a:xfrm>
        </p:spPr>
        <p:txBody>
          <a:bodyPr/>
          <a:lstStyle/>
          <a:p>
            <a:r>
              <a:rPr lang="en-US" dirty="0" smtClean="0"/>
              <a:t>JPA use JPQL to query the database (similar to SQL)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SELECT b FROM Book WHERE </a:t>
            </a:r>
            <a:r>
              <a:rPr lang="en-US" dirty="0" err="1" smtClean="0">
                <a:solidFill>
                  <a:srgbClr val="0070C0"/>
                </a:solidFill>
              </a:rPr>
              <a:t>b.title</a:t>
            </a:r>
            <a:r>
              <a:rPr lang="en-US" dirty="0" smtClean="0">
                <a:solidFill>
                  <a:srgbClr val="0070C0"/>
                </a:solidFill>
              </a:rPr>
              <a:t>=“JEE7”;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</a:t>
            </a:r>
            <a:r>
              <a:rPr lang="en-US" dirty="0" err="1" smtClean="0"/>
              <a:t>b.title</a:t>
            </a:r>
            <a:r>
              <a:rPr lang="en-US" dirty="0" smtClean="0"/>
              <a:t> is the Book entity attribute NOT the table’s attribute</a:t>
            </a:r>
          </a:p>
          <a:p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NamedQuery</a:t>
            </a:r>
            <a:r>
              <a:rPr lang="en-US" dirty="0" smtClean="0"/>
              <a:t> defines static query to be executed later (see listing 4.3 and the dynamic version on page 108.)</a:t>
            </a:r>
          </a:p>
          <a:p>
            <a:pPr lvl="1"/>
            <a:r>
              <a:rPr lang="en-US" dirty="0"/>
              <a:t>In </a:t>
            </a:r>
            <a:r>
              <a:rPr lang="en-US" b="1" dirty="0"/>
              <a:t>Main.java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/>
              <a:t>4-Executes the named </a:t>
            </a:r>
            <a:r>
              <a:rPr lang="en-US" dirty="0" smtClean="0"/>
              <a:t>query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book = </a:t>
            </a:r>
            <a:r>
              <a:rPr lang="en-US" dirty="0" err="1">
                <a:solidFill>
                  <a:srgbClr val="0070C0"/>
                </a:solidFill>
              </a:rPr>
              <a:t>em.createNamedQuery</a:t>
            </a:r>
            <a:r>
              <a:rPr lang="en-US" dirty="0">
                <a:solidFill>
                  <a:srgbClr val="0070C0"/>
                </a:solidFill>
              </a:rPr>
              <a:t>("findBookH2G2", </a:t>
            </a:r>
            <a:r>
              <a:rPr lang="en-US" dirty="0" err="1" smtClean="0">
                <a:solidFill>
                  <a:srgbClr val="0070C0"/>
                </a:solidFill>
              </a:rPr>
              <a:t>Book.class</a:t>
            </a:r>
            <a:r>
              <a:rPr lang="en-US" dirty="0">
                <a:solidFill>
                  <a:srgbClr val="0070C0"/>
                </a:solidFill>
              </a:rPr>
              <a:t>).</a:t>
            </a:r>
            <a:r>
              <a:rPr lang="en-US" dirty="0" err="1">
                <a:solidFill>
                  <a:srgbClr val="0070C0"/>
                </a:solidFill>
              </a:rPr>
              <a:t>getSingleResult</a:t>
            </a:r>
            <a:r>
              <a:rPr lang="en-US" dirty="0">
                <a:solidFill>
                  <a:srgbClr val="0070C0"/>
                </a:solidFill>
              </a:rPr>
              <a:t>();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879" y="223509"/>
            <a:ext cx="4306779" cy="275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</a:t>
            </a:r>
            <a:br>
              <a:rPr lang="en-US" dirty="0"/>
            </a:br>
            <a:r>
              <a:rPr lang="en-US" dirty="0" smtClean="0">
                <a:solidFill>
                  <a:srgbClr val="0070C0"/>
                </a:solidFill>
              </a:rPr>
              <a:t>Persistence Unit – </a:t>
            </a:r>
            <a:r>
              <a:rPr lang="en-US" i="1" dirty="0" smtClean="0">
                <a:solidFill>
                  <a:srgbClr val="0070C0"/>
                </a:solidFill>
              </a:rPr>
              <a:t>persistence.xml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EntityManagerFactory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emf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Persistence.createEntityManager</a:t>
            </a:r>
            <a:r>
              <a:rPr lang="en-US" dirty="0">
                <a:solidFill>
                  <a:srgbClr val="0070C0"/>
                </a:solidFill>
              </a:rPr>
              <a:t>(“</a:t>
            </a:r>
            <a:r>
              <a:rPr lang="en-US" sz="2400" b="1" dirty="0">
                <a:solidFill>
                  <a:srgbClr val="FF0000"/>
                </a:solidFill>
              </a:rPr>
              <a:t>chapter04PU</a:t>
            </a:r>
            <a:r>
              <a:rPr lang="en-US" dirty="0" smtClean="0">
                <a:solidFill>
                  <a:srgbClr val="0070C0"/>
                </a:solidFill>
              </a:rPr>
              <a:t>”);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PU is defined </a:t>
            </a:r>
            <a:r>
              <a:rPr lang="en-US" sz="2400" dirty="0">
                <a:solidFill>
                  <a:srgbClr val="0070C0"/>
                </a:solidFill>
              </a:rPr>
              <a:t>in </a:t>
            </a:r>
            <a:r>
              <a:rPr lang="en-US" sz="2400" dirty="0" smtClean="0">
                <a:solidFill>
                  <a:srgbClr val="0070C0"/>
                </a:solidFill>
              </a:rPr>
              <a:t>META-INF/</a:t>
            </a:r>
            <a:r>
              <a:rPr lang="en-US" sz="2400" b="1" dirty="0" smtClean="0">
                <a:solidFill>
                  <a:srgbClr val="0070C0"/>
                </a:solidFill>
              </a:rPr>
              <a:t>persistence.xml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chapter04PU</a:t>
            </a:r>
            <a:r>
              <a:rPr lang="en-US" dirty="0" smtClean="0">
                <a:solidFill>
                  <a:srgbClr val="0070C0"/>
                </a:solidFill>
              </a:rPr>
              <a:t> is the persistence unit and indicates to the EM: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Type of database (derby)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Database driver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Connection parameters(database name, id, password, port, etc.)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877568"/>
              </p:ext>
            </p:extLst>
          </p:nvPr>
        </p:nvGraphicFramePr>
        <p:xfrm>
          <a:off x="7864353" y="2461139"/>
          <a:ext cx="129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Packager Shell Object" showAsIcon="1" r:id="rId3" imgW="1295640" imgH="685800" progId="Package">
                  <p:embed/>
                </p:oleObj>
              </mc:Choice>
              <mc:Fallback>
                <p:oleObj name="Packager Shell Object" showAsIcon="1" r:id="rId3" imgW="12956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64353" y="2461139"/>
                        <a:ext cx="1295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23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entity life cycle </a:t>
            </a:r>
            <a:r>
              <a:rPr lang="en-US" dirty="0" smtClean="0">
                <a:solidFill>
                  <a:srgbClr val="0070C0"/>
                </a:solidFill>
              </a:rPr>
              <a:t>and the call-backs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 are POJOs they have persistence key which is a key that identifies the instance (just like PK in tables)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59" y="2555292"/>
            <a:ext cx="5938323" cy="4619927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3543300" y="2667000"/>
            <a:ext cx="1879600" cy="1155700"/>
          </a:xfrm>
          <a:prstGeom prst="wedgeRoundRectCallout">
            <a:avLst>
              <a:gd name="adj1" fmla="val 68356"/>
              <a:gd name="adj2" fmla="val 44918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entity is created using factory or new operation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9182100" y="2902733"/>
            <a:ext cx="1879600" cy="1155700"/>
          </a:xfrm>
          <a:prstGeom prst="wedgeRoundRectCallout">
            <a:avLst>
              <a:gd name="adj1" fmla="val -69482"/>
              <a:gd name="adj2" fmla="val 105358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em.remove</a:t>
            </a:r>
            <a:r>
              <a:rPr lang="en-US" dirty="0" smtClean="0"/>
              <a:t>();</a:t>
            </a:r>
          </a:p>
          <a:p>
            <a:pPr algn="ctr"/>
            <a:r>
              <a:rPr lang="en-US" dirty="0" smtClean="0"/>
              <a:t>Removes data from DB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7912100" y="5486400"/>
            <a:ext cx="3746500" cy="1371600"/>
          </a:xfrm>
          <a:prstGeom prst="wedgeRoundRectCallout">
            <a:avLst>
              <a:gd name="adj1" fmla="val -77068"/>
              <a:gd name="adj2" fmla="val -61564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entity becomes managed by EntityManager as an effect of annotations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entity life cycle and the </a:t>
            </a:r>
            <a:r>
              <a:rPr lang="en-US" b="1" dirty="0" smtClean="0">
                <a:solidFill>
                  <a:srgbClr val="0070C0"/>
                </a:solidFill>
              </a:rPr>
              <a:t>call-backs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7429500" cy="44592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operation (persist(), update(), remove(), load()) has a </a:t>
            </a:r>
            <a:r>
              <a:rPr lang="en-US" b="1" dirty="0" smtClean="0"/>
              <a:t>“per” </a:t>
            </a:r>
            <a:r>
              <a:rPr lang="en-US" dirty="0" smtClean="0"/>
              <a:t>and </a:t>
            </a:r>
            <a:r>
              <a:rPr lang="en-US" b="1" dirty="0" smtClean="0"/>
              <a:t>“post” </a:t>
            </a:r>
            <a:r>
              <a:rPr lang="en-US" dirty="0" smtClean="0"/>
              <a:t>events</a:t>
            </a:r>
          </a:p>
          <a:p>
            <a:r>
              <a:rPr lang="en-US" dirty="0" smtClean="0"/>
              <a:t>These events can be intercepted by </a:t>
            </a:r>
            <a:r>
              <a:rPr lang="en-US" dirty="0" err="1" smtClean="0"/>
              <a:t>EnitityManager</a:t>
            </a:r>
            <a:r>
              <a:rPr lang="en-US" dirty="0" smtClean="0"/>
              <a:t> </a:t>
            </a:r>
            <a:r>
              <a:rPr lang="en-US" dirty="0"/>
              <a:t>to add </a:t>
            </a:r>
            <a:r>
              <a:rPr lang="en-US" dirty="0" smtClean="0"/>
              <a:t>business logic using: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rgbClr val="0070C0"/>
                </a:solidFill>
              </a:rPr>
              <a:t>@</a:t>
            </a:r>
            <a:r>
              <a:rPr lang="en-US" sz="2800" dirty="0" err="1" smtClean="0">
                <a:solidFill>
                  <a:srgbClr val="0070C0"/>
                </a:solidFill>
              </a:rPr>
              <a:t>PrePersist</a:t>
            </a:r>
            <a:r>
              <a:rPr lang="en-US" sz="2800" dirty="0" smtClean="0">
                <a:solidFill>
                  <a:srgbClr val="0070C0"/>
                </a:solidFill>
              </a:rPr>
              <a:t> and @</a:t>
            </a:r>
            <a:r>
              <a:rPr lang="en-US" sz="2800" dirty="0" err="1" smtClean="0">
                <a:solidFill>
                  <a:srgbClr val="0070C0"/>
                </a:solidFill>
              </a:rPr>
              <a:t>PostPersist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annotations </a:t>
            </a:r>
          </a:p>
          <a:p>
            <a:r>
              <a:rPr lang="en-US" dirty="0" smtClean="0"/>
              <a:t>JPS allows you to hook business code to the entity when these events are triggered.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QprePersist</a:t>
            </a:r>
            <a:r>
              <a:rPr lang="en-US" dirty="0" smtClean="0"/>
              <a:t> and </a:t>
            </a:r>
            <a:r>
              <a:rPr lang="en-US" dirty="0" err="1" smtClean="0"/>
              <a:t>PostPersist</a:t>
            </a:r>
            <a:r>
              <a:rPr lang="en-US" dirty="0" smtClean="0"/>
              <a:t> annotation can be set on entity methods (</a:t>
            </a:r>
            <a:r>
              <a:rPr lang="en-US" dirty="0" err="1" smtClean="0"/>
              <a:t>a.k.a</a:t>
            </a:r>
            <a:r>
              <a:rPr lang="en-US" dirty="0" smtClean="0"/>
              <a:t> call </a:t>
            </a:r>
            <a:r>
              <a:rPr lang="en-US" b="1" dirty="0" smtClean="0">
                <a:solidFill>
                  <a:srgbClr val="0070C0"/>
                </a:solidFill>
              </a:rPr>
              <a:t>back methods</a:t>
            </a:r>
            <a:r>
              <a:rPr lang="en-US" dirty="0" smtClean="0"/>
              <a:t>) or in External class (</a:t>
            </a:r>
            <a:r>
              <a:rPr lang="en-US" dirty="0" err="1" smtClean="0"/>
              <a:t>a.k.a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listeners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Analogous to triggers in RDBMS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40800" y="1828800"/>
            <a:ext cx="3044864" cy="2974550"/>
            <a:chOff x="3430759" y="2555292"/>
            <a:chExt cx="8227841" cy="461992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0759" y="2555292"/>
              <a:ext cx="5938323" cy="4619927"/>
            </a:xfrm>
            <a:prstGeom prst="rect">
              <a:avLst/>
            </a:prstGeom>
          </p:spPr>
        </p:pic>
        <p:sp>
          <p:nvSpPr>
            <p:cNvPr id="5" name="Rounded Rectangular Callout 4"/>
            <p:cNvSpPr/>
            <p:nvPr/>
          </p:nvSpPr>
          <p:spPr>
            <a:xfrm>
              <a:off x="3543300" y="2667000"/>
              <a:ext cx="1879600" cy="1155700"/>
            </a:xfrm>
            <a:prstGeom prst="wedgeRoundRectCallout">
              <a:avLst>
                <a:gd name="adj1" fmla="val 68356"/>
                <a:gd name="adj2" fmla="val 44918"/>
                <a:gd name="adj3" fmla="val 16667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When entity is created using factory or new operation</a:t>
              </a:r>
              <a:endParaRPr lang="en-US" sz="1050" dirty="0"/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9182100" y="2902733"/>
              <a:ext cx="1879600" cy="1155700"/>
            </a:xfrm>
            <a:prstGeom prst="wedgeRoundRectCallout">
              <a:avLst>
                <a:gd name="adj1" fmla="val -69482"/>
                <a:gd name="adj2" fmla="val 105358"/>
                <a:gd name="adj3" fmla="val 16667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em.remove</a:t>
              </a:r>
              <a:r>
                <a:rPr lang="en-US" sz="1050" dirty="0" smtClean="0"/>
                <a:t>();</a:t>
              </a:r>
            </a:p>
            <a:p>
              <a:pPr algn="ctr"/>
              <a:r>
                <a:rPr lang="en-US" sz="1050" dirty="0" smtClean="0"/>
                <a:t>Removes data from DB</a:t>
              </a:r>
              <a:endParaRPr lang="en-US" sz="1050" dirty="0"/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7912100" y="5486400"/>
              <a:ext cx="3746500" cy="1371600"/>
            </a:xfrm>
            <a:prstGeom prst="wedgeRoundRectCallout">
              <a:avLst>
                <a:gd name="adj1" fmla="val -77068"/>
                <a:gd name="adj2" fmla="val -61564"/>
                <a:gd name="adj3" fmla="val 16667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When entity becomes managed by EntityManager as an effect of annotations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7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JPA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integration with Bean validation(chapter 3)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999" y="1563709"/>
            <a:ext cx="10028689" cy="445926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Validation annotations are automatically called by JPA and the JPA delegates validation to Bean Validation API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Upon pre-persist, pre-update, and pre-remove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OR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Call the validation manually by calling the validate() method of a validator on an Entity </a:t>
            </a:r>
          </a:p>
          <a:p>
            <a:pPr lvl="2"/>
            <a:r>
              <a:rPr lang="en-US" sz="2000" b="1" dirty="0" smtClean="0">
                <a:solidFill>
                  <a:schemeClr val="tx1"/>
                </a:solidFill>
              </a:rPr>
              <a:t>See listing 4.6 page 112.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12198"/>
              </p:ext>
            </p:extLst>
          </p:nvPr>
        </p:nvGraphicFramePr>
        <p:xfrm>
          <a:off x="8104640" y="5774871"/>
          <a:ext cx="121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Packager Shell Object" showAsIcon="1" r:id="rId3" imgW="1219320" imgH="685800" progId="Package">
                  <p:embed/>
                </p:oleObj>
              </mc:Choice>
              <mc:Fallback>
                <p:oleObj name="Packager Shell Object" showAsIcon="1" r:id="rId3" imgW="12193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04640" y="5774871"/>
                        <a:ext cx="1219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36802"/>
              </p:ext>
            </p:extLst>
          </p:nvPr>
        </p:nvGraphicFramePr>
        <p:xfrm>
          <a:off x="7054170" y="5774871"/>
          <a:ext cx="850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Packager Shell Object" showAsIcon="1" r:id="rId5" imgW="851040" imgH="685800" progId="Package">
                  <p:embed/>
                </p:oleObj>
              </mc:Choice>
              <mc:Fallback>
                <p:oleObj name="Packager Shell Object" showAsIcon="1" r:id="rId5" imgW="8510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54170" y="5774871"/>
                        <a:ext cx="850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001451"/>
              </p:ext>
            </p:extLst>
          </p:nvPr>
        </p:nvGraphicFramePr>
        <p:xfrm>
          <a:off x="6069239" y="5774871"/>
          <a:ext cx="736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Packager Shell Object" showAsIcon="1" r:id="rId7" imgW="736920" imgH="685800" progId="Package">
                  <p:embed/>
                </p:oleObj>
              </mc:Choice>
              <mc:Fallback>
                <p:oleObj name="Packager Shell Object" showAsIcon="1" r:id="rId7" imgW="7369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69239" y="5774871"/>
                        <a:ext cx="736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984085"/>
              </p:ext>
            </p:extLst>
          </p:nvPr>
        </p:nvGraphicFramePr>
        <p:xfrm>
          <a:off x="1539875" y="5778500"/>
          <a:ext cx="1104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Packager Shell Object" showAsIcon="1" r:id="rId9" imgW="1105200" imgH="685800" progId="Package">
                  <p:embed/>
                </p:oleObj>
              </mc:Choice>
              <mc:Fallback>
                <p:oleObj name="Packager Shell Object" showAsIcon="1" r:id="rId9" imgW="11052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9875" y="5778500"/>
                        <a:ext cx="1104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724499"/>
              </p:ext>
            </p:extLst>
          </p:nvPr>
        </p:nvGraphicFramePr>
        <p:xfrm>
          <a:off x="4108676" y="5778500"/>
          <a:ext cx="1790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Packager Shell Object" showAsIcon="1" r:id="rId11" imgW="1791000" imgH="685800" progId="Package">
                  <p:embed/>
                </p:oleObj>
              </mc:Choice>
              <mc:Fallback>
                <p:oleObj name="Packager Shell Object" showAsIcon="1" r:id="rId11" imgW="17910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08676" y="5778500"/>
                        <a:ext cx="1790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703761"/>
              </p:ext>
            </p:extLst>
          </p:nvPr>
        </p:nvGraphicFramePr>
        <p:xfrm>
          <a:off x="9571489" y="5774871"/>
          <a:ext cx="185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Packager Shell Object" showAsIcon="1" r:id="rId13" imgW="1854720" imgH="685800" progId="Package">
                  <p:embed/>
                </p:oleObj>
              </mc:Choice>
              <mc:Fallback>
                <p:oleObj name="Packager Shell Object" showAsIcon="1" r:id="rId13" imgW="18547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71489" y="5774871"/>
                        <a:ext cx="1854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261287"/>
              </p:ext>
            </p:extLst>
          </p:nvPr>
        </p:nvGraphicFramePr>
        <p:xfrm>
          <a:off x="2884713" y="5778500"/>
          <a:ext cx="1054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Packager Shell Object" showAsIcon="1" r:id="rId15" imgW="1054440" imgH="685800" progId="Package">
                  <p:embed/>
                </p:oleObj>
              </mc:Choice>
              <mc:Fallback>
                <p:oleObj name="Packager Shell Object" showAsIcon="1" r:id="rId15" imgW="10544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84713" y="5778500"/>
                        <a:ext cx="1054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25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JPA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integration with Bean validation(Example)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0" y="1563709"/>
            <a:ext cx="5177972" cy="445926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Book Entity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Bean Validation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Main class that persists a book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Compile with Maven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Run with </a:t>
            </a:r>
            <a:r>
              <a:rPr lang="en-US" dirty="0" err="1" smtClean="0">
                <a:solidFill>
                  <a:schemeClr val="tx1"/>
                </a:solidFill>
              </a:rPr>
              <a:t>EclipseLink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Derby client database (</a:t>
            </a:r>
            <a:r>
              <a:rPr lang="en-US" dirty="0" err="1" smtClean="0">
                <a:solidFill>
                  <a:schemeClr val="tx1"/>
                </a:solidFill>
              </a:rPr>
              <a:t>inm</a:t>
            </a:r>
            <a:r>
              <a:rPr lang="en-US" dirty="0" smtClean="0">
                <a:solidFill>
                  <a:schemeClr val="tx1"/>
                </a:solidFill>
              </a:rPr>
              <a:t> memory </a:t>
            </a:r>
            <a:r>
              <a:rPr lang="en-US" dirty="0" err="1" smtClean="0">
                <a:solidFill>
                  <a:schemeClr val="tx1"/>
                </a:solidFill>
              </a:rPr>
              <a:t>db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Test Class (</a:t>
            </a:r>
            <a:r>
              <a:rPr lang="en-US" dirty="0" err="1" smtClean="0">
                <a:solidFill>
                  <a:schemeClr val="tx1"/>
                </a:solidFill>
              </a:rPr>
              <a:t>BookIT</a:t>
            </a:r>
            <a:r>
              <a:rPr lang="en-US" dirty="0" smtClean="0">
                <a:solidFill>
                  <a:schemeClr val="tx1"/>
                </a:solidFill>
              </a:rPr>
              <a:t>) Junit 4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535963" y="1512507"/>
            <a:ext cx="5177972" cy="4459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src</a:t>
            </a:r>
            <a:r>
              <a:rPr lang="en-US" b="1" dirty="0" smtClean="0">
                <a:solidFill>
                  <a:schemeClr val="tx1"/>
                </a:solidFill>
              </a:rPr>
              <a:t>/main/Java: </a:t>
            </a:r>
            <a:r>
              <a:rPr lang="en-US" dirty="0" smtClean="0">
                <a:solidFill>
                  <a:schemeClr val="tx1"/>
                </a:solidFill>
              </a:rPr>
              <a:t>Book entity and Main class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/main/resources: persistence.xml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/test/java: </a:t>
            </a:r>
            <a:r>
              <a:rPr lang="en-US" dirty="0" err="1" smtClean="0">
                <a:solidFill>
                  <a:schemeClr val="tx1"/>
                </a:solidFill>
              </a:rPr>
              <a:t>BookIT</a:t>
            </a:r>
            <a:r>
              <a:rPr lang="en-US" dirty="0" smtClean="0">
                <a:solidFill>
                  <a:schemeClr val="tx1"/>
                </a:solidFill>
              </a:rPr>
              <a:t> class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Build and execute [</a:t>
            </a:r>
            <a:r>
              <a:rPr lang="en-US" b="1" dirty="0" smtClean="0">
                <a:solidFill>
                  <a:schemeClr val="tx1"/>
                </a:solidFill>
              </a:rPr>
              <a:t>pom.xm</a:t>
            </a:r>
            <a:r>
              <a:rPr lang="en-US" dirty="0" smtClean="0">
                <a:solidFill>
                  <a:schemeClr val="tx1"/>
                </a:solidFill>
              </a:rPr>
              <a:t>l] for Maven which describes the project and its dependencies.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97000" y="5123543"/>
            <a:ext cx="10214429" cy="173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See Book Pages: 114 – 124 </a:t>
            </a:r>
            <a:endParaRPr lang="en-US" sz="32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362116"/>
              </p:ext>
            </p:extLst>
          </p:nvPr>
        </p:nvGraphicFramePr>
        <p:xfrm>
          <a:off x="2107293" y="5254172"/>
          <a:ext cx="825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Packager Shell Object" showAsIcon="1" r:id="rId3" imgW="825840" imgH="685800" progId="Package">
                  <p:embed/>
                </p:oleObj>
              </mc:Choice>
              <mc:Fallback>
                <p:oleObj name="Packager Shell Object" showAsIcon="1" r:id="rId3" imgW="8258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7293" y="5254172"/>
                        <a:ext cx="825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739189"/>
              </p:ext>
            </p:extLst>
          </p:nvPr>
        </p:nvGraphicFramePr>
        <p:xfrm>
          <a:off x="2107293" y="6065106"/>
          <a:ext cx="825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Packager Shell Object" showAsIcon="1" r:id="rId5" imgW="825840" imgH="685800" progId="Package">
                  <p:embed/>
                </p:oleObj>
              </mc:Choice>
              <mc:Fallback>
                <p:oleObj name="Packager Shell Object" showAsIcon="1" r:id="rId5" imgW="8258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7293" y="6065106"/>
                        <a:ext cx="825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572966"/>
              </p:ext>
            </p:extLst>
          </p:nvPr>
        </p:nvGraphicFramePr>
        <p:xfrm>
          <a:off x="9349015" y="5221139"/>
          <a:ext cx="129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Packager Shell Object" showAsIcon="1" r:id="rId7" imgW="1295640" imgH="685800" progId="Package">
                  <p:embed/>
                </p:oleObj>
              </mc:Choice>
              <mc:Fallback>
                <p:oleObj name="Packager Shell Object" showAsIcon="1" r:id="rId7" imgW="12956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49015" y="5221139"/>
                        <a:ext cx="1295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621803"/>
              </p:ext>
            </p:extLst>
          </p:nvPr>
        </p:nvGraphicFramePr>
        <p:xfrm>
          <a:off x="9507765" y="6071986"/>
          <a:ext cx="977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Packager Shell Object" showAsIcon="1" r:id="rId9" imgW="978120" imgH="685800" progId="Package">
                  <p:embed/>
                </p:oleObj>
              </mc:Choice>
              <mc:Fallback>
                <p:oleObj name="Packager Shell Object" showAsIcon="1" r:id="rId9" imgW="9781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07765" y="6071986"/>
                        <a:ext cx="977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1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history of JPA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3561"/>
            <a:ext cx="9601200" cy="4459266"/>
          </a:xfrm>
        </p:spPr>
        <p:txBody>
          <a:bodyPr>
            <a:noAutofit/>
          </a:bodyPr>
          <a:lstStyle/>
          <a:p>
            <a:r>
              <a:rPr lang="en-US" sz="2400" dirty="0" smtClean="0"/>
              <a:t>ORM	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EclipseLink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is a heavyweight OO Persistent Model</a:t>
            </a:r>
          </a:p>
          <a:p>
            <a:pPr lvl="1"/>
            <a:r>
              <a:rPr lang="en-US" sz="2400" dirty="0" smtClean="0"/>
              <a:t>1998 EJB 1.0 with Entity Bean (CMP)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Hibernate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is a lightweight OO Persistent Model</a:t>
            </a:r>
          </a:p>
          <a:p>
            <a:pPr lvl="2"/>
            <a:r>
              <a:rPr lang="en-US" sz="2000" dirty="0" smtClean="0"/>
              <a:t>JEE 5.0 JPA 1.0 very lightweight and adopted many Hibernate design principles</a:t>
            </a:r>
          </a:p>
          <a:p>
            <a:pPr lvl="2"/>
            <a:r>
              <a:rPr lang="en-US" sz="2000" dirty="0" smtClean="0"/>
              <a:t>JPA 1.0 specs was bundled with EJB 3.0 (JSR220)</a:t>
            </a:r>
          </a:p>
          <a:p>
            <a:pPr lvl="2"/>
            <a:r>
              <a:rPr lang="en-US" sz="2000" dirty="0" smtClean="0"/>
              <a:t>JPA 2.0 shipped with JEE6.0 (JSR 317) extended JPQL and added:</a:t>
            </a:r>
          </a:p>
          <a:p>
            <a:pPr lvl="3"/>
            <a:r>
              <a:rPr lang="en-US" sz="2000" dirty="0" smtClean="0"/>
              <a:t>Scheme generation </a:t>
            </a:r>
          </a:p>
          <a:p>
            <a:pPr lvl="3"/>
            <a:r>
              <a:rPr lang="en-US" sz="2000" dirty="0" smtClean="0"/>
              <a:t>Convertors: classes that convert database attributes</a:t>
            </a:r>
          </a:p>
          <a:p>
            <a:pPr lvl="3"/>
            <a:r>
              <a:rPr lang="en-US" sz="2000" dirty="0" smtClean="0"/>
              <a:t>CDI support: injection into event listeners</a:t>
            </a:r>
          </a:p>
          <a:p>
            <a:pPr lvl="3"/>
            <a:r>
              <a:rPr lang="en-US" sz="2000" dirty="0" smtClean="0"/>
              <a:t>Bulk operations (update and delete)</a:t>
            </a:r>
          </a:p>
          <a:p>
            <a:pPr lvl="3"/>
            <a:endParaRPr lang="en-US" sz="2000" dirty="0" smtClean="0"/>
          </a:p>
          <a:p>
            <a:pPr lvl="3"/>
            <a:endParaRPr lang="en-US" sz="2000" dirty="0" smtClean="0"/>
          </a:p>
          <a:p>
            <a:pPr lvl="3"/>
            <a:endParaRPr lang="en-US" sz="2000" dirty="0"/>
          </a:p>
          <a:p>
            <a:pPr lvl="2"/>
            <a:endParaRPr lang="en-US" sz="20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12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implementation: persistence providers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33561"/>
            <a:ext cx="9601200" cy="4459266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EclipseLink</a:t>
            </a:r>
            <a:r>
              <a:rPr lang="en-US" sz="2400" dirty="0" smtClean="0"/>
              <a:t>  2.5 </a:t>
            </a:r>
            <a:r>
              <a:rPr lang="en-US" sz="2400" dirty="0" smtClean="0">
                <a:sym typeface="Wingdings" panose="05000000000000000000" pitchFamily="2" charset="2"/>
              </a:rPr>
              <a:t> JPA 2.1 </a:t>
            </a:r>
            <a:r>
              <a:rPr lang="en-US" sz="2400" dirty="0" smtClean="0"/>
              <a:t>is </a:t>
            </a:r>
            <a:r>
              <a:rPr lang="en-US" sz="2400" dirty="0"/>
              <a:t>a heavyweight OO Persistent Model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Framework for storing Java objects in a relational model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Supports xml using Java XML Binding (JAXB)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Supports ORM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Supports Object XML Mapping (OXM)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Supports Object Persistence to Enterprise System (EIS)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Uses Java EE Connection Architecture (JCA)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Supports database web services</a:t>
            </a:r>
          </a:p>
          <a:p>
            <a:pPr lvl="1"/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Hibernate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is a lightweight OO Persistent Model</a:t>
            </a:r>
          </a:p>
          <a:p>
            <a:endParaRPr lang="en-US" sz="2400" dirty="0" smtClean="0"/>
          </a:p>
          <a:p>
            <a:r>
              <a:rPr lang="en-US" sz="2400" b="1" dirty="0" err="1">
                <a:solidFill>
                  <a:srgbClr val="0070C0"/>
                </a:solidFill>
              </a:rPr>
              <a:t>OpenJPA</a:t>
            </a:r>
            <a:endParaRPr lang="en-US" sz="2400" b="1" dirty="0">
              <a:solidFill>
                <a:srgbClr val="0070C0"/>
              </a:solidFill>
            </a:endParaRPr>
          </a:p>
          <a:p>
            <a:pPr lvl="3"/>
            <a:endParaRPr lang="en-US" sz="2000" dirty="0" smtClean="0"/>
          </a:p>
          <a:p>
            <a:pPr lvl="3"/>
            <a:endParaRPr lang="en-US" sz="2000" dirty="0" smtClean="0"/>
          </a:p>
          <a:p>
            <a:pPr lvl="3"/>
            <a:endParaRPr lang="en-US" sz="2000" dirty="0"/>
          </a:p>
          <a:p>
            <a:pPr lvl="2"/>
            <a:endParaRPr lang="en-US" sz="20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651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javax.persistence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 in JEE5 as JPA 1.0</a:t>
            </a:r>
          </a:p>
          <a:p>
            <a:r>
              <a:rPr lang="en-US" dirty="0" smtClean="0"/>
              <a:t>JEE7 uses JPA2.1</a:t>
            </a:r>
          </a:p>
          <a:p>
            <a:r>
              <a:rPr lang="en-US" dirty="0" smtClean="0"/>
              <a:t>Its an abstract over JDBC which shield us from dealing with SQL</a:t>
            </a:r>
          </a:p>
          <a:p>
            <a:r>
              <a:rPr lang="en-US" dirty="0" smtClean="0"/>
              <a:t>Main components:</a:t>
            </a:r>
          </a:p>
          <a:p>
            <a:pPr lvl="1"/>
            <a:r>
              <a:rPr lang="en-US" dirty="0" smtClean="0"/>
              <a:t>ORM</a:t>
            </a:r>
          </a:p>
          <a:p>
            <a:pPr lvl="1"/>
            <a:r>
              <a:rPr lang="en-US" dirty="0" smtClean="0"/>
              <a:t>Entity Manager API for CRUD operations</a:t>
            </a:r>
          </a:p>
          <a:p>
            <a:pPr lvl="1"/>
            <a:r>
              <a:rPr lang="en-US" dirty="0" smtClean="0"/>
              <a:t>JPQL – Object Oriented Query Language</a:t>
            </a:r>
          </a:p>
          <a:p>
            <a:pPr lvl="1"/>
            <a:r>
              <a:rPr lang="en-US" dirty="0" smtClean="0"/>
              <a:t>Tx and locking mechanisms (</a:t>
            </a:r>
            <a:r>
              <a:rPr lang="en-US" dirty="0" smtClean="0">
                <a:solidFill>
                  <a:srgbClr val="0070C0"/>
                </a:solidFill>
              </a:rPr>
              <a:t>JTA - Java Tx API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Call Backs and Listeners </a:t>
            </a:r>
            <a:br>
              <a:rPr lang="en-US" dirty="0" smtClean="0"/>
            </a:br>
            <a:r>
              <a:rPr lang="en-US" dirty="0" smtClean="0"/>
              <a:t>for attaching business logic to events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7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persistent objects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6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Persistent objects are object that can store their data permanently (DB).</a:t>
            </a:r>
          </a:p>
          <a:p>
            <a:r>
              <a:rPr lang="en-US" dirty="0" smtClean="0"/>
              <a:t>JPA is an ORM framework that maps data in a bidirectional fashion, that is </a:t>
            </a:r>
            <a:r>
              <a:rPr lang="en-US" dirty="0" smtClean="0">
                <a:solidFill>
                  <a:srgbClr val="0070C0"/>
                </a:solidFill>
              </a:rPr>
              <a:t>objects to tables and tables to objects.</a:t>
            </a:r>
          </a:p>
          <a:p>
            <a:r>
              <a:rPr lang="en-US" dirty="0" smtClean="0"/>
              <a:t>Objects persist in memory only.</a:t>
            </a:r>
          </a:p>
          <a:p>
            <a:r>
              <a:rPr lang="en-US" dirty="0" smtClean="0"/>
              <a:t>Entity is used to refer to Objects that can </a:t>
            </a:r>
            <a:r>
              <a:rPr lang="en-US" dirty="0" smtClean="0">
                <a:solidFill>
                  <a:srgbClr val="0070C0"/>
                </a:solidFill>
              </a:rPr>
              <a:t>Persist</a:t>
            </a:r>
            <a:r>
              <a:rPr lang="en-US" dirty="0" smtClean="0"/>
              <a:t> to a database. </a:t>
            </a:r>
          </a:p>
          <a:p>
            <a:r>
              <a:rPr lang="en-US" dirty="0" smtClean="0"/>
              <a:t>Once entities are mapped then can be managed by JPM and can be removed, updated and query using JPQL.</a:t>
            </a:r>
          </a:p>
          <a:p>
            <a:r>
              <a:rPr lang="en-US" dirty="0" smtClean="0"/>
              <a:t>JPManager allows you to manipulate entities while the database is accessed under the hood.</a:t>
            </a:r>
          </a:p>
          <a:p>
            <a:r>
              <a:rPr lang="en-US" dirty="0" smtClean="0"/>
              <a:t>An entity follows a </a:t>
            </a:r>
            <a:r>
              <a:rPr lang="en-US" u="sng" dirty="0" smtClean="0"/>
              <a:t>life cycle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70C0"/>
                </a:solidFill>
              </a:rPr>
              <a:t>call-backs</a:t>
            </a:r>
            <a:r>
              <a:rPr lang="en-US" dirty="0" smtClean="0"/>
              <a:t> hooks and listeners that lets you attach </a:t>
            </a:r>
            <a:r>
              <a:rPr lang="en-US" dirty="0" smtClean="0">
                <a:solidFill>
                  <a:srgbClr val="0070C0"/>
                </a:solidFill>
              </a:rPr>
              <a:t>business code </a:t>
            </a:r>
            <a:r>
              <a:rPr lang="en-US" dirty="0" smtClean="0"/>
              <a:t>to life cycle events.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entities in persistence model (ORM)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64000"/>
          </a:xfrm>
        </p:spPr>
        <p:txBody>
          <a:bodyPr>
            <a:normAutofit/>
          </a:bodyPr>
          <a:lstStyle/>
          <a:p>
            <a:r>
              <a:rPr lang="en-US" dirty="0" smtClean="0"/>
              <a:t>An entity is a PoJo that is: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smtClean="0"/>
              <a:t>Declared, instantiated and used (call methods).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smtClean="0"/>
              <a:t>Has attributes, setters and getters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smtClean="0"/>
              <a:t>Has a default (no-arg) constructor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smtClean="0"/>
              <a:t>Annotated with </a:t>
            </a:r>
            <a:r>
              <a:rPr lang="en-US" sz="2400" dirty="0" smtClean="0">
                <a:solidFill>
                  <a:srgbClr val="0070C0"/>
                </a:solidFill>
              </a:rPr>
              <a:t>@Entity </a:t>
            </a:r>
            <a:r>
              <a:rPr lang="en-US" dirty="0" smtClean="0"/>
              <a:t>which allows the persistent provider to recognize it as a persistence class (not PoJo)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@Id </a:t>
            </a:r>
            <a:r>
              <a:rPr lang="en-US" dirty="0"/>
              <a:t>defines the unique identifier (Primary Key).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smtClean="0"/>
              <a:t>An entity class must be </a:t>
            </a:r>
            <a:r>
              <a:rPr lang="en-US" dirty="0" smtClean="0">
                <a:solidFill>
                  <a:srgbClr val="0070C0"/>
                </a:solidFill>
              </a:rPr>
              <a:t>top-level</a:t>
            </a:r>
            <a:r>
              <a:rPr lang="en-US" dirty="0" smtClean="0"/>
              <a:t> class(not abstract or interface)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smtClean="0"/>
              <a:t>The entity class must be </a:t>
            </a:r>
            <a:r>
              <a:rPr lang="en-US" dirty="0" smtClean="0">
                <a:solidFill>
                  <a:srgbClr val="0070C0"/>
                </a:solidFill>
              </a:rPr>
              <a:t>final</a:t>
            </a:r>
            <a:r>
              <a:rPr lang="en-US" dirty="0" smtClean="0"/>
              <a:t> (</a:t>
            </a:r>
            <a:r>
              <a:rPr lang="en-US" sz="1600" dirty="0" smtClean="0"/>
              <a:t>No methods or persistence instance variables can be </a:t>
            </a:r>
            <a:r>
              <a:rPr lang="en-US" sz="1600" dirty="0" smtClean="0">
                <a:solidFill>
                  <a:srgbClr val="0070C0"/>
                </a:solidFill>
              </a:rPr>
              <a:t>final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smtClean="0"/>
              <a:t>Must implement Serializable interface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97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JPA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annotations  </a:t>
            </a:r>
            <a:r>
              <a:rPr lang="en-US" dirty="0">
                <a:solidFill>
                  <a:srgbClr val="0070C0"/>
                </a:solidFill>
              </a:rPr>
              <a:t>- configuration-by-exception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5300"/>
            <a:ext cx="10452100" cy="4584700"/>
          </a:xfrm>
        </p:spPr>
        <p:txBody>
          <a:bodyPr>
            <a:normAutofit/>
          </a:bodyPr>
          <a:lstStyle/>
          <a:p>
            <a:r>
              <a:rPr lang="en-US" dirty="0" smtClean="0"/>
              <a:t>Using annotations we can map entity-to-table and table-to-entity</a:t>
            </a:r>
          </a:p>
          <a:p>
            <a:pPr lvl="1"/>
            <a:r>
              <a:rPr lang="en-US" dirty="0" smtClean="0"/>
              <a:t>These annotations are associated with every Entity (described in </a:t>
            </a:r>
            <a:r>
              <a:rPr lang="en-US" dirty="0" smtClean="0">
                <a:solidFill>
                  <a:srgbClr val="0070C0"/>
                </a:solidFill>
              </a:rPr>
              <a:t>javax.persistence) </a:t>
            </a:r>
            <a:r>
              <a:rPr lang="en-US" dirty="0" smtClean="0"/>
              <a:t>and they are metadata and these metadata info can be written in:</a:t>
            </a:r>
          </a:p>
          <a:p>
            <a:pPr lvl="2">
              <a:buFont typeface="+mj-lt"/>
              <a:buAutoNum type="arabicPeriod"/>
            </a:pPr>
            <a:r>
              <a:rPr lang="en-US" dirty="0" smtClean="0"/>
              <a:t>Annotations @Entity, @Table, @column, @Id, etc.  OR/AND</a:t>
            </a:r>
          </a:p>
          <a:p>
            <a:pPr lvl="2">
              <a:buFont typeface="+mj-lt"/>
              <a:buAutoNum type="arabicPeriod"/>
            </a:pPr>
            <a:r>
              <a:rPr lang="en-US" dirty="0" smtClean="0"/>
              <a:t>XML Descriptors – the xml file will have the mapping rules</a:t>
            </a:r>
          </a:p>
          <a:p>
            <a:r>
              <a:rPr lang="en-US" dirty="0" smtClean="0"/>
              <a:t>JPA uses the </a:t>
            </a:r>
            <a:r>
              <a:rPr lang="en-US" dirty="0" smtClean="0">
                <a:solidFill>
                  <a:srgbClr val="0070C0"/>
                </a:solidFill>
              </a:rPr>
              <a:t>configuration-by-exception</a:t>
            </a:r>
            <a:r>
              <a:rPr lang="en-US" dirty="0" smtClean="0"/>
              <a:t> (</a:t>
            </a:r>
            <a:r>
              <a:rPr lang="en-US" b="1" i="1" u="sng" dirty="0"/>
              <a:t>conventions-over-configurations</a:t>
            </a:r>
            <a:r>
              <a:rPr lang="en-US" i="1" dirty="0" smtClean="0"/>
              <a:t> or </a:t>
            </a:r>
            <a:r>
              <a:rPr lang="en-US" b="1" i="1" u="sng" dirty="0" smtClean="0"/>
              <a:t>program-by-exceptions</a:t>
            </a:r>
            <a:r>
              <a:rPr lang="en-US" dirty="0" smtClean="0"/>
              <a:t>) programming style (JEE5) where by JPA uses default mapping rules unless the rules are overwritten using annotations(or XML):</a:t>
            </a:r>
          </a:p>
          <a:p>
            <a:pPr lvl="1"/>
            <a:r>
              <a:rPr lang="en-US" dirty="0" smtClean="0"/>
              <a:t>@Entity  - maps the entity into a table with the same as the class name (all caps)</a:t>
            </a:r>
            <a:br>
              <a:rPr lang="en-US" dirty="0" smtClean="0"/>
            </a:br>
            <a:r>
              <a:rPr lang="en-US" b="1" dirty="0" smtClean="0"/>
              <a:t>to override </a:t>
            </a:r>
            <a:r>
              <a:rPr lang="en-US" dirty="0" smtClean="0"/>
              <a:t>this default use </a:t>
            </a:r>
            <a:r>
              <a:rPr lang="en-US" dirty="0" smtClean="0">
                <a:solidFill>
                  <a:srgbClr val="0070C0"/>
                </a:solidFill>
              </a:rPr>
              <a:t>@Table(name=“new_table_name”)</a:t>
            </a:r>
          </a:p>
          <a:p>
            <a:pPr lvl="1"/>
            <a:r>
              <a:rPr lang="en-US" dirty="0" smtClean="0"/>
              <a:t>Each Column name is named after the attribute of the class with caps(isbn </a:t>
            </a:r>
            <a:r>
              <a:rPr lang="en-US" dirty="0" smtClean="0">
                <a:sym typeface="Wingdings" panose="05000000000000000000" pitchFamily="2" charset="2"/>
              </a:rPr>
              <a:t> ISBN)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to override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0070C0"/>
                </a:solidFill>
              </a:rPr>
              <a:t>@Column (name=“new_column_name”)</a:t>
            </a:r>
          </a:p>
          <a:p>
            <a:pPr lvl="1"/>
            <a:r>
              <a:rPr lang="en-US" dirty="0" smtClean="0"/>
              <a:t>Datatypes are mapped accordingly (String </a:t>
            </a:r>
            <a:r>
              <a:rPr lang="en-US" dirty="0" smtClean="0">
                <a:sym typeface="Wingdings" panose="05000000000000000000" pitchFamily="2" charset="2"/>
              </a:rPr>
              <a:t> varchar)</a:t>
            </a:r>
          </a:p>
          <a:p>
            <a:pPr lvl="1"/>
            <a:endParaRPr lang="en-US" dirty="0"/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987552" lvl="1" indent="-457200">
              <a:buFont typeface="+mj-lt"/>
              <a:buAutoNum type="arabicPeriod"/>
            </a:pP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JPA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annotations  - configuration-by-exception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653" y="1477805"/>
            <a:ext cx="4440943" cy="5732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Default Mapping Rules or override with annotation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543" y="1344438"/>
            <a:ext cx="4499857" cy="5513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567309"/>
            <a:ext cx="3681852" cy="415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querying entities steps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STEP 1</a:t>
            </a:r>
            <a:r>
              <a:rPr lang="en-US" dirty="0" smtClean="0"/>
              <a:t>: Instantiate an EntityManager object type:</a:t>
            </a:r>
            <a:br>
              <a:rPr lang="en-US" dirty="0" smtClean="0"/>
            </a:br>
            <a:r>
              <a:rPr lang="en-US" dirty="0" err="1" smtClean="0">
                <a:solidFill>
                  <a:srgbClr val="0070C0"/>
                </a:solidFill>
              </a:rPr>
              <a:t>EntityManagerFactory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emf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Persistence.createEntityManager</a:t>
            </a:r>
            <a:r>
              <a:rPr lang="en-US" dirty="0" smtClean="0">
                <a:solidFill>
                  <a:srgbClr val="0070C0"/>
                </a:solidFill>
              </a:rPr>
              <a:t>(“chapter04</a:t>
            </a:r>
            <a:r>
              <a:rPr lang="en-US" b="1" dirty="0" smtClean="0">
                <a:solidFill>
                  <a:srgbClr val="0070C0"/>
                </a:solidFill>
              </a:rPr>
              <a:t>PU</a:t>
            </a:r>
            <a:r>
              <a:rPr lang="en-US" dirty="0" smtClean="0">
                <a:solidFill>
                  <a:srgbClr val="0070C0"/>
                </a:solidFill>
              </a:rPr>
              <a:t>”);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EntityManager </a:t>
            </a:r>
            <a:r>
              <a:rPr lang="en-US" dirty="0" err="1" smtClean="0">
                <a:solidFill>
                  <a:srgbClr val="0070C0"/>
                </a:solidFill>
              </a:rPr>
              <a:t>em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emf.createEntityManager</a:t>
            </a:r>
            <a:r>
              <a:rPr lang="en-US" dirty="0" smtClean="0">
                <a:solidFill>
                  <a:srgbClr val="0070C0"/>
                </a:solidFill>
              </a:rPr>
              <a:t>();</a:t>
            </a:r>
            <a:endParaRPr lang="en-US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STEP 2: </a:t>
            </a:r>
            <a:r>
              <a:rPr lang="en-US" dirty="0" smtClean="0"/>
              <a:t> create an instance of Transaction:</a:t>
            </a:r>
            <a:br>
              <a:rPr lang="en-US" dirty="0" smtClean="0"/>
            </a:br>
            <a:r>
              <a:rPr lang="en-US" dirty="0" err="1" smtClean="0">
                <a:solidFill>
                  <a:srgbClr val="0070C0"/>
                </a:solidFill>
              </a:rPr>
              <a:t>EntityTransaction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tx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err="1" smtClean="0">
                <a:solidFill>
                  <a:srgbClr val="0070C0"/>
                </a:solidFill>
              </a:rPr>
              <a:t>em.getTransaction</a:t>
            </a:r>
            <a:r>
              <a:rPr lang="en-US" dirty="0" smtClean="0">
                <a:solidFill>
                  <a:srgbClr val="0070C0"/>
                </a:solidFill>
              </a:rPr>
              <a:t>();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tx.begin</a:t>
            </a:r>
            <a:r>
              <a:rPr lang="en-US" dirty="0" smtClean="0">
                <a:solidFill>
                  <a:srgbClr val="0070C0"/>
                </a:solidFill>
              </a:rPr>
              <a:t>();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STEP 2</a:t>
            </a:r>
            <a:r>
              <a:rPr lang="en-US" dirty="0" smtClean="0"/>
              <a:t>: create an instance of the Entity and persist </a:t>
            </a:r>
            <a:br>
              <a:rPr lang="en-US" dirty="0" smtClean="0"/>
            </a:br>
            <a:r>
              <a:rPr lang="en-US" dirty="0" smtClean="0"/>
              <a:t>using the EntityManager object: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Book </a:t>
            </a:r>
            <a:r>
              <a:rPr lang="en-US" dirty="0" err="1" smtClean="0">
                <a:solidFill>
                  <a:srgbClr val="0070C0"/>
                </a:solidFill>
              </a:rPr>
              <a:t>book</a:t>
            </a:r>
            <a:r>
              <a:rPr lang="en-US" dirty="0" smtClean="0">
                <a:solidFill>
                  <a:srgbClr val="0070C0"/>
                </a:solidFill>
              </a:rPr>
              <a:t> = new Book(1001, “my Book”, …);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em.persist</a:t>
            </a:r>
            <a:r>
              <a:rPr lang="en-US" dirty="0" smtClean="0">
                <a:solidFill>
                  <a:srgbClr val="0070C0"/>
                </a:solidFill>
              </a:rPr>
              <a:t>(book);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tx.commit</a:t>
            </a:r>
            <a:r>
              <a:rPr lang="en-US" dirty="0" smtClean="0">
                <a:solidFill>
                  <a:srgbClr val="0070C0"/>
                </a:solidFill>
              </a:rPr>
              <a:t>();		//commit </a:t>
            </a:r>
            <a:r>
              <a:rPr lang="en-US" dirty="0" err="1" smtClean="0">
                <a:solidFill>
                  <a:srgbClr val="0070C0"/>
                </a:solidFill>
              </a:rPr>
              <a:t>trasnaction</a:t>
            </a:r>
            <a:endParaRPr lang="en-US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Execute the named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Close the </a:t>
            </a:r>
            <a:r>
              <a:rPr lang="en-US" dirty="0" err="1" smtClean="0"/>
              <a:t>em</a:t>
            </a:r>
            <a:r>
              <a:rPr lang="en-US" dirty="0" smtClean="0"/>
              <a:t> and </a:t>
            </a:r>
            <a:r>
              <a:rPr lang="en-US" dirty="0" err="1" smtClean="0"/>
              <a:t>emf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em.close</a:t>
            </a:r>
            <a:r>
              <a:rPr lang="en-US" dirty="0" smtClean="0">
                <a:solidFill>
                  <a:srgbClr val="0070C0"/>
                </a:solidFill>
              </a:rPr>
              <a:t>();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err="1" smtClean="0">
                <a:solidFill>
                  <a:srgbClr val="0070C0"/>
                </a:solidFill>
              </a:rPr>
              <a:t>emf.close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184093"/>
              </p:ext>
            </p:extLst>
          </p:nvPr>
        </p:nvGraphicFramePr>
        <p:xfrm>
          <a:off x="4862508" y="5490622"/>
          <a:ext cx="825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Packager Shell Object" showAsIcon="1" r:id="rId3" imgW="825840" imgH="685800" progId="Package">
                  <p:embed/>
                </p:oleObj>
              </mc:Choice>
              <mc:Fallback>
                <p:oleObj name="Packager Shell Object" showAsIcon="1" r:id="rId3" imgW="8258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2508" y="5490622"/>
                        <a:ext cx="825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527708"/>
              </p:ext>
            </p:extLst>
          </p:nvPr>
        </p:nvGraphicFramePr>
        <p:xfrm>
          <a:off x="6032500" y="5490622"/>
          <a:ext cx="825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Packager Shell Object" showAsIcon="1" r:id="rId5" imgW="825840" imgH="685800" progId="Package">
                  <p:embed/>
                </p:oleObj>
              </mc:Choice>
              <mc:Fallback>
                <p:oleObj name="Packager Shell Object" showAsIcon="1" r:id="rId5" imgW="8258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2500" y="5490622"/>
                        <a:ext cx="825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4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EntityManager interface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Obtained using factory see previous example</a:t>
            </a:r>
          </a:p>
          <a:p>
            <a:r>
              <a:rPr lang="en-US" dirty="0" smtClean="0"/>
              <a:t>Provides a set of methods that can allows CRUD operations on Entity</a:t>
            </a:r>
          </a:p>
          <a:p>
            <a:endParaRPr lang="en-US" dirty="0"/>
          </a:p>
          <a:p>
            <a:r>
              <a:rPr lang="en-US" dirty="0" smtClean="0"/>
              <a:t>When you invoke the </a:t>
            </a:r>
            <a:r>
              <a:rPr lang="en-US" dirty="0">
                <a:solidFill>
                  <a:srgbClr val="0070C0"/>
                </a:solidFill>
              </a:rPr>
              <a:t>EntityManager</a:t>
            </a:r>
            <a:r>
              <a:rPr lang="en-US" dirty="0" smtClean="0"/>
              <a:t> methods, the persistence provider generates and executes the SQL statement through JDBC.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9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persist entities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71600" y="2567355"/>
            <a:ext cx="8890780" cy="4290645"/>
            <a:chOff x="1026942" y="1828800"/>
            <a:chExt cx="10811021" cy="4653139"/>
          </a:xfrm>
        </p:grpSpPr>
        <p:grpSp>
          <p:nvGrpSpPr>
            <p:cNvPr id="8" name="Group 7"/>
            <p:cNvGrpSpPr/>
            <p:nvPr/>
          </p:nvGrpSpPr>
          <p:grpSpPr>
            <a:xfrm>
              <a:off x="3633958" y="1828800"/>
              <a:ext cx="5608516" cy="1725051"/>
              <a:chOff x="2832100" y="2171699"/>
              <a:chExt cx="6480712" cy="172505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832100" y="2171699"/>
                <a:ext cx="6480712" cy="17250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/>
                  <a:t>&lt;&lt;interface&gt;&gt;</a:t>
                </a:r>
              </a:p>
              <a:p>
                <a:pPr algn="ctr"/>
                <a:r>
                  <a:rPr lang="en-US" sz="1400" dirty="0" smtClean="0"/>
                  <a:t>&lt;&lt;EntityManager&gt;&gt;</a:t>
                </a:r>
              </a:p>
              <a:p>
                <a:pPr algn="ctr"/>
                <a:endParaRPr lang="en-US" sz="1400" dirty="0"/>
              </a:p>
              <a:p>
                <a:r>
                  <a:rPr lang="en-US" sz="1400" dirty="0" smtClean="0"/>
                  <a:t>persist(Entity: Object): void</a:t>
                </a:r>
              </a:p>
              <a:p>
                <a:r>
                  <a:rPr lang="en-US" sz="1400" dirty="0" smtClean="0"/>
                  <a:t>Find(</a:t>
                </a:r>
                <a:r>
                  <a:rPr lang="en-US" sz="1400" dirty="0" err="1" smtClean="0"/>
                  <a:t>identifyClass</a:t>
                </a:r>
                <a:r>
                  <a:rPr lang="en-US" sz="1400" dirty="0" smtClean="0"/>
                  <a:t>: Class&lt;T&gt;, </a:t>
                </a:r>
                <a:r>
                  <a:rPr lang="en-US" sz="1400" dirty="0" err="1" smtClean="0"/>
                  <a:t>PrimaryKey</a:t>
                </a:r>
                <a:r>
                  <a:rPr lang="en-US" sz="1400" dirty="0" smtClean="0"/>
                  <a:t>: Ob </a:t>
                </a:r>
                <a:r>
                  <a:rPr lang="en-US" sz="1400" dirty="0" err="1" smtClean="0"/>
                  <a:t>ject</a:t>
                </a:r>
                <a:r>
                  <a:rPr lang="en-US" sz="1400" dirty="0" smtClean="0"/>
                  <a:t>) : &lt;T&gt;</a:t>
                </a:r>
              </a:p>
              <a:p>
                <a:pPr algn="ctr"/>
                <a:endParaRPr lang="en-US" sz="1400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>
                <a:off x="2832100" y="2823205"/>
                <a:ext cx="6480712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633958" y="4756888"/>
              <a:ext cx="5608516" cy="1725051"/>
              <a:chOff x="2832100" y="2171699"/>
              <a:chExt cx="6480712" cy="1725051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832100" y="2171699"/>
                <a:ext cx="6480712" cy="17250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/>
                  <a:t>&lt;&lt;Entity&gt;&gt;</a:t>
                </a:r>
              </a:p>
              <a:p>
                <a:pPr algn="ctr"/>
                <a:r>
                  <a:rPr lang="en-US" sz="1400" dirty="0" smtClean="0"/>
                  <a:t>&lt;&lt;Book&gt;&gt;</a:t>
                </a:r>
              </a:p>
              <a:p>
                <a:pPr algn="ctr"/>
                <a:endParaRPr lang="en-US" sz="1400" dirty="0"/>
              </a:p>
              <a:p>
                <a:r>
                  <a:rPr lang="en-US" sz="1400" dirty="0" smtClean="0"/>
                  <a:t>id: Long</a:t>
                </a:r>
              </a:p>
              <a:p>
                <a:r>
                  <a:rPr lang="en-US" sz="1400" dirty="0" smtClean="0"/>
                  <a:t>title: String</a:t>
                </a:r>
                <a:br>
                  <a:rPr lang="en-US" sz="1400" dirty="0" smtClean="0"/>
                </a:br>
                <a:r>
                  <a:rPr lang="en-US" sz="1400" dirty="0" smtClean="0"/>
                  <a:t>…</a:t>
                </a:r>
              </a:p>
              <a:p>
                <a:pPr algn="ctr"/>
                <a:endParaRPr lang="en-US" sz="1400" dirty="0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>
                <a:off x="2832100" y="2823205"/>
                <a:ext cx="6480712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4" idx="2"/>
              <a:endCxn id="10" idx="0"/>
            </p:cNvCxnSpPr>
            <p:nvPr/>
          </p:nvCxnSpPr>
          <p:spPr>
            <a:xfrm>
              <a:off x="6438216" y="3553851"/>
              <a:ext cx="0" cy="1203037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Can 14"/>
            <p:cNvSpPr/>
            <p:nvPr/>
          </p:nvSpPr>
          <p:spPr>
            <a:xfrm>
              <a:off x="10276449" y="1828800"/>
              <a:ext cx="1561514" cy="261659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DB</a:t>
              </a:r>
              <a:endParaRPr lang="en-US" sz="1400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9256542" y="2250831"/>
              <a:ext cx="998806" cy="440494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Right Arrow 16"/>
            <p:cNvSpPr/>
            <p:nvPr/>
          </p:nvSpPr>
          <p:spPr>
            <a:xfrm rot="10800000">
              <a:off x="2082017" y="2467042"/>
              <a:ext cx="1502289" cy="44577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26942" y="2250831"/>
              <a:ext cx="1055074" cy="8440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Client</a:t>
              </a:r>
              <a:br>
                <a:rPr lang="en-US" sz="1400" dirty="0" smtClean="0"/>
              </a:br>
              <a:r>
                <a:rPr lang="en-US" sz="1400" dirty="0" smtClean="0"/>
                <a:t>Main</a:t>
              </a:r>
              <a:endParaRPr lang="en-US" sz="1400" dirty="0"/>
            </a:p>
          </p:txBody>
        </p:sp>
      </p:grp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190978" y="180108"/>
            <a:ext cx="6629149" cy="217564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EntityManager Interface:</a:t>
            </a:r>
          </a:p>
          <a:p>
            <a:pPr lvl="1"/>
            <a:r>
              <a:rPr lang="en-US" dirty="0" smtClean="0"/>
              <a:t>Obtained using factory see previous example</a:t>
            </a:r>
          </a:p>
          <a:p>
            <a:pPr lvl="1"/>
            <a:r>
              <a:rPr lang="en-US" dirty="0" smtClean="0"/>
              <a:t>Provides a set of methods that can allows CRUD operations on Entity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When you invoke the </a:t>
            </a:r>
            <a:r>
              <a:rPr lang="en-US" dirty="0">
                <a:solidFill>
                  <a:srgbClr val="0070C0"/>
                </a:solidFill>
              </a:rPr>
              <a:t>EntityManager</a:t>
            </a:r>
            <a:r>
              <a:rPr lang="en-US" dirty="0" smtClean="0"/>
              <a:t> methods, the persistence provider generates and executes the SQL statement through JDBC.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351</TotalTime>
  <Words>925</Words>
  <Application>Microsoft Office PowerPoint</Application>
  <PresentationFormat>Widescreen</PresentationFormat>
  <Paragraphs>164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Franklin Gothic Book</vt:lpstr>
      <vt:lpstr>Wingdings</vt:lpstr>
      <vt:lpstr>Crop</vt:lpstr>
      <vt:lpstr>Package</vt:lpstr>
      <vt:lpstr>Java persistence api</vt:lpstr>
      <vt:lpstr>JPA javax.persistence</vt:lpstr>
      <vt:lpstr>JPA persistent objects</vt:lpstr>
      <vt:lpstr>JPA entities in persistence model (ORM) </vt:lpstr>
      <vt:lpstr>JPA annotations  - configuration-by-exception</vt:lpstr>
      <vt:lpstr>JPA annotations  - configuration-by-exception</vt:lpstr>
      <vt:lpstr>JPA querying entities steps</vt:lpstr>
      <vt:lpstr>JPA EntityManager interface</vt:lpstr>
      <vt:lpstr>JPA persist entities</vt:lpstr>
      <vt:lpstr>JPA JPQL – Entity Query</vt:lpstr>
      <vt:lpstr>JPA Persistence Unit – persistence.xml</vt:lpstr>
      <vt:lpstr>JPA entity life cycle and the call-backs</vt:lpstr>
      <vt:lpstr>JPA entity life cycle and the call-backs</vt:lpstr>
      <vt:lpstr>JPA integration with Bean validation(chapter 3)</vt:lpstr>
      <vt:lpstr>JPA integration with Bean validation(Example)</vt:lpstr>
      <vt:lpstr>JPA history of JPA</vt:lpstr>
      <vt:lpstr>JPA implementation: persistence providers</vt:lpstr>
    </vt:vector>
  </TitlesOfParts>
  <Company>Office of Technology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persistence api</dc:title>
  <dc:creator>CS Dept</dc:creator>
  <cp:lastModifiedBy>CS Dept</cp:lastModifiedBy>
  <cp:revision>29</cp:revision>
  <dcterms:created xsi:type="dcterms:W3CDTF">2017-11-09T15:12:20Z</dcterms:created>
  <dcterms:modified xsi:type="dcterms:W3CDTF">2017-11-09T21:03:45Z</dcterms:modified>
</cp:coreProperties>
</file>