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9"/>
  </p:notesMasterIdLst>
  <p:handoutMasterIdLst>
    <p:handoutMasterId r:id="rId20"/>
  </p:handoutMasterIdLst>
  <p:sldIdLst>
    <p:sldId id="609" r:id="rId2"/>
    <p:sldId id="610" r:id="rId3"/>
    <p:sldId id="611" r:id="rId4"/>
    <p:sldId id="612" r:id="rId5"/>
    <p:sldId id="613" r:id="rId6"/>
    <p:sldId id="614" r:id="rId7"/>
    <p:sldId id="615" r:id="rId8"/>
    <p:sldId id="616" r:id="rId9"/>
    <p:sldId id="617" r:id="rId10"/>
    <p:sldId id="618" r:id="rId11"/>
    <p:sldId id="619" r:id="rId12"/>
    <p:sldId id="620" r:id="rId13"/>
    <p:sldId id="621" r:id="rId14"/>
    <p:sldId id="622" r:id="rId15"/>
    <p:sldId id="623" r:id="rId16"/>
    <p:sldId id="624" r:id="rId17"/>
    <p:sldId id="625" r:id="rId18"/>
  </p:sldIdLst>
  <p:sldSz cx="9144000" cy="6858000" type="screen4x3"/>
  <p:notesSz cx="7010400" cy="9296400"/>
  <p:defaultTextStyle>
    <a:defPPr>
      <a:defRPr lang="en-US"/>
    </a:defPPr>
    <a:lvl1pPr algn="ctr" rtl="0" fontAlgn="base">
      <a:spcBef>
        <a:spcPct val="0"/>
      </a:spcBef>
      <a:spcAft>
        <a:spcPct val="0"/>
      </a:spcAft>
      <a:defRPr sz="14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mn-ea"/>
        <a:cs typeface="+mn-cs"/>
      </a:defRPr>
    </a:lvl5pPr>
    <a:lvl6pPr marL="2286000" algn="l" defTabSz="914400" rtl="0" eaLnBrk="1" latinLnBrk="0" hangingPunct="1">
      <a:defRPr sz="1400" kern="1200">
        <a:solidFill>
          <a:schemeClr val="tx1"/>
        </a:solidFill>
        <a:latin typeface="Arial" panose="020B0604020202020204" pitchFamily="34" charset="0"/>
        <a:ea typeface="+mn-ea"/>
        <a:cs typeface="+mn-cs"/>
      </a:defRPr>
    </a:lvl6pPr>
    <a:lvl7pPr marL="2743200" algn="l" defTabSz="914400" rtl="0" eaLnBrk="1" latinLnBrk="0" hangingPunct="1">
      <a:defRPr sz="1400" kern="1200">
        <a:solidFill>
          <a:schemeClr val="tx1"/>
        </a:solidFill>
        <a:latin typeface="Arial" panose="020B0604020202020204" pitchFamily="34" charset="0"/>
        <a:ea typeface="+mn-ea"/>
        <a:cs typeface="+mn-cs"/>
      </a:defRPr>
    </a:lvl7pPr>
    <a:lvl8pPr marL="3200400" algn="l" defTabSz="914400" rtl="0" eaLnBrk="1" latinLnBrk="0" hangingPunct="1">
      <a:defRPr sz="1400" kern="1200">
        <a:solidFill>
          <a:schemeClr val="tx1"/>
        </a:solidFill>
        <a:latin typeface="Arial" panose="020B0604020202020204" pitchFamily="34" charset="0"/>
        <a:ea typeface="+mn-ea"/>
        <a:cs typeface="+mn-cs"/>
      </a:defRPr>
    </a:lvl8pPr>
    <a:lvl9pPr marL="3657600" algn="l" defTabSz="914400" rtl="0" eaLnBrk="1" latinLnBrk="0" hangingPunct="1">
      <a:defRPr sz="1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a:srgbClr val="009900"/>
    <a:srgbClr val="B7B7B7"/>
    <a:srgbClr val="CCFFCC"/>
    <a:srgbClr val="FFFF99"/>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08" autoAdjust="0"/>
    <p:restoredTop sz="90956" autoAdjust="0"/>
  </p:normalViewPr>
  <p:slideViewPr>
    <p:cSldViewPr snapToGrid="0">
      <p:cViewPr varScale="1">
        <p:scale>
          <a:sx n="69" d="100"/>
          <a:sy n="69" d="100"/>
        </p:scale>
        <p:origin x="121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3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atin typeface="Arial" charset="0"/>
              </a:defRPr>
            </a:lvl1pPr>
          </a:lstStyle>
          <a:p>
            <a:pPr>
              <a:defRPr/>
            </a:pPr>
            <a:endParaRPr lang="en-US"/>
          </a:p>
        </p:txBody>
      </p:sp>
      <p:sp>
        <p:nvSpPr>
          <p:cNvPr id="120835"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atin typeface="Arial" charset="0"/>
              </a:defRPr>
            </a:lvl1pPr>
          </a:lstStyle>
          <a:p>
            <a:pPr>
              <a:defRPr/>
            </a:pPr>
            <a:endParaRPr lang="en-US"/>
          </a:p>
        </p:txBody>
      </p:sp>
      <p:sp>
        <p:nvSpPr>
          <p:cNvPr id="120836"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atin typeface="Arial" charset="0"/>
              </a:defRPr>
            </a:lvl1pPr>
          </a:lstStyle>
          <a:p>
            <a:pPr>
              <a:defRPr/>
            </a:pPr>
            <a:endParaRPr lang="en-US"/>
          </a:p>
        </p:txBody>
      </p:sp>
      <p:sp>
        <p:nvSpPr>
          <p:cNvPr id="120837"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253BFDF5-4656-40A2-BB67-1B3F82776D16}" type="slidenum">
              <a:rPr lang="en-US" altLang="en-US"/>
              <a:pPr/>
              <a:t>‹#›</a:t>
            </a:fld>
            <a:endParaRPr lang="en-US" altLang="en-US"/>
          </a:p>
        </p:txBody>
      </p:sp>
    </p:spTree>
    <p:extLst>
      <p:ext uri="{BB962C8B-B14F-4D97-AF65-F5344CB8AC3E}">
        <p14:creationId xmlns:p14="http://schemas.microsoft.com/office/powerpoint/2010/main" val="413001649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40" units="1/cm"/>
          <inkml:channelProperty channel="Y" name="resolution" value="40" units="1/cm"/>
        </inkml:channelProperties>
      </inkml:inkSource>
      <inkml:timestamp xml:id="ts0" timeString="2007-04-12T23:51:27.395"/>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atin typeface="Arial" charset="0"/>
              </a:defRPr>
            </a:lvl1pPr>
          </a:lstStyle>
          <a:p>
            <a:pPr>
              <a:defRPr/>
            </a:pPr>
            <a:endParaRPr lang="en-US"/>
          </a:p>
        </p:txBody>
      </p:sp>
      <p:sp>
        <p:nvSpPr>
          <p:cNvPr id="13315"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atin typeface="Arial" charset="0"/>
              </a:defRPr>
            </a:lvl1pPr>
          </a:lstStyle>
          <a:p>
            <a:pPr>
              <a:defRPr/>
            </a:pPr>
            <a:endParaRPr lang="en-US"/>
          </a:p>
        </p:txBody>
      </p:sp>
      <p:sp>
        <p:nvSpPr>
          <p:cNvPr id="6758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atin typeface="Arial" charset="0"/>
              </a:defRPr>
            </a:lvl1pPr>
          </a:lstStyle>
          <a:p>
            <a:pPr>
              <a:defRPr/>
            </a:pPr>
            <a:endParaRPr lang="en-US"/>
          </a:p>
        </p:txBody>
      </p:sp>
      <p:sp>
        <p:nvSpPr>
          <p:cNvPr id="1331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D631929A-0CD7-46A7-A8FE-FB4EC5471CAE}" type="slidenum">
              <a:rPr lang="en-US" altLang="en-US"/>
              <a:pPr/>
              <a:t>‹#›</a:t>
            </a:fld>
            <a:endParaRPr lang="en-US" altLang="en-US"/>
          </a:p>
        </p:txBody>
      </p:sp>
    </p:spTree>
    <p:extLst>
      <p:ext uri="{BB962C8B-B14F-4D97-AF65-F5344CB8AC3E}">
        <p14:creationId xmlns:p14="http://schemas.microsoft.com/office/powerpoint/2010/main" val="9817555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defRPr>
            </a:lvl5pPr>
            <a:lvl6pPr marL="2514600" indent="-228600" algn="ctr" defTabSz="931863"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defTabSz="931863"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defTabSz="931863"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defTabSz="931863"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AD509AB7-4C14-484B-8C06-601E07676E52}" type="slidenum">
              <a:rPr lang="en-US" altLang="en-US" sz="1200"/>
              <a:pPr eaLnBrk="1" hangingPunct="1"/>
              <a:t>1</a:t>
            </a:fld>
            <a:endParaRPr lang="en-US" altLang="en-US" sz="12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701675" y="4414838"/>
            <a:ext cx="5608638"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24752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defRPr>
            </a:lvl5pPr>
            <a:lvl6pPr marL="2514600" indent="-228600" algn="ctr" defTabSz="931863"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defTabSz="931863"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defTabSz="931863"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defTabSz="931863"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7156375A-257E-4195-9C7A-0F9C936C49C4}" type="slidenum">
              <a:rPr lang="en-US" altLang="en-US" sz="1200"/>
              <a:pPr eaLnBrk="1" hangingPunct="1"/>
              <a:t>10</a:t>
            </a:fld>
            <a:endParaRPr lang="en-US" altLang="en-US" sz="12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701675" y="4414838"/>
            <a:ext cx="5608638"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865662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defRPr>
            </a:lvl5pPr>
            <a:lvl6pPr marL="2514600" indent="-228600" algn="ctr" defTabSz="931863"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defTabSz="931863"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defTabSz="931863"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defTabSz="931863"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CB1F6625-F485-45F5-8207-0BE0F87C80A9}" type="slidenum">
              <a:rPr lang="en-US" altLang="en-US" sz="1200"/>
              <a:pPr eaLnBrk="1" hangingPunct="1"/>
              <a:t>11</a:t>
            </a:fld>
            <a:endParaRPr lang="en-US" altLang="en-US" sz="12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xfrm>
            <a:off x="701675" y="4414838"/>
            <a:ext cx="5608638"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45359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defRPr>
            </a:lvl5pPr>
            <a:lvl6pPr marL="2514600" indent="-228600" algn="ctr" defTabSz="931863"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defTabSz="931863"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defTabSz="931863"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defTabSz="931863"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D1AC2EF6-3858-42D9-B630-2895C1B2EF2E}" type="slidenum">
              <a:rPr lang="en-US" altLang="en-US" sz="1200"/>
              <a:pPr eaLnBrk="1" hangingPunct="1"/>
              <a:t>12</a:t>
            </a:fld>
            <a:endParaRPr lang="en-US" altLang="en-US" sz="12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xfrm>
            <a:off x="701675" y="4414838"/>
            <a:ext cx="5608638"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416628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defRPr>
            </a:lvl5pPr>
            <a:lvl6pPr marL="2514600" indent="-228600" algn="ctr" defTabSz="931863"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defTabSz="931863"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defTabSz="931863"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defTabSz="931863"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422241AB-710E-49BE-A772-CAED10A9A01C}" type="slidenum">
              <a:rPr lang="en-US" altLang="en-US" sz="1200"/>
              <a:pPr eaLnBrk="1" hangingPunct="1"/>
              <a:t>13</a:t>
            </a:fld>
            <a:endParaRPr lang="en-US" alt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xfrm>
            <a:off x="701675" y="4414838"/>
            <a:ext cx="5608638"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75353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defRPr>
            </a:lvl5pPr>
            <a:lvl6pPr marL="2514600" indent="-228600" algn="ctr" defTabSz="931863"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defTabSz="931863"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defTabSz="931863"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defTabSz="931863"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78399EDA-AE0E-4533-A2FF-CB2197A17C0B}" type="slidenum">
              <a:rPr lang="en-US" altLang="en-US" sz="1200"/>
              <a:pPr eaLnBrk="1" hangingPunct="1"/>
              <a:t>14</a:t>
            </a:fld>
            <a:endParaRPr lang="en-US" altLang="en-US" sz="120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xfrm>
            <a:off x="701675" y="4414838"/>
            <a:ext cx="5608638"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518776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defRPr>
            </a:lvl5pPr>
            <a:lvl6pPr marL="2514600" indent="-228600" algn="ctr" defTabSz="931863"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defTabSz="931863"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defTabSz="931863"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defTabSz="931863"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42E6D6AC-1078-4CA0-A52C-E81BECE43E6E}" type="slidenum">
              <a:rPr lang="en-US" altLang="en-US" sz="1200"/>
              <a:pPr eaLnBrk="1" hangingPunct="1"/>
              <a:t>15</a:t>
            </a:fld>
            <a:endParaRPr lang="en-US" altLang="en-US" sz="120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701675" y="4414838"/>
            <a:ext cx="5608638"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39823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defRPr>
            </a:lvl5pPr>
            <a:lvl6pPr marL="2514600" indent="-228600" algn="ctr" defTabSz="931863"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defTabSz="931863"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defTabSz="931863"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defTabSz="931863"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BDCE2463-076B-48F0-8E94-01B8A5555B49}" type="slidenum">
              <a:rPr lang="en-US" altLang="en-US" sz="1200"/>
              <a:pPr eaLnBrk="1" hangingPunct="1"/>
              <a:t>16</a:t>
            </a:fld>
            <a:endParaRPr lang="en-US" altLang="en-US" sz="120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xfrm>
            <a:off x="701675" y="4414838"/>
            <a:ext cx="5608638"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26492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defRPr>
            </a:lvl5pPr>
            <a:lvl6pPr marL="2514600" indent="-228600" algn="ctr" defTabSz="931863"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defTabSz="931863"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defTabSz="931863"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defTabSz="931863"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E38CB7FF-3CF1-4EE3-B995-272F44DA1325}" type="slidenum">
              <a:rPr lang="en-US" altLang="en-US" sz="1200"/>
              <a:pPr eaLnBrk="1" hangingPunct="1"/>
              <a:t>17</a:t>
            </a:fld>
            <a:endParaRPr lang="en-US" altLang="en-US" sz="120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xfrm>
            <a:off x="701675" y="4414838"/>
            <a:ext cx="5608638"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4090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defRPr>
            </a:lvl5pPr>
            <a:lvl6pPr marL="2514600" indent="-228600" algn="ctr" defTabSz="931863"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defTabSz="931863"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defTabSz="931863"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defTabSz="931863"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EB95772C-3BC0-4919-8400-8EC1DA382AB1}" type="slidenum">
              <a:rPr lang="en-US" altLang="en-US" sz="1200"/>
              <a:pPr eaLnBrk="1" hangingPunct="1"/>
              <a:t>2</a:t>
            </a:fld>
            <a:endParaRPr lang="en-US" altLang="en-US" sz="12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xfrm>
            <a:off x="701675" y="4414838"/>
            <a:ext cx="5608638"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02030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defRPr>
            </a:lvl5pPr>
            <a:lvl6pPr marL="2514600" indent="-228600" algn="ctr" defTabSz="931863"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defTabSz="931863"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defTabSz="931863"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defTabSz="931863"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F8570CFF-3450-4524-83E2-1877D651626D}" type="slidenum">
              <a:rPr lang="en-US" altLang="en-US" sz="1200"/>
              <a:pPr eaLnBrk="1" hangingPunct="1"/>
              <a:t>3</a:t>
            </a:fld>
            <a:endParaRPr lang="en-US" altLang="en-US" sz="120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xfrm>
            <a:off x="701675" y="4414838"/>
            <a:ext cx="5608638"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769441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defRPr>
            </a:lvl5pPr>
            <a:lvl6pPr marL="2514600" indent="-228600" algn="ctr" defTabSz="931863"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defTabSz="931863"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defTabSz="931863"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defTabSz="931863"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DB541793-348A-4B52-ABB9-0F5A6F268582}" type="slidenum">
              <a:rPr lang="en-US" altLang="en-US" sz="1200"/>
              <a:pPr eaLnBrk="1" hangingPunct="1"/>
              <a:t>4</a:t>
            </a:fld>
            <a:endParaRPr lang="en-US" altLang="en-US" sz="1200"/>
          </a:p>
        </p:txBody>
      </p:sp>
      <p:sp>
        <p:nvSpPr>
          <p:cNvPr id="110595" name="Rectangle 2"/>
          <p:cNvSpPr>
            <a:spLocks noGrp="1" noRot="1" noChangeAspect="1" noChangeArrowheads="1" noTextEdit="1"/>
          </p:cNvSpPr>
          <p:nvPr>
            <p:ph type="sldImg"/>
          </p:nvPr>
        </p:nvSpPr>
        <p:spPr>
          <a:xfrm>
            <a:off x="1193800" y="704850"/>
            <a:ext cx="4627563" cy="3470275"/>
          </a:xfrm>
          <a:ln/>
        </p:spPr>
      </p:sp>
      <p:sp>
        <p:nvSpPr>
          <p:cNvPr id="110596" name="Rectangle 3"/>
          <p:cNvSpPr>
            <a:spLocks noGrp="1" noChangeArrowheads="1"/>
          </p:cNvSpPr>
          <p:nvPr>
            <p:ph type="body" idx="1"/>
          </p:nvPr>
        </p:nvSpPr>
        <p:spPr>
          <a:xfrm>
            <a:off x="935038" y="4413250"/>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694" tIns="45346" rIns="90694" bIns="45346"/>
          <a:lstStyle/>
          <a:p>
            <a:pPr eaLnBrk="1" hangingPunct="1"/>
            <a:r>
              <a:rPr lang="en-US" altLang="en-US" smtClean="0"/>
              <a:t>what you are going to see is that if you set out to do this, it is possible to do so.  AspectJ is a mix of old and new ideas – its good that some of them are old – in a new package that explicitly supports crosscutting modularity.</a:t>
            </a:r>
          </a:p>
        </p:txBody>
      </p:sp>
    </p:spTree>
    <p:extLst>
      <p:ext uri="{BB962C8B-B14F-4D97-AF65-F5344CB8AC3E}">
        <p14:creationId xmlns:p14="http://schemas.microsoft.com/office/powerpoint/2010/main" val="1108056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defRPr>
            </a:lvl5pPr>
            <a:lvl6pPr marL="2514600" indent="-228600" algn="ctr" defTabSz="931863"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defTabSz="931863"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defTabSz="931863"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defTabSz="931863"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8066A020-C704-43C7-8BDC-99972F15B929}" type="slidenum">
              <a:rPr lang="en-US" altLang="en-US" sz="1200"/>
              <a:pPr eaLnBrk="1" hangingPunct="1"/>
              <a:t>5</a:t>
            </a:fld>
            <a:endParaRPr lang="en-US" altLang="en-US" sz="12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xfrm>
            <a:off x="701675" y="4414838"/>
            <a:ext cx="5608638"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56833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defRPr>
            </a:lvl5pPr>
            <a:lvl6pPr marL="2514600" indent="-228600" algn="ctr" defTabSz="931863"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defTabSz="931863"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defTabSz="931863"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defTabSz="931863"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B0E99A69-0405-4BD0-877C-0A33DAF24EB8}" type="slidenum">
              <a:rPr lang="en-US" altLang="en-US" sz="1200"/>
              <a:pPr eaLnBrk="1" hangingPunct="1"/>
              <a:t>6</a:t>
            </a:fld>
            <a:endParaRPr lang="en-US" altLang="en-US" sz="12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xfrm>
            <a:off x="701675" y="4414838"/>
            <a:ext cx="5608638"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845560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defRPr>
            </a:lvl5pPr>
            <a:lvl6pPr marL="2514600" indent="-228600" algn="ctr" defTabSz="931863"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defTabSz="931863"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defTabSz="931863"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defTabSz="931863"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350E28EF-8DF9-4911-9B31-A0B0035D479D}" type="slidenum">
              <a:rPr lang="en-US" altLang="en-US" sz="1200"/>
              <a:pPr eaLnBrk="1" hangingPunct="1"/>
              <a:t>7</a:t>
            </a:fld>
            <a:endParaRPr lang="en-US" altLang="en-US" sz="120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xfrm>
            <a:off x="701675" y="4414838"/>
            <a:ext cx="5608638"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63672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defRPr>
            </a:lvl5pPr>
            <a:lvl6pPr marL="2514600" indent="-228600" algn="ctr" defTabSz="931863"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defTabSz="931863"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defTabSz="931863"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defTabSz="931863"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D3065442-0189-4A75-BA0E-320514F69DCD}" type="slidenum">
              <a:rPr lang="en-US" altLang="en-US" sz="1200"/>
              <a:pPr eaLnBrk="1" hangingPunct="1"/>
              <a:t>8</a:t>
            </a:fld>
            <a:endParaRPr lang="en-US" altLang="en-US" sz="12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xfrm>
            <a:off x="701675" y="4414838"/>
            <a:ext cx="5608638"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659211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defRPr>
            </a:lvl5pPr>
            <a:lvl6pPr marL="2514600" indent="-228600" algn="ctr" defTabSz="931863"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defTabSz="931863"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defTabSz="931863"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defTabSz="931863"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E5E467AC-DCF7-42C3-9065-F752FF0F9425}" type="slidenum">
              <a:rPr lang="en-US" altLang="en-US" sz="1200"/>
              <a:pPr eaLnBrk="1" hangingPunct="1"/>
              <a:t>9</a:t>
            </a:fld>
            <a:endParaRPr lang="en-US" altLang="en-US" sz="120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xfrm>
            <a:off x="701675" y="4414838"/>
            <a:ext cx="5608638"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80414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7" name="Rectangle 3"/>
          <p:cNvSpPr>
            <a:spLocks noGrp="1" noChangeArrowheads="1"/>
          </p:cNvSpPr>
          <p:nvPr>
            <p:ph type="ctrTitle"/>
          </p:nvPr>
        </p:nvSpPr>
        <p:spPr>
          <a:xfrm>
            <a:off x="842963" y="574675"/>
            <a:ext cx="7883525" cy="1046163"/>
          </a:xfrm>
        </p:spPr>
        <p:txBody>
          <a:bodyPr anchor="t"/>
          <a:lstStyle>
            <a:lvl1pPr algn="r">
              <a:lnSpc>
                <a:spcPct val="100000"/>
              </a:lnSpc>
              <a:defRPr sz="3700">
                <a:solidFill>
                  <a:schemeClr val="accent1"/>
                </a:solidFill>
              </a:defRPr>
            </a:lvl1pPr>
          </a:lstStyle>
          <a:p>
            <a:r>
              <a:rPr lang="en-US"/>
              <a:t>Title Goes Here</a:t>
            </a:r>
            <a:br>
              <a:rPr lang="en-US"/>
            </a:br>
            <a:r>
              <a:rPr lang="en-US"/>
              <a:t>Second Line Goes Here</a:t>
            </a:r>
            <a:endParaRPr lang="en-US" altLang="en-US"/>
          </a:p>
        </p:txBody>
      </p:sp>
      <p:sp>
        <p:nvSpPr>
          <p:cNvPr id="6148" name="Rectangle 4"/>
          <p:cNvSpPr>
            <a:spLocks noGrp="1" noChangeArrowheads="1"/>
          </p:cNvSpPr>
          <p:nvPr>
            <p:ph type="subTitle" idx="1"/>
          </p:nvPr>
        </p:nvSpPr>
        <p:spPr>
          <a:xfrm>
            <a:off x="868363" y="4543425"/>
            <a:ext cx="7877175" cy="1328738"/>
          </a:xfrm>
        </p:spPr>
        <p:txBody>
          <a:bodyPr/>
          <a:lstStyle>
            <a:lvl1pPr marL="0" indent="0">
              <a:lnSpc>
                <a:spcPts val="3200"/>
              </a:lnSpc>
              <a:defRPr/>
            </a:lvl1pPr>
          </a:lstStyle>
          <a:p>
            <a:r>
              <a:rPr lang="en-US"/>
              <a:t>Headline goes here.  Color first sentence black, following sentences in gray.</a:t>
            </a:r>
          </a:p>
        </p:txBody>
      </p:sp>
      <p:sp>
        <p:nvSpPr>
          <p:cNvPr id="4" name="Rectangle 7"/>
          <p:cNvSpPr>
            <a:spLocks noGrp="1" noChangeArrowheads="1"/>
          </p:cNvSpPr>
          <p:nvPr>
            <p:ph type="sldNum" sz="quarter" idx="10"/>
          </p:nvPr>
        </p:nvSpPr>
        <p:spPr>
          <a:xfrm>
            <a:off x="214313" y="6243638"/>
            <a:ext cx="547687" cy="457200"/>
          </a:xfrm>
        </p:spPr>
        <p:txBody>
          <a:bodyPr wrap="square" lIns="0" tIns="0" rIns="0" bIns="0"/>
          <a:lstStyle>
            <a:lvl1pPr>
              <a:defRPr/>
            </a:lvl1pPr>
          </a:lstStyle>
          <a:p>
            <a:fld id="{F819FE9E-859D-43A6-9061-44949D3CAF69}" type="slidenum">
              <a:rPr lang="en-US" altLang="en-US"/>
              <a:pPr/>
              <a:t>‹#›</a:t>
            </a:fld>
            <a:endParaRPr lang="en-US" altLang="en-US"/>
          </a:p>
        </p:txBody>
      </p:sp>
    </p:spTree>
    <p:extLst>
      <p:ext uri="{BB962C8B-B14F-4D97-AF65-F5344CB8AC3E}">
        <p14:creationId xmlns:p14="http://schemas.microsoft.com/office/powerpoint/2010/main" val="1283004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fld id="{904241E5-7A41-40B6-8B39-664C346A6467}" type="slidenum">
              <a:rPr lang="en-US" altLang="en-US"/>
              <a:pPr/>
              <a:t>‹#›</a:t>
            </a:fld>
            <a:r>
              <a:rPr lang="en-US" altLang="en-US"/>
              <a:t>/</a:t>
            </a:r>
          </a:p>
        </p:txBody>
      </p:sp>
    </p:spTree>
    <p:extLst>
      <p:ext uri="{BB962C8B-B14F-4D97-AF65-F5344CB8AC3E}">
        <p14:creationId xmlns:p14="http://schemas.microsoft.com/office/powerpoint/2010/main" val="2838152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3525" y="304800"/>
            <a:ext cx="1898650" cy="55895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304800"/>
            <a:ext cx="5546725" cy="5589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fld id="{24050B22-3E64-4535-A942-5930FAFB6893}" type="slidenum">
              <a:rPr lang="en-US" altLang="en-US"/>
              <a:pPr/>
              <a:t>‹#›</a:t>
            </a:fld>
            <a:r>
              <a:rPr lang="en-US" altLang="en-US"/>
              <a:t>/</a:t>
            </a:r>
          </a:p>
        </p:txBody>
      </p:sp>
    </p:spTree>
    <p:extLst>
      <p:ext uri="{BB962C8B-B14F-4D97-AF65-F5344CB8AC3E}">
        <p14:creationId xmlns:p14="http://schemas.microsoft.com/office/powerpoint/2010/main" val="3181402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596188"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371600"/>
            <a:ext cx="3722688" cy="4522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89488" y="1371600"/>
            <a:ext cx="3722687" cy="218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89488" y="3708400"/>
            <a:ext cx="3722687"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0"/>
          <p:cNvSpPr>
            <a:spLocks noGrp="1" noChangeArrowheads="1"/>
          </p:cNvSpPr>
          <p:nvPr>
            <p:ph type="sldNum" sz="quarter" idx="10"/>
          </p:nvPr>
        </p:nvSpPr>
        <p:spPr>
          <a:ln/>
        </p:spPr>
        <p:txBody>
          <a:bodyPr/>
          <a:lstStyle>
            <a:lvl1pPr>
              <a:defRPr/>
            </a:lvl1pPr>
          </a:lstStyle>
          <a:p>
            <a:fld id="{3054781E-F855-4DB3-ADDC-41B27C382FEF}" type="slidenum">
              <a:rPr lang="en-US" altLang="en-US"/>
              <a:pPr/>
              <a:t>‹#›</a:t>
            </a:fld>
            <a:r>
              <a:rPr lang="en-US" altLang="en-US"/>
              <a:t>/</a:t>
            </a:r>
          </a:p>
        </p:txBody>
      </p:sp>
    </p:spTree>
    <p:extLst>
      <p:ext uri="{BB962C8B-B14F-4D97-AF65-F5344CB8AC3E}">
        <p14:creationId xmlns:p14="http://schemas.microsoft.com/office/powerpoint/2010/main" val="2685378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5961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371600"/>
            <a:ext cx="3722688" cy="4522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89488" y="1371600"/>
            <a:ext cx="3722687" cy="4522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sldNum" sz="quarter" idx="10"/>
          </p:nvPr>
        </p:nvSpPr>
        <p:spPr>
          <a:ln/>
        </p:spPr>
        <p:txBody>
          <a:bodyPr/>
          <a:lstStyle>
            <a:lvl1pPr>
              <a:defRPr/>
            </a:lvl1pPr>
          </a:lstStyle>
          <a:p>
            <a:fld id="{E9AAB3E6-4E06-429F-B456-65FD99C17AC9}" type="slidenum">
              <a:rPr lang="en-US" altLang="en-US"/>
              <a:pPr/>
              <a:t>‹#›</a:t>
            </a:fld>
            <a:r>
              <a:rPr lang="en-US" altLang="en-US"/>
              <a:t>/</a:t>
            </a:r>
          </a:p>
        </p:txBody>
      </p:sp>
    </p:spTree>
    <p:extLst>
      <p:ext uri="{BB962C8B-B14F-4D97-AF65-F5344CB8AC3E}">
        <p14:creationId xmlns:p14="http://schemas.microsoft.com/office/powerpoint/2010/main" val="17824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fld id="{F1DF7E30-3A67-463E-BEE4-78C73D0D932C}" type="slidenum">
              <a:rPr lang="en-US" altLang="en-US"/>
              <a:pPr/>
              <a:t>‹#›</a:t>
            </a:fld>
            <a:r>
              <a:rPr lang="en-US" altLang="en-US"/>
              <a:t>/</a:t>
            </a:r>
          </a:p>
        </p:txBody>
      </p:sp>
    </p:spTree>
    <p:extLst>
      <p:ext uri="{BB962C8B-B14F-4D97-AF65-F5344CB8AC3E}">
        <p14:creationId xmlns:p14="http://schemas.microsoft.com/office/powerpoint/2010/main" val="1644924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D0F24065-687D-4D68-A0FC-F0C18E9B76DF}" type="slidenum">
              <a:rPr lang="en-US" altLang="en-US"/>
              <a:pPr/>
              <a:t>‹#›</a:t>
            </a:fld>
            <a:r>
              <a:rPr lang="en-US" altLang="en-US"/>
              <a:t>/</a:t>
            </a:r>
          </a:p>
        </p:txBody>
      </p:sp>
    </p:spTree>
    <p:extLst>
      <p:ext uri="{BB962C8B-B14F-4D97-AF65-F5344CB8AC3E}">
        <p14:creationId xmlns:p14="http://schemas.microsoft.com/office/powerpoint/2010/main" val="2086373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371600"/>
            <a:ext cx="3722688" cy="452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89488" y="1371600"/>
            <a:ext cx="3722687" cy="452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sldNum" sz="quarter" idx="10"/>
          </p:nvPr>
        </p:nvSpPr>
        <p:spPr>
          <a:ln/>
        </p:spPr>
        <p:txBody>
          <a:bodyPr/>
          <a:lstStyle>
            <a:lvl1pPr>
              <a:defRPr/>
            </a:lvl1pPr>
          </a:lstStyle>
          <a:p>
            <a:fld id="{74BDF887-A761-4D83-A39A-B7DA2594FB24}" type="slidenum">
              <a:rPr lang="en-US" altLang="en-US"/>
              <a:pPr/>
              <a:t>‹#›</a:t>
            </a:fld>
            <a:r>
              <a:rPr lang="en-US" altLang="en-US"/>
              <a:t>/</a:t>
            </a:r>
          </a:p>
        </p:txBody>
      </p:sp>
    </p:spTree>
    <p:extLst>
      <p:ext uri="{BB962C8B-B14F-4D97-AF65-F5344CB8AC3E}">
        <p14:creationId xmlns:p14="http://schemas.microsoft.com/office/powerpoint/2010/main" val="303210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
          <p:cNvSpPr>
            <a:spLocks noGrp="1" noChangeArrowheads="1"/>
          </p:cNvSpPr>
          <p:nvPr>
            <p:ph type="sldNum" sz="quarter" idx="10"/>
          </p:nvPr>
        </p:nvSpPr>
        <p:spPr>
          <a:ln/>
        </p:spPr>
        <p:txBody>
          <a:bodyPr/>
          <a:lstStyle>
            <a:lvl1pPr>
              <a:defRPr/>
            </a:lvl1pPr>
          </a:lstStyle>
          <a:p>
            <a:fld id="{64FE433A-EDC6-40D9-8397-820D9FA8AF6D}" type="slidenum">
              <a:rPr lang="en-US" altLang="en-US"/>
              <a:pPr/>
              <a:t>‹#›</a:t>
            </a:fld>
            <a:r>
              <a:rPr lang="en-US" altLang="en-US"/>
              <a:t>/</a:t>
            </a:r>
          </a:p>
        </p:txBody>
      </p:sp>
    </p:spTree>
    <p:extLst>
      <p:ext uri="{BB962C8B-B14F-4D97-AF65-F5344CB8AC3E}">
        <p14:creationId xmlns:p14="http://schemas.microsoft.com/office/powerpoint/2010/main" val="3780628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sldNum" sz="quarter" idx="10"/>
          </p:nvPr>
        </p:nvSpPr>
        <p:spPr>
          <a:ln/>
        </p:spPr>
        <p:txBody>
          <a:bodyPr/>
          <a:lstStyle>
            <a:lvl1pPr>
              <a:defRPr/>
            </a:lvl1pPr>
          </a:lstStyle>
          <a:p>
            <a:fld id="{BC8C9F12-4236-40CC-A08D-E8E7EC02C018}" type="slidenum">
              <a:rPr lang="en-US" altLang="en-US"/>
              <a:pPr/>
              <a:t>‹#›</a:t>
            </a:fld>
            <a:r>
              <a:rPr lang="en-US" altLang="en-US"/>
              <a:t>/</a:t>
            </a:r>
          </a:p>
        </p:txBody>
      </p:sp>
    </p:spTree>
    <p:extLst>
      <p:ext uri="{BB962C8B-B14F-4D97-AF65-F5344CB8AC3E}">
        <p14:creationId xmlns:p14="http://schemas.microsoft.com/office/powerpoint/2010/main" val="374782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0D15E9F9-E1FE-422C-9E2F-2091472ABEBB}" type="slidenum">
              <a:rPr lang="en-US" altLang="en-US"/>
              <a:pPr/>
              <a:t>‹#›</a:t>
            </a:fld>
            <a:r>
              <a:rPr lang="en-US" altLang="en-US"/>
              <a:t>/</a:t>
            </a:r>
          </a:p>
        </p:txBody>
      </p:sp>
    </p:spTree>
    <p:extLst>
      <p:ext uri="{BB962C8B-B14F-4D97-AF65-F5344CB8AC3E}">
        <p14:creationId xmlns:p14="http://schemas.microsoft.com/office/powerpoint/2010/main" val="1220336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CA577A22-8B8D-4BE8-BE83-5CABBA0695BC}" type="slidenum">
              <a:rPr lang="en-US" altLang="en-US"/>
              <a:pPr/>
              <a:t>‹#›</a:t>
            </a:fld>
            <a:r>
              <a:rPr lang="en-US" altLang="en-US"/>
              <a:t>/</a:t>
            </a:r>
          </a:p>
        </p:txBody>
      </p:sp>
    </p:spTree>
    <p:extLst>
      <p:ext uri="{BB962C8B-B14F-4D97-AF65-F5344CB8AC3E}">
        <p14:creationId xmlns:p14="http://schemas.microsoft.com/office/powerpoint/2010/main" val="4186135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9F7497BB-35EF-447B-9CE9-31FB80B2C710}" type="slidenum">
              <a:rPr lang="en-US" altLang="en-US"/>
              <a:pPr/>
              <a:t>‹#›</a:t>
            </a:fld>
            <a:r>
              <a:rPr lang="en-US" altLang="en-US"/>
              <a:t>/</a:t>
            </a:r>
          </a:p>
        </p:txBody>
      </p:sp>
    </p:spTree>
    <p:extLst>
      <p:ext uri="{BB962C8B-B14F-4D97-AF65-F5344CB8AC3E}">
        <p14:creationId xmlns:p14="http://schemas.microsoft.com/office/powerpoint/2010/main" val="461362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Line 2"/>
          <p:cNvSpPr>
            <a:spLocks noChangeShapeType="1"/>
          </p:cNvSpPr>
          <p:nvPr/>
        </p:nvSpPr>
        <p:spPr bwMode="auto">
          <a:xfrm>
            <a:off x="628650" y="1141413"/>
            <a:ext cx="8458200" cy="0"/>
          </a:xfrm>
          <a:prstGeom prst="line">
            <a:avLst/>
          </a:prstGeom>
          <a:noFill/>
          <a:ln w="9525">
            <a:solidFill>
              <a:schemeClr val="accent1"/>
            </a:solidFill>
            <a:round/>
            <a:headEnd/>
            <a:tailEnd/>
          </a:ln>
          <a:effectLst/>
        </p:spPr>
        <p:txBody>
          <a:bodyPr/>
          <a:lstStyle/>
          <a:p>
            <a:pPr>
              <a:defRPr/>
            </a:pPr>
            <a:endParaRPr lang="en-US">
              <a:latin typeface="Arial" charset="0"/>
            </a:endParaRPr>
          </a:p>
        </p:txBody>
      </p:sp>
      <p:sp>
        <p:nvSpPr>
          <p:cNvPr id="9219" name="Rectangle 6"/>
          <p:cNvSpPr>
            <a:spLocks noGrp="1" noChangeArrowheads="1"/>
          </p:cNvSpPr>
          <p:nvPr>
            <p:ph type="title"/>
          </p:nvPr>
        </p:nvSpPr>
        <p:spPr bwMode="auto">
          <a:xfrm>
            <a:off x="914400" y="304800"/>
            <a:ext cx="75961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Welcome (Arial 32)</a:t>
            </a:r>
          </a:p>
        </p:txBody>
      </p:sp>
      <p:sp>
        <p:nvSpPr>
          <p:cNvPr id="9220" name="Rectangle 7"/>
          <p:cNvSpPr>
            <a:spLocks noGrp="1" noChangeArrowheads="1"/>
          </p:cNvSpPr>
          <p:nvPr>
            <p:ph type="body" idx="1"/>
          </p:nvPr>
        </p:nvSpPr>
        <p:spPr bwMode="auto">
          <a:xfrm>
            <a:off x="914400" y="1371600"/>
            <a:ext cx="7597775" cy="452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(Arial 26)</a:t>
            </a:r>
          </a:p>
          <a:p>
            <a:pPr lvl="1"/>
            <a:r>
              <a:rPr lang="en-US" altLang="en-US" smtClean="0"/>
              <a:t>Second level (Arial 22)</a:t>
            </a:r>
          </a:p>
          <a:p>
            <a:pPr lvl="2"/>
            <a:r>
              <a:rPr lang="en-US" altLang="en-US" smtClean="0"/>
              <a:t>Third level (Arial 20)</a:t>
            </a:r>
          </a:p>
          <a:p>
            <a:pPr lvl="3"/>
            <a:r>
              <a:rPr lang="en-US" altLang="en-US" smtClean="0"/>
              <a:t>Fourth level (Arial 18)</a:t>
            </a:r>
          </a:p>
          <a:p>
            <a:pPr lvl="4"/>
            <a:r>
              <a:rPr lang="en-US" altLang="en-US" smtClean="0"/>
              <a:t>Fifth level (Arial 16)</a:t>
            </a:r>
          </a:p>
          <a:p>
            <a:pPr lvl="4"/>
            <a:endParaRPr lang="en-US" altLang="en-US" smtClean="0"/>
          </a:p>
        </p:txBody>
      </p:sp>
      <p:sp>
        <p:nvSpPr>
          <p:cNvPr id="5130" name="Rectangle 10"/>
          <p:cNvSpPr>
            <a:spLocks noGrp="1" noChangeArrowheads="1"/>
          </p:cNvSpPr>
          <p:nvPr>
            <p:ph type="sldNum" sz="quarter" idx="4"/>
          </p:nvPr>
        </p:nvSpPr>
        <p:spPr bwMode="auto">
          <a:xfrm>
            <a:off x="8305800" y="6400800"/>
            <a:ext cx="695325"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l">
              <a:defRPr sz="1000"/>
            </a:lvl1pPr>
          </a:lstStyle>
          <a:p>
            <a:fld id="{04B2B701-F6EA-4525-8AB2-1F558B21D87A}" type="slidenum">
              <a:rPr lang="en-US" altLang="en-US"/>
              <a:pPr/>
              <a:t>‹#›</a:t>
            </a:fld>
            <a:r>
              <a:rPr lang="en-US" altLang="en-US"/>
              <a:t>/</a:t>
            </a:r>
          </a:p>
        </p:txBody>
      </p:sp>
    </p:spTree>
  </p:cSld>
  <p:clrMap bg1="lt1" tx1="dk1" bg2="lt2" tx2="dk2" accent1="accent1" accent2="accent2" accent3="accent3" accent4="accent4" accent5="accent5" accent6="accent6" hlink="hlink" folHlink="folHlink"/>
  <p:sldLayoutIdLst>
    <p:sldLayoutId id="2147483692"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hdr="0" ftr="0" dt="0"/>
  <p:txStyles>
    <p:titleStyle>
      <a:lvl1pPr algn="l" rtl="0" eaLnBrk="0" fontAlgn="base" hangingPunct="0">
        <a:lnSpc>
          <a:spcPts val="3200"/>
        </a:lnSpc>
        <a:spcBef>
          <a:spcPct val="0"/>
        </a:spcBef>
        <a:spcAft>
          <a:spcPct val="0"/>
        </a:spcAft>
        <a:defRPr sz="3200">
          <a:solidFill>
            <a:schemeClr val="tx1"/>
          </a:solidFill>
          <a:latin typeface="+mj-lt"/>
          <a:ea typeface="+mj-ea"/>
          <a:cs typeface="+mj-cs"/>
        </a:defRPr>
      </a:lvl1pPr>
      <a:lvl2pPr algn="l" rtl="0" eaLnBrk="0" fontAlgn="base" hangingPunct="0">
        <a:lnSpc>
          <a:spcPts val="3200"/>
        </a:lnSpc>
        <a:spcBef>
          <a:spcPct val="0"/>
        </a:spcBef>
        <a:spcAft>
          <a:spcPct val="0"/>
        </a:spcAft>
        <a:defRPr sz="3200">
          <a:solidFill>
            <a:schemeClr val="tx1"/>
          </a:solidFill>
          <a:latin typeface="Arial" charset="0"/>
        </a:defRPr>
      </a:lvl2pPr>
      <a:lvl3pPr algn="l" rtl="0" eaLnBrk="0" fontAlgn="base" hangingPunct="0">
        <a:lnSpc>
          <a:spcPts val="3200"/>
        </a:lnSpc>
        <a:spcBef>
          <a:spcPct val="0"/>
        </a:spcBef>
        <a:spcAft>
          <a:spcPct val="0"/>
        </a:spcAft>
        <a:defRPr sz="3200">
          <a:solidFill>
            <a:schemeClr val="tx1"/>
          </a:solidFill>
          <a:latin typeface="Arial" charset="0"/>
        </a:defRPr>
      </a:lvl3pPr>
      <a:lvl4pPr algn="l" rtl="0" eaLnBrk="0" fontAlgn="base" hangingPunct="0">
        <a:lnSpc>
          <a:spcPts val="3200"/>
        </a:lnSpc>
        <a:spcBef>
          <a:spcPct val="0"/>
        </a:spcBef>
        <a:spcAft>
          <a:spcPct val="0"/>
        </a:spcAft>
        <a:defRPr sz="3200">
          <a:solidFill>
            <a:schemeClr val="tx1"/>
          </a:solidFill>
          <a:latin typeface="Arial" charset="0"/>
        </a:defRPr>
      </a:lvl4pPr>
      <a:lvl5pPr algn="l" rtl="0" eaLnBrk="0" fontAlgn="base" hangingPunct="0">
        <a:lnSpc>
          <a:spcPts val="3200"/>
        </a:lnSpc>
        <a:spcBef>
          <a:spcPct val="0"/>
        </a:spcBef>
        <a:spcAft>
          <a:spcPct val="0"/>
        </a:spcAft>
        <a:defRPr sz="3200">
          <a:solidFill>
            <a:schemeClr val="tx1"/>
          </a:solidFill>
          <a:latin typeface="Arial" charset="0"/>
        </a:defRPr>
      </a:lvl5pPr>
      <a:lvl6pPr marL="457200" algn="l" rtl="0" eaLnBrk="0" fontAlgn="base" hangingPunct="0">
        <a:lnSpc>
          <a:spcPts val="3200"/>
        </a:lnSpc>
        <a:spcBef>
          <a:spcPct val="0"/>
        </a:spcBef>
        <a:spcAft>
          <a:spcPct val="0"/>
        </a:spcAft>
        <a:defRPr sz="3200">
          <a:solidFill>
            <a:schemeClr val="tx1"/>
          </a:solidFill>
          <a:latin typeface="Arial" charset="0"/>
        </a:defRPr>
      </a:lvl6pPr>
      <a:lvl7pPr marL="914400" algn="l" rtl="0" eaLnBrk="0" fontAlgn="base" hangingPunct="0">
        <a:lnSpc>
          <a:spcPts val="3200"/>
        </a:lnSpc>
        <a:spcBef>
          <a:spcPct val="0"/>
        </a:spcBef>
        <a:spcAft>
          <a:spcPct val="0"/>
        </a:spcAft>
        <a:defRPr sz="3200">
          <a:solidFill>
            <a:schemeClr val="tx1"/>
          </a:solidFill>
          <a:latin typeface="Arial" charset="0"/>
        </a:defRPr>
      </a:lvl7pPr>
      <a:lvl8pPr marL="1371600" algn="l" rtl="0" eaLnBrk="0" fontAlgn="base" hangingPunct="0">
        <a:lnSpc>
          <a:spcPts val="3200"/>
        </a:lnSpc>
        <a:spcBef>
          <a:spcPct val="0"/>
        </a:spcBef>
        <a:spcAft>
          <a:spcPct val="0"/>
        </a:spcAft>
        <a:defRPr sz="3200">
          <a:solidFill>
            <a:schemeClr val="tx1"/>
          </a:solidFill>
          <a:latin typeface="Arial" charset="0"/>
        </a:defRPr>
      </a:lvl8pPr>
      <a:lvl9pPr marL="1828800" algn="l" rtl="0" eaLnBrk="0" fontAlgn="base" hangingPunct="0">
        <a:lnSpc>
          <a:spcPts val="3200"/>
        </a:lnSpc>
        <a:spcBef>
          <a:spcPct val="0"/>
        </a:spcBef>
        <a:spcAft>
          <a:spcPct val="0"/>
        </a:spcAft>
        <a:defRPr sz="3200">
          <a:solidFill>
            <a:schemeClr val="tx1"/>
          </a:solidFill>
          <a:latin typeface="Arial" charset="0"/>
        </a:defRPr>
      </a:lvl9pPr>
    </p:titleStyle>
    <p:bodyStyle>
      <a:lvl1pPr marL="234950" indent="-234950" algn="l" rtl="0" eaLnBrk="0" fontAlgn="base" hangingPunct="0">
        <a:lnSpc>
          <a:spcPct val="90000"/>
        </a:lnSpc>
        <a:spcBef>
          <a:spcPct val="20000"/>
        </a:spcBef>
        <a:spcAft>
          <a:spcPct val="20000"/>
        </a:spcAft>
        <a:buClr>
          <a:schemeClr val="accent1"/>
        </a:buClr>
        <a:buSzPct val="110000"/>
        <a:buFont typeface="Wingdings" pitchFamily="2" charset="2"/>
        <a:buChar char="§"/>
        <a:defRPr sz="2600">
          <a:solidFill>
            <a:schemeClr val="tx1"/>
          </a:solidFill>
          <a:latin typeface="+mn-lt"/>
          <a:ea typeface="+mn-ea"/>
          <a:cs typeface="+mn-cs"/>
        </a:defRPr>
      </a:lvl1pPr>
      <a:lvl2pPr marL="568325" indent="-219075" algn="l" rtl="0" eaLnBrk="0" fontAlgn="base" hangingPunct="0">
        <a:lnSpc>
          <a:spcPct val="90000"/>
        </a:lnSpc>
        <a:spcBef>
          <a:spcPct val="20000"/>
        </a:spcBef>
        <a:spcAft>
          <a:spcPct val="20000"/>
        </a:spcAft>
        <a:buClr>
          <a:schemeClr val="accent1"/>
        </a:buClr>
        <a:buChar char="–"/>
        <a:defRPr sz="2200">
          <a:solidFill>
            <a:schemeClr val="tx1"/>
          </a:solidFill>
          <a:latin typeface="+mn-lt"/>
        </a:defRPr>
      </a:lvl2pPr>
      <a:lvl3pPr marL="911225" indent="-166688" algn="l" rtl="0" eaLnBrk="0" fontAlgn="base" hangingPunct="0">
        <a:lnSpc>
          <a:spcPct val="90000"/>
        </a:lnSpc>
        <a:spcBef>
          <a:spcPct val="20000"/>
        </a:spcBef>
        <a:spcAft>
          <a:spcPct val="20000"/>
        </a:spcAft>
        <a:buClr>
          <a:schemeClr val="accent1"/>
        </a:buClr>
        <a:buChar char="•"/>
        <a:defRPr sz="2000">
          <a:solidFill>
            <a:schemeClr val="tx1"/>
          </a:solidFill>
          <a:latin typeface="+mn-lt"/>
        </a:defRPr>
      </a:lvl3pPr>
      <a:lvl4pPr marL="1204913" indent="-179388" algn="l" rtl="0" eaLnBrk="0" fontAlgn="base" hangingPunct="0">
        <a:lnSpc>
          <a:spcPct val="90000"/>
        </a:lnSpc>
        <a:spcBef>
          <a:spcPct val="20000"/>
        </a:spcBef>
        <a:spcAft>
          <a:spcPct val="20000"/>
        </a:spcAft>
        <a:buClr>
          <a:schemeClr val="accent1"/>
        </a:buClr>
        <a:buSzPct val="70000"/>
        <a:buChar char="–"/>
        <a:defRPr>
          <a:solidFill>
            <a:schemeClr val="tx1"/>
          </a:solidFill>
          <a:latin typeface="+mn-lt"/>
        </a:defRPr>
      </a:lvl4pPr>
      <a:lvl5pPr marL="1539875" indent="-168275" algn="l" rtl="0" eaLnBrk="0" fontAlgn="base" hangingPunct="0">
        <a:lnSpc>
          <a:spcPct val="90000"/>
        </a:lnSpc>
        <a:spcBef>
          <a:spcPct val="20000"/>
        </a:spcBef>
        <a:spcAft>
          <a:spcPct val="20000"/>
        </a:spcAft>
        <a:buClr>
          <a:schemeClr val="accent1"/>
        </a:buClr>
        <a:buSzPct val="70000"/>
        <a:buChar char="•"/>
        <a:defRPr sz="1600">
          <a:solidFill>
            <a:schemeClr val="tx1"/>
          </a:solidFill>
          <a:latin typeface="+mn-lt"/>
        </a:defRPr>
      </a:lvl5pPr>
      <a:lvl6pPr marL="1997075" indent="-168275" algn="l" rtl="0" eaLnBrk="0" fontAlgn="base" hangingPunct="0">
        <a:lnSpc>
          <a:spcPct val="90000"/>
        </a:lnSpc>
        <a:spcBef>
          <a:spcPct val="20000"/>
        </a:spcBef>
        <a:spcAft>
          <a:spcPct val="20000"/>
        </a:spcAft>
        <a:buClr>
          <a:schemeClr val="accent1"/>
        </a:buClr>
        <a:buSzPct val="70000"/>
        <a:buChar char="•"/>
        <a:defRPr sz="1600">
          <a:solidFill>
            <a:schemeClr val="tx1"/>
          </a:solidFill>
          <a:latin typeface="+mn-lt"/>
        </a:defRPr>
      </a:lvl6pPr>
      <a:lvl7pPr marL="2454275" indent="-168275" algn="l" rtl="0" eaLnBrk="0" fontAlgn="base" hangingPunct="0">
        <a:lnSpc>
          <a:spcPct val="90000"/>
        </a:lnSpc>
        <a:spcBef>
          <a:spcPct val="20000"/>
        </a:spcBef>
        <a:spcAft>
          <a:spcPct val="20000"/>
        </a:spcAft>
        <a:buClr>
          <a:schemeClr val="accent1"/>
        </a:buClr>
        <a:buSzPct val="70000"/>
        <a:buChar char="•"/>
        <a:defRPr sz="1600">
          <a:solidFill>
            <a:schemeClr val="tx1"/>
          </a:solidFill>
          <a:latin typeface="+mn-lt"/>
        </a:defRPr>
      </a:lvl7pPr>
      <a:lvl8pPr marL="2911475" indent="-168275" algn="l" rtl="0" eaLnBrk="0" fontAlgn="base" hangingPunct="0">
        <a:lnSpc>
          <a:spcPct val="90000"/>
        </a:lnSpc>
        <a:spcBef>
          <a:spcPct val="20000"/>
        </a:spcBef>
        <a:spcAft>
          <a:spcPct val="20000"/>
        </a:spcAft>
        <a:buClr>
          <a:schemeClr val="accent1"/>
        </a:buClr>
        <a:buSzPct val="70000"/>
        <a:buChar char="•"/>
        <a:defRPr sz="1600">
          <a:solidFill>
            <a:schemeClr val="tx1"/>
          </a:solidFill>
          <a:latin typeface="+mn-lt"/>
        </a:defRPr>
      </a:lvl8pPr>
      <a:lvl9pPr marL="3368675" indent="-168275" algn="l" rtl="0" eaLnBrk="0" fontAlgn="base" hangingPunct="0">
        <a:lnSpc>
          <a:spcPct val="90000"/>
        </a:lnSpc>
        <a:spcBef>
          <a:spcPct val="20000"/>
        </a:spcBef>
        <a:spcAft>
          <a:spcPct val="20000"/>
        </a:spcAft>
        <a:buClr>
          <a:schemeClr val="accent1"/>
        </a:buClr>
        <a:buSzPct val="7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6.emf"/><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2ACC3B6B-1F15-40DF-BD92-D1913D39F15E}" type="slidenum">
              <a:rPr lang="en-US" altLang="en-US" sz="1000"/>
              <a:pPr eaLnBrk="1" hangingPunct="1"/>
              <a:t>1</a:t>
            </a:fld>
            <a:endParaRPr lang="en-US" altLang="en-US" sz="1000"/>
          </a:p>
        </p:txBody>
      </p:sp>
      <p:sp>
        <p:nvSpPr>
          <p:cNvPr id="52227" name="Rectangle 2"/>
          <p:cNvSpPr>
            <a:spLocks noGrp="1" noChangeArrowheads="1"/>
          </p:cNvSpPr>
          <p:nvPr>
            <p:ph type="ctrTitle"/>
          </p:nvPr>
        </p:nvSpPr>
        <p:spPr/>
        <p:txBody>
          <a:bodyPr/>
          <a:lstStyle/>
          <a:p>
            <a:r>
              <a:rPr lang="en-US" altLang="en-US" sz="3300" dirty="0" smtClean="0"/>
              <a:t>ITM515</a:t>
            </a:r>
            <a:endParaRPr lang="en-US" altLang="en-US" sz="3300" dirty="0" smtClean="0"/>
          </a:p>
        </p:txBody>
      </p:sp>
      <p:sp>
        <p:nvSpPr>
          <p:cNvPr id="52228" name="Rectangle 3"/>
          <p:cNvSpPr>
            <a:spLocks noGrp="1" noChangeArrowheads="1"/>
          </p:cNvSpPr>
          <p:nvPr>
            <p:ph type="subTitle" idx="1"/>
          </p:nvPr>
        </p:nvSpPr>
        <p:spPr>
          <a:xfrm>
            <a:off x="1892300" y="2946400"/>
            <a:ext cx="6070600" cy="1822450"/>
          </a:xfrm>
        </p:spPr>
        <p:txBody>
          <a:bodyPr/>
          <a:lstStyle/>
          <a:p>
            <a:pPr algn="ctr"/>
            <a:r>
              <a:rPr lang="en-US" altLang="en-US" sz="2000" b="1" smtClean="0"/>
              <a:t>AOSD</a:t>
            </a:r>
          </a:p>
          <a:p>
            <a:endParaRPr lang="en-US" altLang="en-US" sz="200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F643759E-806E-4745-9666-00758675D3F0}" type="slidenum">
              <a:rPr lang="en-US" altLang="en-US" sz="1000"/>
              <a:pPr eaLnBrk="1" hangingPunct="1"/>
              <a:t>10</a:t>
            </a:fld>
            <a:r>
              <a:rPr lang="en-US" altLang="en-US" sz="1000"/>
              <a:t>/</a:t>
            </a:r>
          </a:p>
        </p:txBody>
      </p:sp>
      <p:sp>
        <p:nvSpPr>
          <p:cNvPr id="60419" name="Rectangle 2"/>
          <p:cNvSpPr>
            <a:spLocks noGrp="1" noChangeArrowheads="1"/>
          </p:cNvSpPr>
          <p:nvPr>
            <p:ph type="title"/>
          </p:nvPr>
        </p:nvSpPr>
        <p:spPr>
          <a:xfrm>
            <a:off x="752475" y="319088"/>
            <a:ext cx="7924800" cy="741362"/>
          </a:xfrm>
        </p:spPr>
        <p:txBody>
          <a:bodyPr/>
          <a:lstStyle/>
          <a:p>
            <a:r>
              <a:rPr lang="en-US" altLang="en-US" smtClean="0"/>
              <a:t>Aspect J</a:t>
            </a:r>
          </a:p>
        </p:txBody>
      </p:sp>
      <p:sp>
        <p:nvSpPr>
          <p:cNvPr id="60420" name="Rectangle 3"/>
          <p:cNvSpPr>
            <a:spLocks noGrp="1" noChangeArrowheads="1"/>
          </p:cNvSpPr>
          <p:nvPr>
            <p:ph type="body" idx="1"/>
          </p:nvPr>
        </p:nvSpPr>
        <p:spPr>
          <a:xfrm>
            <a:off x="857250" y="1281113"/>
            <a:ext cx="7443788" cy="5272087"/>
          </a:xfrm>
        </p:spPr>
        <p:txBody>
          <a:bodyPr/>
          <a:lstStyle/>
          <a:p>
            <a:r>
              <a:rPr lang="en-US" altLang="en-US" smtClean="0"/>
              <a:t>There are several types of Join Points:</a:t>
            </a:r>
          </a:p>
          <a:p>
            <a:pPr lvl="1"/>
            <a:r>
              <a:rPr lang="en-US" altLang="en-US" u="sng" smtClean="0"/>
              <a:t>Method Calls</a:t>
            </a:r>
            <a:r>
              <a:rPr lang="en-US" altLang="en-US" smtClean="0"/>
              <a:t>. </a:t>
            </a:r>
            <a:r>
              <a:rPr lang="en-US" altLang="en-US" sz="2000" smtClean="0"/>
              <a:t>A method call is called a join point when the main program you reference is a function</a:t>
            </a:r>
            <a:r>
              <a:rPr lang="en-US" altLang="en-US" smtClean="0"/>
              <a:t>.  </a:t>
            </a:r>
          </a:p>
          <a:p>
            <a:pPr lvl="1"/>
            <a:r>
              <a:rPr lang="en-US" altLang="en-US" u="sng" smtClean="0"/>
              <a:t>Method Call Receptions</a:t>
            </a:r>
            <a:r>
              <a:rPr lang="en-US" altLang="en-US" smtClean="0"/>
              <a:t>. </a:t>
            </a:r>
            <a:r>
              <a:rPr lang="en-US" altLang="en-US" sz="2000" smtClean="0"/>
              <a:t>It occurs in the called object. When an object receives a method it occurs at the point where control flow has been transferred to the called object, but before any particular method has been called</a:t>
            </a:r>
          </a:p>
          <a:p>
            <a:pPr lvl="1"/>
            <a:r>
              <a:rPr lang="en-US" altLang="en-US" u="sng" smtClean="0"/>
              <a:t>Method Execution</a:t>
            </a:r>
            <a:r>
              <a:rPr lang="en-US" altLang="en-US" smtClean="0"/>
              <a:t>. </a:t>
            </a:r>
            <a:br>
              <a:rPr lang="en-US" altLang="en-US" smtClean="0"/>
            </a:br>
            <a:r>
              <a:rPr lang="en-US" altLang="en-US" sz="2000" smtClean="0"/>
              <a:t>When an individual method is invoked</a:t>
            </a:r>
          </a:p>
          <a:p>
            <a:pPr lvl="1"/>
            <a:r>
              <a:rPr lang="en-US" altLang="en-US" smtClean="0"/>
              <a:t>Field Gets, and Sets. </a:t>
            </a:r>
            <a:br>
              <a:rPr lang="en-US" altLang="en-US" smtClean="0"/>
            </a:br>
            <a:r>
              <a:rPr lang="en-US" altLang="en-US" sz="2000" smtClean="0"/>
              <a:t>When a field in an object is read or has been set</a:t>
            </a:r>
          </a:p>
          <a:p>
            <a:pPr lvl="1"/>
            <a:r>
              <a:rPr lang="en-US" altLang="en-US" smtClean="0"/>
              <a:t>Exception Handler Executions. </a:t>
            </a:r>
            <a:br>
              <a:rPr lang="en-US" altLang="en-US" smtClean="0"/>
            </a:br>
            <a:r>
              <a:rPr lang="en-US" altLang="en-US" sz="2000" smtClean="0"/>
              <a:t>When an exception handler has been invoked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3F7FFA43-E5F1-4498-BF90-050ED97C4E91}" type="slidenum">
              <a:rPr lang="en-US" altLang="en-US" sz="1000"/>
              <a:pPr eaLnBrk="1" hangingPunct="1"/>
              <a:t>11</a:t>
            </a:fld>
            <a:r>
              <a:rPr lang="en-US" altLang="en-US" sz="1000"/>
              <a:t>/</a:t>
            </a:r>
          </a:p>
        </p:txBody>
      </p:sp>
      <p:sp>
        <p:nvSpPr>
          <p:cNvPr id="61443" name="Rectangle 2"/>
          <p:cNvSpPr>
            <a:spLocks noGrp="1" noChangeArrowheads="1"/>
          </p:cNvSpPr>
          <p:nvPr>
            <p:ph type="title"/>
          </p:nvPr>
        </p:nvSpPr>
        <p:spPr>
          <a:xfrm>
            <a:off x="704850" y="338138"/>
            <a:ext cx="7924800" cy="741362"/>
          </a:xfrm>
        </p:spPr>
        <p:txBody>
          <a:bodyPr/>
          <a:lstStyle/>
          <a:p>
            <a:r>
              <a:rPr lang="en-US" altLang="en-US" smtClean="0"/>
              <a:t>Aspect J</a:t>
            </a:r>
          </a:p>
        </p:txBody>
      </p:sp>
      <p:sp>
        <p:nvSpPr>
          <p:cNvPr id="61444" name="Rectangle 3"/>
          <p:cNvSpPr>
            <a:spLocks noGrp="1" noChangeArrowheads="1"/>
          </p:cNvSpPr>
          <p:nvPr>
            <p:ph type="body" idx="1"/>
          </p:nvPr>
        </p:nvSpPr>
        <p:spPr>
          <a:xfrm>
            <a:off x="742950" y="1376363"/>
            <a:ext cx="7972425" cy="5081587"/>
          </a:xfrm>
        </p:spPr>
        <p:txBody>
          <a:bodyPr/>
          <a:lstStyle/>
          <a:p>
            <a:r>
              <a:rPr lang="en-US" altLang="en-US" sz="2000" b="1" smtClean="0"/>
              <a:t>Language construct that Aspect J adds to Java are:</a:t>
            </a:r>
          </a:p>
          <a:p>
            <a:pPr lvl="1"/>
            <a:r>
              <a:rPr lang="en-US" altLang="en-US" sz="2000" b="1" u="sng" smtClean="0"/>
              <a:t>Point Cut</a:t>
            </a:r>
            <a:r>
              <a:rPr lang="en-US" altLang="en-US" sz="2000" smtClean="0"/>
              <a:t>. A Point Cut is a set of Join Points combined together. Point cuts types: </a:t>
            </a:r>
          </a:p>
          <a:p>
            <a:pPr lvl="2"/>
            <a:r>
              <a:rPr lang="en-US" altLang="en-US" sz="1800" smtClean="0"/>
              <a:t>Primitive pointcuts. Pick out sets of join points and values at those points</a:t>
            </a:r>
          </a:p>
          <a:p>
            <a:pPr lvl="2"/>
            <a:r>
              <a:rPr lang="en-US" altLang="en-US" sz="1800" smtClean="0"/>
              <a:t>User-defined pointcuts. Named collections of join points and values </a:t>
            </a:r>
          </a:p>
          <a:p>
            <a:pPr lvl="1"/>
            <a:r>
              <a:rPr lang="en-US" altLang="en-US" sz="2000" b="1" u="sng" smtClean="0"/>
              <a:t>Advice</a:t>
            </a:r>
            <a:r>
              <a:rPr lang="en-US" altLang="en-US" sz="2000" smtClean="0"/>
              <a:t>. Defines additional actions to take at join points in a pointcut. It associates the body of the code with a point cut and the time at which a point cut should execute a certain code. Before and after are examples of the advice construct.</a:t>
            </a:r>
          </a:p>
          <a:p>
            <a:pPr lvl="1"/>
            <a:r>
              <a:rPr lang="en-US" altLang="en-US" sz="2000" b="1" u="sng" smtClean="0"/>
              <a:t>Aspect</a:t>
            </a:r>
            <a:r>
              <a:rPr lang="en-US" altLang="en-US" sz="2000" smtClean="0"/>
              <a:t>. A crosscutting type that contains the definitions  of advice, pointcuts,  and method declarations.</a:t>
            </a:r>
          </a:p>
          <a:p>
            <a:pPr lvl="1"/>
            <a:endParaRPr lang="en-US" altLang="en-US" sz="2000" b="1" u="sng"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ECE5F1CE-AB8F-4DB5-A13F-F1D30152F156}" type="slidenum">
              <a:rPr lang="en-US" altLang="en-US" sz="1000"/>
              <a:pPr eaLnBrk="1" hangingPunct="1"/>
              <a:t>12</a:t>
            </a:fld>
            <a:r>
              <a:rPr lang="en-US" altLang="en-US" sz="1000"/>
              <a:t>/</a:t>
            </a:r>
          </a:p>
        </p:txBody>
      </p:sp>
      <p:sp>
        <p:nvSpPr>
          <p:cNvPr id="62467" name="Rectangle 2"/>
          <p:cNvSpPr>
            <a:spLocks noGrp="1" noChangeArrowheads="1"/>
          </p:cNvSpPr>
          <p:nvPr>
            <p:ph type="title"/>
          </p:nvPr>
        </p:nvSpPr>
        <p:spPr/>
        <p:txBody>
          <a:bodyPr/>
          <a:lstStyle/>
          <a:p>
            <a:r>
              <a:rPr lang="en-US" altLang="en-US" smtClean="0"/>
              <a:t>The Figure Example</a:t>
            </a:r>
          </a:p>
        </p:txBody>
      </p:sp>
      <p:sp>
        <p:nvSpPr>
          <p:cNvPr id="62468" name="Rectangle 3"/>
          <p:cNvSpPr>
            <a:spLocks noGrp="1" noChangeArrowheads="1"/>
          </p:cNvSpPr>
          <p:nvPr>
            <p:ph type="body" idx="1"/>
          </p:nvPr>
        </p:nvSpPr>
        <p:spPr>
          <a:xfrm>
            <a:off x="852488" y="1328738"/>
            <a:ext cx="7693025" cy="2085975"/>
          </a:xfrm>
        </p:spPr>
        <p:txBody>
          <a:bodyPr/>
          <a:lstStyle/>
          <a:p>
            <a:r>
              <a:rPr lang="en-US" altLang="en-US" sz="2200" smtClean="0"/>
              <a:t>A Figure consists of a number of </a:t>
            </a:r>
            <a:r>
              <a:rPr lang="en-US" altLang="en-US" sz="2200" u="sng" smtClean="0"/>
              <a:t>FigureElements</a:t>
            </a:r>
            <a:r>
              <a:rPr lang="en-US" altLang="en-US" sz="2200" smtClean="0"/>
              <a:t>, which can be either </a:t>
            </a:r>
            <a:r>
              <a:rPr lang="en-US" altLang="en-US" sz="2200" u="sng" smtClean="0"/>
              <a:t>Points</a:t>
            </a:r>
            <a:r>
              <a:rPr lang="en-US" altLang="en-US" sz="2200" smtClean="0"/>
              <a:t> or </a:t>
            </a:r>
            <a:r>
              <a:rPr lang="en-US" altLang="en-US" sz="2200" u="sng" smtClean="0"/>
              <a:t>Lines</a:t>
            </a:r>
            <a:r>
              <a:rPr lang="en-US" altLang="en-US" sz="2200" smtClean="0"/>
              <a:t>. </a:t>
            </a:r>
          </a:p>
          <a:p>
            <a:r>
              <a:rPr lang="en-US" altLang="en-US" sz="2200" smtClean="0"/>
              <a:t>The Figure class provides factory services. There is also a Display. </a:t>
            </a:r>
          </a:p>
        </p:txBody>
      </p:sp>
      <p:pic>
        <p:nvPicPr>
          <p:cNvPr id="62469" name="Picture 4" descr="figureUM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8888" y="2679700"/>
            <a:ext cx="4252912" cy="356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102A0F71-910C-4CE7-8912-D0D4C5C761B4}" type="slidenum">
              <a:rPr lang="en-US" altLang="en-US" sz="1000"/>
              <a:pPr eaLnBrk="1" hangingPunct="1"/>
              <a:t>13</a:t>
            </a:fld>
            <a:r>
              <a:rPr lang="en-US" altLang="en-US" sz="1000"/>
              <a:t>/</a:t>
            </a:r>
          </a:p>
        </p:txBody>
      </p:sp>
      <p:sp>
        <p:nvSpPr>
          <p:cNvPr id="63491" name="Rectangle 2"/>
          <p:cNvSpPr>
            <a:spLocks noGrp="1" noChangeArrowheads="1"/>
          </p:cNvSpPr>
          <p:nvPr>
            <p:ph type="title"/>
          </p:nvPr>
        </p:nvSpPr>
        <p:spPr>
          <a:xfrm>
            <a:off x="762000" y="247650"/>
            <a:ext cx="7924800" cy="234950"/>
          </a:xfrm>
        </p:spPr>
        <p:txBody>
          <a:bodyPr/>
          <a:lstStyle/>
          <a:p>
            <a:r>
              <a:rPr lang="en-US" altLang="en-US" sz="1800" smtClean="0"/>
              <a:t>Aspect Oriented Programming</a:t>
            </a:r>
          </a:p>
        </p:txBody>
      </p:sp>
      <p:pic>
        <p:nvPicPr>
          <p:cNvPr id="6349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757238"/>
            <a:ext cx="8042275" cy="587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3" name="Rectangle 4"/>
          <p:cNvSpPr>
            <a:spLocks noChangeArrowheads="1"/>
          </p:cNvSpPr>
          <p:nvPr/>
        </p:nvSpPr>
        <p:spPr bwMode="auto">
          <a:xfrm>
            <a:off x="4751388" y="5014913"/>
            <a:ext cx="2840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en-US" sz="2800">
                <a:solidFill>
                  <a:schemeClr val="tx2"/>
                </a:solidFill>
                <a:latin typeface="Tahoma" panose="020B0604030504040204" pitchFamily="34" charset="0"/>
              </a:rPr>
              <a:t>Without Aspect-J</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C3E863F6-8CE3-4722-BA25-607CF4565165}" type="slidenum">
              <a:rPr lang="en-US" altLang="en-US" sz="1000"/>
              <a:pPr eaLnBrk="1" hangingPunct="1"/>
              <a:t>14</a:t>
            </a:fld>
            <a:r>
              <a:rPr lang="en-US" altLang="en-US" sz="1000"/>
              <a:t>/</a:t>
            </a:r>
          </a:p>
        </p:txBody>
      </p:sp>
      <p:pic>
        <p:nvPicPr>
          <p:cNvPr id="645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3" y="619125"/>
            <a:ext cx="7010400" cy="603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E964BB9E-9E29-4B5F-9EB7-C6E62E27867D}" type="slidenum">
              <a:rPr lang="en-US" altLang="en-US" sz="1000"/>
              <a:pPr eaLnBrk="1" hangingPunct="1"/>
              <a:t>15</a:t>
            </a:fld>
            <a:r>
              <a:rPr lang="en-US" altLang="en-US" sz="1000"/>
              <a:t>/</a:t>
            </a:r>
          </a:p>
        </p:txBody>
      </p:sp>
      <p:pic>
        <p:nvPicPr>
          <p:cNvPr id="655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1338263"/>
            <a:ext cx="7643813"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Rectangle 3"/>
          <p:cNvSpPr>
            <a:spLocks noChangeArrowheads="1"/>
          </p:cNvSpPr>
          <p:nvPr/>
        </p:nvSpPr>
        <p:spPr bwMode="auto">
          <a:xfrm>
            <a:off x="1905000" y="5889625"/>
            <a:ext cx="554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en-US" sz="1800"/>
              <a:t>class helps tracking movements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C713F7C0-06F8-4E73-84BA-C4553896E121}" type="slidenum">
              <a:rPr lang="en-US" altLang="en-US" sz="1000"/>
              <a:pPr eaLnBrk="1" hangingPunct="1"/>
              <a:t>16</a:t>
            </a:fld>
            <a:r>
              <a:rPr lang="en-US" altLang="en-US" sz="1000"/>
              <a:t>/</a:t>
            </a:r>
          </a:p>
        </p:txBody>
      </p:sp>
      <p:pic>
        <p:nvPicPr>
          <p:cNvPr id="665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938" y="619125"/>
            <a:ext cx="7297737" cy="572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EA162FCB-C23F-4879-837C-0F5B2367A1B0}" type="slidenum">
              <a:rPr lang="en-US" altLang="en-US" sz="1000"/>
              <a:pPr eaLnBrk="1" hangingPunct="1"/>
              <a:t>17</a:t>
            </a:fld>
            <a:r>
              <a:rPr lang="en-US" altLang="en-US" sz="1000"/>
              <a:t>/</a:t>
            </a:r>
          </a:p>
        </p:txBody>
      </p:sp>
      <p:grpSp>
        <p:nvGrpSpPr>
          <p:cNvPr id="8196" name="Group 2"/>
          <p:cNvGrpSpPr>
            <a:grpSpLocks/>
          </p:cNvGrpSpPr>
          <p:nvPr/>
        </p:nvGrpSpPr>
        <p:grpSpPr bwMode="auto">
          <a:xfrm>
            <a:off x="688975" y="1192213"/>
            <a:ext cx="7799388" cy="5011737"/>
            <a:chOff x="1995" y="4927"/>
            <a:chExt cx="8625" cy="5835"/>
          </a:xfrm>
        </p:grpSpPr>
        <p:graphicFrame>
          <p:nvGraphicFramePr>
            <p:cNvPr id="8194" name="Object 3"/>
            <p:cNvGraphicFramePr>
              <a:graphicFrameLocks noChangeAspect="1"/>
            </p:cNvGraphicFramePr>
            <p:nvPr/>
          </p:nvGraphicFramePr>
          <p:xfrm>
            <a:off x="1995" y="4927"/>
            <a:ext cx="8625" cy="5835"/>
          </p:xfrm>
          <a:graphic>
            <a:graphicData uri="http://schemas.openxmlformats.org/presentationml/2006/ole">
              <mc:AlternateContent xmlns:mc="http://schemas.openxmlformats.org/markup-compatibility/2006">
                <mc:Choice xmlns:v="urn:schemas-microsoft-com:vml" Requires="v">
                  <p:oleObj spid="_x0000_s8203" name="Bitmap Image" r:id="rId4" imgW="7190476" imgH="4866667" progId="Paint.Picture">
                    <p:embed/>
                  </p:oleObj>
                </mc:Choice>
                <mc:Fallback>
                  <p:oleObj name="Bitmap Image" r:id="rId4" imgW="7190476" imgH="4866667"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5" y="4927"/>
                          <a:ext cx="8625" cy="5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0" name="Text Box 4"/>
            <p:cNvSpPr txBox="1">
              <a:spLocks noChangeArrowheads="1"/>
            </p:cNvSpPr>
            <p:nvPr/>
          </p:nvSpPr>
          <p:spPr bwMode="auto">
            <a:xfrm>
              <a:off x="5550" y="9282"/>
              <a:ext cx="471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spcBef>
                  <a:spcPts val="600"/>
                </a:spcBef>
                <a:spcAft>
                  <a:spcPts val="600"/>
                </a:spcAft>
              </a:pPr>
              <a:r>
                <a:rPr lang="en-US" altLang="en-US" sz="900" b="1">
                  <a:latin typeface="Times New Roman" panose="02020603050405020304" pitchFamily="18" charset="0"/>
                </a:rPr>
                <a:t>Figure 15: Example of a program written in AspectJ [43]</a:t>
              </a:r>
            </a:p>
          </p:txBody>
        </p:sp>
      </p:grpSp>
      <p:sp>
        <p:nvSpPr>
          <p:cNvPr id="8197" name="Rectangle 5"/>
          <p:cNvSpPr>
            <a:spLocks noGrp="1" noChangeArrowheads="1"/>
          </p:cNvSpPr>
          <p:nvPr>
            <p:ph type="title"/>
          </p:nvPr>
        </p:nvSpPr>
        <p:spPr>
          <a:xfrm>
            <a:off x="914400" y="304800"/>
            <a:ext cx="7596188" cy="465138"/>
          </a:xfrm>
        </p:spPr>
        <p:txBody>
          <a:bodyPr/>
          <a:lstStyle/>
          <a:p>
            <a:r>
              <a:rPr lang="en-US" altLang="en-US" sz="2000" smtClean="0"/>
              <a:t>Aspect Oriented Programming</a:t>
            </a:r>
          </a:p>
        </p:txBody>
      </p:sp>
      <p:sp>
        <p:nvSpPr>
          <p:cNvPr id="8198" name="Rectangle 6"/>
          <p:cNvSpPr>
            <a:spLocks noChangeArrowheads="1"/>
          </p:cNvSpPr>
          <p:nvPr/>
        </p:nvSpPr>
        <p:spPr bwMode="auto">
          <a:xfrm>
            <a:off x="4751388" y="5262563"/>
            <a:ext cx="23288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en-US" sz="2800">
                <a:solidFill>
                  <a:schemeClr val="tx2"/>
                </a:solidFill>
                <a:latin typeface="Tahoma" panose="020B0604030504040204" pitchFamily="34" charset="0"/>
              </a:rPr>
              <a:t>With Aspect-J</a:t>
            </a:r>
          </a:p>
        </p:txBody>
      </p:sp>
      <p:sp>
        <p:nvSpPr>
          <p:cNvPr id="8199" name="Rectangle 7"/>
          <p:cNvSpPr>
            <a:spLocks noChangeArrowheads="1"/>
          </p:cNvSpPr>
          <p:nvPr/>
        </p:nvSpPr>
        <p:spPr bwMode="auto">
          <a:xfrm>
            <a:off x="4295775" y="5970588"/>
            <a:ext cx="3943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en-US" sz="1800"/>
              <a:t>Line/Point unchanged!)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9DF78838-6FBB-49EC-9438-9AA132A4CDFF}" type="slidenum">
              <a:rPr lang="en-US" altLang="en-US" sz="1000"/>
              <a:pPr eaLnBrk="1" hangingPunct="1"/>
              <a:t>2</a:t>
            </a:fld>
            <a:r>
              <a:rPr lang="en-US" altLang="en-US" sz="1000"/>
              <a:t>/</a:t>
            </a:r>
          </a:p>
        </p:txBody>
      </p:sp>
      <p:sp>
        <p:nvSpPr>
          <p:cNvPr id="53251" name="Rectangle 2"/>
          <p:cNvSpPr>
            <a:spLocks noGrp="1" noChangeArrowheads="1"/>
          </p:cNvSpPr>
          <p:nvPr>
            <p:ph type="title"/>
          </p:nvPr>
        </p:nvSpPr>
        <p:spPr>
          <a:xfrm>
            <a:off x="669925" y="0"/>
            <a:ext cx="7772400" cy="571500"/>
          </a:xfrm>
        </p:spPr>
        <p:txBody>
          <a:bodyPr/>
          <a:lstStyle/>
          <a:p>
            <a:r>
              <a:rPr lang="en-US" altLang="en-US" smtClean="0"/>
              <a:t>Aspect Oriented Programming</a:t>
            </a:r>
          </a:p>
        </p:txBody>
      </p:sp>
      <p:sp>
        <p:nvSpPr>
          <p:cNvPr id="53252" name="Rectangle 3"/>
          <p:cNvSpPr>
            <a:spLocks noGrp="1" noChangeArrowheads="1"/>
          </p:cNvSpPr>
          <p:nvPr>
            <p:ph type="body" idx="1"/>
          </p:nvPr>
        </p:nvSpPr>
        <p:spPr>
          <a:xfrm>
            <a:off x="0" y="4991100"/>
            <a:ext cx="6421438" cy="1377950"/>
          </a:xfrm>
        </p:spPr>
        <p:txBody>
          <a:bodyPr/>
          <a:lstStyle/>
          <a:p>
            <a:pPr>
              <a:lnSpc>
                <a:spcPts val="2800"/>
              </a:lnSpc>
            </a:pPr>
            <a:r>
              <a:rPr lang="en-US" altLang="en-US" sz="2000" smtClean="0">
                <a:solidFill>
                  <a:schemeClr val="hlink"/>
                </a:solidFill>
              </a:rPr>
              <a:t>Identifies</a:t>
            </a:r>
            <a:r>
              <a:rPr lang="en-US" altLang="en-US" sz="2000" smtClean="0"/>
              <a:t> components and aspects.</a:t>
            </a:r>
            <a:endParaRPr lang="en-US" altLang="en-US" sz="2000" smtClean="0">
              <a:solidFill>
                <a:schemeClr val="accent2"/>
              </a:solidFill>
            </a:endParaRPr>
          </a:p>
          <a:p>
            <a:pPr>
              <a:lnSpc>
                <a:spcPts val="2800"/>
              </a:lnSpc>
            </a:pPr>
            <a:r>
              <a:rPr lang="en-US" altLang="en-US" sz="2000" smtClean="0">
                <a:solidFill>
                  <a:schemeClr val="hlink"/>
                </a:solidFill>
              </a:rPr>
              <a:t>Expresses</a:t>
            </a:r>
            <a:r>
              <a:rPr lang="en-US" altLang="en-US" sz="2000" smtClean="0"/>
              <a:t> each aspect in separate form, and then </a:t>
            </a:r>
            <a:endParaRPr lang="en-US" altLang="en-US" sz="2000" smtClean="0">
              <a:solidFill>
                <a:schemeClr val="accent2"/>
              </a:solidFill>
            </a:endParaRPr>
          </a:p>
          <a:p>
            <a:pPr>
              <a:lnSpc>
                <a:spcPts val="2800"/>
              </a:lnSpc>
            </a:pPr>
            <a:r>
              <a:rPr lang="en-US" altLang="en-US" sz="2000" smtClean="0">
                <a:solidFill>
                  <a:schemeClr val="hlink"/>
                </a:solidFill>
              </a:rPr>
              <a:t>Combine</a:t>
            </a:r>
            <a:r>
              <a:rPr lang="en-US" altLang="en-US" sz="2000" smtClean="0"/>
              <a:t> aspects and components at implementation (weaving).</a:t>
            </a:r>
          </a:p>
        </p:txBody>
      </p:sp>
      <p:sp>
        <p:nvSpPr>
          <p:cNvPr id="53253" name="Rectangle 4"/>
          <p:cNvSpPr>
            <a:spLocks noChangeArrowheads="1"/>
          </p:cNvSpPr>
          <p:nvPr/>
        </p:nvSpPr>
        <p:spPr bwMode="auto">
          <a:xfrm>
            <a:off x="4818063" y="1722438"/>
            <a:ext cx="3810000" cy="416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en-US" sz="2400">
                <a:latin typeface="Times New Roman" panose="02020603050405020304" pitchFamily="18" charset="0"/>
              </a:rPr>
              <a:t> </a:t>
            </a:r>
          </a:p>
        </p:txBody>
      </p:sp>
      <p:grpSp>
        <p:nvGrpSpPr>
          <p:cNvPr id="53254" name="Group 5"/>
          <p:cNvGrpSpPr>
            <a:grpSpLocks/>
          </p:cNvGrpSpPr>
          <p:nvPr/>
        </p:nvGrpSpPr>
        <p:grpSpPr bwMode="auto">
          <a:xfrm>
            <a:off x="6621463" y="885825"/>
            <a:ext cx="1143000" cy="771525"/>
            <a:chOff x="4111" y="558"/>
            <a:chExt cx="720" cy="486"/>
          </a:xfrm>
        </p:grpSpPr>
        <p:sp>
          <p:nvSpPr>
            <p:cNvPr id="53288" name="Rectangle 6"/>
            <p:cNvSpPr>
              <a:spLocks noChangeArrowheads="1"/>
            </p:cNvSpPr>
            <p:nvPr/>
          </p:nvSpPr>
          <p:spPr bwMode="auto">
            <a:xfrm>
              <a:off x="4111" y="558"/>
              <a:ext cx="720" cy="486"/>
            </a:xfrm>
            <a:prstGeom prst="rect">
              <a:avLst/>
            </a:prstGeom>
            <a:solidFill>
              <a:schemeClr val="bg1"/>
            </a:solidFill>
            <a:ln w="9525">
              <a:solidFill>
                <a:srgbClr val="008000"/>
              </a:solidFill>
              <a:miter lim="800000"/>
              <a:headEnd/>
              <a:tailEnd/>
            </a:ln>
          </p:spPr>
          <p:txBody>
            <a:bodyPr wrap="none" anchor="ct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r>
                <a:rPr lang="en-US" altLang="en-US" sz="2400">
                  <a:latin typeface="Times New Roman" panose="02020603050405020304" pitchFamily="18" charset="0"/>
                </a:rPr>
                <a:t>FC</a:t>
              </a:r>
            </a:p>
          </p:txBody>
        </p:sp>
        <p:sp>
          <p:nvSpPr>
            <p:cNvPr id="53289" name="Line 7"/>
            <p:cNvSpPr>
              <a:spLocks noChangeShapeType="1"/>
            </p:cNvSpPr>
            <p:nvPr/>
          </p:nvSpPr>
          <p:spPr bwMode="auto">
            <a:xfrm>
              <a:off x="4201" y="801"/>
              <a:ext cx="540" cy="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90" name="Line 8"/>
            <p:cNvSpPr>
              <a:spLocks noChangeShapeType="1"/>
            </p:cNvSpPr>
            <p:nvPr/>
          </p:nvSpPr>
          <p:spPr bwMode="auto">
            <a:xfrm>
              <a:off x="4201" y="947"/>
              <a:ext cx="540" cy="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91" name="Line 9"/>
            <p:cNvSpPr>
              <a:spLocks noChangeShapeType="1"/>
            </p:cNvSpPr>
            <p:nvPr/>
          </p:nvSpPr>
          <p:spPr bwMode="auto">
            <a:xfrm>
              <a:off x="4201" y="655"/>
              <a:ext cx="540" cy="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3255" name="Group 10"/>
          <p:cNvGrpSpPr>
            <a:grpSpLocks/>
          </p:cNvGrpSpPr>
          <p:nvPr/>
        </p:nvGrpSpPr>
        <p:grpSpPr bwMode="auto">
          <a:xfrm>
            <a:off x="5326063" y="808038"/>
            <a:ext cx="3733800" cy="1003300"/>
            <a:chOff x="3355" y="509"/>
            <a:chExt cx="2352" cy="632"/>
          </a:xfrm>
        </p:grpSpPr>
        <p:grpSp>
          <p:nvGrpSpPr>
            <p:cNvPr id="53277" name="Group 11"/>
            <p:cNvGrpSpPr>
              <a:grpSpLocks/>
            </p:cNvGrpSpPr>
            <p:nvPr/>
          </p:nvGrpSpPr>
          <p:grpSpPr bwMode="auto">
            <a:xfrm>
              <a:off x="3355" y="509"/>
              <a:ext cx="720" cy="632"/>
              <a:chOff x="3295" y="509"/>
              <a:chExt cx="720" cy="632"/>
            </a:xfrm>
          </p:grpSpPr>
          <p:sp>
            <p:nvSpPr>
              <p:cNvPr id="53283" name="Rectangle 12">
                <a:hlinkHover r:id="" action="ppaction://noaction">
                  <a:snd r:embed="rId3" name="DRIVEBY.WAV"/>
                </a:hlinkHover>
              </p:cNvPr>
              <p:cNvSpPr>
                <a:spLocks noChangeArrowheads="1"/>
              </p:cNvSpPr>
              <p:nvPr/>
            </p:nvSpPr>
            <p:spPr bwMode="auto">
              <a:xfrm>
                <a:off x="3295" y="509"/>
                <a:ext cx="720" cy="632"/>
              </a:xfrm>
              <a:prstGeom prst="rect">
                <a:avLst/>
              </a:prstGeom>
              <a:solidFill>
                <a:srgbClr val="3366FF"/>
              </a:solidFill>
              <a:ln w="9525">
                <a:solidFill>
                  <a:schemeClr val="bg2"/>
                </a:solidFill>
                <a:miter lim="800000"/>
                <a:headEnd/>
                <a:tailEnd/>
              </a:ln>
            </p:spPr>
            <p:txBody>
              <a:bodyPr wrap="none" anchor="ct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r>
                  <a:rPr lang="en-US" altLang="en-US" sz="2400">
                    <a:latin typeface="Times New Roman" panose="02020603050405020304" pitchFamily="18" charset="0"/>
                  </a:rPr>
                  <a:t>A1</a:t>
                </a:r>
              </a:p>
            </p:txBody>
          </p:sp>
          <p:sp>
            <p:nvSpPr>
              <p:cNvPr id="53284" name="Line 13"/>
              <p:cNvSpPr>
                <a:spLocks noChangeShapeType="1"/>
              </p:cNvSpPr>
              <p:nvPr/>
            </p:nvSpPr>
            <p:spPr bwMode="auto">
              <a:xfrm>
                <a:off x="3385" y="947"/>
                <a:ext cx="54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85" name="Line 14"/>
              <p:cNvSpPr>
                <a:spLocks noChangeShapeType="1"/>
              </p:cNvSpPr>
              <p:nvPr/>
            </p:nvSpPr>
            <p:spPr bwMode="auto">
              <a:xfrm>
                <a:off x="3385" y="1092"/>
                <a:ext cx="54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86" name="Line 15"/>
              <p:cNvSpPr>
                <a:spLocks noChangeShapeType="1"/>
              </p:cNvSpPr>
              <p:nvPr/>
            </p:nvSpPr>
            <p:spPr bwMode="auto">
              <a:xfrm>
                <a:off x="3385" y="801"/>
                <a:ext cx="54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87" name="Line 16"/>
              <p:cNvSpPr>
                <a:spLocks noChangeShapeType="1"/>
              </p:cNvSpPr>
              <p:nvPr/>
            </p:nvSpPr>
            <p:spPr bwMode="auto">
              <a:xfrm>
                <a:off x="3385" y="655"/>
                <a:ext cx="54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3278" name="Group 17"/>
            <p:cNvGrpSpPr>
              <a:grpSpLocks/>
            </p:cNvGrpSpPr>
            <p:nvPr/>
          </p:nvGrpSpPr>
          <p:grpSpPr bwMode="auto">
            <a:xfrm>
              <a:off x="4987" y="509"/>
              <a:ext cx="720" cy="583"/>
              <a:chOff x="4927" y="509"/>
              <a:chExt cx="720" cy="583"/>
            </a:xfrm>
          </p:grpSpPr>
          <p:sp>
            <p:nvSpPr>
              <p:cNvPr id="53279" name="Rectangle 18"/>
              <p:cNvSpPr>
                <a:spLocks noChangeArrowheads="1"/>
              </p:cNvSpPr>
              <p:nvPr/>
            </p:nvSpPr>
            <p:spPr bwMode="auto">
              <a:xfrm>
                <a:off x="4927" y="509"/>
                <a:ext cx="720" cy="583"/>
              </a:xfrm>
              <a:prstGeom prst="rect">
                <a:avLst/>
              </a:prstGeom>
              <a:solidFill>
                <a:schemeClr val="folHlink"/>
              </a:solidFill>
              <a:ln w="9525">
                <a:solidFill>
                  <a:srgbClr val="FF00FF"/>
                </a:solidFill>
                <a:miter lim="800000"/>
                <a:headEnd/>
                <a:tailEnd/>
              </a:ln>
            </p:spPr>
            <p:txBody>
              <a:bodyPr wrap="none" anchor="ct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r>
                  <a:rPr lang="en-US" altLang="en-US" sz="2400">
                    <a:latin typeface="Times New Roman" panose="02020603050405020304" pitchFamily="18" charset="0"/>
                  </a:rPr>
                  <a:t>A2</a:t>
                </a:r>
              </a:p>
            </p:txBody>
          </p:sp>
          <p:sp>
            <p:nvSpPr>
              <p:cNvPr id="53280" name="Line 19"/>
              <p:cNvSpPr>
                <a:spLocks noChangeShapeType="1"/>
              </p:cNvSpPr>
              <p:nvPr/>
            </p:nvSpPr>
            <p:spPr bwMode="auto">
              <a:xfrm flipV="1">
                <a:off x="5032" y="594"/>
                <a:ext cx="552" cy="12"/>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81" name="Line 20"/>
              <p:cNvSpPr>
                <a:spLocks noChangeShapeType="1"/>
              </p:cNvSpPr>
              <p:nvPr/>
            </p:nvSpPr>
            <p:spPr bwMode="auto">
              <a:xfrm>
                <a:off x="5032" y="801"/>
                <a:ext cx="540" cy="0"/>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82" name="Line 21"/>
              <p:cNvSpPr>
                <a:spLocks noChangeShapeType="1"/>
              </p:cNvSpPr>
              <p:nvPr/>
            </p:nvSpPr>
            <p:spPr bwMode="auto">
              <a:xfrm>
                <a:off x="5032" y="946"/>
                <a:ext cx="540" cy="0"/>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53256" name="Group 22"/>
          <p:cNvGrpSpPr>
            <a:grpSpLocks/>
          </p:cNvGrpSpPr>
          <p:nvPr/>
        </p:nvGrpSpPr>
        <p:grpSpPr bwMode="auto">
          <a:xfrm>
            <a:off x="5949950" y="1747838"/>
            <a:ext cx="2443163" cy="1516062"/>
            <a:chOff x="3520" y="1377"/>
            <a:chExt cx="1539" cy="955"/>
          </a:xfrm>
        </p:grpSpPr>
        <p:sp>
          <p:nvSpPr>
            <p:cNvPr id="53272" name="Text Box 23"/>
            <p:cNvSpPr txBox="1">
              <a:spLocks noChangeArrowheads="1"/>
            </p:cNvSpPr>
            <p:nvPr/>
          </p:nvSpPr>
          <p:spPr bwMode="auto">
            <a:xfrm>
              <a:off x="3730" y="2044"/>
              <a:ext cx="1200" cy="28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spcBef>
                  <a:spcPct val="50000"/>
                </a:spcBef>
              </a:pPr>
              <a:r>
                <a:rPr lang="en-US" altLang="en-US" sz="2400">
                  <a:solidFill>
                    <a:schemeClr val="accent2"/>
                  </a:solidFill>
                  <a:latin typeface="Times New Roman" panose="02020603050405020304" pitchFamily="18" charset="0"/>
                </a:rPr>
                <a:t>Weaver</a:t>
              </a:r>
            </a:p>
          </p:txBody>
        </p:sp>
        <p:grpSp>
          <p:nvGrpSpPr>
            <p:cNvPr id="53273" name="Group 24"/>
            <p:cNvGrpSpPr>
              <a:grpSpLocks/>
            </p:cNvGrpSpPr>
            <p:nvPr/>
          </p:nvGrpSpPr>
          <p:grpSpPr bwMode="auto">
            <a:xfrm>
              <a:off x="3520" y="1377"/>
              <a:ext cx="1539" cy="659"/>
              <a:chOff x="3520" y="1377"/>
              <a:chExt cx="1539" cy="659"/>
            </a:xfrm>
          </p:grpSpPr>
          <p:sp>
            <p:nvSpPr>
              <p:cNvPr id="53274" name="AutoShape 25"/>
              <p:cNvSpPr>
                <a:spLocks noChangeArrowheads="1"/>
              </p:cNvSpPr>
              <p:nvPr/>
            </p:nvSpPr>
            <p:spPr bwMode="auto">
              <a:xfrm rot="-2337624">
                <a:off x="3520" y="1420"/>
                <a:ext cx="306" cy="616"/>
              </a:xfrm>
              <a:prstGeom prst="downArrow">
                <a:avLst>
                  <a:gd name="adj1" fmla="val 50000"/>
                  <a:gd name="adj2" fmla="val 50327"/>
                </a:avLst>
              </a:prstGeom>
              <a:solidFill>
                <a:srgbClr val="3366FF"/>
              </a:solidFill>
              <a:ln w="9525">
                <a:solidFill>
                  <a:schemeClr val="bg2"/>
                </a:solidFill>
                <a:miter lim="800000"/>
                <a:headEnd/>
                <a:tailEnd/>
              </a:ln>
            </p:spPr>
            <p:txBody>
              <a:bodyPr wrap="none" anchor="ct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endParaRPr lang="en-US" altLang="en-US"/>
              </a:p>
            </p:txBody>
          </p:sp>
          <p:sp>
            <p:nvSpPr>
              <p:cNvPr id="53275" name="AutoShape 26"/>
              <p:cNvSpPr>
                <a:spLocks noChangeArrowheads="1"/>
              </p:cNvSpPr>
              <p:nvPr/>
            </p:nvSpPr>
            <p:spPr bwMode="auto">
              <a:xfrm>
                <a:off x="4142" y="1388"/>
                <a:ext cx="306" cy="616"/>
              </a:xfrm>
              <a:prstGeom prst="downArrow">
                <a:avLst>
                  <a:gd name="adj1" fmla="val 50000"/>
                  <a:gd name="adj2" fmla="val 50327"/>
                </a:avLst>
              </a:prstGeom>
              <a:solidFill>
                <a:schemeClr val="accent1"/>
              </a:solidFill>
              <a:ln w="9525">
                <a:solidFill>
                  <a:schemeClr val="bg2"/>
                </a:solidFill>
                <a:miter lim="800000"/>
                <a:headEnd/>
                <a:tailEnd/>
              </a:ln>
            </p:spPr>
            <p:txBody>
              <a:bodyPr wrap="none" anchor="ct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endParaRPr lang="en-US" altLang="en-US"/>
              </a:p>
            </p:txBody>
          </p:sp>
          <p:sp>
            <p:nvSpPr>
              <p:cNvPr id="53276" name="AutoShape 27"/>
              <p:cNvSpPr>
                <a:spLocks noChangeArrowheads="1"/>
              </p:cNvSpPr>
              <p:nvPr/>
            </p:nvSpPr>
            <p:spPr bwMode="auto">
              <a:xfrm rot="2633121">
                <a:off x="4753" y="1377"/>
                <a:ext cx="306" cy="616"/>
              </a:xfrm>
              <a:prstGeom prst="downArrow">
                <a:avLst>
                  <a:gd name="adj1" fmla="val 50000"/>
                  <a:gd name="adj2" fmla="val 50327"/>
                </a:avLst>
              </a:prstGeom>
              <a:solidFill>
                <a:srgbClr val="FF00FF"/>
              </a:solidFill>
              <a:ln w="9525">
                <a:solidFill>
                  <a:schemeClr val="bg2"/>
                </a:solidFill>
                <a:miter lim="800000"/>
                <a:headEnd/>
                <a:tailEnd/>
              </a:ln>
            </p:spPr>
            <p:txBody>
              <a:bodyPr wrap="none" anchor="ct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endParaRPr lang="en-US" altLang="en-US"/>
              </a:p>
            </p:txBody>
          </p:sp>
        </p:grpSp>
      </p:grpSp>
      <p:grpSp>
        <p:nvGrpSpPr>
          <p:cNvPr id="53257" name="Group 28"/>
          <p:cNvGrpSpPr>
            <a:grpSpLocks/>
          </p:cNvGrpSpPr>
          <p:nvPr/>
        </p:nvGrpSpPr>
        <p:grpSpPr bwMode="auto">
          <a:xfrm>
            <a:off x="6380163" y="3333750"/>
            <a:ext cx="1700212" cy="2811463"/>
            <a:chOff x="3791" y="2376"/>
            <a:chExt cx="1071" cy="1771"/>
          </a:xfrm>
        </p:grpSpPr>
        <p:grpSp>
          <p:nvGrpSpPr>
            <p:cNvPr id="53259" name="Group 29"/>
            <p:cNvGrpSpPr>
              <a:grpSpLocks/>
            </p:cNvGrpSpPr>
            <p:nvPr/>
          </p:nvGrpSpPr>
          <p:grpSpPr bwMode="auto">
            <a:xfrm>
              <a:off x="3791" y="3017"/>
              <a:ext cx="1071" cy="1130"/>
              <a:chOff x="3851" y="3017"/>
              <a:chExt cx="1071" cy="1130"/>
            </a:xfrm>
          </p:grpSpPr>
          <p:sp>
            <p:nvSpPr>
              <p:cNvPr id="53261" name="Rectangle 30"/>
              <p:cNvSpPr>
                <a:spLocks noChangeArrowheads="1"/>
              </p:cNvSpPr>
              <p:nvPr/>
            </p:nvSpPr>
            <p:spPr bwMode="auto">
              <a:xfrm>
                <a:off x="3851" y="3017"/>
                <a:ext cx="1071" cy="1130"/>
              </a:xfrm>
              <a:prstGeom prst="rect">
                <a:avLst/>
              </a:prstGeom>
              <a:solidFill>
                <a:schemeClr val="accent1"/>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endParaRPr lang="en-US" altLang="en-US"/>
              </a:p>
            </p:txBody>
          </p:sp>
          <p:sp>
            <p:nvSpPr>
              <p:cNvPr id="53262" name="Line 31"/>
              <p:cNvSpPr>
                <a:spLocks noChangeShapeType="1"/>
              </p:cNvSpPr>
              <p:nvPr/>
            </p:nvSpPr>
            <p:spPr bwMode="auto">
              <a:xfrm>
                <a:off x="3985" y="3328"/>
                <a:ext cx="8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3" name="Line 32"/>
              <p:cNvSpPr>
                <a:spLocks noChangeShapeType="1"/>
              </p:cNvSpPr>
              <p:nvPr/>
            </p:nvSpPr>
            <p:spPr bwMode="auto">
              <a:xfrm>
                <a:off x="3985" y="3158"/>
                <a:ext cx="803" cy="0"/>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4" name="Line 33"/>
              <p:cNvSpPr>
                <a:spLocks noChangeShapeType="1"/>
              </p:cNvSpPr>
              <p:nvPr/>
            </p:nvSpPr>
            <p:spPr bwMode="auto">
              <a:xfrm>
                <a:off x="3985" y="3243"/>
                <a:ext cx="803" cy="0"/>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5" name="Line 34"/>
              <p:cNvSpPr>
                <a:spLocks noChangeShapeType="1"/>
              </p:cNvSpPr>
              <p:nvPr/>
            </p:nvSpPr>
            <p:spPr bwMode="auto">
              <a:xfrm>
                <a:off x="3985" y="3413"/>
                <a:ext cx="8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6" name="Line 35"/>
              <p:cNvSpPr>
                <a:spLocks noChangeShapeType="1"/>
              </p:cNvSpPr>
              <p:nvPr/>
            </p:nvSpPr>
            <p:spPr bwMode="auto">
              <a:xfrm>
                <a:off x="3985" y="3497"/>
                <a:ext cx="803" cy="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7" name="Line 36"/>
              <p:cNvSpPr>
                <a:spLocks noChangeShapeType="1"/>
              </p:cNvSpPr>
              <p:nvPr/>
            </p:nvSpPr>
            <p:spPr bwMode="auto">
              <a:xfrm>
                <a:off x="3985" y="3582"/>
                <a:ext cx="803" cy="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8" name="Line 37"/>
              <p:cNvSpPr>
                <a:spLocks noChangeShapeType="1"/>
              </p:cNvSpPr>
              <p:nvPr/>
            </p:nvSpPr>
            <p:spPr bwMode="auto">
              <a:xfrm>
                <a:off x="3985" y="3695"/>
                <a:ext cx="8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9" name="Line 38"/>
              <p:cNvSpPr>
                <a:spLocks noChangeShapeType="1"/>
              </p:cNvSpPr>
              <p:nvPr/>
            </p:nvSpPr>
            <p:spPr bwMode="auto">
              <a:xfrm>
                <a:off x="3985" y="3808"/>
                <a:ext cx="803" cy="0"/>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0" name="Line 39"/>
              <p:cNvSpPr>
                <a:spLocks noChangeShapeType="1"/>
              </p:cNvSpPr>
              <p:nvPr/>
            </p:nvSpPr>
            <p:spPr bwMode="auto">
              <a:xfrm>
                <a:off x="3985" y="3921"/>
                <a:ext cx="803" cy="0"/>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1" name="Line 40"/>
              <p:cNvSpPr>
                <a:spLocks noChangeShapeType="1"/>
              </p:cNvSpPr>
              <p:nvPr/>
            </p:nvSpPr>
            <p:spPr bwMode="auto">
              <a:xfrm>
                <a:off x="3985" y="4034"/>
                <a:ext cx="8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3260" name="AutoShape 41"/>
            <p:cNvSpPr>
              <a:spLocks noChangeArrowheads="1"/>
            </p:cNvSpPr>
            <p:nvPr/>
          </p:nvSpPr>
          <p:spPr bwMode="auto">
            <a:xfrm>
              <a:off x="4185" y="2376"/>
              <a:ext cx="306" cy="616"/>
            </a:xfrm>
            <a:prstGeom prst="downArrow">
              <a:avLst>
                <a:gd name="adj1" fmla="val 50000"/>
                <a:gd name="adj2" fmla="val 50327"/>
              </a:avLst>
            </a:prstGeom>
            <a:gradFill rotWithShape="0">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1"/>
            </a:gra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endParaRPr lang="en-US" altLang="en-US"/>
            </a:p>
          </p:txBody>
        </p:sp>
      </p:grpSp>
      <p:sp>
        <p:nvSpPr>
          <p:cNvPr id="53258" name="Rectangle 42"/>
          <p:cNvSpPr>
            <a:spLocks noChangeArrowheads="1"/>
          </p:cNvSpPr>
          <p:nvPr/>
        </p:nvSpPr>
        <p:spPr bwMode="auto">
          <a:xfrm>
            <a:off x="361950" y="644525"/>
            <a:ext cx="4868863"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en-US" sz="1800" b="1">
                <a:latin typeface="Trebuchet MS" panose="020B0603020202020204" pitchFamily="34" charset="0"/>
              </a:rPr>
              <a:t>Aspect Orientated Programming (AOP)</a:t>
            </a:r>
            <a:r>
              <a:rPr lang="en-US" altLang="en-US" sz="1800">
                <a:latin typeface="Trebuchet MS" panose="020B0603020202020204" pitchFamily="34" charset="0"/>
              </a:rPr>
              <a:t> is a programming paradigm that provides the user with the ability to modularize the representation of cross cutting concerns in </a:t>
            </a:r>
          </a:p>
          <a:p>
            <a:pPr algn="l"/>
            <a:endParaRPr lang="en-US" altLang="en-US" sz="1800">
              <a:latin typeface="Trebuchet MS" panose="020B0603020202020204" pitchFamily="34" charset="0"/>
            </a:endParaRPr>
          </a:p>
          <a:p>
            <a:pPr algn="l"/>
            <a:endParaRPr lang="en-US" altLang="en-US" sz="1800">
              <a:latin typeface="Trebuchet MS" panose="020B0603020202020204" pitchFamily="34" charset="0"/>
            </a:endParaRPr>
          </a:p>
          <a:p>
            <a:pPr algn="l"/>
            <a:r>
              <a:rPr lang="en-US" altLang="en-US" sz="1800">
                <a:latin typeface="Trebuchet MS" panose="020B0603020202020204" pitchFamily="34" charset="0"/>
              </a:rPr>
              <a:t>order to maximize code reusability and solve the code-tangling problem.  </a:t>
            </a:r>
            <a:br>
              <a:rPr lang="en-US" altLang="en-US" sz="1800">
                <a:latin typeface="Trebuchet MS" panose="020B0603020202020204" pitchFamily="34" charset="0"/>
              </a:rPr>
            </a:br>
            <a:r>
              <a:rPr lang="en-US" altLang="en-US" sz="1800">
                <a:latin typeface="Trebuchet MS" panose="020B0603020202020204" pitchFamily="34" charset="0"/>
              </a:rPr>
              <a:t>AOP provides mechanisms for decomposing a problem into </a:t>
            </a:r>
            <a:r>
              <a:rPr lang="en-US" altLang="en-US" sz="1800" u="sng">
                <a:latin typeface="Trebuchet MS" panose="020B0603020202020204" pitchFamily="34" charset="0"/>
              </a:rPr>
              <a:t>functional components</a:t>
            </a:r>
            <a:r>
              <a:rPr lang="en-US" altLang="en-US" sz="1800">
                <a:latin typeface="Trebuchet MS" panose="020B0603020202020204" pitchFamily="34" charset="0"/>
              </a:rPr>
              <a:t> and the aspectual components called </a:t>
            </a:r>
            <a:r>
              <a:rPr lang="en-US" altLang="en-US" sz="1800" b="1" u="sng">
                <a:latin typeface="Trebuchet MS" panose="020B0603020202020204" pitchFamily="34" charset="0"/>
              </a:rPr>
              <a:t>aspects</a:t>
            </a:r>
            <a:r>
              <a:rPr lang="en-US" altLang="en-US" sz="1800">
                <a:latin typeface="Trebuchet MS" panose="020B0603020202020204" pitchFamily="34" charset="0"/>
              </a:rPr>
              <a:t>.  </a:t>
            </a:r>
            <a:br>
              <a:rPr lang="en-US" altLang="en-US" sz="1800">
                <a:latin typeface="Trebuchet MS" panose="020B0603020202020204" pitchFamily="34" charset="0"/>
              </a:rPr>
            </a:br>
            <a:r>
              <a:rPr lang="en-US" altLang="en-US" sz="1800">
                <a:latin typeface="Trebuchet MS" panose="020B0603020202020204" pitchFamily="34" charset="0"/>
              </a:rPr>
              <a:t>Aspects are concerns that cut across the functional components. </a:t>
            </a:r>
            <a:br>
              <a:rPr lang="en-US" altLang="en-US" sz="1800">
                <a:latin typeface="Trebuchet MS" panose="020B0603020202020204" pitchFamily="34" charset="0"/>
              </a:rPr>
            </a:br>
            <a:r>
              <a:rPr lang="en-US" altLang="en-US" sz="1800">
                <a:latin typeface="Trebuchet MS" panose="020B0603020202020204" pitchFamily="34" charset="0"/>
              </a:rPr>
              <a:t>AOP attempts to modularize Aspects, and uses </a:t>
            </a:r>
            <a:r>
              <a:rPr lang="en-US" altLang="en-US" sz="1800" b="1" u="sng">
                <a:solidFill>
                  <a:schemeClr val="hlink"/>
                </a:solidFill>
                <a:latin typeface="Trebuchet MS" panose="020B0603020202020204" pitchFamily="34" charset="0"/>
              </a:rPr>
              <a:t>weaving</a:t>
            </a:r>
            <a:r>
              <a:rPr lang="en-US" altLang="en-US" sz="1800">
                <a:latin typeface="Trebuchet MS" panose="020B0603020202020204" pitchFamily="34" charset="0"/>
              </a:rPr>
              <a:t> mechanism to combine aspects with the main functional components.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F2CD5593-EF78-4904-964E-2AC010DF1653}" type="slidenum">
              <a:rPr lang="en-US" altLang="en-US" sz="1000"/>
              <a:pPr eaLnBrk="1" hangingPunct="1"/>
              <a:t>3</a:t>
            </a:fld>
            <a:r>
              <a:rPr lang="en-US" altLang="en-US" sz="1000"/>
              <a:t>/</a:t>
            </a:r>
          </a:p>
        </p:txBody>
      </p:sp>
      <p:sp>
        <p:nvSpPr>
          <p:cNvPr id="54275" name="Rectangle 2"/>
          <p:cNvSpPr>
            <a:spLocks noGrp="1" noChangeArrowheads="1"/>
          </p:cNvSpPr>
          <p:nvPr>
            <p:ph type="title"/>
          </p:nvPr>
        </p:nvSpPr>
        <p:spPr/>
        <p:txBody>
          <a:bodyPr/>
          <a:lstStyle/>
          <a:p>
            <a:r>
              <a:rPr lang="en-US" altLang="en-US" smtClean="0"/>
              <a:t>AOSD</a:t>
            </a:r>
          </a:p>
        </p:txBody>
      </p:sp>
      <p:sp>
        <p:nvSpPr>
          <p:cNvPr id="54276" name="Rectangle 3"/>
          <p:cNvSpPr>
            <a:spLocks noGrp="1" noChangeArrowheads="1"/>
          </p:cNvSpPr>
          <p:nvPr>
            <p:ph type="body" idx="1"/>
          </p:nvPr>
        </p:nvSpPr>
        <p:spPr/>
        <p:txBody>
          <a:bodyPr/>
          <a:lstStyle/>
          <a:p>
            <a:pPr>
              <a:lnSpc>
                <a:spcPct val="80000"/>
              </a:lnSpc>
            </a:pPr>
            <a:r>
              <a:rPr lang="en-US" altLang="en-US" sz="2200" b="1" smtClean="0"/>
              <a:t>Aspects</a:t>
            </a:r>
            <a:r>
              <a:rPr lang="en-US" altLang="en-US" sz="2200" smtClean="0"/>
              <a:t> are concerns that cut across the functional components.</a:t>
            </a:r>
          </a:p>
          <a:p>
            <a:pPr lvl="1">
              <a:lnSpc>
                <a:spcPct val="80000"/>
              </a:lnSpc>
            </a:pPr>
            <a:r>
              <a:rPr lang="en-US" altLang="en-US" sz="2000" u="sng" smtClean="0"/>
              <a:t>Synchronization</a:t>
            </a:r>
            <a:r>
              <a:rPr lang="en-US" altLang="en-US" sz="2000" smtClean="0"/>
              <a:t>, </a:t>
            </a:r>
            <a:r>
              <a:rPr lang="en-US" altLang="en-US" sz="2000" u="sng" smtClean="0"/>
              <a:t>scheduling</a:t>
            </a:r>
            <a:r>
              <a:rPr lang="en-US" altLang="en-US" sz="2000" smtClean="0"/>
              <a:t>, </a:t>
            </a:r>
            <a:r>
              <a:rPr lang="en-US" altLang="en-US" sz="2000" u="sng" smtClean="0"/>
              <a:t>logging</a:t>
            </a:r>
            <a:r>
              <a:rPr lang="en-US" altLang="en-US" sz="2000" smtClean="0"/>
              <a:t>, </a:t>
            </a:r>
            <a:r>
              <a:rPr lang="en-US" altLang="en-US" sz="2000" u="sng" smtClean="0"/>
              <a:t>security</a:t>
            </a:r>
            <a:r>
              <a:rPr lang="en-US" altLang="en-US" sz="2000" smtClean="0"/>
              <a:t>, and </a:t>
            </a:r>
            <a:r>
              <a:rPr lang="en-US" altLang="en-US" sz="2000" u="sng" smtClean="0"/>
              <a:t>fault tolerance</a:t>
            </a:r>
            <a:r>
              <a:rPr lang="en-US" altLang="en-US" sz="2000" smtClean="0"/>
              <a:t> are some examples of units of crosscutting functionality (aspects). </a:t>
            </a:r>
          </a:p>
          <a:p>
            <a:pPr lvl="1">
              <a:lnSpc>
                <a:spcPct val="80000"/>
              </a:lnSpc>
            </a:pPr>
            <a:r>
              <a:rPr lang="en-US" altLang="en-US" sz="2000" smtClean="0"/>
              <a:t> Usually the implementations of these aspects are scattered across multiple classes.  </a:t>
            </a:r>
          </a:p>
          <a:p>
            <a:pPr lvl="1">
              <a:lnSpc>
                <a:spcPct val="80000"/>
              </a:lnSpc>
            </a:pPr>
            <a:r>
              <a:rPr lang="en-US" altLang="en-US" sz="2000" smtClean="0"/>
              <a:t>The scattering of the aspect code with the core class code reduces software quality, because of </a:t>
            </a:r>
            <a:r>
              <a:rPr lang="en-US" altLang="en-US" sz="2000" b="1" smtClean="0">
                <a:solidFill>
                  <a:schemeClr val="tx2"/>
                </a:solidFill>
              </a:rPr>
              <a:t>code-tangling</a:t>
            </a:r>
            <a:r>
              <a:rPr lang="en-US" altLang="en-US" sz="2000" smtClean="0">
                <a:solidFill>
                  <a:schemeClr val="tx2"/>
                </a:solidFill>
              </a:rPr>
              <a:t> </a:t>
            </a:r>
            <a:r>
              <a:rPr lang="en-US" altLang="en-US" sz="2000" smtClean="0"/>
              <a:t>problem. </a:t>
            </a:r>
          </a:p>
          <a:p>
            <a:pPr lvl="1">
              <a:lnSpc>
                <a:spcPct val="80000"/>
              </a:lnSpc>
            </a:pPr>
            <a:endParaRPr lang="en-US" altLang="en-US" sz="2000" smtClean="0"/>
          </a:p>
          <a:p>
            <a:pPr>
              <a:lnSpc>
                <a:spcPct val="80000"/>
              </a:lnSpc>
            </a:pPr>
            <a:r>
              <a:rPr lang="en-US" altLang="en-US" sz="2200" smtClean="0"/>
              <a:t>Aspect-Oriented programming </a:t>
            </a:r>
            <a:r>
              <a:rPr lang="en-US" altLang="en-US" sz="2200" u="sng" smtClean="0"/>
              <a:t>modularizes aspects</a:t>
            </a:r>
            <a:r>
              <a:rPr lang="en-US" altLang="en-US" sz="2200" smtClean="0"/>
              <a:t>, and uses </a:t>
            </a:r>
            <a:r>
              <a:rPr lang="en-US" altLang="en-US" sz="2200" u="sng" smtClean="0"/>
              <a:t>weaving</a:t>
            </a:r>
            <a:r>
              <a:rPr lang="en-US" altLang="en-US" sz="2200" smtClean="0"/>
              <a:t> mechanism to combine them with the main functionality of the system.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77BD3434-BB90-470D-B5E1-E39B47CABCC2}" type="slidenum">
              <a:rPr lang="en-US" altLang="en-US" sz="1000"/>
              <a:pPr eaLnBrk="1" hangingPunct="1"/>
              <a:t>4</a:t>
            </a:fld>
            <a:r>
              <a:rPr lang="en-US" altLang="en-US" sz="1000"/>
              <a:t>/</a:t>
            </a:r>
          </a:p>
        </p:txBody>
      </p:sp>
      <p:sp>
        <p:nvSpPr>
          <p:cNvPr id="7172" name="Rectangle 2"/>
          <p:cNvSpPr>
            <a:spLocks noGrp="1" noChangeArrowheads="1"/>
          </p:cNvSpPr>
          <p:nvPr>
            <p:ph type="title"/>
          </p:nvPr>
        </p:nvSpPr>
        <p:spPr>
          <a:xfrm>
            <a:off x="700088" y="0"/>
            <a:ext cx="7772400" cy="1143000"/>
          </a:xfrm>
        </p:spPr>
        <p:txBody>
          <a:bodyPr/>
          <a:lstStyle/>
          <a:p>
            <a:r>
              <a:rPr lang="en-US" altLang="en-US" smtClean="0"/>
              <a:t>AOP… aspectj.org</a:t>
            </a:r>
          </a:p>
        </p:txBody>
      </p:sp>
      <p:grpSp>
        <p:nvGrpSpPr>
          <p:cNvPr id="7173" name="Group 3"/>
          <p:cNvGrpSpPr>
            <a:grpSpLocks/>
          </p:cNvGrpSpPr>
          <p:nvPr/>
        </p:nvGrpSpPr>
        <p:grpSpPr bwMode="auto">
          <a:xfrm>
            <a:off x="669925" y="1447800"/>
            <a:ext cx="8397875" cy="5334000"/>
            <a:chOff x="422" y="912"/>
            <a:chExt cx="5290" cy="3360"/>
          </a:xfrm>
        </p:grpSpPr>
        <p:grpSp>
          <p:nvGrpSpPr>
            <p:cNvPr id="7192" name="Group 4"/>
            <p:cNvGrpSpPr>
              <a:grpSpLocks/>
            </p:cNvGrpSpPr>
            <p:nvPr/>
          </p:nvGrpSpPr>
          <p:grpSpPr bwMode="auto">
            <a:xfrm>
              <a:off x="422" y="912"/>
              <a:ext cx="922" cy="2002"/>
              <a:chOff x="422" y="912"/>
              <a:chExt cx="922" cy="2002"/>
            </a:xfrm>
          </p:grpSpPr>
          <p:grpSp>
            <p:nvGrpSpPr>
              <p:cNvPr id="7224" name="Group 5"/>
              <p:cNvGrpSpPr>
                <a:grpSpLocks/>
              </p:cNvGrpSpPr>
              <p:nvPr/>
            </p:nvGrpSpPr>
            <p:grpSpPr bwMode="auto">
              <a:xfrm>
                <a:off x="422" y="1056"/>
                <a:ext cx="922" cy="1858"/>
                <a:chOff x="422" y="1056"/>
                <a:chExt cx="922" cy="1858"/>
              </a:xfrm>
            </p:grpSpPr>
            <p:sp>
              <p:nvSpPr>
                <p:cNvPr id="7226" name="Rectangle 6"/>
                <p:cNvSpPr>
                  <a:spLocks noChangeArrowheads="1"/>
                </p:cNvSpPr>
                <p:nvPr/>
              </p:nvSpPr>
              <p:spPr bwMode="auto">
                <a:xfrm>
                  <a:off x="422" y="1056"/>
                  <a:ext cx="501" cy="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en-US" sz="100" b="1">
                      <a:latin typeface="Courier New" panose="02070309020205020404" pitchFamily="49" charset="0"/>
                    </a:rPr>
                    <a:t>/*</a:t>
                  </a:r>
                </a:p>
                <a:p>
                  <a:pPr algn="l"/>
                  <a:r>
                    <a:rPr lang="en-US" altLang="en-US" sz="100" b="1">
                      <a:latin typeface="Courier New" panose="02070309020205020404" pitchFamily="49" charset="0"/>
                    </a:rPr>
                    <a:t> *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The Apache Software License, Version 1.1</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Copyright (c) 1999 The Apache Software Foundation.  All rights</a:t>
                  </a:r>
                </a:p>
                <a:p>
                  <a:pPr algn="l"/>
                  <a:r>
                    <a:rPr lang="en-US" altLang="en-US" sz="100" b="1">
                      <a:latin typeface="Courier New" panose="02070309020205020404" pitchFamily="49" charset="0"/>
                    </a:rPr>
                    <a:t> * reserved.</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Redistribution and use in source and binary forms, with or without</a:t>
                  </a:r>
                </a:p>
                <a:p>
                  <a:pPr algn="l"/>
                  <a:r>
                    <a:rPr lang="en-US" altLang="en-US" sz="100" b="1">
                      <a:latin typeface="Courier New" panose="02070309020205020404" pitchFamily="49" charset="0"/>
                    </a:rPr>
                    <a:t> * modification, are permitted provided that the following conditions</a:t>
                  </a:r>
                </a:p>
                <a:p>
                  <a:pPr algn="l"/>
                  <a:r>
                    <a:rPr lang="en-US" altLang="en-US" sz="100" b="1">
                      <a:latin typeface="Courier New" panose="02070309020205020404" pitchFamily="49" charset="0"/>
                    </a:rPr>
                    <a:t> * are met: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1. Redistributions of source code must retain the above copyright</a:t>
                  </a:r>
                </a:p>
                <a:p>
                  <a:pPr algn="l"/>
                  <a:r>
                    <a:rPr lang="en-US" altLang="en-US" sz="100" b="1">
                      <a:latin typeface="Courier New" panose="02070309020205020404" pitchFamily="49" charset="0"/>
                    </a:rPr>
                    <a:t> *    notice, this list of conditions and the following disclaimer.</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2. Redistributions in binary form must reproduce the above copyright</a:t>
                  </a:r>
                </a:p>
                <a:p>
                  <a:pPr algn="l"/>
                  <a:r>
                    <a:rPr lang="en-US" altLang="en-US" sz="100" b="1">
                      <a:latin typeface="Courier New" panose="02070309020205020404" pitchFamily="49" charset="0"/>
                    </a:rPr>
                    <a:t> *    notice, this list of conditions and the following disclaimer in</a:t>
                  </a:r>
                </a:p>
                <a:p>
                  <a:pPr algn="l"/>
                  <a:r>
                    <a:rPr lang="en-US" altLang="en-US" sz="100" b="1">
                      <a:latin typeface="Courier New" panose="02070309020205020404" pitchFamily="49" charset="0"/>
                    </a:rPr>
                    <a:t> *    the documentation and/or other materials provided with the</a:t>
                  </a:r>
                </a:p>
                <a:p>
                  <a:pPr algn="l"/>
                  <a:r>
                    <a:rPr lang="en-US" altLang="en-US" sz="100" b="1">
                      <a:latin typeface="Courier New" panose="02070309020205020404" pitchFamily="49" charset="0"/>
                    </a:rPr>
                    <a:t> *    distribution.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3. The end-user documentation included with the redistribution, if</a:t>
                  </a:r>
                </a:p>
                <a:p>
                  <a:pPr algn="l"/>
                  <a:r>
                    <a:rPr lang="en-US" altLang="en-US" sz="100" b="1">
                      <a:latin typeface="Courier New" panose="02070309020205020404" pitchFamily="49" charset="0"/>
                    </a:rPr>
                    <a:t> *    any, must include the following acknowlegement:</a:t>
                  </a:r>
                </a:p>
                <a:p>
                  <a:pPr algn="l"/>
                  <a:r>
                    <a:rPr lang="en-US" altLang="en-US" sz="100" b="1">
                      <a:latin typeface="Courier New" panose="02070309020205020404" pitchFamily="49" charset="0"/>
                    </a:rPr>
                    <a:t> *       "This product includes software developed by the</a:t>
                  </a:r>
                </a:p>
                <a:p>
                  <a:pPr algn="l"/>
                  <a:r>
                    <a:rPr lang="en-US" altLang="en-US" sz="100" b="1">
                      <a:latin typeface="Courier New" panose="02070309020205020404" pitchFamily="49" charset="0"/>
                    </a:rPr>
                    <a:t> *        Apache Software Foundation (http://www.apache.org/)."</a:t>
                  </a:r>
                </a:p>
                <a:p>
                  <a:pPr algn="l"/>
                  <a:r>
                    <a:rPr lang="en-US" altLang="en-US" sz="100" b="1">
                      <a:latin typeface="Courier New" panose="02070309020205020404" pitchFamily="49" charset="0"/>
                    </a:rPr>
                    <a:t> *    Alternately, this acknowlegement may appear in the software</a:t>
                  </a:r>
                </a:p>
                <a:p>
                  <a:pPr algn="l"/>
                  <a:r>
                    <a:rPr lang="en-US" altLang="en-US" sz="100" b="1">
                      <a:latin typeface="Courier New" panose="02070309020205020404" pitchFamily="49" charset="0"/>
                    </a:rPr>
                    <a:t>itself,</a:t>
                  </a:r>
                </a:p>
                <a:p>
                  <a:pPr algn="l"/>
                  <a:r>
                    <a:rPr lang="en-US" altLang="en-US" sz="100" b="1">
                      <a:latin typeface="Courier New" panose="02070309020205020404" pitchFamily="49" charset="0"/>
                    </a:rPr>
                    <a:t> *    if and wherever such third-party acknowlegements normally appear.</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4. The names "The Jakarta Project", "Tomcat", and "Apache Software</a:t>
                  </a:r>
                </a:p>
                <a:p>
                  <a:pPr algn="l"/>
                  <a:r>
                    <a:rPr lang="en-US" altLang="en-US" sz="100" b="1">
                      <a:latin typeface="Courier New" panose="02070309020205020404" pitchFamily="49" charset="0"/>
                    </a:rPr>
                    <a:t> *    Foundation" must not be used to endorse or promote products</a:t>
                  </a:r>
                </a:p>
                <a:p>
                  <a:pPr algn="l"/>
                  <a:r>
                    <a:rPr lang="en-US" altLang="en-US" sz="100" b="1">
                      <a:latin typeface="Courier New" panose="02070309020205020404" pitchFamily="49" charset="0"/>
                    </a:rPr>
                    <a:t>derived</a:t>
                  </a:r>
                </a:p>
                <a:p>
                  <a:pPr algn="l"/>
                  <a:r>
                    <a:rPr lang="en-US" altLang="en-US" sz="100" b="1">
                      <a:latin typeface="Courier New" panose="02070309020205020404" pitchFamily="49" charset="0"/>
                    </a:rPr>
                    <a:t> *    from this software without prior written permission. For written</a:t>
                  </a:r>
                </a:p>
                <a:p>
                  <a:pPr algn="l"/>
                  <a:r>
                    <a:rPr lang="en-US" altLang="en-US" sz="100" b="1">
                      <a:latin typeface="Courier New" panose="02070309020205020404" pitchFamily="49" charset="0"/>
                    </a:rPr>
                    <a:t> *    permission, please contact apache@apache.org.</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5. Products derived from this software may not be called "Apache"</a:t>
                  </a:r>
                </a:p>
                <a:p>
                  <a:pPr algn="l"/>
                  <a:r>
                    <a:rPr lang="en-US" altLang="en-US" sz="100" b="1">
                      <a:latin typeface="Courier New" panose="02070309020205020404" pitchFamily="49" charset="0"/>
                    </a:rPr>
                    <a:t> *    nor may "Apache" appear in their names without prior written</a:t>
                  </a:r>
                </a:p>
                <a:p>
                  <a:pPr algn="l"/>
                  <a:r>
                    <a:rPr lang="en-US" altLang="en-US" sz="100" b="1">
                      <a:latin typeface="Courier New" panose="02070309020205020404" pitchFamily="49" charset="0"/>
                    </a:rPr>
                    <a:t> *    permission of the Apache Group.</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THIS SOFTWARE IS PROVIDED ``AS IS'' AND ANY EXPRESSED OR IMPLIED</a:t>
                  </a:r>
                </a:p>
                <a:p>
                  <a:pPr algn="l"/>
                  <a:r>
                    <a:rPr lang="en-US" altLang="en-US" sz="100">
                      <a:latin typeface="Courier New" panose="02070309020205020404" pitchFamily="49" charset="0"/>
                    </a:rPr>
                    <a:t> * WARRANTIES, INCLUDING, BUT NOT LIMITED TO, THE IMPLIED WARRANTIES</a:t>
                  </a:r>
                </a:p>
                <a:p>
                  <a:pPr algn="l"/>
                  <a:r>
                    <a:rPr lang="en-US" altLang="en-US" sz="100">
                      <a:latin typeface="Courier New" panose="02070309020205020404" pitchFamily="49" charset="0"/>
                    </a:rPr>
                    <a:t> * OF MERCHANTABILITY AND FITNESS FOR A PARTICULAR PURPOSE ARE</a:t>
                  </a:r>
                </a:p>
                <a:p>
                  <a:pPr algn="l"/>
                  <a:r>
                    <a:rPr lang="en-US" altLang="en-US" sz="100">
                      <a:latin typeface="Courier New" panose="02070309020205020404" pitchFamily="49" charset="0"/>
                    </a:rPr>
                    <a:t> * DISCLAIMED.  IN NO EVENT SHALL THE APACHE SOFTWARE FOUNDATION OR</a:t>
                  </a:r>
                </a:p>
                <a:p>
                  <a:pPr algn="l"/>
                  <a:r>
                    <a:rPr lang="en-US" altLang="en-US" sz="100">
                      <a:latin typeface="Courier New" panose="02070309020205020404" pitchFamily="49" charset="0"/>
                    </a:rPr>
                    <a:t> * ITS CONTRIBUTORS BE LIABLE FOR ANY DIRECT, INDIRECT, INCIDENTAL,</a:t>
                  </a:r>
                </a:p>
                <a:p>
                  <a:pPr algn="l"/>
                  <a:r>
                    <a:rPr lang="en-US" altLang="en-US" sz="100">
                      <a:latin typeface="Courier New" panose="02070309020205020404" pitchFamily="49" charset="0"/>
                    </a:rPr>
                    <a:t> * SPECIAL, EXEMPLARY, OR CONSEQUENTIAL DAMAGES (INCLUDING, BUT NOT</a:t>
                  </a:r>
                </a:p>
                <a:p>
                  <a:pPr algn="l"/>
                  <a:r>
                    <a:rPr lang="en-US" altLang="en-US" sz="100">
                      <a:latin typeface="Courier New" panose="02070309020205020404" pitchFamily="49" charset="0"/>
                    </a:rPr>
                    <a:t> * LIMITED TO, PROCUREMENT OF SUBSTITUTE GOODS OR SERVICES; LOSS OF</a:t>
                  </a:r>
                </a:p>
                <a:p>
                  <a:pPr algn="l"/>
                  <a:r>
                    <a:rPr lang="en-US" altLang="en-US" sz="100">
                      <a:latin typeface="Courier New" panose="02070309020205020404" pitchFamily="49" charset="0"/>
                    </a:rPr>
                    <a:t> * USE, DATA, OR PROFITS; OR BUSINESS INTERRUPTION) HOWEVER CAUSED AND</a:t>
                  </a:r>
                </a:p>
                <a:p>
                  <a:pPr algn="l"/>
                  <a:r>
                    <a:rPr lang="en-US" altLang="en-US" sz="100">
                      <a:latin typeface="Courier New" panose="02070309020205020404" pitchFamily="49" charset="0"/>
                    </a:rPr>
                    <a:t> * ON ANY THEORY OF LIABILITY, WHETHER IN CONTRACT, STRICT LIABILITY,</a:t>
                  </a:r>
                </a:p>
                <a:p>
                  <a:pPr algn="l"/>
                  <a:r>
                    <a:rPr lang="en-US" altLang="en-US" sz="100">
                      <a:latin typeface="Courier New" panose="02070309020205020404" pitchFamily="49" charset="0"/>
                    </a:rPr>
                    <a:t> * OR TORT (INCLUDING NEGLIGENCE OR OTHERWISE) ARISING IN ANY WAY OUT</a:t>
                  </a:r>
                </a:p>
                <a:p>
                  <a:pPr algn="l"/>
                  <a:r>
                    <a:rPr lang="en-US" altLang="en-US" sz="100">
                      <a:latin typeface="Courier New" panose="02070309020205020404" pitchFamily="49" charset="0"/>
                    </a:rPr>
                    <a:t> * OF THE USE OF THIS SOFTWARE, EVEN IF ADVISED OF THE POSSIBILITY OF</a:t>
                  </a:r>
                </a:p>
                <a:p>
                  <a:pPr algn="l"/>
                  <a:r>
                    <a:rPr lang="en-US" altLang="en-US" sz="100">
                      <a:latin typeface="Courier New" panose="02070309020205020404" pitchFamily="49" charset="0"/>
                    </a:rPr>
                    <a:t> * SUCH DAMAGE.</a:t>
                  </a:r>
                </a:p>
                <a:p>
                  <a:pPr algn="l"/>
                  <a:r>
                    <a:rPr lang="en-US" altLang="en-US" sz="100">
                      <a:latin typeface="Courier New" panose="02070309020205020404" pitchFamily="49" charset="0"/>
                    </a:rPr>
                    <a:t> *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This software consists of voluntary contributions made by many</a:t>
                  </a:r>
                </a:p>
                <a:p>
                  <a:pPr algn="l"/>
                  <a:r>
                    <a:rPr lang="en-US" altLang="en-US" sz="100" b="1">
                      <a:latin typeface="Courier New" panose="02070309020205020404" pitchFamily="49" charset="0"/>
                    </a:rPr>
                    <a:t> * individuals on behalf of the Apache Software Foundation.  For more</a:t>
                  </a:r>
                </a:p>
                <a:p>
                  <a:pPr algn="l"/>
                  <a:r>
                    <a:rPr lang="en-US" altLang="en-US" sz="100" b="1">
                      <a:latin typeface="Courier New" panose="02070309020205020404" pitchFamily="49" charset="0"/>
                    </a:rPr>
                    <a:t> * information on the Apache Software Foundation, please see</a:t>
                  </a:r>
                </a:p>
                <a:p>
                  <a:pPr algn="l"/>
                  <a:r>
                    <a:rPr lang="en-US" altLang="en-US" sz="100" b="1">
                      <a:latin typeface="Courier New" panose="02070309020205020404" pitchFamily="49" charset="0"/>
                    </a:rPr>
                    <a:t> * &lt;http://www.apache.org/&gt;.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[Additional notices, if required by prior licensing conditions]</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package org.apache.tomcat.session;</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import org.apache.tomcat.core.*;</a:t>
                  </a:r>
                </a:p>
                <a:p>
                  <a:pPr algn="l"/>
                  <a:r>
                    <a:rPr lang="en-US" altLang="en-US" sz="100" b="1">
                      <a:latin typeface="Courier New" panose="02070309020205020404" pitchFamily="49" charset="0"/>
                    </a:rPr>
                    <a:t>import org.apache.tomcat.util.StringManager;</a:t>
                  </a:r>
                </a:p>
                <a:p>
                  <a:pPr algn="l"/>
                  <a:r>
                    <a:rPr lang="en-US" altLang="en-US" sz="100" b="1">
                      <a:latin typeface="Courier New" panose="02070309020205020404" pitchFamily="49" charset="0"/>
                    </a:rPr>
                    <a:t>import java.io.*;</a:t>
                  </a:r>
                </a:p>
                <a:p>
                  <a:pPr algn="l"/>
                  <a:r>
                    <a:rPr lang="en-US" altLang="en-US" sz="100" b="1">
                      <a:latin typeface="Courier New" panose="02070309020205020404" pitchFamily="49" charset="0"/>
                    </a:rPr>
                    <a:t>import java.net.*;</a:t>
                  </a:r>
                </a:p>
                <a:p>
                  <a:pPr algn="l"/>
                  <a:r>
                    <a:rPr lang="en-US" altLang="en-US" sz="100" b="1">
                      <a:latin typeface="Courier New" panose="02070309020205020404" pitchFamily="49" charset="0"/>
                    </a:rPr>
                    <a:t>import java.util.*;</a:t>
                  </a:r>
                </a:p>
                <a:p>
                  <a:pPr algn="l"/>
                  <a:r>
                    <a:rPr lang="en-US" altLang="en-US" sz="100" b="1">
                      <a:latin typeface="Courier New" panose="02070309020205020404" pitchFamily="49" charset="0"/>
                    </a:rPr>
                    <a:t>import javax.servlet.*;</a:t>
                  </a:r>
                </a:p>
                <a:p>
                  <a:pPr algn="l"/>
                  <a:r>
                    <a:rPr lang="en-US" altLang="en-US" sz="100" b="1">
                      <a:latin typeface="Courier New" panose="02070309020205020404" pitchFamily="49" charset="0"/>
                    </a:rPr>
                    <a:t>import javax.servlet.http.*;</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a:t>
                  </a:r>
                </a:p>
                <a:p>
                  <a:pPr algn="l"/>
                  <a:r>
                    <a:rPr lang="en-US" altLang="en-US" sz="100" b="1">
                      <a:latin typeface="Courier New" panose="02070309020205020404" pitchFamily="49" charset="0"/>
                    </a:rPr>
                    <a:t> * Core implementation of an application level session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@author James Duncan Davidson [duncan@eng.sun.com]</a:t>
                  </a:r>
                </a:p>
                <a:p>
                  <a:pPr algn="l"/>
                  <a:r>
                    <a:rPr lang="en-US" altLang="en-US" sz="100" b="1">
                      <a:latin typeface="Courier New" panose="02070309020205020404" pitchFamily="49" charset="0"/>
                    </a:rPr>
                    <a:t> * @author Jason Hunter [jch@eng.sun.com]</a:t>
                  </a:r>
                </a:p>
                <a:p>
                  <a:pPr algn="l"/>
                  <a:r>
                    <a:rPr lang="en-US" altLang="en-US" sz="100" b="1">
                      <a:latin typeface="Courier New" panose="02070309020205020404" pitchFamily="49" charset="0"/>
                    </a:rPr>
                    <a:t> * @author James Todd [gonzo@eng.sun.com]</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public class ApplicationSession implements HttpSession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private StringManager sm =</a:t>
                  </a:r>
                </a:p>
                <a:p>
                  <a:pPr algn="l"/>
                  <a:r>
                    <a:rPr lang="en-US" altLang="en-US" sz="100" b="1">
                      <a:latin typeface="Courier New" panose="02070309020205020404" pitchFamily="49" charset="0"/>
                    </a:rPr>
                    <a:t>        StringManager.getManager("org.apache.tomcat.session");</a:t>
                  </a:r>
                </a:p>
                <a:p>
                  <a:pPr algn="l"/>
                  <a:r>
                    <a:rPr lang="en-US" altLang="en-US" sz="100" b="1">
                      <a:latin typeface="Courier New" panose="02070309020205020404" pitchFamily="49" charset="0"/>
                    </a:rPr>
                    <a:t>    private Hashtable values = new Hashtable();</a:t>
                  </a:r>
                </a:p>
                <a:p>
                  <a:pPr algn="l"/>
                  <a:r>
                    <a:rPr lang="en-US" altLang="en-US" sz="100" b="1">
                      <a:latin typeface="Courier New" panose="02070309020205020404" pitchFamily="49" charset="0"/>
                    </a:rPr>
                    <a:t>    private String id;</a:t>
                  </a:r>
                </a:p>
                <a:p>
                  <a:pPr algn="l"/>
                  <a:r>
                    <a:rPr lang="en-US" altLang="en-US" sz="100" b="1">
                      <a:latin typeface="Courier New" panose="02070309020205020404" pitchFamily="49" charset="0"/>
                    </a:rPr>
                    <a:t>    private ServerSession serverSession;</a:t>
                  </a:r>
                </a:p>
                <a:p>
                  <a:pPr algn="l"/>
                  <a:r>
                    <a:rPr lang="en-US" altLang="en-US" sz="100" b="1">
                      <a:latin typeface="Courier New" panose="02070309020205020404" pitchFamily="49" charset="0"/>
                    </a:rPr>
                    <a:t>    private Context context;</a:t>
                  </a:r>
                </a:p>
                <a:p>
                  <a:pPr algn="l"/>
                  <a:r>
                    <a:rPr lang="en-US" altLang="en-US" sz="100" b="1">
                      <a:latin typeface="Courier New" panose="02070309020205020404" pitchFamily="49" charset="0"/>
                    </a:rPr>
                    <a:t>    private long creationTime = System.currentTimeMillis();;</a:t>
                  </a:r>
                </a:p>
                <a:p>
                  <a:pPr algn="l"/>
                  <a:r>
                    <a:rPr lang="en-US" altLang="en-US" sz="100" b="1">
                      <a:latin typeface="Courier New" panose="02070309020205020404" pitchFamily="49" charset="0"/>
                    </a:rPr>
                    <a:t>    private long thisAccessTime = creationTime;</a:t>
                  </a:r>
                </a:p>
                <a:p>
                  <a:pPr algn="l"/>
                  <a:r>
                    <a:rPr lang="en-US" altLang="en-US" sz="100" b="1" u="sng">
                      <a:solidFill>
                        <a:schemeClr val="folHlink"/>
                      </a:solidFill>
                      <a:latin typeface="Courier New" panose="02070309020205020404" pitchFamily="49" charset="0"/>
                    </a:rPr>
                    <a:t>    private long lastAccessed = creationTime;</a:t>
                  </a:r>
                </a:p>
                <a:p>
                  <a:pPr algn="l"/>
                  <a:r>
                    <a:rPr lang="en-US" altLang="en-US" sz="100" b="1" u="sng">
                      <a:solidFill>
                        <a:schemeClr val="folHlink"/>
                      </a:solidFill>
                      <a:latin typeface="Courier New" panose="02070309020205020404" pitchFamily="49" charset="0"/>
                    </a:rPr>
                    <a:t>    private int inactiveInterval = -1;</a:t>
                  </a:r>
                </a:p>
                <a:p>
                  <a:pPr algn="l"/>
                  <a:r>
                    <a:rPr lang="en-US" altLang="en-US" sz="100" b="1">
                      <a:latin typeface="Courier New" panose="02070309020205020404" pitchFamily="49" charset="0"/>
                    </a:rPr>
                    <a:t>    private boolean valid = true;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ApplicationSession(String id, ServerSession serverSession,</a:t>
                  </a:r>
                </a:p>
                <a:p>
                  <a:pPr algn="l"/>
                  <a:r>
                    <a:rPr lang="en-US" altLang="en-US" sz="100" b="1">
                      <a:latin typeface="Courier New" panose="02070309020205020404" pitchFamily="49" charset="0"/>
                    </a:rPr>
                    <a:t>        Context context) {</a:t>
                  </a:r>
                </a:p>
                <a:p>
                  <a:pPr algn="l"/>
                  <a:r>
                    <a:rPr lang="en-US" altLang="en-US" sz="100" b="1">
                      <a:latin typeface="Courier New" panose="02070309020205020404" pitchFamily="49" charset="0"/>
                    </a:rPr>
                    <a:t>        this.serverSession = serverSession;</a:t>
                  </a:r>
                </a:p>
                <a:p>
                  <a:pPr algn="l"/>
                  <a:r>
                    <a:rPr lang="en-US" altLang="en-US" sz="100" b="1">
                      <a:latin typeface="Courier New" panose="02070309020205020404" pitchFamily="49" charset="0"/>
                    </a:rPr>
                    <a:t>        this.context = context;</a:t>
                  </a:r>
                </a:p>
                <a:p>
                  <a:pPr algn="l"/>
                  <a:r>
                    <a:rPr lang="en-US" altLang="en-US" sz="100" b="1">
                      <a:latin typeface="Courier New" panose="02070309020205020404" pitchFamily="49" charset="0"/>
                    </a:rPr>
                    <a:t>        this.id = id;</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this.inactiveInterval = context.getSessionTimeOut();</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if (this.inactiveInterval != -1) {</a:t>
                  </a:r>
                </a:p>
                <a:p>
                  <a:pPr algn="l"/>
                  <a:r>
                    <a:rPr lang="en-US" altLang="en-US" sz="100" b="1">
                      <a:latin typeface="Courier New" panose="02070309020205020404" pitchFamily="49" charset="0"/>
                    </a:rPr>
                    <a:t>            this.inactiveInterval *= 60;</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ServerSession getServerSession() {</a:t>
                  </a:r>
                </a:p>
                <a:p>
                  <a:pPr algn="l"/>
                  <a:r>
                    <a:rPr lang="en-US" altLang="en-US" sz="100" b="1">
                      <a:latin typeface="Courier New" panose="02070309020205020404" pitchFamily="49" charset="0"/>
                    </a:rPr>
                    <a:t>        return serverSession;</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Called by context when request comes in so that accesses and</a:t>
                  </a:r>
                </a:p>
                <a:p>
                  <a:pPr algn="l"/>
                  <a:r>
                    <a:rPr lang="en-US" altLang="en-US" sz="100" b="1">
                      <a:latin typeface="Courier New" panose="02070309020205020404" pitchFamily="49" charset="0"/>
                    </a:rPr>
                    <a:t>     * inactivities can be dealt with accordingly.</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u="sng">
                      <a:solidFill>
                        <a:schemeClr val="folHlink"/>
                      </a:solidFill>
                      <a:latin typeface="Courier New" panose="02070309020205020404" pitchFamily="49" charset="0"/>
                    </a:rPr>
                    <a:t>    void accessed() {</a:t>
                  </a:r>
                </a:p>
                <a:p>
                  <a:pPr algn="l"/>
                  <a:r>
                    <a:rPr lang="en-US" altLang="en-US" sz="100" b="1" u="sng">
                      <a:solidFill>
                        <a:schemeClr val="folHlink"/>
                      </a:solidFill>
                      <a:latin typeface="Courier New" panose="02070309020205020404" pitchFamily="49" charset="0"/>
                    </a:rPr>
                    <a:t>        // set last accessed to thisAccessTime as it will be left over</a:t>
                  </a:r>
                </a:p>
                <a:p>
                  <a:pPr algn="l"/>
                  <a:r>
                    <a:rPr lang="en-US" altLang="en-US" sz="100" b="1" u="sng">
                      <a:solidFill>
                        <a:schemeClr val="folHlink"/>
                      </a:solidFill>
                      <a:latin typeface="Courier New" panose="02070309020205020404" pitchFamily="49" charset="0"/>
                    </a:rPr>
                    <a:t>        </a:t>
                  </a:r>
                  <a:r>
                    <a:rPr lang="en-US" altLang="en-US" sz="100" b="1" u="sng">
                      <a:solidFill>
                        <a:srgbClr val="FF0000"/>
                      </a:solidFill>
                      <a:latin typeface="Courier New" panose="02070309020205020404" pitchFamily="49" charset="0"/>
                    </a:rPr>
                    <a:t>// from the previous access</a:t>
                  </a:r>
                </a:p>
                <a:p>
                  <a:pPr algn="l"/>
                  <a:r>
                    <a:rPr lang="en-US" altLang="en-US" sz="100" b="1" u="sng">
                      <a:solidFill>
                        <a:srgbClr val="FF0000"/>
                      </a:solidFill>
                      <a:latin typeface="Courier New" panose="02070309020205020404" pitchFamily="49" charset="0"/>
                    </a:rPr>
                    <a:t>        lastAccessed = thisAccessTime;</a:t>
                  </a:r>
                </a:p>
                <a:p>
                  <a:pPr algn="l"/>
                  <a:r>
                    <a:rPr lang="en-US" altLang="en-US" sz="100" b="1" u="sng">
                      <a:solidFill>
                        <a:srgbClr val="FF0000"/>
                      </a:solidFill>
                      <a:latin typeface="Courier New" panose="02070309020205020404" pitchFamily="49" charset="0"/>
                    </a:rPr>
                    <a:t>        thisAccessTime = System.currentTimeMillis();</a:t>
                  </a:r>
                </a:p>
                <a:p>
                  <a:pPr algn="l"/>
                  <a:endParaRPr lang="en-US" altLang="en-US" sz="100" b="1" u="sng">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validate();</a:t>
                  </a:r>
                </a:p>
                <a:p>
                  <a:pPr algn="l"/>
                  <a:r>
                    <a:rPr lang="en-US" altLang="en-US" sz="100" b="1" u="sng">
                      <a:solidFill>
                        <a:srgbClr val="FF0000"/>
                      </a:solidFill>
                      <a:latin typeface="Courier New" panose="02070309020205020404" pitchFamily="49" charset="0"/>
                    </a:rPr>
                    <a:t>    }</a:t>
                  </a:r>
                </a:p>
                <a:p>
                  <a:pPr algn="l"/>
                  <a:endParaRPr lang="en-US" altLang="en-US" sz="100" b="1" u="sng">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void validate() {</a:t>
                  </a:r>
                </a:p>
                <a:p>
                  <a:pPr algn="l"/>
                  <a:r>
                    <a:rPr lang="en-US" altLang="en-US" sz="100" b="1" u="sng">
                      <a:solidFill>
                        <a:srgbClr val="FF0000"/>
                      </a:solidFill>
                      <a:latin typeface="Courier New" panose="02070309020205020404" pitchFamily="49" charset="0"/>
                    </a:rPr>
                    <a:t>        // if we have an inactive interval, check to see if we've exceeded it</a:t>
                  </a:r>
                </a:p>
                <a:p>
                  <a:pPr algn="l"/>
                  <a:r>
                    <a:rPr lang="en-US" altLang="en-US" sz="100" b="1" u="sng">
                      <a:solidFill>
                        <a:srgbClr val="FF0000"/>
                      </a:solidFill>
                      <a:latin typeface="Courier New" panose="02070309020205020404" pitchFamily="49" charset="0"/>
                    </a:rPr>
                    <a:t>        if (inactiveInterval != -1) {</a:t>
                  </a:r>
                </a:p>
                <a:p>
                  <a:pPr algn="l"/>
                  <a:r>
                    <a:rPr lang="en-US" altLang="en-US" sz="100" b="1" u="sng">
                      <a:solidFill>
                        <a:srgbClr val="FF0000"/>
                      </a:solidFill>
                      <a:latin typeface="Courier New" panose="02070309020205020404" pitchFamily="49" charset="0"/>
                    </a:rPr>
                    <a:t>            int thisInterval =</a:t>
                  </a:r>
                </a:p>
                <a:p>
                  <a:pPr algn="l"/>
                  <a:r>
                    <a:rPr lang="en-US" altLang="en-US" sz="100" b="1" u="sng">
                      <a:solidFill>
                        <a:srgbClr val="FF0000"/>
                      </a:solidFill>
                      <a:latin typeface="Courier New" panose="02070309020205020404" pitchFamily="49" charset="0"/>
                    </a:rPr>
                    <a:t>                (int)(System.currentTimeMillis() - lastAccessed) / 1000;</a:t>
                  </a:r>
                </a:p>
                <a:p>
                  <a:pPr algn="l"/>
                  <a:endParaRPr lang="en-US" altLang="en-US" sz="100" b="1" u="sng">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if (thisInterval &gt; inactiveInterval) {</a:t>
                  </a:r>
                </a:p>
                <a:p>
                  <a:pPr algn="l"/>
                  <a:r>
                    <a:rPr lang="en-US" altLang="en-US" sz="100" b="1" u="sng">
                      <a:solidFill>
                        <a:srgbClr val="FF0000"/>
                      </a:solidFill>
                      <a:latin typeface="Courier New" panose="02070309020205020404" pitchFamily="49" charset="0"/>
                    </a:rPr>
                    <a:t>                invalidate();</a:t>
                  </a:r>
                </a:p>
                <a:p>
                  <a:pPr algn="l"/>
                  <a:r>
                    <a:rPr lang="en-US" altLang="en-US" sz="100" b="1" u="sng">
                      <a:solidFill>
                        <a:srgbClr val="FF0000"/>
                      </a:solidFill>
                      <a:latin typeface="Courier New" panose="02070309020205020404" pitchFamily="49" charset="0"/>
                    </a:rPr>
                    <a:t>            }</a:t>
                  </a:r>
                </a:p>
                <a:p>
                  <a:pPr algn="l"/>
                  <a:r>
                    <a:rPr lang="en-US" altLang="en-US" sz="100" b="1" u="sng">
                      <a:solidFill>
                        <a:srgbClr val="FF0000"/>
                      </a:solidFill>
                      <a:latin typeface="Courier New" panose="02070309020205020404" pitchFamily="49" charset="0"/>
                    </a:rPr>
                    <a:t>        }</a:t>
                  </a:r>
                </a:p>
                <a:p>
                  <a:pPr algn="l"/>
                  <a:r>
                    <a:rPr lang="en-US" altLang="en-US" sz="100" b="1" u="sng">
                      <a:latin typeface="Courier New" panose="02070309020205020404" pitchFamily="49" charset="0"/>
                    </a:rPr>
                    <a:t>    }</a:t>
                  </a:r>
                </a:p>
                <a:p>
                  <a:pPr algn="l"/>
                  <a:r>
                    <a:rPr lang="en-US" altLang="en-US" sz="100" b="1" u="sng">
                      <a:latin typeface="Courier New" panose="02070309020205020404" pitchFamily="49" charset="0"/>
                    </a:rPr>
                    <a:t>    </a:t>
                  </a:r>
                </a:p>
                <a:p>
                  <a:pPr algn="l"/>
                  <a:r>
                    <a:rPr lang="en-US" altLang="en-US" sz="100" b="1">
                      <a:latin typeface="Courier New" panose="02070309020205020404" pitchFamily="49" charset="0"/>
                    </a:rPr>
                    <a:t>    // HTTP SESSION IMPLEMENTATION METHODS</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String getId() {</a:t>
                  </a:r>
                </a:p>
                <a:p>
                  <a:pPr algn="l"/>
                  <a:r>
                    <a:rPr lang="en-US" altLang="en-US" sz="100" b="1">
                      <a:latin typeface="Courier New" panose="02070309020205020404" pitchFamily="49" charset="0"/>
                    </a:rPr>
                    <a:t>        if (valid) {</a:t>
                  </a:r>
                </a:p>
                <a:p>
                  <a:pPr algn="l"/>
                  <a:r>
                    <a:rPr lang="en-US" altLang="en-US" sz="100" b="1">
                      <a:latin typeface="Courier New" panose="02070309020205020404" pitchFamily="49" charset="0"/>
                    </a:rPr>
                    <a:t>            return id;</a:t>
                  </a:r>
                </a:p>
                <a:p>
                  <a:pPr algn="l"/>
                  <a:r>
                    <a:rPr lang="en-US" altLang="en-US" sz="100" b="1">
                      <a:latin typeface="Courier New" panose="02070309020205020404" pitchFamily="49" charset="0"/>
                    </a:rPr>
                    <a:t>        } else {</a:t>
                  </a:r>
                </a:p>
                <a:p>
                  <a:pPr algn="l"/>
                  <a:r>
                    <a:rPr lang="en-US" altLang="en-US" sz="100" b="1">
                      <a:latin typeface="Courier New" panose="02070309020205020404" pitchFamily="49" charset="0"/>
                    </a:rPr>
                    <a:t>            String msg = sm.getString("applicationSession.session.ise");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throw new IllegalStateException(msg);</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public long getCreationTime() {</a:t>
                  </a:r>
                </a:p>
                <a:p>
                  <a:pPr algn="l"/>
                  <a:r>
                    <a:rPr lang="en-US" altLang="en-US" sz="100" b="1">
                      <a:latin typeface="Courier New" panose="02070309020205020404" pitchFamily="49" charset="0"/>
                    </a:rPr>
                    <a:t>        if (valid) {</a:t>
                  </a:r>
                </a:p>
                <a:p>
                  <a:pPr algn="l"/>
                  <a:r>
                    <a:rPr lang="en-US" altLang="en-US" sz="100" b="1">
                      <a:latin typeface="Courier New" panose="02070309020205020404" pitchFamily="49" charset="0"/>
                    </a:rPr>
                    <a:t>            return creationTime;</a:t>
                  </a:r>
                </a:p>
                <a:p>
                  <a:pPr algn="l"/>
                  <a:r>
                    <a:rPr lang="en-US" altLang="en-US" sz="100" b="1">
                      <a:latin typeface="Courier New" panose="02070309020205020404" pitchFamily="49" charset="0"/>
                    </a:rPr>
                    <a:t>        } else {</a:t>
                  </a:r>
                </a:p>
                <a:p>
                  <a:pPr algn="l"/>
                  <a:r>
                    <a:rPr lang="en-US" altLang="en-US" sz="100" b="1">
                      <a:latin typeface="Courier New" panose="02070309020205020404" pitchFamily="49" charset="0"/>
                    </a:rPr>
                    <a:t>            String msg = sm.getString("applicationSession.session.ise");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throw new IllegalStateException(msg);</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@deprecated</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public HttpSessionContext getSessionContext() {</a:t>
                  </a:r>
                </a:p>
                <a:p>
                  <a:pPr algn="l"/>
                  <a:r>
                    <a:rPr lang="en-US" altLang="en-US" sz="100" b="1">
                      <a:latin typeface="Courier New" panose="02070309020205020404" pitchFamily="49" charset="0"/>
                    </a:rPr>
                    <a:t>        return new SessionContextImpl();</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r>
                    <a:rPr lang="en-US" altLang="en-US" sz="100" b="1" u="sng">
                      <a:solidFill>
                        <a:schemeClr val="folHlink"/>
                      </a:solidFill>
                      <a:latin typeface="Courier New" panose="02070309020205020404" pitchFamily="49" charset="0"/>
                    </a:rPr>
                    <a:t>    public long getLastAccessedTime() {</a:t>
                  </a:r>
                </a:p>
                <a:p>
                  <a:pPr algn="l"/>
                  <a:r>
                    <a:rPr lang="en-US" altLang="en-US" sz="100" b="1" u="sng">
                      <a:solidFill>
                        <a:schemeClr val="folHlink"/>
                      </a:solidFill>
                      <a:latin typeface="Courier New" panose="02070309020205020404" pitchFamily="49" charset="0"/>
                    </a:rPr>
                    <a:t>        if (valid) {</a:t>
                  </a:r>
                </a:p>
                <a:p>
                  <a:pPr algn="l"/>
                  <a:r>
                    <a:rPr lang="en-US" altLang="en-US" sz="100" b="1" u="sng">
                      <a:solidFill>
                        <a:schemeClr val="folHlink"/>
                      </a:solidFill>
                      <a:latin typeface="Courier New" panose="02070309020205020404" pitchFamily="49" charset="0"/>
                    </a:rPr>
                    <a:t>            return lastAccessed;</a:t>
                  </a:r>
                </a:p>
                <a:p>
                  <a:pPr algn="l"/>
                  <a:r>
                    <a:rPr lang="en-US" altLang="en-US" sz="100" b="1" u="sng">
                      <a:solidFill>
                        <a:schemeClr val="folHlink"/>
                      </a:solidFill>
                      <a:latin typeface="Courier New" panose="02070309020205020404" pitchFamily="49" charset="0"/>
                    </a:rPr>
                    <a:t>        } else {</a:t>
                  </a:r>
                </a:p>
                <a:p>
                  <a:pPr algn="l"/>
                  <a:r>
                    <a:rPr lang="en-US" altLang="en-US" sz="100" b="1" u="sng">
                      <a:solidFill>
                        <a:schemeClr val="folHlink"/>
                      </a:solidFill>
                      <a:latin typeface="Courier New" panose="02070309020205020404" pitchFamily="49" charset="0"/>
                    </a:rPr>
                    <a:t>            String msg = sm.getString("applicationSession.session.ise");</a:t>
                  </a:r>
                </a:p>
                <a:p>
                  <a:pPr algn="l"/>
                  <a:endParaRPr lang="en-US" altLang="en-US" sz="100" b="1" u="sng">
                    <a:solidFill>
                      <a:schemeClr val="folHlink"/>
                    </a:solidFill>
                    <a:latin typeface="Courier New" panose="02070309020205020404" pitchFamily="49" charset="0"/>
                  </a:endParaRPr>
                </a:p>
                <a:p>
                  <a:pPr algn="l"/>
                  <a:r>
                    <a:rPr lang="en-US" altLang="en-US" sz="100" b="1" u="sng">
                      <a:solidFill>
                        <a:schemeClr val="folHlink"/>
                      </a:solidFill>
                      <a:latin typeface="Courier New" panose="02070309020205020404" pitchFamily="49" charset="0"/>
                    </a:rPr>
                    <a:t>            throw new IllegalStateException(msg);</a:t>
                  </a:r>
                </a:p>
                <a:p>
                  <a:pPr algn="l"/>
                  <a:r>
                    <a:rPr lang="en-US" altLang="en-US" sz="100" b="1" u="sng">
                      <a:solidFill>
                        <a:schemeClr val="folHlink"/>
                      </a:solidFill>
                      <a:latin typeface="Courier New" panose="02070309020205020404" pitchFamily="49" charset="0"/>
                    </a:rPr>
                    <a:t>        }</a:t>
                  </a:r>
                </a:p>
                <a:p>
                  <a:pPr algn="l"/>
                  <a:r>
                    <a:rPr lang="en-US" altLang="en-US" sz="100" b="1" u="sng">
                      <a:solidFill>
                        <a:schemeClr val="folHlink"/>
                      </a:solidFill>
                      <a:latin typeface="Courier New" panose="02070309020205020404" pitchFamily="49" charset="0"/>
                    </a:rPr>
                    <a:t>    }</a:t>
                  </a:r>
                </a:p>
                <a:p>
                  <a:pPr algn="l"/>
                  <a:endParaRPr lang="en-US" altLang="en-US" sz="100" b="1" u="sng">
                    <a:solidFill>
                      <a:schemeClr val="folHlink"/>
                    </a:solidFill>
                    <a:latin typeface="Courier New" panose="02070309020205020404" pitchFamily="49" charset="0"/>
                  </a:endParaRPr>
                </a:p>
                <a:p>
                  <a:pPr algn="l"/>
                  <a:r>
                    <a:rPr lang="en-US" altLang="en-US" sz="100" b="1" u="sng">
                      <a:latin typeface="Courier New" panose="02070309020205020404" pitchFamily="49" charset="0"/>
                    </a:rPr>
                    <a:t>    </a:t>
                  </a:r>
                </a:p>
              </p:txBody>
            </p:sp>
            <p:sp>
              <p:nvSpPr>
                <p:cNvPr id="7227" name="Rectangle 7"/>
                <p:cNvSpPr>
                  <a:spLocks noChangeArrowheads="1"/>
                </p:cNvSpPr>
                <p:nvPr/>
              </p:nvSpPr>
              <p:spPr bwMode="auto">
                <a:xfrm>
                  <a:off x="853" y="1056"/>
                  <a:ext cx="491" cy="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en-US" sz="100" b="1">
                      <a:latin typeface="Courier New" panose="02070309020205020404" pitchFamily="49" charset="0"/>
                    </a:rPr>
                    <a:t>public void invalidate() {</a:t>
                  </a:r>
                </a:p>
                <a:p>
                  <a:pPr algn="l"/>
                  <a:r>
                    <a:rPr lang="en-US" altLang="en-US" sz="100" b="1">
                      <a:latin typeface="Courier New" panose="02070309020205020404" pitchFamily="49" charset="0"/>
                    </a:rPr>
                    <a:t>        serverSession.removeApplicationSession(context);</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remove everything in the session</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Enumeration enum = values.keys();</a:t>
                  </a:r>
                </a:p>
                <a:p>
                  <a:pPr algn="l"/>
                  <a:r>
                    <a:rPr lang="en-US" altLang="en-US" sz="100" b="1">
                      <a:latin typeface="Courier New" panose="02070309020205020404" pitchFamily="49" charset="0"/>
                    </a:rPr>
                    <a:t>        while (enum.hasMoreElements()) {</a:t>
                  </a:r>
                </a:p>
                <a:p>
                  <a:pPr algn="l"/>
                  <a:r>
                    <a:rPr lang="en-US" altLang="en-US" sz="100" b="1">
                      <a:latin typeface="Courier New" panose="02070309020205020404" pitchFamily="49" charset="0"/>
                    </a:rPr>
                    <a:t>            String name = (String)enum.nextElement();</a:t>
                  </a:r>
                </a:p>
                <a:p>
                  <a:pPr algn="l"/>
                  <a:r>
                    <a:rPr lang="en-US" altLang="en-US" sz="100" b="1">
                      <a:latin typeface="Courier New" panose="02070309020205020404" pitchFamily="49" charset="0"/>
                    </a:rPr>
                    <a:t>            removeValue(name);</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valid = false;</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public boolean isNew() {</a:t>
                  </a:r>
                </a:p>
                <a:p>
                  <a:pPr algn="l"/>
                  <a:r>
                    <a:rPr lang="en-US" altLang="en-US" sz="100" b="1">
                      <a:latin typeface="Courier New" panose="02070309020205020404" pitchFamily="49" charset="0"/>
                    </a:rPr>
                    <a:t>        if (! valid) {</a:t>
                  </a:r>
                </a:p>
                <a:p>
                  <a:pPr algn="l"/>
                  <a:r>
                    <a:rPr lang="en-US" altLang="en-US" sz="100" b="1">
                      <a:latin typeface="Courier New" panose="02070309020205020404" pitchFamily="49" charset="0"/>
                    </a:rPr>
                    <a:t>            String msg = sm.getString("applicationSession.session.ise");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throw new IllegalStateException(msg);</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if (thisAccessTime == creationTime) {</a:t>
                  </a:r>
                </a:p>
                <a:p>
                  <a:pPr algn="l"/>
                  <a:r>
                    <a:rPr lang="en-US" altLang="en-US" sz="100" b="1">
                      <a:latin typeface="Courier New" panose="02070309020205020404" pitchFamily="49" charset="0"/>
                    </a:rPr>
                    <a:t>            return true;</a:t>
                  </a:r>
                </a:p>
                <a:p>
                  <a:pPr algn="l"/>
                  <a:r>
                    <a:rPr lang="en-US" altLang="en-US" sz="100" b="1">
                      <a:latin typeface="Courier New" panose="02070309020205020404" pitchFamily="49" charset="0"/>
                    </a:rPr>
                    <a:t>        } else {</a:t>
                  </a:r>
                </a:p>
                <a:p>
                  <a:pPr algn="l"/>
                  <a:r>
                    <a:rPr lang="en-US" altLang="en-US" sz="100" b="1">
                      <a:latin typeface="Courier New" panose="02070309020205020404" pitchFamily="49" charset="0"/>
                    </a:rPr>
                    <a:t>            return false;</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a:t>
                  </a:r>
                </a:p>
                <a:p>
                  <a:pPr algn="l"/>
                  <a:r>
                    <a:rPr lang="en-US" altLang="en-US" sz="100" b="1">
                      <a:latin typeface="Courier New" panose="02070309020205020404" pitchFamily="49" charset="0"/>
                    </a:rPr>
                    <a:t>     * @deprecated</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public void putValue(String name, Object value) {</a:t>
                  </a:r>
                </a:p>
                <a:p>
                  <a:pPr algn="l"/>
                  <a:r>
                    <a:rPr lang="en-US" altLang="en-US" sz="100" b="1">
                      <a:latin typeface="Courier New" panose="02070309020205020404" pitchFamily="49" charset="0"/>
                    </a:rPr>
                    <a:t>        setAttribute(name, value);</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public void setAttribute(String name, Object value) {</a:t>
                  </a:r>
                </a:p>
                <a:p>
                  <a:pPr algn="l"/>
                  <a:r>
                    <a:rPr lang="en-US" altLang="en-US" sz="100" b="1">
                      <a:latin typeface="Courier New" panose="02070309020205020404" pitchFamily="49" charset="0"/>
                    </a:rPr>
                    <a:t>        if (! valid) {</a:t>
                  </a:r>
                </a:p>
                <a:p>
                  <a:pPr algn="l"/>
                  <a:r>
                    <a:rPr lang="en-US" altLang="en-US" sz="100" b="1">
                      <a:latin typeface="Courier New" panose="02070309020205020404" pitchFamily="49" charset="0"/>
                    </a:rPr>
                    <a:t>            String msg = sm.getString("applicationSession.session.ise");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throw new IllegalStateException(msg);</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if (name == null) {</a:t>
                  </a:r>
                </a:p>
                <a:p>
                  <a:pPr algn="l"/>
                  <a:r>
                    <a:rPr lang="en-US" altLang="en-US" sz="100" b="1">
                      <a:latin typeface="Courier New" panose="02070309020205020404" pitchFamily="49" charset="0"/>
                    </a:rPr>
                    <a:t>            String msg = sm.getString("applicationSession.value.iae");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throw new IllegalArgumentException(msg);</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removeValue(name);  // remove any existing binding</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if (value != null &amp;&amp; value instanceof HttpSessionBindingListener) {</a:t>
                  </a:r>
                </a:p>
                <a:p>
                  <a:pPr algn="l"/>
                  <a:r>
                    <a:rPr lang="en-US" altLang="en-US" sz="100" b="1">
                      <a:latin typeface="Courier New" panose="02070309020205020404" pitchFamily="49" charset="0"/>
                    </a:rPr>
                    <a:t>            HttpSessionBindingEvent e =</a:t>
                  </a:r>
                </a:p>
                <a:p>
                  <a:pPr algn="l"/>
                  <a:r>
                    <a:rPr lang="en-US" altLang="en-US" sz="100" b="1">
                      <a:latin typeface="Courier New" panose="02070309020205020404" pitchFamily="49" charset="0"/>
                    </a:rPr>
                    <a:t>                new HttpSessionBindingEvent(this, name);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((HttpSessionBindingListener)value).valueBound(e);</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values.put(name, value);</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@deprecated</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Object getValue(String name) {</a:t>
                  </a:r>
                </a:p>
                <a:p>
                  <a:pPr algn="l"/>
                  <a:r>
                    <a:rPr lang="en-US" altLang="en-US" sz="100" b="1">
                      <a:latin typeface="Courier New" panose="02070309020205020404" pitchFamily="49" charset="0"/>
                    </a:rPr>
                    <a:t>        return getAttribute(name);</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public Object getAttribute(String name) {</a:t>
                  </a:r>
                </a:p>
                <a:p>
                  <a:pPr algn="l"/>
                  <a:r>
                    <a:rPr lang="en-US" altLang="en-US" sz="100" b="1">
                      <a:latin typeface="Courier New" panose="02070309020205020404" pitchFamily="49" charset="0"/>
                    </a:rPr>
                    <a:t>        if (! valid) {</a:t>
                  </a:r>
                </a:p>
                <a:p>
                  <a:pPr algn="l"/>
                  <a:r>
                    <a:rPr lang="en-US" altLang="en-US" sz="100" b="1">
                      <a:latin typeface="Courier New" panose="02070309020205020404" pitchFamily="49" charset="0"/>
                    </a:rPr>
                    <a:t>            String msg = sm.getString("applicationSession.session.ise");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throw new IllegalStateException(msg);</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if (name == null) {</a:t>
                  </a:r>
                </a:p>
                <a:p>
                  <a:pPr algn="l"/>
                  <a:r>
                    <a:rPr lang="en-US" altLang="en-US" sz="100" b="1">
                      <a:latin typeface="Courier New" panose="02070309020205020404" pitchFamily="49" charset="0"/>
                    </a:rPr>
                    <a:t>            String msg = sm.getString("applicationSession.value.iae");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throw new IllegalArgumentException(msg);</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return values.get(name);</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@deprecated</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String[] getValueNames() {</a:t>
                  </a:r>
                </a:p>
                <a:p>
                  <a:pPr algn="l"/>
                  <a:r>
                    <a:rPr lang="en-US" altLang="en-US" sz="100" b="1">
                      <a:latin typeface="Courier New" panose="02070309020205020404" pitchFamily="49" charset="0"/>
                    </a:rPr>
                    <a:t>        Enumeration e = getAttributeNames();</a:t>
                  </a:r>
                </a:p>
                <a:p>
                  <a:pPr algn="l"/>
                  <a:r>
                    <a:rPr lang="en-US" altLang="en-US" sz="100" b="1">
                      <a:latin typeface="Courier New" panose="02070309020205020404" pitchFamily="49" charset="0"/>
                    </a:rPr>
                    <a:t>        Vector names = new Vector();</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while (e.hasMoreElements()) {</a:t>
                  </a:r>
                </a:p>
                <a:p>
                  <a:pPr algn="l"/>
                  <a:r>
                    <a:rPr lang="en-US" altLang="en-US" sz="100" b="1">
                      <a:latin typeface="Courier New" panose="02070309020205020404" pitchFamily="49" charset="0"/>
                    </a:rPr>
                    <a:t>            names.addElement(e.nextElement());</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String[] valueNames = new String[names.size()];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names.copyInto(valueNames);</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return valueNames;</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public Enumeration getAttributeNames() {</a:t>
                  </a:r>
                </a:p>
                <a:p>
                  <a:pPr algn="l"/>
                  <a:r>
                    <a:rPr lang="en-US" altLang="en-US" sz="100" b="1">
                      <a:latin typeface="Courier New" panose="02070309020205020404" pitchFamily="49" charset="0"/>
                    </a:rPr>
                    <a:t>        if (! valid) {</a:t>
                  </a:r>
                </a:p>
                <a:p>
                  <a:pPr algn="l"/>
                  <a:r>
                    <a:rPr lang="en-US" altLang="en-US" sz="100" b="1">
                      <a:latin typeface="Courier New" panose="02070309020205020404" pitchFamily="49" charset="0"/>
                    </a:rPr>
                    <a:t>            String msg = sm.getString("applicationSession.session.ise");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throw new IllegalStateException(msg);</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Hashtable valuesClone = (Hashtable)values.clone();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return (Enumeration)valuesClone.keys();</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@deprecated</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public void removeValue(String name) {</a:t>
                  </a:r>
                </a:p>
                <a:p>
                  <a:pPr algn="l"/>
                  <a:r>
                    <a:rPr lang="en-US" altLang="en-US" sz="100" b="1">
                      <a:latin typeface="Courier New" panose="02070309020205020404" pitchFamily="49" charset="0"/>
                    </a:rPr>
                    <a:t>        removeAttribute(name);</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public void removeAttribute(String name) {</a:t>
                  </a:r>
                </a:p>
                <a:p>
                  <a:pPr algn="l"/>
                  <a:r>
                    <a:rPr lang="en-US" altLang="en-US" sz="100" b="1">
                      <a:latin typeface="Courier New" panose="02070309020205020404" pitchFamily="49" charset="0"/>
                    </a:rPr>
                    <a:t>        if (! valid) {</a:t>
                  </a:r>
                </a:p>
                <a:p>
                  <a:pPr algn="l"/>
                  <a:r>
                    <a:rPr lang="en-US" altLang="en-US" sz="100" b="1">
                      <a:latin typeface="Courier New" panose="02070309020205020404" pitchFamily="49" charset="0"/>
                    </a:rPr>
                    <a:t>            String msg = sm.getString("applicationSession.session.ise");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throw new IllegalStateException(msg);</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if (name == null) {</a:t>
                  </a:r>
                </a:p>
                <a:p>
                  <a:pPr algn="l"/>
                  <a:r>
                    <a:rPr lang="en-US" altLang="en-US" sz="100" b="1">
                      <a:latin typeface="Courier New" panose="02070309020205020404" pitchFamily="49" charset="0"/>
                    </a:rPr>
                    <a:t>            String msg = sm.getString("applicationSession.value.iae");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throw new IllegalArgumentException(msg);</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Object o = values.get(name);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if (o instanceof HttpSessionBindingListener) {</a:t>
                  </a:r>
                </a:p>
                <a:p>
                  <a:pPr algn="l"/>
                  <a:r>
                    <a:rPr lang="en-US" altLang="en-US" sz="100" b="1">
                      <a:latin typeface="Courier New" panose="02070309020205020404" pitchFamily="49" charset="0"/>
                    </a:rPr>
                    <a:t>            HttpSessionBindingEvent e =</a:t>
                  </a:r>
                </a:p>
                <a:p>
                  <a:pPr algn="l"/>
                  <a:r>
                    <a:rPr lang="en-US" altLang="en-US" sz="100" b="1">
                      <a:latin typeface="Courier New" panose="02070309020205020404" pitchFamily="49" charset="0"/>
                    </a:rPr>
                    <a:t>                new HttpSessionBindingEvent(this,name);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((HttpSessionBindingListener)o).valueUnbound(e);</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values.remove(name);</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public void setMaxInactiveInterval(int interval) {</a:t>
                  </a:r>
                </a:p>
                <a:p>
                  <a:pPr algn="l"/>
                  <a:r>
                    <a:rPr lang="en-US" altLang="en-US" sz="100" b="1">
                      <a:latin typeface="Courier New" panose="02070309020205020404" pitchFamily="49" charset="0"/>
                    </a:rPr>
                    <a:t>        if (! valid) {</a:t>
                  </a:r>
                </a:p>
                <a:p>
                  <a:pPr algn="l"/>
                  <a:r>
                    <a:rPr lang="en-US" altLang="en-US" sz="100" b="1">
                      <a:latin typeface="Courier New" panose="02070309020205020404" pitchFamily="49" charset="0"/>
                    </a:rPr>
                    <a:t>            String msg = sm.getString("applicationSession.session.ise");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throw new IllegalStateException(msg);</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inactiveInterval = interval;</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public int getMaxInactiveInterval() {</a:t>
                  </a:r>
                </a:p>
                <a:p>
                  <a:pPr algn="l"/>
                  <a:r>
                    <a:rPr lang="en-US" altLang="en-US" sz="100" b="1">
                      <a:latin typeface="Courier New" panose="02070309020205020404" pitchFamily="49" charset="0"/>
                    </a:rPr>
                    <a:t>        if (! valid) {</a:t>
                  </a:r>
                </a:p>
                <a:p>
                  <a:pPr algn="l"/>
                  <a:r>
                    <a:rPr lang="en-US" altLang="en-US" sz="100" b="1">
                      <a:latin typeface="Courier New" panose="02070309020205020404" pitchFamily="49" charset="0"/>
                    </a:rPr>
                    <a:t>            String msg = sm.getString("applicationSession.session.ise");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throw new IllegalStateException(msg);</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return inactiveInterval;</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p:txBody>
            </p:sp>
          </p:grpSp>
          <p:sp>
            <p:nvSpPr>
              <p:cNvPr id="7225" name="Text Box 8"/>
              <p:cNvSpPr txBox="1">
                <a:spLocks noChangeArrowheads="1"/>
              </p:cNvSpPr>
              <p:nvPr/>
            </p:nvSpPr>
            <p:spPr bwMode="auto">
              <a:xfrm>
                <a:off x="451" y="912"/>
                <a:ext cx="86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spcBef>
                    <a:spcPct val="50000"/>
                  </a:spcBef>
                </a:pPr>
                <a:r>
                  <a:rPr lang="en-US" altLang="en-US" sz="900" b="1"/>
                  <a:t>ApplicationSession</a:t>
                </a:r>
              </a:p>
            </p:txBody>
          </p:sp>
        </p:grpSp>
        <p:grpSp>
          <p:nvGrpSpPr>
            <p:cNvPr id="7193" name="Group 9"/>
            <p:cNvGrpSpPr>
              <a:grpSpLocks/>
            </p:cNvGrpSpPr>
            <p:nvPr/>
          </p:nvGrpSpPr>
          <p:grpSpPr bwMode="auto">
            <a:xfrm>
              <a:off x="1392" y="912"/>
              <a:ext cx="1248" cy="3262"/>
              <a:chOff x="1392" y="912"/>
              <a:chExt cx="1248" cy="3262"/>
            </a:xfrm>
          </p:grpSpPr>
          <p:grpSp>
            <p:nvGrpSpPr>
              <p:cNvPr id="7219" name="Group 10"/>
              <p:cNvGrpSpPr>
                <a:grpSpLocks/>
              </p:cNvGrpSpPr>
              <p:nvPr/>
            </p:nvGrpSpPr>
            <p:grpSpPr bwMode="auto">
              <a:xfrm>
                <a:off x="1392" y="1056"/>
                <a:ext cx="1248" cy="3118"/>
                <a:chOff x="1392" y="1056"/>
                <a:chExt cx="1248" cy="3118"/>
              </a:xfrm>
            </p:grpSpPr>
            <p:sp>
              <p:nvSpPr>
                <p:cNvPr id="7221" name="Text Box 11"/>
                <p:cNvSpPr txBox="1">
                  <a:spLocks noChangeArrowheads="1"/>
                </p:cNvSpPr>
                <p:nvPr/>
              </p:nvSpPr>
              <p:spPr bwMode="auto">
                <a:xfrm>
                  <a:off x="1392" y="1056"/>
                  <a:ext cx="384" cy="3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en-US" sz="100" b="1">
                      <a:latin typeface="Courier New" panose="02070309020205020404" pitchFamily="49" charset="0"/>
                    </a:rPr>
                    <a:t>package org.apache.tomcat.session;</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import java.io.IOException;</a:t>
                  </a:r>
                </a:p>
                <a:p>
                  <a:pPr algn="l"/>
                  <a:r>
                    <a:rPr lang="en-US" altLang="en-US" sz="100" b="1">
                      <a:latin typeface="Courier New" panose="02070309020205020404" pitchFamily="49" charset="0"/>
                    </a:rPr>
                    <a:t>import java.io.ObjectInputStream;</a:t>
                  </a:r>
                </a:p>
                <a:p>
                  <a:pPr algn="l"/>
                  <a:r>
                    <a:rPr lang="en-US" altLang="en-US" sz="100" b="1">
                      <a:latin typeface="Courier New" panose="02070309020205020404" pitchFamily="49" charset="0"/>
                    </a:rPr>
                    <a:t>import java.io.ObjectOutputStream;</a:t>
                  </a:r>
                </a:p>
                <a:p>
                  <a:pPr algn="l"/>
                  <a:r>
                    <a:rPr lang="en-US" altLang="en-US" sz="100" b="1">
                      <a:latin typeface="Courier New" panose="02070309020205020404" pitchFamily="49" charset="0"/>
                    </a:rPr>
                    <a:t>import java.io.Serializable;</a:t>
                  </a:r>
                </a:p>
                <a:p>
                  <a:pPr algn="l"/>
                  <a:r>
                    <a:rPr lang="en-US" altLang="en-US" sz="100" b="1">
                      <a:latin typeface="Courier New" panose="02070309020205020404" pitchFamily="49" charset="0"/>
                    </a:rPr>
                    <a:t>import java.util.Enumeration;</a:t>
                  </a:r>
                </a:p>
                <a:p>
                  <a:pPr algn="l"/>
                  <a:r>
                    <a:rPr lang="en-US" altLang="en-US" sz="100" b="1">
                      <a:latin typeface="Courier New" panose="02070309020205020404" pitchFamily="49" charset="0"/>
                    </a:rPr>
                    <a:t>import java.util.Hashtable;</a:t>
                  </a:r>
                </a:p>
                <a:p>
                  <a:pPr algn="l"/>
                  <a:r>
                    <a:rPr lang="en-US" altLang="en-US" sz="100" b="1">
                      <a:latin typeface="Courier New" panose="02070309020205020404" pitchFamily="49" charset="0"/>
                    </a:rPr>
                    <a:t>import java.util.Vector;</a:t>
                  </a:r>
                </a:p>
                <a:p>
                  <a:pPr algn="l"/>
                  <a:r>
                    <a:rPr lang="en-US" altLang="en-US" sz="100" b="1">
                      <a:latin typeface="Courier New" panose="02070309020205020404" pitchFamily="49" charset="0"/>
                    </a:rPr>
                    <a:t>import javax.servlet.ServletException;</a:t>
                  </a:r>
                </a:p>
                <a:p>
                  <a:pPr algn="l"/>
                  <a:r>
                    <a:rPr lang="en-US" altLang="en-US" sz="100" b="1">
                      <a:latin typeface="Courier New" panose="02070309020205020404" pitchFamily="49" charset="0"/>
                    </a:rPr>
                    <a:t>import javax.servlet.http.HttpSession;</a:t>
                  </a:r>
                </a:p>
                <a:p>
                  <a:pPr algn="l"/>
                  <a:r>
                    <a:rPr lang="en-US" altLang="en-US" sz="100" b="1">
                      <a:latin typeface="Courier New" panose="02070309020205020404" pitchFamily="49" charset="0"/>
                    </a:rPr>
                    <a:t>import javax.servlet.http.HttpSessionBindingEvent;</a:t>
                  </a:r>
                </a:p>
                <a:p>
                  <a:pPr algn="l"/>
                  <a:r>
                    <a:rPr lang="en-US" altLang="en-US" sz="100" b="1">
                      <a:latin typeface="Courier New" panose="02070309020205020404" pitchFamily="49" charset="0"/>
                    </a:rPr>
                    <a:t>import javax.servlet.http.HttpSessionBindingListener;</a:t>
                  </a:r>
                </a:p>
                <a:p>
                  <a:pPr algn="l"/>
                  <a:r>
                    <a:rPr lang="en-US" altLang="en-US" sz="100" b="1">
                      <a:latin typeface="Courier New" panose="02070309020205020404" pitchFamily="49" charset="0"/>
                    </a:rPr>
                    <a:t>import javax.servlet.http.HttpSessionContext;</a:t>
                  </a:r>
                </a:p>
                <a:p>
                  <a:pPr algn="l"/>
                  <a:r>
                    <a:rPr lang="en-US" altLang="en-US" sz="100" b="1">
                      <a:latin typeface="Courier New" panose="02070309020205020404" pitchFamily="49" charset="0"/>
                    </a:rPr>
                    <a:t>import org.apache.tomcat.catalina.*;</a:t>
                  </a:r>
                </a:p>
                <a:p>
                  <a:pPr algn="l"/>
                  <a:r>
                    <a:rPr lang="en-US" altLang="en-US" sz="100" b="1">
                      <a:latin typeface="Courier New" panose="02070309020205020404" pitchFamily="49" charset="0"/>
                    </a:rPr>
                    <a:t>import org.apache.tomcat.util.StringManager;</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a:t>
                  </a:r>
                </a:p>
                <a:p>
                  <a:pPr algn="l"/>
                  <a:r>
                    <a:rPr lang="en-US" altLang="en-US" sz="100" b="1">
                      <a:latin typeface="Courier New" panose="02070309020205020404" pitchFamily="49" charset="0"/>
                    </a:rPr>
                    <a:t> * Standard implementation of the &lt;b&gt;Session&lt;/b&gt; interface.  This object is</a:t>
                  </a:r>
                </a:p>
                <a:p>
                  <a:pPr algn="l"/>
                  <a:r>
                    <a:rPr lang="en-US" altLang="en-US" sz="100" b="1">
                      <a:latin typeface="Courier New" panose="02070309020205020404" pitchFamily="49" charset="0"/>
                    </a:rPr>
                    <a:t> * serializable, so that it can be stored in persistent storage or transferred</a:t>
                  </a:r>
                </a:p>
                <a:p>
                  <a:pPr algn="l"/>
                  <a:r>
                    <a:rPr lang="en-US" altLang="en-US" sz="100" b="1">
                      <a:latin typeface="Courier New" panose="02070309020205020404" pitchFamily="49" charset="0"/>
                    </a:rPr>
                    <a:t> * to a different JVM for distributable session support.</a:t>
                  </a:r>
                </a:p>
                <a:p>
                  <a:pPr algn="l"/>
                  <a:r>
                    <a:rPr lang="en-US" altLang="en-US" sz="100" b="1">
                      <a:latin typeface="Courier New" panose="02070309020205020404" pitchFamily="49" charset="0"/>
                    </a:rPr>
                    <a:t> * &lt;p&gt;</a:t>
                  </a:r>
                </a:p>
                <a:p>
                  <a:pPr algn="l"/>
                  <a:r>
                    <a:rPr lang="en-US" altLang="en-US" sz="100" b="1">
                      <a:latin typeface="Courier New" panose="02070309020205020404" pitchFamily="49" charset="0"/>
                    </a:rPr>
                    <a:t> * &lt;b&gt;IMPLEMENTATION NOTE&lt;/b&gt;:  An instance of this class represents both the</a:t>
                  </a:r>
                </a:p>
                <a:p>
                  <a:pPr algn="l"/>
                  <a:r>
                    <a:rPr lang="en-US" altLang="en-US" sz="100" b="1">
                      <a:latin typeface="Courier New" panose="02070309020205020404" pitchFamily="49" charset="0"/>
                    </a:rPr>
                    <a:t> * internal (Session) and application level (HttpSession) view of the session.</a:t>
                  </a:r>
                </a:p>
                <a:p>
                  <a:pPr algn="l"/>
                  <a:r>
                    <a:rPr lang="en-US" altLang="en-US" sz="100" b="1">
                      <a:latin typeface="Courier New" panose="02070309020205020404" pitchFamily="49" charset="0"/>
                    </a:rPr>
                    <a:t> * However, because the class itself is not declared public, Java logic outside</a:t>
                  </a:r>
                </a:p>
                <a:p>
                  <a:pPr algn="l"/>
                  <a:r>
                    <a:rPr lang="en-US" altLang="en-US" sz="100" b="1">
                      <a:latin typeface="Courier New" panose="02070309020205020404" pitchFamily="49" charset="0"/>
                    </a:rPr>
                    <a:t> * of the &lt;code&gt;org.apache.tomcat.session&lt;/code&gt; package cannot cast an</a:t>
                  </a:r>
                </a:p>
                <a:p>
                  <a:pPr algn="l"/>
                  <a:r>
                    <a:rPr lang="en-US" altLang="en-US" sz="100" b="1">
                      <a:latin typeface="Courier New" panose="02070309020205020404" pitchFamily="49" charset="0"/>
                    </a:rPr>
                    <a:t> * HttpSession view of this instance back to a Session view.</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@author Craig R. McClanahan</a:t>
                  </a:r>
                </a:p>
                <a:p>
                  <a:pPr algn="l"/>
                  <a:r>
                    <a:rPr lang="en-US" altLang="en-US" sz="100" b="1">
                      <a:latin typeface="Courier New" panose="02070309020205020404" pitchFamily="49" charset="0"/>
                    </a:rPr>
                    <a:t> * @version $Revision: 1.2 $ $Date: 2000/05/15 17:54:10 $</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final class StandardSession</a:t>
                  </a:r>
                </a:p>
                <a:p>
                  <a:pPr algn="l"/>
                  <a:r>
                    <a:rPr lang="en-US" altLang="en-US" sz="100" b="1">
                      <a:latin typeface="Courier New" panose="02070309020205020404" pitchFamily="49" charset="0"/>
                    </a:rPr>
                    <a:t>    implements HttpSession, Session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 Constructors</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Construct a new Session associated with the specified Manager.</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@param manager The manager with which this Session is associated</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StandardSession(Manager manager)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super();</a:t>
                  </a:r>
                </a:p>
                <a:p>
                  <a:pPr algn="l"/>
                  <a:r>
                    <a:rPr lang="en-US" altLang="en-US" sz="100" b="1">
                      <a:latin typeface="Courier New" panose="02070309020205020404" pitchFamily="49" charset="0"/>
                    </a:rPr>
                    <a:t>        this.manager = manager;</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 Instance Variables</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The collection of user data attributes associated with this Session.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private Hashtable attributes = new Hashtable();</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The time this session was created, in milliseconds since midnight,</a:t>
                  </a:r>
                </a:p>
                <a:p>
                  <a:pPr algn="l"/>
                  <a:r>
                    <a:rPr lang="en-US" altLang="en-US" sz="100" b="1">
                      <a:latin typeface="Courier New" panose="02070309020205020404" pitchFamily="49" charset="0"/>
                    </a:rPr>
                    <a:t>     * January 1, 1970 GMT.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private long creationTime = 0L;</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The session identifier of this Session.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private String id = null;</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Descriptive information describing this Session implementation.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private static final String info = "StandardSession/1.0";</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The last accessed time for this Session.</a:t>
                  </a:r>
                </a:p>
                <a:p>
                  <a:pPr algn="l"/>
                  <a:r>
                    <a:rPr lang="en-US" altLang="en-US" sz="100" b="1">
                      <a:latin typeface="Courier New" panose="02070309020205020404" pitchFamily="49" charset="0"/>
                    </a:rPr>
                    <a:t>     */</a:t>
                  </a:r>
                </a:p>
                <a:p>
                  <a:pPr algn="l"/>
                  <a:r>
                    <a:rPr lang="en-US" altLang="en-US" sz="100" b="1" u="sng">
                      <a:solidFill>
                        <a:schemeClr val="folHlink"/>
                      </a:solidFill>
                      <a:latin typeface="Courier New" panose="02070309020205020404" pitchFamily="49" charset="0"/>
                    </a:rPr>
                    <a:t>    private long lastAccessedTime = creationTime;</a:t>
                  </a:r>
                </a:p>
                <a:p>
                  <a:pPr algn="l"/>
                  <a:endParaRPr lang="en-US" altLang="en-US" sz="100" b="1" u="sng">
                    <a:solidFill>
                      <a:schemeClr val="folHlink"/>
                    </a:solidFill>
                    <a:latin typeface="Courier New" panose="02070309020205020404" pitchFamily="49" charset="0"/>
                  </a:endParaRPr>
                </a:p>
                <a:p>
                  <a:pPr algn="l"/>
                  <a:endParaRPr lang="en-US" altLang="en-US" sz="100" b="1" u="sng">
                    <a:solidFill>
                      <a:schemeClr val="folHlink"/>
                    </a:solidFill>
                    <a:latin typeface="Courier New" panose="02070309020205020404" pitchFamily="49" charset="0"/>
                  </a:endParaRPr>
                </a:p>
                <a:p>
                  <a:pPr algn="l"/>
                  <a:r>
                    <a:rPr lang="en-US" altLang="en-US" sz="100" b="1" u="sng">
                      <a:latin typeface="Courier New" panose="02070309020205020404" pitchFamily="49" charset="0"/>
                    </a:rPr>
                    <a:t>    </a:t>
                  </a:r>
                  <a:r>
                    <a:rPr lang="en-US" altLang="en-US" sz="100" b="1">
                      <a:latin typeface="Courier New" panose="02070309020205020404" pitchFamily="49" charset="0"/>
                    </a:rPr>
                    <a:t>/**</a:t>
                  </a:r>
                </a:p>
                <a:p>
                  <a:pPr algn="l"/>
                  <a:r>
                    <a:rPr lang="en-US" altLang="en-US" sz="100" b="1">
                      <a:latin typeface="Courier New" panose="02070309020205020404" pitchFamily="49" charset="0"/>
                    </a:rPr>
                    <a:t>     * The Manager with which this Session is associated.</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private Manager manager = null;</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The maximum time interval, in seconds, between client requests before</a:t>
                  </a:r>
                </a:p>
                <a:p>
                  <a:pPr algn="l"/>
                  <a:r>
                    <a:rPr lang="en-US" altLang="en-US" sz="100" b="1">
                      <a:latin typeface="Courier New" panose="02070309020205020404" pitchFamily="49" charset="0"/>
                    </a:rPr>
                    <a:t>     * the servlet container may invalidate this session.  A negative time</a:t>
                  </a:r>
                </a:p>
                <a:p>
                  <a:pPr algn="l"/>
                  <a:r>
                    <a:rPr lang="en-US" altLang="en-US" sz="100" b="1">
                      <a:latin typeface="Courier New" panose="02070309020205020404" pitchFamily="49" charset="0"/>
                    </a:rPr>
                    <a:t>     * indicates that the session should never time out.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private int maxInactiveInterval = -1;</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Flag indicating whether this session is new or not.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private boolean isNew = true;</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Flag indicating whether this session is valid or not.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private boolean isValid = false;</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The string manager for this package.</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private StringManager sm =</a:t>
                  </a:r>
                </a:p>
                <a:p>
                  <a:pPr algn="l"/>
                  <a:r>
                    <a:rPr lang="en-US" altLang="en-US" sz="100" b="1">
                      <a:latin typeface="Courier New" panose="02070309020205020404" pitchFamily="49" charset="0"/>
                    </a:rPr>
                    <a:t>        StringManager.getManager("org.apache.tomcat.session");</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The HTTP session context associated with this session.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private static HttpSessionContext sessionContext = null;</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The current accessed time for this session.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private long thisAccessedTime = creationTime;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 Session Properties</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Set the creation time for this session.  This method is called by the</a:t>
                  </a:r>
                </a:p>
                <a:p>
                  <a:pPr algn="l"/>
                  <a:r>
                    <a:rPr lang="en-US" altLang="en-US" sz="100" b="1">
                      <a:latin typeface="Courier New" panose="02070309020205020404" pitchFamily="49" charset="0"/>
                    </a:rPr>
                    <a:t>     * Manager when an existing Session instance is reused.</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@param time The new creation time</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void setCreationTime(long time)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this.creationTime = time;</a:t>
                  </a:r>
                </a:p>
                <a:p>
                  <a:pPr algn="l"/>
                  <a:r>
                    <a:rPr lang="en-US" altLang="en-US" sz="100" b="1" u="sng">
                      <a:solidFill>
                        <a:schemeClr val="folHlink"/>
                      </a:solidFill>
                      <a:latin typeface="Courier New" panose="02070309020205020404" pitchFamily="49" charset="0"/>
                    </a:rPr>
                    <a:t>        this.lastAccessedTime = time;</a:t>
                  </a:r>
                </a:p>
                <a:p>
                  <a:pPr algn="l"/>
                  <a:r>
                    <a:rPr lang="en-US" altLang="en-US" sz="100" b="1">
                      <a:latin typeface="Courier New" panose="02070309020205020404" pitchFamily="49" charset="0"/>
                    </a:rPr>
                    <a:t>        this.thisAccessedTime = time;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Return the session identifier for this session.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String getId()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return (this.id);</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Set the session identifier for this session.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@param id The new session identifier</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void setId(String id)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if ((this.id != null) &amp;&amp; (manager != null) &amp;&amp;</a:t>
                  </a:r>
                </a:p>
                <a:p>
                  <a:pPr algn="l"/>
                  <a:r>
                    <a:rPr lang="en-US" altLang="en-US" sz="100" b="1">
                      <a:latin typeface="Courier New" panose="02070309020205020404" pitchFamily="49" charset="0"/>
                    </a:rPr>
                    <a:t>          (manager instanceof ManagerBase))</a:t>
                  </a:r>
                </a:p>
                <a:p>
                  <a:pPr algn="l"/>
                  <a:r>
                    <a:rPr lang="en-US" altLang="en-US" sz="100" b="1">
                      <a:latin typeface="Courier New" panose="02070309020205020404" pitchFamily="49" charset="0"/>
                    </a:rPr>
                    <a:t>            ((ManagerBase) manager).remove(this);</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this.id = id;</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if ((manager != null) &amp;&amp; (manager instanceof ManagerBase))</a:t>
                  </a:r>
                </a:p>
                <a:p>
                  <a:pPr algn="l"/>
                  <a:r>
                    <a:rPr lang="en-US" altLang="en-US" sz="100" b="1">
                      <a:latin typeface="Courier New" panose="02070309020205020404" pitchFamily="49" charset="0"/>
                    </a:rPr>
                    <a:t>            ((ManagerBase) manager).add(this);</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Return descriptive information about this Session implementation and</a:t>
                  </a:r>
                </a:p>
                <a:p>
                  <a:pPr algn="l"/>
                  <a:r>
                    <a:rPr lang="en-US" altLang="en-US" sz="100" b="1">
                      <a:latin typeface="Courier New" panose="02070309020205020404" pitchFamily="49" charset="0"/>
                    </a:rPr>
                    <a:t>     * the corresponding version number, in the format</a:t>
                  </a:r>
                </a:p>
                <a:p>
                  <a:pPr algn="l"/>
                  <a:r>
                    <a:rPr lang="en-US" altLang="en-US" sz="100" b="1">
                      <a:latin typeface="Courier New" panose="02070309020205020404" pitchFamily="49" charset="0"/>
                    </a:rPr>
                    <a:t>     * &lt;code&gt;&amp;lt;description&amp;gt;/&amp;lt;version&amp;gt;&lt;/code&gt;.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String getInfo()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return (this.info);</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u="sng">
                      <a:latin typeface="Courier New" panose="02070309020205020404" pitchFamily="49" charset="0"/>
                    </a:rPr>
                    <a:t>    </a:t>
                  </a:r>
                  <a:r>
                    <a:rPr lang="en-US" altLang="en-US" sz="100" b="1" u="sng">
                      <a:solidFill>
                        <a:schemeClr val="folHlink"/>
                      </a:solidFill>
                      <a:latin typeface="Courier New" panose="02070309020205020404" pitchFamily="49" charset="0"/>
                    </a:rPr>
                    <a:t>/**</a:t>
                  </a:r>
                </a:p>
                <a:p>
                  <a:pPr algn="l"/>
                  <a:r>
                    <a:rPr lang="en-US" altLang="en-US" sz="100" b="1" u="sng">
                      <a:solidFill>
                        <a:schemeClr val="folHlink"/>
                      </a:solidFill>
                      <a:latin typeface="Courier New" panose="02070309020205020404" pitchFamily="49" charset="0"/>
                    </a:rPr>
                    <a:t>     </a:t>
                  </a:r>
                  <a:r>
                    <a:rPr lang="en-US" altLang="en-US" sz="100" b="1" u="sng">
                      <a:solidFill>
                        <a:srgbClr val="FF0000"/>
                      </a:solidFill>
                      <a:latin typeface="Courier New" panose="02070309020205020404" pitchFamily="49" charset="0"/>
                    </a:rPr>
                    <a:t>* Return the last time the client sent a request associated with this</a:t>
                  </a:r>
                </a:p>
                <a:p>
                  <a:pPr algn="l"/>
                  <a:r>
                    <a:rPr lang="en-US" altLang="en-US" sz="100" b="1" u="sng">
                      <a:solidFill>
                        <a:srgbClr val="FF0000"/>
                      </a:solidFill>
                      <a:latin typeface="Courier New" panose="02070309020205020404" pitchFamily="49" charset="0"/>
                    </a:rPr>
                    <a:t>     * session, as the number of milliseconds since midnight, January 1, 1970</a:t>
                  </a:r>
                </a:p>
                <a:p>
                  <a:pPr algn="l"/>
                  <a:r>
                    <a:rPr lang="en-US" altLang="en-US" sz="100" b="1" u="sng">
                      <a:solidFill>
                        <a:srgbClr val="FF0000"/>
                      </a:solidFill>
                      <a:latin typeface="Courier New" panose="02070309020205020404" pitchFamily="49" charset="0"/>
                    </a:rPr>
                    <a:t>     * GMT.  Actions that your application takes, such as getting or setting</a:t>
                  </a:r>
                </a:p>
                <a:p>
                  <a:pPr algn="l"/>
                  <a:r>
                    <a:rPr lang="en-US" altLang="en-US" sz="100" b="1" u="sng">
                      <a:solidFill>
                        <a:srgbClr val="FF0000"/>
                      </a:solidFill>
                      <a:latin typeface="Courier New" panose="02070309020205020404" pitchFamily="49" charset="0"/>
                    </a:rPr>
                    <a:t>     * a value associated with the session, do not affect the access time.</a:t>
                  </a:r>
                </a:p>
                <a:p>
                  <a:pPr algn="l"/>
                  <a:r>
                    <a:rPr lang="en-US" altLang="en-US" sz="100" b="1" u="sng">
                      <a:solidFill>
                        <a:srgbClr val="FF0000"/>
                      </a:solidFill>
                      <a:latin typeface="Courier New" panose="02070309020205020404" pitchFamily="49" charset="0"/>
                    </a:rPr>
                    <a:t>     */</a:t>
                  </a:r>
                </a:p>
                <a:p>
                  <a:pPr algn="l"/>
                  <a:r>
                    <a:rPr lang="en-US" altLang="en-US" sz="100" b="1" u="sng">
                      <a:solidFill>
                        <a:srgbClr val="FF0000"/>
                      </a:solidFill>
                      <a:latin typeface="Courier New" panose="02070309020205020404" pitchFamily="49" charset="0"/>
                    </a:rPr>
                    <a:t>    public long getLastAccessedTime() {</a:t>
                  </a:r>
                </a:p>
                <a:p>
                  <a:pPr algn="l"/>
                  <a:endParaRPr lang="en-US" altLang="en-US" sz="100" b="1" u="sng">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return (this.lastAccessedTime);</a:t>
                  </a:r>
                </a:p>
                <a:p>
                  <a:pPr algn="l"/>
                  <a:endParaRPr lang="en-US" altLang="en-US" sz="100" b="1" u="sng">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a:t>
                  </a:r>
                </a:p>
                <a:p>
                  <a:pPr algn="l"/>
                  <a:endParaRPr lang="en-US" altLang="en-US" sz="100" b="1" u="sng">
                    <a:solidFill>
                      <a:srgbClr val="FF0000"/>
                    </a:solidFill>
                    <a:latin typeface="Courier New" panose="02070309020205020404" pitchFamily="49" charset="0"/>
                  </a:endParaRPr>
                </a:p>
                <a:p>
                  <a:pPr algn="l"/>
                  <a:endParaRPr lang="en-US" altLang="en-US" sz="100" b="1" u="sng">
                    <a:solidFill>
                      <a:srgbClr val="FF0000"/>
                    </a:solidFill>
                    <a:latin typeface="Courier New" panose="02070309020205020404" pitchFamily="49" charset="0"/>
                  </a:endParaRPr>
                </a:p>
                <a:p>
                  <a:pPr algn="l"/>
                  <a:r>
                    <a:rPr lang="en-US" altLang="en-US" sz="100" b="1" u="sng">
                      <a:latin typeface="Courier New" panose="02070309020205020404" pitchFamily="49" charset="0"/>
                    </a:rPr>
                    <a:t>    </a:t>
                  </a:r>
                  <a:r>
                    <a:rPr lang="en-US" altLang="en-US" sz="100" b="1">
                      <a:latin typeface="Courier New" panose="02070309020205020404" pitchFamily="49" charset="0"/>
                    </a:rPr>
                    <a:t>/**</a:t>
                  </a:r>
                </a:p>
                <a:p>
                  <a:pPr algn="l"/>
                  <a:r>
                    <a:rPr lang="en-US" altLang="en-US" sz="100" b="1">
                      <a:latin typeface="Courier New" panose="02070309020205020404" pitchFamily="49" charset="0"/>
                    </a:rPr>
                    <a:t>     * Return the Manager within which this Session is valid.</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Manager getManager()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return (this.manager);</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Set the Manager within which this Session is valid.</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@param manager The new Manager</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void setManager(Manager manager)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this.manager = manager;</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Return the maximum time interval, in seconds, between client requests</a:t>
                  </a:r>
                </a:p>
                <a:p>
                  <a:pPr algn="l"/>
                  <a:r>
                    <a:rPr lang="en-US" altLang="en-US" sz="100" b="1">
                      <a:latin typeface="Courier New" panose="02070309020205020404" pitchFamily="49" charset="0"/>
                    </a:rPr>
                    <a:t>     * before the servlet container will invalidate the session.  A negative</a:t>
                  </a:r>
                </a:p>
                <a:p>
                  <a:pPr algn="l"/>
                  <a:r>
                    <a:rPr lang="en-US" altLang="en-US" sz="100" b="1">
                      <a:latin typeface="Courier New" panose="02070309020205020404" pitchFamily="49" charset="0"/>
                    </a:rPr>
                    <a:t>     * time indicates that the session should never time out.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@exception IllegalStateException if this method is called on</a:t>
                  </a:r>
                </a:p>
                <a:p>
                  <a:pPr algn="l"/>
                  <a:r>
                    <a:rPr lang="en-US" altLang="en-US" sz="100" b="1">
                      <a:latin typeface="Courier New" panose="02070309020205020404" pitchFamily="49" charset="0"/>
                    </a:rPr>
                    <a:t>     *  an invalidated session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int getMaxInactiveInterval()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return (this.maxInactiveInterval);</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Set the maximum time interval, in seconds, between client requests</a:t>
                  </a:r>
                </a:p>
                <a:p>
                  <a:pPr algn="l"/>
                  <a:r>
                    <a:rPr lang="en-US" altLang="en-US" sz="100" b="1">
                      <a:latin typeface="Courier New" panose="02070309020205020404" pitchFamily="49" charset="0"/>
                    </a:rPr>
                    <a:t>     * before the servlet container will invalidate the session.  A negative</a:t>
                  </a:r>
                </a:p>
                <a:p>
                  <a:pPr algn="l"/>
                  <a:r>
                    <a:rPr lang="en-US" altLang="en-US" sz="100" b="1">
                      <a:latin typeface="Courier New" panose="02070309020205020404" pitchFamily="49" charset="0"/>
                    </a:rPr>
                    <a:t>     * time indicates that the session should never time out.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@param interval The new maximum interval</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void setMaxInactiveInterval(int interval)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this.maxInactiveInterval = interval;</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p:txBody>
            </p:sp>
            <p:sp>
              <p:nvSpPr>
                <p:cNvPr id="7222" name="Text Box 12"/>
                <p:cNvSpPr txBox="1">
                  <a:spLocks noChangeArrowheads="1"/>
                </p:cNvSpPr>
                <p:nvPr/>
              </p:nvSpPr>
              <p:spPr bwMode="auto">
                <a:xfrm>
                  <a:off x="1680" y="1056"/>
                  <a:ext cx="432" cy="3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endParaRPr lang="en-US" altLang="en-US" sz="100" b="1" u="sng">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Return the &lt;code&gt;HttpSession&lt;/code&gt; for which this object</a:t>
                  </a:r>
                </a:p>
                <a:p>
                  <a:pPr algn="l"/>
                  <a:r>
                    <a:rPr lang="en-US" altLang="en-US" sz="100" b="1">
                      <a:latin typeface="Courier New" panose="02070309020205020404" pitchFamily="49" charset="0"/>
                    </a:rPr>
                    <a:t>     * is the facade.</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HttpSession getSession()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return ((HttpSession) this);</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 </a:t>
                  </a:r>
                  <a:r>
                    <a:rPr lang="en-US" altLang="en-US" sz="100" b="1">
                      <a:solidFill>
                        <a:srgbClr val="FF0000"/>
                      </a:solidFill>
                      <a:latin typeface="Courier New" panose="02070309020205020404" pitchFamily="49" charset="0"/>
                    </a:rPr>
                    <a:t>Session Public Methods</a:t>
                  </a:r>
                </a:p>
                <a:p>
                  <a:pPr algn="l"/>
                  <a:endParaRPr lang="en-US" altLang="en-US" sz="100" b="1">
                    <a:solidFill>
                      <a:srgbClr val="FF0000"/>
                    </a:solidFill>
                    <a:latin typeface="Courier New" panose="02070309020205020404" pitchFamily="49" charset="0"/>
                  </a:endParaRPr>
                </a:p>
                <a:p>
                  <a:pPr algn="l"/>
                  <a:endParaRPr lang="en-US" altLang="en-US" sz="100" b="1">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a:t>
                  </a:r>
                </a:p>
                <a:p>
                  <a:pPr algn="l"/>
                  <a:r>
                    <a:rPr lang="en-US" altLang="en-US" sz="100" b="1" u="sng">
                      <a:solidFill>
                        <a:srgbClr val="FF0000"/>
                      </a:solidFill>
                      <a:latin typeface="Courier New" panose="02070309020205020404" pitchFamily="49" charset="0"/>
                    </a:rPr>
                    <a:t>     * Update the accessed time information for this session.  This method</a:t>
                  </a:r>
                </a:p>
                <a:p>
                  <a:pPr algn="l"/>
                  <a:r>
                    <a:rPr lang="en-US" altLang="en-US" sz="100" b="1" u="sng">
                      <a:solidFill>
                        <a:srgbClr val="FF0000"/>
                      </a:solidFill>
                      <a:latin typeface="Courier New" panose="02070309020205020404" pitchFamily="49" charset="0"/>
                    </a:rPr>
                    <a:t>     * should be called by the context when a request comes in for a particular</a:t>
                  </a:r>
                </a:p>
                <a:p>
                  <a:pPr algn="l"/>
                  <a:r>
                    <a:rPr lang="en-US" altLang="en-US" sz="100" b="1" u="sng">
                      <a:solidFill>
                        <a:srgbClr val="FF0000"/>
                      </a:solidFill>
                      <a:latin typeface="Courier New" panose="02070309020205020404" pitchFamily="49" charset="0"/>
                    </a:rPr>
                    <a:t>     * session, even if the application does not reference it.</a:t>
                  </a:r>
                </a:p>
                <a:p>
                  <a:pPr algn="l"/>
                  <a:r>
                    <a:rPr lang="en-US" altLang="en-US" sz="100" b="1" u="sng">
                      <a:solidFill>
                        <a:srgbClr val="FF0000"/>
                      </a:solidFill>
                      <a:latin typeface="Courier New" panose="02070309020205020404" pitchFamily="49" charset="0"/>
                    </a:rPr>
                    <a:t>     */</a:t>
                  </a:r>
                </a:p>
                <a:p>
                  <a:pPr algn="l"/>
                  <a:r>
                    <a:rPr lang="en-US" altLang="en-US" sz="100" b="1" u="sng">
                      <a:solidFill>
                        <a:srgbClr val="FF0000"/>
                      </a:solidFill>
                      <a:latin typeface="Courier New" panose="02070309020205020404" pitchFamily="49" charset="0"/>
                    </a:rPr>
                    <a:t>    public void access() {</a:t>
                  </a:r>
                </a:p>
                <a:p>
                  <a:pPr algn="l"/>
                  <a:endParaRPr lang="en-US" altLang="en-US" sz="100" b="1" u="sng">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this.lastAccessedTime = this.thisAccessedTime;</a:t>
                  </a:r>
                </a:p>
                <a:p>
                  <a:pPr algn="l"/>
                  <a:r>
                    <a:rPr lang="en-US" altLang="en-US" sz="100" b="1" u="sng">
                      <a:solidFill>
                        <a:srgbClr val="FF0000"/>
                      </a:solidFill>
                      <a:latin typeface="Courier New" panose="02070309020205020404" pitchFamily="49" charset="0"/>
                    </a:rPr>
                    <a:t>        this.thisAccessedTime = System.currentTimeMillis();</a:t>
                  </a:r>
                </a:p>
                <a:p>
                  <a:pPr algn="l"/>
                  <a:r>
                    <a:rPr lang="en-US" altLang="en-US" sz="100" b="1" u="sng">
                      <a:solidFill>
                        <a:srgbClr val="FF0000"/>
                      </a:solidFill>
                      <a:latin typeface="Courier New" panose="02070309020205020404" pitchFamily="49" charset="0"/>
                    </a:rPr>
                    <a:t>        this.isNew=false;</a:t>
                  </a:r>
                </a:p>
                <a:p>
                  <a:pPr algn="l"/>
                  <a:r>
                    <a:rPr lang="en-US" altLang="en-US" sz="100" b="1" u="sng">
                      <a:solidFill>
                        <a:srgbClr val="FF0000"/>
                      </a:solidFill>
                      <a:latin typeface="Courier New" panose="02070309020205020404" pitchFamily="49" charset="0"/>
                    </a:rPr>
                    <a:t>    }</a:t>
                  </a:r>
                </a:p>
                <a:p>
                  <a:pPr algn="l"/>
                  <a:endParaRPr lang="en-US" altLang="en-US" sz="100" b="1" u="sng">
                    <a:solidFill>
                      <a:srgbClr val="FF0000"/>
                    </a:solidFill>
                    <a:latin typeface="Courier New" panose="02070309020205020404" pitchFamily="49" charset="0"/>
                  </a:endParaRPr>
                </a:p>
                <a:p>
                  <a:pPr algn="l"/>
                  <a:endParaRPr lang="en-US" altLang="en-US" sz="100" b="1" u="sng">
                    <a:solidFill>
                      <a:srgbClr val="FF0000"/>
                    </a:solidFill>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Perform the internal processing required to invalidate this session,</a:t>
                  </a:r>
                </a:p>
                <a:p>
                  <a:pPr algn="l"/>
                  <a:r>
                    <a:rPr lang="en-US" altLang="en-US" sz="100" b="1">
                      <a:latin typeface="Courier New" panose="02070309020205020404" pitchFamily="49" charset="0"/>
                    </a:rPr>
                    <a:t>     * without triggering an exception if the session has already expired.</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void expire()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Remove this session from our manager's active sessions</a:t>
                  </a:r>
                </a:p>
                <a:p>
                  <a:pPr algn="l"/>
                  <a:r>
                    <a:rPr lang="en-US" altLang="en-US" sz="100" b="1">
                      <a:latin typeface="Courier New" panose="02070309020205020404" pitchFamily="49" charset="0"/>
                    </a:rPr>
                    <a:t>        if ((manager != null) &amp;&amp; (manager instanceof ManagerBase))</a:t>
                  </a:r>
                </a:p>
                <a:p>
                  <a:pPr algn="l"/>
                  <a:r>
                    <a:rPr lang="en-US" altLang="en-US" sz="100" b="1">
                      <a:latin typeface="Courier New" panose="02070309020205020404" pitchFamily="49" charset="0"/>
                    </a:rPr>
                    <a:t>            ((ManagerBase) manager).remove(this);</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Unbind any objects associated with this session</a:t>
                  </a:r>
                </a:p>
                <a:p>
                  <a:pPr algn="l"/>
                  <a:r>
                    <a:rPr lang="en-US" altLang="en-US" sz="100" b="1">
                      <a:latin typeface="Courier New" panose="02070309020205020404" pitchFamily="49" charset="0"/>
                    </a:rPr>
                    <a:t>        Vector results = new Vector();</a:t>
                  </a:r>
                </a:p>
                <a:p>
                  <a:pPr algn="l"/>
                  <a:r>
                    <a:rPr lang="en-US" altLang="en-US" sz="100" b="1">
                      <a:latin typeface="Courier New" panose="02070309020205020404" pitchFamily="49" charset="0"/>
                    </a:rPr>
                    <a:t>        Enumeration attrs = getAttributeNames();</a:t>
                  </a:r>
                </a:p>
                <a:p>
                  <a:pPr algn="l"/>
                  <a:r>
                    <a:rPr lang="en-US" altLang="en-US" sz="100" b="1">
                      <a:latin typeface="Courier New" panose="02070309020205020404" pitchFamily="49" charset="0"/>
                    </a:rPr>
                    <a:t>        while (attrs.hasMoreElements()) {</a:t>
                  </a:r>
                </a:p>
                <a:p>
                  <a:pPr algn="l"/>
                  <a:r>
                    <a:rPr lang="en-US" altLang="en-US" sz="100" b="1">
                      <a:latin typeface="Courier New" panose="02070309020205020404" pitchFamily="49" charset="0"/>
                    </a:rPr>
                    <a:t>            String attr = (String) attrs.nextElement();</a:t>
                  </a:r>
                </a:p>
                <a:p>
                  <a:pPr algn="l"/>
                  <a:r>
                    <a:rPr lang="en-US" altLang="en-US" sz="100" b="1">
                      <a:latin typeface="Courier New" panose="02070309020205020404" pitchFamily="49" charset="0"/>
                    </a:rPr>
                    <a:t>            results.addElement(attr);</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Enumeration names = results.elements();</a:t>
                  </a:r>
                </a:p>
                <a:p>
                  <a:pPr algn="l"/>
                  <a:r>
                    <a:rPr lang="en-US" altLang="en-US" sz="100" b="1">
                      <a:latin typeface="Courier New" panose="02070309020205020404" pitchFamily="49" charset="0"/>
                    </a:rPr>
                    <a:t>        while (names.hasMoreElements()) {</a:t>
                  </a:r>
                </a:p>
                <a:p>
                  <a:pPr algn="l"/>
                  <a:r>
                    <a:rPr lang="en-US" altLang="en-US" sz="100" b="1">
                      <a:latin typeface="Courier New" panose="02070309020205020404" pitchFamily="49" charset="0"/>
                    </a:rPr>
                    <a:t>            String name = (String) names.nextElement();</a:t>
                  </a:r>
                </a:p>
                <a:p>
                  <a:pPr algn="l"/>
                  <a:r>
                    <a:rPr lang="en-US" altLang="en-US" sz="100" b="1">
                      <a:latin typeface="Courier New" panose="02070309020205020404" pitchFamily="49" charset="0"/>
                    </a:rPr>
                    <a:t>            removeAttribute(name);</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Mark this session as invalid</a:t>
                  </a:r>
                </a:p>
                <a:p>
                  <a:pPr algn="l"/>
                  <a:r>
                    <a:rPr lang="en-US" altLang="en-US" sz="100" b="1">
                      <a:latin typeface="Courier New" panose="02070309020205020404" pitchFamily="49" charset="0"/>
                    </a:rPr>
                    <a:t>        setValid(false);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Release all object references, and initialize instance variables, in</a:t>
                  </a:r>
                </a:p>
                <a:p>
                  <a:pPr algn="l"/>
                  <a:r>
                    <a:rPr lang="en-US" altLang="en-US" sz="100" b="1">
                      <a:latin typeface="Courier New" panose="02070309020205020404" pitchFamily="49" charset="0"/>
                    </a:rPr>
                    <a:t>     * preparation for reuse of this object.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void recycle()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Reset the instance variables associated with this Session</a:t>
                  </a:r>
                </a:p>
                <a:p>
                  <a:pPr algn="l"/>
                  <a:r>
                    <a:rPr lang="en-US" altLang="en-US" sz="100" b="1">
                      <a:latin typeface="Courier New" panose="02070309020205020404" pitchFamily="49" charset="0"/>
                    </a:rPr>
                    <a:t>        attributes.clear();</a:t>
                  </a:r>
                </a:p>
                <a:p>
                  <a:pPr algn="l"/>
                  <a:r>
                    <a:rPr lang="en-US" altLang="en-US" sz="100" b="1">
                      <a:latin typeface="Courier New" panose="02070309020205020404" pitchFamily="49" charset="0"/>
                    </a:rPr>
                    <a:t>        creationTime = 0L;</a:t>
                  </a:r>
                </a:p>
                <a:p>
                  <a:pPr algn="l"/>
                  <a:r>
                    <a:rPr lang="en-US" altLang="en-US" sz="100" b="1">
                      <a:latin typeface="Courier New" panose="02070309020205020404" pitchFamily="49" charset="0"/>
                    </a:rPr>
                    <a:t>        id = null;</a:t>
                  </a:r>
                </a:p>
                <a:p>
                  <a:pPr algn="l"/>
                  <a:r>
                    <a:rPr lang="en-US" altLang="en-US" sz="100" b="1" u="sng">
                      <a:solidFill>
                        <a:schemeClr val="folHlink"/>
                      </a:solidFill>
                      <a:latin typeface="Courier New" panose="02070309020205020404" pitchFamily="49" charset="0"/>
                    </a:rPr>
                    <a:t>        lastAccessedTime = 0L;</a:t>
                  </a:r>
                </a:p>
                <a:p>
                  <a:pPr algn="l"/>
                  <a:r>
                    <a:rPr lang="en-US" altLang="en-US" sz="100" b="1">
                      <a:latin typeface="Courier New" panose="02070309020205020404" pitchFamily="49" charset="0"/>
                    </a:rPr>
                    <a:t>        manager = null;</a:t>
                  </a:r>
                </a:p>
                <a:p>
                  <a:pPr algn="l"/>
                  <a:r>
                    <a:rPr lang="en-US" altLang="en-US" sz="100" b="1">
                      <a:latin typeface="Courier New" panose="02070309020205020404" pitchFamily="49" charset="0"/>
                    </a:rPr>
                    <a:t>        maxInactiveInterval = -1;</a:t>
                  </a:r>
                </a:p>
                <a:p>
                  <a:pPr algn="l"/>
                  <a:r>
                    <a:rPr lang="en-US" altLang="en-US" sz="100" b="1">
                      <a:latin typeface="Courier New" panose="02070309020205020404" pitchFamily="49" charset="0"/>
                    </a:rPr>
                    <a:t>        isNew = true;</a:t>
                  </a:r>
                </a:p>
                <a:p>
                  <a:pPr algn="l"/>
                  <a:r>
                    <a:rPr lang="en-US" altLang="en-US" sz="100" b="1">
                      <a:latin typeface="Courier New" panose="02070309020205020404" pitchFamily="49" charset="0"/>
                    </a:rPr>
                    <a:t>        isValid = false;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Tell our Manager that this Session has been recycled</a:t>
                  </a:r>
                </a:p>
                <a:p>
                  <a:pPr algn="l"/>
                  <a:r>
                    <a:rPr lang="en-US" altLang="en-US" sz="100" b="1">
                      <a:latin typeface="Courier New" panose="02070309020205020404" pitchFamily="49" charset="0"/>
                    </a:rPr>
                    <a:t>        if ((manager != null) &amp;&amp; (manager instanceof ManagerBase))</a:t>
                  </a:r>
                </a:p>
                <a:p>
                  <a:pPr algn="l"/>
                  <a:r>
                    <a:rPr lang="en-US" altLang="en-US" sz="100" b="1">
                      <a:latin typeface="Courier New" panose="02070309020205020404" pitchFamily="49" charset="0"/>
                    </a:rPr>
                    <a:t>            ((ManagerBase) manager).recycle(this);</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 Session Package Methods</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Return the &lt;code&gt;isValid&lt;/code&gt; flag for this session.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boolean isValid()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return (this.isValid);</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Set the &lt;code&gt;isNew&lt;/code&gt; flag for this session.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@param isNew The new value for the &lt;code&gt;isNew&lt;/code&gt; flag</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void setNew(boolean isNew)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this.isNew = isNew;</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Set the &lt;code&gt;isValid&lt;/code&gt; flag for this session.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@param isValid The new value for the &lt;code&gt;isValid&lt;/code&gt; flag</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void setValid(boolean isValid)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this.isValid = isValid;</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 HttpSession Properties</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Return the time when this session was created, in milliseconds since</a:t>
                  </a:r>
                </a:p>
                <a:p>
                  <a:pPr algn="l"/>
                  <a:r>
                    <a:rPr lang="en-US" altLang="en-US" sz="100" b="1">
                      <a:latin typeface="Courier New" panose="02070309020205020404" pitchFamily="49" charset="0"/>
                    </a:rPr>
                    <a:t>     * midnight, January 1, 1970 GMT.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@exception IllegalStateException if this method is called on an</a:t>
                  </a:r>
                </a:p>
                <a:p>
                  <a:pPr algn="l"/>
                  <a:r>
                    <a:rPr lang="en-US" altLang="en-US" sz="100" b="1">
                      <a:latin typeface="Courier New" panose="02070309020205020404" pitchFamily="49" charset="0"/>
                    </a:rPr>
                    <a:t>     *  invalidated session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long getCreationTime()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return (this.creationTime);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Return the session context with which this session is associated.</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@deprecated As of Version 2.1, this method is deprecated and has no</a:t>
                  </a:r>
                </a:p>
                <a:p>
                  <a:pPr algn="l"/>
                  <a:r>
                    <a:rPr lang="en-US" altLang="en-US" sz="100" b="1">
                      <a:latin typeface="Courier New" panose="02070309020205020404" pitchFamily="49" charset="0"/>
                    </a:rPr>
                    <a:t>     *  replacement.  It will be removed in a future version of the</a:t>
                  </a:r>
                </a:p>
                <a:p>
                  <a:pPr algn="l"/>
                  <a:r>
                    <a:rPr lang="en-US" altLang="en-US" sz="100" b="1">
                      <a:latin typeface="Courier New" panose="02070309020205020404" pitchFamily="49" charset="0"/>
                    </a:rPr>
                    <a:t>     *  Java Servlet API.</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HttpSessionContext getSessionContext()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if (sessionContext == null)</a:t>
                  </a:r>
                </a:p>
                <a:p>
                  <a:pPr algn="l"/>
                  <a:r>
                    <a:rPr lang="en-US" altLang="en-US" sz="100" b="1">
                      <a:latin typeface="Courier New" panose="02070309020205020404" pitchFamily="49" charset="0"/>
                    </a:rPr>
                    <a:t>            sessionContext = new StandardSessionContext();</a:t>
                  </a:r>
                </a:p>
                <a:p>
                  <a:pPr algn="l"/>
                  <a:r>
                    <a:rPr lang="en-US" altLang="en-US" sz="100" b="1">
                      <a:latin typeface="Courier New" panose="02070309020205020404" pitchFamily="49" charset="0"/>
                    </a:rPr>
                    <a:t>        return (sessionContext);</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----------------------------------------------HttpSession Public Methods</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Return the object bound with the specified name in this session, or</a:t>
                  </a:r>
                </a:p>
                <a:p>
                  <a:pPr algn="l"/>
                  <a:r>
                    <a:rPr lang="en-US" altLang="en-US" sz="100" b="1">
                      <a:latin typeface="Courier New" panose="02070309020205020404" pitchFamily="49" charset="0"/>
                    </a:rPr>
                    <a:t>     * &lt;code&gt;null&lt;/code&gt; if no object is bound with that name.</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@param name Name of the attribute to be returned</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@exception IllegalStateException if this method is called on an</a:t>
                  </a:r>
                </a:p>
                <a:p>
                  <a:pPr algn="l"/>
                  <a:r>
                    <a:rPr lang="en-US" altLang="en-US" sz="100" b="1">
                      <a:latin typeface="Courier New" panose="02070309020205020404" pitchFamily="49" charset="0"/>
                    </a:rPr>
                    <a:t>     *  invalidated session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Object getAttribute(String name)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return (attributes.get(name));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Return an &lt;code&gt;Enumeration&lt;/code&gt; of &lt;code&gt;String&lt;/code&gt; objects</a:t>
                  </a:r>
                </a:p>
                <a:p>
                  <a:pPr algn="l"/>
                  <a:r>
                    <a:rPr lang="en-US" altLang="en-US" sz="100" b="1">
                      <a:latin typeface="Courier New" panose="02070309020205020404" pitchFamily="49" charset="0"/>
                    </a:rPr>
                    <a:t>     * containing the names of the objects bound to this session.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@exception IllegalStateException if this method is called on an</a:t>
                  </a:r>
                </a:p>
                <a:p>
                  <a:pPr algn="l"/>
                  <a:r>
                    <a:rPr lang="en-US" altLang="en-US" sz="100" b="1">
                      <a:latin typeface="Courier New" panose="02070309020205020404" pitchFamily="49" charset="0"/>
                    </a:rPr>
                    <a:t>     *  invalidated session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Enumeration getAttributeNames()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return (attributes.keys());</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Return the object bound with the specified name in this session, or</a:t>
                  </a:r>
                </a:p>
                <a:p>
                  <a:pPr algn="l"/>
                  <a:r>
                    <a:rPr lang="en-US" altLang="en-US" sz="100" b="1">
                      <a:latin typeface="Courier New" panose="02070309020205020404" pitchFamily="49" charset="0"/>
                    </a:rPr>
                    <a:t>     * &lt;code&gt;null&lt;/code&gt; if no object is bound with that name.</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@param name Name of the value to be returned</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@exception IllegalStateException if this method is called on an</a:t>
                  </a:r>
                </a:p>
                <a:p>
                  <a:pPr algn="l"/>
                  <a:r>
                    <a:rPr lang="en-US" altLang="en-US" sz="100" b="1">
                      <a:latin typeface="Courier New" panose="02070309020205020404" pitchFamily="49" charset="0"/>
                    </a:rPr>
                    <a:t>     *  invalidated session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@deprecated As of Version 2.2, this method is replaced by</a:t>
                  </a:r>
                </a:p>
                <a:p>
                  <a:pPr algn="l"/>
                  <a:r>
                    <a:rPr lang="en-US" altLang="en-US" sz="100" b="1">
                      <a:latin typeface="Courier New" panose="02070309020205020404" pitchFamily="49" charset="0"/>
                    </a:rPr>
                    <a:t>     *  &lt;code&gt;getAttribute()&lt;/code&gt;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Object getValue(String name)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return (getAttribute(name));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Return the set of names of objects bound to this session.  If there</a:t>
                  </a:r>
                </a:p>
                <a:p>
                  <a:pPr algn="l"/>
                  <a:r>
                    <a:rPr lang="en-US" altLang="en-US" sz="100" b="1">
                      <a:latin typeface="Courier New" panose="02070309020205020404" pitchFamily="49" charset="0"/>
                    </a:rPr>
                    <a:t>     * are no such objects, a zero-length array is returned.</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@exception IllegalStateException if this method is called on an</a:t>
                  </a:r>
                </a:p>
                <a:p>
                  <a:pPr algn="l"/>
                  <a:r>
                    <a:rPr lang="en-US" altLang="en-US" sz="100" b="1">
                      <a:latin typeface="Courier New" panose="02070309020205020404" pitchFamily="49" charset="0"/>
                    </a:rPr>
                    <a:t>     *  invalidated session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@deprecated As of Version 2.2, this method is replaced by</a:t>
                  </a:r>
                </a:p>
                <a:p>
                  <a:pPr algn="l"/>
                  <a:r>
                    <a:rPr lang="en-US" altLang="en-US" sz="100" b="1">
                      <a:latin typeface="Courier New" panose="02070309020205020404" pitchFamily="49" charset="0"/>
                    </a:rPr>
                    <a:t>     *  &lt;code&gt;getAttributeNames()&lt;/code&gt;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String[] getValueNames()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Vector results = new Vector();</a:t>
                  </a:r>
                </a:p>
                <a:p>
                  <a:pPr algn="l"/>
                  <a:r>
                    <a:rPr lang="en-US" altLang="en-US" sz="100" b="1">
                      <a:latin typeface="Courier New" panose="02070309020205020404" pitchFamily="49" charset="0"/>
                    </a:rPr>
                    <a:t>        Enumeration attrs = getAttributeNames();</a:t>
                  </a:r>
                </a:p>
                <a:p>
                  <a:pPr algn="l"/>
                  <a:r>
                    <a:rPr lang="en-US" altLang="en-US" sz="100" b="1">
                      <a:latin typeface="Courier New" panose="02070309020205020404" pitchFamily="49" charset="0"/>
                    </a:rPr>
                    <a:t>        while (attrs.hasMoreElements()) {</a:t>
                  </a:r>
                </a:p>
                <a:p>
                  <a:pPr algn="l"/>
                  <a:r>
                    <a:rPr lang="en-US" altLang="en-US" sz="100" b="1">
                      <a:latin typeface="Courier New" panose="02070309020205020404" pitchFamily="49" charset="0"/>
                    </a:rPr>
                    <a:t>            String attr = (String) attrs.nextElement();</a:t>
                  </a:r>
                </a:p>
                <a:p>
                  <a:pPr algn="l"/>
                  <a:r>
                    <a:rPr lang="en-US" altLang="en-US" sz="100" b="1">
                      <a:latin typeface="Courier New" panose="02070309020205020404" pitchFamily="49" charset="0"/>
                    </a:rPr>
                    <a:t>            results.addElement(attr);</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String names[] = new String[results.size()];</a:t>
                  </a:r>
                </a:p>
                <a:p>
                  <a:pPr algn="l"/>
                  <a:r>
                    <a:rPr lang="en-US" altLang="en-US" sz="100" b="1">
                      <a:latin typeface="Courier New" panose="02070309020205020404" pitchFamily="49" charset="0"/>
                    </a:rPr>
                    <a:t>        for (int i = 0; i &lt; names.length; i++)</a:t>
                  </a:r>
                </a:p>
                <a:p>
                  <a:pPr algn="l"/>
                  <a:r>
                    <a:rPr lang="en-US" altLang="en-US" sz="100" b="1">
                      <a:latin typeface="Courier New" panose="02070309020205020404" pitchFamily="49" charset="0"/>
                    </a:rPr>
                    <a:t>            names[i] = (String) results.elementAt(i);</a:t>
                  </a:r>
                </a:p>
                <a:p>
                  <a:pPr algn="l"/>
                  <a:r>
                    <a:rPr lang="en-US" altLang="en-US" sz="100" b="1">
                      <a:latin typeface="Courier New" panose="02070309020205020404" pitchFamily="49" charset="0"/>
                    </a:rPr>
                    <a:t>        return (names);</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Invalidates this session and unbinds any objects bound to it.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@exception IllegalStateException if this method is called on</a:t>
                  </a:r>
                </a:p>
                <a:p>
                  <a:pPr algn="l"/>
                  <a:r>
                    <a:rPr lang="en-US" altLang="en-US" sz="100" b="1">
                      <a:latin typeface="Courier New" panose="02070309020205020404" pitchFamily="49" charset="0"/>
                    </a:rPr>
                    <a:t>     *  an invalidated session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void invalidate()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Cause this session to expire</a:t>
                  </a:r>
                </a:p>
                <a:p>
                  <a:pPr algn="l"/>
                  <a:r>
                    <a:rPr lang="en-US" altLang="en-US" sz="100" b="1">
                      <a:latin typeface="Courier New" panose="02070309020205020404" pitchFamily="49" charset="0"/>
                    </a:rPr>
                    <a:t>        expire();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Return &lt;code&gt;true&lt;/code&gt; if the client does not yet know about the</a:t>
                  </a:r>
                </a:p>
                <a:p>
                  <a:pPr algn="l"/>
                  <a:r>
                    <a:rPr lang="en-US" altLang="en-US" sz="100" b="1">
                      <a:latin typeface="Courier New" panose="02070309020205020404" pitchFamily="49" charset="0"/>
                    </a:rPr>
                    <a:t>     * session, or if the client chooses not to join the session.  For</a:t>
                  </a:r>
                </a:p>
                <a:p>
                  <a:pPr algn="l"/>
                  <a:r>
                    <a:rPr lang="en-US" altLang="en-US" sz="100" b="1">
                      <a:latin typeface="Courier New" panose="02070309020205020404" pitchFamily="49" charset="0"/>
                    </a:rPr>
                    <a:t>     * example, if the server used only cookie-based sessions, and the client</a:t>
                  </a:r>
                </a:p>
                <a:p>
                  <a:pPr algn="l"/>
                  <a:r>
                    <a:rPr lang="en-US" altLang="en-US" sz="100" b="1">
                      <a:latin typeface="Courier New" panose="02070309020205020404" pitchFamily="49" charset="0"/>
                    </a:rPr>
                    <a:t>     * has disabled the use of cookies, then a session would be new on each</a:t>
                  </a:r>
                </a:p>
                <a:p>
                  <a:pPr algn="l"/>
                  <a:r>
                    <a:rPr lang="en-US" altLang="en-US" sz="100" b="1">
                      <a:latin typeface="Courier New" panose="02070309020205020404" pitchFamily="49" charset="0"/>
                    </a:rPr>
                    <a:t>     * request.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@exception IllegalStateException if this method is called on an</a:t>
                  </a:r>
                </a:p>
                <a:p>
                  <a:pPr algn="l"/>
                  <a:r>
                    <a:rPr lang="en-US" altLang="en-US" sz="100" b="1">
                      <a:latin typeface="Courier New" panose="02070309020205020404" pitchFamily="49" charset="0"/>
                    </a:rPr>
                    <a:t>     *  invalidated session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boolean isNew()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return (this.isNew);</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p:txBody>
            </p:sp>
            <p:sp>
              <p:nvSpPr>
                <p:cNvPr id="7223" name="Text Box 13"/>
                <p:cNvSpPr txBox="1">
                  <a:spLocks noChangeArrowheads="1"/>
                </p:cNvSpPr>
                <p:nvPr/>
              </p:nvSpPr>
              <p:spPr bwMode="auto">
                <a:xfrm>
                  <a:off x="2016" y="1056"/>
                  <a:ext cx="624" cy="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Bind an object to this session, using the specified name.  If an object</a:t>
                  </a:r>
                </a:p>
                <a:p>
                  <a:pPr algn="l"/>
                  <a:r>
                    <a:rPr lang="en-US" altLang="en-US" sz="100" b="1">
                      <a:latin typeface="Courier New" panose="02070309020205020404" pitchFamily="49" charset="0"/>
                    </a:rPr>
                    <a:t>     * of the same name is already bound to this session, the object is</a:t>
                  </a:r>
                </a:p>
                <a:p>
                  <a:pPr algn="l"/>
                  <a:r>
                    <a:rPr lang="en-US" altLang="en-US" sz="100" b="1">
                      <a:latin typeface="Courier New" panose="02070309020205020404" pitchFamily="49" charset="0"/>
                    </a:rPr>
                    <a:t>     * replaced.</a:t>
                  </a:r>
                </a:p>
                <a:p>
                  <a:pPr algn="l"/>
                  <a:r>
                    <a:rPr lang="en-US" altLang="en-US" sz="100" b="1">
                      <a:latin typeface="Courier New" panose="02070309020205020404" pitchFamily="49" charset="0"/>
                    </a:rPr>
                    <a:t>     * &lt;p&gt;</a:t>
                  </a:r>
                </a:p>
                <a:p>
                  <a:pPr algn="l"/>
                  <a:r>
                    <a:rPr lang="en-US" altLang="en-US" sz="100" b="1">
                      <a:latin typeface="Courier New" panose="02070309020205020404" pitchFamily="49" charset="0"/>
                    </a:rPr>
                    <a:t>     * After this method executes, and if the object implements</a:t>
                  </a:r>
                </a:p>
                <a:p>
                  <a:pPr algn="l"/>
                  <a:r>
                    <a:rPr lang="en-US" altLang="en-US" sz="100" b="1">
                      <a:latin typeface="Courier New" panose="02070309020205020404" pitchFamily="49" charset="0"/>
                    </a:rPr>
                    <a:t>     * &lt;code&gt;HttpSessionBindingListener&lt;/code&gt;, the container calls</a:t>
                  </a:r>
                </a:p>
                <a:p>
                  <a:pPr algn="l"/>
                  <a:r>
                    <a:rPr lang="en-US" altLang="en-US" sz="100" b="1">
                      <a:latin typeface="Courier New" panose="02070309020205020404" pitchFamily="49" charset="0"/>
                    </a:rPr>
                    <a:t>     * &lt;code&gt;valueBound()&lt;/code&gt; on the object.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@param name Name to which the object is bound, cannot be null</a:t>
                  </a:r>
                </a:p>
                <a:p>
                  <a:pPr algn="l"/>
                  <a:r>
                    <a:rPr lang="en-US" altLang="en-US" sz="100" b="1">
                      <a:latin typeface="Courier New" panose="02070309020205020404" pitchFamily="49" charset="0"/>
                    </a:rPr>
                    <a:t>     * @param value Object to be bound, cannot be null</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@exception IllegalStateException if this method is called on an</a:t>
                  </a:r>
                </a:p>
                <a:p>
                  <a:pPr algn="l"/>
                  <a:r>
                    <a:rPr lang="en-US" altLang="en-US" sz="100" b="1">
                      <a:latin typeface="Courier New" panose="02070309020205020404" pitchFamily="49" charset="0"/>
                    </a:rPr>
                    <a:t>     *  invalidated session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@deprecated As of Version 2.2, this method is replaced by</a:t>
                  </a:r>
                </a:p>
                <a:p>
                  <a:pPr algn="l"/>
                  <a:r>
                    <a:rPr lang="en-US" altLang="en-US" sz="100" b="1">
                      <a:latin typeface="Courier New" panose="02070309020205020404" pitchFamily="49" charset="0"/>
                    </a:rPr>
                    <a:t>     *  &lt;code&gt;setAttribute()&lt;/code&gt;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void putValue(String name, Object value)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setAttribute(name, value);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Remove the object bound with the specified name from this session.  If</a:t>
                  </a:r>
                </a:p>
                <a:p>
                  <a:pPr algn="l"/>
                  <a:r>
                    <a:rPr lang="en-US" altLang="en-US" sz="100" b="1">
                      <a:latin typeface="Courier New" panose="02070309020205020404" pitchFamily="49" charset="0"/>
                    </a:rPr>
                    <a:t>     * the session does not have an object bound with this name, this method</a:t>
                  </a:r>
                </a:p>
                <a:p>
                  <a:pPr algn="l"/>
                  <a:r>
                    <a:rPr lang="en-US" altLang="en-US" sz="100" b="1">
                      <a:latin typeface="Courier New" panose="02070309020205020404" pitchFamily="49" charset="0"/>
                    </a:rPr>
                    <a:t>     * does nothing.</a:t>
                  </a:r>
                </a:p>
                <a:p>
                  <a:pPr algn="l"/>
                  <a:r>
                    <a:rPr lang="en-US" altLang="en-US" sz="100" b="1">
                      <a:latin typeface="Courier New" panose="02070309020205020404" pitchFamily="49" charset="0"/>
                    </a:rPr>
                    <a:t>     * &lt;p&gt;</a:t>
                  </a:r>
                </a:p>
                <a:p>
                  <a:pPr algn="l"/>
                  <a:r>
                    <a:rPr lang="en-US" altLang="en-US" sz="100" b="1">
                      <a:latin typeface="Courier New" panose="02070309020205020404" pitchFamily="49" charset="0"/>
                    </a:rPr>
                    <a:t>     * After this method executes, and if the object implements</a:t>
                  </a:r>
                </a:p>
                <a:p>
                  <a:pPr algn="l"/>
                  <a:r>
                    <a:rPr lang="en-US" altLang="en-US" sz="100" b="1">
                      <a:latin typeface="Courier New" panose="02070309020205020404" pitchFamily="49" charset="0"/>
                    </a:rPr>
                    <a:t>     * &lt;code&gt;HttpSessionBindingListener&lt;/code&gt;, the container calls</a:t>
                  </a:r>
                </a:p>
                <a:p>
                  <a:pPr algn="l"/>
                  <a:r>
                    <a:rPr lang="en-US" altLang="en-US" sz="100" b="1">
                      <a:latin typeface="Courier New" panose="02070309020205020404" pitchFamily="49" charset="0"/>
                    </a:rPr>
                    <a:t>     * &lt;code&gt;valueUnbound()&lt;/code&gt; on the object.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@param name Name of the object to remove from this session.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@exception IllegalStateException if this method is called on an</a:t>
                  </a:r>
                </a:p>
                <a:p>
                  <a:pPr algn="l"/>
                  <a:r>
                    <a:rPr lang="en-US" altLang="en-US" sz="100" b="1">
                      <a:latin typeface="Courier New" panose="02070309020205020404" pitchFamily="49" charset="0"/>
                    </a:rPr>
                    <a:t>     *  invalidated session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void removeAttribute(String name)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synchronized (attributes) {</a:t>
                  </a:r>
                </a:p>
                <a:p>
                  <a:pPr algn="l"/>
                  <a:r>
                    <a:rPr lang="en-US" altLang="en-US" sz="100" b="1">
                      <a:latin typeface="Courier New" panose="02070309020205020404" pitchFamily="49" charset="0"/>
                    </a:rPr>
                    <a:t>            Object object = attributes.get(name);</a:t>
                  </a:r>
                </a:p>
                <a:p>
                  <a:pPr algn="l"/>
                  <a:r>
                    <a:rPr lang="en-US" altLang="en-US" sz="100" b="1">
                      <a:latin typeface="Courier New" panose="02070309020205020404" pitchFamily="49" charset="0"/>
                    </a:rPr>
                    <a:t>            if (object == null)</a:t>
                  </a:r>
                </a:p>
                <a:p>
                  <a:pPr algn="l"/>
                  <a:r>
                    <a:rPr lang="en-US" altLang="en-US" sz="100" b="1">
                      <a:latin typeface="Courier New" panose="02070309020205020404" pitchFamily="49" charset="0"/>
                    </a:rPr>
                    <a:t>                return;</a:t>
                  </a:r>
                </a:p>
                <a:p>
                  <a:pPr algn="l"/>
                  <a:r>
                    <a:rPr lang="en-US" altLang="en-US" sz="100" b="1">
                      <a:latin typeface="Courier New" panose="02070309020205020404" pitchFamily="49" charset="0"/>
                    </a:rPr>
                    <a:t>            attributes.remove(name);</a:t>
                  </a:r>
                </a:p>
                <a:p>
                  <a:pPr algn="l"/>
                  <a:r>
                    <a:rPr lang="en-US" altLang="en-US" sz="100" b="1">
                      <a:latin typeface="Courier New" panose="02070309020205020404" pitchFamily="49" charset="0"/>
                    </a:rPr>
                    <a:t>            //      System.out.println( "Removing attribute " + name );</a:t>
                  </a:r>
                </a:p>
                <a:p>
                  <a:pPr algn="l"/>
                  <a:r>
                    <a:rPr lang="en-US" altLang="en-US" sz="100" b="1">
                      <a:latin typeface="Courier New" panose="02070309020205020404" pitchFamily="49" charset="0"/>
                    </a:rPr>
                    <a:t>            if (object instanceof HttpSessionBindingListener) {</a:t>
                  </a:r>
                </a:p>
                <a:p>
                  <a:pPr algn="l"/>
                  <a:r>
                    <a:rPr lang="en-US" altLang="en-US" sz="100" b="1">
                      <a:latin typeface="Courier New" panose="02070309020205020404" pitchFamily="49" charset="0"/>
                    </a:rPr>
                    <a:t>                ((HttpSessionBindingListener) object).valueUnbound</a:t>
                  </a:r>
                </a:p>
                <a:p>
                  <a:pPr algn="l"/>
                  <a:r>
                    <a:rPr lang="en-US" altLang="en-US" sz="100" b="1">
                      <a:latin typeface="Courier New" panose="02070309020205020404" pitchFamily="49" charset="0"/>
                    </a:rPr>
                    <a:t>                    (new HttpSessionBindingEvent((HttpSession) this, name));</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Remove the object bound with the specified name from this session.  If</a:t>
                  </a:r>
                </a:p>
                <a:p>
                  <a:pPr algn="l"/>
                  <a:r>
                    <a:rPr lang="en-US" altLang="en-US" sz="100" b="1">
                      <a:latin typeface="Courier New" panose="02070309020205020404" pitchFamily="49" charset="0"/>
                    </a:rPr>
                    <a:t>     * the session does not have an object bound with this name, this method</a:t>
                  </a:r>
                </a:p>
                <a:p>
                  <a:pPr algn="l"/>
                  <a:r>
                    <a:rPr lang="en-US" altLang="en-US" sz="100" b="1">
                      <a:latin typeface="Courier New" panose="02070309020205020404" pitchFamily="49" charset="0"/>
                    </a:rPr>
                    <a:t>     * does nothing.</a:t>
                  </a:r>
                </a:p>
                <a:p>
                  <a:pPr algn="l"/>
                  <a:r>
                    <a:rPr lang="en-US" altLang="en-US" sz="100" b="1">
                      <a:latin typeface="Courier New" panose="02070309020205020404" pitchFamily="49" charset="0"/>
                    </a:rPr>
                    <a:t>     * &lt;p&gt;</a:t>
                  </a:r>
                </a:p>
                <a:p>
                  <a:pPr algn="l"/>
                  <a:r>
                    <a:rPr lang="en-US" altLang="en-US" sz="100" b="1">
                      <a:latin typeface="Courier New" panose="02070309020205020404" pitchFamily="49" charset="0"/>
                    </a:rPr>
                    <a:t>     * After this method executes, and if the object implements</a:t>
                  </a:r>
                </a:p>
                <a:p>
                  <a:pPr algn="l"/>
                  <a:r>
                    <a:rPr lang="en-US" altLang="en-US" sz="100" b="1">
                      <a:latin typeface="Courier New" panose="02070309020205020404" pitchFamily="49" charset="0"/>
                    </a:rPr>
                    <a:t>     * &lt;code&gt;HttpSessionBindingListener&lt;/code&gt;, the container calls</a:t>
                  </a:r>
                </a:p>
                <a:p>
                  <a:pPr algn="l"/>
                  <a:r>
                    <a:rPr lang="en-US" altLang="en-US" sz="100" b="1">
                      <a:latin typeface="Courier New" panose="02070309020205020404" pitchFamily="49" charset="0"/>
                    </a:rPr>
                    <a:t>     * &lt;code&gt;valueUnbound()&lt;/code&gt; on the object.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@param name Name of the object to remove from this session.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@exception IllegalStateException if this method is called on an</a:t>
                  </a:r>
                </a:p>
                <a:p>
                  <a:pPr algn="l"/>
                  <a:r>
                    <a:rPr lang="en-US" altLang="en-US" sz="100" b="1">
                      <a:latin typeface="Courier New" panose="02070309020205020404" pitchFamily="49" charset="0"/>
                    </a:rPr>
                    <a:t>     *  invalidated session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@deprecated As of Version 2.2, this method is replaced by</a:t>
                  </a:r>
                </a:p>
                <a:p>
                  <a:pPr algn="l"/>
                  <a:r>
                    <a:rPr lang="en-US" altLang="en-US" sz="100" b="1">
                      <a:latin typeface="Courier New" panose="02070309020205020404" pitchFamily="49" charset="0"/>
                    </a:rPr>
                    <a:t>     *  &lt;code&gt;removeAttribute()&lt;/code&gt;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void removeValue(String name)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removeAttribute(name);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Bind an object to this session, using the specified name.  If an object</a:t>
                  </a:r>
                </a:p>
                <a:p>
                  <a:pPr algn="l"/>
                  <a:r>
                    <a:rPr lang="en-US" altLang="en-US" sz="100" b="1">
                      <a:latin typeface="Courier New" panose="02070309020205020404" pitchFamily="49" charset="0"/>
                    </a:rPr>
                    <a:t>     * of the same name is already bound to this session, the object is</a:t>
                  </a:r>
                </a:p>
                <a:p>
                  <a:pPr algn="l"/>
                  <a:r>
                    <a:rPr lang="en-US" altLang="en-US" sz="100" b="1">
                      <a:latin typeface="Courier New" panose="02070309020205020404" pitchFamily="49" charset="0"/>
                    </a:rPr>
                    <a:t>     * replaced.</a:t>
                  </a:r>
                </a:p>
                <a:p>
                  <a:pPr algn="l"/>
                  <a:r>
                    <a:rPr lang="en-US" altLang="en-US" sz="100" b="1">
                      <a:latin typeface="Courier New" panose="02070309020205020404" pitchFamily="49" charset="0"/>
                    </a:rPr>
                    <a:t>     * &lt;p&gt;</a:t>
                  </a:r>
                </a:p>
                <a:p>
                  <a:pPr algn="l"/>
                  <a:r>
                    <a:rPr lang="en-US" altLang="en-US" sz="100" b="1">
                      <a:latin typeface="Courier New" panose="02070309020205020404" pitchFamily="49" charset="0"/>
                    </a:rPr>
                    <a:t>     * After this method executes, and if the object implements</a:t>
                  </a:r>
                </a:p>
                <a:p>
                  <a:pPr algn="l"/>
                  <a:r>
                    <a:rPr lang="en-US" altLang="en-US" sz="100" b="1">
                      <a:latin typeface="Courier New" panose="02070309020205020404" pitchFamily="49" charset="0"/>
                    </a:rPr>
                    <a:t>     * &lt;code&gt;HttpSessionBindingListener&lt;/code&gt;, the container calls</a:t>
                  </a:r>
                </a:p>
                <a:p>
                  <a:pPr algn="l"/>
                  <a:r>
                    <a:rPr lang="en-US" altLang="en-US" sz="100" b="1">
                      <a:latin typeface="Courier New" panose="02070309020205020404" pitchFamily="49" charset="0"/>
                    </a:rPr>
                    <a:t>     * &lt;code&gt;valueBound()&lt;/code&gt; on the object.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@param name Name to which the object is bound, cannot be null</a:t>
                  </a:r>
                </a:p>
                <a:p>
                  <a:pPr algn="l"/>
                  <a:r>
                    <a:rPr lang="en-US" altLang="en-US" sz="100" b="1">
                      <a:latin typeface="Courier New" panose="02070309020205020404" pitchFamily="49" charset="0"/>
                    </a:rPr>
                    <a:t>     * @param value Object to be bound, cannot be null</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@exception IllegalArgumentException if an attempt is made to add a</a:t>
                  </a:r>
                </a:p>
                <a:p>
                  <a:pPr algn="l"/>
                  <a:r>
                    <a:rPr lang="en-US" altLang="en-US" sz="100" b="1">
                      <a:latin typeface="Courier New" panose="02070309020205020404" pitchFamily="49" charset="0"/>
                    </a:rPr>
                    <a:t>     *  non-serializable object in an environment marked distributable.</a:t>
                  </a:r>
                </a:p>
                <a:p>
                  <a:pPr algn="l"/>
                  <a:r>
                    <a:rPr lang="en-US" altLang="en-US" sz="100" b="1">
                      <a:latin typeface="Courier New" panose="02070309020205020404" pitchFamily="49" charset="0"/>
                    </a:rPr>
                    <a:t>     * @exception IllegalStateException if this method is called on an</a:t>
                  </a:r>
                </a:p>
                <a:p>
                  <a:pPr algn="l"/>
                  <a:r>
                    <a:rPr lang="en-US" altLang="en-US" sz="100" b="1">
                      <a:latin typeface="Courier New" panose="02070309020205020404" pitchFamily="49" charset="0"/>
                    </a:rPr>
                    <a:t>     *  invalidated session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void setAttribute(String name, Object value)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if ((manager != null) &amp;&amp; manager.getDistributable() &amp;&amp;</a:t>
                  </a:r>
                </a:p>
                <a:p>
                  <a:pPr algn="l"/>
                  <a:r>
                    <a:rPr lang="en-US" altLang="en-US" sz="100" b="1">
                      <a:latin typeface="Courier New" panose="02070309020205020404" pitchFamily="49" charset="0"/>
                    </a:rPr>
                    <a:t>          !(value instanceof Serializable))</a:t>
                  </a:r>
                </a:p>
                <a:p>
                  <a:pPr algn="l"/>
                  <a:r>
                    <a:rPr lang="en-US" altLang="en-US" sz="100" b="1">
                      <a:latin typeface="Courier New" panose="02070309020205020404" pitchFamily="49" charset="0"/>
                    </a:rPr>
                    <a:t>            throw new IllegalArgumentException</a:t>
                  </a:r>
                </a:p>
                <a:p>
                  <a:pPr algn="l"/>
                  <a:r>
                    <a:rPr lang="en-US" altLang="en-US" sz="100" b="1">
                      <a:latin typeface="Courier New" panose="02070309020205020404" pitchFamily="49" charset="0"/>
                    </a:rPr>
                    <a:t>                (sm.getString("standardSession.setAttribute.iae"));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synchronized (attributes) {</a:t>
                  </a:r>
                </a:p>
                <a:p>
                  <a:pPr algn="l"/>
                  <a:r>
                    <a:rPr lang="en-US" altLang="en-US" sz="100" b="1">
                      <a:latin typeface="Courier New" panose="02070309020205020404" pitchFamily="49" charset="0"/>
                    </a:rPr>
                    <a:t>            removeAttribute(name);</a:t>
                  </a:r>
                </a:p>
                <a:p>
                  <a:pPr algn="l"/>
                  <a:r>
                    <a:rPr lang="en-US" altLang="en-US" sz="100" b="1">
                      <a:latin typeface="Courier New" panose="02070309020205020404" pitchFamily="49" charset="0"/>
                    </a:rPr>
                    <a:t>            attributes.put(name, value);</a:t>
                  </a:r>
                </a:p>
                <a:p>
                  <a:pPr algn="l"/>
                  <a:r>
                    <a:rPr lang="en-US" altLang="en-US" sz="100" b="1">
                      <a:latin typeface="Courier New" panose="02070309020205020404" pitchFamily="49" charset="0"/>
                    </a:rPr>
                    <a:t>            if (value instanceof HttpSessionBindingListener)</a:t>
                  </a:r>
                </a:p>
                <a:p>
                  <a:pPr algn="l"/>
                  <a:r>
                    <a:rPr lang="en-US" altLang="en-US" sz="100" b="1">
                      <a:latin typeface="Courier New" panose="02070309020205020404" pitchFamily="49" charset="0"/>
                    </a:rPr>
                    <a:t>                ((HttpSessionBindingListener) value).valueBound</a:t>
                  </a:r>
                </a:p>
                <a:p>
                  <a:pPr algn="l"/>
                  <a:r>
                    <a:rPr lang="en-US" altLang="en-US" sz="100" b="1">
                      <a:latin typeface="Courier New" panose="02070309020205020404" pitchFamily="49" charset="0"/>
                    </a:rPr>
                    <a:t>                    (new HttpSessionBindingEvent((HttpSession) this, name));</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 HttpSession Private Methods</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Read a serialized version of this session object from the specified</a:t>
                  </a:r>
                </a:p>
                <a:p>
                  <a:pPr algn="l"/>
                  <a:r>
                    <a:rPr lang="en-US" altLang="en-US" sz="100" b="1">
                      <a:latin typeface="Courier New" panose="02070309020205020404" pitchFamily="49" charset="0"/>
                    </a:rPr>
                    <a:t>     * object input stream.</a:t>
                  </a:r>
                </a:p>
                <a:p>
                  <a:pPr algn="l"/>
                  <a:r>
                    <a:rPr lang="en-US" altLang="en-US" sz="100" b="1">
                      <a:latin typeface="Courier New" panose="02070309020205020404" pitchFamily="49" charset="0"/>
                    </a:rPr>
                    <a:t>     * &lt;p&gt;</a:t>
                  </a:r>
                </a:p>
                <a:p>
                  <a:pPr algn="l"/>
                  <a:r>
                    <a:rPr lang="en-US" altLang="en-US" sz="100" b="1">
                      <a:latin typeface="Courier New" panose="02070309020205020404" pitchFamily="49" charset="0"/>
                    </a:rPr>
                    <a:t>     * &lt;b&gt;IMPLEMENTATION NOTE&lt;/b&gt;:  The reference to the owning Manager</a:t>
                  </a:r>
                </a:p>
                <a:p>
                  <a:pPr algn="l"/>
                  <a:r>
                    <a:rPr lang="en-US" altLang="en-US" sz="100" b="1">
                      <a:latin typeface="Courier New" panose="02070309020205020404" pitchFamily="49" charset="0"/>
                    </a:rPr>
                    <a:t>     * is not restored by this method, and must be set explicitly.</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@param stream The input stream to read from</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@exception ClassNotFoundException if an unknown class is specified</a:t>
                  </a:r>
                </a:p>
                <a:p>
                  <a:pPr algn="l"/>
                  <a:r>
                    <a:rPr lang="en-US" altLang="en-US" sz="100" b="1">
                      <a:latin typeface="Courier New" panose="02070309020205020404" pitchFamily="49" charset="0"/>
                    </a:rPr>
                    <a:t>     * @exception IOException if an input/output error occurs</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private void readObject(ObjectInputStream stream)</a:t>
                  </a:r>
                </a:p>
                <a:p>
                  <a:pPr algn="l"/>
                  <a:r>
                    <a:rPr lang="en-US" altLang="en-US" sz="100" b="1">
                      <a:latin typeface="Courier New" panose="02070309020205020404" pitchFamily="49" charset="0"/>
                    </a:rPr>
                    <a:t>        throws ClassNotFoundException, IOException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r>
                    <a:rPr lang="en-US" altLang="en-US" sz="100" b="1">
                      <a:solidFill>
                        <a:srgbClr val="FF0000"/>
                      </a:solidFill>
                      <a:latin typeface="Courier New" panose="02070309020205020404" pitchFamily="49" charset="0"/>
                    </a:rPr>
                    <a:t>// Deserialize the scalar instance variables (except Manager)</a:t>
                  </a:r>
                </a:p>
                <a:p>
                  <a:pPr algn="l"/>
                  <a:r>
                    <a:rPr lang="en-US" altLang="en-US" sz="100" b="1">
                      <a:solidFill>
                        <a:srgbClr val="FF0000"/>
                      </a:solidFill>
                      <a:latin typeface="Courier New" panose="02070309020205020404" pitchFamily="49" charset="0"/>
                    </a:rPr>
                    <a:t>        creationTime = ((Long) stream.readObject()).longValue();</a:t>
                  </a:r>
                </a:p>
                <a:p>
                  <a:pPr algn="l"/>
                  <a:r>
                    <a:rPr lang="en-US" altLang="en-US" sz="100" b="1">
                      <a:solidFill>
                        <a:srgbClr val="FF0000"/>
                      </a:solidFill>
                      <a:latin typeface="Courier New" panose="02070309020205020404" pitchFamily="49" charset="0"/>
                    </a:rPr>
                    <a:t>        id = (String) stream.readObject();</a:t>
                  </a:r>
                </a:p>
                <a:p>
                  <a:pPr algn="l"/>
                  <a:r>
                    <a:rPr lang="en-US" altLang="en-US" sz="100" b="1" u="sng">
                      <a:solidFill>
                        <a:srgbClr val="FF0000"/>
                      </a:solidFill>
                      <a:latin typeface="Courier New" panose="02070309020205020404" pitchFamily="49" charset="0"/>
                    </a:rPr>
                    <a:t>        lastAccessedTime = ((Long) stream.readObject()).longValue();</a:t>
                  </a:r>
                </a:p>
                <a:p>
                  <a:pPr algn="l"/>
                  <a:r>
                    <a:rPr lang="en-US" altLang="en-US" sz="100" b="1" u="sng">
                      <a:solidFill>
                        <a:srgbClr val="FF0000"/>
                      </a:solidFill>
                      <a:latin typeface="Courier New" panose="02070309020205020404" pitchFamily="49" charset="0"/>
                    </a:rPr>
                    <a:t>        maxInactiveInterval = ((Integer) stream.readObject()).intValue();</a:t>
                  </a:r>
                </a:p>
                <a:p>
                  <a:pPr algn="l"/>
                  <a:r>
                    <a:rPr lang="en-US" altLang="en-US" sz="100" b="1" u="sng">
                      <a:solidFill>
                        <a:srgbClr val="FF0000"/>
                      </a:solidFill>
                      <a:latin typeface="Courier New" panose="02070309020205020404" pitchFamily="49" charset="0"/>
                    </a:rPr>
                    <a:t>        isNew = ((Boolean) stream.readObject()).booleanValue();</a:t>
                  </a:r>
                </a:p>
                <a:p>
                  <a:pPr algn="l"/>
                  <a:r>
                    <a:rPr lang="en-US" altLang="en-US" sz="100" b="1">
                      <a:solidFill>
                        <a:srgbClr val="FF0000"/>
                      </a:solidFill>
                      <a:latin typeface="Courier New" panose="02070309020205020404" pitchFamily="49" charset="0"/>
                    </a:rPr>
                    <a:t>        isValid = ((Boolean) stream.readObject()).booleanValue();</a:t>
                  </a:r>
                </a:p>
                <a:p>
                  <a:pPr algn="l"/>
                  <a:endParaRPr lang="en-US" altLang="en-US" sz="100" b="1">
                    <a:solidFill>
                      <a:srgbClr val="FF0000"/>
                    </a:solidFill>
                    <a:latin typeface="Courier New" panose="02070309020205020404" pitchFamily="49" charset="0"/>
                  </a:endParaRPr>
                </a:p>
                <a:p>
                  <a:pPr algn="l"/>
                  <a:r>
                    <a:rPr lang="en-US" altLang="en-US" sz="100" b="1">
                      <a:latin typeface="Courier New" panose="02070309020205020404" pitchFamily="49" charset="0"/>
                    </a:rPr>
                    <a:t>        // Deserialize the attribute count and attribute values</a:t>
                  </a:r>
                </a:p>
                <a:p>
                  <a:pPr algn="l"/>
                  <a:r>
                    <a:rPr lang="en-US" altLang="en-US" sz="100" b="1">
                      <a:latin typeface="Courier New" panose="02070309020205020404" pitchFamily="49" charset="0"/>
                    </a:rPr>
                    <a:t>        int n = ((Integer) stream.readObject()).intValue();</a:t>
                  </a:r>
                </a:p>
                <a:p>
                  <a:pPr algn="l"/>
                  <a:r>
                    <a:rPr lang="en-US" altLang="en-US" sz="100" b="1">
                      <a:latin typeface="Courier New" panose="02070309020205020404" pitchFamily="49" charset="0"/>
                    </a:rPr>
                    <a:t>        for (int i = 0; i &lt; n; i++) {</a:t>
                  </a:r>
                </a:p>
                <a:p>
                  <a:pPr algn="l"/>
                  <a:r>
                    <a:rPr lang="en-US" altLang="en-US" sz="100" b="1">
                      <a:latin typeface="Courier New" panose="02070309020205020404" pitchFamily="49" charset="0"/>
                    </a:rPr>
                    <a:t>            String name = (String) stream.readObject();</a:t>
                  </a:r>
                </a:p>
                <a:p>
                  <a:pPr algn="l"/>
                  <a:r>
                    <a:rPr lang="en-US" altLang="en-US" sz="100" b="1">
                      <a:latin typeface="Courier New" panose="02070309020205020404" pitchFamily="49" charset="0"/>
                    </a:rPr>
                    <a:t>            Object value = (Object) stream.readObject();</a:t>
                  </a:r>
                </a:p>
                <a:p>
                  <a:pPr algn="l"/>
                  <a:r>
                    <a:rPr lang="en-US" altLang="en-US" sz="100" b="1">
                      <a:latin typeface="Courier New" panose="02070309020205020404" pitchFamily="49" charset="0"/>
                    </a:rPr>
                    <a:t>            attributes.put(name, value);</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Write a serialized version of this session object to the specified</a:t>
                  </a:r>
                </a:p>
                <a:p>
                  <a:pPr algn="l"/>
                  <a:r>
                    <a:rPr lang="en-US" altLang="en-US" sz="100" b="1">
                      <a:latin typeface="Courier New" panose="02070309020205020404" pitchFamily="49" charset="0"/>
                    </a:rPr>
                    <a:t>     * object output stream.</a:t>
                  </a:r>
                </a:p>
                <a:p>
                  <a:pPr algn="l"/>
                  <a:r>
                    <a:rPr lang="en-US" altLang="en-US" sz="100" b="1">
                      <a:latin typeface="Courier New" panose="02070309020205020404" pitchFamily="49" charset="0"/>
                    </a:rPr>
                    <a:t>     * &lt;p&gt;</a:t>
                  </a:r>
                </a:p>
                <a:p>
                  <a:pPr algn="l"/>
                  <a:r>
                    <a:rPr lang="en-US" altLang="en-US" sz="100" b="1">
                      <a:latin typeface="Courier New" panose="02070309020205020404" pitchFamily="49" charset="0"/>
                    </a:rPr>
                    <a:t>     * &lt;b&gt;IMPLEMENTATION NOTE&lt;/b&gt;:  The owning Manager will not be stored</a:t>
                  </a:r>
                </a:p>
                <a:p>
                  <a:pPr algn="l"/>
                  <a:r>
                    <a:rPr lang="en-US" altLang="en-US" sz="100" b="1">
                      <a:latin typeface="Courier New" panose="02070309020205020404" pitchFamily="49" charset="0"/>
                    </a:rPr>
                    <a:t>     * in the serialized representation of this Session.  After calling</a:t>
                  </a:r>
                </a:p>
                <a:p>
                  <a:pPr algn="l"/>
                  <a:r>
                    <a:rPr lang="en-US" altLang="en-US" sz="100" b="1">
                      <a:latin typeface="Courier New" panose="02070309020205020404" pitchFamily="49" charset="0"/>
                    </a:rPr>
                    <a:t>     * &lt;code&gt;readObject()&lt;/code&gt;, you must set the associated Manager</a:t>
                  </a:r>
                </a:p>
                <a:p>
                  <a:pPr algn="l"/>
                  <a:r>
                    <a:rPr lang="en-US" altLang="en-US" sz="100" b="1">
                      <a:latin typeface="Courier New" panose="02070309020205020404" pitchFamily="49" charset="0"/>
                    </a:rPr>
                    <a:t>     * explicitly.</a:t>
                  </a:r>
                </a:p>
                <a:p>
                  <a:pPr algn="l"/>
                  <a:r>
                    <a:rPr lang="en-US" altLang="en-US" sz="100" b="1">
                      <a:latin typeface="Courier New" panose="02070309020205020404" pitchFamily="49" charset="0"/>
                    </a:rPr>
                    <a:t>     * &lt;p&gt;</a:t>
                  </a:r>
                </a:p>
                <a:p>
                  <a:pPr algn="l"/>
                  <a:r>
                    <a:rPr lang="en-US" altLang="en-US" sz="100" b="1">
                      <a:latin typeface="Courier New" panose="02070309020205020404" pitchFamily="49" charset="0"/>
                    </a:rPr>
                    <a:t>     * &lt;b&gt;IMPLEMENTATION NOTE&lt;/b&gt;:  Any attribute that is not Serializable</a:t>
                  </a:r>
                </a:p>
                <a:p>
                  <a:pPr algn="l"/>
                  <a:r>
                    <a:rPr lang="en-US" altLang="en-US" sz="100" b="1">
                      <a:latin typeface="Courier New" panose="02070309020205020404" pitchFamily="49" charset="0"/>
                    </a:rPr>
                    <a:t>     * will be silently ignored.  If you do not want any such attributes,</a:t>
                  </a:r>
                </a:p>
                <a:p>
                  <a:pPr algn="l"/>
                  <a:r>
                    <a:rPr lang="en-US" altLang="en-US" sz="100" b="1">
                      <a:latin typeface="Courier New" panose="02070309020205020404" pitchFamily="49" charset="0"/>
                    </a:rPr>
                    <a:t>     * be sure the &lt;code&gt;distributable&lt;/code&gt; property of our associated</a:t>
                  </a:r>
                </a:p>
                <a:p>
                  <a:pPr algn="l"/>
                  <a:r>
                    <a:rPr lang="en-US" altLang="en-US" sz="100" b="1">
                      <a:latin typeface="Courier New" panose="02070309020205020404" pitchFamily="49" charset="0"/>
                    </a:rPr>
                    <a:t>     * Manager is set to &lt;code&gt;true&lt;/code&gt;.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@param stream The output stream to write to</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@exception IOException if an input/output error occurs</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private void writeObject(ObjectOutputStream stream) throws IOException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Write the scalar instance variables (except Manager)</a:t>
                  </a:r>
                </a:p>
                <a:p>
                  <a:pPr algn="l"/>
                  <a:r>
                    <a:rPr lang="en-US" altLang="en-US" sz="100" b="1">
                      <a:latin typeface="Courier New" panose="02070309020205020404" pitchFamily="49" charset="0"/>
                    </a:rPr>
                    <a:t>        stream.writeObject(new Long(creationTime));</a:t>
                  </a:r>
                </a:p>
                <a:p>
                  <a:pPr algn="l"/>
                  <a:r>
                    <a:rPr lang="en-US" altLang="en-US" sz="100" b="1">
                      <a:latin typeface="Courier New" panose="02070309020205020404" pitchFamily="49" charset="0"/>
                    </a:rPr>
                    <a:t>        stream.writeObject(id);</a:t>
                  </a:r>
                </a:p>
                <a:p>
                  <a:pPr algn="l"/>
                  <a:r>
                    <a:rPr lang="en-US" altLang="en-US" sz="100" b="1" u="sng">
                      <a:solidFill>
                        <a:schemeClr val="folHlink"/>
                      </a:solidFill>
                      <a:latin typeface="Courier New" panose="02070309020205020404" pitchFamily="49" charset="0"/>
                    </a:rPr>
                    <a:t>        stream.writeObject(new Long(lastAccessedTime));</a:t>
                  </a:r>
                </a:p>
                <a:p>
                  <a:pPr algn="l"/>
                  <a:r>
                    <a:rPr lang="en-US" altLang="en-US" sz="100" b="1">
                      <a:latin typeface="Courier New" panose="02070309020205020404" pitchFamily="49" charset="0"/>
                    </a:rPr>
                    <a:t>        stream.writeObject(new Integer(maxInactiveInterval));</a:t>
                  </a:r>
                </a:p>
                <a:p>
                  <a:pPr algn="l"/>
                  <a:r>
                    <a:rPr lang="en-US" altLang="en-US" sz="100" b="1">
                      <a:latin typeface="Courier New" panose="02070309020205020404" pitchFamily="49" charset="0"/>
                    </a:rPr>
                    <a:t>        stream.writeObject(new Boolean(isNew));</a:t>
                  </a:r>
                </a:p>
                <a:p>
                  <a:pPr algn="l"/>
                  <a:r>
                    <a:rPr lang="en-US" altLang="en-US" sz="100" b="1">
                      <a:latin typeface="Courier New" panose="02070309020205020404" pitchFamily="49" charset="0"/>
                    </a:rPr>
                    <a:t>        stream.writeObject(new Boolean(isValid));</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Accumulate the names of serializable attributes</a:t>
                  </a:r>
                </a:p>
                <a:p>
                  <a:pPr algn="l"/>
                  <a:r>
                    <a:rPr lang="en-US" altLang="en-US" sz="100" b="1">
                      <a:latin typeface="Courier New" panose="02070309020205020404" pitchFamily="49" charset="0"/>
                    </a:rPr>
                    <a:t>        Vector results = new Vector();</a:t>
                  </a:r>
                </a:p>
                <a:p>
                  <a:pPr algn="l"/>
                  <a:r>
                    <a:rPr lang="en-US" altLang="en-US" sz="100" b="1">
                      <a:latin typeface="Courier New" panose="02070309020205020404" pitchFamily="49" charset="0"/>
                    </a:rPr>
                    <a:t>        Enumeration attrs = getAttributeNames();</a:t>
                  </a:r>
                </a:p>
                <a:p>
                  <a:pPr algn="l"/>
                  <a:r>
                    <a:rPr lang="en-US" altLang="en-US" sz="100" b="1">
                      <a:latin typeface="Courier New" panose="02070309020205020404" pitchFamily="49" charset="0"/>
                    </a:rPr>
                    <a:t>        while (attrs.hasMoreElements()) {</a:t>
                  </a:r>
                </a:p>
                <a:p>
                  <a:pPr algn="l"/>
                  <a:r>
                    <a:rPr lang="en-US" altLang="en-US" sz="100" b="1">
                      <a:latin typeface="Courier New" panose="02070309020205020404" pitchFamily="49" charset="0"/>
                    </a:rPr>
                    <a:t>            String attr = (String) attrs.nextElement();</a:t>
                  </a:r>
                </a:p>
                <a:p>
                  <a:pPr algn="l"/>
                  <a:r>
                    <a:rPr lang="en-US" altLang="en-US" sz="100" b="1">
                      <a:latin typeface="Courier New" panose="02070309020205020404" pitchFamily="49" charset="0"/>
                    </a:rPr>
                    <a:t>            Object value = attributes.get(attr);</a:t>
                  </a:r>
                </a:p>
                <a:p>
                  <a:pPr algn="l"/>
                  <a:r>
                    <a:rPr lang="en-US" altLang="en-US" sz="100" b="1">
                      <a:latin typeface="Courier New" panose="02070309020205020404" pitchFamily="49" charset="0"/>
                    </a:rPr>
                    <a:t>            if (value instanceof Serializable)</a:t>
                  </a:r>
                </a:p>
                <a:p>
                  <a:pPr algn="l"/>
                  <a:r>
                    <a:rPr lang="en-US" altLang="en-US" sz="100" b="1">
                      <a:latin typeface="Courier New" panose="02070309020205020404" pitchFamily="49" charset="0"/>
                    </a:rPr>
                    <a:t>                results.addElement(attr);</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Serialize the attribute count and the  attribute values</a:t>
                  </a:r>
                </a:p>
                <a:p>
                  <a:pPr algn="l"/>
                  <a:r>
                    <a:rPr lang="en-US" altLang="en-US" sz="100" b="1">
                      <a:latin typeface="Courier New" panose="02070309020205020404" pitchFamily="49" charset="0"/>
                    </a:rPr>
                    <a:t>        stream.writeObject(new Integer(results.size()));</a:t>
                  </a:r>
                </a:p>
                <a:p>
                  <a:pPr algn="l"/>
                  <a:r>
                    <a:rPr lang="en-US" altLang="en-US" sz="100" b="1">
                      <a:latin typeface="Courier New" panose="02070309020205020404" pitchFamily="49" charset="0"/>
                    </a:rPr>
                    <a:t>        Enumeration names = results.elements();</a:t>
                  </a:r>
                </a:p>
                <a:p>
                  <a:pPr algn="l"/>
                  <a:r>
                    <a:rPr lang="en-US" altLang="en-US" sz="100" b="1">
                      <a:latin typeface="Courier New" panose="02070309020205020404" pitchFamily="49" charset="0"/>
                    </a:rPr>
                    <a:t>        while (names.hasMoreElements()) {</a:t>
                  </a:r>
                </a:p>
                <a:p>
                  <a:pPr algn="l"/>
                  <a:r>
                    <a:rPr lang="en-US" altLang="en-US" sz="100" b="1">
                      <a:latin typeface="Courier New" panose="02070309020205020404" pitchFamily="49" charset="0"/>
                    </a:rPr>
                    <a:t>            String name = (String) names.nextElement();</a:t>
                  </a:r>
                </a:p>
                <a:p>
                  <a:pPr algn="l"/>
                  <a:r>
                    <a:rPr lang="en-US" altLang="en-US" sz="100" b="1">
                      <a:latin typeface="Courier New" panose="02070309020205020404" pitchFamily="49" charset="0"/>
                    </a:rPr>
                    <a:t>            stream.writeObject(name);</a:t>
                  </a:r>
                </a:p>
                <a:p>
                  <a:pPr algn="l"/>
                  <a:r>
                    <a:rPr lang="en-US" altLang="en-US" sz="100" b="1">
                      <a:latin typeface="Courier New" panose="02070309020205020404" pitchFamily="49" charset="0"/>
                    </a:rPr>
                    <a:t>            stream.writeObject(attributes.get(name));</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crosscut invalidate(StandardSession s): s &amp; (int getMaxInactiveInterval() | </a:t>
                  </a:r>
                </a:p>
                <a:p>
                  <a:pPr algn="l"/>
                  <a:r>
                    <a:rPr lang="en-US" altLang="en-US" sz="100" b="1">
                      <a:latin typeface="Courier New" panose="02070309020205020404" pitchFamily="49" charset="0"/>
                    </a:rPr>
                    <a:t>                                                 long getCreationTime() |</a:t>
                  </a:r>
                </a:p>
                <a:p>
                  <a:pPr algn="l"/>
                  <a:r>
                    <a:rPr lang="en-US" altLang="en-US" sz="100" b="1">
                      <a:latin typeface="Courier New" panose="02070309020205020404" pitchFamily="49" charset="0"/>
                    </a:rPr>
                    <a:t>                                                 Object getAttribute(String) | </a:t>
                  </a:r>
                </a:p>
                <a:p>
                  <a:pPr algn="l"/>
                  <a:r>
                    <a:rPr lang="en-US" altLang="en-US" sz="100" b="1">
                      <a:latin typeface="Courier New" panose="02070309020205020404" pitchFamily="49" charset="0"/>
                    </a:rPr>
                    <a:t>                                                 Enumeration getAttributeNames() |</a:t>
                  </a:r>
                </a:p>
                <a:p>
                  <a:pPr algn="l"/>
                  <a:r>
                    <a:rPr lang="en-US" altLang="en-US" sz="100" b="1">
                      <a:latin typeface="Courier New" panose="02070309020205020404" pitchFamily="49" charset="0"/>
                    </a:rPr>
                    <a:t>                                                 String[] getValueNames() |</a:t>
                  </a:r>
                </a:p>
                <a:p>
                  <a:pPr algn="l"/>
                  <a:r>
                    <a:rPr lang="en-US" altLang="en-US" sz="100" b="1">
                      <a:latin typeface="Courier New" panose="02070309020205020404" pitchFamily="49" charset="0"/>
                    </a:rPr>
                    <a:t>                                                 void invalidate() |</a:t>
                  </a:r>
                </a:p>
                <a:p>
                  <a:pPr algn="l"/>
                  <a:r>
                    <a:rPr lang="en-US" altLang="en-US" sz="100" b="1">
                      <a:latin typeface="Courier New" panose="02070309020205020404" pitchFamily="49" charset="0"/>
                    </a:rPr>
                    <a:t>                                                 boolean isNew() |</a:t>
                  </a:r>
                </a:p>
                <a:p>
                  <a:pPr algn="l"/>
                  <a:r>
                    <a:rPr lang="en-US" altLang="en-US" sz="100" b="1">
                      <a:latin typeface="Courier New" panose="02070309020205020404" pitchFamily="49" charset="0"/>
                    </a:rPr>
                    <a:t>                                                 void removeAttribute(String) |</a:t>
                  </a:r>
                </a:p>
                <a:p>
                  <a:pPr algn="l"/>
                  <a:r>
                    <a:rPr lang="en-US" altLang="en-US" sz="100" b="1">
                      <a:latin typeface="Courier New" panose="02070309020205020404" pitchFamily="49" charset="0"/>
                    </a:rPr>
                    <a:t>                                                 void setAttribute(String, Object));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static advice(StandardSession s): invalidate(s) {</a:t>
                  </a:r>
                </a:p>
                <a:p>
                  <a:pPr algn="l"/>
                  <a:r>
                    <a:rPr lang="en-US" altLang="en-US" sz="100" b="1">
                      <a:latin typeface="Courier New" panose="02070309020205020404" pitchFamily="49" charset="0"/>
                    </a:rPr>
                    <a:t>        before {</a:t>
                  </a:r>
                </a:p>
                <a:p>
                  <a:pPr algn="l"/>
                  <a:r>
                    <a:rPr lang="en-US" altLang="en-US" sz="100" b="1">
                      <a:latin typeface="Courier New" panose="02070309020205020404" pitchFamily="49" charset="0"/>
                    </a:rPr>
                    <a:t>            if (!s.isValid())</a:t>
                  </a:r>
                </a:p>
                <a:p>
                  <a:pPr algn="l"/>
                  <a:r>
                    <a:rPr lang="en-US" altLang="en-US" sz="100" b="1">
                      <a:latin typeface="Courier New" panose="02070309020205020404" pitchFamily="49" charset="0"/>
                    </a:rPr>
                    <a:t>                throw new IllegalStateException</a:t>
                  </a:r>
                </a:p>
                <a:p>
                  <a:pPr algn="l"/>
                  <a:r>
                    <a:rPr lang="en-US" altLang="en-US" sz="100" b="1">
                      <a:latin typeface="Courier New" panose="02070309020205020404" pitchFamily="49" charset="0"/>
                    </a:rPr>
                    <a:t>                    (s.sm.getString("standardSession." </a:t>
                  </a:r>
                </a:p>
                <a:p>
                  <a:pPr algn="l"/>
                  <a:r>
                    <a:rPr lang="en-US" altLang="en-US" sz="100" b="1">
                      <a:latin typeface="Courier New" panose="02070309020205020404" pitchFamily="49" charset="0"/>
                    </a:rPr>
                    <a:t>                                    + thisJoinPoint.methodName</a:t>
                  </a:r>
                </a:p>
                <a:p>
                  <a:pPr algn="l"/>
                  <a:r>
                    <a:rPr lang="en-US" altLang="en-US" sz="100" b="1">
                      <a:latin typeface="Courier New" panose="02070309020205020404" pitchFamily="49" charset="0"/>
                    </a:rPr>
                    <a:t>                                    + ".ise"));</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Private Class</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a:t>
                  </a:r>
                </a:p>
                <a:p>
                  <a:pPr algn="l"/>
                  <a:r>
                    <a:rPr lang="en-US" altLang="en-US" sz="100" b="1">
                      <a:latin typeface="Courier New" panose="02070309020205020404" pitchFamily="49" charset="0"/>
                    </a:rPr>
                    <a:t> * This class is a dummy implementation of the &lt;code&gt;HttpSessionContext&lt;/code&gt;</a:t>
                  </a:r>
                </a:p>
                <a:p>
                  <a:pPr algn="l"/>
                  <a:r>
                    <a:rPr lang="en-US" altLang="en-US" sz="100" b="1">
                      <a:latin typeface="Courier New" panose="02070309020205020404" pitchFamily="49" charset="0"/>
                    </a:rPr>
                    <a:t> * interface, to conform to the requirement that such an object be returned</a:t>
                  </a:r>
                </a:p>
                <a:p>
                  <a:pPr algn="l"/>
                  <a:r>
                    <a:rPr lang="en-US" altLang="en-US" sz="100" b="1">
                      <a:latin typeface="Courier New" panose="02070309020205020404" pitchFamily="49" charset="0"/>
                    </a:rPr>
                    <a:t> * when &lt;code&gt;HttpSession.getSessionContext()&lt;/code&gt; is called.</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@author Craig R. McClanahan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@deprecated As of Java Servlet API 2.1 with no replacement.  The</a:t>
                  </a:r>
                </a:p>
                <a:p>
                  <a:pPr algn="l"/>
                  <a:r>
                    <a:rPr lang="en-US" altLang="en-US" sz="100" b="1">
                      <a:latin typeface="Courier New" panose="02070309020205020404" pitchFamily="49" charset="0"/>
                    </a:rPr>
                    <a:t> *  interface will be removed in a future version of this API.</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final class StandardSessionContext implements HttpSessionContext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private Vector dummy = new Vector();</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Return the session identifiers of all sessions defined</a:t>
                  </a:r>
                </a:p>
                <a:p>
                  <a:pPr algn="l"/>
                  <a:r>
                    <a:rPr lang="en-US" altLang="en-US" sz="100" b="1">
                      <a:latin typeface="Courier New" panose="02070309020205020404" pitchFamily="49" charset="0"/>
                    </a:rPr>
                    <a:t>     * within this context.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@deprecated As of Java Servlet API 2.1 with no replacement.</a:t>
                  </a:r>
                </a:p>
                <a:p>
                  <a:pPr algn="l"/>
                  <a:r>
                    <a:rPr lang="en-US" altLang="en-US" sz="100" b="1">
                      <a:latin typeface="Courier New" panose="02070309020205020404" pitchFamily="49" charset="0"/>
                    </a:rPr>
                    <a:t>     *  This method must return an empty &lt;code&gt;Enumeration&lt;/code&gt;</a:t>
                  </a:r>
                </a:p>
                <a:p>
                  <a:pPr algn="l"/>
                  <a:r>
                    <a:rPr lang="en-US" altLang="en-US" sz="100" b="1">
                      <a:latin typeface="Courier New" panose="02070309020205020404" pitchFamily="49" charset="0"/>
                    </a:rPr>
                    <a:t>     *  and will be removed in a future version of the API.</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Enumeration getIds()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return (dummy.elements());</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Return the &lt;code&gt;HttpSession&lt;/code&gt; associated with the</a:t>
                  </a:r>
                </a:p>
                <a:p>
                  <a:pPr algn="l"/>
                  <a:r>
                    <a:rPr lang="en-US" altLang="en-US" sz="100" b="1">
                      <a:latin typeface="Courier New" panose="02070309020205020404" pitchFamily="49" charset="0"/>
                    </a:rPr>
                    <a:t>     * specified session identifier.</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@param id Session identifier for which to look up a session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@deprecated As of Java Servlet API 2.1 with no replacement.</a:t>
                  </a:r>
                </a:p>
                <a:p>
                  <a:pPr algn="l"/>
                  <a:r>
                    <a:rPr lang="en-US" altLang="en-US" sz="100" b="1">
                      <a:latin typeface="Courier New" panose="02070309020205020404" pitchFamily="49" charset="0"/>
                    </a:rPr>
                    <a:t>     *  This method must return null and will be removed in a</a:t>
                  </a:r>
                </a:p>
                <a:p>
                  <a:pPr algn="l"/>
                  <a:r>
                    <a:rPr lang="en-US" altLang="en-US" sz="100" b="1">
                      <a:latin typeface="Courier New" panose="02070309020205020404" pitchFamily="49" charset="0"/>
                    </a:rPr>
                    <a:t>     *  future version of the API.</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HttpSession getSession(String id)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return (null);</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a:t>
                  </a:r>
                </a:p>
                <a:p>
                  <a:pPr algn="l"/>
                  <a:endParaRPr lang="en-US" altLang="en-US" sz="100" b="1">
                    <a:latin typeface="Courier New" panose="02070309020205020404" pitchFamily="49" charset="0"/>
                  </a:endParaRPr>
                </a:p>
                <a:p>
                  <a:pPr algn="l">
                    <a:spcBef>
                      <a:spcPct val="50000"/>
                    </a:spcBef>
                  </a:pPr>
                  <a:endParaRPr lang="en-US" altLang="en-US" sz="100" b="1">
                    <a:latin typeface="Courier New" panose="02070309020205020404" pitchFamily="49" charset="0"/>
                  </a:endParaRPr>
                </a:p>
                <a:p>
                  <a:pPr algn="l">
                    <a:spcBef>
                      <a:spcPct val="50000"/>
                    </a:spcBef>
                  </a:pPr>
                  <a:endParaRPr lang="en-US" altLang="en-US" sz="100" b="1">
                    <a:latin typeface="Courier New" panose="02070309020205020404" pitchFamily="49" charset="0"/>
                  </a:endParaRPr>
                </a:p>
              </p:txBody>
            </p:sp>
          </p:grpSp>
          <p:sp>
            <p:nvSpPr>
              <p:cNvPr id="7220" name="Text Box 14"/>
              <p:cNvSpPr txBox="1">
                <a:spLocks noChangeArrowheads="1"/>
              </p:cNvSpPr>
              <p:nvPr/>
            </p:nvSpPr>
            <p:spPr bwMode="auto">
              <a:xfrm>
                <a:off x="1644" y="912"/>
                <a:ext cx="7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spcBef>
                    <a:spcPct val="50000"/>
                  </a:spcBef>
                </a:pPr>
                <a:r>
                  <a:rPr lang="en-US" altLang="en-US" sz="900" b="1"/>
                  <a:t>StandardSession</a:t>
                </a:r>
              </a:p>
            </p:txBody>
          </p:sp>
        </p:grpSp>
        <p:grpSp>
          <p:nvGrpSpPr>
            <p:cNvPr id="7194" name="Group 15"/>
            <p:cNvGrpSpPr>
              <a:grpSpLocks/>
            </p:cNvGrpSpPr>
            <p:nvPr/>
          </p:nvGrpSpPr>
          <p:grpSpPr bwMode="auto">
            <a:xfrm>
              <a:off x="3696" y="1775"/>
              <a:ext cx="960" cy="2497"/>
              <a:chOff x="3864" y="1008"/>
              <a:chExt cx="960" cy="2497"/>
            </a:xfrm>
          </p:grpSpPr>
          <p:grpSp>
            <p:nvGrpSpPr>
              <p:cNvPr id="7215" name="Group 16"/>
              <p:cNvGrpSpPr>
                <a:grpSpLocks/>
              </p:cNvGrpSpPr>
              <p:nvPr/>
            </p:nvGrpSpPr>
            <p:grpSpPr bwMode="auto">
              <a:xfrm>
                <a:off x="3864" y="1152"/>
                <a:ext cx="960" cy="2353"/>
                <a:chOff x="3840" y="1152"/>
                <a:chExt cx="960" cy="2353"/>
              </a:xfrm>
            </p:grpSpPr>
            <p:sp>
              <p:nvSpPr>
                <p:cNvPr id="7217" name="Rectangle 17"/>
                <p:cNvSpPr>
                  <a:spLocks noChangeArrowheads="1"/>
                </p:cNvSpPr>
                <p:nvPr/>
              </p:nvSpPr>
              <p:spPr bwMode="auto">
                <a:xfrm>
                  <a:off x="3840" y="1152"/>
                  <a:ext cx="511" cy="1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en-US" sz="100" b="1">
                      <a:latin typeface="Courier New" panose="02070309020205020404" pitchFamily="49" charset="0"/>
                    </a:rPr>
                    <a:t>package org.apache.tomcat.session;</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import java.io.IOException;</a:t>
                  </a:r>
                </a:p>
                <a:p>
                  <a:pPr algn="l"/>
                  <a:r>
                    <a:rPr lang="en-US" altLang="en-US" sz="100" b="1">
                      <a:latin typeface="Courier New" panose="02070309020205020404" pitchFamily="49" charset="0"/>
                    </a:rPr>
                    <a:t>import java.util.Enumeration;</a:t>
                  </a:r>
                </a:p>
                <a:p>
                  <a:pPr algn="l"/>
                  <a:r>
                    <a:rPr lang="en-US" altLang="en-US" sz="100" b="1">
                      <a:latin typeface="Courier New" panose="02070309020205020404" pitchFamily="49" charset="0"/>
                    </a:rPr>
                    <a:t>import java.util.Hashtable;</a:t>
                  </a:r>
                </a:p>
                <a:p>
                  <a:pPr algn="l"/>
                  <a:r>
                    <a:rPr lang="en-US" altLang="en-US" sz="100" b="1">
                      <a:latin typeface="Courier New" panose="02070309020205020404" pitchFamily="49" charset="0"/>
                    </a:rPr>
                    <a:t>import java.util.Vector;</a:t>
                  </a:r>
                </a:p>
                <a:p>
                  <a:pPr algn="l"/>
                  <a:r>
                    <a:rPr lang="en-US" altLang="en-US" sz="100" b="1">
                      <a:latin typeface="Courier New" panose="02070309020205020404" pitchFamily="49" charset="0"/>
                    </a:rPr>
                    <a:t>import org.apache.tomcat.catalina.*;</a:t>
                  </a:r>
                </a:p>
                <a:p>
                  <a:pPr algn="l"/>
                  <a:r>
                    <a:rPr lang="en-US" altLang="en-US" sz="100" b="1">
                      <a:latin typeface="Courier New" panose="02070309020205020404" pitchFamily="49" charset="0"/>
                    </a:rPr>
                    <a:t>import javax.servlet.http.Cookie;</a:t>
                  </a:r>
                </a:p>
                <a:p>
                  <a:pPr algn="l"/>
                  <a:r>
                    <a:rPr lang="en-US" altLang="en-US" sz="100" b="1">
                      <a:latin typeface="Courier New" panose="02070309020205020404" pitchFamily="49" charset="0"/>
                    </a:rPr>
                    <a:t>import javax.servlet.http.HttpSession;</a:t>
                  </a:r>
                </a:p>
                <a:p>
                  <a:pPr algn="l"/>
                  <a:r>
                    <a:rPr lang="en-US" altLang="en-US" sz="100" b="1">
                      <a:latin typeface="Courier New" panose="02070309020205020404" pitchFamily="49" charset="0"/>
                    </a:rPr>
                    <a:t>import org.apache.tomcat.util.StringManager;</a:t>
                  </a:r>
                </a:p>
                <a:p>
                  <a:pPr algn="l"/>
                  <a:r>
                    <a:rPr lang="en-US" altLang="en-US" sz="100" b="1">
                      <a:latin typeface="Courier New" panose="02070309020205020404" pitchFamily="49" charset="0"/>
                    </a:rPr>
                    <a:t>import org.w3c.dom.NamedNodeMap;</a:t>
                  </a:r>
                </a:p>
                <a:p>
                  <a:pPr algn="l"/>
                  <a:r>
                    <a:rPr lang="en-US" altLang="en-US" sz="100" b="1">
                      <a:latin typeface="Courier New" panose="02070309020205020404" pitchFamily="49" charset="0"/>
                    </a:rPr>
                    <a:t>import org.w3c.dom.Node;</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a:t>
                  </a:r>
                </a:p>
                <a:p>
                  <a:pPr algn="l"/>
                  <a:r>
                    <a:rPr lang="en-US" altLang="en-US" sz="100" b="1">
                      <a:latin typeface="Courier New" panose="02070309020205020404" pitchFamily="49" charset="0"/>
                    </a:rPr>
                    <a:t> * Standard implementation of the &lt;b&gt;Manager&lt;/b&gt; interface that provides</a:t>
                  </a:r>
                </a:p>
                <a:p>
                  <a:pPr algn="l"/>
                  <a:r>
                    <a:rPr lang="en-US" altLang="en-US" sz="100" b="1">
                      <a:latin typeface="Courier New" panose="02070309020205020404" pitchFamily="49" charset="0"/>
                    </a:rPr>
                    <a:t> * no session persistence or distributable capabilities, but does support</a:t>
                  </a:r>
                </a:p>
                <a:p>
                  <a:pPr algn="l"/>
                  <a:r>
                    <a:rPr lang="en-US" altLang="en-US" sz="100" b="1">
                      <a:latin typeface="Courier New" panose="02070309020205020404" pitchFamily="49" charset="0"/>
                    </a:rPr>
                    <a:t> * an optional, configurable, maximum number of active sessions allowed.</a:t>
                  </a:r>
                </a:p>
                <a:p>
                  <a:pPr algn="l"/>
                  <a:r>
                    <a:rPr lang="en-US" altLang="en-US" sz="100" b="1">
                      <a:latin typeface="Courier New" panose="02070309020205020404" pitchFamily="49" charset="0"/>
                    </a:rPr>
                    <a:t> * &lt;p&gt;</a:t>
                  </a:r>
                </a:p>
                <a:p>
                  <a:pPr algn="l"/>
                  <a:r>
                    <a:rPr lang="en-US" altLang="en-US" sz="100" b="1">
                      <a:latin typeface="Courier New" panose="02070309020205020404" pitchFamily="49" charset="0"/>
                    </a:rPr>
                    <a:t> * Lifecycle configuration of this component assumes an XML node</a:t>
                  </a:r>
                </a:p>
                <a:p>
                  <a:pPr algn="l"/>
                  <a:r>
                    <a:rPr lang="en-US" altLang="en-US" sz="100" b="1">
                      <a:latin typeface="Courier New" panose="02070309020205020404" pitchFamily="49" charset="0"/>
                    </a:rPr>
                    <a:t> * in the following format:</a:t>
                  </a:r>
                </a:p>
                <a:p>
                  <a:pPr algn="l"/>
                  <a:r>
                    <a:rPr lang="en-US" altLang="en-US" sz="100" b="1">
                      <a:latin typeface="Courier New" panose="02070309020205020404" pitchFamily="49" charset="0"/>
                    </a:rPr>
                    <a:t> * &lt;code&gt;</a:t>
                  </a:r>
                </a:p>
                <a:p>
                  <a:pPr algn="l"/>
                  <a:r>
                    <a:rPr lang="en-US" altLang="en-US" sz="100" b="1">
                      <a:latin typeface="Courier New" panose="02070309020205020404" pitchFamily="49" charset="0"/>
                    </a:rPr>
                    <a:t> *     &amp;lt;Manager className="org.apache.tomcat.session.StandardManager"</a:t>
                  </a:r>
                </a:p>
                <a:p>
                  <a:pPr algn="l"/>
                  <a:r>
                    <a:rPr lang="en-US" altLang="en-US" sz="100" b="1">
                      <a:latin typeface="Courier New" panose="02070309020205020404" pitchFamily="49" charset="0"/>
                    </a:rPr>
                    <a:t> *              checkInterval="60" maxActiveSessions="-1"</a:t>
                  </a:r>
                </a:p>
                <a:p>
                  <a:pPr algn="l"/>
                  <a:r>
                    <a:rPr lang="en-US" altLang="en-US" sz="100" b="1">
                      <a:latin typeface="Courier New" panose="02070309020205020404" pitchFamily="49" charset="0"/>
                    </a:rPr>
                    <a:t> *              maxInactiveInterval="-1" /&gt;</a:t>
                  </a:r>
                </a:p>
                <a:p>
                  <a:pPr algn="l"/>
                  <a:r>
                    <a:rPr lang="en-US" altLang="en-US" sz="100" b="1">
                      <a:latin typeface="Courier New" panose="02070309020205020404" pitchFamily="49" charset="0"/>
                    </a:rPr>
                    <a:t> * &lt;/code&gt;</a:t>
                  </a:r>
                </a:p>
                <a:p>
                  <a:pPr algn="l"/>
                  <a:r>
                    <a:rPr lang="en-US" altLang="en-US" sz="100" b="1">
                      <a:latin typeface="Courier New" panose="02070309020205020404" pitchFamily="49" charset="0"/>
                    </a:rPr>
                    <a:t> * where you can adjust the following parameters, with default values</a:t>
                  </a:r>
                </a:p>
                <a:p>
                  <a:pPr algn="l"/>
                  <a:r>
                    <a:rPr lang="en-US" altLang="en-US" sz="100" b="1">
                      <a:latin typeface="Courier New" panose="02070309020205020404" pitchFamily="49" charset="0"/>
                    </a:rPr>
                    <a:t> * in square brackets:</a:t>
                  </a:r>
                </a:p>
                <a:p>
                  <a:pPr algn="l"/>
                  <a:r>
                    <a:rPr lang="en-US" altLang="en-US" sz="100" b="1">
                      <a:latin typeface="Courier New" panose="02070309020205020404" pitchFamily="49" charset="0"/>
                    </a:rPr>
                    <a:t> * &lt;ul&gt;</a:t>
                  </a:r>
                </a:p>
                <a:p>
                  <a:pPr algn="l"/>
                  <a:r>
                    <a:rPr lang="en-US" altLang="en-US" sz="100" b="1">
                      <a:latin typeface="Courier New" panose="02070309020205020404" pitchFamily="49" charset="0"/>
                    </a:rPr>
                    <a:t> * &lt;li&gt;&lt;b&gt;checkInterval&lt;/b&gt; - The interval (in seconds) between background</a:t>
                  </a:r>
                </a:p>
                <a:p>
                  <a:pPr algn="l"/>
                  <a:r>
                    <a:rPr lang="en-US" altLang="en-US" sz="100" b="1">
                      <a:latin typeface="Courier New" panose="02070309020205020404" pitchFamily="49" charset="0"/>
                    </a:rPr>
                    <a:t> *     thread checks for expired sessions.  [60]</a:t>
                  </a:r>
                </a:p>
                <a:p>
                  <a:pPr algn="l"/>
                  <a:r>
                    <a:rPr lang="en-US" altLang="en-US" sz="100" b="1">
                      <a:latin typeface="Courier New" panose="02070309020205020404" pitchFamily="49" charset="0"/>
                    </a:rPr>
                    <a:t> * &lt;li&gt;&lt;b&gt;maxActiveSessions&lt;/b&gt; - The maximum number of sessions allowed to</a:t>
                  </a:r>
                </a:p>
                <a:p>
                  <a:pPr algn="l"/>
                  <a:r>
                    <a:rPr lang="en-US" altLang="en-US" sz="100" b="1">
                      <a:latin typeface="Courier New" panose="02070309020205020404" pitchFamily="49" charset="0"/>
                    </a:rPr>
                    <a:t> *     be active at once, or -1 for no limit.  [-1]</a:t>
                  </a:r>
                </a:p>
                <a:p>
                  <a:pPr algn="l"/>
                  <a:r>
                    <a:rPr lang="en-US" altLang="en-US" sz="100" b="1">
                      <a:latin typeface="Courier New" panose="02070309020205020404" pitchFamily="49" charset="0"/>
                    </a:rPr>
                    <a:t> * &lt;li&gt;&lt;b&gt;maxInactiveInterval&lt;/b&gt; - The default maximum number of seconds of</a:t>
                  </a:r>
                </a:p>
                <a:p>
                  <a:pPr algn="l"/>
                  <a:r>
                    <a:rPr lang="en-US" altLang="en-US" sz="100" b="1">
                      <a:latin typeface="Courier New" panose="02070309020205020404" pitchFamily="49" charset="0"/>
                    </a:rPr>
                    <a:t> *     inactivity before which the servlet container is allowed to time out</a:t>
                  </a:r>
                </a:p>
                <a:p>
                  <a:pPr algn="l"/>
                  <a:r>
                    <a:rPr lang="en-US" altLang="en-US" sz="100" b="1">
                      <a:latin typeface="Courier New" panose="02070309020205020404" pitchFamily="49" charset="0"/>
                    </a:rPr>
                    <a:t> *     a session, or -1 for no limit.  This value should be overridden from</a:t>
                  </a:r>
                </a:p>
                <a:p>
                  <a:pPr algn="l"/>
                  <a:r>
                    <a:rPr lang="en-US" altLang="en-US" sz="100" b="1">
                      <a:latin typeface="Courier New" panose="02070309020205020404" pitchFamily="49" charset="0"/>
                    </a:rPr>
                    <a:t> *     the default session timeout specified in the web application deployment</a:t>
                  </a:r>
                </a:p>
                <a:p>
                  <a:pPr algn="l"/>
                  <a:r>
                    <a:rPr lang="en-US" altLang="en-US" sz="100" b="1">
                      <a:latin typeface="Courier New" panose="02070309020205020404" pitchFamily="49" charset="0"/>
                    </a:rPr>
                    <a:t> *     descriptor, if any.  [-1]</a:t>
                  </a:r>
                </a:p>
                <a:p>
                  <a:pPr algn="l"/>
                  <a:r>
                    <a:rPr lang="en-US" altLang="en-US" sz="100" b="1">
                      <a:latin typeface="Courier New" panose="02070309020205020404" pitchFamily="49" charset="0"/>
                    </a:rPr>
                    <a:t> * &lt;/ul&gt;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@author Craig R. McClanahan</a:t>
                  </a:r>
                </a:p>
                <a:p>
                  <a:pPr algn="l"/>
                  <a:r>
                    <a:rPr lang="en-US" altLang="en-US" sz="100" b="1">
                      <a:latin typeface="Courier New" panose="02070309020205020404" pitchFamily="49" charset="0"/>
                    </a:rPr>
                    <a:t> * @version $Revision: 1.1.1.1 $ $Date: 2000/05/02 21:28:30 $</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public final class StandardManager</a:t>
                  </a:r>
                </a:p>
                <a:p>
                  <a:pPr algn="l"/>
                  <a:r>
                    <a:rPr lang="en-US" altLang="en-US" sz="100" b="1">
                      <a:latin typeface="Courier New" panose="02070309020205020404" pitchFamily="49" charset="0"/>
                    </a:rPr>
                    <a:t>    extends ManagerBase</a:t>
                  </a:r>
                </a:p>
                <a:p>
                  <a:pPr algn="l"/>
                  <a:r>
                    <a:rPr lang="en-US" altLang="en-US" sz="100" b="1">
                      <a:latin typeface="Courier New" panose="02070309020205020404" pitchFamily="49" charset="0"/>
                    </a:rPr>
                    <a:t>    implements Lifecycle, Runnable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 Instance Variables</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The interval (in seconds) between checks for expired sessions.</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private int checkInterval = 60;</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Has this component been configured yet?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private boolean configured = false;</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The descriptive information about this implementation.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private static final String info = "StandardManager/1.0";</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The maximum number of active Sessions allowed, or -1 for no limit.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protected int maxActiveSessions = -1;</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The string manager for this package.</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private StringManager sm =</a:t>
                  </a:r>
                </a:p>
                <a:p>
                  <a:pPr algn="l"/>
                  <a:r>
                    <a:rPr lang="en-US" altLang="en-US" sz="100" b="1">
                      <a:latin typeface="Courier New" panose="02070309020205020404" pitchFamily="49" charset="0"/>
                    </a:rPr>
                    <a:t>        StringManager.getManager("org.apache.tomcat.session");</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Has this component been started yet?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private boolean started = false;</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The background thread.</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private Thread thread = null;</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The background thread completion semaphore.</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private boolean threadDone = false;</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Name to register for the background thread.</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private String threadName = "StandardManager";</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 Properties</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Return the check interval (in seconds) for this Manager.</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int getCheckInterval()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return (this.checkInterval);</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Set the check interval (in seconds) for this Manager.</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@param checkInterval The new check interval</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void setCheckInterval(int checkInterval)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this.checkInterval = checkInterval;</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Return descriptive information about this Manager implementation and</a:t>
                  </a:r>
                </a:p>
                <a:p>
                  <a:pPr algn="l"/>
                  <a:r>
                    <a:rPr lang="en-US" altLang="en-US" sz="100" b="1">
                      <a:latin typeface="Courier New" panose="02070309020205020404" pitchFamily="49" charset="0"/>
                    </a:rPr>
                    <a:t>     * the corresponding version number, in the format</a:t>
                  </a:r>
                </a:p>
                <a:p>
                  <a:pPr algn="l"/>
                  <a:r>
                    <a:rPr lang="en-US" altLang="en-US" sz="100" b="1">
                      <a:latin typeface="Courier New" panose="02070309020205020404" pitchFamily="49" charset="0"/>
                    </a:rPr>
                    <a:t>     * &lt;code&gt;&amp;lt;description&amp;gt;/&amp;lt;version&amp;gt;&lt;/code&gt;.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String getInfo()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return (this.info);</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Return the maximum number of active Sessions allowed, or -1 for</a:t>
                  </a:r>
                </a:p>
                <a:p>
                  <a:pPr algn="l"/>
                  <a:r>
                    <a:rPr lang="en-US" altLang="en-US" sz="100" b="1">
                      <a:latin typeface="Courier New" panose="02070309020205020404" pitchFamily="49" charset="0"/>
                    </a:rPr>
                    <a:t>     * no limit.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int getMaxActiveSessions()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return (this.maxActiveSessions);</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Set the maximum number of actives Sessions allowed, or -1 for</a:t>
                  </a:r>
                </a:p>
                <a:p>
                  <a:pPr algn="l"/>
                  <a:r>
                    <a:rPr lang="en-US" altLang="en-US" sz="100" b="1">
                      <a:latin typeface="Courier New" panose="02070309020205020404" pitchFamily="49" charset="0"/>
                    </a:rPr>
                    <a:t>     * no limit.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@param max The new maximum number of sessions</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void setMaxActiveSessions(int max)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this.maxActiveSessions = max;</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 Public Methods</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Construct and return a new session object, based on the default</a:t>
                  </a:r>
                </a:p>
                <a:p>
                  <a:pPr algn="l"/>
                  <a:r>
                    <a:rPr lang="en-US" altLang="en-US" sz="100" b="1">
                      <a:latin typeface="Courier New" panose="02070309020205020404" pitchFamily="49" charset="0"/>
                    </a:rPr>
                    <a:t>     * settings specified by this Manager's properties.  The session</a:t>
                  </a:r>
                </a:p>
                <a:p>
                  <a:pPr algn="l"/>
                  <a:r>
                    <a:rPr lang="en-US" altLang="en-US" sz="100" b="1">
                      <a:latin typeface="Courier New" panose="02070309020205020404" pitchFamily="49" charset="0"/>
                    </a:rPr>
                    <a:t>     * id will be assigned by this method, and available via the getId()</a:t>
                  </a:r>
                </a:p>
                <a:p>
                  <a:pPr algn="l"/>
                  <a:r>
                    <a:rPr lang="en-US" altLang="en-US" sz="100" b="1">
                      <a:latin typeface="Courier New" panose="02070309020205020404" pitchFamily="49" charset="0"/>
                    </a:rPr>
                    <a:t>     * method of the returned session.  If a new session cannot be created</a:t>
                  </a:r>
                </a:p>
                <a:p>
                  <a:pPr algn="l"/>
                  <a:r>
                    <a:rPr lang="en-US" altLang="en-US" sz="100" b="1">
                      <a:latin typeface="Courier New" panose="02070309020205020404" pitchFamily="49" charset="0"/>
                    </a:rPr>
                    <a:t>     * for any reason, return &lt;code&gt;null&lt;/code&gt;.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@exception IllegalStateException if a new session cannot be</a:t>
                  </a:r>
                </a:p>
                <a:p>
                  <a:pPr algn="l"/>
                  <a:r>
                    <a:rPr lang="en-US" altLang="en-US" sz="100" b="1">
                      <a:latin typeface="Courier New" panose="02070309020205020404" pitchFamily="49" charset="0"/>
                    </a:rPr>
                    <a:t>     *  instantiated for any reason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Session createSession()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if ((maxActiveSessions &gt;= 0) &amp;&amp;</a:t>
                  </a:r>
                </a:p>
                <a:p>
                  <a:pPr algn="l"/>
                  <a:r>
                    <a:rPr lang="en-US" altLang="en-US" sz="100" b="1">
                      <a:latin typeface="Courier New" panose="02070309020205020404" pitchFamily="49" charset="0"/>
                    </a:rPr>
                    <a:t>          (sessions.size() &gt;= maxActiveSessions))</a:t>
                  </a:r>
                </a:p>
                <a:p>
                  <a:pPr algn="l"/>
                  <a:r>
                    <a:rPr lang="en-US" altLang="en-US" sz="100" b="1">
                      <a:latin typeface="Courier New" panose="02070309020205020404" pitchFamily="49" charset="0"/>
                    </a:rPr>
                    <a:t>            throw new IllegalStateException</a:t>
                  </a:r>
                </a:p>
                <a:p>
                  <a:pPr algn="l"/>
                  <a:r>
                    <a:rPr lang="en-US" altLang="en-US" sz="100" b="1">
                      <a:latin typeface="Courier New" panose="02070309020205020404" pitchFamily="49" charset="0"/>
                    </a:rPr>
                    <a:t>                (sm.getString("standardManager.createSession.ise"));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return (super.createSession());</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p:txBody>
            </p:sp>
            <p:sp>
              <p:nvSpPr>
                <p:cNvPr id="7218" name="Text Box 18"/>
                <p:cNvSpPr txBox="1">
                  <a:spLocks noChangeArrowheads="1"/>
                </p:cNvSpPr>
                <p:nvPr/>
              </p:nvSpPr>
              <p:spPr bwMode="auto">
                <a:xfrm>
                  <a:off x="4272" y="1152"/>
                  <a:ext cx="528" cy="2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 Lifecycle Methods</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Configure this component, based on the specified configuration</a:t>
                  </a:r>
                </a:p>
                <a:p>
                  <a:pPr algn="l"/>
                  <a:r>
                    <a:rPr lang="en-US" altLang="en-US" sz="100" b="1">
                      <a:latin typeface="Courier New" panose="02070309020205020404" pitchFamily="49" charset="0"/>
                    </a:rPr>
                    <a:t>     * parameters.  This method should be called immediately after the</a:t>
                  </a:r>
                </a:p>
                <a:p>
                  <a:pPr algn="l"/>
                  <a:r>
                    <a:rPr lang="en-US" altLang="en-US" sz="100" b="1">
                      <a:latin typeface="Courier New" panose="02070309020205020404" pitchFamily="49" charset="0"/>
                    </a:rPr>
                    <a:t>     * component instance is created, and before &lt;code&gt;start()&lt;/code&gt;</a:t>
                  </a:r>
                </a:p>
                <a:p>
                  <a:pPr algn="l"/>
                  <a:r>
                    <a:rPr lang="en-US" altLang="en-US" sz="100" b="1">
                      <a:latin typeface="Courier New" panose="02070309020205020404" pitchFamily="49" charset="0"/>
                    </a:rPr>
                    <a:t>     * is called.</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@param parameters Configuration parameters for this component</a:t>
                  </a:r>
                </a:p>
                <a:p>
                  <a:pPr algn="l"/>
                  <a:r>
                    <a:rPr lang="en-US" altLang="en-US" sz="100" b="1">
                      <a:latin typeface="Courier New" panose="02070309020205020404" pitchFamily="49" charset="0"/>
                    </a:rPr>
                    <a:t>     *  (&lt;B&gt;FIXME: What object type should this really be?)</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@exception IllegalStateException if this component has already been</a:t>
                  </a:r>
                </a:p>
                <a:p>
                  <a:pPr algn="l"/>
                  <a:r>
                    <a:rPr lang="en-US" altLang="en-US" sz="100" b="1">
                      <a:latin typeface="Courier New" panose="02070309020205020404" pitchFamily="49" charset="0"/>
                    </a:rPr>
                    <a:t>     *  configured and/or started</a:t>
                  </a:r>
                </a:p>
                <a:p>
                  <a:pPr algn="l"/>
                  <a:r>
                    <a:rPr lang="en-US" altLang="en-US" sz="100" b="1">
                      <a:latin typeface="Courier New" panose="02070309020205020404" pitchFamily="49" charset="0"/>
                    </a:rPr>
                    <a:t>     * @exception LifecycleException if this component detects a fatal error</a:t>
                  </a:r>
                </a:p>
                <a:p>
                  <a:pPr algn="l"/>
                  <a:r>
                    <a:rPr lang="en-US" altLang="en-US" sz="100" b="1">
                      <a:latin typeface="Courier New" panose="02070309020205020404" pitchFamily="49" charset="0"/>
                    </a:rPr>
                    <a:t>     *  in the configuration parameters it was given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void configure(Node parameters)</a:t>
                  </a:r>
                </a:p>
                <a:p>
                  <a:pPr algn="l"/>
                  <a:r>
                    <a:rPr lang="en-US" altLang="en-US" sz="100" b="1">
                      <a:latin typeface="Courier New" panose="02070309020205020404" pitchFamily="49" charset="0"/>
                    </a:rPr>
                    <a:t>        throws LifecycleException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Validate and update our current component state</a:t>
                  </a:r>
                </a:p>
                <a:p>
                  <a:pPr algn="l"/>
                  <a:r>
                    <a:rPr lang="en-US" altLang="en-US" sz="100" b="1">
                      <a:latin typeface="Courier New" panose="02070309020205020404" pitchFamily="49" charset="0"/>
                    </a:rPr>
                    <a:t>        if (configured)</a:t>
                  </a:r>
                </a:p>
                <a:p>
                  <a:pPr algn="l"/>
                  <a:r>
                    <a:rPr lang="en-US" altLang="en-US" sz="100" b="1">
                      <a:latin typeface="Courier New" panose="02070309020205020404" pitchFamily="49" charset="0"/>
                    </a:rPr>
                    <a:t>            throw new LifecycleException</a:t>
                  </a:r>
                </a:p>
                <a:p>
                  <a:pPr algn="l"/>
                  <a:r>
                    <a:rPr lang="en-US" altLang="en-US" sz="100" b="1">
                      <a:latin typeface="Courier New" panose="02070309020205020404" pitchFamily="49" charset="0"/>
                    </a:rPr>
                    <a:t>                (sm.getString("standardManager.alreadyConfigured"));</a:t>
                  </a:r>
                </a:p>
                <a:p>
                  <a:pPr algn="l"/>
                  <a:r>
                    <a:rPr lang="en-US" altLang="en-US" sz="100" b="1">
                      <a:latin typeface="Courier New" panose="02070309020205020404" pitchFamily="49" charset="0"/>
                    </a:rPr>
                    <a:t>        configured = true;</a:t>
                  </a:r>
                </a:p>
                <a:p>
                  <a:pPr algn="l"/>
                  <a:r>
                    <a:rPr lang="en-US" altLang="en-US" sz="100" b="1">
                      <a:latin typeface="Courier New" panose="02070309020205020404" pitchFamily="49" charset="0"/>
                    </a:rPr>
                    <a:t>        if (parameters == null)</a:t>
                  </a:r>
                </a:p>
                <a:p>
                  <a:pPr algn="l"/>
                  <a:r>
                    <a:rPr lang="en-US" altLang="en-US" sz="100" b="1">
                      <a:latin typeface="Courier New" panose="02070309020205020404" pitchFamily="49" charset="0"/>
                    </a:rPr>
                    <a:t>            return;</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Parse and process our configuration parameters</a:t>
                  </a:r>
                </a:p>
                <a:p>
                  <a:pPr algn="l"/>
                  <a:r>
                    <a:rPr lang="en-US" altLang="en-US" sz="100" b="1">
                      <a:latin typeface="Courier New" panose="02070309020205020404" pitchFamily="49" charset="0"/>
                    </a:rPr>
                    <a:t>        if (!("Manager".equals(parameters.getNodeName())))</a:t>
                  </a:r>
                </a:p>
                <a:p>
                  <a:pPr algn="l"/>
                  <a:r>
                    <a:rPr lang="en-US" altLang="en-US" sz="100" b="1">
                      <a:latin typeface="Courier New" panose="02070309020205020404" pitchFamily="49" charset="0"/>
                    </a:rPr>
                    <a:t>            return;</a:t>
                  </a:r>
                </a:p>
                <a:p>
                  <a:pPr algn="l"/>
                  <a:r>
                    <a:rPr lang="en-US" altLang="en-US" sz="100" b="1">
                      <a:latin typeface="Courier New" panose="02070309020205020404" pitchFamily="49" charset="0"/>
                    </a:rPr>
                    <a:t>        NamedNodeMap attributes = parameters.getAttributes();</a:t>
                  </a:r>
                </a:p>
                <a:p>
                  <a:pPr algn="l"/>
                  <a:r>
                    <a:rPr lang="en-US" altLang="en-US" sz="100" b="1">
                      <a:latin typeface="Courier New" panose="02070309020205020404" pitchFamily="49" charset="0"/>
                    </a:rPr>
                    <a:t>        Node node = null;</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node = attributes.getNamedItem("checkInterval");</a:t>
                  </a:r>
                </a:p>
                <a:p>
                  <a:pPr algn="l"/>
                  <a:r>
                    <a:rPr lang="en-US" altLang="en-US" sz="100" b="1">
                      <a:latin typeface="Courier New" panose="02070309020205020404" pitchFamily="49" charset="0"/>
                    </a:rPr>
                    <a:t>        if (node != null) {</a:t>
                  </a:r>
                </a:p>
                <a:p>
                  <a:pPr algn="l"/>
                  <a:r>
                    <a:rPr lang="en-US" altLang="en-US" sz="100" b="1">
                      <a:latin typeface="Courier New" panose="02070309020205020404" pitchFamily="49" charset="0"/>
                    </a:rPr>
                    <a:t>            try {</a:t>
                  </a:r>
                </a:p>
                <a:p>
                  <a:pPr algn="l"/>
                  <a:r>
                    <a:rPr lang="en-US" altLang="en-US" sz="100" b="1">
                      <a:latin typeface="Courier New" panose="02070309020205020404" pitchFamily="49" charset="0"/>
                    </a:rPr>
                    <a:t>                setCheckInterval(Integer.parseInt(node.getNodeValue()));</a:t>
                  </a:r>
                </a:p>
                <a:p>
                  <a:pPr algn="l"/>
                  <a:r>
                    <a:rPr lang="en-US" altLang="en-US" sz="100" b="1">
                      <a:latin typeface="Courier New" panose="02070309020205020404" pitchFamily="49" charset="0"/>
                    </a:rPr>
                    <a:t>            } catch (Throwable t) {</a:t>
                  </a:r>
                </a:p>
                <a:p>
                  <a:pPr algn="l"/>
                  <a:r>
                    <a:rPr lang="en-US" altLang="en-US" sz="100" b="1">
                      <a:latin typeface="Courier New" panose="02070309020205020404" pitchFamily="49" charset="0"/>
                    </a:rPr>
                    <a:t>                ;       // XXX - Throw exception?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node = attributes.getNamedItem("maxActiveSessions");</a:t>
                  </a:r>
                </a:p>
                <a:p>
                  <a:pPr algn="l"/>
                  <a:r>
                    <a:rPr lang="en-US" altLang="en-US" sz="100" b="1">
                      <a:latin typeface="Courier New" panose="02070309020205020404" pitchFamily="49" charset="0"/>
                    </a:rPr>
                    <a:t>        if (node != null) {</a:t>
                  </a:r>
                </a:p>
                <a:p>
                  <a:pPr algn="l"/>
                  <a:r>
                    <a:rPr lang="en-US" altLang="en-US" sz="100" b="1">
                      <a:latin typeface="Courier New" panose="02070309020205020404" pitchFamily="49" charset="0"/>
                    </a:rPr>
                    <a:t>            try {</a:t>
                  </a:r>
                </a:p>
                <a:p>
                  <a:pPr algn="l"/>
                  <a:r>
                    <a:rPr lang="en-US" altLang="en-US" sz="100" b="1">
                      <a:latin typeface="Courier New" panose="02070309020205020404" pitchFamily="49" charset="0"/>
                    </a:rPr>
                    <a:t>                setMaxActiveSessions(Integer.parseInt(node.getNodeValue()));</a:t>
                  </a:r>
                </a:p>
                <a:p>
                  <a:pPr algn="l"/>
                  <a:r>
                    <a:rPr lang="en-US" altLang="en-US" sz="100" b="1">
                      <a:latin typeface="Courier New" panose="02070309020205020404" pitchFamily="49" charset="0"/>
                    </a:rPr>
                    <a:t>            } catch (Throwable t) {</a:t>
                  </a:r>
                </a:p>
                <a:p>
                  <a:pPr algn="l"/>
                  <a:r>
                    <a:rPr lang="en-US" altLang="en-US" sz="100" b="1">
                      <a:latin typeface="Courier New" panose="02070309020205020404" pitchFamily="49" charset="0"/>
                    </a:rPr>
                    <a:t>                ;       // XXX - Throw exception?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node = attributes.getNamedItem("maxInactiveInterval");</a:t>
                  </a:r>
                </a:p>
                <a:p>
                  <a:pPr algn="l"/>
                  <a:r>
                    <a:rPr lang="en-US" altLang="en-US" sz="100" b="1">
                      <a:latin typeface="Courier New" panose="02070309020205020404" pitchFamily="49" charset="0"/>
                    </a:rPr>
                    <a:t>        if (node != null) {</a:t>
                  </a:r>
                </a:p>
                <a:p>
                  <a:pPr algn="l"/>
                  <a:r>
                    <a:rPr lang="en-US" altLang="en-US" sz="100" b="1">
                      <a:latin typeface="Courier New" panose="02070309020205020404" pitchFamily="49" charset="0"/>
                    </a:rPr>
                    <a:t>            try {</a:t>
                  </a:r>
                </a:p>
                <a:p>
                  <a:pPr algn="l"/>
                  <a:r>
                    <a:rPr lang="en-US" altLang="en-US" sz="100" b="1">
                      <a:latin typeface="Courier New" panose="02070309020205020404" pitchFamily="49" charset="0"/>
                    </a:rPr>
                    <a:t>                setMaxInactiveInterval(Integer.parseInt(node.getNodeValue()));</a:t>
                  </a:r>
                </a:p>
                <a:p>
                  <a:pPr algn="l"/>
                  <a:r>
                    <a:rPr lang="en-US" altLang="en-US" sz="100" b="1">
                      <a:latin typeface="Courier New" panose="02070309020205020404" pitchFamily="49" charset="0"/>
                    </a:rPr>
                    <a:t>            } catch (Throwable t) {</a:t>
                  </a:r>
                </a:p>
                <a:p>
                  <a:pPr algn="l"/>
                  <a:r>
                    <a:rPr lang="en-US" altLang="en-US" sz="100" b="1">
                      <a:latin typeface="Courier New" panose="02070309020205020404" pitchFamily="49" charset="0"/>
                    </a:rPr>
                    <a:t>                ;       // XXX - Throw exception?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Prepare for the beginning of active use of the public methods of this</a:t>
                  </a:r>
                </a:p>
                <a:p>
                  <a:pPr algn="l"/>
                  <a:r>
                    <a:rPr lang="en-US" altLang="en-US" sz="100" b="1">
                      <a:latin typeface="Courier New" panose="02070309020205020404" pitchFamily="49" charset="0"/>
                    </a:rPr>
                    <a:t>     * component.  This method should be called after &lt;code&gt;configure()&lt;/code&gt;,</a:t>
                  </a:r>
                </a:p>
                <a:p>
                  <a:pPr algn="l"/>
                  <a:r>
                    <a:rPr lang="en-US" altLang="en-US" sz="100" b="1">
                      <a:latin typeface="Courier New" panose="02070309020205020404" pitchFamily="49" charset="0"/>
                    </a:rPr>
                    <a:t>     * and before any of the public methods of the component are utilized.</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@exception IllegalStateException if this component has not yet been</a:t>
                  </a:r>
                </a:p>
                <a:p>
                  <a:pPr algn="l"/>
                  <a:r>
                    <a:rPr lang="en-US" altLang="en-US" sz="100" b="1">
                      <a:latin typeface="Courier New" panose="02070309020205020404" pitchFamily="49" charset="0"/>
                    </a:rPr>
                    <a:t>     *  configured (if required for this component)</a:t>
                  </a:r>
                </a:p>
                <a:p>
                  <a:pPr algn="l"/>
                  <a:r>
                    <a:rPr lang="en-US" altLang="en-US" sz="100" b="1">
                      <a:latin typeface="Courier New" panose="02070309020205020404" pitchFamily="49" charset="0"/>
                    </a:rPr>
                    <a:t>     * @exception IllegalStateException if this component has already been</a:t>
                  </a:r>
                </a:p>
                <a:p>
                  <a:pPr algn="l"/>
                  <a:r>
                    <a:rPr lang="en-US" altLang="en-US" sz="100" b="1">
                      <a:latin typeface="Courier New" panose="02070309020205020404" pitchFamily="49" charset="0"/>
                    </a:rPr>
                    <a:t>     *  started</a:t>
                  </a:r>
                </a:p>
                <a:p>
                  <a:pPr algn="l"/>
                  <a:r>
                    <a:rPr lang="en-US" altLang="en-US" sz="100" b="1">
                      <a:latin typeface="Courier New" panose="02070309020205020404" pitchFamily="49" charset="0"/>
                    </a:rPr>
                    <a:t>     * @exception LifecycleException if this component detects a fatal error</a:t>
                  </a:r>
                </a:p>
                <a:p>
                  <a:pPr algn="l"/>
                  <a:r>
                    <a:rPr lang="en-US" altLang="en-US" sz="100" b="1">
                      <a:latin typeface="Courier New" panose="02070309020205020404" pitchFamily="49" charset="0"/>
                    </a:rPr>
                    <a:t>     *  that prevents this component from being used</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void start() throws LifecycleException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Validate and update our current component state</a:t>
                  </a:r>
                </a:p>
                <a:p>
                  <a:pPr algn="l"/>
                  <a:r>
                    <a:rPr lang="en-US" altLang="en-US" sz="100" b="1">
                      <a:latin typeface="Courier New" panose="02070309020205020404" pitchFamily="49" charset="0"/>
                    </a:rPr>
                    <a:t>        if (!configured)</a:t>
                  </a:r>
                </a:p>
                <a:p>
                  <a:pPr algn="l"/>
                  <a:r>
                    <a:rPr lang="en-US" altLang="en-US" sz="100" b="1">
                      <a:latin typeface="Courier New" panose="02070309020205020404" pitchFamily="49" charset="0"/>
                    </a:rPr>
                    <a:t>            throw new LifecycleException</a:t>
                  </a:r>
                </a:p>
                <a:p>
                  <a:pPr algn="l"/>
                  <a:r>
                    <a:rPr lang="en-US" altLang="en-US" sz="100" b="1">
                      <a:latin typeface="Courier New" panose="02070309020205020404" pitchFamily="49" charset="0"/>
                    </a:rPr>
                    <a:t>                (sm.getString("standardManager.notConfigured"));</a:t>
                  </a:r>
                </a:p>
                <a:p>
                  <a:pPr algn="l"/>
                  <a:r>
                    <a:rPr lang="en-US" altLang="en-US" sz="100" b="1">
                      <a:latin typeface="Courier New" panose="02070309020205020404" pitchFamily="49" charset="0"/>
                    </a:rPr>
                    <a:t>        if (started)</a:t>
                  </a:r>
                </a:p>
                <a:p>
                  <a:pPr algn="l"/>
                  <a:r>
                    <a:rPr lang="en-US" altLang="en-US" sz="100" b="1">
                      <a:latin typeface="Courier New" panose="02070309020205020404" pitchFamily="49" charset="0"/>
                    </a:rPr>
                    <a:t>            throw new LifecycleException</a:t>
                  </a:r>
                </a:p>
                <a:p>
                  <a:pPr algn="l"/>
                  <a:r>
                    <a:rPr lang="en-US" altLang="en-US" sz="100" b="1">
                      <a:latin typeface="Courier New" panose="02070309020205020404" pitchFamily="49" charset="0"/>
                    </a:rPr>
                    <a:t>                (sm.getString("standardManager.alreadyStarted"));</a:t>
                  </a:r>
                </a:p>
                <a:p>
                  <a:pPr algn="l"/>
                  <a:r>
                    <a:rPr lang="en-US" altLang="en-US" sz="100" b="1">
                      <a:latin typeface="Courier New" panose="02070309020205020404" pitchFamily="49" charset="0"/>
                    </a:rPr>
                    <a:t>        started = true;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Start the background reaper thread</a:t>
                  </a:r>
                </a:p>
                <a:p>
                  <a:pPr algn="l"/>
                  <a:r>
                    <a:rPr lang="en-US" altLang="en-US" sz="100" b="1">
                      <a:latin typeface="Courier New" panose="02070309020205020404" pitchFamily="49" charset="0"/>
                    </a:rPr>
                    <a:t>        threadStart();</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Gracefully terminate the active use of the public methods of this</a:t>
                  </a:r>
                </a:p>
                <a:p>
                  <a:pPr algn="l"/>
                  <a:r>
                    <a:rPr lang="en-US" altLang="en-US" sz="100" b="1">
                      <a:latin typeface="Courier New" panose="02070309020205020404" pitchFamily="49" charset="0"/>
                    </a:rPr>
                    <a:t>     * component.  This method should be the last one called on a given</a:t>
                  </a:r>
                </a:p>
                <a:p>
                  <a:pPr algn="l"/>
                  <a:r>
                    <a:rPr lang="en-US" altLang="en-US" sz="100" b="1">
                      <a:latin typeface="Courier New" panose="02070309020205020404" pitchFamily="49" charset="0"/>
                    </a:rPr>
                    <a:t>     * instance of this component.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@exception IllegalStateException if this component has not been started</a:t>
                  </a:r>
                </a:p>
                <a:p>
                  <a:pPr algn="l"/>
                  <a:r>
                    <a:rPr lang="en-US" altLang="en-US" sz="100" b="1">
                      <a:latin typeface="Courier New" panose="02070309020205020404" pitchFamily="49" charset="0"/>
                    </a:rPr>
                    <a:t>     * @exception IllegalStateException if this component has already</a:t>
                  </a:r>
                </a:p>
                <a:p>
                  <a:pPr algn="l"/>
                  <a:r>
                    <a:rPr lang="en-US" altLang="en-US" sz="100" b="1">
                      <a:latin typeface="Courier New" panose="02070309020205020404" pitchFamily="49" charset="0"/>
                    </a:rPr>
                    <a:t>     *  been stopped</a:t>
                  </a:r>
                </a:p>
                <a:p>
                  <a:pPr algn="l"/>
                  <a:r>
                    <a:rPr lang="en-US" altLang="en-US" sz="100" b="1">
                      <a:latin typeface="Courier New" panose="02070309020205020404" pitchFamily="49" charset="0"/>
                    </a:rPr>
                    <a:t>     * @exception LifecycleException if this component detects a fatal error</a:t>
                  </a:r>
                </a:p>
                <a:p>
                  <a:pPr algn="l"/>
                  <a:r>
                    <a:rPr lang="en-US" altLang="en-US" sz="100" b="1">
                      <a:latin typeface="Courier New" panose="02070309020205020404" pitchFamily="49" charset="0"/>
                    </a:rPr>
                    <a:t>     *  that needs to be reported</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void stop() throws LifecycleException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Validate and update our current component state</a:t>
                  </a:r>
                </a:p>
                <a:p>
                  <a:pPr algn="l"/>
                  <a:r>
                    <a:rPr lang="en-US" altLang="en-US" sz="100" b="1">
                      <a:latin typeface="Courier New" panose="02070309020205020404" pitchFamily="49" charset="0"/>
                    </a:rPr>
                    <a:t>        if (!started)</a:t>
                  </a:r>
                </a:p>
                <a:p>
                  <a:pPr algn="l"/>
                  <a:r>
                    <a:rPr lang="en-US" altLang="en-US" sz="100" b="1">
                      <a:latin typeface="Courier New" panose="02070309020205020404" pitchFamily="49" charset="0"/>
                    </a:rPr>
                    <a:t>            throw new LifecycleException</a:t>
                  </a:r>
                </a:p>
                <a:p>
                  <a:pPr algn="l"/>
                  <a:r>
                    <a:rPr lang="en-US" altLang="en-US" sz="100" b="1">
                      <a:latin typeface="Courier New" panose="02070309020205020404" pitchFamily="49" charset="0"/>
                    </a:rPr>
                    <a:t>                (sm.getString("standardManager.notStarted"));</a:t>
                  </a:r>
                </a:p>
                <a:p>
                  <a:pPr algn="l"/>
                  <a:r>
                    <a:rPr lang="en-US" altLang="en-US" sz="100" b="1">
                      <a:latin typeface="Courier New" panose="02070309020205020404" pitchFamily="49" charset="0"/>
                    </a:rPr>
                    <a:t>        started = false;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Stop the background reaper thread</a:t>
                  </a:r>
                </a:p>
                <a:p>
                  <a:pPr algn="l"/>
                  <a:r>
                    <a:rPr lang="en-US" altLang="en-US" sz="100" b="1">
                      <a:latin typeface="Courier New" panose="02070309020205020404" pitchFamily="49" charset="0"/>
                    </a:rPr>
                    <a:t>        threadStop();</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Expire all active sessions</a:t>
                  </a:r>
                </a:p>
                <a:p>
                  <a:pPr algn="l"/>
                  <a:r>
                    <a:rPr lang="en-US" altLang="en-US" sz="100" b="1">
                      <a:latin typeface="Courier New" panose="02070309020205020404" pitchFamily="49" charset="0"/>
                    </a:rPr>
                    <a:t>        Session sessions[] = findSessions();</a:t>
                  </a:r>
                </a:p>
                <a:p>
                  <a:pPr algn="l"/>
                  <a:r>
                    <a:rPr lang="en-US" altLang="en-US" sz="100" b="1">
                      <a:latin typeface="Courier New" panose="02070309020205020404" pitchFamily="49" charset="0"/>
                    </a:rPr>
                    <a:t>        for (int i = 0; i &lt; sessions.length; i++) {</a:t>
                  </a:r>
                </a:p>
                <a:p>
                  <a:pPr algn="l"/>
                  <a:r>
                    <a:rPr lang="en-US" altLang="en-US" sz="100" b="1">
                      <a:latin typeface="Courier New" panose="02070309020205020404" pitchFamily="49" charset="0"/>
                    </a:rPr>
                    <a:t>            StandardSession session = (StandardSession) sessions[i];</a:t>
                  </a:r>
                </a:p>
                <a:p>
                  <a:pPr algn="l"/>
                  <a:r>
                    <a:rPr lang="en-US" altLang="en-US" sz="100" b="1">
                      <a:latin typeface="Courier New" panose="02070309020205020404" pitchFamily="49" charset="0"/>
                    </a:rPr>
                    <a:t>            if (!session.isValid())</a:t>
                  </a:r>
                </a:p>
                <a:p>
                  <a:pPr algn="l"/>
                  <a:r>
                    <a:rPr lang="en-US" altLang="en-US" sz="100" b="1">
                      <a:latin typeface="Courier New" panose="02070309020205020404" pitchFamily="49" charset="0"/>
                    </a:rPr>
                    <a:t>                continue;</a:t>
                  </a:r>
                </a:p>
                <a:p>
                  <a:pPr algn="l"/>
                  <a:r>
                    <a:rPr lang="en-US" altLang="en-US" sz="100" b="1">
                      <a:latin typeface="Courier New" panose="02070309020205020404" pitchFamily="49" charset="0"/>
                    </a:rPr>
                    <a:t>            session.expire();</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 Private Methods</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u="sng">
                      <a:latin typeface="Courier New" panose="02070309020205020404" pitchFamily="49" charset="0"/>
                    </a:rPr>
                    <a:t>    </a:t>
                  </a:r>
                  <a:r>
                    <a:rPr lang="en-US" altLang="en-US" sz="100" b="1" u="sng">
                      <a:solidFill>
                        <a:srgbClr val="FF0000"/>
                      </a:solidFill>
                      <a:latin typeface="Courier New" panose="02070309020205020404" pitchFamily="49" charset="0"/>
                    </a:rPr>
                    <a:t>/**</a:t>
                  </a:r>
                </a:p>
                <a:p>
                  <a:pPr algn="l"/>
                  <a:r>
                    <a:rPr lang="en-US" altLang="en-US" sz="100" b="1" u="sng">
                      <a:solidFill>
                        <a:srgbClr val="FF0000"/>
                      </a:solidFill>
                      <a:latin typeface="Courier New" panose="02070309020205020404" pitchFamily="49" charset="0"/>
                    </a:rPr>
                    <a:t>     * Invalidate all sessions that have expired.</a:t>
                  </a:r>
                </a:p>
                <a:p>
                  <a:pPr algn="l"/>
                  <a:r>
                    <a:rPr lang="en-US" altLang="en-US" sz="100" b="1" u="sng">
                      <a:solidFill>
                        <a:srgbClr val="FF0000"/>
                      </a:solidFill>
                      <a:latin typeface="Courier New" panose="02070309020205020404" pitchFamily="49" charset="0"/>
                    </a:rPr>
                    <a:t>     */</a:t>
                  </a:r>
                </a:p>
                <a:p>
                  <a:pPr algn="l"/>
                  <a:r>
                    <a:rPr lang="en-US" altLang="en-US" sz="100" b="1" u="sng">
                      <a:solidFill>
                        <a:srgbClr val="FF0000"/>
                      </a:solidFill>
                      <a:latin typeface="Courier New" panose="02070309020205020404" pitchFamily="49" charset="0"/>
                    </a:rPr>
                    <a:t>    private void processExpires() {</a:t>
                  </a:r>
                </a:p>
                <a:p>
                  <a:pPr algn="l"/>
                  <a:endParaRPr lang="en-US" altLang="en-US" sz="100" b="1" u="sng">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long timeNow = System.currentTimeMillis();</a:t>
                  </a:r>
                </a:p>
                <a:p>
                  <a:pPr algn="l"/>
                  <a:r>
                    <a:rPr lang="en-US" altLang="en-US" sz="100" b="1" u="sng">
                      <a:solidFill>
                        <a:srgbClr val="FF0000"/>
                      </a:solidFill>
                      <a:latin typeface="Courier New" panose="02070309020205020404" pitchFamily="49" charset="0"/>
                    </a:rPr>
                    <a:t>        Session sessions[] = findSessions();</a:t>
                  </a:r>
                </a:p>
                <a:p>
                  <a:pPr algn="l"/>
                  <a:endParaRPr lang="en-US" altLang="en-US" sz="100" b="1" u="sng">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for (int i = 0; i &lt; sessions.length; i++) {</a:t>
                  </a:r>
                </a:p>
                <a:p>
                  <a:pPr algn="l"/>
                  <a:r>
                    <a:rPr lang="en-US" altLang="en-US" sz="100" b="1" u="sng">
                      <a:solidFill>
                        <a:srgbClr val="FF0000"/>
                      </a:solidFill>
                      <a:latin typeface="Courier New" panose="02070309020205020404" pitchFamily="49" charset="0"/>
                    </a:rPr>
                    <a:t>            StandardSession session = (StandardSession) sessions[i];</a:t>
                  </a:r>
                </a:p>
                <a:p>
                  <a:pPr algn="l"/>
                  <a:r>
                    <a:rPr lang="en-US" altLang="en-US" sz="100" b="1" u="sng">
                      <a:solidFill>
                        <a:srgbClr val="FF0000"/>
                      </a:solidFill>
                      <a:latin typeface="Courier New" panose="02070309020205020404" pitchFamily="49" charset="0"/>
                    </a:rPr>
                    <a:t>            if (!session.isValid())</a:t>
                  </a:r>
                </a:p>
                <a:p>
                  <a:pPr algn="l"/>
                  <a:r>
                    <a:rPr lang="en-US" altLang="en-US" sz="100" b="1" u="sng">
                      <a:solidFill>
                        <a:srgbClr val="FF0000"/>
                      </a:solidFill>
                      <a:latin typeface="Courier New" panose="02070309020205020404" pitchFamily="49" charset="0"/>
                    </a:rPr>
                    <a:t>                continue;</a:t>
                  </a:r>
                </a:p>
                <a:p>
                  <a:pPr algn="l"/>
                  <a:r>
                    <a:rPr lang="en-US" altLang="en-US" sz="100" b="1" u="sng">
                      <a:solidFill>
                        <a:srgbClr val="FF0000"/>
                      </a:solidFill>
                      <a:latin typeface="Courier New" panose="02070309020205020404" pitchFamily="49" charset="0"/>
                    </a:rPr>
                    <a:t>            int maxInactiveInterval = session.getMaxInactiveInterval();</a:t>
                  </a:r>
                </a:p>
                <a:p>
                  <a:pPr algn="l"/>
                  <a:r>
                    <a:rPr lang="en-US" altLang="en-US" sz="100" b="1" u="sng">
                      <a:solidFill>
                        <a:srgbClr val="FF0000"/>
                      </a:solidFill>
                      <a:latin typeface="Courier New" panose="02070309020205020404" pitchFamily="49" charset="0"/>
                    </a:rPr>
                    <a:t>            if (maxInactiveInterval &lt; 0)</a:t>
                  </a:r>
                </a:p>
                <a:p>
                  <a:pPr algn="l"/>
                  <a:r>
                    <a:rPr lang="en-US" altLang="en-US" sz="100" b="1" u="sng">
                      <a:solidFill>
                        <a:srgbClr val="FF0000"/>
                      </a:solidFill>
                      <a:latin typeface="Courier New" panose="02070309020205020404" pitchFamily="49" charset="0"/>
                    </a:rPr>
                    <a:t>                continue;</a:t>
                  </a:r>
                </a:p>
                <a:p>
                  <a:pPr algn="l"/>
                  <a:r>
                    <a:rPr lang="en-US" altLang="en-US" sz="100" b="1" u="sng">
                      <a:solidFill>
                        <a:srgbClr val="FF0000"/>
                      </a:solidFill>
                      <a:latin typeface="Courier New" panose="02070309020205020404" pitchFamily="49" charset="0"/>
                    </a:rPr>
                    <a:t>            int timeIdle = // Truncate, do not round up</a:t>
                  </a:r>
                </a:p>
                <a:p>
                  <a:pPr algn="l"/>
                  <a:r>
                    <a:rPr lang="en-US" altLang="en-US" sz="100" b="1" u="sng">
                      <a:solidFill>
                        <a:srgbClr val="FF0000"/>
                      </a:solidFill>
                      <a:latin typeface="Courier New" panose="02070309020205020404" pitchFamily="49" charset="0"/>
                    </a:rPr>
                    <a:t>                (int) ((timeNow - session.getLastAccessedTime()) / 1000L);</a:t>
                  </a:r>
                </a:p>
                <a:p>
                  <a:pPr algn="l"/>
                  <a:r>
                    <a:rPr lang="en-US" altLang="en-US" sz="100" b="1" u="sng">
                      <a:solidFill>
                        <a:srgbClr val="FF0000"/>
                      </a:solidFill>
                      <a:latin typeface="Courier New" panose="02070309020205020404" pitchFamily="49" charset="0"/>
                    </a:rPr>
                    <a:t>            if (timeIdle &gt;= maxInactiveInterval)</a:t>
                  </a:r>
                </a:p>
                <a:p>
                  <a:pPr algn="l"/>
                  <a:r>
                    <a:rPr lang="en-US" altLang="en-US" sz="100" b="1" u="sng">
                      <a:solidFill>
                        <a:srgbClr val="FF0000"/>
                      </a:solidFill>
                      <a:latin typeface="Courier New" panose="02070309020205020404" pitchFamily="49" charset="0"/>
                    </a:rPr>
                    <a:t>                session.expire();</a:t>
                  </a:r>
                </a:p>
                <a:p>
                  <a:pPr algn="l"/>
                  <a:r>
                    <a:rPr lang="en-US" altLang="en-US" sz="100" b="1" u="sng">
                      <a:solidFill>
                        <a:srgbClr val="FF0000"/>
                      </a:solidFill>
                      <a:latin typeface="Courier New" panose="02070309020205020404" pitchFamily="49" charset="0"/>
                    </a:rPr>
                    <a:t>        }</a:t>
                  </a:r>
                </a:p>
                <a:p>
                  <a:pPr algn="l"/>
                  <a:r>
                    <a:rPr lang="en-US" altLang="en-US" sz="100" b="1" u="sng">
                      <a:solidFill>
                        <a:srgbClr val="FF0000"/>
                      </a:solidFill>
                      <a:latin typeface="Courier New" panose="02070309020205020404" pitchFamily="49" charset="0"/>
                    </a:rPr>
                    <a:t>    }</a:t>
                  </a:r>
                </a:p>
                <a:p>
                  <a:pPr algn="l"/>
                  <a:endParaRPr lang="en-US" altLang="en-US" sz="100" b="1" u="sng">
                    <a:solidFill>
                      <a:schemeClr val="folHlink"/>
                    </a:solidFill>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Sleep for the duration specified by the &lt;code&gt;checkInterval&lt;/code&gt;</a:t>
                  </a:r>
                </a:p>
                <a:p>
                  <a:pPr algn="l"/>
                  <a:r>
                    <a:rPr lang="en-US" altLang="en-US" sz="100" b="1">
                      <a:latin typeface="Courier New" panose="02070309020205020404" pitchFamily="49" charset="0"/>
                    </a:rPr>
                    <a:t>     * property.</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private void threadSleep()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try {</a:t>
                  </a:r>
                </a:p>
                <a:p>
                  <a:pPr algn="l"/>
                  <a:r>
                    <a:rPr lang="en-US" altLang="en-US" sz="100" b="1">
                      <a:latin typeface="Courier New" panose="02070309020205020404" pitchFamily="49" charset="0"/>
                    </a:rPr>
                    <a:t>            Thread.sleep(checkInterval * 1000L);</a:t>
                  </a:r>
                </a:p>
                <a:p>
                  <a:pPr algn="l"/>
                  <a:r>
                    <a:rPr lang="en-US" altLang="en-US" sz="100" b="1">
                      <a:latin typeface="Courier New" panose="02070309020205020404" pitchFamily="49" charset="0"/>
                    </a:rPr>
                    <a:t>        } catch (InterruptedException e)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Start the background thread that will periodically check for</a:t>
                  </a:r>
                </a:p>
                <a:p>
                  <a:pPr algn="l"/>
                  <a:r>
                    <a:rPr lang="en-US" altLang="en-US" sz="100" b="1">
                      <a:latin typeface="Courier New" panose="02070309020205020404" pitchFamily="49" charset="0"/>
                    </a:rPr>
                    <a:t>     * session timeouts.</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private void threadStart()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if (thread != null)</a:t>
                  </a:r>
                </a:p>
                <a:p>
                  <a:pPr algn="l"/>
                  <a:r>
                    <a:rPr lang="en-US" altLang="en-US" sz="100" b="1">
                      <a:latin typeface="Courier New" panose="02070309020205020404" pitchFamily="49" charset="0"/>
                    </a:rPr>
                    <a:t>            return;</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threadDone = false;</a:t>
                  </a:r>
                </a:p>
                <a:p>
                  <a:pPr algn="l"/>
                  <a:r>
                    <a:rPr lang="en-US" altLang="en-US" sz="100" b="1">
                      <a:latin typeface="Courier New" panose="02070309020205020404" pitchFamily="49" charset="0"/>
                    </a:rPr>
                    <a:t>        thread = new Thread(this, threadName);</a:t>
                  </a:r>
                </a:p>
                <a:p>
                  <a:pPr algn="l"/>
                  <a:r>
                    <a:rPr lang="en-US" altLang="en-US" sz="100" b="1">
                      <a:latin typeface="Courier New" panose="02070309020205020404" pitchFamily="49" charset="0"/>
                    </a:rPr>
                    <a:t>        thread.setDaemon(true);</a:t>
                  </a:r>
                </a:p>
                <a:p>
                  <a:pPr algn="l"/>
                  <a:r>
                    <a:rPr lang="en-US" altLang="en-US" sz="100" b="1">
                      <a:latin typeface="Courier New" panose="02070309020205020404" pitchFamily="49" charset="0"/>
                    </a:rPr>
                    <a:t>        thread.start();</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Stop the background thread that is periodically checking for</a:t>
                  </a:r>
                </a:p>
                <a:p>
                  <a:pPr algn="l"/>
                  <a:r>
                    <a:rPr lang="en-US" altLang="en-US" sz="100" b="1">
                      <a:latin typeface="Courier New" panose="02070309020205020404" pitchFamily="49" charset="0"/>
                    </a:rPr>
                    <a:t>     * session timeouts.</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private void threadStop()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if (thread == null)</a:t>
                  </a:r>
                </a:p>
                <a:p>
                  <a:pPr algn="l"/>
                  <a:r>
                    <a:rPr lang="en-US" altLang="en-US" sz="100" b="1">
                      <a:latin typeface="Courier New" panose="02070309020205020404" pitchFamily="49" charset="0"/>
                    </a:rPr>
                    <a:t>            return;</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threadDone = true;</a:t>
                  </a:r>
                </a:p>
                <a:p>
                  <a:pPr algn="l"/>
                  <a:r>
                    <a:rPr lang="en-US" altLang="en-US" sz="100" b="1">
                      <a:latin typeface="Courier New" panose="02070309020205020404" pitchFamily="49" charset="0"/>
                    </a:rPr>
                    <a:t>        thread.interrupt();</a:t>
                  </a:r>
                </a:p>
                <a:p>
                  <a:pPr algn="l"/>
                  <a:r>
                    <a:rPr lang="en-US" altLang="en-US" sz="100" b="1">
                      <a:latin typeface="Courier New" panose="02070309020205020404" pitchFamily="49" charset="0"/>
                    </a:rPr>
                    <a:t>        try {</a:t>
                  </a:r>
                </a:p>
                <a:p>
                  <a:pPr algn="l"/>
                  <a:r>
                    <a:rPr lang="en-US" altLang="en-US" sz="100" b="1">
                      <a:latin typeface="Courier New" panose="02070309020205020404" pitchFamily="49" charset="0"/>
                    </a:rPr>
                    <a:t>            thread.join();</a:t>
                  </a:r>
                </a:p>
                <a:p>
                  <a:pPr algn="l"/>
                  <a:r>
                    <a:rPr lang="en-US" altLang="en-US" sz="100" b="1">
                      <a:latin typeface="Courier New" panose="02070309020205020404" pitchFamily="49" charset="0"/>
                    </a:rPr>
                    <a:t>        } catch (InterruptedException e)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thread = null;</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 Background Thread</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The background thread that checks for session timeouts and shutdown.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void run()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Loop until the termination semaphore is set</a:t>
                  </a:r>
                </a:p>
                <a:p>
                  <a:pPr algn="l"/>
                  <a:r>
                    <a:rPr lang="en-US" altLang="en-US" sz="100" b="1">
                      <a:latin typeface="Courier New" panose="02070309020205020404" pitchFamily="49" charset="0"/>
                    </a:rPr>
                    <a:t>        while (!threadDone) {</a:t>
                  </a:r>
                </a:p>
                <a:p>
                  <a:pPr algn="l"/>
                  <a:r>
                    <a:rPr lang="en-US" altLang="en-US" sz="100" b="1">
                      <a:latin typeface="Courier New" panose="02070309020205020404" pitchFamily="49" charset="0"/>
                    </a:rPr>
                    <a:t>            threadSleep();</a:t>
                  </a:r>
                </a:p>
                <a:p>
                  <a:pPr algn="l"/>
                  <a:r>
                    <a:rPr lang="en-US" altLang="en-US" sz="100" b="1">
                      <a:latin typeface="Courier New" panose="02070309020205020404" pitchFamily="49" charset="0"/>
                    </a:rPr>
                    <a:t>            processExpires();</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a:t>
                  </a:r>
                </a:p>
                <a:p>
                  <a:pPr algn="l">
                    <a:spcBef>
                      <a:spcPct val="50000"/>
                    </a:spcBef>
                  </a:pPr>
                  <a:endParaRPr lang="en-US" altLang="en-US" sz="100" b="1">
                    <a:latin typeface="Courier New" panose="02070309020205020404" pitchFamily="49" charset="0"/>
                  </a:endParaRPr>
                </a:p>
              </p:txBody>
            </p:sp>
          </p:grpSp>
          <p:sp>
            <p:nvSpPr>
              <p:cNvPr id="7216" name="Text Box 19"/>
              <p:cNvSpPr txBox="1">
                <a:spLocks noChangeArrowheads="1"/>
              </p:cNvSpPr>
              <p:nvPr/>
            </p:nvSpPr>
            <p:spPr bwMode="auto">
              <a:xfrm>
                <a:off x="3960" y="1008"/>
                <a:ext cx="77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spcBef>
                    <a:spcPct val="50000"/>
                  </a:spcBef>
                </a:pPr>
                <a:r>
                  <a:rPr lang="en-US" altLang="en-US" sz="900" b="1"/>
                  <a:t>StandardManager</a:t>
                </a:r>
              </a:p>
            </p:txBody>
          </p:sp>
        </p:grpSp>
        <p:grpSp>
          <p:nvGrpSpPr>
            <p:cNvPr id="7195" name="Group 20"/>
            <p:cNvGrpSpPr>
              <a:grpSpLocks/>
            </p:cNvGrpSpPr>
            <p:nvPr/>
          </p:nvGrpSpPr>
          <p:grpSpPr bwMode="auto">
            <a:xfrm>
              <a:off x="4704" y="1775"/>
              <a:ext cx="1008" cy="1322"/>
              <a:chOff x="4656" y="1056"/>
              <a:chExt cx="1008" cy="1322"/>
            </a:xfrm>
          </p:grpSpPr>
          <p:sp>
            <p:nvSpPr>
              <p:cNvPr id="7211" name="Text Box 21"/>
              <p:cNvSpPr txBox="1">
                <a:spLocks noChangeArrowheads="1"/>
              </p:cNvSpPr>
              <p:nvPr/>
            </p:nvSpPr>
            <p:spPr bwMode="auto">
              <a:xfrm>
                <a:off x="4656" y="1056"/>
                <a:ext cx="10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spcBef>
                    <a:spcPct val="50000"/>
                  </a:spcBef>
                </a:pPr>
                <a:r>
                  <a:rPr lang="en-US" altLang="en-US" sz="900" b="1"/>
                  <a:t>StandardSessionManager</a:t>
                </a:r>
              </a:p>
            </p:txBody>
          </p:sp>
          <p:grpSp>
            <p:nvGrpSpPr>
              <p:cNvPr id="7212" name="Group 22"/>
              <p:cNvGrpSpPr>
                <a:grpSpLocks/>
              </p:cNvGrpSpPr>
              <p:nvPr/>
            </p:nvGrpSpPr>
            <p:grpSpPr bwMode="auto">
              <a:xfrm>
                <a:off x="4752" y="1200"/>
                <a:ext cx="816" cy="1178"/>
                <a:chOff x="4752" y="1200"/>
                <a:chExt cx="816" cy="1178"/>
              </a:xfrm>
            </p:grpSpPr>
            <p:sp>
              <p:nvSpPr>
                <p:cNvPr id="7213" name="Text Box 23"/>
                <p:cNvSpPr txBox="1">
                  <a:spLocks noChangeArrowheads="1"/>
                </p:cNvSpPr>
                <p:nvPr/>
              </p:nvSpPr>
              <p:spPr bwMode="auto">
                <a:xfrm>
                  <a:off x="4752" y="1200"/>
                  <a:ext cx="480" cy="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spcBef>
                      <a:spcPct val="50000"/>
                    </a:spcBef>
                  </a:pPr>
                  <a:r>
                    <a:rPr lang="en-US" altLang="en-US" sz="100" b="1">
                      <a:latin typeface="Courier New" panose="02070309020205020404" pitchFamily="49" charset="0"/>
                    </a:rPr>
                    <a:t>package org.apache.tomcat.session;</a:t>
                  </a:r>
                </a:p>
                <a:p>
                  <a:pPr algn="l">
                    <a:spcBef>
                      <a:spcPct val="50000"/>
                    </a:spcBef>
                  </a:pPr>
                  <a:endParaRPr lang="en-US" altLang="en-US" sz="100" b="1">
                    <a:latin typeface="Courier New" panose="02070309020205020404" pitchFamily="49" charset="0"/>
                  </a:endParaRPr>
                </a:p>
                <a:p>
                  <a:pPr algn="l">
                    <a:spcBef>
                      <a:spcPct val="50000"/>
                    </a:spcBef>
                  </a:pPr>
                  <a:r>
                    <a:rPr lang="en-US" altLang="en-US" sz="100" b="1">
                      <a:latin typeface="Courier New" panose="02070309020205020404" pitchFamily="49" charset="0"/>
                    </a:rPr>
                    <a:t>import java.io.IOException;</a:t>
                  </a:r>
                </a:p>
                <a:p>
                  <a:pPr algn="l">
                    <a:spcBef>
                      <a:spcPct val="50000"/>
                    </a:spcBef>
                  </a:pPr>
                  <a:r>
                    <a:rPr lang="en-US" altLang="en-US" sz="100" b="1">
                      <a:latin typeface="Courier New" panose="02070309020205020404" pitchFamily="49" charset="0"/>
                    </a:rPr>
                    <a:t>import javax.servlet.http.Cookie;</a:t>
                  </a:r>
                </a:p>
                <a:p>
                  <a:pPr algn="l">
                    <a:spcBef>
                      <a:spcPct val="50000"/>
                    </a:spcBef>
                  </a:pPr>
                  <a:r>
                    <a:rPr lang="en-US" altLang="en-US" sz="100" b="1">
                      <a:latin typeface="Courier New" panose="02070309020205020404" pitchFamily="49" charset="0"/>
                    </a:rPr>
                    <a:t>import javax.servlet.http.HttpSession;</a:t>
                  </a:r>
                </a:p>
                <a:p>
                  <a:pPr algn="l">
                    <a:spcBef>
                      <a:spcPct val="50000"/>
                    </a:spcBef>
                  </a:pPr>
                  <a:r>
                    <a:rPr lang="en-US" altLang="en-US" sz="100" b="1">
                      <a:latin typeface="Courier New" panose="02070309020205020404" pitchFamily="49" charset="0"/>
                    </a:rPr>
                    <a:t>import org.apache.tomcat.catalina.*;</a:t>
                  </a:r>
                </a:p>
                <a:p>
                  <a:pPr algn="l">
                    <a:spcBef>
                      <a:spcPct val="50000"/>
                    </a:spcBef>
                  </a:pPr>
                  <a:r>
                    <a:rPr lang="en-US" altLang="en-US" sz="100" b="1">
                      <a:latin typeface="Courier New" panose="02070309020205020404" pitchFamily="49" charset="0"/>
                    </a:rPr>
                    <a:t>import org.apache.tomcat.core.Context;</a:t>
                  </a:r>
                </a:p>
                <a:p>
                  <a:pPr algn="l">
                    <a:spcBef>
                      <a:spcPct val="50000"/>
                    </a:spcBef>
                  </a:pPr>
                  <a:r>
                    <a:rPr lang="en-US" altLang="en-US" sz="100" b="1">
                      <a:latin typeface="Courier New" panose="02070309020205020404" pitchFamily="49" charset="0"/>
                    </a:rPr>
                    <a:t>import org.apache.tomcat.core.Request;</a:t>
                  </a:r>
                </a:p>
                <a:p>
                  <a:pPr algn="l">
                    <a:spcBef>
                      <a:spcPct val="50000"/>
                    </a:spcBef>
                  </a:pPr>
                  <a:r>
                    <a:rPr lang="en-US" altLang="en-US" sz="100" b="1">
                      <a:latin typeface="Courier New" panose="02070309020205020404" pitchFamily="49" charset="0"/>
                    </a:rPr>
                    <a:t>import org.apache.tomcat.core.Response;</a:t>
                  </a:r>
                </a:p>
                <a:p>
                  <a:pPr algn="l">
                    <a:spcBef>
                      <a:spcPct val="50000"/>
                    </a:spcBef>
                  </a:pPr>
                  <a:r>
                    <a:rPr lang="en-US" altLang="en-US" sz="100" b="1">
                      <a:latin typeface="Courier New" panose="02070309020205020404" pitchFamily="49" charset="0"/>
                    </a:rPr>
                    <a:t>import org.apache.tomcat.core.SessionManager;</a:t>
                  </a:r>
                </a:p>
                <a:p>
                  <a:pPr algn="l">
                    <a:spcBef>
                      <a:spcPct val="50000"/>
                    </a:spcBef>
                  </a:pPr>
                  <a:r>
                    <a:rPr lang="en-US" altLang="en-US" sz="100" b="1">
                      <a:latin typeface="Courier New" panose="02070309020205020404" pitchFamily="49" charset="0"/>
                    </a:rPr>
                    <a:t>import org.apache.tomcat.util.SessionUtil;</a:t>
                  </a:r>
                </a:p>
                <a:p>
                  <a:pPr algn="l">
                    <a:spcBef>
                      <a:spcPct val="50000"/>
                    </a:spcBef>
                  </a:pPr>
                  <a:endParaRPr lang="en-US" altLang="en-US" sz="100" b="1">
                    <a:latin typeface="Courier New" panose="02070309020205020404" pitchFamily="49" charset="0"/>
                  </a:endParaRPr>
                </a:p>
                <a:p>
                  <a:pPr algn="l">
                    <a:spcBef>
                      <a:spcPct val="50000"/>
                    </a:spcBef>
                  </a:pPr>
                  <a:endParaRPr lang="en-US" altLang="en-US" sz="100" b="1">
                    <a:latin typeface="Courier New" panose="02070309020205020404" pitchFamily="49" charset="0"/>
                  </a:endParaRPr>
                </a:p>
                <a:p>
                  <a:pPr algn="l">
                    <a:spcBef>
                      <a:spcPct val="50000"/>
                    </a:spcBef>
                  </a:pPr>
                  <a:r>
                    <a:rPr lang="en-US" altLang="en-US" sz="100" b="1">
                      <a:latin typeface="Courier New" panose="02070309020205020404" pitchFamily="49" charset="0"/>
                    </a:rPr>
                    <a:t>/**</a:t>
                  </a:r>
                </a:p>
                <a:p>
                  <a:pPr algn="l">
                    <a:spcBef>
                      <a:spcPct val="50000"/>
                    </a:spcBef>
                  </a:pPr>
                  <a:r>
                    <a:rPr lang="en-US" altLang="en-US" sz="100" b="1">
                      <a:latin typeface="Courier New" panose="02070309020205020404" pitchFamily="49" charset="0"/>
                    </a:rPr>
                    <a:t> * Specialized implementation of org.apache.tomcat.core.SessionManager</a:t>
                  </a:r>
                </a:p>
                <a:p>
                  <a:pPr algn="l">
                    <a:spcBef>
                      <a:spcPct val="50000"/>
                    </a:spcBef>
                  </a:pPr>
                  <a:r>
                    <a:rPr lang="en-US" altLang="en-US" sz="100" b="1">
                      <a:latin typeface="Courier New" panose="02070309020205020404" pitchFamily="49" charset="0"/>
                    </a:rPr>
                    <a:t> * that adapts to the new component-based Manager implementation.</a:t>
                  </a:r>
                </a:p>
                <a:p>
                  <a:pPr algn="l">
                    <a:spcBef>
                      <a:spcPct val="50000"/>
                    </a:spcBef>
                  </a:pPr>
                  <a:r>
                    <a:rPr lang="en-US" altLang="en-US" sz="100" b="1">
                      <a:latin typeface="Courier New" panose="02070309020205020404" pitchFamily="49" charset="0"/>
                    </a:rPr>
                    <a:t> * &lt;p&gt;</a:t>
                  </a:r>
                </a:p>
                <a:p>
                  <a:pPr algn="l">
                    <a:spcBef>
                      <a:spcPct val="50000"/>
                    </a:spcBef>
                  </a:pPr>
                  <a:r>
                    <a:rPr lang="en-US" altLang="en-US" sz="100" b="1">
                      <a:latin typeface="Courier New" panose="02070309020205020404" pitchFamily="49" charset="0"/>
                    </a:rPr>
                    <a:t> * XXX - At present, use of &lt;code&gt;StandardManager&lt;/code&gt; is hard coded,</a:t>
                  </a:r>
                </a:p>
                <a:p>
                  <a:pPr algn="l">
                    <a:spcBef>
                      <a:spcPct val="50000"/>
                    </a:spcBef>
                  </a:pPr>
                  <a:r>
                    <a:rPr lang="en-US" altLang="en-US" sz="100" b="1">
                      <a:latin typeface="Courier New" panose="02070309020205020404" pitchFamily="49" charset="0"/>
                    </a:rPr>
                    <a:t> * and lifecycle configuration is not supported.</a:t>
                  </a:r>
                </a:p>
                <a:p>
                  <a:pPr algn="l">
                    <a:spcBef>
                      <a:spcPct val="50000"/>
                    </a:spcBef>
                  </a:pPr>
                  <a:r>
                    <a:rPr lang="en-US" altLang="en-US" sz="100" b="1">
                      <a:latin typeface="Courier New" panose="02070309020205020404" pitchFamily="49" charset="0"/>
                    </a:rPr>
                    <a:t> * &lt;p&gt;</a:t>
                  </a:r>
                </a:p>
                <a:p>
                  <a:pPr algn="l">
                    <a:spcBef>
                      <a:spcPct val="50000"/>
                    </a:spcBef>
                  </a:pPr>
                  <a:r>
                    <a:rPr lang="en-US" altLang="en-US" sz="100" b="1">
                      <a:latin typeface="Courier New" panose="02070309020205020404" pitchFamily="49" charset="0"/>
                    </a:rPr>
                    <a:t> * &lt;b&gt;IMPLEMENTATION NOTE&lt;/b&gt;:  Once we commit to the new Manager/Session</a:t>
                  </a:r>
                </a:p>
                <a:p>
                  <a:pPr algn="l">
                    <a:spcBef>
                      <a:spcPct val="50000"/>
                    </a:spcBef>
                  </a:pPr>
                  <a:r>
                    <a:rPr lang="en-US" altLang="en-US" sz="100" b="1">
                      <a:latin typeface="Courier New" panose="02070309020205020404" pitchFamily="49" charset="0"/>
                    </a:rPr>
                    <a:t> * paradigm, I would suggest moving the logic implemented here back into</a:t>
                  </a:r>
                </a:p>
                <a:p>
                  <a:pPr algn="l">
                    <a:spcBef>
                      <a:spcPct val="50000"/>
                    </a:spcBef>
                  </a:pPr>
                  <a:r>
                    <a:rPr lang="en-US" altLang="en-US" sz="100" b="1">
                      <a:latin typeface="Courier New" panose="02070309020205020404" pitchFamily="49" charset="0"/>
                    </a:rPr>
                    <a:t> * the core level.  The Tomcat.Next "Manager" interface acts more like a</a:t>
                  </a:r>
                </a:p>
                <a:p>
                  <a:pPr algn="l">
                    <a:spcBef>
                      <a:spcPct val="50000"/>
                    </a:spcBef>
                  </a:pPr>
                  <a:r>
                    <a:rPr lang="en-US" altLang="en-US" sz="100" b="1">
                      <a:latin typeface="Courier New" panose="02070309020205020404" pitchFamily="49" charset="0"/>
                    </a:rPr>
                    <a:t> * collection class, and has minimal knowledge of the detailed request</a:t>
                  </a:r>
                </a:p>
                <a:p>
                  <a:pPr algn="l">
                    <a:spcBef>
                      <a:spcPct val="50000"/>
                    </a:spcBef>
                  </a:pPr>
                  <a:r>
                    <a:rPr lang="en-US" altLang="en-US" sz="100" b="1">
                      <a:latin typeface="Courier New" panose="02070309020205020404" pitchFamily="49" charset="0"/>
                    </a:rPr>
                    <a:t> * processing semantics of handling sessions.</a:t>
                  </a:r>
                </a:p>
                <a:p>
                  <a:pPr algn="l">
                    <a:spcBef>
                      <a:spcPct val="50000"/>
                    </a:spcBef>
                  </a:pPr>
                  <a:r>
                    <a:rPr lang="en-US" altLang="en-US" sz="100" b="1">
                      <a:latin typeface="Courier New" panose="02070309020205020404" pitchFamily="49" charset="0"/>
                    </a:rPr>
                    <a:t> * &lt;p&gt;</a:t>
                  </a:r>
                </a:p>
                <a:p>
                  <a:pPr algn="l">
                    <a:spcBef>
                      <a:spcPct val="50000"/>
                    </a:spcBef>
                  </a:pPr>
                  <a:r>
                    <a:rPr lang="en-US" altLang="en-US" sz="100" b="1">
                      <a:latin typeface="Courier New" panose="02070309020205020404" pitchFamily="49" charset="0"/>
                    </a:rPr>
                    <a:t> * XXX - At present, there is no way (via the SessionManager interface) for</a:t>
                  </a:r>
                </a:p>
                <a:p>
                  <a:pPr algn="l">
                    <a:spcBef>
                      <a:spcPct val="50000"/>
                    </a:spcBef>
                  </a:pPr>
                  <a:r>
                    <a:rPr lang="en-US" altLang="en-US" sz="100" b="1">
                      <a:latin typeface="Courier New" panose="02070309020205020404" pitchFamily="49" charset="0"/>
                    </a:rPr>
                    <a:t> * a Context to tell the Manager that we create what the default session</a:t>
                  </a:r>
                </a:p>
                <a:p>
                  <a:pPr algn="l">
                    <a:spcBef>
                      <a:spcPct val="50000"/>
                    </a:spcBef>
                  </a:pPr>
                  <a:r>
                    <a:rPr lang="en-US" altLang="en-US" sz="100" b="1">
                      <a:latin typeface="Courier New" panose="02070309020205020404" pitchFamily="49" charset="0"/>
                    </a:rPr>
                    <a:t> * timeout for this web application (specified in the deployment descriptor)</a:t>
                  </a:r>
                </a:p>
                <a:p>
                  <a:pPr algn="l">
                    <a:spcBef>
                      <a:spcPct val="50000"/>
                    </a:spcBef>
                  </a:pPr>
                  <a:r>
                    <a:rPr lang="en-US" altLang="en-US" sz="100" b="1">
                      <a:latin typeface="Courier New" panose="02070309020205020404" pitchFamily="49" charset="0"/>
                    </a:rPr>
                    <a:t> * should be.</a:t>
                  </a:r>
                </a:p>
                <a:p>
                  <a:pPr algn="l">
                    <a:spcBef>
                      <a:spcPct val="50000"/>
                    </a:spcBef>
                  </a:pPr>
                  <a:r>
                    <a:rPr lang="en-US" altLang="en-US" sz="100" b="1">
                      <a:latin typeface="Courier New" panose="02070309020205020404" pitchFamily="49" charset="0"/>
                    </a:rPr>
                    <a:t> *</a:t>
                  </a:r>
                </a:p>
                <a:p>
                  <a:pPr algn="l">
                    <a:spcBef>
                      <a:spcPct val="50000"/>
                    </a:spcBef>
                  </a:pPr>
                  <a:r>
                    <a:rPr lang="en-US" altLang="en-US" sz="100" b="1">
                      <a:latin typeface="Courier New" panose="02070309020205020404" pitchFamily="49" charset="0"/>
                    </a:rPr>
                    <a:t> * @author Craig R. McClanahan</a:t>
                  </a:r>
                </a:p>
                <a:p>
                  <a:pPr algn="l">
                    <a:spcBef>
                      <a:spcPct val="50000"/>
                    </a:spcBef>
                  </a:pPr>
                  <a:r>
                    <a:rPr lang="en-US" altLang="en-US" sz="100" b="1">
                      <a:latin typeface="Courier New" panose="02070309020205020404" pitchFamily="49" charset="0"/>
                    </a:rPr>
                    <a:t> */</a:t>
                  </a:r>
                </a:p>
                <a:p>
                  <a:pPr algn="l">
                    <a:spcBef>
                      <a:spcPct val="50000"/>
                    </a:spcBef>
                  </a:pPr>
                  <a:endParaRPr lang="en-US" altLang="en-US" sz="100" b="1">
                    <a:latin typeface="Courier New" panose="02070309020205020404" pitchFamily="49" charset="0"/>
                  </a:endParaRPr>
                </a:p>
                <a:p>
                  <a:pPr algn="l">
                    <a:spcBef>
                      <a:spcPct val="50000"/>
                    </a:spcBef>
                  </a:pPr>
                  <a:r>
                    <a:rPr lang="en-US" altLang="en-US" sz="100" b="1">
                      <a:latin typeface="Courier New" panose="02070309020205020404" pitchFamily="49" charset="0"/>
                    </a:rPr>
                    <a:t>public final class StandardSessionManager</a:t>
                  </a:r>
                </a:p>
                <a:p>
                  <a:pPr algn="l">
                    <a:spcBef>
                      <a:spcPct val="50000"/>
                    </a:spcBef>
                  </a:pPr>
                  <a:r>
                    <a:rPr lang="en-US" altLang="en-US" sz="100" b="1">
                      <a:latin typeface="Courier New" panose="02070309020205020404" pitchFamily="49" charset="0"/>
                    </a:rPr>
                    <a:t>    implements SessionManager {</a:t>
                  </a:r>
                </a:p>
                <a:p>
                  <a:pPr algn="l">
                    <a:spcBef>
                      <a:spcPct val="50000"/>
                    </a:spcBef>
                  </a:pPr>
                  <a:endParaRPr lang="en-US" altLang="en-US" sz="100" b="1">
                    <a:latin typeface="Courier New" panose="02070309020205020404" pitchFamily="49" charset="0"/>
                  </a:endParaRPr>
                </a:p>
                <a:p>
                  <a:pPr algn="l">
                    <a:spcBef>
                      <a:spcPct val="50000"/>
                    </a:spcBef>
                  </a:pPr>
                  <a:endParaRPr lang="en-US" altLang="en-US" sz="100" b="1">
                    <a:latin typeface="Courier New" panose="02070309020205020404" pitchFamily="49" charset="0"/>
                  </a:endParaRPr>
                </a:p>
                <a:p>
                  <a:pPr algn="l">
                    <a:spcBef>
                      <a:spcPct val="50000"/>
                    </a:spcBef>
                  </a:pPr>
                  <a:r>
                    <a:rPr lang="en-US" altLang="en-US" sz="100" b="1">
                      <a:latin typeface="Courier New" panose="02070309020205020404" pitchFamily="49" charset="0"/>
                    </a:rPr>
                    <a:t>    // ----------------------------------------------------------- Constructors</a:t>
                  </a:r>
                </a:p>
                <a:p>
                  <a:pPr algn="l">
                    <a:spcBef>
                      <a:spcPct val="50000"/>
                    </a:spcBef>
                  </a:pPr>
                  <a:endParaRPr lang="en-US" altLang="en-US" sz="100" b="1">
                    <a:latin typeface="Courier New" panose="02070309020205020404" pitchFamily="49" charset="0"/>
                  </a:endParaRPr>
                </a:p>
                <a:p>
                  <a:pPr algn="l">
                    <a:spcBef>
                      <a:spcPct val="50000"/>
                    </a:spcBef>
                  </a:pPr>
                  <a:endParaRPr lang="en-US" altLang="en-US" sz="100" b="1">
                    <a:latin typeface="Courier New" panose="02070309020205020404" pitchFamily="49" charset="0"/>
                  </a:endParaRPr>
                </a:p>
                <a:p>
                  <a:pPr algn="l">
                    <a:spcBef>
                      <a:spcPct val="50000"/>
                    </a:spcBef>
                  </a:pPr>
                  <a:r>
                    <a:rPr lang="en-US" altLang="en-US" sz="100" b="1">
                      <a:latin typeface="Courier New" panose="02070309020205020404" pitchFamily="49" charset="0"/>
                    </a:rPr>
                    <a:t>    /**</a:t>
                  </a:r>
                </a:p>
                <a:p>
                  <a:pPr algn="l">
                    <a:spcBef>
                      <a:spcPct val="50000"/>
                    </a:spcBef>
                  </a:pPr>
                  <a:r>
                    <a:rPr lang="en-US" altLang="en-US" sz="100" b="1">
                      <a:latin typeface="Courier New" panose="02070309020205020404" pitchFamily="49" charset="0"/>
                    </a:rPr>
                    <a:t>     * Create a new SessionManager that adapts to the corresponding Manager</a:t>
                  </a:r>
                </a:p>
                <a:p>
                  <a:pPr algn="l">
                    <a:spcBef>
                      <a:spcPct val="50000"/>
                    </a:spcBef>
                  </a:pPr>
                  <a:r>
                    <a:rPr lang="en-US" altLang="en-US" sz="100" b="1">
                      <a:latin typeface="Courier New" panose="02070309020205020404" pitchFamily="49" charset="0"/>
                    </a:rPr>
                    <a:t>     * implementation.</a:t>
                  </a:r>
                </a:p>
                <a:p>
                  <a:pPr algn="l">
                    <a:spcBef>
                      <a:spcPct val="50000"/>
                    </a:spcBef>
                  </a:pPr>
                  <a:r>
                    <a:rPr lang="en-US" altLang="en-US" sz="100" b="1">
                      <a:latin typeface="Courier New" panose="02070309020205020404" pitchFamily="49" charset="0"/>
                    </a:rPr>
                    <a:t>     */</a:t>
                  </a:r>
                </a:p>
                <a:p>
                  <a:pPr algn="l">
                    <a:spcBef>
                      <a:spcPct val="50000"/>
                    </a:spcBef>
                  </a:pPr>
                  <a:r>
                    <a:rPr lang="en-US" altLang="en-US" sz="100" b="1">
                      <a:latin typeface="Courier New" panose="02070309020205020404" pitchFamily="49" charset="0"/>
                    </a:rPr>
                    <a:t>    public StandardSessionManager() {</a:t>
                  </a:r>
                </a:p>
                <a:p>
                  <a:pPr algn="l">
                    <a:spcBef>
                      <a:spcPct val="50000"/>
                    </a:spcBef>
                  </a:pPr>
                  <a:endParaRPr lang="en-US" altLang="en-US" sz="100" b="1">
                    <a:latin typeface="Courier New" panose="02070309020205020404" pitchFamily="49" charset="0"/>
                  </a:endParaRPr>
                </a:p>
                <a:p>
                  <a:pPr algn="l">
                    <a:spcBef>
                      <a:spcPct val="50000"/>
                    </a:spcBef>
                  </a:pPr>
                  <a:r>
                    <a:rPr lang="en-US" altLang="en-US" sz="100" b="1">
                      <a:latin typeface="Courier New" panose="02070309020205020404" pitchFamily="49" charset="0"/>
                    </a:rPr>
                    <a:t>        manager = new StandardManager();</a:t>
                  </a:r>
                </a:p>
                <a:p>
                  <a:pPr algn="l">
                    <a:spcBef>
                      <a:spcPct val="50000"/>
                    </a:spcBef>
                  </a:pPr>
                  <a:r>
                    <a:rPr lang="en-US" altLang="en-US" sz="100" b="1">
                      <a:latin typeface="Courier New" panose="02070309020205020404" pitchFamily="49" charset="0"/>
                    </a:rPr>
                    <a:t>        if (manager instanceof Lifecycle) {</a:t>
                  </a:r>
                </a:p>
                <a:p>
                  <a:pPr algn="l">
                    <a:spcBef>
                      <a:spcPct val="50000"/>
                    </a:spcBef>
                  </a:pPr>
                  <a:r>
                    <a:rPr lang="en-US" altLang="en-US" sz="100" b="1">
                      <a:latin typeface="Courier New" panose="02070309020205020404" pitchFamily="49" charset="0"/>
                    </a:rPr>
                    <a:t>            try {</a:t>
                  </a:r>
                </a:p>
                <a:p>
                  <a:pPr algn="l">
                    <a:spcBef>
                      <a:spcPct val="50000"/>
                    </a:spcBef>
                  </a:pPr>
                  <a:r>
                    <a:rPr lang="en-US" altLang="en-US" sz="100" b="1">
                      <a:latin typeface="Courier New" panose="02070309020205020404" pitchFamily="49" charset="0"/>
                    </a:rPr>
                    <a:t>                ((Lifecycle) manager).configure(null);</a:t>
                  </a:r>
                </a:p>
                <a:p>
                  <a:pPr algn="l">
                    <a:spcBef>
                      <a:spcPct val="50000"/>
                    </a:spcBef>
                  </a:pPr>
                  <a:r>
                    <a:rPr lang="en-US" altLang="en-US" sz="100" b="1">
                      <a:latin typeface="Courier New" panose="02070309020205020404" pitchFamily="49" charset="0"/>
                    </a:rPr>
                    <a:t>                ((Lifecycle) manager).start();</a:t>
                  </a:r>
                </a:p>
                <a:p>
                  <a:pPr algn="l">
                    <a:spcBef>
                      <a:spcPct val="50000"/>
                    </a:spcBef>
                  </a:pPr>
                  <a:r>
                    <a:rPr lang="en-US" altLang="en-US" sz="100" b="1">
                      <a:latin typeface="Courier New" panose="02070309020205020404" pitchFamily="49" charset="0"/>
                    </a:rPr>
                    <a:t>            } catch (LifecycleException e) {</a:t>
                  </a:r>
                </a:p>
                <a:p>
                  <a:pPr algn="l">
                    <a:spcBef>
                      <a:spcPct val="50000"/>
                    </a:spcBef>
                  </a:pPr>
                  <a:r>
                    <a:rPr lang="en-US" altLang="en-US" sz="100" b="1">
                      <a:latin typeface="Courier New" panose="02070309020205020404" pitchFamily="49" charset="0"/>
                    </a:rPr>
                    <a:t>                throw new IllegalStateException("" + e);</a:t>
                  </a:r>
                </a:p>
                <a:p>
                  <a:pPr algn="l">
                    <a:spcBef>
                      <a:spcPct val="50000"/>
                    </a:spcBef>
                  </a:pPr>
                  <a:r>
                    <a:rPr lang="en-US" altLang="en-US" sz="100" b="1">
                      <a:latin typeface="Courier New" panose="02070309020205020404" pitchFamily="49" charset="0"/>
                    </a:rPr>
                    <a:t>            }</a:t>
                  </a:r>
                </a:p>
                <a:p>
                  <a:pPr algn="l">
                    <a:spcBef>
                      <a:spcPct val="50000"/>
                    </a:spcBef>
                  </a:pPr>
                  <a:r>
                    <a:rPr lang="en-US" altLang="en-US" sz="100" b="1">
                      <a:latin typeface="Courier New" panose="02070309020205020404" pitchFamily="49" charset="0"/>
                    </a:rPr>
                    <a:t>        }</a:t>
                  </a:r>
                </a:p>
                <a:p>
                  <a:pPr algn="l">
                    <a:spcBef>
                      <a:spcPct val="50000"/>
                    </a:spcBef>
                  </a:pPr>
                  <a:endParaRPr lang="en-US" altLang="en-US" sz="100" b="1">
                    <a:latin typeface="Courier New" panose="02070309020205020404" pitchFamily="49" charset="0"/>
                  </a:endParaRPr>
                </a:p>
                <a:p>
                  <a:pPr algn="l">
                    <a:spcBef>
                      <a:spcPct val="50000"/>
                    </a:spcBef>
                  </a:pPr>
                  <a:r>
                    <a:rPr lang="en-US" altLang="en-US" sz="100" b="1">
                      <a:latin typeface="Courier New" panose="02070309020205020404" pitchFamily="49" charset="0"/>
                    </a:rPr>
                    <a:t>    }</a:t>
                  </a:r>
                </a:p>
                <a:p>
                  <a:pPr algn="l">
                    <a:spcBef>
                      <a:spcPct val="50000"/>
                    </a:spcBef>
                  </a:pPr>
                  <a:endParaRPr lang="en-US" altLang="en-US" sz="100" b="1">
                    <a:latin typeface="Courier New" panose="02070309020205020404" pitchFamily="49" charset="0"/>
                  </a:endParaRPr>
                </a:p>
                <a:p>
                  <a:pPr algn="l">
                    <a:spcBef>
                      <a:spcPct val="50000"/>
                    </a:spcBef>
                  </a:pPr>
                  <a:endParaRPr lang="en-US" altLang="en-US" sz="100" b="1">
                    <a:latin typeface="Courier New" panose="02070309020205020404" pitchFamily="49" charset="0"/>
                  </a:endParaRPr>
                </a:p>
                <a:p>
                  <a:pPr algn="l">
                    <a:spcBef>
                      <a:spcPct val="50000"/>
                    </a:spcBef>
                  </a:pPr>
                  <a:r>
                    <a:rPr lang="en-US" altLang="en-US" sz="100" b="1">
                      <a:latin typeface="Courier New" panose="02070309020205020404" pitchFamily="49" charset="0"/>
                    </a:rPr>
                    <a:t>    // ----------------------------------------------------- Instance Variables</a:t>
                  </a:r>
                </a:p>
                <a:p>
                  <a:pPr algn="l">
                    <a:spcBef>
                      <a:spcPct val="50000"/>
                    </a:spcBef>
                  </a:pPr>
                  <a:endParaRPr lang="en-US" altLang="en-US" sz="100" b="1">
                    <a:latin typeface="Courier New" panose="02070309020205020404" pitchFamily="49" charset="0"/>
                  </a:endParaRPr>
                </a:p>
                <a:p>
                  <a:pPr algn="l">
                    <a:spcBef>
                      <a:spcPct val="50000"/>
                    </a:spcBef>
                  </a:pPr>
                  <a:endParaRPr lang="en-US" altLang="en-US" sz="100" b="1">
                    <a:latin typeface="Courier New" panose="02070309020205020404" pitchFamily="49" charset="0"/>
                  </a:endParaRPr>
                </a:p>
                <a:p>
                  <a:pPr algn="l">
                    <a:spcBef>
                      <a:spcPct val="50000"/>
                    </a:spcBef>
                  </a:pPr>
                  <a:r>
                    <a:rPr lang="en-US" altLang="en-US" sz="100" b="1">
                      <a:latin typeface="Courier New" panose="02070309020205020404" pitchFamily="49" charset="0"/>
                    </a:rPr>
                    <a:t>    /**</a:t>
                  </a:r>
                </a:p>
                <a:p>
                  <a:pPr algn="l">
                    <a:spcBef>
                      <a:spcPct val="50000"/>
                    </a:spcBef>
                  </a:pPr>
                  <a:r>
                    <a:rPr lang="en-US" altLang="en-US" sz="100" b="1">
                      <a:latin typeface="Courier New" panose="02070309020205020404" pitchFamily="49" charset="0"/>
                    </a:rPr>
                    <a:t>     * The Manager implementation we are actually using.</a:t>
                  </a:r>
                </a:p>
                <a:p>
                  <a:pPr algn="l">
                    <a:spcBef>
                      <a:spcPct val="50000"/>
                    </a:spcBef>
                  </a:pPr>
                  <a:r>
                    <a:rPr lang="en-US" altLang="en-US" sz="100" b="1">
                      <a:latin typeface="Courier New" panose="02070309020205020404" pitchFamily="49" charset="0"/>
                    </a:rPr>
                    <a:t>     */</a:t>
                  </a:r>
                </a:p>
                <a:p>
                  <a:pPr algn="l">
                    <a:spcBef>
                      <a:spcPct val="50000"/>
                    </a:spcBef>
                  </a:pPr>
                  <a:r>
                    <a:rPr lang="en-US" altLang="en-US" sz="100" b="1">
                      <a:latin typeface="Courier New" panose="02070309020205020404" pitchFamily="49" charset="0"/>
                    </a:rPr>
                    <a:t>    private Manager manager = null;</a:t>
                  </a:r>
                </a:p>
                <a:p>
                  <a:pPr algn="l">
                    <a:spcBef>
                      <a:spcPct val="50000"/>
                    </a:spcBef>
                  </a:pPr>
                  <a:endParaRPr lang="en-US" altLang="en-US" sz="100" b="1">
                    <a:latin typeface="Courier New" panose="02070309020205020404" pitchFamily="49" charset="0"/>
                  </a:endParaRPr>
                </a:p>
                <a:p>
                  <a:pPr algn="l">
                    <a:spcBef>
                      <a:spcPct val="50000"/>
                    </a:spcBef>
                  </a:pPr>
                  <a:endParaRPr lang="en-US" altLang="en-US" sz="100" b="1">
                    <a:latin typeface="Courier New" panose="02070309020205020404" pitchFamily="49" charset="0"/>
                  </a:endParaRPr>
                </a:p>
                <a:p>
                  <a:pPr algn="l">
                    <a:spcBef>
                      <a:spcPct val="50000"/>
                    </a:spcBef>
                  </a:pPr>
                  <a:r>
                    <a:rPr lang="en-US" altLang="en-US" sz="100" b="1">
                      <a:latin typeface="Courier New" panose="02070309020205020404" pitchFamily="49" charset="0"/>
                    </a:rPr>
                    <a:t>    </a:t>
                  </a:r>
                </a:p>
              </p:txBody>
            </p:sp>
            <p:sp>
              <p:nvSpPr>
                <p:cNvPr id="7214" name="Text Box 24"/>
                <p:cNvSpPr txBox="1">
                  <a:spLocks noChangeArrowheads="1"/>
                </p:cNvSpPr>
                <p:nvPr/>
              </p:nvSpPr>
              <p:spPr bwMode="auto">
                <a:xfrm>
                  <a:off x="5088" y="1200"/>
                  <a:ext cx="480" cy="1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spcBef>
                      <a:spcPct val="50000"/>
                    </a:spcBef>
                  </a:pPr>
                  <a:r>
                    <a:rPr lang="en-US" altLang="en-US" sz="100" b="1">
                      <a:latin typeface="Courier New" panose="02070309020205020404" pitchFamily="49" charset="0"/>
                    </a:rPr>
                    <a:t>// --------------------------------------------------------- Public Methods</a:t>
                  </a:r>
                </a:p>
                <a:p>
                  <a:pPr algn="l">
                    <a:spcBef>
                      <a:spcPct val="50000"/>
                    </a:spcBef>
                  </a:pPr>
                  <a:endParaRPr lang="en-US" altLang="en-US" sz="100" b="1">
                    <a:latin typeface="Courier New" panose="02070309020205020404" pitchFamily="49" charset="0"/>
                  </a:endParaRPr>
                </a:p>
                <a:p>
                  <a:pPr algn="l">
                    <a:spcBef>
                      <a:spcPct val="50000"/>
                    </a:spcBef>
                  </a:pPr>
                  <a:endParaRPr lang="en-US" altLang="en-US" sz="100" b="1">
                    <a:solidFill>
                      <a:srgbClr val="FF0000"/>
                    </a:solidFill>
                    <a:latin typeface="Courier New" panose="02070309020205020404" pitchFamily="49" charset="0"/>
                  </a:endParaRPr>
                </a:p>
                <a:p>
                  <a:pPr algn="l">
                    <a:spcBef>
                      <a:spcPct val="50000"/>
                    </a:spcBef>
                  </a:pPr>
                  <a:r>
                    <a:rPr lang="en-US" altLang="en-US" sz="100" b="1">
                      <a:solidFill>
                        <a:srgbClr val="FF0000"/>
                      </a:solidFill>
                      <a:latin typeface="Courier New" panose="02070309020205020404" pitchFamily="49" charset="0"/>
                    </a:rPr>
                    <a:t>    /**</a:t>
                  </a:r>
                </a:p>
                <a:p>
                  <a:pPr algn="l">
                    <a:spcBef>
                      <a:spcPct val="50000"/>
                    </a:spcBef>
                  </a:pPr>
                  <a:r>
                    <a:rPr lang="en-US" altLang="en-US" sz="100" b="1" u="sng">
                      <a:solidFill>
                        <a:srgbClr val="FF0000"/>
                      </a:solidFill>
                      <a:latin typeface="Courier New" panose="02070309020205020404" pitchFamily="49" charset="0"/>
                    </a:rPr>
                    <a:t>     * Mark the specified session's last accessed time.  This should be</a:t>
                  </a:r>
                </a:p>
                <a:p>
                  <a:pPr algn="l">
                    <a:spcBef>
                      <a:spcPct val="50000"/>
                    </a:spcBef>
                  </a:pPr>
                  <a:r>
                    <a:rPr lang="en-US" altLang="en-US" sz="100" b="1" u="sng">
                      <a:solidFill>
                        <a:srgbClr val="FF0000"/>
                      </a:solidFill>
                      <a:latin typeface="Courier New" panose="02070309020205020404" pitchFamily="49" charset="0"/>
                    </a:rPr>
                    <a:t>     * called for each request by a RequestInterceptor.</a:t>
                  </a:r>
                </a:p>
                <a:p>
                  <a:pPr algn="l">
                    <a:spcBef>
                      <a:spcPct val="50000"/>
                    </a:spcBef>
                  </a:pPr>
                  <a:r>
                    <a:rPr lang="en-US" altLang="en-US" sz="100" b="1" u="sng">
                      <a:solidFill>
                        <a:srgbClr val="FF0000"/>
                      </a:solidFill>
                      <a:latin typeface="Courier New" panose="02070309020205020404" pitchFamily="49" charset="0"/>
                    </a:rPr>
                    <a:t>     *</a:t>
                  </a:r>
                </a:p>
                <a:p>
                  <a:pPr algn="l">
                    <a:spcBef>
                      <a:spcPct val="50000"/>
                    </a:spcBef>
                  </a:pPr>
                  <a:r>
                    <a:rPr lang="en-US" altLang="en-US" sz="100" b="1" u="sng">
                      <a:solidFill>
                        <a:srgbClr val="FF0000"/>
                      </a:solidFill>
                      <a:latin typeface="Courier New" panose="02070309020205020404" pitchFamily="49" charset="0"/>
                    </a:rPr>
                    <a:t>     * @param session The session to be marked</a:t>
                  </a:r>
                </a:p>
                <a:p>
                  <a:pPr algn="l">
                    <a:spcBef>
                      <a:spcPct val="50000"/>
                    </a:spcBef>
                  </a:pPr>
                  <a:r>
                    <a:rPr lang="en-US" altLang="en-US" sz="100" b="1" u="sng">
                      <a:solidFill>
                        <a:srgbClr val="FF0000"/>
                      </a:solidFill>
                      <a:latin typeface="Courier New" panose="02070309020205020404" pitchFamily="49" charset="0"/>
                    </a:rPr>
                    <a:t>     */</a:t>
                  </a:r>
                </a:p>
                <a:p>
                  <a:pPr algn="l">
                    <a:spcBef>
                      <a:spcPct val="50000"/>
                    </a:spcBef>
                  </a:pPr>
                  <a:r>
                    <a:rPr lang="en-US" altLang="en-US" sz="100" b="1" u="sng">
                      <a:solidFill>
                        <a:srgbClr val="FF0000"/>
                      </a:solidFill>
                      <a:latin typeface="Courier New" panose="02070309020205020404" pitchFamily="49" charset="0"/>
                    </a:rPr>
                    <a:t>    public void accessed(Context ctx, Request req, String id) {</a:t>
                  </a:r>
                </a:p>
                <a:p>
                  <a:pPr algn="l">
                    <a:spcBef>
                      <a:spcPct val="50000"/>
                    </a:spcBef>
                  </a:pPr>
                  <a:r>
                    <a:rPr lang="en-US" altLang="en-US" sz="100" b="1" u="sng">
                      <a:solidFill>
                        <a:srgbClr val="FF0000"/>
                      </a:solidFill>
                      <a:latin typeface="Courier New" panose="02070309020205020404" pitchFamily="49" charset="0"/>
                    </a:rPr>
                    <a:t>        HttpSession session=findSession(ctx, id);</a:t>
                  </a:r>
                </a:p>
                <a:p>
                  <a:pPr algn="l">
                    <a:spcBef>
                      <a:spcPct val="50000"/>
                    </a:spcBef>
                  </a:pPr>
                  <a:r>
                    <a:rPr lang="en-US" altLang="en-US" sz="100" b="1" u="sng">
                      <a:solidFill>
                        <a:srgbClr val="FF0000"/>
                      </a:solidFill>
                      <a:latin typeface="Courier New" panose="02070309020205020404" pitchFamily="49" charset="0"/>
                    </a:rPr>
                    <a:t>        if( session == null) return;</a:t>
                  </a:r>
                </a:p>
                <a:p>
                  <a:pPr algn="l">
                    <a:spcBef>
                      <a:spcPct val="50000"/>
                    </a:spcBef>
                  </a:pPr>
                  <a:r>
                    <a:rPr lang="en-US" altLang="en-US" sz="100" b="1" u="sng">
                      <a:solidFill>
                        <a:srgbClr val="FF0000"/>
                      </a:solidFill>
                      <a:latin typeface="Courier New" panose="02070309020205020404" pitchFamily="49" charset="0"/>
                    </a:rPr>
                    <a:t>        if (session instanceof Session)</a:t>
                  </a:r>
                </a:p>
                <a:p>
                  <a:pPr algn="l">
                    <a:spcBef>
                      <a:spcPct val="50000"/>
                    </a:spcBef>
                  </a:pPr>
                  <a:r>
                    <a:rPr lang="en-US" altLang="en-US" sz="100" b="1" u="sng">
                      <a:solidFill>
                        <a:srgbClr val="FF0000"/>
                      </a:solidFill>
                      <a:latin typeface="Courier New" panose="02070309020205020404" pitchFamily="49" charset="0"/>
                    </a:rPr>
                    <a:t>            ((Session) session).access();</a:t>
                  </a:r>
                </a:p>
                <a:p>
                  <a:pPr algn="l">
                    <a:spcBef>
                      <a:spcPct val="50000"/>
                    </a:spcBef>
                  </a:pPr>
                  <a:endParaRPr lang="en-US" altLang="en-US" sz="100" b="1" u="sng">
                    <a:solidFill>
                      <a:srgbClr val="FF0000"/>
                    </a:solidFill>
                    <a:latin typeface="Courier New" panose="02070309020205020404" pitchFamily="49" charset="0"/>
                  </a:endParaRPr>
                </a:p>
                <a:p>
                  <a:pPr algn="l">
                    <a:spcBef>
                      <a:spcPct val="50000"/>
                    </a:spcBef>
                  </a:pPr>
                  <a:r>
                    <a:rPr lang="en-US" altLang="en-US" sz="100" b="1" u="sng">
                      <a:solidFill>
                        <a:srgbClr val="FF0000"/>
                      </a:solidFill>
                      <a:latin typeface="Courier New" panose="02070309020205020404" pitchFamily="49" charset="0"/>
                    </a:rPr>
                    <a:t>        // cache the HttpSession - avoid another find</a:t>
                  </a:r>
                </a:p>
                <a:p>
                  <a:pPr algn="l">
                    <a:spcBef>
                      <a:spcPct val="50000"/>
                    </a:spcBef>
                  </a:pPr>
                  <a:r>
                    <a:rPr lang="en-US" altLang="en-US" sz="100" b="1" u="sng">
                      <a:solidFill>
                        <a:srgbClr val="FF0000"/>
                      </a:solidFill>
                      <a:latin typeface="Courier New" panose="02070309020205020404" pitchFamily="49" charset="0"/>
                    </a:rPr>
                    <a:t>        req.setSession( session );</a:t>
                  </a:r>
                </a:p>
                <a:p>
                  <a:pPr algn="l">
                    <a:spcBef>
                      <a:spcPct val="50000"/>
                    </a:spcBef>
                  </a:pPr>
                  <a:r>
                    <a:rPr lang="en-US" altLang="en-US" sz="100" b="1" u="sng">
                      <a:solidFill>
                        <a:srgbClr val="FF0000"/>
                      </a:solidFill>
                      <a:latin typeface="Courier New" panose="02070309020205020404" pitchFamily="49" charset="0"/>
                    </a:rPr>
                    <a:t>    }</a:t>
                  </a:r>
                </a:p>
                <a:p>
                  <a:pPr algn="l">
                    <a:spcBef>
                      <a:spcPct val="50000"/>
                    </a:spcBef>
                  </a:pPr>
                  <a:endParaRPr lang="en-US" altLang="en-US" sz="100" b="1" u="sng">
                    <a:solidFill>
                      <a:schemeClr val="folHlink"/>
                    </a:solidFill>
                    <a:latin typeface="Courier New" panose="02070309020205020404" pitchFamily="49" charset="0"/>
                  </a:endParaRPr>
                </a:p>
                <a:p>
                  <a:pPr algn="l">
                    <a:spcBef>
                      <a:spcPct val="50000"/>
                    </a:spcBef>
                  </a:pPr>
                  <a:r>
                    <a:rPr lang="en-US" altLang="en-US" sz="100" b="1">
                      <a:latin typeface="Courier New" panose="02070309020205020404" pitchFamily="49" charset="0"/>
                    </a:rPr>
                    <a:t>    // XXX should we throw exception or just return null ??</a:t>
                  </a:r>
                </a:p>
                <a:p>
                  <a:pPr algn="l">
                    <a:spcBef>
                      <a:spcPct val="50000"/>
                    </a:spcBef>
                  </a:pPr>
                  <a:r>
                    <a:rPr lang="en-US" altLang="en-US" sz="100" b="1">
                      <a:latin typeface="Courier New" panose="02070309020205020404" pitchFamily="49" charset="0"/>
                    </a:rPr>
                    <a:t>    public HttpSession findSession( Context ctx, String id ) {</a:t>
                  </a:r>
                </a:p>
                <a:p>
                  <a:pPr algn="l">
                    <a:spcBef>
                      <a:spcPct val="50000"/>
                    </a:spcBef>
                  </a:pPr>
                  <a:r>
                    <a:rPr lang="en-US" altLang="en-US" sz="100" b="1">
                      <a:latin typeface="Courier New" panose="02070309020205020404" pitchFamily="49" charset="0"/>
                    </a:rPr>
                    <a:t>        try {</a:t>
                  </a:r>
                </a:p>
                <a:p>
                  <a:pPr algn="l">
                    <a:spcBef>
                      <a:spcPct val="50000"/>
                    </a:spcBef>
                  </a:pPr>
                  <a:r>
                    <a:rPr lang="en-US" altLang="en-US" sz="100" b="1">
                      <a:latin typeface="Courier New" panose="02070309020205020404" pitchFamily="49" charset="0"/>
                    </a:rPr>
                    <a:t>            Session session = manager.findSession(id);</a:t>
                  </a:r>
                </a:p>
                <a:p>
                  <a:pPr algn="l">
                    <a:spcBef>
                      <a:spcPct val="50000"/>
                    </a:spcBef>
                  </a:pPr>
                  <a:r>
                    <a:rPr lang="en-US" altLang="en-US" sz="100" b="1">
                      <a:latin typeface="Courier New" panose="02070309020205020404" pitchFamily="49" charset="0"/>
                    </a:rPr>
                    <a:t>            if(session!=null)</a:t>
                  </a:r>
                </a:p>
                <a:p>
                  <a:pPr algn="l">
                    <a:spcBef>
                      <a:spcPct val="50000"/>
                    </a:spcBef>
                  </a:pPr>
                  <a:r>
                    <a:rPr lang="en-US" altLang="en-US" sz="100" b="1">
                      <a:latin typeface="Courier New" panose="02070309020205020404" pitchFamily="49" charset="0"/>
                    </a:rPr>
                    <a:t>                return session.getSession();</a:t>
                  </a:r>
                </a:p>
                <a:p>
                  <a:pPr algn="l">
                    <a:spcBef>
                      <a:spcPct val="50000"/>
                    </a:spcBef>
                  </a:pPr>
                  <a:r>
                    <a:rPr lang="en-US" altLang="en-US" sz="100" b="1">
                      <a:latin typeface="Courier New" panose="02070309020205020404" pitchFamily="49" charset="0"/>
                    </a:rPr>
                    <a:t>        } catch (IOException e) {</a:t>
                  </a:r>
                </a:p>
                <a:p>
                  <a:pPr algn="l">
                    <a:spcBef>
                      <a:spcPct val="50000"/>
                    </a:spcBef>
                  </a:pPr>
                  <a:r>
                    <a:rPr lang="en-US" altLang="en-US" sz="100" b="1">
                      <a:latin typeface="Courier New" panose="02070309020205020404" pitchFamily="49" charset="0"/>
                    </a:rPr>
                    <a:t>        }</a:t>
                  </a:r>
                </a:p>
                <a:p>
                  <a:pPr algn="l">
                    <a:spcBef>
                      <a:spcPct val="50000"/>
                    </a:spcBef>
                  </a:pPr>
                  <a:r>
                    <a:rPr lang="en-US" altLang="en-US" sz="100" b="1">
                      <a:latin typeface="Courier New" panose="02070309020205020404" pitchFamily="49" charset="0"/>
                    </a:rPr>
                    <a:t>        return (null);</a:t>
                  </a:r>
                </a:p>
                <a:p>
                  <a:pPr algn="l">
                    <a:spcBef>
                      <a:spcPct val="50000"/>
                    </a:spcBef>
                  </a:pPr>
                  <a:r>
                    <a:rPr lang="en-US" altLang="en-US" sz="100" b="1">
                      <a:latin typeface="Courier New" panose="02070309020205020404" pitchFamily="49" charset="0"/>
                    </a:rPr>
                    <a:t>    }</a:t>
                  </a:r>
                </a:p>
                <a:p>
                  <a:pPr algn="l">
                    <a:spcBef>
                      <a:spcPct val="50000"/>
                    </a:spcBef>
                  </a:pPr>
                  <a:endParaRPr lang="en-US" altLang="en-US" sz="100" b="1">
                    <a:latin typeface="Courier New" panose="02070309020205020404" pitchFamily="49" charset="0"/>
                  </a:endParaRPr>
                </a:p>
                <a:p>
                  <a:pPr algn="l">
                    <a:spcBef>
                      <a:spcPct val="50000"/>
                    </a:spcBef>
                  </a:pPr>
                  <a:r>
                    <a:rPr lang="en-US" altLang="en-US" sz="100" b="1">
                      <a:latin typeface="Courier New" panose="02070309020205020404" pitchFamily="49" charset="0"/>
                    </a:rPr>
                    <a:t>    public HttpSession createSession(Context ctx) {</a:t>
                  </a:r>
                </a:p>
                <a:p>
                  <a:pPr algn="l">
                    <a:spcBef>
                      <a:spcPct val="50000"/>
                    </a:spcBef>
                  </a:pPr>
                  <a:r>
                    <a:rPr lang="en-US" altLang="en-US" sz="100" b="1">
                      <a:latin typeface="Courier New" panose="02070309020205020404" pitchFamily="49" charset="0"/>
                    </a:rPr>
                    <a:t>        return  manager.createSession().getSession();</a:t>
                  </a:r>
                </a:p>
                <a:p>
                  <a:pPr algn="l">
                    <a:spcBef>
                      <a:spcPct val="50000"/>
                    </a:spcBef>
                  </a:pPr>
                  <a:r>
                    <a:rPr lang="en-US" altLang="en-US" sz="100" b="1">
                      <a:latin typeface="Courier New" panose="02070309020205020404" pitchFamily="49" charset="0"/>
                    </a:rPr>
                    <a:t>    }</a:t>
                  </a:r>
                </a:p>
                <a:p>
                  <a:pPr algn="l">
                    <a:spcBef>
                      <a:spcPct val="50000"/>
                    </a:spcBef>
                  </a:pPr>
                  <a:endParaRPr lang="en-US" altLang="en-US" sz="100" b="1">
                    <a:latin typeface="Courier New" panose="02070309020205020404" pitchFamily="49" charset="0"/>
                  </a:endParaRPr>
                </a:p>
                <a:p>
                  <a:pPr algn="l">
                    <a:spcBef>
                      <a:spcPct val="50000"/>
                    </a:spcBef>
                  </a:pPr>
                  <a:r>
                    <a:rPr lang="en-US" altLang="en-US" sz="100" b="1">
                      <a:latin typeface="Courier New" panose="02070309020205020404" pitchFamily="49" charset="0"/>
                    </a:rPr>
                    <a:t>    /**</a:t>
                  </a:r>
                </a:p>
                <a:p>
                  <a:pPr algn="l">
                    <a:spcBef>
                      <a:spcPct val="50000"/>
                    </a:spcBef>
                  </a:pPr>
                  <a:r>
                    <a:rPr lang="en-US" altLang="en-US" sz="100" b="1">
                      <a:latin typeface="Courier New" panose="02070309020205020404" pitchFamily="49" charset="0"/>
                    </a:rPr>
                    <a:t>     * Remove all sessions because our associated Context is being shut down.</a:t>
                  </a:r>
                </a:p>
                <a:p>
                  <a:pPr algn="l">
                    <a:spcBef>
                      <a:spcPct val="50000"/>
                    </a:spcBef>
                  </a:pPr>
                  <a:r>
                    <a:rPr lang="en-US" altLang="en-US" sz="100" b="1">
                      <a:latin typeface="Courier New" panose="02070309020205020404" pitchFamily="49" charset="0"/>
                    </a:rPr>
                    <a:t>     *</a:t>
                  </a:r>
                </a:p>
                <a:p>
                  <a:pPr algn="l">
                    <a:spcBef>
                      <a:spcPct val="50000"/>
                    </a:spcBef>
                  </a:pPr>
                  <a:r>
                    <a:rPr lang="en-US" altLang="en-US" sz="100" b="1">
                      <a:latin typeface="Courier New" panose="02070309020205020404" pitchFamily="49" charset="0"/>
                    </a:rPr>
                    <a:t>     * @param ctx The context that is being shut down</a:t>
                  </a:r>
                </a:p>
                <a:p>
                  <a:pPr algn="l">
                    <a:spcBef>
                      <a:spcPct val="50000"/>
                    </a:spcBef>
                  </a:pPr>
                  <a:r>
                    <a:rPr lang="en-US" altLang="en-US" sz="100" b="1">
                      <a:latin typeface="Courier New" panose="02070309020205020404" pitchFamily="49" charset="0"/>
                    </a:rPr>
                    <a:t>     */</a:t>
                  </a:r>
                </a:p>
                <a:p>
                  <a:pPr algn="l">
                    <a:spcBef>
                      <a:spcPct val="50000"/>
                    </a:spcBef>
                  </a:pPr>
                  <a:r>
                    <a:rPr lang="en-US" altLang="en-US" sz="100" b="1">
                      <a:latin typeface="Courier New" panose="02070309020205020404" pitchFamily="49" charset="0"/>
                    </a:rPr>
                    <a:t>    public void removeSessions(Context ctx) {</a:t>
                  </a:r>
                </a:p>
                <a:p>
                  <a:pPr algn="l">
                    <a:spcBef>
                      <a:spcPct val="50000"/>
                    </a:spcBef>
                  </a:pPr>
                  <a:endParaRPr lang="en-US" altLang="en-US" sz="100" b="1">
                    <a:latin typeface="Courier New" panose="02070309020205020404" pitchFamily="49" charset="0"/>
                  </a:endParaRPr>
                </a:p>
                <a:p>
                  <a:pPr algn="l">
                    <a:spcBef>
                      <a:spcPct val="50000"/>
                    </a:spcBef>
                  </a:pPr>
                  <a:r>
                    <a:rPr lang="en-US" altLang="en-US" sz="100" b="1">
                      <a:latin typeface="Courier New" panose="02070309020205020404" pitchFamily="49" charset="0"/>
                    </a:rPr>
                    <a:t>        // XXX XXX a manager may be shared by multiple</a:t>
                  </a:r>
                </a:p>
                <a:p>
                  <a:pPr algn="l">
                    <a:spcBef>
                      <a:spcPct val="50000"/>
                    </a:spcBef>
                  </a:pPr>
                  <a:r>
                    <a:rPr lang="en-US" altLang="en-US" sz="100" b="1">
                      <a:latin typeface="Courier New" panose="02070309020205020404" pitchFamily="49" charset="0"/>
                    </a:rPr>
                    <a:t>        // contexts, we just want to remove the sessions of ctx!</a:t>
                  </a:r>
                </a:p>
                <a:p>
                  <a:pPr algn="l">
                    <a:spcBef>
                      <a:spcPct val="50000"/>
                    </a:spcBef>
                  </a:pPr>
                  <a:r>
                    <a:rPr lang="en-US" altLang="en-US" sz="100" b="1">
                      <a:latin typeface="Courier New" panose="02070309020205020404" pitchFamily="49" charset="0"/>
                    </a:rPr>
                    <a:t>        // The manager will still run after that ( i.e. keep database</a:t>
                  </a:r>
                </a:p>
                <a:p>
                  <a:pPr algn="l">
                    <a:spcBef>
                      <a:spcPct val="50000"/>
                    </a:spcBef>
                  </a:pPr>
                  <a:r>
                    <a:rPr lang="en-US" altLang="en-US" sz="100" b="1">
                      <a:latin typeface="Courier New" panose="02070309020205020404" pitchFamily="49" charset="0"/>
                    </a:rPr>
                    <a:t>        // connection open</a:t>
                  </a:r>
                </a:p>
                <a:p>
                  <a:pPr algn="l">
                    <a:spcBef>
                      <a:spcPct val="50000"/>
                    </a:spcBef>
                  </a:pPr>
                  <a:r>
                    <a:rPr lang="en-US" altLang="en-US" sz="100" b="1">
                      <a:latin typeface="Courier New" panose="02070309020205020404" pitchFamily="49" charset="0"/>
                    </a:rPr>
                    <a:t>        if (manager instanceof Lifecycle) {</a:t>
                  </a:r>
                </a:p>
                <a:p>
                  <a:pPr algn="l">
                    <a:spcBef>
                      <a:spcPct val="50000"/>
                    </a:spcBef>
                  </a:pPr>
                  <a:r>
                    <a:rPr lang="en-US" altLang="en-US" sz="100" b="1">
                      <a:latin typeface="Courier New" panose="02070309020205020404" pitchFamily="49" charset="0"/>
                    </a:rPr>
                    <a:t>            try {</a:t>
                  </a:r>
                </a:p>
                <a:p>
                  <a:pPr algn="l">
                    <a:spcBef>
                      <a:spcPct val="50000"/>
                    </a:spcBef>
                  </a:pPr>
                  <a:r>
                    <a:rPr lang="en-US" altLang="en-US" sz="100" b="1">
                      <a:latin typeface="Courier New" panose="02070309020205020404" pitchFamily="49" charset="0"/>
                    </a:rPr>
                    <a:t>                ((Lifecycle) manager).stop();</a:t>
                  </a:r>
                </a:p>
                <a:p>
                  <a:pPr algn="l">
                    <a:spcBef>
                      <a:spcPct val="50000"/>
                    </a:spcBef>
                  </a:pPr>
                  <a:r>
                    <a:rPr lang="en-US" altLang="en-US" sz="100" b="1">
                      <a:latin typeface="Courier New" panose="02070309020205020404" pitchFamily="49" charset="0"/>
                    </a:rPr>
                    <a:t>            } catch (LifecycleException e) {</a:t>
                  </a:r>
                </a:p>
                <a:p>
                  <a:pPr algn="l">
                    <a:spcBef>
                      <a:spcPct val="50000"/>
                    </a:spcBef>
                  </a:pPr>
                  <a:r>
                    <a:rPr lang="en-US" altLang="en-US" sz="100" b="1">
                      <a:latin typeface="Courier New" panose="02070309020205020404" pitchFamily="49" charset="0"/>
                    </a:rPr>
                    <a:t>                throw new IllegalStateException("" + e);</a:t>
                  </a:r>
                </a:p>
                <a:p>
                  <a:pPr algn="l">
                    <a:spcBef>
                      <a:spcPct val="50000"/>
                    </a:spcBef>
                  </a:pPr>
                  <a:r>
                    <a:rPr lang="en-US" altLang="en-US" sz="100" b="1">
                      <a:latin typeface="Courier New" panose="02070309020205020404" pitchFamily="49" charset="0"/>
                    </a:rPr>
                    <a:t>            }</a:t>
                  </a:r>
                </a:p>
                <a:p>
                  <a:pPr algn="l">
                    <a:spcBef>
                      <a:spcPct val="50000"/>
                    </a:spcBef>
                  </a:pPr>
                  <a:r>
                    <a:rPr lang="en-US" altLang="en-US" sz="100" b="1">
                      <a:latin typeface="Courier New" panose="02070309020205020404" pitchFamily="49" charset="0"/>
                    </a:rPr>
                    <a:t>        }</a:t>
                  </a:r>
                </a:p>
                <a:p>
                  <a:pPr algn="l">
                    <a:spcBef>
                      <a:spcPct val="50000"/>
                    </a:spcBef>
                  </a:pPr>
                  <a:endParaRPr lang="en-US" altLang="en-US" sz="100" b="1">
                    <a:latin typeface="Courier New" panose="02070309020205020404" pitchFamily="49" charset="0"/>
                  </a:endParaRPr>
                </a:p>
                <a:p>
                  <a:pPr algn="l">
                    <a:spcBef>
                      <a:spcPct val="50000"/>
                    </a:spcBef>
                  </a:pPr>
                  <a:r>
                    <a:rPr lang="en-US" altLang="en-US" sz="100" b="1">
                      <a:latin typeface="Courier New" panose="02070309020205020404" pitchFamily="49" charset="0"/>
                    </a:rPr>
                    <a:t>    }</a:t>
                  </a:r>
                </a:p>
                <a:p>
                  <a:pPr algn="l">
                    <a:spcBef>
                      <a:spcPct val="50000"/>
                    </a:spcBef>
                  </a:pPr>
                  <a:endParaRPr lang="en-US" altLang="en-US" sz="100" b="1">
                    <a:latin typeface="Courier New" panose="02070309020205020404" pitchFamily="49" charset="0"/>
                  </a:endParaRPr>
                </a:p>
                <a:p>
                  <a:pPr algn="l">
                    <a:spcBef>
                      <a:spcPct val="50000"/>
                    </a:spcBef>
                  </a:pPr>
                  <a:r>
                    <a:rPr lang="en-US" altLang="en-US" sz="100" b="1">
                      <a:latin typeface="Courier New" panose="02070309020205020404" pitchFamily="49" charset="0"/>
                    </a:rPr>
                    <a:t>    /**</a:t>
                  </a:r>
                </a:p>
                <a:p>
                  <a:pPr algn="l">
                    <a:spcBef>
                      <a:spcPct val="50000"/>
                    </a:spcBef>
                  </a:pPr>
                  <a:r>
                    <a:rPr lang="en-US" altLang="en-US" sz="100" b="1">
                      <a:latin typeface="Courier New" panose="02070309020205020404" pitchFamily="49" charset="0"/>
                    </a:rPr>
                    <a:t>     * Used by context to configure the session manager's inactivity timeout.</a:t>
                  </a:r>
                </a:p>
                <a:p>
                  <a:pPr algn="l">
                    <a:spcBef>
                      <a:spcPct val="50000"/>
                    </a:spcBef>
                  </a:pPr>
                  <a:r>
                    <a:rPr lang="en-US" altLang="en-US" sz="100" b="1">
                      <a:latin typeface="Courier New" panose="02070309020205020404" pitchFamily="49" charset="0"/>
                    </a:rPr>
                    <a:t>     *</a:t>
                  </a:r>
                </a:p>
                <a:p>
                  <a:pPr algn="l">
                    <a:spcBef>
                      <a:spcPct val="50000"/>
                    </a:spcBef>
                  </a:pPr>
                  <a:r>
                    <a:rPr lang="en-US" altLang="en-US" sz="100" b="1">
                      <a:latin typeface="Courier New" panose="02070309020205020404" pitchFamily="49" charset="0"/>
                    </a:rPr>
                    <a:t>     * The SessionManager may have some default session time out, the</a:t>
                  </a:r>
                </a:p>
                <a:p>
                  <a:pPr algn="l">
                    <a:spcBef>
                      <a:spcPct val="50000"/>
                    </a:spcBef>
                  </a:pPr>
                  <a:r>
                    <a:rPr lang="en-US" altLang="en-US" sz="100" b="1">
                      <a:latin typeface="Courier New" panose="02070309020205020404" pitchFamily="49" charset="0"/>
                    </a:rPr>
                    <a:t>     * Context on the other hand has it's timeout set by the deployment</a:t>
                  </a:r>
                </a:p>
                <a:p>
                  <a:pPr algn="l">
                    <a:spcBef>
                      <a:spcPct val="50000"/>
                    </a:spcBef>
                  </a:pPr>
                  <a:r>
                    <a:rPr lang="en-US" altLang="en-US" sz="100" b="1">
                      <a:latin typeface="Courier New" panose="02070309020205020404" pitchFamily="49" charset="0"/>
                    </a:rPr>
                    <a:t>     * descriptor (web.xml). This method lets the Context conforgure the</a:t>
                  </a:r>
                </a:p>
                <a:p>
                  <a:pPr algn="l">
                    <a:spcBef>
                      <a:spcPct val="50000"/>
                    </a:spcBef>
                  </a:pPr>
                  <a:r>
                    <a:rPr lang="en-US" altLang="en-US" sz="100" b="1">
                      <a:latin typeface="Courier New" panose="02070309020205020404" pitchFamily="49" charset="0"/>
                    </a:rPr>
                    <a:t>     * session manager according to this value.</a:t>
                  </a:r>
                </a:p>
                <a:p>
                  <a:pPr algn="l">
                    <a:spcBef>
                      <a:spcPct val="50000"/>
                    </a:spcBef>
                  </a:pPr>
                  <a:r>
                    <a:rPr lang="en-US" altLang="en-US" sz="100" b="1">
                      <a:latin typeface="Courier New" panose="02070309020205020404" pitchFamily="49" charset="0"/>
                    </a:rPr>
                    <a:t>     *</a:t>
                  </a:r>
                </a:p>
                <a:p>
                  <a:pPr algn="l">
                    <a:spcBef>
                      <a:spcPct val="50000"/>
                    </a:spcBef>
                  </a:pPr>
                  <a:r>
                    <a:rPr lang="en-US" altLang="en-US" sz="100" b="1">
                      <a:latin typeface="Courier New" panose="02070309020205020404" pitchFamily="49" charset="0"/>
                    </a:rPr>
                    <a:t>     * @param minutes The session inactivity timeout in minutes.</a:t>
                  </a:r>
                </a:p>
                <a:p>
                  <a:pPr algn="l">
                    <a:spcBef>
                      <a:spcPct val="50000"/>
                    </a:spcBef>
                  </a:pPr>
                  <a:r>
                    <a:rPr lang="en-US" altLang="en-US" sz="100" b="1">
                      <a:latin typeface="Courier New" panose="02070309020205020404" pitchFamily="49" charset="0"/>
                    </a:rPr>
                    <a:t>     */</a:t>
                  </a:r>
                </a:p>
                <a:p>
                  <a:pPr algn="l">
                    <a:spcBef>
                      <a:spcPct val="50000"/>
                    </a:spcBef>
                  </a:pPr>
                  <a:r>
                    <a:rPr lang="en-US" altLang="en-US" sz="100" b="1">
                      <a:latin typeface="Courier New" panose="02070309020205020404" pitchFamily="49" charset="0"/>
                    </a:rPr>
                    <a:t>    public void setSessionTimeOut(int minutes) {</a:t>
                  </a:r>
                </a:p>
                <a:p>
                  <a:pPr algn="l">
                    <a:spcBef>
                      <a:spcPct val="50000"/>
                    </a:spcBef>
                  </a:pPr>
                  <a:r>
                    <a:rPr lang="en-US" altLang="en-US" sz="100" b="1">
                      <a:latin typeface="Courier New" panose="02070309020205020404" pitchFamily="49" charset="0"/>
                    </a:rPr>
                    <a:t>        if(-1 != minutes) {</a:t>
                  </a:r>
                </a:p>
                <a:p>
                  <a:pPr algn="l">
                    <a:spcBef>
                      <a:spcPct val="50000"/>
                    </a:spcBef>
                  </a:pPr>
                  <a:r>
                    <a:rPr lang="en-US" altLang="en-US" sz="100" b="1">
                      <a:latin typeface="Courier New" panose="02070309020205020404" pitchFamily="49" charset="0"/>
                    </a:rPr>
                    <a:t>            // The manager works with seconds...</a:t>
                  </a:r>
                </a:p>
                <a:p>
                  <a:pPr algn="l">
                    <a:spcBef>
                      <a:spcPct val="50000"/>
                    </a:spcBef>
                  </a:pPr>
                  <a:r>
                    <a:rPr lang="en-US" altLang="en-US" sz="100" b="1">
                      <a:latin typeface="Courier New" panose="02070309020205020404" pitchFamily="49" charset="0"/>
                    </a:rPr>
                    <a:t>            manager.setMaxInactiveInterval(minutes * 60);</a:t>
                  </a:r>
                </a:p>
                <a:p>
                  <a:pPr algn="l">
                    <a:spcBef>
                      <a:spcPct val="50000"/>
                    </a:spcBef>
                  </a:pPr>
                  <a:r>
                    <a:rPr lang="en-US" altLang="en-US" sz="100" b="1">
                      <a:latin typeface="Courier New" panose="02070309020205020404" pitchFamily="49" charset="0"/>
                    </a:rPr>
                    <a:t>        }</a:t>
                  </a:r>
                </a:p>
                <a:p>
                  <a:pPr algn="l">
                    <a:spcBef>
                      <a:spcPct val="50000"/>
                    </a:spcBef>
                  </a:pPr>
                  <a:r>
                    <a:rPr lang="en-US" altLang="en-US" sz="100" b="1">
                      <a:latin typeface="Courier New" panose="02070309020205020404" pitchFamily="49" charset="0"/>
                    </a:rPr>
                    <a:t>    }</a:t>
                  </a:r>
                </a:p>
                <a:p>
                  <a:pPr algn="l">
                    <a:spcBef>
                      <a:spcPct val="50000"/>
                    </a:spcBef>
                  </a:pPr>
                  <a:r>
                    <a:rPr lang="en-US" altLang="en-US" sz="100" b="1">
                      <a:latin typeface="Courier New" panose="02070309020205020404" pitchFamily="49" charset="0"/>
                    </a:rPr>
                    <a:t>}</a:t>
                  </a:r>
                </a:p>
                <a:p>
                  <a:pPr algn="l">
                    <a:spcBef>
                      <a:spcPct val="50000"/>
                    </a:spcBef>
                  </a:pPr>
                  <a:endParaRPr lang="en-US" altLang="en-US" sz="100" b="1">
                    <a:latin typeface="Courier New" panose="02070309020205020404" pitchFamily="49" charset="0"/>
                  </a:endParaRPr>
                </a:p>
              </p:txBody>
            </p:sp>
          </p:grpSp>
        </p:grpSp>
        <p:grpSp>
          <p:nvGrpSpPr>
            <p:cNvPr id="7196" name="Group 25"/>
            <p:cNvGrpSpPr>
              <a:grpSpLocks/>
            </p:cNvGrpSpPr>
            <p:nvPr/>
          </p:nvGrpSpPr>
          <p:grpSpPr bwMode="auto">
            <a:xfrm>
              <a:off x="2693" y="3119"/>
              <a:ext cx="946" cy="932"/>
              <a:chOff x="4710" y="2428"/>
              <a:chExt cx="946" cy="932"/>
            </a:xfrm>
          </p:grpSpPr>
          <p:sp>
            <p:nvSpPr>
              <p:cNvPr id="7207" name="Text Box 26"/>
              <p:cNvSpPr txBox="1">
                <a:spLocks noChangeArrowheads="1"/>
              </p:cNvSpPr>
              <p:nvPr/>
            </p:nvSpPr>
            <p:spPr bwMode="auto">
              <a:xfrm>
                <a:off x="4724" y="2428"/>
                <a:ext cx="91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spcBef>
                    <a:spcPct val="50000"/>
                  </a:spcBef>
                </a:pPr>
                <a:r>
                  <a:rPr lang="en-US" altLang="en-US" sz="900" b="1"/>
                  <a:t>ServerSessionManager</a:t>
                </a:r>
              </a:p>
            </p:txBody>
          </p:sp>
          <p:grpSp>
            <p:nvGrpSpPr>
              <p:cNvPr id="7208" name="Group 27"/>
              <p:cNvGrpSpPr>
                <a:grpSpLocks/>
              </p:cNvGrpSpPr>
              <p:nvPr/>
            </p:nvGrpSpPr>
            <p:grpSpPr bwMode="auto">
              <a:xfrm>
                <a:off x="4710" y="2572"/>
                <a:ext cx="946" cy="788"/>
                <a:chOff x="4716" y="2572"/>
                <a:chExt cx="946" cy="788"/>
              </a:xfrm>
            </p:grpSpPr>
            <p:sp>
              <p:nvSpPr>
                <p:cNvPr id="7209" name="Rectangle 28"/>
                <p:cNvSpPr>
                  <a:spLocks noChangeArrowheads="1"/>
                </p:cNvSpPr>
                <p:nvPr/>
              </p:nvSpPr>
              <p:spPr bwMode="auto">
                <a:xfrm>
                  <a:off x="4716" y="2572"/>
                  <a:ext cx="521"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endParaRPr lang="en-US" altLang="en-US" sz="100" b="1" u="sng">
                    <a:latin typeface="Courier New" panose="02070309020205020404" pitchFamily="49" charset="0"/>
                  </a:endParaRPr>
                </a:p>
                <a:p>
                  <a:pPr algn="l"/>
                  <a:r>
                    <a:rPr lang="en-US" altLang="en-US" sz="100" b="1">
                      <a:latin typeface="Courier New" panose="02070309020205020404" pitchFamily="49" charset="0"/>
                    </a:rPr>
                    <a:t>package org.apache.tomcat.session;</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import org.apache.tomcat.util.*;</a:t>
                  </a:r>
                </a:p>
                <a:p>
                  <a:pPr algn="l"/>
                  <a:r>
                    <a:rPr lang="en-US" altLang="en-US" sz="100" b="1">
                      <a:latin typeface="Courier New" panose="02070309020205020404" pitchFamily="49" charset="0"/>
                    </a:rPr>
                    <a:t>import org.apache.tomcat.core.*;</a:t>
                  </a:r>
                </a:p>
                <a:p>
                  <a:pPr algn="l"/>
                  <a:r>
                    <a:rPr lang="en-US" altLang="en-US" sz="100" b="1">
                      <a:latin typeface="Courier New" panose="02070309020205020404" pitchFamily="49" charset="0"/>
                    </a:rPr>
                    <a:t>import java.io.*;</a:t>
                  </a:r>
                </a:p>
                <a:p>
                  <a:pPr algn="l"/>
                  <a:r>
                    <a:rPr lang="en-US" altLang="en-US" sz="100" b="1">
                      <a:latin typeface="Courier New" panose="02070309020205020404" pitchFamily="49" charset="0"/>
                    </a:rPr>
                    <a:t>import java.net.*;</a:t>
                  </a:r>
                </a:p>
                <a:p>
                  <a:pPr algn="l"/>
                  <a:r>
                    <a:rPr lang="en-US" altLang="en-US" sz="100" b="1">
                      <a:latin typeface="Courier New" panose="02070309020205020404" pitchFamily="49" charset="0"/>
                    </a:rPr>
                    <a:t>import java.util.*;</a:t>
                  </a:r>
                </a:p>
                <a:p>
                  <a:pPr algn="l"/>
                  <a:r>
                    <a:rPr lang="en-US" altLang="en-US" sz="100" b="1">
                      <a:latin typeface="Courier New" panose="02070309020205020404" pitchFamily="49" charset="0"/>
                    </a:rPr>
                    <a:t>import javax.servlet.http.*;</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@author James Duncan Davidson [duncan@eng.sun.com]</a:t>
                  </a:r>
                </a:p>
                <a:p>
                  <a:pPr algn="l"/>
                  <a:r>
                    <a:rPr lang="en-US" altLang="en-US" sz="100" b="1">
                      <a:latin typeface="Courier New" panose="02070309020205020404" pitchFamily="49" charset="0"/>
                    </a:rPr>
                    <a:t> * @author Jason Hunter [jch@eng.sun.com]</a:t>
                  </a:r>
                </a:p>
                <a:p>
                  <a:pPr algn="l"/>
                  <a:r>
                    <a:rPr lang="en-US" altLang="en-US" sz="100" b="1">
                      <a:latin typeface="Courier New" panose="02070309020205020404" pitchFamily="49" charset="0"/>
                    </a:rPr>
                    <a:t> * @author James Todd [gonzo@eng.sun.com]</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public class ServerSessionManager implements SessionManager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private StringManager sm =</a:t>
                  </a:r>
                </a:p>
                <a:p>
                  <a:pPr algn="l"/>
                  <a:r>
                    <a:rPr lang="en-US" altLang="en-US" sz="100" b="1">
                      <a:latin typeface="Courier New" panose="02070309020205020404" pitchFamily="49" charset="0"/>
                    </a:rPr>
                    <a:t>        StringManager.getManager("org.apache.tomcat.session");</a:t>
                  </a:r>
                </a:p>
                <a:p>
                  <a:pPr algn="l"/>
                  <a:r>
                    <a:rPr lang="en-US" altLang="en-US" sz="100" b="1">
                      <a:latin typeface="Courier New" panose="02070309020205020404" pitchFamily="49" charset="0"/>
                    </a:rPr>
                    <a:t>    private static ServerSessionManager manager; // = new ServerSessionManager();</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protected int inactiveInterval = -1;</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static {</a:t>
                  </a:r>
                </a:p>
                <a:p>
                  <a:pPr algn="l"/>
                  <a:r>
                    <a:rPr lang="en-US" altLang="en-US" sz="100" b="1">
                      <a:latin typeface="Courier New" panose="02070309020205020404" pitchFamily="49" charset="0"/>
                    </a:rPr>
                    <a:t>        manager = new ServerSessionManager();</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public static ServerSessionManager getManager() {</a:t>
                  </a:r>
                </a:p>
                <a:p>
                  <a:pPr algn="l"/>
                  <a:r>
                    <a:rPr lang="en-US" altLang="en-US" sz="100" b="1">
                      <a:latin typeface="Courier New" panose="02070309020205020404" pitchFamily="49" charset="0"/>
                    </a:rPr>
                    <a:t>        return manager;</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private Hashtable sessions = new Hashtable();</a:t>
                  </a:r>
                </a:p>
                <a:p>
                  <a:pPr algn="l"/>
                  <a:r>
                    <a:rPr lang="en-US" altLang="en-US" sz="100" b="1">
                      <a:latin typeface="Courier New" panose="02070309020205020404" pitchFamily="49" charset="0"/>
                    </a:rPr>
                    <a:t>    private Reaper reaper;</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private ServerSessionManager() {</a:t>
                  </a:r>
                </a:p>
                <a:p>
                  <a:pPr algn="l"/>
                  <a:r>
                    <a:rPr lang="en-US" altLang="en-US" sz="100" b="1">
                      <a:latin typeface="Courier New" panose="02070309020205020404" pitchFamily="49" charset="0"/>
                    </a:rPr>
                    <a:t>        reaper = Reaper.getReaper();</a:t>
                  </a:r>
                </a:p>
                <a:p>
                  <a:pPr algn="l"/>
                  <a:r>
                    <a:rPr lang="en-US" altLang="en-US" sz="100" b="1">
                      <a:latin typeface="Courier New" panose="02070309020205020404" pitchFamily="49" charset="0"/>
                    </a:rPr>
                    <a:t>        reaper.setServerSessionManager(this);</a:t>
                  </a:r>
                </a:p>
                <a:p>
                  <a:pPr algn="l"/>
                  <a:r>
                    <a:rPr lang="en-US" altLang="en-US" sz="100" b="1">
                      <a:latin typeface="Courier New" panose="02070309020205020404" pitchFamily="49" charset="0"/>
                    </a:rPr>
                    <a:t>        reaper.start();</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u="sng">
                      <a:latin typeface="Courier New" panose="02070309020205020404" pitchFamily="49" charset="0"/>
                    </a:rPr>
                    <a:t>    </a:t>
                  </a:r>
                  <a:r>
                    <a:rPr lang="en-US" altLang="en-US" sz="100" b="1" u="sng">
                      <a:solidFill>
                        <a:srgbClr val="FF0000"/>
                      </a:solidFill>
                      <a:latin typeface="Courier New" panose="02070309020205020404" pitchFamily="49" charset="0"/>
                    </a:rPr>
                    <a:t>public void accessed( Context ctx, Request req, String id ) {</a:t>
                  </a:r>
                </a:p>
                <a:p>
                  <a:pPr algn="l"/>
                  <a:r>
                    <a:rPr lang="en-US" altLang="en-US" sz="100" b="1" u="sng">
                      <a:solidFill>
                        <a:srgbClr val="FF0000"/>
                      </a:solidFill>
                      <a:latin typeface="Courier New" panose="02070309020205020404" pitchFamily="49" charset="0"/>
                    </a:rPr>
                    <a:t>        ApplicationSession apS=(ApplicationSession)findSession( ctx, id);</a:t>
                  </a:r>
                </a:p>
                <a:p>
                  <a:pPr algn="l"/>
                  <a:r>
                    <a:rPr lang="en-US" altLang="en-US" sz="100" b="1" u="sng">
                      <a:solidFill>
                        <a:srgbClr val="FF0000"/>
                      </a:solidFill>
                      <a:latin typeface="Courier New" panose="02070309020205020404" pitchFamily="49" charset="0"/>
                    </a:rPr>
                    <a:t>        if( apS==null) return;</a:t>
                  </a:r>
                </a:p>
                <a:p>
                  <a:pPr algn="l"/>
                  <a:endParaRPr lang="en-US" altLang="en-US" sz="100" b="1" u="sng">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ServerSession servS=apS.getServerSession();</a:t>
                  </a:r>
                </a:p>
                <a:p>
                  <a:pPr algn="l"/>
                  <a:r>
                    <a:rPr lang="en-US" altLang="en-US" sz="100" b="1" u="sng">
                      <a:solidFill>
                        <a:srgbClr val="FF0000"/>
                      </a:solidFill>
                      <a:latin typeface="Courier New" panose="02070309020205020404" pitchFamily="49" charset="0"/>
                    </a:rPr>
                    <a:t>        servS.accessed();</a:t>
                  </a:r>
                </a:p>
                <a:p>
                  <a:pPr algn="l"/>
                  <a:r>
                    <a:rPr lang="en-US" altLang="en-US" sz="100" b="1" u="sng">
                      <a:solidFill>
                        <a:srgbClr val="FF0000"/>
                      </a:solidFill>
                      <a:latin typeface="Courier New" panose="02070309020205020404" pitchFamily="49" charset="0"/>
                    </a:rPr>
                    <a:t>        apS.accessed();</a:t>
                  </a:r>
                </a:p>
                <a:p>
                  <a:pPr algn="l"/>
                  <a:endParaRPr lang="en-US" altLang="en-US" sz="100" b="1" u="sng">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 cache it - no need to compute it again</a:t>
                  </a:r>
                </a:p>
                <a:p>
                  <a:pPr algn="l"/>
                  <a:r>
                    <a:rPr lang="en-US" altLang="en-US" sz="100" b="1" u="sng">
                      <a:solidFill>
                        <a:srgbClr val="FF0000"/>
                      </a:solidFill>
                      <a:latin typeface="Courier New" panose="02070309020205020404" pitchFamily="49" charset="0"/>
                    </a:rPr>
                    <a:t>        req.setSession( apS );</a:t>
                  </a:r>
                </a:p>
                <a:p>
                  <a:pPr algn="l"/>
                  <a:r>
                    <a:rPr lang="en-US" altLang="en-US" sz="100" b="1" u="sng">
                      <a:solidFill>
                        <a:srgbClr val="FF0000"/>
                      </a:solidFill>
                      <a:latin typeface="Courier New" panose="02070309020205020404" pitchFamily="49" charset="0"/>
                    </a:rPr>
                    <a:t>    }</a:t>
                  </a:r>
                </a:p>
                <a:p>
                  <a:pPr algn="l"/>
                  <a:endParaRPr lang="en-US" altLang="en-US" sz="100" b="1" u="sng">
                    <a:solidFill>
                      <a:srgbClr val="FF0000"/>
                    </a:solidFill>
                    <a:latin typeface="Courier New" panose="02070309020205020404" pitchFamily="49" charset="0"/>
                  </a:endParaRPr>
                </a:p>
                <a:p>
                  <a:pPr algn="l"/>
                  <a:r>
                    <a:rPr lang="en-US" altLang="en-US" sz="100" b="1">
                      <a:solidFill>
                        <a:srgbClr val="FF0000"/>
                      </a:solidFill>
                      <a:latin typeface="Courier New" panose="02070309020205020404" pitchFamily="49" charset="0"/>
                    </a:rPr>
                    <a:t>    public HttpSession createSession(Context ctx) {</a:t>
                  </a:r>
                </a:p>
                <a:p>
                  <a:pPr algn="l"/>
                  <a:r>
                    <a:rPr lang="en-US" altLang="en-US" sz="100" b="1">
                      <a:latin typeface="Courier New" panose="02070309020205020404" pitchFamily="49" charset="0"/>
                    </a:rPr>
                    <a:t>        String sessionId = SessionIdGenerator.generateId();</a:t>
                  </a:r>
                </a:p>
                <a:p>
                  <a:pPr algn="l"/>
                  <a:r>
                    <a:rPr lang="en-US" altLang="en-US" sz="100" b="1">
                      <a:latin typeface="Courier New" panose="02070309020205020404" pitchFamily="49" charset="0"/>
                    </a:rPr>
                    <a:t>        ServerSession session = new ServerSession(sessionId);</a:t>
                  </a:r>
                </a:p>
                <a:p>
                  <a:pPr algn="l"/>
                  <a:r>
                    <a:rPr lang="en-US" altLang="en-US" sz="100" b="1">
                      <a:latin typeface="Courier New" panose="02070309020205020404" pitchFamily="49" charset="0"/>
                    </a:rPr>
                    <a:t>        sessions.put(sessionId, session);</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if(-1 != inactiveInterval) {</a:t>
                  </a:r>
                </a:p>
                <a:p>
                  <a:pPr algn="l"/>
                  <a:r>
                    <a:rPr lang="en-US" altLang="en-US" sz="100" b="1">
                      <a:latin typeface="Courier New" panose="02070309020205020404" pitchFamily="49" charset="0"/>
                    </a:rPr>
                    <a:t>        session.setMaxInactiveInterval(inactiveInterval);</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return session.getApplicationSession( ctx, true );</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public HttpSession findSession(Context ctx, String id) {</a:t>
                  </a:r>
                </a:p>
                <a:p>
                  <a:pPr algn="l"/>
                  <a:r>
                    <a:rPr lang="en-US" altLang="en-US" sz="100" b="1">
                      <a:latin typeface="Courier New" panose="02070309020205020404" pitchFamily="49" charset="0"/>
                    </a:rPr>
                    <a:t>        ServerSession sSession=(ServerSession)sessions.get(id);</a:t>
                  </a:r>
                </a:p>
                <a:p>
                  <a:pPr algn="l"/>
                  <a:r>
                    <a:rPr lang="en-US" altLang="en-US" sz="100" b="1">
                      <a:latin typeface="Courier New" panose="02070309020205020404" pitchFamily="49" charset="0"/>
                    </a:rPr>
                    <a:t>        if(sSession==null) return null;</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return sSession.getApplicationSession(ctx, false);</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p:txBody>
            </p:sp>
            <p:sp>
              <p:nvSpPr>
                <p:cNvPr id="7210" name="Rectangle 29"/>
                <p:cNvSpPr>
                  <a:spLocks noChangeArrowheads="1"/>
                </p:cNvSpPr>
                <p:nvPr/>
              </p:nvSpPr>
              <p:spPr bwMode="auto">
                <a:xfrm>
                  <a:off x="5161" y="2572"/>
                  <a:ext cx="501"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en-US" sz="100" b="1" u="sng">
                      <a:latin typeface="Courier New" panose="02070309020205020404" pitchFamily="49" charset="0"/>
                    </a:rPr>
                    <a:t>// XXX</a:t>
                  </a:r>
                  <a:endParaRPr lang="en-US" altLang="en-US" sz="100" b="1">
                    <a:latin typeface="Courier New" panose="02070309020205020404" pitchFamily="49" charset="0"/>
                  </a:endParaRPr>
                </a:p>
                <a:p>
                  <a:pPr algn="l"/>
                  <a:r>
                    <a:rPr lang="en-US" altLang="en-US" sz="100" b="1">
                      <a:latin typeface="Courier New" panose="02070309020205020404" pitchFamily="49" charset="0"/>
                    </a:rPr>
                    <a:t>    // sync'd for safty -- no other thread should be getting something</a:t>
                  </a:r>
                </a:p>
                <a:p>
                  <a:pPr algn="l"/>
                  <a:r>
                    <a:rPr lang="en-US" altLang="en-US" sz="100" b="1">
                      <a:latin typeface="Courier New" panose="02070309020205020404" pitchFamily="49" charset="0"/>
                    </a:rPr>
                    <a:t>    // from this while we are reaping. This isn't the most optimal</a:t>
                  </a:r>
                </a:p>
                <a:p>
                  <a:pPr algn="l"/>
                  <a:r>
                    <a:rPr lang="en-US" altLang="en-US" sz="100" b="1">
                      <a:latin typeface="Courier New" panose="02070309020205020404" pitchFamily="49" charset="0"/>
                    </a:rPr>
                    <a:t>    // solution for this, but we'll determine something else later.</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synchronized void reap() {</a:t>
                  </a:r>
                </a:p>
                <a:p>
                  <a:pPr algn="l"/>
                  <a:r>
                    <a:rPr lang="en-US" altLang="en-US" sz="100" b="1">
                      <a:latin typeface="Courier New" panose="02070309020205020404" pitchFamily="49" charset="0"/>
                    </a:rPr>
                    <a:t>        Enumeration enum = sessions.keys();</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while (enum.hasMoreElements()) {</a:t>
                  </a:r>
                </a:p>
                <a:p>
                  <a:pPr algn="l"/>
                  <a:r>
                    <a:rPr lang="en-US" altLang="en-US" sz="100" b="1">
                      <a:latin typeface="Courier New" panose="02070309020205020404" pitchFamily="49" charset="0"/>
                    </a:rPr>
                    <a:t>            Object key = enum.nextElement();</a:t>
                  </a:r>
                </a:p>
                <a:p>
                  <a:pPr algn="l"/>
                  <a:r>
                    <a:rPr lang="en-US" altLang="en-US" sz="100" b="1">
                      <a:latin typeface="Courier New" panose="02070309020205020404" pitchFamily="49" charset="0"/>
                    </a:rPr>
                    <a:t>            ServerSession session = (ServerSession)sessions.get(key);</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session.reap();</a:t>
                  </a:r>
                </a:p>
                <a:p>
                  <a:pPr algn="l"/>
                  <a:r>
                    <a:rPr lang="en-US" altLang="en-US" sz="100" b="1">
                      <a:latin typeface="Courier New" panose="02070309020205020404" pitchFamily="49" charset="0"/>
                    </a:rPr>
                    <a:t>            session.validate();</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synchronized void removeSession(ServerSession session) {</a:t>
                  </a:r>
                </a:p>
                <a:p>
                  <a:pPr algn="l"/>
                  <a:r>
                    <a:rPr lang="en-US" altLang="en-US" sz="100" b="1">
                      <a:latin typeface="Courier New" panose="02070309020205020404" pitchFamily="49" charset="0"/>
                    </a:rPr>
                    <a:t>        String id = session.getId();</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session.invalidate();</a:t>
                  </a:r>
                </a:p>
                <a:p>
                  <a:pPr algn="l"/>
                  <a:r>
                    <a:rPr lang="en-US" altLang="en-US" sz="100" b="1">
                      <a:latin typeface="Courier New" panose="02070309020205020404" pitchFamily="49" charset="0"/>
                    </a:rPr>
                    <a:t>        sessions.remove(id);</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public void removeSessions(Context context) {</a:t>
                  </a:r>
                </a:p>
                <a:p>
                  <a:pPr algn="l"/>
                  <a:r>
                    <a:rPr lang="en-US" altLang="en-US" sz="100" b="1">
                      <a:latin typeface="Courier New" panose="02070309020205020404" pitchFamily="49" charset="0"/>
                    </a:rPr>
                    <a:t>        Enumeration enum = sessions.keys();</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while (enum.hasMoreElements()) {</a:t>
                  </a:r>
                </a:p>
                <a:p>
                  <a:pPr algn="l"/>
                  <a:r>
                    <a:rPr lang="en-US" altLang="en-US" sz="100" b="1">
                      <a:latin typeface="Courier New" panose="02070309020205020404" pitchFamily="49" charset="0"/>
                    </a:rPr>
                    <a:t>            Object key = enum.nextElement();</a:t>
                  </a:r>
                </a:p>
                <a:p>
                  <a:pPr algn="l"/>
                  <a:r>
                    <a:rPr lang="en-US" altLang="en-US" sz="100" b="1">
                      <a:latin typeface="Courier New" panose="02070309020205020404" pitchFamily="49" charset="0"/>
                    </a:rPr>
                    <a:t>            ServerSession session = (ServerSession)sessions.get(key);</a:t>
                  </a:r>
                </a:p>
                <a:p>
                  <a:pPr algn="l"/>
                  <a:r>
                    <a:rPr lang="en-US" altLang="en-US" sz="100" b="1">
                      <a:latin typeface="Courier New" panose="02070309020205020404" pitchFamily="49" charset="0"/>
                    </a:rPr>
                    <a:t>            ApplicationSession appSession =</a:t>
                  </a:r>
                </a:p>
                <a:p>
                  <a:pPr algn="l"/>
                  <a:r>
                    <a:rPr lang="en-US" altLang="en-US" sz="100" b="1">
                      <a:latin typeface="Courier New" panose="02070309020205020404" pitchFamily="49" charset="0"/>
                    </a:rPr>
                    <a:t>                session.getApplicationSession(context, false);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if (appSession != null) {</a:t>
                  </a:r>
                </a:p>
                <a:p>
                  <a:pPr algn="l"/>
                  <a:r>
                    <a:rPr lang="en-US" altLang="en-US" sz="100" b="1">
                      <a:latin typeface="Courier New" panose="02070309020205020404" pitchFamily="49" charset="0"/>
                    </a:rPr>
                    <a:t>                appSession.invalidate();</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Used by context to configure the session manager's inactivity timeout.</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The SessionManager may have some default session time out, the</a:t>
                  </a:r>
                </a:p>
                <a:p>
                  <a:pPr algn="l"/>
                  <a:r>
                    <a:rPr lang="en-US" altLang="en-US" sz="100" b="1">
                      <a:latin typeface="Courier New" panose="02070309020205020404" pitchFamily="49" charset="0"/>
                    </a:rPr>
                    <a:t>     * Context on the other hand has it's timeout set by the deployment</a:t>
                  </a:r>
                </a:p>
                <a:p>
                  <a:pPr algn="l"/>
                  <a:r>
                    <a:rPr lang="en-US" altLang="en-US" sz="100" b="1">
                      <a:latin typeface="Courier New" panose="02070309020205020404" pitchFamily="49" charset="0"/>
                    </a:rPr>
                    <a:t>     * descriptor (web.xml). This method lets the Context conforgure the</a:t>
                  </a:r>
                </a:p>
                <a:p>
                  <a:pPr algn="l"/>
                  <a:r>
                    <a:rPr lang="en-US" altLang="en-US" sz="100" b="1">
                      <a:latin typeface="Courier New" panose="02070309020205020404" pitchFamily="49" charset="0"/>
                    </a:rPr>
                    <a:t>     * session manager according to this value.</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@param minutes The session inactivity timeout in minutes.</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void setSessionTimeOut(int minutes) {</a:t>
                  </a:r>
                </a:p>
                <a:p>
                  <a:pPr algn="l"/>
                  <a:r>
                    <a:rPr lang="en-US" altLang="en-US" sz="100" b="1">
                      <a:latin typeface="Courier New" panose="02070309020205020404" pitchFamily="49" charset="0"/>
                    </a:rPr>
                    <a:t>        if(-1 != minutes) {</a:t>
                  </a:r>
                </a:p>
                <a:p>
                  <a:pPr algn="l"/>
                  <a:r>
                    <a:rPr lang="en-US" altLang="en-US" sz="100" b="1">
                      <a:latin typeface="Courier New" panose="02070309020205020404" pitchFamily="49" charset="0"/>
                    </a:rPr>
                    <a:t>            // The manager works with seconds...</a:t>
                  </a:r>
                </a:p>
                <a:p>
                  <a:pPr algn="l"/>
                  <a:r>
                    <a:rPr lang="en-US" altLang="en-US" sz="100" b="1">
                      <a:latin typeface="Courier New" panose="02070309020205020404" pitchFamily="49" charset="0"/>
                    </a:rPr>
                    <a:t>            inactiveInterval = (minutes * 60);</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p:txBody>
            </p:sp>
          </p:grpSp>
        </p:grpSp>
        <p:grpSp>
          <p:nvGrpSpPr>
            <p:cNvPr id="7197" name="Group 30"/>
            <p:cNvGrpSpPr>
              <a:grpSpLocks/>
            </p:cNvGrpSpPr>
            <p:nvPr/>
          </p:nvGrpSpPr>
          <p:grpSpPr bwMode="auto">
            <a:xfrm>
              <a:off x="2688" y="1775"/>
              <a:ext cx="956" cy="1244"/>
              <a:chOff x="2544" y="912"/>
              <a:chExt cx="956" cy="1244"/>
            </a:xfrm>
          </p:grpSpPr>
          <p:sp>
            <p:nvSpPr>
              <p:cNvPr id="7203" name="Text Box 31"/>
              <p:cNvSpPr txBox="1">
                <a:spLocks noChangeArrowheads="1"/>
              </p:cNvSpPr>
              <p:nvPr/>
            </p:nvSpPr>
            <p:spPr bwMode="auto">
              <a:xfrm>
                <a:off x="2625" y="912"/>
                <a:ext cx="79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spcBef>
                    <a:spcPct val="50000"/>
                  </a:spcBef>
                </a:pPr>
                <a:r>
                  <a:rPr lang="en-US" altLang="en-US" sz="900" b="1"/>
                  <a:t>SessionInterceptor</a:t>
                </a:r>
              </a:p>
            </p:txBody>
          </p:sp>
          <p:grpSp>
            <p:nvGrpSpPr>
              <p:cNvPr id="7204" name="Group 32"/>
              <p:cNvGrpSpPr>
                <a:grpSpLocks/>
              </p:cNvGrpSpPr>
              <p:nvPr/>
            </p:nvGrpSpPr>
            <p:grpSpPr bwMode="auto">
              <a:xfrm>
                <a:off x="2544" y="1008"/>
                <a:ext cx="956" cy="1148"/>
                <a:chOff x="2544" y="1008"/>
                <a:chExt cx="956" cy="1148"/>
              </a:xfrm>
            </p:grpSpPr>
            <p:sp>
              <p:nvSpPr>
                <p:cNvPr id="7205" name="Rectangle 33"/>
                <p:cNvSpPr>
                  <a:spLocks noChangeArrowheads="1"/>
                </p:cNvSpPr>
                <p:nvPr/>
              </p:nvSpPr>
              <p:spPr bwMode="auto">
                <a:xfrm>
                  <a:off x="2544" y="1008"/>
                  <a:ext cx="556" cy="1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endParaRPr lang="en-US" altLang="en-US" sz="100" b="1" u="sng">
                    <a:latin typeface="Courier New" panose="02070309020205020404" pitchFamily="49" charset="0"/>
                  </a:endParaRPr>
                </a:p>
                <a:p>
                  <a:pPr algn="l"/>
                  <a:r>
                    <a:rPr lang="en-US" altLang="en-US" sz="100" b="1">
                      <a:latin typeface="Courier New" panose="02070309020205020404" pitchFamily="49" charset="0"/>
                    </a:rPr>
                    <a:t>package org.apache.tomcat.request;</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import org.apache.tomcat.core.*;</a:t>
                  </a:r>
                </a:p>
                <a:p>
                  <a:pPr algn="l"/>
                  <a:r>
                    <a:rPr lang="en-US" altLang="en-US" sz="100" b="1">
                      <a:latin typeface="Courier New" panose="02070309020205020404" pitchFamily="49" charset="0"/>
                    </a:rPr>
                    <a:t>import org.apache.tomcat.util.*;</a:t>
                  </a:r>
                </a:p>
                <a:p>
                  <a:pPr algn="l"/>
                  <a:r>
                    <a:rPr lang="en-US" altLang="en-US" sz="100" b="1">
                      <a:latin typeface="Courier New" panose="02070309020205020404" pitchFamily="49" charset="0"/>
                    </a:rPr>
                    <a:t>import java.io.*;</a:t>
                  </a:r>
                </a:p>
                <a:p>
                  <a:pPr algn="l"/>
                  <a:r>
                    <a:rPr lang="en-US" altLang="en-US" sz="100" b="1">
                      <a:latin typeface="Courier New" panose="02070309020205020404" pitchFamily="49" charset="0"/>
                    </a:rPr>
                    <a:t>import java.net.*;</a:t>
                  </a:r>
                </a:p>
                <a:p>
                  <a:pPr algn="l"/>
                  <a:r>
                    <a:rPr lang="en-US" altLang="en-US" sz="100" b="1">
                      <a:latin typeface="Courier New" panose="02070309020205020404" pitchFamily="49" charset="0"/>
                    </a:rPr>
                    <a:t>import java.util.*;</a:t>
                  </a:r>
                </a:p>
                <a:p>
                  <a:pPr algn="l"/>
                  <a:r>
                    <a:rPr lang="en-US" altLang="en-US" sz="100" b="1">
                      <a:latin typeface="Courier New" panose="02070309020205020404" pitchFamily="49" charset="0"/>
                    </a:rPr>
                    <a:t>import javax.servlet.http.*;</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a:t>
                  </a:r>
                </a:p>
                <a:p>
                  <a:pPr algn="l"/>
                  <a:r>
                    <a:rPr lang="en-US" altLang="en-US" sz="100" b="1">
                      <a:latin typeface="Courier New" panose="02070309020205020404" pitchFamily="49" charset="0"/>
                    </a:rPr>
                    <a:t> * Will process the request and determine the session Id, and set it</a:t>
                  </a:r>
                </a:p>
                <a:p>
                  <a:pPr algn="l"/>
                  <a:r>
                    <a:rPr lang="en-US" altLang="en-US" sz="100" b="1">
                      <a:latin typeface="Courier New" panose="02070309020205020404" pitchFamily="49" charset="0"/>
                    </a:rPr>
                    <a:t> * in the Request.</a:t>
                  </a:r>
                </a:p>
                <a:p>
                  <a:pPr algn="l"/>
                  <a:r>
                    <a:rPr lang="en-US" altLang="en-US" sz="100" b="1">
                      <a:latin typeface="Courier New" panose="02070309020205020404" pitchFamily="49" charset="0"/>
                    </a:rPr>
                    <a:t> * It also marks the session as accessed.</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This implementation only handles Cookies sessions, please extend or</a:t>
                  </a:r>
                </a:p>
                <a:p>
                  <a:pPr algn="l"/>
                  <a:r>
                    <a:rPr lang="en-US" altLang="en-US" sz="100" b="1">
                      <a:latin typeface="Courier New" panose="02070309020205020404" pitchFamily="49" charset="0"/>
                    </a:rPr>
                    <a:t> * add new interceptors for other methods.</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public class SessionInterceptor extends  BaseInterceptor implements RequestInterceptor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GS, separates the session id from the jvm route</a:t>
                  </a:r>
                </a:p>
                <a:p>
                  <a:pPr algn="l"/>
                  <a:r>
                    <a:rPr lang="en-US" altLang="en-US" sz="100" b="1">
                      <a:latin typeface="Courier New" panose="02070309020205020404" pitchFamily="49" charset="0"/>
                    </a:rPr>
                    <a:t>    static final char SESSIONID_ROUTE_SEP = '.';</a:t>
                  </a:r>
                </a:p>
                <a:p>
                  <a:pPr algn="l"/>
                  <a:r>
                    <a:rPr lang="en-US" altLang="en-US" sz="100" b="1">
                      <a:latin typeface="Courier New" panose="02070309020205020404" pitchFamily="49" charset="0"/>
                    </a:rPr>
                    <a:t>    int debug=0;</a:t>
                  </a:r>
                </a:p>
                <a:p>
                  <a:pPr algn="l"/>
                  <a:r>
                    <a:rPr lang="en-US" altLang="en-US" sz="100" b="1">
                      <a:latin typeface="Courier New" panose="02070309020205020404" pitchFamily="49" charset="0"/>
                    </a:rPr>
                    <a:t>    ContextManager cm;</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SessionInterceptor() {</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public void setDebug( int i ) {</a:t>
                  </a:r>
                </a:p>
                <a:p>
                  <a:pPr algn="l"/>
                  <a:r>
                    <a:rPr lang="en-US" altLang="en-US" sz="100" b="1">
                      <a:latin typeface="Courier New" panose="02070309020205020404" pitchFamily="49" charset="0"/>
                    </a:rPr>
                    <a:t>        System.out.println("Set debug to " + i);</a:t>
                  </a:r>
                </a:p>
                <a:p>
                  <a:pPr algn="l"/>
                  <a:r>
                    <a:rPr lang="en-US" altLang="en-US" sz="100" b="1">
                      <a:latin typeface="Courier New" panose="02070309020205020404" pitchFamily="49" charset="0"/>
                    </a:rPr>
                    <a:t>        debug=i;</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void setContextManager( ContextManager cm ) {</a:t>
                  </a:r>
                </a:p>
                <a:p>
                  <a:pPr algn="l"/>
                  <a:r>
                    <a:rPr lang="en-US" altLang="en-US" sz="100" b="1">
                      <a:latin typeface="Courier New" panose="02070309020205020404" pitchFamily="49" charset="0"/>
                    </a:rPr>
                    <a:t>        this.cm=cm;</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public int requestMap(Request request ) {</a:t>
                  </a:r>
                </a:p>
                <a:p>
                  <a:pPr algn="l"/>
                  <a:r>
                    <a:rPr lang="en-US" altLang="en-US" sz="100" b="1">
                      <a:latin typeface="Courier New" panose="02070309020205020404" pitchFamily="49" charset="0"/>
                    </a:rPr>
                    <a:t>        String sessionId = null;</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Cookie cookies[]=request.getCookies(); // assert !=null</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for( int i=0; i&lt;cookies.length; i++ ) {</a:t>
                  </a:r>
                </a:p>
                <a:p>
                  <a:pPr algn="l"/>
                  <a:r>
                    <a:rPr lang="en-US" altLang="en-US" sz="100" b="1">
                      <a:latin typeface="Courier New" panose="02070309020205020404" pitchFamily="49" charset="0"/>
                    </a:rPr>
                    <a:t>            Cookie cookie = cookies[i];</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if (cookie.getName().equals("JSESSIONID")) {</a:t>
                  </a:r>
                </a:p>
                <a:p>
                  <a:pPr algn="l"/>
                  <a:r>
                    <a:rPr lang="en-US" altLang="en-US" sz="100" b="1">
                      <a:latin typeface="Courier New" panose="02070309020205020404" pitchFamily="49" charset="0"/>
                    </a:rPr>
                    <a:t>                sessionId = cookie.getValue();</a:t>
                  </a:r>
                </a:p>
                <a:p>
                  <a:pPr algn="l"/>
                  <a:r>
                    <a:rPr lang="en-US" altLang="en-US" sz="100" b="1">
                      <a:latin typeface="Courier New" panose="02070309020205020404" pitchFamily="49" charset="0"/>
                    </a:rPr>
                    <a:t>                sessionId=validateSessionId(request, sessionId);</a:t>
                  </a:r>
                </a:p>
                <a:p>
                  <a:pPr algn="l"/>
                  <a:r>
                    <a:rPr lang="en-US" altLang="en-US" sz="100" b="1">
                      <a:latin typeface="Courier New" panose="02070309020205020404" pitchFamily="49" charset="0"/>
                    </a:rPr>
                    <a:t>                if (sessionId!=null){</a:t>
                  </a:r>
                </a:p>
                <a:p>
                  <a:pPr algn="l"/>
                  <a:r>
                    <a:rPr lang="en-US" altLang="en-US" sz="100" b="1">
                      <a:latin typeface="Courier New" panose="02070309020205020404" pitchFamily="49" charset="0"/>
                    </a:rPr>
                    <a:t>                    request.setRequestedSessionIdFromCookie(true);</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String sig=";jsessionid=";</a:t>
                  </a:r>
                </a:p>
                <a:p>
                  <a:pPr algn="l"/>
                  <a:r>
                    <a:rPr lang="en-US" altLang="en-US" sz="100" b="1">
                      <a:latin typeface="Courier New" panose="02070309020205020404" pitchFamily="49" charset="0"/>
                    </a:rPr>
                    <a:t>        int foundAt=-1;</a:t>
                  </a:r>
                </a:p>
                <a:p>
                  <a:pPr algn="l"/>
                  <a:r>
                    <a:rPr lang="en-US" altLang="en-US" sz="100" b="1">
                      <a:latin typeface="Courier New" panose="02070309020205020404" pitchFamily="49" charset="0"/>
                    </a:rPr>
                    <a:t>        if( debug&gt;0 ) cm.log(" XXX RURI=" + request.getRequestURI());</a:t>
                  </a:r>
                </a:p>
                <a:p>
                  <a:pPr algn="l"/>
                  <a:r>
                    <a:rPr lang="en-US" altLang="en-US" sz="100" b="1">
                      <a:latin typeface="Courier New" panose="02070309020205020404" pitchFamily="49" charset="0"/>
                    </a:rPr>
                    <a:t>        if ((foundAt=request.getRequestURI().indexOf(sig))!=-1){</a:t>
                  </a:r>
                </a:p>
                <a:p>
                  <a:pPr algn="l"/>
                  <a:r>
                    <a:rPr lang="en-US" altLang="en-US" sz="100" b="1">
                      <a:latin typeface="Courier New" panose="02070309020205020404" pitchFamily="49" charset="0"/>
                    </a:rPr>
                    <a:t>            sessionId=request.getRequestURI().substring(foundAt+sig.length());</a:t>
                  </a:r>
                </a:p>
                <a:p>
                  <a:pPr algn="l"/>
                  <a:r>
                    <a:rPr lang="en-US" altLang="en-US" sz="100" b="1">
                      <a:latin typeface="Courier New" panose="02070309020205020404" pitchFamily="49" charset="0"/>
                    </a:rPr>
                    <a:t>            // rewrite URL, do I need to do anything more?</a:t>
                  </a:r>
                </a:p>
                <a:p>
                  <a:pPr algn="l"/>
                  <a:r>
                    <a:rPr lang="en-US" altLang="en-US" sz="100" b="1">
                      <a:latin typeface="Courier New" panose="02070309020205020404" pitchFamily="49" charset="0"/>
                    </a:rPr>
                    <a:t>            request.setRequestURI(request.getRequestURI().substring(0, foundAt));</a:t>
                  </a:r>
                </a:p>
                <a:p>
                  <a:pPr algn="l"/>
                  <a:r>
                    <a:rPr lang="en-US" altLang="en-US" sz="100" b="1">
                      <a:latin typeface="Courier New" panose="02070309020205020404" pitchFamily="49" charset="0"/>
                    </a:rPr>
                    <a:t>            sessionId=validateSessionId(request, sessionId);</a:t>
                  </a:r>
                </a:p>
                <a:p>
                  <a:pPr algn="l"/>
                  <a:r>
                    <a:rPr lang="en-US" altLang="en-US" sz="100" b="1">
                      <a:latin typeface="Courier New" panose="02070309020205020404" pitchFamily="49" charset="0"/>
                    </a:rPr>
                    <a:t>            if (sessionId!=null){</a:t>
                  </a:r>
                </a:p>
                <a:p>
                  <a:pPr algn="l"/>
                  <a:r>
                    <a:rPr lang="en-US" altLang="en-US" sz="100" b="1">
                      <a:latin typeface="Courier New" panose="02070309020205020404" pitchFamily="49" charset="0"/>
                    </a:rPr>
                    <a:t>                request.setRequestedSessionIdFromURL(true);</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return 0;</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XXX what is the correct behavior if the session is invalid ?</a:t>
                  </a:r>
                </a:p>
                <a:p>
                  <a:pPr algn="l"/>
                  <a:r>
                    <a:rPr lang="en-US" altLang="en-US" sz="100" b="1">
                      <a:latin typeface="Courier New" panose="02070309020205020404" pitchFamily="49" charset="0"/>
                    </a:rPr>
                    <a:t>    // We may still set it and just return session invalid.</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Validate and fix the session id. If the session is not valid return null.</a:t>
                  </a:r>
                </a:p>
                <a:p>
                  <a:pPr algn="l"/>
                  <a:r>
                    <a:rPr lang="en-US" altLang="en-US" sz="100" b="1">
                      <a:latin typeface="Courier New" panose="02070309020205020404" pitchFamily="49" charset="0"/>
                    </a:rPr>
                    <a:t>     *  It will also clean up the session from load-balancing strings.</a:t>
                  </a:r>
                </a:p>
                <a:p>
                  <a:pPr algn="l"/>
                  <a:r>
                    <a:rPr lang="en-US" altLang="en-US" sz="100" b="1">
                      <a:latin typeface="Courier New" panose="02070309020205020404" pitchFamily="49" charset="0"/>
                    </a:rPr>
                    <a:t>     * @return sessionId, or null if not valid</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private String validateSessionId(Request request, String sessionId){</a:t>
                  </a:r>
                </a:p>
                <a:p>
                  <a:pPr algn="l"/>
                  <a:r>
                    <a:rPr lang="en-US" altLang="en-US" sz="100" b="1">
                      <a:latin typeface="Courier New" panose="02070309020205020404" pitchFamily="49" charset="0"/>
                    </a:rPr>
                    <a:t>        // GS, We piggyback the JVM id on top of the session cookie</a:t>
                  </a:r>
                </a:p>
                <a:p>
                  <a:pPr algn="l"/>
                  <a:r>
                    <a:rPr lang="en-US" altLang="en-US" sz="100" b="1">
                      <a:latin typeface="Courier New" panose="02070309020205020404" pitchFamily="49" charset="0"/>
                    </a:rPr>
                    <a:t>        // Separate them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if( debug&gt;0 ) cm.log(" Orig sessionId  " + sessionId );</a:t>
                  </a:r>
                </a:p>
                <a:p>
                  <a:pPr algn="l"/>
                  <a:r>
                    <a:rPr lang="en-US" altLang="en-US" sz="100" b="1">
                      <a:latin typeface="Courier New" panose="02070309020205020404" pitchFamily="49" charset="0"/>
                    </a:rPr>
                    <a:t>        if (null != sessionId) {</a:t>
                  </a:r>
                </a:p>
                <a:p>
                  <a:pPr algn="l"/>
                  <a:r>
                    <a:rPr lang="en-US" altLang="en-US" sz="100" b="1">
                      <a:latin typeface="Courier New" panose="02070309020205020404" pitchFamily="49" charset="0"/>
                    </a:rPr>
                    <a:t>            int idex = sessionId.lastIndexOf(SESSIONID_ROUTE_SEP);</a:t>
                  </a:r>
                </a:p>
                <a:p>
                  <a:pPr algn="l"/>
                  <a:r>
                    <a:rPr lang="en-US" altLang="en-US" sz="100" b="1">
                      <a:latin typeface="Courier New" panose="02070309020205020404" pitchFamily="49" charset="0"/>
                    </a:rPr>
                    <a:t>            if(idex &gt; 0) {</a:t>
                  </a:r>
                </a:p>
                <a:p>
                  <a:pPr algn="l"/>
                  <a:r>
                    <a:rPr lang="en-US" altLang="en-US" sz="100" b="1">
                      <a:latin typeface="Courier New" panose="02070309020205020404" pitchFamily="49" charset="0"/>
                    </a:rPr>
                    <a:t>                sessionId = sessionId.substring(0, idex);</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if (sessionId != null &amp;&amp; sessionId.length()!=0) {</a:t>
                  </a:r>
                </a:p>
                <a:p>
                  <a:pPr algn="l"/>
                  <a:r>
                    <a:rPr lang="en-US" altLang="en-US" sz="100" b="1">
                      <a:latin typeface="Courier New" panose="02070309020205020404" pitchFamily="49" charset="0"/>
                    </a:rPr>
                    <a:t>            // GS, We are in a problem here, we may actually get</a:t>
                  </a:r>
                </a:p>
                <a:p>
                  <a:pPr algn="l"/>
                  <a:r>
                    <a:rPr lang="en-US" altLang="en-US" sz="100" b="1">
                      <a:latin typeface="Courier New" panose="02070309020205020404" pitchFamily="49" charset="0"/>
                    </a:rPr>
                    <a:t>            // multiple Session cookies (one for the root</a:t>
                  </a:r>
                </a:p>
                <a:p>
                  <a:pPr algn="l"/>
                  <a:r>
                    <a:rPr lang="en-US" altLang="en-US" sz="100" b="1">
                      <a:latin typeface="Courier New" panose="02070309020205020404" pitchFamily="49" charset="0"/>
                    </a:rPr>
                    <a:t>            // context and one for the real context... or old session</a:t>
                  </a:r>
                </a:p>
                <a:p>
                  <a:pPr algn="l"/>
                  <a:r>
                    <a:rPr lang="en-US" altLang="en-US" sz="100" b="1">
                      <a:latin typeface="Courier New" panose="02070309020205020404" pitchFamily="49" charset="0"/>
                    </a:rPr>
                    <a:t>            // cookie. We must check for validity in the current context.</a:t>
                  </a:r>
                </a:p>
                <a:p>
                  <a:pPr algn="l"/>
                  <a:r>
                    <a:rPr lang="en-US" altLang="en-US" sz="100" b="1">
                      <a:latin typeface="Courier New" panose="02070309020205020404" pitchFamily="49" charset="0"/>
                    </a:rPr>
                    <a:t>            Context ctx=request.getContext();</a:t>
                  </a:r>
                </a:p>
                <a:p>
                  <a:pPr algn="l"/>
                  <a:r>
                    <a:rPr lang="en-US" altLang="en-US" sz="100" b="1">
                      <a:latin typeface="Courier New" panose="02070309020205020404" pitchFamily="49" charset="0"/>
                    </a:rPr>
                    <a:t>            SessionManager sM = ctx.getSessionManager();    </a:t>
                  </a:r>
                </a:p>
                <a:p>
                  <a:pPr algn="l"/>
                  <a:r>
                    <a:rPr lang="en-US" altLang="en-US" sz="100" b="1">
                      <a:latin typeface="Courier New" panose="02070309020205020404" pitchFamily="49" charset="0"/>
                    </a:rPr>
                    <a:t>            if(null != sM.findSession(ctx, sessionId)) {</a:t>
                  </a:r>
                </a:p>
                <a:p>
                  <a:pPr algn="l"/>
                  <a:r>
                    <a:rPr lang="en-US" altLang="en-US" sz="100" b="1" u="sng">
                      <a:solidFill>
                        <a:schemeClr val="folHlink"/>
                      </a:solidFill>
                      <a:latin typeface="Courier New" panose="02070309020205020404" pitchFamily="49" charset="0"/>
                    </a:rPr>
                    <a:t>                sM.accessed(ctx, request, sessionId );</a:t>
                  </a:r>
                </a:p>
                <a:p>
                  <a:pPr algn="l"/>
                  <a:r>
                    <a:rPr lang="en-US" altLang="en-US" sz="100" b="1">
                      <a:latin typeface="Courier New" panose="02070309020205020404" pitchFamily="49" charset="0"/>
                    </a:rPr>
                    <a:t>                request.setRequestedSessionId(sessionId);</a:t>
                  </a:r>
                </a:p>
                <a:p>
                  <a:pPr algn="l"/>
                  <a:r>
                    <a:rPr lang="en-US" altLang="en-US" sz="100" b="1">
                      <a:latin typeface="Courier New" panose="02070309020205020404" pitchFamily="49" charset="0"/>
                    </a:rPr>
                    <a:t>                if( debug&gt;0 ) cm.log(" Final session id " + sessionId );</a:t>
                  </a:r>
                </a:p>
                <a:p>
                  <a:pPr algn="l"/>
                  <a:r>
                    <a:rPr lang="en-US" altLang="en-US" sz="100" b="1">
                      <a:latin typeface="Courier New" panose="02070309020205020404" pitchFamily="49" charset="0"/>
                    </a:rPr>
                    <a:t>                return sessionId;</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return null;</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p:txBody>
            </p:sp>
            <p:sp>
              <p:nvSpPr>
                <p:cNvPr id="7206" name="Rectangle 34"/>
                <p:cNvSpPr>
                  <a:spLocks noChangeArrowheads="1"/>
                </p:cNvSpPr>
                <p:nvPr/>
              </p:nvSpPr>
              <p:spPr bwMode="auto">
                <a:xfrm>
                  <a:off x="2999" y="1008"/>
                  <a:ext cx="501" cy="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endParaRPr lang="en-US" altLang="en-US" sz="100" b="1" u="sng">
                    <a:latin typeface="Courier New" panose="02070309020205020404" pitchFamily="49" charset="0"/>
                  </a:endParaRPr>
                </a:p>
                <a:p>
                  <a:pPr algn="l"/>
                  <a:endParaRPr lang="en-US" altLang="en-US" sz="100" b="1" u="sng">
                    <a:latin typeface="Courier New" panose="02070309020205020404" pitchFamily="49" charset="0"/>
                  </a:endParaRPr>
                </a:p>
                <a:p>
                  <a:pPr algn="l"/>
                  <a:r>
                    <a:rPr lang="en-US" altLang="en-US" sz="100" b="1">
                      <a:latin typeface="Courier New" panose="02070309020205020404" pitchFamily="49" charset="0"/>
                    </a:rPr>
                    <a:t>    public int beforeBody( Request rrequest, Response response ) {</a:t>
                  </a:r>
                </a:p>
                <a:p>
                  <a:pPr algn="l"/>
                  <a:r>
                    <a:rPr lang="en-US" altLang="en-US" sz="100" b="1">
                      <a:latin typeface="Courier New" panose="02070309020205020404" pitchFamily="49" charset="0"/>
                    </a:rPr>
                    <a:t>        String reqSessionId = response.getSessionId();</a:t>
                  </a:r>
                </a:p>
                <a:p>
                  <a:pPr algn="l"/>
                  <a:r>
                    <a:rPr lang="en-US" altLang="en-US" sz="100" b="1">
                      <a:latin typeface="Courier New" panose="02070309020205020404" pitchFamily="49" charset="0"/>
                    </a:rPr>
                    <a:t>        if( debug&gt;0 ) cm.log("Before Body " + reqSessionId );</a:t>
                  </a:r>
                </a:p>
                <a:p>
                  <a:pPr algn="l"/>
                  <a:r>
                    <a:rPr lang="en-US" altLang="en-US" sz="100" b="1">
                      <a:latin typeface="Courier New" panose="02070309020205020404" pitchFamily="49" charset="0"/>
                    </a:rPr>
                    <a:t>        if( reqSessionId==null)</a:t>
                  </a:r>
                </a:p>
                <a:p>
                  <a:pPr algn="l"/>
                  <a:r>
                    <a:rPr lang="en-US" altLang="en-US" sz="100" b="1">
                      <a:latin typeface="Courier New" panose="02070309020205020404" pitchFamily="49" charset="0"/>
                    </a:rPr>
                    <a:t>            return 0;</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GS, set the path attribute to the cookie. This way</a:t>
                  </a:r>
                </a:p>
                <a:p>
                  <a:pPr algn="l"/>
                  <a:r>
                    <a:rPr lang="en-US" altLang="en-US" sz="100" b="1">
                      <a:latin typeface="Courier New" panose="02070309020205020404" pitchFamily="49" charset="0"/>
                    </a:rPr>
                    <a:t>        // multiple session cookies can be used, one for each</a:t>
                  </a:r>
                </a:p>
                <a:p>
                  <a:pPr algn="l"/>
                  <a:r>
                    <a:rPr lang="en-US" altLang="en-US" sz="100" b="1">
                      <a:latin typeface="Courier New" panose="02070309020205020404" pitchFamily="49" charset="0"/>
                    </a:rPr>
                    <a:t>        // context.</a:t>
                  </a:r>
                </a:p>
                <a:p>
                  <a:pPr algn="l"/>
                  <a:r>
                    <a:rPr lang="en-US" altLang="en-US" sz="100" b="1">
                      <a:latin typeface="Courier New" panose="02070309020205020404" pitchFamily="49" charset="0"/>
                    </a:rPr>
                    <a:t>        String sessionPath = rrequest.getContext().getPath();</a:t>
                  </a:r>
                </a:p>
                <a:p>
                  <a:pPr algn="l"/>
                  <a:r>
                    <a:rPr lang="en-US" altLang="en-US" sz="100" b="1">
                      <a:latin typeface="Courier New" panose="02070309020205020404" pitchFamily="49" charset="0"/>
                    </a:rPr>
                    <a:t>        if(sessionPath.length() == 0) {</a:t>
                  </a:r>
                </a:p>
                <a:p>
                  <a:pPr algn="l"/>
                  <a:r>
                    <a:rPr lang="en-US" altLang="en-US" sz="100" b="1">
                      <a:latin typeface="Courier New" panose="02070309020205020404" pitchFamily="49" charset="0"/>
                    </a:rPr>
                    <a:t>            sessionPath = "/";</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GS, piggyback the jvm route on the session id.</a:t>
                  </a:r>
                </a:p>
                <a:p>
                  <a:pPr algn="l"/>
                  <a:r>
                    <a:rPr lang="en-US" altLang="en-US" sz="100" b="1">
                      <a:latin typeface="Courier New" panose="02070309020205020404" pitchFamily="49" charset="0"/>
                    </a:rPr>
                    <a:t>        if(!sessionPath.equals("/")) {</a:t>
                  </a:r>
                </a:p>
                <a:p>
                  <a:pPr algn="l"/>
                  <a:r>
                    <a:rPr lang="en-US" altLang="en-US" sz="100" b="1">
                      <a:latin typeface="Courier New" panose="02070309020205020404" pitchFamily="49" charset="0"/>
                    </a:rPr>
                    <a:t>            String jvmRoute = rrequest.getJvmRoute();</a:t>
                  </a:r>
                </a:p>
                <a:p>
                  <a:pPr algn="l"/>
                  <a:r>
                    <a:rPr lang="en-US" altLang="en-US" sz="100" b="1">
                      <a:latin typeface="Courier New" panose="02070309020205020404" pitchFamily="49" charset="0"/>
                    </a:rPr>
                    <a:t>            if(null != jvmRoute) {</a:t>
                  </a:r>
                </a:p>
                <a:p>
                  <a:pPr algn="l"/>
                  <a:r>
                    <a:rPr lang="en-US" altLang="en-US" sz="100" b="1">
                      <a:latin typeface="Courier New" panose="02070309020205020404" pitchFamily="49" charset="0"/>
                    </a:rPr>
                    <a:t>                reqSessionId = reqSessionId + SESSIONID_ROUTE_SEP + jvmRoute;</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Cookie cookie = new Cookie("JSESSIONID",</a:t>
                  </a:r>
                </a:p>
                <a:p>
                  <a:pPr algn="l"/>
                  <a:r>
                    <a:rPr lang="en-US" altLang="en-US" sz="100" b="1">
                      <a:latin typeface="Courier New" panose="02070309020205020404" pitchFamily="49" charset="0"/>
                    </a:rPr>
                    <a:t>                                   reqSessionId);</a:t>
                  </a:r>
                </a:p>
                <a:p>
                  <a:pPr algn="l"/>
                  <a:r>
                    <a:rPr lang="en-US" altLang="en-US" sz="100" b="1">
                      <a:latin typeface="Courier New" panose="02070309020205020404" pitchFamily="49" charset="0"/>
                    </a:rPr>
                    <a:t>        cookie.setMaxAge(-1);</a:t>
                  </a:r>
                </a:p>
                <a:p>
                  <a:pPr algn="l"/>
                  <a:r>
                    <a:rPr lang="en-US" altLang="en-US" sz="100" b="1">
                      <a:latin typeface="Courier New" panose="02070309020205020404" pitchFamily="49" charset="0"/>
                    </a:rPr>
                    <a:t>        cookie.setPath(sessionPath);</a:t>
                  </a:r>
                </a:p>
                <a:p>
                  <a:pPr algn="l"/>
                  <a:r>
                    <a:rPr lang="en-US" altLang="en-US" sz="100" b="1">
                      <a:latin typeface="Courier New" panose="02070309020205020404" pitchFamily="49" charset="0"/>
                    </a:rPr>
                    <a:t>        cookie.setVersion(1);</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response.addHeader( CookieTools.getCookieHeaderName(cookie),</a:t>
                  </a:r>
                </a:p>
                <a:p>
                  <a:pPr algn="l"/>
                  <a:r>
                    <a:rPr lang="en-US" altLang="en-US" sz="100" b="1">
                      <a:latin typeface="Courier New" panose="02070309020205020404" pitchFamily="49" charset="0"/>
                    </a:rPr>
                    <a:t>                            CookieTools.getCookieHeaderValue(cookie));</a:t>
                  </a:r>
                </a:p>
                <a:p>
                  <a:pPr algn="l"/>
                  <a:r>
                    <a:rPr lang="en-US" altLang="en-US" sz="100" b="1">
                      <a:latin typeface="Courier New" panose="02070309020205020404" pitchFamily="49" charset="0"/>
                    </a:rPr>
                    <a:t>        cookie.setVersion(0);</a:t>
                  </a:r>
                </a:p>
                <a:p>
                  <a:pPr algn="l"/>
                  <a:r>
                    <a:rPr lang="en-US" altLang="en-US" sz="100" b="1">
                      <a:latin typeface="Courier New" panose="02070309020205020404" pitchFamily="49" charset="0"/>
                    </a:rPr>
                    <a:t>        response.addHeader( CookieTools.getCookieHeaderName(cookie),</a:t>
                  </a:r>
                </a:p>
                <a:p>
                  <a:pPr algn="l"/>
                  <a:r>
                    <a:rPr lang="en-US" altLang="en-US" sz="100" b="1">
                      <a:latin typeface="Courier New" panose="02070309020205020404" pitchFamily="49" charset="0"/>
                    </a:rPr>
                    <a:t>                            CookieTools.getCookieHeaderValue(cookie));</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return 0;</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Notification of context shutdown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void contextShutdown( Context ctx )</a:t>
                  </a:r>
                </a:p>
                <a:p>
                  <a:pPr algn="l"/>
                  <a:r>
                    <a:rPr lang="en-US" altLang="en-US" sz="100" b="1">
                      <a:latin typeface="Courier New" panose="02070309020205020404" pitchFamily="49" charset="0"/>
                    </a:rPr>
                    <a:t>        throws TomcatException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if( ctx.getDebug() &gt; 0 ) ctx.log("Removing sessions from " + ctx );</a:t>
                  </a:r>
                </a:p>
                <a:p>
                  <a:pPr algn="l"/>
                  <a:r>
                    <a:rPr lang="en-US" altLang="en-US" sz="100" b="1">
                      <a:latin typeface="Courier New" panose="02070309020205020404" pitchFamily="49" charset="0"/>
                    </a:rPr>
                    <a:t>        ctx.getSessionManager().removeSessions(ctx);</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a:t>
                  </a:r>
                </a:p>
                <a:p>
                  <a:pPr algn="l"/>
                  <a:endParaRPr lang="en-US" altLang="en-US" sz="100" b="1">
                    <a:latin typeface="Courier New" panose="02070309020205020404" pitchFamily="49" charset="0"/>
                  </a:endParaRPr>
                </a:p>
              </p:txBody>
            </p:sp>
          </p:grpSp>
        </p:grpSp>
        <p:grpSp>
          <p:nvGrpSpPr>
            <p:cNvPr id="7198" name="Group 35"/>
            <p:cNvGrpSpPr>
              <a:grpSpLocks/>
            </p:cNvGrpSpPr>
            <p:nvPr/>
          </p:nvGrpSpPr>
          <p:grpSpPr bwMode="auto">
            <a:xfrm>
              <a:off x="425" y="3024"/>
              <a:ext cx="858" cy="1072"/>
              <a:chOff x="425" y="3024"/>
              <a:chExt cx="858" cy="1072"/>
            </a:xfrm>
          </p:grpSpPr>
          <p:sp>
            <p:nvSpPr>
              <p:cNvPr id="7199" name="Text Box 36"/>
              <p:cNvSpPr txBox="1">
                <a:spLocks noChangeArrowheads="1"/>
              </p:cNvSpPr>
              <p:nvPr/>
            </p:nvSpPr>
            <p:spPr bwMode="auto">
              <a:xfrm>
                <a:off x="566" y="3024"/>
                <a:ext cx="57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spcBef>
                    <a:spcPct val="50000"/>
                  </a:spcBef>
                </a:pPr>
                <a:r>
                  <a:rPr lang="en-US" altLang="en-US" sz="800" b="1"/>
                  <a:t>ServerSession</a:t>
                </a:r>
              </a:p>
            </p:txBody>
          </p:sp>
          <p:grpSp>
            <p:nvGrpSpPr>
              <p:cNvPr id="7200" name="Group 37"/>
              <p:cNvGrpSpPr>
                <a:grpSpLocks/>
              </p:cNvGrpSpPr>
              <p:nvPr/>
            </p:nvGrpSpPr>
            <p:grpSpPr bwMode="auto">
              <a:xfrm>
                <a:off x="425" y="3168"/>
                <a:ext cx="858" cy="928"/>
                <a:chOff x="425" y="3168"/>
                <a:chExt cx="858" cy="928"/>
              </a:xfrm>
            </p:grpSpPr>
            <p:sp>
              <p:nvSpPr>
                <p:cNvPr id="7201" name="Rectangle 38"/>
                <p:cNvSpPr>
                  <a:spLocks noChangeArrowheads="1"/>
                </p:cNvSpPr>
                <p:nvPr/>
              </p:nvSpPr>
              <p:spPr bwMode="auto">
                <a:xfrm>
                  <a:off x="425" y="3168"/>
                  <a:ext cx="466" cy="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en-US" sz="100" b="1">
                      <a:latin typeface="Courier New" panose="02070309020205020404" pitchFamily="49" charset="0"/>
                    </a:rPr>
                    <a:t>package org.apache.tomcat.session;</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import org.apache.tomcat.core.*;</a:t>
                  </a:r>
                </a:p>
                <a:p>
                  <a:pPr algn="l"/>
                  <a:r>
                    <a:rPr lang="en-US" altLang="en-US" sz="100" b="1">
                      <a:latin typeface="Courier New" panose="02070309020205020404" pitchFamily="49" charset="0"/>
                    </a:rPr>
                    <a:t>import org.apache.tomcat.util.StringManager;</a:t>
                  </a:r>
                </a:p>
                <a:p>
                  <a:pPr algn="l"/>
                  <a:r>
                    <a:rPr lang="en-US" altLang="en-US" sz="100" b="1">
                      <a:latin typeface="Courier New" panose="02070309020205020404" pitchFamily="49" charset="0"/>
                    </a:rPr>
                    <a:t>import java.io.*;</a:t>
                  </a:r>
                </a:p>
                <a:p>
                  <a:pPr algn="l"/>
                  <a:r>
                    <a:rPr lang="en-US" altLang="en-US" sz="100" b="1">
                      <a:latin typeface="Courier New" panose="02070309020205020404" pitchFamily="49" charset="0"/>
                    </a:rPr>
                    <a:t>import java.net.*;</a:t>
                  </a:r>
                </a:p>
                <a:p>
                  <a:pPr algn="l"/>
                  <a:r>
                    <a:rPr lang="en-US" altLang="en-US" sz="100" b="1">
                      <a:latin typeface="Courier New" panose="02070309020205020404" pitchFamily="49" charset="0"/>
                    </a:rPr>
                    <a:t>import java.util.*;</a:t>
                  </a:r>
                </a:p>
                <a:p>
                  <a:pPr algn="l"/>
                  <a:r>
                    <a:rPr lang="en-US" altLang="en-US" sz="100" b="1">
                      <a:latin typeface="Courier New" panose="02070309020205020404" pitchFamily="49" charset="0"/>
                    </a:rPr>
                    <a:t>import javax.servlet.*;</a:t>
                  </a:r>
                </a:p>
                <a:p>
                  <a:pPr algn="l"/>
                  <a:r>
                    <a:rPr lang="en-US" altLang="en-US" sz="100" b="1">
                      <a:latin typeface="Courier New" panose="02070309020205020404" pitchFamily="49" charset="0"/>
                    </a:rPr>
                    <a:t>import javax.servlet.http.*;</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a:t>
                  </a:r>
                </a:p>
                <a:p>
                  <a:pPr algn="l"/>
                  <a:r>
                    <a:rPr lang="en-US" altLang="en-US" sz="100" b="1">
                      <a:latin typeface="Courier New" panose="02070309020205020404" pitchFamily="49" charset="0"/>
                    </a:rPr>
                    <a:t> * Core implementation of a server session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@author James Duncan Davidson [duncan@eng.sun.com]</a:t>
                  </a:r>
                </a:p>
                <a:p>
                  <a:pPr algn="l"/>
                  <a:r>
                    <a:rPr lang="en-US" altLang="en-US" sz="100" b="1">
                      <a:latin typeface="Courier New" panose="02070309020205020404" pitchFamily="49" charset="0"/>
                    </a:rPr>
                    <a:t> * @author James Todd [gonzo@eng.sun.com]</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public class ServerSession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private StringManager sm =</a:t>
                  </a:r>
                </a:p>
                <a:p>
                  <a:pPr algn="l"/>
                  <a:r>
                    <a:rPr lang="en-US" altLang="en-US" sz="100" b="1">
                      <a:latin typeface="Courier New" panose="02070309020205020404" pitchFamily="49" charset="0"/>
                    </a:rPr>
                    <a:t>        StringManager.getManager("org.apache.tomcat.session");</a:t>
                  </a:r>
                </a:p>
                <a:p>
                  <a:pPr algn="l"/>
                  <a:r>
                    <a:rPr lang="en-US" altLang="en-US" sz="100" b="1">
                      <a:latin typeface="Courier New" panose="02070309020205020404" pitchFamily="49" charset="0"/>
                    </a:rPr>
                    <a:t>    private Hashtable values = new Hashtable();</a:t>
                  </a:r>
                </a:p>
                <a:p>
                  <a:pPr algn="l"/>
                  <a:r>
                    <a:rPr lang="en-US" altLang="en-US" sz="100" b="1">
                      <a:latin typeface="Courier New" panose="02070309020205020404" pitchFamily="49" charset="0"/>
                    </a:rPr>
                    <a:t>    private Hashtable appSessions = new Hashtable();</a:t>
                  </a:r>
                </a:p>
                <a:p>
                  <a:pPr algn="l"/>
                  <a:r>
                    <a:rPr lang="en-US" altLang="en-US" sz="100" b="1">
                      <a:latin typeface="Courier New" panose="02070309020205020404" pitchFamily="49" charset="0"/>
                    </a:rPr>
                    <a:t>    private String id;</a:t>
                  </a:r>
                </a:p>
                <a:p>
                  <a:pPr algn="l"/>
                  <a:r>
                    <a:rPr lang="en-US" altLang="en-US" sz="100" b="1">
                      <a:latin typeface="Courier New" panose="02070309020205020404" pitchFamily="49" charset="0"/>
                    </a:rPr>
                    <a:t>    private long creationTime = System.currentTimeMillis();;</a:t>
                  </a:r>
                </a:p>
                <a:p>
                  <a:pPr algn="l"/>
                  <a:r>
                    <a:rPr lang="en-US" altLang="en-US" sz="100" b="1">
                      <a:latin typeface="Courier New" panose="02070309020205020404" pitchFamily="49" charset="0"/>
                    </a:rPr>
                    <a:t>    private long thisAccessTime = creationTime;</a:t>
                  </a:r>
                </a:p>
                <a:p>
                  <a:pPr algn="l"/>
                  <a:r>
                    <a:rPr lang="en-US" altLang="en-US" sz="100" b="1">
                      <a:solidFill>
                        <a:schemeClr val="folHlink"/>
                      </a:solidFill>
                      <a:latin typeface="Courier New" panose="02070309020205020404" pitchFamily="49" charset="0"/>
                    </a:rPr>
                    <a:t>    private long lastAccessed = creationTime;</a:t>
                  </a:r>
                </a:p>
                <a:p>
                  <a:pPr algn="l"/>
                  <a:r>
                    <a:rPr lang="en-US" altLang="en-US" sz="100" b="1">
                      <a:latin typeface="Courier New" panose="02070309020205020404" pitchFamily="49" charset="0"/>
                    </a:rPr>
                    <a:t>    private int inactiveInterval = -1;</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ServerSession(String id) {</a:t>
                  </a:r>
                </a:p>
                <a:p>
                  <a:pPr algn="l"/>
                  <a:r>
                    <a:rPr lang="en-US" altLang="en-US" sz="100" b="1">
                      <a:latin typeface="Courier New" panose="02070309020205020404" pitchFamily="49" charset="0"/>
                    </a:rPr>
                    <a:t>        this.id = id;</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public String getId() {</a:t>
                  </a:r>
                </a:p>
                <a:p>
                  <a:pPr algn="l"/>
                  <a:r>
                    <a:rPr lang="en-US" altLang="en-US" sz="100" b="1">
                      <a:latin typeface="Courier New" panose="02070309020205020404" pitchFamily="49" charset="0"/>
                    </a:rPr>
                    <a:t>        return id;</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public long getCreationTime() {</a:t>
                  </a:r>
                </a:p>
                <a:p>
                  <a:pPr algn="l"/>
                  <a:r>
                    <a:rPr lang="en-US" altLang="en-US" sz="100" b="1">
                      <a:latin typeface="Courier New" panose="02070309020205020404" pitchFamily="49" charset="0"/>
                    </a:rPr>
                    <a:t>        return creationTime;</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solidFill>
                        <a:schemeClr val="folHlink"/>
                      </a:solidFill>
                      <a:latin typeface="Courier New" panose="02070309020205020404" pitchFamily="49" charset="0"/>
                    </a:rPr>
                    <a:t>    public long getLastAccessedTime() {</a:t>
                  </a:r>
                </a:p>
                <a:p>
                  <a:pPr algn="l"/>
                  <a:r>
                    <a:rPr lang="en-US" altLang="en-US" sz="100" b="1">
                      <a:solidFill>
                        <a:schemeClr val="folHlink"/>
                      </a:solidFill>
                      <a:latin typeface="Courier New" panose="02070309020205020404" pitchFamily="49" charset="0"/>
                    </a:rPr>
                    <a:t>        return lastAccessed;</a:t>
                  </a:r>
                </a:p>
                <a:p>
                  <a:pPr algn="l"/>
                  <a:r>
                    <a:rPr lang="en-US" altLang="en-US" sz="100" b="1">
                      <a:solidFill>
                        <a:schemeClr val="folHlink"/>
                      </a:solidFill>
                      <a:latin typeface="Courier New" panose="02070309020205020404" pitchFamily="49" charset="0"/>
                    </a:rPr>
                    <a:t>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ApplicationSession getApplicationSession(Context context,</a:t>
                  </a:r>
                </a:p>
                <a:p>
                  <a:pPr algn="l"/>
                  <a:r>
                    <a:rPr lang="en-US" altLang="en-US" sz="100" b="1">
                      <a:latin typeface="Courier New" panose="02070309020205020404" pitchFamily="49" charset="0"/>
                    </a:rPr>
                    <a:t>        boolean create) {</a:t>
                  </a:r>
                </a:p>
                <a:p>
                  <a:pPr algn="l"/>
                  <a:r>
                    <a:rPr lang="en-US" altLang="en-US" sz="100" b="1">
                      <a:latin typeface="Courier New" panose="02070309020205020404" pitchFamily="49" charset="0"/>
                    </a:rPr>
                    <a:t>        ApplicationSession appSession =</a:t>
                  </a:r>
                </a:p>
                <a:p>
                  <a:pPr algn="l"/>
                  <a:r>
                    <a:rPr lang="en-US" altLang="en-US" sz="100" b="1">
                      <a:latin typeface="Courier New" panose="02070309020205020404" pitchFamily="49" charset="0"/>
                    </a:rPr>
                    <a:t>            (ApplicationSession)appSessions.get(context);</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if (appSession == null &amp;&amp; create)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XXX</a:t>
                  </a:r>
                </a:p>
                <a:p>
                  <a:pPr algn="l"/>
                  <a:r>
                    <a:rPr lang="en-US" altLang="en-US" sz="100" b="1">
                      <a:latin typeface="Courier New" panose="02070309020205020404" pitchFamily="49" charset="0"/>
                    </a:rPr>
                    <a:t>            // sync to ensure valid?</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appSession = new ApplicationSession(id, this, context);</a:t>
                  </a:r>
                </a:p>
                <a:p>
                  <a:pPr algn="l"/>
                  <a:r>
                    <a:rPr lang="en-US" altLang="en-US" sz="100" b="1">
                      <a:latin typeface="Courier New" panose="02070309020205020404" pitchFamily="49" charset="0"/>
                    </a:rPr>
                    <a:t>            appSessions.put(context, appSession);</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XXX</a:t>
                  </a:r>
                </a:p>
                <a:p>
                  <a:pPr algn="l"/>
                  <a:r>
                    <a:rPr lang="en-US" altLang="en-US" sz="100" b="1">
                      <a:latin typeface="Courier New" panose="02070309020205020404" pitchFamily="49" charset="0"/>
                    </a:rPr>
                    <a:t>        // make sure that we haven't gone over the end of our</a:t>
                  </a:r>
                </a:p>
                <a:p>
                  <a:pPr algn="l"/>
                  <a:r>
                    <a:rPr lang="en-US" altLang="en-US" sz="100" b="1">
                      <a:latin typeface="Courier New" panose="02070309020205020404" pitchFamily="49" charset="0"/>
                    </a:rPr>
                    <a:t>        // inactive interval -- if so, invalidate and create</a:t>
                  </a:r>
                </a:p>
                <a:p>
                  <a:pPr algn="l"/>
                  <a:r>
                    <a:rPr lang="en-US" altLang="en-US" sz="100" b="1">
                      <a:latin typeface="Courier New" panose="02070309020205020404" pitchFamily="49" charset="0"/>
                    </a:rPr>
                    <a:t>        // a new appSession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return appSession;</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void removeApplicationSession(Context context) {</a:t>
                  </a:r>
                </a:p>
                <a:p>
                  <a:pPr algn="l"/>
                  <a:r>
                    <a:rPr lang="en-US" altLang="en-US" sz="100" b="1">
                      <a:latin typeface="Courier New" panose="02070309020205020404" pitchFamily="49" charset="0"/>
                    </a:rPr>
                    <a:t>        appSessions.remove(context);</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 Called by context when request comes in so that accesses and</a:t>
                  </a:r>
                </a:p>
                <a:p>
                  <a:pPr algn="l"/>
                  <a:r>
                    <a:rPr lang="en-US" altLang="en-US" sz="100" b="1">
                      <a:latin typeface="Courier New" panose="02070309020205020404" pitchFamily="49" charset="0"/>
                    </a:rPr>
                    <a:t>     * inactivities can be dealt with accordingly.</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u="sng">
                      <a:latin typeface="Courier New" panose="02070309020205020404" pitchFamily="49" charset="0"/>
                    </a:rPr>
                    <a:t>    void accessed() {</a:t>
                  </a:r>
                </a:p>
                <a:p>
                  <a:pPr algn="l"/>
                  <a:r>
                    <a:rPr lang="en-US" altLang="en-US" sz="100" b="1" u="sng">
                      <a:latin typeface="Courier New" panose="02070309020205020404" pitchFamily="49" charset="0"/>
                    </a:rPr>
                    <a:t>        // set last accessed to thisAccessTime as it will be left over</a:t>
                  </a:r>
                </a:p>
                <a:p>
                  <a:pPr algn="l"/>
                  <a:r>
                    <a:rPr lang="en-US" altLang="en-US" sz="100" b="1" u="sng">
                      <a:latin typeface="Courier New" panose="02070309020205020404" pitchFamily="49" charset="0"/>
                    </a:rPr>
                    <a:t>        // from the previous access</a:t>
                  </a:r>
                </a:p>
                <a:p>
                  <a:pPr algn="l"/>
                  <a:endParaRPr lang="en-US" altLang="en-US" sz="100" b="1" u="sng">
                    <a:latin typeface="Courier New" panose="02070309020205020404" pitchFamily="49" charset="0"/>
                  </a:endParaRPr>
                </a:p>
                <a:p>
                  <a:pPr algn="l"/>
                  <a:r>
                    <a:rPr lang="en-US" altLang="en-US" sz="100" b="1" u="sng">
                      <a:latin typeface="Courier New" panose="02070309020205020404" pitchFamily="49" charset="0"/>
                    </a:rPr>
                    <a:t>        lastAccessed = thisAccessTime;</a:t>
                  </a:r>
                </a:p>
                <a:p>
                  <a:pPr algn="l"/>
                  <a:r>
                    <a:rPr lang="en-US" altLang="en-US" sz="100" b="1" u="sng">
                      <a:latin typeface="Courier New" panose="02070309020205020404" pitchFamily="49" charset="0"/>
                    </a:rPr>
                    <a:t>        thisAccessTime = System.currentTimeMillis();</a:t>
                  </a:r>
                </a:p>
                <a:p>
                  <a:pPr algn="l"/>
                  <a:r>
                    <a:rPr lang="en-US" altLang="en-US" sz="100" b="1" u="sng">
                      <a:latin typeface="Courier New" panose="02070309020205020404" pitchFamily="49" charset="0"/>
                    </a:rPr>
                    <a:t>        </a:t>
                  </a:r>
                </a:p>
                <a:p>
                  <a:pPr algn="l"/>
                  <a:r>
                    <a:rPr lang="en-US" altLang="en-US" sz="100" b="1" u="sng">
                      <a:latin typeface="Courier New" panose="02070309020205020404" pitchFamily="49" charset="0"/>
                    </a:rPr>
                    <a:t>    }</a:t>
                  </a:r>
                </a:p>
                <a:p>
                  <a:pPr algn="l"/>
                  <a:endParaRPr lang="en-US" altLang="en-US" sz="100" b="1" u="sng">
                    <a:latin typeface="Courier New" panose="02070309020205020404" pitchFamily="49" charset="0"/>
                  </a:endParaRPr>
                </a:p>
                <a:p>
                  <a:pPr algn="l"/>
                  <a:r>
                    <a:rPr lang="en-US" altLang="en-US" sz="100" b="1">
                      <a:latin typeface="Courier New" panose="02070309020205020404" pitchFamily="49" charset="0"/>
                    </a:rPr>
                    <a:t>    void validate()</a:t>
                  </a:r>
                </a:p>
              </p:txBody>
            </p:sp>
            <p:sp>
              <p:nvSpPr>
                <p:cNvPr id="7202" name="Rectangle 39"/>
                <p:cNvSpPr>
                  <a:spLocks noChangeArrowheads="1"/>
                </p:cNvSpPr>
                <p:nvPr/>
              </p:nvSpPr>
              <p:spPr bwMode="auto">
                <a:xfrm>
                  <a:off x="807" y="3168"/>
                  <a:ext cx="476"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en-US" sz="100" b="1" u="sng">
                      <a:solidFill>
                        <a:schemeClr val="folHlink"/>
                      </a:solidFill>
                      <a:latin typeface="Courier New" panose="02070309020205020404" pitchFamily="49" charset="0"/>
                    </a:rPr>
                    <a:t>void validate() {</a:t>
                  </a:r>
                </a:p>
                <a:p>
                  <a:pPr algn="l"/>
                  <a:r>
                    <a:rPr lang="en-US" altLang="en-US" sz="100" b="1" u="sng">
                      <a:solidFill>
                        <a:schemeClr val="folHlink"/>
                      </a:solidFill>
                      <a:latin typeface="Courier New" panose="02070309020205020404" pitchFamily="49" charset="0"/>
                    </a:rPr>
                    <a:t>        // if we have an inactive interval, check to see if</a:t>
                  </a:r>
                </a:p>
                <a:p>
                  <a:pPr algn="l"/>
                  <a:r>
                    <a:rPr lang="en-US" altLang="en-US" sz="100" b="1" u="sng">
                      <a:solidFill>
                        <a:schemeClr val="folHlink"/>
                      </a:solidFill>
                      <a:latin typeface="Courier New" panose="02070309020205020404" pitchFamily="49" charset="0"/>
                    </a:rPr>
                    <a:t>        // we've exceeded it</a:t>
                  </a:r>
                </a:p>
                <a:p>
                  <a:pPr algn="l"/>
                  <a:endParaRPr lang="en-US" altLang="en-US" sz="100" b="1" u="sng">
                    <a:solidFill>
                      <a:schemeClr val="folHlink"/>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if (inactiveInterval != -1) {</a:t>
                  </a:r>
                </a:p>
                <a:p>
                  <a:pPr algn="l"/>
                  <a:r>
                    <a:rPr lang="en-US" altLang="en-US" sz="100" b="1" u="sng">
                      <a:solidFill>
                        <a:srgbClr val="FF0000"/>
                      </a:solidFill>
                      <a:latin typeface="Courier New" panose="02070309020205020404" pitchFamily="49" charset="0"/>
                    </a:rPr>
                    <a:t>            int thisInterval =</a:t>
                  </a:r>
                </a:p>
                <a:p>
                  <a:pPr algn="l"/>
                  <a:r>
                    <a:rPr lang="en-US" altLang="en-US" sz="100" b="1" u="sng">
                      <a:solidFill>
                        <a:srgbClr val="FF0000"/>
                      </a:solidFill>
                      <a:latin typeface="Courier New" panose="02070309020205020404" pitchFamily="49" charset="0"/>
                    </a:rPr>
                    <a:t>                (int)(System.currentTimeMillis() - lastAccessed) / 1000;</a:t>
                  </a:r>
                </a:p>
                <a:p>
                  <a:pPr algn="l"/>
                  <a:endParaRPr lang="en-US" altLang="en-US" sz="100" b="1" u="sng">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if (thisInterval &gt; inactiveInterval) {</a:t>
                  </a:r>
                </a:p>
                <a:p>
                  <a:pPr algn="l"/>
                  <a:r>
                    <a:rPr lang="en-US" altLang="en-US" sz="100" b="1" u="sng">
                      <a:solidFill>
                        <a:srgbClr val="FF0000"/>
                      </a:solidFill>
                      <a:latin typeface="Courier New" panose="02070309020205020404" pitchFamily="49" charset="0"/>
                    </a:rPr>
                    <a:t>                invalidate();</a:t>
                  </a:r>
                </a:p>
                <a:p>
                  <a:pPr algn="l"/>
                  <a:endParaRPr lang="en-US" altLang="en-US" sz="100" b="1" u="sng">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ServerSessionManager ssm =</a:t>
                  </a:r>
                </a:p>
                <a:p>
                  <a:pPr algn="l"/>
                  <a:r>
                    <a:rPr lang="en-US" altLang="en-US" sz="100" b="1" u="sng">
                      <a:solidFill>
                        <a:srgbClr val="FF0000"/>
                      </a:solidFill>
                      <a:latin typeface="Courier New" panose="02070309020205020404" pitchFamily="49" charset="0"/>
                    </a:rPr>
                    <a:t>                    ServerSessionManager.getManager();</a:t>
                  </a:r>
                </a:p>
                <a:p>
                  <a:pPr algn="l"/>
                  <a:endParaRPr lang="en-US" altLang="en-US" sz="100" b="1" u="sng">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ssm.removeSession(this);</a:t>
                  </a:r>
                </a:p>
                <a:p>
                  <a:pPr algn="l"/>
                  <a:r>
                    <a:rPr lang="en-US" altLang="en-US" sz="100" b="1" u="sng">
                      <a:solidFill>
                        <a:srgbClr val="FF0000"/>
                      </a:solidFill>
                      <a:latin typeface="Courier New" panose="02070309020205020404" pitchFamily="49" charset="0"/>
                    </a:rPr>
                    <a:t>            }</a:t>
                  </a:r>
                </a:p>
                <a:p>
                  <a:pPr algn="l"/>
                  <a:r>
                    <a:rPr lang="en-US" altLang="en-US" sz="100" b="1" u="sng">
                      <a:solidFill>
                        <a:srgbClr val="FF0000"/>
                      </a:solidFill>
                      <a:latin typeface="Courier New" panose="02070309020205020404" pitchFamily="49" charset="0"/>
                    </a:rPr>
                    <a:t>        }</a:t>
                  </a:r>
                </a:p>
                <a:p>
                  <a:pPr algn="l"/>
                  <a:r>
                    <a:rPr lang="en-US" altLang="en-US" sz="100" b="1" u="sng">
                      <a:solidFill>
                        <a:srgbClr val="FF0000"/>
                      </a:solidFill>
                      <a:latin typeface="Courier New" panose="02070309020205020404" pitchFamily="49" charset="0"/>
                    </a:rPr>
                    <a:t>    }</a:t>
                  </a:r>
                </a:p>
                <a:p>
                  <a:pPr algn="l"/>
                  <a:endParaRPr lang="en-US" altLang="en-US" sz="100" b="1" u="sng">
                    <a:solidFill>
                      <a:srgbClr val="FF0000"/>
                    </a:solidFill>
                    <a:latin typeface="Courier New" panose="02070309020205020404" pitchFamily="49" charset="0"/>
                  </a:endParaRPr>
                </a:p>
                <a:p>
                  <a:pPr algn="l"/>
                  <a:r>
                    <a:rPr lang="en-US" altLang="en-US" sz="100" b="1">
                      <a:latin typeface="Courier New" panose="02070309020205020404" pitchFamily="49" charset="0"/>
                    </a:rPr>
                    <a:t>    synchronized void invalidate() {</a:t>
                  </a:r>
                </a:p>
                <a:p>
                  <a:pPr algn="l"/>
                  <a:r>
                    <a:rPr lang="en-US" altLang="en-US" sz="100" b="1">
                      <a:latin typeface="Courier New" panose="02070309020205020404" pitchFamily="49" charset="0"/>
                    </a:rPr>
                    <a:t>        Enumeration enum = appSessions.keys();</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while (enum.hasMoreElements()) {</a:t>
                  </a:r>
                </a:p>
                <a:p>
                  <a:pPr algn="l"/>
                  <a:r>
                    <a:rPr lang="en-US" altLang="en-US" sz="100" b="1">
                      <a:latin typeface="Courier New" panose="02070309020205020404" pitchFamily="49" charset="0"/>
                    </a:rPr>
                    <a:t>            Object key = enum.nextElement();</a:t>
                  </a:r>
                </a:p>
                <a:p>
                  <a:pPr algn="l"/>
                  <a:r>
                    <a:rPr lang="en-US" altLang="en-US" sz="100" b="1">
                      <a:latin typeface="Courier New" panose="02070309020205020404" pitchFamily="49" charset="0"/>
                    </a:rPr>
                    <a:t>            ApplicationSession appSession =</a:t>
                  </a:r>
                </a:p>
                <a:p>
                  <a:pPr algn="l"/>
                  <a:r>
                    <a:rPr lang="en-US" altLang="en-US" sz="100" b="1">
                      <a:latin typeface="Courier New" panose="02070309020205020404" pitchFamily="49" charset="0"/>
                    </a:rPr>
                    <a:t>                (ApplicationSession)appSessions.get(key);</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appSession.invalidate();</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public void putValue(String name, Object value) {</a:t>
                  </a:r>
                </a:p>
                <a:p>
                  <a:pPr algn="l"/>
                  <a:r>
                    <a:rPr lang="en-US" altLang="en-US" sz="100" b="1">
                      <a:latin typeface="Courier New" panose="02070309020205020404" pitchFamily="49" charset="0"/>
                    </a:rPr>
                    <a:t>        if (name == null) {</a:t>
                  </a:r>
                </a:p>
                <a:p>
                  <a:pPr algn="l"/>
                  <a:r>
                    <a:rPr lang="en-US" altLang="en-US" sz="100" b="1">
                      <a:latin typeface="Courier New" panose="02070309020205020404" pitchFamily="49" charset="0"/>
                    </a:rPr>
                    <a:t>            String msg = sm.getString("serverSession.value.iae");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throw new IllegalArgumentException(msg);</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removeValue(name);  // remove any existing binding</a:t>
                  </a:r>
                </a:p>
                <a:p>
                  <a:pPr algn="l"/>
                  <a:r>
                    <a:rPr lang="en-US" altLang="en-US" sz="100" b="1">
                      <a:latin typeface="Courier New" panose="02070309020205020404" pitchFamily="49" charset="0"/>
                    </a:rPr>
                    <a:t>        values.put(name, value);</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public Object getValue(String name) {</a:t>
                  </a:r>
                </a:p>
                <a:p>
                  <a:pPr algn="l"/>
                  <a:r>
                    <a:rPr lang="en-US" altLang="en-US" sz="100" b="1">
                      <a:latin typeface="Courier New" panose="02070309020205020404" pitchFamily="49" charset="0"/>
                    </a:rPr>
                    <a:t>        if (name == null) {</a:t>
                  </a:r>
                </a:p>
                <a:p>
                  <a:pPr algn="l"/>
                  <a:r>
                    <a:rPr lang="en-US" altLang="en-US" sz="100" b="1">
                      <a:latin typeface="Courier New" panose="02070309020205020404" pitchFamily="49" charset="0"/>
                    </a:rPr>
                    <a:t>            String msg = sm.getString("serverSession.value.iae");</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throw new IllegalArgumentException(msg);</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return values.get(name);</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public Enumeration getValueNames() {</a:t>
                  </a:r>
                </a:p>
                <a:p>
                  <a:pPr algn="l"/>
                  <a:r>
                    <a:rPr lang="en-US" altLang="en-US" sz="100" b="1">
                      <a:latin typeface="Courier New" panose="02070309020205020404" pitchFamily="49" charset="0"/>
                    </a:rPr>
                    <a:t>        return values.keys();</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public void removeValue(String name) {</a:t>
                  </a:r>
                </a:p>
                <a:p>
                  <a:pPr algn="l"/>
                  <a:r>
                    <a:rPr lang="en-US" altLang="en-US" sz="100" b="1">
                      <a:latin typeface="Courier New" panose="02070309020205020404" pitchFamily="49" charset="0"/>
                    </a:rPr>
                    <a:t>        values.remove(name);</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public void setMaxInactiveInterval(int interval) {</a:t>
                  </a:r>
                </a:p>
                <a:p>
                  <a:pPr algn="l"/>
                  <a:r>
                    <a:rPr lang="en-US" altLang="en-US" sz="100" b="1">
                      <a:latin typeface="Courier New" panose="02070309020205020404" pitchFamily="49" charset="0"/>
                    </a:rPr>
                    <a:t>        inactiveInterval = interval;</a:t>
                  </a:r>
                </a:p>
                <a:p>
                  <a:pPr algn="l"/>
                  <a:r>
                    <a:rPr lang="en-US" altLang="en-US" sz="100" b="1">
                      <a:latin typeface="Courier New" panose="02070309020205020404" pitchFamily="49" charset="0"/>
                    </a:rPr>
                    <a:t>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public int getMaxInactiveInterval() {</a:t>
                  </a:r>
                </a:p>
                <a:p>
                  <a:pPr algn="l"/>
                  <a:r>
                    <a:rPr lang="en-US" altLang="en-US" sz="100" b="1">
                      <a:latin typeface="Courier New" panose="02070309020205020404" pitchFamily="49" charset="0"/>
                    </a:rPr>
                    <a:t>        return inactiveInterval;</a:t>
                  </a:r>
                </a:p>
                <a:p>
                  <a:pPr algn="l"/>
                  <a:r>
                    <a:rPr lang="en-US" altLang="en-US" sz="100" b="1">
                      <a:latin typeface="Courier New" panose="02070309020205020404" pitchFamily="49" charset="0"/>
                    </a:rPr>
                    <a:t>    }    </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 XXX</a:t>
                  </a:r>
                </a:p>
                <a:p>
                  <a:pPr algn="l"/>
                  <a:r>
                    <a:rPr lang="en-US" altLang="en-US" sz="100" b="1">
                      <a:latin typeface="Courier New" panose="02070309020205020404" pitchFamily="49" charset="0"/>
                    </a:rPr>
                    <a:t>    // sync'd for safty -- no other thread should be getting something</a:t>
                  </a:r>
                </a:p>
                <a:p>
                  <a:pPr algn="l"/>
                  <a:r>
                    <a:rPr lang="en-US" altLang="en-US" sz="100" b="1">
                      <a:latin typeface="Courier New" panose="02070309020205020404" pitchFamily="49" charset="0"/>
                    </a:rPr>
                    <a:t>    // from this while we are reaping. This isn't the most optimal</a:t>
                  </a:r>
                </a:p>
                <a:p>
                  <a:pPr algn="l"/>
                  <a:r>
                    <a:rPr lang="en-US" altLang="en-US" sz="100" b="1">
                      <a:latin typeface="Courier New" panose="02070309020205020404" pitchFamily="49" charset="0"/>
                    </a:rPr>
                    <a:t>    // solution for this, but we'll determine something else later.</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synchronized void reap() {</a:t>
                  </a:r>
                </a:p>
                <a:p>
                  <a:pPr algn="l"/>
                  <a:r>
                    <a:rPr lang="en-US" altLang="en-US" sz="100" b="1">
                      <a:latin typeface="Courier New" panose="02070309020205020404" pitchFamily="49" charset="0"/>
                    </a:rPr>
                    <a:t>        Enumeration enum = appSessions.keys();</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while (enum.hasMoreElements()) {</a:t>
                  </a:r>
                </a:p>
                <a:p>
                  <a:pPr algn="l"/>
                  <a:r>
                    <a:rPr lang="en-US" altLang="en-US" sz="100" b="1">
                      <a:latin typeface="Courier New" panose="02070309020205020404" pitchFamily="49" charset="0"/>
                    </a:rPr>
                    <a:t>            Object key = enum.nextElement();</a:t>
                  </a:r>
                </a:p>
                <a:p>
                  <a:pPr algn="l"/>
                  <a:r>
                    <a:rPr lang="en-US" altLang="en-US" sz="100" b="1">
                      <a:latin typeface="Courier New" panose="02070309020205020404" pitchFamily="49" charset="0"/>
                    </a:rPr>
                    <a:t>            ApplicationSession appSession =</a:t>
                  </a:r>
                </a:p>
                <a:p>
                  <a:pPr algn="l"/>
                  <a:r>
                    <a:rPr lang="en-US" altLang="en-US" sz="100" b="1">
                      <a:latin typeface="Courier New" panose="02070309020205020404" pitchFamily="49" charset="0"/>
                    </a:rPr>
                    <a:t>                (ApplicationSession)appSessions.get(key);</a:t>
                  </a:r>
                </a:p>
                <a:p>
                  <a:pPr algn="l"/>
                  <a:endParaRPr lang="en-US" altLang="en-US" sz="100" b="1">
                    <a:latin typeface="Courier New" panose="02070309020205020404" pitchFamily="49" charset="0"/>
                  </a:endParaRPr>
                </a:p>
                <a:p>
                  <a:pPr algn="l"/>
                  <a:r>
                    <a:rPr lang="en-US" altLang="en-US" sz="100" b="1">
                      <a:latin typeface="Courier New" panose="02070309020205020404" pitchFamily="49" charset="0"/>
                    </a:rPr>
                    <a:t>            appSession.validate();</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    }</a:t>
                  </a:r>
                </a:p>
                <a:p>
                  <a:pPr algn="l"/>
                  <a:r>
                    <a:rPr lang="en-US" altLang="en-US" sz="100" b="1">
                      <a:latin typeface="Courier New" panose="02070309020205020404" pitchFamily="49" charset="0"/>
                    </a:rPr>
                    <a:t>}</a:t>
                  </a:r>
                </a:p>
                <a:p>
                  <a:pPr algn="l"/>
                  <a:endParaRPr lang="en-US" altLang="en-US" sz="100" b="1">
                    <a:latin typeface="Courier New" panose="02070309020205020404" pitchFamily="49" charset="0"/>
                  </a:endParaRPr>
                </a:p>
                <a:p>
                  <a:pPr algn="l"/>
                  <a:endParaRPr lang="en-US" altLang="en-US" sz="100" b="1">
                    <a:latin typeface="Courier New" panose="02070309020205020404" pitchFamily="49" charset="0"/>
                  </a:endParaRPr>
                </a:p>
              </p:txBody>
            </p:sp>
          </p:grpSp>
        </p:grpSp>
      </p:grpSp>
      <p:grpSp>
        <p:nvGrpSpPr>
          <p:cNvPr id="7174" name="Group 40"/>
          <p:cNvGrpSpPr>
            <a:grpSpLocks/>
          </p:cNvGrpSpPr>
          <p:nvPr/>
        </p:nvGrpSpPr>
        <p:grpSpPr bwMode="auto">
          <a:xfrm>
            <a:off x="6802438" y="6226175"/>
            <a:ext cx="2286000" cy="592138"/>
            <a:chOff x="4285" y="3922"/>
            <a:chExt cx="1440" cy="373"/>
          </a:xfrm>
        </p:grpSpPr>
        <p:sp>
          <p:nvSpPr>
            <p:cNvPr id="7190" name="Rectangle 41"/>
            <p:cNvSpPr>
              <a:spLocks noChangeArrowheads="1"/>
            </p:cNvSpPr>
            <p:nvPr/>
          </p:nvSpPr>
          <p:spPr bwMode="auto">
            <a:xfrm>
              <a:off x="4285" y="3950"/>
              <a:ext cx="1440" cy="33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endParaRPr lang="en-US" altLang="en-US"/>
            </a:p>
          </p:txBody>
        </p:sp>
        <p:pic>
          <p:nvPicPr>
            <p:cNvPr id="7191" name="Picture 42" descr="New Logo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 y="3922"/>
              <a:ext cx="1392"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43"/>
          <p:cNvGrpSpPr>
            <a:grpSpLocks/>
          </p:cNvGrpSpPr>
          <p:nvPr/>
        </p:nvGrpSpPr>
        <p:grpSpPr bwMode="auto">
          <a:xfrm>
            <a:off x="1371600" y="1435100"/>
            <a:ext cx="6858000" cy="4279900"/>
            <a:chOff x="864" y="904"/>
            <a:chExt cx="4320" cy="2696"/>
          </a:xfrm>
        </p:grpSpPr>
        <p:grpSp>
          <p:nvGrpSpPr>
            <p:cNvPr id="7176" name="Group 44"/>
            <p:cNvGrpSpPr>
              <a:grpSpLocks/>
            </p:cNvGrpSpPr>
            <p:nvPr/>
          </p:nvGrpSpPr>
          <p:grpSpPr bwMode="auto">
            <a:xfrm>
              <a:off x="3094" y="904"/>
              <a:ext cx="1763" cy="762"/>
              <a:chOff x="3360" y="988"/>
              <a:chExt cx="1488" cy="467"/>
            </a:xfrm>
          </p:grpSpPr>
          <p:sp>
            <p:nvSpPr>
              <p:cNvPr id="7187" name="Text Box 45"/>
              <p:cNvSpPr txBox="1">
                <a:spLocks noChangeArrowheads="1"/>
              </p:cNvSpPr>
              <p:nvPr/>
            </p:nvSpPr>
            <p:spPr bwMode="auto">
              <a:xfrm>
                <a:off x="3360" y="988"/>
                <a:ext cx="498"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en-US" sz="100" b="1" u="sng">
                    <a:solidFill>
                      <a:srgbClr val="FF0000"/>
                    </a:solidFill>
                    <a:latin typeface="Courier New" panose="02070309020205020404" pitchFamily="49" charset="0"/>
                  </a:rPr>
                  <a:t> private long lastAccessed = creationTime;</a:t>
                </a:r>
              </a:p>
              <a:p>
                <a:pPr algn="l"/>
                <a:r>
                  <a:rPr lang="en-US" altLang="en-US" sz="100" b="1" u="sng">
                    <a:solidFill>
                      <a:srgbClr val="FF0000"/>
                    </a:solidFill>
                    <a:latin typeface="Courier New" panose="02070309020205020404" pitchFamily="49" charset="0"/>
                  </a:rPr>
                  <a:t>    private int inactiveInterval = -1;</a:t>
                </a:r>
              </a:p>
              <a:p>
                <a:pPr algn="l"/>
                <a:endParaRPr lang="en-US" altLang="en-US" sz="100">
                  <a:solidFill>
                    <a:srgbClr val="FF0000"/>
                  </a:solidFill>
                  <a:latin typeface="Times" panose="02020603050405020304" pitchFamily="18" charset="0"/>
                </a:endParaRPr>
              </a:p>
              <a:p>
                <a:pPr algn="l"/>
                <a:r>
                  <a:rPr lang="en-US" altLang="en-US" sz="100" b="1" u="sng">
                    <a:solidFill>
                      <a:srgbClr val="FF0000"/>
                    </a:solidFill>
                    <a:latin typeface="Courier New" panose="02070309020205020404" pitchFamily="49" charset="0"/>
                  </a:rPr>
                  <a:t> void accessed() {</a:t>
                </a:r>
              </a:p>
              <a:p>
                <a:pPr algn="l"/>
                <a:r>
                  <a:rPr lang="en-US" altLang="en-US" sz="100" b="1" u="sng">
                    <a:solidFill>
                      <a:srgbClr val="FF0000"/>
                    </a:solidFill>
                    <a:latin typeface="Courier New" panose="02070309020205020404" pitchFamily="49" charset="0"/>
                  </a:rPr>
                  <a:t>        // set last accessed to thisAccessTime as it will be left over</a:t>
                </a:r>
              </a:p>
              <a:p>
                <a:pPr algn="l"/>
                <a:r>
                  <a:rPr lang="en-US" altLang="en-US" sz="100" b="1" u="sng">
                    <a:solidFill>
                      <a:srgbClr val="FF0000"/>
                    </a:solidFill>
                    <a:latin typeface="Courier New" panose="02070309020205020404" pitchFamily="49" charset="0"/>
                  </a:rPr>
                  <a:t>        // from the previous access</a:t>
                </a:r>
              </a:p>
              <a:p>
                <a:pPr algn="l"/>
                <a:r>
                  <a:rPr lang="en-US" altLang="en-US" sz="100" b="1" u="sng">
                    <a:solidFill>
                      <a:srgbClr val="FF0000"/>
                    </a:solidFill>
                    <a:latin typeface="Courier New" panose="02070309020205020404" pitchFamily="49" charset="0"/>
                  </a:rPr>
                  <a:t>        lastAccessed = thisAccessTime;</a:t>
                </a:r>
              </a:p>
              <a:p>
                <a:pPr algn="l"/>
                <a:r>
                  <a:rPr lang="en-US" altLang="en-US" sz="100" b="1" u="sng">
                    <a:solidFill>
                      <a:srgbClr val="FF0000"/>
                    </a:solidFill>
                    <a:latin typeface="Courier New" panose="02070309020205020404" pitchFamily="49" charset="0"/>
                  </a:rPr>
                  <a:t>        thisAccessTime = System.currentTimeMillis();</a:t>
                </a:r>
              </a:p>
              <a:p>
                <a:pPr algn="l"/>
                <a:endParaRPr lang="en-US" altLang="en-US" sz="100" b="1" u="sng">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validate();</a:t>
                </a:r>
              </a:p>
              <a:p>
                <a:pPr algn="l"/>
                <a:r>
                  <a:rPr lang="en-US" altLang="en-US" sz="100" b="1" u="sng">
                    <a:solidFill>
                      <a:srgbClr val="FF0000"/>
                    </a:solidFill>
                    <a:latin typeface="Courier New" panose="02070309020205020404" pitchFamily="49" charset="0"/>
                  </a:rPr>
                  <a:t>    }</a:t>
                </a:r>
              </a:p>
              <a:p>
                <a:pPr algn="l"/>
                <a:endParaRPr lang="en-US" altLang="en-US" sz="100" b="1" u="sng">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void validate() {</a:t>
                </a:r>
              </a:p>
              <a:p>
                <a:pPr algn="l"/>
                <a:r>
                  <a:rPr lang="en-US" altLang="en-US" sz="100" b="1" u="sng">
                    <a:solidFill>
                      <a:srgbClr val="FF0000"/>
                    </a:solidFill>
                    <a:latin typeface="Courier New" panose="02070309020205020404" pitchFamily="49" charset="0"/>
                  </a:rPr>
                  <a:t>        // if we have an inactive interval, check to see if we've exceeded it</a:t>
                </a:r>
              </a:p>
              <a:p>
                <a:pPr algn="l"/>
                <a:r>
                  <a:rPr lang="en-US" altLang="en-US" sz="100" b="1" u="sng">
                    <a:solidFill>
                      <a:srgbClr val="FF0000"/>
                    </a:solidFill>
                    <a:latin typeface="Courier New" panose="02070309020205020404" pitchFamily="49" charset="0"/>
                  </a:rPr>
                  <a:t>        if (inactiveInterval != -1) {</a:t>
                </a:r>
              </a:p>
              <a:p>
                <a:pPr algn="l"/>
                <a:r>
                  <a:rPr lang="en-US" altLang="en-US" sz="100" b="1" u="sng">
                    <a:solidFill>
                      <a:srgbClr val="FF0000"/>
                    </a:solidFill>
                    <a:latin typeface="Courier New" panose="02070309020205020404" pitchFamily="49" charset="0"/>
                  </a:rPr>
                  <a:t>            int thisInterval =</a:t>
                </a:r>
              </a:p>
              <a:p>
                <a:pPr algn="l"/>
                <a:r>
                  <a:rPr lang="en-US" altLang="en-US" sz="100" b="1" u="sng">
                    <a:solidFill>
                      <a:srgbClr val="FF0000"/>
                    </a:solidFill>
                    <a:latin typeface="Courier New" panose="02070309020205020404" pitchFamily="49" charset="0"/>
                  </a:rPr>
                  <a:t>                (int)(System.currentTimeMillis() - lastAccessed) / 1000;</a:t>
                </a:r>
              </a:p>
              <a:p>
                <a:pPr algn="l"/>
                <a:endParaRPr lang="en-US" altLang="en-US" sz="100" b="1" u="sng">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if (thisInterval &gt; inactiveInterval) {</a:t>
                </a:r>
              </a:p>
              <a:p>
                <a:pPr algn="l"/>
                <a:r>
                  <a:rPr lang="en-US" altLang="en-US" sz="100" b="1" u="sng">
                    <a:solidFill>
                      <a:srgbClr val="FF0000"/>
                    </a:solidFill>
                    <a:latin typeface="Courier New" panose="02070309020205020404" pitchFamily="49" charset="0"/>
                  </a:rPr>
                  <a:t>                invalidate();</a:t>
                </a:r>
              </a:p>
              <a:p>
                <a:pPr algn="l"/>
                <a:r>
                  <a:rPr lang="en-US" altLang="en-US" sz="100" b="1" u="sng">
                    <a:solidFill>
                      <a:srgbClr val="FF0000"/>
                    </a:solidFill>
                    <a:latin typeface="Courier New" panose="02070309020205020404" pitchFamily="49" charset="0"/>
                  </a:rPr>
                  <a:t>            }</a:t>
                </a:r>
              </a:p>
              <a:p>
                <a:pPr algn="l"/>
                <a:r>
                  <a:rPr lang="en-US" altLang="en-US" sz="100" b="1" u="sng">
                    <a:solidFill>
                      <a:srgbClr val="FF0000"/>
                    </a:solidFill>
                    <a:latin typeface="Courier New" panose="02070309020205020404" pitchFamily="49" charset="0"/>
                  </a:rPr>
                  <a:t>        }</a:t>
                </a:r>
              </a:p>
              <a:p>
                <a:pPr algn="l"/>
                <a:r>
                  <a:rPr lang="en-US" altLang="en-US" sz="100" b="1" u="sng">
                    <a:solidFill>
                      <a:srgbClr val="FF0000"/>
                    </a:solidFill>
                    <a:latin typeface="Courier New" panose="02070309020205020404" pitchFamily="49" charset="0"/>
                  </a:rPr>
                  <a:t>    }</a:t>
                </a:r>
              </a:p>
              <a:p>
                <a:pPr algn="l"/>
                <a:endParaRPr lang="en-US" altLang="en-US" sz="100" b="1" u="sng">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public long getLastAccessedTime() {</a:t>
                </a:r>
              </a:p>
              <a:p>
                <a:pPr algn="l"/>
                <a:r>
                  <a:rPr lang="en-US" altLang="en-US" sz="100" b="1" u="sng">
                    <a:solidFill>
                      <a:srgbClr val="FF0000"/>
                    </a:solidFill>
                    <a:latin typeface="Courier New" panose="02070309020205020404" pitchFamily="49" charset="0"/>
                  </a:rPr>
                  <a:t>        if (valid) {</a:t>
                </a:r>
              </a:p>
              <a:p>
                <a:pPr algn="l"/>
                <a:r>
                  <a:rPr lang="en-US" altLang="en-US" sz="100" b="1" u="sng">
                    <a:solidFill>
                      <a:srgbClr val="FF0000"/>
                    </a:solidFill>
                    <a:latin typeface="Courier New" panose="02070309020205020404" pitchFamily="49" charset="0"/>
                  </a:rPr>
                  <a:t>            return lastAccessed;</a:t>
                </a:r>
              </a:p>
              <a:p>
                <a:pPr algn="l"/>
                <a:r>
                  <a:rPr lang="en-US" altLang="en-US" sz="100" b="1" u="sng">
                    <a:solidFill>
                      <a:srgbClr val="FF0000"/>
                    </a:solidFill>
                    <a:latin typeface="Courier New" panose="02070309020205020404" pitchFamily="49" charset="0"/>
                  </a:rPr>
                  <a:t>        } else {</a:t>
                </a:r>
              </a:p>
              <a:p>
                <a:pPr algn="l"/>
                <a:r>
                  <a:rPr lang="en-US" altLang="en-US" sz="100" b="1" u="sng">
                    <a:solidFill>
                      <a:srgbClr val="FF0000"/>
                    </a:solidFill>
                    <a:latin typeface="Courier New" panose="02070309020205020404" pitchFamily="49" charset="0"/>
                  </a:rPr>
                  <a:t>            String msg = sm.getString("applicationSession.session.ise");</a:t>
                </a:r>
              </a:p>
              <a:p>
                <a:pPr algn="l"/>
                <a:endParaRPr lang="en-US" altLang="en-US" sz="100" b="1" u="sng">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throw new IllegalStateException(msg);</a:t>
                </a:r>
              </a:p>
              <a:p>
                <a:pPr algn="l"/>
                <a:r>
                  <a:rPr lang="en-US" altLang="en-US" sz="100" b="1" u="sng">
                    <a:solidFill>
                      <a:srgbClr val="FF0000"/>
                    </a:solidFill>
                    <a:latin typeface="Courier New" panose="02070309020205020404" pitchFamily="49" charset="0"/>
                  </a:rPr>
                  <a:t>        }</a:t>
                </a:r>
              </a:p>
              <a:p>
                <a:pPr algn="l"/>
                <a:r>
                  <a:rPr lang="en-US" altLang="en-US" sz="100" b="1" u="sng">
                    <a:solidFill>
                      <a:srgbClr val="FF0000"/>
                    </a:solidFill>
                    <a:latin typeface="Courier New" panose="02070309020205020404" pitchFamily="49" charset="0"/>
                  </a:rPr>
                  <a:t>    }</a:t>
                </a:r>
              </a:p>
              <a:p>
                <a:pPr algn="l"/>
                <a:endParaRPr lang="en-US" altLang="en-US" sz="100" b="1" u="sng">
                  <a:solidFill>
                    <a:srgbClr val="FF0000"/>
                  </a:solidFill>
                  <a:latin typeface="Courier New" panose="02070309020205020404" pitchFamily="49" charset="0"/>
                </a:endParaRPr>
              </a:p>
              <a:p>
                <a:pPr algn="l"/>
                <a:endParaRPr lang="en-US" altLang="en-US" sz="100" b="1" u="sng">
                  <a:solidFill>
                    <a:srgbClr val="FF0000"/>
                  </a:solidFill>
                  <a:latin typeface="Courier New" panose="02070309020205020404" pitchFamily="49" charset="0"/>
                </a:endParaRPr>
              </a:p>
              <a:p>
                <a:pPr algn="l"/>
                <a:r>
                  <a:rPr lang="en-US" altLang="en-US" sz="100" b="1">
                    <a:solidFill>
                      <a:srgbClr val="FF0000"/>
                    </a:solidFill>
                    <a:latin typeface="Courier New" panose="02070309020205020404" pitchFamily="49" charset="0"/>
                  </a:rPr>
                  <a:t> public long getLastAccessedTime() {</a:t>
                </a:r>
              </a:p>
              <a:p>
                <a:pPr algn="l"/>
                <a:r>
                  <a:rPr lang="en-US" altLang="en-US" sz="100" b="1">
                    <a:solidFill>
                      <a:srgbClr val="FF0000"/>
                    </a:solidFill>
                    <a:latin typeface="Courier New" panose="02070309020205020404" pitchFamily="49" charset="0"/>
                  </a:rPr>
                  <a:t>        return lastAccessed;</a:t>
                </a:r>
              </a:p>
              <a:p>
                <a:pPr algn="l"/>
                <a:r>
                  <a:rPr lang="en-US" altLang="en-US" sz="100" b="1">
                    <a:solidFill>
                      <a:srgbClr val="FF0000"/>
                    </a:solidFill>
                    <a:latin typeface="Courier New" panose="02070309020205020404" pitchFamily="49" charset="0"/>
                  </a:rPr>
                  <a:t>    }</a:t>
                </a:r>
              </a:p>
              <a:p>
                <a:pPr algn="l"/>
                <a:endParaRPr lang="en-US" altLang="en-US" sz="100" b="1" u="sng">
                  <a:solidFill>
                    <a:srgbClr val="FF0000"/>
                  </a:solidFill>
                  <a:latin typeface="Courier New" panose="02070309020205020404" pitchFamily="49" charset="0"/>
                </a:endParaRPr>
              </a:p>
              <a:p>
                <a:pPr algn="l"/>
                <a:endParaRPr lang="en-US" altLang="en-US" sz="100" b="1" u="sng">
                  <a:solidFill>
                    <a:srgbClr val="FF0000"/>
                  </a:solidFill>
                  <a:latin typeface="Courier New" panose="02070309020205020404" pitchFamily="49" charset="0"/>
                </a:endParaRPr>
              </a:p>
              <a:p>
                <a:pPr algn="l"/>
                <a:r>
                  <a:rPr lang="en-US" altLang="en-US" sz="100" b="1">
                    <a:solidFill>
                      <a:srgbClr val="FF0000"/>
                    </a:solidFill>
                    <a:latin typeface="Courier New" panose="02070309020205020404" pitchFamily="49" charset="0"/>
                  </a:rPr>
                  <a:t> private long lastAccessed = creationTime;</a:t>
                </a:r>
              </a:p>
              <a:p>
                <a:pPr algn="l">
                  <a:spcBef>
                    <a:spcPct val="50000"/>
                  </a:spcBef>
                </a:pPr>
                <a:endParaRPr lang="en-US" altLang="en-US" sz="100">
                  <a:solidFill>
                    <a:srgbClr val="FF0000"/>
                  </a:solidFill>
                  <a:latin typeface="Times" panose="02020603050405020304" pitchFamily="18" charset="0"/>
                </a:endParaRPr>
              </a:p>
              <a:p>
                <a:pPr algn="l"/>
                <a:r>
                  <a:rPr lang="en-US" altLang="en-US" sz="100" b="1" u="sng">
                    <a:solidFill>
                      <a:srgbClr val="FF0000"/>
                    </a:solidFill>
                    <a:latin typeface="Courier New" panose="02070309020205020404" pitchFamily="49" charset="0"/>
                  </a:rPr>
                  <a:t> void accessed() {</a:t>
                </a:r>
              </a:p>
              <a:p>
                <a:pPr algn="l"/>
                <a:r>
                  <a:rPr lang="en-US" altLang="en-US" sz="100" b="1" u="sng">
                    <a:solidFill>
                      <a:srgbClr val="FF0000"/>
                    </a:solidFill>
                    <a:latin typeface="Courier New" panose="02070309020205020404" pitchFamily="49" charset="0"/>
                  </a:rPr>
                  <a:t>        // set last accessed to thisAccessTime as it will be left over</a:t>
                </a:r>
              </a:p>
              <a:p>
                <a:pPr algn="l"/>
                <a:r>
                  <a:rPr lang="en-US" altLang="en-US" sz="100" b="1" u="sng">
                    <a:solidFill>
                      <a:srgbClr val="FF0000"/>
                    </a:solidFill>
                    <a:latin typeface="Courier New" panose="02070309020205020404" pitchFamily="49" charset="0"/>
                  </a:rPr>
                  <a:t>        // from the previous access</a:t>
                </a:r>
              </a:p>
              <a:p>
                <a:pPr algn="l"/>
                <a:endParaRPr lang="en-US" altLang="en-US" sz="100" b="1" u="sng">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lastAccessed = thisAccessTime;</a:t>
                </a:r>
              </a:p>
              <a:p>
                <a:pPr algn="l"/>
                <a:r>
                  <a:rPr lang="en-US" altLang="en-US" sz="100" b="1" u="sng">
                    <a:solidFill>
                      <a:srgbClr val="FF0000"/>
                    </a:solidFill>
                    <a:latin typeface="Courier New" panose="02070309020205020404" pitchFamily="49" charset="0"/>
                  </a:rPr>
                  <a:t>        thisAccessTime = System.currentTimeMillis();</a:t>
                </a:r>
              </a:p>
              <a:p>
                <a:pPr algn="l"/>
                <a:r>
                  <a:rPr lang="en-US" altLang="en-US" sz="100" b="1" u="sng">
                    <a:solidFill>
                      <a:srgbClr val="FF0000"/>
                    </a:solidFill>
                    <a:latin typeface="Courier New" panose="02070309020205020404" pitchFamily="49" charset="0"/>
                  </a:rPr>
                  <a:t>        </a:t>
                </a:r>
              </a:p>
              <a:p>
                <a:pPr algn="l"/>
                <a:r>
                  <a:rPr lang="en-US" altLang="en-US" sz="100" b="1" u="sng">
                    <a:solidFill>
                      <a:srgbClr val="FF0000"/>
                    </a:solidFill>
                    <a:latin typeface="Courier New" panose="02070309020205020404" pitchFamily="49" charset="0"/>
                  </a:rPr>
                  <a:t>    }</a:t>
                </a:r>
              </a:p>
              <a:p>
                <a:pPr algn="l">
                  <a:spcBef>
                    <a:spcPct val="50000"/>
                  </a:spcBef>
                </a:pPr>
                <a:endParaRPr lang="en-US" altLang="en-US" sz="100">
                  <a:solidFill>
                    <a:srgbClr val="FF0000"/>
                  </a:solidFill>
                  <a:latin typeface="Times" panose="02020603050405020304" pitchFamily="18" charset="0"/>
                </a:endParaRPr>
              </a:p>
              <a:p>
                <a:pPr algn="l">
                  <a:spcBef>
                    <a:spcPct val="50000"/>
                  </a:spcBef>
                </a:pPr>
                <a:endParaRPr lang="en-US" altLang="en-US" sz="100">
                  <a:solidFill>
                    <a:srgbClr val="FF0000"/>
                  </a:solidFill>
                  <a:latin typeface="Times" panose="02020603050405020304" pitchFamily="18" charset="0"/>
                </a:endParaRPr>
              </a:p>
              <a:p>
                <a:pPr algn="l"/>
                <a:r>
                  <a:rPr lang="en-US" altLang="en-US" sz="100" b="1" u="sng">
                    <a:solidFill>
                      <a:srgbClr val="FF0000"/>
                    </a:solidFill>
                    <a:latin typeface="Courier New" panose="02070309020205020404" pitchFamily="49" charset="0"/>
                  </a:rPr>
                  <a:t>void validate() {</a:t>
                </a:r>
              </a:p>
              <a:p>
                <a:pPr algn="l"/>
                <a:r>
                  <a:rPr lang="en-US" altLang="en-US" sz="100" b="1" u="sng">
                    <a:solidFill>
                      <a:srgbClr val="FF0000"/>
                    </a:solidFill>
                    <a:latin typeface="Courier New" panose="02070309020205020404" pitchFamily="49" charset="0"/>
                  </a:rPr>
                  <a:t>        // if we have an inactive interval, check to see if</a:t>
                </a:r>
              </a:p>
              <a:p>
                <a:pPr algn="l"/>
                <a:r>
                  <a:rPr lang="en-US" altLang="en-US" sz="100" b="1" u="sng">
                    <a:solidFill>
                      <a:srgbClr val="FF0000"/>
                    </a:solidFill>
                    <a:latin typeface="Courier New" panose="02070309020205020404" pitchFamily="49" charset="0"/>
                  </a:rPr>
                  <a:t>        // we've exceeded it</a:t>
                </a:r>
              </a:p>
              <a:p>
                <a:pPr algn="l"/>
                <a:endParaRPr lang="en-US" altLang="en-US" sz="100" b="1" u="sng">
                  <a:solidFill>
                    <a:srgbClr val="FF0000"/>
                  </a:solidFill>
                  <a:latin typeface="Courier New" panose="02070309020205020404" pitchFamily="49" charset="0"/>
                </a:endParaRPr>
              </a:p>
              <a:p>
                <a:pPr algn="l">
                  <a:spcBef>
                    <a:spcPct val="50000"/>
                  </a:spcBef>
                </a:pPr>
                <a:endParaRPr lang="en-US" altLang="en-US" sz="100">
                  <a:solidFill>
                    <a:srgbClr val="FF0000"/>
                  </a:solidFill>
                  <a:latin typeface="Times" panose="02020603050405020304" pitchFamily="18" charset="0"/>
                </a:endParaRPr>
              </a:p>
            </p:txBody>
          </p:sp>
          <p:sp>
            <p:nvSpPr>
              <p:cNvPr id="7188" name="Text Box 46"/>
              <p:cNvSpPr txBox="1">
                <a:spLocks noChangeArrowheads="1"/>
              </p:cNvSpPr>
              <p:nvPr/>
            </p:nvSpPr>
            <p:spPr bwMode="auto">
              <a:xfrm>
                <a:off x="3897" y="988"/>
                <a:ext cx="432"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en-US" sz="100" b="1" u="sng">
                    <a:solidFill>
                      <a:srgbClr val="FF0000"/>
                    </a:solidFill>
                    <a:latin typeface="Courier New" panose="02070309020205020404" pitchFamily="49" charset="0"/>
                  </a:rPr>
                  <a:t>if (inactiveInterval != -1) {</a:t>
                </a:r>
              </a:p>
              <a:p>
                <a:pPr algn="l"/>
                <a:r>
                  <a:rPr lang="en-US" altLang="en-US" sz="100" b="1" u="sng">
                    <a:solidFill>
                      <a:srgbClr val="FF0000"/>
                    </a:solidFill>
                    <a:latin typeface="Courier New" panose="02070309020205020404" pitchFamily="49" charset="0"/>
                  </a:rPr>
                  <a:t>            int thisInterval =</a:t>
                </a:r>
              </a:p>
              <a:p>
                <a:pPr algn="l"/>
                <a:r>
                  <a:rPr lang="en-US" altLang="en-US" sz="100" b="1" u="sng">
                    <a:solidFill>
                      <a:srgbClr val="FF0000"/>
                    </a:solidFill>
                    <a:latin typeface="Courier New" panose="02070309020205020404" pitchFamily="49" charset="0"/>
                  </a:rPr>
                  <a:t>                (int)(System.currentTimeMillis() - lastAccessed) / 1000;</a:t>
                </a:r>
              </a:p>
              <a:p>
                <a:pPr algn="l"/>
                <a:endParaRPr lang="en-US" altLang="en-US" sz="100" b="1" u="sng">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if (thisInterval &gt; inactiveInterval) {</a:t>
                </a:r>
              </a:p>
              <a:p>
                <a:pPr algn="l"/>
                <a:r>
                  <a:rPr lang="en-US" altLang="en-US" sz="100" b="1" u="sng">
                    <a:solidFill>
                      <a:srgbClr val="FF0000"/>
                    </a:solidFill>
                    <a:latin typeface="Courier New" panose="02070309020205020404" pitchFamily="49" charset="0"/>
                  </a:rPr>
                  <a:t>                invalidate();</a:t>
                </a:r>
              </a:p>
              <a:p>
                <a:pPr algn="l"/>
                <a:endParaRPr lang="en-US" altLang="en-US" sz="100" b="1" u="sng">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ServerSessionManager ssm =</a:t>
                </a:r>
              </a:p>
              <a:p>
                <a:pPr algn="l"/>
                <a:r>
                  <a:rPr lang="en-US" altLang="en-US" sz="100" b="1" u="sng">
                    <a:solidFill>
                      <a:srgbClr val="FF0000"/>
                    </a:solidFill>
                    <a:latin typeface="Courier New" panose="02070309020205020404" pitchFamily="49" charset="0"/>
                  </a:rPr>
                  <a:t>                    ServerSessionManager.getManager();</a:t>
                </a:r>
              </a:p>
              <a:p>
                <a:pPr algn="l"/>
                <a:endParaRPr lang="en-US" altLang="en-US" sz="100" b="1" u="sng">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ssm.removeSession(this);</a:t>
                </a:r>
              </a:p>
              <a:p>
                <a:pPr algn="l"/>
                <a:r>
                  <a:rPr lang="en-US" altLang="en-US" sz="100" b="1" u="sng">
                    <a:solidFill>
                      <a:srgbClr val="FF0000"/>
                    </a:solidFill>
                    <a:latin typeface="Courier New" panose="02070309020205020404" pitchFamily="49" charset="0"/>
                  </a:rPr>
                  <a:t>            }</a:t>
                </a:r>
              </a:p>
              <a:p>
                <a:pPr algn="l"/>
                <a:r>
                  <a:rPr lang="en-US" altLang="en-US" sz="100" b="1" u="sng">
                    <a:solidFill>
                      <a:srgbClr val="FF0000"/>
                    </a:solidFill>
                    <a:latin typeface="Courier New" panose="02070309020205020404" pitchFamily="49" charset="0"/>
                  </a:rPr>
                  <a:t>        }</a:t>
                </a:r>
              </a:p>
              <a:p>
                <a:pPr algn="l"/>
                <a:r>
                  <a:rPr lang="en-US" altLang="en-US" sz="100" b="1" u="sng">
                    <a:solidFill>
                      <a:srgbClr val="FF0000"/>
                    </a:solidFill>
                    <a:latin typeface="Courier New" panose="02070309020205020404" pitchFamily="49" charset="0"/>
                  </a:rPr>
                  <a:t>    }</a:t>
                </a:r>
              </a:p>
              <a:p>
                <a:pPr algn="l"/>
                <a:endParaRPr lang="en-US" altLang="en-US" sz="100" b="1" u="sng">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private long lastAccessedTime = creationTime;</a:t>
                </a:r>
              </a:p>
              <a:p>
                <a:pPr algn="l"/>
                <a:endParaRPr lang="en-US" altLang="en-US" sz="100" b="1" u="sng">
                  <a:solidFill>
                    <a:srgbClr val="FF0000"/>
                  </a:solidFill>
                  <a:latin typeface="Courier New" panose="02070309020205020404" pitchFamily="49" charset="0"/>
                </a:endParaRPr>
              </a:p>
              <a:p>
                <a:pPr algn="l">
                  <a:spcBef>
                    <a:spcPct val="50000"/>
                  </a:spcBef>
                </a:pPr>
                <a:endParaRPr lang="en-US" altLang="en-US" sz="100">
                  <a:solidFill>
                    <a:srgbClr val="FF0000"/>
                  </a:solidFill>
                  <a:latin typeface="Times" panose="02020603050405020304" pitchFamily="18" charset="0"/>
                </a:endParaRPr>
              </a:p>
              <a:p>
                <a:pPr algn="l"/>
                <a:endParaRPr lang="en-US" altLang="en-US" sz="100" b="1">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a:t>
                </a:r>
              </a:p>
              <a:p>
                <a:pPr algn="l"/>
                <a:r>
                  <a:rPr lang="en-US" altLang="en-US" sz="100" b="1" u="sng">
                    <a:solidFill>
                      <a:srgbClr val="FF0000"/>
                    </a:solidFill>
                    <a:latin typeface="Courier New" panose="02070309020205020404" pitchFamily="49" charset="0"/>
                  </a:rPr>
                  <a:t>     * Return the last time the client sent a request associated with this</a:t>
                </a:r>
              </a:p>
              <a:p>
                <a:pPr algn="l"/>
                <a:r>
                  <a:rPr lang="en-US" altLang="en-US" sz="100" b="1" u="sng">
                    <a:solidFill>
                      <a:srgbClr val="FF0000"/>
                    </a:solidFill>
                    <a:latin typeface="Courier New" panose="02070309020205020404" pitchFamily="49" charset="0"/>
                  </a:rPr>
                  <a:t>     * session, as the number of milliseconds since midnight, January 1, 1970</a:t>
                </a:r>
              </a:p>
              <a:p>
                <a:pPr algn="l"/>
                <a:r>
                  <a:rPr lang="en-US" altLang="en-US" sz="100" b="1" u="sng">
                    <a:solidFill>
                      <a:srgbClr val="FF0000"/>
                    </a:solidFill>
                    <a:latin typeface="Courier New" panose="02070309020205020404" pitchFamily="49" charset="0"/>
                  </a:rPr>
                  <a:t>     * GMT.  Actions that your application takes, such as getting or setting</a:t>
                </a:r>
              </a:p>
              <a:p>
                <a:pPr algn="l"/>
                <a:r>
                  <a:rPr lang="en-US" altLang="en-US" sz="100" b="1" u="sng">
                    <a:solidFill>
                      <a:srgbClr val="FF0000"/>
                    </a:solidFill>
                    <a:latin typeface="Courier New" panose="02070309020205020404" pitchFamily="49" charset="0"/>
                  </a:rPr>
                  <a:t>     * a value associated with the session, do not affect the access time.</a:t>
                </a:r>
              </a:p>
              <a:p>
                <a:pPr algn="l"/>
                <a:r>
                  <a:rPr lang="en-US" altLang="en-US" sz="100" b="1" u="sng">
                    <a:solidFill>
                      <a:srgbClr val="FF0000"/>
                    </a:solidFill>
                    <a:latin typeface="Courier New" panose="02070309020205020404" pitchFamily="49" charset="0"/>
                  </a:rPr>
                  <a:t>     */</a:t>
                </a:r>
              </a:p>
              <a:p>
                <a:pPr algn="l"/>
                <a:r>
                  <a:rPr lang="en-US" altLang="en-US" sz="100" b="1" u="sng">
                    <a:solidFill>
                      <a:srgbClr val="FF0000"/>
                    </a:solidFill>
                    <a:latin typeface="Courier New" panose="02070309020205020404" pitchFamily="49" charset="0"/>
                  </a:rPr>
                  <a:t>    public long getLastAccessedTime() {</a:t>
                </a:r>
              </a:p>
              <a:p>
                <a:pPr algn="l"/>
                <a:endParaRPr lang="en-US" altLang="en-US" sz="100" b="1" u="sng">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return (this.lastAccessedTime);</a:t>
                </a:r>
              </a:p>
              <a:p>
                <a:pPr algn="l"/>
                <a:endParaRPr lang="en-US" altLang="en-US" sz="100" b="1" u="sng">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a:t>
                </a:r>
              </a:p>
              <a:p>
                <a:pPr algn="l"/>
                <a:endParaRPr lang="en-US" altLang="en-US" sz="100" b="1" u="sng">
                  <a:solidFill>
                    <a:srgbClr val="FF0000"/>
                  </a:solidFill>
                  <a:latin typeface="Courier New" panose="02070309020205020404" pitchFamily="49" charset="0"/>
                </a:endParaRPr>
              </a:p>
              <a:p>
                <a:pPr algn="l"/>
                <a:endParaRPr lang="en-US" altLang="en-US" sz="100" b="1">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this.lastAccessedTime = time;</a:t>
                </a:r>
              </a:p>
              <a:p>
                <a:pPr algn="l">
                  <a:spcBef>
                    <a:spcPct val="50000"/>
                  </a:spcBef>
                </a:pPr>
                <a:endParaRPr lang="en-US" altLang="en-US" sz="100">
                  <a:solidFill>
                    <a:srgbClr val="FF0000"/>
                  </a:solidFill>
                  <a:latin typeface="Times" panose="02020603050405020304" pitchFamily="18" charset="0"/>
                </a:endParaRPr>
              </a:p>
              <a:p>
                <a:pPr algn="l"/>
                <a:endParaRPr lang="en-US" altLang="en-US" sz="100" b="1">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a:t>
                </a:r>
              </a:p>
              <a:p>
                <a:pPr algn="l"/>
                <a:r>
                  <a:rPr lang="en-US" altLang="en-US" sz="100" b="1" u="sng">
                    <a:solidFill>
                      <a:srgbClr val="FF0000"/>
                    </a:solidFill>
                    <a:latin typeface="Courier New" panose="02070309020205020404" pitchFamily="49" charset="0"/>
                  </a:rPr>
                  <a:t>     * Update the accessed time information for this session.  This method</a:t>
                </a:r>
              </a:p>
              <a:p>
                <a:pPr algn="l"/>
                <a:r>
                  <a:rPr lang="en-US" altLang="en-US" sz="100" b="1" u="sng">
                    <a:solidFill>
                      <a:srgbClr val="FF0000"/>
                    </a:solidFill>
                    <a:latin typeface="Courier New" panose="02070309020205020404" pitchFamily="49" charset="0"/>
                  </a:rPr>
                  <a:t>     * should be called by the context when a request comes in for a particular</a:t>
                </a:r>
              </a:p>
              <a:p>
                <a:pPr algn="l"/>
                <a:r>
                  <a:rPr lang="en-US" altLang="en-US" sz="100" b="1" u="sng">
                    <a:solidFill>
                      <a:srgbClr val="FF0000"/>
                    </a:solidFill>
                    <a:latin typeface="Courier New" panose="02070309020205020404" pitchFamily="49" charset="0"/>
                  </a:rPr>
                  <a:t>     * session, even if the application does not reference it.</a:t>
                </a:r>
              </a:p>
              <a:p>
                <a:pPr algn="l"/>
                <a:r>
                  <a:rPr lang="en-US" altLang="en-US" sz="100" b="1" u="sng">
                    <a:solidFill>
                      <a:srgbClr val="FF0000"/>
                    </a:solidFill>
                    <a:latin typeface="Courier New" panose="02070309020205020404" pitchFamily="49" charset="0"/>
                  </a:rPr>
                  <a:t>     */</a:t>
                </a:r>
              </a:p>
              <a:p>
                <a:pPr algn="l"/>
                <a:r>
                  <a:rPr lang="en-US" altLang="en-US" sz="100" b="1" u="sng">
                    <a:solidFill>
                      <a:srgbClr val="FF0000"/>
                    </a:solidFill>
                    <a:latin typeface="Courier New" panose="02070309020205020404" pitchFamily="49" charset="0"/>
                  </a:rPr>
                  <a:t>    public void access() {</a:t>
                </a:r>
              </a:p>
              <a:p>
                <a:pPr algn="l"/>
                <a:endParaRPr lang="en-US" altLang="en-US" sz="100" b="1" u="sng">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this.lastAccessedTime = this.thisAccessedTime;</a:t>
                </a:r>
              </a:p>
              <a:p>
                <a:pPr algn="l"/>
                <a:r>
                  <a:rPr lang="en-US" altLang="en-US" sz="100" b="1" u="sng">
                    <a:solidFill>
                      <a:srgbClr val="FF0000"/>
                    </a:solidFill>
                    <a:latin typeface="Courier New" panose="02070309020205020404" pitchFamily="49" charset="0"/>
                  </a:rPr>
                  <a:t>        this.thisAccessedTime = System.currentTimeMillis();</a:t>
                </a:r>
              </a:p>
              <a:p>
                <a:pPr algn="l"/>
                <a:r>
                  <a:rPr lang="en-US" altLang="en-US" sz="100" b="1" u="sng">
                    <a:solidFill>
                      <a:srgbClr val="FF0000"/>
                    </a:solidFill>
                    <a:latin typeface="Courier New" panose="02070309020205020404" pitchFamily="49" charset="0"/>
                  </a:rPr>
                  <a:t>        this.isNew=false;</a:t>
                </a:r>
              </a:p>
              <a:p>
                <a:pPr algn="l"/>
                <a:r>
                  <a:rPr lang="en-US" altLang="en-US" sz="100" b="1" u="sng">
                    <a:solidFill>
                      <a:srgbClr val="FF0000"/>
                    </a:solidFill>
                    <a:latin typeface="Courier New" panose="02070309020205020404" pitchFamily="49" charset="0"/>
                  </a:rPr>
                  <a:t>    }</a:t>
                </a:r>
              </a:p>
              <a:p>
                <a:pPr algn="l">
                  <a:spcBef>
                    <a:spcPct val="50000"/>
                  </a:spcBef>
                </a:pPr>
                <a:endParaRPr lang="en-US" altLang="en-US" sz="100">
                  <a:solidFill>
                    <a:srgbClr val="FF0000"/>
                  </a:solidFill>
                  <a:latin typeface="Times" panose="02020603050405020304" pitchFamily="18" charset="0"/>
                </a:endParaRPr>
              </a:p>
              <a:p>
                <a:pPr algn="l"/>
                <a:r>
                  <a:rPr lang="en-US" altLang="en-US" sz="100" b="1" u="sng">
                    <a:solidFill>
                      <a:srgbClr val="FF0000"/>
                    </a:solidFill>
                    <a:latin typeface="Courier New" panose="02070309020205020404" pitchFamily="49" charset="0"/>
                  </a:rPr>
                  <a:t> lastAccessedTime = 0L;</a:t>
                </a:r>
              </a:p>
              <a:p>
                <a:pPr algn="l">
                  <a:spcBef>
                    <a:spcPct val="50000"/>
                  </a:spcBef>
                </a:pPr>
                <a:endParaRPr lang="en-US" altLang="en-US" sz="100">
                  <a:solidFill>
                    <a:srgbClr val="FF0000"/>
                  </a:solidFill>
                  <a:latin typeface="Times" panose="02020603050405020304" pitchFamily="18" charset="0"/>
                </a:endParaRPr>
              </a:p>
              <a:p>
                <a:pPr algn="l"/>
                <a:r>
                  <a:rPr lang="en-US" altLang="en-US" sz="100" b="1" u="sng">
                    <a:solidFill>
                      <a:srgbClr val="FF0000"/>
                    </a:solidFill>
                    <a:latin typeface="Courier New" panose="02070309020205020404" pitchFamily="49" charset="0"/>
                  </a:rPr>
                  <a:t> lastAccessedTime = ((Long) stream.readObject()).longValue();</a:t>
                </a:r>
              </a:p>
              <a:p>
                <a:pPr algn="l"/>
                <a:r>
                  <a:rPr lang="en-US" altLang="en-US" sz="100" b="1" u="sng">
                    <a:solidFill>
                      <a:srgbClr val="FF0000"/>
                    </a:solidFill>
                    <a:latin typeface="Courier New" panose="02070309020205020404" pitchFamily="49" charset="0"/>
                  </a:rPr>
                  <a:t>        maxInactiveInterval = ((Integer) stream.readObject()).intValue();</a:t>
                </a:r>
              </a:p>
              <a:p>
                <a:pPr algn="l"/>
                <a:r>
                  <a:rPr lang="en-US" altLang="en-US" sz="100" b="1" u="sng">
                    <a:solidFill>
                      <a:srgbClr val="FF0000"/>
                    </a:solidFill>
                    <a:latin typeface="Courier New" panose="02070309020205020404" pitchFamily="49" charset="0"/>
                  </a:rPr>
                  <a:t>        isNew = ((Boolean) stream.readObject()).booleanValue();</a:t>
                </a:r>
              </a:p>
              <a:p>
                <a:pPr algn="l">
                  <a:spcBef>
                    <a:spcPct val="50000"/>
                  </a:spcBef>
                </a:pPr>
                <a:endParaRPr lang="en-US" altLang="en-US" sz="100">
                  <a:solidFill>
                    <a:srgbClr val="FF0000"/>
                  </a:solidFill>
                  <a:latin typeface="Times" panose="02020603050405020304" pitchFamily="18" charset="0"/>
                </a:endParaRPr>
              </a:p>
              <a:p>
                <a:pPr algn="l">
                  <a:spcBef>
                    <a:spcPct val="50000"/>
                  </a:spcBef>
                </a:pPr>
                <a:endParaRPr lang="en-US" altLang="en-US" sz="100">
                  <a:solidFill>
                    <a:srgbClr val="FF0000"/>
                  </a:solidFill>
                  <a:latin typeface="Times" panose="02020603050405020304" pitchFamily="18" charset="0"/>
                </a:endParaRPr>
              </a:p>
              <a:p>
                <a:pPr algn="l">
                  <a:spcBef>
                    <a:spcPct val="50000"/>
                  </a:spcBef>
                </a:pPr>
                <a:endParaRPr lang="en-US" altLang="en-US" sz="100">
                  <a:solidFill>
                    <a:srgbClr val="FF0000"/>
                  </a:solidFill>
                  <a:latin typeface="Times" panose="02020603050405020304" pitchFamily="18" charset="0"/>
                </a:endParaRPr>
              </a:p>
            </p:txBody>
          </p:sp>
          <p:sp>
            <p:nvSpPr>
              <p:cNvPr id="7189" name="Text Box 47"/>
              <p:cNvSpPr txBox="1">
                <a:spLocks noChangeArrowheads="1"/>
              </p:cNvSpPr>
              <p:nvPr/>
            </p:nvSpPr>
            <p:spPr bwMode="auto">
              <a:xfrm>
                <a:off x="4368" y="988"/>
                <a:ext cx="480"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en-US" sz="100" b="1" u="sng">
                    <a:solidFill>
                      <a:srgbClr val="FF0000"/>
                    </a:solidFill>
                    <a:latin typeface="Courier New" panose="02070309020205020404" pitchFamily="49" charset="0"/>
                  </a:rPr>
                  <a:t>stream.writeObject(new Long(lastAccessedTime));</a:t>
                </a:r>
              </a:p>
              <a:p>
                <a:pPr algn="l">
                  <a:spcBef>
                    <a:spcPct val="50000"/>
                  </a:spcBef>
                </a:pPr>
                <a:endParaRPr lang="en-US" altLang="en-US" sz="100">
                  <a:solidFill>
                    <a:srgbClr val="FF0000"/>
                  </a:solidFill>
                  <a:latin typeface="Times" panose="02020603050405020304" pitchFamily="18" charset="0"/>
                </a:endParaRPr>
              </a:p>
              <a:p>
                <a:pPr algn="l">
                  <a:spcBef>
                    <a:spcPct val="50000"/>
                  </a:spcBef>
                </a:pPr>
                <a:endParaRPr lang="en-US" altLang="en-US" sz="100">
                  <a:solidFill>
                    <a:srgbClr val="FF0000"/>
                  </a:solidFill>
                  <a:latin typeface="Times" panose="02020603050405020304" pitchFamily="18" charset="0"/>
                </a:endParaRPr>
              </a:p>
              <a:p>
                <a:pPr algn="l"/>
                <a:r>
                  <a:rPr lang="en-US" altLang="en-US" sz="100" b="1" u="sng">
                    <a:solidFill>
                      <a:srgbClr val="FF0000"/>
                    </a:solidFill>
                    <a:latin typeface="Courier New" panose="02070309020205020404" pitchFamily="49" charset="0"/>
                  </a:rPr>
                  <a:t> sM.accessed(ctx, request, sessionId );</a:t>
                </a:r>
              </a:p>
              <a:p>
                <a:pPr algn="l">
                  <a:spcBef>
                    <a:spcPct val="50000"/>
                  </a:spcBef>
                </a:pPr>
                <a:endParaRPr lang="en-US" altLang="en-US" sz="100">
                  <a:solidFill>
                    <a:srgbClr val="FF0000"/>
                  </a:solidFill>
                  <a:latin typeface="Times" panose="02020603050405020304" pitchFamily="18" charset="0"/>
                </a:endParaRPr>
              </a:p>
              <a:p>
                <a:pPr algn="l"/>
                <a:r>
                  <a:rPr lang="en-US" altLang="en-US" sz="100" b="1" u="sng">
                    <a:solidFill>
                      <a:srgbClr val="FF0000"/>
                    </a:solidFill>
                    <a:latin typeface="Courier New" panose="02070309020205020404" pitchFamily="49" charset="0"/>
                  </a:rPr>
                  <a:t> public void accessed( Context ctx, Request req, String id ) {</a:t>
                </a:r>
              </a:p>
              <a:p>
                <a:pPr algn="l"/>
                <a:r>
                  <a:rPr lang="en-US" altLang="en-US" sz="100" b="1" u="sng">
                    <a:solidFill>
                      <a:srgbClr val="FF0000"/>
                    </a:solidFill>
                    <a:latin typeface="Courier New" panose="02070309020205020404" pitchFamily="49" charset="0"/>
                  </a:rPr>
                  <a:t>        ApplicationSession apS=(ApplicationSession)findSession( ctx, id);</a:t>
                </a:r>
              </a:p>
              <a:p>
                <a:pPr algn="l"/>
                <a:r>
                  <a:rPr lang="en-US" altLang="en-US" sz="100" b="1" u="sng">
                    <a:solidFill>
                      <a:srgbClr val="FF0000"/>
                    </a:solidFill>
                    <a:latin typeface="Courier New" panose="02070309020205020404" pitchFamily="49" charset="0"/>
                  </a:rPr>
                  <a:t>        if( apS==null) return;</a:t>
                </a:r>
              </a:p>
              <a:p>
                <a:pPr algn="l"/>
                <a:endParaRPr lang="en-US" altLang="en-US" sz="100" b="1" u="sng">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ServerSession servS=apS.getServerSession();</a:t>
                </a:r>
              </a:p>
              <a:p>
                <a:pPr algn="l"/>
                <a:r>
                  <a:rPr lang="en-US" altLang="en-US" sz="100" b="1" u="sng">
                    <a:solidFill>
                      <a:srgbClr val="FF0000"/>
                    </a:solidFill>
                    <a:latin typeface="Courier New" panose="02070309020205020404" pitchFamily="49" charset="0"/>
                  </a:rPr>
                  <a:t>        servS.accessed();</a:t>
                </a:r>
              </a:p>
              <a:p>
                <a:pPr algn="l"/>
                <a:r>
                  <a:rPr lang="en-US" altLang="en-US" sz="100" b="1" u="sng">
                    <a:solidFill>
                      <a:srgbClr val="FF0000"/>
                    </a:solidFill>
                    <a:latin typeface="Courier New" panose="02070309020205020404" pitchFamily="49" charset="0"/>
                  </a:rPr>
                  <a:t>        apS.accessed();</a:t>
                </a:r>
              </a:p>
              <a:p>
                <a:pPr algn="l"/>
                <a:endParaRPr lang="en-US" altLang="en-US" sz="100" b="1" u="sng">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 cache it - no need to compute it again</a:t>
                </a:r>
              </a:p>
              <a:p>
                <a:pPr algn="l"/>
                <a:r>
                  <a:rPr lang="en-US" altLang="en-US" sz="100" b="1" u="sng">
                    <a:solidFill>
                      <a:srgbClr val="FF0000"/>
                    </a:solidFill>
                    <a:latin typeface="Courier New" panose="02070309020205020404" pitchFamily="49" charset="0"/>
                  </a:rPr>
                  <a:t>        req.setSession( apS );</a:t>
                </a:r>
              </a:p>
              <a:p>
                <a:pPr algn="l"/>
                <a:r>
                  <a:rPr lang="en-US" altLang="en-US" sz="100" b="1" u="sng">
                    <a:solidFill>
                      <a:srgbClr val="FF0000"/>
                    </a:solidFill>
                    <a:latin typeface="Courier New" panose="02070309020205020404" pitchFamily="49" charset="0"/>
                  </a:rPr>
                  <a:t>    }</a:t>
                </a:r>
              </a:p>
              <a:p>
                <a:pPr algn="l"/>
                <a:endParaRPr lang="en-US" altLang="en-US" sz="100" b="1" u="sng">
                  <a:solidFill>
                    <a:srgbClr val="FF0000"/>
                  </a:solidFill>
                  <a:latin typeface="Courier New" panose="02070309020205020404" pitchFamily="49" charset="0"/>
                </a:endParaRPr>
              </a:p>
              <a:p>
                <a:pPr algn="l">
                  <a:spcBef>
                    <a:spcPct val="50000"/>
                  </a:spcBef>
                </a:pPr>
                <a:endParaRPr lang="en-US" altLang="en-US" sz="100">
                  <a:solidFill>
                    <a:srgbClr val="FF0000"/>
                  </a:solidFill>
                  <a:latin typeface="Times" panose="02020603050405020304" pitchFamily="18" charset="0"/>
                </a:endParaRPr>
              </a:p>
              <a:p>
                <a:pPr algn="l"/>
                <a:r>
                  <a:rPr lang="en-US" altLang="en-US" sz="100" b="1" u="sng">
                    <a:solidFill>
                      <a:srgbClr val="FF0000"/>
                    </a:solidFill>
                    <a:latin typeface="Courier New" panose="02070309020205020404" pitchFamily="49" charset="0"/>
                  </a:rPr>
                  <a:t> /**</a:t>
                </a:r>
              </a:p>
              <a:p>
                <a:pPr algn="l"/>
                <a:r>
                  <a:rPr lang="en-US" altLang="en-US" sz="100" b="1" u="sng">
                    <a:solidFill>
                      <a:srgbClr val="FF0000"/>
                    </a:solidFill>
                    <a:latin typeface="Courier New" panose="02070309020205020404" pitchFamily="49" charset="0"/>
                  </a:rPr>
                  <a:t>     * Invalidate all sessions that have expired.</a:t>
                </a:r>
              </a:p>
              <a:p>
                <a:pPr algn="l"/>
                <a:r>
                  <a:rPr lang="en-US" altLang="en-US" sz="100" b="1" u="sng">
                    <a:solidFill>
                      <a:srgbClr val="FF0000"/>
                    </a:solidFill>
                    <a:latin typeface="Courier New" panose="02070309020205020404" pitchFamily="49" charset="0"/>
                  </a:rPr>
                  <a:t>     */</a:t>
                </a:r>
              </a:p>
              <a:p>
                <a:pPr algn="l"/>
                <a:r>
                  <a:rPr lang="en-US" altLang="en-US" sz="100" b="1" u="sng">
                    <a:solidFill>
                      <a:srgbClr val="FF0000"/>
                    </a:solidFill>
                    <a:latin typeface="Courier New" panose="02070309020205020404" pitchFamily="49" charset="0"/>
                  </a:rPr>
                  <a:t>    private void processExpires() {</a:t>
                </a:r>
              </a:p>
              <a:p>
                <a:pPr algn="l"/>
                <a:endParaRPr lang="en-US" altLang="en-US" sz="100" b="1" u="sng">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long timeNow = System.currentTimeMillis();</a:t>
                </a:r>
              </a:p>
              <a:p>
                <a:pPr algn="l"/>
                <a:r>
                  <a:rPr lang="en-US" altLang="en-US" sz="100" b="1" u="sng">
                    <a:solidFill>
                      <a:srgbClr val="FF0000"/>
                    </a:solidFill>
                    <a:latin typeface="Courier New" panose="02070309020205020404" pitchFamily="49" charset="0"/>
                  </a:rPr>
                  <a:t>        Session sessions[] = findSessions();</a:t>
                </a:r>
              </a:p>
              <a:p>
                <a:pPr algn="l"/>
                <a:endParaRPr lang="en-US" altLang="en-US" sz="100" b="1" u="sng">
                  <a:solidFill>
                    <a:srgbClr val="FF0000"/>
                  </a:solidFill>
                  <a:latin typeface="Courier New" panose="02070309020205020404" pitchFamily="49" charset="0"/>
                </a:endParaRPr>
              </a:p>
              <a:p>
                <a:pPr algn="l"/>
                <a:r>
                  <a:rPr lang="en-US" altLang="en-US" sz="100" b="1" u="sng">
                    <a:solidFill>
                      <a:srgbClr val="FF0000"/>
                    </a:solidFill>
                    <a:latin typeface="Courier New" panose="02070309020205020404" pitchFamily="49" charset="0"/>
                  </a:rPr>
                  <a:t>        for (int i = 0; i &lt; sessions.length; i++) {</a:t>
                </a:r>
              </a:p>
              <a:p>
                <a:pPr algn="l"/>
                <a:r>
                  <a:rPr lang="en-US" altLang="en-US" sz="100" b="1" u="sng">
                    <a:solidFill>
                      <a:srgbClr val="FF0000"/>
                    </a:solidFill>
                    <a:latin typeface="Courier New" panose="02070309020205020404" pitchFamily="49" charset="0"/>
                  </a:rPr>
                  <a:t>            StandardSession session = (StandardSession) sessions[i];</a:t>
                </a:r>
              </a:p>
              <a:p>
                <a:pPr algn="l"/>
                <a:r>
                  <a:rPr lang="en-US" altLang="en-US" sz="100" b="1" u="sng">
                    <a:solidFill>
                      <a:srgbClr val="FF0000"/>
                    </a:solidFill>
                    <a:latin typeface="Courier New" panose="02070309020205020404" pitchFamily="49" charset="0"/>
                  </a:rPr>
                  <a:t>            if (!session.isValid())</a:t>
                </a:r>
              </a:p>
              <a:p>
                <a:pPr algn="l"/>
                <a:r>
                  <a:rPr lang="en-US" altLang="en-US" sz="100" b="1" u="sng">
                    <a:solidFill>
                      <a:srgbClr val="FF0000"/>
                    </a:solidFill>
                    <a:latin typeface="Courier New" panose="02070309020205020404" pitchFamily="49" charset="0"/>
                  </a:rPr>
                  <a:t>                continue;</a:t>
                </a:r>
              </a:p>
              <a:p>
                <a:pPr algn="l"/>
                <a:r>
                  <a:rPr lang="en-US" altLang="en-US" sz="100" b="1" u="sng">
                    <a:solidFill>
                      <a:srgbClr val="FF0000"/>
                    </a:solidFill>
                    <a:latin typeface="Courier New" panose="02070309020205020404" pitchFamily="49" charset="0"/>
                  </a:rPr>
                  <a:t>            int maxInactiveInterval = session.getMaxInactiveInterval();</a:t>
                </a:r>
              </a:p>
              <a:p>
                <a:pPr algn="l"/>
                <a:r>
                  <a:rPr lang="en-US" altLang="en-US" sz="100" b="1" u="sng">
                    <a:solidFill>
                      <a:srgbClr val="FF0000"/>
                    </a:solidFill>
                    <a:latin typeface="Courier New" panose="02070309020205020404" pitchFamily="49" charset="0"/>
                  </a:rPr>
                  <a:t>            if (maxInactiveInterval &lt; 0)</a:t>
                </a:r>
              </a:p>
              <a:p>
                <a:pPr algn="l"/>
                <a:r>
                  <a:rPr lang="en-US" altLang="en-US" sz="100" b="1" u="sng">
                    <a:solidFill>
                      <a:srgbClr val="FF0000"/>
                    </a:solidFill>
                    <a:latin typeface="Courier New" panose="02070309020205020404" pitchFamily="49" charset="0"/>
                  </a:rPr>
                  <a:t>                continue;</a:t>
                </a:r>
              </a:p>
              <a:p>
                <a:pPr algn="l"/>
                <a:r>
                  <a:rPr lang="en-US" altLang="en-US" sz="100" b="1" u="sng">
                    <a:solidFill>
                      <a:srgbClr val="FF0000"/>
                    </a:solidFill>
                    <a:latin typeface="Courier New" panose="02070309020205020404" pitchFamily="49" charset="0"/>
                  </a:rPr>
                  <a:t>            int timeIdle = // Truncate, do not round up</a:t>
                </a:r>
              </a:p>
              <a:p>
                <a:pPr algn="l"/>
                <a:r>
                  <a:rPr lang="en-US" altLang="en-US" sz="100" b="1" u="sng">
                    <a:solidFill>
                      <a:srgbClr val="FF0000"/>
                    </a:solidFill>
                    <a:latin typeface="Courier New" panose="02070309020205020404" pitchFamily="49" charset="0"/>
                  </a:rPr>
                  <a:t>                (int) ((timeNow - session.getLastAccessedTime()) / 1000L);</a:t>
                </a:r>
              </a:p>
              <a:p>
                <a:pPr algn="l"/>
                <a:r>
                  <a:rPr lang="en-US" altLang="en-US" sz="100" b="1" u="sng">
                    <a:solidFill>
                      <a:srgbClr val="FF0000"/>
                    </a:solidFill>
                    <a:latin typeface="Courier New" panose="02070309020205020404" pitchFamily="49" charset="0"/>
                  </a:rPr>
                  <a:t>            if (timeIdle &gt;= maxInactiveInterval)</a:t>
                </a:r>
              </a:p>
              <a:p>
                <a:pPr algn="l"/>
                <a:r>
                  <a:rPr lang="en-US" altLang="en-US" sz="100" b="1" u="sng">
                    <a:solidFill>
                      <a:srgbClr val="FF0000"/>
                    </a:solidFill>
                    <a:latin typeface="Courier New" panose="02070309020205020404" pitchFamily="49" charset="0"/>
                  </a:rPr>
                  <a:t>                session.expire();</a:t>
                </a:r>
              </a:p>
              <a:p>
                <a:pPr algn="l"/>
                <a:r>
                  <a:rPr lang="en-US" altLang="en-US" sz="100" b="1" u="sng">
                    <a:solidFill>
                      <a:srgbClr val="FF0000"/>
                    </a:solidFill>
                    <a:latin typeface="Courier New" panose="02070309020205020404" pitchFamily="49" charset="0"/>
                  </a:rPr>
                  <a:t>        }</a:t>
                </a:r>
              </a:p>
              <a:p>
                <a:pPr algn="l"/>
                <a:r>
                  <a:rPr lang="en-US" altLang="en-US" sz="100" b="1" u="sng">
                    <a:solidFill>
                      <a:srgbClr val="FF0000"/>
                    </a:solidFill>
                    <a:latin typeface="Courier New" panose="02070309020205020404" pitchFamily="49" charset="0"/>
                  </a:rPr>
                  <a:t>    }</a:t>
                </a:r>
              </a:p>
              <a:p>
                <a:pPr algn="l"/>
                <a:endParaRPr lang="en-US" altLang="en-US" sz="100" b="1" u="sng">
                  <a:solidFill>
                    <a:srgbClr val="FF0000"/>
                  </a:solidFill>
                  <a:latin typeface="Courier New" panose="02070309020205020404" pitchFamily="49" charset="0"/>
                </a:endParaRPr>
              </a:p>
              <a:p>
                <a:pPr algn="l">
                  <a:spcBef>
                    <a:spcPct val="50000"/>
                  </a:spcBef>
                </a:pPr>
                <a:endParaRPr lang="en-US" altLang="en-US" sz="100">
                  <a:solidFill>
                    <a:srgbClr val="FF0000"/>
                  </a:solidFill>
                  <a:latin typeface="Times" panose="02020603050405020304" pitchFamily="18" charset="0"/>
                </a:endParaRPr>
              </a:p>
              <a:p>
                <a:pPr algn="l">
                  <a:spcBef>
                    <a:spcPct val="50000"/>
                  </a:spcBef>
                </a:pPr>
                <a:endParaRPr lang="en-US" altLang="en-US" sz="100" b="1">
                  <a:solidFill>
                    <a:srgbClr val="FF0000"/>
                  </a:solidFill>
                  <a:latin typeface="Courier New" panose="02070309020205020404" pitchFamily="49" charset="0"/>
                </a:endParaRPr>
              </a:p>
              <a:p>
                <a:pPr algn="l">
                  <a:spcBef>
                    <a:spcPct val="50000"/>
                  </a:spcBef>
                </a:pPr>
                <a:r>
                  <a:rPr lang="en-US" altLang="en-US" sz="100" b="1">
                    <a:solidFill>
                      <a:srgbClr val="FF0000"/>
                    </a:solidFill>
                    <a:latin typeface="Courier New" panose="02070309020205020404" pitchFamily="49" charset="0"/>
                  </a:rPr>
                  <a:t>    /**</a:t>
                </a:r>
              </a:p>
              <a:p>
                <a:pPr algn="l">
                  <a:spcBef>
                    <a:spcPct val="50000"/>
                  </a:spcBef>
                </a:pPr>
                <a:r>
                  <a:rPr lang="en-US" altLang="en-US" sz="100" b="1" u="sng">
                    <a:solidFill>
                      <a:srgbClr val="FF0000"/>
                    </a:solidFill>
                    <a:latin typeface="Courier New" panose="02070309020205020404" pitchFamily="49" charset="0"/>
                  </a:rPr>
                  <a:t>     * Mark the specified session's last accessed time.  This should be</a:t>
                </a:r>
              </a:p>
              <a:p>
                <a:pPr algn="l">
                  <a:spcBef>
                    <a:spcPct val="50000"/>
                  </a:spcBef>
                </a:pPr>
                <a:r>
                  <a:rPr lang="en-US" altLang="en-US" sz="100" b="1" u="sng">
                    <a:solidFill>
                      <a:srgbClr val="FF0000"/>
                    </a:solidFill>
                    <a:latin typeface="Courier New" panose="02070309020205020404" pitchFamily="49" charset="0"/>
                  </a:rPr>
                  <a:t>     * called for each request by a RequestInterceptor.</a:t>
                </a:r>
              </a:p>
              <a:p>
                <a:pPr algn="l">
                  <a:spcBef>
                    <a:spcPct val="50000"/>
                  </a:spcBef>
                </a:pPr>
                <a:r>
                  <a:rPr lang="en-US" altLang="en-US" sz="100" b="1" u="sng">
                    <a:solidFill>
                      <a:srgbClr val="FF0000"/>
                    </a:solidFill>
                    <a:latin typeface="Courier New" panose="02070309020205020404" pitchFamily="49" charset="0"/>
                  </a:rPr>
                  <a:t>     *</a:t>
                </a:r>
              </a:p>
              <a:p>
                <a:pPr algn="l">
                  <a:spcBef>
                    <a:spcPct val="50000"/>
                  </a:spcBef>
                </a:pPr>
                <a:r>
                  <a:rPr lang="en-US" altLang="en-US" sz="100" b="1" u="sng">
                    <a:solidFill>
                      <a:srgbClr val="FF0000"/>
                    </a:solidFill>
                    <a:latin typeface="Courier New" panose="02070309020205020404" pitchFamily="49" charset="0"/>
                  </a:rPr>
                  <a:t>     * @param session The session to be marked</a:t>
                </a:r>
              </a:p>
              <a:p>
                <a:pPr algn="l">
                  <a:spcBef>
                    <a:spcPct val="50000"/>
                  </a:spcBef>
                </a:pPr>
                <a:r>
                  <a:rPr lang="en-US" altLang="en-US" sz="100" b="1" u="sng">
                    <a:solidFill>
                      <a:srgbClr val="FF0000"/>
                    </a:solidFill>
                    <a:latin typeface="Courier New" panose="02070309020205020404" pitchFamily="49" charset="0"/>
                  </a:rPr>
                  <a:t>     */</a:t>
                </a:r>
              </a:p>
              <a:p>
                <a:pPr algn="l">
                  <a:spcBef>
                    <a:spcPct val="50000"/>
                  </a:spcBef>
                </a:pPr>
                <a:r>
                  <a:rPr lang="en-US" altLang="en-US" sz="100" b="1" u="sng">
                    <a:solidFill>
                      <a:srgbClr val="FF0000"/>
                    </a:solidFill>
                    <a:latin typeface="Courier New" panose="02070309020205020404" pitchFamily="49" charset="0"/>
                  </a:rPr>
                  <a:t>    public void accessed(Context ctx, Request req, String id) {</a:t>
                </a:r>
              </a:p>
              <a:p>
                <a:pPr algn="l">
                  <a:spcBef>
                    <a:spcPct val="50000"/>
                  </a:spcBef>
                </a:pPr>
                <a:r>
                  <a:rPr lang="en-US" altLang="en-US" sz="100" b="1" u="sng">
                    <a:solidFill>
                      <a:srgbClr val="FF0000"/>
                    </a:solidFill>
                    <a:latin typeface="Courier New" panose="02070309020205020404" pitchFamily="49" charset="0"/>
                  </a:rPr>
                  <a:t>        HttpSession session=findSession(ctx, id);</a:t>
                </a:r>
              </a:p>
              <a:p>
                <a:pPr algn="l">
                  <a:spcBef>
                    <a:spcPct val="50000"/>
                  </a:spcBef>
                </a:pPr>
                <a:r>
                  <a:rPr lang="en-US" altLang="en-US" sz="100" b="1" u="sng">
                    <a:solidFill>
                      <a:srgbClr val="FF0000"/>
                    </a:solidFill>
                    <a:latin typeface="Courier New" panose="02070309020205020404" pitchFamily="49" charset="0"/>
                  </a:rPr>
                  <a:t>        if( session == null) return;</a:t>
                </a:r>
              </a:p>
              <a:p>
                <a:pPr algn="l">
                  <a:spcBef>
                    <a:spcPct val="50000"/>
                  </a:spcBef>
                </a:pPr>
                <a:r>
                  <a:rPr lang="en-US" altLang="en-US" sz="100" b="1" u="sng">
                    <a:solidFill>
                      <a:srgbClr val="FF0000"/>
                    </a:solidFill>
                    <a:latin typeface="Courier New" panose="02070309020205020404" pitchFamily="49" charset="0"/>
                  </a:rPr>
                  <a:t>        if (session instanceof Session)</a:t>
                </a:r>
              </a:p>
              <a:p>
                <a:pPr algn="l">
                  <a:spcBef>
                    <a:spcPct val="50000"/>
                  </a:spcBef>
                </a:pPr>
                <a:r>
                  <a:rPr lang="en-US" altLang="en-US" sz="100" b="1" u="sng">
                    <a:solidFill>
                      <a:srgbClr val="FF0000"/>
                    </a:solidFill>
                    <a:latin typeface="Courier New" panose="02070309020205020404" pitchFamily="49" charset="0"/>
                  </a:rPr>
                  <a:t>            ((Session) session).access();</a:t>
                </a:r>
              </a:p>
              <a:p>
                <a:pPr algn="l">
                  <a:spcBef>
                    <a:spcPct val="50000"/>
                  </a:spcBef>
                </a:pPr>
                <a:endParaRPr lang="en-US" altLang="en-US" sz="100" b="1" u="sng">
                  <a:solidFill>
                    <a:srgbClr val="FF0000"/>
                  </a:solidFill>
                  <a:latin typeface="Courier New" panose="02070309020205020404" pitchFamily="49" charset="0"/>
                </a:endParaRPr>
              </a:p>
              <a:p>
                <a:pPr algn="l">
                  <a:spcBef>
                    <a:spcPct val="50000"/>
                  </a:spcBef>
                </a:pPr>
                <a:r>
                  <a:rPr lang="en-US" altLang="en-US" sz="100" b="1" u="sng">
                    <a:solidFill>
                      <a:srgbClr val="FF0000"/>
                    </a:solidFill>
                    <a:latin typeface="Courier New" panose="02070309020205020404" pitchFamily="49" charset="0"/>
                  </a:rPr>
                  <a:t>        // cache the HttpSession - avoid another find</a:t>
                </a:r>
              </a:p>
              <a:p>
                <a:pPr algn="l">
                  <a:spcBef>
                    <a:spcPct val="50000"/>
                  </a:spcBef>
                </a:pPr>
                <a:r>
                  <a:rPr lang="en-US" altLang="en-US" sz="100" b="1" u="sng">
                    <a:solidFill>
                      <a:srgbClr val="FF0000"/>
                    </a:solidFill>
                    <a:latin typeface="Courier New" panose="02070309020205020404" pitchFamily="49" charset="0"/>
                  </a:rPr>
                  <a:t>        req.setSession( session );</a:t>
                </a:r>
              </a:p>
              <a:p>
                <a:pPr algn="l">
                  <a:spcBef>
                    <a:spcPct val="50000"/>
                  </a:spcBef>
                </a:pPr>
                <a:r>
                  <a:rPr lang="en-US" altLang="en-US" sz="100" b="1" u="sng">
                    <a:solidFill>
                      <a:srgbClr val="FF0000"/>
                    </a:solidFill>
                    <a:latin typeface="Courier New" panose="02070309020205020404" pitchFamily="49" charset="0"/>
                  </a:rPr>
                  <a:t>    }</a:t>
                </a:r>
              </a:p>
              <a:p>
                <a:pPr algn="l">
                  <a:spcBef>
                    <a:spcPct val="50000"/>
                  </a:spcBef>
                </a:pPr>
                <a:endParaRPr lang="en-US" altLang="en-US" sz="100" b="1" u="sng">
                  <a:solidFill>
                    <a:srgbClr val="FF0000"/>
                  </a:solidFill>
                  <a:latin typeface="Courier New" panose="02070309020205020404" pitchFamily="49" charset="0"/>
                </a:endParaRPr>
              </a:p>
              <a:p>
                <a:pPr algn="l">
                  <a:spcBef>
                    <a:spcPct val="50000"/>
                  </a:spcBef>
                </a:pPr>
                <a:endParaRPr lang="en-US" altLang="en-US" sz="100">
                  <a:solidFill>
                    <a:srgbClr val="FF0000"/>
                  </a:solidFill>
                  <a:latin typeface="Times" panose="02020603050405020304" pitchFamily="18" charset="0"/>
                </a:endParaRPr>
              </a:p>
            </p:txBody>
          </p:sp>
        </p:grpSp>
        <p:grpSp>
          <p:nvGrpSpPr>
            <p:cNvPr id="7177" name="Group 48"/>
            <p:cNvGrpSpPr>
              <a:grpSpLocks/>
            </p:cNvGrpSpPr>
            <p:nvPr/>
          </p:nvGrpSpPr>
          <p:grpSpPr bwMode="auto">
            <a:xfrm>
              <a:off x="864" y="1253"/>
              <a:ext cx="4320" cy="2347"/>
              <a:chOff x="864" y="1253"/>
              <a:chExt cx="4320" cy="2347"/>
            </a:xfrm>
          </p:grpSpPr>
          <p:grpSp>
            <p:nvGrpSpPr>
              <p:cNvPr id="7178" name="Group 49"/>
              <p:cNvGrpSpPr>
                <a:grpSpLocks/>
              </p:cNvGrpSpPr>
              <p:nvPr/>
            </p:nvGrpSpPr>
            <p:grpSpPr bwMode="auto">
              <a:xfrm>
                <a:off x="864" y="1632"/>
                <a:ext cx="4320" cy="1968"/>
                <a:chOff x="864" y="1632"/>
                <a:chExt cx="4320" cy="1968"/>
              </a:xfrm>
            </p:grpSpPr>
            <p:sp>
              <p:nvSpPr>
                <p:cNvPr id="7181" name="Line 50"/>
                <p:cNvSpPr>
                  <a:spLocks noChangeShapeType="1"/>
                </p:cNvSpPr>
                <p:nvPr/>
              </p:nvSpPr>
              <p:spPr bwMode="auto">
                <a:xfrm flipV="1">
                  <a:off x="864" y="1632"/>
                  <a:ext cx="2064" cy="72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182" name="Line 51"/>
                <p:cNvSpPr>
                  <a:spLocks noChangeShapeType="1"/>
                </p:cNvSpPr>
                <p:nvPr/>
              </p:nvSpPr>
              <p:spPr bwMode="auto">
                <a:xfrm flipV="1">
                  <a:off x="2352" y="1824"/>
                  <a:ext cx="816" cy="576"/>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183" name="Line 52"/>
                <p:cNvSpPr>
                  <a:spLocks noChangeShapeType="1"/>
                </p:cNvSpPr>
                <p:nvPr/>
              </p:nvSpPr>
              <p:spPr bwMode="auto">
                <a:xfrm flipV="1">
                  <a:off x="2928" y="1920"/>
                  <a:ext cx="672" cy="168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184" name="Line 53"/>
                <p:cNvSpPr>
                  <a:spLocks noChangeShapeType="1"/>
                </p:cNvSpPr>
                <p:nvPr/>
              </p:nvSpPr>
              <p:spPr bwMode="auto">
                <a:xfrm flipH="1" flipV="1">
                  <a:off x="4368" y="1920"/>
                  <a:ext cx="48" cy="1296"/>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185" name="Line 54"/>
                <p:cNvSpPr>
                  <a:spLocks noChangeShapeType="1"/>
                </p:cNvSpPr>
                <p:nvPr/>
              </p:nvSpPr>
              <p:spPr bwMode="auto">
                <a:xfrm flipH="1" flipV="1">
                  <a:off x="4896" y="1824"/>
                  <a:ext cx="288" cy="144"/>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186" name="Line 55"/>
                <p:cNvSpPr>
                  <a:spLocks noChangeShapeType="1"/>
                </p:cNvSpPr>
                <p:nvPr/>
              </p:nvSpPr>
              <p:spPr bwMode="auto">
                <a:xfrm flipV="1">
                  <a:off x="1728" y="1920"/>
                  <a:ext cx="1632" cy="144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7179" name="Line 56"/>
              <p:cNvSpPr>
                <a:spLocks noChangeShapeType="1"/>
              </p:cNvSpPr>
              <p:nvPr/>
            </p:nvSpPr>
            <p:spPr bwMode="auto">
              <a:xfrm flipV="1">
                <a:off x="1963" y="1253"/>
                <a:ext cx="844" cy="1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180" name="Line 57"/>
              <p:cNvSpPr>
                <a:spLocks noChangeShapeType="1"/>
              </p:cNvSpPr>
              <p:nvPr/>
            </p:nvSpPr>
            <p:spPr bwMode="auto">
              <a:xfrm flipV="1">
                <a:off x="1145" y="1715"/>
                <a:ext cx="1858" cy="1471"/>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mc:AlternateContent xmlns:mc="http://schemas.openxmlformats.org/markup-compatibility/2006" xmlns:p14="http://schemas.microsoft.com/office/powerpoint/2010/main">
        <mc:Choice Requires="p14">
          <p:contentPart p14:bwMode="auto" r:id="rId4">
            <p14:nvContentPartPr>
              <p14:cNvPr id="7170" name="Ink 58"/>
              <p14:cNvContentPartPr>
                <a14:cpLocks xmlns:a14="http://schemas.microsoft.com/office/drawing/2010/main" noRot="1" noChangeAspect="1" noEditPoints="1" noChangeArrowheads="1" noChangeShapeType="1"/>
              </p14:cNvContentPartPr>
              <p14:nvPr/>
            </p14:nvContentPartPr>
            <p14:xfrm>
              <a:off x="1820863" y="3938588"/>
              <a:ext cx="1587" cy="1587"/>
            </p14:xfrm>
          </p:contentPart>
        </mc:Choice>
        <mc:Fallback xmlns="">
          <p:pic>
            <p:nvPicPr>
              <p:cNvPr id="7170" name="Ink 58"/>
              <p:cNvPicPr>
                <a:picLocks noRot="1" noChangeAspect="1" noEditPoints="1" noChangeArrowheads="1" noChangeShapeType="1"/>
              </p:cNvPicPr>
              <p:nvPr/>
            </p:nvPicPr>
            <p:blipFill>
              <a:blip r:embed="rId5"/>
              <a:stretch>
                <a:fillRect/>
              </a:stretch>
            </p:blipFill>
            <p:spPr>
              <a:xfrm>
                <a:off x="1695490" y="3433922"/>
                <a:ext cx="253920" cy="1009332"/>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2B12A221-A882-43FB-9ED5-B10B019F4B89}" type="slidenum">
              <a:rPr lang="en-US" altLang="en-US" sz="1000"/>
              <a:pPr eaLnBrk="1" hangingPunct="1"/>
              <a:t>5</a:t>
            </a:fld>
            <a:r>
              <a:rPr lang="en-US" altLang="en-US" sz="1000"/>
              <a:t>/</a:t>
            </a:r>
          </a:p>
        </p:txBody>
      </p:sp>
      <p:sp>
        <p:nvSpPr>
          <p:cNvPr id="55299" name="Rectangle 2"/>
          <p:cNvSpPr>
            <a:spLocks noGrp="1" noChangeArrowheads="1"/>
          </p:cNvSpPr>
          <p:nvPr>
            <p:ph type="title"/>
          </p:nvPr>
        </p:nvSpPr>
        <p:spPr/>
        <p:txBody>
          <a:bodyPr/>
          <a:lstStyle/>
          <a:p>
            <a:r>
              <a:rPr lang="en-US" altLang="en-US" smtClean="0"/>
              <a:t>Aspect Oriented Programming</a:t>
            </a:r>
          </a:p>
        </p:txBody>
      </p:sp>
      <p:sp>
        <p:nvSpPr>
          <p:cNvPr id="55300" name="Rectangle 3"/>
          <p:cNvSpPr>
            <a:spLocks noGrp="1" noChangeArrowheads="1"/>
          </p:cNvSpPr>
          <p:nvPr>
            <p:ph type="body" idx="1"/>
          </p:nvPr>
        </p:nvSpPr>
        <p:spPr>
          <a:xfrm>
            <a:off x="723900" y="1309688"/>
            <a:ext cx="7353300" cy="5357812"/>
          </a:xfrm>
        </p:spPr>
        <p:txBody>
          <a:bodyPr/>
          <a:lstStyle/>
          <a:p>
            <a:pPr>
              <a:lnSpc>
                <a:spcPct val="80000"/>
              </a:lnSpc>
            </a:pPr>
            <a:r>
              <a:rPr lang="en-US" altLang="en-US" sz="2200" b="1" smtClean="0"/>
              <a:t>Separate FC from Aspectual Components</a:t>
            </a:r>
            <a:r>
              <a:rPr lang="en-US" altLang="en-US" sz="2200" smtClean="0"/>
              <a:t>:</a:t>
            </a:r>
          </a:p>
          <a:p>
            <a:pPr lvl="1">
              <a:lnSpc>
                <a:spcPct val="80000"/>
              </a:lnSpc>
            </a:pPr>
            <a:r>
              <a:rPr lang="en-US" altLang="en-US" sz="2000" smtClean="0"/>
              <a:t>Addresses cross-cutting concerns explicitly</a:t>
            </a:r>
          </a:p>
          <a:p>
            <a:pPr lvl="1">
              <a:lnSpc>
                <a:spcPct val="80000"/>
              </a:lnSpc>
            </a:pPr>
            <a:r>
              <a:rPr lang="en-US" altLang="en-US" sz="2000" smtClean="0"/>
              <a:t>Provide higher level of abstraction</a:t>
            </a:r>
          </a:p>
          <a:p>
            <a:pPr>
              <a:lnSpc>
                <a:spcPct val="80000"/>
              </a:lnSpc>
            </a:pPr>
            <a:r>
              <a:rPr lang="en-US" altLang="en-US" sz="2200" b="1" smtClean="0"/>
              <a:t>Aspects</a:t>
            </a:r>
            <a:r>
              <a:rPr lang="en-US" altLang="en-US" sz="2200" smtClean="0"/>
              <a:t> </a:t>
            </a:r>
          </a:p>
          <a:p>
            <a:pPr lvl="1">
              <a:lnSpc>
                <a:spcPct val="80000"/>
              </a:lnSpc>
            </a:pPr>
            <a:r>
              <a:rPr lang="en-US" altLang="en-US" sz="2000" smtClean="0"/>
              <a:t>cut-across functional components thus increase their dependency</a:t>
            </a:r>
          </a:p>
          <a:p>
            <a:pPr>
              <a:lnSpc>
                <a:spcPct val="80000"/>
              </a:lnSpc>
            </a:pPr>
            <a:r>
              <a:rPr lang="en-US" altLang="en-US" sz="2200" b="1" smtClean="0"/>
              <a:t>Code tangling problem</a:t>
            </a:r>
          </a:p>
          <a:p>
            <a:pPr lvl="1">
              <a:lnSpc>
                <a:spcPct val="80000"/>
              </a:lnSpc>
            </a:pPr>
            <a:r>
              <a:rPr lang="en-US" altLang="en-US" sz="2000" smtClean="0"/>
              <a:t>Increases dependencies between components</a:t>
            </a:r>
          </a:p>
          <a:p>
            <a:pPr lvl="1">
              <a:lnSpc>
                <a:spcPct val="80000"/>
              </a:lnSpc>
            </a:pPr>
            <a:r>
              <a:rPr lang="en-US" altLang="en-US" sz="2000" smtClean="0"/>
              <a:t>Comprehensibility</a:t>
            </a:r>
          </a:p>
          <a:p>
            <a:pPr lvl="1">
              <a:lnSpc>
                <a:spcPct val="80000"/>
              </a:lnSpc>
            </a:pPr>
            <a:r>
              <a:rPr lang="en-US" altLang="en-US" sz="2000" smtClean="0"/>
              <a:t>difficult to understand and reason about</a:t>
            </a:r>
          </a:p>
          <a:p>
            <a:pPr lvl="1">
              <a:lnSpc>
                <a:spcPct val="80000"/>
              </a:lnSpc>
            </a:pPr>
            <a:r>
              <a:rPr lang="en-US" altLang="en-US" sz="2000" smtClean="0"/>
              <a:t>Destroys modularity</a:t>
            </a:r>
          </a:p>
          <a:p>
            <a:pPr lvl="1">
              <a:lnSpc>
                <a:spcPct val="80000"/>
              </a:lnSpc>
            </a:pPr>
            <a:r>
              <a:rPr lang="en-US" altLang="en-US" sz="2000" smtClean="0"/>
              <a:t>Reuse-ability</a:t>
            </a:r>
          </a:p>
          <a:p>
            <a:pPr lvl="1">
              <a:lnSpc>
                <a:spcPct val="80000"/>
              </a:lnSpc>
            </a:pPr>
            <a:r>
              <a:rPr lang="en-US" altLang="en-US" sz="2000" smtClean="0"/>
              <a:t>Maintainability </a:t>
            </a:r>
          </a:p>
          <a:p>
            <a:pPr lvl="1">
              <a:lnSpc>
                <a:spcPct val="80000"/>
              </a:lnSpc>
            </a:pPr>
            <a:r>
              <a:rPr lang="en-US" altLang="en-US" sz="2000" smtClean="0"/>
              <a:t>Reduces software quality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74F4BA2C-A0CA-473E-AA56-1473F2E5D693}" type="slidenum">
              <a:rPr lang="en-US" altLang="en-US" sz="1000"/>
              <a:pPr eaLnBrk="1" hangingPunct="1"/>
              <a:t>6</a:t>
            </a:fld>
            <a:r>
              <a:rPr lang="en-US" altLang="en-US" sz="1000"/>
              <a:t>/</a:t>
            </a:r>
          </a:p>
        </p:txBody>
      </p:sp>
      <p:sp>
        <p:nvSpPr>
          <p:cNvPr id="56323" name="Rectangle 2"/>
          <p:cNvSpPr>
            <a:spLocks noGrp="1" noChangeArrowheads="1"/>
          </p:cNvSpPr>
          <p:nvPr>
            <p:ph type="title"/>
          </p:nvPr>
        </p:nvSpPr>
        <p:spPr/>
        <p:txBody>
          <a:bodyPr/>
          <a:lstStyle/>
          <a:p>
            <a:r>
              <a:rPr lang="en-US" altLang="en-US" smtClean="0"/>
              <a:t>Concerns  OO and AO</a:t>
            </a:r>
          </a:p>
        </p:txBody>
      </p:sp>
      <p:sp>
        <p:nvSpPr>
          <p:cNvPr id="56324" name="Rectangle 3"/>
          <p:cNvSpPr>
            <a:spLocks noGrp="1" noChangeArrowheads="1"/>
          </p:cNvSpPr>
          <p:nvPr>
            <p:ph type="body" idx="1"/>
          </p:nvPr>
        </p:nvSpPr>
        <p:spPr/>
        <p:txBody>
          <a:bodyPr/>
          <a:lstStyle/>
          <a:p>
            <a:pPr>
              <a:lnSpc>
                <a:spcPct val="80000"/>
              </a:lnSpc>
            </a:pPr>
            <a:r>
              <a:rPr lang="en-US" altLang="en-US" sz="2000" b="1" smtClean="0"/>
              <a:t>Concerns</a:t>
            </a:r>
            <a:r>
              <a:rPr lang="en-US" altLang="en-US" sz="2000" smtClean="0"/>
              <a:t> like security cut across the natural units of modularity. </a:t>
            </a:r>
          </a:p>
          <a:p>
            <a:pPr lvl="1">
              <a:lnSpc>
                <a:spcPct val="80000"/>
              </a:lnSpc>
            </a:pPr>
            <a:r>
              <a:rPr lang="en-US" altLang="en-US" sz="1800" smtClean="0"/>
              <a:t>For object-oriented programming languages, the natural unit of modularity is the class. </a:t>
            </a:r>
          </a:p>
          <a:p>
            <a:pPr lvl="1">
              <a:lnSpc>
                <a:spcPct val="80000"/>
              </a:lnSpc>
            </a:pPr>
            <a:r>
              <a:rPr lang="en-US" altLang="en-US" sz="1800" smtClean="0"/>
              <a:t>But in object-oriented programming languages, crosscutting concerns are not easily turned into classes precisely because they cut across classes, and so these aren't reusable, they can't be refined or inherited, they are spread through out the program in an undisciplined way. </a:t>
            </a:r>
          </a:p>
          <a:p>
            <a:pPr>
              <a:lnSpc>
                <a:spcPct val="80000"/>
              </a:lnSpc>
            </a:pPr>
            <a:r>
              <a:rPr lang="en-US" altLang="en-US" sz="2000" b="1" smtClean="0"/>
              <a:t>Aspect-oriented programming</a:t>
            </a:r>
            <a:r>
              <a:rPr lang="en-US" altLang="en-US" sz="2000" smtClean="0"/>
              <a:t> is a way of modularizing crosscutting concerns much like object-oriented programming is a way of modularizing common concerns. </a:t>
            </a:r>
          </a:p>
          <a:p>
            <a:pPr>
              <a:lnSpc>
                <a:spcPct val="80000"/>
              </a:lnSpc>
            </a:pPr>
            <a:endParaRPr lang="en-US" altLang="en-US" sz="2000" smtClean="0"/>
          </a:p>
          <a:p>
            <a:pPr>
              <a:lnSpc>
                <a:spcPct val="80000"/>
              </a:lnSpc>
            </a:pPr>
            <a:r>
              <a:rPr lang="en-US" altLang="en-US" sz="2000" b="1" smtClean="0"/>
              <a:t>AspectJ </a:t>
            </a:r>
            <a:r>
              <a:rPr lang="en-US" altLang="en-US" sz="2000" smtClean="0"/>
              <a:t>is an implementation of aspect-oriented programming for Java.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DDC74001-F492-43DF-91E5-02C34F51A075}" type="slidenum">
              <a:rPr lang="en-US" altLang="en-US" sz="1000"/>
              <a:pPr eaLnBrk="1" hangingPunct="1"/>
              <a:t>7</a:t>
            </a:fld>
            <a:r>
              <a:rPr lang="en-US" altLang="en-US" sz="1000"/>
              <a:t>/</a:t>
            </a:r>
          </a:p>
        </p:txBody>
      </p:sp>
      <p:sp>
        <p:nvSpPr>
          <p:cNvPr id="57347" name="Rectangle 2"/>
          <p:cNvSpPr>
            <a:spLocks noGrp="1" noChangeArrowheads="1"/>
          </p:cNvSpPr>
          <p:nvPr>
            <p:ph type="title"/>
          </p:nvPr>
        </p:nvSpPr>
        <p:spPr/>
        <p:txBody>
          <a:bodyPr/>
          <a:lstStyle/>
          <a:p>
            <a:r>
              <a:rPr lang="en-US" altLang="en-US" sz="2800" smtClean="0"/>
              <a:t>Aspect Oriented Programming</a:t>
            </a:r>
          </a:p>
        </p:txBody>
      </p:sp>
      <p:sp>
        <p:nvSpPr>
          <p:cNvPr id="57348" name="Rectangle 3"/>
          <p:cNvSpPr>
            <a:spLocks noGrp="1" noChangeArrowheads="1"/>
          </p:cNvSpPr>
          <p:nvPr>
            <p:ph type="body" idx="1"/>
          </p:nvPr>
        </p:nvSpPr>
        <p:spPr>
          <a:xfrm>
            <a:off x="857250" y="1347788"/>
            <a:ext cx="7962900" cy="5053012"/>
          </a:xfrm>
        </p:spPr>
        <p:txBody>
          <a:bodyPr/>
          <a:lstStyle/>
          <a:p>
            <a:r>
              <a:rPr lang="en-US" altLang="en-US" sz="3000" smtClean="0"/>
              <a:t>Weaving Mechanisms:</a:t>
            </a:r>
          </a:p>
          <a:p>
            <a:pPr lvl="1"/>
            <a:r>
              <a:rPr lang="en-US" altLang="en-US" sz="2600" smtClean="0"/>
              <a:t>Use of Aspect Definition </a:t>
            </a:r>
          </a:p>
          <a:p>
            <a:pPr lvl="1"/>
            <a:r>
              <a:rPr lang="en-US" altLang="en-US" sz="2600" smtClean="0"/>
              <a:t>express aspects as linguistics construct in ADL</a:t>
            </a:r>
          </a:p>
          <a:p>
            <a:pPr lvl="1"/>
            <a:r>
              <a:rPr lang="en-US" altLang="en-US" sz="2600" smtClean="0"/>
              <a:t>express components in general purpose language,</a:t>
            </a:r>
          </a:p>
          <a:p>
            <a:pPr lvl="1"/>
            <a:r>
              <a:rPr lang="en-US" altLang="en-US" sz="2600" smtClean="0"/>
              <a:t>inline aspects into components before compilation</a:t>
            </a:r>
          </a:p>
          <a:p>
            <a:pPr lvl="1"/>
            <a:r>
              <a:rPr lang="en-US" altLang="en-US" sz="2600" smtClean="0"/>
              <a:t>Design Approaches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F2BB8455-3C1A-47FF-A173-DD4AD26C7AEE}" type="slidenum">
              <a:rPr lang="en-US" altLang="en-US" sz="1000"/>
              <a:pPr eaLnBrk="1" hangingPunct="1"/>
              <a:t>8</a:t>
            </a:fld>
            <a:r>
              <a:rPr lang="en-US" altLang="en-US" sz="1000"/>
              <a:t>/</a:t>
            </a:r>
          </a:p>
        </p:txBody>
      </p:sp>
      <p:sp>
        <p:nvSpPr>
          <p:cNvPr id="58371" name="Rectangle 2"/>
          <p:cNvSpPr>
            <a:spLocks noGrp="1" noChangeArrowheads="1"/>
          </p:cNvSpPr>
          <p:nvPr>
            <p:ph type="title"/>
          </p:nvPr>
        </p:nvSpPr>
        <p:spPr/>
        <p:txBody>
          <a:bodyPr/>
          <a:lstStyle/>
          <a:p>
            <a:r>
              <a:rPr lang="en-US" altLang="en-US" sz="2800" smtClean="0"/>
              <a:t>Aspect Oriented Programming</a:t>
            </a:r>
            <a:br>
              <a:rPr lang="en-US" altLang="en-US" sz="2800" smtClean="0"/>
            </a:br>
            <a:r>
              <a:rPr lang="en-US" altLang="en-US" sz="2800" smtClean="0">
                <a:solidFill>
                  <a:schemeClr val="accent2"/>
                </a:solidFill>
              </a:rPr>
              <a:t>Aspect-J</a:t>
            </a:r>
          </a:p>
        </p:txBody>
      </p:sp>
      <p:sp>
        <p:nvSpPr>
          <p:cNvPr id="58372" name="Rectangle 3"/>
          <p:cNvSpPr>
            <a:spLocks noGrp="1" noChangeArrowheads="1"/>
          </p:cNvSpPr>
          <p:nvPr>
            <p:ph type="body" idx="1"/>
          </p:nvPr>
        </p:nvSpPr>
        <p:spPr>
          <a:xfrm>
            <a:off x="914400" y="1381125"/>
            <a:ext cx="7143750" cy="5210175"/>
          </a:xfrm>
        </p:spPr>
        <p:txBody>
          <a:bodyPr/>
          <a:lstStyle/>
          <a:p>
            <a:pPr>
              <a:lnSpc>
                <a:spcPct val="80000"/>
              </a:lnSpc>
            </a:pPr>
            <a:r>
              <a:rPr lang="en-US" altLang="en-US" sz="2000" smtClean="0"/>
              <a:t>Aspect J is a general-purpose AO language</a:t>
            </a:r>
          </a:p>
          <a:p>
            <a:pPr>
              <a:lnSpc>
                <a:spcPct val="80000"/>
              </a:lnSpc>
            </a:pPr>
            <a:r>
              <a:rPr lang="en-US" altLang="en-US" sz="2000" smtClean="0"/>
              <a:t>Aspect J extends Java with support for two kinds of crosscutting implementation</a:t>
            </a:r>
          </a:p>
          <a:p>
            <a:pPr lvl="1">
              <a:lnSpc>
                <a:spcPct val="80000"/>
              </a:lnSpc>
            </a:pPr>
            <a:r>
              <a:rPr lang="en-US" altLang="en-US" sz="1800" smtClean="0"/>
              <a:t>based on a set of extensions to Java</a:t>
            </a:r>
          </a:p>
          <a:p>
            <a:pPr lvl="1">
              <a:lnSpc>
                <a:spcPct val="80000"/>
              </a:lnSpc>
            </a:pPr>
            <a:r>
              <a:rPr lang="en-US" altLang="en-US" sz="1800" smtClean="0"/>
              <a:t>supports modular implementation of cross cutting concerns</a:t>
            </a:r>
          </a:p>
          <a:p>
            <a:pPr>
              <a:lnSpc>
                <a:spcPct val="80000"/>
              </a:lnSpc>
            </a:pPr>
            <a:endParaRPr lang="en-US" altLang="en-US" sz="2000" smtClean="0"/>
          </a:p>
          <a:p>
            <a:pPr>
              <a:lnSpc>
                <a:spcPct val="80000"/>
              </a:lnSpc>
            </a:pPr>
            <a:r>
              <a:rPr lang="en-US" altLang="en-US" sz="2000" smtClean="0"/>
              <a:t>New constructs to Java: </a:t>
            </a:r>
          </a:p>
          <a:p>
            <a:pPr lvl="1">
              <a:lnSpc>
                <a:spcPct val="80000"/>
              </a:lnSpc>
            </a:pPr>
            <a:r>
              <a:rPr lang="en-US" altLang="en-US" sz="1800" smtClean="0"/>
              <a:t>Join Points - concept</a:t>
            </a:r>
          </a:p>
          <a:p>
            <a:pPr lvl="1">
              <a:lnSpc>
                <a:spcPct val="80000"/>
              </a:lnSpc>
            </a:pPr>
            <a:r>
              <a:rPr lang="en-US" altLang="en-US" sz="1800" smtClean="0"/>
              <a:t>Point Cut </a:t>
            </a:r>
          </a:p>
          <a:p>
            <a:pPr lvl="1">
              <a:lnSpc>
                <a:spcPct val="80000"/>
              </a:lnSpc>
            </a:pPr>
            <a:r>
              <a:rPr lang="en-US" altLang="en-US" sz="1800" smtClean="0"/>
              <a:t>Advice</a:t>
            </a:r>
          </a:p>
          <a:p>
            <a:pPr lvl="1">
              <a:lnSpc>
                <a:spcPct val="80000"/>
              </a:lnSpc>
            </a:pPr>
            <a:r>
              <a:rPr lang="en-US" altLang="en-US" sz="1800" smtClean="0"/>
              <a:t>Aspect</a:t>
            </a:r>
          </a:p>
          <a:p>
            <a:pPr lvl="1">
              <a:lnSpc>
                <a:spcPct val="80000"/>
              </a:lnSpc>
            </a:pPr>
            <a:endParaRPr lang="en-US" altLang="en-US" sz="1800" smtClean="0"/>
          </a:p>
          <a:p>
            <a:pPr>
              <a:lnSpc>
                <a:spcPct val="80000"/>
              </a:lnSpc>
            </a:pPr>
            <a:r>
              <a:rPr lang="en-US" altLang="en-US" sz="2200" smtClean="0"/>
              <a:t>The basic trick is “write it somewhere else”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CF4A249F-4228-47AE-839B-91BA22479ACC}" type="slidenum">
              <a:rPr lang="en-US" altLang="en-US" sz="1000"/>
              <a:pPr eaLnBrk="1" hangingPunct="1"/>
              <a:t>9</a:t>
            </a:fld>
            <a:r>
              <a:rPr lang="en-US" altLang="en-US" sz="1000"/>
              <a:t>/</a:t>
            </a:r>
          </a:p>
        </p:txBody>
      </p:sp>
      <p:sp>
        <p:nvSpPr>
          <p:cNvPr id="59395" name="Rectangle 2"/>
          <p:cNvSpPr>
            <a:spLocks noGrp="1" noChangeArrowheads="1"/>
          </p:cNvSpPr>
          <p:nvPr>
            <p:ph type="title"/>
          </p:nvPr>
        </p:nvSpPr>
        <p:spPr/>
        <p:txBody>
          <a:bodyPr/>
          <a:lstStyle/>
          <a:p>
            <a:r>
              <a:rPr lang="en-US" altLang="en-US" smtClean="0"/>
              <a:t>Aspect J - Join Points model</a:t>
            </a:r>
          </a:p>
        </p:txBody>
      </p:sp>
      <p:sp>
        <p:nvSpPr>
          <p:cNvPr id="59396" name="Rectangle 3"/>
          <p:cNvSpPr>
            <a:spLocks noGrp="1" noChangeArrowheads="1"/>
          </p:cNvSpPr>
          <p:nvPr>
            <p:ph type="body" idx="1"/>
          </p:nvPr>
        </p:nvSpPr>
        <p:spPr/>
        <p:txBody>
          <a:bodyPr/>
          <a:lstStyle/>
          <a:p>
            <a:r>
              <a:rPr lang="en-US" altLang="en-US" smtClean="0"/>
              <a:t>These constructs are constructed around the Join Points model</a:t>
            </a:r>
          </a:p>
          <a:p>
            <a:pPr lvl="1"/>
            <a:r>
              <a:rPr lang="en-US" altLang="en-US" smtClean="0"/>
              <a:t>The Join Points “model” provides a reference in a program where the aspects and the functional code are intermixed together</a:t>
            </a:r>
          </a:p>
          <a:p>
            <a:pPr lvl="1"/>
            <a:endParaRPr lang="en-US" altLang="en-US" smtClean="0"/>
          </a:p>
          <a:p>
            <a:pPr lvl="1"/>
            <a:r>
              <a:rPr lang="en-US" altLang="en-US" smtClean="0"/>
              <a:t>Join points are “points in the execution” of the programs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2">
      <a:dk1>
        <a:srgbClr val="000000"/>
      </a:dk1>
      <a:lt1>
        <a:srgbClr val="FFFFFF"/>
      </a:lt1>
      <a:dk2>
        <a:srgbClr val="000000"/>
      </a:dk2>
      <a:lt2>
        <a:srgbClr val="707070"/>
      </a:lt2>
      <a:accent1>
        <a:srgbClr val="CC0000"/>
      </a:accent1>
      <a:accent2>
        <a:srgbClr val="CACACA"/>
      </a:accent2>
      <a:accent3>
        <a:srgbClr val="FFFFFF"/>
      </a:accent3>
      <a:accent4>
        <a:srgbClr val="000000"/>
      </a:accent4>
      <a:accent5>
        <a:srgbClr val="E2AAAA"/>
      </a:accent5>
      <a:accent6>
        <a:srgbClr val="B7B7B7"/>
      </a:accent6>
      <a:hlink>
        <a:srgbClr val="707070"/>
      </a:hlink>
      <a:folHlink>
        <a:srgbClr val="000000"/>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miter lim="800000"/>
          <a:headEnd type="none" w="med" len="med"/>
          <a:tailEnd type="none" w="med" len="med"/>
        </a:ln>
        <a:effectLst/>
      </a:spPr>
      <a:bodyPr vert="horz" wrap="square" lIns="0" tIns="0" rIns="0" bIns="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miter lim="800000"/>
          <a:headEnd type="none" w="med" len="med"/>
          <a:tailEnd type="none" w="med" len="med"/>
        </a:ln>
        <a:effectLst/>
      </a:spPr>
      <a:bodyPr vert="horz" wrap="square" lIns="0" tIns="0" rIns="0" bIns="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707070"/>
        </a:lt2>
        <a:accent1>
          <a:srgbClr val="FF0000"/>
        </a:accent1>
        <a:accent2>
          <a:srgbClr val="CACACA"/>
        </a:accent2>
        <a:accent3>
          <a:srgbClr val="FFFFFF"/>
        </a:accent3>
        <a:accent4>
          <a:srgbClr val="000000"/>
        </a:accent4>
        <a:accent5>
          <a:srgbClr val="FFAAAA"/>
        </a:accent5>
        <a:accent6>
          <a:srgbClr val="B7B7B7"/>
        </a:accent6>
        <a:hlink>
          <a:srgbClr val="707070"/>
        </a:hlink>
        <a:folHlink>
          <a:srgbClr val="0000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707070"/>
        </a:lt2>
        <a:accent1>
          <a:srgbClr val="CC0000"/>
        </a:accent1>
        <a:accent2>
          <a:srgbClr val="CACACA"/>
        </a:accent2>
        <a:accent3>
          <a:srgbClr val="FFFFFF"/>
        </a:accent3>
        <a:accent4>
          <a:srgbClr val="000000"/>
        </a:accent4>
        <a:accent5>
          <a:srgbClr val="E2AAAA"/>
        </a:accent5>
        <a:accent6>
          <a:srgbClr val="B7B7B7"/>
        </a:accent6>
        <a:hlink>
          <a:srgbClr val="70707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Settings\oaldawud\Application Data\Microsoft\Templates\Blank Presentation.pot</Template>
  <TotalTime>2809</TotalTime>
  <Words>11852</Words>
  <Application>Microsoft Office PowerPoint</Application>
  <PresentationFormat>On-screen Show (4:3)</PresentationFormat>
  <Paragraphs>2470</Paragraphs>
  <Slides>17</Slides>
  <Notes>17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6" baseType="lpstr">
      <vt:lpstr>Arial</vt:lpstr>
      <vt:lpstr>Courier New</vt:lpstr>
      <vt:lpstr>Tahoma</vt:lpstr>
      <vt:lpstr>Times</vt:lpstr>
      <vt:lpstr>Times New Roman</vt:lpstr>
      <vt:lpstr>Trebuchet MS</vt:lpstr>
      <vt:lpstr>Wingdings</vt:lpstr>
      <vt:lpstr>Blank Presentation</vt:lpstr>
      <vt:lpstr>Bitmap Image</vt:lpstr>
      <vt:lpstr>ITM515</vt:lpstr>
      <vt:lpstr>Aspect Oriented Programming</vt:lpstr>
      <vt:lpstr>AOSD</vt:lpstr>
      <vt:lpstr>AOP… aspectj.org</vt:lpstr>
      <vt:lpstr>Aspect Oriented Programming</vt:lpstr>
      <vt:lpstr>Concerns  OO and AO</vt:lpstr>
      <vt:lpstr>Aspect Oriented Programming</vt:lpstr>
      <vt:lpstr>Aspect Oriented Programming Aspect-J</vt:lpstr>
      <vt:lpstr>Aspect J - Join Points model</vt:lpstr>
      <vt:lpstr>Aspect J</vt:lpstr>
      <vt:lpstr>Aspect J</vt:lpstr>
      <vt:lpstr>The Figure Example</vt:lpstr>
      <vt:lpstr>Aspect Oriented Programming</vt:lpstr>
      <vt:lpstr>PowerPoint Presentation</vt:lpstr>
      <vt:lpstr>PowerPoint Presentation</vt:lpstr>
      <vt:lpstr>PowerPoint Presentation</vt:lpstr>
      <vt:lpstr>Aspect Oriented Programming</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the Real World</dc:title>
  <dc:creator>oaldawud</dc:creator>
  <cp:lastModifiedBy>CS Dept</cp:lastModifiedBy>
  <cp:revision>214</cp:revision>
  <dcterms:created xsi:type="dcterms:W3CDTF">2007-01-18T15:18:26Z</dcterms:created>
  <dcterms:modified xsi:type="dcterms:W3CDTF">2017-10-03T20:07:22Z</dcterms:modified>
</cp:coreProperties>
</file>