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93" r:id="rId2"/>
    <p:sldId id="417" r:id="rId3"/>
    <p:sldId id="467" r:id="rId4"/>
    <p:sldId id="468" r:id="rId5"/>
    <p:sldId id="453" r:id="rId6"/>
    <p:sldId id="454" r:id="rId7"/>
    <p:sldId id="455" r:id="rId8"/>
    <p:sldId id="456" r:id="rId9"/>
    <p:sldId id="457" r:id="rId10"/>
    <p:sldId id="458" r:id="rId11"/>
    <p:sldId id="469" r:id="rId12"/>
    <p:sldId id="459" r:id="rId13"/>
    <p:sldId id="472" r:id="rId14"/>
    <p:sldId id="474" r:id="rId15"/>
    <p:sldId id="475" r:id="rId16"/>
    <p:sldId id="482" r:id="rId17"/>
    <p:sldId id="476" r:id="rId18"/>
    <p:sldId id="477" r:id="rId19"/>
    <p:sldId id="478" r:id="rId20"/>
    <p:sldId id="479" r:id="rId21"/>
    <p:sldId id="480" r:id="rId22"/>
    <p:sldId id="481" r:id="rId23"/>
    <p:sldId id="483" r:id="rId24"/>
    <p:sldId id="422" r:id="rId25"/>
    <p:sldId id="470" r:id="rId26"/>
    <p:sldId id="460" r:id="rId27"/>
    <p:sldId id="471" r:id="rId2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9933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EEF0C2E-6970-4B8E-A6BA-BDC6E2718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86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A0ED18D1-A4EB-4D90-BAE1-01D60515C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78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889124-BD0B-43AC-9611-9918D4166A90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1399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8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89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0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77925" name="Text Box 5"/>
          <p:cNvSpPr txBox="1">
            <a:spLocks noChangeArrowheads="1"/>
          </p:cNvSpPr>
          <p:nvPr/>
        </p:nvSpPr>
        <p:spPr bwMode="auto">
          <a:xfrm>
            <a:off x="4532313" y="6613525"/>
            <a:ext cx="342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035BC65-D8E8-4DBF-99AE-D84649952A78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rgbClr val="000099"/>
              </a:solidFill>
            </a:endParaRPr>
          </a:p>
        </p:txBody>
      </p:sp>
      <p:sp>
        <p:nvSpPr>
          <p:cNvPr id="9779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6913"/>
          </a:xfrm>
        </p:spPr>
        <p:txBody>
          <a:bodyPr/>
          <a:lstStyle/>
          <a:p>
            <a:pPr>
              <a:defRPr/>
            </a:pPr>
            <a:r>
              <a:rPr lang="fr-FR" dirty="0"/>
              <a:t>Java Platform,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Enterprise </a:t>
            </a:r>
            <a:r>
              <a:rPr lang="fr-FR" sz="3600" dirty="0"/>
              <a:t>Edition -Java EE</a:t>
            </a:r>
            <a:endParaRPr lang="en-US" sz="3600" dirty="0"/>
          </a:p>
        </p:txBody>
      </p:sp>
      <p:sp>
        <p:nvSpPr>
          <p:cNvPr id="4099" name="Subtitle 2"/>
          <p:cNvSpPr>
            <a:spLocks noGrp="1"/>
          </p:cNvSpPr>
          <p:nvPr>
            <p:ph type="body" idx="1"/>
          </p:nvPr>
        </p:nvSpPr>
        <p:spPr>
          <a:xfrm>
            <a:off x="722313" y="725488"/>
            <a:ext cx="7772400" cy="31877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Server-Side Scripting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Java Beans</a:t>
            </a:r>
          </a:p>
          <a:p>
            <a:pPr lvl="1"/>
            <a:endParaRPr lang="en-US" altLang="en-US" sz="2000" smtClean="0">
              <a:ea typeface="ＭＳ Ｐゴシック" panose="020B0600070205080204" pitchFamily="34" charset="-128"/>
            </a:endParaRPr>
          </a:p>
          <a:p>
            <a:endParaRPr lang="en-US" altLang="en-US" sz="22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Associating Properties with Input Parameters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338" y="1093788"/>
            <a:ext cx="8821737" cy="49037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Suppose you want to get the value of the input parameter named score and set it to the JavaBeans property named score. You could write the following code: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&lt;% double score = </a:t>
            </a:r>
            <a:r>
              <a:rPr lang="en-US" dirty="0" err="1" smtClean="0">
                <a:solidFill>
                  <a:srgbClr val="0070C0"/>
                </a:solidFill>
              </a:rPr>
              <a:t>Double.parseDouble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request.getParameter</a:t>
            </a:r>
            <a:r>
              <a:rPr lang="en-US" dirty="0" smtClean="0">
                <a:solidFill>
                  <a:srgbClr val="0070C0"/>
                </a:solidFill>
              </a:rPr>
              <a:t>("score")); %&gt;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jsp:setProperty</a:t>
            </a:r>
            <a:r>
              <a:rPr lang="en-US" dirty="0" smtClean="0">
                <a:solidFill>
                  <a:srgbClr val="0070C0"/>
                </a:solidFill>
              </a:rPr>
              <a:t> name = "</a:t>
            </a:r>
            <a:r>
              <a:rPr lang="en-US" dirty="0" err="1" smtClean="0">
                <a:solidFill>
                  <a:srgbClr val="0070C0"/>
                </a:solidFill>
              </a:rPr>
              <a:t>beanId</a:t>
            </a:r>
            <a:r>
              <a:rPr lang="en-US" dirty="0" smtClean="0">
                <a:solidFill>
                  <a:srgbClr val="0070C0"/>
                </a:solidFill>
              </a:rPr>
              <a:t>" property = "score“ value = "&lt;%= score %&gt;" /&gt; </a:t>
            </a:r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 smtClean="0"/>
              <a:t>This is cumbersome. JSP provides a convenient syntax that can be used to simplify it:</a:t>
            </a:r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jsp:setProperty</a:t>
            </a:r>
            <a:r>
              <a:rPr lang="en-US" dirty="0" smtClean="0">
                <a:solidFill>
                  <a:srgbClr val="0070C0"/>
                </a:solidFill>
              </a:rPr>
              <a:t> name = "</a:t>
            </a:r>
            <a:r>
              <a:rPr lang="en-US" dirty="0" err="1" smtClean="0">
                <a:solidFill>
                  <a:srgbClr val="0070C0"/>
                </a:solidFill>
              </a:rPr>
              <a:t>beanId</a:t>
            </a:r>
            <a:r>
              <a:rPr lang="en-US" dirty="0" smtClean="0">
                <a:solidFill>
                  <a:srgbClr val="0070C0"/>
                </a:solidFill>
              </a:rPr>
              <a:t>" property = "score" </a:t>
            </a:r>
            <a:r>
              <a:rPr lang="en-US" b="1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= "score" /&gt;</a:t>
            </a:r>
          </a:p>
          <a:p>
            <a:pPr lvl="1"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In CalculateLoan2.jsp </a:t>
            </a:r>
          </a:p>
          <a:p>
            <a:pPr lvl="1">
              <a:defRPr/>
            </a:pPr>
            <a:r>
              <a:rPr lang="en-US" dirty="0" smtClean="0"/>
              <a:t>associates the bean properties </a:t>
            </a:r>
            <a:r>
              <a:rPr lang="en-US" dirty="0" err="1" smtClean="0"/>
              <a:t>loanAmount</a:t>
            </a:r>
            <a:r>
              <a:rPr lang="en-US" dirty="0" smtClean="0"/>
              <a:t>, </a:t>
            </a:r>
            <a:r>
              <a:rPr lang="en-US" dirty="0" err="1" smtClean="0"/>
              <a:t>annualInteresteRate</a:t>
            </a:r>
            <a:r>
              <a:rPr lang="en-US" dirty="0" smtClean="0"/>
              <a:t>, and </a:t>
            </a:r>
            <a:r>
              <a:rPr lang="en-US" dirty="0" err="1" smtClean="0"/>
              <a:t>numberOfYears</a:t>
            </a:r>
            <a:r>
              <a:rPr lang="en-US" dirty="0" smtClean="0"/>
              <a:t> with the input parameter values and performs type conversion automatically.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4110038" y="5588000"/>
          <a:ext cx="13938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Packager Shell Object" showAsIcon="1" r:id="rId3" imgW="1403797" imgH="862885" progId="Package">
                  <p:embed/>
                </p:oleObj>
              </mc:Choice>
              <mc:Fallback>
                <p:oleObj name="Packager Shell Object" showAsIcon="1" r:id="rId3" imgW="1403797" imgH="862885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588000"/>
                        <a:ext cx="13938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&lt;!-- ComputeLoan2.jsp --&gt;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075" y="1093788"/>
            <a:ext cx="8788400" cy="5664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Often the bean property and the parameter have the same name. You can use the following convenient statement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associate all the bean properties</a:t>
            </a:r>
            <a:r>
              <a:rPr lang="en-US" dirty="0" smtClean="0"/>
              <a:t> in </a:t>
            </a:r>
            <a:r>
              <a:rPr lang="en-US" dirty="0" err="1" smtClean="0"/>
              <a:t>beanId</a:t>
            </a:r>
            <a:r>
              <a:rPr lang="en-US" dirty="0" smtClean="0"/>
              <a:t> with the parameters that match the property names: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jsp:setProperty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name = "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beanId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" property = "*" /&gt;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&lt;html&gt; &lt;head&gt; &lt;title&gt;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ComputeLoan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Using the Loan Class&lt;/title&gt; &lt;/head&gt;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&lt;body&gt;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&lt;%@ page import = "chapter43.Loan" %&gt;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jsp:useBean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id = "loan" class = "chapter43.Loan“ scope = "page" &gt;&lt;/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jsp:useBean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jsp:setProperty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name = "loan" property = "*" /&gt;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Loan Amount: &lt;%=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loan.getLoanAmount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%&gt;&lt;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Annual Interest Rate: &lt;%=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loan.getAnnualInterestRate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%&gt;&lt;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Number of Years: &lt;%=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loan.getNumberOfYears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%&gt;&lt;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&lt;b&gt;Monthly Payment: &lt;%=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loan.monthlyPayment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%&gt;&lt;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/&gt;</a:t>
            </a:r>
          </a:p>
          <a:p>
            <a:pPr lvl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Total Payment: &lt;%=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loan.totalPayment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%&gt;&lt;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/&gt;&lt;/b&gt;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&lt;/body&gt;&lt;/html&gt;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Factorial Example</a:t>
            </a: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 Bean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Following the preceding design guide, you may improve the preceding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 by moving the Java code in lines 23–25 to the FactorialBean class.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new FactorialBean.java and FactorialBean.jsp are given in Listings newFactorialBean.jsp and 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814388" y="1668463"/>
          <a:ext cx="101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Packager Shell Object" showAsIcon="1" r:id="rId3" imgW="1017431" imgH="682580" progId="Package">
                  <p:embed/>
                </p:oleObj>
              </mc:Choice>
              <mc:Fallback>
                <p:oleObj name="Packager Shell Object" showAsIcon="1" r:id="rId3" imgW="1017431" imgH="68258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668463"/>
                        <a:ext cx="101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2265363" y="1577975"/>
          <a:ext cx="17795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Packager Shell Object" showAsIcon="1" r:id="rId5" imgW="1803042" imgH="862885" progId="Package">
                  <p:embed/>
                </p:oleObj>
              </mc:Choice>
              <mc:Fallback>
                <p:oleObj name="Packager Shell Object" showAsIcon="1" r:id="rId5" imgW="1803042" imgH="862885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577975"/>
                        <a:ext cx="17795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4402138" y="5026025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Packager Shell Object" showAsIcon="1" r:id="rId7" imgW="1815921" imgH="682580" progId="Package">
                  <p:embed/>
                </p:oleObj>
              </mc:Choice>
              <mc:Fallback>
                <p:oleObj name="Packager Shell Object" showAsIcon="1" r:id="rId7" imgW="1815921" imgH="682580" progId="Pack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5026025"/>
                        <a:ext cx="180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Bean Types</a:t>
            </a:r>
            <a:endParaRPr lang="en-US" dirty="0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65163" y="1439863"/>
            <a:ext cx="7661275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Session Bean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Message Driven Bean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7412" name="Picture 2" descr="File:2-1-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3768725"/>
            <a:ext cx="5640387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JSF applications are developed using the Model-View-Controller (MVC) architecture, which separates the application’s data (contained in the model) from the graphical presentation (the view). </a:t>
            </a:r>
          </a:p>
          <a:p>
            <a:pPr>
              <a:defRPr/>
            </a:pPr>
            <a:r>
              <a:rPr lang="en-US" dirty="0" smtClean="0"/>
              <a:t>The controller is the JSF framework that is responsible for coordinating interactions between view and the model.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In JSF,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facelets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are the view for presenting data. </a:t>
            </a:r>
          </a:p>
          <a:p>
            <a:pPr>
              <a:defRPr/>
            </a:pPr>
            <a:r>
              <a:rPr lang="en-US" dirty="0" smtClean="0"/>
              <a:t>Data are obtained from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 objects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smtClean="0"/>
              <a:t>Objects are defined using Java classes. </a:t>
            </a:r>
          </a:p>
          <a:p>
            <a:pPr>
              <a:defRPr/>
            </a:pPr>
            <a:r>
              <a:rPr lang="en-US" dirty="0" smtClean="0"/>
              <a:t>In JSF, the objects that are accessed from a </a:t>
            </a:r>
            <a:r>
              <a:rPr lang="en-US" dirty="0" err="1" smtClean="0"/>
              <a:t>facelet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JavaBeans</a:t>
            </a:r>
            <a:r>
              <a:rPr lang="en-US" dirty="0" smtClean="0"/>
              <a:t> objects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JSF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to develop a JSF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facelet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to display current time. We will create JavaBean with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getTime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 smtClean="0"/>
              <a:t>method that returns the current time as a string. 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facelet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will invoke this method to obtain current time.</a:t>
            </a:r>
          </a:p>
          <a:p>
            <a:pPr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CurrentTime.xhtml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1600" dirty="0"/>
              <a:t>&lt;?xml version='1.0' encoding='UTF-8' </a:t>
            </a:r>
            <a:r>
              <a:rPr lang="en-US" sz="1600" dirty="0" smtClean="0"/>
              <a:t>?&gt;</a:t>
            </a:r>
          </a:p>
          <a:p>
            <a:pPr lvl="1">
              <a:defRPr/>
            </a:pPr>
            <a:r>
              <a:rPr lang="en-US" sz="1600" dirty="0"/>
              <a:t>&lt;!DOCTYPE html PUBLIC "-//W3C//DTD XHTML 1.0 Transitional//EN"</a:t>
            </a:r>
          </a:p>
          <a:p>
            <a:pPr lvl="2">
              <a:defRPr/>
            </a:pPr>
            <a:r>
              <a:rPr lang="en-US" sz="1600" dirty="0"/>
              <a:t>"http://www.w3.org/TR/xhtml1/DTD/xhtml1-transitional.dtd"&gt;</a:t>
            </a:r>
          </a:p>
          <a:p>
            <a:pPr lvl="2">
              <a:defRPr/>
            </a:pPr>
            <a:r>
              <a:rPr lang="en-US" sz="1600" dirty="0"/>
              <a:t>&lt;html </a:t>
            </a:r>
            <a:r>
              <a:rPr lang="en-US" sz="1600" dirty="0" err="1"/>
              <a:t>xmlns</a:t>
            </a:r>
            <a:r>
              <a:rPr lang="en-US" sz="1600" dirty="0"/>
              <a:t>="http://www.w3.org/1999/xhtml"</a:t>
            </a:r>
          </a:p>
          <a:p>
            <a:pPr lvl="2">
              <a:defRPr/>
            </a:pPr>
            <a:r>
              <a:rPr lang="en-US" sz="1600" dirty="0" err="1"/>
              <a:t>xmlns: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sz="1600" dirty="0"/>
              <a:t>="http://java.sun.com/</a:t>
            </a:r>
            <a:r>
              <a:rPr lang="en-US" sz="1600" dirty="0" err="1"/>
              <a:t>jsf</a:t>
            </a:r>
            <a:r>
              <a:rPr lang="en-US" sz="1600" dirty="0"/>
              <a:t>/html"&gt;</a:t>
            </a:r>
          </a:p>
          <a:p>
            <a:pPr lvl="1">
              <a:defRPr/>
            </a:pPr>
            <a:r>
              <a:rPr lang="en-US" sz="1600" dirty="0"/>
              <a:t>&lt;</a:t>
            </a:r>
            <a:r>
              <a:rPr lang="en-US" sz="1600" dirty="0" err="1"/>
              <a:t>h:head</a:t>
            </a:r>
            <a:r>
              <a:rPr lang="en-US" sz="1600" dirty="0" smtClean="0"/>
              <a:t>&gt;&lt;</a:t>
            </a:r>
            <a:r>
              <a:rPr lang="en-US" sz="1600" dirty="0"/>
              <a:t>title&gt;Display Current Time&lt;/title</a:t>
            </a:r>
            <a:r>
              <a:rPr lang="en-US" sz="1600" dirty="0" smtClean="0"/>
              <a:t>&gt;&lt;/</a:t>
            </a:r>
            <a:r>
              <a:rPr lang="en-US" sz="1600" dirty="0" err="1"/>
              <a:t>h:head</a:t>
            </a:r>
            <a:r>
              <a:rPr lang="en-US" sz="1600" dirty="0"/>
              <a:t>&gt;</a:t>
            </a:r>
          </a:p>
          <a:p>
            <a:pPr lvl="1">
              <a:defRPr/>
            </a:pPr>
            <a:r>
              <a:rPr lang="en-US" sz="1600" dirty="0"/>
              <a:t>&lt;</a:t>
            </a:r>
            <a:r>
              <a:rPr lang="en-US" sz="1600" dirty="0" err="1"/>
              <a:t>h:body</a:t>
            </a:r>
            <a:r>
              <a:rPr lang="en-US" sz="1600" dirty="0"/>
              <a:t>&gt;</a:t>
            </a:r>
          </a:p>
          <a:p>
            <a:pPr lvl="2">
              <a:defRPr/>
            </a:pPr>
            <a:r>
              <a:rPr lang="en-US" sz="1600" dirty="0"/>
              <a:t>The current time is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#{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timeBean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getTime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1600" dirty="0"/>
              <a:t>&lt;/</a:t>
            </a:r>
            <a:r>
              <a:rPr lang="en-US" sz="1600" dirty="0" err="1"/>
              <a:t>h:body</a:t>
            </a:r>
            <a:r>
              <a:rPr lang="en-US" sz="1600" dirty="0"/>
              <a:t>&gt;</a:t>
            </a:r>
          </a:p>
          <a:p>
            <a:pPr lvl="1">
              <a:defRPr/>
            </a:pPr>
            <a:r>
              <a:rPr lang="en-US" sz="1600" dirty="0"/>
              <a:t>&lt;/html&gt;</a:t>
            </a:r>
            <a:endParaRPr lang="en-US" sz="1600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TimeBean.java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import </a:t>
            </a:r>
            <a:r>
              <a:rPr lang="en-US" sz="2400" dirty="0" err="1"/>
              <a:t>javax.faces.bean.ManagedBean</a:t>
            </a:r>
            <a:r>
              <a:rPr lang="en-US" sz="2400" dirty="0"/>
              <a:t>;</a:t>
            </a:r>
          </a:p>
          <a:p>
            <a:pPr>
              <a:defRPr/>
            </a:pPr>
            <a:r>
              <a:rPr lang="en-US" sz="2400" dirty="0"/>
              <a:t>import </a:t>
            </a:r>
            <a:r>
              <a:rPr lang="en-US" sz="2400" dirty="0" err="1"/>
              <a:t>javax.faces.bean.RequestScoped</a:t>
            </a:r>
            <a:r>
              <a:rPr lang="en-US" sz="2400" dirty="0" smtClean="0"/>
              <a:t>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ManagedBean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@</a:t>
            </a:r>
            <a:r>
              <a:rPr lang="en-US" sz="2400" dirty="0" err="1" smtClean="0"/>
              <a:t>RequestScoped</a:t>
            </a: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public class </a:t>
            </a:r>
            <a:r>
              <a:rPr lang="en-US" sz="2400" dirty="0" err="1"/>
              <a:t>TimeBean</a:t>
            </a:r>
            <a:r>
              <a:rPr lang="en-US" sz="2400" dirty="0"/>
              <a:t> {</a:t>
            </a:r>
          </a:p>
          <a:p>
            <a:pPr lvl="1">
              <a:defRPr/>
            </a:pPr>
            <a:r>
              <a:rPr lang="en-US" sz="2400" dirty="0"/>
              <a:t>public String </a:t>
            </a:r>
            <a:r>
              <a:rPr lang="en-US" sz="2400" dirty="0" err="1"/>
              <a:t>getTime</a:t>
            </a:r>
            <a:r>
              <a:rPr lang="en-US" sz="2400" dirty="0"/>
              <a:t>() {</a:t>
            </a:r>
          </a:p>
          <a:p>
            <a:pPr lvl="1">
              <a:defRPr/>
            </a:pPr>
            <a:r>
              <a:rPr lang="en-US" sz="2400" dirty="0"/>
              <a:t>return new </a:t>
            </a:r>
            <a:r>
              <a:rPr lang="en-US" sz="2400" dirty="0" err="1"/>
              <a:t>java.util.Date</a:t>
            </a:r>
            <a:r>
              <a:rPr lang="en-US" sz="2400" dirty="0"/>
              <a:t>().</a:t>
            </a:r>
            <a:r>
              <a:rPr lang="en-US" sz="2400" dirty="0" err="1"/>
              <a:t>toString</a:t>
            </a:r>
            <a:r>
              <a:rPr lang="en-US" sz="2400" dirty="0"/>
              <a:t>();</a:t>
            </a:r>
          </a:p>
          <a:p>
            <a:pPr lvl="1"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r>
              <a:rPr lang="en-US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1988" y="2468563"/>
            <a:ext cx="4572000" cy="5842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NewPSMT"/>
              </a:rPr>
              <a:t>JSF framework will create and manage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NewPSMT"/>
              </a:rPr>
              <a:t>TimeBean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objects used in the application.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timeBean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JSF expression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#{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timeBean.time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 </a:t>
            </a:r>
            <a:r>
              <a:rPr lang="en-US" dirty="0"/>
              <a:t>to obtain the </a:t>
            </a:r>
            <a:r>
              <a:rPr lang="en-US" dirty="0" smtClean="0"/>
              <a:t>current time</a:t>
            </a:r>
            <a:r>
              <a:rPr lang="en-US" dirty="0"/>
              <a:t>.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timeBean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is an object of the </a:t>
            </a:r>
            <a:r>
              <a:rPr lang="en-US" dirty="0" err="1"/>
              <a:t>TimeBean</a:t>
            </a:r>
            <a:r>
              <a:rPr lang="en-US" dirty="0"/>
              <a:t> class.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object name </a:t>
            </a:r>
            <a:r>
              <a:rPr lang="en-US" dirty="0" smtClean="0"/>
              <a:t>can be </a:t>
            </a:r>
            <a:r>
              <a:rPr lang="en-US" dirty="0"/>
              <a:t>changed in the @</a:t>
            </a:r>
            <a:r>
              <a:rPr lang="en-US" dirty="0" err="1"/>
              <a:t>ManagedBean</a:t>
            </a:r>
            <a:r>
              <a:rPr lang="en-US" dirty="0"/>
              <a:t> </a:t>
            </a:r>
            <a:r>
              <a:rPr lang="en-US" dirty="0" smtClean="0"/>
              <a:t>annotation using the </a:t>
            </a:r>
            <a:r>
              <a:rPr lang="en-US" dirty="0"/>
              <a:t>following syntax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ManagedBean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(name="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anyObjectName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defRPr/>
            </a:pPr>
            <a:r>
              <a:rPr lang="en-US" dirty="0"/>
              <a:t>By default the object name is the class name with the first letter </a:t>
            </a:r>
            <a:r>
              <a:rPr lang="en-US" dirty="0" smtClean="0"/>
              <a:t>in lowercase.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syntax of a JSF expression </a:t>
            </a:r>
            <a:r>
              <a:rPr lang="en-US" dirty="0" smtClean="0"/>
              <a:t>is: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#{expression}</a:t>
            </a:r>
          </a:p>
          <a:p>
            <a:pPr lvl="1">
              <a:defRPr/>
            </a:pPr>
            <a:r>
              <a:rPr lang="en-US" dirty="0" smtClean="0"/>
              <a:t>JSF </a:t>
            </a:r>
            <a:r>
              <a:rPr lang="en-US" dirty="0"/>
              <a:t>expressions bind JavaBeans objects with </a:t>
            </a:r>
            <a:r>
              <a:rPr lang="en-US" dirty="0" err="1"/>
              <a:t>facelets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JSF GUI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JSF </a:t>
            </a:r>
            <a:r>
              <a:rPr lang="en-US" dirty="0"/>
              <a:t>provides many elements for displaying GUI components.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tags with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US" dirty="0"/>
              <a:t> prefix </a:t>
            </a:r>
            <a:r>
              <a:rPr lang="en-US" dirty="0" smtClean="0"/>
              <a:t>are in </a:t>
            </a:r>
            <a:r>
              <a:rPr lang="en-US" dirty="0"/>
              <a:t>the JSF HTML Tag library.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tags with the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 </a:t>
            </a:r>
            <a:r>
              <a:rPr lang="en-US" dirty="0"/>
              <a:t>prefix are in the </a:t>
            </a:r>
            <a:r>
              <a:rPr lang="en-US" dirty="0" smtClean="0"/>
              <a:t>JSF Core </a:t>
            </a:r>
            <a:r>
              <a:rPr lang="en-US" dirty="0"/>
              <a:t>Tag library.</a:t>
            </a:r>
          </a:p>
        </p:txBody>
      </p:sp>
      <p:pic>
        <p:nvPicPr>
          <p:cNvPr id="2253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185988"/>
            <a:ext cx="522128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 smtClean="0"/>
              <a:t>StudentRegistrationForm.xhtml</a:t>
            </a:r>
            <a:r>
              <a:rPr lang="en-US" b="0" dirty="0" smtClean="0"/>
              <a:t> (1/2)</a:t>
            </a:r>
            <a:endParaRPr lang="en-US" dirty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93788"/>
            <a:ext cx="49911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3292475"/>
            <a:ext cx="42433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JSP Demo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JavaBeans in JSP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463" y="528638"/>
            <a:ext cx="7912100" cy="20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222222"/>
                </a:solidFill>
                <a:latin typeface="Roboto"/>
              </a:rPr>
              <a:t>JavaBeans. In computing based on the Java Platform, JavaBeans are classes that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  <a:latin typeface="Roboto"/>
              </a:rPr>
              <a:t>encapsulate many objects </a:t>
            </a:r>
            <a:r>
              <a:rPr lang="en-US" sz="1800" dirty="0">
                <a:solidFill>
                  <a:srgbClr val="222222"/>
                </a:solidFill>
                <a:latin typeface="Roboto"/>
              </a:rPr>
              <a:t>into a single object (the bean). </a:t>
            </a:r>
          </a:p>
          <a:p>
            <a:pPr lvl="1">
              <a:defRPr/>
            </a:pPr>
            <a:r>
              <a:rPr lang="en-US" sz="1800" dirty="0">
                <a:solidFill>
                  <a:srgbClr val="222222"/>
                </a:solidFill>
                <a:latin typeface="Roboto"/>
              </a:rPr>
              <a:t>They are </a:t>
            </a:r>
            <a:r>
              <a:rPr lang="en-US" sz="1800" b="1" dirty="0">
                <a:solidFill>
                  <a:srgbClr val="222222"/>
                </a:solidFill>
                <a:latin typeface="Roboto"/>
              </a:rPr>
              <a:t>serializable</a:t>
            </a:r>
            <a:r>
              <a:rPr lang="en-US" sz="1800" dirty="0">
                <a:solidFill>
                  <a:srgbClr val="222222"/>
                </a:solidFill>
                <a:latin typeface="Roboto"/>
              </a:rPr>
              <a:t>, </a:t>
            </a:r>
          </a:p>
          <a:p>
            <a:pPr lvl="1">
              <a:defRPr/>
            </a:pPr>
            <a:r>
              <a:rPr lang="en-US" sz="1800" dirty="0">
                <a:solidFill>
                  <a:srgbClr val="222222"/>
                </a:solidFill>
                <a:latin typeface="Roboto"/>
              </a:rPr>
              <a:t>have a </a:t>
            </a:r>
            <a:r>
              <a:rPr lang="en-US" sz="1800" b="1" dirty="0">
                <a:solidFill>
                  <a:srgbClr val="222222"/>
                </a:solidFill>
                <a:latin typeface="Roboto"/>
              </a:rPr>
              <a:t>zero-argument</a:t>
            </a:r>
            <a:r>
              <a:rPr lang="en-US" sz="1800" dirty="0">
                <a:solidFill>
                  <a:srgbClr val="222222"/>
                </a:solidFill>
                <a:latin typeface="Roboto"/>
              </a:rPr>
              <a:t> constructor, and </a:t>
            </a:r>
          </a:p>
          <a:p>
            <a:pPr lvl="1">
              <a:defRPr/>
            </a:pPr>
            <a:r>
              <a:rPr lang="en-US" sz="1800" dirty="0">
                <a:solidFill>
                  <a:srgbClr val="222222"/>
                </a:solidFill>
                <a:latin typeface="Roboto"/>
              </a:rPr>
              <a:t>allow access to properties using getter and </a:t>
            </a:r>
            <a:r>
              <a:rPr lang="en-US" sz="1800" b="1" dirty="0">
                <a:solidFill>
                  <a:srgbClr val="222222"/>
                </a:solidFill>
                <a:latin typeface="Roboto"/>
              </a:rPr>
              <a:t>setter methods</a:t>
            </a:r>
            <a:r>
              <a:rPr lang="en-US" sz="1800" dirty="0">
                <a:solidFill>
                  <a:srgbClr val="222222"/>
                </a:solidFill>
                <a:latin typeface="Roboto"/>
              </a:rPr>
              <a:t>.</a:t>
            </a:r>
          </a:p>
          <a:p>
            <a:pPr lvl="1">
              <a:defRPr/>
            </a:pPr>
            <a:endParaRPr lang="en-US" sz="1800" dirty="0">
              <a:solidFill>
                <a:srgbClr val="222222"/>
              </a:solidFill>
              <a:latin typeface="Roboto"/>
            </a:endParaRPr>
          </a:p>
          <a:p>
            <a:pPr lvl="1">
              <a:defRPr/>
            </a:pPr>
            <a:r>
              <a:rPr lang="en-US" sz="1800" dirty="0">
                <a:solidFill>
                  <a:srgbClr val="0070C0"/>
                </a:solidFill>
                <a:latin typeface="Roboto"/>
              </a:rPr>
              <a:t>https://en.wikipedia.org/wiki/JavaBeans   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300538" y="5276850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latin typeface="Times New Roman" panose="02020603050405020304" pitchFamily="18" charset="0"/>
              </a:rPr>
              <a:t>“A Java Bean is a reusable software component that can be manipulated visually in a builder tool.”</a:t>
            </a:r>
            <a:endParaRPr kumimoji="0"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 smtClean="0"/>
              <a:t>StudentRegistrationForm.xhtml</a:t>
            </a:r>
            <a:r>
              <a:rPr lang="en-US" b="0" dirty="0" smtClean="0"/>
              <a:t> (2/2)</a:t>
            </a:r>
            <a:endParaRPr lang="en-US" dirty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4297363" y="801688"/>
            <a:ext cx="4094162" cy="487362"/>
          </a:xfrm>
        </p:spPr>
        <p:txBody>
          <a:bodyPr/>
          <a:lstStyle/>
          <a:p>
            <a:r>
              <a:rPr lang="en-US" altLang="en-US" sz="1600" smtClean="0">
                <a:ea typeface="ＭＳ Ｐゴシック" panose="020B0600070205080204" pitchFamily="34" charset="-128"/>
              </a:rPr>
              <a:t>ProcessStudentRegistrationForm.xhtml</a:t>
            </a:r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456088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093788"/>
            <a:ext cx="528955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804863"/>
            <a:ext cx="7105650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Processing the Form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>
          <a:xfrm>
            <a:off x="814388" y="795338"/>
            <a:ext cx="7661275" cy="520223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 obtain input from the form, simply bind each input element with a property in a managed bean.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Here is the managed bean named Registration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662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179638"/>
            <a:ext cx="46482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92688" y="1743075"/>
            <a:ext cx="4151312" cy="4616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NewPSMT"/>
              </a:rPr>
              <a:t>…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public String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NewPSMT"/>
              </a:rPr>
              <a:t>getResponse</a:t>
            </a:r>
            <a:r>
              <a:rPr lang="en-US" sz="1400" dirty="0">
                <a:latin typeface="CourierNewPSMT"/>
              </a:rPr>
              <a:t>() {</a:t>
            </a:r>
          </a:p>
          <a:p>
            <a:pPr lvl="1">
              <a:defRPr/>
            </a:pPr>
            <a:r>
              <a:rPr lang="en-US" sz="1400" dirty="0">
                <a:latin typeface="CourierNewPSMT"/>
              </a:rPr>
              <a:t>if (</a:t>
            </a:r>
            <a:r>
              <a:rPr lang="en-US" sz="1400" dirty="0" err="1">
                <a:latin typeface="CourierNewPSMT"/>
              </a:rPr>
              <a:t>lastName</a:t>
            </a:r>
            <a:r>
              <a:rPr lang="en-US" sz="1400" dirty="0">
                <a:latin typeface="CourierNewPSMT"/>
              </a:rPr>
              <a:t> == null)</a:t>
            </a:r>
          </a:p>
          <a:p>
            <a:pPr lvl="1">
              <a:defRPr/>
            </a:pPr>
            <a:r>
              <a:rPr lang="en-US" sz="1400" dirty="0">
                <a:latin typeface="CourierNewPSMT"/>
              </a:rPr>
              <a:t>return ""; // Request has not been made</a:t>
            </a:r>
          </a:p>
          <a:p>
            <a:pPr lvl="1">
              <a:defRPr/>
            </a:pPr>
            <a:r>
              <a:rPr lang="en-US" sz="1400" dirty="0">
                <a:latin typeface="CourierNewPSMT"/>
              </a:rPr>
              <a:t>else {</a:t>
            </a:r>
          </a:p>
          <a:p>
            <a:pPr lvl="1">
              <a:defRPr/>
            </a:pPr>
            <a:r>
              <a:rPr lang="en-US" sz="1400" dirty="0">
                <a:latin typeface="CourierNewPSMT"/>
              </a:rPr>
              <a:t>String </a:t>
            </a:r>
            <a:r>
              <a:rPr lang="en-US" sz="1400" dirty="0" err="1">
                <a:latin typeface="CourierNewPSMT"/>
              </a:rPr>
              <a:t>allMinor</a:t>
            </a:r>
            <a:r>
              <a:rPr lang="en-US" sz="1400" dirty="0">
                <a:latin typeface="CourierNewPSMT"/>
              </a:rPr>
              <a:t> = "";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for (String s: minor) { </a:t>
            </a:r>
            <a:r>
              <a:rPr lang="en-US" sz="1400" dirty="0" err="1">
                <a:latin typeface="CourierNewPSMT"/>
              </a:rPr>
              <a:t>allMinor</a:t>
            </a:r>
            <a:r>
              <a:rPr lang="en-US" sz="1400" dirty="0">
                <a:latin typeface="CourierNewPSMT"/>
              </a:rPr>
              <a:t> += s + " "; }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String </a:t>
            </a:r>
            <a:r>
              <a:rPr lang="en-US" sz="1400" dirty="0" err="1">
                <a:latin typeface="CourierNewPSMT"/>
              </a:rPr>
              <a:t>allHobby</a:t>
            </a:r>
            <a:r>
              <a:rPr lang="en-US" sz="1400" dirty="0">
                <a:latin typeface="CourierNewPSMT"/>
              </a:rPr>
              <a:t> = "";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for (String s: hobby) { </a:t>
            </a:r>
            <a:r>
              <a:rPr lang="en-US" sz="1400" dirty="0" err="1">
                <a:latin typeface="CourierNewPSMT"/>
              </a:rPr>
              <a:t>allHobby</a:t>
            </a:r>
            <a:r>
              <a:rPr lang="en-US" sz="1400" dirty="0">
                <a:latin typeface="CourierNewPSMT"/>
              </a:rPr>
              <a:t> += s + " "; }</a:t>
            </a:r>
          </a:p>
          <a:p>
            <a:pPr>
              <a:defRPr/>
            </a:pPr>
            <a:endParaRPr lang="en-US" sz="1400" dirty="0">
              <a:latin typeface="CourierNewPSMT"/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NewPSMT"/>
              </a:rPr>
              <a:t>return</a:t>
            </a:r>
            <a:r>
              <a:rPr lang="en-US" sz="1400" dirty="0">
                <a:latin typeface="CourierNewPSMT"/>
              </a:rPr>
              <a:t> "&lt;p style=\"</a:t>
            </a:r>
            <a:r>
              <a:rPr lang="en-US" sz="1400" dirty="0" err="1">
                <a:latin typeface="CourierNewPSMT"/>
              </a:rPr>
              <a:t>color:red</a:t>
            </a:r>
            <a:r>
              <a:rPr lang="en-US" sz="1400" dirty="0">
                <a:latin typeface="CourierNewPSMT"/>
              </a:rPr>
              <a:t>\"&gt;You entered 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"Last Name: " + </a:t>
            </a:r>
            <a:r>
              <a:rPr lang="en-US" sz="1400" dirty="0" err="1">
                <a:latin typeface="CourierNewPSMT"/>
              </a:rPr>
              <a:t>lastName</a:t>
            </a:r>
            <a:r>
              <a:rPr lang="en-US" sz="1400" dirty="0">
                <a:latin typeface="CourierNewPSMT"/>
              </a:rPr>
              <a:t>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"First Name: " + </a:t>
            </a:r>
            <a:r>
              <a:rPr lang="en-US" sz="1400" dirty="0" err="1">
                <a:latin typeface="CourierNewPSMT"/>
              </a:rPr>
              <a:t>firstName</a:t>
            </a:r>
            <a:r>
              <a:rPr lang="en-US" sz="1400" dirty="0">
                <a:latin typeface="CourierNewPSMT"/>
              </a:rPr>
              <a:t>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"MI: " + mi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"Gender: " + gender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"Major: " + major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"Minor: " + </a:t>
            </a:r>
            <a:r>
              <a:rPr lang="en-US" sz="1400" dirty="0" err="1">
                <a:latin typeface="CourierNewPSMT"/>
              </a:rPr>
              <a:t>allMinor</a:t>
            </a:r>
            <a:r>
              <a:rPr lang="en-US" sz="1400" dirty="0">
                <a:latin typeface="CourierNewPSMT"/>
              </a:rPr>
              <a:t>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"Hobby: " + </a:t>
            </a:r>
            <a:r>
              <a:rPr lang="en-US" sz="1400" dirty="0" err="1">
                <a:latin typeface="CourierNewPSMT"/>
              </a:rPr>
              <a:t>allHobby</a:t>
            </a:r>
            <a:r>
              <a:rPr lang="en-US" sz="1400" dirty="0">
                <a:latin typeface="CourierNewPSMT"/>
              </a:rPr>
              <a:t> + "&lt;</a:t>
            </a:r>
            <a:r>
              <a:rPr lang="en-US" sz="1400" dirty="0" err="1">
                <a:latin typeface="CourierNewPSMT"/>
              </a:rPr>
              <a:t>br</a:t>
            </a:r>
            <a:r>
              <a:rPr lang="en-US" sz="1400" dirty="0">
                <a:latin typeface="CourierNewPSMT"/>
              </a:rPr>
              <a:t> /&gt;" +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"Remarks: " + remarks + "&lt;/p&gt;";</a:t>
            </a:r>
          </a:p>
          <a:p>
            <a:pPr>
              <a:defRPr/>
            </a:pPr>
            <a:r>
              <a:rPr lang="en-US" sz="1400" dirty="0">
                <a:latin typeface="CourierNewPSMT"/>
              </a:rPr>
              <a:t>}}}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 smtClean="0"/>
              <a:t>ProcessStudentRegistrationForm.xhtml</a:t>
            </a:r>
            <a:endParaRPr lang="en-US" dirty="0"/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874713"/>
            <a:ext cx="5967413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JSP, Java beans and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813" y="384175"/>
            <a:ext cx="5934075" cy="976313"/>
          </a:xfrm>
        </p:spPr>
        <p:txBody>
          <a:bodyPr/>
          <a:lstStyle/>
          <a:p>
            <a:pPr algn="l">
              <a:defRPr/>
            </a:pPr>
            <a:r>
              <a:rPr lang="en-US" dirty="0" smtClean="0"/>
              <a:t>JSP/BEANS/JDBC Example</a:t>
            </a:r>
            <a:endParaRPr lang="en-US" dirty="0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814388" y="1695450"/>
            <a:ext cx="4138612" cy="43021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See package edu.itm.jspjdbc: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Address.java (bean)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StoreData.java (bean)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Regsieration.html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GetRegsitrationData.jsp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StoreStudent.jsp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623888"/>
            <a:ext cx="31432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Jave</a:t>
            </a:r>
            <a:r>
              <a:rPr lang="en-US" dirty="0" smtClean="0"/>
              <a:t> server faces (JSF)</a:t>
            </a:r>
            <a:endParaRPr lang="en-US" dirty="0"/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846138" y="2906713"/>
            <a:ext cx="7934325" cy="1500187"/>
          </a:xfrm>
        </p:spPr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You need to know XHTML (eXtensible HyperText Markup  Language) and CSS (Cascading Style Sheet) to start this chapter.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Java </a:t>
            </a:r>
            <a:r>
              <a:rPr lang="en-US" altLang="en-US" dirty="0">
                <a:ea typeface="ＭＳ Ｐゴシック" panose="020B0600070205080204" pitchFamily="34" charset="-128"/>
              </a:rPr>
              <a:t>Server Faces (JSF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747" name="Text Placeholder 5"/>
          <p:cNvSpPr>
            <a:spLocks noGrp="1"/>
          </p:cNvSpPr>
          <p:nvPr>
            <p:ph idx="1"/>
          </p:nvPr>
        </p:nvSpPr>
        <p:spPr>
          <a:xfrm>
            <a:off x="814388" y="1039813"/>
            <a:ext cx="7661275" cy="5387975"/>
          </a:xfrm>
        </p:spPr>
        <p:txBody>
          <a:bodyPr/>
          <a:lstStyle/>
          <a:p>
            <a:r>
              <a:rPr lang="en-US" altLang="en-US" sz="1600" b="1" smtClean="0">
                <a:ea typeface="ＭＳ Ｐゴシック" panose="020B0600070205080204" pitchFamily="34" charset="-128"/>
              </a:rPr>
              <a:t>Servlets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The use of servlets, introduced in so far, is the foundation of the Java Web technology.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It is a primitive way to write server-side applications. </a:t>
            </a:r>
          </a:p>
          <a:p>
            <a:r>
              <a:rPr lang="en-US" altLang="en-US" sz="1600" b="1" smtClean="0">
                <a:ea typeface="ＭＳ Ｐゴシック" panose="020B0600070205080204" pitchFamily="34" charset="-128"/>
              </a:rPr>
              <a:t>JSP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provides a scripting capability and allows you to embed Java code in XHTML. 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It is easier to develop Web programs using JSP than servlets. 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However, JSP has some problems. </a:t>
            </a:r>
          </a:p>
          <a:p>
            <a:pPr lvl="2"/>
            <a:r>
              <a:rPr lang="en-US" altLang="en-US" sz="1600" smtClean="0">
                <a:ea typeface="ＭＳ Ｐゴシック" panose="020B0600070205080204" pitchFamily="34" charset="-128"/>
              </a:rPr>
              <a:t>It can be very messy, because it mixes Java code with HTML. </a:t>
            </a:r>
          </a:p>
          <a:p>
            <a:pPr lvl="2"/>
            <a:r>
              <a:rPr lang="en-US" altLang="en-US" sz="1600" smtClean="0">
                <a:ea typeface="ＭＳ Ｐゴシック" panose="020B0600070205080204" pitchFamily="34" charset="-128"/>
              </a:rPr>
              <a:t>Using JSP to develop user interface is tedious. </a:t>
            </a:r>
          </a:p>
          <a:p>
            <a:r>
              <a:rPr lang="en-US" altLang="en-US" sz="1600" b="1" smtClean="0">
                <a:ea typeface="ＭＳ Ｐゴシック" panose="020B0600070205080204" pitchFamily="34" charset="-128"/>
              </a:rPr>
              <a:t>Java Server Faces (JSF)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JSF enables you to completely separate Java code from HTML. 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You can quickly build web applications by assembling </a:t>
            </a:r>
            <a:r>
              <a:rPr lang="en-US" altLang="en-US" sz="1600" b="1" smtClean="0">
                <a:ea typeface="ＭＳ Ｐゴシック" panose="020B0600070205080204" pitchFamily="34" charset="-128"/>
              </a:rPr>
              <a:t>reusable UI components</a:t>
            </a:r>
            <a:r>
              <a:rPr lang="en-US" altLang="en-US" sz="1600" smtClean="0">
                <a:ea typeface="ＭＳ Ｐゴシック" panose="020B0600070205080204" pitchFamily="34" charset="-128"/>
              </a:rPr>
              <a:t> in a page, connecting these components to Java programs, and wiring client-generated events to server-side event handlers.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The application developed using JSF is easy to debug and maintain.</a:t>
            </a:r>
          </a:p>
          <a:p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Are Beans?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526097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Java classes that follow certain </a:t>
            </a:r>
            <a:r>
              <a:rPr lang="en-US" b="1" dirty="0" smtClean="0"/>
              <a:t>conventions: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/>
              <a:t>Must have a zero-argument (empty) constructor</a:t>
            </a:r>
          </a:p>
          <a:p>
            <a:pPr lvl="2">
              <a:defRPr/>
            </a:pPr>
            <a:r>
              <a:rPr lang="en-US" dirty="0" smtClean="0"/>
              <a:t>You can satisfy this requirement either by explicitly defining such a constructor or by omitting all constructors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/>
              <a:t>Should have no public instance variables (fields)</a:t>
            </a:r>
          </a:p>
          <a:p>
            <a:pPr lvl="2">
              <a:defRPr/>
            </a:pPr>
            <a:r>
              <a:rPr lang="en-US" dirty="0" smtClean="0"/>
              <a:t>You should already follow this practice and use accessor methods instead of allowing direct access to fields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/>
              <a:t>Persistent values should be accessed through methods called </a:t>
            </a:r>
            <a:r>
              <a:rPr lang="en-US" dirty="0" err="1" smtClean="0"/>
              <a:t>getXxx</a:t>
            </a:r>
            <a:r>
              <a:rPr lang="en-US" dirty="0" smtClean="0"/>
              <a:t> and </a:t>
            </a:r>
            <a:r>
              <a:rPr lang="en-US" dirty="0" err="1" smtClean="0"/>
              <a:t>setXxx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If class has method </a:t>
            </a:r>
            <a:r>
              <a:rPr lang="en-US" dirty="0" err="1" smtClean="0"/>
              <a:t>getTitle</a:t>
            </a:r>
            <a:r>
              <a:rPr lang="en-US" dirty="0" smtClean="0"/>
              <a:t> that returns a String, class is said to have a String property named title</a:t>
            </a:r>
          </a:p>
          <a:p>
            <a:pPr lvl="2">
              <a:defRPr/>
            </a:pPr>
            <a:r>
              <a:rPr lang="en-US" dirty="0" smtClean="0"/>
              <a:t>Boolean properties may use </a:t>
            </a:r>
            <a:r>
              <a:rPr lang="en-US" dirty="0" err="1" smtClean="0"/>
              <a:t>isXxx</a:t>
            </a:r>
            <a:r>
              <a:rPr lang="en-US" dirty="0" smtClean="0"/>
              <a:t> instead of </a:t>
            </a:r>
            <a:r>
              <a:rPr lang="en-US" dirty="0" err="1" smtClean="0"/>
              <a:t>getXxx</a:t>
            </a:r>
            <a:r>
              <a:rPr lang="en-US" dirty="0" smtClean="0"/>
              <a:t> • It is the name of the method, not instance </a:t>
            </a:r>
            <a:r>
              <a:rPr lang="en-US" dirty="0" err="1" smtClean="0"/>
              <a:t>var</a:t>
            </a:r>
            <a:r>
              <a:rPr lang="en-US" dirty="0" smtClean="0"/>
              <a:t> that matters!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For more on beans, see http://www.oracle.com/technetwork/articles/javaee/spec-136004.html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Properties, events, and methods</a:t>
            </a:r>
            <a:endParaRPr lang="en-US" dirty="0"/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three most important features of a Java Bean are:</a:t>
            </a:r>
          </a:p>
          <a:p>
            <a:pPr lvl="1">
              <a:buFont typeface="Helvetica" panose="020B0604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the set of properties it exposes, </a:t>
            </a:r>
          </a:p>
          <a:p>
            <a:pPr lvl="1">
              <a:buFont typeface="Helvetica" panose="020B0604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the set of methods it allows other components to call, and </a:t>
            </a:r>
          </a:p>
          <a:p>
            <a:pPr lvl="1">
              <a:buFont typeface="Helvetica" panose="020B0604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the set of events it fires.</a:t>
            </a: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2641600"/>
            <a:ext cx="4621212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JavaBeans in JSP </a:t>
            </a: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333375" y="1093788"/>
            <a:ext cx="8512175" cy="4903787"/>
          </a:xfrm>
        </p:spPr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Normally you create an instance of a class in a program and use it in that program. This method is for sharing the class, not the object. </a:t>
            </a:r>
          </a:p>
          <a:p>
            <a:endParaRPr lang="en-US" altLang="en-US" sz="2000" smtClean="0">
              <a:ea typeface="ＭＳ Ｐゴシック" panose="020B0600070205080204" pitchFamily="34" charset="-128"/>
            </a:endParaRP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JSP allows you to share the object of a class among different pages. To enable an object to be shared, its class must be a JavaBean’s component. 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This entails the following three features: </a:t>
            </a:r>
          </a:p>
          <a:p>
            <a:pPr marL="857250" lvl="1" indent="-457200">
              <a:buFont typeface="Helvetica" panose="020B0604020202020204" pitchFamily="34" charset="0"/>
              <a:buAutoNum type="arabicPeriod"/>
            </a:pPr>
            <a:r>
              <a:rPr lang="en-US" altLang="en-US" sz="2000" smtClean="0">
                <a:ea typeface="ＭＳ Ｐゴシック" panose="020B0600070205080204" pitchFamily="34" charset="-128"/>
              </a:rPr>
              <a:t>The class is public.</a:t>
            </a:r>
          </a:p>
          <a:p>
            <a:pPr marL="857250" lvl="1" indent="-457200">
              <a:buFont typeface="Helvetica" panose="020B0604020202020204" pitchFamily="34" charset="0"/>
              <a:buAutoNum type="arabicPeriod"/>
            </a:pPr>
            <a:r>
              <a:rPr lang="en-US" altLang="en-US" sz="2000" smtClean="0">
                <a:ea typeface="ＭＳ Ｐゴシック" panose="020B0600070205080204" pitchFamily="34" charset="-128"/>
              </a:rPr>
              <a:t>The class has a public constructor with no arguments.</a:t>
            </a:r>
          </a:p>
          <a:p>
            <a:pPr marL="857250" lvl="1" indent="-457200">
              <a:buFont typeface="Helvetica" panose="020B0604020202020204" pitchFamily="34" charset="0"/>
              <a:buAutoNum type="arabicPeriod"/>
            </a:pPr>
            <a:r>
              <a:rPr lang="en-US" altLang="en-US" sz="2000" smtClean="0">
                <a:ea typeface="ＭＳ Ｐゴシック" panose="020B0600070205080204" pitchFamily="34" charset="-128"/>
              </a:rPr>
              <a:t>The class is serializable.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JavaBeans</a:t>
            </a:r>
            <a:endParaRPr lang="en-US" dirty="0"/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590550" y="1093788"/>
            <a:ext cx="8124825" cy="4903787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To create an instance for a JavaBeans component, use the following syntax: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&lt;jsp:useBean id = "objectName" scope = "scopeAttribute“ class = "ClassName" /&gt;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This syntax is roughly equivalent to: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&lt;% ClassName objectName = new ClassName() %&gt;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325" y="195263"/>
            <a:ext cx="6130925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&lt;!-- </a:t>
            </a:r>
            <a:r>
              <a:rPr lang="en-US" dirty="0" err="1" smtClean="0"/>
              <a:t>TestBeanScope.jsp</a:t>
            </a:r>
            <a:r>
              <a:rPr lang="en-US" dirty="0" smtClean="0"/>
              <a:t> --&gt;</a:t>
            </a:r>
            <a:endParaRPr lang="en-US" dirty="0"/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158750" y="803275"/>
            <a:ext cx="6597650" cy="55721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&lt;%@ page import = "Count" %&gt;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&lt;jsp:useBean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 = "count" </a:t>
            </a:r>
            <a:r>
              <a:rPr lang="en-US" altLang="en-US" b="1" smtClean="0">
                <a:ea typeface="ＭＳ Ｐゴシック" panose="020B0600070205080204" pitchFamily="34" charset="-128"/>
              </a:rPr>
              <a:t>scope = "application“ </a:t>
            </a:r>
            <a:r>
              <a:rPr lang="en-US" altLang="en-US" smtClean="0">
                <a:ea typeface="ＭＳ Ｐゴシック" panose="020B0600070205080204" pitchFamily="34" charset="-128"/>
              </a:rPr>
              <a:t>class = "Count"&gt;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&lt;/jsp:useBean&gt;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&lt;html&gt;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….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&lt;body&gt;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&lt;h3&gt;Testing Bean Scope in JSP (Application)&lt;/h3&gt;</a:t>
            </a:r>
          </a:p>
          <a:p>
            <a:r>
              <a:rPr lang="en-US" altLang="en-US" sz="200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&lt;% count.increaseCount(); %&gt;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You are visitor number </a:t>
            </a:r>
            <a:r>
              <a:rPr lang="en-US" altLang="en-US" b="1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&lt;%= count.getCount() %&gt;&lt;</a:t>
            </a:r>
            <a:r>
              <a:rPr lang="en-US" altLang="en-US" smtClean="0">
                <a:ea typeface="ＭＳ Ｐゴシック" panose="020B0600070205080204" pitchFamily="34" charset="-128"/>
              </a:rPr>
              <a:t>br /&gt;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From host: </a:t>
            </a:r>
            <a:r>
              <a:rPr lang="en-US" altLang="en-US" b="1" smtClean="0">
                <a:ea typeface="ＭＳ Ｐゴシック" panose="020B0600070205080204" pitchFamily="34" charset="-128"/>
              </a:rPr>
              <a:t>&lt;%= request.getRemoteHost() %&gt;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and session: </a:t>
            </a:r>
            <a:r>
              <a:rPr lang="en-US" altLang="en-US" b="1" smtClean="0">
                <a:ea typeface="ＭＳ Ｐゴシック" panose="020B0600070205080204" pitchFamily="34" charset="-128"/>
              </a:rPr>
              <a:t>&lt;%= session.getId() %&gt;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&lt;/body&gt;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&lt;/html&gt;</a:t>
            </a: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3924300" y="1887538"/>
            <a:ext cx="457200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The </a:t>
            </a:r>
            <a:r>
              <a:rPr kumimoji="0" lang="en-US" altLang="en-US" b="1"/>
              <a:t>scope</a:t>
            </a:r>
            <a:r>
              <a:rPr kumimoji="0" lang="en-US" altLang="en-US"/>
              <a:t> attribute specifies the scope of the bean. scope=”application” specifies that the bean is alive in the JSP engine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available for all clients to access.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The bean can be shared by any </a:t>
            </a:r>
            <a:r>
              <a:rPr kumimoji="0" lang="en-US" altLang="en-US"/>
              <a:t>client with the directive &lt;jsp:useBean id="count"  scope="application“   class="Count" 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6425" y="1301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Scope: Application</a:t>
            </a:r>
            <a:endParaRPr lang="en-US" dirty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Every client accessing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TestBeanScope.jsp  </a:t>
            </a:r>
            <a:r>
              <a:rPr lang="en-US" altLang="en-US" smtClean="0">
                <a:ea typeface="ＭＳ Ｐゴシック" panose="020B0600070205080204" pitchFamily="34" charset="-128"/>
              </a:rPr>
              <a:t>causes the count to increase by 1.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first client causes count object to be created</a:t>
            </a:r>
            <a:r>
              <a:rPr lang="en-US" altLang="en-US" smtClean="0">
                <a:ea typeface="ＭＳ Ｐゴシック" panose="020B0600070205080204" pitchFamily="34" charset="-128"/>
              </a:rPr>
              <a:t>, and subsequent access to TestBeanScope uses the same object.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If scope="application" is changed to </a:t>
            </a:r>
            <a:r>
              <a:rPr lang="en-US" altLang="en-US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scope="session", </a:t>
            </a:r>
            <a:r>
              <a:rPr lang="en-US" altLang="en-US" smtClean="0">
                <a:ea typeface="ＭＳ Ｐゴシック" panose="020B0600070205080204" pitchFamily="34" charset="-128"/>
              </a:rPr>
              <a:t>the scope of the bean is limited to the session from the same browser.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count will increase only if the page is requested from the same browser. 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If scope="application" is changed to </a:t>
            </a:r>
            <a:r>
              <a:rPr lang="en-US" altLang="en-US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scope="page", </a:t>
            </a:r>
            <a:r>
              <a:rPr lang="en-US" altLang="en-US" smtClean="0">
                <a:ea typeface="ＭＳ Ｐゴシック" panose="020B0600070205080204" pitchFamily="34" charset="-128"/>
              </a:rPr>
              <a:t>the scope of the bean is limited to the page, and any other page cannot access this bean.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page will always display count 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Getting and Setting Properties</a:t>
            </a:r>
            <a:endParaRPr lang="en-US" dirty="0"/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>
          <a:xfrm>
            <a:off x="231775" y="1093788"/>
            <a:ext cx="8912225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You can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get</a:t>
            </a:r>
            <a:r>
              <a:rPr lang="en-US" altLang="en-US" smtClean="0">
                <a:ea typeface="ＭＳ Ｐゴシック" panose="020B0600070205080204" pitchFamily="34" charset="-128"/>
              </a:rPr>
              <a:t> the property in JSP using the syntax shown below: </a:t>
            </a:r>
          </a:p>
          <a:p>
            <a:pPr lvl="1"/>
            <a:r>
              <a:rPr lang="en-US" altLang="en-US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&lt;jsp:getProperty name = "beanId" property = "sample" /&gt;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This is roughly equivalent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&lt;%= beanId.getSample() %&gt;</a:t>
            </a:r>
          </a:p>
          <a:p>
            <a:endParaRPr lang="en-US" altLang="en-US" b="1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You can </a:t>
            </a:r>
            <a:r>
              <a:rPr lang="en-US" altLang="en-US" u="sng" smtClean="0">
                <a:ea typeface="ＭＳ Ｐゴシック" panose="020B0600070205080204" pitchFamily="34" charset="-128"/>
              </a:rPr>
              <a:t>set</a:t>
            </a:r>
            <a:r>
              <a:rPr lang="en-US" altLang="en-US" smtClean="0">
                <a:ea typeface="ＭＳ Ｐゴシック" panose="020B0600070205080204" pitchFamily="34" charset="-128"/>
              </a:rPr>
              <a:t> the property in JSP using the following syntax:</a:t>
            </a:r>
          </a:p>
          <a:p>
            <a:pPr lvl="1"/>
            <a:r>
              <a:rPr lang="en-US" altLang="en-US" b="1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&lt;jsp:setProperty name = "beanId“  property = "sample" value = "test1" /&gt;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This is equivalent to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&lt;% beanId.setSample("test1"); %&gt;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32727</TotalTime>
  <Words>1734</Words>
  <Application>Microsoft Office PowerPoint</Application>
  <PresentationFormat>On-screen Show (4:3)</PresentationFormat>
  <Paragraphs>216</Paragraphs>
  <Slides>27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Helvetica</vt:lpstr>
      <vt:lpstr>ＭＳ Ｐゴシック</vt:lpstr>
      <vt:lpstr>Arial</vt:lpstr>
      <vt:lpstr>Monotype Sorts</vt:lpstr>
      <vt:lpstr>Webdings</vt:lpstr>
      <vt:lpstr>Times New Roman</vt:lpstr>
      <vt:lpstr>Roboto</vt:lpstr>
      <vt:lpstr>CourierNewPSMT</vt:lpstr>
      <vt:lpstr>1_db-5-grey</vt:lpstr>
      <vt:lpstr>Package</vt:lpstr>
      <vt:lpstr>Java Platform,  Enterprise Edition -Java EE</vt:lpstr>
      <vt:lpstr>JSP Demo</vt:lpstr>
      <vt:lpstr>What Are Beans?</vt:lpstr>
      <vt:lpstr>Properties, events, and methods</vt:lpstr>
      <vt:lpstr>Using JavaBeans in JSP </vt:lpstr>
      <vt:lpstr>JavaBeans</vt:lpstr>
      <vt:lpstr>&lt;!-- TestBeanScope.jsp --&gt;</vt:lpstr>
      <vt:lpstr>Scope: Application</vt:lpstr>
      <vt:lpstr>Getting and Setting Properties</vt:lpstr>
      <vt:lpstr>Associating Properties with Input Parameters</vt:lpstr>
      <vt:lpstr>&lt;!-- ComputeLoan2.jsp --&gt;</vt:lpstr>
      <vt:lpstr>Factorial Example</vt:lpstr>
      <vt:lpstr>More Bean Types</vt:lpstr>
      <vt:lpstr>JSF</vt:lpstr>
      <vt:lpstr>JSF Example</vt:lpstr>
      <vt:lpstr>TimeBean.java</vt:lpstr>
      <vt:lpstr>timeBean</vt:lpstr>
      <vt:lpstr>JSF GUI Components</vt:lpstr>
      <vt:lpstr>StudentRegistrationForm.xhtml (1/2)</vt:lpstr>
      <vt:lpstr>StudentRegistrationForm.xhtml (2/2)</vt:lpstr>
      <vt:lpstr>PowerPoint Presentation</vt:lpstr>
      <vt:lpstr>Processing the Form</vt:lpstr>
      <vt:lpstr>ProcessStudentRegistrationForm.xhtml</vt:lpstr>
      <vt:lpstr>JSP, Java beans and jdbc </vt:lpstr>
      <vt:lpstr>JSP/BEANS/JDBC Example</vt:lpstr>
      <vt:lpstr>Jave server faces (JSF)</vt:lpstr>
      <vt:lpstr>Java Server Faces (JSF) 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CS Dept</cp:lastModifiedBy>
  <cp:revision>382</cp:revision>
  <cp:lastPrinted>2005-01-10T21:51:57Z</cp:lastPrinted>
  <dcterms:created xsi:type="dcterms:W3CDTF">1999-11-04T20:50:09Z</dcterms:created>
  <dcterms:modified xsi:type="dcterms:W3CDTF">2017-11-09T21:10:12Z</dcterms:modified>
</cp:coreProperties>
</file>