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2"/>
  </p:notesMasterIdLst>
  <p:handoutMasterIdLst>
    <p:handoutMasterId r:id="rId83"/>
  </p:handoutMasterIdLst>
  <p:sldIdLst>
    <p:sldId id="256" r:id="rId2"/>
    <p:sldId id="263" r:id="rId3"/>
    <p:sldId id="257" r:id="rId4"/>
    <p:sldId id="285" r:id="rId5"/>
    <p:sldId id="259" r:id="rId6"/>
    <p:sldId id="265" r:id="rId7"/>
    <p:sldId id="260" r:id="rId8"/>
    <p:sldId id="267" r:id="rId9"/>
    <p:sldId id="261" r:id="rId10"/>
    <p:sldId id="268" r:id="rId11"/>
    <p:sldId id="258" r:id="rId12"/>
    <p:sldId id="262" r:id="rId13"/>
    <p:sldId id="269"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6" r:id="rId29"/>
    <p:sldId id="288" r:id="rId30"/>
    <p:sldId id="291" r:id="rId31"/>
    <p:sldId id="289" r:id="rId32"/>
    <p:sldId id="292" r:id="rId33"/>
    <p:sldId id="293" r:id="rId34"/>
    <p:sldId id="294" r:id="rId35"/>
    <p:sldId id="290"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20" r:id="rId76"/>
    <p:sldId id="321" r:id="rId77"/>
    <p:sldId id="337" r:id="rId78"/>
    <p:sldId id="338" r:id="rId79"/>
    <p:sldId id="322" r:id="rId80"/>
    <p:sldId id="339" r:id="rId81"/>
  </p:sldIdLst>
  <p:sldSz cx="9144000" cy="6858000" type="screen4x3"/>
  <p:notesSz cx="7315200" cy="9601200"/>
  <p:embeddedFontLst>
    <p:embeddedFont>
      <p:font typeface="Century Schoolbook" panose="02040604050505020304" pitchFamily="18" charset="0"/>
      <p:regular r:id="rId84"/>
      <p:bold r:id="rId85"/>
      <p:italic r:id="rId86"/>
      <p:boldItalic r:id="rId87"/>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a:srgbClr val="D5D5D5"/>
    <a:srgbClr val="CFCFCF"/>
    <a:srgbClr val="D3D3D3"/>
    <a:srgbClr val="C7C7C7"/>
    <a:srgbClr val="5F5F5F"/>
    <a:srgbClr val="FF505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5" autoAdjust="0"/>
    <p:restoredTop sz="94227" autoAdjust="0"/>
  </p:normalViewPr>
  <p:slideViewPr>
    <p:cSldViewPr>
      <p:cViewPr varScale="1">
        <p:scale>
          <a:sx n="82" d="100"/>
          <a:sy n="82" d="100"/>
        </p:scale>
        <p:origin x="169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1.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93819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78</a:t>
            </a:fld>
            <a:endParaRPr lang="en-US" dirty="0"/>
          </a:p>
        </p:txBody>
      </p:sp>
    </p:spTree>
    <p:extLst>
      <p:ext uri="{BB962C8B-B14F-4D97-AF65-F5344CB8AC3E}">
        <p14:creationId xmlns:p14="http://schemas.microsoft.com/office/powerpoint/2010/main" val="52050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a:t>Click to edit Master title style</a:t>
            </a:r>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a:t>Click icon to add table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2819400"/>
            <a:ext cx="3810000"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a:p>
            <a:pPr lvl="1"/>
            <a:endParaRPr lang="en-US" dirty="0"/>
          </a:p>
          <a:p>
            <a:pPr lvl="2"/>
            <a:endParaRPr lang="en-US" dirty="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hashmi@i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mailto:nhashmi@iit.ed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ITMD 536 Software Testing &amp; Maintenance</a:t>
            </a:r>
          </a:p>
        </p:txBody>
      </p:sp>
      <p:sp>
        <p:nvSpPr>
          <p:cNvPr id="3" name="Subtitle 2"/>
          <p:cNvSpPr>
            <a:spLocks noGrp="1"/>
          </p:cNvSpPr>
          <p:nvPr>
            <p:ph type="subTitle" idx="1"/>
          </p:nvPr>
        </p:nvSpPr>
        <p:spPr>
          <a:xfrm>
            <a:off x="1219200" y="3733800"/>
            <a:ext cx="6858000" cy="2667000"/>
          </a:xfrm>
        </p:spPr>
        <p:txBody>
          <a:bodyPr/>
          <a:lstStyle/>
          <a:p>
            <a:r>
              <a:rPr lang="en-US" b="1" dirty="0"/>
              <a:t>Nazneen Hashmi</a:t>
            </a:r>
          </a:p>
          <a:p>
            <a:r>
              <a:rPr lang="en-US" b="1" dirty="0"/>
              <a:t>Call or Text: 312-498-8387</a:t>
            </a:r>
          </a:p>
          <a:p>
            <a:r>
              <a:rPr lang="en-US" b="1" dirty="0"/>
              <a:t>Office Hours by appointments</a:t>
            </a:r>
          </a:p>
          <a:p>
            <a:r>
              <a:rPr lang="en-US" b="1" dirty="0">
                <a:hlinkClick r:id="rId3"/>
              </a:rPr>
              <a:t>nhashmi@iit.edu</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testing is sufficient	</a:t>
            </a:r>
          </a:p>
        </p:txBody>
      </p:sp>
      <p:sp>
        <p:nvSpPr>
          <p:cNvPr id="3" name="Content Placeholder 2"/>
          <p:cNvSpPr>
            <a:spLocks noGrp="1"/>
          </p:cNvSpPr>
          <p:nvPr>
            <p:ph idx="1"/>
          </p:nvPr>
        </p:nvSpPr>
        <p:spPr/>
        <p:txBody>
          <a:bodyPr/>
          <a:lstStyle/>
          <a:p>
            <a:r>
              <a:rPr lang="en-US" dirty="0"/>
              <a:t>Business requirements are covered</a:t>
            </a:r>
          </a:p>
          <a:p>
            <a:endParaRPr lang="en-US" dirty="0"/>
          </a:p>
          <a:p>
            <a:r>
              <a:rPr lang="en-US" dirty="0"/>
              <a:t>Industry specific standards</a:t>
            </a:r>
          </a:p>
          <a:p>
            <a:endParaRPr lang="en-US" dirty="0"/>
          </a:p>
          <a:p>
            <a:r>
              <a:rPr lang="en-US" dirty="0"/>
              <a:t>Cover specific federal and state and international regulation for e.g.: Healthcare, Aviation, Finance </a:t>
            </a:r>
          </a:p>
        </p:txBody>
      </p:sp>
    </p:spTree>
    <p:extLst>
      <p:ext uri="{BB962C8B-B14F-4D97-AF65-F5344CB8AC3E}">
        <p14:creationId xmlns:p14="http://schemas.microsoft.com/office/powerpoint/2010/main" val="227478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What is testing?	</a:t>
            </a:r>
          </a:p>
        </p:txBody>
      </p:sp>
      <p:sp>
        <p:nvSpPr>
          <p:cNvPr id="3" name="Content Placeholder 2"/>
          <p:cNvSpPr>
            <a:spLocks noGrp="1"/>
          </p:cNvSpPr>
          <p:nvPr>
            <p:ph idx="1"/>
          </p:nvPr>
        </p:nvSpPr>
        <p:spPr>
          <a:xfrm>
            <a:off x="685800" y="2286000"/>
            <a:ext cx="7772400" cy="4191000"/>
          </a:xfrm>
        </p:spPr>
        <p:txBody>
          <a:bodyPr/>
          <a:lstStyle/>
          <a:p>
            <a:r>
              <a:rPr lang="en-US" dirty="0"/>
              <a:t>We make sure the quality is good or the software is acceptable</a:t>
            </a:r>
          </a:p>
          <a:p>
            <a:r>
              <a:rPr lang="en-US" dirty="0"/>
              <a:t>To discover any failures/errors/defects/bugs/issues or problems</a:t>
            </a:r>
          </a:p>
          <a:p>
            <a:r>
              <a:rPr lang="en-US" dirty="0"/>
              <a:t>What is the test objective: A reason or purpose for designing and executing a test  </a:t>
            </a:r>
          </a:p>
        </p:txBody>
      </p:sp>
    </p:spTree>
    <p:extLst>
      <p:ext uri="{BB962C8B-B14F-4D97-AF65-F5344CB8AC3E}">
        <p14:creationId xmlns:p14="http://schemas.microsoft.com/office/powerpoint/2010/main" val="419290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Terminology	</a:t>
            </a:r>
          </a:p>
        </p:txBody>
      </p:sp>
      <p:sp>
        <p:nvSpPr>
          <p:cNvPr id="3" name="Content Placeholder 2"/>
          <p:cNvSpPr>
            <a:spLocks noGrp="1"/>
          </p:cNvSpPr>
          <p:nvPr>
            <p:ph idx="1"/>
          </p:nvPr>
        </p:nvSpPr>
        <p:spPr/>
        <p:txBody>
          <a:bodyPr/>
          <a:lstStyle/>
          <a:p>
            <a:r>
              <a:rPr lang="en-US" dirty="0"/>
              <a:t>Confirmation testing, Debugging,</a:t>
            </a:r>
          </a:p>
          <a:p>
            <a:r>
              <a:rPr lang="en-US" dirty="0"/>
              <a:t>Requirements, Re-testing,</a:t>
            </a:r>
          </a:p>
          <a:p>
            <a:r>
              <a:rPr lang="en-US" dirty="0"/>
              <a:t>Review, Test case, Test control,</a:t>
            </a:r>
          </a:p>
          <a:p>
            <a:r>
              <a:rPr lang="en-US" dirty="0"/>
              <a:t>Test design, Specification,</a:t>
            </a:r>
          </a:p>
          <a:p>
            <a:r>
              <a:rPr lang="en-US" dirty="0"/>
              <a:t>Testing and Test objective</a:t>
            </a:r>
          </a:p>
        </p:txBody>
      </p:sp>
    </p:spTree>
    <p:extLst>
      <p:ext uri="{BB962C8B-B14F-4D97-AF65-F5344CB8AC3E}">
        <p14:creationId xmlns:p14="http://schemas.microsoft.com/office/powerpoint/2010/main" val="135431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Planning </a:t>
            </a:r>
          </a:p>
        </p:txBody>
      </p:sp>
      <p:sp>
        <p:nvSpPr>
          <p:cNvPr id="3" name="Content Placeholder 2"/>
          <p:cNvSpPr>
            <a:spLocks noGrp="1"/>
          </p:cNvSpPr>
          <p:nvPr>
            <p:ph idx="1"/>
          </p:nvPr>
        </p:nvSpPr>
        <p:spPr>
          <a:xfrm>
            <a:off x="685800" y="2286000"/>
            <a:ext cx="7772400" cy="4343400"/>
          </a:xfrm>
        </p:spPr>
        <p:txBody>
          <a:bodyPr/>
          <a:lstStyle/>
          <a:p>
            <a:r>
              <a:rPr lang="en-US" dirty="0"/>
              <a:t>Scope, approach, resources, schedule and specific tasks are established </a:t>
            </a:r>
          </a:p>
          <a:p>
            <a:r>
              <a:rPr lang="en-US" dirty="0"/>
              <a:t>Identifies test items, in scope or out of scope </a:t>
            </a:r>
          </a:p>
          <a:p>
            <a:r>
              <a:rPr lang="en-US" dirty="0"/>
              <a:t>Roles and responsibilities assigned</a:t>
            </a:r>
          </a:p>
          <a:p>
            <a:r>
              <a:rPr lang="en-US" dirty="0"/>
              <a:t>Test design, techniques entry and exit criteria </a:t>
            </a:r>
          </a:p>
        </p:txBody>
      </p:sp>
    </p:spTree>
    <p:extLst>
      <p:ext uri="{BB962C8B-B14F-4D97-AF65-F5344CB8AC3E}">
        <p14:creationId xmlns:p14="http://schemas.microsoft.com/office/powerpoint/2010/main" val="233599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Control</a:t>
            </a:r>
          </a:p>
        </p:txBody>
      </p:sp>
      <p:sp>
        <p:nvSpPr>
          <p:cNvPr id="3" name="Content Placeholder 2"/>
          <p:cNvSpPr>
            <a:spLocks noGrp="1"/>
          </p:cNvSpPr>
          <p:nvPr>
            <p:ph idx="1"/>
          </p:nvPr>
        </p:nvSpPr>
        <p:spPr>
          <a:xfrm>
            <a:off x="685800" y="2590800"/>
            <a:ext cx="7772400" cy="3810000"/>
          </a:xfrm>
        </p:spPr>
        <p:txBody>
          <a:bodyPr/>
          <a:lstStyle/>
          <a:p>
            <a:r>
              <a:rPr lang="en-US" dirty="0"/>
              <a:t>Test control is a test management task that deals with developing and applying a set of corrective actions to get a test project on track when monitoring shows a deviation from what was planned</a:t>
            </a:r>
          </a:p>
        </p:txBody>
      </p:sp>
    </p:spTree>
    <p:extLst>
      <p:ext uri="{BB962C8B-B14F-4D97-AF65-F5344CB8AC3E}">
        <p14:creationId xmlns:p14="http://schemas.microsoft.com/office/powerpoint/2010/main" val="346590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Analysis</a:t>
            </a:r>
          </a:p>
        </p:txBody>
      </p:sp>
      <p:sp>
        <p:nvSpPr>
          <p:cNvPr id="3" name="Content Placeholder 2"/>
          <p:cNvSpPr>
            <a:spLocks noGrp="1"/>
          </p:cNvSpPr>
          <p:nvPr>
            <p:ph idx="1"/>
          </p:nvPr>
        </p:nvSpPr>
        <p:spPr>
          <a:xfrm>
            <a:off x="685800" y="2590800"/>
            <a:ext cx="7772400" cy="3810000"/>
          </a:xfrm>
        </p:spPr>
        <p:txBody>
          <a:bodyPr/>
          <a:lstStyle/>
          <a:p>
            <a:r>
              <a:rPr lang="en-US" dirty="0"/>
              <a:t>Test identifies what needs to be tested</a:t>
            </a:r>
          </a:p>
          <a:p>
            <a:r>
              <a:rPr lang="en-US" dirty="0"/>
              <a:t>Test conditions can be functions, transactions, feature, quality attributes, quality risks or structural elements</a:t>
            </a:r>
          </a:p>
        </p:txBody>
      </p:sp>
    </p:spTree>
    <p:extLst>
      <p:ext uri="{BB962C8B-B14F-4D97-AF65-F5344CB8AC3E}">
        <p14:creationId xmlns:p14="http://schemas.microsoft.com/office/powerpoint/2010/main" val="295678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Case</a:t>
            </a:r>
          </a:p>
        </p:txBody>
      </p:sp>
      <p:sp>
        <p:nvSpPr>
          <p:cNvPr id="3" name="Content Placeholder 2"/>
          <p:cNvSpPr>
            <a:spLocks noGrp="1"/>
          </p:cNvSpPr>
          <p:nvPr>
            <p:ph idx="1"/>
          </p:nvPr>
        </p:nvSpPr>
        <p:spPr>
          <a:xfrm>
            <a:off x="685800" y="2288275"/>
            <a:ext cx="7772400" cy="4191000"/>
          </a:xfrm>
        </p:spPr>
        <p:txBody>
          <a:bodyPr/>
          <a:lstStyle/>
          <a:p>
            <a:r>
              <a:rPr lang="en-US" dirty="0"/>
              <a:t>A set of input values, execution preconditions, expected results and execution post conditions, developed for a particular objective or test condition, such as to exercise a particular program path or to verify compliance with a specific requirement</a:t>
            </a:r>
          </a:p>
        </p:txBody>
      </p:sp>
    </p:spTree>
    <p:extLst>
      <p:ext uri="{BB962C8B-B14F-4D97-AF65-F5344CB8AC3E}">
        <p14:creationId xmlns:p14="http://schemas.microsoft.com/office/powerpoint/2010/main" val="374619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Design</a:t>
            </a:r>
          </a:p>
        </p:txBody>
      </p:sp>
      <p:sp>
        <p:nvSpPr>
          <p:cNvPr id="3" name="Content Placeholder 2"/>
          <p:cNvSpPr>
            <a:spLocks noGrp="1"/>
          </p:cNvSpPr>
          <p:nvPr>
            <p:ph idx="1"/>
          </p:nvPr>
        </p:nvSpPr>
        <p:spPr>
          <a:xfrm>
            <a:off x="685800" y="2362200"/>
            <a:ext cx="7772400" cy="4191000"/>
          </a:xfrm>
        </p:spPr>
        <p:txBody>
          <a:bodyPr/>
          <a:lstStyle/>
          <a:p>
            <a:r>
              <a:rPr lang="en-US" dirty="0"/>
              <a:t>A document specifying the test conditions (coverage items) for a test item, the detailed test approach and identifying the associated high level test cases</a:t>
            </a:r>
          </a:p>
          <a:p>
            <a:r>
              <a:rPr lang="en-US" dirty="0"/>
              <a:t>Test design helps you transform the general test conditions from the test plan into tangible test cases</a:t>
            </a:r>
          </a:p>
        </p:txBody>
      </p:sp>
    </p:spTree>
    <p:extLst>
      <p:ext uri="{BB962C8B-B14F-4D97-AF65-F5344CB8AC3E}">
        <p14:creationId xmlns:p14="http://schemas.microsoft.com/office/powerpoint/2010/main" val="4235869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Implementation </a:t>
            </a:r>
          </a:p>
        </p:txBody>
      </p:sp>
      <p:sp>
        <p:nvSpPr>
          <p:cNvPr id="3" name="Content Placeholder 2"/>
          <p:cNvSpPr>
            <a:spLocks noGrp="1"/>
          </p:cNvSpPr>
          <p:nvPr>
            <p:ph idx="1"/>
          </p:nvPr>
        </p:nvSpPr>
        <p:spPr>
          <a:xfrm>
            <a:off x="685800" y="2288275"/>
            <a:ext cx="7772400" cy="4191000"/>
          </a:xfrm>
        </p:spPr>
        <p:txBody>
          <a:bodyPr/>
          <a:lstStyle/>
          <a:p>
            <a:r>
              <a:rPr lang="en-US" dirty="0"/>
              <a:t>Carry out the remaining activities required to be ready for test execution such as:</a:t>
            </a:r>
          </a:p>
          <a:p>
            <a:r>
              <a:rPr lang="en-US" dirty="0"/>
              <a:t>Developing, prioritizing test procedures, creating test data, and setting up the test environment</a:t>
            </a:r>
          </a:p>
          <a:p>
            <a:r>
              <a:rPr lang="en-US" dirty="0"/>
              <a:t>Automated or manual</a:t>
            </a:r>
          </a:p>
        </p:txBody>
      </p:sp>
    </p:spTree>
    <p:extLst>
      <p:ext uri="{BB962C8B-B14F-4D97-AF65-F5344CB8AC3E}">
        <p14:creationId xmlns:p14="http://schemas.microsoft.com/office/powerpoint/2010/main" val="1299978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Execution </a:t>
            </a:r>
          </a:p>
        </p:txBody>
      </p:sp>
      <p:sp>
        <p:nvSpPr>
          <p:cNvPr id="3" name="Content Placeholder 2"/>
          <p:cNvSpPr>
            <a:spLocks noGrp="1"/>
          </p:cNvSpPr>
          <p:nvPr>
            <p:ph idx="1"/>
          </p:nvPr>
        </p:nvSpPr>
        <p:spPr>
          <a:xfrm>
            <a:off x="685800" y="2514599"/>
            <a:ext cx="7772400" cy="3964675"/>
          </a:xfrm>
        </p:spPr>
        <p:txBody>
          <a:bodyPr/>
          <a:lstStyle/>
          <a:p>
            <a:r>
              <a:rPr lang="en-US" dirty="0"/>
              <a:t>Test execution</a:t>
            </a:r>
          </a:p>
          <a:p>
            <a:r>
              <a:rPr lang="en-US" dirty="0"/>
              <a:t>Run tests against the test objects</a:t>
            </a:r>
          </a:p>
          <a:p>
            <a:r>
              <a:rPr lang="en-US" dirty="0"/>
              <a:t>Called Systems Test</a:t>
            </a:r>
          </a:p>
        </p:txBody>
      </p:sp>
    </p:spTree>
    <p:extLst>
      <p:ext uri="{BB962C8B-B14F-4D97-AF65-F5344CB8AC3E}">
        <p14:creationId xmlns:p14="http://schemas.microsoft.com/office/powerpoint/2010/main" val="127605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ITMD 536 Software Testing &amp; Maintenance</a:t>
            </a:r>
          </a:p>
        </p:txBody>
      </p:sp>
      <p:sp>
        <p:nvSpPr>
          <p:cNvPr id="3" name="Subtitle 2"/>
          <p:cNvSpPr>
            <a:spLocks noGrp="1"/>
          </p:cNvSpPr>
          <p:nvPr>
            <p:ph type="subTitle" idx="1"/>
          </p:nvPr>
        </p:nvSpPr>
        <p:spPr/>
        <p:txBody>
          <a:bodyPr/>
          <a:lstStyle/>
          <a:p>
            <a:r>
              <a:rPr lang="en-US" b="1" dirty="0"/>
              <a:t>Chapter 1</a:t>
            </a:r>
            <a:br>
              <a:rPr lang="en-US" b="1" dirty="0"/>
            </a:br>
            <a:r>
              <a:rPr lang="en-US" b="1" dirty="0"/>
              <a:t>Fundamentals of Testing</a:t>
            </a:r>
          </a:p>
        </p:txBody>
      </p:sp>
    </p:spTree>
    <p:extLst>
      <p:ext uri="{BB962C8B-B14F-4D97-AF65-F5344CB8AC3E}">
        <p14:creationId xmlns:p14="http://schemas.microsoft.com/office/powerpoint/2010/main" val="39616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Checking Results</a:t>
            </a:r>
          </a:p>
        </p:txBody>
      </p:sp>
      <p:sp>
        <p:nvSpPr>
          <p:cNvPr id="3" name="Content Placeholder 2"/>
          <p:cNvSpPr>
            <a:spLocks noGrp="1"/>
          </p:cNvSpPr>
          <p:nvPr>
            <p:ph idx="1"/>
          </p:nvPr>
        </p:nvSpPr>
        <p:spPr>
          <a:xfrm>
            <a:off x="685800" y="2514599"/>
            <a:ext cx="7772400" cy="3964675"/>
          </a:xfrm>
        </p:spPr>
        <p:txBody>
          <a:bodyPr/>
          <a:lstStyle/>
          <a:p>
            <a:r>
              <a:rPr lang="en-US" dirty="0"/>
              <a:t>Verify the actual test results </a:t>
            </a:r>
          </a:p>
          <a:p>
            <a:r>
              <a:rPr lang="en-US" dirty="0"/>
              <a:t>Outputs to screens,</a:t>
            </a:r>
          </a:p>
          <a:p>
            <a:r>
              <a:rPr lang="en-US" dirty="0"/>
              <a:t>Changes to data,</a:t>
            </a:r>
          </a:p>
          <a:p>
            <a:r>
              <a:rPr lang="en-US" dirty="0"/>
              <a:t>Reports and communication messages sent out</a:t>
            </a:r>
          </a:p>
          <a:p>
            <a:r>
              <a:rPr lang="en-US" dirty="0"/>
              <a:t>Compare expected results and document Pass/Fail </a:t>
            </a:r>
          </a:p>
        </p:txBody>
      </p:sp>
    </p:spTree>
    <p:extLst>
      <p:ext uri="{BB962C8B-B14F-4D97-AF65-F5344CB8AC3E}">
        <p14:creationId xmlns:p14="http://schemas.microsoft.com/office/powerpoint/2010/main" val="1302871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Evaluate Exit Criteria</a:t>
            </a:r>
          </a:p>
        </p:txBody>
      </p:sp>
      <p:sp>
        <p:nvSpPr>
          <p:cNvPr id="3" name="Content Placeholder 2"/>
          <p:cNvSpPr>
            <a:spLocks noGrp="1"/>
          </p:cNvSpPr>
          <p:nvPr>
            <p:ph idx="1"/>
          </p:nvPr>
        </p:nvSpPr>
        <p:spPr>
          <a:xfrm>
            <a:off x="685800" y="2514599"/>
            <a:ext cx="7772400" cy="3964675"/>
          </a:xfrm>
        </p:spPr>
        <p:txBody>
          <a:bodyPr/>
          <a:lstStyle/>
          <a:p>
            <a:r>
              <a:rPr lang="en-US" dirty="0"/>
              <a:t>Exit criteria are set of conditions that would allow some part of process to complete</a:t>
            </a:r>
          </a:p>
          <a:p>
            <a:r>
              <a:rPr lang="en-US" dirty="0"/>
              <a:t>Exit criteria is defined in test plan by working with project and product stakeholders</a:t>
            </a:r>
          </a:p>
          <a:p>
            <a:endParaRPr lang="en-US" dirty="0"/>
          </a:p>
        </p:txBody>
      </p:sp>
    </p:spTree>
    <p:extLst>
      <p:ext uri="{BB962C8B-B14F-4D97-AF65-F5344CB8AC3E}">
        <p14:creationId xmlns:p14="http://schemas.microsoft.com/office/powerpoint/2010/main" val="400829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Results Reporting</a:t>
            </a:r>
          </a:p>
        </p:txBody>
      </p:sp>
      <p:sp>
        <p:nvSpPr>
          <p:cNvPr id="3" name="Content Placeholder 2"/>
          <p:cNvSpPr>
            <a:spLocks noGrp="1"/>
          </p:cNvSpPr>
          <p:nvPr>
            <p:ph idx="1"/>
          </p:nvPr>
        </p:nvSpPr>
        <p:spPr>
          <a:xfrm>
            <a:off x="685800" y="2514599"/>
            <a:ext cx="7772400" cy="3964675"/>
          </a:xfrm>
        </p:spPr>
        <p:txBody>
          <a:bodyPr/>
          <a:lstStyle/>
          <a:p>
            <a:r>
              <a:rPr lang="en-US" dirty="0"/>
              <a:t>Testing progress is reported continuously to the project holders</a:t>
            </a:r>
          </a:p>
          <a:p>
            <a:r>
              <a:rPr lang="en-US" dirty="0"/>
              <a:t>This report consist of details related to the status of the test project, the test process, and quality of the system under test.  (Pass/Fail) %</a:t>
            </a:r>
          </a:p>
          <a:p>
            <a:endParaRPr lang="en-US" dirty="0"/>
          </a:p>
          <a:p>
            <a:endParaRPr lang="en-US" dirty="0"/>
          </a:p>
        </p:txBody>
      </p:sp>
    </p:spTree>
    <p:extLst>
      <p:ext uri="{BB962C8B-B14F-4D97-AF65-F5344CB8AC3E}">
        <p14:creationId xmlns:p14="http://schemas.microsoft.com/office/powerpoint/2010/main" val="276192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Closure</a:t>
            </a:r>
          </a:p>
        </p:txBody>
      </p:sp>
      <p:sp>
        <p:nvSpPr>
          <p:cNvPr id="3" name="Content Placeholder 2"/>
          <p:cNvSpPr>
            <a:spLocks noGrp="1"/>
          </p:cNvSpPr>
          <p:nvPr>
            <p:ph idx="1"/>
          </p:nvPr>
        </p:nvSpPr>
        <p:spPr>
          <a:xfrm>
            <a:off x="685800" y="2514599"/>
            <a:ext cx="7772400" cy="3964675"/>
          </a:xfrm>
        </p:spPr>
        <p:txBody>
          <a:bodyPr/>
          <a:lstStyle/>
          <a:p>
            <a:r>
              <a:rPr lang="en-US" dirty="0"/>
              <a:t>Test closure involves collecting test process data related to the various completed test activities in order to consolidate our experience, re-usable testware, important facts and relevant metrics </a:t>
            </a:r>
          </a:p>
          <a:p>
            <a:endParaRPr lang="en-US" dirty="0"/>
          </a:p>
          <a:p>
            <a:endParaRPr lang="en-US" dirty="0"/>
          </a:p>
        </p:txBody>
      </p:sp>
    </p:spTree>
    <p:extLst>
      <p:ext uri="{BB962C8B-B14F-4D97-AF65-F5344CB8AC3E}">
        <p14:creationId xmlns:p14="http://schemas.microsoft.com/office/powerpoint/2010/main" val="3804975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Testing</a:t>
            </a:r>
          </a:p>
        </p:txBody>
      </p:sp>
      <p:sp>
        <p:nvSpPr>
          <p:cNvPr id="3" name="Content Placeholder 2"/>
          <p:cNvSpPr>
            <a:spLocks noGrp="1"/>
          </p:cNvSpPr>
          <p:nvPr>
            <p:ph idx="1"/>
          </p:nvPr>
        </p:nvSpPr>
        <p:spPr>
          <a:xfrm>
            <a:off x="685800" y="2286001"/>
            <a:ext cx="7772400" cy="4193274"/>
          </a:xfrm>
        </p:spPr>
        <p:txBody>
          <a:bodyPr/>
          <a:lstStyle/>
          <a:p>
            <a:r>
              <a:rPr lang="en-US" dirty="0"/>
              <a:t>The process consisting of all lifecycle activities, both static and dynamic, concerned with planning, preparation, and evaluation of software products determine that they satisfy specified requirements, to demonstrate that they are fit for purpose and to detect defects</a:t>
            </a:r>
          </a:p>
          <a:p>
            <a:endParaRPr lang="en-US" dirty="0"/>
          </a:p>
          <a:p>
            <a:endParaRPr lang="en-US" dirty="0"/>
          </a:p>
        </p:txBody>
      </p:sp>
    </p:spTree>
    <p:extLst>
      <p:ext uri="{BB962C8B-B14F-4D97-AF65-F5344CB8AC3E}">
        <p14:creationId xmlns:p14="http://schemas.microsoft.com/office/powerpoint/2010/main" val="2422388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Requirements</a:t>
            </a:r>
          </a:p>
        </p:txBody>
      </p:sp>
      <p:sp>
        <p:nvSpPr>
          <p:cNvPr id="3" name="Content Placeholder 2"/>
          <p:cNvSpPr>
            <a:spLocks noGrp="1"/>
          </p:cNvSpPr>
          <p:nvPr>
            <p:ph idx="1"/>
          </p:nvPr>
        </p:nvSpPr>
        <p:spPr>
          <a:xfrm>
            <a:off x="685800" y="2286001"/>
            <a:ext cx="7772400" cy="4193274"/>
          </a:xfrm>
        </p:spPr>
        <p:txBody>
          <a:bodyPr/>
          <a:lstStyle/>
          <a:p>
            <a:r>
              <a:rPr lang="en-US" dirty="0"/>
              <a:t>A condition or capability needed by a user to solve a problem or achieve an objective that must be met or possessed by a system or system component to satisfy a contract, standard, specification, or other formally imposed document </a:t>
            </a:r>
          </a:p>
          <a:p>
            <a:endParaRPr lang="en-US" dirty="0"/>
          </a:p>
          <a:p>
            <a:endParaRPr lang="en-US" dirty="0"/>
          </a:p>
        </p:txBody>
      </p:sp>
    </p:spTree>
    <p:extLst>
      <p:ext uri="{BB962C8B-B14F-4D97-AF65-F5344CB8AC3E}">
        <p14:creationId xmlns:p14="http://schemas.microsoft.com/office/powerpoint/2010/main" val="2412747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Review </a:t>
            </a:r>
          </a:p>
        </p:txBody>
      </p:sp>
      <p:sp>
        <p:nvSpPr>
          <p:cNvPr id="3" name="Content Placeholder 2"/>
          <p:cNvSpPr>
            <a:spLocks noGrp="1"/>
          </p:cNvSpPr>
          <p:nvPr>
            <p:ph idx="1"/>
          </p:nvPr>
        </p:nvSpPr>
        <p:spPr>
          <a:xfrm>
            <a:off x="685800" y="2286001"/>
            <a:ext cx="7772400" cy="4193274"/>
          </a:xfrm>
        </p:spPr>
        <p:txBody>
          <a:bodyPr/>
          <a:lstStyle/>
          <a:p>
            <a:r>
              <a:rPr lang="en-US" dirty="0"/>
              <a:t>An evaluation of a product project status to ascertain discrepancies from planned results and to recommend improvements.</a:t>
            </a:r>
          </a:p>
          <a:p>
            <a:r>
              <a:rPr lang="en-US" dirty="0"/>
              <a:t>Examples includes management review, informal review, technical review, inspection, and walkthrough.</a:t>
            </a:r>
          </a:p>
          <a:p>
            <a:endParaRPr lang="en-US" dirty="0"/>
          </a:p>
        </p:txBody>
      </p:sp>
    </p:spTree>
    <p:extLst>
      <p:ext uri="{BB962C8B-B14F-4D97-AF65-F5344CB8AC3E}">
        <p14:creationId xmlns:p14="http://schemas.microsoft.com/office/powerpoint/2010/main" val="4066643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Review </a:t>
            </a:r>
          </a:p>
        </p:txBody>
      </p:sp>
      <p:sp>
        <p:nvSpPr>
          <p:cNvPr id="3" name="Content Placeholder 2"/>
          <p:cNvSpPr>
            <a:spLocks noGrp="1"/>
          </p:cNvSpPr>
          <p:nvPr>
            <p:ph idx="1"/>
          </p:nvPr>
        </p:nvSpPr>
        <p:spPr>
          <a:xfrm>
            <a:off x="685800" y="2286001"/>
            <a:ext cx="7772400" cy="4193274"/>
          </a:xfrm>
        </p:spPr>
        <p:txBody>
          <a:bodyPr/>
          <a:lstStyle/>
          <a:p>
            <a:r>
              <a:rPr lang="en-US" dirty="0"/>
              <a:t>An evaluation of a product project status to ascertain discrepancies from planned results and to recommend improvements.</a:t>
            </a:r>
          </a:p>
          <a:p>
            <a:r>
              <a:rPr lang="en-US" dirty="0"/>
              <a:t>Examples includes management review, informal review, technical review, inspection, and walkthrough.</a:t>
            </a:r>
          </a:p>
          <a:p>
            <a:endParaRPr lang="en-US" dirty="0"/>
          </a:p>
        </p:txBody>
      </p:sp>
    </p:spTree>
    <p:extLst>
      <p:ext uri="{BB962C8B-B14F-4D97-AF65-F5344CB8AC3E}">
        <p14:creationId xmlns:p14="http://schemas.microsoft.com/office/powerpoint/2010/main" val="3421137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Debugging </a:t>
            </a:r>
          </a:p>
        </p:txBody>
      </p:sp>
      <p:sp>
        <p:nvSpPr>
          <p:cNvPr id="3" name="Content Placeholder 2"/>
          <p:cNvSpPr>
            <a:spLocks noGrp="1"/>
          </p:cNvSpPr>
          <p:nvPr>
            <p:ph idx="1"/>
          </p:nvPr>
        </p:nvSpPr>
        <p:spPr>
          <a:xfrm>
            <a:off x="685800" y="2438399"/>
            <a:ext cx="7772400" cy="4040875"/>
          </a:xfrm>
        </p:spPr>
        <p:txBody>
          <a:bodyPr/>
          <a:lstStyle/>
          <a:p>
            <a:r>
              <a:rPr lang="en-US" dirty="0"/>
              <a:t>The process of finding, analyzing and removing the causes of failures in software </a:t>
            </a:r>
          </a:p>
          <a:p>
            <a:endParaRPr lang="en-US" dirty="0"/>
          </a:p>
        </p:txBody>
      </p:sp>
    </p:spTree>
    <p:extLst>
      <p:ext uri="{BB962C8B-B14F-4D97-AF65-F5344CB8AC3E}">
        <p14:creationId xmlns:p14="http://schemas.microsoft.com/office/powerpoint/2010/main" val="155792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Confirmation of testing (Re-testing) </a:t>
            </a:r>
          </a:p>
        </p:txBody>
      </p:sp>
      <p:sp>
        <p:nvSpPr>
          <p:cNvPr id="3" name="Content Placeholder 2"/>
          <p:cNvSpPr>
            <a:spLocks noGrp="1"/>
          </p:cNvSpPr>
          <p:nvPr>
            <p:ph idx="1"/>
          </p:nvPr>
        </p:nvSpPr>
        <p:spPr>
          <a:xfrm>
            <a:off x="685800" y="2286001"/>
            <a:ext cx="7772400" cy="4193274"/>
          </a:xfrm>
        </p:spPr>
        <p:txBody>
          <a:bodyPr/>
          <a:lstStyle/>
          <a:p>
            <a:r>
              <a:rPr lang="en-US" dirty="0"/>
              <a:t>Testing that runs test cases that failed the last time they were run, in order to verify the success of corrective actions.</a:t>
            </a:r>
          </a:p>
          <a:p>
            <a:r>
              <a:rPr lang="en-US" dirty="0"/>
              <a:t>Test the same test cases that failed previously and make sure that these test passes during the re-testing.</a:t>
            </a:r>
          </a:p>
          <a:p>
            <a:endParaRPr lang="en-US" dirty="0"/>
          </a:p>
        </p:txBody>
      </p:sp>
    </p:spTree>
    <p:extLst>
      <p:ext uri="{BB962C8B-B14F-4D97-AF65-F5344CB8AC3E}">
        <p14:creationId xmlns:p14="http://schemas.microsoft.com/office/powerpoint/2010/main" val="4954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Objectives</a:t>
            </a:r>
          </a:p>
        </p:txBody>
      </p:sp>
      <p:sp>
        <p:nvSpPr>
          <p:cNvPr id="3" name="Content Placeholder 2"/>
          <p:cNvSpPr>
            <a:spLocks noGrp="1"/>
          </p:cNvSpPr>
          <p:nvPr>
            <p:ph idx="1"/>
          </p:nvPr>
        </p:nvSpPr>
        <p:spPr/>
        <p:txBody>
          <a:bodyPr/>
          <a:lstStyle/>
          <a:p>
            <a:r>
              <a:rPr lang="en-US" dirty="0"/>
              <a:t>Why is testing necessary?</a:t>
            </a:r>
          </a:p>
          <a:p>
            <a:r>
              <a:rPr lang="en-US" dirty="0"/>
              <a:t>What is testing?</a:t>
            </a:r>
          </a:p>
          <a:p>
            <a:r>
              <a:rPr lang="en-US" dirty="0"/>
              <a:t>Seven testing principles</a:t>
            </a:r>
          </a:p>
          <a:p>
            <a:r>
              <a:rPr lang="en-US" dirty="0"/>
              <a:t>Fundamental test process</a:t>
            </a:r>
          </a:p>
          <a:p>
            <a:r>
              <a:rPr lang="en-US" dirty="0"/>
              <a:t>The psychology of testing</a:t>
            </a:r>
          </a:p>
          <a:p>
            <a:r>
              <a:rPr lang="en-US" dirty="0"/>
              <a:t>Code of ethics</a:t>
            </a:r>
          </a:p>
          <a:p>
            <a:r>
              <a:rPr lang="en-US" dirty="0"/>
              <a:t>Review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Seven Testing Principles</a:t>
            </a:r>
          </a:p>
        </p:txBody>
      </p:sp>
      <p:sp>
        <p:nvSpPr>
          <p:cNvPr id="3" name="Content Placeholder 2"/>
          <p:cNvSpPr>
            <a:spLocks noGrp="1"/>
          </p:cNvSpPr>
          <p:nvPr>
            <p:ph sz="half" idx="1"/>
          </p:nvPr>
        </p:nvSpPr>
        <p:spPr>
          <a:xfrm>
            <a:off x="304800" y="2209800"/>
            <a:ext cx="2514600" cy="4343400"/>
          </a:xfrm>
        </p:spPr>
        <p:txBody>
          <a:bodyPr/>
          <a:lstStyle/>
          <a:p>
            <a:r>
              <a:rPr lang="en-US" dirty="0"/>
              <a:t>Principle 1</a:t>
            </a:r>
          </a:p>
          <a:p>
            <a:endParaRPr lang="en-US" dirty="0"/>
          </a:p>
          <a:p>
            <a:r>
              <a:rPr lang="en-US" dirty="0"/>
              <a:t>Principle 2</a:t>
            </a:r>
          </a:p>
          <a:p>
            <a:r>
              <a:rPr lang="en-US" dirty="0"/>
              <a:t>Principle 3</a:t>
            </a:r>
          </a:p>
          <a:p>
            <a:r>
              <a:rPr lang="en-US" dirty="0"/>
              <a:t>Principle 4</a:t>
            </a:r>
          </a:p>
          <a:p>
            <a:r>
              <a:rPr lang="en-US" dirty="0"/>
              <a:t>Principle 5</a:t>
            </a:r>
          </a:p>
          <a:p>
            <a:r>
              <a:rPr lang="en-US" dirty="0"/>
              <a:t>Principle 6</a:t>
            </a:r>
          </a:p>
          <a:p>
            <a:r>
              <a:rPr lang="en-US" dirty="0"/>
              <a:t>Principle 7		</a:t>
            </a:r>
          </a:p>
        </p:txBody>
      </p:sp>
      <p:sp>
        <p:nvSpPr>
          <p:cNvPr id="4" name="Content Placeholder 3"/>
          <p:cNvSpPr>
            <a:spLocks noGrp="1"/>
          </p:cNvSpPr>
          <p:nvPr>
            <p:ph sz="half" idx="2"/>
          </p:nvPr>
        </p:nvSpPr>
        <p:spPr>
          <a:xfrm>
            <a:off x="2819400" y="2209800"/>
            <a:ext cx="6019800" cy="4343400"/>
          </a:xfrm>
        </p:spPr>
        <p:txBody>
          <a:bodyPr/>
          <a:lstStyle/>
          <a:p>
            <a:r>
              <a:rPr lang="en-US" dirty="0"/>
              <a:t>Testing shows presence of defects</a:t>
            </a:r>
          </a:p>
          <a:p>
            <a:r>
              <a:rPr lang="en-US" dirty="0"/>
              <a:t>Exhaustive testing is impossible </a:t>
            </a:r>
          </a:p>
          <a:p>
            <a:r>
              <a:rPr lang="en-US" dirty="0"/>
              <a:t>Early Testing</a:t>
            </a:r>
          </a:p>
          <a:p>
            <a:r>
              <a:rPr lang="en-US" dirty="0"/>
              <a:t>Defect clustering</a:t>
            </a:r>
          </a:p>
          <a:p>
            <a:r>
              <a:rPr lang="en-US" dirty="0"/>
              <a:t>Pesticide Paradox </a:t>
            </a:r>
          </a:p>
          <a:p>
            <a:r>
              <a:rPr lang="en-US" dirty="0"/>
              <a:t>Testing is context dependent</a:t>
            </a:r>
          </a:p>
          <a:p>
            <a:r>
              <a:rPr lang="en-US" dirty="0"/>
              <a:t>Absence-of-errors fallacy</a:t>
            </a:r>
          </a:p>
        </p:txBody>
      </p:sp>
    </p:spTree>
    <p:extLst>
      <p:ext uri="{BB962C8B-B14F-4D97-AF65-F5344CB8AC3E}">
        <p14:creationId xmlns:p14="http://schemas.microsoft.com/office/powerpoint/2010/main" val="103485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Test Strategy</a:t>
            </a:r>
          </a:p>
        </p:txBody>
      </p:sp>
      <p:sp>
        <p:nvSpPr>
          <p:cNvPr id="3" name="Content Placeholder 2"/>
          <p:cNvSpPr>
            <a:spLocks noGrp="1"/>
          </p:cNvSpPr>
          <p:nvPr>
            <p:ph idx="1"/>
          </p:nvPr>
        </p:nvSpPr>
        <p:spPr>
          <a:xfrm>
            <a:off x="685800" y="2514599"/>
            <a:ext cx="7772400" cy="3964675"/>
          </a:xfrm>
        </p:spPr>
        <p:txBody>
          <a:bodyPr/>
          <a:lstStyle/>
          <a:p>
            <a:r>
              <a:rPr lang="en-US" dirty="0"/>
              <a:t>A high level description of the test levels to be performed and the testing within those levels for an organization or program (one or more projects). </a:t>
            </a:r>
          </a:p>
          <a:p>
            <a:endParaRPr lang="en-US" dirty="0"/>
          </a:p>
        </p:txBody>
      </p:sp>
    </p:spTree>
    <p:extLst>
      <p:ext uri="{BB962C8B-B14F-4D97-AF65-F5344CB8AC3E}">
        <p14:creationId xmlns:p14="http://schemas.microsoft.com/office/powerpoint/2010/main" val="1097967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Exhaustive Testing (Complete)</a:t>
            </a:r>
          </a:p>
        </p:txBody>
      </p:sp>
      <p:sp>
        <p:nvSpPr>
          <p:cNvPr id="3" name="Content Placeholder 2"/>
          <p:cNvSpPr>
            <a:spLocks noGrp="1"/>
          </p:cNvSpPr>
          <p:nvPr>
            <p:ph idx="1"/>
          </p:nvPr>
        </p:nvSpPr>
        <p:spPr>
          <a:xfrm>
            <a:off x="533400" y="2286000"/>
            <a:ext cx="8153400" cy="4267199"/>
          </a:xfrm>
        </p:spPr>
        <p:txBody>
          <a:bodyPr/>
          <a:lstStyle/>
          <a:p>
            <a:r>
              <a:rPr lang="en-US" dirty="0"/>
              <a:t>A test approach in which the test suite compromises all combinations of input values and preconditions</a:t>
            </a:r>
          </a:p>
          <a:p>
            <a:r>
              <a:rPr lang="en-US" dirty="0"/>
              <a:t>Infinity is impossible example Unix Operating system 4X more than molecules in universe</a:t>
            </a:r>
          </a:p>
          <a:p>
            <a:r>
              <a:rPr lang="en-US" dirty="0"/>
              <a:t>Focus on risk based testing</a:t>
            </a:r>
          </a:p>
          <a:p>
            <a:r>
              <a:rPr lang="en-US" dirty="0"/>
              <a:t>Follow requirement based testing</a:t>
            </a:r>
          </a:p>
          <a:p>
            <a:endParaRPr lang="en-US" dirty="0"/>
          </a:p>
        </p:txBody>
      </p:sp>
    </p:spTree>
    <p:extLst>
      <p:ext uri="{BB962C8B-B14F-4D97-AF65-F5344CB8AC3E}">
        <p14:creationId xmlns:p14="http://schemas.microsoft.com/office/powerpoint/2010/main" val="897350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Early Testing </a:t>
            </a:r>
          </a:p>
        </p:txBody>
      </p:sp>
      <p:sp>
        <p:nvSpPr>
          <p:cNvPr id="3" name="Content Placeholder 2"/>
          <p:cNvSpPr>
            <a:spLocks noGrp="1"/>
          </p:cNvSpPr>
          <p:nvPr>
            <p:ph idx="1"/>
          </p:nvPr>
        </p:nvSpPr>
        <p:spPr>
          <a:xfrm>
            <a:off x="533400" y="2286000"/>
            <a:ext cx="8153400" cy="4267199"/>
          </a:xfrm>
        </p:spPr>
        <p:txBody>
          <a:bodyPr/>
          <a:lstStyle/>
          <a:p>
            <a:r>
              <a:rPr lang="en-US" dirty="0"/>
              <a:t>Early testing helps in finding defects are the early stage of development</a:t>
            </a:r>
          </a:p>
          <a:p>
            <a:r>
              <a:rPr lang="en-US" dirty="0"/>
              <a:t>Early testing is also cost effective</a:t>
            </a:r>
          </a:p>
          <a:p>
            <a:r>
              <a:rPr lang="en-US" dirty="0"/>
              <a:t>Focus on risk based testing</a:t>
            </a:r>
          </a:p>
          <a:p>
            <a:r>
              <a:rPr lang="en-US" dirty="0"/>
              <a:t>Follow requirement based testing</a:t>
            </a:r>
          </a:p>
          <a:p>
            <a:endParaRPr lang="en-US" dirty="0"/>
          </a:p>
        </p:txBody>
      </p:sp>
    </p:spTree>
    <p:extLst>
      <p:ext uri="{BB962C8B-B14F-4D97-AF65-F5344CB8AC3E}">
        <p14:creationId xmlns:p14="http://schemas.microsoft.com/office/powerpoint/2010/main" val="1417135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Early Testing </a:t>
            </a:r>
          </a:p>
        </p:txBody>
      </p:sp>
      <p:pic>
        <p:nvPicPr>
          <p:cNvPr id="4" name="Content Placeholder 3"/>
          <p:cNvPicPr>
            <a:picLocks noGrp="1" noChangeAspect="1"/>
          </p:cNvPicPr>
          <p:nvPr>
            <p:ph idx="1"/>
          </p:nvPr>
        </p:nvPicPr>
        <p:blipFill>
          <a:blip r:embed="rId2"/>
          <a:stretch>
            <a:fillRect/>
          </a:stretch>
        </p:blipFill>
        <p:spPr>
          <a:xfrm>
            <a:off x="1114845" y="2286000"/>
            <a:ext cx="7190955" cy="4343400"/>
          </a:xfrm>
          <a:prstGeom prst="rect">
            <a:avLst/>
          </a:prstGeom>
        </p:spPr>
      </p:pic>
    </p:spTree>
    <p:extLst>
      <p:ext uri="{BB962C8B-B14F-4D97-AF65-F5344CB8AC3E}">
        <p14:creationId xmlns:p14="http://schemas.microsoft.com/office/powerpoint/2010/main" val="1515452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Clustering </a:t>
            </a:r>
          </a:p>
        </p:txBody>
      </p:sp>
      <p:sp>
        <p:nvSpPr>
          <p:cNvPr id="3" name="Content Placeholder 2"/>
          <p:cNvSpPr>
            <a:spLocks noGrp="1"/>
          </p:cNvSpPr>
          <p:nvPr>
            <p:ph idx="1"/>
          </p:nvPr>
        </p:nvSpPr>
        <p:spPr/>
        <p:txBody>
          <a:bodyPr/>
          <a:lstStyle/>
          <a:p>
            <a:r>
              <a:rPr lang="en-US" dirty="0"/>
              <a:t>Defects tend to be found in clusters</a:t>
            </a:r>
          </a:p>
          <a:p>
            <a:r>
              <a:rPr lang="en-US" dirty="0"/>
              <a:t>With 20% of modules 80% of defects are found in clusters</a:t>
            </a:r>
          </a:p>
          <a:p>
            <a:r>
              <a:rPr lang="en-US" dirty="0"/>
              <a:t>Testing will be more effective if we focus on the important risk factors</a:t>
            </a:r>
          </a:p>
        </p:txBody>
      </p:sp>
    </p:spTree>
    <p:extLst>
      <p:ext uri="{BB962C8B-B14F-4D97-AF65-F5344CB8AC3E}">
        <p14:creationId xmlns:p14="http://schemas.microsoft.com/office/powerpoint/2010/main" val="3667381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Pesticide Paradox</a:t>
            </a:r>
          </a:p>
        </p:txBody>
      </p:sp>
      <p:sp>
        <p:nvSpPr>
          <p:cNvPr id="3" name="Content Placeholder 2"/>
          <p:cNvSpPr>
            <a:spLocks noGrp="1"/>
          </p:cNvSpPr>
          <p:nvPr>
            <p:ph idx="1"/>
          </p:nvPr>
        </p:nvSpPr>
        <p:spPr/>
        <p:txBody>
          <a:bodyPr/>
          <a:lstStyle/>
          <a:p>
            <a:r>
              <a:rPr lang="en-US" dirty="0"/>
              <a:t>Regularly review the test results during the project meetings</a:t>
            </a:r>
          </a:p>
          <a:p>
            <a:r>
              <a:rPr lang="en-US" dirty="0"/>
              <a:t>Revise the tests based on findings</a:t>
            </a:r>
          </a:p>
          <a:p>
            <a:r>
              <a:rPr lang="en-US" dirty="0"/>
              <a:t>You might have to add new test scenarios depending on the findings</a:t>
            </a:r>
          </a:p>
          <a:p>
            <a:r>
              <a:rPr lang="en-US" dirty="0"/>
              <a:t>Make sure you cover all different types of testing</a:t>
            </a:r>
          </a:p>
        </p:txBody>
      </p:sp>
    </p:spTree>
    <p:extLst>
      <p:ext uri="{BB962C8B-B14F-4D97-AF65-F5344CB8AC3E}">
        <p14:creationId xmlns:p14="http://schemas.microsoft.com/office/powerpoint/2010/main" val="4249320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is context dependent</a:t>
            </a:r>
          </a:p>
        </p:txBody>
      </p:sp>
      <p:sp>
        <p:nvSpPr>
          <p:cNvPr id="3" name="Content Placeholder 2"/>
          <p:cNvSpPr>
            <a:spLocks noGrp="1"/>
          </p:cNvSpPr>
          <p:nvPr>
            <p:ph idx="1"/>
          </p:nvPr>
        </p:nvSpPr>
        <p:spPr/>
        <p:txBody>
          <a:bodyPr/>
          <a:lstStyle/>
          <a:p>
            <a:r>
              <a:rPr lang="en-US" dirty="0"/>
              <a:t>Safety–critical clients with a great deal of rigor and care – and cost. </a:t>
            </a:r>
          </a:p>
          <a:p>
            <a:r>
              <a:rPr lang="en-US" dirty="0"/>
              <a:t>When lives are at stake, we must be extremely careful to minimize the risk of undetected defects. </a:t>
            </a:r>
          </a:p>
          <a:p>
            <a:r>
              <a:rPr lang="en-US" dirty="0"/>
              <a:t>Example GE Healthcare, FDA ..</a:t>
            </a:r>
          </a:p>
        </p:txBody>
      </p:sp>
    </p:spTree>
    <p:extLst>
      <p:ext uri="{BB962C8B-B14F-4D97-AF65-F5344CB8AC3E}">
        <p14:creationId xmlns:p14="http://schemas.microsoft.com/office/powerpoint/2010/main" val="3017302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Absence-of-errors fallacy</a:t>
            </a:r>
          </a:p>
        </p:txBody>
      </p:sp>
      <p:sp>
        <p:nvSpPr>
          <p:cNvPr id="3" name="Content Placeholder 2"/>
          <p:cNvSpPr>
            <a:spLocks noGrp="1"/>
          </p:cNvSpPr>
          <p:nvPr>
            <p:ph idx="1"/>
          </p:nvPr>
        </p:nvSpPr>
        <p:spPr/>
        <p:txBody>
          <a:bodyPr/>
          <a:lstStyle/>
          <a:p>
            <a:r>
              <a:rPr lang="en-US" dirty="0"/>
              <a:t>Finding and fixing defects does not help if the system built is unusable and does not fulfil the users’ needs and expectation</a:t>
            </a:r>
          </a:p>
          <a:p>
            <a:r>
              <a:rPr lang="en-US" dirty="0"/>
              <a:t>Example Audrey</a:t>
            </a:r>
          </a:p>
        </p:txBody>
      </p:sp>
    </p:spTree>
    <p:extLst>
      <p:ext uri="{BB962C8B-B14F-4D97-AF65-F5344CB8AC3E}">
        <p14:creationId xmlns:p14="http://schemas.microsoft.com/office/powerpoint/2010/main" val="3248618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Absence-of-errors fallacy</a:t>
            </a:r>
          </a:p>
        </p:txBody>
      </p:sp>
      <p:sp>
        <p:nvSpPr>
          <p:cNvPr id="3" name="Content Placeholder 2"/>
          <p:cNvSpPr>
            <a:spLocks noGrp="1"/>
          </p:cNvSpPr>
          <p:nvPr>
            <p:ph idx="1"/>
          </p:nvPr>
        </p:nvSpPr>
        <p:spPr>
          <a:xfrm>
            <a:off x="685800" y="2209800"/>
            <a:ext cx="7772400" cy="4267200"/>
          </a:xfrm>
        </p:spPr>
        <p:txBody>
          <a:bodyPr/>
          <a:lstStyle/>
          <a:p>
            <a:r>
              <a:rPr lang="en-US" dirty="0"/>
              <a:t>3Com Audrey</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057400" y="2743200"/>
            <a:ext cx="5029200" cy="3848100"/>
          </a:xfrm>
          <a:prstGeom prst="rect">
            <a:avLst/>
          </a:prstGeom>
        </p:spPr>
      </p:pic>
    </p:spTree>
    <p:extLst>
      <p:ext uri="{BB962C8B-B14F-4D97-AF65-F5344CB8AC3E}">
        <p14:creationId xmlns:p14="http://schemas.microsoft.com/office/powerpoint/2010/main" val="313075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Objectives</a:t>
            </a:r>
          </a:p>
        </p:txBody>
      </p:sp>
      <p:sp>
        <p:nvSpPr>
          <p:cNvPr id="3" name="Content Placeholder 2"/>
          <p:cNvSpPr>
            <a:spLocks noGrp="1"/>
          </p:cNvSpPr>
          <p:nvPr>
            <p:ph idx="1"/>
          </p:nvPr>
        </p:nvSpPr>
        <p:spPr/>
        <p:txBody>
          <a:bodyPr/>
          <a:lstStyle/>
          <a:p>
            <a:r>
              <a:rPr lang="en-US" dirty="0"/>
              <a:t>Finding defects, identifications of failures during test execution</a:t>
            </a:r>
          </a:p>
          <a:p>
            <a:r>
              <a:rPr lang="en-US" dirty="0"/>
              <a:t>Gaining confidence in the level of quality – highest risk pass </a:t>
            </a:r>
          </a:p>
          <a:p>
            <a:r>
              <a:rPr lang="en-US" dirty="0"/>
              <a:t>Providing information for decision making – entry and exit criteria </a:t>
            </a:r>
          </a:p>
          <a:p>
            <a:r>
              <a:rPr lang="en-US" dirty="0"/>
              <a:t>Preventing defects </a:t>
            </a:r>
          </a:p>
        </p:txBody>
      </p:sp>
    </p:spTree>
    <p:extLst>
      <p:ext uri="{BB962C8B-B14F-4D97-AF65-F5344CB8AC3E}">
        <p14:creationId xmlns:p14="http://schemas.microsoft.com/office/powerpoint/2010/main" val="1533590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Fundamentals Test Process</a:t>
            </a:r>
          </a:p>
        </p:txBody>
      </p:sp>
      <p:sp>
        <p:nvSpPr>
          <p:cNvPr id="3" name="Content Placeholder 2"/>
          <p:cNvSpPr>
            <a:spLocks noGrp="1"/>
          </p:cNvSpPr>
          <p:nvPr>
            <p:ph idx="1"/>
          </p:nvPr>
        </p:nvSpPr>
        <p:spPr>
          <a:xfrm>
            <a:off x="685800" y="2362200"/>
            <a:ext cx="7772400" cy="4114800"/>
          </a:xfrm>
        </p:spPr>
        <p:txBody>
          <a:bodyPr/>
          <a:lstStyle/>
          <a:p>
            <a:r>
              <a:rPr lang="en-US" dirty="0"/>
              <a:t>Planning and control</a:t>
            </a:r>
          </a:p>
          <a:p>
            <a:r>
              <a:rPr lang="en-US" dirty="0"/>
              <a:t>Analysis and design</a:t>
            </a:r>
          </a:p>
          <a:p>
            <a:r>
              <a:rPr lang="en-US" dirty="0"/>
              <a:t>Implementation and execution</a:t>
            </a:r>
          </a:p>
          <a:p>
            <a:r>
              <a:rPr lang="en-US" dirty="0"/>
              <a:t>Evaluating exit criteria and reporting</a:t>
            </a:r>
          </a:p>
          <a:p>
            <a:r>
              <a:rPr lang="en-US" dirty="0"/>
              <a:t>Test closure activities</a:t>
            </a:r>
          </a:p>
        </p:txBody>
      </p:sp>
    </p:spTree>
    <p:extLst>
      <p:ext uri="{BB962C8B-B14F-4D97-AF65-F5344CB8AC3E}">
        <p14:creationId xmlns:p14="http://schemas.microsoft.com/office/powerpoint/2010/main" val="3781617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Test Plan</a:t>
            </a:r>
          </a:p>
        </p:txBody>
      </p:sp>
      <p:sp>
        <p:nvSpPr>
          <p:cNvPr id="3" name="Content Placeholder 2"/>
          <p:cNvSpPr>
            <a:spLocks noGrp="1"/>
          </p:cNvSpPr>
          <p:nvPr>
            <p:ph idx="1"/>
          </p:nvPr>
        </p:nvSpPr>
        <p:spPr>
          <a:xfrm>
            <a:off x="685800" y="2362200"/>
            <a:ext cx="7772400" cy="4114800"/>
          </a:xfrm>
        </p:spPr>
        <p:txBody>
          <a:bodyPr/>
          <a:lstStyle/>
          <a:p>
            <a:r>
              <a:rPr lang="en-US" dirty="0"/>
              <a:t>A document describing the scope, approach, resources and schedule of intended test activities</a:t>
            </a:r>
          </a:p>
          <a:p>
            <a:r>
              <a:rPr lang="en-US" dirty="0"/>
              <a:t>Identifies test items, features to be tested, testing tasks and responsibilities, test environment &amp;</a:t>
            </a:r>
          </a:p>
          <a:p>
            <a:r>
              <a:rPr lang="en-US" dirty="0"/>
              <a:t>Risk analysis – contingency planning</a:t>
            </a:r>
          </a:p>
        </p:txBody>
      </p:sp>
    </p:spTree>
    <p:extLst>
      <p:ext uri="{BB962C8B-B14F-4D97-AF65-F5344CB8AC3E}">
        <p14:creationId xmlns:p14="http://schemas.microsoft.com/office/powerpoint/2010/main" val="3644117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Test Monitoring</a:t>
            </a:r>
          </a:p>
        </p:txBody>
      </p:sp>
      <p:sp>
        <p:nvSpPr>
          <p:cNvPr id="3" name="Content Placeholder 2"/>
          <p:cNvSpPr>
            <a:spLocks noGrp="1"/>
          </p:cNvSpPr>
          <p:nvPr>
            <p:ph idx="1"/>
          </p:nvPr>
        </p:nvSpPr>
        <p:spPr>
          <a:xfrm>
            <a:off x="685800" y="2362200"/>
            <a:ext cx="7772400" cy="4114800"/>
          </a:xfrm>
        </p:spPr>
        <p:txBody>
          <a:bodyPr/>
          <a:lstStyle/>
          <a:p>
            <a:r>
              <a:rPr lang="en-US" dirty="0"/>
              <a:t>Periodically checking the status of test project</a:t>
            </a:r>
          </a:p>
          <a:p>
            <a:r>
              <a:rPr lang="en-US" dirty="0"/>
              <a:t>Monitor, maintain and compare the actual test results to what was planned </a:t>
            </a:r>
          </a:p>
        </p:txBody>
      </p:sp>
    </p:spTree>
    <p:extLst>
      <p:ext uri="{BB962C8B-B14F-4D97-AF65-F5344CB8AC3E}">
        <p14:creationId xmlns:p14="http://schemas.microsoft.com/office/powerpoint/2010/main" val="3076538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Test Conditions</a:t>
            </a:r>
          </a:p>
        </p:txBody>
      </p:sp>
      <p:sp>
        <p:nvSpPr>
          <p:cNvPr id="3" name="Content Placeholder 2"/>
          <p:cNvSpPr>
            <a:spLocks noGrp="1"/>
          </p:cNvSpPr>
          <p:nvPr>
            <p:ph idx="1"/>
          </p:nvPr>
        </p:nvSpPr>
        <p:spPr>
          <a:xfrm>
            <a:off x="685800" y="2362200"/>
            <a:ext cx="7772400" cy="4114800"/>
          </a:xfrm>
        </p:spPr>
        <p:txBody>
          <a:bodyPr/>
          <a:lstStyle/>
          <a:p>
            <a:r>
              <a:rPr lang="en-US" dirty="0"/>
              <a:t>An item or event of a component or system that could be verified by one or more test cases.</a:t>
            </a:r>
          </a:p>
          <a:p>
            <a:r>
              <a:rPr lang="en-US" dirty="0"/>
              <a:t>Example A function, transaction, feature, quality attribute, or structural element</a:t>
            </a:r>
          </a:p>
        </p:txBody>
      </p:sp>
    </p:spTree>
    <p:extLst>
      <p:ext uri="{BB962C8B-B14F-4D97-AF65-F5344CB8AC3E}">
        <p14:creationId xmlns:p14="http://schemas.microsoft.com/office/powerpoint/2010/main" val="436625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Test Basis</a:t>
            </a:r>
          </a:p>
        </p:txBody>
      </p:sp>
      <p:sp>
        <p:nvSpPr>
          <p:cNvPr id="3" name="Content Placeholder 2"/>
          <p:cNvSpPr>
            <a:spLocks noGrp="1"/>
          </p:cNvSpPr>
          <p:nvPr>
            <p:ph idx="1"/>
          </p:nvPr>
        </p:nvSpPr>
        <p:spPr>
          <a:xfrm>
            <a:off x="685800" y="2362200"/>
            <a:ext cx="7772400" cy="4114800"/>
          </a:xfrm>
        </p:spPr>
        <p:txBody>
          <a:bodyPr/>
          <a:lstStyle/>
          <a:p>
            <a:r>
              <a:rPr lang="en-US" dirty="0"/>
              <a:t>All documents from which the requirements of a component or system can be inferred.</a:t>
            </a:r>
          </a:p>
          <a:p>
            <a:endParaRPr lang="en-US" dirty="0"/>
          </a:p>
        </p:txBody>
      </p:sp>
    </p:spTree>
    <p:extLst>
      <p:ext uri="{BB962C8B-B14F-4D97-AF65-F5344CB8AC3E}">
        <p14:creationId xmlns:p14="http://schemas.microsoft.com/office/powerpoint/2010/main" val="165831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Test Data </a:t>
            </a:r>
          </a:p>
        </p:txBody>
      </p:sp>
      <p:sp>
        <p:nvSpPr>
          <p:cNvPr id="3" name="Content Placeholder 2"/>
          <p:cNvSpPr>
            <a:spLocks noGrp="1"/>
          </p:cNvSpPr>
          <p:nvPr>
            <p:ph idx="1"/>
          </p:nvPr>
        </p:nvSpPr>
        <p:spPr>
          <a:xfrm>
            <a:off x="685800" y="2362200"/>
            <a:ext cx="7772400" cy="4114800"/>
          </a:xfrm>
        </p:spPr>
        <p:txBody>
          <a:bodyPr/>
          <a:lstStyle/>
          <a:p>
            <a:r>
              <a:rPr lang="en-US" dirty="0"/>
              <a:t>Data that exists (for example, in a database) before a test is executed, and that affects or is affected by the component or system under test.</a:t>
            </a:r>
          </a:p>
          <a:p>
            <a:endParaRPr lang="en-US" dirty="0"/>
          </a:p>
        </p:txBody>
      </p:sp>
    </p:spTree>
    <p:extLst>
      <p:ext uri="{BB962C8B-B14F-4D97-AF65-F5344CB8AC3E}">
        <p14:creationId xmlns:p14="http://schemas.microsoft.com/office/powerpoint/2010/main" val="2998763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Coverage (Test Coverage)</a:t>
            </a:r>
          </a:p>
        </p:txBody>
      </p:sp>
      <p:sp>
        <p:nvSpPr>
          <p:cNvPr id="3" name="Content Placeholder 2"/>
          <p:cNvSpPr>
            <a:spLocks noGrp="1"/>
          </p:cNvSpPr>
          <p:nvPr>
            <p:ph idx="1"/>
          </p:nvPr>
        </p:nvSpPr>
        <p:spPr>
          <a:xfrm>
            <a:off x="685800" y="2362200"/>
            <a:ext cx="7772400" cy="4114800"/>
          </a:xfrm>
        </p:spPr>
        <p:txBody>
          <a:bodyPr/>
          <a:lstStyle/>
          <a:p>
            <a:r>
              <a:rPr lang="en-US" dirty="0"/>
              <a:t>The degree, expressed as a percentage, to which a specified coverage item has been exercised by a test suite.</a:t>
            </a:r>
          </a:p>
          <a:p>
            <a:endParaRPr lang="en-US" dirty="0"/>
          </a:p>
        </p:txBody>
      </p:sp>
    </p:spTree>
    <p:extLst>
      <p:ext uri="{BB962C8B-B14F-4D97-AF65-F5344CB8AC3E}">
        <p14:creationId xmlns:p14="http://schemas.microsoft.com/office/powerpoint/2010/main" val="221751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Test Procedure Specification </a:t>
            </a:r>
          </a:p>
        </p:txBody>
      </p:sp>
      <p:sp>
        <p:nvSpPr>
          <p:cNvPr id="3" name="Content Placeholder 2"/>
          <p:cNvSpPr>
            <a:spLocks noGrp="1"/>
          </p:cNvSpPr>
          <p:nvPr>
            <p:ph idx="1"/>
          </p:nvPr>
        </p:nvSpPr>
        <p:spPr>
          <a:xfrm>
            <a:off x="685800" y="2362200"/>
            <a:ext cx="7772400" cy="4114800"/>
          </a:xfrm>
        </p:spPr>
        <p:txBody>
          <a:bodyPr/>
          <a:lstStyle/>
          <a:p>
            <a:r>
              <a:rPr lang="en-US" dirty="0"/>
              <a:t>Test procedure, test script, manual test script</a:t>
            </a:r>
          </a:p>
          <a:p>
            <a:r>
              <a:rPr lang="en-US" dirty="0"/>
              <a:t>A document specifying a sequence of actions for the execution of a test.</a:t>
            </a:r>
          </a:p>
          <a:p>
            <a:endParaRPr lang="en-US" dirty="0"/>
          </a:p>
        </p:txBody>
      </p:sp>
    </p:spTree>
    <p:extLst>
      <p:ext uri="{BB962C8B-B14F-4D97-AF65-F5344CB8AC3E}">
        <p14:creationId xmlns:p14="http://schemas.microsoft.com/office/powerpoint/2010/main" val="1684984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Test Suite</a:t>
            </a:r>
          </a:p>
        </p:txBody>
      </p:sp>
      <p:sp>
        <p:nvSpPr>
          <p:cNvPr id="3" name="Content Placeholder 2"/>
          <p:cNvSpPr>
            <a:spLocks noGrp="1"/>
          </p:cNvSpPr>
          <p:nvPr>
            <p:ph idx="1"/>
          </p:nvPr>
        </p:nvSpPr>
        <p:spPr>
          <a:xfrm>
            <a:off x="685800" y="2362200"/>
            <a:ext cx="7772400" cy="4114800"/>
          </a:xfrm>
        </p:spPr>
        <p:txBody>
          <a:bodyPr/>
          <a:lstStyle/>
          <a:p>
            <a:r>
              <a:rPr lang="en-US" dirty="0"/>
              <a:t>A set of several test cases for a component or system under test, </a:t>
            </a:r>
          </a:p>
          <a:p>
            <a:r>
              <a:rPr lang="en-US" dirty="0"/>
              <a:t>Where the post condition of one test is often used as the precondition for the next one</a:t>
            </a:r>
          </a:p>
        </p:txBody>
      </p:sp>
    </p:spTree>
    <p:extLst>
      <p:ext uri="{BB962C8B-B14F-4D97-AF65-F5344CB8AC3E}">
        <p14:creationId xmlns:p14="http://schemas.microsoft.com/office/powerpoint/2010/main" val="1061716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Test Execution</a:t>
            </a:r>
          </a:p>
        </p:txBody>
      </p:sp>
      <p:sp>
        <p:nvSpPr>
          <p:cNvPr id="3" name="Content Placeholder 2"/>
          <p:cNvSpPr>
            <a:spLocks noGrp="1"/>
          </p:cNvSpPr>
          <p:nvPr>
            <p:ph idx="1"/>
          </p:nvPr>
        </p:nvSpPr>
        <p:spPr>
          <a:xfrm>
            <a:off x="685800" y="2362200"/>
            <a:ext cx="7772400" cy="4114800"/>
          </a:xfrm>
        </p:spPr>
        <p:txBody>
          <a:bodyPr/>
          <a:lstStyle/>
          <a:p>
            <a:r>
              <a:rPr lang="en-US" dirty="0"/>
              <a:t>The process of running a test on the component or system under test, producing actual result or results</a:t>
            </a:r>
          </a:p>
        </p:txBody>
      </p:sp>
    </p:spTree>
    <p:extLst>
      <p:ext uri="{BB962C8B-B14F-4D97-AF65-F5344CB8AC3E}">
        <p14:creationId xmlns:p14="http://schemas.microsoft.com/office/powerpoint/2010/main" val="54606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testing necessary?</a:t>
            </a:r>
            <a:br>
              <a:rPr lang="en-US" dirty="0"/>
            </a:br>
            <a:endParaRPr lang="en-US" dirty="0"/>
          </a:p>
        </p:txBody>
      </p:sp>
      <p:sp>
        <p:nvSpPr>
          <p:cNvPr id="3" name="Content Placeholder 2"/>
          <p:cNvSpPr>
            <a:spLocks noGrp="1"/>
          </p:cNvSpPr>
          <p:nvPr>
            <p:ph idx="1"/>
          </p:nvPr>
        </p:nvSpPr>
        <p:spPr/>
        <p:txBody>
          <a:bodyPr/>
          <a:lstStyle/>
          <a:p>
            <a:r>
              <a:rPr lang="en-US" dirty="0"/>
              <a:t>Software systems context</a:t>
            </a:r>
          </a:p>
          <a:p>
            <a:r>
              <a:rPr lang="en-US" dirty="0"/>
              <a:t>The human (and other) causes of software defects</a:t>
            </a:r>
          </a:p>
          <a:p>
            <a:r>
              <a:rPr lang="en-US" dirty="0"/>
              <a:t>The role of testing, and its effect on quality</a:t>
            </a:r>
          </a:p>
          <a:p>
            <a:r>
              <a:rPr lang="en-US" dirty="0"/>
              <a:t>How much testing is enough?</a:t>
            </a:r>
          </a:p>
          <a:p>
            <a:endParaRPr lang="en-US" dirty="0"/>
          </a:p>
        </p:txBody>
      </p:sp>
    </p:spTree>
    <p:extLst>
      <p:ext uri="{BB962C8B-B14F-4D97-AF65-F5344CB8AC3E}">
        <p14:creationId xmlns:p14="http://schemas.microsoft.com/office/powerpoint/2010/main" val="2243911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Test Approach</a:t>
            </a:r>
          </a:p>
        </p:txBody>
      </p:sp>
      <p:sp>
        <p:nvSpPr>
          <p:cNvPr id="3" name="Content Placeholder 2"/>
          <p:cNvSpPr>
            <a:spLocks noGrp="1"/>
          </p:cNvSpPr>
          <p:nvPr>
            <p:ph idx="1"/>
          </p:nvPr>
        </p:nvSpPr>
        <p:spPr>
          <a:xfrm>
            <a:off x="609600" y="2286000"/>
            <a:ext cx="7848600" cy="4419600"/>
          </a:xfrm>
        </p:spPr>
        <p:txBody>
          <a:bodyPr/>
          <a:lstStyle/>
          <a:p>
            <a:r>
              <a:rPr lang="en-US" dirty="0"/>
              <a:t>The implementation of the test strategy of a specific project. It typically includes the decisions made that follow based on the (test) project’s goal and the risk assessment carried out, starting points regarding the test process, the test design techniques to be applied, exit criteria and test types to be performed</a:t>
            </a:r>
          </a:p>
        </p:txBody>
      </p:sp>
    </p:spTree>
    <p:extLst>
      <p:ext uri="{BB962C8B-B14F-4D97-AF65-F5344CB8AC3E}">
        <p14:creationId xmlns:p14="http://schemas.microsoft.com/office/powerpoint/2010/main" val="834616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Incident</a:t>
            </a:r>
          </a:p>
        </p:txBody>
      </p:sp>
      <p:sp>
        <p:nvSpPr>
          <p:cNvPr id="3" name="Content Placeholder 2"/>
          <p:cNvSpPr>
            <a:spLocks noGrp="1"/>
          </p:cNvSpPr>
          <p:nvPr>
            <p:ph idx="1"/>
          </p:nvPr>
        </p:nvSpPr>
        <p:spPr>
          <a:xfrm>
            <a:off x="609600" y="2286000"/>
            <a:ext cx="7848600" cy="4419600"/>
          </a:xfrm>
        </p:spPr>
        <p:txBody>
          <a:bodyPr/>
          <a:lstStyle/>
          <a:p>
            <a:r>
              <a:rPr lang="en-US" dirty="0"/>
              <a:t>Any event occurring that requires investigation is an incident</a:t>
            </a:r>
          </a:p>
        </p:txBody>
      </p:sp>
    </p:spTree>
    <p:extLst>
      <p:ext uri="{BB962C8B-B14F-4D97-AF65-F5344CB8AC3E}">
        <p14:creationId xmlns:p14="http://schemas.microsoft.com/office/powerpoint/2010/main" val="3004807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Testware</a:t>
            </a:r>
          </a:p>
        </p:txBody>
      </p:sp>
      <p:sp>
        <p:nvSpPr>
          <p:cNvPr id="3" name="Content Placeholder 2"/>
          <p:cNvSpPr>
            <a:spLocks noGrp="1"/>
          </p:cNvSpPr>
          <p:nvPr>
            <p:ph idx="1"/>
          </p:nvPr>
        </p:nvSpPr>
        <p:spPr>
          <a:xfrm>
            <a:off x="609600" y="2286000"/>
            <a:ext cx="7848600" cy="4419600"/>
          </a:xfrm>
        </p:spPr>
        <p:txBody>
          <a:bodyPr/>
          <a:lstStyle/>
          <a:p>
            <a:r>
              <a:rPr lang="en-US" dirty="0"/>
              <a:t>Artifacts produces during the test process required to plan, design, and execute tests, such as documentation, scripts, inputs, expected results, set-up and clear-up procedures, files, databases, environment, and any additional software or utilities used in testing</a:t>
            </a:r>
          </a:p>
        </p:txBody>
      </p:sp>
    </p:spTree>
    <p:extLst>
      <p:ext uri="{BB962C8B-B14F-4D97-AF65-F5344CB8AC3E}">
        <p14:creationId xmlns:p14="http://schemas.microsoft.com/office/powerpoint/2010/main" val="1531595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Regression Testing</a:t>
            </a:r>
          </a:p>
        </p:txBody>
      </p:sp>
      <p:sp>
        <p:nvSpPr>
          <p:cNvPr id="3" name="Content Placeholder 2"/>
          <p:cNvSpPr>
            <a:spLocks noGrp="1"/>
          </p:cNvSpPr>
          <p:nvPr>
            <p:ph idx="1"/>
          </p:nvPr>
        </p:nvSpPr>
        <p:spPr>
          <a:xfrm>
            <a:off x="609600" y="2286000"/>
            <a:ext cx="7848600" cy="4419600"/>
          </a:xfrm>
        </p:spPr>
        <p:txBody>
          <a:bodyPr/>
          <a:lstStyle/>
          <a:p>
            <a:r>
              <a:rPr lang="en-US" dirty="0"/>
              <a:t>Testing of previously tested program following modification to ensure that defects have not been introduced or uncovered in unchanged areas of the software, as a result of the changes made.</a:t>
            </a:r>
          </a:p>
          <a:p>
            <a:r>
              <a:rPr lang="en-US" dirty="0"/>
              <a:t>It is performed when the software or its environment is changed.</a:t>
            </a:r>
          </a:p>
        </p:txBody>
      </p:sp>
    </p:spTree>
    <p:extLst>
      <p:ext uri="{BB962C8B-B14F-4D97-AF65-F5344CB8AC3E}">
        <p14:creationId xmlns:p14="http://schemas.microsoft.com/office/powerpoint/2010/main" val="37399179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Exit Criteria</a:t>
            </a:r>
          </a:p>
        </p:txBody>
      </p:sp>
      <p:sp>
        <p:nvSpPr>
          <p:cNvPr id="3" name="Content Placeholder 2"/>
          <p:cNvSpPr>
            <a:spLocks noGrp="1"/>
          </p:cNvSpPr>
          <p:nvPr>
            <p:ph idx="1"/>
          </p:nvPr>
        </p:nvSpPr>
        <p:spPr>
          <a:xfrm>
            <a:off x="609600" y="2286000"/>
            <a:ext cx="7848600" cy="4419600"/>
          </a:xfrm>
        </p:spPr>
        <p:txBody>
          <a:bodyPr/>
          <a:lstStyle/>
          <a:p>
            <a:r>
              <a:rPr lang="en-US" dirty="0"/>
              <a:t>The set of generic and specific conditions, agreed upon with the stakeholders, for permitting a process to be officially completed.</a:t>
            </a:r>
          </a:p>
          <a:p>
            <a:r>
              <a:rPr lang="en-US" dirty="0"/>
              <a:t>The purpose of exit criteria is to prevent a task from being considered completed.</a:t>
            </a:r>
          </a:p>
          <a:p>
            <a:r>
              <a:rPr lang="en-US" dirty="0"/>
              <a:t>Exit criteria tells when to stop testing</a:t>
            </a:r>
          </a:p>
        </p:txBody>
      </p:sp>
    </p:spTree>
    <p:extLst>
      <p:ext uri="{BB962C8B-B14F-4D97-AF65-F5344CB8AC3E}">
        <p14:creationId xmlns:p14="http://schemas.microsoft.com/office/powerpoint/2010/main" val="2588431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Test Log</a:t>
            </a:r>
          </a:p>
        </p:txBody>
      </p:sp>
      <p:sp>
        <p:nvSpPr>
          <p:cNvPr id="3" name="Content Placeholder 2"/>
          <p:cNvSpPr>
            <a:spLocks noGrp="1"/>
          </p:cNvSpPr>
          <p:nvPr>
            <p:ph idx="1"/>
          </p:nvPr>
        </p:nvSpPr>
        <p:spPr>
          <a:xfrm>
            <a:off x="609600" y="2286000"/>
            <a:ext cx="7848600" cy="4419600"/>
          </a:xfrm>
        </p:spPr>
        <p:txBody>
          <a:bodyPr/>
          <a:lstStyle/>
          <a:p>
            <a:r>
              <a:rPr lang="en-US" dirty="0"/>
              <a:t>Test log is a chronological record of relevant details about the execution of tests</a:t>
            </a:r>
          </a:p>
        </p:txBody>
      </p:sp>
    </p:spTree>
    <p:extLst>
      <p:ext uri="{BB962C8B-B14F-4D97-AF65-F5344CB8AC3E}">
        <p14:creationId xmlns:p14="http://schemas.microsoft.com/office/powerpoint/2010/main" val="1273267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Test Summary Report</a:t>
            </a:r>
          </a:p>
        </p:txBody>
      </p:sp>
      <p:sp>
        <p:nvSpPr>
          <p:cNvPr id="3" name="Content Placeholder 2"/>
          <p:cNvSpPr>
            <a:spLocks noGrp="1"/>
          </p:cNvSpPr>
          <p:nvPr>
            <p:ph idx="1"/>
          </p:nvPr>
        </p:nvSpPr>
        <p:spPr>
          <a:xfrm>
            <a:off x="609600" y="2286000"/>
            <a:ext cx="7848600" cy="4419600"/>
          </a:xfrm>
        </p:spPr>
        <p:txBody>
          <a:bodyPr/>
          <a:lstStyle/>
          <a:p>
            <a:r>
              <a:rPr lang="en-US" dirty="0"/>
              <a:t>A document summarizing testing activities and results.</a:t>
            </a:r>
          </a:p>
          <a:p>
            <a:r>
              <a:rPr lang="en-US" dirty="0"/>
              <a:t>It also contains an evaluation of the corresponding test items against exit criteria.</a:t>
            </a:r>
          </a:p>
        </p:txBody>
      </p:sp>
    </p:spTree>
    <p:extLst>
      <p:ext uri="{BB962C8B-B14F-4D97-AF65-F5344CB8AC3E}">
        <p14:creationId xmlns:p14="http://schemas.microsoft.com/office/powerpoint/2010/main" val="753290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The Psychology of Testing</a:t>
            </a:r>
          </a:p>
        </p:txBody>
      </p:sp>
      <p:sp>
        <p:nvSpPr>
          <p:cNvPr id="3" name="Content Placeholder 2"/>
          <p:cNvSpPr>
            <a:spLocks noGrp="1"/>
          </p:cNvSpPr>
          <p:nvPr>
            <p:ph idx="1"/>
          </p:nvPr>
        </p:nvSpPr>
        <p:spPr>
          <a:xfrm>
            <a:off x="609600" y="2286000"/>
            <a:ext cx="7848600" cy="4419600"/>
          </a:xfrm>
        </p:spPr>
        <p:txBody>
          <a:bodyPr/>
          <a:lstStyle/>
          <a:p>
            <a:r>
              <a:rPr lang="en-US" dirty="0"/>
              <a:t>Error guessing</a:t>
            </a:r>
          </a:p>
          <a:p>
            <a:r>
              <a:rPr lang="en-US" dirty="0"/>
              <a:t>Independence of testing</a:t>
            </a:r>
          </a:p>
          <a:p>
            <a:r>
              <a:rPr lang="en-US" dirty="0"/>
              <a:t>Testing policy</a:t>
            </a:r>
          </a:p>
        </p:txBody>
      </p:sp>
    </p:spTree>
    <p:extLst>
      <p:ext uri="{BB962C8B-B14F-4D97-AF65-F5344CB8AC3E}">
        <p14:creationId xmlns:p14="http://schemas.microsoft.com/office/powerpoint/2010/main" val="4057729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Error Guessing</a:t>
            </a:r>
          </a:p>
        </p:txBody>
      </p:sp>
      <p:sp>
        <p:nvSpPr>
          <p:cNvPr id="3" name="Content Placeholder 2"/>
          <p:cNvSpPr>
            <a:spLocks noGrp="1"/>
          </p:cNvSpPr>
          <p:nvPr>
            <p:ph idx="1"/>
          </p:nvPr>
        </p:nvSpPr>
        <p:spPr>
          <a:xfrm>
            <a:off x="609600" y="2286000"/>
            <a:ext cx="7848600" cy="4419600"/>
          </a:xfrm>
        </p:spPr>
        <p:txBody>
          <a:bodyPr/>
          <a:lstStyle/>
          <a:p>
            <a:r>
              <a:rPr lang="en-US" dirty="0"/>
              <a:t>A test design technique where the experience of the tester is used to anticipate what defects might be present in the component or system under test as a result of errors made, and to design test specifically to expose them</a:t>
            </a:r>
          </a:p>
        </p:txBody>
      </p:sp>
    </p:spTree>
    <p:extLst>
      <p:ext uri="{BB962C8B-B14F-4D97-AF65-F5344CB8AC3E}">
        <p14:creationId xmlns:p14="http://schemas.microsoft.com/office/powerpoint/2010/main" val="7462693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Independence of Testing </a:t>
            </a:r>
          </a:p>
        </p:txBody>
      </p:sp>
      <p:sp>
        <p:nvSpPr>
          <p:cNvPr id="3" name="Content Placeholder 2"/>
          <p:cNvSpPr>
            <a:spLocks noGrp="1"/>
          </p:cNvSpPr>
          <p:nvPr>
            <p:ph idx="1"/>
          </p:nvPr>
        </p:nvSpPr>
        <p:spPr>
          <a:xfrm>
            <a:off x="609600" y="2286000"/>
            <a:ext cx="7848600" cy="4419600"/>
          </a:xfrm>
        </p:spPr>
        <p:txBody>
          <a:bodyPr/>
          <a:lstStyle/>
          <a:p>
            <a:r>
              <a:rPr lang="en-US" dirty="0"/>
              <a:t>Separation of responsibilities, which encourages the accomplishment of </a:t>
            </a:r>
            <a:r>
              <a:rPr lang="en-US"/>
              <a:t>objective testing</a:t>
            </a:r>
            <a:endParaRPr lang="en-US" dirty="0"/>
          </a:p>
        </p:txBody>
      </p:sp>
    </p:spTree>
    <p:extLst>
      <p:ext uri="{BB962C8B-B14F-4D97-AF65-F5344CB8AC3E}">
        <p14:creationId xmlns:p14="http://schemas.microsoft.com/office/powerpoint/2010/main" val="17141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71600"/>
            <a:ext cx="8686800" cy="457200"/>
          </a:xfrm>
        </p:spPr>
        <p:txBody>
          <a:bodyPr/>
          <a:lstStyle/>
          <a:p>
            <a:r>
              <a:rPr lang="en-US" dirty="0"/>
              <a:t>Mistake(error),Defect(fault or Bug) Failure</a:t>
            </a:r>
          </a:p>
        </p:txBody>
      </p:sp>
      <p:sp>
        <p:nvSpPr>
          <p:cNvPr id="3" name="Content Placeholder 2"/>
          <p:cNvSpPr>
            <a:spLocks noGrp="1"/>
          </p:cNvSpPr>
          <p:nvPr>
            <p:ph idx="1"/>
          </p:nvPr>
        </p:nvSpPr>
        <p:spPr>
          <a:xfrm>
            <a:off x="228600" y="1981200"/>
            <a:ext cx="8610600" cy="4724400"/>
          </a:xfrm>
        </p:spPr>
        <p:txBody>
          <a:bodyPr/>
          <a:lstStyle/>
          <a:p>
            <a:r>
              <a:rPr lang="en-US" dirty="0"/>
              <a:t>Error (mistake) A human action that produces an incorrect result</a:t>
            </a:r>
          </a:p>
          <a:p>
            <a:r>
              <a:rPr lang="en-US" dirty="0"/>
              <a:t>Defect (bug, fault) A flaw in a component or system that can cause the component or system to fail to perform its required function- happens at execution</a:t>
            </a:r>
          </a:p>
          <a:p>
            <a:r>
              <a:rPr lang="en-US" dirty="0"/>
              <a:t>Failure Deviation of the component of system from its expected delivery, service or result  </a:t>
            </a:r>
          </a:p>
        </p:txBody>
      </p:sp>
    </p:spTree>
    <p:extLst>
      <p:ext uri="{BB962C8B-B14F-4D97-AF65-F5344CB8AC3E}">
        <p14:creationId xmlns:p14="http://schemas.microsoft.com/office/powerpoint/2010/main" val="2382593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Test Policy</a:t>
            </a:r>
          </a:p>
        </p:txBody>
      </p:sp>
      <p:sp>
        <p:nvSpPr>
          <p:cNvPr id="3" name="Content Placeholder 2"/>
          <p:cNvSpPr>
            <a:spLocks noGrp="1"/>
          </p:cNvSpPr>
          <p:nvPr>
            <p:ph idx="1"/>
          </p:nvPr>
        </p:nvSpPr>
        <p:spPr>
          <a:xfrm>
            <a:off x="609600" y="2286000"/>
            <a:ext cx="7848600" cy="4419600"/>
          </a:xfrm>
        </p:spPr>
        <p:txBody>
          <a:bodyPr/>
          <a:lstStyle/>
          <a:p>
            <a:r>
              <a:rPr lang="en-US" dirty="0"/>
              <a:t>A high level document describing the principles, approach and major objectives of the organization regarding testing.</a:t>
            </a:r>
          </a:p>
        </p:txBody>
      </p:sp>
    </p:spTree>
    <p:extLst>
      <p:ext uri="{BB962C8B-B14F-4D97-AF65-F5344CB8AC3E}">
        <p14:creationId xmlns:p14="http://schemas.microsoft.com/office/powerpoint/2010/main" val="4064150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458200" cy="685800"/>
          </a:xfrm>
        </p:spPr>
        <p:txBody>
          <a:bodyPr/>
          <a:lstStyle/>
          <a:p>
            <a:pPr algn="ctr"/>
            <a:r>
              <a:rPr lang="en-US" dirty="0"/>
              <a:t>Questions - 1. Fundamentals of Testing</a:t>
            </a:r>
          </a:p>
        </p:txBody>
      </p:sp>
      <p:sp>
        <p:nvSpPr>
          <p:cNvPr id="3" name="Content Placeholder 2"/>
          <p:cNvSpPr>
            <a:spLocks noGrp="1"/>
          </p:cNvSpPr>
          <p:nvPr>
            <p:ph idx="1"/>
          </p:nvPr>
        </p:nvSpPr>
        <p:spPr>
          <a:xfrm>
            <a:off x="685800" y="2209800"/>
            <a:ext cx="7772400" cy="4267200"/>
          </a:xfrm>
        </p:spPr>
        <p:txBody>
          <a:bodyPr/>
          <a:lstStyle/>
          <a:p>
            <a:r>
              <a:rPr lang="en-US" dirty="0"/>
              <a:t>1. A company recently purchased commercial off-the-shelf application to automate their bill paying process. They now plan to run an acceptance test against the package prior to putting it into production. Which of the following is their most likely reason for testing?</a:t>
            </a:r>
            <a:br>
              <a:rPr lang="en-US" dirty="0"/>
            </a:br>
            <a:endParaRPr lang="en-US" dirty="0"/>
          </a:p>
        </p:txBody>
      </p:sp>
    </p:spTree>
    <p:extLst>
      <p:ext uri="{BB962C8B-B14F-4D97-AF65-F5344CB8AC3E}">
        <p14:creationId xmlns:p14="http://schemas.microsoft.com/office/powerpoint/2010/main" val="4105751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1371600"/>
          </a:xfrm>
        </p:spPr>
        <p:txBody>
          <a:bodyPr/>
          <a:lstStyle/>
          <a:p>
            <a:pPr algn="ctr"/>
            <a:r>
              <a:rPr lang="en-US" dirty="0"/>
              <a:t>1. Fundamentals of Testing – Question 1 answers </a:t>
            </a:r>
          </a:p>
        </p:txBody>
      </p:sp>
      <p:sp>
        <p:nvSpPr>
          <p:cNvPr id="3" name="Content Placeholder 2"/>
          <p:cNvSpPr>
            <a:spLocks noGrp="1"/>
          </p:cNvSpPr>
          <p:nvPr>
            <p:ph idx="1"/>
          </p:nvPr>
        </p:nvSpPr>
        <p:spPr>
          <a:xfrm>
            <a:off x="685800" y="2819400"/>
            <a:ext cx="7772400" cy="3200400"/>
          </a:xfrm>
        </p:spPr>
        <p:txBody>
          <a:bodyPr/>
          <a:lstStyle/>
          <a:p>
            <a:r>
              <a:rPr lang="en-US" dirty="0"/>
              <a:t>a. To build confidence in the application.</a:t>
            </a:r>
          </a:p>
          <a:p>
            <a:r>
              <a:rPr lang="en-US" dirty="0"/>
              <a:t>b. To detect bugs in the application.</a:t>
            </a:r>
          </a:p>
          <a:p>
            <a:r>
              <a:rPr lang="en-US" dirty="0"/>
              <a:t>c. To gather evidence for a lawsuit.</a:t>
            </a:r>
          </a:p>
          <a:p>
            <a:r>
              <a:rPr lang="en-US" dirty="0"/>
              <a:t>d. To train the users.</a:t>
            </a:r>
          </a:p>
        </p:txBody>
      </p:sp>
    </p:spTree>
    <p:extLst>
      <p:ext uri="{BB962C8B-B14F-4D97-AF65-F5344CB8AC3E}">
        <p14:creationId xmlns:p14="http://schemas.microsoft.com/office/powerpoint/2010/main" val="4191255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 Fundamentals of Testing – Question 2</a:t>
            </a:r>
          </a:p>
        </p:txBody>
      </p:sp>
      <p:sp>
        <p:nvSpPr>
          <p:cNvPr id="3" name="Content Placeholder 2"/>
          <p:cNvSpPr>
            <a:spLocks noGrp="1"/>
          </p:cNvSpPr>
          <p:nvPr>
            <p:ph idx="1"/>
          </p:nvPr>
        </p:nvSpPr>
        <p:spPr>
          <a:xfrm>
            <a:off x="685800" y="2667000"/>
            <a:ext cx="7772400" cy="3962400"/>
          </a:xfrm>
        </p:spPr>
        <p:txBody>
          <a:bodyPr/>
          <a:lstStyle/>
          <a:p>
            <a:r>
              <a:rPr lang="en-US" dirty="0"/>
              <a:t>According to the ISTQB Glossary, the word ‘bug’ is synonymous with which of the following words</a:t>
            </a:r>
          </a:p>
          <a:p>
            <a:r>
              <a:rPr lang="en-US" dirty="0"/>
              <a:t>a. Incident.</a:t>
            </a:r>
          </a:p>
          <a:p>
            <a:r>
              <a:rPr lang="en-US" dirty="0"/>
              <a:t>b. Defect.</a:t>
            </a:r>
          </a:p>
          <a:p>
            <a:r>
              <a:rPr lang="en-US" dirty="0"/>
              <a:t>c. Mistake.</a:t>
            </a:r>
          </a:p>
          <a:p>
            <a:r>
              <a:rPr lang="en-US" dirty="0"/>
              <a:t>d. Error. </a:t>
            </a:r>
          </a:p>
        </p:txBody>
      </p:sp>
    </p:spTree>
    <p:extLst>
      <p:ext uri="{BB962C8B-B14F-4D97-AF65-F5344CB8AC3E}">
        <p14:creationId xmlns:p14="http://schemas.microsoft.com/office/powerpoint/2010/main" val="21202618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pPr algn="ctr"/>
            <a:r>
              <a:rPr lang="en-US" dirty="0"/>
              <a:t>1. Fundamentals of Testing – Question 3</a:t>
            </a:r>
          </a:p>
        </p:txBody>
      </p:sp>
      <p:sp>
        <p:nvSpPr>
          <p:cNvPr id="3" name="Content Placeholder 2"/>
          <p:cNvSpPr>
            <a:spLocks noGrp="1"/>
          </p:cNvSpPr>
          <p:nvPr>
            <p:ph idx="1"/>
          </p:nvPr>
        </p:nvSpPr>
        <p:spPr>
          <a:xfrm>
            <a:off x="304800" y="2514600"/>
            <a:ext cx="8610600" cy="3962400"/>
          </a:xfrm>
        </p:spPr>
        <p:txBody>
          <a:bodyPr/>
          <a:lstStyle/>
          <a:p>
            <a:r>
              <a:rPr lang="en-US" dirty="0"/>
              <a:t>According to the ISTQB Glossary, a risk relates to which of the following?</a:t>
            </a:r>
          </a:p>
          <a:p>
            <a:r>
              <a:rPr lang="en-US" dirty="0"/>
              <a:t>a. Negative feedback to the tester.</a:t>
            </a:r>
          </a:p>
          <a:p>
            <a:r>
              <a:rPr lang="en-US" dirty="0"/>
              <a:t>b. Negative consequences to the tester. </a:t>
            </a:r>
          </a:p>
          <a:p>
            <a:r>
              <a:rPr lang="en-US" dirty="0"/>
              <a:t>c. Negative consequences that could occur.</a:t>
            </a:r>
          </a:p>
          <a:p>
            <a:r>
              <a:rPr lang="en-US" dirty="0"/>
              <a:t>d. Negative consequences for the test object</a:t>
            </a:r>
          </a:p>
        </p:txBody>
      </p:sp>
    </p:spTree>
    <p:extLst>
      <p:ext uri="{BB962C8B-B14F-4D97-AF65-F5344CB8AC3E}">
        <p14:creationId xmlns:p14="http://schemas.microsoft.com/office/powerpoint/2010/main" val="3564942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534400" cy="609600"/>
          </a:xfrm>
        </p:spPr>
        <p:txBody>
          <a:bodyPr/>
          <a:lstStyle/>
          <a:p>
            <a:pPr algn="ctr"/>
            <a:r>
              <a:rPr lang="en-US" dirty="0"/>
              <a:t>1. Fundamentals of Testing – Question 4</a:t>
            </a:r>
          </a:p>
        </p:txBody>
      </p:sp>
      <p:sp>
        <p:nvSpPr>
          <p:cNvPr id="3" name="Content Placeholder 2"/>
          <p:cNvSpPr>
            <a:spLocks noGrp="1"/>
          </p:cNvSpPr>
          <p:nvPr>
            <p:ph idx="1"/>
          </p:nvPr>
        </p:nvSpPr>
        <p:spPr>
          <a:xfrm>
            <a:off x="152400" y="1981200"/>
            <a:ext cx="8839200" cy="4800600"/>
          </a:xfrm>
        </p:spPr>
        <p:txBody>
          <a:bodyPr/>
          <a:lstStyle/>
          <a:p>
            <a:r>
              <a:rPr lang="en-US" dirty="0"/>
              <a:t>Ensuring that test design starts during the requirements definition phase is important to enable which of the following test objectives?</a:t>
            </a:r>
          </a:p>
          <a:p>
            <a:r>
              <a:rPr lang="en-US" dirty="0"/>
              <a:t>a. Preventing defects in the system.</a:t>
            </a:r>
          </a:p>
          <a:p>
            <a:r>
              <a:rPr lang="en-US" dirty="0"/>
              <a:t>b. Finding defects through dynamic testing.</a:t>
            </a:r>
          </a:p>
          <a:p>
            <a:r>
              <a:rPr lang="en-US" dirty="0"/>
              <a:t>c. Gaining confidence in the system.</a:t>
            </a:r>
          </a:p>
          <a:p>
            <a:r>
              <a:rPr lang="en-US" dirty="0"/>
              <a:t>d. Finishing the project on time. </a:t>
            </a:r>
          </a:p>
        </p:txBody>
      </p:sp>
    </p:spTree>
    <p:extLst>
      <p:ext uri="{BB962C8B-B14F-4D97-AF65-F5344CB8AC3E}">
        <p14:creationId xmlns:p14="http://schemas.microsoft.com/office/powerpoint/2010/main" val="19820747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7800"/>
            <a:ext cx="8458200" cy="685800"/>
          </a:xfrm>
        </p:spPr>
        <p:txBody>
          <a:bodyPr/>
          <a:lstStyle/>
          <a:p>
            <a:pPr algn="ctr"/>
            <a:r>
              <a:rPr lang="en-US" dirty="0"/>
              <a:t>1.Fundamentals of Testing – Question 5</a:t>
            </a:r>
          </a:p>
        </p:txBody>
      </p:sp>
      <p:sp>
        <p:nvSpPr>
          <p:cNvPr id="3" name="Content Placeholder 2"/>
          <p:cNvSpPr>
            <a:spLocks noGrp="1"/>
          </p:cNvSpPr>
          <p:nvPr>
            <p:ph idx="1"/>
          </p:nvPr>
        </p:nvSpPr>
        <p:spPr>
          <a:xfrm>
            <a:off x="685800" y="2133600"/>
            <a:ext cx="7772400" cy="4495800"/>
          </a:xfrm>
        </p:spPr>
        <p:txBody>
          <a:bodyPr/>
          <a:lstStyle/>
          <a:p>
            <a:r>
              <a:rPr lang="en-US" dirty="0"/>
              <a:t>A test team consistently finds between 90% and 95% of the defects present in the system under test. While the test manager understands that this is a good defect-detection percentage for her test team and industry, senior management and executives remain disappointed in the test group, saying that the test </a:t>
            </a:r>
          </a:p>
        </p:txBody>
      </p:sp>
    </p:spTree>
    <p:extLst>
      <p:ext uri="{BB962C8B-B14F-4D97-AF65-F5344CB8AC3E}">
        <p14:creationId xmlns:p14="http://schemas.microsoft.com/office/powerpoint/2010/main" val="524856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0"/>
            <a:ext cx="8534400" cy="533400"/>
          </a:xfrm>
        </p:spPr>
        <p:txBody>
          <a:bodyPr/>
          <a:lstStyle/>
          <a:p>
            <a:pPr algn="ctr"/>
            <a:r>
              <a:rPr lang="en-US" dirty="0"/>
              <a:t>1.Fundamentals of Testing – Question 5</a:t>
            </a:r>
          </a:p>
        </p:txBody>
      </p:sp>
      <p:sp>
        <p:nvSpPr>
          <p:cNvPr id="3" name="Content Placeholder 2"/>
          <p:cNvSpPr>
            <a:spLocks noGrp="1"/>
          </p:cNvSpPr>
          <p:nvPr>
            <p:ph idx="1"/>
          </p:nvPr>
        </p:nvSpPr>
        <p:spPr>
          <a:xfrm>
            <a:off x="685800" y="2057400"/>
            <a:ext cx="8001000" cy="4648200"/>
          </a:xfrm>
        </p:spPr>
        <p:txBody>
          <a:bodyPr/>
          <a:lstStyle/>
          <a:p>
            <a:r>
              <a:rPr lang="en-US" dirty="0"/>
              <a:t>Team misses too many bugs. Given that the users are generally happy with the system and that the failures which have occurred have generally been low impact, which of the following testing principles is most likely to help the test manager explain to these mangers and executives why some defects are like to be missed?</a:t>
            </a:r>
          </a:p>
        </p:txBody>
      </p:sp>
    </p:spTree>
    <p:extLst>
      <p:ext uri="{BB962C8B-B14F-4D97-AF65-F5344CB8AC3E}">
        <p14:creationId xmlns:p14="http://schemas.microsoft.com/office/powerpoint/2010/main" val="13298893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pPr algn="ctr"/>
            <a:r>
              <a:rPr lang="en-US" dirty="0"/>
              <a:t>1.Fundamentals of Testing – Question 5 – answers </a:t>
            </a:r>
          </a:p>
        </p:txBody>
      </p:sp>
      <p:sp>
        <p:nvSpPr>
          <p:cNvPr id="3" name="Content Placeholder 2"/>
          <p:cNvSpPr>
            <a:spLocks noGrp="1"/>
          </p:cNvSpPr>
          <p:nvPr>
            <p:ph idx="1"/>
          </p:nvPr>
        </p:nvSpPr>
        <p:spPr>
          <a:xfrm>
            <a:off x="685800" y="2667000"/>
            <a:ext cx="7772400" cy="3810000"/>
          </a:xfrm>
        </p:spPr>
        <p:txBody>
          <a:bodyPr/>
          <a:lstStyle/>
          <a:p>
            <a:r>
              <a:rPr lang="en-US" dirty="0"/>
              <a:t>a. Exhaustive testing is impossible.</a:t>
            </a:r>
          </a:p>
          <a:p>
            <a:r>
              <a:rPr lang="en-US" dirty="0"/>
              <a:t>b. Defect clustering.</a:t>
            </a:r>
          </a:p>
          <a:p>
            <a:r>
              <a:rPr lang="en-US" dirty="0"/>
              <a:t>c. Pesticide paradox.</a:t>
            </a:r>
          </a:p>
          <a:p>
            <a:r>
              <a:rPr lang="en-US" dirty="0"/>
              <a:t>d. Absence-of-errors fallacy.</a:t>
            </a:r>
          </a:p>
        </p:txBody>
      </p:sp>
    </p:spTree>
    <p:extLst>
      <p:ext uri="{BB962C8B-B14F-4D97-AF65-F5344CB8AC3E}">
        <p14:creationId xmlns:p14="http://schemas.microsoft.com/office/powerpoint/2010/main" val="4122518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71600"/>
            <a:ext cx="8686800" cy="1066800"/>
          </a:xfrm>
        </p:spPr>
        <p:txBody>
          <a:bodyPr/>
          <a:lstStyle/>
          <a:p>
            <a:pPr algn="ctr"/>
            <a:r>
              <a:rPr lang="en-US" dirty="0"/>
              <a:t>1.Fundamentals of Testing – Question 6</a:t>
            </a:r>
          </a:p>
        </p:txBody>
      </p:sp>
      <p:sp>
        <p:nvSpPr>
          <p:cNvPr id="3" name="Content Placeholder 2"/>
          <p:cNvSpPr>
            <a:spLocks noGrp="1"/>
          </p:cNvSpPr>
          <p:nvPr>
            <p:ph idx="1"/>
          </p:nvPr>
        </p:nvSpPr>
        <p:spPr>
          <a:xfrm>
            <a:off x="457200" y="2438400"/>
            <a:ext cx="8229600" cy="4267200"/>
          </a:xfrm>
        </p:spPr>
        <p:txBody>
          <a:bodyPr/>
          <a:lstStyle/>
          <a:p>
            <a:r>
              <a:rPr lang="en-US" dirty="0"/>
              <a:t>According to the ISTQB Glossary, regression testing is required for what purpose?</a:t>
            </a:r>
          </a:p>
          <a:p>
            <a:r>
              <a:rPr lang="en-US" dirty="0"/>
              <a:t>a. To verify the success of corrective actions.</a:t>
            </a:r>
          </a:p>
          <a:p>
            <a:r>
              <a:rPr lang="en-US" dirty="0"/>
              <a:t>b. To prevent a task from being incorrectly considered completed.</a:t>
            </a:r>
          </a:p>
        </p:txBody>
      </p:sp>
    </p:spTree>
    <p:extLst>
      <p:ext uri="{BB962C8B-B14F-4D97-AF65-F5344CB8AC3E}">
        <p14:creationId xmlns:p14="http://schemas.microsoft.com/office/powerpoint/2010/main" val="28549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685800" y="1600200"/>
            <a:ext cx="7924800" cy="5029200"/>
          </a:xfrm>
          <a:prstGeom prst="rect">
            <a:avLst/>
          </a:prstGeom>
        </p:spPr>
      </p:pic>
    </p:spTree>
    <p:extLst>
      <p:ext uri="{BB962C8B-B14F-4D97-AF65-F5344CB8AC3E}">
        <p14:creationId xmlns:p14="http://schemas.microsoft.com/office/powerpoint/2010/main" val="27704896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95400"/>
          </a:xfrm>
        </p:spPr>
        <p:txBody>
          <a:bodyPr/>
          <a:lstStyle/>
          <a:p>
            <a:pPr algn="ctr"/>
            <a:r>
              <a:rPr lang="en-US" dirty="0"/>
              <a:t>1.Fundamentals of Testing – Question 6 - answers</a:t>
            </a:r>
          </a:p>
        </p:txBody>
      </p:sp>
      <p:sp>
        <p:nvSpPr>
          <p:cNvPr id="3" name="Content Placeholder 2"/>
          <p:cNvSpPr>
            <a:spLocks noGrp="1"/>
          </p:cNvSpPr>
          <p:nvPr>
            <p:ph idx="1"/>
          </p:nvPr>
        </p:nvSpPr>
        <p:spPr>
          <a:xfrm>
            <a:off x="685800" y="2819400"/>
            <a:ext cx="7772400" cy="3657600"/>
          </a:xfrm>
        </p:spPr>
        <p:txBody>
          <a:bodyPr/>
          <a:lstStyle/>
          <a:p>
            <a:r>
              <a:rPr lang="en-US" dirty="0"/>
              <a:t>c. To ensure that defects have not been introduced by a modification.</a:t>
            </a:r>
          </a:p>
          <a:p>
            <a:r>
              <a:rPr lang="en-US" dirty="0"/>
              <a:t>d. To motivate better unit testing by the programmers.</a:t>
            </a:r>
          </a:p>
        </p:txBody>
      </p:sp>
    </p:spTree>
    <p:extLst>
      <p:ext uri="{BB962C8B-B14F-4D97-AF65-F5344CB8AC3E}">
        <p14:creationId xmlns:p14="http://schemas.microsoft.com/office/powerpoint/2010/main" val="4173319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0"/>
            <a:ext cx="7772400" cy="914400"/>
          </a:xfrm>
        </p:spPr>
        <p:txBody>
          <a:bodyPr/>
          <a:lstStyle/>
          <a:p>
            <a:pPr algn="ctr"/>
            <a:r>
              <a:rPr lang="en-US" dirty="0"/>
              <a:t>1.Fundamentals of Testing – Question 7</a:t>
            </a:r>
          </a:p>
        </p:txBody>
      </p:sp>
      <p:sp>
        <p:nvSpPr>
          <p:cNvPr id="3" name="Content Placeholder 2"/>
          <p:cNvSpPr>
            <a:spLocks noGrp="1"/>
          </p:cNvSpPr>
          <p:nvPr>
            <p:ph idx="1"/>
          </p:nvPr>
        </p:nvSpPr>
        <p:spPr>
          <a:xfrm>
            <a:off x="685800" y="2438400"/>
            <a:ext cx="7772400" cy="4191000"/>
          </a:xfrm>
        </p:spPr>
        <p:txBody>
          <a:bodyPr/>
          <a:lstStyle/>
          <a:p>
            <a:r>
              <a:rPr lang="en-US" dirty="0"/>
              <a:t>Which of the following is most important to promote and maintain good relationships between testers and developers?</a:t>
            </a:r>
          </a:p>
          <a:p>
            <a:r>
              <a:rPr lang="en-US" dirty="0"/>
              <a:t>a. Understanding what managers value about testing.</a:t>
            </a:r>
          </a:p>
          <a:p>
            <a:r>
              <a:rPr lang="en-US" dirty="0"/>
              <a:t>b. Explaining test results in a neutral fashion</a:t>
            </a:r>
          </a:p>
        </p:txBody>
      </p:sp>
    </p:spTree>
    <p:extLst>
      <p:ext uri="{BB962C8B-B14F-4D97-AF65-F5344CB8AC3E}">
        <p14:creationId xmlns:p14="http://schemas.microsoft.com/office/powerpoint/2010/main" val="39844554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1.Fundamentals of Testing – Question 7 - answers</a:t>
            </a:r>
          </a:p>
        </p:txBody>
      </p:sp>
      <p:sp>
        <p:nvSpPr>
          <p:cNvPr id="3" name="Content Placeholder 2"/>
          <p:cNvSpPr>
            <a:spLocks noGrp="1"/>
          </p:cNvSpPr>
          <p:nvPr>
            <p:ph idx="1"/>
          </p:nvPr>
        </p:nvSpPr>
        <p:spPr>
          <a:xfrm>
            <a:off x="685800" y="2819400"/>
            <a:ext cx="7772400" cy="3657600"/>
          </a:xfrm>
        </p:spPr>
        <p:txBody>
          <a:bodyPr/>
          <a:lstStyle/>
          <a:p>
            <a:r>
              <a:rPr lang="en-US" dirty="0"/>
              <a:t>c. Identify potential customer work-arounds for bugs.</a:t>
            </a:r>
          </a:p>
          <a:p>
            <a:r>
              <a:rPr lang="en-US" dirty="0"/>
              <a:t>d. Promoting better quality software whenever possible.</a:t>
            </a:r>
          </a:p>
          <a:p>
            <a:endParaRPr lang="en-US" dirty="0"/>
          </a:p>
        </p:txBody>
      </p:sp>
    </p:spTree>
    <p:extLst>
      <p:ext uri="{BB962C8B-B14F-4D97-AF65-F5344CB8AC3E}">
        <p14:creationId xmlns:p14="http://schemas.microsoft.com/office/powerpoint/2010/main" val="15576296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534400" cy="914400"/>
          </a:xfrm>
        </p:spPr>
        <p:txBody>
          <a:bodyPr/>
          <a:lstStyle/>
          <a:p>
            <a:r>
              <a:rPr lang="en-US" dirty="0"/>
              <a:t>1.Fundamentals of Testing – Question 8</a:t>
            </a:r>
          </a:p>
        </p:txBody>
      </p:sp>
      <p:sp>
        <p:nvSpPr>
          <p:cNvPr id="3" name="Content Placeholder 2"/>
          <p:cNvSpPr>
            <a:spLocks noGrp="1"/>
          </p:cNvSpPr>
          <p:nvPr>
            <p:ph idx="1"/>
          </p:nvPr>
        </p:nvSpPr>
        <p:spPr>
          <a:xfrm>
            <a:off x="685800" y="2438400"/>
            <a:ext cx="7772400" cy="4267200"/>
          </a:xfrm>
        </p:spPr>
        <p:txBody>
          <a:bodyPr/>
          <a:lstStyle/>
          <a:p>
            <a:r>
              <a:rPr lang="en-US" dirty="0"/>
              <a:t>Which of the statements below is the best assessment of how the test principles apply across the test life cycle?</a:t>
            </a:r>
          </a:p>
          <a:p>
            <a:r>
              <a:rPr lang="en-US" dirty="0"/>
              <a:t>a. Test principles only affect the preparation for testing.</a:t>
            </a:r>
          </a:p>
          <a:p>
            <a:r>
              <a:rPr lang="en-US" dirty="0"/>
              <a:t>b. Test principles only affect test execution activities.</a:t>
            </a:r>
          </a:p>
        </p:txBody>
      </p:sp>
    </p:spTree>
    <p:extLst>
      <p:ext uri="{BB962C8B-B14F-4D97-AF65-F5344CB8AC3E}">
        <p14:creationId xmlns:p14="http://schemas.microsoft.com/office/powerpoint/2010/main" val="15459856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371600"/>
          </a:xfrm>
        </p:spPr>
        <p:txBody>
          <a:bodyPr/>
          <a:lstStyle/>
          <a:p>
            <a:pPr algn="ctr"/>
            <a:r>
              <a:rPr lang="en-US" dirty="0"/>
              <a:t>1.Fundamentals of Testing – Question 8 - answers</a:t>
            </a:r>
          </a:p>
        </p:txBody>
      </p:sp>
      <p:sp>
        <p:nvSpPr>
          <p:cNvPr id="3" name="Content Placeholder 2"/>
          <p:cNvSpPr>
            <a:spLocks noGrp="1"/>
          </p:cNvSpPr>
          <p:nvPr>
            <p:ph idx="1"/>
          </p:nvPr>
        </p:nvSpPr>
        <p:spPr>
          <a:xfrm>
            <a:off x="685800" y="2895600"/>
            <a:ext cx="7772400" cy="3581400"/>
          </a:xfrm>
        </p:spPr>
        <p:txBody>
          <a:bodyPr/>
          <a:lstStyle/>
          <a:p>
            <a:r>
              <a:rPr lang="en-US" dirty="0"/>
              <a:t>c. Test principles affect the early test activities such as review.</a:t>
            </a:r>
          </a:p>
          <a:p>
            <a:r>
              <a:rPr lang="en-US" dirty="0"/>
              <a:t>d. Test principles affect activities throughout the test life cycle.</a:t>
            </a:r>
          </a:p>
        </p:txBody>
      </p:sp>
    </p:spTree>
    <p:extLst>
      <p:ext uri="{BB962C8B-B14F-4D97-AF65-F5344CB8AC3E}">
        <p14:creationId xmlns:p14="http://schemas.microsoft.com/office/powerpoint/2010/main" val="11180865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References 	</a:t>
            </a:r>
          </a:p>
        </p:txBody>
      </p:sp>
      <p:sp>
        <p:nvSpPr>
          <p:cNvPr id="3" name="Content Placeholder 2"/>
          <p:cNvSpPr>
            <a:spLocks noGrp="1"/>
          </p:cNvSpPr>
          <p:nvPr>
            <p:ph idx="1"/>
          </p:nvPr>
        </p:nvSpPr>
        <p:spPr>
          <a:xfrm>
            <a:off x="609600" y="2286000"/>
            <a:ext cx="7848600" cy="4419600"/>
          </a:xfrm>
        </p:spPr>
        <p:txBody>
          <a:bodyPr/>
          <a:lstStyle/>
          <a:p>
            <a:r>
              <a:rPr lang="en-US" dirty="0"/>
              <a:t> Foundations of Software Testing by:</a:t>
            </a:r>
          </a:p>
          <a:p>
            <a:pPr marL="336550" lvl="1" indent="0">
              <a:buNone/>
            </a:pPr>
            <a:r>
              <a:rPr lang="en-US" dirty="0"/>
              <a:t>     Rex Black, Erik Van Veenendaal,                    and Dorothy Graham… Third Edition</a:t>
            </a:r>
          </a:p>
          <a:p>
            <a:endParaRPr lang="en-US" dirty="0"/>
          </a:p>
          <a:p>
            <a:r>
              <a:rPr lang="en-US" dirty="0"/>
              <a:t>Software Testing A Craftman’s Approach by </a:t>
            </a:r>
            <a:r>
              <a:rPr lang="en-US" sz="2800" dirty="0"/>
              <a:t>Paul C. Jorgensen </a:t>
            </a:r>
            <a:r>
              <a:rPr lang="en-US" dirty="0"/>
              <a:t>.. Fourth Edition</a:t>
            </a:r>
          </a:p>
        </p:txBody>
      </p:sp>
    </p:spTree>
    <p:extLst>
      <p:ext uri="{BB962C8B-B14F-4D97-AF65-F5344CB8AC3E}">
        <p14:creationId xmlns:p14="http://schemas.microsoft.com/office/powerpoint/2010/main" val="3976433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0"/>
            <a:ext cx="4191000" cy="609600"/>
          </a:xfrm>
        </p:spPr>
        <p:txBody>
          <a:bodyPr/>
          <a:lstStyle/>
          <a:p>
            <a:r>
              <a:rPr lang="en-US" dirty="0"/>
              <a:t>	Reminders </a:t>
            </a:r>
          </a:p>
        </p:txBody>
      </p:sp>
      <p:sp>
        <p:nvSpPr>
          <p:cNvPr id="3" name="Content Placeholder 2"/>
          <p:cNvSpPr>
            <a:spLocks noGrp="1"/>
          </p:cNvSpPr>
          <p:nvPr>
            <p:ph idx="1"/>
          </p:nvPr>
        </p:nvSpPr>
        <p:spPr>
          <a:xfrm>
            <a:off x="609600" y="2286000"/>
            <a:ext cx="7924800" cy="4267200"/>
          </a:xfrm>
        </p:spPr>
        <p:txBody>
          <a:bodyPr/>
          <a:lstStyle/>
          <a:p>
            <a:r>
              <a:rPr lang="en-US" sz="2800" b="1" dirty="0"/>
              <a:t>Select &amp; email Research Paper topic – Sep 29</a:t>
            </a:r>
            <a:r>
              <a:rPr lang="en-US" sz="2800" b="1" baseline="30000" dirty="0"/>
              <a:t>th</a:t>
            </a:r>
            <a:endParaRPr lang="en-US" sz="2800" b="1" dirty="0"/>
          </a:p>
          <a:p>
            <a:r>
              <a:rPr lang="en-US" sz="2800" b="1" dirty="0"/>
              <a:t>Midterm Exam on Oct 6</a:t>
            </a:r>
            <a:r>
              <a:rPr lang="en-US" sz="2800" b="1" baseline="30000" dirty="0"/>
              <a:t>th</a:t>
            </a:r>
            <a:r>
              <a:rPr lang="en-US" sz="2800" b="1" dirty="0"/>
              <a:t> (Closed books/notes/no cell phones/laptops)</a:t>
            </a:r>
          </a:p>
          <a:p>
            <a:r>
              <a:rPr lang="en-US" sz="2800" b="1" dirty="0"/>
              <a:t>Submit Research Paper Outline by Oct 20</a:t>
            </a:r>
            <a:r>
              <a:rPr lang="en-US" sz="2800" b="1" baseline="30000" dirty="0"/>
              <a:t>th </a:t>
            </a:r>
          </a:p>
          <a:p>
            <a:r>
              <a:rPr lang="en-US" sz="2800" b="1" dirty="0"/>
              <a:t>No class on November 24</a:t>
            </a:r>
            <a:r>
              <a:rPr lang="en-US" sz="2800" b="1" baseline="30000" dirty="0"/>
              <a:t>th</a:t>
            </a:r>
            <a:r>
              <a:rPr lang="en-US" sz="2800" b="1" dirty="0"/>
              <a:t> </a:t>
            </a:r>
          </a:p>
          <a:p>
            <a:r>
              <a:rPr lang="en-US" sz="2800" b="1" dirty="0"/>
              <a:t>Final Exam – Group Presentations December 1</a:t>
            </a:r>
            <a:r>
              <a:rPr lang="en-US" sz="2800" b="1" baseline="30000" dirty="0"/>
              <a:t>st</a:t>
            </a:r>
            <a:r>
              <a:rPr lang="en-US" sz="2800" b="1" dirty="0"/>
              <a:t> and December 8</a:t>
            </a:r>
            <a:r>
              <a:rPr lang="en-US" sz="2800" b="1" baseline="30000" dirty="0"/>
              <a:t>th</a:t>
            </a:r>
            <a:r>
              <a:rPr lang="en-US" sz="2800" b="1" dirty="0"/>
              <a:t> </a:t>
            </a:r>
          </a:p>
        </p:txBody>
      </p:sp>
    </p:spTree>
    <p:extLst>
      <p:ext uri="{BB962C8B-B14F-4D97-AF65-F5344CB8AC3E}">
        <p14:creationId xmlns:p14="http://schemas.microsoft.com/office/powerpoint/2010/main" val="35619707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Midterm Exam</a:t>
            </a:r>
          </a:p>
        </p:txBody>
      </p:sp>
      <p:sp>
        <p:nvSpPr>
          <p:cNvPr id="3" name="Content Placeholder 2"/>
          <p:cNvSpPr>
            <a:spLocks noGrp="1"/>
          </p:cNvSpPr>
          <p:nvPr>
            <p:ph idx="1"/>
          </p:nvPr>
        </p:nvSpPr>
        <p:spPr>
          <a:xfrm>
            <a:off x="609600" y="2590800"/>
            <a:ext cx="7620000" cy="4038600"/>
          </a:xfrm>
        </p:spPr>
        <p:txBody>
          <a:bodyPr/>
          <a:lstStyle/>
          <a:p>
            <a:r>
              <a:rPr lang="en-US" b="1" i="1" dirty="0"/>
              <a:t>Midterm Exam</a:t>
            </a:r>
          </a:p>
          <a:p>
            <a:r>
              <a:rPr lang="en-US" b="1" i="1" dirty="0"/>
              <a:t>October 6</a:t>
            </a:r>
            <a:r>
              <a:rPr lang="en-US" b="1" i="1" baseline="30000" dirty="0"/>
              <a:t>th</a:t>
            </a:r>
            <a:r>
              <a:rPr lang="en-US" b="1" i="1" dirty="0"/>
              <a:t> </a:t>
            </a:r>
          </a:p>
          <a:p>
            <a:r>
              <a:rPr lang="en-US" b="1" i="1" dirty="0"/>
              <a:t>In class – short questions,</a:t>
            </a:r>
          </a:p>
          <a:p>
            <a:pPr marL="0" indent="0">
              <a:buNone/>
            </a:pPr>
            <a:r>
              <a:rPr lang="en-US" b="1" i="1" dirty="0"/>
              <a:t>multiple choice and true or false Closed books/notes/no phone or laptop use</a:t>
            </a:r>
          </a:p>
          <a:p>
            <a:r>
              <a:rPr lang="en-US" b="1" i="1" dirty="0"/>
              <a:t>(30 Points) </a:t>
            </a:r>
          </a:p>
        </p:txBody>
      </p:sp>
    </p:spTree>
    <p:extLst>
      <p:ext uri="{BB962C8B-B14F-4D97-AF65-F5344CB8AC3E}">
        <p14:creationId xmlns:p14="http://schemas.microsoft.com/office/powerpoint/2010/main" val="41657414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533400"/>
          </a:xfrm>
        </p:spPr>
        <p:txBody>
          <a:bodyPr/>
          <a:lstStyle/>
          <a:p>
            <a:r>
              <a:rPr lang="en-US" dirty="0"/>
              <a:t>Research Paper Topics – select one</a:t>
            </a:r>
          </a:p>
        </p:txBody>
      </p:sp>
      <p:sp>
        <p:nvSpPr>
          <p:cNvPr id="3" name="Content Placeholder 2"/>
          <p:cNvSpPr>
            <a:spLocks noGrp="1"/>
          </p:cNvSpPr>
          <p:nvPr>
            <p:ph idx="1"/>
          </p:nvPr>
        </p:nvSpPr>
        <p:spPr>
          <a:xfrm>
            <a:off x="685800" y="2133600"/>
            <a:ext cx="7772400" cy="4419600"/>
          </a:xfrm>
        </p:spPr>
        <p:txBody>
          <a:bodyPr/>
          <a:lstStyle/>
          <a:p>
            <a:pPr marL="514350" indent="-514350">
              <a:buFont typeface="+mj-lt"/>
              <a:buAutoNum type="arabicPeriod"/>
            </a:pPr>
            <a:r>
              <a:rPr lang="en-US" sz="2800" b="1" dirty="0"/>
              <a:t>Software Testing – SDLC/STLC</a:t>
            </a:r>
          </a:p>
          <a:p>
            <a:pPr marL="514350" indent="-514350">
              <a:buFont typeface="+mj-lt"/>
              <a:buAutoNum type="arabicPeriod"/>
            </a:pPr>
            <a:r>
              <a:rPr lang="en-US" sz="2800" b="1" dirty="0"/>
              <a:t>White-box/Black-box testing</a:t>
            </a:r>
          </a:p>
          <a:p>
            <a:pPr marL="514350" indent="-514350">
              <a:buFont typeface="+mj-lt"/>
              <a:buAutoNum type="arabicPeriod"/>
            </a:pPr>
            <a:r>
              <a:rPr lang="en-US" sz="2800" b="1" dirty="0"/>
              <a:t>Select any Testing tool (Automation)</a:t>
            </a:r>
          </a:p>
          <a:p>
            <a:pPr marL="514350" indent="-514350">
              <a:buFont typeface="+mj-lt"/>
              <a:buAutoNum type="arabicPeriod"/>
            </a:pPr>
            <a:r>
              <a:rPr lang="en-US" sz="2800" b="1" dirty="0"/>
              <a:t>Test Management</a:t>
            </a:r>
          </a:p>
          <a:p>
            <a:pPr marL="514350" indent="-514350">
              <a:buFont typeface="+mj-lt"/>
              <a:buAutoNum type="arabicPeriod"/>
            </a:pPr>
            <a:r>
              <a:rPr lang="en-US" sz="2800" b="1" dirty="0"/>
              <a:t>Software Maintenance/ Regression Testing</a:t>
            </a:r>
          </a:p>
          <a:p>
            <a:pPr marL="0" indent="0">
              <a:buNone/>
            </a:pPr>
            <a:r>
              <a:rPr lang="en-US" sz="2800" b="1" i="1" dirty="0"/>
              <a:t>Outline is due Oct 20</a:t>
            </a:r>
            <a:r>
              <a:rPr lang="en-US" sz="2800" b="1" i="1" baseline="30000" dirty="0"/>
              <a:t>th</a:t>
            </a:r>
            <a:r>
              <a:rPr lang="en-US" sz="2800" b="1" i="1" dirty="0"/>
              <a:t> and </a:t>
            </a:r>
            <a:br>
              <a:rPr lang="en-US" sz="2800" b="1" i="1" dirty="0"/>
            </a:br>
            <a:r>
              <a:rPr lang="en-US" sz="2800" b="1" i="1" dirty="0"/>
              <a:t>Research Paper due on Nov 17</a:t>
            </a:r>
            <a:r>
              <a:rPr lang="en-US" sz="2800" b="1" i="1" baseline="30000" dirty="0"/>
              <a:t>th</a:t>
            </a:r>
            <a:r>
              <a:rPr lang="en-US" sz="2800" b="1" i="1" dirty="0"/>
              <a:t> (40 points) </a:t>
            </a:r>
          </a:p>
        </p:txBody>
      </p:sp>
    </p:spTree>
    <p:extLst>
      <p:ext uri="{BB962C8B-B14F-4D97-AF65-F5344CB8AC3E}">
        <p14:creationId xmlns:p14="http://schemas.microsoft.com/office/powerpoint/2010/main" val="36665908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838200"/>
          </a:xfrm>
        </p:spPr>
        <p:txBody>
          <a:bodyPr/>
          <a:lstStyle/>
          <a:p>
            <a:r>
              <a:rPr lang="en-US" dirty="0"/>
              <a:t>Final is Group Project Presentation</a:t>
            </a:r>
          </a:p>
        </p:txBody>
      </p:sp>
      <p:sp>
        <p:nvSpPr>
          <p:cNvPr id="3" name="Content Placeholder 2"/>
          <p:cNvSpPr>
            <a:spLocks noGrp="1"/>
          </p:cNvSpPr>
          <p:nvPr>
            <p:ph idx="1"/>
          </p:nvPr>
        </p:nvSpPr>
        <p:spPr>
          <a:xfrm>
            <a:off x="609600" y="2133600"/>
            <a:ext cx="7620000" cy="4572000"/>
          </a:xfrm>
        </p:spPr>
        <p:txBody>
          <a:bodyPr/>
          <a:lstStyle/>
          <a:p>
            <a:r>
              <a:rPr lang="en-US" sz="2800" b="1" i="1" dirty="0"/>
              <a:t>Group presentation in Class on Dec 1</a:t>
            </a:r>
            <a:r>
              <a:rPr lang="en-US" sz="2800" b="1" i="1" baseline="30000" dirty="0"/>
              <a:t>st</a:t>
            </a:r>
            <a:r>
              <a:rPr lang="en-US" sz="2800" b="1" i="1" dirty="0"/>
              <a:t>  and 8</a:t>
            </a:r>
            <a:r>
              <a:rPr lang="en-US" sz="2800" b="1" i="1" baseline="30000" dirty="0"/>
              <a:t>th</a:t>
            </a:r>
            <a:r>
              <a:rPr lang="en-US" sz="2800" b="1" i="1" dirty="0"/>
              <a:t> (depending number of students for in class presentation) </a:t>
            </a:r>
          </a:p>
          <a:p>
            <a:r>
              <a:rPr lang="en-US" sz="2800" b="1" dirty="0"/>
              <a:t>Select topics per your group collaboration related to testing and or maintenance</a:t>
            </a:r>
          </a:p>
          <a:p>
            <a:r>
              <a:rPr lang="en-US" sz="2800" b="1" i="1" dirty="0"/>
              <a:t>Each group will get 20 minutes. </a:t>
            </a:r>
            <a:r>
              <a:rPr lang="en-US" sz="2800" b="1" dirty="0"/>
              <a:t>Each individual needs to present their own presentation 5minutes </a:t>
            </a:r>
            <a:r>
              <a:rPr lang="en-US" sz="2800" b="1" i="1" dirty="0"/>
              <a:t>(30 points)</a:t>
            </a:r>
          </a:p>
        </p:txBody>
      </p:sp>
    </p:spTree>
    <p:extLst>
      <p:ext uri="{BB962C8B-B14F-4D97-AF65-F5344CB8AC3E}">
        <p14:creationId xmlns:p14="http://schemas.microsoft.com/office/powerpoint/2010/main" val="322991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pPr algn="ctr"/>
            <a:r>
              <a:rPr lang="en-US" dirty="0"/>
              <a:t>Quality and Risk</a:t>
            </a:r>
          </a:p>
        </p:txBody>
      </p:sp>
      <p:sp>
        <p:nvSpPr>
          <p:cNvPr id="3" name="Content Placeholder 2"/>
          <p:cNvSpPr>
            <a:spLocks noGrp="1"/>
          </p:cNvSpPr>
          <p:nvPr>
            <p:ph idx="1"/>
          </p:nvPr>
        </p:nvSpPr>
        <p:spPr>
          <a:xfrm>
            <a:off x="533400" y="2286000"/>
            <a:ext cx="8153400" cy="4191000"/>
          </a:xfrm>
        </p:spPr>
        <p:txBody>
          <a:bodyPr/>
          <a:lstStyle/>
          <a:p>
            <a:r>
              <a:rPr lang="en-US" dirty="0"/>
              <a:t>Quality: The degree to which a component, system or process meets specified requirements and/or user/customer needs and expectations </a:t>
            </a:r>
          </a:p>
          <a:p>
            <a:endParaRPr lang="en-US" dirty="0"/>
          </a:p>
          <a:p>
            <a:r>
              <a:rPr lang="en-US" dirty="0"/>
              <a:t>Risk: A factor that could result in future negative consequences; usually expressed as impact and likelihood</a:t>
            </a:r>
          </a:p>
          <a:p>
            <a:endParaRPr lang="en-US" dirty="0"/>
          </a:p>
        </p:txBody>
      </p:sp>
    </p:spTree>
    <p:extLst>
      <p:ext uri="{BB962C8B-B14F-4D97-AF65-F5344CB8AC3E}">
        <p14:creationId xmlns:p14="http://schemas.microsoft.com/office/powerpoint/2010/main" val="5708868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838200"/>
          </a:xfrm>
        </p:spPr>
        <p:txBody>
          <a:bodyPr/>
          <a:lstStyle/>
          <a:p>
            <a:r>
              <a:rPr lang="en-US" dirty="0"/>
              <a:t>Contact information</a:t>
            </a:r>
          </a:p>
        </p:txBody>
      </p:sp>
      <p:sp>
        <p:nvSpPr>
          <p:cNvPr id="3" name="Content Placeholder 2"/>
          <p:cNvSpPr>
            <a:spLocks noGrp="1"/>
          </p:cNvSpPr>
          <p:nvPr>
            <p:ph idx="1"/>
          </p:nvPr>
        </p:nvSpPr>
        <p:spPr>
          <a:xfrm>
            <a:off x="609600" y="1981200"/>
            <a:ext cx="7848600" cy="4572000"/>
          </a:xfrm>
        </p:spPr>
        <p:txBody>
          <a:bodyPr/>
          <a:lstStyle/>
          <a:p>
            <a:r>
              <a:rPr lang="en-US" b="1" i="1" dirty="0"/>
              <a:t>Nazneen Hashmi</a:t>
            </a:r>
          </a:p>
          <a:p>
            <a:r>
              <a:rPr lang="en-US" b="1" i="1" dirty="0"/>
              <a:t>Cell 312-498-8387</a:t>
            </a:r>
          </a:p>
          <a:p>
            <a:r>
              <a:rPr lang="en-US" b="1" i="1" dirty="0"/>
              <a:t>Call or Text me for appointments</a:t>
            </a:r>
          </a:p>
          <a:p>
            <a:r>
              <a:rPr lang="en-US" b="1" i="1" dirty="0"/>
              <a:t>Email: </a:t>
            </a:r>
            <a:r>
              <a:rPr lang="en-US" b="1" i="1" dirty="0">
                <a:hlinkClick r:id="rId2"/>
              </a:rPr>
              <a:t>nhashmi@iit.edu</a:t>
            </a:r>
            <a:endParaRPr lang="en-US" b="1" i="1" dirty="0"/>
          </a:p>
        </p:txBody>
      </p:sp>
    </p:spTree>
    <p:extLst>
      <p:ext uri="{BB962C8B-B14F-4D97-AF65-F5344CB8AC3E}">
        <p14:creationId xmlns:p14="http://schemas.microsoft.com/office/powerpoint/2010/main" val="35015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33400" y="1645134"/>
            <a:ext cx="8027604" cy="5060465"/>
          </a:xfrm>
          <a:prstGeom prst="rect">
            <a:avLst/>
          </a:prstGeom>
        </p:spPr>
      </p:pic>
    </p:spTree>
    <p:extLst>
      <p:ext uri="{BB962C8B-B14F-4D97-AF65-F5344CB8AC3E}">
        <p14:creationId xmlns:p14="http://schemas.microsoft.com/office/powerpoint/2010/main" val="2540288098"/>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1006</TotalTime>
  <Words>2716</Words>
  <Application>Microsoft Office PowerPoint</Application>
  <PresentationFormat>On-screen Show (4:3)</PresentationFormat>
  <Paragraphs>297</Paragraphs>
  <Slides>80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Century Schoolbook</vt:lpstr>
      <vt:lpstr>Arial</vt:lpstr>
      <vt:lpstr>Futura Md BT</vt:lpstr>
      <vt:lpstr>Times New Roman</vt:lpstr>
      <vt:lpstr>Default Design</vt:lpstr>
      <vt:lpstr>ITMD 536 Software Testing &amp; Maintenance</vt:lpstr>
      <vt:lpstr>ITMD 536 Software Testing &amp; Maintenance</vt:lpstr>
      <vt:lpstr>Objectives</vt:lpstr>
      <vt:lpstr>Objectives</vt:lpstr>
      <vt:lpstr>Why is testing necessary? </vt:lpstr>
      <vt:lpstr>Mistake(error),Defect(fault or Bug) Failure</vt:lpstr>
      <vt:lpstr>PowerPoint Presentation</vt:lpstr>
      <vt:lpstr>Quality and Risk</vt:lpstr>
      <vt:lpstr>PowerPoint Presentation</vt:lpstr>
      <vt:lpstr>How much testing is sufficient </vt:lpstr>
      <vt:lpstr>What is testing? </vt:lpstr>
      <vt:lpstr>Testing Terminology </vt:lpstr>
      <vt:lpstr>Test Planning </vt:lpstr>
      <vt:lpstr>Test Control</vt:lpstr>
      <vt:lpstr>Test Analysis</vt:lpstr>
      <vt:lpstr>Test Case</vt:lpstr>
      <vt:lpstr>Test Design</vt:lpstr>
      <vt:lpstr>Test Implementation </vt:lpstr>
      <vt:lpstr>Test Execution </vt:lpstr>
      <vt:lpstr>Checking Results</vt:lpstr>
      <vt:lpstr>Evaluate Exit Criteria</vt:lpstr>
      <vt:lpstr>Test Results Reporting</vt:lpstr>
      <vt:lpstr>Test Closure</vt:lpstr>
      <vt:lpstr>Testing</vt:lpstr>
      <vt:lpstr>Requirements</vt:lpstr>
      <vt:lpstr>Review </vt:lpstr>
      <vt:lpstr>Review </vt:lpstr>
      <vt:lpstr>Debugging </vt:lpstr>
      <vt:lpstr>Confirmation of testing (Re-testing) </vt:lpstr>
      <vt:lpstr>Seven Testing Principles</vt:lpstr>
      <vt:lpstr>Test Strategy</vt:lpstr>
      <vt:lpstr>Exhaustive Testing (Complete)</vt:lpstr>
      <vt:lpstr>Early Testing </vt:lpstr>
      <vt:lpstr>Early Testing </vt:lpstr>
      <vt:lpstr>Defect Clustering </vt:lpstr>
      <vt:lpstr>Pesticide Paradox</vt:lpstr>
      <vt:lpstr>Testing is context dependent</vt:lpstr>
      <vt:lpstr>Absence-of-errors fallacy</vt:lpstr>
      <vt:lpstr>Absence-of-errors fallacy</vt:lpstr>
      <vt:lpstr>Fundamentals Test Process</vt:lpstr>
      <vt:lpstr>Test Plan</vt:lpstr>
      <vt:lpstr>Test Monitoring</vt:lpstr>
      <vt:lpstr>Test Conditions</vt:lpstr>
      <vt:lpstr>Test Basis</vt:lpstr>
      <vt:lpstr>Test Data </vt:lpstr>
      <vt:lpstr>Coverage (Test Coverage)</vt:lpstr>
      <vt:lpstr>Test Procedure Specification </vt:lpstr>
      <vt:lpstr>Test Suite</vt:lpstr>
      <vt:lpstr>Test Execution</vt:lpstr>
      <vt:lpstr>Test Approach</vt:lpstr>
      <vt:lpstr>Incident</vt:lpstr>
      <vt:lpstr>Testware</vt:lpstr>
      <vt:lpstr>Regression Testing</vt:lpstr>
      <vt:lpstr>Exit Criteria</vt:lpstr>
      <vt:lpstr>Test Log</vt:lpstr>
      <vt:lpstr>Test Summary Report</vt:lpstr>
      <vt:lpstr>The Psychology of Testing</vt:lpstr>
      <vt:lpstr>Error Guessing</vt:lpstr>
      <vt:lpstr>Independence of Testing </vt:lpstr>
      <vt:lpstr>Test Policy</vt:lpstr>
      <vt:lpstr>Questions - 1. Fundamentals of Testing</vt:lpstr>
      <vt:lpstr>1. Fundamentals of Testing – Question 1 answers </vt:lpstr>
      <vt:lpstr>1. Fundamentals of Testing – Question 2</vt:lpstr>
      <vt:lpstr>1. Fundamentals of Testing – Question 3</vt:lpstr>
      <vt:lpstr>1. Fundamentals of Testing – Question 4</vt:lpstr>
      <vt:lpstr>1.Fundamentals of Testing – Question 5</vt:lpstr>
      <vt:lpstr>1.Fundamentals of Testing – Question 5</vt:lpstr>
      <vt:lpstr>1.Fundamentals of Testing – Question 5 – answers </vt:lpstr>
      <vt:lpstr>1.Fundamentals of Testing – Question 6</vt:lpstr>
      <vt:lpstr>1.Fundamentals of Testing – Question 6 - answers</vt:lpstr>
      <vt:lpstr>1.Fundamentals of Testing – Question 7</vt:lpstr>
      <vt:lpstr>1.Fundamentals of Testing – Question 7 - answers</vt:lpstr>
      <vt:lpstr>1.Fundamentals of Testing – Question 8</vt:lpstr>
      <vt:lpstr>1.Fundamentals of Testing – Question 8 - answers</vt:lpstr>
      <vt:lpstr>References  </vt:lpstr>
      <vt:lpstr> Reminders </vt:lpstr>
      <vt:lpstr>Midterm Exam</vt:lpstr>
      <vt:lpstr>Research Paper Topics – select one</vt:lpstr>
      <vt:lpstr>Final is Group Project Presentation</vt:lpstr>
      <vt:lpstr>Contact information</vt:lpstr>
    </vt:vector>
  </TitlesOfParts>
  <Company>Illinois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U53R</cp:lastModifiedBy>
  <cp:revision>51</cp:revision>
  <dcterms:created xsi:type="dcterms:W3CDTF">2015-08-27T06:10:18Z</dcterms:created>
  <dcterms:modified xsi:type="dcterms:W3CDTF">2018-08-25T17:24:12Z</dcterms:modified>
</cp:coreProperties>
</file>