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7"/>
  </p:notesMasterIdLst>
  <p:handoutMasterIdLst>
    <p:handoutMasterId r:id="rId118"/>
  </p:handoutMasterIdLst>
  <p:sldIdLst>
    <p:sldId id="263" r:id="rId2"/>
    <p:sldId id="257" r:id="rId3"/>
    <p:sldId id="285" r:id="rId4"/>
    <p:sldId id="265" r:id="rId5"/>
    <p:sldId id="344" r:id="rId6"/>
    <p:sldId id="322" r:id="rId7"/>
    <p:sldId id="345" r:id="rId8"/>
    <p:sldId id="321" r:id="rId9"/>
    <p:sldId id="323" r:id="rId10"/>
    <p:sldId id="346" r:id="rId11"/>
    <p:sldId id="324" r:id="rId12"/>
    <p:sldId id="325" r:id="rId13"/>
    <p:sldId id="260" r:id="rId14"/>
    <p:sldId id="347" r:id="rId15"/>
    <p:sldId id="348" r:id="rId16"/>
    <p:sldId id="267" r:id="rId17"/>
    <p:sldId id="352" r:id="rId18"/>
    <p:sldId id="355" r:id="rId19"/>
    <p:sldId id="353" r:id="rId20"/>
    <p:sldId id="356" r:id="rId21"/>
    <p:sldId id="357" r:id="rId22"/>
    <p:sldId id="354" r:id="rId23"/>
    <p:sldId id="358" r:id="rId24"/>
    <p:sldId id="349" r:id="rId25"/>
    <p:sldId id="261" r:id="rId26"/>
    <p:sldId id="268" r:id="rId27"/>
    <p:sldId id="326" r:id="rId28"/>
    <p:sldId id="258" r:id="rId29"/>
    <p:sldId id="329" r:id="rId30"/>
    <p:sldId id="328" r:id="rId31"/>
    <p:sldId id="330" r:id="rId32"/>
    <p:sldId id="331" r:id="rId33"/>
    <p:sldId id="332" r:id="rId34"/>
    <p:sldId id="333" r:id="rId35"/>
    <p:sldId id="359" r:id="rId36"/>
    <p:sldId id="360" r:id="rId37"/>
    <p:sldId id="350" r:id="rId38"/>
    <p:sldId id="335" r:id="rId39"/>
    <p:sldId id="361" r:id="rId40"/>
    <p:sldId id="327" r:id="rId41"/>
    <p:sldId id="336" r:id="rId42"/>
    <p:sldId id="334" r:id="rId43"/>
    <p:sldId id="337" r:id="rId44"/>
    <p:sldId id="338" r:id="rId45"/>
    <p:sldId id="339" r:id="rId46"/>
    <p:sldId id="340" r:id="rId47"/>
    <p:sldId id="341" r:id="rId48"/>
    <p:sldId id="342" r:id="rId49"/>
    <p:sldId id="343" r:id="rId50"/>
    <p:sldId id="351" r:id="rId51"/>
    <p:sldId id="362" r:id="rId52"/>
    <p:sldId id="364" r:id="rId53"/>
    <p:sldId id="365" r:id="rId54"/>
    <p:sldId id="366" r:id="rId55"/>
    <p:sldId id="363" r:id="rId56"/>
    <p:sldId id="367" r:id="rId57"/>
    <p:sldId id="368" r:id="rId58"/>
    <p:sldId id="369" r:id="rId59"/>
    <p:sldId id="371" r:id="rId60"/>
    <p:sldId id="370" r:id="rId61"/>
    <p:sldId id="372" r:id="rId62"/>
    <p:sldId id="373" r:id="rId63"/>
    <p:sldId id="376" r:id="rId64"/>
    <p:sldId id="375" r:id="rId65"/>
    <p:sldId id="377" r:id="rId66"/>
    <p:sldId id="378" r:id="rId67"/>
    <p:sldId id="379" r:id="rId68"/>
    <p:sldId id="374" r:id="rId69"/>
    <p:sldId id="380" r:id="rId70"/>
    <p:sldId id="381" r:id="rId71"/>
    <p:sldId id="382" r:id="rId72"/>
    <p:sldId id="386" r:id="rId73"/>
    <p:sldId id="385" r:id="rId74"/>
    <p:sldId id="384" r:id="rId75"/>
    <p:sldId id="383" r:id="rId76"/>
    <p:sldId id="387" r:id="rId77"/>
    <p:sldId id="388" r:id="rId78"/>
    <p:sldId id="407" r:id="rId79"/>
    <p:sldId id="398" r:id="rId80"/>
    <p:sldId id="399" r:id="rId81"/>
    <p:sldId id="408" r:id="rId82"/>
    <p:sldId id="389" r:id="rId83"/>
    <p:sldId id="400" r:id="rId84"/>
    <p:sldId id="409" r:id="rId85"/>
    <p:sldId id="402" r:id="rId86"/>
    <p:sldId id="410" r:id="rId87"/>
    <p:sldId id="401" r:id="rId88"/>
    <p:sldId id="403" r:id="rId89"/>
    <p:sldId id="404" r:id="rId90"/>
    <p:sldId id="390" r:id="rId91"/>
    <p:sldId id="411" r:id="rId92"/>
    <p:sldId id="406" r:id="rId93"/>
    <p:sldId id="412" r:id="rId94"/>
    <p:sldId id="391" r:id="rId95"/>
    <p:sldId id="392" r:id="rId96"/>
    <p:sldId id="413" r:id="rId97"/>
    <p:sldId id="393" r:id="rId98"/>
    <p:sldId id="394" r:id="rId99"/>
    <p:sldId id="395" r:id="rId100"/>
    <p:sldId id="397" r:id="rId101"/>
    <p:sldId id="414" r:id="rId102"/>
    <p:sldId id="415" r:id="rId103"/>
    <p:sldId id="416" r:id="rId104"/>
    <p:sldId id="417" r:id="rId105"/>
    <p:sldId id="418" r:id="rId106"/>
    <p:sldId id="419" r:id="rId107"/>
    <p:sldId id="420" r:id="rId108"/>
    <p:sldId id="421" r:id="rId109"/>
    <p:sldId id="422" r:id="rId110"/>
    <p:sldId id="423" r:id="rId111"/>
    <p:sldId id="424" r:id="rId112"/>
    <p:sldId id="425" r:id="rId113"/>
    <p:sldId id="426" r:id="rId114"/>
    <p:sldId id="427" r:id="rId115"/>
    <p:sldId id="428" r:id="rId116"/>
  </p:sldIdLst>
  <p:sldSz cx="9144000" cy="6858000" type="screen4x3"/>
  <p:notesSz cx="7315200" cy="9601200"/>
  <p:embeddedFontLst>
    <p:embeddedFont>
      <p:font typeface="Century Schoolbook" panose="02040604050505020304" pitchFamily="18" charset="0"/>
      <p:regular r:id="rId119"/>
      <p:bold r:id="rId120"/>
      <p:italic r:id="rId121"/>
      <p:boldItalic r:id="rId122"/>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D5D5D5"/>
    <a:srgbClr val="CFCFCF"/>
    <a:srgbClr val="D3D3D3"/>
    <a:srgbClr val="C7C7C7"/>
    <a:srgbClr val="5F5F5F"/>
    <a:srgbClr val="FF505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autoAdjust="0"/>
    <p:restoredTop sz="94255" autoAdjust="0"/>
  </p:normalViewPr>
  <p:slideViewPr>
    <p:cSldViewPr>
      <p:cViewPr varScale="1">
        <p:scale>
          <a:sx n="68" d="100"/>
          <a:sy n="68" d="100"/>
        </p:scale>
        <p:origin x="1560" y="60"/>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font" Target="fonts/font1.fntdata"/><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2.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105</a:t>
            </a:fld>
            <a:endParaRPr lang="en-US" dirty="0"/>
          </a:p>
        </p:txBody>
      </p:sp>
    </p:spTree>
    <p:extLst>
      <p:ext uri="{BB962C8B-B14F-4D97-AF65-F5344CB8AC3E}">
        <p14:creationId xmlns:p14="http://schemas.microsoft.com/office/powerpoint/2010/main" val="235150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4477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685800" y="3352800"/>
            <a:ext cx="7620000" cy="2438400"/>
          </a:xfrm>
        </p:spPr>
        <p:txBody>
          <a:bodyPr/>
          <a:lstStyle/>
          <a:p>
            <a:r>
              <a:rPr lang="en-US" sz="4500" b="1" dirty="0" smtClean="0"/>
              <a:t>Chapter 2</a:t>
            </a:r>
            <a:br>
              <a:rPr lang="en-US" sz="4500" b="1" dirty="0" smtClean="0"/>
            </a:br>
            <a:r>
              <a:rPr lang="en-US" sz="4500" b="1" dirty="0" smtClean="0"/>
              <a:t>Testing throughout the software life cycle</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Test Level</a:t>
            </a:r>
            <a:endParaRPr lang="en-US" dirty="0"/>
          </a:p>
        </p:txBody>
      </p:sp>
      <p:sp>
        <p:nvSpPr>
          <p:cNvPr id="3" name="Content Placeholder 2"/>
          <p:cNvSpPr>
            <a:spLocks noGrp="1"/>
          </p:cNvSpPr>
          <p:nvPr>
            <p:ph idx="1"/>
          </p:nvPr>
        </p:nvSpPr>
        <p:spPr/>
        <p:txBody>
          <a:bodyPr/>
          <a:lstStyle/>
          <a:p>
            <a:r>
              <a:rPr lang="en-US" dirty="0" smtClean="0"/>
              <a:t>A group of test activities that are organized and managed together.</a:t>
            </a:r>
          </a:p>
          <a:p>
            <a:r>
              <a:rPr lang="en-US" dirty="0" smtClean="0"/>
              <a:t>A test level is linked to the responsibilities in a project.</a:t>
            </a:r>
          </a:p>
          <a:p>
            <a:r>
              <a:rPr lang="en-US" dirty="0" smtClean="0"/>
              <a:t>Examples of test levels are component test, integration test, system test and acceptance test</a:t>
            </a:r>
            <a:endParaRPr lang="en-US" dirty="0"/>
          </a:p>
        </p:txBody>
      </p:sp>
    </p:spTree>
    <p:extLst>
      <p:ext uri="{BB962C8B-B14F-4D97-AF65-F5344CB8AC3E}">
        <p14:creationId xmlns:p14="http://schemas.microsoft.com/office/powerpoint/2010/main" val="16939366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Ad-hoc </a:t>
            </a:r>
            <a:r>
              <a:rPr lang="en-US" dirty="0"/>
              <a:t>C</a:t>
            </a:r>
            <a:r>
              <a:rPr lang="en-US" dirty="0" smtClean="0"/>
              <a:t>orrective </a:t>
            </a:r>
            <a:r>
              <a:rPr lang="en-US" dirty="0"/>
              <a:t>M</a:t>
            </a:r>
            <a:r>
              <a:rPr lang="en-US" dirty="0" smtClean="0"/>
              <a:t>odifications</a:t>
            </a:r>
            <a:endParaRPr lang="en-US" dirty="0"/>
          </a:p>
        </p:txBody>
      </p:sp>
      <p:sp>
        <p:nvSpPr>
          <p:cNvPr id="3" name="Content Placeholder 2"/>
          <p:cNvSpPr>
            <a:spLocks noGrp="1"/>
          </p:cNvSpPr>
          <p:nvPr>
            <p:ph idx="1"/>
          </p:nvPr>
        </p:nvSpPr>
        <p:spPr>
          <a:xfrm>
            <a:off x="685800" y="2133600"/>
            <a:ext cx="7772400" cy="4572000"/>
          </a:xfrm>
        </p:spPr>
        <p:txBody>
          <a:bodyPr/>
          <a:lstStyle/>
          <a:p>
            <a:r>
              <a:rPr lang="en-US" dirty="0" smtClean="0"/>
              <a:t>Ad-hoc corrective modifications are required for immediate solution (production issue) </a:t>
            </a:r>
          </a:p>
          <a:p>
            <a:r>
              <a:rPr lang="en-US" dirty="0" smtClean="0"/>
              <a:t>Testing carried out informally; no formal test preparation takes place, no recognized test design technique is used, there are no expectations for results and arbitrariness guides the test execution activity</a:t>
            </a:r>
            <a:endParaRPr lang="en-US" dirty="0"/>
          </a:p>
        </p:txBody>
      </p:sp>
    </p:spTree>
    <p:extLst>
      <p:ext uri="{BB962C8B-B14F-4D97-AF65-F5344CB8AC3E}">
        <p14:creationId xmlns:p14="http://schemas.microsoft.com/office/powerpoint/2010/main" val="1668301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143000"/>
          </a:xfrm>
        </p:spPr>
        <p:txBody>
          <a:bodyPr/>
          <a:lstStyle/>
          <a:p>
            <a:pPr algn="ctr"/>
            <a:r>
              <a:rPr lang="en-US" dirty="0" smtClean="0"/>
              <a:t>2. Testing Throughout the Software Life Cycle – Question 1</a:t>
            </a:r>
            <a:endParaRPr lang="en-US" dirty="0"/>
          </a:p>
        </p:txBody>
      </p:sp>
      <p:sp>
        <p:nvSpPr>
          <p:cNvPr id="3" name="Content Placeholder 2"/>
          <p:cNvSpPr>
            <a:spLocks noGrp="1"/>
          </p:cNvSpPr>
          <p:nvPr>
            <p:ph idx="1"/>
          </p:nvPr>
        </p:nvSpPr>
        <p:spPr>
          <a:xfrm>
            <a:off x="685800" y="2438400"/>
            <a:ext cx="7772400" cy="4267200"/>
          </a:xfrm>
        </p:spPr>
        <p:txBody>
          <a:bodyPr/>
          <a:lstStyle/>
          <a:p>
            <a:r>
              <a:rPr lang="en-US" dirty="0" smtClean="0"/>
              <a:t>1 What are good practices for testing within the development life cycle?</a:t>
            </a:r>
          </a:p>
          <a:p>
            <a:r>
              <a:rPr lang="en-US" dirty="0" smtClean="0"/>
              <a:t>a. Early test analysis and design.</a:t>
            </a:r>
          </a:p>
          <a:p>
            <a:r>
              <a:rPr lang="en-US" dirty="0" smtClean="0"/>
              <a:t>b. Different test levels are defined with specified objectives.</a:t>
            </a:r>
          </a:p>
          <a:p>
            <a:r>
              <a:rPr lang="en-US" dirty="0"/>
              <a:t>c. Testers will start to get involved as soon as coding is done.</a:t>
            </a:r>
          </a:p>
          <a:p>
            <a:r>
              <a:rPr lang="en-US" dirty="0"/>
              <a:t>d. A and B above.</a:t>
            </a:r>
          </a:p>
          <a:p>
            <a:endParaRPr lang="en-US" dirty="0" smtClean="0"/>
          </a:p>
        </p:txBody>
      </p:sp>
    </p:spTree>
    <p:extLst>
      <p:ext uri="{BB962C8B-B14F-4D97-AF65-F5344CB8AC3E}">
        <p14:creationId xmlns:p14="http://schemas.microsoft.com/office/powerpoint/2010/main" val="36016908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2849"/>
            <a:ext cx="7543800" cy="1141751"/>
          </a:xfrm>
        </p:spPr>
        <p:txBody>
          <a:bodyPr/>
          <a:lstStyle/>
          <a:p>
            <a:pPr algn="ctr"/>
            <a:r>
              <a:rPr lang="en-US" dirty="0" smtClean="0"/>
              <a:t>2</a:t>
            </a:r>
            <a:r>
              <a:rPr lang="en-US" dirty="0"/>
              <a:t>. Testing Throughout the Software Life Cycle – </a:t>
            </a:r>
            <a:r>
              <a:rPr lang="en-US" dirty="0" smtClean="0"/>
              <a:t>Question 2</a:t>
            </a:r>
            <a:endParaRPr lang="en-US" dirty="0"/>
          </a:p>
        </p:txBody>
      </p:sp>
      <p:sp>
        <p:nvSpPr>
          <p:cNvPr id="3" name="Content Placeholder 2"/>
          <p:cNvSpPr>
            <a:spLocks noGrp="1"/>
          </p:cNvSpPr>
          <p:nvPr>
            <p:ph idx="1"/>
          </p:nvPr>
        </p:nvSpPr>
        <p:spPr/>
        <p:txBody>
          <a:bodyPr/>
          <a:lstStyle/>
          <a:p>
            <a:r>
              <a:rPr lang="en-US" dirty="0" smtClean="0"/>
              <a:t>Which option best describes objectives for test levels with a life cycle model?</a:t>
            </a:r>
          </a:p>
          <a:p>
            <a:r>
              <a:rPr lang="en-US" dirty="0" smtClean="0"/>
              <a:t>a. Objectives should be generic for any test level.</a:t>
            </a:r>
          </a:p>
          <a:p>
            <a:r>
              <a:rPr lang="en-US" dirty="0" smtClean="0"/>
              <a:t>b. Objectives are the same for each test level.</a:t>
            </a:r>
            <a:br>
              <a:rPr lang="en-US" dirty="0" smtClean="0"/>
            </a:br>
            <a:endParaRPr lang="en-US" dirty="0"/>
          </a:p>
        </p:txBody>
      </p:sp>
    </p:spTree>
    <p:extLst>
      <p:ext uri="{BB962C8B-B14F-4D97-AF65-F5344CB8AC3E}">
        <p14:creationId xmlns:p14="http://schemas.microsoft.com/office/powerpoint/2010/main" val="25538463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524000"/>
          </a:xfrm>
        </p:spPr>
        <p:txBody>
          <a:bodyPr/>
          <a:lstStyle/>
          <a:p>
            <a:pPr algn="ctr"/>
            <a:r>
              <a:rPr lang="en-US" dirty="0" smtClean="0"/>
              <a:t>2</a:t>
            </a:r>
            <a:r>
              <a:rPr lang="en-US" dirty="0"/>
              <a:t>. Testing Throughout the Software Life Cycle – </a:t>
            </a:r>
            <a:r>
              <a:rPr lang="en-US" dirty="0" smtClean="0"/>
              <a:t>Question 2 – answers </a:t>
            </a:r>
            <a:endParaRPr lang="en-US" dirty="0"/>
          </a:p>
        </p:txBody>
      </p:sp>
      <p:sp>
        <p:nvSpPr>
          <p:cNvPr id="3" name="Content Placeholder 2"/>
          <p:cNvSpPr>
            <a:spLocks noGrp="1"/>
          </p:cNvSpPr>
          <p:nvPr>
            <p:ph idx="1"/>
          </p:nvPr>
        </p:nvSpPr>
        <p:spPr>
          <a:xfrm>
            <a:off x="685800" y="3048000"/>
            <a:ext cx="7772400" cy="3429000"/>
          </a:xfrm>
        </p:spPr>
        <p:txBody>
          <a:bodyPr/>
          <a:lstStyle/>
          <a:p>
            <a:r>
              <a:rPr lang="en-US" dirty="0" smtClean="0"/>
              <a:t>c. The objectives of a test level don’t need to be defined in advance.</a:t>
            </a:r>
          </a:p>
          <a:p>
            <a:r>
              <a:rPr lang="en-US" dirty="0" smtClean="0"/>
              <a:t>d. Each level has objectives specific to that level.</a:t>
            </a:r>
            <a:endParaRPr lang="en-US" dirty="0"/>
          </a:p>
        </p:txBody>
      </p:sp>
    </p:spTree>
    <p:extLst>
      <p:ext uri="{BB962C8B-B14F-4D97-AF65-F5344CB8AC3E}">
        <p14:creationId xmlns:p14="http://schemas.microsoft.com/office/powerpoint/2010/main" val="23198101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05328"/>
            <a:ext cx="7924800" cy="1261672"/>
          </a:xfrm>
        </p:spPr>
        <p:txBody>
          <a:bodyPr/>
          <a:lstStyle/>
          <a:p>
            <a:pPr algn="ctr"/>
            <a:r>
              <a:rPr lang="en-US" dirty="0" smtClean="0"/>
              <a:t>2</a:t>
            </a:r>
            <a:r>
              <a:rPr lang="en-US" dirty="0"/>
              <a:t>. Testing Throughout the Software Life Cycle </a:t>
            </a:r>
            <a:r>
              <a:rPr lang="en-US" dirty="0" smtClean="0"/>
              <a:t>–</a:t>
            </a:r>
            <a:r>
              <a:rPr lang="en-US" dirty="0"/>
              <a:t> </a:t>
            </a:r>
            <a:r>
              <a:rPr lang="en-US" dirty="0" smtClean="0"/>
              <a:t>Question 3</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Which of the following is a test type?</a:t>
            </a:r>
          </a:p>
          <a:p>
            <a:r>
              <a:rPr lang="en-US" dirty="0" smtClean="0"/>
              <a:t>a. Component testing</a:t>
            </a:r>
          </a:p>
          <a:p>
            <a:r>
              <a:rPr lang="en-US" dirty="0" smtClean="0"/>
              <a:t>b. Functional testing</a:t>
            </a:r>
          </a:p>
          <a:p>
            <a:r>
              <a:rPr lang="en-US" dirty="0" smtClean="0"/>
              <a:t>c. System testing</a:t>
            </a:r>
          </a:p>
          <a:p>
            <a:r>
              <a:rPr lang="en-US" dirty="0" smtClean="0"/>
              <a:t>d. Acceptance testing</a:t>
            </a:r>
            <a:endParaRPr lang="en-US" dirty="0"/>
          </a:p>
        </p:txBody>
      </p:sp>
    </p:spTree>
    <p:extLst>
      <p:ext uri="{BB962C8B-B14F-4D97-AF65-F5344CB8AC3E}">
        <p14:creationId xmlns:p14="http://schemas.microsoft.com/office/powerpoint/2010/main" val="5642855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371600"/>
          </a:xfrm>
        </p:spPr>
        <p:txBody>
          <a:bodyPr/>
          <a:lstStyle/>
          <a:p>
            <a:pPr algn="ctr"/>
            <a:r>
              <a:rPr lang="en-US" dirty="0" smtClean="0"/>
              <a:t>2</a:t>
            </a:r>
            <a:r>
              <a:rPr lang="en-US" dirty="0"/>
              <a:t>. Testing Throughout the Software Life Cycle – </a:t>
            </a:r>
            <a:r>
              <a:rPr lang="en-US" dirty="0" smtClean="0"/>
              <a:t>Question 4</a:t>
            </a:r>
            <a:endParaRPr lang="en-US" dirty="0"/>
          </a:p>
        </p:txBody>
      </p:sp>
      <p:sp>
        <p:nvSpPr>
          <p:cNvPr id="3" name="Content Placeholder 2"/>
          <p:cNvSpPr>
            <a:spLocks noGrp="1"/>
          </p:cNvSpPr>
          <p:nvPr>
            <p:ph idx="1"/>
          </p:nvPr>
        </p:nvSpPr>
        <p:spPr>
          <a:xfrm>
            <a:off x="685800" y="2895600"/>
            <a:ext cx="7772400" cy="3581400"/>
          </a:xfrm>
        </p:spPr>
        <p:txBody>
          <a:bodyPr/>
          <a:lstStyle/>
          <a:p>
            <a:r>
              <a:rPr lang="en-US" dirty="0" smtClean="0"/>
              <a:t>Which of the following is a non-functional quality characteristic?</a:t>
            </a:r>
          </a:p>
          <a:p>
            <a:r>
              <a:rPr lang="en-US" dirty="0" smtClean="0"/>
              <a:t>a. Feasibility</a:t>
            </a:r>
          </a:p>
          <a:p>
            <a:r>
              <a:rPr lang="en-US" dirty="0" smtClean="0"/>
              <a:t>b. Usability</a:t>
            </a:r>
          </a:p>
          <a:p>
            <a:r>
              <a:rPr lang="en-US" dirty="0" smtClean="0"/>
              <a:t>c. Maintenance</a:t>
            </a:r>
          </a:p>
          <a:p>
            <a:r>
              <a:rPr lang="en-US" dirty="0" smtClean="0"/>
              <a:t>d. Regression</a:t>
            </a:r>
            <a:endParaRPr lang="en-US" dirty="0"/>
          </a:p>
        </p:txBody>
      </p:sp>
    </p:spTree>
    <p:extLst>
      <p:ext uri="{BB962C8B-B14F-4D97-AF65-F5344CB8AC3E}">
        <p14:creationId xmlns:p14="http://schemas.microsoft.com/office/powerpoint/2010/main" val="151358266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371600"/>
          </a:xfrm>
        </p:spPr>
        <p:txBody>
          <a:bodyPr/>
          <a:lstStyle/>
          <a:p>
            <a:pPr algn="ctr"/>
            <a:r>
              <a:rPr lang="en-US" dirty="0"/>
              <a:t>Questions - 2. Testing Throughout the Software Life Cycle – </a:t>
            </a:r>
            <a:r>
              <a:rPr lang="en-US" dirty="0" smtClean="0"/>
              <a:t>Question 5</a:t>
            </a:r>
            <a:endParaRPr lang="en-US" dirty="0"/>
          </a:p>
        </p:txBody>
      </p:sp>
      <p:sp>
        <p:nvSpPr>
          <p:cNvPr id="3" name="Content Placeholder 2"/>
          <p:cNvSpPr>
            <a:spLocks noGrp="1"/>
          </p:cNvSpPr>
          <p:nvPr>
            <p:ph idx="1"/>
          </p:nvPr>
        </p:nvSpPr>
        <p:spPr>
          <a:xfrm>
            <a:off x="685800" y="2895600"/>
            <a:ext cx="7772400" cy="3581400"/>
          </a:xfrm>
        </p:spPr>
        <p:txBody>
          <a:bodyPr/>
          <a:lstStyle/>
          <a:p>
            <a:r>
              <a:rPr lang="en-US" dirty="0" smtClean="0"/>
              <a:t>Which of these is a functional test?</a:t>
            </a:r>
          </a:p>
          <a:p>
            <a:r>
              <a:rPr lang="en-US" dirty="0" smtClean="0"/>
              <a:t>a. Measuring response time on an on-line booking system.</a:t>
            </a:r>
          </a:p>
          <a:p>
            <a:r>
              <a:rPr lang="en-US" dirty="0" smtClean="0"/>
              <a:t>b. Checking the effect of high volumes of traffic in a call-center system.</a:t>
            </a:r>
            <a:endParaRPr lang="en-US" dirty="0"/>
          </a:p>
        </p:txBody>
      </p:sp>
    </p:spTree>
    <p:extLst>
      <p:ext uri="{BB962C8B-B14F-4D97-AF65-F5344CB8AC3E}">
        <p14:creationId xmlns:p14="http://schemas.microsoft.com/office/powerpoint/2010/main" val="16332044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371600"/>
          </a:xfrm>
        </p:spPr>
        <p:txBody>
          <a:bodyPr/>
          <a:lstStyle/>
          <a:p>
            <a:r>
              <a:rPr lang="en-US" dirty="0" smtClean="0"/>
              <a:t>2</a:t>
            </a:r>
            <a:r>
              <a:rPr lang="en-US" dirty="0"/>
              <a:t>. Testing Throughout the Software Life Cycle – </a:t>
            </a:r>
            <a:r>
              <a:rPr lang="en-US" dirty="0" smtClean="0"/>
              <a:t>Question 5 - answers</a:t>
            </a:r>
            <a:endParaRPr lang="en-US" dirty="0"/>
          </a:p>
        </p:txBody>
      </p:sp>
      <p:sp>
        <p:nvSpPr>
          <p:cNvPr id="3" name="Content Placeholder 2"/>
          <p:cNvSpPr>
            <a:spLocks noGrp="1"/>
          </p:cNvSpPr>
          <p:nvPr>
            <p:ph idx="1"/>
          </p:nvPr>
        </p:nvSpPr>
        <p:spPr>
          <a:xfrm>
            <a:off x="709534" y="2895600"/>
            <a:ext cx="7772400" cy="3581400"/>
          </a:xfrm>
        </p:spPr>
        <p:txBody>
          <a:bodyPr/>
          <a:lstStyle/>
          <a:p>
            <a:r>
              <a:rPr lang="en-US" dirty="0" smtClean="0"/>
              <a:t>c. Checking the on-line bookings screen information and the database contents against the information on the letter to the customers.</a:t>
            </a:r>
          </a:p>
          <a:p>
            <a:r>
              <a:rPr lang="en-US" dirty="0" smtClean="0"/>
              <a:t>d. Checking how easy the system is to use.</a:t>
            </a:r>
            <a:endParaRPr lang="en-US" dirty="0"/>
          </a:p>
        </p:txBody>
      </p:sp>
    </p:spTree>
    <p:extLst>
      <p:ext uri="{BB962C8B-B14F-4D97-AF65-F5344CB8AC3E}">
        <p14:creationId xmlns:p14="http://schemas.microsoft.com/office/powerpoint/2010/main" val="25019849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a:t>
            </a:r>
            <a:r>
              <a:rPr lang="en-US" dirty="0"/>
              <a:t>. Testing Throughout the Software Life Cycle </a:t>
            </a:r>
            <a:r>
              <a:rPr lang="en-US" dirty="0" smtClean="0"/>
              <a:t>– Question 6</a:t>
            </a:r>
            <a:endParaRPr lang="en-US" dirty="0"/>
          </a:p>
        </p:txBody>
      </p:sp>
      <p:sp>
        <p:nvSpPr>
          <p:cNvPr id="3" name="Content Placeholder 2"/>
          <p:cNvSpPr>
            <a:spLocks noGrp="1"/>
          </p:cNvSpPr>
          <p:nvPr>
            <p:ph idx="1"/>
          </p:nvPr>
        </p:nvSpPr>
        <p:spPr>
          <a:xfrm>
            <a:off x="685800" y="2667000"/>
            <a:ext cx="7772400" cy="4114800"/>
          </a:xfrm>
        </p:spPr>
        <p:txBody>
          <a:bodyPr/>
          <a:lstStyle/>
          <a:p>
            <a:r>
              <a:rPr lang="en-US" dirty="0" smtClean="0"/>
              <a:t>Which of the following is a true statement regarding the process of fixing emergency charges?</a:t>
            </a:r>
          </a:p>
          <a:p>
            <a:r>
              <a:rPr lang="en-US" dirty="0" smtClean="0"/>
              <a:t>a. There is no time to test the change before it goes live, so only the best developers should do this work and should not involve testers as they slow down the process.</a:t>
            </a:r>
            <a:endParaRPr lang="en-US" dirty="0"/>
          </a:p>
        </p:txBody>
      </p:sp>
    </p:spTree>
    <p:extLst>
      <p:ext uri="{BB962C8B-B14F-4D97-AF65-F5344CB8AC3E}">
        <p14:creationId xmlns:p14="http://schemas.microsoft.com/office/powerpoint/2010/main" val="28076427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371600"/>
          </a:xfrm>
        </p:spPr>
        <p:txBody>
          <a:bodyPr/>
          <a:lstStyle/>
          <a:p>
            <a:pPr algn="ctr"/>
            <a:r>
              <a:rPr lang="en-US" dirty="0"/>
              <a:t>2. Testing Throughout the Software Life Cycle – Question </a:t>
            </a:r>
            <a:r>
              <a:rPr lang="en-US" dirty="0" smtClean="0"/>
              <a:t>6 - answers</a:t>
            </a:r>
            <a:endParaRPr lang="en-US" dirty="0"/>
          </a:p>
        </p:txBody>
      </p:sp>
      <p:sp>
        <p:nvSpPr>
          <p:cNvPr id="3" name="Content Placeholder 2"/>
          <p:cNvSpPr>
            <a:spLocks noGrp="1"/>
          </p:cNvSpPr>
          <p:nvPr>
            <p:ph idx="1"/>
          </p:nvPr>
        </p:nvSpPr>
        <p:spPr>
          <a:xfrm>
            <a:off x="685800" y="2895600"/>
            <a:ext cx="7772400" cy="3581400"/>
          </a:xfrm>
        </p:spPr>
        <p:txBody>
          <a:bodyPr/>
          <a:lstStyle/>
          <a:p>
            <a:r>
              <a:rPr lang="en-US" dirty="0" smtClean="0"/>
              <a:t>b. Just run the retest of the defect actually fixed.</a:t>
            </a:r>
          </a:p>
          <a:p>
            <a:r>
              <a:rPr lang="en-US" dirty="0" smtClean="0"/>
              <a:t>c. Always run a full regression test of the whole system in case other parts of the whole system have been adversely affected.</a:t>
            </a:r>
            <a:endParaRPr lang="en-US" dirty="0"/>
          </a:p>
        </p:txBody>
      </p:sp>
    </p:spTree>
    <p:extLst>
      <p:ext uri="{BB962C8B-B14F-4D97-AF65-F5344CB8AC3E}">
        <p14:creationId xmlns:p14="http://schemas.microsoft.com/office/powerpoint/2010/main" val="4245914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uses four levels of testing</a:t>
            </a:r>
            <a:endParaRPr lang="en-US" dirty="0"/>
          </a:p>
        </p:txBody>
      </p:sp>
      <p:sp>
        <p:nvSpPr>
          <p:cNvPr id="3" name="Content Placeholder 2"/>
          <p:cNvSpPr>
            <a:spLocks noGrp="1"/>
          </p:cNvSpPr>
          <p:nvPr>
            <p:ph idx="1"/>
          </p:nvPr>
        </p:nvSpPr>
        <p:spPr/>
        <p:txBody>
          <a:bodyPr/>
          <a:lstStyle/>
          <a:p>
            <a:r>
              <a:rPr lang="en-US" b="1" dirty="0" smtClean="0"/>
              <a:t>Component testing </a:t>
            </a:r>
            <a:r>
              <a:rPr lang="en-US" dirty="0" smtClean="0"/>
              <a:t>– searching for defects in and verifies the functioning of software components (modules, programs, objects, classes, etc.)</a:t>
            </a:r>
          </a:p>
          <a:p>
            <a:r>
              <a:rPr lang="en-US" b="1" dirty="0" smtClean="0"/>
              <a:t>Integration testing </a:t>
            </a:r>
            <a:r>
              <a:rPr lang="en-US" dirty="0" smtClean="0"/>
              <a:t>– The process of combining components or systems into a large assemblies.</a:t>
            </a:r>
            <a:endParaRPr lang="en-US" dirty="0"/>
          </a:p>
        </p:txBody>
      </p:sp>
    </p:spTree>
    <p:extLst>
      <p:ext uri="{BB962C8B-B14F-4D97-AF65-F5344CB8AC3E}">
        <p14:creationId xmlns:p14="http://schemas.microsoft.com/office/powerpoint/2010/main" val="268717752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95400"/>
          </a:xfrm>
        </p:spPr>
        <p:txBody>
          <a:bodyPr/>
          <a:lstStyle/>
          <a:p>
            <a:r>
              <a:rPr lang="en-US" dirty="0"/>
              <a:t>2. Testing Throughout the Software Life Cycle – Question 6 - answers</a:t>
            </a:r>
          </a:p>
        </p:txBody>
      </p:sp>
      <p:sp>
        <p:nvSpPr>
          <p:cNvPr id="3" name="Content Placeholder 2"/>
          <p:cNvSpPr>
            <a:spLocks noGrp="1"/>
          </p:cNvSpPr>
          <p:nvPr>
            <p:ph idx="1"/>
          </p:nvPr>
        </p:nvSpPr>
        <p:spPr>
          <a:xfrm>
            <a:off x="685800" y="2819400"/>
            <a:ext cx="7772400" cy="3657600"/>
          </a:xfrm>
        </p:spPr>
        <p:txBody>
          <a:bodyPr/>
          <a:lstStyle/>
          <a:p>
            <a:r>
              <a:rPr lang="en-US" dirty="0" smtClean="0"/>
              <a:t>d. Retest the changed area and then use risk assessment to decide on a reasonable subset of the whole regression test to run in case other parts of the system have been adversely affected.</a:t>
            </a:r>
            <a:endParaRPr lang="en-US" dirty="0"/>
          </a:p>
        </p:txBody>
      </p:sp>
    </p:spTree>
    <p:extLst>
      <p:ext uri="{BB962C8B-B14F-4D97-AF65-F5344CB8AC3E}">
        <p14:creationId xmlns:p14="http://schemas.microsoft.com/office/powerpoint/2010/main" val="3367979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914400"/>
          </a:xfrm>
        </p:spPr>
        <p:txBody>
          <a:bodyPr/>
          <a:lstStyle/>
          <a:p>
            <a:pPr algn="ctr"/>
            <a:r>
              <a:rPr lang="en-US" dirty="0"/>
              <a:t>2. Testing Throughout the Software Life Cycle – Question </a:t>
            </a:r>
            <a:r>
              <a:rPr lang="en-US" dirty="0" smtClean="0"/>
              <a:t>7</a:t>
            </a:r>
            <a:endParaRPr lang="en-US" dirty="0"/>
          </a:p>
        </p:txBody>
      </p:sp>
      <p:sp>
        <p:nvSpPr>
          <p:cNvPr id="3" name="Content Placeholder 2"/>
          <p:cNvSpPr>
            <a:spLocks noGrp="1"/>
          </p:cNvSpPr>
          <p:nvPr>
            <p:ph idx="1"/>
          </p:nvPr>
        </p:nvSpPr>
        <p:spPr>
          <a:xfrm>
            <a:off x="457200" y="2590800"/>
            <a:ext cx="8153400" cy="3886200"/>
          </a:xfrm>
        </p:spPr>
        <p:txBody>
          <a:bodyPr/>
          <a:lstStyle/>
          <a:p>
            <a:r>
              <a:rPr lang="en-US" sz="2900" dirty="0" smtClean="0"/>
              <a:t>A regression test:</a:t>
            </a:r>
          </a:p>
          <a:p>
            <a:r>
              <a:rPr lang="en-US" sz="2900" dirty="0" smtClean="0"/>
              <a:t>a. Is only run once.</a:t>
            </a:r>
          </a:p>
          <a:p>
            <a:r>
              <a:rPr lang="en-US" sz="2900" dirty="0" smtClean="0"/>
              <a:t>b. Will always be automated.</a:t>
            </a:r>
          </a:p>
          <a:p>
            <a:r>
              <a:rPr lang="en-US" sz="2900" dirty="0" smtClean="0"/>
              <a:t>c. Will check unchanged areas of the software to see if they have been affected.</a:t>
            </a:r>
          </a:p>
          <a:p>
            <a:r>
              <a:rPr lang="en-US" sz="2900" dirty="0" smtClean="0"/>
              <a:t>d. Will check changed area of the software to see if they have been affected.</a:t>
            </a:r>
          </a:p>
          <a:p>
            <a:endParaRPr lang="en-US" sz="3000" dirty="0"/>
          </a:p>
        </p:txBody>
      </p:sp>
    </p:spTree>
    <p:extLst>
      <p:ext uri="{BB962C8B-B14F-4D97-AF65-F5344CB8AC3E}">
        <p14:creationId xmlns:p14="http://schemas.microsoft.com/office/powerpoint/2010/main" val="252673351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914400"/>
          </a:xfrm>
        </p:spPr>
        <p:txBody>
          <a:bodyPr/>
          <a:lstStyle/>
          <a:p>
            <a:pPr algn="ctr"/>
            <a:r>
              <a:rPr lang="en-US" dirty="0"/>
              <a:t>2. Testing Throughout the Software Life Cycle – </a:t>
            </a:r>
            <a:r>
              <a:rPr lang="en-US" dirty="0" smtClean="0"/>
              <a:t>Question 8</a:t>
            </a:r>
            <a:endParaRPr lang="en-US" dirty="0"/>
          </a:p>
        </p:txBody>
      </p:sp>
      <p:sp>
        <p:nvSpPr>
          <p:cNvPr id="3" name="Content Placeholder 2"/>
          <p:cNvSpPr>
            <a:spLocks noGrp="1"/>
          </p:cNvSpPr>
          <p:nvPr>
            <p:ph idx="1"/>
          </p:nvPr>
        </p:nvSpPr>
        <p:spPr>
          <a:xfrm>
            <a:off x="685800" y="2438400"/>
            <a:ext cx="7772400" cy="4267200"/>
          </a:xfrm>
        </p:spPr>
        <p:txBody>
          <a:bodyPr/>
          <a:lstStyle/>
          <a:p>
            <a:r>
              <a:rPr lang="en-US" dirty="0" smtClean="0"/>
              <a:t>Non-functional testing includes:</a:t>
            </a:r>
          </a:p>
          <a:p>
            <a:r>
              <a:rPr lang="en-US" dirty="0" smtClean="0"/>
              <a:t>a. Testing to see where the system does not function correctly.</a:t>
            </a:r>
          </a:p>
          <a:p>
            <a:r>
              <a:rPr lang="en-US" dirty="0" smtClean="0"/>
              <a:t>b. Testing the quality attributes of the system including reliability and usability.</a:t>
            </a:r>
          </a:p>
          <a:p>
            <a:r>
              <a:rPr lang="en-US" dirty="0" smtClean="0"/>
              <a:t>c. Gaining user approval for the system</a:t>
            </a:r>
            <a:endParaRPr lang="en-US" dirty="0"/>
          </a:p>
        </p:txBody>
      </p:sp>
    </p:spTree>
    <p:extLst>
      <p:ext uri="{BB962C8B-B14F-4D97-AF65-F5344CB8AC3E}">
        <p14:creationId xmlns:p14="http://schemas.microsoft.com/office/powerpoint/2010/main" val="25104204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Testing Throughout the Software Life Cycle – Question </a:t>
            </a:r>
            <a:r>
              <a:rPr lang="en-US" dirty="0" smtClean="0"/>
              <a:t>8 - answer</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d. Testing a system feature using only the software required for that function.</a:t>
            </a:r>
            <a:endParaRPr lang="en-US" dirty="0"/>
          </a:p>
        </p:txBody>
      </p:sp>
    </p:spTree>
    <p:extLst>
      <p:ext uri="{BB962C8B-B14F-4D97-AF65-F5344CB8AC3E}">
        <p14:creationId xmlns:p14="http://schemas.microsoft.com/office/powerpoint/2010/main" val="132479012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Testing Throughout the Software Life Cycle </a:t>
            </a:r>
            <a:r>
              <a:rPr lang="en-US" dirty="0" smtClean="0"/>
              <a:t>– Question 9</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Beta testing in:</a:t>
            </a:r>
          </a:p>
          <a:p>
            <a:r>
              <a:rPr lang="en-US" dirty="0" smtClean="0"/>
              <a:t>a. Performed by customers as their own site.</a:t>
            </a:r>
          </a:p>
          <a:p>
            <a:r>
              <a:rPr lang="en-US" dirty="0" smtClean="0"/>
              <a:t>b. Performed by customers at the software developer’s site.</a:t>
            </a:r>
          </a:p>
          <a:p>
            <a:r>
              <a:rPr lang="en-US" dirty="0" smtClean="0"/>
              <a:t>c. Performed by an independent test team.</a:t>
            </a:r>
            <a:endParaRPr lang="en-US" dirty="0"/>
          </a:p>
        </p:txBody>
      </p:sp>
    </p:spTree>
    <p:extLst>
      <p:ext uri="{BB962C8B-B14F-4D97-AF65-F5344CB8AC3E}">
        <p14:creationId xmlns:p14="http://schemas.microsoft.com/office/powerpoint/2010/main" val="182169269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Testing Throughout the Software Life Cycle – Question </a:t>
            </a:r>
            <a:r>
              <a:rPr lang="en-US" dirty="0" smtClean="0"/>
              <a:t>9</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d. Useful to test software developed for a specific customer or user.</a:t>
            </a:r>
            <a:endParaRPr lang="en-US" dirty="0"/>
          </a:p>
        </p:txBody>
      </p:sp>
    </p:spTree>
    <p:extLst>
      <p:ext uri="{BB962C8B-B14F-4D97-AF65-F5344CB8AC3E}">
        <p14:creationId xmlns:p14="http://schemas.microsoft.com/office/powerpoint/2010/main" val="4108275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V-Model uses four levels of testing</a:t>
            </a:r>
          </a:p>
        </p:txBody>
      </p:sp>
      <p:sp>
        <p:nvSpPr>
          <p:cNvPr id="3" name="Content Placeholder 2"/>
          <p:cNvSpPr>
            <a:spLocks noGrp="1"/>
          </p:cNvSpPr>
          <p:nvPr>
            <p:ph idx="1"/>
          </p:nvPr>
        </p:nvSpPr>
        <p:spPr>
          <a:xfrm>
            <a:off x="685800" y="2514600"/>
            <a:ext cx="7772400" cy="4114800"/>
          </a:xfrm>
        </p:spPr>
        <p:txBody>
          <a:bodyPr/>
          <a:lstStyle/>
          <a:p>
            <a:r>
              <a:rPr lang="en-US" b="1" dirty="0" smtClean="0"/>
              <a:t>System testing </a:t>
            </a:r>
            <a:r>
              <a:rPr lang="en-US" dirty="0" smtClean="0"/>
              <a:t>– The process of testing an integrated system to verify that it meets specified requirements.</a:t>
            </a:r>
          </a:p>
          <a:p>
            <a:r>
              <a:rPr lang="en-US" b="1" dirty="0" smtClean="0"/>
              <a:t>Acceptance testing </a:t>
            </a:r>
            <a:r>
              <a:rPr lang="en-US" dirty="0" smtClean="0"/>
              <a:t>– Validation testing with respect to user needs, requirements and business processes conducted to determine whether or not to accept the system.</a:t>
            </a:r>
            <a:endParaRPr lang="en-US" dirty="0"/>
          </a:p>
        </p:txBody>
      </p:sp>
    </p:spTree>
    <p:extLst>
      <p:ext uri="{BB962C8B-B14F-4D97-AF65-F5344CB8AC3E}">
        <p14:creationId xmlns:p14="http://schemas.microsoft.com/office/powerpoint/2010/main" val="3784017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0"/>
            <a:ext cx="8077200" cy="5257799"/>
          </a:xfrm>
          <a:prstGeom prst="rect">
            <a:avLst/>
          </a:prstGeom>
        </p:spPr>
      </p:pic>
    </p:spTree>
    <p:extLst>
      <p:ext uri="{BB962C8B-B14F-4D97-AF65-F5344CB8AC3E}">
        <p14:creationId xmlns:p14="http://schemas.microsoft.com/office/powerpoint/2010/main" val="2770489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143000"/>
          </a:xfrm>
        </p:spPr>
        <p:txBody>
          <a:bodyPr/>
          <a:lstStyle/>
          <a:p>
            <a:r>
              <a:rPr lang="en-US" dirty="0" smtClean="0"/>
              <a:t>Commercial off-the-shelf software (COTS)</a:t>
            </a:r>
            <a:endParaRPr lang="en-US" dirty="0"/>
          </a:p>
        </p:txBody>
      </p:sp>
      <p:sp>
        <p:nvSpPr>
          <p:cNvPr id="3" name="Content Placeholder 2"/>
          <p:cNvSpPr>
            <a:spLocks noGrp="1"/>
          </p:cNvSpPr>
          <p:nvPr>
            <p:ph idx="1"/>
          </p:nvPr>
        </p:nvSpPr>
        <p:spPr>
          <a:xfrm>
            <a:off x="685800" y="2667000"/>
            <a:ext cx="7772400" cy="4114800"/>
          </a:xfrm>
        </p:spPr>
        <p:txBody>
          <a:bodyPr/>
          <a:lstStyle/>
          <a:p>
            <a:r>
              <a:rPr lang="en-US" dirty="0" smtClean="0"/>
              <a:t>A software product that is developed for the general market, i.e. for a large number of customers, and that is delivered to many customers in identical format.</a:t>
            </a:r>
          </a:p>
          <a:p>
            <a:r>
              <a:rPr lang="en-US" dirty="0" smtClean="0"/>
              <a:t>Purchaser may only perform integration testing and may be acceptance testing. </a:t>
            </a:r>
            <a:endParaRPr lang="en-US" dirty="0"/>
          </a:p>
        </p:txBody>
      </p:sp>
    </p:spTree>
    <p:extLst>
      <p:ext uri="{BB962C8B-B14F-4D97-AF65-F5344CB8AC3E}">
        <p14:creationId xmlns:p14="http://schemas.microsoft.com/office/powerpoint/2010/main" val="31077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371600"/>
          </a:xfrm>
        </p:spPr>
        <p:txBody>
          <a:bodyPr/>
          <a:lstStyle/>
          <a:p>
            <a:r>
              <a:rPr lang="en-US" dirty="0"/>
              <a:t>Commercial off-the-shelf software (COTS)</a:t>
            </a:r>
          </a:p>
        </p:txBody>
      </p:sp>
      <p:sp>
        <p:nvSpPr>
          <p:cNvPr id="3" name="Content Placeholder 2"/>
          <p:cNvSpPr>
            <a:spLocks noGrp="1"/>
          </p:cNvSpPr>
          <p:nvPr>
            <p:ph idx="1"/>
          </p:nvPr>
        </p:nvSpPr>
        <p:spPr>
          <a:xfrm>
            <a:off x="685800" y="2895600"/>
            <a:ext cx="7772400" cy="3581400"/>
          </a:xfrm>
        </p:spPr>
        <p:txBody>
          <a:bodyPr/>
          <a:lstStyle/>
          <a:p>
            <a:r>
              <a:rPr lang="en-US" dirty="0" smtClean="0"/>
              <a:t>The acceptance testing can include both testing of system functions but also testing quality attributes such as performance and other non-functional tests. </a:t>
            </a:r>
            <a:endParaRPr lang="en-US" dirty="0"/>
          </a:p>
        </p:txBody>
      </p:sp>
    </p:spTree>
    <p:extLst>
      <p:ext uri="{BB962C8B-B14F-4D97-AF65-F5344CB8AC3E}">
        <p14:creationId xmlns:p14="http://schemas.microsoft.com/office/powerpoint/2010/main" val="398107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Performance Testing</a:t>
            </a:r>
            <a:endParaRPr lang="en-US" dirty="0"/>
          </a:p>
        </p:txBody>
      </p:sp>
      <p:sp>
        <p:nvSpPr>
          <p:cNvPr id="3" name="Content Placeholder 2"/>
          <p:cNvSpPr>
            <a:spLocks noGrp="1"/>
          </p:cNvSpPr>
          <p:nvPr>
            <p:ph idx="1"/>
          </p:nvPr>
        </p:nvSpPr>
        <p:spPr>
          <a:xfrm>
            <a:off x="533400" y="2514600"/>
            <a:ext cx="8153400" cy="3962400"/>
          </a:xfrm>
        </p:spPr>
        <p:txBody>
          <a:bodyPr/>
          <a:lstStyle/>
          <a:p>
            <a:r>
              <a:rPr lang="en-US" b="1" dirty="0" smtClean="0"/>
              <a:t>Performance testing </a:t>
            </a:r>
            <a:r>
              <a:rPr lang="en-US" dirty="0" smtClean="0"/>
              <a:t>– The degree to which a system or component accomplishes its designated functions within given constraints regarding processing time and throughput rate.</a:t>
            </a:r>
          </a:p>
          <a:p>
            <a:r>
              <a:rPr lang="en-US" dirty="0" smtClean="0"/>
              <a:t>The process of testing to determine the performance of a software product.</a:t>
            </a:r>
          </a:p>
          <a:p>
            <a:endParaRPr lang="en-US" dirty="0"/>
          </a:p>
        </p:txBody>
      </p:sp>
    </p:spTree>
    <p:extLst>
      <p:ext uri="{BB962C8B-B14F-4D97-AF65-F5344CB8AC3E}">
        <p14:creationId xmlns:p14="http://schemas.microsoft.com/office/powerpoint/2010/main" val="570886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Performance Testing Tools</a:t>
            </a:r>
            <a:endParaRPr lang="en-US" dirty="0"/>
          </a:p>
        </p:txBody>
      </p:sp>
      <p:sp>
        <p:nvSpPr>
          <p:cNvPr id="3" name="Content Placeholder 2"/>
          <p:cNvSpPr>
            <a:spLocks noGrp="1"/>
          </p:cNvSpPr>
          <p:nvPr>
            <p:ph idx="1"/>
          </p:nvPr>
        </p:nvSpPr>
        <p:spPr>
          <a:xfrm>
            <a:off x="304800" y="2133600"/>
            <a:ext cx="8458200" cy="4572000"/>
          </a:xfrm>
        </p:spPr>
        <p:txBody>
          <a:bodyPr/>
          <a:lstStyle/>
          <a:p>
            <a:r>
              <a:rPr lang="en-US" dirty="0" smtClean="0"/>
              <a:t>Load generation can simulate either multiple users or high volumes of input data.</a:t>
            </a:r>
          </a:p>
          <a:p>
            <a:r>
              <a:rPr lang="en-US" dirty="0" smtClean="0"/>
              <a:t>During execution, response time measurements are taken from selected transactions and these are logged. </a:t>
            </a:r>
          </a:p>
          <a:p>
            <a:r>
              <a:rPr lang="en-US" dirty="0" smtClean="0"/>
              <a:t>Performance testing provides test logs and graphs of load against response times.</a:t>
            </a:r>
            <a:endParaRPr lang="en-US" dirty="0"/>
          </a:p>
        </p:txBody>
      </p:sp>
    </p:spTree>
    <p:extLst>
      <p:ext uri="{BB962C8B-B14F-4D97-AF65-F5344CB8AC3E}">
        <p14:creationId xmlns:p14="http://schemas.microsoft.com/office/powerpoint/2010/main" val="169018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1524000"/>
            <a:ext cx="8067675" cy="1143000"/>
          </a:xfrm>
        </p:spPr>
        <p:txBody>
          <a:bodyPr/>
          <a:lstStyle/>
          <a:p>
            <a:r>
              <a:rPr lang="en-US" dirty="0" smtClean="0"/>
              <a:t>Performance – Stress Testing </a:t>
            </a:r>
            <a:endParaRPr lang="en-US" dirty="0"/>
          </a:p>
        </p:txBody>
      </p:sp>
      <p:pic>
        <p:nvPicPr>
          <p:cNvPr id="5" name="Content Placeholder 4"/>
          <p:cNvPicPr>
            <a:picLocks noGrp="1" noChangeAspect="1"/>
          </p:cNvPicPr>
          <p:nvPr>
            <p:ph idx="1"/>
          </p:nvPr>
        </p:nvPicPr>
        <p:blipFill>
          <a:blip r:embed="rId2"/>
          <a:stretch>
            <a:fillRect/>
          </a:stretch>
        </p:blipFill>
        <p:spPr>
          <a:xfrm>
            <a:off x="4648200" y="2743200"/>
            <a:ext cx="3810000" cy="3810000"/>
          </a:xfrm>
          <a:prstGeom prst="rect">
            <a:avLst/>
          </a:prstGeom>
        </p:spPr>
      </p:pic>
      <p:pic>
        <p:nvPicPr>
          <p:cNvPr id="7" name="Picture 6"/>
          <p:cNvPicPr>
            <a:picLocks noChangeAspect="1"/>
          </p:cNvPicPr>
          <p:nvPr/>
        </p:nvPicPr>
        <p:blipFill>
          <a:blip r:embed="rId3"/>
          <a:stretch>
            <a:fillRect/>
          </a:stretch>
        </p:blipFill>
        <p:spPr>
          <a:xfrm>
            <a:off x="390525" y="2743200"/>
            <a:ext cx="4257675" cy="3810000"/>
          </a:xfrm>
          <a:prstGeom prst="rect">
            <a:avLst/>
          </a:prstGeom>
        </p:spPr>
      </p:pic>
    </p:spTree>
    <p:extLst>
      <p:ext uri="{BB962C8B-B14F-4D97-AF65-F5344CB8AC3E}">
        <p14:creationId xmlns:p14="http://schemas.microsoft.com/office/powerpoint/2010/main" val="154016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Testing</a:t>
            </a:r>
            <a:endParaRPr lang="en-US" dirty="0"/>
          </a:p>
        </p:txBody>
      </p:sp>
      <p:sp>
        <p:nvSpPr>
          <p:cNvPr id="3" name="Content Placeholder 2"/>
          <p:cNvSpPr>
            <a:spLocks noGrp="1"/>
          </p:cNvSpPr>
          <p:nvPr>
            <p:ph idx="1"/>
          </p:nvPr>
        </p:nvSpPr>
        <p:spPr/>
        <p:txBody>
          <a:bodyPr/>
          <a:lstStyle/>
          <a:p>
            <a:r>
              <a:rPr lang="en-US" dirty="0" smtClean="0"/>
              <a:t>A type of performance testing conducted to evaluate the behavior of a component or system with increasing load, e.g., numbers of parallel users and/or numbers of transactions, to determine what load can be handled by the component or system.</a:t>
            </a:r>
            <a:endParaRPr lang="en-US" dirty="0"/>
          </a:p>
        </p:txBody>
      </p:sp>
    </p:spTree>
    <p:extLst>
      <p:ext uri="{BB962C8B-B14F-4D97-AF65-F5344CB8AC3E}">
        <p14:creationId xmlns:p14="http://schemas.microsoft.com/office/powerpoint/2010/main" val="306577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209800"/>
            <a:ext cx="7772400" cy="4419600"/>
          </a:xfrm>
        </p:spPr>
        <p:txBody>
          <a:bodyPr/>
          <a:lstStyle/>
          <a:p>
            <a:r>
              <a:rPr lang="en-US" dirty="0"/>
              <a:t>What is beyond Unit Testing?</a:t>
            </a:r>
          </a:p>
          <a:p>
            <a:r>
              <a:rPr lang="en-US" dirty="0" smtClean="0"/>
              <a:t>What is testing throughout the software life cycle</a:t>
            </a:r>
          </a:p>
          <a:p>
            <a:r>
              <a:rPr lang="en-US" dirty="0" smtClean="0"/>
              <a:t>What is the difference between Waterfall, V-Model &amp; Agile Testing?</a:t>
            </a:r>
          </a:p>
          <a:p>
            <a:r>
              <a:rPr lang="en-US" dirty="0" smtClean="0"/>
              <a:t>What are the Test different Levels?</a:t>
            </a:r>
          </a:p>
          <a:p>
            <a:r>
              <a:rPr lang="en-US" dirty="0" smtClean="0"/>
              <a:t>What are the different Test Types?</a:t>
            </a:r>
          </a:p>
          <a:p>
            <a:r>
              <a:rPr lang="en-US" dirty="0" smtClean="0"/>
              <a:t>What is Maintenance Testing?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438264" y="1487606"/>
            <a:ext cx="8248535" cy="5217994"/>
          </a:xfrm>
          <a:prstGeom prst="rect">
            <a:avLst/>
          </a:prstGeom>
        </p:spPr>
      </p:pic>
    </p:spTree>
    <p:extLst>
      <p:ext uri="{BB962C8B-B14F-4D97-AF65-F5344CB8AC3E}">
        <p14:creationId xmlns:p14="http://schemas.microsoft.com/office/powerpoint/2010/main" val="252034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457200" y="1524000"/>
            <a:ext cx="8229600" cy="5105400"/>
          </a:xfrm>
          <a:prstGeom prst="rect">
            <a:avLst/>
          </a:prstGeom>
        </p:spPr>
      </p:pic>
    </p:spTree>
    <p:extLst>
      <p:ext uri="{BB962C8B-B14F-4D97-AF65-F5344CB8AC3E}">
        <p14:creationId xmlns:p14="http://schemas.microsoft.com/office/powerpoint/2010/main" val="22550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a:t>
            </a:r>
            <a:endParaRPr lang="en-US" dirty="0"/>
          </a:p>
        </p:txBody>
      </p:sp>
      <p:sp>
        <p:nvSpPr>
          <p:cNvPr id="3" name="Content Placeholder 2"/>
          <p:cNvSpPr>
            <a:spLocks noGrp="1"/>
          </p:cNvSpPr>
          <p:nvPr>
            <p:ph idx="1"/>
          </p:nvPr>
        </p:nvSpPr>
        <p:spPr/>
        <p:txBody>
          <a:bodyPr/>
          <a:lstStyle/>
          <a:p>
            <a:r>
              <a:rPr lang="en-US" dirty="0" smtClean="0"/>
              <a:t>A type of performance testing conducted to evaluate a system or component at or beyond the limits of its anticipated or specified work loads, or with reduced availability of resources such as access to memory or servers. </a:t>
            </a:r>
            <a:endParaRPr lang="en-US" dirty="0"/>
          </a:p>
        </p:txBody>
      </p:sp>
    </p:spTree>
    <p:extLst>
      <p:ext uri="{BB962C8B-B14F-4D97-AF65-F5344CB8AC3E}">
        <p14:creationId xmlns:p14="http://schemas.microsoft.com/office/powerpoint/2010/main" val="78769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81000" y="1371600"/>
            <a:ext cx="8382000" cy="5257800"/>
          </a:xfrm>
          <a:prstGeom prst="rect">
            <a:avLst/>
          </a:prstGeom>
        </p:spPr>
      </p:pic>
    </p:spTree>
    <p:extLst>
      <p:ext uri="{BB962C8B-B14F-4D97-AF65-F5344CB8AC3E}">
        <p14:creationId xmlns:p14="http://schemas.microsoft.com/office/powerpoint/2010/main" val="2890697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Maturity Model (CMM)</a:t>
            </a:r>
            <a:endParaRPr lang="en-US" dirty="0"/>
          </a:p>
        </p:txBody>
      </p:sp>
      <p:sp>
        <p:nvSpPr>
          <p:cNvPr id="3" name="Content Placeholder 2"/>
          <p:cNvSpPr>
            <a:spLocks noGrp="1"/>
          </p:cNvSpPr>
          <p:nvPr>
            <p:ph idx="1"/>
          </p:nvPr>
        </p:nvSpPr>
        <p:spPr/>
        <p:txBody>
          <a:bodyPr/>
          <a:lstStyle/>
          <a:p>
            <a:r>
              <a:rPr lang="en-US" dirty="0" smtClean="0"/>
              <a:t>A first level staged framework that describes the key elements of an effective software process.</a:t>
            </a:r>
          </a:p>
          <a:p>
            <a:r>
              <a:rPr lang="en-US" dirty="0" smtClean="0"/>
              <a:t>The Capability Maturity Model covers best-practices for planning, engineering and managing software development and maintenance.</a:t>
            </a:r>
            <a:endParaRPr lang="en-US" dirty="0"/>
          </a:p>
        </p:txBody>
      </p:sp>
    </p:spTree>
    <p:extLst>
      <p:ext uri="{BB962C8B-B14F-4D97-AF65-F5344CB8AC3E}">
        <p14:creationId xmlns:p14="http://schemas.microsoft.com/office/powerpoint/2010/main" val="153408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Capability Maturity Model Integration (CMMi)</a:t>
            </a:r>
            <a:endParaRPr lang="en-US" dirty="0"/>
          </a:p>
        </p:txBody>
      </p:sp>
      <p:sp>
        <p:nvSpPr>
          <p:cNvPr id="6" name="Content Placeholder 5"/>
          <p:cNvSpPr>
            <a:spLocks noGrp="1"/>
          </p:cNvSpPr>
          <p:nvPr>
            <p:ph idx="1"/>
          </p:nvPr>
        </p:nvSpPr>
        <p:spPr>
          <a:xfrm>
            <a:off x="457200" y="2819400"/>
            <a:ext cx="8077200" cy="3810000"/>
          </a:xfrm>
        </p:spPr>
        <p:txBody>
          <a:bodyPr/>
          <a:lstStyle/>
          <a:p>
            <a:r>
              <a:rPr lang="en-US" dirty="0" smtClean="0"/>
              <a:t>A framework that describes the key elements of an effective product development and maintenance process. </a:t>
            </a:r>
          </a:p>
          <a:p>
            <a:r>
              <a:rPr lang="en-US" dirty="0" smtClean="0"/>
              <a:t>The Capability Maturity Model Integration covers best-practices for planning, engineering and managing product development and maintenance.</a:t>
            </a:r>
            <a:endParaRPr lang="en-US" dirty="0"/>
          </a:p>
        </p:txBody>
      </p:sp>
    </p:spTree>
    <p:extLst>
      <p:ext uri="{BB962C8B-B14F-4D97-AF65-F5344CB8AC3E}">
        <p14:creationId xmlns:p14="http://schemas.microsoft.com/office/powerpoint/2010/main" val="2540288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Iterative life cycles</a:t>
            </a:r>
            <a:endParaRPr lang="en-US" dirty="0"/>
          </a:p>
        </p:txBody>
      </p:sp>
      <p:sp>
        <p:nvSpPr>
          <p:cNvPr id="3" name="Content Placeholder 2"/>
          <p:cNvSpPr>
            <a:spLocks noGrp="1"/>
          </p:cNvSpPr>
          <p:nvPr>
            <p:ph idx="1"/>
          </p:nvPr>
        </p:nvSpPr>
        <p:spPr>
          <a:xfrm>
            <a:off x="685800" y="2286000"/>
            <a:ext cx="7772400" cy="4495800"/>
          </a:xfrm>
        </p:spPr>
        <p:txBody>
          <a:bodyPr/>
          <a:lstStyle/>
          <a:p>
            <a:r>
              <a:rPr lang="en-US" b="1" dirty="0" smtClean="0"/>
              <a:t>Iterative development model </a:t>
            </a:r>
            <a:r>
              <a:rPr lang="en-US" dirty="0" smtClean="0"/>
              <a:t>– A development lifecycle  where a project is broken into a usually large number of iterations. An iteration is a complete development loop resulting in a release (internal or external) of an executable product, a subset of final product and grows into final product. </a:t>
            </a:r>
          </a:p>
        </p:txBody>
      </p:sp>
    </p:spTree>
    <p:extLst>
      <p:ext uri="{BB962C8B-B14F-4D97-AF65-F5344CB8AC3E}">
        <p14:creationId xmlns:p14="http://schemas.microsoft.com/office/powerpoint/2010/main" val="2274788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533400" y="1524000"/>
            <a:ext cx="8077200" cy="5105400"/>
          </a:xfrm>
          <a:prstGeom prst="rect">
            <a:avLst/>
          </a:prstGeom>
        </p:spPr>
      </p:pic>
    </p:spTree>
    <p:extLst>
      <p:ext uri="{BB962C8B-B14F-4D97-AF65-F5344CB8AC3E}">
        <p14:creationId xmlns:p14="http://schemas.microsoft.com/office/powerpoint/2010/main" val="2148551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Incremental Development Model</a:t>
            </a:r>
            <a:endParaRPr lang="en-US" dirty="0"/>
          </a:p>
        </p:txBody>
      </p:sp>
      <p:sp>
        <p:nvSpPr>
          <p:cNvPr id="3" name="Content Placeholder 2"/>
          <p:cNvSpPr>
            <a:spLocks noGrp="1"/>
          </p:cNvSpPr>
          <p:nvPr>
            <p:ph idx="1"/>
          </p:nvPr>
        </p:nvSpPr>
        <p:spPr>
          <a:xfrm>
            <a:off x="685800" y="2286000"/>
            <a:ext cx="7772400" cy="4191000"/>
          </a:xfrm>
        </p:spPr>
        <p:txBody>
          <a:bodyPr/>
          <a:lstStyle/>
          <a:p>
            <a:r>
              <a:rPr lang="en-US" dirty="0" smtClean="0"/>
              <a:t>A development lifecycle where a project is broken into a series of incensements, each of which delivers a portion of the functionality in the overall project requirements. </a:t>
            </a:r>
          </a:p>
          <a:p>
            <a:r>
              <a:rPr lang="en-US" dirty="0" smtClean="0"/>
              <a:t>Requirements are prioritized and delivered in priority order in the appropriate increments. </a:t>
            </a:r>
          </a:p>
        </p:txBody>
      </p:sp>
    </p:spTree>
    <p:extLst>
      <p:ext uri="{BB962C8B-B14F-4D97-AF65-F5344CB8AC3E}">
        <p14:creationId xmlns:p14="http://schemas.microsoft.com/office/powerpoint/2010/main" val="4192904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Testing</a:t>
            </a:r>
            <a:endParaRPr lang="en-US" dirty="0"/>
          </a:p>
        </p:txBody>
      </p:sp>
      <p:sp>
        <p:nvSpPr>
          <p:cNvPr id="3" name="Content Placeholder 2"/>
          <p:cNvSpPr>
            <a:spLocks noGrp="1"/>
          </p:cNvSpPr>
          <p:nvPr>
            <p:ph idx="1"/>
          </p:nvPr>
        </p:nvSpPr>
        <p:spPr/>
        <p:txBody>
          <a:bodyPr/>
          <a:lstStyle/>
          <a:p>
            <a:r>
              <a:rPr lang="en-US" dirty="0" smtClean="0"/>
              <a:t>Testing where components or systems are integrated and tested one or some at a time, until all the components or systems are integrated and tested.</a:t>
            </a:r>
            <a:endParaRPr lang="en-US" dirty="0"/>
          </a:p>
        </p:txBody>
      </p:sp>
    </p:spTree>
    <p:extLst>
      <p:ext uri="{BB962C8B-B14F-4D97-AF65-F5344CB8AC3E}">
        <p14:creationId xmlns:p14="http://schemas.microsoft.com/office/powerpoint/2010/main" val="3337685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Testing throughout the software life cycle</a:t>
            </a:r>
            <a:endParaRPr lang="en-US" b="1" dirty="0"/>
          </a:p>
        </p:txBody>
      </p:sp>
      <p:sp>
        <p:nvSpPr>
          <p:cNvPr id="3" name="Content Placeholder 2"/>
          <p:cNvSpPr>
            <a:spLocks noGrp="1"/>
          </p:cNvSpPr>
          <p:nvPr>
            <p:ph idx="1"/>
          </p:nvPr>
        </p:nvSpPr>
        <p:spPr>
          <a:xfrm>
            <a:off x="685800" y="2895600"/>
            <a:ext cx="7772400" cy="3581400"/>
          </a:xfrm>
        </p:spPr>
        <p:txBody>
          <a:bodyPr/>
          <a:lstStyle/>
          <a:p>
            <a:r>
              <a:rPr lang="en-US" dirty="0" smtClean="0"/>
              <a:t>Test is not a stand-alone activity</a:t>
            </a:r>
          </a:p>
          <a:p>
            <a:r>
              <a:rPr lang="en-US" dirty="0" smtClean="0"/>
              <a:t>There are many forms of testing</a:t>
            </a:r>
          </a:p>
          <a:p>
            <a:r>
              <a:rPr lang="en-US" dirty="0" smtClean="0"/>
              <a:t>There are various models, test levels and types of testing</a:t>
            </a:r>
          </a:p>
          <a:p>
            <a:r>
              <a:rPr lang="en-US" dirty="0" smtClean="0"/>
              <a:t>Maintenance testing</a:t>
            </a:r>
          </a:p>
        </p:txBody>
      </p:sp>
    </p:spTree>
    <p:extLst>
      <p:ext uri="{BB962C8B-B14F-4D97-AF65-F5344CB8AC3E}">
        <p14:creationId xmlns:p14="http://schemas.microsoft.com/office/powerpoint/2010/main" val="1533590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04800" y="1447800"/>
            <a:ext cx="8382000" cy="5257800"/>
          </a:xfrm>
          <a:prstGeom prst="rect">
            <a:avLst/>
          </a:prstGeom>
        </p:spPr>
      </p:pic>
    </p:spTree>
    <p:extLst>
      <p:ext uri="{BB962C8B-B14F-4D97-AF65-F5344CB8AC3E}">
        <p14:creationId xmlns:p14="http://schemas.microsoft.com/office/powerpoint/2010/main" val="3813100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001000" cy="1143000"/>
          </a:xfrm>
        </p:spPr>
        <p:txBody>
          <a:bodyPr/>
          <a:lstStyle/>
          <a:p>
            <a:r>
              <a:rPr lang="en-US" dirty="0" smtClean="0"/>
              <a:t>Rapid Application Development - RAD</a:t>
            </a:r>
            <a:endParaRPr lang="en-US" dirty="0"/>
          </a:p>
        </p:txBody>
      </p:sp>
      <p:sp>
        <p:nvSpPr>
          <p:cNvPr id="3" name="Content Placeholder 2"/>
          <p:cNvSpPr>
            <a:spLocks noGrp="1"/>
          </p:cNvSpPr>
          <p:nvPr>
            <p:ph idx="1"/>
          </p:nvPr>
        </p:nvSpPr>
        <p:spPr>
          <a:xfrm>
            <a:off x="457200" y="2514600"/>
            <a:ext cx="8001000" cy="3962400"/>
          </a:xfrm>
        </p:spPr>
        <p:txBody>
          <a:bodyPr/>
          <a:lstStyle/>
          <a:p>
            <a:r>
              <a:rPr lang="en-US" dirty="0" smtClean="0"/>
              <a:t>Rapid Application Development is formally a parallel development of functions and subsequent integration.</a:t>
            </a:r>
          </a:p>
          <a:p>
            <a:r>
              <a:rPr lang="en-US" dirty="0" smtClean="0"/>
              <a:t>This methodology allows early validation of technology risks and a rapid response to changing customer requirements.</a:t>
            </a:r>
            <a:endParaRPr lang="en-US" dirty="0"/>
          </a:p>
        </p:txBody>
      </p:sp>
    </p:spTree>
    <p:extLst>
      <p:ext uri="{BB962C8B-B14F-4D97-AF65-F5344CB8AC3E}">
        <p14:creationId xmlns:p14="http://schemas.microsoft.com/office/powerpoint/2010/main" val="1705376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001000" cy="914400"/>
          </a:xfrm>
        </p:spPr>
        <p:txBody>
          <a:bodyPr/>
          <a:lstStyle/>
          <a:p>
            <a:r>
              <a:rPr lang="en-US" dirty="0"/>
              <a:t>Rapid Application Development - RAD</a:t>
            </a:r>
          </a:p>
        </p:txBody>
      </p:sp>
      <p:sp>
        <p:nvSpPr>
          <p:cNvPr id="3" name="Content Placeholder 2"/>
          <p:cNvSpPr>
            <a:spLocks noGrp="1"/>
          </p:cNvSpPr>
          <p:nvPr>
            <p:ph idx="1"/>
          </p:nvPr>
        </p:nvSpPr>
        <p:spPr>
          <a:xfrm>
            <a:off x="495300" y="2452048"/>
            <a:ext cx="7924800" cy="4101152"/>
          </a:xfrm>
        </p:spPr>
        <p:txBody>
          <a:bodyPr/>
          <a:lstStyle/>
          <a:p>
            <a:r>
              <a:rPr lang="en-US" dirty="0" smtClean="0"/>
              <a:t>RAD provides early visibility of the product to the customer.</a:t>
            </a:r>
          </a:p>
          <a:p>
            <a:r>
              <a:rPr lang="en-US" dirty="0" smtClean="0"/>
              <a:t>Customer can provide feedback on the design and can decide, based on the existing functionality, whether to proceed with the development, what functionality to include in the next delivery cycle or stop the project.</a:t>
            </a:r>
            <a:endParaRPr lang="en-US" dirty="0"/>
          </a:p>
        </p:txBody>
      </p:sp>
    </p:spTree>
    <p:extLst>
      <p:ext uri="{BB962C8B-B14F-4D97-AF65-F5344CB8AC3E}">
        <p14:creationId xmlns:p14="http://schemas.microsoft.com/office/powerpoint/2010/main" val="2874249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469446" y="1447800"/>
            <a:ext cx="8205107" cy="5026925"/>
          </a:xfrm>
          <a:prstGeom prst="rect">
            <a:avLst/>
          </a:prstGeom>
        </p:spPr>
      </p:pic>
    </p:spTree>
    <p:extLst>
      <p:ext uri="{BB962C8B-B14F-4D97-AF65-F5344CB8AC3E}">
        <p14:creationId xmlns:p14="http://schemas.microsoft.com/office/powerpoint/2010/main" val="44291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Software Development</a:t>
            </a:r>
            <a:endParaRPr lang="en-US" dirty="0"/>
          </a:p>
        </p:txBody>
      </p:sp>
      <p:sp>
        <p:nvSpPr>
          <p:cNvPr id="3" name="Content Placeholder 2"/>
          <p:cNvSpPr>
            <a:spLocks noGrp="1"/>
          </p:cNvSpPr>
          <p:nvPr>
            <p:ph idx="1"/>
          </p:nvPr>
        </p:nvSpPr>
        <p:spPr/>
        <p:txBody>
          <a:bodyPr/>
          <a:lstStyle/>
          <a:p>
            <a:r>
              <a:rPr lang="en-US" dirty="0" smtClean="0"/>
              <a:t>A group of software development methodologies based on iterative incremental development, where requirements and solutions evolve through collaboration between self-organizing cross-functional teams.</a:t>
            </a:r>
            <a:endParaRPr lang="en-US" dirty="0"/>
          </a:p>
        </p:txBody>
      </p:sp>
    </p:spTree>
    <p:extLst>
      <p:ext uri="{BB962C8B-B14F-4D97-AF65-F5344CB8AC3E}">
        <p14:creationId xmlns:p14="http://schemas.microsoft.com/office/powerpoint/2010/main" val="4020855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Agile Teams</a:t>
            </a:r>
            <a:endParaRPr lang="en-US" dirty="0"/>
          </a:p>
        </p:txBody>
      </p:sp>
      <p:sp>
        <p:nvSpPr>
          <p:cNvPr id="3" name="Content Placeholder 2"/>
          <p:cNvSpPr>
            <a:spLocks noGrp="1"/>
          </p:cNvSpPr>
          <p:nvPr>
            <p:ph idx="1"/>
          </p:nvPr>
        </p:nvSpPr>
        <p:spPr>
          <a:xfrm>
            <a:off x="685800" y="2133600"/>
            <a:ext cx="7772400" cy="4419600"/>
          </a:xfrm>
        </p:spPr>
        <p:txBody>
          <a:bodyPr/>
          <a:lstStyle/>
          <a:p>
            <a:r>
              <a:rPr lang="en-US" dirty="0" smtClean="0"/>
              <a:t>Most agile teams use Scrum, a management framework for iterative incremental development projects. </a:t>
            </a:r>
          </a:p>
          <a:p>
            <a:r>
              <a:rPr lang="en-US" dirty="0" smtClean="0"/>
              <a:t>Agile teams consist of 5-9 people</a:t>
            </a:r>
          </a:p>
        </p:txBody>
      </p:sp>
    </p:spTree>
    <p:extLst>
      <p:ext uri="{BB962C8B-B14F-4D97-AF65-F5344CB8AC3E}">
        <p14:creationId xmlns:p14="http://schemas.microsoft.com/office/powerpoint/2010/main" val="2838901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Agile </a:t>
            </a:r>
            <a:r>
              <a:rPr lang="en-US" dirty="0" smtClean="0"/>
              <a:t>Manifesto a Statement of Value</a:t>
            </a:r>
            <a:endParaRPr lang="en-US" dirty="0"/>
          </a:p>
        </p:txBody>
      </p:sp>
      <p:sp>
        <p:nvSpPr>
          <p:cNvPr id="3" name="Text Placeholder 2"/>
          <p:cNvSpPr>
            <a:spLocks noGrp="1"/>
          </p:cNvSpPr>
          <p:nvPr>
            <p:ph type="body" sz="half" idx="1"/>
          </p:nvPr>
        </p:nvSpPr>
        <p:spPr>
          <a:xfrm>
            <a:off x="533400" y="2286000"/>
            <a:ext cx="4114800" cy="4343400"/>
          </a:xfrm>
        </p:spPr>
        <p:txBody>
          <a:bodyPr/>
          <a:lstStyle/>
          <a:p>
            <a:r>
              <a:rPr lang="en-US" dirty="0" smtClean="0"/>
              <a:t>Individuals &amp; Interactions </a:t>
            </a:r>
          </a:p>
          <a:p>
            <a:r>
              <a:rPr lang="en-US" dirty="0" smtClean="0"/>
              <a:t>Working Software</a:t>
            </a:r>
          </a:p>
          <a:p>
            <a:endParaRPr lang="en-US" dirty="0"/>
          </a:p>
          <a:p>
            <a:r>
              <a:rPr lang="en-US" dirty="0" smtClean="0"/>
              <a:t>Customer collaboration</a:t>
            </a:r>
            <a:endParaRPr lang="en-US" dirty="0"/>
          </a:p>
          <a:p>
            <a:r>
              <a:rPr lang="en-US" dirty="0" smtClean="0"/>
              <a:t>Responding to Change</a:t>
            </a:r>
            <a:endParaRPr lang="en-US" dirty="0"/>
          </a:p>
        </p:txBody>
      </p:sp>
      <p:sp>
        <p:nvSpPr>
          <p:cNvPr id="4" name="Content Placeholder 3"/>
          <p:cNvSpPr>
            <a:spLocks noGrp="1"/>
          </p:cNvSpPr>
          <p:nvPr>
            <p:ph sz="half" idx="2"/>
          </p:nvPr>
        </p:nvSpPr>
        <p:spPr>
          <a:xfrm>
            <a:off x="4800600" y="2209800"/>
            <a:ext cx="3962400" cy="4419600"/>
          </a:xfrm>
        </p:spPr>
        <p:txBody>
          <a:bodyPr/>
          <a:lstStyle/>
          <a:p>
            <a:r>
              <a:rPr lang="en-US" dirty="0" smtClean="0"/>
              <a:t>Process &amp; Tools</a:t>
            </a:r>
          </a:p>
          <a:p>
            <a:endParaRPr lang="en-US" dirty="0"/>
          </a:p>
          <a:p>
            <a:r>
              <a:rPr lang="en-US" dirty="0" smtClean="0"/>
              <a:t>Comprehensive documentation</a:t>
            </a:r>
          </a:p>
          <a:p>
            <a:r>
              <a:rPr lang="en-US" dirty="0" smtClean="0"/>
              <a:t>Contract negotiations</a:t>
            </a:r>
          </a:p>
          <a:p>
            <a:r>
              <a:rPr lang="en-US" dirty="0" smtClean="0"/>
              <a:t>Following a Plan</a:t>
            </a:r>
            <a:endParaRPr lang="en-US" dirty="0"/>
          </a:p>
        </p:txBody>
      </p:sp>
    </p:spTree>
    <p:extLst>
      <p:ext uri="{BB962C8B-B14F-4D97-AF65-F5344CB8AC3E}">
        <p14:creationId xmlns:p14="http://schemas.microsoft.com/office/powerpoint/2010/main" val="2802095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lstStyle/>
          <a:p>
            <a:r>
              <a:rPr lang="en-US" dirty="0" smtClean="0"/>
              <a:t>A way of developing software where the test cases are developed, and often automated, before the software is developed to run those test cases.</a:t>
            </a:r>
            <a:endParaRPr lang="en-US" dirty="0"/>
          </a:p>
        </p:txBody>
      </p:sp>
    </p:spTree>
    <p:extLst>
      <p:ext uri="{BB962C8B-B14F-4D97-AF65-F5344CB8AC3E}">
        <p14:creationId xmlns:p14="http://schemas.microsoft.com/office/powerpoint/2010/main" val="309145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Testing</a:t>
            </a:r>
            <a:endParaRPr lang="en-US" dirty="0"/>
          </a:p>
        </p:txBody>
      </p:sp>
      <p:sp>
        <p:nvSpPr>
          <p:cNvPr id="3" name="Content Placeholder 2"/>
          <p:cNvSpPr>
            <a:spLocks noGrp="1"/>
          </p:cNvSpPr>
          <p:nvPr>
            <p:ph idx="1"/>
          </p:nvPr>
        </p:nvSpPr>
        <p:spPr/>
        <p:txBody>
          <a:bodyPr/>
          <a:lstStyle/>
          <a:p>
            <a:r>
              <a:rPr lang="en-US" dirty="0" smtClean="0"/>
              <a:t>Testing practice for a project using agile methodologies, such as extreme programming (XP), treating development as the customer of testing and emphasizing the test-first design paradigm.    </a:t>
            </a:r>
            <a:endParaRPr lang="en-US" dirty="0"/>
          </a:p>
        </p:txBody>
      </p:sp>
    </p:spTree>
    <p:extLst>
      <p:ext uri="{BB962C8B-B14F-4D97-AF65-F5344CB8AC3E}">
        <p14:creationId xmlns:p14="http://schemas.microsoft.com/office/powerpoint/2010/main" val="27668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Benefits of Agile Testing</a:t>
            </a:r>
            <a:endParaRPr lang="en-US" dirty="0"/>
          </a:p>
        </p:txBody>
      </p:sp>
      <p:sp>
        <p:nvSpPr>
          <p:cNvPr id="3" name="Content Placeholder 2"/>
          <p:cNvSpPr>
            <a:spLocks noGrp="1"/>
          </p:cNvSpPr>
          <p:nvPr>
            <p:ph idx="1"/>
          </p:nvPr>
        </p:nvSpPr>
        <p:spPr>
          <a:xfrm>
            <a:off x="685800" y="2286000"/>
            <a:ext cx="7772400" cy="4419600"/>
          </a:xfrm>
        </p:spPr>
        <p:txBody>
          <a:bodyPr/>
          <a:lstStyle/>
          <a:p>
            <a:r>
              <a:rPr lang="en-US" dirty="0" smtClean="0"/>
              <a:t>Focus on working software and good quality</a:t>
            </a:r>
          </a:p>
          <a:p>
            <a:r>
              <a:rPr lang="en-US" dirty="0" smtClean="0"/>
              <a:t>Test driven development</a:t>
            </a:r>
          </a:p>
          <a:p>
            <a:r>
              <a:rPr lang="en-US" dirty="0" smtClean="0"/>
              <a:t>Accessibility of business stakeholders to help testers</a:t>
            </a:r>
          </a:p>
          <a:p>
            <a:r>
              <a:rPr lang="en-US" dirty="0" smtClean="0"/>
              <a:t>Self-organizing teams </a:t>
            </a:r>
          </a:p>
          <a:p>
            <a:r>
              <a:rPr lang="en-US" dirty="0" smtClean="0"/>
              <a:t>Simplicity of design that should be easier to test</a:t>
            </a:r>
          </a:p>
        </p:txBody>
      </p:sp>
    </p:spTree>
    <p:extLst>
      <p:ext uri="{BB962C8B-B14F-4D97-AF65-F5344CB8AC3E}">
        <p14:creationId xmlns:p14="http://schemas.microsoft.com/office/powerpoint/2010/main" val="5431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458200" cy="685800"/>
          </a:xfrm>
        </p:spPr>
        <p:txBody>
          <a:bodyPr/>
          <a:lstStyle/>
          <a:p>
            <a:r>
              <a:rPr lang="en-US" dirty="0" smtClean="0"/>
              <a:t>2.1 Software Development Models</a:t>
            </a:r>
            <a:endParaRPr lang="en-US" dirty="0"/>
          </a:p>
        </p:txBody>
      </p:sp>
      <p:sp>
        <p:nvSpPr>
          <p:cNvPr id="3" name="Content Placeholder 2"/>
          <p:cNvSpPr>
            <a:spLocks noGrp="1"/>
          </p:cNvSpPr>
          <p:nvPr>
            <p:ph idx="1"/>
          </p:nvPr>
        </p:nvSpPr>
        <p:spPr>
          <a:xfrm>
            <a:off x="457200" y="2286000"/>
            <a:ext cx="8077200" cy="4419600"/>
          </a:xfrm>
        </p:spPr>
        <p:txBody>
          <a:bodyPr/>
          <a:lstStyle/>
          <a:p>
            <a:r>
              <a:rPr lang="en-US" dirty="0" smtClean="0"/>
              <a:t>Testing is focused on verification and validation testing</a:t>
            </a:r>
          </a:p>
          <a:p>
            <a:endParaRPr lang="en-US" dirty="0" smtClean="0"/>
          </a:p>
          <a:p>
            <a:r>
              <a:rPr lang="en-US" b="1" dirty="0" smtClean="0"/>
              <a:t>Verification: </a:t>
            </a:r>
            <a:r>
              <a:rPr lang="en-US" dirty="0" smtClean="0"/>
              <a:t>Confirmation by examination and through provision of objective evidence that specified requirements have been fulfilled (ISO)</a:t>
            </a:r>
          </a:p>
        </p:txBody>
      </p:sp>
    </p:spTree>
    <p:extLst>
      <p:ext uri="{BB962C8B-B14F-4D97-AF65-F5344CB8AC3E}">
        <p14:creationId xmlns:p14="http://schemas.microsoft.com/office/powerpoint/2010/main" val="2382593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8600" y="1524000"/>
            <a:ext cx="8686800" cy="5334000"/>
          </a:xfrm>
          <a:prstGeom prst="rect">
            <a:avLst/>
          </a:prstGeom>
        </p:spPr>
      </p:pic>
    </p:spTree>
    <p:extLst>
      <p:ext uri="{BB962C8B-B14F-4D97-AF65-F5344CB8AC3E}">
        <p14:creationId xmlns:p14="http://schemas.microsoft.com/office/powerpoint/2010/main" val="27221880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lstStyle/>
          <a:p>
            <a:r>
              <a:rPr lang="en-US" dirty="0" smtClean="0"/>
              <a:t>Test driven development is a way of developing software where the test cases are developed, and often automated, before the software is developed to run those test cases.</a:t>
            </a:r>
            <a:endParaRPr lang="en-US" dirty="0"/>
          </a:p>
        </p:txBody>
      </p:sp>
    </p:spTree>
    <p:extLst>
      <p:ext uri="{BB962C8B-B14F-4D97-AF65-F5344CB8AC3E}">
        <p14:creationId xmlns:p14="http://schemas.microsoft.com/office/powerpoint/2010/main" val="3953639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477730"/>
            <a:ext cx="7848600" cy="4999269"/>
          </a:xfrm>
          <a:prstGeom prst="rect">
            <a:avLst/>
          </a:prstGeom>
        </p:spPr>
      </p:pic>
    </p:spTree>
    <p:extLst>
      <p:ext uri="{BB962C8B-B14F-4D97-AF65-F5344CB8AC3E}">
        <p14:creationId xmlns:p14="http://schemas.microsoft.com/office/powerpoint/2010/main" val="3176270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(XP)</a:t>
            </a:r>
            <a:endParaRPr lang="en-US" dirty="0"/>
          </a:p>
        </p:txBody>
      </p:sp>
      <p:sp>
        <p:nvSpPr>
          <p:cNvPr id="3" name="Content Placeholder 2"/>
          <p:cNvSpPr>
            <a:spLocks noGrp="1"/>
          </p:cNvSpPr>
          <p:nvPr>
            <p:ph idx="1"/>
          </p:nvPr>
        </p:nvSpPr>
        <p:spPr/>
        <p:txBody>
          <a:bodyPr/>
          <a:lstStyle/>
          <a:p>
            <a:r>
              <a:rPr lang="en-US" dirty="0" smtClean="0"/>
              <a:t>A software engineering methodology used within agile software development whereby core practices are programming in pairs, doing extensive code review, unit testing of all code, and simplicity and clarity in code.</a:t>
            </a:r>
            <a:endParaRPr lang="en-US" dirty="0"/>
          </a:p>
        </p:txBody>
      </p:sp>
    </p:spTree>
    <p:extLst>
      <p:ext uri="{BB962C8B-B14F-4D97-AF65-F5344CB8AC3E}">
        <p14:creationId xmlns:p14="http://schemas.microsoft.com/office/powerpoint/2010/main" val="3626781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447801"/>
            <a:ext cx="7848600" cy="5181600"/>
          </a:xfrm>
          <a:prstGeom prst="rect">
            <a:avLst/>
          </a:prstGeom>
        </p:spPr>
      </p:pic>
    </p:spTree>
    <p:extLst>
      <p:ext uri="{BB962C8B-B14F-4D97-AF65-F5344CB8AC3E}">
        <p14:creationId xmlns:p14="http://schemas.microsoft.com/office/powerpoint/2010/main" val="1534865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US" dirty="0" smtClean="0"/>
              <a:t>Scrum is an iterative incremental framework for managing projects commonly used with agile software development.</a:t>
            </a:r>
          </a:p>
          <a:p>
            <a:r>
              <a:rPr lang="en-US" dirty="0" smtClean="0"/>
              <a:t>Changes are incorporated continuously into the software build.</a:t>
            </a:r>
            <a:endParaRPr lang="en-US" dirty="0"/>
          </a:p>
        </p:txBody>
      </p:sp>
    </p:spTree>
    <p:extLst>
      <p:ext uri="{BB962C8B-B14F-4D97-AF65-F5344CB8AC3E}">
        <p14:creationId xmlns:p14="http://schemas.microsoft.com/office/powerpoint/2010/main" val="3270258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8600" y="1468408"/>
            <a:ext cx="8610600" cy="5237192"/>
          </a:xfrm>
          <a:prstGeom prst="rect">
            <a:avLst/>
          </a:prstGeom>
        </p:spPr>
      </p:pic>
    </p:spTree>
    <p:extLst>
      <p:ext uri="{BB962C8B-B14F-4D97-AF65-F5344CB8AC3E}">
        <p14:creationId xmlns:p14="http://schemas.microsoft.com/office/powerpoint/2010/main" val="1951146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2.2 Test Levels</a:t>
            </a:r>
            <a:endParaRPr lang="en-US" dirty="0"/>
          </a:p>
        </p:txBody>
      </p:sp>
      <p:sp>
        <p:nvSpPr>
          <p:cNvPr id="3" name="Content Placeholder 2"/>
          <p:cNvSpPr>
            <a:spLocks noGrp="1"/>
          </p:cNvSpPr>
          <p:nvPr>
            <p:ph idx="1"/>
          </p:nvPr>
        </p:nvSpPr>
        <p:spPr>
          <a:xfrm>
            <a:off x="685800" y="2362200"/>
            <a:ext cx="7772400" cy="4419600"/>
          </a:xfrm>
        </p:spPr>
        <p:txBody>
          <a:bodyPr/>
          <a:lstStyle/>
          <a:p>
            <a:r>
              <a:rPr lang="en-US" dirty="0" smtClean="0"/>
              <a:t>A group of test activities are organized and managed together. </a:t>
            </a:r>
          </a:p>
          <a:p>
            <a:r>
              <a:rPr lang="en-US" dirty="0" smtClean="0"/>
              <a:t>A test level is linked to the responsibilities in a project. </a:t>
            </a:r>
          </a:p>
          <a:p>
            <a:r>
              <a:rPr lang="en-US" dirty="0" smtClean="0"/>
              <a:t>Component Test, </a:t>
            </a:r>
          </a:p>
          <a:p>
            <a:r>
              <a:rPr lang="en-US" dirty="0" smtClean="0"/>
              <a:t>Integration Test</a:t>
            </a:r>
          </a:p>
          <a:p>
            <a:r>
              <a:rPr lang="en-US" dirty="0" smtClean="0"/>
              <a:t>System Test and </a:t>
            </a:r>
          </a:p>
          <a:p>
            <a:r>
              <a:rPr lang="en-US" dirty="0" smtClean="0"/>
              <a:t>Acceptance Test</a:t>
            </a:r>
            <a:endParaRPr lang="en-US" dirty="0"/>
          </a:p>
        </p:txBody>
      </p:sp>
    </p:spTree>
    <p:extLst>
      <p:ext uri="{BB962C8B-B14F-4D97-AF65-F5344CB8AC3E}">
        <p14:creationId xmlns:p14="http://schemas.microsoft.com/office/powerpoint/2010/main" val="1529034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Test Levels</a:t>
            </a:r>
            <a:endParaRPr lang="en-US" dirty="0"/>
          </a:p>
        </p:txBody>
      </p:sp>
      <p:pic>
        <p:nvPicPr>
          <p:cNvPr id="4" name="Content Placeholder 3"/>
          <p:cNvPicPr>
            <a:picLocks noGrp="1" noChangeAspect="1"/>
          </p:cNvPicPr>
          <p:nvPr>
            <p:ph idx="1"/>
          </p:nvPr>
        </p:nvPicPr>
        <p:blipFill>
          <a:blip r:embed="rId2"/>
          <a:stretch>
            <a:fillRect/>
          </a:stretch>
        </p:blipFill>
        <p:spPr>
          <a:xfrm>
            <a:off x="381000" y="2241347"/>
            <a:ext cx="8458200" cy="4654184"/>
          </a:xfrm>
          <a:prstGeom prst="rect">
            <a:avLst/>
          </a:prstGeom>
        </p:spPr>
      </p:pic>
    </p:spTree>
    <p:extLst>
      <p:ext uri="{BB962C8B-B14F-4D97-AF65-F5344CB8AC3E}">
        <p14:creationId xmlns:p14="http://schemas.microsoft.com/office/powerpoint/2010/main" val="3198484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 </a:t>
            </a:r>
            <a:endParaRPr lang="en-US" dirty="0"/>
          </a:p>
        </p:txBody>
      </p:sp>
      <p:sp>
        <p:nvSpPr>
          <p:cNvPr id="3" name="Content Placeholder 2"/>
          <p:cNvSpPr>
            <a:spLocks noGrp="1"/>
          </p:cNvSpPr>
          <p:nvPr>
            <p:ph idx="1"/>
          </p:nvPr>
        </p:nvSpPr>
        <p:spPr>
          <a:xfrm>
            <a:off x="685800" y="2514600"/>
            <a:ext cx="7772400" cy="4114800"/>
          </a:xfrm>
        </p:spPr>
        <p:txBody>
          <a:bodyPr/>
          <a:lstStyle/>
          <a:p>
            <a:r>
              <a:rPr lang="en-US" dirty="0" smtClean="0"/>
              <a:t>Measurable effectiveness &amp; efficiency </a:t>
            </a:r>
          </a:p>
          <a:p>
            <a:r>
              <a:rPr lang="en-US" dirty="0" smtClean="0"/>
              <a:t>The test basis</a:t>
            </a:r>
          </a:p>
          <a:p>
            <a:r>
              <a:rPr lang="en-US" dirty="0" smtClean="0"/>
              <a:t>The item build – test object</a:t>
            </a:r>
          </a:p>
          <a:p>
            <a:r>
              <a:rPr lang="en-US" dirty="0" smtClean="0"/>
              <a:t>The typical defects and failures</a:t>
            </a:r>
          </a:p>
          <a:p>
            <a:r>
              <a:rPr lang="en-US" dirty="0" smtClean="0"/>
              <a:t>Applicable requirements for test harnesses</a:t>
            </a:r>
          </a:p>
          <a:p>
            <a:r>
              <a:rPr lang="en-US" dirty="0" smtClean="0"/>
              <a:t>Approaches we intend to use</a:t>
            </a:r>
          </a:p>
          <a:p>
            <a:endParaRPr lang="en-US" dirty="0"/>
          </a:p>
        </p:txBody>
      </p:sp>
    </p:spTree>
    <p:extLst>
      <p:ext uri="{BB962C8B-B14F-4D97-AF65-F5344CB8AC3E}">
        <p14:creationId xmlns:p14="http://schemas.microsoft.com/office/powerpoint/2010/main" val="338317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Software Development Models</a:t>
            </a:r>
          </a:p>
        </p:txBody>
      </p:sp>
      <p:sp>
        <p:nvSpPr>
          <p:cNvPr id="3" name="Content Placeholder 2"/>
          <p:cNvSpPr>
            <a:spLocks noGrp="1"/>
          </p:cNvSpPr>
          <p:nvPr>
            <p:ph idx="1"/>
          </p:nvPr>
        </p:nvSpPr>
        <p:spPr/>
        <p:txBody>
          <a:bodyPr/>
          <a:lstStyle/>
          <a:p>
            <a:r>
              <a:rPr lang="en-US" b="1" dirty="0" smtClean="0"/>
              <a:t>Validation: </a:t>
            </a:r>
            <a:r>
              <a:rPr lang="en-US" dirty="0" smtClean="0"/>
              <a:t>Confirmation by examination and through provision of objective evidence that the requirements for a specific intended use or application have fulfilled.</a:t>
            </a:r>
            <a:endParaRPr lang="en-US" b="1" dirty="0"/>
          </a:p>
        </p:txBody>
      </p:sp>
    </p:spTree>
    <p:extLst>
      <p:ext uri="{BB962C8B-B14F-4D97-AF65-F5344CB8AC3E}">
        <p14:creationId xmlns:p14="http://schemas.microsoft.com/office/powerpoint/2010/main" val="3723948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and Efficiency Testing</a:t>
            </a:r>
            <a:endParaRPr lang="en-US" dirty="0"/>
          </a:p>
        </p:txBody>
      </p:sp>
      <p:sp>
        <p:nvSpPr>
          <p:cNvPr id="3" name="Content Placeholder 2"/>
          <p:cNvSpPr>
            <a:spLocks noGrp="1"/>
          </p:cNvSpPr>
          <p:nvPr>
            <p:ph idx="1"/>
          </p:nvPr>
        </p:nvSpPr>
        <p:spPr/>
        <p:txBody>
          <a:bodyPr/>
          <a:lstStyle/>
          <a:p>
            <a:r>
              <a:rPr lang="en-US" dirty="0" smtClean="0"/>
              <a:t>The capability of the software product to provide appropriate performance, relative to the amount of resources used under state conditions. (ISO)</a:t>
            </a:r>
          </a:p>
          <a:p>
            <a:r>
              <a:rPr lang="en-US" dirty="0" smtClean="0"/>
              <a:t>The process of testing to determine the efficiency of a software product.</a:t>
            </a:r>
            <a:endParaRPr lang="en-US" dirty="0"/>
          </a:p>
        </p:txBody>
      </p:sp>
    </p:spTree>
    <p:extLst>
      <p:ext uri="{BB962C8B-B14F-4D97-AF65-F5344CB8AC3E}">
        <p14:creationId xmlns:p14="http://schemas.microsoft.com/office/powerpoint/2010/main" val="3555947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Component Testing (Unit or Module)</a:t>
            </a:r>
            <a:endParaRPr lang="en-US" dirty="0"/>
          </a:p>
        </p:txBody>
      </p:sp>
      <p:sp>
        <p:nvSpPr>
          <p:cNvPr id="3" name="Content Placeholder 2"/>
          <p:cNvSpPr>
            <a:spLocks noGrp="1"/>
          </p:cNvSpPr>
          <p:nvPr>
            <p:ph idx="1"/>
          </p:nvPr>
        </p:nvSpPr>
        <p:spPr>
          <a:xfrm>
            <a:off x="685800" y="2286000"/>
            <a:ext cx="7772400" cy="4419600"/>
          </a:xfrm>
        </p:spPr>
        <p:txBody>
          <a:bodyPr/>
          <a:lstStyle/>
          <a:p>
            <a:r>
              <a:rPr lang="en-US" dirty="0" smtClean="0"/>
              <a:t>A single procedure</a:t>
            </a:r>
          </a:p>
          <a:p>
            <a:r>
              <a:rPr lang="en-US" dirty="0" smtClean="0"/>
              <a:t>A function</a:t>
            </a:r>
          </a:p>
          <a:p>
            <a:r>
              <a:rPr lang="en-US" dirty="0" smtClean="0"/>
              <a:t>A body of code that implements a single function</a:t>
            </a:r>
          </a:p>
          <a:p>
            <a:r>
              <a:rPr lang="en-US" dirty="0" smtClean="0"/>
              <a:t>Source code that fits on one page</a:t>
            </a:r>
          </a:p>
          <a:p>
            <a:r>
              <a:rPr lang="en-US" dirty="0" smtClean="0"/>
              <a:t>Code done in 4-40 hours – 300 lines </a:t>
            </a:r>
          </a:p>
          <a:p>
            <a:r>
              <a:rPr lang="en-US" dirty="0" smtClean="0"/>
              <a:t>The smallest body of code that can be compiled and executed by itself</a:t>
            </a:r>
            <a:endParaRPr lang="en-US" dirty="0"/>
          </a:p>
        </p:txBody>
      </p:sp>
    </p:spTree>
    <p:extLst>
      <p:ext uri="{BB962C8B-B14F-4D97-AF65-F5344CB8AC3E}">
        <p14:creationId xmlns:p14="http://schemas.microsoft.com/office/powerpoint/2010/main" val="2159877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Stubs and Drivers</a:t>
            </a:r>
            <a:endParaRPr lang="en-US" dirty="0"/>
          </a:p>
        </p:txBody>
      </p:sp>
      <p:sp>
        <p:nvSpPr>
          <p:cNvPr id="3" name="Content Placeholder 2"/>
          <p:cNvSpPr>
            <a:spLocks noGrp="1"/>
          </p:cNvSpPr>
          <p:nvPr>
            <p:ph idx="1"/>
          </p:nvPr>
        </p:nvSpPr>
        <p:spPr>
          <a:xfrm>
            <a:off x="685800" y="2514600"/>
            <a:ext cx="7924800" cy="4038600"/>
          </a:xfrm>
        </p:spPr>
        <p:txBody>
          <a:bodyPr/>
          <a:lstStyle/>
          <a:p>
            <a:r>
              <a:rPr lang="en-US" dirty="0" smtClean="0"/>
              <a:t>Component testing may be done in isolation from the rest of the system depending on the context of the development life cycle and the system.</a:t>
            </a:r>
          </a:p>
          <a:p>
            <a:r>
              <a:rPr lang="en-US" dirty="0" smtClean="0"/>
              <a:t>Stubs and drivers are used to replace the missing software and simulates interface between software components</a:t>
            </a:r>
            <a:endParaRPr lang="en-US" dirty="0"/>
          </a:p>
        </p:txBody>
      </p:sp>
    </p:spTree>
    <p:extLst>
      <p:ext uri="{BB962C8B-B14F-4D97-AF65-F5344CB8AC3E}">
        <p14:creationId xmlns:p14="http://schemas.microsoft.com/office/powerpoint/2010/main" val="3836386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	</a:t>
            </a:r>
            <a:endParaRPr lang="en-US" dirty="0"/>
          </a:p>
        </p:txBody>
      </p:sp>
      <p:sp>
        <p:nvSpPr>
          <p:cNvPr id="3" name="Content Placeholder 2"/>
          <p:cNvSpPr>
            <a:spLocks noGrp="1"/>
          </p:cNvSpPr>
          <p:nvPr>
            <p:ph idx="1"/>
          </p:nvPr>
        </p:nvSpPr>
        <p:spPr/>
        <p:txBody>
          <a:bodyPr/>
          <a:lstStyle/>
          <a:p>
            <a:r>
              <a:rPr lang="en-US" dirty="0" smtClean="0"/>
              <a:t>A skeletal or special-purpose implementation of a software component, used to develop or test a component that calls or is otherwise dependent on it.  It replaces a called component.</a:t>
            </a:r>
            <a:endParaRPr lang="en-US" dirty="0"/>
          </a:p>
        </p:txBody>
      </p:sp>
    </p:spTree>
    <p:extLst>
      <p:ext uri="{BB962C8B-B14F-4D97-AF65-F5344CB8AC3E}">
        <p14:creationId xmlns:p14="http://schemas.microsoft.com/office/powerpoint/2010/main" val="2303702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(Test Driver)</a:t>
            </a:r>
            <a:endParaRPr lang="en-US" dirty="0"/>
          </a:p>
        </p:txBody>
      </p:sp>
      <p:sp>
        <p:nvSpPr>
          <p:cNvPr id="3" name="Content Placeholder 2"/>
          <p:cNvSpPr>
            <a:spLocks noGrp="1"/>
          </p:cNvSpPr>
          <p:nvPr>
            <p:ph idx="1"/>
          </p:nvPr>
        </p:nvSpPr>
        <p:spPr/>
        <p:txBody>
          <a:bodyPr/>
          <a:lstStyle/>
          <a:p>
            <a:r>
              <a:rPr lang="en-US" dirty="0" smtClean="0"/>
              <a:t>A software component or test tool that replaces a component that takes care of the control and/or the calling of a component or system.</a:t>
            </a:r>
            <a:endParaRPr lang="en-US" dirty="0"/>
          </a:p>
        </p:txBody>
      </p:sp>
    </p:spTree>
    <p:extLst>
      <p:ext uri="{BB962C8B-B14F-4D97-AF65-F5344CB8AC3E}">
        <p14:creationId xmlns:p14="http://schemas.microsoft.com/office/powerpoint/2010/main" val="1716768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Stubs and Drivers</a:t>
            </a:r>
            <a:endParaRPr lang="en-US" dirty="0"/>
          </a:p>
        </p:txBody>
      </p:sp>
      <p:pic>
        <p:nvPicPr>
          <p:cNvPr id="4" name="Content Placeholder 3"/>
          <p:cNvPicPr>
            <a:picLocks noGrp="1" noChangeAspect="1"/>
          </p:cNvPicPr>
          <p:nvPr>
            <p:ph idx="1"/>
          </p:nvPr>
        </p:nvPicPr>
        <p:blipFill>
          <a:blip r:embed="rId2"/>
          <a:stretch>
            <a:fillRect/>
          </a:stretch>
        </p:blipFill>
        <p:spPr>
          <a:xfrm>
            <a:off x="685801" y="2935682"/>
            <a:ext cx="7772400" cy="3669834"/>
          </a:xfrm>
          <a:prstGeom prst="rect">
            <a:avLst/>
          </a:prstGeom>
        </p:spPr>
      </p:pic>
    </p:spTree>
    <p:extLst>
      <p:ext uri="{BB962C8B-B14F-4D97-AF65-F5344CB8AC3E}">
        <p14:creationId xmlns:p14="http://schemas.microsoft.com/office/powerpoint/2010/main" val="3094517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Testing</a:t>
            </a:r>
            <a:endParaRPr lang="en-US" dirty="0"/>
          </a:p>
        </p:txBody>
      </p:sp>
      <p:sp>
        <p:nvSpPr>
          <p:cNvPr id="3" name="Content Placeholder 2"/>
          <p:cNvSpPr>
            <a:spLocks noGrp="1"/>
          </p:cNvSpPr>
          <p:nvPr>
            <p:ph idx="1"/>
          </p:nvPr>
        </p:nvSpPr>
        <p:spPr>
          <a:xfrm>
            <a:off x="685800" y="2514600"/>
            <a:ext cx="7772400" cy="4191000"/>
          </a:xfrm>
        </p:spPr>
        <p:txBody>
          <a:bodyPr/>
          <a:lstStyle/>
          <a:p>
            <a:r>
              <a:rPr lang="en-US" dirty="0" smtClean="0"/>
              <a:t>Robustness: The degree to which a component or system can function correctly in the presence of invalid inputs or stressful environmental conditions</a:t>
            </a:r>
          </a:p>
          <a:p>
            <a:r>
              <a:rPr lang="en-US" dirty="0" smtClean="0"/>
              <a:t>Testing to determine the robustness of the software product</a:t>
            </a:r>
          </a:p>
          <a:p>
            <a:r>
              <a:rPr lang="en-US" dirty="0" smtClean="0"/>
              <a:t>Error or fault tolerance (ISO)</a:t>
            </a:r>
          </a:p>
          <a:p>
            <a:endParaRPr lang="en-US" dirty="0"/>
          </a:p>
        </p:txBody>
      </p:sp>
    </p:spTree>
    <p:extLst>
      <p:ext uri="{BB962C8B-B14F-4D97-AF65-F5344CB8AC3E}">
        <p14:creationId xmlns:p14="http://schemas.microsoft.com/office/powerpoint/2010/main" val="2367389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Testing</a:t>
            </a:r>
            <a:endParaRPr lang="en-US" dirty="0"/>
          </a:p>
        </p:txBody>
      </p:sp>
      <p:sp>
        <p:nvSpPr>
          <p:cNvPr id="3" name="Content Placeholder 2"/>
          <p:cNvSpPr>
            <a:spLocks noGrp="1"/>
          </p:cNvSpPr>
          <p:nvPr>
            <p:ph idx="1"/>
          </p:nvPr>
        </p:nvSpPr>
        <p:spPr/>
        <p:txBody>
          <a:bodyPr/>
          <a:lstStyle/>
          <a:p>
            <a:r>
              <a:rPr lang="en-US" dirty="0" smtClean="0"/>
              <a:t>Include testing of functionality and specific non-functional characteristics such as resource-behavior (e.g. memory leaks), performance or robustness testing, as well as structural testing (e.g. decision coverage)</a:t>
            </a:r>
            <a:endParaRPr lang="en-US" dirty="0"/>
          </a:p>
        </p:txBody>
      </p:sp>
    </p:spTree>
    <p:extLst>
      <p:ext uri="{BB962C8B-B14F-4D97-AF65-F5344CB8AC3E}">
        <p14:creationId xmlns:p14="http://schemas.microsoft.com/office/powerpoint/2010/main" val="284815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lstStyle/>
          <a:p>
            <a:r>
              <a:rPr lang="en-US" dirty="0" smtClean="0"/>
              <a:t>A way of developing software where the test cases are developed and often automated, before the software is developed to run those test case</a:t>
            </a:r>
          </a:p>
          <a:p>
            <a:r>
              <a:rPr lang="en-US" dirty="0" smtClean="0"/>
              <a:t>Extreme programming (XP), prepares and automates test cases before coding</a:t>
            </a:r>
            <a:endParaRPr lang="en-US" dirty="0"/>
          </a:p>
        </p:txBody>
      </p:sp>
    </p:spTree>
    <p:extLst>
      <p:ext uri="{BB962C8B-B14F-4D97-AF65-F5344CB8AC3E}">
        <p14:creationId xmlns:p14="http://schemas.microsoft.com/office/powerpoint/2010/main" val="2434636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idx="1"/>
          </p:nvPr>
        </p:nvSpPr>
        <p:spPr/>
        <p:txBody>
          <a:bodyPr/>
          <a:lstStyle/>
          <a:p>
            <a:r>
              <a:rPr lang="en-US" dirty="0" smtClean="0"/>
              <a:t>The process of combining components or systems into larger assemblies</a:t>
            </a:r>
            <a:endParaRPr lang="en-US" dirty="0"/>
          </a:p>
          <a:p>
            <a:r>
              <a:rPr lang="en-US" dirty="0" smtClean="0"/>
              <a:t>Testing performed to expose defects in the interfaces and in the interactions between integrated components or systems  </a:t>
            </a:r>
          </a:p>
        </p:txBody>
      </p:sp>
    </p:spTree>
    <p:extLst>
      <p:ext uri="{BB962C8B-B14F-4D97-AF65-F5344CB8AC3E}">
        <p14:creationId xmlns:p14="http://schemas.microsoft.com/office/powerpoint/2010/main" val="372012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458200" cy="685800"/>
          </a:xfrm>
        </p:spPr>
        <p:txBody>
          <a:bodyPr/>
          <a:lstStyle/>
          <a:p>
            <a:r>
              <a:rPr lang="en-US" dirty="0" smtClean="0"/>
              <a:t>2.1 Software Development Models</a:t>
            </a:r>
            <a:endParaRPr lang="en-US" dirty="0"/>
          </a:p>
        </p:txBody>
      </p:sp>
      <p:sp>
        <p:nvSpPr>
          <p:cNvPr id="3" name="Content Placeholder 2"/>
          <p:cNvSpPr>
            <a:spLocks noGrp="1"/>
          </p:cNvSpPr>
          <p:nvPr>
            <p:ph idx="1"/>
          </p:nvPr>
        </p:nvSpPr>
        <p:spPr>
          <a:xfrm>
            <a:off x="609600" y="2514600"/>
            <a:ext cx="7924800" cy="4114800"/>
          </a:xfrm>
        </p:spPr>
        <p:txBody>
          <a:bodyPr/>
          <a:lstStyle/>
          <a:p>
            <a:r>
              <a:rPr lang="en-US" b="1" dirty="0" smtClean="0"/>
              <a:t>Waterfall Testing </a:t>
            </a:r>
            <a:r>
              <a:rPr lang="en-US" dirty="0" smtClean="0"/>
              <a:t>is the top-down development and design by functional decomposition.</a:t>
            </a:r>
          </a:p>
        </p:txBody>
      </p:sp>
    </p:spTree>
    <p:extLst>
      <p:ext uri="{BB962C8B-B14F-4D97-AF65-F5344CB8AC3E}">
        <p14:creationId xmlns:p14="http://schemas.microsoft.com/office/powerpoint/2010/main" val="2323391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Component to Integration Testing</a:t>
            </a:r>
            <a:endParaRPr lang="en-US" dirty="0"/>
          </a:p>
        </p:txBody>
      </p:sp>
      <p:pic>
        <p:nvPicPr>
          <p:cNvPr id="4" name="Content Placeholder 3"/>
          <p:cNvPicPr>
            <a:picLocks noGrp="1" noChangeAspect="1"/>
          </p:cNvPicPr>
          <p:nvPr>
            <p:ph idx="1"/>
          </p:nvPr>
        </p:nvPicPr>
        <p:blipFill>
          <a:blip r:embed="rId2"/>
          <a:stretch>
            <a:fillRect/>
          </a:stretch>
        </p:blipFill>
        <p:spPr>
          <a:xfrm>
            <a:off x="685800" y="2209800"/>
            <a:ext cx="7848600" cy="4467225"/>
          </a:xfrm>
          <a:prstGeom prst="rect">
            <a:avLst/>
          </a:prstGeom>
        </p:spPr>
      </p:pic>
    </p:spTree>
    <p:extLst>
      <p:ext uri="{BB962C8B-B14F-4D97-AF65-F5344CB8AC3E}">
        <p14:creationId xmlns:p14="http://schemas.microsoft.com/office/powerpoint/2010/main" val="2358404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Integration Testing</a:t>
            </a:r>
            <a:endParaRPr lang="en-US" dirty="0"/>
          </a:p>
        </p:txBody>
      </p:sp>
      <p:sp>
        <p:nvSpPr>
          <p:cNvPr id="3" name="Content Placeholder 2"/>
          <p:cNvSpPr>
            <a:spLocks noGrp="1"/>
          </p:cNvSpPr>
          <p:nvPr>
            <p:ph idx="1"/>
          </p:nvPr>
        </p:nvSpPr>
        <p:spPr>
          <a:xfrm>
            <a:off x="685800" y="2514600"/>
            <a:ext cx="7848600" cy="4191000"/>
          </a:xfrm>
        </p:spPr>
        <p:txBody>
          <a:bodyPr/>
          <a:lstStyle/>
          <a:p>
            <a:r>
              <a:rPr lang="en-US" dirty="0" smtClean="0"/>
              <a:t>Testing the integration of systems and packages; testing interfaces to external organizations (e.g. Electronic Data Interchange, Internet)</a:t>
            </a:r>
          </a:p>
          <a:p>
            <a:r>
              <a:rPr lang="en-US" dirty="0" smtClean="0"/>
              <a:t>Integration testing may be carried out by the developers, but can be done by a separate team of specialist integration testers</a:t>
            </a:r>
            <a:endParaRPr lang="en-US" dirty="0"/>
          </a:p>
        </p:txBody>
      </p:sp>
    </p:spTree>
    <p:extLst>
      <p:ext uri="{BB962C8B-B14F-4D97-AF65-F5344CB8AC3E}">
        <p14:creationId xmlns:p14="http://schemas.microsoft.com/office/powerpoint/2010/main" val="1215113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System Testing</a:t>
            </a:r>
            <a:endParaRPr lang="en-US" dirty="0"/>
          </a:p>
        </p:txBody>
      </p:sp>
      <p:sp>
        <p:nvSpPr>
          <p:cNvPr id="3" name="Content Placeholder 2"/>
          <p:cNvSpPr>
            <a:spLocks noGrp="1"/>
          </p:cNvSpPr>
          <p:nvPr>
            <p:ph idx="1"/>
          </p:nvPr>
        </p:nvSpPr>
        <p:spPr>
          <a:xfrm>
            <a:off x="304800" y="2209800"/>
            <a:ext cx="8382000" cy="4495800"/>
          </a:xfrm>
        </p:spPr>
        <p:txBody>
          <a:bodyPr/>
          <a:lstStyle/>
          <a:p>
            <a:r>
              <a:rPr lang="en-US" dirty="0" smtClean="0"/>
              <a:t>The process of testing an integrated system to verify that it meets specified requirements</a:t>
            </a:r>
          </a:p>
          <a:p>
            <a:r>
              <a:rPr lang="en-US" dirty="0" smtClean="0"/>
              <a:t>Includes tests based on risk analysis reports, system, functional, or software requirements specifications, business processes, use cases, and interactions with the operating system and system resources</a:t>
            </a:r>
            <a:endParaRPr lang="en-US" dirty="0"/>
          </a:p>
        </p:txBody>
      </p:sp>
    </p:spTree>
    <p:extLst>
      <p:ext uri="{BB962C8B-B14F-4D97-AF65-F5344CB8AC3E}">
        <p14:creationId xmlns:p14="http://schemas.microsoft.com/office/powerpoint/2010/main" val="587515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is most often the final test on behalf of development to verify that the system to be delivered meets the specification and its purpose may be to find as many defects as possible. </a:t>
            </a:r>
            <a:endParaRPr lang="en-US" dirty="0"/>
          </a:p>
        </p:txBody>
      </p:sp>
    </p:spTree>
    <p:extLst>
      <p:ext uri="{BB962C8B-B14F-4D97-AF65-F5344CB8AC3E}">
        <p14:creationId xmlns:p14="http://schemas.microsoft.com/office/powerpoint/2010/main" val="39627029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09600" y="1524000"/>
            <a:ext cx="7924799" cy="4953000"/>
          </a:xfrm>
          <a:prstGeom prst="rect">
            <a:avLst/>
          </a:prstGeom>
        </p:spPr>
      </p:pic>
    </p:spTree>
    <p:extLst>
      <p:ext uri="{BB962C8B-B14F-4D97-AF65-F5344CB8AC3E}">
        <p14:creationId xmlns:p14="http://schemas.microsoft.com/office/powerpoint/2010/main" val="2149625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should investigate both functional and non-functional requirements of the system.</a:t>
            </a:r>
            <a:endParaRPr lang="en-US" dirty="0"/>
          </a:p>
        </p:txBody>
      </p:sp>
    </p:spTree>
    <p:extLst>
      <p:ext uri="{BB962C8B-B14F-4D97-AF65-F5344CB8AC3E}">
        <p14:creationId xmlns:p14="http://schemas.microsoft.com/office/powerpoint/2010/main" val="24417248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a:xfrm>
            <a:off x="457200" y="2514600"/>
            <a:ext cx="8001000" cy="4114800"/>
          </a:xfrm>
        </p:spPr>
        <p:txBody>
          <a:bodyPr/>
          <a:lstStyle/>
          <a:p>
            <a:r>
              <a:rPr lang="en-US" b="1" dirty="0" smtClean="0"/>
              <a:t>Functional Requirement </a:t>
            </a:r>
            <a:r>
              <a:rPr lang="en-US" dirty="0" smtClean="0"/>
              <a:t>– A requirement that specifies a function that a component or system must  perform</a:t>
            </a:r>
          </a:p>
          <a:p>
            <a:r>
              <a:rPr lang="en-US" b="1" dirty="0" smtClean="0"/>
              <a:t>Non-Functional Requirement </a:t>
            </a:r>
            <a:r>
              <a:rPr lang="en-US" dirty="0" smtClean="0"/>
              <a:t>– A requirement that attributes to reliability, efficiency, usability, maintainability and probability</a:t>
            </a:r>
          </a:p>
        </p:txBody>
      </p:sp>
    </p:spTree>
    <p:extLst>
      <p:ext uri="{BB962C8B-B14F-4D97-AF65-F5344CB8AC3E}">
        <p14:creationId xmlns:p14="http://schemas.microsoft.com/office/powerpoint/2010/main" val="3138403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System Testing</a:t>
            </a:r>
            <a:endParaRPr lang="en-US" dirty="0"/>
          </a:p>
        </p:txBody>
      </p:sp>
      <p:sp>
        <p:nvSpPr>
          <p:cNvPr id="3" name="Content Placeholder 2"/>
          <p:cNvSpPr>
            <a:spLocks noGrp="1"/>
          </p:cNvSpPr>
          <p:nvPr>
            <p:ph idx="1"/>
          </p:nvPr>
        </p:nvSpPr>
        <p:spPr>
          <a:xfrm>
            <a:off x="685800" y="2362200"/>
            <a:ext cx="7772400" cy="4343400"/>
          </a:xfrm>
        </p:spPr>
        <p:txBody>
          <a:bodyPr/>
          <a:lstStyle/>
          <a:p>
            <a:r>
              <a:rPr lang="en-US" dirty="0" smtClean="0"/>
              <a:t>System testing requires a controlled </a:t>
            </a:r>
            <a:r>
              <a:rPr lang="en-US" b="1" dirty="0" smtClean="0"/>
              <a:t>test environment </a:t>
            </a:r>
            <a:r>
              <a:rPr lang="en-US" dirty="0" smtClean="0"/>
              <a:t>including controlled software versions, testware and the test data</a:t>
            </a:r>
          </a:p>
          <a:p>
            <a:r>
              <a:rPr lang="en-US" dirty="0" smtClean="0"/>
              <a:t>The test environment should be similar to the production environment in order to minimize the risk of environment-specific failures</a:t>
            </a:r>
            <a:endParaRPr lang="en-US" dirty="0"/>
          </a:p>
        </p:txBody>
      </p:sp>
    </p:spTree>
    <p:extLst>
      <p:ext uri="{BB962C8B-B14F-4D97-AF65-F5344CB8AC3E}">
        <p14:creationId xmlns:p14="http://schemas.microsoft.com/office/powerpoint/2010/main" val="1674787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685800" y="1524000"/>
            <a:ext cx="7848600" cy="5105400"/>
          </a:xfrm>
          <a:prstGeom prst="rect">
            <a:avLst/>
          </a:prstGeom>
        </p:spPr>
      </p:pic>
    </p:spTree>
    <p:extLst>
      <p:ext uri="{BB962C8B-B14F-4D97-AF65-F5344CB8AC3E}">
        <p14:creationId xmlns:p14="http://schemas.microsoft.com/office/powerpoint/2010/main" val="2493366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Formal testing with respect to user need, requirements and business processes conducted to determine whether or not a system satisfies the acceptance criteria and to enable the user, customers or other authorized entity to determine whether or not to accept the system</a:t>
            </a:r>
            <a:endParaRPr lang="en-US" dirty="0"/>
          </a:p>
        </p:txBody>
      </p:sp>
    </p:spTree>
    <p:extLst>
      <p:ext uri="{BB962C8B-B14F-4D97-AF65-F5344CB8AC3E}">
        <p14:creationId xmlns:p14="http://schemas.microsoft.com/office/powerpoint/2010/main" val="331303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idx="1"/>
          </p:nvPr>
        </p:nvSpPr>
        <p:spPr/>
        <p:txBody>
          <a:bodyPr/>
          <a:lstStyle/>
          <a:p>
            <a:r>
              <a:rPr lang="en-US" dirty="0" smtClean="0"/>
              <a:t>Need</a:t>
            </a:r>
            <a:r>
              <a:rPr lang="en-US" dirty="0"/>
              <a:t>, wish, policy, law</a:t>
            </a:r>
          </a:p>
          <a:p>
            <a:r>
              <a:rPr lang="en-US" dirty="0"/>
              <a:t>User Requirements,</a:t>
            </a:r>
          </a:p>
          <a:p>
            <a:r>
              <a:rPr lang="en-US" dirty="0"/>
              <a:t>System Requirements,</a:t>
            </a:r>
          </a:p>
          <a:p>
            <a:r>
              <a:rPr lang="en-US" dirty="0"/>
              <a:t>Global Design,</a:t>
            </a:r>
          </a:p>
          <a:p>
            <a:r>
              <a:rPr lang="en-US" dirty="0"/>
              <a:t>Detail Design</a:t>
            </a:r>
            <a:r>
              <a:rPr lang="en-US" dirty="0" smtClean="0"/>
              <a:t>,</a:t>
            </a:r>
          </a:p>
          <a:p>
            <a:r>
              <a:rPr lang="en-US" dirty="0" smtClean="0"/>
              <a:t>Implementation</a:t>
            </a:r>
          </a:p>
          <a:p>
            <a:r>
              <a:rPr lang="en-US" dirty="0" smtClean="0"/>
              <a:t>Testing</a:t>
            </a:r>
            <a:endParaRPr lang="en-US" dirty="0"/>
          </a:p>
          <a:p>
            <a:endParaRPr lang="en-US" dirty="0"/>
          </a:p>
        </p:txBody>
      </p:sp>
    </p:spTree>
    <p:extLst>
      <p:ext uri="{BB962C8B-B14F-4D97-AF65-F5344CB8AC3E}">
        <p14:creationId xmlns:p14="http://schemas.microsoft.com/office/powerpoint/2010/main" val="2179615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0"/>
            <a:ext cx="4667250" cy="1143000"/>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752600" y="1524000"/>
            <a:ext cx="4667250" cy="5107405"/>
          </a:xfrm>
          <a:prstGeom prst="rect">
            <a:avLst/>
          </a:prstGeom>
        </p:spPr>
      </p:pic>
    </p:spTree>
    <p:extLst>
      <p:ext uri="{BB962C8B-B14F-4D97-AF65-F5344CB8AC3E}">
        <p14:creationId xmlns:p14="http://schemas.microsoft.com/office/powerpoint/2010/main" val="27165593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04494" y="1524000"/>
            <a:ext cx="7853706" cy="5257800"/>
          </a:xfrm>
          <a:prstGeom prst="rect">
            <a:avLst/>
          </a:prstGeom>
        </p:spPr>
      </p:pic>
    </p:spTree>
    <p:extLst>
      <p:ext uri="{BB962C8B-B14F-4D97-AF65-F5344CB8AC3E}">
        <p14:creationId xmlns:p14="http://schemas.microsoft.com/office/powerpoint/2010/main" val="1200634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Testing</a:t>
            </a:r>
            <a:endParaRPr lang="en-US" dirty="0"/>
          </a:p>
        </p:txBody>
      </p:sp>
      <p:sp>
        <p:nvSpPr>
          <p:cNvPr id="3" name="Content Placeholder 2"/>
          <p:cNvSpPr>
            <a:spLocks noGrp="1"/>
          </p:cNvSpPr>
          <p:nvPr>
            <p:ph idx="1"/>
          </p:nvPr>
        </p:nvSpPr>
        <p:spPr/>
        <p:txBody>
          <a:bodyPr/>
          <a:lstStyle/>
          <a:p>
            <a:r>
              <a:rPr lang="en-US" dirty="0" smtClean="0"/>
              <a:t>Simulated or actual operational testing by potential users/customers or an independent test team at the developers’ site, but outside the development organization. Alpha testing is often employed for off-the-shelf software as a form of internal acceptance testing.</a:t>
            </a:r>
            <a:endParaRPr lang="en-US" dirty="0"/>
          </a:p>
        </p:txBody>
      </p:sp>
    </p:spTree>
    <p:extLst>
      <p:ext uri="{BB962C8B-B14F-4D97-AF65-F5344CB8AC3E}">
        <p14:creationId xmlns:p14="http://schemas.microsoft.com/office/powerpoint/2010/main" val="872239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33400" y="1524000"/>
            <a:ext cx="8229600" cy="5029200"/>
          </a:xfrm>
          <a:prstGeom prst="rect">
            <a:avLst/>
          </a:prstGeom>
        </p:spPr>
      </p:pic>
    </p:spTree>
    <p:extLst>
      <p:ext uri="{BB962C8B-B14F-4D97-AF65-F5344CB8AC3E}">
        <p14:creationId xmlns:p14="http://schemas.microsoft.com/office/powerpoint/2010/main" val="8007861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Beta Testing</a:t>
            </a:r>
            <a:endParaRPr lang="en-US" dirty="0"/>
          </a:p>
        </p:txBody>
      </p:sp>
      <p:sp>
        <p:nvSpPr>
          <p:cNvPr id="3" name="Content Placeholder 2"/>
          <p:cNvSpPr>
            <a:spLocks noGrp="1"/>
          </p:cNvSpPr>
          <p:nvPr>
            <p:ph idx="1"/>
          </p:nvPr>
        </p:nvSpPr>
        <p:spPr>
          <a:xfrm>
            <a:off x="533400" y="2209800"/>
            <a:ext cx="8001000" cy="4495800"/>
          </a:xfrm>
        </p:spPr>
        <p:txBody>
          <a:bodyPr/>
          <a:lstStyle/>
          <a:p>
            <a:r>
              <a:rPr lang="en-US" dirty="0" smtClean="0"/>
              <a:t>Operational testing by potential and/or existing users/customers at an external site not otherwise involved with the developers, to determine whether or not a component or system satisfies the user/customer needs and fits within the business processes. It is an external form of testing to acquire the feedback from the market</a:t>
            </a:r>
            <a:endParaRPr lang="en-US" dirty="0"/>
          </a:p>
        </p:txBody>
      </p:sp>
    </p:spTree>
    <p:extLst>
      <p:ext uri="{BB962C8B-B14F-4D97-AF65-F5344CB8AC3E}">
        <p14:creationId xmlns:p14="http://schemas.microsoft.com/office/powerpoint/2010/main" val="28531071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Testing (Field Testing)</a:t>
            </a:r>
            <a:endParaRPr lang="en-US" dirty="0"/>
          </a:p>
        </p:txBody>
      </p:sp>
      <p:pic>
        <p:nvPicPr>
          <p:cNvPr id="4" name="Content Placeholder 3"/>
          <p:cNvPicPr>
            <a:picLocks noGrp="1" noChangeAspect="1"/>
          </p:cNvPicPr>
          <p:nvPr>
            <p:ph idx="1"/>
          </p:nvPr>
        </p:nvPicPr>
        <p:blipFill>
          <a:blip r:embed="rId2"/>
          <a:stretch>
            <a:fillRect/>
          </a:stretch>
        </p:blipFill>
        <p:spPr>
          <a:xfrm>
            <a:off x="2362200" y="2895600"/>
            <a:ext cx="3810000" cy="3861256"/>
          </a:xfrm>
          <a:prstGeom prst="rect">
            <a:avLst/>
          </a:prstGeom>
        </p:spPr>
      </p:pic>
    </p:spTree>
    <p:extLst>
      <p:ext uri="{BB962C8B-B14F-4D97-AF65-F5344CB8AC3E}">
        <p14:creationId xmlns:p14="http://schemas.microsoft.com/office/powerpoint/2010/main" val="23671140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Types</a:t>
            </a:r>
            <a:endParaRPr lang="en-US" dirty="0"/>
          </a:p>
        </p:txBody>
      </p:sp>
      <p:sp>
        <p:nvSpPr>
          <p:cNvPr id="3" name="Content Placeholder 2"/>
          <p:cNvSpPr>
            <a:spLocks noGrp="1"/>
          </p:cNvSpPr>
          <p:nvPr>
            <p:ph idx="1"/>
          </p:nvPr>
        </p:nvSpPr>
        <p:spPr/>
        <p:txBody>
          <a:bodyPr/>
          <a:lstStyle/>
          <a:p>
            <a:r>
              <a:rPr lang="en-US" dirty="0" smtClean="0"/>
              <a:t>A group of test activities aimed at testing a component or system focused on a specified test objective, i.e. functional test, usability test, regression test etc.  A test type may take place on one or more test levels or test plans.</a:t>
            </a:r>
            <a:endParaRPr lang="en-US" dirty="0"/>
          </a:p>
        </p:txBody>
      </p:sp>
    </p:spTree>
    <p:extLst>
      <p:ext uri="{BB962C8B-B14F-4D97-AF65-F5344CB8AC3E}">
        <p14:creationId xmlns:p14="http://schemas.microsoft.com/office/powerpoint/2010/main" val="1457145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Functional Testing</a:t>
            </a:r>
            <a:endParaRPr lang="en-US" dirty="0"/>
          </a:p>
        </p:txBody>
      </p:sp>
      <p:sp>
        <p:nvSpPr>
          <p:cNvPr id="3" name="Content Placeholder 2"/>
          <p:cNvSpPr>
            <a:spLocks noGrp="1"/>
          </p:cNvSpPr>
          <p:nvPr>
            <p:ph idx="1"/>
          </p:nvPr>
        </p:nvSpPr>
        <p:spPr>
          <a:xfrm>
            <a:off x="685800" y="2133600"/>
            <a:ext cx="7772400" cy="4648200"/>
          </a:xfrm>
        </p:spPr>
        <p:txBody>
          <a:bodyPr/>
          <a:lstStyle/>
          <a:p>
            <a:r>
              <a:rPr lang="en-US" dirty="0" smtClean="0"/>
              <a:t>Testing based on analysis of the specifications of the functionality of a component or system</a:t>
            </a:r>
          </a:p>
          <a:p>
            <a:r>
              <a:rPr lang="en-US" dirty="0" smtClean="0"/>
              <a:t>Functional testing is also referred to as black-box testing (specification based testing)</a:t>
            </a:r>
          </a:p>
          <a:p>
            <a:r>
              <a:rPr lang="en-US" dirty="0" smtClean="0"/>
              <a:t>The process of testing to determine the functionality of a software product (ISO)</a:t>
            </a:r>
            <a:endParaRPr lang="en-US" dirty="0"/>
          </a:p>
        </p:txBody>
      </p:sp>
    </p:spTree>
    <p:extLst>
      <p:ext uri="{BB962C8B-B14F-4D97-AF65-F5344CB8AC3E}">
        <p14:creationId xmlns:p14="http://schemas.microsoft.com/office/powerpoint/2010/main" val="11982489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371600"/>
            <a:ext cx="7865533" cy="5309235"/>
          </a:xfrm>
          <a:prstGeom prst="rect">
            <a:avLst/>
          </a:prstGeom>
        </p:spPr>
      </p:pic>
    </p:spTree>
    <p:extLst>
      <p:ext uri="{BB962C8B-B14F-4D97-AF65-F5344CB8AC3E}">
        <p14:creationId xmlns:p14="http://schemas.microsoft.com/office/powerpoint/2010/main" val="34543889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r>
              <a:rPr lang="en-US" dirty="0" smtClean="0"/>
              <a:t>Focused on suitability, interoperability testing, security, accuracy and compliance.</a:t>
            </a:r>
          </a:p>
          <a:p>
            <a:r>
              <a:rPr lang="en-US" dirty="0" smtClean="0"/>
              <a:t>Interoperability testing determines the interoperability of a software product</a:t>
            </a:r>
            <a:endParaRPr lang="en-US" dirty="0"/>
          </a:p>
        </p:txBody>
      </p:sp>
    </p:spTree>
    <p:extLst>
      <p:ext uri="{BB962C8B-B14F-4D97-AF65-F5344CB8AC3E}">
        <p14:creationId xmlns:p14="http://schemas.microsoft.com/office/powerpoint/2010/main" val="301671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00200"/>
            <a:ext cx="6172200" cy="533400"/>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457200" y="1482344"/>
            <a:ext cx="8305800" cy="5283200"/>
          </a:xfrm>
          <a:prstGeom prst="rect">
            <a:avLst/>
          </a:prstGeom>
        </p:spPr>
      </p:pic>
    </p:spTree>
    <p:extLst>
      <p:ext uri="{BB962C8B-B14F-4D97-AF65-F5344CB8AC3E}">
        <p14:creationId xmlns:p14="http://schemas.microsoft.com/office/powerpoint/2010/main" val="17443946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a:xfrm>
            <a:off x="685800" y="2514600"/>
            <a:ext cx="7772400" cy="4114800"/>
          </a:xfrm>
        </p:spPr>
        <p:txBody>
          <a:bodyPr/>
          <a:lstStyle/>
          <a:p>
            <a:r>
              <a:rPr lang="en-US" b="1" dirty="0" smtClean="0"/>
              <a:t>Security</a:t>
            </a:r>
            <a:r>
              <a:rPr lang="en-US" dirty="0" smtClean="0"/>
              <a:t>: Attributes of software products that bear on its ability to prevent unauthorized access, whether accidental or deliberate, to programs and data</a:t>
            </a:r>
          </a:p>
          <a:p>
            <a:r>
              <a:rPr lang="en-US" b="1" dirty="0" smtClean="0"/>
              <a:t>Security Testing</a:t>
            </a:r>
            <a:r>
              <a:rPr lang="en-US" dirty="0" smtClean="0"/>
              <a:t>: Testing to determine the security of the software product</a:t>
            </a:r>
            <a:r>
              <a:rPr lang="en-US" b="1" dirty="0" smtClean="0"/>
              <a:t> </a:t>
            </a:r>
            <a:endParaRPr lang="en-US" b="1" dirty="0"/>
          </a:p>
        </p:txBody>
      </p:sp>
    </p:spTree>
    <p:extLst>
      <p:ext uri="{BB962C8B-B14F-4D97-AF65-F5344CB8AC3E}">
        <p14:creationId xmlns:p14="http://schemas.microsoft.com/office/powerpoint/2010/main" val="4100992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 </a:t>
            </a:r>
            <a:endParaRPr lang="en-US" dirty="0"/>
          </a:p>
        </p:txBody>
      </p:sp>
      <p:pic>
        <p:nvPicPr>
          <p:cNvPr id="4" name="Content Placeholder 3"/>
          <p:cNvPicPr>
            <a:picLocks noGrp="1" noChangeAspect="1"/>
          </p:cNvPicPr>
          <p:nvPr>
            <p:ph idx="1"/>
          </p:nvPr>
        </p:nvPicPr>
        <p:blipFill>
          <a:blip r:embed="rId2"/>
          <a:stretch>
            <a:fillRect/>
          </a:stretch>
        </p:blipFill>
        <p:spPr>
          <a:xfrm>
            <a:off x="685800" y="3048000"/>
            <a:ext cx="3657600" cy="3124200"/>
          </a:xfrm>
          <a:prstGeom prst="rect">
            <a:avLst/>
          </a:prstGeom>
        </p:spPr>
      </p:pic>
      <p:pic>
        <p:nvPicPr>
          <p:cNvPr id="6" name="Picture 5"/>
          <p:cNvPicPr>
            <a:picLocks noChangeAspect="1"/>
          </p:cNvPicPr>
          <p:nvPr/>
        </p:nvPicPr>
        <p:blipFill>
          <a:blip r:embed="rId3"/>
          <a:stretch>
            <a:fillRect/>
          </a:stretch>
        </p:blipFill>
        <p:spPr>
          <a:xfrm>
            <a:off x="4876800" y="3124788"/>
            <a:ext cx="3581400" cy="2971212"/>
          </a:xfrm>
          <a:prstGeom prst="rect">
            <a:avLst/>
          </a:prstGeom>
        </p:spPr>
      </p:pic>
    </p:spTree>
    <p:extLst>
      <p:ext uri="{BB962C8B-B14F-4D97-AF65-F5344CB8AC3E}">
        <p14:creationId xmlns:p14="http://schemas.microsoft.com/office/powerpoint/2010/main" val="10363892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Testing</a:t>
            </a:r>
            <a:endParaRPr lang="en-US" dirty="0"/>
          </a:p>
        </p:txBody>
      </p:sp>
      <p:sp>
        <p:nvSpPr>
          <p:cNvPr id="3" name="Content Placeholder 2"/>
          <p:cNvSpPr>
            <a:spLocks noGrp="1"/>
          </p:cNvSpPr>
          <p:nvPr>
            <p:ph idx="1"/>
          </p:nvPr>
        </p:nvSpPr>
        <p:spPr/>
        <p:txBody>
          <a:bodyPr/>
          <a:lstStyle/>
          <a:p>
            <a:r>
              <a:rPr lang="en-US" dirty="0" smtClean="0"/>
              <a:t>Non-functional testing is performed at all levels </a:t>
            </a:r>
          </a:p>
          <a:p>
            <a:r>
              <a:rPr lang="en-US" dirty="0" smtClean="0"/>
              <a:t>Testing the attributes of a component or system that do not relate to functionality, e.g. reliability, efficiency, usability, maintainability and portability</a:t>
            </a:r>
            <a:endParaRPr lang="en-US" dirty="0"/>
          </a:p>
        </p:txBody>
      </p:sp>
    </p:spTree>
    <p:extLst>
      <p:ext uri="{BB962C8B-B14F-4D97-AF65-F5344CB8AC3E}">
        <p14:creationId xmlns:p14="http://schemas.microsoft.com/office/powerpoint/2010/main" val="642471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Non-Functionality Testing</a:t>
            </a:r>
            <a:endParaRPr lang="en-US" dirty="0"/>
          </a:p>
        </p:txBody>
      </p:sp>
      <p:sp>
        <p:nvSpPr>
          <p:cNvPr id="3" name="Content Placeholder 2"/>
          <p:cNvSpPr>
            <a:spLocks noGrp="1"/>
          </p:cNvSpPr>
          <p:nvPr>
            <p:ph idx="1"/>
          </p:nvPr>
        </p:nvSpPr>
        <p:spPr>
          <a:xfrm>
            <a:off x="685800" y="2133600"/>
            <a:ext cx="7772400" cy="4572000"/>
          </a:xfrm>
        </p:spPr>
        <p:txBody>
          <a:bodyPr/>
          <a:lstStyle/>
          <a:p>
            <a:r>
              <a:rPr lang="en-US" b="1" dirty="0" smtClean="0"/>
              <a:t>Reliability Testing</a:t>
            </a:r>
            <a:r>
              <a:rPr lang="en-US" dirty="0" smtClean="0"/>
              <a:t>: The process of testing determine the reliability of a software product</a:t>
            </a:r>
          </a:p>
          <a:p>
            <a:r>
              <a:rPr lang="en-US" dirty="0" smtClean="0"/>
              <a:t>The ability of the software product to perform its required functions under stated conditions for a specified period of time, or for a specified number of operations (robustness)</a:t>
            </a:r>
            <a:endParaRPr lang="en-US" b="1" dirty="0" smtClean="0"/>
          </a:p>
          <a:p>
            <a:endParaRPr lang="en-US" b="1" dirty="0"/>
          </a:p>
        </p:txBody>
      </p:sp>
    </p:spTree>
    <p:extLst>
      <p:ext uri="{BB962C8B-B14F-4D97-AF65-F5344CB8AC3E}">
        <p14:creationId xmlns:p14="http://schemas.microsoft.com/office/powerpoint/2010/main" val="17633542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524000"/>
            <a:ext cx="7924800" cy="5181600"/>
          </a:xfrm>
          <a:prstGeom prst="rect">
            <a:avLst/>
          </a:prstGeom>
        </p:spPr>
      </p:pic>
    </p:spTree>
    <p:extLst>
      <p:ext uri="{BB962C8B-B14F-4D97-AF65-F5344CB8AC3E}">
        <p14:creationId xmlns:p14="http://schemas.microsoft.com/office/powerpoint/2010/main" val="28099955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a:t>Non-Functionality Testing</a:t>
            </a:r>
          </a:p>
        </p:txBody>
      </p:sp>
      <p:sp>
        <p:nvSpPr>
          <p:cNvPr id="3" name="Content Placeholder 2"/>
          <p:cNvSpPr>
            <a:spLocks noGrp="1"/>
          </p:cNvSpPr>
          <p:nvPr>
            <p:ph idx="1"/>
          </p:nvPr>
        </p:nvSpPr>
        <p:spPr>
          <a:xfrm>
            <a:off x="457200" y="2057400"/>
            <a:ext cx="8001000" cy="4648200"/>
          </a:xfrm>
        </p:spPr>
        <p:txBody>
          <a:bodyPr/>
          <a:lstStyle/>
          <a:p>
            <a:r>
              <a:rPr lang="en-US" b="1" dirty="0"/>
              <a:t>Usability Testing: </a:t>
            </a:r>
            <a:r>
              <a:rPr lang="en-US" dirty="0"/>
              <a:t>Testing to determine the extent to which the software product is understood, easy to learn, easy to operate and attractive to the users under specified </a:t>
            </a:r>
            <a:r>
              <a:rPr lang="en-US" dirty="0" smtClean="0"/>
              <a:t>conditions</a:t>
            </a:r>
          </a:p>
          <a:p>
            <a:r>
              <a:rPr lang="en-US" dirty="0" smtClean="0"/>
              <a:t>The capability of the software to be understood, learned, used and attractive to user when used under specified conditions – easy to use</a:t>
            </a:r>
            <a:endParaRPr lang="en-US" dirty="0"/>
          </a:p>
        </p:txBody>
      </p:sp>
    </p:spTree>
    <p:extLst>
      <p:ext uri="{BB962C8B-B14F-4D97-AF65-F5344CB8AC3E}">
        <p14:creationId xmlns:p14="http://schemas.microsoft.com/office/powerpoint/2010/main" val="42583942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60400" y="1524000"/>
            <a:ext cx="7860942" cy="4800600"/>
          </a:xfrm>
          <a:prstGeom prst="rect">
            <a:avLst/>
          </a:prstGeom>
        </p:spPr>
      </p:pic>
    </p:spTree>
    <p:extLst>
      <p:ext uri="{BB962C8B-B14F-4D97-AF65-F5344CB8AC3E}">
        <p14:creationId xmlns:p14="http://schemas.microsoft.com/office/powerpoint/2010/main" val="3569021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Testing</a:t>
            </a:r>
            <a:endParaRPr lang="en-US" dirty="0"/>
          </a:p>
        </p:txBody>
      </p:sp>
      <p:sp>
        <p:nvSpPr>
          <p:cNvPr id="3" name="Content Placeholder 2"/>
          <p:cNvSpPr>
            <a:spLocks noGrp="1"/>
          </p:cNvSpPr>
          <p:nvPr>
            <p:ph idx="1"/>
          </p:nvPr>
        </p:nvSpPr>
        <p:spPr>
          <a:xfrm>
            <a:off x="685800" y="2514600"/>
            <a:ext cx="7772400" cy="4114800"/>
          </a:xfrm>
        </p:spPr>
        <p:txBody>
          <a:bodyPr/>
          <a:lstStyle/>
          <a:p>
            <a:r>
              <a:rPr lang="en-US" b="1" dirty="0" smtClean="0"/>
              <a:t>Efficiency Testing</a:t>
            </a:r>
            <a:r>
              <a:rPr lang="en-US" dirty="0" smtClean="0"/>
              <a:t>: The process of testing to determine the efficiency of a software product</a:t>
            </a:r>
          </a:p>
          <a:p>
            <a:r>
              <a:rPr lang="en-US" dirty="0" smtClean="0"/>
              <a:t>The capability of the software product to provide appropriate performance, relative to the amount of resources used under stated conditions</a:t>
            </a:r>
          </a:p>
        </p:txBody>
      </p:sp>
    </p:spTree>
    <p:extLst>
      <p:ext uri="{BB962C8B-B14F-4D97-AF65-F5344CB8AC3E}">
        <p14:creationId xmlns:p14="http://schemas.microsoft.com/office/powerpoint/2010/main" val="34804756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Non-Functional Testing</a:t>
            </a:r>
          </a:p>
        </p:txBody>
      </p:sp>
      <p:sp>
        <p:nvSpPr>
          <p:cNvPr id="3" name="Content Placeholder 2"/>
          <p:cNvSpPr>
            <a:spLocks noGrp="1"/>
          </p:cNvSpPr>
          <p:nvPr>
            <p:ph idx="1"/>
          </p:nvPr>
        </p:nvSpPr>
        <p:spPr>
          <a:xfrm>
            <a:off x="685800" y="2133600"/>
            <a:ext cx="7772400" cy="4572000"/>
          </a:xfrm>
        </p:spPr>
        <p:txBody>
          <a:bodyPr/>
          <a:lstStyle/>
          <a:p>
            <a:r>
              <a:rPr lang="en-US" b="1" dirty="0"/>
              <a:t>Maintainability Testing</a:t>
            </a:r>
            <a:r>
              <a:rPr lang="en-US" dirty="0"/>
              <a:t>: The process of testing to determine the maintainability of the software </a:t>
            </a:r>
            <a:r>
              <a:rPr lang="en-US" dirty="0" smtClean="0"/>
              <a:t>product</a:t>
            </a:r>
          </a:p>
          <a:p>
            <a:r>
              <a:rPr lang="en-US" dirty="0" smtClean="0"/>
              <a:t>The ease with which a software product can be modified to meet new requirements, modified to make future maintenance easier, or adapted to changed environment</a:t>
            </a:r>
            <a:endParaRPr lang="en-US" dirty="0"/>
          </a:p>
          <a:p>
            <a:endParaRPr lang="en-US" dirty="0"/>
          </a:p>
        </p:txBody>
      </p:sp>
    </p:spTree>
    <p:extLst>
      <p:ext uri="{BB962C8B-B14F-4D97-AF65-F5344CB8AC3E}">
        <p14:creationId xmlns:p14="http://schemas.microsoft.com/office/powerpoint/2010/main" val="37987266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Testing</a:t>
            </a:r>
          </a:p>
        </p:txBody>
      </p:sp>
      <p:sp>
        <p:nvSpPr>
          <p:cNvPr id="3" name="Content Placeholder 2"/>
          <p:cNvSpPr>
            <a:spLocks noGrp="1"/>
          </p:cNvSpPr>
          <p:nvPr>
            <p:ph idx="1"/>
          </p:nvPr>
        </p:nvSpPr>
        <p:spPr>
          <a:xfrm>
            <a:off x="685800" y="2514600"/>
            <a:ext cx="7772400" cy="3810000"/>
          </a:xfrm>
        </p:spPr>
        <p:txBody>
          <a:bodyPr/>
          <a:lstStyle/>
          <a:p>
            <a:r>
              <a:rPr lang="en-US" b="1" dirty="0" smtClean="0"/>
              <a:t>Portability Testing</a:t>
            </a:r>
            <a:r>
              <a:rPr lang="en-US" dirty="0" smtClean="0"/>
              <a:t>: The process of testing to determine the portability of a software product</a:t>
            </a:r>
          </a:p>
          <a:p>
            <a:r>
              <a:rPr lang="en-US" dirty="0" smtClean="0"/>
              <a:t>The ease with which the software product can be transferred form one hardware or software environment to another</a:t>
            </a:r>
            <a:endParaRPr lang="en-US" dirty="0"/>
          </a:p>
        </p:txBody>
      </p:sp>
    </p:spTree>
    <p:extLst>
      <p:ext uri="{BB962C8B-B14F-4D97-AF65-F5344CB8AC3E}">
        <p14:creationId xmlns:p14="http://schemas.microsoft.com/office/powerpoint/2010/main" val="297571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Testing</a:t>
            </a:r>
            <a:endParaRPr lang="en-US" dirty="0"/>
          </a:p>
        </p:txBody>
      </p:sp>
      <p:sp>
        <p:nvSpPr>
          <p:cNvPr id="3" name="Content Placeholder 2"/>
          <p:cNvSpPr>
            <a:spLocks noGrp="1"/>
          </p:cNvSpPr>
          <p:nvPr>
            <p:ph idx="1"/>
          </p:nvPr>
        </p:nvSpPr>
        <p:spPr/>
        <p:txBody>
          <a:bodyPr/>
          <a:lstStyle/>
          <a:p>
            <a:r>
              <a:rPr lang="en-US" b="1" dirty="0" smtClean="0"/>
              <a:t>V-Model Testing </a:t>
            </a:r>
            <a:r>
              <a:rPr lang="en-US" dirty="0" smtClean="0"/>
              <a:t>- A framework to describe the software development lifecycle activities from requirements specification to maintenance.  The V-model illustrates how testing activities can be integrated into each phase of the software development lifecycle.</a:t>
            </a:r>
            <a:endParaRPr lang="en-US" dirty="0"/>
          </a:p>
        </p:txBody>
      </p:sp>
    </p:spTree>
    <p:extLst>
      <p:ext uri="{BB962C8B-B14F-4D97-AF65-F5344CB8AC3E}">
        <p14:creationId xmlns:p14="http://schemas.microsoft.com/office/powerpoint/2010/main" val="38187524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 (White-Box)</a:t>
            </a:r>
            <a:endParaRPr lang="en-US" dirty="0"/>
          </a:p>
        </p:txBody>
      </p:sp>
      <p:sp>
        <p:nvSpPr>
          <p:cNvPr id="3" name="Content Placeholder 2"/>
          <p:cNvSpPr>
            <a:spLocks noGrp="1"/>
          </p:cNvSpPr>
          <p:nvPr>
            <p:ph idx="1"/>
          </p:nvPr>
        </p:nvSpPr>
        <p:spPr/>
        <p:txBody>
          <a:bodyPr/>
          <a:lstStyle/>
          <a:p>
            <a:r>
              <a:rPr lang="en-US" dirty="0" smtClean="0"/>
              <a:t>Testing is based on an analysis of the internal structure of the component or system (code coverage)</a:t>
            </a:r>
          </a:p>
          <a:p>
            <a:r>
              <a:rPr lang="en-US" dirty="0" smtClean="0"/>
              <a:t> Procedures to derive and/or select test cases based on an analysis of the internal structure of a component or system</a:t>
            </a:r>
            <a:endParaRPr lang="en-US" dirty="0"/>
          </a:p>
        </p:txBody>
      </p:sp>
    </p:spTree>
    <p:extLst>
      <p:ext uri="{BB962C8B-B14F-4D97-AF65-F5344CB8AC3E}">
        <p14:creationId xmlns:p14="http://schemas.microsoft.com/office/powerpoint/2010/main" val="7131157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524000"/>
            <a:ext cx="7772400" cy="4800600"/>
          </a:xfrm>
          <a:prstGeom prst="rect">
            <a:avLst/>
          </a:prstGeom>
        </p:spPr>
      </p:pic>
    </p:spTree>
    <p:extLst>
      <p:ext uri="{BB962C8B-B14F-4D97-AF65-F5344CB8AC3E}">
        <p14:creationId xmlns:p14="http://schemas.microsoft.com/office/powerpoint/2010/main" val="37295160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077200" cy="685800"/>
          </a:xfrm>
        </p:spPr>
        <p:txBody>
          <a:bodyPr/>
          <a:lstStyle/>
          <a:p>
            <a:r>
              <a:rPr lang="en-US" dirty="0" smtClean="0"/>
              <a:t>Black-Box Testing(specification based)</a:t>
            </a:r>
            <a:endParaRPr lang="en-US" dirty="0"/>
          </a:p>
        </p:txBody>
      </p:sp>
      <p:sp>
        <p:nvSpPr>
          <p:cNvPr id="3" name="Content Placeholder 2"/>
          <p:cNvSpPr>
            <a:spLocks noGrp="1"/>
          </p:cNvSpPr>
          <p:nvPr>
            <p:ph idx="1"/>
          </p:nvPr>
        </p:nvSpPr>
        <p:spPr>
          <a:xfrm>
            <a:off x="457200" y="2209800"/>
            <a:ext cx="8077200" cy="4419600"/>
          </a:xfrm>
        </p:spPr>
        <p:txBody>
          <a:bodyPr/>
          <a:lstStyle/>
          <a:p>
            <a:r>
              <a:rPr lang="en-US" dirty="0" smtClean="0"/>
              <a:t>Procedure to derive and/or select test cases based on an analysis of the specification, either functional or on-functional, of a component or system without reference to its internal structure</a:t>
            </a:r>
          </a:p>
          <a:p>
            <a:r>
              <a:rPr lang="en-US" dirty="0" smtClean="0"/>
              <a:t>Requirement based testing</a:t>
            </a:r>
          </a:p>
          <a:p>
            <a:endParaRPr lang="en-US" dirty="0"/>
          </a:p>
        </p:txBody>
      </p:sp>
    </p:spTree>
    <p:extLst>
      <p:ext uri="{BB962C8B-B14F-4D97-AF65-F5344CB8AC3E}">
        <p14:creationId xmlns:p14="http://schemas.microsoft.com/office/powerpoint/2010/main" val="27401927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Black Box Testing </a:t>
            </a:r>
            <a:endParaRPr lang="en-US" dirty="0"/>
          </a:p>
        </p:txBody>
      </p:sp>
      <p:pic>
        <p:nvPicPr>
          <p:cNvPr id="6" name="Content Placeholder 5"/>
          <p:cNvPicPr>
            <a:picLocks noGrp="1" noChangeAspect="1"/>
          </p:cNvPicPr>
          <p:nvPr>
            <p:ph idx="1"/>
          </p:nvPr>
        </p:nvPicPr>
        <p:blipFill>
          <a:blip r:embed="rId2"/>
          <a:stretch>
            <a:fillRect/>
          </a:stretch>
        </p:blipFill>
        <p:spPr>
          <a:xfrm>
            <a:off x="632059" y="2209800"/>
            <a:ext cx="7879882" cy="4267200"/>
          </a:xfrm>
          <a:prstGeom prst="rect">
            <a:avLst/>
          </a:prstGeom>
        </p:spPr>
      </p:pic>
    </p:spTree>
    <p:extLst>
      <p:ext uri="{BB962C8B-B14F-4D97-AF65-F5344CB8AC3E}">
        <p14:creationId xmlns:p14="http://schemas.microsoft.com/office/powerpoint/2010/main" val="422190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Confirmation Testing (Re-Testing)</a:t>
            </a:r>
            <a:endParaRPr lang="en-US" dirty="0"/>
          </a:p>
        </p:txBody>
      </p:sp>
      <p:sp>
        <p:nvSpPr>
          <p:cNvPr id="3" name="Content Placeholder 2"/>
          <p:cNvSpPr>
            <a:spLocks noGrp="1"/>
          </p:cNvSpPr>
          <p:nvPr>
            <p:ph idx="1"/>
          </p:nvPr>
        </p:nvSpPr>
        <p:spPr>
          <a:xfrm>
            <a:off x="685800" y="2514600"/>
            <a:ext cx="7391400" cy="3733800"/>
          </a:xfrm>
        </p:spPr>
        <p:txBody>
          <a:bodyPr/>
          <a:lstStyle/>
          <a:p>
            <a:r>
              <a:rPr lang="en-US" dirty="0" smtClean="0"/>
              <a:t>Testing that runs test cases that failed the last tie they were run, in order to verify the success of corrective actions</a:t>
            </a:r>
          </a:p>
          <a:p>
            <a:r>
              <a:rPr lang="en-US" dirty="0" smtClean="0"/>
              <a:t>It’s a verification of fixed issues</a:t>
            </a:r>
          </a:p>
          <a:p>
            <a:r>
              <a:rPr lang="en-US" dirty="0" smtClean="0"/>
              <a:t>It needs to be executed in the same manner as it was initially executed</a:t>
            </a:r>
            <a:endParaRPr lang="en-US" dirty="0"/>
          </a:p>
        </p:txBody>
      </p:sp>
    </p:spTree>
    <p:extLst>
      <p:ext uri="{BB962C8B-B14F-4D97-AF65-F5344CB8AC3E}">
        <p14:creationId xmlns:p14="http://schemas.microsoft.com/office/powerpoint/2010/main" val="26956205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Regression </a:t>
            </a:r>
            <a:r>
              <a:rPr lang="en-US" dirty="0"/>
              <a:t>Testing</a:t>
            </a:r>
          </a:p>
        </p:txBody>
      </p:sp>
      <p:sp>
        <p:nvSpPr>
          <p:cNvPr id="3" name="Content Placeholder 2"/>
          <p:cNvSpPr>
            <a:spLocks noGrp="1"/>
          </p:cNvSpPr>
          <p:nvPr>
            <p:ph idx="1"/>
          </p:nvPr>
        </p:nvSpPr>
        <p:spPr>
          <a:xfrm>
            <a:off x="685800" y="2286000"/>
            <a:ext cx="7620000" cy="4038600"/>
          </a:xfrm>
        </p:spPr>
        <p:txBody>
          <a:bodyPr/>
          <a:lstStyle/>
          <a:p>
            <a:r>
              <a:rPr lang="en-US" dirty="0" smtClean="0"/>
              <a:t>Testing of a previously tested program following modification to ensure that defects have not been introduced or uncovered in unchanged areas of the software, as a result of the changes made.  It is performed when the software or its environment is changed</a:t>
            </a:r>
            <a:endParaRPr lang="en-US" dirty="0"/>
          </a:p>
        </p:txBody>
      </p:sp>
    </p:spTree>
    <p:extLst>
      <p:ext uri="{BB962C8B-B14F-4D97-AF65-F5344CB8AC3E}">
        <p14:creationId xmlns:p14="http://schemas.microsoft.com/office/powerpoint/2010/main" val="21840569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pic>
        <p:nvPicPr>
          <p:cNvPr id="4" name="Content Placeholder 3"/>
          <p:cNvPicPr>
            <a:picLocks noGrp="1" noChangeAspect="1"/>
          </p:cNvPicPr>
          <p:nvPr>
            <p:ph idx="1"/>
          </p:nvPr>
        </p:nvPicPr>
        <p:blipFill>
          <a:blip r:embed="rId2"/>
          <a:stretch>
            <a:fillRect/>
          </a:stretch>
        </p:blipFill>
        <p:spPr>
          <a:xfrm>
            <a:off x="685800" y="2915478"/>
            <a:ext cx="7821284" cy="3180522"/>
          </a:xfrm>
          <a:prstGeom prst="rect">
            <a:avLst/>
          </a:prstGeom>
        </p:spPr>
      </p:pic>
    </p:spTree>
    <p:extLst>
      <p:ext uri="{BB962C8B-B14F-4D97-AF65-F5344CB8AC3E}">
        <p14:creationId xmlns:p14="http://schemas.microsoft.com/office/powerpoint/2010/main" val="13310367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Maintenance Testing</a:t>
            </a:r>
            <a:endParaRPr lang="en-US" dirty="0"/>
          </a:p>
        </p:txBody>
      </p:sp>
      <p:sp>
        <p:nvSpPr>
          <p:cNvPr id="3" name="Content Placeholder 2"/>
          <p:cNvSpPr>
            <a:spLocks noGrp="1"/>
          </p:cNvSpPr>
          <p:nvPr>
            <p:ph idx="1"/>
          </p:nvPr>
        </p:nvSpPr>
        <p:spPr>
          <a:xfrm>
            <a:off x="533400" y="2514600"/>
            <a:ext cx="7924800" cy="4114800"/>
          </a:xfrm>
        </p:spPr>
        <p:txBody>
          <a:bodyPr/>
          <a:lstStyle/>
          <a:p>
            <a:r>
              <a:rPr lang="en-US" dirty="0" smtClean="0"/>
              <a:t>Testing the changes to an operational system or the impact of a changed environment to an operational system</a:t>
            </a:r>
          </a:p>
          <a:p>
            <a:r>
              <a:rPr lang="en-US" dirty="0" smtClean="0"/>
              <a:t>Modifications from planned enhancement changes a minor release includes bug fixes or urgent emergency changes</a:t>
            </a:r>
            <a:endParaRPr lang="en-US" dirty="0"/>
          </a:p>
        </p:txBody>
      </p:sp>
    </p:spTree>
    <p:extLst>
      <p:ext uri="{BB962C8B-B14F-4D97-AF65-F5344CB8AC3E}">
        <p14:creationId xmlns:p14="http://schemas.microsoft.com/office/powerpoint/2010/main" val="11280592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7924800" cy="762000"/>
          </a:xfrm>
        </p:spPr>
        <p:txBody>
          <a:bodyPr/>
          <a:lstStyle/>
          <a:p>
            <a:r>
              <a:rPr lang="en-US" dirty="0" smtClean="0"/>
              <a:t>Impact Analysis &amp; Regression Testing</a:t>
            </a:r>
            <a:endParaRPr lang="en-US" dirty="0"/>
          </a:p>
        </p:txBody>
      </p:sp>
      <p:sp>
        <p:nvSpPr>
          <p:cNvPr id="3" name="Content Placeholder 2"/>
          <p:cNvSpPr>
            <a:spLocks noGrp="1"/>
          </p:cNvSpPr>
          <p:nvPr>
            <p:ph idx="1"/>
          </p:nvPr>
        </p:nvSpPr>
        <p:spPr>
          <a:xfrm>
            <a:off x="533400" y="2362200"/>
            <a:ext cx="7924800" cy="3962400"/>
          </a:xfrm>
        </p:spPr>
        <p:txBody>
          <a:bodyPr/>
          <a:lstStyle/>
          <a:p>
            <a:r>
              <a:rPr lang="en-US" dirty="0" smtClean="0"/>
              <a:t>The assessment of change to the layers of development documentation, test documentation and components, in order to implement a given change to specified requirements</a:t>
            </a:r>
            <a:endParaRPr lang="en-US" dirty="0"/>
          </a:p>
        </p:txBody>
      </p:sp>
    </p:spTree>
    <p:extLst>
      <p:ext uri="{BB962C8B-B14F-4D97-AF65-F5344CB8AC3E}">
        <p14:creationId xmlns:p14="http://schemas.microsoft.com/office/powerpoint/2010/main" val="2319319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Triggers for Maintenance Testing</a:t>
            </a:r>
            <a:endParaRPr lang="en-US" dirty="0"/>
          </a:p>
        </p:txBody>
      </p:sp>
      <p:sp>
        <p:nvSpPr>
          <p:cNvPr id="3" name="Content Placeholder 2"/>
          <p:cNvSpPr>
            <a:spLocks noGrp="1"/>
          </p:cNvSpPr>
          <p:nvPr>
            <p:ph idx="1"/>
          </p:nvPr>
        </p:nvSpPr>
        <p:spPr>
          <a:xfrm>
            <a:off x="685800" y="2133600"/>
            <a:ext cx="7772400" cy="4267200"/>
          </a:xfrm>
        </p:spPr>
        <p:txBody>
          <a:bodyPr/>
          <a:lstStyle/>
          <a:p>
            <a:r>
              <a:rPr lang="en-US" b="1" dirty="0" smtClean="0"/>
              <a:t>Planned modifications:</a:t>
            </a:r>
          </a:p>
          <a:p>
            <a:r>
              <a:rPr lang="en-US" dirty="0" smtClean="0"/>
              <a:t>New function or enhance performance</a:t>
            </a:r>
          </a:p>
          <a:p>
            <a:r>
              <a:rPr lang="en-US" dirty="0" smtClean="0"/>
              <a:t>Adaptive modifications – environmental changes (new hardware, software, system or legislation)</a:t>
            </a:r>
          </a:p>
          <a:p>
            <a:r>
              <a:rPr lang="en-US" dirty="0" smtClean="0"/>
              <a:t>Corrections of defects</a:t>
            </a:r>
          </a:p>
          <a:p>
            <a:endParaRPr lang="en-US" dirty="0" smtClean="0"/>
          </a:p>
          <a:p>
            <a:endParaRPr lang="en-US" dirty="0"/>
          </a:p>
        </p:txBody>
      </p:sp>
    </p:spTree>
    <p:extLst>
      <p:ext uri="{BB962C8B-B14F-4D97-AF65-F5344CB8AC3E}">
        <p14:creationId xmlns:p14="http://schemas.microsoft.com/office/powerpoint/2010/main" val="3902547716"/>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5751</TotalTime>
  <Words>3407</Words>
  <Application>Microsoft Office PowerPoint</Application>
  <PresentationFormat>On-screen Show (4:3)</PresentationFormat>
  <Paragraphs>300</Paragraphs>
  <Slides>115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115</vt:i4>
      </vt:variant>
    </vt:vector>
  </HeadingPairs>
  <TitlesOfParts>
    <vt:vector size="120" baseType="lpstr">
      <vt:lpstr>Times New Roman</vt:lpstr>
      <vt:lpstr>Futura Md BT</vt:lpstr>
      <vt:lpstr>Arial</vt:lpstr>
      <vt:lpstr>Century Schoolbook</vt:lpstr>
      <vt:lpstr>Default Design</vt:lpstr>
      <vt:lpstr>ITMD 536 Software Testing &amp; Maintenance</vt:lpstr>
      <vt:lpstr>Objectives</vt:lpstr>
      <vt:lpstr>Testing throughout the software life cycle</vt:lpstr>
      <vt:lpstr>2.1 Software Development Models</vt:lpstr>
      <vt:lpstr>2.1 Software Development Models</vt:lpstr>
      <vt:lpstr>2.1 Software Development Models</vt:lpstr>
      <vt:lpstr>Waterfall Model</vt:lpstr>
      <vt:lpstr>PowerPoint Presentation</vt:lpstr>
      <vt:lpstr>V-Model Testing</vt:lpstr>
      <vt:lpstr>V-Model Test Level</vt:lpstr>
      <vt:lpstr>V-Model uses four levels of testing</vt:lpstr>
      <vt:lpstr>V-Model uses four levels of testing</vt:lpstr>
      <vt:lpstr>PowerPoint Presentation</vt:lpstr>
      <vt:lpstr>Commercial off-the-shelf software (COTS)</vt:lpstr>
      <vt:lpstr>Commercial off-the-shelf software (COTS)</vt:lpstr>
      <vt:lpstr>Performance Testing</vt:lpstr>
      <vt:lpstr>Performance Testing Tools</vt:lpstr>
      <vt:lpstr>Performance – Stress Testing </vt:lpstr>
      <vt:lpstr>Load Testing</vt:lpstr>
      <vt:lpstr>PowerPoint Presentation</vt:lpstr>
      <vt:lpstr>PowerPoint Presentation</vt:lpstr>
      <vt:lpstr>Stress Testing</vt:lpstr>
      <vt:lpstr>PowerPoint Presentation</vt:lpstr>
      <vt:lpstr>Capability Maturity Model (CMM)</vt:lpstr>
      <vt:lpstr>Capability Maturity Model Integration (CMMi)</vt:lpstr>
      <vt:lpstr>Iterative life cycles</vt:lpstr>
      <vt:lpstr>PowerPoint Presentation</vt:lpstr>
      <vt:lpstr>Incremental Development Model</vt:lpstr>
      <vt:lpstr>Incremental Testing</vt:lpstr>
      <vt:lpstr>PowerPoint Presentation</vt:lpstr>
      <vt:lpstr>Rapid Application Development - RAD</vt:lpstr>
      <vt:lpstr>Rapid Application Development - RAD</vt:lpstr>
      <vt:lpstr>PowerPoint Presentation</vt:lpstr>
      <vt:lpstr>Agile Software Development</vt:lpstr>
      <vt:lpstr>Agile Teams</vt:lpstr>
      <vt:lpstr>Agile Manifesto a Statement of Value</vt:lpstr>
      <vt:lpstr>Test Driven Development</vt:lpstr>
      <vt:lpstr>Agile Testing</vt:lpstr>
      <vt:lpstr>Benefits of Agile Testing</vt:lpstr>
      <vt:lpstr>PowerPoint Presentation</vt:lpstr>
      <vt:lpstr>Test driven development</vt:lpstr>
      <vt:lpstr>PowerPoint Presentation</vt:lpstr>
      <vt:lpstr>Extreme Programming (XP)</vt:lpstr>
      <vt:lpstr>PowerPoint Presentation</vt:lpstr>
      <vt:lpstr>SCRUM</vt:lpstr>
      <vt:lpstr>PowerPoint Presentation</vt:lpstr>
      <vt:lpstr>2.2 Test Levels</vt:lpstr>
      <vt:lpstr>Test Levels</vt:lpstr>
      <vt:lpstr>Testing Best Practices </vt:lpstr>
      <vt:lpstr>Efficiency and Efficiency Testing</vt:lpstr>
      <vt:lpstr>Component Testing (Unit or Module)</vt:lpstr>
      <vt:lpstr>Stubs and Drivers</vt:lpstr>
      <vt:lpstr>Stub </vt:lpstr>
      <vt:lpstr>Driver (Test Driver)</vt:lpstr>
      <vt:lpstr>Stubs and Drivers</vt:lpstr>
      <vt:lpstr>Robustness Testing</vt:lpstr>
      <vt:lpstr>Component Testing</vt:lpstr>
      <vt:lpstr>Test Driven Development</vt:lpstr>
      <vt:lpstr>Integration Testing</vt:lpstr>
      <vt:lpstr>Component to Integration Testing</vt:lpstr>
      <vt:lpstr>System Integration Testing</vt:lpstr>
      <vt:lpstr>System Testing</vt:lpstr>
      <vt:lpstr>System Testing</vt:lpstr>
      <vt:lpstr>PowerPoint Presentation</vt:lpstr>
      <vt:lpstr>System Testing</vt:lpstr>
      <vt:lpstr>System Testing</vt:lpstr>
      <vt:lpstr>System Testing</vt:lpstr>
      <vt:lpstr>PowerPoint Presentation</vt:lpstr>
      <vt:lpstr>Acceptance Testing</vt:lpstr>
      <vt:lpstr>PowerPoint Presentation</vt:lpstr>
      <vt:lpstr>PowerPoint Presentation</vt:lpstr>
      <vt:lpstr>Alpha Testing</vt:lpstr>
      <vt:lpstr>PowerPoint Presentation</vt:lpstr>
      <vt:lpstr>Beta Testing</vt:lpstr>
      <vt:lpstr>Beta Testing (Field Testing)</vt:lpstr>
      <vt:lpstr>Test Types</vt:lpstr>
      <vt:lpstr>Functional Testing</vt:lpstr>
      <vt:lpstr>PowerPoint Presentation</vt:lpstr>
      <vt:lpstr>Functional Testing</vt:lpstr>
      <vt:lpstr>Functional Testing</vt:lpstr>
      <vt:lpstr>Security Testing </vt:lpstr>
      <vt:lpstr>Non-Functional Testing</vt:lpstr>
      <vt:lpstr>Non-Functionality Testing</vt:lpstr>
      <vt:lpstr>PowerPoint Presentation</vt:lpstr>
      <vt:lpstr>Non-Functionality Testing</vt:lpstr>
      <vt:lpstr>PowerPoint Presentation</vt:lpstr>
      <vt:lpstr>Non-Functional Testing</vt:lpstr>
      <vt:lpstr>Non-Functional Testing</vt:lpstr>
      <vt:lpstr>Non-Functional Testing</vt:lpstr>
      <vt:lpstr>Structural Testing (White-Box)</vt:lpstr>
      <vt:lpstr>PowerPoint Presentation</vt:lpstr>
      <vt:lpstr>Black-Box Testing(specification based)</vt:lpstr>
      <vt:lpstr>Black Box Testing </vt:lpstr>
      <vt:lpstr>Confirmation Testing (Re-Testing)</vt:lpstr>
      <vt:lpstr>Regression Testing</vt:lpstr>
      <vt:lpstr>Regression Testing</vt:lpstr>
      <vt:lpstr>2.4 Maintenance Testing</vt:lpstr>
      <vt:lpstr>Impact Analysis &amp; Regression Testing</vt:lpstr>
      <vt:lpstr>Triggers for Maintenance Testing</vt:lpstr>
      <vt:lpstr>Ad-hoc Corrective Modifications</vt:lpstr>
      <vt:lpstr>2. Testing Throughout the Software Life Cycle – Question 1</vt:lpstr>
      <vt:lpstr>2. Testing Throughout the Software Life Cycle – Question 2</vt:lpstr>
      <vt:lpstr>2. Testing Throughout the Software Life Cycle – Question 2 – answers </vt:lpstr>
      <vt:lpstr>2. Testing Throughout the Software Life Cycle – Question 3</vt:lpstr>
      <vt:lpstr>2. Testing Throughout the Software Life Cycle – Question 4</vt:lpstr>
      <vt:lpstr>Questions - 2. Testing Throughout the Software Life Cycle – Question 5</vt:lpstr>
      <vt:lpstr>2. Testing Throughout the Software Life Cycle – Question 5 - answers</vt:lpstr>
      <vt:lpstr>2. Testing Throughout the Software Life Cycle – Question 6</vt:lpstr>
      <vt:lpstr>2. Testing Throughout the Software Life Cycle – Question 6 - answers</vt:lpstr>
      <vt:lpstr>2. Testing Throughout the Software Life Cycle – Question 6 - answers</vt:lpstr>
      <vt:lpstr>2. Testing Throughout the Software Life Cycle – Question 7</vt:lpstr>
      <vt:lpstr>2. Testing Throughout the Software Life Cycle – Question 8</vt:lpstr>
      <vt:lpstr>2. Testing Throughout the Software Life Cycle – Question 8 - answer</vt:lpstr>
      <vt:lpstr>2. Testing Throughout the Software Life Cycle – Question 9</vt:lpstr>
      <vt:lpstr>2. Testing Throughout the Software Life Cycle – Question 9</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105</cp:revision>
  <dcterms:created xsi:type="dcterms:W3CDTF">2015-08-27T06:10:18Z</dcterms:created>
  <dcterms:modified xsi:type="dcterms:W3CDTF">2018-08-25T02:38:27Z</dcterms:modified>
</cp:coreProperties>
</file>