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7"/>
  </p:notesMasterIdLst>
  <p:handoutMasterIdLst>
    <p:handoutMasterId r:id="rId108"/>
  </p:handoutMasterIdLst>
  <p:sldIdLst>
    <p:sldId id="263" r:id="rId2"/>
    <p:sldId id="257" r:id="rId3"/>
    <p:sldId id="285" r:id="rId4"/>
    <p:sldId id="265" r:id="rId5"/>
    <p:sldId id="344" r:id="rId6"/>
    <p:sldId id="322" r:id="rId7"/>
    <p:sldId id="345" r:id="rId8"/>
    <p:sldId id="321" r:id="rId9"/>
    <p:sldId id="323" r:id="rId10"/>
    <p:sldId id="346" r:id="rId11"/>
    <p:sldId id="324" r:id="rId12"/>
    <p:sldId id="325" r:id="rId13"/>
    <p:sldId id="260" r:id="rId14"/>
    <p:sldId id="348" r:id="rId15"/>
    <p:sldId id="267" r:id="rId16"/>
    <p:sldId id="355" r:id="rId17"/>
    <p:sldId id="352" r:id="rId18"/>
    <p:sldId id="357" r:id="rId19"/>
    <p:sldId id="353" r:id="rId20"/>
    <p:sldId id="356" r:id="rId21"/>
    <p:sldId id="354" r:id="rId22"/>
    <p:sldId id="358" r:id="rId23"/>
    <p:sldId id="349" r:id="rId24"/>
    <p:sldId id="261" r:id="rId25"/>
    <p:sldId id="326" r:id="rId26"/>
    <p:sldId id="268" r:id="rId27"/>
    <p:sldId id="258" r:id="rId28"/>
    <p:sldId id="329" r:id="rId29"/>
    <p:sldId id="328" r:id="rId30"/>
    <p:sldId id="330" r:id="rId31"/>
    <p:sldId id="331" r:id="rId32"/>
    <p:sldId id="332" r:id="rId33"/>
    <p:sldId id="333" r:id="rId34"/>
    <p:sldId id="359" r:id="rId35"/>
    <p:sldId id="335" r:id="rId36"/>
    <p:sldId id="350" r:id="rId37"/>
    <p:sldId id="361" r:id="rId38"/>
    <p:sldId id="327" r:id="rId39"/>
    <p:sldId id="336" r:id="rId40"/>
    <p:sldId id="334" r:id="rId41"/>
    <p:sldId id="337" r:id="rId42"/>
    <p:sldId id="338" r:id="rId43"/>
    <p:sldId id="339" r:id="rId44"/>
    <p:sldId id="340" r:id="rId45"/>
    <p:sldId id="341" r:id="rId46"/>
    <p:sldId id="342" r:id="rId47"/>
    <p:sldId id="343" r:id="rId48"/>
    <p:sldId id="351" r:id="rId49"/>
    <p:sldId id="367" r:id="rId50"/>
    <p:sldId id="362" r:id="rId51"/>
    <p:sldId id="364" r:id="rId52"/>
    <p:sldId id="365" r:id="rId53"/>
    <p:sldId id="366" r:id="rId54"/>
    <p:sldId id="363" r:id="rId55"/>
    <p:sldId id="459" r:id="rId56"/>
    <p:sldId id="458" r:id="rId57"/>
    <p:sldId id="460" r:id="rId58"/>
    <p:sldId id="461" r:id="rId59"/>
    <p:sldId id="462" r:id="rId60"/>
    <p:sldId id="463" r:id="rId61"/>
    <p:sldId id="464" r:id="rId62"/>
    <p:sldId id="465" r:id="rId63"/>
    <p:sldId id="368" r:id="rId64"/>
    <p:sldId id="369" r:id="rId65"/>
    <p:sldId id="415" r:id="rId66"/>
    <p:sldId id="414" r:id="rId67"/>
    <p:sldId id="416" r:id="rId68"/>
    <p:sldId id="418" r:id="rId69"/>
    <p:sldId id="419" r:id="rId70"/>
    <p:sldId id="417"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78" r:id="rId92"/>
    <p:sldId id="479" r:id="rId93"/>
    <p:sldId id="481" r:id="rId94"/>
    <p:sldId id="482" r:id="rId95"/>
    <p:sldId id="483" r:id="rId96"/>
    <p:sldId id="486" r:id="rId97"/>
    <p:sldId id="484" r:id="rId98"/>
    <p:sldId id="485" r:id="rId99"/>
    <p:sldId id="489" r:id="rId100"/>
    <p:sldId id="488" r:id="rId101"/>
    <p:sldId id="487" r:id="rId102"/>
    <p:sldId id="490" r:id="rId103"/>
    <p:sldId id="492" r:id="rId104"/>
    <p:sldId id="491" r:id="rId105"/>
    <p:sldId id="493" r:id="rId106"/>
  </p:sldIdLst>
  <p:sldSz cx="9144000" cy="6858000" type="screen4x3"/>
  <p:notesSz cx="7315200" cy="9601200"/>
  <p:embeddedFontLst>
    <p:embeddedFont>
      <p:font typeface="Century Schoolbook" panose="02040604050505020304" pitchFamily="18" charset="0"/>
      <p:regular r:id="rId109"/>
      <p:bold r:id="rId110"/>
      <p:italic r:id="rId111"/>
      <p:boldItalic r:id="rId112"/>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D5D5D5"/>
    <a:srgbClr val="CFCFCF"/>
    <a:srgbClr val="D3D3D3"/>
    <a:srgbClr val="C7C7C7"/>
    <a:srgbClr val="5F5F5F"/>
    <a:srgbClr val="FF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7558" autoAdjust="0"/>
  </p:normalViewPr>
  <p:slideViewPr>
    <p:cSldViewPr>
      <p:cViewPr varScale="1">
        <p:scale>
          <a:sx n="63" d="100"/>
          <a:sy n="63" d="100"/>
        </p:scale>
        <p:origin x="1710" y="60"/>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2.fntdata"/><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61</a:t>
            </a:fld>
            <a:endParaRPr lang="en-US" dirty="0"/>
          </a:p>
        </p:txBody>
      </p:sp>
    </p:spTree>
    <p:extLst>
      <p:ext uri="{BB962C8B-B14F-4D97-AF65-F5344CB8AC3E}">
        <p14:creationId xmlns:p14="http://schemas.microsoft.com/office/powerpoint/2010/main" val="635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685800" y="3352800"/>
            <a:ext cx="7620000" cy="2438400"/>
          </a:xfrm>
        </p:spPr>
        <p:txBody>
          <a:bodyPr/>
          <a:lstStyle/>
          <a:p>
            <a:r>
              <a:rPr lang="en-US" sz="4500" b="1" dirty="0" smtClean="0"/>
              <a:t>Chapter 3</a:t>
            </a:r>
            <a:br>
              <a:rPr lang="en-US" sz="4500" b="1" dirty="0" smtClean="0"/>
            </a:br>
            <a:r>
              <a:rPr lang="en-US" sz="4500" b="1" dirty="0" smtClean="0"/>
              <a:t>Static Techniques</a:t>
            </a:r>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Static Techniques and the Test Process</a:t>
            </a:r>
          </a:p>
        </p:txBody>
      </p:sp>
      <p:sp>
        <p:nvSpPr>
          <p:cNvPr id="3" name="Content Placeholder 2"/>
          <p:cNvSpPr>
            <a:spLocks noGrp="1"/>
          </p:cNvSpPr>
          <p:nvPr>
            <p:ph idx="1"/>
          </p:nvPr>
        </p:nvSpPr>
        <p:spPr>
          <a:xfrm>
            <a:off x="685800" y="2667000"/>
            <a:ext cx="7772400" cy="4038600"/>
          </a:xfrm>
        </p:spPr>
        <p:txBody>
          <a:bodyPr/>
          <a:lstStyle/>
          <a:p>
            <a:r>
              <a:rPr lang="en-US" dirty="0" smtClean="0"/>
              <a:t>Dynamic Analysis Tool: A tool that provides run-time information on the state of software code.  These tools are most commonly used to identify unassigned pointers, check pointer arithmetic and to monitor the allocation, use and de-allocation of memory and to flag memory leaks.</a:t>
            </a:r>
          </a:p>
          <a:p>
            <a:endParaRPr lang="en-US" dirty="0"/>
          </a:p>
        </p:txBody>
      </p:sp>
    </p:spTree>
    <p:extLst>
      <p:ext uri="{BB962C8B-B14F-4D97-AF65-F5344CB8AC3E}">
        <p14:creationId xmlns:p14="http://schemas.microsoft.com/office/powerpoint/2010/main" val="16939366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Static Techniques </a:t>
            </a:r>
            <a:r>
              <a:rPr lang="en-US" dirty="0" smtClean="0"/>
              <a:t>– Question 6 - answers</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a:t>a. s=4, t=3, u=2 and 5, </a:t>
            </a:r>
            <a:r>
              <a:rPr lang="en-US" dirty="0" smtClean="0"/>
              <a:t>v=1</a:t>
            </a:r>
          </a:p>
          <a:p>
            <a:r>
              <a:rPr lang="en-US" dirty="0" smtClean="0"/>
              <a:t>b. s=4, and 5, t=3, u=2, v=1</a:t>
            </a:r>
          </a:p>
          <a:p>
            <a:r>
              <a:rPr lang="en-US" dirty="0" smtClean="0"/>
              <a:t>c. s=1 and 5, t=3, u=2, v=4</a:t>
            </a:r>
          </a:p>
          <a:p>
            <a:r>
              <a:rPr lang="en-US" dirty="0" smtClean="0"/>
              <a:t>d. s=5, t=4, u=3, v=1 and 2</a:t>
            </a:r>
            <a:endParaRPr lang="en-US" dirty="0"/>
          </a:p>
        </p:txBody>
      </p:sp>
    </p:spTree>
    <p:extLst>
      <p:ext uri="{BB962C8B-B14F-4D97-AF65-F5344CB8AC3E}">
        <p14:creationId xmlns:p14="http://schemas.microsoft.com/office/powerpoint/2010/main" val="34754044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Techniques </a:t>
            </a:r>
            <a:r>
              <a:rPr lang="en-US" dirty="0" smtClean="0"/>
              <a:t>– Question 7</a:t>
            </a:r>
            <a:endParaRPr lang="en-US" dirty="0"/>
          </a:p>
        </p:txBody>
      </p:sp>
      <p:sp>
        <p:nvSpPr>
          <p:cNvPr id="3" name="Content Placeholder 2"/>
          <p:cNvSpPr>
            <a:spLocks noGrp="1"/>
          </p:cNvSpPr>
          <p:nvPr>
            <p:ph idx="1"/>
          </p:nvPr>
        </p:nvSpPr>
        <p:spPr/>
        <p:txBody>
          <a:bodyPr/>
          <a:lstStyle/>
          <a:p>
            <a:r>
              <a:rPr lang="en-US" dirty="0" smtClean="0"/>
              <a:t>What statement about static analysis is true?</a:t>
            </a:r>
          </a:p>
          <a:p>
            <a:r>
              <a:rPr lang="en-US" dirty="0" smtClean="0"/>
              <a:t>a. With static analysis, defects can be found that are difficult to find with dynamic testing.</a:t>
            </a:r>
          </a:p>
          <a:p>
            <a:r>
              <a:rPr lang="en-US" dirty="0" smtClean="0"/>
              <a:t>b. Compiling is not a form of static analysis.</a:t>
            </a:r>
            <a:endParaRPr lang="en-US" dirty="0"/>
          </a:p>
        </p:txBody>
      </p:sp>
    </p:spTree>
    <p:extLst>
      <p:ext uri="{BB962C8B-B14F-4D97-AF65-F5344CB8AC3E}">
        <p14:creationId xmlns:p14="http://schemas.microsoft.com/office/powerpoint/2010/main" val="391391690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95400"/>
          </a:xfrm>
        </p:spPr>
        <p:txBody>
          <a:bodyPr/>
          <a:lstStyle/>
          <a:p>
            <a:pPr algn="ctr"/>
            <a:r>
              <a:rPr lang="en-US" dirty="0"/>
              <a:t>3. Static Techniques </a:t>
            </a:r>
            <a:r>
              <a:rPr lang="en-US" dirty="0" smtClean="0"/>
              <a:t>– Question 7 – answers </a:t>
            </a:r>
            <a:endParaRPr lang="en-US" dirty="0"/>
          </a:p>
        </p:txBody>
      </p:sp>
      <p:sp>
        <p:nvSpPr>
          <p:cNvPr id="3" name="Content Placeholder 2"/>
          <p:cNvSpPr>
            <a:spLocks noGrp="1"/>
          </p:cNvSpPr>
          <p:nvPr>
            <p:ph idx="1"/>
          </p:nvPr>
        </p:nvSpPr>
        <p:spPr>
          <a:xfrm>
            <a:off x="685800" y="2819400"/>
            <a:ext cx="7772400" cy="3657600"/>
          </a:xfrm>
        </p:spPr>
        <p:txBody>
          <a:bodyPr/>
          <a:lstStyle/>
          <a:p>
            <a:r>
              <a:rPr lang="en-US" dirty="0" smtClean="0"/>
              <a:t>c. When properly performed, static analysis makes functional testing redundant.</a:t>
            </a:r>
          </a:p>
          <a:p>
            <a:r>
              <a:rPr lang="en-US" dirty="0" smtClean="0"/>
              <a:t>d. Static analysis finds all faults.</a:t>
            </a:r>
            <a:endParaRPr lang="en-US" dirty="0"/>
          </a:p>
        </p:txBody>
      </p:sp>
    </p:spTree>
    <p:extLst>
      <p:ext uri="{BB962C8B-B14F-4D97-AF65-F5344CB8AC3E}">
        <p14:creationId xmlns:p14="http://schemas.microsoft.com/office/powerpoint/2010/main" val="38330531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3. Static Techniques – Question </a:t>
            </a:r>
            <a:r>
              <a:rPr lang="en-US" dirty="0" smtClean="0"/>
              <a:t>8</a:t>
            </a:r>
            <a:endParaRPr lang="en-US" dirty="0"/>
          </a:p>
        </p:txBody>
      </p:sp>
      <p:sp>
        <p:nvSpPr>
          <p:cNvPr id="3" name="Content Placeholder 2"/>
          <p:cNvSpPr>
            <a:spLocks noGrp="1"/>
          </p:cNvSpPr>
          <p:nvPr>
            <p:ph idx="1"/>
          </p:nvPr>
        </p:nvSpPr>
        <p:spPr>
          <a:xfrm>
            <a:off x="685800" y="2286000"/>
            <a:ext cx="7772400" cy="4343400"/>
          </a:xfrm>
        </p:spPr>
        <p:txBody>
          <a:bodyPr/>
          <a:lstStyle/>
          <a:p>
            <a:r>
              <a:rPr lang="en-US" dirty="0" smtClean="0"/>
              <a:t>Which of the following statements about early test design are true and which are false?</a:t>
            </a:r>
          </a:p>
          <a:p>
            <a:r>
              <a:rPr lang="en-US" dirty="0"/>
              <a:t>1</a:t>
            </a:r>
            <a:r>
              <a:rPr lang="en-US" dirty="0" smtClean="0"/>
              <a:t>. Defects found during early test design are more expensive to fix.</a:t>
            </a:r>
          </a:p>
          <a:p>
            <a:r>
              <a:rPr lang="en-US" dirty="0" smtClean="0"/>
              <a:t>2. Early test design can find defects.</a:t>
            </a:r>
          </a:p>
          <a:p>
            <a:r>
              <a:rPr lang="en-US" dirty="0" smtClean="0"/>
              <a:t>3. Early test design can cause changes to the requirements</a:t>
            </a:r>
          </a:p>
          <a:p>
            <a:endParaRPr lang="en-US" dirty="0"/>
          </a:p>
        </p:txBody>
      </p:sp>
    </p:spTree>
    <p:extLst>
      <p:ext uri="{BB962C8B-B14F-4D97-AF65-F5344CB8AC3E}">
        <p14:creationId xmlns:p14="http://schemas.microsoft.com/office/powerpoint/2010/main" val="38356016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Static Techniques </a:t>
            </a:r>
            <a:r>
              <a:rPr lang="en-US" dirty="0" smtClean="0"/>
              <a:t>– Question 8 – answers </a:t>
            </a:r>
            <a:endParaRPr lang="en-US" dirty="0"/>
          </a:p>
        </p:txBody>
      </p:sp>
      <p:sp>
        <p:nvSpPr>
          <p:cNvPr id="3" name="Content Placeholder 2"/>
          <p:cNvSpPr>
            <a:spLocks noGrp="1"/>
          </p:cNvSpPr>
          <p:nvPr>
            <p:ph idx="1"/>
          </p:nvPr>
        </p:nvSpPr>
        <p:spPr/>
        <p:txBody>
          <a:bodyPr/>
          <a:lstStyle/>
          <a:p>
            <a:r>
              <a:rPr lang="en-US" dirty="0" smtClean="0"/>
              <a:t>4. Early test design take more effort.</a:t>
            </a:r>
          </a:p>
          <a:p>
            <a:r>
              <a:rPr lang="en-US" dirty="0" smtClean="0"/>
              <a:t>a. 1 and 3 are true, 2 and 4 are false.</a:t>
            </a:r>
          </a:p>
          <a:p>
            <a:r>
              <a:rPr lang="en-US" dirty="0" smtClean="0"/>
              <a:t>b. 2 is true, 1,3 and 4 are false.</a:t>
            </a:r>
          </a:p>
          <a:p>
            <a:r>
              <a:rPr lang="en-US" dirty="0" smtClean="0"/>
              <a:t>c. 2 and 3 are true, 1 and 4 are false.</a:t>
            </a:r>
          </a:p>
          <a:p>
            <a:r>
              <a:rPr lang="en-US" dirty="0" smtClean="0"/>
              <a:t>d. 2,3 and 4 are true, 1 is false</a:t>
            </a:r>
            <a:endParaRPr lang="en-US" dirty="0"/>
          </a:p>
        </p:txBody>
      </p:sp>
    </p:spTree>
    <p:extLst>
      <p:ext uri="{BB962C8B-B14F-4D97-AF65-F5344CB8AC3E}">
        <p14:creationId xmlns:p14="http://schemas.microsoft.com/office/powerpoint/2010/main" val="31449609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Techniques – Question </a:t>
            </a:r>
            <a:r>
              <a:rPr lang="en-US" dirty="0" smtClean="0"/>
              <a:t>9</a:t>
            </a:r>
            <a:endParaRPr lang="en-US" dirty="0"/>
          </a:p>
        </p:txBody>
      </p:sp>
      <p:sp>
        <p:nvSpPr>
          <p:cNvPr id="3" name="Content Placeholder 2"/>
          <p:cNvSpPr>
            <a:spLocks noGrp="1"/>
          </p:cNvSpPr>
          <p:nvPr>
            <p:ph idx="1"/>
          </p:nvPr>
        </p:nvSpPr>
        <p:spPr/>
        <p:txBody>
          <a:bodyPr/>
          <a:lstStyle/>
          <a:p>
            <a:r>
              <a:rPr lang="en-US" dirty="0" smtClean="0"/>
              <a:t>Static code analysis typically identifies all but one of the following problems, which is it?</a:t>
            </a:r>
          </a:p>
          <a:p>
            <a:r>
              <a:rPr lang="en-US" dirty="0" smtClean="0"/>
              <a:t>a. Unreachable code</a:t>
            </a:r>
          </a:p>
          <a:p>
            <a:r>
              <a:rPr lang="en-US" dirty="0" smtClean="0"/>
              <a:t>b. Undeclared variable</a:t>
            </a:r>
          </a:p>
          <a:p>
            <a:r>
              <a:rPr lang="en-US" dirty="0" smtClean="0"/>
              <a:t>c. Faults in the requirements</a:t>
            </a:r>
          </a:p>
          <a:p>
            <a:r>
              <a:rPr lang="en-US" dirty="0" smtClean="0"/>
              <a:t>d. Too few comments</a:t>
            </a:r>
            <a:endParaRPr lang="en-US" dirty="0"/>
          </a:p>
        </p:txBody>
      </p:sp>
    </p:spTree>
    <p:extLst>
      <p:ext uri="{BB962C8B-B14F-4D97-AF65-F5344CB8AC3E}">
        <p14:creationId xmlns:p14="http://schemas.microsoft.com/office/powerpoint/2010/main" val="2356576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Static Techniques and the Test Process</a:t>
            </a:r>
          </a:p>
        </p:txBody>
      </p:sp>
      <p:sp>
        <p:nvSpPr>
          <p:cNvPr id="3" name="Content Placeholder 2"/>
          <p:cNvSpPr>
            <a:spLocks noGrp="1"/>
          </p:cNvSpPr>
          <p:nvPr>
            <p:ph idx="1"/>
          </p:nvPr>
        </p:nvSpPr>
        <p:spPr>
          <a:xfrm>
            <a:off x="685800" y="2895600"/>
            <a:ext cx="7772400" cy="3581400"/>
          </a:xfrm>
        </p:spPr>
        <p:txBody>
          <a:bodyPr/>
          <a:lstStyle/>
          <a:p>
            <a:r>
              <a:rPr lang="en-US" b="1" dirty="0"/>
              <a:t>Dynamic Testing: </a:t>
            </a:r>
            <a:r>
              <a:rPr lang="en-US" dirty="0"/>
              <a:t>Testing that involves the execution of the software of a component or system </a:t>
            </a:r>
          </a:p>
        </p:txBody>
      </p:sp>
    </p:spTree>
    <p:extLst>
      <p:ext uri="{BB962C8B-B14F-4D97-AF65-F5344CB8AC3E}">
        <p14:creationId xmlns:p14="http://schemas.microsoft.com/office/powerpoint/2010/main" val="2687177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7239000" cy="121920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14400" y="1524000"/>
            <a:ext cx="7239000" cy="4724400"/>
          </a:xfrm>
          <a:prstGeom prst="rect">
            <a:avLst/>
          </a:prstGeom>
        </p:spPr>
      </p:pic>
    </p:spTree>
    <p:extLst>
      <p:ext uri="{BB962C8B-B14F-4D97-AF65-F5344CB8AC3E}">
        <p14:creationId xmlns:p14="http://schemas.microsoft.com/office/powerpoint/2010/main" val="3784017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199" y="1524000"/>
            <a:ext cx="8001001" cy="5105400"/>
          </a:xfrm>
          <a:prstGeom prst="rect">
            <a:avLst/>
          </a:prstGeom>
        </p:spPr>
      </p:pic>
    </p:spTree>
    <p:extLst>
      <p:ext uri="{BB962C8B-B14F-4D97-AF65-F5344CB8AC3E}">
        <p14:creationId xmlns:p14="http://schemas.microsoft.com/office/powerpoint/2010/main" val="277048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29540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371600"/>
            <a:ext cx="7848600" cy="5181600"/>
          </a:xfrm>
          <a:prstGeom prst="rect">
            <a:avLst/>
          </a:prstGeom>
        </p:spPr>
      </p:pic>
    </p:spTree>
    <p:extLst>
      <p:ext uri="{BB962C8B-B14F-4D97-AF65-F5344CB8AC3E}">
        <p14:creationId xmlns:p14="http://schemas.microsoft.com/office/powerpoint/2010/main" val="3981075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3.2 Review Process</a:t>
            </a:r>
            <a:endParaRPr lang="en-US" dirty="0"/>
          </a:p>
        </p:txBody>
      </p:sp>
      <p:sp>
        <p:nvSpPr>
          <p:cNvPr id="3" name="Content Placeholder 2"/>
          <p:cNvSpPr>
            <a:spLocks noGrp="1"/>
          </p:cNvSpPr>
          <p:nvPr>
            <p:ph idx="1"/>
          </p:nvPr>
        </p:nvSpPr>
        <p:spPr>
          <a:xfrm>
            <a:off x="533400" y="2514600"/>
            <a:ext cx="8153400" cy="3962400"/>
          </a:xfrm>
        </p:spPr>
        <p:txBody>
          <a:bodyPr/>
          <a:lstStyle/>
          <a:p>
            <a:r>
              <a:rPr lang="en-US" dirty="0" smtClean="0"/>
              <a:t>Reviews vary from informal to formal</a:t>
            </a:r>
          </a:p>
          <a:p>
            <a:r>
              <a:rPr lang="en-US" b="1" dirty="0" smtClean="0"/>
              <a:t>Informal Review: </a:t>
            </a:r>
            <a:r>
              <a:rPr lang="en-US" dirty="0" smtClean="0"/>
              <a:t>A review not based on a formal (documented) procedure</a:t>
            </a:r>
          </a:p>
          <a:p>
            <a:r>
              <a:rPr lang="en-US" b="1" dirty="0" smtClean="0"/>
              <a:t>Formal Review: </a:t>
            </a:r>
            <a:r>
              <a:rPr lang="en-US" dirty="0" smtClean="0"/>
              <a:t>A review characterized by documented procedures and requirements , e.g. inspection</a:t>
            </a:r>
            <a:endParaRPr lang="en-US" b="1" dirty="0" smtClean="0"/>
          </a:p>
          <a:p>
            <a:endParaRPr lang="en-US" dirty="0"/>
          </a:p>
        </p:txBody>
      </p:sp>
    </p:spTree>
    <p:extLst>
      <p:ext uri="{BB962C8B-B14F-4D97-AF65-F5344CB8AC3E}">
        <p14:creationId xmlns:p14="http://schemas.microsoft.com/office/powerpoint/2010/main" val="570886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1524000"/>
            <a:ext cx="8067675" cy="114300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90524" y="1524000"/>
            <a:ext cx="8067675" cy="5105400"/>
          </a:xfrm>
          <a:prstGeom prst="rect">
            <a:avLst/>
          </a:prstGeom>
        </p:spPr>
      </p:pic>
      <p:pic>
        <p:nvPicPr>
          <p:cNvPr id="8" name="Content Placeholder 3"/>
          <p:cNvPicPr>
            <a:picLocks noChangeAspect="1"/>
          </p:cNvPicPr>
          <p:nvPr/>
        </p:nvPicPr>
        <p:blipFill>
          <a:blip r:embed="rId2"/>
          <a:stretch>
            <a:fillRect/>
          </a:stretch>
        </p:blipFill>
        <p:spPr bwMode="auto">
          <a:xfrm>
            <a:off x="390525" y="1524000"/>
            <a:ext cx="8220075" cy="5105400"/>
          </a:xfrm>
          <a:prstGeom prst="rect">
            <a:avLst/>
          </a:prstGeom>
          <a:noFill/>
          <a:ln w="9525">
            <a:noFill/>
            <a:miter lim="800000"/>
            <a:headEnd/>
            <a:tailEnd/>
          </a:ln>
        </p:spPr>
      </p:pic>
    </p:spTree>
    <p:extLst>
      <p:ext uri="{BB962C8B-B14F-4D97-AF65-F5344CB8AC3E}">
        <p14:creationId xmlns:p14="http://schemas.microsoft.com/office/powerpoint/2010/main" val="154016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3.2.1 Phases of a formal review</a:t>
            </a:r>
            <a:endParaRPr lang="en-US" dirty="0"/>
          </a:p>
        </p:txBody>
      </p:sp>
      <p:sp>
        <p:nvSpPr>
          <p:cNvPr id="3" name="Content Placeholder 2"/>
          <p:cNvSpPr>
            <a:spLocks noGrp="1"/>
          </p:cNvSpPr>
          <p:nvPr>
            <p:ph idx="1"/>
          </p:nvPr>
        </p:nvSpPr>
        <p:spPr>
          <a:xfrm>
            <a:off x="304800" y="2133600"/>
            <a:ext cx="8458200" cy="4572000"/>
          </a:xfrm>
        </p:spPr>
        <p:txBody>
          <a:bodyPr/>
          <a:lstStyle/>
          <a:p>
            <a:r>
              <a:rPr lang="en-US" b="1" dirty="0" smtClean="0"/>
              <a:t>A typical formal review process consist of six steps:</a:t>
            </a:r>
          </a:p>
          <a:p>
            <a:r>
              <a:rPr lang="en-US" dirty="0" smtClean="0"/>
              <a:t>1. Planning</a:t>
            </a:r>
          </a:p>
          <a:p>
            <a:r>
              <a:rPr lang="en-US" dirty="0" smtClean="0"/>
              <a:t>2. Kick-off</a:t>
            </a:r>
          </a:p>
          <a:p>
            <a:r>
              <a:rPr lang="en-US" dirty="0" smtClean="0"/>
              <a:t>3. Preparation</a:t>
            </a:r>
          </a:p>
          <a:p>
            <a:r>
              <a:rPr lang="en-US" dirty="0" smtClean="0"/>
              <a:t>4. Review meeting</a:t>
            </a:r>
          </a:p>
          <a:p>
            <a:r>
              <a:rPr lang="en-US" dirty="0" smtClean="0"/>
              <a:t>5. Rework</a:t>
            </a:r>
          </a:p>
          <a:p>
            <a:r>
              <a:rPr lang="en-US" dirty="0" smtClean="0"/>
              <a:t>6. Follow-up</a:t>
            </a:r>
          </a:p>
          <a:p>
            <a:endParaRPr lang="en-US" dirty="0" smtClean="0"/>
          </a:p>
          <a:p>
            <a:endParaRPr lang="en-US" dirty="0"/>
          </a:p>
        </p:txBody>
      </p:sp>
    </p:spTree>
    <p:extLst>
      <p:ext uri="{BB962C8B-B14F-4D97-AF65-F5344CB8AC3E}">
        <p14:creationId xmlns:p14="http://schemas.microsoft.com/office/powerpoint/2010/main" val="169018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685800" y="1524000"/>
            <a:ext cx="7924800" cy="5166712"/>
          </a:xfrm>
          <a:prstGeom prst="rect">
            <a:avLst/>
          </a:prstGeom>
        </p:spPr>
      </p:pic>
    </p:spTree>
    <p:extLst>
      <p:ext uri="{BB962C8B-B14F-4D97-AF65-F5344CB8AC3E}">
        <p14:creationId xmlns:p14="http://schemas.microsoft.com/office/powerpoint/2010/main" val="22550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3.2.1 Phases </a:t>
            </a:r>
            <a:r>
              <a:rPr lang="en-US" dirty="0"/>
              <a:t>of a formal review</a:t>
            </a:r>
          </a:p>
        </p:txBody>
      </p:sp>
      <p:sp>
        <p:nvSpPr>
          <p:cNvPr id="3" name="Content Placeholder 2"/>
          <p:cNvSpPr>
            <a:spLocks noGrp="1"/>
          </p:cNvSpPr>
          <p:nvPr>
            <p:ph idx="1"/>
          </p:nvPr>
        </p:nvSpPr>
        <p:spPr>
          <a:xfrm>
            <a:off x="704603" y="2133600"/>
            <a:ext cx="7772400" cy="4572000"/>
          </a:xfrm>
        </p:spPr>
        <p:txBody>
          <a:bodyPr/>
          <a:lstStyle/>
          <a:p>
            <a:r>
              <a:rPr lang="en-US" b="1" dirty="0" smtClean="0"/>
              <a:t>1. Planning: </a:t>
            </a:r>
          </a:p>
          <a:p>
            <a:r>
              <a:rPr lang="en-US" dirty="0" smtClean="0"/>
              <a:t>Define the review criteria</a:t>
            </a:r>
          </a:p>
          <a:p>
            <a:r>
              <a:rPr lang="en-US" dirty="0" smtClean="0"/>
              <a:t>Selecting the personnel</a:t>
            </a:r>
          </a:p>
          <a:p>
            <a:r>
              <a:rPr lang="en-US" dirty="0" smtClean="0"/>
              <a:t>Allocating roles</a:t>
            </a:r>
          </a:p>
          <a:p>
            <a:r>
              <a:rPr lang="en-US" dirty="0" smtClean="0"/>
              <a:t>Define the entry and exit </a:t>
            </a:r>
          </a:p>
          <a:p>
            <a:r>
              <a:rPr lang="en-US" dirty="0" smtClean="0"/>
              <a:t>Selecting which parts of the document to review </a:t>
            </a:r>
          </a:p>
          <a:p>
            <a:r>
              <a:rPr lang="en-US" dirty="0" smtClean="0"/>
              <a:t>Checking entry criteria</a:t>
            </a:r>
          </a:p>
          <a:p>
            <a:pPr marL="0" indent="0">
              <a:buNone/>
            </a:pPr>
            <a:endParaRPr lang="en-US" dirty="0"/>
          </a:p>
        </p:txBody>
      </p:sp>
    </p:spTree>
    <p:extLst>
      <p:ext uri="{BB962C8B-B14F-4D97-AF65-F5344CB8AC3E}">
        <p14:creationId xmlns:p14="http://schemas.microsoft.com/office/powerpoint/2010/main" val="3065775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7772400" cy="4572000"/>
          </a:xfrm>
        </p:spPr>
        <p:txBody>
          <a:bodyPr/>
          <a:lstStyle/>
          <a:p>
            <a:r>
              <a:rPr lang="en-US" dirty="0" smtClean="0"/>
              <a:t>What is Static Testing?</a:t>
            </a:r>
          </a:p>
          <a:p>
            <a:r>
              <a:rPr lang="en-US" dirty="0" smtClean="0"/>
              <a:t>What is Dynamic Testing?</a:t>
            </a:r>
          </a:p>
          <a:p>
            <a:r>
              <a:rPr lang="en-US" dirty="0" smtClean="0"/>
              <a:t>What is Formal Review Process?</a:t>
            </a:r>
          </a:p>
          <a:p>
            <a:r>
              <a:rPr lang="en-US" dirty="0" smtClean="0"/>
              <a:t>What is Software Technical Reviews?</a:t>
            </a:r>
          </a:p>
          <a:p>
            <a:r>
              <a:rPr lang="en-US" dirty="0" smtClean="0"/>
              <a:t>What are different types of review?</a:t>
            </a:r>
          </a:p>
          <a:p>
            <a:r>
              <a:rPr lang="en-US" dirty="0" smtClean="0"/>
              <a:t>What is Informal Review Process?</a:t>
            </a:r>
          </a:p>
          <a:p>
            <a:r>
              <a:rPr lang="en-US" dirty="0" smtClean="0"/>
              <a:t>What are the tools required for Static Analysis?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Planning 	</a:t>
            </a:r>
            <a:endParaRPr lang="en-US" dirty="0"/>
          </a:p>
        </p:txBody>
      </p:sp>
      <p:sp>
        <p:nvSpPr>
          <p:cNvPr id="3" name="Content Placeholder 2"/>
          <p:cNvSpPr>
            <a:spLocks noGrp="1"/>
          </p:cNvSpPr>
          <p:nvPr>
            <p:ph idx="1"/>
          </p:nvPr>
        </p:nvSpPr>
        <p:spPr/>
        <p:txBody>
          <a:bodyPr/>
          <a:lstStyle/>
          <a:p>
            <a:r>
              <a:rPr lang="en-US" b="1" dirty="0" smtClean="0"/>
              <a:t>Review: </a:t>
            </a:r>
            <a:r>
              <a:rPr lang="en-US" dirty="0" smtClean="0"/>
              <a:t>A review is requested by the author from the moderator (inspection leaders)</a:t>
            </a:r>
          </a:p>
          <a:p>
            <a:r>
              <a:rPr lang="en-US" b="1" dirty="0" smtClean="0"/>
              <a:t>Moderator (inspection leader) </a:t>
            </a:r>
          </a:p>
          <a:p>
            <a:r>
              <a:rPr lang="en-US" dirty="0" smtClean="0"/>
              <a:t>The leader and main person responsible for an inspection or other review process</a:t>
            </a:r>
            <a:endParaRPr lang="en-US" dirty="0"/>
          </a:p>
        </p:txBody>
      </p:sp>
    </p:spTree>
    <p:extLst>
      <p:ext uri="{BB962C8B-B14F-4D97-AF65-F5344CB8AC3E}">
        <p14:creationId xmlns:p14="http://schemas.microsoft.com/office/powerpoint/2010/main" val="25203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Entry Criteria (Entry Check)</a:t>
            </a:r>
            <a:endParaRPr lang="en-US" dirty="0"/>
          </a:p>
        </p:txBody>
      </p:sp>
      <p:sp>
        <p:nvSpPr>
          <p:cNvPr id="3" name="Content Placeholder 2"/>
          <p:cNvSpPr>
            <a:spLocks noGrp="1"/>
          </p:cNvSpPr>
          <p:nvPr>
            <p:ph idx="1"/>
          </p:nvPr>
        </p:nvSpPr>
        <p:spPr>
          <a:xfrm>
            <a:off x="685800" y="2209800"/>
            <a:ext cx="7772400" cy="4495800"/>
          </a:xfrm>
        </p:spPr>
        <p:txBody>
          <a:bodyPr/>
          <a:lstStyle/>
          <a:p>
            <a:r>
              <a:rPr lang="en-US" dirty="0" smtClean="0"/>
              <a:t>The set of generic and specific conditions for permitting a process to go forward with a defined task, e.g. test phase. The purpose of entry criteria is to prevent a task from starting which would entail more (wanted) effort compared to the effort needed to remove the failed entry criteria </a:t>
            </a:r>
            <a:endParaRPr lang="en-US" dirty="0"/>
          </a:p>
        </p:txBody>
      </p:sp>
    </p:spTree>
    <p:extLst>
      <p:ext uri="{BB962C8B-B14F-4D97-AF65-F5344CB8AC3E}">
        <p14:creationId xmlns:p14="http://schemas.microsoft.com/office/powerpoint/2010/main" val="78769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Entry Check</a:t>
            </a:r>
            <a:endParaRPr lang="en-US" dirty="0"/>
          </a:p>
        </p:txBody>
      </p:sp>
      <p:sp>
        <p:nvSpPr>
          <p:cNvPr id="3" name="Content Placeholder 2"/>
          <p:cNvSpPr>
            <a:spLocks noGrp="1"/>
          </p:cNvSpPr>
          <p:nvPr>
            <p:ph idx="1"/>
          </p:nvPr>
        </p:nvSpPr>
        <p:spPr>
          <a:xfrm>
            <a:off x="685800" y="2286000"/>
            <a:ext cx="7772400" cy="4267200"/>
          </a:xfrm>
        </p:spPr>
        <p:txBody>
          <a:bodyPr/>
          <a:lstStyle/>
          <a:p>
            <a:r>
              <a:rPr lang="en-US" dirty="0" smtClean="0"/>
              <a:t>Document to be reviewed is available with line numbers </a:t>
            </a:r>
          </a:p>
          <a:p>
            <a:r>
              <a:rPr lang="en-US" dirty="0" smtClean="0"/>
              <a:t>Document has been cleaned up by automated checks that apply</a:t>
            </a:r>
          </a:p>
          <a:p>
            <a:r>
              <a:rPr lang="en-US" dirty="0" smtClean="0"/>
              <a:t>References for inspection are stable and available</a:t>
            </a:r>
          </a:p>
          <a:p>
            <a:r>
              <a:rPr lang="en-US" dirty="0" smtClean="0"/>
              <a:t>Author is confident of the quality and is able to join the review team</a:t>
            </a:r>
            <a:endParaRPr lang="en-US" dirty="0"/>
          </a:p>
        </p:txBody>
      </p:sp>
    </p:spTree>
    <p:extLst>
      <p:ext uri="{BB962C8B-B14F-4D97-AF65-F5344CB8AC3E}">
        <p14:creationId xmlns:p14="http://schemas.microsoft.com/office/powerpoint/2010/main" val="2890697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Reviewer (inspector)</a:t>
            </a:r>
            <a:endParaRPr lang="en-US" dirty="0"/>
          </a:p>
        </p:txBody>
      </p:sp>
      <p:sp>
        <p:nvSpPr>
          <p:cNvPr id="3" name="Content Placeholder 2"/>
          <p:cNvSpPr>
            <a:spLocks noGrp="1"/>
          </p:cNvSpPr>
          <p:nvPr>
            <p:ph idx="1"/>
          </p:nvPr>
        </p:nvSpPr>
        <p:spPr/>
        <p:txBody>
          <a:bodyPr/>
          <a:lstStyle/>
          <a:p>
            <a:r>
              <a:rPr lang="en-US" dirty="0" smtClean="0"/>
              <a:t>The person involved in the review that identifies and describes anomalies in the product or project under review.  Reviewers can be chosen to represent different viewpoints and roles in the review process</a:t>
            </a:r>
            <a:endParaRPr lang="en-US" dirty="0"/>
          </a:p>
        </p:txBody>
      </p:sp>
    </p:spTree>
    <p:extLst>
      <p:ext uri="{BB962C8B-B14F-4D97-AF65-F5344CB8AC3E}">
        <p14:creationId xmlns:p14="http://schemas.microsoft.com/office/powerpoint/2010/main" val="153408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pPr algn="ctr"/>
            <a:r>
              <a:rPr lang="en-US" dirty="0" smtClean="0"/>
              <a:t>Different Roles within a Reviewer</a:t>
            </a:r>
            <a:endParaRPr lang="en-US" dirty="0"/>
          </a:p>
        </p:txBody>
      </p:sp>
      <p:sp>
        <p:nvSpPr>
          <p:cNvPr id="6" name="Content Placeholder 5"/>
          <p:cNvSpPr>
            <a:spLocks noGrp="1"/>
          </p:cNvSpPr>
          <p:nvPr>
            <p:ph idx="1"/>
          </p:nvPr>
        </p:nvSpPr>
        <p:spPr>
          <a:xfrm>
            <a:off x="457200" y="2362200"/>
            <a:ext cx="8077200" cy="4267200"/>
          </a:xfrm>
        </p:spPr>
        <p:txBody>
          <a:bodyPr/>
          <a:lstStyle/>
          <a:p>
            <a:r>
              <a:rPr lang="en-US" dirty="0" smtClean="0"/>
              <a:t>Focus on higher level – does the design comply to the requirement</a:t>
            </a:r>
          </a:p>
          <a:p>
            <a:r>
              <a:rPr lang="en-US" dirty="0" smtClean="0"/>
              <a:t>Focus on standards – consistency, clarity, naming conventions, templates</a:t>
            </a:r>
          </a:p>
          <a:p>
            <a:r>
              <a:rPr lang="en-US" dirty="0" smtClean="0"/>
              <a:t>Focus on related documents – interfaces between software functions</a:t>
            </a:r>
          </a:p>
          <a:p>
            <a:r>
              <a:rPr lang="en-US" dirty="0" smtClean="0"/>
              <a:t>Focus on usage of document – testability or maintainability </a:t>
            </a:r>
            <a:endParaRPr lang="en-US" dirty="0"/>
          </a:p>
        </p:txBody>
      </p:sp>
    </p:spTree>
    <p:extLst>
      <p:ext uri="{BB962C8B-B14F-4D97-AF65-F5344CB8AC3E}">
        <p14:creationId xmlns:p14="http://schemas.microsoft.com/office/powerpoint/2010/main" val="2540288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 name="Content Placeholder 8"/>
          <p:cNvPicPr>
            <a:picLocks noGrp="1" noChangeAspect="1"/>
          </p:cNvPicPr>
          <p:nvPr>
            <p:ph idx="1"/>
          </p:nvPr>
        </p:nvPicPr>
        <p:blipFill>
          <a:blip r:embed="rId2"/>
          <a:stretch>
            <a:fillRect/>
          </a:stretch>
        </p:blipFill>
        <p:spPr>
          <a:xfrm>
            <a:off x="457200" y="1524000"/>
            <a:ext cx="8305800" cy="5029200"/>
          </a:xfrm>
          <a:prstGeom prst="rect">
            <a:avLst/>
          </a:prstGeom>
        </p:spPr>
      </p:pic>
    </p:spTree>
    <p:extLst>
      <p:ext uri="{BB962C8B-B14F-4D97-AF65-F5344CB8AC3E}">
        <p14:creationId xmlns:p14="http://schemas.microsoft.com/office/powerpoint/2010/main" val="2148551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9178"/>
          </a:xfrm>
        </p:spPr>
        <p:txBody>
          <a:bodyPr/>
          <a:lstStyle/>
          <a:p>
            <a:r>
              <a:rPr lang="en-US" dirty="0" smtClean="0"/>
              <a:t>2. Kick-off</a:t>
            </a:r>
            <a:endParaRPr lang="en-US" dirty="0"/>
          </a:p>
        </p:txBody>
      </p:sp>
      <p:sp>
        <p:nvSpPr>
          <p:cNvPr id="3" name="Content Placeholder 2"/>
          <p:cNvSpPr>
            <a:spLocks noGrp="1"/>
          </p:cNvSpPr>
          <p:nvPr>
            <p:ph idx="1"/>
          </p:nvPr>
        </p:nvSpPr>
        <p:spPr>
          <a:xfrm>
            <a:off x="533400" y="1983178"/>
            <a:ext cx="8077200" cy="4798621"/>
          </a:xfrm>
        </p:spPr>
        <p:txBody>
          <a:bodyPr/>
          <a:lstStyle/>
          <a:p>
            <a:r>
              <a:rPr lang="en-US" dirty="0" smtClean="0"/>
              <a:t>Distributing documents</a:t>
            </a:r>
          </a:p>
          <a:p>
            <a:r>
              <a:rPr lang="en-US" dirty="0" smtClean="0"/>
              <a:t>Explaining the objectives, process and documents to the participants</a:t>
            </a:r>
          </a:p>
          <a:p>
            <a:r>
              <a:rPr lang="en-US" dirty="0" smtClean="0"/>
              <a:t>Kick-off meeting is to get everyone on the same page</a:t>
            </a:r>
          </a:p>
          <a:p>
            <a:r>
              <a:rPr lang="en-US" dirty="0" smtClean="0"/>
              <a:t>Reviewers receive a short introduction</a:t>
            </a:r>
          </a:p>
          <a:p>
            <a:r>
              <a:rPr lang="en-US" dirty="0" smtClean="0"/>
              <a:t>Role assignments, checking rate, the pages to be checked, process changes  and other questions are discussed </a:t>
            </a:r>
          </a:p>
        </p:txBody>
      </p:sp>
    </p:spTree>
    <p:extLst>
      <p:ext uri="{BB962C8B-B14F-4D97-AF65-F5344CB8AC3E}">
        <p14:creationId xmlns:p14="http://schemas.microsoft.com/office/powerpoint/2010/main" val="2274788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72886"/>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59081" y="1524000"/>
            <a:ext cx="7872704" cy="5181600"/>
          </a:xfrm>
          <a:prstGeom prst="rect">
            <a:avLst/>
          </a:prstGeom>
        </p:spPr>
      </p:pic>
    </p:spTree>
    <p:extLst>
      <p:ext uri="{BB962C8B-B14F-4D97-AF65-F5344CB8AC3E}">
        <p14:creationId xmlns:p14="http://schemas.microsoft.com/office/powerpoint/2010/main" val="4192904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Kick-off</a:t>
            </a:r>
            <a:endParaRPr lang="en-US" dirty="0"/>
          </a:p>
        </p:txBody>
      </p:sp>
      <p:sp>
        <p:nvSpPr>
          <p:cNvPr id="3" name="Content Placeholder 2"/>
          <p:cNvSpPr>
            <a:spLocks noGrp="1"/>
          </p:cNvSpPr>
          <p:nvPr>
            <p:ph idx="1"/>
          </p:nvPr>
        </p:nvSpPr>
        <p:spPr>
          <a:xfrm>
            <a:off x="457200" y="2209800"/>
            <a:ext cx="8382000" cy="4419600"/>
          </a:xfrm>
        </p:spPr>
        <p:txBody>
          <a:bodyPr/>
          <a:lstStyle/>
          <a:p>
            <a:r>
              <a:rPr lang="en-US" dirty="0" smtClean="0"/>
              <a:t>Prepare for the meeting by reviewing the document or documents</a:t>
            </a:r>
          </a:p>
          <a:p>
            <a:r>
              <a:rPr lang="en-US" dirty="0" smtClean="0"/>
              <a:t>Note the defects, questions and comments</a:t>
            </a:r>
          </a:p>
          <a:p>
            <a:r>
              <a:rPr lang="en-US" dirty="0" smtClean="0"/>
              <a:t>Review related documents, procedures, rules and checklists</a:t>
            </a:r>
          </a:p>
          <a:p>
            <a:r>
              <a:rPr lang="en-US" dirty="0" smtClean="0"/>
              <a:t>Use a checklist do document issues</a:t>
            </a:r>
          </a:p>
          <a:p>
            <a:r>
              <a:rPr lang="en-US" dirty="0" smtClean="0"/>
              <a:t>Annotated document will be given back</a:t>
            </a:r>
            <a:endParaRPr lang="en-US" dirty="0"/>
          </a:p>
        </p:txBody>
      </p:sp>
    </p:spTree>
    <p:extLst>
      <p:ext uri="{BB962C8B-B14F-4D97-AF65-F5344CB8AC3E}">
        <p14:creationId xmlns:p14="http://schemas.microsoft.com/office/powerpoint/2010/main" val="3337685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382000" cy="1143000"/>
          </a:xfrm>
        </p:spPr>
        <p:txBody>
          <a:bodyPr/>
          <a:lstStyle/>
          <a:p>
            <a:r>
              <a:rPr lang="en-US" dirty="0" smtClean="0"/>
              <a:t>Formal Review Steps</a:t>
            </a:r>
            <a:endParaRPr lang="en-US" dirty="0"/>
          </a:p>
        </p:txBody>
      </p:sp>
      <p:pic>
        <p:nvPicPr>
          <p:cNvPr id="5" name="Content Placeholder 4"/>
          <p:cNvPicPr>
            <a:picLocks noGrp="1" noChangeAspect="1"/>
          </p:cNvPicPr>
          <p:nvPr>
            <p:ph idx="1"/>
          </p:nvPr>
        </p:nvPicPr>
        <p:blipFill>
          <a:blip r:embed="rId2"/>
          <a:stretch>
            <a:fillRect/>
          </a:stretch>
        </p:blipFill>
        <p:spPr>
          <a:xfrm>
            <a:off x="457200" y="2667000"/>
            <a:ext cx="8382000" cy="3886200"/>
          </a:xfrm>
          <a:prstGeom prst="rect">
            <a:avLst/>
          </a:prstGeom>
        </p:spPr>
      </p:pic>
    </p:spTree>
    <p:extLst>
      <p:ext uri="{BB962C8B-B14F-4D97-AF65-F5344CB8AC3E}">
        <p14:creationId xmlns:p14="http://schemas.microsoft.com/office/powerpoint/2010/main" val="3813100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3. Static Techniques</a:t>
            </a:r>
            <a:endParaRPr lang="en-US" b="1" dirty="0"/>
          </a:p>
        </p:txBody>
      </p:sp>
      <p:sp>
        <p:nvSpPr>
          <p:cNvPr id="3" name="Content Placeholder 2"/>
          <p:cNvSpPr>
            <a:spLocks noGrp="1"/>
          </p:cNvSpPr>
          <p:nvPr>
            <p:ph idx="1"/>
          </p:nvPr>
        </p:nvSpPr>
        <p:spPr>
          <a:xfrm>
            <a:off x="457200" y="2514600"/>
            <a:ext cx="8001000" cy="3962400"/>
          </a:xfrm>
        </p:spPr>
        <p:txBody>
          <a:bodyPr/>
          <a:lstStyle/>
          <a:p>
            <a:r>
              <a:rPr lang="en-US" dirty="0"/>
              <a:t>Helps improve the quality and </a:t>
            </a:r>
            <a:r>
              <a:rPr lang="en-US" dirty="0" smtClean="0"/>
              <a:t>productivity of software development</a:t>
            </a:r>
            <a:endParaRPr lang="en-US" dirty="0"/>
          </a:p>
          <a:p>
            <a:r>
              <a:rPr lang="en-US" dirty="0" smtClean="0"/>
              <a:t>Reviews, Requirements, Design, Implementation, Testing and Maintenance</a:t>
            </a:r>
          </a:p>
          <a:p>
            <a:r>
              <a:rPr lang="en-US" dirty="0" smtClean="0"/>
              <a:t>Detects defects earlier in SDLC</a:t>
            </a:r>
          </a:p>
          <a:p>
            <a:r>
              <a:rPr lang="en-US" dirty="0" smtClean="0"/>
              <a:t>Implements automated checks on code</a:t>
            </a:r>
          </a:p>
          <a:p>
            <a:endParaRPr lang="en-US" dirty="0" smtClean="0"/>
          </a:p>
        </p:txBody>
      </p:sp>
    </p:spTree>
    <p:extLst>
      <p:ext uri="{BB962C8B-B14F-4D97-AF65-F5344CB8AC3E}">
        <p14:creationId xmlns:p14="http://schemas.microsoft.com/office/powerpoint/2010/main" val="1533590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153400" cy="838200"/>
          </a:xfrm>
        </p:spPr>
        <p:txBody>
          <a:bodyPr/>
          <a:lstStyle/>
          <a:p>
            <a:r>
              <a:rPr lang="en-US" dirty="0" smtClean="0"/>
              <a:t>Recording Results from Formal </a:t>
            </a:r>
            <a:r>
              <a:rPr lang="en-US" dirty="0"/>
              <a:t>R</a:t>
            </a:r>
            <a:r>
              <a:rPr lang="en-US" dirty="0" smtClean="0"/>
              <a:t>eview</a:t>
            </a:r>
            <a:endParaRPr lang="en-US" dirty="0"/>
          </a:p>
        </p:txBody>
      </p:sp>
      <p:sp>
        <p:nvSpPr>
          <p:cNvPr id="3" name="Content Placeholder 2"/>
          <p:cNvSpPr>
            <a:spLocks noGrp="1"/>
          </p:cNvSpPr>
          <p:nvPr>
            <p:ph idx="1"/>
          </p:nvPr>
        </p:nvSpPr>
        <p:spPr>
          <a:xfrm>
            <a:off x="457200" y="2362200"/>
            <a:ext cx="8153400" cy="4114800"/>
          </a:xfrm>
        </p:spPr>
        <p:txBody>
          <a:bodyPr/>
          <a:lstStyle/>
          <a:p>
            <a:r>
              <a:rPr lang="en-US" dirty="0" smtClean="0"/>
              <a:t>Document results or minutes from formal review meeting</a:t>
            </a:r>
          </a:p>
          <a:p>
            <a:r>
              <a:rPr lang="en-US" dirty="0" smtClean="0"/>
              <a:t>Noting defects, making recommendations and decisions </a:t>
            </a:r>
          </a:p>
          <a:p>
            <a:r>
              <a:rPr lang="en-US" dirty="0" smtClean="0"/>
              <a:t>Examining, evaluating and recording issues during physical meetings or tracking any group electronic communications</a:t>
            </a:r>
            <a:endParaRPr lang="en-US" dirty="0"/>
          </a:p>
        </p:txBody>
      </p:sp>
    </p:spTree>
    <p:extLst>
      <p:ext uri="{BB962C8B-B14F-4D97-AF65-F5344CB8AC3E}">
        <p14:creationId xmlns:p14="http://schemas.microsoft.com/office/powerpoint/2010/main" val="1705376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153400" cy="762000"/>
          </a:xfrm>
        </p:spPr>
        <p:txBody>
          <a:bodyPr/>
          <a:lstStyle/>
          <a:p>
            <a:r>
              <a:rPr lang="en-US" dirty="0"/>
              <a:t>Recording Results from Formal Review</a:t>
            </a:r>
          </a:p>
        </p:txBody>
      </p:sp>
      <p:sp>
        <p:nvSpPr>
          <p:cNvPr id="3" name="Content Placeholder 2"/>
          <p:cNvSpPr>
            <a:spLocks noGrp="1"/>
          </p:cNvSpPr>
          <p:nvPr>
            <p:ph idx="1"/>
          </p:nvPr>
        </p:nvSpPr>
        <p:spPr>
          <a:xfrm>
            <a:off x="304800" y="2286000"/>
            <a:ext cx="8458200" cy="4267200"/>
          </a:xfrm>
        </p:spPr>
        <p:txBody>
          <a:bodyPr/>
          <a:lstStyle/>
          <a:p>
            <a:r>
              <a:rPr lang="en-US" dirty="0" smtClean="0"/>
              <a:t>Every defect and its severity should be logged</a:t>
            </a:r>
          </a:p>
          <a:p>
            <a:r>
              <a:rPr lang="en-US" b="1" dirty="0" smtClean="0"/>
              <a:t>Critical</a:t>
            </a:r>
            <a:r>
              <a:rPr lang="en-US" dirty="0" smtClean="0"/>
              <a:t> – the scope and impact of the defect is beyond the document under inspection</a:t>
            </a:r>
          </a:p>
          <a:p>
            <a:r>
              <a:rPr lang="en-US" b="1" dirty="0" smtClean="0"/>
              <a:t>Major</a:t>
            </a:r>
            <a:r>
              <a:rPr lang="en-US" dirty="0" smtClean="0"/>
              <a:t> – fault in design can result in an error in the implementation </a:t>
            </a:r>
          </a:p>
          <a:p>
            <a:r>
              <a:rPr lang="en-US" b="1" dirty="0" smtClean="0"/>
              <a:t>Minor</a:t>
            </a:r>
            <a:r>
              <a:rPr lang="en-US" dirty="0" smtClean="0"/>
              <a:t> – non-compliance with standards</a:t>
            </a:r>
          </a:p>
          <a:p>
            <a:endParaRPr lang="en-US" dirty="0"/>
          </a:p>
        </p:txBody>
      </p:sp>
    </p:spTree>
    <p:extLst>
      <p:ext uri="{BB962C8B-B14F-4D97-AF65-F5344CB8AC3E}">
        <p14:creationId xmlns:p14="http://schemas.microsoft.com/office/powerpoint/2010/main" val="2874249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655122" y="1524000"/>
            <a:ext cx="7879278" cy="5181600"/>
          </a:xfrm>
          <a:prstGeom prst="rect">
            <a:avLst/>
          </a:prstGeom>
        </p:spPr>
      </p:pic>
    </p:spTree>
    <p:extLst>
      <p:ext uri="{BB962C8B-B14F-4D97-AF65-F5344CB8AC3E}">
        <p14:creationId xmlns:p14="http://schemas.microsoft.com/office/powerpoint/2010/main" val="442910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626926" cy="762000"/>
          </a:xfrm>
        </p:spPr>
        <p:txBody>
          <a:bodyPr/>
          <a:lstStyle/>
          <a:p>
            <a:r>
              <a:rPr lang="en-US" dirty="0" smtClean="0"/>
              <a:t>Current Defects Priority and Severity</a:t>
            </a:r>
            <a:endParaRPr lang="en-US" dirty="0"/>
          </a:p>
        </p:txBody>
      </p:sp>
      <p:pic>
        <p:nvPicPr>
          <p:cNvPr id="4" name="Content Placeholder 3"/>
          <p:cNvPicPr>
            <a:picLocks noGrp="1" noChangeAspect="1"/>
          </p:cNvPicPr>
          <p:nvPr>
            <p:ph idx="1"/>
          </p:nvPr>
        </p:nvPicPr>
        <p:blipFill>
          <a:blip r:embed="rId2"/>
          <a:stretch>
            <a:fillRect/>
          </a:stretch>
        </p:blipFill>
        <p:spPr>
          <a:xfrm>
            <a:off x="685799" y="2286000"/>
            <a:ext cx="7626927" cy="4397805"/>
          </a:xfrm>
          <a:prstGeom prst="rect">
            <a:avLst/>
          </a:prstGeom>
        </p:spPr>
      </p:pic>
    </p:spTree>
    <p:extLst>
      <p:ext uri="{BB962C8B-B14F-4D97-AF65-F5344CB8AC3E}">
        <p14:creationId xmlns:p14="http://schemas.microsoft.com/office/powerpoint/2010/main" val="4020855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Rework and Follow-up</a:t>
            </a:r>
            <a:endParaRPr lang="en-US" dirty="0"/>
          </a:p>
        </p:txBody>
      </p:sp>
      <p:sp>
        <p:nvSpPr>
          <p:cNvPr id="3" name="Content Placeholder 2"/>
          <p:cNvSpPr>
            <a:spLocks noGrp="1"/>
          </p:cNvSpPr>
          <p:nvPr>
            <p:ph idx="1"/>
          </p:nvPr>
        </p:nvSpPr>
        <p:spPr>
          <a:xfrm>
            <a:off x="685800" y="2057400"/>
            <a:ext cx="7772400" cy="4495800"/>
          </a:xfrm>
        </p:spPr>
        <p:txBody>
          <a:bodyPr/>
          <a:lstStyle/>
          <a:p>
            <a:r>
              <a:rPr lang="en-US" b="1" dirty="0" smtClean="0"/>
              <a:t>Rework:</a:t>
            </a:r>
          </a:p>
          <a:p>
            <a:r>
              <a:rPr lang="en-US" dirty="0" smtClean="0"/>
              <a:t>Fixing defect found </a:t>
            </a:r>
          </a:p>
          <a:p>
            <a:r>
              <a:rPr lang="en-US" dirty="0" smtClean="0"/>
              <a:t>Recording updated status of defects</a:t>
            </a:r>
          </a:p>
          <a:p>
            <a:r>
              <a:rPr lang="en-US" b="1" dirty="0" smtClean="0"/>
              <a:t>Follow-up:</a:t>
            </a:r>
          </a:p>
          <a:p>
            <a:r>
              <a:rPr lang="en-US" dirty="0" smtClean="0"/>
              <a:t>Checking the defects have been addressed</a:t>
            </a:r>
          </a:p>
          <a:p>
            <a:r>
              <a:rPr lang="en-US" dirty="0" smtClean="0"/>
              <a:t>Gathering metrics</a:t>
            </a:r>
          </a:p>
          <a:p>
            <a:r>
              <a:rPr lang="en-US" dirty="0" smtClean="0"/>
              <a:t>Checking exit criteria</a:t>
            </a:r>
          </a:p>
          <a:p>
            <a:endParaRPr lang="en-US" b="1" dirty="0" smtClean="0"/>
          </a:p>
        </p:txBody>
      </p:sp>
    </p:spTree>
    <p:extLst>
      <p:ext uri="{BB962C8B-B14F-4D97-AF65-F5344CB8AC3E}">
        <p14:creationId xmlns:p14="http://schemas.microsoft.com/office/powerpoint/2010/main" val="2838901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a:xfrm>
            <a:off x="685800" y="2514600"/>
            <a:ext cx="7543800" cy="3962400"/>
          </a:xfrm>
        </p:spPr>
        <p:txBody>
          <a:bodyPr/>
          <a:lstStyle/>
          <a:p>
            <a:r>
              <a:rPr lang="en-US" dirty="0" smtClean="0"/>
              <a:t>A measurement scale and the method used for measurement</a:t>
            </a:r>
          </a:p>
          <a:p>
            <a:r>
              <a:rPr lang="en-US" dirty="0" smtClean="0"/>
              <a:t>Moderator tracks number of defects found, defects found per page, total review efforts </a:t>
            </a:r>
          </a:p>
          <a:p>
            <a:r>
              <a:rPr lang="en-US" dirty="0" smtClean="0"/>
              <a:t>This information is correct and stored for future analysis</a:t>
            </a:r>
            <a:endParaRPr lang="en-US" dirty="0"/>
          </a:p>
        </p:txBody>
      </p:sp>
    </p:spTree>
    <p:extLst>
      <p:ext uri="{BB962C8B-B14F-4D97-AF65-F5344CB8AC3E}">
        <p14:creationId xmlns:p14="http://schemas.microsoft.com/office/powerpoint/2010/main" val="2766881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pic>
        <p:nvPicPr>
          <p:cNvPr id="4" name="Content Placeholder 3"/>
          <p:cNvPicPr>
            <a:picLocks noGrp="1" noChangeAspect="1"/>
          </p:cNvPicPr>
          <p:nvPr>
            <p:ph idx="1"/>
          </p:nvPr>
        </p:nvPicPr>
        <p:blipFill>
          <a:blip r:embed="rId2"/>
          <a:stretch>
            <a:fillRect/>
          </a:stretch>
        </p:blipFill>
        <p:spPr>
          <a:xfrm>
            <a:off x="711530" y="2667000"/>
            <a:ext cx="3936670" cy="3886200"/>
          </a:xfrm>
          <a:prstGeom prst="rect">
            <a:avLst/>
          </a:prstGeom>
        </p:spPr>
      </p:pic>
      <p:pic>
        <p:nvPicPr>
          <p:cNvPr id="5" name="Picture 4"/>
          <p:cNvPicPr>
            <a:picLocks noChangeAspect="1"/>
          </p:cNvPicPr>
          <p:nvPr/>
        </p:nvPicPr>
        <p:blipFill>
          <a:blip r:embed="rId3"/>
          <a:stretch>
            <a:fillRect/>
          </a:stretch>
        </p:blipFill>
        <p:spPr>
          <a:xfrm>
            <a:off x="4673930" y="2667000"/>
            <a:ext cx="3936670" cy="3886200"/>
          </a:xfrm>
          <a:prstGeom prst="rect">
            <a:avLst/>
          </a:prstGeom>
        </p:spPr>
      </p:pic>
    </p:spTree>
    <p:extLst>
      <p:ext uri="{BB962C8B-B14F-4D97-AF65-F5344CB8AC3E}">
        <p14:creationId xmlns:p14="http://schemas.microsoft.com/office/powerpoint/2010/main" val="30914528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3.2.2 Roles and Responsibilities</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There are four types of participants in review process:</a:t>
            </a:r>
          </a:p>
          <a:p>
            <a:r>
              <a:rPr lang="en-US" dirty="0" smtClean="0"/>
              <a:t>Moderator</a:t>
            </a:r>
          </a:p>
          <a:p>
            <a:r>
              <a:rPr lang="en-US" dirty="0" smtClean="0"/>
              <a:t>Author</a:t>
            </a:r>
          </a:p>
          <a:p>
            <a:r>
              <a:rPr lang="en-US" dirty="0" smtClean="0"/>
              <a:t>Scribe </a:t>
            </a:r>
          </a:p>
          <a:p>
            <a:r>
              <a:rPr lang="en-US" dirty="0" smtClean="0"/>
              <a:t>Reviewer</a:t>
            </a:r>
          </a:p>
          <a:p>
            <a:endParaRPr lang="en-US" dirty="0" smtClean="0"/>
          </a:p>
        </p:txBody>
      </p:sp>
    </p:spTree>
    <p:extLst>
      <p:ext uri="{BB962C8B-B14F-4D97-AF65-F5344CB8AC3E}">
        <p14:creationId xmlns:p14="http://schemas.microsoft.com/office/powerpoint/2010/main" val="54311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3.2.2 Roles and Responsibilities</a:t>
            </a:r>
          </a:p>
        </p:txBody>
      </p:sp>
      <p:sp>
        <p:nvSpPr>
          <p:cNvPr id="3" name="Content Placeholder 2"/>
          <p:cNvSpPr>
            <a:spLocks noGrp="1"/>
          </p:cNvSpPr>
          <p:nvPr>
            <p:ph idx="1"/>
          </p:nvPr>
        </p:nvSpPr>
        <p:spPr>
          <a:xfrm>
            <a:off x="685800" y="2514600"/>
            <a:ext cx="7772400" cy="4191000"/>
          </a:xfrm>
        </p:spPr>
        <p:txBody>
          <a:bodyPr/>
          <a:lstStyle/>
          <a:p>
            <a:r>
              <a:rPr lang="en-US" b="1" dirty="0" smtClean="0"/>
              <a:t>Moderator: </a:t>
            </a:r>
            <a:r>
              <a:rPr lang="en-US" dirty="0" smtClean="0"/>
              <a:t>The leader and main person responsible for an inspection or other review process</a:t>
            </a:r>
          </a:p>
          <a:p>
            <a:r>
              <a:rPr lang="en-US" dirty="0" smtClean="0"/>
              <a:t>Performs the entry check and follow-up on the rework.</a:t>
            </a:r>
          </a:p>
          <a:p>
            <a:r>
              <a:rPr lang="en-US" dirty="0" smtClean="0"/>
              <a:t>Schedules meeting, disseminates documents before the meeting leads the discussion and writes the report</a:t>
            </a:r>
            <a:endParaRPr lang="en-US" dirty="0"/>
          </a:p>
        </p:txBody>
      </p:sp>
    </p:spTree>
    <p:extLst>
      <p:ext uri="{BB962C8B-B14F-4D97-AF65-F5344CB8AC3E}">
        <p14:creationId xmlns:p14="http://schemas.microsoft.com/office/powerpoint/2010/main" val="2722188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3.2.2 </a:t>
            </a:r>
            <a:r>
              <a:rPr lang="en-US" dirty="0"/>
              <a:t>Roles and Responsibilities</a:t>
            </a:r>
          </a:p>
        </p:txBody>
      </p:sp>
      <p:sp>
        <p:nvSpPr>
          <p:cNvPr id="3" name="Content Placeholder 2"/>
          <p:cNvSpPr>
            <a:spLocks noGrp="1"/>
          </p:cNvSpPr>
          <p:nvPr>
            <p:ph idx="1"/>
          </p:nvPr>
        </p:nvSpPr>
        <p:spPr>
          <a:xfrm>
            <a:off x="685800" y="2514600"/>
            <a:ext cx="7772400" cy="3962400"/>
          </a:xfrm>
        </p:spPr>
        <p:txBody>
          <a:bodyPr/>
          <a:lstStyle/>
          <a:p>
            <a:r>
              <a:rPr lang="en-US" b="1" dirty="0" smtClean="0"/>
              <a:t>The Author (Producer): </a:t>
            </a:r>
            <a:r>
              <a:rPr lang="en-US" dirty="0" smtClean="0"/>
              <a:t>The person who created the document</a:t>
            </a:r>
          </a:p>
          <a:p>
            <a:r>
              <a:rPr lang="en-US" dirty="0" smtClean="0"/>
              <a:t>The author’s task is to illuminate unclear areas and to understand the defects found</a:t>
            </a:r>
          </a:p>
          <a:p>
            <a:r>
              <a:rPr lang="en-US" dirty="0" smtClean="0"/>
              <a:t>The author resolves the action items identified during the review meeting</a:t>
            </a:r>
            <a:endParaRPr lang="en-US" dirty="0"/>
          </a:p>
        </p:txBody>
      </p:sp>
    </p:spTree>
    <p:extLst>
      <p:ext uri="{BB962C8B-B14F-4D97-AF65-F5344CB8AC3E}">
        <p14:creationId xmlns:p14="http://schemas.microsoft.com/office/powerpoint/2010/main" val="395363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8077200" cy="1066800"/>
          </a:xfrm>
        </p:spPr>
        <p:txBody>
          <a:bodyPr/>
          <a:lstStyle/>
          <a:p>
            <a:r>
              <a:rPr lang="en-US" dirty="0"/>
              <a:t>3</a:t>
            </a:r>
            <a:r>
              <a:rPr lang="en-US" dirty="0" smtClean="0"/>
              <a:t>.1 Static Techniques and the Test Process</a:t>
            </a:r>
            <a:endParaRPr lang="en-US" dirty="0"/>
          </a:p>
        </p:txBody>
      </p:sp>
      <p:sp>
        <p:nvSpPr>
          <p:cNvPr id="3" name="Content Placeholder 2"/>
          <p:cNvSpPr>
            <a:spLocks noGrp="1"/>
          </p:cNvSpPr>
          <p:nvPr>
            <p:ph idx="1"/>
          </p:nvPr>
        </p:nvSpPr>
        <p:spPr>
          <a:xfrm>
            <a:off x="838200" y="2667000"/>
            <a:ext cx="7696200" cy="3886200"/>
          </a:xfrm>
        </p:spPr>
        <p:txBody>
          <a:bodyPr/>
          <a:lstStyle/>
          <a:p>
            <a:r>
              <a:rPr lang="en-US" dirty="0" smtClean="0"/>
              <a:t>The definition of testing outlines objectives that relate to evaluation, revealing defects and quality.</a:t>
            </a:r>
          </a:p>
          <a:p>
            <a:r>
              <a:rPr lang="en-US" dirty="0" smtClean="0"/>
              <a:t>There are two different approaches to achieve it:</a:t>
            </a:r>
          </a:p>
          <a:p>
            <a:r>
              <a:rPr lang="en-US" dirty="0" smtClean="0"/>
              <a:t>Static Testing </a:t>
            </a:r>
          </a:p>
          <a:p>
            <a:r>
              <a:rPr lang="en-US" dirty="0" smtClean="0"/>
              <a:t>Dynamic Testing</a:t>
            </a:r>
          </a:p>
        </p:txBody>
      </p:sp>
    </p:spTree>
    <p:extLst>
      <p:ext uri="{BB962C8B-B14F-4D97-AF65-F5344CB8AC3E}">
        <p14:creationId xmlns:p14="http://schemas.microsoft.com/office/powerpoint/2010/main" val="2382593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3.2.2 Roles and Responsibilities</a:t>
            </a:r>
          </a:p>
        </p:txBody>
      </p:sp>
      <p:sp>
        <p:nvSpPr>
          <p:cNvPr id="3" name="Content Placeholder 2"/>
          <p:cNvSpPr>
            <a:spLocks noGrp="1"/>
          </p:cNvSpPr>
          <p:nvPr>
            <p:ph idx="1"/>
          </p:nvPr>
        </p:nvSpPr>
        <p:spPr/>
        <p:txBody>
          <a:bodyPr/>
          <a:lstStyle/>
          <a:p>
            <a:r>
              <a:rPr lang="en-US" b="1" dirty="0" smtClean="0"/>
              <a:t>The Scribe (Recorder): </a:t>
            </a:r>
            <a:r>
              <a:rPr lang="en-US" dirty="0" smtClean="0"/>
              <a:t>The person who records each defect mentioned and any suggestions for process improvement during a review meeting, on a logging form. The scribe should ensure that the logging form is readable and understandable</a:t>
            </a:r>
            <a:endParaRPr lang="en-US" b="1" dirty="0"/>
          </a:p>
        </p:txBody>
      </p:sp>
    </p:spTree>
    <p:extLst>
      <p:ext uri="{BB962C8B-B14F-4D97-AF65-F5344CB8AC3E}">
        <p14:creationId xmlns:p14="http://schemas.microsoft.com/office/powerpoint/2010/main" val="3176270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3.2.2 Roles and Responsibilities</a:t>
            </a:r>
          </a:p>
        </p:txBody>
      </p:sp>
      <p:sp>
        <p:nvSpPr>
          <p:cNvPr id="3" name="Content Placeholder 2"/>
          <p:cNvSpPr>
            <a:spLocks noGrp="1"/>
          </p:cNvSpPr>
          <p:nvPr>
            <p:ph idx="1"/>
          </p:nvPr>
        </p:nvSpPr>
        <p:spPr/>
        <p:txBody>
          <a:bodyPr/>
          <a:lstStyle/>
          <a:p>
            <a:r>
              <a:rPr lang="en-US" b="1" dirty="0"/>
              <a:t>The Scribe (Recorder</a:t>
            </a:r>
            <a:r>
              <a:rPr lang="en-US" b="1" dirty="0" smtClean="0"/>
              <a:t>): </a:t>
            </a:r>
            <a:r>
              <a:rPr lang="en-US" dirty="0" smtClean="0"/>
              <a:t>Takes notes during the review meeting. The recorded notes will be the basis for the formal review report. Last few minutes go over the notes to see if anything was missed</a:t>
            </a:r>
            <a:endParaRPr lang="en-US" dirty="0"/>
          </a:p>
        </p:txBody>
      </p:sp>
    </p:spTree>
    <p:extLst>
      <p:ext uri="{BB962C8B-B14F-4D97-AF65-F5344CB8AC3E}">
        <p14:creationId xmlns:p14="http://schemas.microsoft.com/office/powerpoint/2010/main" val="3626781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3.2.2 Roles and Responsibilities</a:t>
            </a:r>
          </a:p>
        </p:txBody>
      </p:sp>
      <p:sp>
        <p:nvSpPr>
          <p:cNvPr id="3" name="Content Placeholder 2"/>
          <p:cNvSpPr>
            <a:spLocks noGrp="1"/>
          </p:cNvSpPr>
          <p:nvPr>
            <p:ph idx="1"/>
          </p:nvPr>
        </p:nvSpPr>
        <p:spPr/>
        <p:txBody>
          <a:bodyPr/>
          <a:lstStyle/>
          <a:p>
            <a:r>
              <a:rPr lang="en-US" b="1" dirty="0" smtClean="0"/>
              <a:t>Reviewer (Checkers or Inspectors): </a:t>
            </a:r>
            <a:r>
              <a:rPr lang="en-US" dirty="0" smtClean="0"/>
              <a:t>The person involved in the review that identifies and describes anomalies in the product or project under review. Reviewers can be chosen to represent different viewpoints and roles in the review process </a:t>
            </a:r>
            <a:endParaRPr lang="en-US" b="1" dirty="0"/>
          </a:p>
        </p:txBody>
      </p:sp>
    </p:spTree>
    <p:extLst>
      <p:ext uri="{BB962C8B-B14F-4D97-AF65-F5344CB8AC3E}">
        <p14:creationId xmlns:p14="http://schemas.microsoft.com/office/powerpoint/2010/main" val="1534865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3.2.2 Roles and Responsibilities</a:t>
            </a:r>
          </a:p>
        </p:txBody>
      </p:sp>
      <p:sp>
        <p:nvSpPr>
          <p:cNvPr id="3" name="Content Placeholder 2"/>
          <p:cNvSpPr>
            <a:spLocks noGrp="1"/>
          </p:cNvSpPr>
          <p:nvPr>
            <p:ph idx="1"/>
          </p:nvPr>
        </p:nvSpPr>
        <p:spPr>
          <a:xfrm>
            <a:off x="685800" y="2209800"/>
            <a:ext cx="7772400" cy="4419600"/>
          </a:xfrm>
        </p:spPr>
        <p:txBody>
          <a:bodyPr/>
          <a:lstStyle/>
          <a:p>
            <a:r>
              <a:rPr lang="en-US" dirty="0" smtClean="0"/>
              <a:t>The tasks of reviewers is to check prior to the meeting:</a:t>
            </a:r>
          </a:p>
          <a:p>
            <a:r>
              <a:rPr lang="en-US" dirty="0" smtClean="0"/>
              <a:t>Reviewer Name</a:t>
            </a:r>
          </a:p>
          <a:p>
            <a:r>
              <a:rPr lang="en-US" dirty="0" smtClean="0"/>
              <a:t>Reviewer Preparation Time</a:t>
            </a:r>
          </a:p>
          <a:p>
            <a:r>
              <a:rPr lang="en-US" dirty="0" smtClean="0"/>
              <a:t>A list of issues with severity</a:t>
            </a:r>
          </a:p>
          <a:p>
            <a:r>
              <a:rPr lang="en-US" dirty="0" smtClean="0"/>
              <a:t>An overall review recommendations, standards and checklists (manager decides on execution</a:t>
            </a:r>
            <a:br>
              <a:rPr lang="en-US" dirty="0" smtClean="0"/>
            </a:br>
            <a:endParaRPr lang="en-US" dirty="0"/>
          </a:p>
        </p:txBody>
      </p:sp>
    </p:spTree>
    <p:extLst>
      <p:ext uri="{BB962C8B-B14F-4D97-AF65-F5344CB8AC3E}">
        <p14:creationId xmlns:p14="http://schemas.microsoft.com/office/powerpoint/2010/main" val="3270258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Types of Review</a:t>
            </a:r>
            <a:endParaRPr lang="en-US" dirty="0"/>
          </a:p>
        </p:txBody>
      </p:sp>
      <p:sp>
        <p:nvSpPr>
          <p:cNvPr id="3" name="Content Placeholder 2"/>
          <p:cNvSpPr>
            <a:spLocks noGrp="1"/>
          </p:cNvSpPr>
          <p:nvPr>
            <p:ph idx="1"/>
          </p:nvPr>
        </p:nvSpPr>
        <p:spPr/>
        <p:txBody>
          <a:bodyPr/>
          <a:lstStyle/>
          <a:p>
            <a:r>
              <a:rPr lang="en-US" dirty="0" smtClean="0"/>
              <a:t>There are four types of review:</a:t>
            </a:r>
          </a:p>
          <a:p>
            <a:r>
              <a:rPr lang="en-US" dirty="0" smtClean="0"/>
              <a:t>Walkthrough</a:t>
            </a:r>
          </a:p>
          <a:p>
            <a:r>
              <a:rPr lang="en-US" dirty="0" smtClean="0"/>
              <a:t>Technical Review</a:t>
            </a:r>
          </a:p>
          <a:p>
            <a:r>
              <a:rPr lang="en-US" dirty="0" smtClean="0"/>
              <a:t>Peer Review</a:t>
            </a:r>
          </a:p>
          <a:p>
            <a:r>
              <a:rPr lang="en-US" dirty="0" smtClean="0"/>
              <a:t>Inspection</a:t>
            </a:r>
            <a:endParaRPr lang="en-US" dirty="0"/>
          </a:p>
        </p:txBody>
      </p:sp>
    </p:spTree>
    <p:extLst>
      <p:ext uri="{BB962C8B-B14F-4D97-AF65-F5344CB8AC3E}">
        <p14:creationId xmlns:p14="http://schemas.microsoft.com/office/powerpoint/2010/main" val="1951146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3.2.3 Types of Review</a:t>
            </a:r>
          </a:p>
        </p:txBody>
      </p:sp>
      <p:sp>
        <p:nvSpPr>
          <p:cNvPr id="3" name="Content Placeholder 2"/>
          <p:cNvSpPr>
            <a:spLocks noGrp="1"/>
          </p:cNvSpPr>
          <p:nvPr>
            <p:ph idx="1"/>
          </p:nvPr>
        </p:nvSpPr>
        <p:spPr>
          <a:xfrm>
            <a:off x="685800" y="2209800"/>
            <a:ext cx="7772400" cy="4495800"/>
          </a:xfrm>
        </p:spPr>
        <p:txBody>
          <a:bodyPr/>
          <a:lstStyle/>
          <a:p>
            <a:r>
              <a:rPr lang="en-US" b="1" dirty="0" smtClean="0"/>
              <a:t>Walkthrough: </a:t>
            </a:r>
            <a:r>
              <a:rPr lang="en-US" dirty="0" smtClean="0"/>
              <a:t>A step-by-step presentation by the author of a document in order to gather information and to establish a common understanding of its content.</a:t>
            </a:r>
          </a:p>
          <a:p>
            <a:r>
              <a:rPr lang="en-US" dirty="0" smtClean="0"/>
              <a:t>The content of the document is explained step by step by the author, to reach consensus or to gather information </a:t>
            </a:r>
            <a:endParaRPr lang="en-US" dirty="0"/>
          </a:p>
        </p:txBody>
      </p:sp>
    </p:spTree>
    <p:extLst>
      <p:ext uri="{BB962C8B-B14F-4D97-AF65-F5344CB8AC3E}">
        <p14:creationId xmlns:p14="http://schemas.microsoft.com/office/powerpoint/2010/main" val="15290343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Walkthrough</a:t>
            </a:r>
            <a:endParaRPr lang="en-US" dirty="0"/>
          </a:p>
        </p:txBody>
      </p:sp>
      <p:sp>
        <p:nvSpPr>
          <p:cNvPr id="3" name="Content Placeholder 2"/>
          <p:cNvSpPr>
            <a:spLocks noGrp="1"/>
          </p:cNvSpPr>
          <p:nvPr>
            <p:ph idx="1"/>
          </p:nvPr>
        </p:nvSpPr>
        <p:spPr>
          <a:xfrm>
            <a:off x="457200" y="2286000"/>
            <a:ext cx="8229600" cy="4191000"/>
          </a:xfrm>
        </p:spPr>
        <p:txBody>
          <a:bodyPr/>
          <a:lstStyle/>
          <a:p>
            <a:r>
              <a:rPr lang="en-US" dirty="0" smtClean="0"/>
              <a:t>To present the document to the stakeholders</a:t>
            </a:r>
          </a:p>
          <a:p>
            <a:r>
              <a:rPr lang="en-US" dirty="0" smtClean="0"/>
              <a:t>To explain and evaluate the contents</a:t>
            </a:r>
          </a:p>
          <a:p>
            <a:r>
              <a:rPr lang="en-US" dirty="0" smtClean="0"/>
              <a:t>To establish the common understanding </a:t>
            </a:r>
          </a:p>
          <a:p>
            <a:r>
              <a:rPr lang="en-US" dirty="0" smtClean="0"/>
              <a:t>To examine and discuss validity and use the proposed alternatives</a:t>
            </a:r>
          </a:p>
          <a:p>
            <a:r>
              <a:rPr lang="en-US" dirty="0" smtClean="0"/>
              <a:t>Scenarios and dry run used to validate</a:t>
            </a:r>
            <a:endParaRPr lang="en-US" dirty="0"/>
          </a:p>
        </p:txBody>
      </p:sp>
    </p:spTree>
    <p:extLst>
      <p:ext uri="{BB962C8B-B14F-4D97-AF65-F5344CB8AC3E}">
        <p14:creationId xmlns:p14="http://schemas.microsoft.com/office/powerpoint/2010/main" val="31984849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3.2.3 Types of Review</a:t>
            </a:r>
          </a:p>
        </p:txBody>
      </p:sp>
      <p:sp>
        <p:nvSpPr>
          <p:cNvPr id="3" name="Content Placeholder 2"/>
          <p:cNvSpPr>
            <a:spLocks noGrp="1"/>
          </p:cNvSpPr>
          <p:nvPr>
            <p:ph idx="1"/>
          </p:nvPr>
        </p:nvSpPr>
        <p:spPr>
          <a:xfrm>
            <a:off x="609600" y="2286000"/>
            <a:ext cx="8077200" cy="4343400"/>
          </a:xfrm>
        </p:spPr>
        <p:txBody>
          <a:bodyPr/>
          <a:lstStyle/>
          <a:p>
            <a:r>
              <a:rPr lang="en-US" b="1" dirty="0" smtClean="0"/>
              <a:t>Technical Review:</a:t>
            </a:r>
            <a:r>
              <a:rPr lang="en-US" dirty="0" smtClean="0"/>
              <a:t> A peer group discussion activity that focuses on the achieving consensus on the technical approach to be taken</a:t>
            </a:r>
          </a:p>
          <a:p>
            <a:r>
              <a:rPr lang="en-US" dirty="0" smtClean="0"/>
              <a:t>During technical reviews defects are found by experts, who focus on the content of the document</a:t>
            </a:r>
          </a:p>
          <a:p>
            <a:r>
              <a:rPr lang="en-US" dirty="0" smtClean="0"/>
              <a:t>Architects, chief designers are included</a:t>
            </a:r>
            <a:endParaRPr lang="en-US" dirty="0"/>
          </a:p>
        </p:txBody>
      </p:sp>
    </p:spTree>
    <p:extLst>
      <p:ext uri="{BB962C8B-B14F-4D97-AF65-F5344CB8AC3E}">
        <p14:creationId xmlns:p14="http://schemas.microsoft.com/office/powerpoint/2010/main" val="3383174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Review</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A documented inspection process</a:t>
            </a:r>
          </a:p>
          <a:p>
            <a:r>
              <a:rPr lang="en-US" dirty="0" smtClean="0"/>
              <a:t>Formal review training</a:t>
            </a:r>
          </a:p>
          <a:p>
            <a:r>
              <a:rPr lang="en-US" dirty="0" smtClean="0"/>
              <a:t>Establish consistency </a:t>
            </a:r>
          </a:p>
          <a:p>
            <a:r>
              <a:rPr lang="en-US" dirty="0" smtClean="0"/>
              <a:t>Budget review and preparation</a:t>
            </a:r>
          </a:p>
          <a:p>
            <a:r>
              <a:rPr lang="en-US" dirty="0" smtClean="0"/>
              <a:t>Sufficient lead time</a:t>
            </a:r>
          </a:p>
          <a:p>
            <a:r>
              <a:rPr lang="en-US" dirty="0" smtClean="0"/>
              <a:t>Checklist</a:t>
            </a:r>
          </a:p>
          <a:p>
            <a:r>
              <a:rPr lang="en-US" dirty="0" smtClean="0"/>
              <a:t>“Buy in” by everyone </a:t>
            </a:r>
            <a:endParaRPr lang="en-US" dirty="0"/>
          </a:p>
        </p:txBody>
      </p:sp>
    </p:spTree>
    <p:extLst>
      <p:ext uri="{BB962C8B-B14F-4D97-AF65-F5344CB8AC3E}">
        <p14:creationId xmlns:p14="http://schemas.microsoft.com/office/powerpoint/2010/main" val="3555947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8153400" cy="5410200"/>
          </a:xfrm>
        </p:spPr>
      </p:pic>
    </p:spTree>
    <p:extLst>
      <p:ext uri="{BB962C8B-B14F-4D97-AF65-F5344CB8AC3E}">
        <p14:creationId xmlns:p14="http://schemas.microsoft.com/office/powerpoint/2010/main" val="2367389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7543800" cy="1143000"/>
          </a:xfrm>
        </p:spPr>
        <p:txBody>
          <a:bodyPr/>
          <a:lstStyle/>
          <a:p>
            <a:r>
              <a:rPr lang="en-US" dirty="0"/>
              <a:t>3</a:t>
            </a:r>
            <a:r>
              <a:rPr lang="en-US" dirty="0" smtClean="0"/>
              <a:t>.1 Static Techniques and the Test Process</a:t>
            </a:r>
            <a:endParaRPr lang="en-US" dirty="0"/>
          </a:p>
        </p:txBody>
      </p:sp>
      <p:sp>
        <p:nvSpPr>
          <p:cNvPr id="3" name="Content Placeholder 2"/>
          <p:cNvSpPr>
            <a:spLocks noGrp="1"/>
          </p:cNvSpPr>
          <p:nvPr>
            <p:ph idx="1"/>
          </p:nvPr>
        </p:nvSpPr>
        <p:spPr>
          <a:xfrm>
            <a:off x="914400" y="2971800"/>
            <a:ext cx="7467600" cy="3352800"/>
          </a:xfrm>
        </p:spPr>
        <p:txBody>
          <a:bodyPr/>
          <a:lstStyle/>
          <a:p>
            <a:r>
              <a:rPr lang="en-US" b="1" dirty="0" smtClean="0"/>
              <a:t>Static Testing:</a:t>
            </a:r>
          </a:p>
          <a:p>
            <a:r>
              <a:rPr lang="en-US" dirty="0" smtClean="0"/>
              <a:t>Testing of a component or system at specification or implementation level without execution of that software, e.g. reviews or static analysis</a:t>
            </a:r>
            <a:endParaRPr lang="en-US" b="1" dirty="0"/>
          </a:p>
        </p:txBody>
      </p:sp>
    </p:spTree>
    <p:extLst>
      <p:ext uri="{BB962C8B-B14F-4D97-AF65-F5344CB8AC3E}">
        <p14:creationId xmlns:p14="http://schemas.microsoft.com/office/powerpoint/2010/main" val="3723948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3.2.3 Types of Review</a:t>
            </a:r>
          </a:p>
        </p:txBody>
      </p:sp>
      <p:sp>
        <p:nvSpPr>
          <p:cNvPr id="3" name="Content Placeholder 2"/>
          <p:cNvSpPr>
            <a:spLocks noGrp="1"/>
          </p:cNvSpPr>
          <p:nvPr>
            <p:ph idx="1"/>
          </p:nvPr>
        </p:nvSpPr>
        <p:spPr>
          <a:xfrm>
            <a:off x="685800" y="2286000"/>
            <a:ext cx="7772400" cy="4419600"/>
          </a:xfrm>
        </p:spPr>
        <p:txBody>
          <a:bodyPr/>
          <a:lstStyle/>
          <a:p>
            <a:r>
              <a:rPr lang="en-US" b="1" dirty="0" smtClean="0"/>
              <a:t>Peer Review: </a:t>
            </a:r>
            <a:r>
              <a:rPr lang="en-US" dirty="0" smtClean="0"/>
              <a:t>A review of a software work product by colleagues of the producer of the product for the purpose of identifying defects and improvements. Examples are inspection, technical review and walkthrough </a:t>
            </a:r>
            <a:endParaRPr lang="en-US" b="1" dirty="0"/>
          </a:p>
        </p:txBody>
      </p:sp>
    </p:spTree>
    <p:extLst>
      <p:ext uri="{BB962C8B-B14F-4D97-AF65-F5344CB8AC3E}">
        <p14:creationId xmlns:p14="http://schemas.microsoft.com/office/powerpoint/2010/main" val="21598779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Peer Review</a:t>
            </a:r>
            <a:endParaRPr lang="en-US" dirty="0"/>
          </a:p>
        </p:txBody>
      </p:sp>
      <p:sp>
        <p:nvSpPr>
          <p:cNvPr id="3" name="Content Placeholder 2"/>
          <p:cNvSpPr>
            <a:spLocks noGrp="1"/>
          </p:cNvSpPr>
          <p:nvPr>
            <p:ph idx="1"/>
          </p:nvPr>
        </p:nvSpPr>
        <p:spPr>
          <a:xfrm>
            <a:off x="685800" y="2514600"/>
            <a:ext cx="7772400" cy="4038600"/>
          </a:xfrm>
        </p:spPr>
        <p:txBody>
          <a:bodyPr/>
          <a:lstStyle/>
          <a:p>
            <a:r>
              <a:rPr lang="en-US" dirty="0" smtClean="0"/>
              <a:t>Key characteristics of technical review are:</a:t>
            </a:r>
          </a:p>
          <a:p>
            <a:r>
              <a:rPr lang="en-US" dirty="0" smtClean="0"/>
              <a:t>Documented defect-detection process that involves peers and technical experts</a:t>
            </a:r>
          </a:p>
          <a:p>
            <a:r>
              <a:rPr lang="en-US" dirty="0" smtClean="0"/>
              <a:t>Lead by trained moderator</a:t>
            </a:r>
          </a:p>
          <a:p>
            <a:r>
              <a:rPr lang="en-US" dirty="0" smtClean="0"/>
              <a:t>Formal checklist are optional</a:t>
            </a:r>
            <a:endParaRPr lang="en-US" dirty="0"/>
          </a:p>
        </p:txBody>
      </p:sp>
    </p:spTree>
    <p:extLst>
      <p:ext uri="{BB962C8B-B14F-4D97-AF65-F5344CB8AC3E}">
        <p14:creationId xmlns:p14="http://schemas.microsoft.com/office/powerpoint/2010/main" val="3836386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3.2.3 Types of Review</a:t>
            </a:r>
          </a:p>
        </p:txBody>
      </p:sp>
      <p:sp>
        <p:nvSpPr>
          <p:cNvPr id="3" name="Content Placeholder 2"/>
          <p:cNvSpPr>
            <a:spLocks noGrp="1"/>
          </p:cNvSpPr>
          <p:nvPr>
            <p:ph idx="1"/>
          </p:nvPr>
        </p:nvSpPr>
        <p:spPr>
          <a:xfrm>
            <a:off x="685800" y="2209800"/>
            <a:ext cx="7772400" cy="4419600"/>
          </a:xfrm>
        </p:spPr>
        <p:txBody>
          <a:bodyPr/>
          <a:lstStyle/>
          <a:p>
            <a:r>
              <a:rPr lang="en-US" b="1" dirty="0" smtClean="0"/>
              <a:t>Inspection (Audits): </a:t>
            </a:r>
            <a:r>
              <a:rPr lang="en-US" dirty="0" smtClean="0"/>
              <a:t>A type of peer review that relies on visual examination of documents to detect defects, e.g. violations of development standards and non-conformance to higher level documentation. The most formal review technique and therefore always based on a documented procedure</a:t>
            </a:r>
            <a:endParaRPr lang="en-US" dirty="0"/>
          </a:p>
        </p:txBody>
      </p:sp>
    </p:spTree>
    <p:extLst>
      <p:ext uri="{BB962C8B-B14F-4D97-AF65-F5344CB8AC3E}">
        <p14:creationId xmlns:p14="http://schemas.microsoft.com/office/powerpoint/2010/main" val="23037025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(Audits)</a:t>
            </a:r>
            <a:endParaRPr lang="en-US" dirty="0"/>
          </a:p>
        </p:txBody>
      </p:sp>
      <p:sp>
        <p:nvSpPr>
          <p:cNvPr id="3" name="Content Placeholder 2"/>
          <p:cNvSpPr>
            <a:spLocks noGrp="1"/>
          </p:cNvSpPr>
          <p:nvPr>
            <p:ph idx="1"/>
          </p:nvPr>
        </p:nvSpPr>
        <p:spPr/>
        <p:txBody>
          <a:bodyPr/>
          <a:lstStyle/>
          <a:p>
            <a:r>
              <a:rPr lang="en-US" dirty="0" smtClean="0"/>
              <a:t>Inspection (Audit) is the most formal review type</a:t>
            </a:r>
          </a:p>
          <a:p>
            <a:r>
              <a:rPr lang="en-US" dirty="0" smtClean="0"/>
              <a:t>Usually conducted by the software quality assurance group</a:t>
            </a:r>
          </a:p>
          <a:p>
            <a:r>
              <a:rPr lang="en-US" dirty="0" smtClean="0"/>
              <a:t>Help the author to improve</a:t>
            </a:r>
          </a:p>
          <a:p>
            <a:r>
              <a:rPr lang="en-US" dirty="0" smtClean="0"/>
              <a:t>Remove defects efficiently as early as possible </a:t>
            </a:r>
            <a:endParaRPr lang="en-US" dirty="0"/>
          </a:p>
        </p:txBody>
      </p:sp>
    </p:spTree>
    <p:extLst>
      <p:ext uri="{BB962C8B-B14F-4D97-AF65-F5344CB8AC3E}">
        <p14:creationId xmlns:p14="http://schemas.microsoft.com/office/powerpoint/2010/main" val="17167684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 (Audits)</a:t>
            </a:r>
          </a:p>
        </p:txBody>
      </p:sp>
      <p:sp>
        <p:nvSpPr>
          <p:cNvPr id="3" name="Content Placeholder 2"/>
          <p:cNvSpPr>
            <a:spLocks noGrp="1"/>
          </p:cNvSpPr>
          <p:nvPr>
            <p:ph idx="1"/>
          </p:nvPr>
        </p:nvSpPr>
        <p:spPr/>
        <p:txBody>
          <a:bodyPr/>
          <a:lstStyle/>
          <a:p>
            <a:r>
              <a:rPr lang="en-US" dirty="0" smtClean="0"/>
              <a:t>Improve product quality</a:t>
            </a:r>
          </a:p>
          <a:p>
            <a:r>
              <a:rPr lang="en-US" dirty="0" smtClean="0"/>
              <a:t>Create common understanding</a:t>
            </a:r>
          </a:p>
          <a:p>
            <a:r>
              <a:rPr lang="en-US" dirty="0" smtClean="0"/>
              <a:t>Train new employees</a:t>
            </a:r>
          </a:p>
          <a:p>
            <a:r>
              <a:rPr lang="en-US" dirty="0" smtClean="0"/>
              <a:t>Learn from defects </a:t>
            </a:r>
          </a:p>
          <a:p>
            <a:r>
              <a:rPr lang="en-US" dirty="0" smtClean="0"/>
              <a:t>Rules and checklists are used</a:t>
            </a:r>
          </a:p>
          <a:p>
            <a:r>
              <a:rPr lang="en-US" dirty="0" smtClean="0"/>
              <a:t>Metrics are gathered and analyzed to optimize the process</a:t>
            </a:r>
            <a:endParaRPr lang="en-US" dirty="0"/>
          </a:p>
        </p:txBody>
      </p:sp>
    </p:spTree>
    <p:extLst>
      <p:ext uri="{BB962C8B-B14F-4D97-AF65-F5344CB8AC3E}">
        <p14:creationId xmlns:p14="http://schemas.microsoft.com/office/powerpoint/2010/main" val="30945174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Comparison of Review Types</a:t>
            </a:r>
            <a:endParaRPr lang="en-US" dirty="0"/>
          </a:p>
        </p:txBody>
      </p:sp>
      <p:sp>
        <p:nvSpPr>
          <p:cNvPr id="3" name="Content Placeholder 2"/>
          <p:cNvSpPr>
            <a:spLocks noGrp="1"/>
          </p:cNvSpPr>
          <p:nvPr>
            <p:ph idx="1"/>
          </p:nvPr>
        </p:nvSpPr>
        <p:spPr>
          <a:xfrm>
            <a:off x="685800" y="2209800"/>
            <a:ext cx="7772400" cy="4267200"/>
          </a:xfrm>
        </p:spPr>
        <p:txBody>
          <a:bodyPr/>
          <a:lstStyle/>
          <a:p>
            <a:r>
              <a:rPr lang="en-US" dirty="0" smtClean="0"/>
              <a:t>Walkthrough</a:t>
            </a:r>
          </a:p>
          <a:p>
            <a:r>
              <a:rPr lang="en-US" dirty="0" smtClean="0"/>
              <a:t>Inspection</a:t>
            </a:r>
          </a:p>
          <a:p>
            <a:r>
              <a:rPr lang="en-US" dirty="0" smtClean="0"/>
              <a:t>Audit</a:t>
            </a:r>
          </a:p>
          <a:p>
            <a:endParaRPr lang="en-US" dirty="0"/>
          </a:p>
        </p:txBody>
      </p:sp>
      <p:pic>
        <p:nvPicPr>
          <p:cNvPr id="4" name="Picture 3"/>
          <p:cNvPicPr>
            <a:picLocks noChangeAspect="1"/>
          </p:cNvPicPr>
          <p:nvPr/>
        </p:nvPicPr>
        <p:blipFill>
          <a:blip r:embed="rId2"/>
          <a:stretch>
            <a:fillRect/>
          </a:stretch>
        </p:blipFill>
        <p:spPr>
          <a:xfrm>
            <a:off x="824688" y="4038600"/>
            <a:ext cx="7785912" cy="2438400"/>
          </a:xfrm>
          <a:prstGeom prst="rect">
            <a:avLst/>
          </a:prstGeom>
        </p:spPr>
      </p:pic>
    </p:spTree>
    <p:extLst>
      <p:ext uri="{BB962C8B-B14F-4D97-AF65-F5344CB8AC3E}">
        <p14:creationId xmlns:p14="http://schemas.microsoft.com/office/powerpoint/2010/main" val="27062902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dirty="0" smtClean="0"/>
              <a:t>Contents of an Inspection Packet</a:t>
            </a:r>
            <a:endParaRPr lang="en-US" dirty="0"/>
          </a:p>
        </p:txBody>
      </p:sp>
      <p:sp>
        <p:nvSpPr>
          <p:cNvPr id="3" name="Content Placeholder 2"/>
          <p:cNvSpPr>
            <a:spLocks noGrp="1"/>
          </p:cNvSpPr>
          <p:nvPr>
            <p:ph idx="1"/>
          </p:nvPr>
        </p:nvSpPr>
        <p:spPr>
          <a:xfrm>
            <a:off x="685800" y="2590800"/>
            <a:ext cx="7772400" cy="4114800"/>
          </a:xfrm>
        </p:spPr>
        <p:txBody>
          <a:bodyPr/>
          <a:lstStyle/>
          <a:p>
            <a:r>
              <a:rPr lang="en-US" b="1" dirty="0" smtClean="0"/>
              <a:t>Work Product Requirements </a:t>
            </a:r>
            <a:r>
              <a:rPr lang="en-US" dirty="0" smtClean="0"/>
              <a:t>– what/how cycles are set for technical inspection –  verify how part is accomplished. </a:t>
            </a:r>
          </a:p>
          <a:p>
            <a:r>
              <a:rPr lang="en-US" b="1" dirty="0" smtClean="0"/>
              <a:t>Frozen Work Product </a:t>
            </a:r>
            <a:r>
              <a:rPr lang="en-US" dirty="0" smtClean="0"/>
              <a:t>– each member receives full inspection packet.</a:t>
            </a:r>
          </a:p>
          <a:p>
            <a:endParaRPr lang="en-US" dirty="0"/>
          </a:p>
        </p:txBody>
      </p:sp>
    </p:spTree>
    <p:extLst>
      <p:ext uri="{BB962C8B-B14F-4D97-AF65-F5344CB8AC3E}">
        <p14:creationId xmlns:p14="http://schemas.microsoft.com/office/powerpoint/2010/main" val="3411926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Contents of an Inspection Packet</a:t>
            </a:r>
          </a:p>
        </p:txBody>
      </p:sp>
      <p:sp>
        <p:nvSpPr>
          <p:cNvPr id="3" name="Content Placeholder 2"/>
          <p:cNvSpPr>
            <a:spLocks noGrp="1"/>
          </p:cNvSpPr>
          <p:nvPr>
            <p:ph idx="1"/>
          </p:nvPr>
        </p:nvSpPr>
        <p:spPr/>
        <p:txBody>
          <a:bodyPr/>
          <a:lstStyle/>
          <a:p>
            <a:r>
              <a:rPr lang="en-US" b="1" dirty="0"/>
              <a:t>Standards and Checklists </a:t>
            </a:r>
            <a:r>
              <a:rPr lang="en-US" dirty="0"/>
              <a:t>– identifies the kinds of problems that a reviewer should look for</a:t>
            </a:r>
            <a:r>
              <a:rPr lang="en-US" dirty="0" smtClean="0"/>
              <a:t>.</a:t>
            </a:r>
          </a:p>
          <a:p>
            <a:r>
              <a:rPr lang="en-US" b="1" dirty="0" smtClean="0"/>
              <a:t>Review Issues Spreadsheet</a:t>
            </a:r>
            <a:r>
              <a:rPr lang="en-US" dirty="0"/>
              <a:t> </a:t>
            </a:r>
            <a:r>
              <a:rPr lang="en-US" dirty="0" smtClean="0"/>
              <a:t>– Individual reviewers identifies issues and submit them to the review leader.</a:t>
            </a:r>
            <a:endParaRPr lang="en-US" b="1" dirty="0"/>
          </a:p>
          <a:p>
            <a:endParaRPr lang="en-US" dirty="0"/>
          </a:p>
        </p:txBody>
      </p:sp>
    </p:spTree>
    <p:extLst>
      <p:ext uri="{BB962C8B-B14F-4D97-AF65-F5344CB8AC3E}">
        <p14:creationId xmlns:p14="http://schemas.microsoft.com/office/powerpoint/2010/main" val="8582886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Issues Spreadsheet</a:t>
            </a:r>
            <a:endParaRPr lang="en-US" dirty="0"/>
          </a:p>
        </p:txBody>
      </p:sp>
      <p:pic>
        <p:nvPicPr>
          <p:cNvPr id="4" name="Content Placeholder 3"/>
          <p:cNvPicPr>
            <a:picLocks noGrp="1" noChangeAspect="1"/>
          </p:cNvPicPr>
          <p:nvPr>
            <p:ph idx="1"/>
          </p:nvPr>
        </p:nvPicPr>
        <p:blipFill>
          <a:blip r:embed="rId2"/>
          <a:stretch>
            <a:fillRect/>
          </a:stretch>
        </p:blipFill>
        <p:spPr>
          <a:xfrm>
            <a:off x="685800" y="2514600"/>
            <a:ext cx="7772400" cy="3810000"/>
          </a:xfrm>
          <a:prstGeom prst="rect">
            <a:avLst/>
          </a:prstGeom>
        </p:spPr>
      </p:pic>
    </p:spTree>
    <p:extLst>
      <p:ext uri="{BB962C8B-B14F-4D97-AF65-F5344CB8AC3E}">
        <p14:creationId xmlns:p14="http://schemas.microsoft.com/office/powerpoint/2010/main" val="18003614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Review Reporting Forms</a:t>
            </a:r>
            <a:endParaRPr lang="en-US" dirty="0"/>
          </a:p>
        </p:txBody>
      </p:sp>
      <p:sp>
        <p:nvSpPr>
          <p:cNvPr id="3" name="Content Placeholder 2"/>
          <p:cNvSpPr>
            <a:spLocks noGrp="1"/>
          </p:cNvSpPr>
          <p:nvPr>
            <p:ph idx="1"/>
          </p:nvPr>
        </p:nvSpPr>
        <p:spPr>
          <a:xfrm>
            <a:off x="685800" y="2362200"/>
            <a:ext cx="7772400" cy="4191000"/>
          </a:xfrm>
        </p:spPr>
        <p:txBody>
          <a:bodyPr/>
          <a:lstStyle/>
          <a:p>
            <a:r>
              <a:rPr lang="en-US" dirty="0" smtClean="0"/>
              <a:t>Individual reviewers complete and submit their individual reports to the review leader.</a:t>
            </a:r>
          </a:p>
          <a:p>
            <a:r>
              <a:rPr lang="en-US" dirty="0" smtClean="0"/>
              <a:t>Reviewer leader combines all the reviews and lists:</a:t>
            </a:r>
          </a:p>
          <a:p>
            <a:r>
              <a:rPr lang="en-US" dirty="0" smtClean="0"/>
              <a:t>Showstopper issues</a:t>
            </a:r>
          </a:p>
          <a:p>
            <a:r>
              <a:rPr lang="en-US" dirty="0" smtClean="0"/>
              <a:t>OK as is, minor or major rework needed</a:t>
            </a:r>
            <a:endParaRPr lang="en-US" dirty="0"/>
          </a:p>
        </p:txBody>
      </p:sp>
    </p:spTree>
    <p:extLst>
      <p:ext uri="{BB962C8B-B14F-4D97-AF65-F5344CB8AC3E}">
        <p14:creationId xmlns:p14="http://schemas.microsoft.com/office/powerpoint/2010/main" val="2854124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7924800" cy="1143000"/>
          </a:xfrm>
        </p:spPr>
        <p:txBody>
          <a:bodyPr/>
          <a:lstStyle/>
          <a:p>
            <a:r>
              <a:rPr lang="en-US" dirty="0"/>
              <a:t>3.1 Static Techniques and the Test Process</a:t>
            </a:r>
          </a:p>
        </p:txBody>
      </p:sp>
      <p:sp>
        <p:nvSpPr>
          <p:cNvPr id="3" name="Content Placeholder 2"/>
          <p:cNvSpPr>
            <a:spLocks noGrp="1"/>
          </p:cNvSpPr>
          <p:nvPr>
            <p:ph idx="1"/>
          </p:nvPr>
        </p:nvSpPr>
        <p:spPr>
          <a:xfrm>
            <a:off x="609600" y="2971800"/>
            <a:ext cx="7924800" cy="3657600"/>
          </a:xfrm>
        </p:spPr>
        <p:txBody>
          <a:bodyPr/>
          <a:lstStyle/>
          <a:p>
            <a:r>
              <a:rPr lang="en-US" dirty="0" smtClean="0"/>
              <a:t>During static testing, software work products are examined manually, or with a set of tools, but not executed</a:t>
            </a:r>
          </a:p>
          <a:p>
            <a:r>
              <a:rPr lang="en-US" b="1" dirty="0" smtClean="0"/>
              <a:t>Advantages of static testing:</a:t>
            </a:r>
          </a:p>
          <a:p>
            <a:r>
              <a:rPr lang="en-US" dirty="0" smtClean="0"/>
              <a:t>Can start earlier in life cycle, feedback on quality can be established early validation of requirements </a:t>
            </a:r>
          </a:p>
        </p:txBody>
      </p:sp>
    </p:spTree>
    <p:extLst>
      <p:ext uri="{BB962C8B-B14F-4D97-AF65-F5344CB8AC3E}">
        <p14:creationId xmlns:p14="http://schemas.microsoft.com/office/powerpoint/2010/main" val="2323391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Fault Severity Levels Priority/Severity</a:t>
            </a:r>
            <a:endParaRPr lang="en-US" dirty="0"/>
          </a:p>
        </p:txBody>
      </p:sp>
      <p:pic>
        <p:nvPicPr>
          <p:cNvPr id="4" name="Content Placeholder 3"/>
          <p:cNvPicPr>
            <a:picLocks noGrp="1" noChangeAspect="1"/>
          </p:cNvPicPr>
          <p:nvPr>
            <p:ph idx="1"/>
          </p:nvPr>
        </p:nvPicPr>
        <p:blipFill>
          <a:blip r:embed="rId2"/>
          <a:stretch>
            <a:fillRect/>
          </a:stretch>
        </p:blipFill>
        <p:spPr>
          <a:xfrm>
            <a:off x="990600" y="2286000"/>
            <a:ext cx="7162800" cy="4419600"/>
          </a:xfrm>
          <a:prstGeom prst="rect">
            <a:avLst/>
          </a:prstGeom>
        </p:spPr>
      </p:pic>
    </p:spTree>
    <p:extLst>
      <p:ext uri="{BB962C8B-B14F-4D97-AF65-F5344CB8AC3E}">
        <p14:creationId xmlns:p14="http://schemas.microsoft.com/office/powerpoint/2010/main" val="1818343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09600"/>
          </a:xfrm>
        </p:spPr>
        <p:txBody>
          <a:bodyPr/>
          <a:lstStyle/>
          <a:p>
            <a:r>
              <a:rPr lang="en-US" dirty="0" smtClean="0"/>
              <a:t>Review Report Outline</a:t>
            </a:r>
            <a:endParaRPr lang="en-US" dirty="0"/>
          </a:p>
        </p:txBody>
      </p:sp>
      <p:sp>
        <p:nvSpPr>
          <p:cNvPr id="3" name="Content Placeholder 2"/>
          <p:cNvSpPr>
            <a:spLocks noGrp="1"/>
          </p:cNvSpPr>
          <p:nvPr>
            <p:ph idx="1"/>
          </p:nvPr>
        </p:nvSpPr>
        <p:spPr>
          <a:xfrm>
            <a:off x="685800" y="1981200"/>
            <a:ext cx="7772400" cy="4800600"/>
          </a:xfrm>
        </p:spPr>
        <p:txBody>
          <a:bodyPr/>
          <a:lstStyle/>
          <a:p>
            <a:r>
              <a:rPr lang="en-US" dirty="0" smtClean="0"/>
              <a:t>1. Introduction</a:t>
            </a:r>
          </a:p>
          <a:p>
            <a:pPr lvl="1"/>
            <a:r>
              <a:rPr lang="en-US" dirty="0" smtClean="0"/>
              <a:t>Work product identification</a:t>
            </a:r>
          </a:p>
          <a:p>
            <a:pPr lvl="1"/>
            <a:r>
              <a:rPr lang="en-US" dirty="0" smtClean="0"/>
              <a:t>Review team members and roles</a:t>
            </a:r>
          </a:p>
          <a:p>
            <a:r>
              <a:rPr lang="en-US" dirty="0" smtClean="0"/>
              <a:t>2. Preliminary issue list</a:t>
            </a:r>
          </a:p>
          <a:p>
            <a:pPr lvl="1"/>
            <a:r>
              <a:rPr lang="en-US" dirty="0" smtClean="0"/>
              <a:t>Potential fault</a:t>
            </a:r>
          </a:p>
          <a:p>
            <a:pPr lvl="1"/>
            <a:r>
              <a:rPr lang="en-US" dirty="0" smtClean="0"/>
              <a:t>Severity </a:t>
            </a:r>
          </a:p>
          <a:p>
            <a:r>
              <a:rPr lang="en-US" dirty="0" smtClean="0"/>
              <a:t>3. Prioritized action item list</a:t>
            </a:r>
          </a:p>
          <a:p>
            <a:pPr lvl="1"/>
            <a:r>
              <a:rPr lang="en-US" dirty="0" smtClean="0"/>
              <a:t>Identified faults</a:t>
            </a:r>
          </a:p>
          <a:p>
            <a:pPr lvl="1"/>
            <a:r>
              <a:rPr lang="en-US" dirty="0" smtClean="0"/>
              <a:t>Severity  </a:t>
            </a:r>
            <a:endParaRPr lang="en-US" dirty="0"/>
          </a:p>
          <a:p>
            <a:pPr lvl="1"/>
            <a:endParaRPr lang="en-US" dirty="0" smtClean="0"/>
          </a:p>
        </p:txBody>
      </p:sp>
    </p:spTree>
    <p:extLst>
      <p:ext uri="{BB962C8B-B14F-4D97-AF65-F5344CB8AC3E}">
        <p14:creationId xmlns:p14="http://schemas.microsoft.com/office/powerpoint/2010/main" val="3652667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Report Outline</a:t>
            </a:r>
          </a:p>
        </p:txBody>
      </p:sp>
      <p:sp>
        <p:nvSpPr>
          <p:cNvPr id="3" name="Content Placeholder 2"/>
          <p:cNvSpPr>
            <a:spLocks noGrp="1"/>
          </p:cNvSpPr>
          <p:nvPr>
            <p:ph idx="1"/>
          </p:nvPr>
        </p:nvSpPr>
        <p:spPr/>
        <p:txBody>
          <a:bodyPr/>
          <a:lstStyle/>
          <a:p>
            <a:r>
              <a:rPr lang="en-US" dirty="0" smtClean="0"/>
              <a:t>4. Summary of individual reports</a:t>
            </a:r>
          </a:p>
          <a:p>
            <a:r>
              <a:rPr lang="en-US" dirty="0" smtClean="0"/>
              <a:t>5. Review statics</a:t>
            </a:r>
          </a:p>
          <a:p>
            <a:pPr lvl="1"/>
            <a:r>
              <a:rPr lang="en-US" dirty="0" smtClean="0"/>
              <a:t>Total hours spent</a:t>
            </a:r>
          </a:p>
          <a:p>
            <a:pPr lvl="1"/>
            <a:r>
              <a:rPr lang="en-US" dirty="0" smtClean="0"/>
              <a:t>Faults sorted by severity</a:t>
            </a:r>
          </a:p>
          <a:p>
            <a:pPr lvl="1"/>
            <a:r>
              <a:rPr lang="en-US" dirty="0" smtClean="0"/>
              <a:t>Faults sorted by location</a:t>
            </a:r>
          </a:p>
          <a:p>
            <a:r>
              <a:rPr lang="en-US" sz="2800" dirty="0" smtClean="0"/>
              <a:t>Review recommendations</a:t>
            </a:r>
          </a:p>
          <a:p>
            <a:r>
              <a:rPr lang="en-US" sz="2800" dirty="0" smtClean="0"/>
              <a:t>Appendix with the full review packet</a:t>
            </a:r>
            <a:endParaRPr lang="en-US" sz="2800" dirty="0"/>
          </a:p>
        </p:txBody>
      </p:sp>
    </p:spTree>
    <p:extLst>
      <p:ext uri="{BB962C8B-B14F-4D97-AF65-F5344CB8AC3E}">
        <p14:creationId xmlns:p14="http://schemas.microsoft.com/office/powerpoint/2010/main" val="570120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3.2.4 Success Factors for Reviews</a:t>
            </a:r>
            <a:endParaRPr lang="en-US" dirty="0"/>
          </a:p>
        </p:txBody>
      </p:sp>
      <p:sp>
        <p:nvSpPr>
          <p:cNvPr id="3" name="Content Placeholder 2"/>
          <p:cNvSpPr>
            <a:spLocks noGrp="1"/>
          </p:cNvSpPr>
          <p:nvPr>
            <p:ph idx="1"/>
          </p:nvPr>
        </p:nvSpPr>
        <p:spPr/>
        <p:txBody>
          <a:bodyPr/>
          <a:lstStyle/>
          <a:p>
            <a:r>
              <a:rPr lang="en-US" dirty="0" smtClean="0"/>
              <a:t>Here are the critical success factors:</a:t>
            </a:r>
          </a:p>
          <a:p>
            <a:r>
              <a:rPr lang="en-US" dirty="0" smtClean="0"/>
              <a:t>Find a “Champion”</a:t>
            </a:r>
          </a:p>
          <a:p>
            <a:r>
              <a:rPr lang="en-US" dirty="0" smtClean="0"/>
              <a:t>Pick things that really count</a:t>
            </a:r>
          </a:p>
          <a:p>
            <a:r>
              <a:rPr lang="en-US" dirty="0" smtClean="0"/>
              <a:t>Pick the right technique</a:t>
            </a:r>
          </a:p>
          <a:p>
            <a:r>
              <a:rPr lang="en-US" dirty="0" smtClean="0"/>
              <a:t>Explicitly plan and track review activities</a:t>
            </a:r>
          </a:p>
          <a:p>
            <a:r>
              <a:rPr lang="en-US" dirty="0" smtClean="0"/>
              <a:t>Train participants</a:t>
            </a:r>
            <a:endParaRPr lang="en-US" dirty="0"/>
          </a:p>
        </p:txBody>
      </p:sp>
    </p:spTree>
    <p:extLst>
      <p:ext uri="{BB962C8B-B14F-4D97-AF65-F5344CB8AC3E}">
        <p14:creationId xmlns:p14="http://schemas.microsoft.com/office/powerpoint/2010/main" val="2848152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3.2.4 Success Factors for Reviews</a:t>
            </a:r>
          </a:p>
        </p:txBody>
      </p:sp>
      <p:sp>
        <p:nvSpPr>
          <p:cNvPr id="3" name="Content Placeholder 2"/>
          <p:cNvSpPr>
            <a:spLocks noGrp="1"/>
          </p:cNvSpPr>
          <p:nvPr>
            <p:ph idx="1"/>
          </p:nvPr>
        </p:nvSpPr>
        <p:spPr/>
        <p:txBody>
          <a:bodyPr/>
          <a:lstStyle/>
          <a:p>
            <a:r>
              <a:rPr lang="en-US" dirty="0" smtClean="0"/>
              <a:t>Manage people issues</a:t>
            </a:r>
          </a:p>
          <a:p>
            <a:r>
              <a:rPr lang="en-US" dirty="0" smtClean="0"/>
              <a:t>Follow the rules but keep it simple</a:t>
            </a:r>
          </a:p>
          <a:p>
            <a:r>
              <a:rPr lang="en-US" dirty="0" smtClean="0"/>
              <a:t>Continuously improve process and tools</a:t>
            </a:r>
          </a:p>
          <a:p>
            <a:r>
              <a:rPr lang="en-US" dirty="0" smtClean="0"/>
              <a:t>Report results</a:t>
            </a:r>
          </a:p>
          <a:p>
            <a:r>
              <a:rPr lang="en-US" dirty="0" smtClean="0"/>
              <a:t>User testers</a:t>
            </a:r>
          </a:p>
          <a:p>
            <a:r>
              <a:rPr lang="en-US" dirty="0" smtClean="0"/>
              <a:t>Just do i</a:t>
            </a:r>
            <a:r>
              <a:rPr lang="en-US" dirty="0"/>
              <a:t>t</a:t>
            </a:r>
          </a:p>
        </p:txBody>
      </p:sp>
    </p:spTree>
    <p:extLst>
      <p:ext uri="{BB962C8B-B14F-4D97-AF65-F5344CB8AC3E}">
        <p14:creationId xmlns:p14="http://schemas.microsoft.com/office/powerpoint/2010/main" val="2434636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smtClean="0"/>
              <a:t>Find a ‘Champion’	</a:t>
            </a:r>
            <a:endParaRPr lang="en-US" dirty="0"/>
          </a:p>
        </p:txBody>
      </p:sp>
      <p:sp>
        <p:nvSpPr>
          <p:cNvPr id="5" name="Content Placeholder 4"/>
          <p:cNvSpPr>
            <a:spLocks noGrp="1"/>
          </p:cNvSpPr>
          <p:nvPr>
            <p:ph idx="1"/>
          </p:nvPr>
        </p:nvSpPr>
        <p:spPr>
          <a:xfrm>
            <a:off x="685800" y="2362200"/>
            <a:ext cx="7772400" cy="4191000"/>
          </a:xfrm>
        </p:spPr>
        <p:txBody>
          <a:bodyPr/>
          <a:lstStyle/>
          <a:p>
            <a:r>
              <a:rPr lang="en-US" b="1" dirty="0" smtClean="0"/>
              <a:t>Champion </a:t>
            </a:r>
            <a:r>
              <a:rPr lang="en-US" dirty="0" smtClean="0"/>
              <a:t>has expertise, enthusiasm and a practical mindset in order to guide moderators and participants.</a:t>
            </a:r>
          </a:p>
          <a:p>
            <a:r>
              <a:rPr lang="en-US" dirty="0" smtClean="0"/>
              <a:t>Authority should be clear and management support is essential for success. </a:t>
            </a:r>
          </a:p>
          <a:p>
            <a:r>
              <a:rPr lang="en-US" dirty="0" smtClean="0"/>
              <a:t>Schedule adequate time for review.</a:t>
            </a:r>
            <a:endParaRPr lang="en-US" dirty="0"/>
          </a:p>
        </p:txBody>
      </p:sp>
    </p:spTree>
    <p:extLst>
      <p:ext uri="{BB962C8B-B14F-4D97-AF65-F5344CB8AC3E}">
        <p14:creationId xmlns:p14="http://schemas.microsoft.com/office/powerpoint/2010/main" val="30418981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things that really count</a:t>
            </a:r>
            <a:endParaRPr lang="en-US" dirty="0"/>
          </a:p>
        </p:txBody>
      </p:sp>
      <p:sp>
        <p:nvSpPr>
          <p:cNvPr id="3" name="Content Placeholder 2"/>
          <p:cNvSpPr>
            <a:spLocks noGrp="1"/>
          </p:cNvSpPr>
          <p:nvPr>
            <p:ph idx="1"/>
          </p:nvPr>
        </p:nvSpPr>
        <p:spPr/>
        <p:txBody>
          <a:bodyPr/>
          <a:lstStyle/>
          <a:p>
            <a:r>
              <a:rPr lang="en-US" dirty="0" smtClean="0"/>
              <a:t>Select documents that are highly important.</a:t>
            </a:r>
          </a:p>
          <a:p>
            <a:r>
              <a:rPr lang="en-US" dirty="0" smtClean="0"/>
              <a:t>Review highly critical requirements. </a:t>
            </a:r>
          </a:p>
          <a:p>
            <a:r>
              <a:rPr lang="en-US" dirty="0" smtClean="0"/>
              <a:t>The invested hours will have a clear and high return on investment.</a:t>
            </a:r>
            <a:endParaRPr lang="en-US" dirty="0"/>
          </a:p>
        </p:txBody>
      </p:sp>
    </p:spTree>
    <p:extLst>
      <p:ext uri="{BB962C8B-B14F-4D97-AF65-F5344CB8AC3E}">
        <p14:creationId xmlns:p14="http://schemas.microsoft.com/office/powerpoint/2010/main" val="20041604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Pick the right techniques</a:t>
            </a:r>
            <a:endParaRPr lang="en-US" dirty="0"/>
          </a:p>
        </p:txBody>
      </p:sp>
      <p:sp>
        <p:nvSpPr>
          <p:cNvPr id="3" name="Content Placeholder 2"/>
          <p:cNvSpPr>
            <a:spLocks noGrp="1"/>
          </p:cNvSpPr>
          <p:nvPr>
            <p:ph idx="1"/>
          </p:nvPr>
        </p:nvSpPr>
        <p:spPr>
          <a:xfrm>
            <a:off x="685800" y="2286000"/>
            <a:ext cx="7772400" cy="4191000"/>
          </a:xfrm>
        </p:spPr>
        <p:txBody>
          <a:bodyPr/>
          <a:lstStyle/>
          <a:p>
            <a:r>
              <a:rPr lang="en-US" dirty="0" smtClean="0"/>
              <a:t>Consider the type, importance, and risk level of the work product to be reviewed, and the reviewers who will participate.</a:t>
            </a:r>
          </a:p>
          <a:p>
            <a:r>
              <a:rPr lang="en-US" dirty="0" smtClean="0"/>
              <a:t>Make sure each review has a clear objective and the correct type of review is selected that matches the defined objective.</a:t>
            </a:r>
            <a:endParaRPr lang="en-US" dirty="0"/>
          </a:p>
        </p:txBody>
      </p:sp>
    </p:spTree>
    <p:extLst>
      <p:ext uri="{BB962C8B-B14F-4D97-AF65-F5344CB8AC3E}">
        <p14:creationId xmlns:p14="http://schemas.microsoft.com/office/powerpoint/2010/main" val="1523867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153400" cy="1143000"/>
          </a:xfrm>
        </p:spPr>
        <p:txBody>
          <a:bodyPr/>
          <a:lstStyle/>
          <a:p>
            <a:r>
              <a:rPr lang="en-US" dirty="0" smtClean="0"/>
              <a:t>Explicitly plan and tack review activities </a:t>
            </a:r>
            <a:endParaRPr lang="en-US" dirty="0"/>
          </a:p>
        </p:txBody>
      </p:sp>
      <p:sp>
        <p:nvSpPr>
          <p:cNvPr id="3" name="Content Placeholder 2"/>
          <p:cNvSpPr>
            <a:spLocks noGrp="1"/>
          </p:cNvSpPr>
          <p:nvPr>
            <p:ph idx="1"/>
          </p:nvPr>
        </p:nvSpPr>
        <p:spPr>
          <a:xfrm>
            <a:off x="457200" y="2514600"/>
            <a:ext cx="8153400" cy="3962400"/>
          </a:xfrm>
        </p:spPr>
        <p:txBody>
          <a:bodyPr/>
          <a:lstStyle/>
          <a:p>
            <a:r>
              <a:rPr lang="en-US" dirty="0" smtClean="0"/>
              <a:t>Review hours should be tracked and made visible.</a:t>
            </a:r>
          </a:p>
          <a:p>
            <a:r>
              <a:rPr lang="en-US" dirty="0" smtClean="0"/>
              <a:t>Tracking hours will improve planning for the next review.</a:t>
            </a:r>
          </a:p>
          <a:p>
            <a:r>
              <a:rPr lang="en-US" dirty="0" smtClean="0"/>
              <a:t>Management plays and important part in planning of review activities.</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2187804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participants</a:t>
            </a:r>
            <a:endParaRPr lang="en-US" dirty="0"/>
          </a:p>
        </p:txBody>
      </p:sp>
      <p:sp>
        <p:nvSpPr>
          <p:cNvPr id="3" name="Content Placeholder 2"/>
          <p:cNvSpPr>
            <a:spLocks noGrp="1"/>
          </p:cNvSpPr>
          <p:nvPr>
            <p:ph idx="1"/>
          </p:nvPr>
        </p:nvSpPr>
        <p:spPr/>
        <p:txBody>
          <a:bodyPr/>
          <a:lstStyle/>
          <a:p>
            <a:r>
              <a:rPr lang="en-US" dirty="0" smtClean="0"/>
              <a:t>Training participants is crucial for the success of the project.</a:t>
            </a:r>
          </a:p>
          <a:p>
            <a:r>
              <a:rPr lang="en-US" dirty="0" smtClean="0"/>
              <a:t>Special training should be provided to the moderators to prepare them for their critical role in the review process.</a:t>
            </a:r>
            <a:endParaRPr lang="en-US" dirty="0"/>
          </a:p>
        </p:txBody>
      </p:sp>
    </p:spTree>
    <p:extLst>
      <p:ext uri="{BB962C8B-B14F-4D97-AF65-F5344CB8AC3E}">
        <p14:creationId xmlns:p14="http://schemas.microsoft.com/office/powerpoint/2010/main" val="2927807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Static Techniques and the Test Process</a:t>
            </a:r>
          </a:p>
        </p:txBody>
      </p:sp>
      <p:sp>
        <p:nvSpPr>
          <p:cNvPr id="3" name="Content Placeholder 2"/>
          <p:cNvSpPr>
            <a:spLocks noGrp="1"/>
          </p:cNvSpPr>
          <p:nvPr>
            <p:ph idx="1"/>
          </p:nvPr>
        </p:nvSpPr>
        <p:spPr>
          <a:xfrm>
            <a:off x="685800" y="2667000"/>
            <a:ext cx="7772400" cy="3810000"/>
          </a:xfrm>
        </p:spPr>
        <p:txBody>
          <a:bodyPr/>
          <a:lstStyle/>
          <a:p>
            <a:r>
              <a:rPr lang="en-US" dirty="0" smtClean="0"/>
              <a:t>Early detection of defects – will cost low to fix the defects</a:t>
            </a:r>
          </a:p>
          <a:p>
            <a:r>
              <a:rPr lang="en-US" dirty="0" smtClean="0"/>
              <a:t>Development is likely to increase</a:t>
            </a:r>
          </a:p>
          <a:p>
            <a:r>
              <a:rPr lang="en-US" dirty="0" smtClean="0"/>
              <a:t>Evaluation by the team with exchange of information helps between participants</a:t>
            </a:r>
          </a:p>
          <a:p>
            <a:r>
              <a:rPr lang="en-US" dirty="0" smtClean="0"/>
              <a:t>Increase awareness of quality issues</a:t>
            </a:r>
            <a:endParaRPr lang="en-US" dirty="0"/>
          </a:p>
        </p:txBody>
      </p:sp>
    </p:spTree>
    <p:extLst>
      <p:ext uri="{BB962C8B-B14F-4D97-AF65-F5344CB8AC3E}">
        <p14:creationId xmlns:p14="http://schemas.microsoft.com/office/powerpoint/2010/main" val="21796157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Manage people issues</a:t>
            </a:r>
            <a:endParaRPr lang="en-US" dirty="0"/>
          </a:p>
        </p:txBody>
      </p:sp>
      <p:sp>
        <p:nvSpPr>
          <p:cNvPr id="3" name="Content Placeholder 2"/>
          <p:cNvSpPr>
            <a:spLocks noGrp="1"/>
          </p:cNvSpPr>
          <p:nvPr>
            <p:ph idx="1"/>
          </p:nvPr>
        </p:nvSpPr>
        <p:spPr>
          <a:xfrm>
            <a:off x="381000" y="2057400"/>
            <a:ext cx="8305800" cy="4419600"/>
          </a:xfrm>
        </p:spPr>
        <p:txBody>
          <a:bodyPr/>
          <a:lstStyle/>
          <a:p>
            <a:r>
              <a:rPr lang="en-US" dirty="0" smtClean="0"/>
              <a:t>Reviews are about evaluating someone’s document.</a:t>
            </a:r>
          </a:p>
          <a:p>
            <a:r>
              <a:rPr lang="en-US" dirty="0" smtClean="0"/>
              <a:t>People issues and psychological aspects should be handled tactfully by the moderator. </a:t>
            </a:r>
          </a:p>
          <a:p>
            <a:r>
              <a:rPr lang="en-US" dirty="0" smtClean="0"/>
              <a:t>Defects should be welcomed and expressed objectively.</a:t>
            </a:r>
          </a:p>
          <a:p>
            <a:r>
              <a:rPr lang="en-US" dirty="0" smtClean="0"/>
              <a:t>Work and operate in trusted atmosphere</a:t>
            </a:r>
            <a:endParaRPr lang="en-US" dirty="0"/>
          </a:p>
        </p:txBody>
      </p:sp>
    </p:spTree>
    <p:extLst>
      <p:ext uri="{BB962C8B-B14F-4D97-AF65-F5344CB8AC3E}">
        <p14:creationId xmlns:p14="http://schemas.microsoft.com/office/powerpoint/2010/main" val="26777897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Follow the rules but keep it simple</a:t>
            </a:r>
            <a:endParaRPr lang="en-US" dirty="0"/>
          </a:p>
        </p:txBody>
      </p:sp>
      <p:sp>
        <p:nvSpPr>
          <p:cNvPr id="3" name="Content Placeholder 2"/>
          <p:cNvSpPr>
            <a:spLocks noGrp="1"/>
          </p:cNvSpPr>
          <p:nvPr>
            <p:ph idx="1"/>
          </p:nvPr>
        </p:nvSpPr>
        <p:spPr>
          <a:xfrm>
            <a:off x="685800" y="2286000"/>
            <a:ext cx="7772400" cy="4191000"/>
          </a:xfrm>
        </p:spPr>
        <p:txBody>
          <a:bodyPr/>
          <a:lstStyle/>
          <a:p>
            <a:r>
              <a:rPr lang="en-US" dirty="0" smtClean="0"/>
              <a:t>Make the process only as formal as the project culture or maturity level allows.</a:t>
            </a:r>
          </a:p>
          <a:p>
            <a:r>
              <a:rPr lang="en-US" dirty="0" smtClean="0"/>
              <a:t>Do not become too theoretical or too detailed.</a:t>
            </a:r>
          </a:p>
          <a:p>
            <a:r>
              <a:rPr lang="en-US" dirty="0" smtClean="0"/>
              <a:t>Checklists and roles are recommended to increase effectiveness of defect identification.</a:t>
            </a:r>
            <a:endParaRPr lang="en-US" dirty="0"/>
          </a:p>
        </p:txBody>
      </p:sp>
    </p:spTree>
    <p:extLst>
      <p:ext uri="{BB962C8B-B14F-4D97-AF65-F5344CB8AC3E}">
        <p14:creationId xmlns:p14="http://schemas.microsoft.com/office/powerpoint/2010/main" val="7432948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696200" cy="1143000"/>
          </a:xfrm>
        </p:spPr>
        <p:txBody>
          <a:bodyPr/>
          <a:lstStyle/>
          <a:p>
            <a:r>
              <a:rPr lang="en-US" dirty="0" smtClean="0"/>
              <a:t>Continuously improve process and tools </a:t>
            </a:r>
            <a:endParaRPr lang="en-US" dirty="0"/>
          </a:p>
        </p:txBody>
      </p:sp>
      <p:sp>
        <p:nvSpPr>
          <p:cNvPr id="3" name="Content Placeholder 2"/>
          <p:cNvSpPr>
            <a:spLocks noGrp="1"/>
          </p:cNvSpPr>
          <p:nvPr>
            <p:ph idx="1"/>
          </p:nvPr>
        </p:nvSpPr>
        <p:spPr>
          <a:xfrm>
            <a:off x="685800" y="2819400"/>
            <a:ext cx="7772400" cy="3733800"/>
          </a:xfrm>
        </p:spPr>
        <p:txBody>
          <a:bodyPr/>
          <a:lstStyle/>
          <a:p>
            <a:r>
              <a:rPr lang="en-US" dirty="0" smtClean="0"/>
              <a:t>Checklist based upon the ideas of participants, ensures the motivation of the developers/engineers.</a:t>
            </a:r>
          </a:p>
          <a:p>
            <a:r>
              <a:rPr lang="en-US" dirty="0" smtClean="0"/>
              <a:t>Motivation is the key to a successful change process.</a:t>
            </a:r>
          </a:p>
          <a:p>
            <a:r>
              <a:rPr lang="en-US" dirty="0" smtClean="0"/>
              <a:t>Emphasis on continuous learning and process improvement  </a:t>
            </a:r>
            <a:endParaRPr lang="en-US" dirty="0"/>
          </a:p>
        </p:txBody>
      </p:sp>
    </p:spTree>
    <p:extLst>
      <p:ext uri="{BB962C8B-B14F-4D97-AF65-F5344CB8AC3E}">
        <p14:creationId xmlns:p14="http://schemas.microsoft.com/office/powerpoint/2010/main" val="903214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results</a:t>
            </a:r>
            <a:endParaRPr lang="en-US" dirty="0"/>
          </a:p>
        </p:txBody>
      </p:sp>
      <p:sp>
        <p:nvSpPr>
          <p:cNvPr id="3" name="Content Placeholder 2"/>
          <p:cNvSpPr>
            <a:spLocks noGrp="1"/>
          </p:cNvSpPr>
          <p:nvPr>
            <p:ph idx="1"/>
          </p:nvPr>
        </p:nvSpPr>
        <p:spPr/>
        <p:txBody>
          <a:bodyPr/>
          <a:lstStyle/>
          <a:p>
            <a:r>
              <a:rPr lang="en-US" dirty="0" smtClean="0"/>
              <a:t>Report quantified results and benefits to all those who are involved.</a:t>
            </a:r>
          </a:p>
          <a:p>
            <a:r>
              <a:rPr lang="en-US" dirty="0" smtClean="0"/>
              <a:t>Discuss the consequences of defects if they had not been found this early.</a:t>
            </a:r>
          </a:p>
          <a:p>
            <a:r>
              <a:rPr lang="en-US" dirty="0" smtClean="0"/>
              <a:t>Costs should be tracked.</a:t>
            </a:r>
          </a:p>
          <a:p>
            <a:r>
              <a:rPr lang="en-US" dirty="0" smtClean="0"/>
              <a:t>Quantify the benefits of the costs.</a:t>
            </a:r>
            <a:endParaRPr lang="en-US" dirty="0"/>
          </a:p>
        </p:txBody>
      </p:sp>
    </p:spTree>
    <p:extLst>
      <p:ext uri="{BB962C8B-B14F-4D97-AF65-F5344CB8AC3E}">
        <p14:creationId xmlns:p14="http://schemas.microsoft.com/office/powerpoint/2010/main" val="24065121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testers</a:t>
            </a:r>
            <a:endParaRPr lang="en-US" dirty="0"/>
          </a:p>
        </p:txBody>
      </p:sp>
      <p:sp>
        <p:nvSpPr>
          <p:cNvPr id="3" name="Content Placeholder 2"/>
          <p:cNvSpPr>
            <a:spLocks noGrp="1"/>
          </p:cNvSpPr>
          <p:nvPr>
            <p:ph idx="1"/>
          </p:nvPr>
        </p:nvSpPr>
        <p:spPr/>
        <p:txBody>
          <a:bodyPr/>
          <a:lstStyle/>
          <a:p>
            <a:r>
              <a:rPr lang="en-US" dirty="0" smtClean="0"/>
              <a:t>Users provide valuable input to the review.</a:t>
            </a:r>
          </a:p>
          <a:p>
            <a:r>
              <a:rPr lang="en-US" dirty="0" smtClean="0"/>
              <a:t>Testers who participate in reviews learn about the product.</a:t>
            </a:r>
            <a:endParaRPr lang="en-US" dirty="0"/>
          </a:p>
        </p:txBody>
      </p:sp>
    </p:spTree>
    <p:extLst>
      <p:ext uri="{BB962C8B-B14F-4D97-AF65-F5344CB8AC3E}">
        <p14:creationId xmlns:p14="http://schemas.microsoft.com/office/powerpoint/2010/main" val="33105903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Just do it!</a:t>
            </a:r>
            <a:endParaRPr lang="en-US" dirty="0"/>
          </a:p>
        </p:txBody>
      </p:sp>
      <p:sp>
        <p:nvSpPr>
          <p:cNvPr id="3" name="Content Placeholder 2"/>
          <p:cNvSpPr>
            <a:spLocks noGrp="1"/>
          </p:cNvSpPr>
          <p:nvPr>
            <p:ph idx="1"/>
          </p:nvPr>
        </p:nvSpPr>
        <p:spPr>
          <a:xfrm>
            <a:off x="685800" y="2133600"/>
            <a:ext cx="7772400" cy="4343400"/>
          </a:xfrm>
        </p:spPr>
        <p:txBody>
          <a:bodyPr/>
          <a:lstStyle/>
          <a:p>
            <a:r>
              <a:rPr lang="en-US" dirty="0" smtClean="0"/>
              <a:t>The process is simple but not easy.</a:t>
            </a:r>
          </a:p>
          <a:p>
            <a:r>
              <a:rPr lang="en-US" dirty="0" smtClean="0"/>
              <a:t>Every step of the process is clear, but experience is needed to execute them correctly.</a:t>
            </a:r>
          </a:p>
          <a:p>
            <a:r>
              <a:rPr lang="en-US" dirty="0" smtClean="0"/>
              <a:t>Get the experience people on board to help where possible. </a:t>
            </a:r>
          </a:p>
          <a:p>
            <a:r>
              <a:rPr lang="en-US" dirty="0" smtClean="0"/>
              <a:t>Start doing reviews and start learning from every review.</a:t>
            </a:r>
            <a:endParaRPr lang="en-US" dirty="0"/>
          </a:p>
        </p:txBody>
      </p:sp>
    </p:spTree>
    <p:extLst>
      <p:ext uri="{BB962C8B-B14F-4D97-AF65-F5344CB8AC3E}">
        <p14:creationId xmlns:p14="http://schemas.microsoft.com/office/powerpoint/2010/main" val="36605829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Static Analysis by Tools</a:t>
            </a:r>
            <a:endParaRPr lang="en-US" dirty="0"/>
          </a:p>
        </p:txBody>
      </p:sp>
      <p:sp>
        <p:nvSpPr>
          <p:cNvPr id="3" name="Content Placeholder 2"/>
          <p:cNvSpPr>
            <a:spLocks noGrp="1"/>
          </p:cNvSpPr>
          <p:nvPr>
            <p:ph idx="1"/>
          </p:nvPr>
        </p:nvSpPr>
        <p:spPr>
          <a:xfrm>
            <a:off x="647700" y="2641600"/>
            <a:ext cx="7772400" cy="3962400"/>
          </a:xfrm>
        </p:spPr>
        <p:txBody>
          <a:bodyPr/>
          <a:lstStyle/>
          <a:p>
            <a:r>
              <a:rPr lang="en-US" dirty="0" smtClean="0"/>
              <a:t>Static analysis – Analysis of software artifacts, e.g. requirements or code, carried out without execution of these software development artifacts.  Static analysis is usually carried out by means of a supporting tool.</a:t>
            </a:r>
            <a:endParaRPr lang="en-US" dirty="0"/>
          </a:p>
        </p:txBody>
      </p:sp>
    </p:spTree>
    <p:extLst>
      <p:ext uri="{BB962C8B-B14F-4D97-AF65-F5344CB8AC3E}">
        <p14:creationId xmlns:p14="http://schemas.microsoft.com/office/powerpoint/2010/main" val="22976841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a:t>
            </a:r>
            <a:endParaRPr lang="en-US" dirty="0"/>
          </a:p>
        </p:txBody>
      </p:sp>
      <p:sp>
        <p:nvSpPr>
          <p:cNvPr id="3" name="Content Placeholder 2"/>
          <p:cNvSpPr>
            <a:spLocks noGrp="1"/>
          </p:cNvSpPr>
          <p:nvPr>
            <p:ph idx="1"/>
          </p:nvPr>
        </p:nvSpPr>
        <p:spPr/>
        <p:txBody>
          <a:bodyPr/>
          <a:lstStyle/>
          <a:p>
            <a:r>
              <a:rPr lang="en-US" dirty="0" smtClean="0"/>
              <a:t>Performed on requirements, design or code without actually executing the software. </a:t>
            </a:r>
          </a:p>
          <a:p>
            <a:r>
              <a:rPr lang="en-US" dirty="0" smtClean="0"/>
              <a:t>Ideally performed before the types of formal review.</a:t>
            </a:r>
          </a:p>
          <a:p>
            <a:r>
              <a:rPr lang="en-US" dirty="0" smtClean="0"/>
              <a:t>The goal is to find defects.</a:t>
            </a:r>
          </a:p>
        </p:txBody>
      </p:sp>
    </p:spTree>
    <p:extLst>
      <p:ext uri="{BB962C8B-B14F-4D97-AF65-F5344CB8AC3E}">
        <p14:creationId xmlns:p14="http://schemas.microsoft.com/office/powerpoint/2010/main" val="33835267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Static Analysis Tools	</a:t>
            </a:r>
            <a:endParaRPr lang="en-US" dirty="0"/>
          </a:p>
        </p:txBody>
      </p:sp>
      <p:sp>
        <p:nvSpPr>
          <p:cNvPr id="3" name="Content Placeholder 2"/>
          <p:cNvSpPr>
            <a:spLocks noGrp="1"/>
          </p:cNvSpPr>
          <p:nvPr>
            <p:ph idx="1"/>
          </p:nvPr>
        </p:nvSpPr>
        <p:spPr>
          <a:xfrm>
            <a:off x="685800" y="2209800"/>
            <a:ext cx="7772400" cy="4267200"/>
          </a:xfrm>
        </p:spPr>
        <p:txBody>
          <a:bodyPr/>
          <a:lstStyle/>
          <a:p>
            <a:r>
              <a:rPr lang="en-US" dirty="0" smtClean="0"/>
              <a:t>Static analysis tools are typically used by the developers before, and sometimes during component and integration testing and by designers during software modeling. </a:t>
            </a:r>
          </a:p>
          <a:p>
            <a:r>
              <a:rPr lang="en-US" dirty="0" smtClean="0"/>
              <a:t>Compiler is a static analysis tool check for non-compliance to code language convention (syntax).</a:t>
            </a:r>
            <a:br>
              <a:rPr lang="en-US" dirty="0" smtClean="0"/>
            </a:br>
            <a:endParaRPr lang="en-US" dirty="0"/>
          </a:p>
        </p:txBody>
      </p:sp>
    </p:spTree>
    <p:extLst>
      <p:ext uri="{BB962C8B-B14F-4D97-AF65-F5344CB8AC3E}">
        <p14:creationId xmlns:p14="http://schemas.microsoft.com/office/powerpoint/2010/main" val="31360388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lstStyle/>
          <a:p>
            <a:r>
              <a:rPr lang="en-US" b="1" dirty="0" smtClean="0"/>
              <a:t>Compiler: </a:t>
            </a:r>
            <a:r>
              <a:rPr lang="en-US" dirty="0" smtClean="0"/>
              <a:t>A software tool that translates programs expressed in a high order language into their machine language equivalents.</a:t>
            </a:r>
            <a:endParaRPr lang="en-US" b="1" dirty="0"/>
          </a:p>
        </p:txBody>
      </p:sp>
    </p:spTree>
    <p:extLst>
      <p:ext uri="{BB962C8B-B14F-4D97-AF65-F5344CB8AC3E}">
        <p14:creationId xmlns:p14="http://schemas.microsoft.com/office/powerpoint/2010/main" val="854445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00200"/>
            <a:ext cx="6172200" cy="533400"/>
          </a:xfrm>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762000" y="1530111"/>
            <a:ext cx="7772400" cy="4946889"/>
          </a:xfrm>
          <a:prstGeom prst="rect">
            <a:avLst/>
          </a:prstGeom>
        </p:spPr>
      </p:pic>
    </p:spTree>
    <p:extLst>
      <p:ext uri="{BB962C8B-B14F-4D97-AF65-F5344CB8AC3E}">
        <p14:creationId xmlns:p14="http://schemas.microsoft.com/office/powerpoint/2010/main" val="17443946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153400" cy="762000"/>
          </a:xfrm>
        </p:spPr>
        <p:txBody>
          <a:bodyPr/>
          <a:lstStyle/>
          <a:p>
            <a:r>
              <a:rPr lang="en-US" dirty="0" smtClean="0"/>
              <a:t>Defects – during static analysis of code</a:t>
            </a:r>
            <a:endParaRPr lang="en-US" dirty="0"/>
          </a:p>
        </p:txBody>
      </p:sp>
      <p:sp>
        <p:nvSpPr>
          <p:cNvPr id="3" name="Content Placeholder 2"/>
          <p:cNvSpPr>
            <a:spLocks noGrp="1"/>
          </p:cNvSpPr>
          <p:nvPr>
            <p:ph idx="1"/>
          </p:nvPr>
        </p:nvSpPr>
        <p:spPr>
          <a:xfrm>
            <a:off x="457200" y="2209800"/>
            <a:ext cx="8153400" cy="4267200"/>
          </a:xfrm>
        </p:spPr>
        <p:txBody>
          <a:bodyPr/>
          <a:lstStyle/>
          <a:p>
            <a:r>
              <a:rPr lang="en-US" dirty="0" smtClean="0"/>
              <a:t>Referencing a variable with a undefined value.</a:t>
            </a:r>
          </a:p>
          <a:p>
            <a:r>
              <a:rPr lang="en-US" dirty="0" smtClean="0"/>
              <a:t>Inconsistent interfaces between modules and components, such as wrong parameters etc.</a:t>
            </a:r>
          </a:p>
          <a:p>
            <a:r>
              <a:rPr lang="en-US" dirty="0" smtClean="0"/>
              <a:t>Improper declaration of variables or the declaration of variables that are never used.</a:t>
            </a:r>
            <a:endParaRPr lang="en-US" dirty="0"/>
          </a:p>
        </p:txBody>
      </p:sp>
    </p:spTree>
    <p:extLst>
      <p:ext uri="{BB962C8B-B14F-4D97-AF65-F5344CB8AC3E}">
        <p14:creationId xmlns:p14="http://schemas.microsoft.com/office/powerpoint/2010/main" val="1878615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305800" cy="685800"/>
          </a:xfrm>
        </p:spPr>
        <p:txBody>
          <a:bodyPr/>
          <a:lstStyle/>
          <a:p>
            <a:r>
              <a:rPr lang="en-US" dirty="0"/>
              <a:t>Defects – during static analysis of code</a:t>
            </a:r>
          </a:p>
        </p:txBody>
      </p:sp>
      <p:sp>
        <p:nvSpPr>
          <p:cNvPr id="3" name="Content Placeholder 2"/>
          <p:cNvSpPr>
            <a:spLocks noGrp="1"/>
          </p:cNvSpPr>
          <p:nvPr>
            <p:ph idx="1"/>
          </p:nvPr>
        </p:nvSpPr>
        <p:spPr>
          <a:xfrm>
            <a:off x="304800" y="2209800"/>
            <a:ext cx="8610600" cy="4419600"/>
          </a:xfrm>
        </p:spPr>
        <p:txBody>
          <a:bodyPr/>
          <a:lstStyle/>
          <a:p>
            <a:r>
              <a:rPr lang="en-US" dirty="0" smtClean="0"/>
              <a:t>Unreachable (‘dead’) code that can safely be removed.</a:t>
            </a:r>
          </a:p>
          <a:p>
            <a:r>
              <a:rPr lang="en-US" dirty="0" smtClean="0"/>
              <a:t>Missing or erroneous logic or infinite loop.</a:t>
            </a:r>
          </a:p>
          <a:p>
            <a:r>
              <a:rPr lang="en-US" dirty="0" smtClean="0"/>
              <a:t>Highly complex functions.</a:t>
            </a:r>
          </a:p>
          <a:p>
            <a:r>
              <a:rPr lang="en-US" dirty="0" smtClean="0"/>
              <a:t>Standards violations – risks and failures.</a:t>
            </a:r>
          </a:p>
          <a:p>
            <a:r>
              <a:rPr lang="en-US" dirty="0" smtClean="0"/>
              <a:t>Security vulnerabilities.</a:t>
            </a:r>
          </a:p>
          <a:p>
            <a:r>
              <a:rPr lang="en-US" dirty="0" smtClean="0"/>
              <a:t>Syntax violations of code and software models. </a:t>
            </a:r>
          </a:p>
          <a:p>
            <a:pPr marL="0" indent="0">
              <a:buNone/>
            </a:pPr>
            <a:endParaRPr lang="en-US" dirty="0"/>
          </a:p>
        </p:txBody>
      </p:sp>
    </p:spTree>
    <p:extLst>
      <p:ext uri="{BB962C8B-B14F-4D97-AF65-F5344CB8AC3E}">
        <p14:creationId xmlns:p14="http://schemas.microsoft.com/office/powerpoint/2010/main" val="1471622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3.3.1 Coding Standards</a:t>
            </a:r>
            <a:endParaRPr lang="en-US" dirty="0"/>
          </a:p>
        </p:txBody>
      </p:sp>
      <p:sp>
        <p:nvSpPr>
          <p:cNvPr id="3" name="Content Placeholder 2"/>
          <p:cNvSpPr>
            <a:spLocks noGrp="1"/>
          </p:cNvSpPr>
          <p:nvPr>
            <p:ph idx="1"/>
          </p:nvPr>
        </p:nvSpPr>
        <p:spPr/>
        <p:txBody>
          <a:bodyPr/>
          <a:lstStyle/>
          <a:p>
            <a:r>
              <a:rPr lang="en-US" dirty="0" smtClean="0"/>
              <a:t>Coding standard consists of a set of programming rules (check boundaries when copying an array)</a:t>
            </a:r>
            <a:endParaRPr lang="en-US" dirty="0"/>
          </a:p>
        </p:txBody>
      </p:sp>
    </p:spTree>
    <p:extLst>
      <p:ext uri="{BB962C8B-B14F-4D97-AF65-F5344CB8AC3E}">
        <p14:creationId xmlns:p14="http://schemas.microsoft.com/office/powerpoint/2010/main" val="25629182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3.3.2 Code Metrics	</a:t>
            </a:r>
            <a:endParaRPr lang="en-US" dirty="0"/>
          </a:p>
        </p:txBody>
      </p:sp>
      <p:sp>
        <p:nvSpPr>
          <p:cNvPr id="3" name="Content Placeholder 2"/>
          <p:cNvSpPr>
            <a:spLocks noGrp="1"/>
          </p:cNvSpPr>
          <p:nvPr>
            <p:ph idx="1"/>
          </p:nvPr>
        </p:nvSpPr>
        <p:spPr/>
        <p:txBody>
          <a:bodyPr/>
          <a:lstStyle/>
          <a:p>
            <a:r>
              <a:rPr lang="en-US" dirty="0" smtClean="0"/>
              <a:t>Experienced programmers know that 20% of the code will cause 80% of the problems.</a:t>
            </a:r>
          </a:p>
          <a:p>
            <a:r>
              <a:rPr lang="en-US" dirty="0" smtClean="0"/>
              <a:t>Complexity analysis helps to find all-important 20%, which relates back to the principle of defect clustering.</a:t>
            </a:r>
            <a:endParaRPr lang="en-US" dirty="0"/>
          </a:p>
        </p:txBody>
      </p:sp>
    </p:spTree>
    <p:extLst>
      <p:ext uri="{BB962C8B-B14F-4D97-AF65-F5344CB8AC3E}">
        <p14:creationId xmlns:p14="http://schemas.microsoft.com/office/powerpoint/2010/main" val="30389871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b="1" dirty="0" smtClean="0"/>
              <a:t>Complexity – </a:t>
            </a:r>
            <a:r>
              <a:rPr lang="en-US" dirty="0" smtClean="0"/>
              <a:t>The degree to which a component or system has a design and/or internal structure that is difficult to understand, maintain and verify.</a:t>
            </a:r>
            <a:endParaRPr lang="en-US" b="1" dirty="0"/>
          </a:p>
        </p:txBody>
      </p:sp>
    </p:spTree>
    <p:extLst>
      <p:ext uri="{BB962C8B-B14F-4D97-AF65-F5344CB8AC3E}">
        <p14:creationId xmlns:p14="http://schemas.microsoft.com/office/powerpoint/2010/main" val="32510635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09600"/>
          </a:xfrm>
        </p:spPr>
        <p:txBody>
          <a:bodyPr/>
          <a:lstStyle/>
          <a:p>
            <a:r>
              <a:rPr lang="en-US" dirty="0" smtClean="0"/>
              <a:t>Cyclomatic Complexity</a:t>
            </a:r>
            <a:endParaRPr lang="en-US" dirty="0"/>
          </a:p>
        </p:txBody>
      </p:sp>
      <p:sp>
        <p:nvSpPr>
          <p:cNvPr id="3" name="Content Placeholder 2"/>
          <p:cNvSpPr>
            <a:spLocks noGrp="1"/>
          </p:cNvSpPr>
          <p:nvPr>
            <p:ph idx="1"/>
          </p:nvPr>
        </p:nvSpPr>
        <p:spPr>
          <a:xfrm>
            <a:off x="685800" y="1905000"/>
            <a:ext cx="8305800" cy="4800600"/>
          </a:xfrm>
        </p:spPr>
        <p:txBody>
          <a:bodyPr/>
          <a:lstStyle/>
          <a:p>
            <a:r>
              <a:rPr lang="en-US" dirty="0" smtClean="0"/>
              <a:t>The number of independent paths through a program. Cyclomatic complexity is defined as:</a:t>
            </a:r>
          </a:p>
          <a:p>
            <a:r>
              <a:rPr lang="en-US" dirty="0" smtClean="0"/>
              <a:t>L=N+2P, where</a:t>
            </a:r>
          </a:p>
          <a:p>
            <a:r>
              <a:rPr lang="en-US" dirty="0" smtClean="0"/>
              <a:t>- L = the number of edges/links in a graph</a:t>
            </a:r>
          </a:p>
          <a:p>
            <a:r>
              <a:rPr lang="en-US" dirty="0" smtClean="0"/>
              <a:t>- N = the number of nodes in a graph</a:t>
            </a:r>
          </a:p>
          <a:p>
            <a:r>
              <a:rPr lang="en-US" dirty="0" smtClean="0"/>
              <a:t>+ P = the number of disconnected parts of the graph(called graph or subroutine).</a:t>
            </a:r>
            <a:endParaRPr lang="en-US" dirty="0"/>
          </a:p>
        </p:txBody>
      </p:sp>
    </p:spTree>
    <p:extLst>
      <p:ext uri="{BB962C8B-B14F-4D97-AF65-F5344CB8AC3E}">
        <p14:creationId xmlns:p14="http://schemas.microsoft.com/office/powerpoint/2010/main" val="2371816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Control Flow of a Simple Program</a:t>
            </a:r>
            <a:endParaRPr lang="en-US" dirty="0"/>
          </a:p>
        </p:txBody>
      </p:sp>
      <p:pic>
        <p:nvPicPr>
          <p:cNvPr id="4" name="Content Placeholder 3"/>
          <p:cNvPicPr>
            <a:picLocks noGrp="1" noChangeAspect="1"/>
          </p:cNvPicPr>
          <p:nvPr>
            <p:ph idx="1"/>
          </p:nvPr>
        </p:nvPicPr>
        <p:blipFill>
          <a:blip r:embed="rId2"/>
          <a:stretch>
            <a:fillRect/>
          </a:stretch>
        </p:blipFill>
        <p:spPr>
          <a:xfrm>
            <a:off x="1295400" y="2050298"/>
            <a:ext cx="6400799" cy="4655302"/>
          </a:xfrm>
          <a:prstGeom prst="rect">
            <a:avLst/>
          </a:prstGeom>
        </p:spPr>
      </p:pic>
    </p:spTree>
    <p:extLst>
      <p:ext uri="{BB962C8B-B14F-4D97-AF65-F5344CB8AC3E}">
        <p14:creationId xmlns:p14="http://schemas.microsoft.com/office/powerpoint/2010/main" val="38319197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3.3.3 Code Structure</a:t>
            </a:r>
            <a:endParaRPr lang="en-US" dirty="0"/>
          </a:p>
        </p:txBody>
      </p:sp>
      <p:sp>
        <p:nvSpPr>
          <p:cNvPr id="3" name="Content Placeholder 2"/>
          <p:cNvSpPr>
            <a:spLocks noGrp="1"/>
          </p:cNvSpPr>
          <p:nvPr>
            <p:ph idx="1"/>
          </p:nvPr>
        </p:nvSpPr>
        <p:spPr/>
        <p:txBody>
          <a:bodyPr/>
          <a:lstStyle/>
          <a:p>
            <a:r>
              <a:rPr lang="en-US" dirty="0" smtClean="0"/>
              <a:t>There are several aspects of code structure </a:t>
            </a:r>
          </a:p>
          <a:p>
            <a:pPr lvl="1"/>
            <a:r>
              <a:rPr lang="en-US" dirty="0" smtClean="0"/>
              <a:t>Control Flow Structure</a:t>
            </a:r>
          </a:p>
          <a:p>
            <a:pPr lvl="1"/>
            <a:r>
              <a:rPr lang="en-US" dirty="0" smtClean="0"/>
              <a:t>Data Flow Structure </a:t>
            </a:r>
          </a:p>
          <a:p>
            <a:pPr lvl="1"/>
            <a:r>
              <a:rPr lang="en-US" dirty="0" smtClean="0"/>
              <a:t>Data Structure</a:t>
            </a:r>
          </a:p>
          <a:p>
            <a:endParaRPr lang="en-US" dirty="0" smtClean="0"/>
          </a:p>
        </p:txBody>
      </p:sp>
    </p:spTree>
    <p:extLst>
      <p:ext uri="{BB962C8B-B14F-4D97-AF65-F5344CB8AC3E}">
        <p14:creationId xmlns:p14="http://schemas.microsoft.com/office/powerpoint/2010/main" val="26886446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Structure 	</a:t>
            </a:r>
            <a:endParaRPr lang="en-US" dirty="0"/>
          </a:p>
        </p:txBody>
      </p:sp>
      <p:sp>
        <p:nvSpPr>
          <p:cNvPr id="3" name="Content Placeholder 2"/>
          <p:cNvSpPr>
            <a:spLocks noGrp="1"/>
          </p:cNvSpPr>
          <p:nvPr>
            <p:ph idx="1"/>
          </p:nvPr>
        </p:nvSpPr>
        <p:spPr/>
        <p:txBody>
          <a:bodyPr/>
          <a:lstStyle/>
          <a:p>
            <a:r>
              <a:rPr lang="en-US" dirty="0" smtClean="0"/>
              <a:t>The control flow structure addresses the sequence in which the instructions are executed.</a:t>
            </a:r>
          </a:p>
          <a:p>
            <a:r>
              <a:rPr lang="en-US" dirty="0" smtClean="0"/>
              <a:t>Control flow analysis can also be used to identify unreachable (dead) code. ( cyclomatic complexity)</a:t>
            </a:r>
            <a:endParaRPr lang="en-US" dirty="0"/>
          </a:p>
        </p:txBody>
      </p:sp>
    </p:spTree>
    <p:extLst>
      <p:ext uri="{BB962C8B-B14F-4D97-AF65-F5344CB8AC3E}">
        <p14:creationId xmlns:p14="http://schemas.microsoft.com/office/powerpoint/2010/main" val="32300853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3" name="Content Placeholder 2"/>
          <p:cNvSpPr>
            <a:spLocks noGrp="1"/>
          </p:cNvSpPr>
          <p:nvPr>
            <p:ph idx="1"/>
          </p:nvPr>
        </p:nvSpPr>
        <p:spPr>
          <a:xfrm>
            <a:off x="685800" y="2514600"/>
            <a:ext cx="7772400" cy="4038600"/>
          </a:xfrm>
        </p:spPr>
        <p:txBody>
          <a:bodyPr/>
          <a:lstStyle/>
          <a:p>
            <a:r>
              <a:rPr lang="en-US" b="1" dirty="0" smtClean="0"/>
              <a:t>Data flow </a:t>
            </a:r>
            <a:r>
              <a:rPr lang="en-US" dirty="0" smtClean="0"/>
              <a:t>An abstract representation of the sequence and possible changes of the state of data objects, where the state of an object is any of creation, usage or destruction.</a:t>
            </a:r>
          </a:p>
          <a:p>
            <a:r>
              <a:rPr lang="en-US" dirty="0" smtClean="0"/>
              <a:t>Data flow structure follows the trail of a data item as it is accessed and modified by the code. </a:t>
            </a:r>
            <a:endParaRPr lang="en-US" dirty="0"/>
          </a:p>
        </p:txBody>
      </p:sp>
    </p:spTree>
    <p:extLst>
      <p:ext uri="{BB962C8B-B14F-4D97-AF65-F5344CB8AC3E}">
        <p14:creationId xmlns:p14="http://schemas.microsoft.com/office/powerpoint/2010/main" val="298626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7620000" cy="990600"/>
          </a:xfrm>
        </p:spPr>
        <p:txBody>
          <a:bodyPr/>
          <a:lstStyle/>
          <a:p>
            <a:r>
              <a:rPr lang="en-US" dirty="0"/>
              <a:t>3.1 Static Techniques and the Test Process</a:t>
            </a:r>
          </a:p>
        </p:txBody>
      </p:sp>
      <p:sp>
        <p:nvSpPr>
          <p:cNvPr id="3" name="Content Placeholder 2"/>
          <p:cNvSpPr>
            <a:spLocks noGrp="1"/>
          </p:cNvSpPr>
          <p:nvPr>
            <p:ph idx="1"/>
          </p:nvPr>
        </p:nvSpPr>
        <p:spPr>
          <a:xfrm>
            <a:off x="838200" y="2743200"/>
            <a:ext cx="7467600" cy="3733800"/>
          </a:xfrm>
        </p:spPr>
        <p:txBody>
          <a:bodyPr/>
          <a:lstStyle/>
          <a:p>
            <a:r>
              <a:rPr lang="en-US" dirty="0" smtClean="0"/>
              <a:t>Dynamic Analysis: The process of evaluating behavior, e.g. memory performance, CPU usage, of a system or component during execution</a:t>
            </a:r>
          </a:p>
        </p:txBody>
      </p:sp>
    </p:spTree>
    <p:extLst>
      <p:ext uri="{BB962C8B-B14F-4D97-AF65-F5344CB8AC3E}">
        <p14:creationId xmlns:p14="http://schemas.microsoft.com/office/powerpoint/2010/main" val="38187524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smtClean="0"/>
              <a:t>Data Structure </a:t>
            </a:r>
            <a:endParaRPr lang="en-US" dirty="0"/>
          </a:p>
        </p:txBody>
      </p:sp>
      <p:sp>
        <p:nvSpPr>
          <p:cNvPr id="3" name="Content Placeholder 2"/>
          <p:cNvSpPr>
            <a:spLocks noGrp="1"/>
          </p:cNvSpPr>
          <p:nvPr>
            <p:ph idx="1"/>
          </p:nvPr>
        </p:nvSpPr>
        <p:spPr>
          <a:xfrm>
            <a:off x="685800" y="2286000"/>
            <a:ext cx="7848600" cy="4191000"/>
          </a:xfrm>
        </p:spPr>
        <p:txBody>
          <a:bodyPr/>
          <a:lstStyle/>
          <a:p>
            <a:r>
              <a:rPr lang="en-US" dirty="0" smtClean="0"/>
              <a:t>Data structure refers to the organization of the data itself, independent of the program. </a:t>
            </a:r>
          </a:p>
          <a:p>
            <a:r>
              <a:rPr lang="en-US" dirty="0" smtClean="0"/>
              <a:t>When data are arranged as a list, queue, stack, or other well-defined structure, the algorithms for creating, modifying or deleting them are more likely to be well-defined, too.</a:t>
            </a:r>
            <a:endParaRPr lang="en-US" dirty="0"/>
          </a:p>
        </p:txBody>
      </p:sp>
    </p:spTree>
    <p:extLst>
      <p:ext uri="{BB962C8B-B14F-4D97-AF65-F5344CB8AC3E}">
        <p14:creationId xmlns:p14="http://schemas.microsoft.com/office/powerpoint/2010/main" val="6118053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85800"/>
          </a:xfrm>
        </p:spPr>
        <p:txBody>
          <a:bodyPr anchor="b"/>
          <a:lstStyle/>
          <a:p>
            <a:r>
              <a:rPr lang="en-US" dirty="0"/>
              <a:t>	</a:t>
            </a:r>
            <a:br>
              <a:rPr lang="en-US" dirty="0"/>
            </a:br>
            <a:r>
              <a:rPr lang="en-US" dirty="0"/>
              <a:t>3</a:t>
            </a:r>
            <a:r>
              <a:rPr lang="en-US" dirty="0" smtClean="0"/>
              <a:t>. Static Techniques – Question 1</a:t>
            </a:r>
            <a:endParaRPr lang="en-US" dirty="0"/>
          </a:p>
        </p:txBody>
      </p:sp>
      <p:sp>
        <p:nvSpPr>
          <p:cNvPr id="3" name="Content Placeholder 2"/>
          <p:cNvSpPr>
            <a:spLocks noGrp="1"/>
          </p:cNvSpPr>
          <p:nvPr>
            <p:ph idx="1"/>
          </p:nvPr>
        </p:nvSpPr>
        <p:spPr>
          <a:xfrm>
            <a:off x="685800" y="2057400"/>
            <a:ext cx="7772400" cy="4419600"/>
          </a:xfrm>
        </p:spPr>
        <p:txBody>
          <a:bodyPr/>
          <a:lstStyle/>
          <a:p>
            <a:r>
              <a:rPr lang="en-US" dirty="0" smtClean="0"/>
              <a:t>Question 1 Which of the following artefacts can be examined by using review techniques?</a:t>
            </a:r>
          </a:p>
          <a:p>
            <a:r>
              <a:rPr lang="en-US" dirty="0" smtClean="0"/>
              <a:t>a. Software code.</a:t>
            </a:r>
          </a:p>
          <a:p>
            <a:r>
              <a:rPr lang="en-US" dirty="0" smtClean="0"/>
              <a:t>b. Requirements specifications.</a:t>
            </a:r>
          </a:p>
          <a:p>
            <a:r>
              <a:rPr lang="en-US" dirty="0" smtClean="0"/>
              <a:t>c. Test design.</a:t>
            </a:r>
          </a:p>
          <a:p>
            <a:r>
              <a:rPr lang="en-US" dirty="0" smtClean="0"/>
              <a:t>d. All of the above.</a:t>
            </a:r>
          </a:p>
          <a:p>
            <a:endParaRPr lang="en-US" dirty="0"/>
          </a:p>
        </p:txBody>
      </p:sp>
    </p:spTree>
    <p:extLst>
      <p:ext uri="{BB962C8B-B14F-4D97-AF65-F5344CB8AC3E}">
        <p14:creationId xmlns:p14="http://schemas.microsoft.com/office/powerpoint/2010/main" val="38493617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609600"/>
          </a:xfrm>
        </p:spPr>
        <p:txBody>
          <a:bodyPr/>
          <a:lstStyle/>
          <a:p>
            <a:r>
              <a:rPr lang="en-US" dirty="0"/>
              <a:t>3. Static Techniques – Question </a:t>
            </a:r>
            <a:r>
              <a:rPr lang="en-US" dirty="0" smtClean="0"/>
              <a:t>2</a:t>
            </a:r>
            <a:endParaRPr lang="en-US" dirty="0"/>
          </a:p>
        </p:txBody>
      </p:sp>
      <p:sp>
        <p:nvSpPr>
          <p:cNvPr id="3" name="Content Placeholder 2"/>
          <p:cNvSpPr>
            <a:spLocks noGrp="1"/>
          </p:cNvSpPr>
          <p:nvPr>
            <p:ph idx="1"/>
          </p:nvPr>
        </p:nvSpPr>
        <p:spPr>
          <a:xfrm>
            <a:off x="685800" y="1905000"/>
            <a:ext cx="7772400" cy="4800600"/>
          </a:xfrm>
        </p:spPr>
        <p:txBody>
          <a:bodyPr/>
          <a:lstStyle/>
          <a:p>
            <a:r>
              <a:rPr lang="en-US" dirty="0" smtClean="0"/>
              <a:t>Which statement about the function of a static analysis tool is true?</a:t>
            </a:r>
          </a:p>
          <a:p>
            <a:r>
              <a:rPr lang="en-US" dirty="0" smtClean="0"/>
              <a:t>a. Gives quality information about the code without executing it.</a:t>
            </a:r>
          </a:p>
          <a:p>
            <a:r>
              <a:rPr lang="en-US" dirty="0" smtClean="0"/>
              <a:t>b. Checks expected results against actual results.</a:t>
            </a:r>
          </a:p>
          <a:p>
            <a:r>
              <a:rPr lang="en-US" dirty="0" smtClean="0"/>
              <a:t>c. Can detect memory leaks.</a:t>
            </a:r>
          </a:p>
          <a:p>
            <a:r>
              <a:rPr lang="en-US" dirty="0"/>
              <a:t>d. Gives information about what code has and had not been exercised.</a:t>
            </a:r>
          </a:p>
          <a:p>
            <a:pPr marL="0" indent="0">
              <a:buNone/>
            </a:pPr>
            <a:endParaRPr lang="en-US" dirty="0"/>
          </a:p>
          <a:p>
            <a:endParaRPr lang="en-US" dirty="0"/>
          </a:p>
        </p:txBody>
      </p:sp>
    </p:spTree>
    <p:extLst>
      <p:ext uri="{BB962C8B-B14F-4D97-AF65-F5344CB8AC3E}">
        <p14:creationId xmlns:p14="http://schemas.microsoft.com/office/powerpoint/2010/main" val="3940557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Techniques – </a:t>
            </a:r>
            <a:r>
              <a:rPr lang="en-US" dirty="0" smtClean="0"/>
              <a:t>Question 3</a:t>
            </a:r>
            <a:endParaRPr lang="en-US" dirty="0"/>
          </a:p>
        </p:txBody>
      </p:sp>
      <p:sp>
        <p:nvSpPr>
          <p:cNvPr id="3" name="Content Placeholder 2"/>
          <p:cNvSpPr>
            <a:spLocks noGrp="1"/>
          </p:cNvSpPr>
          <p:nvPr>
            <p:ph idx="1"/>
          </p:nvPr>
        </p:nvSpPr>
        <p:spPr/>
        <p:txBody>
          <a:bodyPr/>
          <a:lstStyle/>
          <a:p>
            <a:r>
              <a:rPr lang="en-US" dirty="0" smtClean="0"/>
              <a:t>Which is not a type of review?</a:t>
            </a:r>
          </a:p>
          <a:p>
            <a:r>
              <a:rPr lang="en-US" dirty="0" smtClean="0"/>
              <a:t>a. Walkthrough</a:t>
            </a:r>
          </a:p>
          <a:p>
            <a:r>
              <a:rPr lang="en-US" dirty="0" smtClean="0"/>
              <a:t>b. Inspection</a:t>
            </a:r>
          </a:p>
          <a:p>
            <a:r>
              <a:rPr lang="en-US" dirty="0" smtClean="0"/>
              <a:t>c. Informal review</a:t>
            </a:r>
          </a:p>
          <a:p>
            <a:r>
              <a:rPr lang="en-US" dirty="0" smtClean="0"/>
              <a:t>d. Management approval</a:t>
            </a:r>
            <a:endParaRPr lang="en-US" dirty="0"/>
          </a:p>
        </p:txBody>
      </p:sp>
    </p:spTree>
    <p:extLst>
      <p:ext uri="{BB962C8B-B14F-4D97-AF65-F5344CB8AC3E}">
        <p14:creationId xmlns:p14="http://schemas.microsoft.com/office/powerpoint/2010/main" val="31142285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Techniques – </a:t>
            </a:r>
            <a:r>
              <a:rPr lang="en-US" dirty="0" smtClean="0"/>
              <a:t>Question 4</a:t>
            </a:r>
            <a:endParaRPr lang="en-US" dirty="0"/>
          </a:p>
        </p:txBody>
      </p:sp>
      <p:sp>
        <p:nvSpPr>
          <p:cNvPr id="3" name="Content Placeholder 2"/>
          <p:cNvSpPr>
            <a:spLocks noGrp="1"/>
          </p:cNvSpPr>
          <p:nvPr>
            <p:ph idx="1"/>
          </p:nvPr>
        </p:nvSpPr>
        <p:spPr/>
        <p:txBody>
          <a:bodyPr/>
          <a:lstStyle/>
          <a:p>
            <a:r>
              <a:rPr lang="en-US" dirty="0" smtClean="0"/>
              <a:t>What statement about reviews is true?</a:t>
            </a:r>
          </a:p>
          <a:p>
            <a:r>
              <a:rPr lang="en-US" dirty="0" smtClean="0"/>
              <a:t>a. Inspections are led by a trained moderator, whereas technical reviews are not necessarily.</a:t>
            </a:r>
          </a:p>
          <a:p>
            <a:r>
              <a:rPr lang="en-US" dirty="0" smtClean="0"/>
              <a:t>b. Technical reviews are led by a trained leader, inspections are not.</a:t>
            </a:r>
            <a:endParaRPr lang="en-US" dirty="0"/>
          </a:p>
        </p:txBody>
      </p:sp>
    </p:spTree>
    <p:extLst>
      <p:ext uri="{BB962C8B-B14F-4D97-AF65-F5344CB8AC3E}">
        <p14:creationId xmlns:p14="http://schemas.microsoft.com/office/powerpoint/2010/main" val="26919995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Static Techniques –</a:t>
            </a:r>
            <a:r>
              <a:rPr lang="en-US" dirty="0" smtClean="0"/>
              <a:t> Question 4 – answers </a:t>
            </a:r>
            <a:endParaRPr lang="en-US" dirty="0"/>
          </a:p>
        </p:txBody>
      </p:sp>
      <p:sp>
        <p:nvSpPr>
          <p:cNvPr id="3" name="Content Placeholder 2"/>
          <p:cNvSpPr>
            <a:spLocks noGrp="1"/>
          </p:cNvSpPr>
          <p:nvPr>
            <p:ph idx="1"/>
          </p:nvPr>
        </p:nvSpPr>
        <p:spPr/>
        <p:txBody>
          <a:bodyPr/>
          <a:lstStyle/>
          <a:p>
            <a:r>
              <a:rPr lang="en-US" dirty="0" smtClean="0"/>
              <a:t>c. In a walkthrough, the author does not attend.</a:t>
            </a:r>
          </a:p>
          <a:p>
            <a:r>
              <a:rPr lang="en-US" dirty="0" smtClean="0"/>
              <a:t>d. Participants for a walkthrough always need to be thoroughly trained.</a:t>
            </a:r>
            <a:endParaRPr lang="en-US" dirty="0"/>
          </a:p>
        </p:txBody>
      </p:sp>
    </p:spTree>
    <p:extLst>
      <p:ext uri="{BB962C8B-B14F-4D97-AF65-F5344CB8AC3E}">
        <p14:creationId xmlns:p14="http://schemas.microsoft.com/office/powerpoint/2010/main" val="13696242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Techniques</a:t>
            </a:r>
            <a:r>
              <a:rPr lang="en-US" dirty="0" smtClean="0"/>
              <a:t> – Question 5</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What is the main difference between a walkthrough and an inspection?</a:t>
            </a:r>
          </a:p>
          <a:p>
            <a:r>
              <a:rPr lang="en-US" dirty="0" smtClean="0"/>
              <a:t>a. An inspection is led by the authors, while walkthrough is led by a trained moderator.</a:t>
            </a:r>
          </a:p>
          <a:p>
            <a:r>
              <a:rPr lang="en-US" dirty="0" smtClean="0"/>
              <a:t>b. An inspection has a trained leader, while a walkthrough has no leader.</a:t>
            </a:r>
            <a:endParaRPr lang="en-US" dirty="0"/>
          </a:p>
        </p:txBody>
      </p:sp>
    </p:spTree>
    <p:extLst>
      <p:ext uri="{BB962C8B-B14F-4D97-AF65-F5344CB8AC3E}">
        <p14:creationId xmlns:p14="http://schemas.microsoft.com/office/powerpoint/2010/main" val="28365401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Static </a:t>
            </a:r>
            <a:r>
              <a:rPr lang="en-US" dirty="0" smtClean="0"/>
              <a:t>Techniques – Question 5- answers</a:t>
            </a:r>
            <a:endParaRPr lang="en-US" dirty="0"/>
          </a:p>
        </p:txBody>
      </p:sp>
      <p:sp>
        <p:nvSpPr>
          <p:cNvPr id="3" name="Content Placeholder 2"/>
          <p:cNvSpPr>
            <a:spLocks noGrp="1"/>
          </p:cNvSpPr>
          <p:nvPr>
            <p:ph idx="1"/>
          </p:nvPr>
        </p:nvSpPr>
        <p:spPr>
          <a:xfrm>
            <a:off x="685800" y="2895600"/>
            <a:ext cx="7772400" cy="3581400"/>
          </a:xfrm>
        </p:spPr>
        <p:txBody>
          <a:bodyPr/>
          <a:lstStyle/>
          <a:p>
            <a:r>
              <a:rPr lang="en-US" dirty="0" smtClean="0"/>
              <a:t>c. Authors are not present during inspections, while they are during walkthroughs</a:t>
            </a:r>
          </a:p>
          <a:p>
            <a:r>
              <a:rPr lang="en-US" dirty="0" smtClean="0"/>
              <a:t>d. A walkthrough is led by the author, while an inspection is led by a trained moderator.</a:t>
            </a:r>
            <a:endParaRPr lang="en-US" dirty="0"/>
          </a:p>
        </p:txBody>
      </p:sp>
    </p:spTree>
    <p:extLst>
      <p:ext uri="{BB962C8B-B14F-4D97-AF65-F5344CB8AC3E}">
        <p14:creationId xmlns:p14="http://schemas.microsoft.com/office/powerpoint/2010/main" val="639330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3. Static Techniques </a:t>
            </a:r>
            <a:r>
              <a:rPr lang="en-US" dirty="0" smtClean="0"/>
              <a:t>– Question 6</a:t>
            </a:r>
            <a:endParaRPr lang="en-US" dirty="0"/>
          </a:p>
        </p:txBody>
      </p:sp>
      <p:sp>
        <p:nvSpPr>
          <p:cNvPr id="3" name="Content Placeholder 2"/>
          <p:cNvSpPr>
            <a:spLocks noGrp="1"/>
          </p:cNvSpPr>
          <p:nvPr>
            <p:ph idx="1"/>
          </p:nvPr>
        </p:nvSpPr>
        <p:spPr>
          <a:xfrm>
            <a:off x="685800" y="2286000"/>
            <a:ext cx="7772400" cy="4343400"/>
          </a:xfrm>
        </p:spPr>
        <p:txBody>
          <a:bodyPr/>
          <a:lstStyle/>
          <a:p>
            <a:r>
              <a:rPr lang="en-US" dirty="0" smtClean="0"/>
              <a:t>Which of the following characteristics and types of review processes belong together?</a:t>
            </a:r>
          </a:p>
          <a:p>
            <a:r>
              <a:rPr lang="en-US" dirty="0" smtClean="0"/>
              <a:t>1. Led by the author</a:t>
            </a:r>
          </a:p>
          <a:p>
            <a:r>
              <a:rPr lang="en-US" dirty="0" smtClean="0"/>
              <a:t>2. Undocumented</a:t>
            </a:r>
          </a:p>
          <a:p>
            <a:r>
              <a:rPr lang="en-US" dirty="0" smtClean="0"/>
              <a:t>3. No management participation</a:t>
            </a:r>
          </a:p>
          <a:p>
            <a:r>
              <a:rPr lang="en-US" dirty="0" smtClean="0"/>
              <a:t>4. Led by a trained moderator or leader</a:t>
            </a:r>
            <a:endParaRPr lang="en-US" dirty="0"/>
          </a:p>
        </p:txBody>
      </p:sp>
    </p:spTree>
    <p:extLst>
      <p:ext uri="{BB962C8B-B14F-4D97-AF65-F5344CB8AC3E}">
        <p14:creationId xmlns:p14="http://schemas.microsoft.com/office/powerpoint/2010/main" val="33345824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Static </a:t>
            </a:r>
            <a:r>
              <a:rPr lang="en-US" dirty="0" smtClean="0"/>
              <a:t>Techniques – Question 6 - answers </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5. Uses entry and exit criteria</a:t>
            </a:r>
          </a:p>
          <a:p>
            <a:r>
              <a:rPr lang="en-US" dirty="0"/>
              <a:t>s</a:t>
            </a:r>
            <a:r>
              <a:rPr lang="en-US" dirty="0" smtClean="0"/>
              <a:t>. Inspection</a:t>
            </a:r>
          </a:p>
          <a:p>
            <a:r>
              <a:rPr lang="en-US" dirty="0" smtClean="0"/>
              <a:t>t. Technical review</a:t>
            </a:r>
          </a:p>
          <a:p>
            <a:r>
              <a:rPr lang="en-US" dirty="0" smtClean="0"/>
              <a:t>u. Informal review</a:t>
            </a:r>
          </a:p>
          <a:p>
            <a:r>
              <a:rPr lang="en-US" dirty="0" smtClean="0"/>
              <a:t>v. Walkthrough</a:t>
            </a:r>
          </a:p>
        </p:txBody>
      </p:sp>
    </p:spTree>
    <p:extLst>
      <p:ext uri="{BB962C8B-B14F-4D97-AF65-F5344CB8AC3E}">
        <p14:creationId xmlns:p14="http://schemas.microsoft.com/office/powerpoint/2010/main" val="3916203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8068</TotalTime>
  <Words>3426</Words>
  <Application>Microsoft Office PowerPoint</Application>
  <PresentationFormat>On-screen Show (4:3)</PresentationFormat>
  <Paragraphs>404</Paragraphs>
  <Slides>105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105</vt:i4>
      </vt:variant>
    </vt:vector>
  </HeadingPairs>
  <TitlesOfParts>
    <vt:vector size="110" baseType="lpstr">
      <vt:lpstr>Times New Roman</vt:lpstr>
      <vt:lpstr>Arial</vt:lpstr>
      <vt:lpstr>Futura Md BT</vt:lpstr>
      <vt:lpstr>Century Schoolbook</vt:lpstr>
      <vt:lpstr>Default Design</vt:lpstr>
      <vt:lpstr>ITMD 536 Software Testing &amp; Maintenance</vt:lpstr>
      <vt:lpstr>Objectives</vt:lpstr>
      <vt:lpstr>3. Static Techniques</vt:lpstr>
      <vt:lpstr>3.1 Static Techniques and the Test Process</vt:lpstr>
      <vt:lpstr>3.1 Static Techniques and the Test Process</vt:lpstr>
      <vt:lpstr>3.1 Static Techniques and the Test Process</vt:lpstr>
      <vt:lpstr>3.1 Static Techniques and the Test Process</vt:lpstr>
      <vt:lpstr>PowerPoint Presentation</vt:lpstr>
      <vt:lpstr>3.1 Static Techniques and the Test Process</vt:lpstr>
      <vt:lpstr>3.1 Static Techniques and the Test Process</vt:lpstr>
      <vt:lpstr>3.1 Static Techniques and the Test Process</vt:lpstr>
      <vt:lpstr>PowerPoint Presentation</vt:lpstr>
      <vt:lpstr>PowerPoint Presentation</vt:lpstr>
      <vt:lpstr>PowerPoint Presentation</vt:lpstr>
      <vt:lpstr>3.2 Review Process</vt:lpstr>
      <vt:lpstr>PowerPoint Presentation</vt:lpstr>
      <vt:lpstr>3.2.1 Phases of a formal review</vt:lpstr>
      <vt:lpstr>PowerPoint Presentation</vt:lpstr>
      <vt:lpstr>3.2.1 Phases of a formal review</vt:lpstr>
      <vt:lpstr>1. Planning  </vt:lpstr>
      <vt:lpstr>Entry Criteria (Entry Check)</vt:lpstr>
      <vt:lpstr>Entry Check</vt:lpstr>
      <vt:lpstr>Reviewer (inspector)</vt:lpstr>
      <vt:lpstr>Different Roles within a Reviewer</vt:lpstr>
      <vt:lpstr>PowerPoint Presentation</vt:lpstr>
      <vt:lpstr>2. Kick-off</vt:lpstr>
      <vt:lpstr>PowerPoint Presentation</vt:lpstr>
      <vt:lpstr>Kick-off</vt:lpstr>
      <vt:lpstr>Formal Review Steps</vt:lpstr>
      <vt:lpstr>Recording Results from Formal Review</vt:lpstr>
      <vt:lpstr>Recording Results from Formal Review</vt:lpstr>
      <vt:lpstr>PowerPoint Presentation</vt:lpstr>
      <vt:lpstr>Current Defects Priority and Severity</vt:lpstr>
      <vt:lpstr>Rework and Follow-up</vt:lpstr>
      <vt:lpstr>Metrics</vt:lpstr>
      <vt:lpstr>Metrics</vt:lpstr>
      <vt:lpstr>3.2.2 Roles and Responsibilities</vt:lpstr>
      <vt:lpstr>3.2.2 Roles and Responsibilities</vt:lpstr>
      <vt:lpstr>3.2.2 Roles and Responsibilities</vt:lpstr>
      <vt:lpstr>3.2.2 Roles and Responsibilities</vt:lpstr>
      <vt:lpstr>3.2.2 Roles and Responsibilities</vt:lpstr>
      <vt:lpstr>3.2.2 Roles and Responsibilities</vt:lpstr>
      <vt:lpstr>3.2.2 Roles and Responsibilities</vt:lpstr>
      <vt:lpstr>3.2.3 Types of Review</vt:lpstr>
      <vt:lpstr>3.2.3 Types of Review</vt:lpstr>
      <vt:lpstr>Walkthrough</vt:lpstr>
      <vt:lpstr>3.2.3 Types of Review</vt:lpstr>
      <vt:lpstr>Technical Review</vt:lpstr>
      <vt:lpstr>PowerPoint Presentation</vt:lpstr>
      <vt:lpstr>3.2.3 Types of Review</vt:lpstr>
      <vt:lpstr>Peer Review</vt:lpstr>
      <vt:lpstr>3.2.3 Types of Review</vt:lpstr>
      <vt:lpstr>Inspection (Audits)</vt:lpstr>
      <vt:lpstr>Inspection (Audits)</vt:lpstr>
      <vt:lpstr>Comparison of Review Types</vt:lpstr>
      <vt:lpstr>Contents of an Inspection Packet</vt:lpstr>
      <vt:lpstr>Contents of an Inspection Packet</vt:lpstr>
      <vt:lpstr>Review Issues Spreadsheet</vt:lpstr>
      <vt:lpstr>Review Reporting Forms</vt:lpstr>
      <vt:lpstr>Fault Severity Levels Priority/Severity</vt:lpstr>
      <vt:lpstr>Review Report Outline</vt:lpstr>
      <vt:lpstr>Review Report Outline</vt:lpstr>
      <vt:lpstr>3.2.4 Success Factors for Reviews</vt:lpstr>
      <vt:lpstr>3.2.4 Success Factors for Reviews</vt:lpstr>
      <vt:lpstr>Find a ‘Champion’ </vt:lpstr>
      <vt:lpstr>Pick things that really count</vt:lpstr>
      <vt:lpstr>Pick the right techniques</vt:lpstr>
      <vt:lpstr>Explicitly plan and tack review activities </vt:lpstr>
      <vt:lpstr>Train participants</vt:lpstr>
      <vt:lpstr>Manage people issues</vt:lpstr>
      <vt:lpstr>Follow the rules but keep it simple</vt:lpstr>
      <vt:lpstr>Continuously improve process and tools </vt:lpstr>
      <vt:lpstr>Report results</vt:lpstr>
      <vt:lpstr>User testers</vt:lpstr>
      <vt:lpstr>Just do it!</vt:lpstr>
      <vt:lpstr>3.3 Static Analysis by Tools</vt:lpstr>
      <vt:lpstr>Static Analysis </vt:lpstr>
      <vt:lpstr>Static Analysis Tools </vt:lpstr>
      <vt:lpstr>Compiler</vt:lpstr>
      <vt:lpstr>Defects – during static analysis of code</vt:lpstr>
      <vt:lpstr>Defects – during static analysis of code</vt:lpstr>
      <vt:lpstr>3.3.1 Coding Standards</vt:lpstr>
      <vt:lpstr>3.3.2 Code Metrics </vt:lpstr>
      <vt:lpstr>Complexity </vt:lpstr>
      <vt:lpstr>Cyclomatic Complexity</vt:lpstr>
      <vt:lpstr>Control Flow of a Simple Program</vt:lpstr>
      <vt:lpstr>3.3.3 Code Structure</vt:lpstr>
      <vt:lpstr>Control Flow Structure  </vt:lpstr>
      <vt:lpstr>Data Flow</vt:lpstr>
      <vt:lpstr>Data Structure </vt:lpstr>
      <vt:lpstr>  3. Static Techniques – Question 1</vt:lpstr>
      <vt:lpstr>3. Static Techniques – Question 2</vt:lpstr>
      <vt:lpstr>3. Static Techniques – Question 3</vt:lpstr>
      <vt:lpstr>3. Static Techniques – Question 4</vt:lpstr>
      <vt:lpstr>3. Static Techniques – Question 4 – answers </vt:lpstr>
      <vt:lpstr>3. Static Techniques – Question 5</vt:lpstr>
      <vt:lpstr>3. Static Techniques – Question 5- answers</vt:lpstr>
      <vt:lpstr>3. Static Techniques – Question 6</vt:lpstr>
      <vt:lpstr>3. Static Techniques – Question 6 - answers </vt:lpstr>
      <vt:lpstr>3. Static Techniques – Question 6 - answers</vt:lpstr>
      <vt:lpstr>3. Static Techniques – Question 7</vt:lpstr>
      <vt:lpstr>3. Static Techniques – Question 7 – answers </vt:lpstr>
      <vt:lpstr>3. Static Techniques – Question 8</vt:lpstr>
      <vt:lpstr>3. Static Techniques – Question 8 – answers </vt:lpstr>
      <vt:lpstr>3. Static Techniques – Question 9</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183</cp:revision>
  <dcterms:created xsi:type="dcterms:W3CDTF">2015-08-27T06:10:18Z</dcterms:created>
  <dcterms:modified xsi:type="dcterms:W3CDTF">2018-09-06T01:31:40Z</dcterms:modified>
</cp:coreProperties>
</file>