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3"/>
  </p:notesMasterIdLst>
  <p:handoutMasterIdLst>
    <p:handoutMasterId r:id="rId124"/>
  </p:handoutMasterIdLst>
  <p:sldIdLst>
    <p:sldId id="263" r:id="rId2"/>
    <p:sldId id="257" r:id="rId3"/>
    <p:sldId id="285" r:id="rId4"/>
    <p:sldId id="265" r:id="rId5"/>
    <p:sldId id="286" r:id="rId6"/>
    <p:sldId id="288" r:id="rId7"/>
    <p:sldId id="287" r:id="rId8"/>
    <p:sldId id="290" r:id="rId9"/>
    <p:sldId id="289" r:id="rId10"/>
    <p:sldId id="291" r:id="rId11"/>
    <p:sldId id="292" r:id="rId12"/>
    <p:sldId id="295" r:id="rId13"/>
    <p:sldId id="294" r:id="rId14"/>
    <p:sldId id="293" r:id="rId15"/>
    <p:sldId id="296" r:id="rId16"/>
    <p:sldId id="299" r:id="rId17"/>
    <p:sldId id="297" r:id="rId18"/>
    <p:sldId id="298" r:id="rId19"/>
    <p:sldId id="301" r:id="rId20"/>
    <p:sldId id="300" r:id="rId21"/>
    <p:sldId id="303" r:id="rId22"/>
    <p:sldId id="304" r:id="rId23"/>
    <p:sldId id="305" r:id="rId24"/>
    <p:sldId id="306" r:id="rId25"/>
    <p:sldId id="309" r:id="rId26"/>
    <p:sldId id="307" r:id="rId27"/>
    <p:sldId id="308" r:id="rId28"/>
    <p:sldId id="310" r:id="rId29"/>
    <p:sldId id="312" r:id="rId30"/>
    <p:sldId id="313" r:id="rId31"/>
    <p:sldId id="314" r:id="rId32"/>
    <p:sldId id="315" r:id="rId33"/>
    <p:sldId id="316" r:id="rId34"/>
    <p:sldId id="317" r:id="rId35"/>
    <p:sldId id="318" r:id="rId36"/>
    <p:sldId id="319" r:id="rId37"/>
    <p:sldId id="325" r:id="rId38"/>
    <p:sldId id="320" r:id="rId39"/>
    <p:sldId id="321" r:id="rId40"/>
    <p:sldId id="322" r:id="rId41"/>
    <p:sldId id="323" r:id="rId42"/>
    <p:sldId id="324" r:id="rId43"/>
    <p:sldId id="326" r:id="rId44"/>
    <p:sldId id="327" r:id="rId45"/>
    <p:sldId id="328" r:id="rId46"/>
    <p:sldId id="329" r:id="rId47"/>
    <p:sldId id="330" r:id="rId48"/>
    <p:sldId id="331" r:id="rId49"/>
    <p:sldId id="336" r:id="rId50"/>
    <p:sldId id="335" r:id="rId51"/>
    <p:sldId id="334" r:id="rId52"/>
    <p:sldId id="333" r:id="rId53"/>
    <p:sldId id="332" r:id="rId54"/>
    <p:sldId id="337" r:id="rId55"/>
    <p:sldId id="338" r:id="rId56"/>
    <p:sldId id="339" r:id="rId57"/>
    <p:sldId id="340" r:id="rId58"/>
    <p:sldId id="341" r:id="rId59"/>
    <p:sldId id="342" r:id="rId60"/>
    <p:sldId id="343" r:id="rId61"/>
    <p:sldId id="347" r:id="rId62"/>
    <p:sldId id="348" r:id="rId63"/>
    <p:sldId id="352" r:id="rId64"/>
    <p:sldId id="354" r:id="rId65"/>
    <p:sldId id="353" r:id="rId66"/>
    <p:sldId id="349" r:id="rId67"/>
    <p:sldId id="350" r:id="rId68"/>
    <p:sldId id="346" r:id="rId69"/>
    <p:sldId id="351" r:id="rId70"/>
    <p:sldId id="344" r:id="rId71"/>
    <p:sldId id="345" r:id="rId72"/>
    <p:sldId id="357" r:id="rId73"/>
    <p:sldId id="356" r:id="rId74"/>
    <p:sldId id="358" r:id="rId75"/>
    <p:sldId id="385" r:id="rId76"/>
    <p:sldId id="382" r:id="rId77"/>
    <p:sldId id="384" r:id="rId78"/>
    <p:sldId id="383" r:id="rId79"/>
    <p:sldId id="402" r:id="rId80"/>
    <p:sldId id="398" r:id="rId81"/>
    <p:sldId id="401" r:id="rId82"/>
    <p:sldId id="400" r:id="rId83"/>
    <p:sldId id="399" r:id="rId84"/>
    <p:sldId id="403" r:id="rId85"/>
    <p:sldId id="405" r:id="rId86"/>
    <p:sldId id="404" r:id="rId87"/>
    <p:sldId id="406" r:id="rId88"/>
    <p:sldId id="407" r:id="rId89"/>
    <p:sldId id="408" r:id="rId90"/>
    <p:sldId id="409" r:id="rId91"/>
    <p:sldId id="410" r:id="rId92"/>
    <p:sldId id="355" r:id="rId93"/>
    <p:sldId id="364" r:id="rId94"/>
    <p:sldId id="359" r:id="rId95"/>
    <p:sldId id="362" r:id="rId96"/>
    <p:sldId id="363" r:id="rId97"/>
    <p:sldId id="361" r:id="rId98"/>
    <p:sldId id="372" r:id="rId99"/>
    <p:sldId id="371" r:id="rId100"/>
    <p:sldId id="369" r:id="rId101"/>
    <p:sldId id="367" r:id="rId102"/>
    <p:sldId id="366" r:id="rId103"/>
    <p:sldId id="373" r:id="rId104"/>
    <p:sldId id="375" r:id="rId105"/>
    <p:sldId id="378" r:id="rId106"/>
    <p:sldId id="379" r:id="rId107"/>
    <p:sldId id="380" r:id="rId108"/>
    <p:sldId id="377" r:id="rId109"/>
    <p:sldId id="381" r:id="rId110"/>
    <p:sldId id="397" r:id="rId111"/>
    <p:sldId id="396" r:id="rId112"/>
    <p:sldId id="395" r:id="rId113"/>
    <p:sldId id="394" r:id="rId114"/>
    <p:sldId id="393" r:id="rId115"/>
    <p:sldId id="392" r:id="rId116"/>
    <p:sldId id="413" r:id="rId117"/>
    <p:sldId id="390" r:id="rId118"/>
    <p:sldId id="388" r:id="rId119"/>
    <p:sldId id="386" r:id="rId120"/>
    <p:sldId id="411" r:id="rId121"/>
    <p:sldId id="412" r:id="rId122"/>
  </p:sldIdLst>
  <p:sldSz cx="9144000" cy="6858000" type="screen4x3"/>
  <p:notesSz cx="7315200" cy="9601200"/>
  <p:embeddedFontLst>
    <p:embeddedFont>
      <p:font typeface="Century Schoolbook" panose="02040604050505020304" pitchFamily="18" charset="0"/>
      <p:regular r:id="rId125"/>
      <p:bold r:id="rId126"/>
      <p:italic r:id="rId127"/>
      <p:boldItalic r:id="rId128"/>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a:srgbClr val="D5D5D5"/>
    <a:srgbClr val="CFCFCF"/>
    <a:srgbClr val="D3D3D3"/>
    <a:srgbClr val="C7C7C7"/>
    <a:srgbClr val="5F5F5F"/>
    <a:srgbClr val="FF505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autoAdjust="0"/>
    <p:restoredTop sz="87558" autoAdjust="0"/>
  </p:normalViewPr>
  <p:slideViewPr>
    <p:cSldViewPr>
      <p:cViewPr varScale="1">
        <p:scale>
          <a:sx n="63" d="100"/>
          <a:sy n="63" d="100"/>
        </p:scale>
        <p:origin x="1710" y="60"/>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12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a:t>
            </a:fld>
            <a:endParaRPr lang="en-US" dirty="0"/>
          </a:p>
        </p:txBody>
      </p:sp>
    </p:spTree>
    <p:extLst>
      <p:ext uri="{BB962C8B-B14F-4D97-AF65-F5344CB8AC3E}">
        <p14:creationId xmlns:p14="http://schemas.microsoft.com/office/powerpoint/2010/main" val="108683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35</a:t>
            </a:fld>
            <a:endParaRPr lang="en-US" dirty="0"/>
          </a:p>
        </p:txBody>
      </p:sp>
    </p:spTree>
    <p:extLst>
      <p:ext uri="{BB962C8B-B14F-4D97-AF65-F5344CB8AC3E}">
        <p14:creationId xmlns:p14="http://schemas.microsoft.com/office/powerpoint/2010/main" val="111456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104</a:t>
            </a:fld>
            <a:endParaRPr lang="en-US" dirty="0"/>
          </a:p>
        </p:txBody>
      </p:sp>
    </p:spTree>
    <p:extLst>
      <p:ext uri="{BB962C8B-B14F-4D97-AF65-F5344CB8AC3E}">
        <p14:creationId xmlns:p14="http://schemas.microsoft.com/office/powerpoint/2010/main" val="347300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4477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685800" y="3352800"/>
            <a:ext cx="7620000" cy="2438400"/>
          </a:xfrm>
        </p:spPr>
        <p:txBody>
          <a:bodyPr/>
          <a:lstStyle/>
          <a:p>
            <a:r>
              <a:rPr lang="en-US" sz="4500" b="1" dirty="0" smtClean="0"/>
              <a:t>Chapter 4</a:t>
            </a:r>
            <a:br>
              <a:rPr lang="en-US" sz="4500" b="1" dirty="0" smtClean="0"/>
            </a:br>
            <a:r>
              <a:rPr lang="en-US" sz="4500" b="1" dirty="0" smtClean="0"/>
              <a:t>Test Design Techniques</a:t>
            </a:r>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4.1.2 Test analysis: identifying test conditions</a:t>
            </a:r>
          </a:p>
        </p:txBody>
      </p:sp>
      <p:sp>
        <p:nvSpPr>
          <p:cNvPr id="3" name="Content Placeholder 2"/>
          <p:cNvSpPr>
            <a:spLocks noGrp="1"/>
          </p:cNvSpPr>
          <p:nvPr>
            <p:ph idx="1"/>
          </p:nvPr>
        </p:nvSpPr>
        <p:spPr>
          <a:xfrm>
            <a:off x="685800" y="2667000"/>
            <a:ext cx="7772400" cy="3810000"/>
          </a:xfrm>
        </p:spPr>
        <p:txBody>
          <a:bodyPr/>
          <a:lstStyle/>
          <a:p>
            <a:r>
              <a:rPr lang="en-US" dirty="0" smtClean="0"/>
              <a:t>Test basis provides us the information as to what could be tested – these are the test conditions.</a:t>
            </a:r>
          </a:p>
          <a:p>
            <a:r>
              <a:rPr lang="en-US" dirty="0" smtClean="0"/>
              <a:t>A test condition is simply something that we could test.</a:t>
            </a:r>
          </a:p>
          <a:p>
            <a:r>
              <a:rPr lang="en-US" dirty="0" smtClean="0"/>
              <a:t>List of test conditions are the decision outcomes (True and False).</a:t>
            </a:r>
            <a:endParaRPr lang="en-US" dirty="0"/>
          </a:p>
        </p:txBody>
      </p:sp>
    </p:spTree>
    <p:extLst>
      <p:ext uri="{BB962C8B-B14F-4D97-AF65-F5344CB8AC3E}">
        <p14:creationId xmlns:p14="http://schemas.microsoft.com/office/powerpoint/2010/main" val="35360933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00"/>
            <a:ext cx="8686800" cy="762000"/>
          </a:xfrm>
        </p:spPr>
        <p:txBody>
          <a:bodyPr/>
          <a:lstStyle/>
          <a:p>
            <a:pPr algn="ctr"/>
            <a:r>
              <a:rPr lang="en-US" dirty="0"/>
              <a:t>4. Test Design </a:t>
            </a:r>
            <a:r>
              <a:rPr lang="en-US" dirty="0" smtClean="0"/>
              <a:t>Techniques-Question </a:t>
            </a:r>
            <a:r>
              <a:rPr lang="en-US" dirty="0" smtClean="0"/>
              <a:t>6</a:t>
            </a:r>
            <a:endParaRPr lang="en-US" dirty="0"/>
          </a:p>
        </p:txBody>
      </p:sp>
      <p:sp>
        <p:nvSpPr>
          <p:cNvPr id="3" name="Content Placeholder 2"/>
          <p:cNvSpPr>
            <a:spLocks noGrp="1"/>
          </p:cNvSpPr>
          <p:nvPr>
            <p:ph idx="1"/>
          </p:nvPr>
        </p:nvSpPr>
        <p:spPr>
          <a:xfrm>
            <a:off x="152400" y="2057400"/>
            <a:ext cx="8839200" cy="4648200"/>
          </a:xfrm>
        </p:spPr>
        <p:txBody>
          <a:bodyPr/>
          <a:lstStyle/>
          <a:p>
            <a:pPr marL="0" indent="0">
              <a:buNone/>
            </a:pPr>
            <a:r>
              <a:rPr lang="en-US" sz="3000" dirty="0" smtClean="0"/>
              <a:t>6. Which of the following would be an example of decision-table testing for a financial application applied a the system-test level?</a:t>
            </a:r>
          </a:p>
          <a:p>
            <a:pPr marL="514350" indent="-514350">
              <a:spcBef>
                <a:spcPts val="0"/>
              </a:spcBef>
              <a:buAutoNum type="alphaLcPeriod"/>
            </a:pPr>
            <a:r>
              <a:rPr lang="en-US" sz="3000" dirty="0" smtClean="0"/>
              <a:t>A </a:t>
            </a:r>
            <a:r>
              <a:rPr lang="en-US" sz="3000" dirty="0" smtClean="0"/>
              <a:t>table containing rules for combination of inputs to two fields on a screen</a:t>
            </a:r>
            <a:r>
              <a:rPr lang="en-US" sz="3000" dirty="0" smtClean="0"/>
              <a:t>.</a:t>
            </a:r>
          </a:p>
          <a:p>
            <a:pPr marL="0" indent="0">
              <a:spcBef>
                <a:spcPts val="0"/>
              </a:spcBef>
              <a:buNone/>
            </a:pPr>
            <a:r>
              <a:rPr lang="en-US" sz="3000" dirty="0"/>
              <a:t>b. A table containing rules for interfaces between components.</a:t>
            </a:r>
          </a:p>
          <a:p>
            <a:pPr marL="0" indent="0">
              <a:spcBef>
                <a:spcPts val="0"/>
              </a:spcBef>
              <a:buNone/>
            </a:pPr>
            <a:r>
              <a:rPr lang="en-US" sz="3000" dirty="0"/>
              <a:t>c. A table containing rules for mortgage applications.</a:t>
            </a:r>
          </a:p>
          <a:p>
            <a:pPr marL="0" indent="0">
              <a:spcBef>
                <a:spcPts val="0"/>
              </a:spcBef>
              <a:buNone/>
            </a:pPr>
            <a:r>
              <a:rPr lang="en-US" sz="3000" dirty="0"/>
              <a:t>d. A table containing rules for chess.</a:t>
            </a:r>
          </a:p>
          <a:p>
            <a:pPr marL="514350" indent="-514350">
              <a:buAutoNum type="alphaLcPeriod"/>
            </a:pPr>
            <a:endParaRPr lang="en-US" dirty="0"/>
          </a:p>
        </p:txBody>
      </p:sp>
    </p:spTree>
    <p:extLst>
      <p:ext uri="{BB962C8B-B14F-4D97-AF65-F5344CB8AC3E}">
        <p14:creationId xmlns:p14="http://schemas.microsoft.com/office/powerpoint/2010/main" val="3174323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305800" cy="838200"/>
          </a:xfrm>
        </p:spPr>
        <p:txBody>
          <a:bodyPr/>
          <a:lstStyle/>
          <a:p>
            <a:r>
              <a:rPr lang="en-US" dirty="0"/>
              <a:t>4. Test Design </a:t>
            </a:r>
            <a:r>
              <a:rPr lang="en-US" dirty="0" smtClean="0"/>
              <a:t>Techniques-Question </a:t>
            </a:r>
            <a:r>
              <a:rPr lang="en-US" dirty="0" smtClean="0"/>
              <a:t>7 </a:t>
            </a:r>
            <a:endParaRPr lang="en-US" dirty="0"/>
          </a:p>
        </p:txBody>
      </p:sp>
      <p:sp>
        <p:nvSpPr>
          <p:cNvPr id="3" name="Content Placeholder 2"/>
          <p:cNvSpPr>
            <a:spLocks noGrp="1"/>
          </p:cNvSpPr>
          <p:nvPr>
            <p:ph idx="1"/>
          </p:nvPr>
        </p:nvSpPr>
        <p:spPr>
          <a:xfrm>
            <a:off x="152400" y="2057400"/>
            <a:ext cx="8839200" cy="4724400"/>
          </a:xfrm>
        </p:spPr>
        <p:txBody>
          <a:bodyPr/>
          <a:lstStyle/>
          <a:p>
            <a:pPr marL="0" indent="0">
              <a:buNone/>
            </a:pPr>
            <a:r>
              <a:rPr lang="en-US" sz="3000" dirty="0" smtClean="0"/>
              <a:t>7. Which of the following could be  a coverage measure for the state transition testing?</a:t>
            </a:r>
          </a:p>
          <a:p>
            <a:pPr marL="0" indent="0">
              <a:buNone/>
            </a:pPr>
            <a:r>
              <a:rPr lang="en-US" sz="3000" dirty="0" smtClean="0"/>
              <a:t>V All states have been reached.</a:t>
            </a:r>
          </a:p>
          <a:p>
            <a:pPr marL="0" indent="0">
              <a:buNone/>
            </a:pPr>
            <a:r>
              <a:rPr lang="en-US" sz="3000" dirty="0" smtClean="0"/>
              <a:t>W The response time for each transaction is adequate.</a:t>
            </a:r>
          </a:p>
          <a:p>
            <a:pPr marL="0" indent="0">
              <a:buNone/>
            </a:pPr>
            <a:r>
              <a:rPr lang="en-US" sz="3000" dirty="0" smtClean="0"/>
              <a:t>X Every transition has been exercised</a:t>
            </a:r>
            <a:r>
              <a:rPr lang="en-US" sz="3000" dirty="0" smtClean="0"/>
              <a:t>.</a:t>
            </a:r>
          </a:p>
          <a:p>
            <a:pPr marL="0" indent="0">
              <a:buNone/>
            </a:pPr>
            <a:r>
              <a:rPr lang="en-US" sz="3000" dirty="0"/>
              <a:t>Y All boundaries have been exercised.</a:t>
            </a:r>
          </a:p>
          <a:p>
            <a:pPr marL="0" indent="0">
              <a:buNone/>
            </a:pPr>
            <a:r>
              <a:rPr lang="en-US" sz="3000" dirty="0"/>
              <a:t>Z Specific sequences of transitions have been exercised.</a:t>
            </a:r>
          </a:p>
          <a:p>
            <a:pPr marL="0" indent="0">
              <a:buNone/>
            </a:pPr>
            <a:endParaRPr lang="en-US" dirty="0"/>
          </a:p>
        </p:txBody>
      </p:sp>
    </p:spTree>
    <p:extLst>
      <p:ext uri="{BB962C8B-B14F-4D97-AF65-F5344CB8AC3E}">
        <p14:creationId xmlns:p14="http://schemas.microsoft.com/office/powerpoint/2010/main" val="35378319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8229600" cy="838200"/>
          </a:xfrm>
        </p:spPr>
        <p:txBody>
          <a:bodyPr/>
          <a:lstStyle/>
          <a:p>
            <a:r>
              <a:rPr lang="en-US" dirty="0"/>
              <a:t>4. Test Design </a:t>
            </a:r>
            <a:r>
              <a:rPr lang="en-US" dirty="0" smtClean="0"/>
              <a:t>Techniques-Question 7</a:t>
            </a:r>
            <a:endParaRPr lang="en-US" dirty="0"/>
          </a:p>
        </p:txBody>
      </p:sp>
      <p:sp>
        <p:nvSpPr>
          <p:cNvPr id="3" name="Content Placeholder 2"/>
          <p:cNvSpPr>
            <a:spLocks noGrp="1"/>
          </p:cNvSpPr>
          <p:nvPr>
            <p:ph idx="1"/>
          </p:nvPr>
        </p:nvSpPr>
        <p:spPr>
          <a:xfrm>
            <a:off x="228600" y="2667000"/>
            <a:ext cx="8229600" cy="3962400"/>
          </a:xfrm>
        </p:spPr>
        <p:txBody>
          <a:bodyPr/>
          <a:lstStyle/>
          <a:p>
            <a:pPr marL="0" indent="0">
              <a:buNone/>
            </a:pPr>
            <a:r>
              <a:rPr lang="en-US" dirty="0" smtClean="0"/>
              <a:t>a</a:t>
            </a:r>
            <a:r>
              <a:rPr lang="en-US" dirty="0" smtClean="0"/>
              <a:t>. X,Y and Z</a:t>
            </a:r>
          </a:p>
          <a:p>
            <a:pPr marL="0" indent="0">
              <a:buNone/>
            </a:pPr>
            <a:r>
              <a:rPr lang="en-US" dirty="0" smtClean="0"/>
              <a:t>b. V,X,Y and Z</a:t>
            </a:r>
          </a:p>
          <a:p>
            <a:pPr marL="0" indent="0">
              <a:buNone/>
            </a:pPr>
            <a:r>
              <a:rPr lang="en-US" dirty="0" smtClean="0"/>
              <a:t>c. W, X and Y</a:t>
            </a:r>
          </a:p>
          <a:p>
            <a:pPr marL="0" indent="0">
              <a:buNone/>
            </a:pPr>
            <a:r>
              <a:rPr lang="en-US" dirty="0" smtClean="0"/>
              <a:t>d. V, X and Z</a:t>
            </a:r>
          </a:p>
          <a:p>
            <a:endParaRPr lang="en-US" dirty="0"/>
          </a:p>
        </p:txBody>
      </p:sp>
    </p:spTree>
    <p:extLst>
      <p:ext uri="{BB962C8B-B14F-4D97-AF65-F5344CB8AC3E}">
        <p14:creationId xmlns:p14="http://schemas.microsoft.com/office/powerpoint/2010/main" val="5692953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00"/>
            <a:ext cx="8305800" cy="685800"/>
          </a:xfrm>
        </p:spPr>
        <p:txBody>
          <a:bodyPr/>
          <a:lstStyle/>
          <a:p>
            <a:pPr algn="ctr"/>
            <a:r>
              <a:rPr lang="en-US" dirty="0"/>
              <a:t>4. Test Design </a:t>
            </a:r>
            <a:r>
              <a:rPr lang="en-US" dirty="0" smtClean="0"/>
              <a:t>Techniques-Question </a:t>
            </a:r>
            <a:r>
              <a:rPr lang="en-US" dirty="0" smtClean="0"/>
              <a:t>8</a:t>
            </a:r>
            <a:endParaRPr lang="en-US" dirty="0"/>
          </a:p>
        </p:txBody>
      </p:sp>
      <p:sp>
        <p:nvSpPr>
          <p:cNvPr id="3" name="Content Placeholder 2"/>
          <p:cNvSpPr>
            <a:spLocks noGrp="1"/>
          </p:cNvSpPr>
          <p:nvPr>
            <p:ph idx="1"/>
          </p:nvPr>
        </p:nvSpPr>
        <p:spPr>
          <a:xfrm>
            <a:off x="152400" y="1981200"/>
            <a:ext cx="8839200" cy="4648200"/>
          </a:xfrm>
        </p:spPr>
        <p:txBody>
          <a:bodyPr/>
          <a:lstStyle/>
          <a:p>
            <a:pPr marL="0" indent="0">
              <a:buNone/>
            </a:pPr>
            <a:r>
              <a:rPr lang="en-US" sz="3000" dirty="0" smtClean="0"/>
              <a:t>8. Postal rates for ‘light letters’ are 25p up to 10g, 35p up to 50g plus an extra 10p for each additional 25g up to 100g.</a:t>
            </a:r>
          </a:p>
          <a:p>
            <a:pPr marL="0" indent="0">
              <a:buNone/>
            </a:pPr>
            <a:r>
              <a:rPr lang="en-US" sz="3000" dirty="0" smtClean="0"/>
              <a:t>Which test inputs (in grams) would be selected using equivalence partitioning</a:t>
            </a:r>
            <a:r>
              <a:rPr lang="en-US" sz="3000" dirty="0" smtClean="0"/>
              <a:t>?</a:t>
            </a:r>
          </a:p>
          <a:p>
            <a:pPr marL="0" indent="0">
              <a:buNone/>
            </a:pPr>
            <a:r>
              <a:rPr lang="en-US" sz="3000" dirty="0"/>
              <a:t>a. 8, 42, 82, 102</a:t>
            </a:r>
          </a:p>
          <a:p>
            <a:pPr marL="0" indent="0">
              <a:buNone/>
            </a:pPr>
            <a:r>
              <a:rPr lang="en-US" sz="3000" dirty="0"/>
              <a:t>b. 4, 15, 65, 92, 159</a:t>
            </a:r>
          </a:p>
          <a:p>
            <a:pPr marL="0" indent="0">
              <a:buNone/>
            </a:pPr>
            <a:r>
              <a:rPr lang="en-US" sz="3000" dirty="0"/>
              <a:t>c. 10, 50, 75, 100</a:t>
            </a:r>
          </a:p>
          <a:p>
            <a:pPr marL="0" indent="0">
              <a:buNone/>
            </a:pPr>
            <a:r>
              <a:rPr lang="en-US" sz="3000" dirty="0"/>
              <a:t>d. 5, 20, 40, 60, 80</a:t>
            </a:r>
          </a:p>
          <a:p>
            <a:pPr marL="0" indent="0">
              <a:buNone/>
            </a:pPr>
            <a:endParaRPr lang="en-US" dirty="0"/>
          </a:p>
        </p:txBody>
      </p:sp>
    </p:spTree>
    <p:extLst>
      <p:ext uri="{BB962C8B-B14F-4D97-AF65-F5344CB8AC3E}">
        <p14:creationId xmlns:p14="http://schemas.microsoft.com/office/powerpoint/2010/main" val="35250373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8229600" cy="533400"/>
          </a:xfrm>
        </p:spPr>
        <p:txBody>
          <a:bodyPr/>
          <a:lstStyle/>
          <a:p>
            <a:pPr algn="ctr"/>
            <a:r>
              <a:rPr lang="en-US" dirty="0"/>
              <a:t>4. Test Design </a:t>
            </a:r>
            <a:r>
              <a:rPr lang="en-US" dirty="0" smtClean="0"/>
              <a:t>Techniques-Question </a:t>
            </a:r>
            <a:r>
              <a:rPr lang="en-US" dirty="0" smtClean="0"/>
              <a:t>9 </a:t>
            </a:r>
            <a:endParaRPr lang="en-US" dirty="0"/>
          </a:p>
        </p:txBody>
      </p:sp>
      <p:sp>
        <p:nvSpPr>
          <p:cNvPr id="3" name="Content Placeholder 2"/>
          <p:cNvSpPr>
            <a:spLocks noGrp="1"/>
          </p:cNvSpPr>
          <p:nvPr>
            <p:ph idx="1"/>
          </p:nvPr>
        </p:nvSpPr>
        <p:spPr>
          <a:xfrm>
            <a:off x="228600" y="2057400"/>
            <a:ext cx="8229600" cy="4572000"/>
          </a:xfrm>
        </p:spPr>
        <p:txBody>
          <a:bodyPr/>
          <a:lstStyle/>
          <a:p>
            <a:pPr marL="0" indent="0">
              <a:buNone/>
            </a:pPr>
            <a:r>
              <a:rPr lang="en-US" sz="3000" dirty="0" smtClean="0"/>
              <a:t>9. Which of the following could be used to access the coverage achieved for specification-based (black-box) test techniques?</a:t>
            </a:r>
          </a:p>
          <a:p>
            <a:pPr marL="0" indent="0">
              <a:buNone/>
            </a:pPr>
            <a:r>
              <a:rPr lang="en-US" sz="3000" dirty="0" smtClean="0"/>
              <a:t>V Decision outcomes exercised</a:t>
            </a:r>
          </a:p>
          <a:p>
            <a:pPr marL="0" indent="0">
              <a:buNone/>
            </a:pPr>
            <a:r>
              <a:rPr lang="en-US" sz="3000" dirty="0" smtClean="0"/>
              <a:t>W Partitions exercised</a:t>
            </a:r>
          </a:p>
          <a:p>
            <a:pPr marL="0" indent="0">
              <a:buNone/>
            </a:pPr>
            <a:r>
              <a:rPr lang="en-US" sz="3000" dirty="0" smtClean="0"/>
              <a:t>X Boundaries </a:t>
            </a:r>
            <a:r>
              <a:rPr lang="en-US" sz="3000" dirty="0" smtClean="0"/>
              <a:t>exercised</a:t>
            </a:r>
          </a:p>
          <a:p>
            <a:pPr marL="0" indent="0">
              <a:buNone/>
            </a:pPr>
            <a:r>
              <a:rPr lang="en-US" sz="3000" dirty="0"/>
              <a:t>Y State transitions exercised</a:t>
            </a:r>
          </a:p>
          <a:p>
            <a:pPr marL="0" indent="0">
              <a:buNone/>
            </a:pPr>
            <a:r>
              <a:rPr lang="en-US" sz="3000" dirty="0"/>
              <a:t>Z Statements exercised</a:t>
            </a:r>
          </a:p>
          <a:p>
            <a:pPr marL="0" indent="0">
              <a:buNone/>
            </a:pPr>
            <a:endParaRPr lang="en-US" dirty="0"/>
          </a:p>
        </p:txBody>
      </p:sp>
    </p:spTree>
    <p:extLst>
      <p:ext uri="{BB962C8B-B14F-4D97-AF65-F5344CB8AC3E}">
        <p14:creationId xmlns:p14="http://schemas.microsoft.com/office/powerpoint/2010/main" val="15870169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077200" cy="838200"/>
          </a:xfrm>
        </p:spPr>
        <p:txBody>
          <a:bodyPr/>
          <a:lstStyle/>
          <a:p>
            <a:pPr algn="ctr"/>
            <a:r>
              <a:rPr lang="en-US" dirty="0"/>
              <a:t>4. Test Design </a:t>
            </a:r>
            <a:r>
              <a:rPr lang="en-US" dirty="0" smtClean="0"/>
              <a:t>Techniques-Question 9</a:t>
            </a:r>
            <a:endParaRPr lang="en-US" dirty="0"/>
          </a:p>
        </p:txBody>
      </p:sp>
      <p:sp>
        <p:nvSpPr>
          <p:cNvPr id="3" name="Content Placeholder 2"/>
          <p:cNvSpPr>
            <a:spLocks noGrp="1"/>
          </p:cNvSpPr>
          <p:nvPr>
            <p:ph idx="1"/>
          </p:nvPr>
        </p:nvSpPr>
        <p:spPr>
          <a:xfrm>
            <a:off x="685800" y="2514600"/>
            <a:ext cx="7772400" cy="4114800"/>
          </a:xfrm>
        </p:spPr>
        <p:txBody>
          <a:bodyPr/>
          <a:lstStyle/>
          <a:p>
            <a:pPr marL="0" indent="0">
              <a:buNone/>
            </a:pPr>
            <a:r>
              <a:rPr lang="en-US" dirty="0" smtClean="0"/>
              <a:t>a</a:t>
            </a:r>
            <a:r>
              <a:rPr lang="en-US" dirty="0" smtClean="0"/>
              <a:t>. V, W, Y or Z</a:t>
            </a:r>
          </a:p>
          <a:p>
            <a:pPr marL="0" indent="0">
              <a:buNone/>
            </a:pPr>
            <a:r>
              <a:rPr lang="en-US" dirty="0" smtClean="0"/>
              <a:t>b. W, X or Y</a:t>
            </a:r>
          </a:p>
          <a:p>
            <a:pPr marL="0" indent="0">
              <a:buNone/>
            </a:pPr>
            <a:r>
              <a:rPr lang="en-US" dirty="0" smtClean="0"/>
              <a:t>c. V, X or Z</a:t>
            </a:r>
          </a:p>
          <a:p>
            <a:pPr marL="0" indent="0">
              <a:buNone/>
            </a:pPr>
            <a:r>
              <a:rPr lang="en-US" dirty="0" smtClean="0"/>
              <a:t>d. W, X, Y or Z</a:t>
            </a:r>
            <a:endParaRPr lang="en-US" dirty="0"/>
          </a:p>
        </p:txBody>
      </p:sp>
    </p:spTree>
    <p:extLst>
      <p:ext uri="{BB962C8B-B14F-4D97-AF65-F5344CB8AC3E}">
        <p14:creationId xmlns:p14="http://schemas.microsoft.com/office/powerpoint/2010/main" val="16424506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19200"/>
            <a:ext cx="8458200" cy="609600"/>
          </a:xfrm>
        </p:spPr>
        <p:txBody>
          <a:bodyPr/>
          <a:lstStyle/>
          <a:p>
            <a:pPr algn="ctr"/>
            <a:r>
              <a:rPr lang="en-US" dirty="0"/>
              <a:t>4. Test Design </a:t>
            </a:r>
            <a:r>
              <a:rPr lang="en-US" dirty="0" smtClean="0"/>
              <a:t>Techniques-Question </a:t>
            </a:r>
            <a:r>
              <a:rPr lang="en-US" dirty="0" smtClean="0"/>
              <a:t>10</a:t>
            </a:r>
            <a:endParaRPr lang="en-US" dirty="0"/>
          </a:p>
        </p:txBody>
      </p:sp>
      <p:sp>
        <p:nvSpPr>
          <p:cNvPr id="3" name="Content Placeholder 2"/>
          <p:cNvSpPr>
            <a:spLocks noGrp="1"/>
          </p:cNvSpPr>
          <p:nvPr>
            <p:ph idx="1"/>
          </p:nvPr>
        </p:nvSpPr>
        <p:spPr>
          <a:xfrm>
            <a:off x="228600" y="1828800"/>
            <a:ext cx="8763000" cy="4876800"/>
          </a:xfrm>
        </p:spPr>
        <p:txBody>
          <a:bodyPr/>
          <a:lstStyle/>
          <a:p>
            <a:pPr marL="0" indent="0">
              <a:spcBef>
                <a:spcPts val="0"/>
              </a:spcBef>
              <a:buNone/>
            </a:pPr>
            <a:r>
              <a:rPr lang="en-US" sz="2900" dirty="0" smtClean="0"/>
              <a:t>10. Which of the following would structure-based test design techniques be most likely to be applied to?</a:t>
            </a:r>
          </a:p>
          <a:p>
            <a:pPr marL="0" indent="0">
              <a:spcBef>
                <a:spcPts val="0"/>
              </a:spcBef>
              <a:buNone/>
            </a:pPr>
            <a:r>
              <a:rPr lang="en-US" sz="2900" dirty="0" smtClean="0"/>
              <a:t>1. Boundaries between mortgage interest rate bands.</a:t>
            </a:r>
          </a:p>
          <a:p>
            <a:pPr marL="0" indent="0">
              <a:spcBef>
                <a:spcPts val="0"/>
              </a:spcBef>
              <a:buNone/>
            </a:pPr>
            <a:r>
              <a:rPr lang="en-US" sz="2900" dirty="0" smtClean="0"/>
              <a:t>2. An invalid transition between two different arrears statuses. </a:t>
            </a:r>
            <a:endParaRPr lang="en-US" sz="2900" dirty="0" smtClean="0"/>
          </a:p>
          <a:p>
            <a:pPr marL="0" indent="0">
              <a:spcBef>
                <a:spcPts val="0"/>
              </a:spcBef>
              <a:buNone/>
            </a:pPr>
            <a:r>
              <a:rPr lang="en-US" sz="2900" dirty="0"/>
              <a:t>3. The business process flow for mortgage approval.</a:t>
            </a:r>
          </a:p>
          <a:p>
            <a:pPr marL="0" indent="0">
              <a:spcBef>
                <a:spcPts val="0"/>
              </a:spcBef>
              <a:buNone/>
            </a:pPr>
            <a:r>
              <a:rPr lang="en-US" sz="2900" dirty="0"/>
              <a:t>4. Control flow of the program to calculate repayments.</a:t>
            </a:r>
          </a:p>
          <a:p>
            <a:pPr marL="0" indent="0">
              <a:buNone/>
            </a:pPr>
            <a:endParaRPr lang="en-US" dirty="0"/>
          </a:p>
        </p:txBody>
      </p:sp>
    </p:spTree>
    <p:extLst>
      <p:ext uri="{BB962C8B-B14F-4D97-AF65-F5344CB8AC3E}">
        <p14:creationId xmlns:p14="http://schemas.microsoft.com/office/powerpoint/2010/main" val="38525556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305800" cy="914400"/>
          </a:xfrm>
        </p:spPr>
        <p:txBody>
          <a:bodyPr/>
          <a:lstStyle/>
          <a:p>
            <a:pPr algn="ctr"/>
            <a:r>
              <a:rPr lang="en-US" dirty="0"/>
              <a:t>4. Test Design </a:t>
            </a:r>
            <a:r>
              <a:rPr lang="en-US" dirty="0" smtClean="0"/>
              <a:t>Techniques-Question 10</a:t>
            </a:r>
            <a:endParaRPr lang="en-US" dirty="0"/>
          </a:p>
        </p:txBody>
      </p:sp>
      <p:sp>
        <p:nvSpPr>
          <p:cNvPr id="3" name="Content Placeholder 2"/>
          <p:cNvSpPr>
            <a:spLocks noGrp="1"/>
          </p:cNvSpPr>
          <p:nvPr>
            <p:ph idx="1"/>
          </p:nvPr>
        </p:nvSpPr>
        <p:spPr>
          <a:xfrm>
            <a:off x="685800" y="2286000"/>
            <a:ext cx="7772400" cy="4419600"/>
          </a:xfrm>
        </p:spPr>
        <p:txBody>
          <a:bodyPr/>
          <a:lstStyle/>
          <a:p>
            <a:pPr marL="0" indent="0">
              <a:buNone/>
            </a:pPr>
            <a:r>
              <a:rPr lang="en-US" dirty="0" smtClean="0"/>
              <a:t>a</a:t>
            </a:r>
            <a:r>
              <a:rPr lang="en-US" dirty="0" smtClean="0"/>
              <a:t>. 2, 3 and 4</a:t>
            </a:r>
          </a:p>
          <a:p>
            <a:pPr marL="0" indent="0">
              <a:buNone/>
            </a:pPr>
            <a:r>
              <a:rPr lang="en-US" dirty="0" smtClean="0"/>
              <a:t>b. 2 and 4</a:t>
            </a:r>
          </a:p>
          <a:p>
            <a:pPr marL="0" indent="0">
              <a:buNone/>
            </a:pPr>
            <a:r>
              <a:rPr lang="en-US" dirty="0" smtClean="0"/>
              <a:t>c. 3 and 4</a:t>
            </a:r>
          </a:p>
          <a:p>
            <a:pPr marL="0" indent="0">
              <a:buNone/>
            </a:pPr>
            <a:r>
              <a:rPr lang="en-US" dirty="0" smtClean="0"/>
              <a:t>d. 1, 2 and 3</a:t>
            </a:r>
          </a:p>
          <a:p>
            <a:endParaRPr lang="en-US" dirty="0"/>
          </a:p>
        </p:txBody>
      </p:sp>
    </p:spTree>
    <p:extLst>
      <p:ext uri="{BB962C8B-B14F-4D97-AF65-F5344CB8AC3E}">
        <p14:creationId xmlns:p14="http://schemas.microsoft.com/office/powerpoint/2010/main" val="7884046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0"/>
            <a:ext cx="8534400" cy="914400"/>
          </a:xfrm>
        </p:spPr>
        <p:txBody>
          <a:bodyPr/>
          <a:lstStyle/>
          <a:p>
            <a:pPr algn="ctr"/>
            <a:r>
              <a:rPr lang="en-US" dirty="0"/>
              <a:t>4. Test Design </a:t>
            </a:r>
            <a:r>
              <a:rPr lang="en-US" dirty="0" smtClean="0"/>
              <a:t>Techniques-Question </a:t>
            </a:r>
            <a:r>
              <a:rPr lang="en-US" dirty="0" smtClean="0"/>
              <a:t>11</a:t>
            </a:r>
            <a:endParaRPr lang="en-US" dirty="0"/>
          </a:p>
        </p:txBody>
      </p:sp>
      <p:sp>
        <p:nvSpPr>
          <p:cNvPr id="3" name="Content Placeholder 2"/>
          <p:cNvSpPr>
            <a:spLocks noGrp="1"/>
          </p:cNvSpPr>
          <p:nvPr>
            <p:ph idx="1"/>
          </p:nvPr>
        </p:nvSpPr>
        <p:spPr>
          <a:xfrm>
            <a:off x="152400" y="2057400"/>
            <a:ext cx="8839200" cy="4648200"/>
          </a:xfrm>
        </p:spPr>
        <p:txBody>
          <a:bodyPr/>
          <a:lstStyle/>
          <a:p>
            <a:pPr marL="0" indent="0">
              <a:buNone/>
            </a:pPr>
            <a:r>
              <a:rPr lang="en-US" sz="2600" dirty="0" smtClean="0"/>
              <a:t>11. Use case testing is useful for which of the following?</a:t>
            </a:r>
          </a:p>
          <a:p>
            <a:pPr marL="0" indent="0">
              <a:buNone/>
            </a:pPr>
            <a:r>
              <a:rPr lang="en-US" sz="2600" dirty="0" smtClean="0"/>
              <a:t>P Designing acceptance tests with users or customers.</a:t>
            </a:r>
          </a:p>
          <a:p>
            <a:pPr marL="0" indent="0">
              <a:buNone/>
            </a:pPr>
            <a:r>
              <a:rPr lang="en-US" sz="2600" dirty="0" smtClean="0"/>
              <a:t>Q Making sure that the mainstream business processes are tested.</a:t>
            </a:r>
          </a:p>
          <a:p>
            <a:pPr marL="0" indent="0">
              <a:buNone/>
            </a:pPr>
            <a:r>
              <a:rPr lang="en-US" sz="2600" dirty="0" smtClean="0"/>
              <a:t>R Finding defects in the interaction between components</a:t>
            </a:r>
            <a:r>
              <a:rPr lang="en-US" sz="2600" dirty="0" smtClean="0"/>
              <a:t>.</a:t>
            </a:r>
          </a:p>
          <a:p>
            <a:pPr marL="0" indent="0">
              <a:buNone/>
            </a:pPr>
            <a:r>
              <a:rPr lang="en-US" sz="2600" dirty="0"/>
              <a:t>S Identifying the maximum and minimum values for every input filed</a:t>
            </a:r>
          </a:p>
          <a:p>
            <a:pPr marL="0" indent="0">
              <a:buNone/>
            </a:pPr>
            <a:r>
              <a:rPr lang="en-US" sz="2600" dirty="0"/>
              <a:t>T Identifying the percentage of statements exercised by a sets of tests.</a:t>
            </a:r>
          </a:p>
          <a:p>
            <a:pPr marL="0" indent="0">
              <a:buNone/>
            </a:pPr>
            <a:endParaRPr lang="en-US" dirty="0"/>
          </a:p>
        </p:txBody>
      </p:sp>
    </p:spTree>
    <p:extLst>
      <p:ext uri="{BB962C8B-B14F-4D97-AF65-F5344CB8AC3E}">
        <p14:creationId xmlns:p14="http://schemas.microsoft.com/office/powerpoint/2010/main" val="20974782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153400" cy="1143000"/>
          </a:xfrm>
        </p:spPr>
        <p:txBody>
          <a:bodyPr/>
          <a:lstStyle/>
          <a:p>
            <a:pPr algn="ctr"/>
            <a:r>
              <a:rPr lang="en-US" dirty="0"/>
              <a:t>. Test Design </a:t>
            </a:r>
            <a:r>
              <a:rPr lang="en-US" dirty="0" smtClean="0"/>
              <a:t>Techniques-Question 11</a:t>
            </a:r>
            <a:endParaRPr lang="en-US" dirty="0"/>
          </a:p>
        </p:txBody>
      </p:sp>
      <p:sp>
        <p:nvSpPr>
          <p:cNvPr id="3" name="Content Placeholder 2"/>
          <p:cNvSpPr>
            <a:spLocks noGrp="1"/>
          </p:cNvSpPr>
          <p:nvPr>
            <p:ph idx="1"/>
          </p:nvPr>
        </p:nvSpPr>
        <p:spPr>
          <a:xfrm>
            <a:off x="685800" y="2667000"/>
            <a:ext cx="7772400" cy="3810000"/>
          </a:xfrm>
        </p:spPr>
        <p:txBody>
          <a:bodyPr/>
          <a:lstStyle/>
          <a:p>
            <a:pPr marL="0" indent="0">
              <a:buNone/>
            </a:pPr>
            <a:r>
              <a:rPr lang="en-US" dirty="0" smtClean="0"/>
              <a:t>a. P, Q and R</a:t>
            </a:r>
          </a:p>
          <a:p>
            <a:pPr marL="0" indent="0">
              <a:buNone/>
            </a:pPr>
            <a:r>
              <a:rPr lang="en-US" dirty="0" smtClean="0"/>
              <a:t>b. Q, S and T</a:t>
            </a:r>
          </a:p>
          <a:p>
            <a:pPr marL="0" indent="0">
              <a:buNone/>
            </a:pPr>
            <a:r>
              <a:rPr lang="en-US" dirty="0" smtClean="0"/>
              <a:t>c. P, Q and S</a:t>
            </a:r>
          </a:p>
          <a:p>
            <a:pPr marL="0" indent="0">
              <a:buNone/>
            </a:pPr>
            <a:r>
              <a:rPr lang="en-US" dirty="0" smtClean="0"/>
              <a:t>d. R, S and T</a:t>
            </a:r>
            <a:endParaRPr lang="en-US" dirty="0"/>
          </a:p>
        </p:txBody>
      </p:sp>
    </p:spTree>
    <p:extLst>
      <p:ext uri="{BB962C8B-B14F-4D97-AF65-F5344CB8AC3E}">
        <p14:creationId xmlns:p14="http://schemas.microsoft.com/office/powerpoint/2010/main" val="211588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4.1.2 Test analysis: identifying test conditions</a:t>
            </a:r>
          </a:p>
        </p:txBody>
      </p:sp>
      <p:sp>
        <p:nvSpPr>
          <p:cNvPr id="3" name="Content Placeholder 2"/>
          <p:cNvSpPr>
            <a:spLocks noGrp="1"/>
          </p:cNvSpPr>
          <p:nvPr>
            <p:ph idx="1"/>
          </p:nvPr>
        </p:nvSpPr>
        <p:spPr>
          <a:xfrm>
            <a:off x="685800" y="2667000"/>
            <a:ext cx="7772400" cy="4038600"/>
          </a:xfrm>
        </p:spPr>
        <p:txBody>
          <a:bodyPr/>
          <a:lstStyle/>
          <a:p>
            <a:r>
              <a:rPr lang="en-US" dirty="0" smtClean="0"/>
              <a:t>Testing technique helps us select a good set of test from the total number of all possible tests for a given system.  </a:t>
            </a:r>
          </a:p>
          <a:p>
            <a:r>
              <a:rPr lang="en-US" dirty="0" smtClean="0"/>
              <a:t>Tests might based on risk, models of the system, likely failures, compliance requirements, expert advice or heuristics (I find). </a:t>
            </a:r>
            <a:endParaRPr lang="en-US" dirty="0"/>
          </a:p>
        </p:txBody>
      </p:sp>
    </p:spTree>
    <p:extLst>
      <p:ext uri="{BB962C8B-B14F-4D97-AF65-F5344CB8AC3E}">
        <p14:creationId xmlns:p14="http://schemas.microsoft.com/office/powerpoint/2010/main" val="16221178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0"/>
            <a:ext cx="8305800" cy="533400"/>
          </a:xfrm>
        </p:spPr>
        <p:txBody>
          <a:bodyPr/>
          <a:lstStyle/>
          <a:p>
            <a:pPr algn="ctr"/>
            <a:r>
              <a:rPr lang="en-US" dirty="0" smtClean="0"/>
              <a:t>4</a:t>
            </a:r>
            <a:r>
              <a:rPr lang="en-US" dirty="0" smtClean="0"/>
              <a:t>. Test </a:t>
            </a:r>
            <a:r>
              <a:rPr lang="en-US" dirty="0"/>
              <a:t>Design </a:t>
            </a:r>
            <a:r>
              <a:rPr lang="en-US" dirty="0" smtClean="0"/>
              <a:t>Techniques-Question </a:t>
            </a:r>
            <a:r>
              <a:rPr lang="en-US" dirty="0" smtClean="0"/>
              <a:t>12</a:t>
            </a:r>
            <a:endParaRPr lang="en-US" dirty="0"/>
          </a:p>
        </p:txBody>
      </p:sp>
      <p:sp>
        <p:nvSpPr>
          <p:cNvPr id="3" name="Content Placeholder 2"/>
          <p:cNvSpPr>
            <a:spLocks noGrp="1"/>
          </p:cNvSpPr>
          <p:nvPr>
            <p:ph idx="1"/>
          </p:nvPr>
        </p:nvSpPr>
        <p:spPr>
          <a:xfrm>
            <a:off x="152400" y="2362200"/>
            <a:ext cx="8839200" cy="4114800"/>
          </a:xfrm>
        </p:spPr>
        <p:txBody>
          <a:bodyPr/>
          <a:lstStyle/>
          <a:p>
            <a:pPr marL="0" indent="0">
              <a:buNone/>
            </a:pPr>
            <a:r>
              <a:rPr lang="en-US" dirty="0" smtClean="0"/>
              <a:t>12. Which of the following statements about the relationship between statement coverage and decision is correct</a:t>
            </a:r>
            <a:r>
              <a:rPr lang="en-US" dirty="0" smtClean="0"/>
              <a:t>?</a:t>
            </a:r>
            <a:endParaRPr lang="en-US" dirty="0" smtClean="0"/>
          </a:p>
        </p:txBody>
      </p:sp>
    </p:spTree>
    <p:extLst>
      <p:ext uri="{BB962C8B-B14F-4D97-AF65-F5344CB8AC3E}">
        <p14:creationId xmlns:p14="http://schemas.microsoft.com/office/powerpoint/2010/main" val="37586105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0"/>
            <a:ext cx="8305800" cy="685800"/>
          </a:xfrm>
        </p:spPr>
        <p:txBody>
          <a:bodyPr/>
          <a:lstStyle/>
          <a:p>
            <a:pPr algn="ctr"/>
            <a:r>
              <a:rPr lang="en-US" dirty="0" smtClean="0"/>
              <a:t>4. Test </a:t>
            </a:r>
            <a:r>
              <a:rPr lang="en-US" dirty="0"/>
              <a:t>Design </a:t>
            </a:r>
            <a:r>
              <a:rPr lang="en-US" dirty="0" smtClean="0"/>
              <a:t>Techniques-Question 12</a:t>
            </a:r>
            <a:endParaRPr lang="en-US" dirty="0"/>
          </a:p>
        </p:txBody>
      </p:sp>
      <p:sp>
        <p:nvSpPr>
          <p:cNvPr id="3" name="Content Placeholder 2"/>
          <p:cNvSpPr>
            <a:spLocks noGrp="1"/>
          </p:cNvSpPr>
          <p:nvPr>
            <p:ph idx="1"/>
          </p:nvPr>
        </p:nvSpPr>
        <p:spPr>
          <a:xfrm>
            <a:off x="152400" y="2209800"/>
            <a:ext cx="8763000" cy="4267200"/>
          </a:xfrm>
        </p:spPr>
        <p:txBody>
          <a:bodyPr/>
          <a:lstStyle/>
          <a:p>
            <a:pPr marL="0" indent="0">
              <a:buNone/>
            </a:pPr>
            <a:r>
              <a:rPr lang="en-US" dirty="0"/>
              <a:t>a. 100% decision coverage is achieved if statement coverage is greater than 90%</a:t>
            </a:r>
          </a:p>
          <a:p>
            <a:pPr marL="0" indent="0">
              <a:buNone/>
            </a:pPr>
            <a:r>
              <a:rPr lang="en-US" dirty="0" smtClean="0"/>
              <a:t>b</a:t>
            </a:r>
            <a:r>
              <a:rPr lang="en-US" dirty="0" smtClean="0"/>
              <a:t>. 100% statement coverage is achieved if statement coverage is greater than 90%.</a:t>
            </a:r>
          </a:p>
          <a:p>
            <a:pPr marL="0" indent="0">
              <a:buNone/>
            </a:pPr>
            <a:r>
              <a:rPr lang="en-US" dirty="0" smtClean="0"/>
              <a:t>c. 100% decision coverage always means 100% statement coverage.</a:t>
            </a:r>
          </a:p>
          <a:p>
            <a:pPr marL="0" indent="0">
              <a:buNone/>
            </a:pPr>
            <a:r>
              <a:rPr lang="en-US" dirty="0" smtClean="0"/>
              <a:t>d. 100% statement coverage always means 100% decision coverage.</a:t>
            </a:r>
            <a:endParaRPr lang="en-US" dirty="0"/>
          </a:p>
        </p:txBody>
      </p:sp>
    </p:spTree>
    <p:extLst>
      <p:ext uri="{BB962C8B-B14F-4D97-AF65-F5344CB8AC3E}">
        <p14:creationId xmlns:p14="http://schemas.microsoft.com/office/powerpoint/2010/main" val="33037555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0"/>
            <a:ext cx="8839200" cy="609600"/>
          </a:xfrm>
        </p:spPr>
        <p:txBody>
          <a:bodyPr/>
          <a:lstStyle/>
          <a:p>
            <a:r>
              <a:rPr lang="en-US" dirty="0" smtClean="0"/>
              <a:t> 4. Test </a:t>
            </a:r>
            <a:r>
              <a:rPr lang="en-US" dirty="0"/>
              <a:t>Design </a:t>
            </a:r>
            <a:r>
              <a:rPr lang="en-US" dirty="0" smtClean="0"/>
              <a:t>Techniques-Question 13</a:t>
            </a:r>
            <a:endParaRPr lang="en-US" dirty="0"/>
          </a:p>
        </p:txBody>
      </p:sp>
      <p:sp>
        <p:nvSpPr>
          <p:cNvPr id="3" name="Content Placeholder 2"/>
          <p:cNvSpPr>
            <a:spLocks noGrp="1"/>
          </p:cNvSpPr>
          <p:nvPr>
            <p:ph idx="1"/>
          </p:nvPr>
        </p:nvSpPr>
        <p:spPr>
          <a:xfrm>
            <a:off x="152400" y="2133600"/>
            <a:ext cx="8686800" cy="4495800"/>
          </a:xfrm>
        </p:spPr>
        <p:txBody>
          <a:bodyPr/>
          <a:lstStyle/>
          <a:p>
            <a:pPr marL="0" indent="0">
              <a:buNone/>
            </a:pPr>
            <a:r>
              <a:rPr lang="en-US" dirty="0" smtClean="0"/>
              <a:t>13. </a:t>
            </a:r>
            <a:r>
              <a:rPr lang="en-US" dirty="0" smtClean="0"/>
              <a:t>If you are flying with a an economy ticket, there is a possibility that you may get upgraded to business class, especially if you hold a gold card in the airline’s frequent flier program. If you don’t hold a gold card, there is a possibility that you will get ‘bumped’ off the flight if it is a full and you check in late.</a:t>
            </a:r>
            <a:endParaRPr lang="en-US" dirty="0"/>
          </a:p>
        </p:txBody>
      </p:sp>
    </p:spTree>
    <p:extLst>
      <p:ext uri="{BB962C8B-B14F-4D97-AF65-F5344CB8AC3E}">
        <p14:creationId xmlns:p14="http://schemas.microsoft.com/office/powerpoint/2010/main" val="17277284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8686800" cy="685800"/>
          </a:xfrm>
        </p:spPr>
        <p:txBody>
          <a:bodyPr anchor="t"/>
          <a:lstStyle/>
          <a:p>
            <a:pPr algn="ctr"/>
            <a:r>
              <a:rPr lang="en-US" dirty="0" smtClean="0"/>
              <a:t>4. </a:t>
            </a:r>
            <a:r>
              <a:rPr lang="en-US" dirty="0"/>
              <a:t>Test Design </a:t>
            </a:r>
            <a:r>
              <a:rPr lang="en-US" dirty="0" smtClean="0"/>
              <a:t>Techniques-Question 13</a:t>
            </a:r>
            <a:endParaRPr lang="en-US" dirty="0"/>
          </a:p>
        </p:txBody>
      </p:sp>
      <p:sp>
        <p:nvSpPr>
          <p:cNvPr id="3" name="Content Placeholder 2"/>
          <p:cNvSpPr>
            <a:spLocks noGrp="1"/>
          </p:cNvSpPr>
          <p:nvPr>
            <p:ph idx="1"/>
          </p:nvPr>
        </p:nvSpPr>
        <p:spPr>
          <a:xfrm>
            <a:off x="228600" y="1981200"/>
            <a:ext cx="8763000" cy="4800600"/>
          </a:xfrm>
        </p:spPr>
        <p:txBody>
          <a:bodyPr/>
          <a:lstStyle/>
          <a:p>
            <a:pPr marL="0" indent="0">
              <a:buNone/>
            </a:pPr>
            <a:r>
              <a:rPr lang="en-US" dirty="0" smtClean="0"/>
              <a:t>Check control flow diagram(flight check-in)</a:t>
            </a:r>
          </a:p>
          <a:p>
            <a:pPr marL="0" indent="0">
              <a:buNone/>
            </a:pPr>
            <a:r>
              <a:rPr lang="en-US" dirty="0" smtClean="0"/>
              <a:t>Three test have been run:</a:t>
            </a:r>
          </a:p>
          <a:p>
            <a:pPr marL="0" indent="0">
              <a:buNone/>
            </a:pPr>
            <a:r>
              <a:rPr lang="en-US" dirty="0" smtClean="0"/>
              <a:t>Test 1: Gold card holder who gets upgraded to business class.</a:t>
            </a:r>
          </a:p>
          <a:p>
            <a:pPr marL="0" indent="0">
              <a:buNone/>
            </a:pPr>
            <a:r>
              <a:rPr lang="en-US" dirty="0" smtClean="0"/>
              <a:t>Test 2: Non-gold card holder who stays in economy.</a:t>
            </a:r>
          </a:p>
          <a:p>
            <a:pPr marL="0" indent="0">
              <a:buNone/>
            </a:pPr>
            <a:r>
              <a:rPr lang="en-US" dirty="0" smtClean="0"/>
              <a:t>Test 3: A person who is bumped form the flight. What is the statement coverage of these three tests?</a:t>
            </a:r>
            <a:endParaRPr lang="en-US" dirty="0"/>
          </a:p>
        </p:txBody>
      </p:sp>
    </p:spTree>
    <p:extLst>
      <p:ext uri="{BB962C8B-B14F-4D97-AF65-F5344CB8AC3E}">
        <p14:creationId xmlns:p14="http://schemas.microsoft.com/office/powerpoint/2010/main" val="20492992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8382000" cy="838200"/>
          </a:xfrm>
        </p:spPr>
        <p:txBody>
          <a:bodyPr/>
          <a:lstStyle/>
          <a:p>
            <a:pPr algn="ctr"/>
            <a:r>
              <a:rPr lang="en-US" dirty="0" smtClean="0"/>
              <a:t>4. Test </a:t>
            </a:r>
            <a:r>
              <a:rPr lang="en-US" dirty="0"/>
              <a:t>Design </a:t>
            </a:r>
            <a:r>
              <a:rPr lang="en-US" dirty="0" smtClean="0"/>
              <a:t>Techniques-Question 13</a:t>
            </a:r>
            <a:endParaRPr lang="en-US" dirty="0"/>
          </a:p>
        </p:txBody>
      </p:sp>
      <p:sp>
        <p:nvSpPr>
          <p:cNvPr id="3" name="Content Placeholder 2"/>
          <p:cNvSpPr>
            <a:spLocks noGrp="1"/>
          </p:cNvSpPr>
          <p:nvPr>
            <p:ph idx="1"/>
          </p:nvPr>
        </p:nvSpPr>
        <p:spPr>
          <a:xfrm>
            <a:off x="228600" y="2362200"/>
            <a:ext cx="8229600" cy="4114800"/>
          </a:xfrm>
        </p:spPr>
        <p:txBody>
          <a:bodyPr/>
          <a:lstStyle/>
          <a:p>
            <a:pPr marL="0" indent="0">
              <a:buNone/>
            </a:pPr>
            <a:r>
              <a:rPr lang="en-US" dirty="0" smtClean="0"/>
              <a:t>a. 60%</a:t>
            </a:r>
          </a:p>
          <a:p>
            <a:pPr marL="0" indent="0">
              <a:buNone/>
            </a:pPr>
            <a:r>
              <a:rPr lang="en-US" dirty="0" smtClean="0"/>
              <a:t>b. 70%</a:t>
            </a:r>
          </a:p>
          <a:p>
            <a:pPr marL="0" indent="0">
              <a:buNone/>
            </a:pPr>
            <a:r>
              <a:rPr lang="en-US" dirty="0" smtClean="0"/>
              <a:t>c. 80%</a:t>
            </a:r>
          </a:p>
          <a:p>
            <a:pPr marL="0" indent="0">
              <a:buNone/>
            </a:pPr>
            <a:r>
              <a:rPr lang="en-US" dirty="0" smtClean="0"/>
              <a:t>d. 90%</a:t>
            </a:r>
            <a:endParaRPr lang="en-US" dirty="0"/>
          </a:p>
        </p:txBody>
      </p:sp>
    </p:spTree>
    <p:extLst>
      <p:ext uri="{BB962C8B-B14F-4D97-AF65-F5344CB8AC3E}">
        <p14:creationId xmlns:p14="http://schemas.microsoft.com/office/powerpoint/2010/main" val="13903356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839200" cy="762000"/>
          </a:xfrm>
        </p:spPr>
        <p:txBody>
          <a:bodyPr/>
          <a:lstStyle/>
          <a:p>
            <a:r>
              <a:rPr lang="en-US" dirty="0" smtClean="0"/>
              <a:t>4.Test </a:t>
            </a:r>
            <a:r>
              <a:rPr lang="en-US" dirty="0"/>
              <a:t>Design </a:t>
            </a:r>
            <a:r>
              <a:rPr lang="en-US" dirty="0" smtClean="0"/>
              <a:t>Techniques-Question </a:t>
            </a:r>
            <a:r>
              <a:rPr lang="en-US" dirty="0" smtClean="0"/>
              <a:t>14</a:t>
            </a:r>
            <a:endParaRPr lang="en-US" dirty="0"/>
          </a:p>
        </p:txBody>
      </p:sp>
      <p:sp>
        <p:nvSpPr>
          <p:cNvPr id="3" name="Content Placeholder 2"/>
          <p:cNvSpPr>
            <a:spLocks noGrp="1"/>
          </p:cNvSpPr>
          <p:nvPr>
            <p:ph idx="1"/>
          </p:nvPr>
        </p:nvSpPr>
        <p:spPr>
          <a:xfrm>
            <a:off x="152400" y="2133600"/>
            <a:ext cx="8763000" cy="4648200"/>
          </a:xfrm>
        </p:spPr>
        <p:txBody>
          <a:bodyPr/>
          <a:lstStyle/>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52400" y="2133600"/>
            <a:ext cx="8763000" cy="4513421"/>
          </a:xfrm>
          <a:prstGeom prst="rect">
            <a:avLst/>
          </a:prstGeom>
        </p:spPr>
      </p:pic>
    </p:spTree>
    <p:extLst>
      <p:ext uri="{BB962C8B-B14F-4D97-AF65-F5344CB8AC3E}">
        <p14:creationId xmlns:p14="http://schemas.microsoft.com/office/powerpoint/2010/main" val="9370883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839200" cy="762000"/>
          </a:xfrm>
        </p:spPr>
        <p:txBody>
          <a:bodyPr/>
          <a:lstStyle/>
          <a:p>
            <a:r>
              <a:rPr lang="en-US" dirty="0" smtClean="0"/>
              <a:t>4.Test </a:t>
            </a:r>
            <a:r>
              <a:rPr lang="en-US" dirty="0"/>
              <a:t>Design </a:t>
            </a:r>
            <a:r>
              <a:rPr lang="en-US" dirty="0" smtClean="0"/>
              <a:t>Techniques-Question </a:t>
            </a:r>
            <a:r>
              <a:rPr lang="en-US" dirty="0" smtClean="0"/>
              <a:t>14</a:t>
            </a:r>
            <a:endParaRPr lang="en-US" dirty="0"/>
          </a:p>
        </p:txBody>
      </p:sp>
      <p:sp>
        <p:nvSpPr>
          <p:cNvPr id="3" name="Content Placeholder 2"/>
          <p:cNvSpPr>
            <a:spLocks noGrp="1"/>
          </p:cNvSpPr>
          <p:nvPr>
            <p:ph idx="1"/>
          </p:nvPr>
        </p:nvSpPr>
        <p:spPr>
          <a:xfrm>
            <a:off x="152400" y="2133600"/>
            <a:ext cx="8763000" cy="4648200"/>
          </a:xfrm>
        </p:spPr>
        <p:txBody>
          <a:bodyPr/>
          <a:lstStyle/>
          <a:p>
            <a:pPr marL="0" indent="0">
              <a:buNone/>
            </a:pPr>
            <a:r>
              <a:rPr lang="en-US" sz="2800" dirty="0" smtClean="0"/>
              <a:t>14 Why are error guessing and exploratory testing good to do?</a:t>
            </a:r>
          </a:p>
          <a:p>
            <a:pPr marL="0" indent="0">
              <a:buNone/>
            </a:pPr>
            <a:r>
              <a:rPr lang="en-US" sz="2800" dirty="0" smtClean="0"/>
              <a:t>a. They can find defects missed by specification-based and structure-based techniques.</a:t>
            </a:r>
          </a:p>
          <a:p>
            <a:pPr marL="0" indent="0">
              <a:buNone/>
            </a:pPr>
            <a:r>
              <a:rPr lang="en-US" sz="2800" dirty="0" smtClean="0"/>
              <a:t>b. They don’t require any training to be as effective as formal techniques</a:t>
            </a:r>
            <a:r>
              <a:rPr lang="en-US" sz="2800" dirty="0" smtClean="0"/>
              <a:t>.</a:t>
            </a:r>
          </a:p>
          <a:p>
            <a:pPr marL="0" indent="0">
              <a:buNone/>
            </a:pPr>
            <a:r>
              <a:rPr lang="en-US" sz="2800" dirty="0"/>
              <a:t>c. They can be used most effectively when there are good specifications.</a:t>
            </a:r>
          </a:p>
          <a:p>
            <a:pPr marL="0" indent="0">
              <a:buNone/>
            </a:pPr>
            <a:r>
              <a:rPr lang="en-US" sz="2800" dirty="0"/>
              <a:t>d. They will ensure that all of the code or system is tested.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953379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0"/>
            <a:ext cx="8305800" cy="762000"/>
          </a:xfrm>
        </p:spPr>
        <p:txBody>
          <a:bodyPr/>
          <a:lstStyle/>
          <a:p>
            <a:pPr algn="ctr"/>
            <a:r>
              <a:rPr lang="en-US" dirty="0"/>
              <a:t>4.Test Design </a:t>
            </a:r>
            <a:r>
              <a:rPr lang="en-US" dirty="0" smtClean="0"/>
              <a:t>Techniques-Question </a:t>
            </a:r>
            <a:r>
              <a:rPr lang="en-US" dirty="0" smtClean="0"/>
              <a:t>15</a:t>
            </a:r>
            <a:endParaRPr lang="en-US" dirty="0"/>
          </a:p>
        </p:txBody>
      </p:sp>
      <p:sp>
        <p:nvSpPr>
          <p:cNvPr id="3" name="Content Placeholder 2"/>
          <p:cNvSpPr>
            <a:spLocks noGrp="1"/>
          </p:cNvSpPr>
          <p:nvPr>
            <p:ph idx="1"/>
          </p:nvPr>
        </p:nvSpPr>
        <p:spPr>
          <a:xfrm>
            <a:off x="152400" y="1905000"/>
            <a:ext cx="8839200" cy="4724400"/>
          </a:xfrm>
        </p:spPr>
        <p:txBody>
          <a:bodyPr/>
          <a:lstStyle/>
          <a:p>
            <a:pPr marL="0" indent="0">
              <a:spcBef>
                <a:spcPts val="0"/>
              </a:spcBef>
              <a:buNone/>
            </a:pPr>
            <a:r>
              <a:rPr lang="en-US" sz="2500" dirty="0" smtClean="0"/>
              <a:t>15. How do experience-based techniques differ from specification-based techniques</a:t>
            </a:r>
            <a:r>
              <a:rPr lang="en-US" sz="2500" dirty="0" smtClean="0"/>
              <a:t>?</a:t>
            </a:r>
          </a:p>
          <a:p>
            <a:pPr marL="0" indent="0">
              <a:spcBef>
                <a:spcPts val="0"/>
              </a:spcBef>
              <a:buNone/>
            </a:pPr>
            <a:r>
              <a:rPr lang="en-US" sz="2500" dirty="0" smtClean="0"/>
              <a:t>a. </a:t>
            </a:r>
            <a:r>
              <a:rPr lang="en-US" sz="2500" dirty="0"/>
              <a:t>They depend on the tester’s understanding of the way the system is structured rather than on a documented record of what the system should do.</a:t>
            </a:r>
          </a:p>
          <a:p>
            <a:pPr marL="0" indent="0">
              <a:spcBef>
                <a:spcPts val="0"/>
              </a:spcBef>
              <a:buNone/>
            </a:pPr>
            <a:r>
              <a:rPr lang="en-US" sz="2500" dirty="0" smtClean="0"/>
              <a:t>b</a:t>
            </a:r>
            <a:r>
              <a:rPr lang="en-US" sz="2500" dirty="0"/>
              <a:t>. They depend on having older testers rather than younger testers.</a:t>
            </a:r>
          </a:p>
          <a:p>
            <a:pPr marL="0" indent="0">
              <a:spcBef>
                <a:spcPts val="0"/>
              </a:spcBef>
              <a:buNone/>
            </a:pPr>
            <a:r>
              <a:rPr lang="en-US" sz="2500" dirty="0"/>
              <a:t>c. They depend on a documented record of what the system should do rather than on an individual’s personal view. </a:t>
            </a:r>
          </a:p>
          <a:p>
            <a:pPr marL="0" indent="0">
              <a:spcBef>
                <a:spcPts val="0"/>
              </a:spcBef>
              <a:buNone/>
            </a:pPr>
            <a:r>
              <a:rPr lang="en-US" sz="2500" dirty="0"/>
              <a:t>d. They depend on an individual’s personal view rather than on a documented record of what the system should do</a:t>
            </a:r>
            <a:r>
              <a:rPr lang="en-US" sz="2500" dirty="0" smtClean="0"/>
              <a:t>.</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27260819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8229600" cy="685800"/>
          </a:xfrm>
        </p:spPr>
        <p:txBody>
          <a:bodyPr/>
          <a:lstStyle/>
          <a:p>
            <a:pPr algn="ctr"/>
            <a:r>
              <a:rPr lang="en-US" dirty="0"/>
              <a:t>4.Test Design </a:t>
            </a:r>
            <a:r>
              <a:rPr lang="en-US" dirty="0" smtClean="0"/>
              <a:t>Techniques-Question </a:t>
            </a:r>
            <a:r>
              <a:rPr lang="en-US" dirty="0" smtClean="0"/>
              <a:t>16</a:t>
            </a:r>
            <a:endParaRPr lang="en-US" dirty="0"/>
          </a:p>
        </p:txBody>
      </p:sp>
      <p:sp>
        <p:nvSpPr>
          <p:cNvPr id="3" name="Content Placeholder 2"/>
          <p:cNvSpPr>
            <a:spLocks noGrp="1"/>
          </p:cNvSpPr>
          <p:nvPr>
            <p:ph idx="1"/>
          </p:nvPr>
        </p:nvSpPr>
        <p:spPr>
          <a:xfrm>
            <a:off x="228600" y="2209800"/>
            <a:ext cx="8686800" cy="4495800"/>
          </a:xfrm>
        </p:spPr>
        <p:txBody>
          <a:bodyPr/>
          <a:lstStyle/>
          <a:p>
            <a:pPr marL="0" indent="0">
              <a:spcBef>
                <a:spcPts val="0"/>
              </a:spcBef>
              <a:buNone/>
            </a:pPr>
            <a:r>
              <a:rPr lang="en-US" sz="2800" dirty="0" smtClean="0"/>
              <a:t>16 When choosing which technique to use in a given situation, which factor should be taken into account?</a:t>
            </a:r>
          </a:p>
          <a:p>
            <a:pPr marL="0" indent="0">
              <a:spcBef>
                <a:spcPts val="0"/>
              </a:spcBef>
              <a:buNone/>
            </a:pPr>
            <a:r>
              <a:rPr lang="en-US" sz="2800" dirty="0" smtClean="0"/>
              <a:t>U Previous experience of types of defects found in this or similar systems.</a:t>
            </a:r>
          </a:p>
          <a:p>
            <a:pPr marL="0" indent="0">
              <a:spcBef>
                <a:spcPts val="0"/>
              </a:spcBef>
              <a:buNone/>
            </a:pPr>
            <a:r>
              <a:rPr lang="en-US" sz="2800" dirty="0" smtClean="0"/>
              <a:t>V The existing knowledge of the testers</a:t>
            </a:r>
            <a:r>
              <a:rPr lang="en-US" sz="2800" dirty="0" smtClean="0"/>
              <a:t>.</a:t>
            </a:r>
          </a:p>
          <a:p>
            <a:pPr marL="0" indent="0">
              <a:spcBef>
                <a:spcPts val="0"/>
              </a:spcBef>
              <a:buNone/>
            </a:pPr>
            <a:r>
              <a:rPr lang="en-US" sz="2800" dirty="0"/>
              <a:t>W Regulatory standards that apply.</a:t>
            </a:r>
          </a:p>
          <a:p>
            <a:pPr marL="0" indent="0">
              <a:spcBef>
                <a:spcPts val="0"/>
              </a:spcBef>
              <a:buNone/>
            </a:pPr>
            <a:r>
              <a:rPr lang="en-US" sz="2800" dirty="0"/>
              <a:t>X The type of test execution tool that will be used.</a:t>
            </a:r>
          </a:p>
          <a:p>
            <a:pPr marL="0" indent="0">
              <a:spcBef>
                <a:spcPts val="0"/>
              </a:spcBef>
              <a:buNone/>
            </a:pPr>
            <a:r>
              <a:rPr lang="en-US" sz="2800" dirty="0"/>
              <a:t>Y The documentation available.</a:t>
            </a:r>
          </a:p>
          <a:p>
            <a:pPr marL="0" indent="0">
              <a:spcBef>
                <a:spcPts val="0"/>
              </a:spcBef>
              <a:buNone/>
            </a:pPr>
            <a:r>
              <a:rPr lang="en-US" sz="2800" dirty="0"/>
              <a:t>Z Pervious experience in the development language</a:t>
            </a:r>
          </a:p>
          <a:p>
            <a:pPr marL="0" indent="0">
              <a:buNone/>
            </a:pPr>
            <a:endParaRPr lang="en-US" dirty="0"/>
          </a:p>
        </p:txBody>
      </p:sp>
    </p:spTree>
    <p:extLst>
      <p:ext uri="{BB962C8B-B14F-4D97-AF65-F5344CB8AC3E}">
        <p14:creationId xmlns:p14="http://schemas.microsoft.com/office/powerpoint/2010/main" val="17196417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8229600" cy="1143000"/>
          </a:xfrm>
        </p:spPr>
        <p:txBody>
          <a:bodyPr/>
          <a:lstStyle/>
          <a:p>
            <a:r>
              <a:rPr lang="en-US" dirty="0"/>
              <a:t>4.Test Design Techniques-Question 16</a:t>
            </a:r>
            <a:endParaRPr lang="en-US" dirty="0"/>
          </a:p>
        </p:txBody>
      </p:sp>
      <p:sp>
        <p:nvSpPr>
          <p:cNvPr id="3" name="Content Placeholder 2"/>
          <p:cNvSpPr>
            <a:spLocks noGrp="1"/>
          </p:cNvSpPr>
          <p:nvPr>
            <p:ph idx="1"/>
          </p:nvPr>
        </p:nvSpPr>
        <p:spPr>
          <a:xfrm>
            <a:off x="228600" y="2514600"/>
            <a:ext cx="8229600" cy="3962400"/>
          </a:xfrm>
        </p:spPr>
        <p:txBody>
          <a:bodyPr/>
          <a:lstStyle/>
          <a:p>
            <a:pPr marL="0" indent="0">
              <a:buNone/>
            </a:pPr>
            <a:r>
              <a:rPr lang="en-US" dirty="0" smtClean="0"/>
              <a:t>a. V, W, Y and Z</a:t>
            </a:r>
          </a:p>
          <a:p>
            <a:pPr marL="0" indent="0">
              <a:buNone/>
            </a:pPr>
            <a:r>
              <a:rPr lang="en-US" dirty="0" smtClean="0"/>
              <a:t>b. U, V, W and Y</a:t>
            </a:r>
          </a:p>
          <a:p>
            <a:pPr marL="0" indent="0">
              <a:buNone/>
            </a:pPr>
            <a:r>
              <a:rPr lang="en-US" dirty="0" smtClean="0"/>
              <a:t>c. U, X and Y</a:t>
            </a:r>
          </a:p>
          <a:p>
            <a:pPr marL="0" indent="0">
              <a:buNone/>
            </a:pPr>
            <a:r>
              <a:rPr lang="en-US" dirty="0" smtClean="0"/>
              <a:t>d. V, W and Y</a:t>
            </a:r>
          </a:p>
        </p:txBody>
      </p:sp>
    </p:spTree>
    <p:extLst>
      <p:ext uri="{BB962C8B-B14F-4D97-AF65-F5344CB8AC3E}">
        <p14:creationId xmlns:p14="http://schemas.microsoft.com/office/powerpoint/2010/main" val="265649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4.1.2 Test analysis: identifying test conditions</a:t>
            </a:r>
          </a:p>
        </p:txBody>
      </p:sp>
      <p:sp>
        <p:nvSpPr>
          <p:cNvPr id="3" name="Content Placeholder 2"/>
          <p:cNvSpPr>
            <a:spLocks noGrp="1"/>
          </p:cNvSpPr>
          <p:nvPr>
            <p:ph idx="1"/>
          </p:nvPr>
        </p:nvSpPr>
        <p:spPr>
          <a:xfrm>
            <a:off x="685800" y="2667000"/>
            <a:ext cx="7772400" cy="3810000"/>
          </a:xfrm>
        </p:spPr>
        <p:txBody>
          <a:bodyPr/>
          <a:lstStyle/>
          <a:p>
            <a:r>
              <a:rPr lang="en-US" dirty="0" smtClean="0"/>
              <a:t>Test conditions should be linked back to their sources in the test basis and it’s called traceability. </a:t>
            </a:r>
          </a:p>
          <a:p>
            <a:r>
              <a:rPr lang="en-US" b="1" dirty="0" smtClean="0"/>
              <a:t>Traceability: </a:t>
            </a:r>
            <a:r>
              <a:rPr lang="en-US" dirty="0" smtClean="0"/>
              <a:t>The ability to identify related items in documentation and software, such as requirements with associated tests. </a:t>
            </a:r>
            <a:endParaRPr lang="en-US" b="1" dirty="0"/>
          </a:p>
        </p:txBody>
      </p:sp>
    </p:spTree>
    <p:extLst>
      <p:ext uri="{BB962C8B-B14F-4D97-AF65-F5344CB8AC3E}">
        <p14:creationId xmlns:p14="http://schemas.microsoft.com/office/powerpoint/2010/main" val="12528243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8686800" cy="685800"/>
          </a:xfrm>
        </p:spPr>
        <p:txBody>
          <a:bodyPr/>
          <a:lstStyle/>
          <a:p>
            <a:r>
              <a:rPr lang="en-US" dirty="0"/>
              <a:t>4.Test Design Techniques-Question </a:t>
            </a:r>
            <a:r>
              <a:rPr lang="en-US" dirty="0" smtClean="0"/>
              <a:t>17</a:t>
            </a:r>
            <a:endParaRPr lang="en-US" dirty="0"/>
          </a:p>
        </p:txBody>
      </p:sp>
      <p:sp>
        <p:nvSpPr>
          <p:cNvPr id="3" name="Content Placeholder 2"/>
          <p:cNvSpPr>
            <a:spLocks noGrp="1"/>
          </p:cNvSpPr>
          <p:nvPr>
            <p:ph idx="1"/>
          </p:nvPr>
        </p:nvSpPr>
        <p:spPr>
          <a:xfrm>
            <a:off x="228600" y="2057400"/>
            <a:ext cx="8686800" cy="4419600"/>
          </a:xfrm>
        </p:spPr>
        <p:txBody>
          <a:bodyPr/>
          <a:lstStyle/>
          <a:p>
            <a:pPr marL="0" indent="0">
              <a:spcBef>
                <a:spcPts val="0"/>
              </a:spcBef>
              <a:buNone/>
            </a:pPr>
            <a:r>
              <a:rPr lang="en-US" sz="3000" dirty="0" smtClean="0"/>
              <a:t>17. Given the state diagram in Figure 4.6,which test case is the minimum series of valid transitions to cover every state?</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228600" y="3505201"/>
            <a:ext cx="8686800" cy="2971800"/>
          </a:xfrm>
          <a:prstGeom prst="rect">
            <a:avLst/>
          </a:prstGeom>
        </p:spPr>
      </p:pic>
    </p:spTree>
    <p:extLst>
      <p:ext uri="{BB962C8B-B14F-4D97-AF65-F5344CB8AC3E}">
        <p14:creationId xmlns:p14="http://schemas.microsoft.com/office/powerpoint/2010/main" val="9396224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8229600" cy="838200"/>
          </a:xfrm>
        </p:spPr>
        <p:txBody>
          <a:bodyPr/>
          <a:lstStyle/>
          <a:p>
            <a:r>
              <a:rPr lang="en-US" dirty="0"/>
              <a:t>4.Test Design Techniques-Question </a:t>
            </a:r>
            <a:r>
              <a:rPr lang="en-US" dirty="0" smtClean="0"/>
              <a:t>17</a:t>
            </a:r>
            <a:endParaRPr lang="en-US" dirty="0"/>
          </a:p>
        </p:txBody>
      </p:sp>
      <p:sp>
        <p:nvSpPr>
          <p:cNvPr id="3" name="Content Placeholder 2"/>
          <p:cNvSpPr>
            <a:spLocks noGrp="1"/>
          </p:cNvSpPr>
          <p:nvPr>
            <p:ph idx="1"/>
          </p:nvPr>
        </p:nvSpPr>
        <p:spPr>
          <a:xfrm>
            <a:off x="228600" y="2514600"/>
            <a:ext cx="8686800" cy="3962400"/>
          </a:xfrm>
        </p:spPr>
        <p:txBody>
          <a:bodyPr/>
          <a:lstStyle/>
          <a:p>
            <a:pPr marL="514350" indent="-514350">
              <a:buAutoNum type="alphaLcPeriod"/>
            </a:pPr>
            <a:r>
              <a:rPr lang="en-US" sz="2800" dirty="0" smtClean="0"/>
              <a:t>SS </a:t>
            </a:r>
            <a:r>
              <a:rPr lang="en-US" sz="2800" dirty="0"/>
              <a:t>– S1 – S2 – S4 – S1 – </a:t>
            </a:r>
            <a:r>
              <a:rPr lang="en-US" sz="2800" dirty="0" smtClean="0"/>
              <a:t>S3 </a:t>
            </a:r>
            <a:r>
              <a:rPr lang="en-US" sz="2800" dirty="0"/>
              <a:t>– </a:t>
            </a:r>
            <a:r>
              <a:rPr lang="en-US" sz="2800" dirty="0" smtClean="0"/>
              <a:t>ES</a:t>
            </a:r>
          </a:p>
          <a:p>
            <a:pPr marL="514350" indent="-514350">
              <a:buAutoNum type="alphaLcPeriod"/>
            </a:pPr>
            <a:r>
              <a:rPr lang="en-US" sz="2800" dirty="0"/>
              <a:t>SS – </a:t>
            </a:r>
            <a:r>
              <a:rPr lang="en-US" sz="2800" dirty="0" smtClean="0"/>
              <a:t>S1 </a:t>
            </a:r>
            <a:r>
              <a:rPr lang="en-US" sz="2800" dirty="0"/>
              <a:t>– </a:t>
            </a:r>
            <a:r>
              <a:rPr lang="en-US" sz="2800" dirty="0" smtClean="0"/>
              <a:t>S2</a:t>
            </a:r>
            <a:r>
              <a:rPr lang="en-US" sz="2800" dirty="0"/>
              <a:t> – </a:t>
            </a:r>
            <a:r>
              <a:rPr lang="en-US" sz="2800" dirty="0" smtClean="0"/>
              <a:t>S3 </a:t>
            </a:r>
            <a:r>
              <a:rPr lang="en-US" sz="2800" dirty="0"/>
              <a:t>– </a:t>
            </a:r>
            <a:r>
              <a:rPr lang="en-US" sz="2800" dirty="0" smtClean="0"/>
              <a:t>S4</a:t>
            </a:r>
            <a:r>
              <a:rPr lang="en-US" sz="2800" dirty="0"/>
              <a:t> – </a:t>
            </a:r>
            <a:r>
              <a:rPr lang="en-US" sz="2800" dirty="0" smtClean="0"/>
              <a:t>ES</a:t>
            </a:r>
          </a:p>
          <a:p>
            <a:pPr marL="514350" indent="-514350">
              <a:buAutoNum type="alphaLcPeriod"/>
            </a:pPr>
            <a:r>
              <a:rPr lang="en-US" sz="2800" dirty="0"/>
              <a:t>SS – </a:t>
            </a:r>
            <a:r>
              <a:rPr lang="en-US" sz="2800" dirty="0" smtClean="0"/>
              <a:t>S1</a:t>
            </a:r>
            <a:r>
              <a:rPr lang="en-US" sz="2800" dirty="0"/>
              <a:t> – </a:t>
            </a:r>
            <a:r>
              <a:rPr lang="en-US" sz="2800" dirty="0" smtClean="0"/>
              <a:t>S2</a:t>
            </a:r>
            <a:r>
              <a:rPr lang="en-US" sz="2800" dirty="0"/>
              <a:t> – </a:t>
            </a:r>
            <a:r>
              <a:rPr lang="en-US" sz="2800" dirty="0" smtClean="0"/>
              <a:t>S4</a:t>
            </a:r>
            <a:r>
              <a:rPr lang="en-US" sz="2800" dirty="0"/>
              <a:t> – </a:t>
            </a:r>
            <a:r>
              <a:rPr lang="en-US" sz="2800" dirty="0" smtClean="0"/>
              <a:t>S1</a:t>
            </a:r>
            <a:r>
              <a:rPr lang="en-US" sz="2800" dirty="0"/>
              <a:t> – </a:t>
            </a:r>
            <a:r>
              <a:rPr lang="en-US" sz="2800" dirty="0" smtClean="0"/>
              <a:t>S3</a:t>
            </a:r>
            <a:r>
              <a:rPr lang="en-US" sz="2800" dirty="0"/>
              <a:t> – </a:t>
            </a:r>
            <a:r>
              <a:rPr lang="en-US" sz="2800" dirty="0" smtClean="0"/>
              <a:t>S4</a:t>
            </a:r>
            <a:r>
              <a:rPr lang="en-US" sz="2800" dirty="0"/>
              <a:t> – </a:t>
            </a:r>
            <a:r>
              <a:rPr lang="en-US" sz="2800" dirty="0" smtClean="0"/>
              <a:t>S1</a:t>
            </a:r>
            <a:r>
              <a:rPr lang="en-US" sz="2800" dirty="0"/>
              <a:t> – </a:t>
            </a:r>
            <a:r>
              <a:rPr lang="en-US" sz="2800" dirty="0" smtClean="0"/>
              <a:t>S3</a:t>
            </a:r>
            <a:r>
              <a:rPr lang="en-US" sz="2800" dirty="0"/>
              <a:t> – </a:t>
            </a:r>
            <a:r>
              <a:rPr lang="en-US" sz="2800" dirty="0" smtClean="0"/>
              <a:t>ES</a:t>
            </a:r>
          </a:p>
          <a:p>
            <a:pPr marL="514350" indent="-514350">
              <a:buAutoNum type="alphaLcPeriod"/>
            </a:pPr>
            <a:r>
              <a:rPr lang="en-US" sz="2800" dirty="0"/>
              <a:t>SS – </a:t>
            </a:r>
            <a:r>
              <a:rPr lang="en-US" sz="2800" dirty="0" smtClean="0"/>
              <a:t>S1</a:t>
            </a:r>
            <a:r>
              <a:rPr lang="en-US" sz="2800" dirty="0"/>
              <a:t> – </a:t>
            </a:r>
            <a:r>
              <a:rPr lang="en-US" sz="2800" dirty="0" smtClean="0"/>
              <a:t>S4</a:t>
            </a:r>
            <a:r>
              <a:rPr lang="en-US" sz="2800" dirty="0"/>
              <a:t> – </a:t>
            </a:r>
            <a:r>
              <a:rPr lang="en-US" sz="2800" dirty="0" smtClean="0"/>
              <a:t>S2</a:t>
            </a:r>
            <a:r>
              <a:rPr lang="en-US" sz="2800" dirty="0"/>
              <a:t> – </a:t>
            </a:r>
            <a:r>
              <a:rPr lang="en-US" sz="2800" dirty="0" smtClean="0"/>
              <a:t>S1</a:t>
            </a:r>
            <a:r>
              <a:rPr lang="en-US" sz="2800" dirty="0"/>
              <a:t> – </a:t>
            </a:r>
            <a:r>
              <a:rPr lang="en-US" sz="2800" dirty="0" smtClean="0"/>
              <a:t>S3</a:t>
            </a:r>
            <a:r>
              <a:rPr lang="en-US" sz="2800" dirty="0"/>
              <a:t> – </a:t>
            </a:r>
            <a:r>
              <a:rPr lang="en-US" sz="2800" dirty="0" smtClean="0"/>
              <a:t>ES</a:t>
            </a:r>
            <a:endParaRPr lang="en-US" sz="2800" dirty="0" smtClean="0"/>
          </a:p>
        </p:txBody>
      </p:sp>
    </p:spTree>
    <p:extLst>
      <p:ext uri="{BB962C8B-B14F-4D97-AF65-F5344CB8AC3E}">
        <p14:creationId xmlns:p14="http://schemas.microsoft.com/office/powerpoint/2010/main" val="71634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4.1.2 Test analysis: identifying test conditions</a:t>
            </a:r>
          </a:p>
        </p:txBody>
      </p:sp>
      <p:sp>
        <p:nvSpPr>
          <p:cNvPr id="3" name="Content Placeholder 2"/>
          <p:cNvSpPr>
            <a:spLocks noGrp="1"/>
          </p:cNvSpPr>
          <p:nvPr>
            <p:ph idx="1"/>
          </p:nvPr>
        </p:nvSpPr>
        <p:spPr>
          <a:xfrm>
            <a:off x="381000" y="2667000"/>
            <a:ext cx="8382000" cy="3810000"/>
          </a:xfrm>
        </p:spPr>
        <p:txBody>
          <a:bodyPr/>
          <a:lstStyle/>
          <a:p>
            <a:r>
              <a:rPr lang="en-US" dirty="0" smtClean="0"/>
              <a:t>Traceability is important because:</a:t>
            </a:r>
          </a:p>
          <a:p>
            <a:r>
              <a:rPr lang="en-US" dirty="0" smtClean="0"/>
              <a:t>Verify function or feature changes</a:t>
            </a:r>
          </a:p>
          <a:p>
            <a:r>
              <a:rPr lang="en-US" dirty="0" smtClean="0"/>
              <a:t>How many tests will be affected with any change in requirement.</a:t>
            </a:r>
          </a:p>
          <a:p>
            <a:r>
              <a:rPr lang="en-US" dirty="0" smtClean="0"/>
              <a:t>Before new release we need to have the tests results with specified requirements that are tested and passed. </a:t>
            </a:r>
            <a:endParaRPr lang="en-US" dirty="0"/>
          </a:p>
        </p:txBody>
      </p:sp>
    </p:spTree>
    <p:extLst>
      <p:ext uri="{BB962C8B-B14F-4D97-AF65-F5344CB8AC3E}">
        <p14:creationId xmlns:p14="http://schemas.microsoft.com/office/powerpoint/2010/main" val="356852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4.1.2 Test analysis: identifying test conditions</a:t>
            </a:r>
          </a:p>
        </p:txBody>
      </p:sp>
      <p:sp>
        <p:nvSpPr>
          <p:cNvPr id="3" name="Content Placeholder 2"/>
          <p:cNvSpPr>
            <a:spLocks noGrp="1"/>
          </p:cNvSpPr>
          <p:nvPr>
            <p:ph idx="1"/>
          </p:nvPr>
        </p:nvSpPr>
        <p:spPr>
          <a:xfrm>
            <a:off x="685800" y="2667000"/>
            <a:ext cx="7772400" cy="3810000"/>
          </a:xfrm>
        </p:spPr>
        <p:txBody>
          <a:bodyPr/>
          <a:lstStyle/>
          <a:p>
            <a:r>
              <a:rPr lang="en-US" b="1" dirty="0" smtClean="0"/>
              <a:t>Horizontal traceability: </a:t>
            </a:r>
            <a:r>
              <a:rPr lang="en-US" dirty="0" smtClean="0"/>
              <a:t>The tracing of requirements for a test level through the layers of test documentation (e.g. test plan, test design specification, test case specification and test procedure specification or test script).</a:t>
            </a:r>
            <a:endParaRPr lang="en-US" dirty="0"/>
          </a:p>
        </p:txBody>
      </p:sp>
    </p:spTree>
    <p:extLst>
      <p:ext uri="{BB962C8B-B14F-4D97-AF65-F5344CB8AC3E}">
        <p14:creationId xmlns:p14="http://schemas.microsoft.com/office/powerpoint/2010/main" val="33843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4.1.2 Test analysis: identifying test conditions</a:t>
            </a:r>
          </a:p>
        </p:txBody>
      </p:sp>
      <p:sp>
        <p:nvSpPr>
          <p:cNvPr id="3" name="Content Placeholder 2"/>
          <p:cNvSpPr>
            <a:spLocks noGrp="1"/>
          </p:cNvSpPr>
          <p:nvPr>
            <p:ph idx="1"/>
          </p:nvPr>
        </p:nvSpPr>
        <p:spPr>
          <a:xfrm>
            <a:off x="685800" y="2819400"/>
            <a:ext cx="7772400" cy="3657600"/>
          </a:xfrm>
        </p:spPr>
        <p:txBody>
          <a:bodyPr/>
          <a:lstStyle/>
          <a:p>
            <a:r>
              <a:rPr lang="en-US" b="1" dirty="0" smtClean="0"/>
              <a:t>Vertical traceability: </a:t>
            </a:r>
            <a:r>
              <a:rPr lang="en-US" dirty="0" smtClean="0"/>
              <a:t>The tracing of requirements through the layers of development documentation to components. </a:t>
            </a:r>
          </a:p>
          <a:p>
            <a:r>
              <a:rPr lang="en-US" dirty="0" smtClean="0"/>
              <a:t>Test conditions are documented in the IEEE 829 called a Test Design Specification.</a:t>
            </a:r>
            <a:endParaRPr lang="en-US" dirty="0"/>
          </a:p>
        </p:txBody>
      </p:sp>
    </p:spTree>
    <p:extLst>
      <p:ext uri="{BB962C8B-B14F-4D97-AF65-F5344CB8AC3E}">
        <p14:creationId xmlns:p14="http://schemas.microsoft.com/office/powerpoint/2010/main" val="63849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829 Standard: Test Design Specification Template</a:t>
            </a:r>
            <a:endParaRPr lang="en-US" dirty="0"/>
          </a:p>
        </p:txBody>
      </p:sp>
      <p:sp>
        <p:nvSpPr>
          <p:cNvPr id="3" name="Content Placeholder 2"/>
          <p:cNvSpPr>
            <a:spLocks noGrp="1"/>
          </p:cNvSpPr>
          <p:nvPr>
            <p:ph sz="half" idx="1"/>
          </p:nvPr>
        </p:nvSpPr>
        <p:spPr/>
        <p:txBody>
          <a:bodyPr/>
          <a:lstStyle/>
          <a:p>
            <a:r>
              <a:rPr lang="en-US" dirty="0" smtClean="0"/>
              <a:t>Test design specification identifier </a:t>
            </a:r>
          </a:p>
          <a:p>
            <a:r>
              <a:rPr lang="en-US" dirty="0" smtClean="0"/>
              <a:t>Features to be tested</a:t>
            </a:r>
          </a:p>
          <a:p>
            <a:r>
              <a:rPr lang="en-US" dirty="0" smtClean="0"/>
              <a:t>Approach refinements</a:t>
            </a:r>
            <a:endParaRPr lang="en-US" dirty="0"/>
          </a:p>
        </p:txBody>
      </p:sp>
      <p:sp>
        <p:nvSpPr>
          <p:cNvPr id="4" name="Content Placeholder 3"/>
          <p:cNvSpPr>
            <a:spLocks noGrp="1"/>
          </p:cNvSpPr>
          <p:nvPr>
            <p:ph sz="half" idx="2"/>
          </p:nvPr>
        </p:nvSpPr>
        <p:spPr/>
        <p:txBody>
          <a:bodyPr/>
          <a:lstStyle/>
          <a:p>
            <a:r>
              <a:rPr lang="en-US" dirty="0" smtClean="0"/>
              <a:t>Test identification</a:t>
            </a:r>
          </a:p>
          <a:p>
            <a:r>
              <a:rPr lang="en-US" dirty="0" smtClean="0"/>
              <a:t>Feature pass/fail criteria</a:t>
            </a:r>
            <a:endParaRPr lang="en-US" dirty="0"/>
          </a:p>
        </p:txBody>
      </p:sp>
    </p:spTree>
    <p:extLst>
      <p:ext uri="{BB962C8B-B14F-4D97-AF65-F5344CB8AC3E}">
        <p14:creationId xmlns:p14="http://schemas.microsoft.com/office/powerpoint/2010/main" val="339905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4.1.3 Test design: specifying test cases</a:t>
            </a:r>
            <a:endParaRPr lang="en-US" dirty="0"/>
          </a:p>
        </p:txBody>
      </p:sp>
      <p:sp>
        <p:nvSpPr>
          <p:cNvPr id="3" name="Content Placeholder 2"/>
          <p:cNvSpPr>
            <a:spLocks noGrp="1"/>
          </p:cNvSpPr>
          <p:nvPr>
            <p:ph idx="1"/>
          </p:nvPr>
        </p:nvSpPr>
        <p:spPr>
          <a:xfrm>
            <a:off x="685800" y="2667000"/>
            <a:ext cx="7772400" cy="4038600"/>
          </a:xfrm>
        </p:spPr>
        <p:txBody>
          <a:bodyPr/>
          <a:lstStyle/>
          <a:p>
            <a:r>
              <a:rPr lang="en-US" dirty="0" smtClean="0"/>
              <a:t>A test case needs to have input values, of course, but just having some values to input to the system is not a test!  </a:t>
            </a:r>
          </a:p>
          <a:p>
            <a:r>
              <a:rPr lang="en-US" dirty="0" smtClean="0"/>
              <a:t>You need to know what the system is supposed to do with the inputs, you can’t tell whether your test has passed or failed</a:t>
            </a:r>
            <a:endParaRPr lang="en-US" dirty="0"/>
          </a:p>
        </p:txBody>
      </p:sp>
    </p:spTree>
    <p:extLst>
      <p:ext uri="{BB962C8B-B14F-4D97-AF65-F5344CB8AC3E}">
        <p14:creationId xmlns:p14="http://schemas.microsoft.com/office/powerpoint/2010/main" val="280618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4.1.3 Test design: specifying test cases</a:t>
            </a:r>
          </a:p>
        </p:txBody>
      </p:sp>
      <p:sp>
        <p:nvSpPr>
          <p:cNvPr id="3" name="Content Placeholder 2"/>
          <p:cNvSpPr>
            <a:spLocks noGrp="1"/>
          </p:cNvSpPr>
          <p:nvPr>
            <p:ph idx="1"/>
          </p:nvPr>
        </p:nvSpPr>
        <p:spPr/>
        <p:txBody>
          <a:bodyPr/>
          <a:lstStyle/>
          <a:p>
            <a:r>
              <a:rPr lang="en-US" dirty="0" smtClean="0"/>
              <a:t>The test case also specifies the environment and other things that must be in place before the test can be run (the preconditions) and any things that should apply after the test completes (the post conditions).</a:t>
            </a:r>
            <a:endParaRPr lang="en-US" dirty="0"/>
          </a:p>
        </p:txBody>
      </p:sp>
    </p:spTree>
    <p:extLst>
      <p:ext uri="{BB962C8B-B14F-4D97-AF65-F5344CB8AC3E}">
        <p14:creationId xmlns:p14="http://schemas.microsoft.com/office/powerpoint/2010/main" val="347036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829 Standard: Test Case Specification Template</a:t>
            </a:r>
            <a:endParaRPr lang="en-US" dirty="0"/>
          </a:p>
        </p:txBody>
      </p:sp>
      <p:sp>
        <p:nvSpPr>
          <p:cNvPr id="3" name="Content Placeholder 2"/>
          <p:cNvSpPr>
            <a:spLocks noGrp="1"/>
          </p:cNvSpPr>
          <p:nvPr>
            <p:ph sz="half" idx="1"/>
          </p:nvPr>
        </p:nvSpPr>
        <p:spPr/>
        <p:txBody>
          <a:bodyPr/>
          <a:lstStyle/>
          <a:p>
            <a:r>
              <a:rPr lang="en-US" dirty="0" smtClean="0"/>
              <a:t>Test case specification identifier</a:t>
            </a:r>
          </a:p>
          <a:p>
            <a:r>
              <a:rPr lang="en-US" dirty="0" smtClean="0"/>
              <a:t>Test items</a:t>
            </a:r>
          </a:p>
          <a:p>
            <a:r>
              <a:rPr lang="en-US" dirty="0" smtClean="0"/>
              <a:t>Input specifications</a:t>
            </a:r>
          </a:p>
          <a:p>
            <a:r>
              <a:rPr lang="en-US" dirty="0" smtClean="0"/>
              <a:t>Output specifications </a:t>
            </a:r>
            <a:endParaRPr lang="en-US" dirty="0"/>
          </a:p>
        </p:txBody>
      </p:sp>
      <p:sp>
        <p:nvSpPr>
          <p:cNvPr id="4" name="Content Placeholder 3"/>
          <p:cNvSpPr>
            <a:spLocks noGrp="1"/>
          </p:cNvSpPr>
          <p:nvPr>
            <p:ph sz="half" idx="2"/>
          </p:nvPr>
        </p:nvSpPr>
        <p:spPr/>
        <p:txBody>
          <a:bodyPr/>
          <a:lstStyle/>
          <a:p>
            <a:r>
              <a:rPr lang="en-US" dirty="0" smtClean="0"/>
              <a:t>Environmental needs</a:t>
            </a:r>
          </a:p>
          <a:p>
            <a:r>
              <a:rPr lang="en-US" dirty="0" smtClean="0"/>
              <a:t>Special procedural requirements</a:t>
            </a:r>
          </a:p>
          <a:p>
            <a:r>
              <a:rPr lang="en-US" dirty="0" smtClean="0"/>
              <a:t>Interface dependencies</a:t>
            </a:r>
            <a:endParaRPr lang="en-US" dirty="0"/>
          </a:p>
        </p:txBody>
      </p:sp>
    </p:spTree>
    <p:extLst>
      <p:ext uri="{BB962C8B-B14F-4D97-AF65-F5344CB8AC3E}">
        <p14:creationId xmlns:p14="http://schemas.microsoft.com/office/powerpoint/2010/main" val="312897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057400"/>
            <a:ext cx="8077200" cy="4572000"/>
          </a:xfrm>
        </p:spPr>
        <p:txBody>
          <a:bodyPr/>
          <a:lstStyle/>
          <a:p>
            <a:r>
              <a:rPr lang="en-US" dirty="0" smtClean="0"/>
              <a:t>What is Test Design Technique?</a:t>
            </a:r>
          </a:p>
          <a:p>
            <a:r>
              <a:rPr lang="en-US" dirty="0" smtClean="0"/>
              <a:t>What is the test case, and test procedure?</a:t>
            </a:r>
          </a:p>
          <a:p>
            <a:r>
              <a:rPr lang="en-US" dirty="0" smtClean="0"/>
              <a:t>What is test condition, test case and test procedure?</a:t>
            </a:r>
          </a:p>
          <a:p>
            <a:r>
              <a:rPr lang="en-US" dirty="0" smtClean="0"/>
              <a:t>What is traceability and expected results?</a:t>
            </a:r>
          </a:p>
          <a:p>
            <a:r>
              <a:rPr lang="en-US" dirty="0" smtClean="0"/>
              <a:t>What black-box and white-box testing?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4.1.4 Test implementation: specifying test procedures or scripts</a:t>
            </a:r>
            <a:endParaRPr lang="en-US" dirty="0"/>
          </a:p>
        </p:txBody>
      </p:sp>
      <p:sp>
        <p:nvSpPr>
          <p:cNvPr id="3" name="Content Placeholder 2"/>
          <p:cNvSpPr>
            <a:spLocks noGrp="1"/>
          </p:cNvSpPr>
          <p:nvPr>
            <p:ph idx="1"/>
          </p:nvPr>
        </p:nvSpPr>
        <p:spPr>
          <a:xfrm>
            <a:off x="685800" y="2667000"/>
            <a:ext cx="7772400" cy="4038600"/>
          </a:xfrm>
        </p:spPr>
        <p:txBody>
          <a:bodyPr/>
          <a:lstStyle/>
          <a:p>
            <a:r>
              <a:rPr lang="en-US" dirty="0" smtClean="0"/>
              <a:t>Test cases need to be grouped and  executed in sequential order to get the valuable results.</a:t>
            </a:r>
          </a:p>
          <a:p>
            <a:r>
              <a:rPr lang="en-US" dirty="0" smtClean="0"/>
              <a:t>The document that describes the steps to be taken in running a set of tests is called a test procedure in IEEE 829 and is also referred to as a test script. </a:t>
            </a:r>
            <a:endParaRPr lang="en-US" dirty="0"/>
          </a:p>
        </p:txBody>
      </p:sp>
    </p:spTree>
    <p:extLst>
      <p:ext uri="{BB962C8B-B14F-4D97-AF65-F5344CB8AC3E}">
        <p14:creationId xmlns:p14="http://schemas.microsoft.com/office/powerpoint/2010/main" val="917658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4.1.4 Test implementation: specifying test procedures or scripts</a:t>
            </a:r>
          </a:p>
        </p:txBody>
      </p:sp>
      <p:sp>
        <p:nvSpPr>
          <p:cNvPr id="3" name="Content Placeholder 2"/>
          <p:cNvSpPr>
            <a:spLocks noGrp="1"/>
          </p:cNvSpPr>
          <p:nvPr>
            <p:ph idx="1"/>
          </p:nvPr>
        </p:nvSpPr>
        <p:spPr>
          <a:xfrm>
            <a:off x="685800" y="2743200"/>
            <a:ext cx="7772400" cy="3733800"/>
          </a:xfrm>
        </p:spPr>
        <p:txBody>
          <a:bodyPr/>
          <a:lstStyle/>
          <a:p>
            <a:r>
              <a:rPr lang="en-US" b="1" dirty="0" smtClean="0"/>
              <a:t>Test script </a:t>
            </a:r>
            <a:r>
              <a:rPr lang="en-US" dirty="0" smtClean="0"/>
              <a:t>Commonly used to refer to a test procedure specification, especially an automated one.</a:t>
            </a:r>
          </a:p>
        </p:txBody>
      </p:sp>
    </p:spTree>
    <p:extLst>
      <p:ext uri="{BB962C8B-B14F-4D97-AF65-F5344CB8AC3E}">
        <p14:creationId xmlns:p14="http://schemas.microsoft.com/office/powerpoint/2010/main" val="4151523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4.1.4 Test implementation: specifying test procedures or scripts</a:t>
            </a:r>
          </a:p>
        </p:txBody>
      </p:sp>
      <p:sp>
        <p:nvSpPr>
          <p:cNvPr id="3" name="Content Placeholder 2"/>
          <p:cNvSpPr>
            <a:spLocks noGrp="1"/>
          </p:cNvSpPr>
          <p:nvPr>
            <p:ph idx="1"/>
          </p:nvPr>
        </p:nvSpPr>
        <p:spPr>
          <a:xfrm>
            <a:off x="685800" y="2667000"/>
            <a:ext cx="7772400" cy="3810000"/>
          </a:xfrm>
        </p:spPr>
        <p:txBody>
          <a:bodyPr/>
          <a:lstStyle/>
          <a:p>
            <a:r>
              <a:rPr lang="en-US" b="1" dirty="0"/>
              <a:t>Test Execution </a:t>
            </a:r>
            <a:r>
              <a:rPr lang="en-US" b="1" dirty="0" smtClean="0"/>
              <a:t>schedule </a:t>
            </a:r>
            <a:r>
              <a:rPr lang="en-US" dirty="0" smtClean="0"/>
              <a:t>A scheme for the execution of test procedures. The test procedures are included in the test execution schedule in their context and in the order in which they are to be executed. </a:t>
            </a:r>
            <a:r>
              <a:rPr lang="en-US" b="1" dirty="0" smtClean="0"/>
              <a:t> </a:t>
            </a:r>
            <a:endParaRPr lang="en-US" b="1" dirty="0"/>
          </a:p>
          <a:p>
            <a:endParaRPr lang="en-US" dirty="0"/>
          </a:p>
        </p:txBody>
      </p:sp>
    </p:spTree>
    <p:extLst>
      <p:ext uri="{BB962C8B-B14F-4D97-AF65-F5344CB8AC3E}">
        <p14:creationId xmlns:p14="http://schemas.microsoft.com/office/powerpoint/2010/main" val="27847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4.1.4 Test implementation: specifying test procedures or scripts</a:t>
            </a:r>
          </a:p>
        </p:txBody>
      </p:sp>
      <p:sp>
        <p:nvSpPr>
          <p:cNvPr id="3" name="Content Placeholder 2"/>
          <p:cNvSpPr>
            <a:spLocks noGrp="1"/>
          </p:cNvSpPr>
          <p:nvPr>
            <p:ph idx="1"/>
          </p:nvPr>
        </p:nvSpPr>
        <p:spPr>
          <a:xfrm>
            <a:off x="685800" y="2743200"/>
            <a:ext cx="7772400" cy="3733800"/>
          </a:xfrm>
        </p:spPr>
        <p:txBody>
          <a:bodyPr/>
          <a:lstStyle/>
          <a:p>
            <a:r>
              <a:rPr lang="en-US" dirty="0" smtClean="0"/>
              <a:t>A regression script may always be the first to be run when a new release of the software arrives, as a smoke test or sanity check.</a:t>
            </a:r>
            <a:endParaRPr lang="en-US" dirty="0"/>
          </a:p>
        </p:txBody>
      </p:sp>
    </p:spTree>
    <p:extLst>
      <p:ext uri="{BB962C8B-B14F-4D97-AF65-F5344CB8AC3E}">
        <p14:creationId xmlns:p14="http://schemas.microsoft.com/office/powerpoint/2010/main" val="57050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4.1.4 Test implementation: specifying test procedures or scripts</a:t>
            </a:r>
          </a:p>
        </p:txBody>
      </p:sp>
      <p:sp>
        <p:nvSpPr>
          <p:cNvPr id="3" name="Content Placeholder 2"/>
          <p:cNvSpPr>
            <a:spLocks noGrp="1"/>
          </p:cNvSpPr>
          <p:nvPr>
            <p:ph idx="1"/>
          </p:nvPr>
        </p:nvSpPr>
        <p:spPr>
          <a:xfrm>
            <a:off x="685800" y="2667000"/>
            <a:ext cx="7772400" cy="3810000"/>
          </a:xfrm>
        </p:spPr>
        <p:txBody>
          <a:bodyPr/>
          <a:lstStyle/>
          <a:p>
            <a:r>
              <a:rPr lang="en-US" dirty="0" smtClean="0"/>
              <a:t>Writing the test procedure is another  opportunity to prioritize the tests, to ensure that the best testing is done in the time available. A good rule of thumb is ‘Find the scary stuff first’.</a:t>
            </a:r>
            <a:endParaRPr lang="en-US" dirty="0"/>
          </a:p>
        </p:txBody>
      </p:sp>
    </p:spTree>
    <p:extLst>
      <p:ext uri="{BB962C8B-B14F-4D97-AF65-F5344CB8AC3E}">
        <p14:creationId xmlns:p14="http://schemas.microsoft.com/office/powerpoint/2010/main" val="491688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829 Standard: Test Procedure Specification Template</a:t>
            </a:r>
          </a:p>
        </p:txBody>
      </p:sp>
      <p:sp>
        <p:nvSpPr>
          <p:cNvPr id="3" name="Content Placeholder 2"/>
          <p:cNvSpPr>
            <a:spLocks noGrp="1"/>
          </p:cNvSpPr>
          <p:nvPr>
            <p:ph sz="half" idx="1"/>
          </p:nvPr>
        </p:nvSpPr>
        <p:spPr/>
        <p:txBody>
          <a:bodyPr/>
          <a:lstStyle/>
          <a:p>
            <a:r>
              <a:rPr lang="en-US" dirty="0" smtClean="0"/>
              <a:t>Test procedure specification identifier </a:t>
            </a:r>
          </a:p>
          <a:p>
            <a:r>
              <a:rPr lang="en-US" dirty="0" smtClean="0"/>
              <a:t>Purpose</a:t>
            </a:r>
            <a:endParaRPr lang="en-US" dirty="0"/>
          </a:p>
        </p:txBody>
      </p:sp>
      <p:sp>
        <p:nvSpPr>
          <p:cNvPr id="4" name="Content Placeholder 3"/>
          <p:cNvSpPr>
            <a:spLocks noGrp="1"/>
          </p:cNvSpPr>
          <p:nvPr>
            <p:ph sz="half" idx="2"/>
          </p:nvPr>
        </p:nvSpPr>
        <p:spPr/>
        <p:txBody>
          <a:bodyPr/>
          <a:lstStyle/>
          <a:p>
            <a:r>
              <a:rPr lang="en-US" dirty="0" smtClean="0"/>
              <a:t>Special requirements</a:t>
            </a:r>
          </a:p>
          <a:p>
            <a:r>
              <a:rPr lang="en-US" dirty="0" smtClean="0"/>
              <a:t>Procedure steps</a:t>
            </a:r>
            <a:endParaRPr lang="en-US" dirty="0"/>
          </a:p>
        </p:txBody>
      </p:sp>
    </p:spTree>
    <p:extLst>
      <p:ext uri="{BB962C8B-B14F-4D97-AF65-F5344CB8AC3E}">
        <p14:creationId xmlns:p14="http://schemas.microsoft.com/office/powerpoint/2010/main" val="2145097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 Introduction</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There are two main categories of testing: </a:t>
            </a:r>
          </a:p>
          <a:p>
            <a:r>
              <a:rPr lang="en-US" dirty="0" smtClean="0"/>
              <a:t>Static and </a:t>
            </a:r>
          </a:p>
          <a:p>
            <a:r>
              <a:rPr lang="en-US" dirty="0" smtClean="0"/>
              <a:t>Dynamic</a:t>
            </a:r>
          </a:p>
        </p:txBody>
      </p:sp>
    </p:spTree>
    <p:extLst>
      <p:ext uri="{BB962C8B-B14F-4D97-AF65-F5344CB8AC3E}">
        <p14:creationId xmlns:p14="http://schemas.microsoft.com/office/powerpoint/2010/main" val="1952807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4.2.1 Introduction</a:t>
            </a:r>
          </a:p>
        </p:txBody>
      </p:sp>
      <p:sp>
        <p:nvSpPr>
          <p:cNvPr id="3" name="Content Placeholder 2"/>
          <p:cNvSpPr>
            <a:spLocks noGrp="1"/>
          </p:cNvSpPr>
          <p:nvPr>
            <p:ph idx="1"/>
          </p:nvPr>
        </p:nvSpPr>
        <p:spPr>
          <a:xfrm>
            <a:off x="685800" y="2667000"/>
            <a:ext cx="7772400" cy="3810000"/>
          </a:xfrm>
        </p:spPr>
        <p:txBody>
          <a:bodyPr/>
          <a:lstStyle/>
          <a:p>
            <a:r>
              <a:rPr lang="en-US" b="1" dirty="0"/>
              <a:t>Dynamic</a:t>
            </a:r>
            <a:r>
              <a:rPr lang="en-US" dirty="0"/>
              <a:t> techniques are divided into three categories:</a:t>
            </a:r>
          </a:p>
          <a:p>
            <a:r>
              <a:rPr lang="en-US" dirty="0"/>
              <a:t>Specification-based (black-box/behavioral techniques),</a:t>
            </a:r>
          </a:p>
          <a:p>
            <a:r>
              <a:rPr lang="en-US" dirty="0"/>
              <a:t>Structure-based (white-box or structural techniques</a:t>
            </a:r>
            <a:r>
              <a:rPr lang="en-US" dirty="0" smtClean="0"/>
              <a:t>),</a:t>
            </a:r>
          </a:p>
          <a:p>
            <a:r>
              <a:rPr lang="en-US" dirty="0" smtClean="0"/>
              <a:t>Experienced-based</a:t>
            </a:r>
            <a:endParaRPr lang="en-US" dirty="0"/>
          </a:p>
          <a:p>
            <a:endParaRPr lang="en-US" dirty="0"/>
          </a:p>
        </p:txBody>
      </p:sp>
    </p:spTree>
    <p:extLst>
      <p:ext uri="{BB962C8B-B14F-4D97-AF65-F5344CB8AC3E}">
        <p14:creationId xmlns:p14="http://schemas.microsoft.com/office/powerpoint/2010/main" val="1590648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4.2.2 Static testing techniques</a:t>
            </a:r>
            <a:endParaRPr lang="en-US" dirty="0"/>
          </a:p>
        </p:txBody>
      </p:sp>
      <p:sp>
        <p:nvSpPr>
          <p:cNvPr id="3" name="Content Placeholder 2"/>
          <p:cNvSpPr>
            <a:spLocks noGrp="1"/>
          </p:cNvSpPr>
          <p:nvPr>
            <p:ph idx="1"/>
          </p:nvPr>
        </p:nvSpPr>
        <p:spPr/>
        <p:txBody>
          <a:bodyPr/>
          <a:lstStyle/>
          <a:p>
            <a:r>
              <a:rPr lang="en-US" dirty="0" smtClean="0"/>
              <a:t>Static testing techniques do not execute the code being examined and are generally used before any tests are executed on the software.</a:t>
            </a:r>
          </a:p>
          <a:p>
            <a:r>
              <a:rPr lang="en-US" dirty="0" smtClean="0"/>
              <a:t>They could be called non-execution techniques.</a:t>
            </a:r>
            <a:endParaRPr lang="en-US" dirty="0"/>
          </a:p>
          <a:p>
            <a:r>
              <a:rPr lang="en-US" dirty="0" smtClean="0"/>
              <a:t>Tests the source code.</a:t>
            </a:r>
            <a:endParaRPr lang="en-US" dirty="0"/>
          </a:p>
        </p:txBody>
      </p:sp>
    </p:spTree>
    <p:extLst>
      <p:ext uri="{BB962C8B-B14F-4D97-AF65-F5344CB8AC3E}">
        <p14:creationId xmlns:p14="http://schemas.microsoft.com/office/powerpoint/2010/main" val="2281633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4.2.3 Specification-based (black-box) testing techniques</a:t>
            </a:r>
            <a:endParaRPr lang="en-US" dirty="0"/>
          </a:p>
        </p:txBody>
      </p:sp>
      <p:sp>
        <p:nvSpPr>
          <p:cNvPr id="3" name="Content Placeholder 2"/>
          <p:cNvSpPr>
            <a:spLocks noGrp="1"/>
          </p:cNvSpPr>
          <p:nvPr>
            <p:ph idx="1"/>
          </p:nvPr>
        </p:nvSpPr>
        <p:spPr>
          <a:xfrm>
            <a:off x="304800" y="2667000"/>
            <a:ext cx="8458200" cy="4038600"/>
          </a:xfrm>
        </p:spPr>
        <p:txBody>
          <a:bodyPr/>
          <a:lstStyle/>
          <a:p>
            <a:r>
              <a:rPr lang="en-US" dirty="0" smtClean="0"/>
              <a:t>Dynamic testing will look at the specification-based testing also know as black-box testing or input/output driven testing.</a:t>
            </a:r>
          </a:p>
          <a:p>
            <a:r>
              <a:rPr lang="en-US" dirty="0" smtClean="0"/>
              <a:t>Black-box testing either functional or non-functional, without reference to the internal structure of the component or system.</a:t>
            </a:r>
          </a:p>
          <a:p>
            <a:endParaRPr lang="en-US" dirty="0"/>
          </a:p>
        </p:txBody>
      </p:sp>
    </p:spTree>
    <p:extLst>
      <p:ext uri="{BB962C8B-B14F-4D97-AF65-F5344CB8AC3E}">
        <p14:creationId xmlns:p14="http://schemas.microsoft.com/office/powerpoint/2010/main" val="34474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pPr algn="ctr"/>
            <a:r>
              <a:rPr lang="en-US" b="1" dirty="0" smtClean="0"/>
              <a:t>4.1. Test Design Techniques</a:t>
            </a:r>
            <a:endParaRPr lang="en-US" b="1" dirty="0"/>
          </a:p>
        </p:txBody>
      </p:sp>
      <p:sp>
        <p:nvSpPr>
          <p:cNvPr id="3" name="Content Placeholder 2"/>
          <p:cNvSpPr>
            <a:spLocks noGrp="1"/>
          </p:cNvSpPr>
          <p:nvPr>
            <p:ph idx="1"/>
          </p:nvPr>
        </p:nvSpPr>
        <p:spPr>
          <a:xfrm>
            <a:off x="457200" y="2133600"/>
            <a:ext cx="8001000" cy="4495800"/>
          </a:xfrm>
        </p:spPr>
        <p:txBody>
          <a:bodyPr/>
          <a:lstStyle/>
          <a:p>
            <a:r>
              <a:rPr lang="en-US" dirty="0"/>
              <a:t>By </a:t>
            </a:r>
            <a:r>
              <a:rPr lang="en-US" b="1" dirty="0"/>
              <a:t>design</a:t>
            </a:r>
            <a:r>
              <a:rPr lang="en-US" dirty="0"/>
              <a:t> we mean to create a plan for how to implement an idea and </a:t>
            </a:r>
            <a:r>
              <a:rPr lang="en-US" b="1" dirty="0"/>
              <a:t>technique</a:t>
            </a:r>
            <a:r>
              <a:rPr lang="en-US" dirty="0"/>
              <a:t> is a method or way for performing a task. So, </a:t>
            </a:r>
            <a:r>
              <a:rPr lang="en-US" b="1" dirty="0"/>
              <a:t>Test Design</a:t>
            </a:r>
            <a:r>
              <a:rPr lang="en-US" dirty="0"/>
              <a:t> is creating a set of inputs for given software that will provide a set of expected outputs</a:t>
            </a:r>
            <a:r>
              <a:rPr lang="en-US" dirty="0" smtClean="0"/>
              <a:t>.</a:t>
            </a:r>
          </a:p>
          <a:p>
            <a:r>
              <a:rPr lang="en-US" dirty="0" smtClean="0"/>
              <a:t>Procedure used to derive and/or select test cases.</a:t>
            </a:r>
          </a:p>
          <a:p>
            <a:endParaRPr lang="en-US" dirty="0" smtClean="0"/>
          </a:p>
        </p:txBody>
      </p:sp>
    </p:spTree>
    <p:extLst>
      <p:ext uri="{BB962C8B-B14F-4D97-AF65-F5344CB8AC3E}">
        <p14:creationId xmlns:p14="http://schemas.microsoft.com/office/powerpoint/2010/main" val="1533590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4.2.4 Structure-based (white-box) testing techniques</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Structure-based testing is also known as ‘white-box’ or ‘glass-box’ testing. </a:t>
            </a:r>
          </a:p>
          <a:p>
            <a:r>
              <a:rPr lang="en-US" dirty="0" smtClean="0"/>
              <a:t>White-box testing is based on an analysis of the internal structure of the component or system.</a:t>
            </a:r>
            <a:endParaRPr lang="en-US" dirty="0"/>
          </a:p>
        </p:txBody>
      </p:sp>
    </p:spTree>
    <p:extLst>
      <p:ext uri="{BB962C8B-B14F-4D97-AF65-F5344CB8AC3E}">
        <p14:creationId xmlns:p14="http://schemas.microsoft.com/office/powerpoint/2010/main" val="4049043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4.2.5 Experience-based testing techniques</a:t>
            </a:r>
            <a:endParaRPr lang="en-US" dirty="0"/>
          </a:p>
        </p:txBody>
      </p:sp>
      <p:sp>
        <p:nvSpPr>
          <p:cNvPr id="3" name="Content Placeholder 2"/>
          <p:cNvSpPr>
            <a:spLocks noGrp="1"/>
          </p:cNvSpPr>
          <p:nvPr>
            <p:ph idx="1"/>
          </p:nvPr>
        </p:nvSpPr>
        <p:spPr>
          <a:xfrm>
            <a:off x="685800" y="2667000"/>
            <a:ext cx="7772400" cy="3810000"/>
          </a:xfrm>
        </p:spPr>
        <p:txBody>
          <a:bodyPr/>
          <a:lstStyle/>
          <a:p>
            <a:r>
              <a:rPr lang="en-US" b="1" dirty="0" smtClean="0"/>
              <a:t>Experienced-based test design technique</a:t>
            </a:r>
          </a:p>
          <a:p>
            <a:r>
              <a:rPr lang="en-US" dirty="0" smtClean="0"/>
              <a:t>Procedure to derive and /or select test cases based on the tester’s experience, knowledge and intuition. </a:t>
            </a:r>
          </a:p>
        </p:txBody>
      </p:sp>
    </p:spTree>
    <p:extLst>
      <p:ext uri="{BB962C8B-B14F-4D97-AF65-F5344CB8AC3E}">
        <p14:creationId xmlns:p14="http://schemas.microsoft.com/office/powerpoint/2010/main" val="895076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4.2.5 Experience-based testing techniques</a:t>
            </a:r>
          </a:p>
        </p:txBody>
      </p:sp>
      <p:sp>
        <p:nvSpPr>
          <p:cNvPr id="3" name="Content Placeholder 2"/>
          <p:cNvSpPr>
            <a:spLocks noGrp="1"/>
          </p:cNvSpPr>
          <p:nvPr>
            <p:ph idx="1"/>
          </p:nvPr>
        </p:nvSpPr>
        <p:spPr>
          <a:xfrm>
            <a:off x="685800" y="2667000"/>
            <a:ext cx="7772400" cy="4114800"/>
          </a:xfrm>
        </p:spPr>
        <p:txBody>
          <a:bodyPr/>
          <a:lstStyle/>
          <a:p>
            <a:r>
              <a:rPr lang="en-US" dirty="0" smtClean="0"/>
              <a:t>In experience-based techniques people’s </a:t>
            </a:r>
            <a:r>
              <a:rPr lang="en-US" dirty="0"/>
              <a:t>knowledge, skills and background are a prime contributor to the test conditions and test cases</a:t>
            </a:r>
            <a:r>
              <a:rPr lang="en-US" dirty="0" smtClean="0"/>
              <a:t>.</a:t>
            </a:r>
          </a:p>
          <a:p>
            <a:r>
              <a:rPr lang="en-US" dirty="0" smtClean="0"/>
              <a:t>The experience of both technical and business people is important, as they bring different perspective to the test analysis and design process. </a:t>
            </a:r>
            <a:endParaRPr lang="en-US" dirty="0"/>
          </a:p>
          <a:p>
            <a:endParaRPr lang="en-US" dirty="0"/>
          </a:p>
        </p:txBody>
      </p:sp>
    </p:spTree>
    <p:extLst>
      <p:ext uri="{BB962C8B-B14F-4D97-AF65-F5344CB8AC3E}">
        <p14:creationId xmlns:p14="http://schemas.microsoft.com/office/powerpoint/2010/main" val="2166775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4.2.6 Where to apply the different categories of techniques</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Specification-based techniques are appropriate at all levels of testing (component testing through to acceptance testing) where a specification exists. </a:t>
            </a:r>
          </a:p>
          <a:p>
            <a:r>
              <a:rPr lang="en-US" dirty="0" smtClean="0"/>
              <a:t>Structure-based techniques can also be used at all levels of testing.</a:t>
            </a:r>
            <a:endParaRPr lang="en-US" dirty="0"/>
          </a:p>
        </p:txBody>
      </p:sp>
    </p:spTree>
    <p:extLst>
      <p:ext uri="{BB962C8B-B14F-4D97-AF65-F5344CB8AC3E}">
        <p14:creationId xmlns:p14="http://schemas.microsoft.com/office/powerpoint/2010/main" val="417333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4.2.6 Where to apply the different categories of techniques</a:t>
            </a:r>
          </a:p>
        </p:txBody>
      </p:sp>
      <p:sp>
        <p:nvSpPr>
          <p:cNvPr id="3" name="Content Placeholder 2"/>
          <p:cNvSpPr>
            <a:spLocks noGrp="1"/>
          </p:cNvSpPr>
          <p:nvPr>
            <p:ph idx="1"/>
          </p:nvPr>
        </p:nvSpPr>
        <p:spPr/>
        <p:txBody>
          <a:bodyPr/>
          <a:lstStyle/>
          <a:p>
            <a:r>
              <a:rPr lang="en-US" dirty="0" smtClean="0"/>
              <a:t>Experienced-based techniques are used to complement specification-based and structure-based techniques, and are also used when there is no specification, or the specification is inadequate or out of date.</a:t>
            </a:r>
            <a:endParaRPr lang="en-US" dirty="0"/>
          </a:p>
        </p:txBody>
      </p:sp>
    </p:spTree>
    <p:extLst>
      <p:ext uri="{BB962C8B-B14F-4D97-AF65-F5344CB8AC3E}">
        <p14:creationId xmlns:p14="http://schemas.microsoft.com/office/powerpoint/2010/main" val="2434027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Specification-Based or Black-Box Techniques</a:t>
            </a:r>
            <a:endParaRPr lang="en-US" dirty="0"/>
          </a:p>
        </p:txBody>
      </p:sp>
      <p:sp>
        <p:nvSpPr>
          <p:cNvPr id="3" name="Content Placeholder 2"/>
          <p:cNvSpPr>
            <a:spLocks noGrp="1"/>
          </p:cNvSpPr>
          <p:nvPr>
            <p:ph idx="1"/>
          </p:nvPr>
        </p:nvSpPr>
        <p:spPr>
          <a:xfrm>
            <a:off x="685800" y="2971800"/>
            <a:ext cx="7772400" cy="3505200"/>
          </a:xfrm>
        </p:spPr>
        <p:txBody>
          <a:bodyPr/>
          <a:lstStyle/>
          <a:p>
            <a:r>
              <a:rPr lang="en-US" b="1" dirty="0" smtClean="0"/>
              <a:t>Black-box test design technique: </a:t>
            </a:r>
            <a:r>
              <a:rPr lang="en-US" dirty="0" smtClean="0"/>
              <a:t>Produces to derive and/or select test cases based on an analysis of the specification, either functional or non-functional, of a component or system without reference to its internal structure.</a:t>
            </a:r>
            <a:endParaRPr lang="en-US" dirty="0"/>
          </a:p>
        </p:txBody>
      </p:sp>
    </p:spTree>
    <p:extLst>
      <p:ext uri="{BB962C8B-B14F-4D97-AF65-F5344CB8AC3E}">
        <p14:creationId xmlns:p14="http://schemas.microsoft.com/office/powerpoint/2010/main" val="3399226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Specification-Based or Black-Box Techniques</a:t>
            </a:r>
          </a:p>
        </p:txBody>
      </p:sp>
      <p:sp>
        <p:nvSpPr>
          <p:cNvPr id="3" name="Content Placeholder 2"/>
          <p:cNvSpPr>
            <a:spLocks noGrp="1"/>
          </p:cNvSpPr>
          <p:nvPr>
            <p:ph idx="1"/>
          </p:nvPr>
        </p:nvSpPr>
        <p:spPr>
          <a:xfrm>
            <a:off x="685800" y="2819400"/>
            <a:ext cx="7772400" cy="3657600"/>
          </a:xfrm>
        </p:spPr>
        <p:txBody>
          <a:bodyPr/>
          <a:lstStyle/>
          <a:p>
            <a:r>
              <a:rPr lang="en-US" dirty="0" smtClean="0"/>
              <a:t>There are four specification-based techniques:</a:t>
            </a:r>
          </a:p>
          <a:p>
            <a:r>
              <a:rPr lang="en-US" dirty="0" smtClean="0"/>
              <a:t>Equivalence partitioning;</a:t>
            </a:r>
          </a:p>
          <a:p>
            <a:r>
              <a:rPr lang="en-US" dirty="0" smtClean="0"/>
              <a:t>Boundary value analysis;</a:t>
            </a:r>
          </a:p>
          <a:p>
            <a:r>
              <a:rPr lang="en-US" dirty="0" smtClean="0"/>
              <a:t>Decision tables;</a:t>
            </a:r>
          </a:p>
          <a:p>
            <a:r>
              <a:rPr lang="en-US" dirty="0" smtClean="0"/>
              <a:t>State transition testing.</a:t>
            </a:r>
            <a:endParaRPr lang="en-US" dirty="0"/>
          </a:p>
        </p:txBody>
      </p:sp>
    </p:spTree>
    <p:extLst>
      <p:ext uri="{BB962C8B-B14F-4D97-AF65-F5344CB8AC3E}">
        <p14:creationId xmlns:p14="http://schemas.microsoft.com/office/powerpoint/2010/main" val="2308286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4.3.1 Equivalence partitioning and boundary value analysis </a:t>
            </a:r>
            <a:endParaRPr lang="en-US" dirty="0"/>
          </a:p>
        </p:txBody>
      </p:sp>
      <p:sp>
        <p:nvSpPr>
          <p:cNvPr id="3" name="Content Placeholder 2"/>
          <p:cNvSpPr>
            <a:spLocks noGrp="1"/>
          </p:cNvSpPr>
          <p:nvPr>
            <p:ph idx="1"/>
          </p:nvPr>
        </p:nvSpPr>
        <p:spPr>
          <a:xfrm>
            <a:off x="685800" y="2667000"/>
            <a:ext cx="7772400" cy="3810000"/>
          </a:xfrm>
        </p:spPr>
        <p:txBody>
          <a:bodyPr/>
          <a:lstStyle/>
          <a:p>
            <a:r>
              <a:rPr lang="en-US" b="1" dirty="0" smtClean="0"/>
              <a:t>Equivalence partitioning:</a:t>
            </a:r>
            <a:r>
              <a:rPr lang="en-US" dirty="0" smtClean="0"/>
              <a:t> A black box test design technique in which test cases are designed to execute representatives from equivalence partitions. In principle test cases are designed to cover each partition at least once.</a:t>
            </a:r>
            <a:endParaRPr lang="en-US" b="1" dirty="0"/>
          </a:p>
        </p:txBody>
      </p:sp>
    </p:spTree>
    <p:extLst>
      <p:ext uri="{BB962C8B-B14F-4D97-AF65-F5344CB8AC3E}">
        <p14:creationId xmlns:p14="http://schemas.microsoft.com/office/powerpoint/2010/main" val="2324368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4.3.1 Equivalence partitioning and boundary value analysis </a:t>
            </a:r>
          </a:p>
        </p:txBody>
      </p:sp>
      <p:sp>
        <p:nvSpPr>
          <p:cNvPr id="3" name="Content Placeholder 2"/>
          <p:cNvSpPr>
            <a:spLocks noGrp="1"/>
          </p:cNvSpPr>
          <p:nvPr>
            <p:ph idx="1"/>
          </p:nvPr>
        </p:nvSpPr>
        <p:spPr>
          <a:xfrm>
            <a:off x="685800" y="2743200"/>
            <a:ext cx="7772400" cy="3733800"/>
          </a:xfrm>
        </p:spPr>
        <p:txBody>
          <a:bodyPr/>
          <a:lstStyle/>
          <a:p>
            <a:r>
              <a:rPr lang="en-US" b="1" dirty="0" smtClean="0"/>
              <a:t>Equivalence partition</a:t>
            </a:r>
            <a:r>
              <a:rPr lang="en-US" dirty="0" smtClean="0"/>
              <a:t> A portion of an input or output domain for which the behavior of a component or system is assumed to be the same, based on the specification.</a:t>
            </a:r>
            <a:endParaRPr lang="en-US" b="1" dirty="0"/>
          </a:p>
        </p:txBody>
      </p:sp>
    </p:spTree>
    <p:extLst>
      <p:ext uri="{BB962C8B-B14F-4D97-AF65-F5344CB8AC3E}">
        <p14:creationId xmlns:p14="http://schemas.microsoft.com/office/powerpoint/2010/main" val="785095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4.3.1 Equivalence partitioning and boundary value analysis </a:t>
            </a:r>
          </a:p>
        </p:txBody>
      </p:sp>
      <p:sp>
        <p:nvSpPr>
          <p:cNvPr id="3" name="Content Placeholder 2"/>
          <p:cNvSpPr>
            <a:spLocks noGrp="1"/>
          </p:cNvSpPr>
          <p:nvPr>
            <p:ph idx="1"/>
          </p:nvPr>
        </p:nvSpPr>
        <p:spPr>
          <a:xfrm>
            <a:off x="685800" y="2667000"/>
            <a:ext cx="8134732" cy="3810000"/>
          </a:xfrm>
        </p:spPr>
        <p:txBody>
          <a:bodyPr/>
          <a:lstStyle/>
          <a:p>
            <a:r>
              <a:rPr lang="en-US" dirty="0" smtClean="0"/>
              <a:t>Bank account with $0-100 has 3% interest and so on.. see example</a:t>
            </a:r>
          </a:p>
          <a:p>
            <a:endParaRPr lang="en-US" dirty="0" smtClean="0"/>
          </a:p>
          <a:p>
            <a:r>
              <a:rPr lang="en-US" dirty="0" smtClean="0"/>
              <a:t> </a:t>
            </a:r>
            <a:endParaRPr lang="en-US" dirty="0"/>
          </a:p>
        </p:txBody>
      </p:sp>
      <p:pic>
        <p:nvPicPr>
          <p:cNvPr id="5" name="Picture 4"/>
          <p:cNvPicPr>
            <a:picLocks noChangeAspect="1"/>
          </p:cNvPicPr>
          <p:nvPr/>
        </p:nvPicPr>
        <p:blipFill>
          <a:blip r:embed="rId2"/>
          <a:stretch>
            <a:fillRect/>
          </a:stretch>
        </p:blipFill>
        <p:spPr>
          <a:xfrm>
            <a:off x="647700" y="3852740"/>
            <a:ext cx="8102600" cy="2624260"/>
          </a:xfrm>
          <a:prstGeom prst="rect">
            <a:avLst/>
          </a:prstGeom>
        </p:spPr>
      </p:pic>
    </p:spTree>
    <p:extLst>
      <p:ext uri="{BB962C8B-B14F-4D97-AF65-F5344CB8AC3E}">
        <p14:creationId xmlns:p14="http://schemas.microsoft.com/office/powerpoint/2010/main" val="42088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0"/>
            <a:ext cx="8077200" cy="609600"/>
          </a:xfrm>
        </p:spPr>
        <p:txBody>
          <a:bodyPr/>
          <a:lstStyle/>
          <a:p>
            <a:r>
              <a:rPr lang="en-US" dirty="0" smtClean="0"/>
              <a:t>4.1 The Test Development Process</a:t>
            </a:r>
            <a:endParaRPr lang="en-US" dirty="0"/>
          </a:p>
        </p:txBody>
      </p:sp>
      <p:sp>
        <p:nvSpPr>
          <p:cNvPr id="3" name="Content Placeholder 2"/>
          <p:cNvSpPr>
            <a:spLocks noGrp="1"/>
          </p:cNvSpPr>
          <p:nvPr>
            <p:ph idx="1"/>
          </p:nvPr>
        </p:nvSpPr>
        <p:spPr>
          <a:xfrm>
            <a:off x="228600" y="2133600"/>
            <a:ext cx="8610600" cy="4572000"/>
          </a:xfrm>
        </p:spPr>
        <p:txBody>
          <a:bodyPr/>
          <a:lstStyle/>
          <a:p>
            <a:r>
              <a:rPr lang="en-US" dirty="0" smtClean="0"/>
              <a:t>Before a test is executed we need to know what is our end goal what are we trying to test, the inputs, the results that should be produced by those inputs and how we can get ready to run the test.</a:t>
            </a:r>
          </a:p>
          <a:p>
            <a:r>
              <a:rPr lang="en-US" dirty="0" smtClean="0"/>
              <a:t>Review test conditions, test cases, and test procedures (or scripts) follow the Test Documentation Standards (IEEE 829)</a:t>
            </a:r>
          </a:p>
        </p:txBody>
      </p:sp>
    </p:spTree>
    <p:extLst>
      <p:ext uri="{BB962C8B-B14F-4D97-AF65-F5344CB8AC3E}">
        <p14:creationId xmlns:p14="http://schemas.microsoft.com/office/powerpoint/2010/main" val="2382593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Value Analysis</a:t>
            </a:r>
            <a:endParaRPr lang="en-US" dirty="0"/>
          </a:p>
        </p:txBody>
      </p:sp>
      <p:sp>
        <p:nvSpPr>
          <p:cNvPr id="3" name="Content Placeholder 2"/>
          <p:cNvSpPr>
            <a:spLocks noGrp="1"/>
          </p:cNvSpPr>
          <p:nvPr>
            <p:ph idx="1"/>
          </p:nvPr>
        </p:nvSpPr>
        <p:spPr/>
        <p:txBody>
          <a:bodyPr/>
          <a:lstStyle/>
          <a:p>
            <a:r>
              <a:rPr lang="en-US" b="1" dirty="0" smtClean="0"/>
              <a:t>Boundary Value Analysis(BVA):</a:t>
            </a:r>
            <a:r>
              <a:rPr lang="en-US" dirty="0" smtClean="0"/>
              <a:t>  A black box test design technique in which test cases are designed based on boundary values.</a:t>
            </a:r>
          </a:p>
          <a:p>
            <a:endParaRPr lang="en-US" b="1" dirty="0"/>
          </a:p>
        </p:txBody>
      </p:sp>
      <p:pic>
        <p:nvPicPr>
          <p:cNvPr id="4" name="Picture 3"/>
          <p:cNvPicPr>
            <a:picLocks noChangeAspect="1"/>
          </p:cNvPicPr>
          <p:nvPr/>
        </p:nvPicPr>
        <p:blipFill>
          <a:blip r:embed="rId2"/>
          <a:stretch>
            <a:fillRect/>
          </a:stretch>
        </p:blipFill>
        <p:spPr>
          <a:xfrm>
            <a:off x="990601" y="4648200"/>
            <a:ext cx="7467599" cy="1828800"/>
          </a:xfrm>
          <a:prstGeom prst="rect">
            <a:avLst/>
          </a:prstGeom>
        </p:spPr>
      </p:pic>
    </p:spTree>
    <p:extLst>
      <p:ext uri="{BB962C8B-B14F-4D97-AF65-F5344CB8AC3E}">
        <p14:creationId xmlns:p14="http://schemas.microsoft.com/office/powerpoint/2010/main" val="1151638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Value</a:t>
            </a:r>
            <a:endParaRPr lang="en-US" dirty="0"/>
          </a:p>
        </p:txBody>
      </p:sp>
      <p:sp>
        <p:nvSpPr>
          <p:cNvPr id="3" name="Content Placeholder 2"/>
          <p:cNvSpPr>
            <a:spLocks noGrp="1"/>
          </p:cNvSpPr>
          <p:nvPr>
            <p:ph idx="1"/>
          </p:nvPr>
        </p:nvSpPr>
        <p:spPr/>
        <p:txBody>
          <a:bodyPr/>
          <a:lstStyle/>
          <a:p>
            <a:r>
              <a:rPr lang="en-US" b="1" dirty="0" smtClean="0"/>
              <a:t>Boundary Value: </a:t>
            </a:r>
            <a:r>
              <a:rPr lang="en-US" dirty="0" smtClean="0"/>
              <a:t>An input value or output value which is on the edge of an equivalence partition or at the smallest incremental distance on either side of an edge, for example the minimum or maximum value of a range.</a:t>
            </a:r>
            <a:endParaRPr lang="en-US" b="1" dirty="0"/>
          </a:p>
        </p:txBody>
      </p:sp>
    </p:spTree>
    <p:extLst>
      <p:ext uri="{BB962C8B-B14F-4D97-AF65-F5344CB8AC3E}">
        <p14:creationId xmlns:p14="http://schemas.microsoft.com/office/powerpoint/2010/main" val="583042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equivalence partitioning and boundary value analysis</a:t>
            </a:r>
            <a:endParaRPr lang="en-US" dirty="0"/>
          </a:p>
        </p:txBody>
      </p:sp>
      <p:sp>
        <p:nvSpPr>
          <p:cNvPr id="3" name="Content Placeholder 2"/>
          <p:cNvSpPr>
            <a:spLocks noGrp="1"/>
          </p:cNvSpPr>
          <p:nvPr>
            <p:ph idx="1"/>
          </p:nvPr>
        </p:nvSpPr>
        <p:spPr>
          <a:xfrm>
            <a:off x="228600" y="2667000"/>
            <a:ext cx="8458200" cy="3810000"/>
          </a:xfrm>
        </p:spPr>
        <p:txBody>
          <a:bodyPr/>
          <a:lstStyle/>
          <a:p>
            <a:r>
              <a:rPr lang="en-US" dirty="0" smtClean="0"/>
              <a:t>Equivalence partitions and boundaries</a:t>
            </a:r>
          </a:p>
          <a:p>
            <a:r>
              <a:rPr lang="en-US" dirty="0" smtClean="0"/>
              <a:t>Digits (0-9) invalid partition containing non-digits</a:t>
            </a:r>
          </a:p>
          <a:p>
            <a:r>
              <a:rPr lang="en-US" dirty="0" smtClean="0"/>
              <a:t>Number of digits, 3 invalid values 2 and 4 digits</a:t>
            </a:r>
          </a:p>
          <a:p>
            <a:r>
              <a:rPr lang="en-US" dirty="0" smtClean="0"/>
              <a:t>Range of extension 100 to 699 invalid values 099 - 700</a:t>
            </a:r>
          </a:p>
          <a:p>
            <a:pPr marL="0" indent="0">
              <a:buNone/>
            </a:pPr>
            <a:endParaRPr lang="en-US" dirty="0"/>
          </a:p>
        </p:txBody>
      </p:sp>
    </p:spTree>
    <p:extLst>
      <p:ext uri="{BB962C8B-B14F-4D97-AF65-F5344CB8AC3E}">
        <p14:creationId xmlns:p14="http://schemas.microsoft.com/office/powerpoint/2010/main" val="1959760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Test Cases</a:t>
            </a:r>
            <a:endParaRPr lang="en-US" dirty="0"/>
          </a:p>
        </p:txBody>
      </p:sp>
      <p:sp>
        <p:nvSpPr>
          <p:cNvPr id="3" name="Content Placeholder 2"/>
          <p:cNvSpPr>
            <a:spLocks noGrp="1"/>
          </p:cNvSpPr>
          <p:nvPr>
            <p:ph idx="1"/>
          </p:nvPr>
        </p:nvSpPr>
        <p:spPr/>
        <p:txBody>
          <a:bodyPr/>
          <a:lstStyle/>
          <a:p>
            <a:r>
              <a:rPr lang="en-US" dirty="0" smtClean="0"/>
              <a:t>A set of input values, execution preconditions, expected results and execution postconditions, developed for a particular objective or test condition, such as to exercise a particular program path or to verify compliance with a specific requirement. </a:t>
            </a:r>
            <a:endParaRPr lang="en-US" dirty="0"/>
          </a:p>
        </p:txBody>
      </p:sp>
    </p:spTree>
    <p:extLst>
      <p:ext uri="{BB962C8B-B14F-4D97-AF65-F5344CB8AC3E}">
        <p14:creationId xmlns:p14="http://schemas.microsoft.com/office/powerpoint/2010/main" val="2125187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both equivalence partitioning and boundary value analysis?</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Technical, because every boundary is in some partition, if you did only boundary value analysis you would also have tested every equivalence partition. </a:t>
            </a:r>
          </a:p>
          <a:p>
            <a:endParaRPr lang="en-US" dirty="0"/>
          </a:p>
        </p:txBody>
      </p:sp>
      <p:pic>
        <p:nvPicPr>
          <p:cNvPr id="4" name="Picture 3"/>
          <p:cNvPicPr>
            <a:picLocks noChangeAspect="1"/>
          </p:cNvPicPr>
          <p:nvPr/>
        </p:nvPicPr>
        <p:blipFill>
          <a:blip r:embed="rId2"/>
          <a:stretch>
            <a:fillRect/>
          </a:stretch>
        </p:blipFill>
        <p:spPr>
          <a:xfrm>
            <a:off x="990601" y="5181600"/>
            <a:ext cx="7467599" cy="1371600"/>
          </a:xfrm>
          <a:prstGeom prst="rect">
            <a:avLst/>
          </a:prstGeom>
        </p:spPr>
      </p:pic>
    </p:spTree>
    <p:extLst>
      <p:ext uri="{BB962C8B-B14F-4D97-AF65-F5344CB8AC3E}">
        <p14:creationId xmlns:p14="http://schemas.microsoft.com/office/powerpoint/2010/main" val="2570392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4.3.2 Decision Table Testing</a:t>
            </a:r>
            <a:endParaRPr lang="en-US" dirty="0"/>
          </a:p>
        </p:txBody>
      </p:sp>
      <p:sp>
        <p:nvSpPr>
          <p:cNvPr id="3" name="Content Placeholder 2"/>
          <p:cNvSpPr>
            <a:spLocks noGrp="1"/>
          </p:cNvSpPr>
          <p:nvPr>
            <p:ph idx="1"/>
          </p:nvPr>
        </p:nvSpPr>
        <p:spPr>
          <a:xfrm>
            <a:off x="685800" y="2514600"/>
            <a:ext cx="7772400" cy="4038600"/>
          </a:xfrm>
        </p:spPr>
        <p:txBody>
          <a:bodyPr/>
          <a:lstStyle/>
          <a:p>
            <a:r>
              <a:rPr lang="en-US" b="1" dirty="0" smtClean="0"/>
              <a:t>Decision Table Testing: </a:t>
            </a:r>
            <a:r>
              <a:rPr lang="en-US" dirty="0" smtClean="0"/>
              <a:t>A black box test design technique in which test cases are designed to execute the combinations of inputs and/or stimuli (cases) shown in a decision table.</a:t>
            </a:r>
          </a:p>
          <a:p>
            <a:r>
              <a:rPr lang="en-US" dirty="0" smtClean="0"/>
              <a:t>Decision Table Testing and Transition Testing are more focused on business logic and business rules. </a:t>
            </a:r>
            <a:endParaRPr lang="en-US" dirty="0"/>
          </a:p>
        </p:txBody>
      </p:sp>
    </p:spTree>
    <p:extLst>
      <p:ext uri="{BB962C8B-B14F-4D97-AF65-F5344CB8AC3E}">
        <p14:creationId xmlns:p14="http://schemas.microsoft.com/office/powerpoint/2010/main" val="39826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4.3.2 Decision Table Testing</a:t>
            </a:r>
          </a:p>
        </p:txBody>
      </p:sp>
      <p:sp>
        <p:nvSpPr>
          <p:cNvPr id="3" name="Content Placeholder 2"/>
          <p:cNvSpPr>
            <a:spLocks noGrp="1"/>
          </p:cNvSpPr>
          <p:nvPr>
            <p:ph idx="1"/>
          </p:nvPr>
        </p:nvSpPr>
        <p:spPr>
          <a:xfrm>
            <a:off x="685800" y="2133600"/>
            <a:ext cx="7772400" cy="4495800"/>
          </a:xfrm>
        </p:spPr>
        <p:txBody>
          <a:bodyPr/>
          <a:lstStyle/>
          <a:p>
            <a:r>
              <a:rPr lang="en-US" b="1" dirty="0" smtClean="0"/>
              <a:t>Decision Table: </a:t>
            </a:r>
            <a:r>
              <a:rPr lang="en-US" dirty="0" smtClean="0"/>
              <a:t>A table showing combinations of inputs and/or stimuli (causes) with their associated outputs and/or actions (effects),which can be used to design test cases.</a:t>
            </a:r>
          </a:p>
          <a:p>
            <a:r>
              <a:rPr lang="en-US" dirty="0" smtClean="0"/>
              <a:t>A decision table is a good way to deal with combinations of things (inputs).  This technique is also called cause-effect’ table. </a:t>
            </a:r>
            <a:endParaRPr lang="en-US" dirty="0"/>
          </a:p>
        </p:txBody>
      </p:sp>
    </p:spTree>
    <p:extLst>
      <p:ext uri="{BB962C8B-B14F-4D97-AF65-F5344CB8AC3E}">
        <p14:creationId xmlns:p14="http://schemas.microsoft.com/office/powerpoint/2010/main" val="695594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smtClean="0"/>
              <a:t>Using Decision Tables for Test Design</a:t>
            </a:r>
            <a:endParaRPr lang="en-US" dirty="0"/>
          </a:p>
        </p:txBody>
      </p:sp>
      <p:pic>
        <p:nvPicPr>
          <p:cNvPr id="4" name="Content Placeholder 3"/>
          <p:cNvPicPr>
            <a:picLocks noGrp="1" noChangeAspect="1"/>
          </p:cNvPicPr>
          <p:nvPr>
            <p:ph idx="1"/>
          </p:nvPr>
        </p:nvPicPr>
        <p:blipFill>
          <a:blip r:embed="rId2"/>
          <a:stretch>
            <a:fillRect/>
          </a:stretch>
        </p:blipFill>
        <p:spPr>
          <a:xfrm>
            <a:off x="685800" y="2819400"/>
            <a:ext cx="7772400" cy="3657600"/>
          </a:xfrm>
          <a:prstGeom prst="rect">
            <a:avLst/>
          </a:prstGeom>
        </p:spPr>
      </p:pic>
    </p:spTree>
    <p:extLst>
      <p:ext uri="{BB962C8B-B14F-4D97-AF65-F5344CB8AC3E}">
        <p14:creationId xmlns:p14="http://schemas.microsoft.com/office/powerpoint/2010/main" val="3896644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1143000"/>
          </a:xfrm>
        </p:spPr>
        <p:txBody>
          <a:bodyPr/>
          <a:lstStyle/>
          <a:p>
            <a:r>
              <a:rPr lang="en-US" dirty="0" smtClean="0"/>
              <a:t>Using Decision Tables for Test Design</a:t>
            </a:r>
            <a:endParaRPr lang="en-US" dirty="0"/>
          </a:p>
        </p:txBody>
      </p:sp>
      <p:pic>
        <p:nvPicPr>
          <p:cNvPr id="4" name="Content Placeholder 3"/>
          <p:cNvPicPr>
            <a:picLocks noGrp="1" noChangeAspect="1"/>
          </p:cNvPicPr>
          <p:nvPr>
            <p:ph idx="1"/>
          </p:nvPr>
        </p:nvPicPr>
        <p:blipFill>
          <a:blip r:embed="rId2"/>
          <a:stretch>
            <a:fillRect/>
          </a:stretch>
        </p:blipFill>
        <p:spPr>
          <a:xfrm>
            <a:off x="633506" y="2667000"/>
            <a:ext cx="7977094" cy="4038600"/>
          </a:xfrm>
          <a:prstGeom prst="rect">
            <a:avLst/>
          </a:prstGeom>
        </p:spPr>
      </p:pic>
    </p:spTree>
    <p:extLst>
      <p:ext uri="{BB962C8B-B14F-4D97-AF65-F5344CB8AC3E}">
        <p14:creationId xmlns:p14="http://schemas.microsoft.com/office/powerpoint/2010/main" val="2964235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4.3.3 State Transition Testing</a:t>
            </a:r>
            <a:endParaRPr lang="en-US" dirty="0"/>
          </a:p>
        </p:txBody>
      </p:sp>
      <p:sp>
        <p:nvSpPr>
          <p:cNvPr id="3" name="Content Placeholder 2"/>
          <p:cNvSpPr>
            <a:spLocks noGrp="1"/>
          </p:cNvSpPr>
          <p:nvPr>
            <p:ph idx="1"/>
          </p:nvPr>
        </p:nvSpPr>
        <p:spPr>
          <a:xfrm>
            <a:off x="685800" y="2514600"/>
            <a:ext cx="7772400" cy="4114800"/>
          </a:xfrm>
        </p:spPr>
        <p:txBody>
          <a:bodyPr/>
          <a:lstStyle/>
          <a:p>
            <a:r>
              <a:rPr lang="en-US" b="1" dirty="0" smtClean="0"/>
              <a:t>State Transition Testing: </a:t>
            </a:r>
            <a:r>
              <a:rPr lang="en-US" dirty="0" smtClean="0"/>
              <a:t>A black box test design technique in which test cases are designed to execute valid and invalid state transitions.</a:t>
            </a:r>
          </a:p>
          <a:p>
            <a:r>
              <a:rPr lang="en-US" dirty="0" smtClean="0"/>
              <a:t>State transition testing is used where some aspects of the system can be described in what is called a ‘finite state machine’.</a:t>
            </a:r>
            <a:endParaRPr lang="en-US" dirty="0"/>
          </a:p>
        </p:txBody>
      </p:sp>
    </p:spTree>
    <p:extLst>
      <p:ext uri="{BB962C8B-B14F-4D97-AF65-F5344CB8AC3E}">
        <p14:creationId xmlns:p14="http://schemas.microsoft.com/office/powerpoint/2010/main" val="381190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The Test Development Process</a:t>
            </a:r>
          </a:p>
        </p:txBody>
      </p:sp>
      <p:sp>
        <p:nvSpPr>
          <p:cNvPr id="3" name="Content Placeholder 2"/>
          <p:cNvSpPr>
            <a:spLocks noGrp="1"/>
          </p:cNvSpPr>
          <p:nvPr>
            <p:ph idx="1"/>
          </p:nvPr>
        </p:nvSpPr>
        <p:spPr/>
        <p:txBody>
          <a:bodyPr/>
          <a:lstStyle/>
          <a:p>
            <a:r>
              <a:rPr lang="en-US" dirty="0" smtClean="0"/>
              <a:t>Test cases are document in the test case specification.</a:t>
            </a:r>
          </a:p>
          <a:p>
            <a:r>
              <a:rPr lang="en-US" b="1" dirty="0" smtClean="0"/>
              <a:t>Test case specification:</a:t>
            </a:r>
            <a:r>
              <a:rPr lang="en-US" dirty="0" smtClean="0"/>
              <a:t> A document specifying a set of test cases (objective, inputs, test actions, expected results, and execution preconditions) for a test item.</a:t>
            </a:r>
            <a:endParaRPr lang="en-US" b="1" dirty="0"/>
          </a:p>
        </p:txBody>
      </p:sp>
    </p:spTree>
    <p:extLst>
      <p:ext uri="{BB962C8B-B14F-4D97-AF65-F5344CB8AC3E}">
        <p14:creationId xmlns:p14="http://schemas.microsoft.com/office/powerpoint/2010/main" val="1865124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4.3.3 State Transition Testing</a:t>
            </a:r>
          </a:p>
        </p:txBody>
      </p:sp>
      <p:sp>
        <p:nvSpPr>
          <p:cNvPr id="3" name="Content Placeholder 2"/>
          <p:cNvSpPr>
            <a:spLocks noGrp="1"/>
          </p:cNvSpPr>
          <p:nvPr>
            <p:ph idx="1"/>
          </p:nvPr>
        </p:nvSpPr>
        <p:spPr>
          <a:xfrm>
            <a:off x="685800" y="2514600"/>
            <a:ext cx="7772400" cy="4114800"/>
          </a:xfrm>
        </p:spPr>
        <p:txBody>
          <a:bodyPr/>
          <a:lstStyle/>
          <a:p>
            <a:r>
              <a:rPr lang="en-US" b="1" dirty="0" smtClean="0"/>
              <a:t>State Diagram: </a:t>
            </a:r>
            <a:r>
              <a:rPr lang="en-US" dirty="0" smtClean="0"/>
              <a:t>A diagram that depicts the states that a component or system can assume, and shows the events or circumstances that cause and/or result from a change from one state to another. </a:t>
            </a:r>
          </a:p>
          <a:p>
            <a:r>
              <a:rPr lang="en-US" dirty="0" smtClean="0"/>
              <a:t>A finite state system is often shown as a state diagram.</a:t>
            </a:r>
            <a:endParaRPr lang="en-US" dirty="0"/>
          </a:p>
        </p:txBody>
      </p:sp>
    </p:spTree>
    <p:extLst>
      <p:ext uri="{BB962C8B-B14F-4D97-AF65-F5344CB8AC3E}">
        <p14:creationId xmlns:p14="http://schemas.microsoft.com/office/powerpoint/2010/main" val="3536741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dirty="0" smtClean="0"/>
              <a:t>State Diagram for PIN Entry – withdraw $100 at ATM</a:t>
            </a:r>
            <a:endParaRPr lang="en-US" dirty="0"/>
          </a:p>
        </p:txBody>
      </p:sp>
      <p:pic>
        <p:nvPicPr>
          <p:cNvPr id="4" name="Content Placeholder 3"/>
          <p:cNvPicPr>
            <a:picLocks noGrp="1" noChangeAspect="1"/>
          </p:cNvPicPr>
          <p:nvPr>
            <p:ph idx="1"/>
          </p:nvPr>
        </p:nvPicPr>
        <p:blipFill>
          <a:blip r:embed="rId2"/>
          <a:stretch>
            <a:fillRect/>
          </a:stretch>
        </p:blipFill>
        <p:spPr>
          <a:xfrm>
            <a:off x="647700" y="2667000"/>
            <a:ext cx="7810500" cy="3846447"/>
          </a:xfrm>
          <a:prstGeom prst="rect">
            <a:avLst/>
          </a:prstGeom>
        </p:spPr>
      </p:pic>
    </p:spTree>
    <p:extLst>
      <p:ext uri="{BB962C8B-B14F-4D97-AF65-F5344CB8AC3E}">
        <p14:creationId xmlns:p14="http://schemas.microsoft.com/office/powerpoint/2010/main" val="1363977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1143000"/>
          </a:xfrm>
        </p:spPr>
        <p:txBody>
          <a:bodyPr/>
          <a:lstStyle/>
          <a:p>
            <a:r>
              <a:rPr lang="en-US" dirty="0" smtClean="0"/>
              <a:t>State Transition Model has Four Parts</a:t>
            </a:r>
            <a:endParaRPr lang="en-US" dirty="0"/>
          </a:p>
        </p:txBody>
      </p:sp>
      <p:sp>
        <p:nvSpPr>
          <p:cNvPr id="3" name="Content Placeholder 2"/>
          <p:cNvSpPr>
            <a:spLocks noGrp="1"/>
          </p:cNvSpPr>
          <p:nvPr>
            <p:ph idx="1"/>
          </p:nvPr>
        </p:nvSpPr>
        <p:spPr>
          <a:xfrm>
            <a:off x="685800" y="2514600"/>
            <a:ext cx="7924800" cy="3962400"/>
          </a:xfrm>
        </p:spPr>
        <p:txBody>
          <a:bodyPr/>
          <a:lstStyle/>
          <a:p>
            <a:r>
              <a:rPr lang="en-US" dirty="0" smtClean="0"/>
              <a:t>States software may occupy (open/closed or funded/insufficient funds);</a:t>
            </a:r>
          </a:p>
          <a:p>
            <a:r>
              <a:rPr lang="en-US" dirty="0" smtClean="0"/>
              <a:t>Transaction form one State to another State (not all transactions are allowed);</a:t>
            </a:r>
            <a:endParaRPr lang="en-US" dirty="0"/>
          </a:p>
        </p:txBody>
      </p:sp>
    </p:spTree>
    <p:extLst>
      <p:ext uri="{BB962C8B-B14F-4D97-AF65-F5344CB8AC3E}">
        <p14:creationId xmlns:p14="http://schemas.microsoft.com/office/powerpoint/2010/main" val="2679416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1143000"/>
          </a:xfrm>
        </p:spPr>
        <p:txBody>
          <a:bodyPr/>
          <a:lstStyle/>
          <a:p>
            <a:r>
              <a:rPr lang="en-US" dirty="0"/>
              <a:t>State Transition Model has Four Parts</a:t>
            </a:r>
          </a:p>
        </p:txBody>
      </p:sp>
      <p:sp>
        <p:nvSpPr>
          <p:cNvPr id="3" name="Content Placeholder 2"/>
          <p:cNvSpPr>
            <a:spLocks noGrp="1"/>
          </p:cNvSpPr>
          <p:nvPr>
            <p:ph idx="1"/>
          </p:nvPr>
        </p:nvSpPr>
        <p:spPr>
          <a:xfrm>
            <a:off x="685800" y="2514600"/>
            <a:ext cx="7924800" cy="3962400"/>
          </a:xfrm>
        </p:spPr>
        <p:txBody>
          <a:bodyPr/>
          <a:lstStyle/>
          <a:p>
            <a:r>
              <a:rPr lang="en-US" dirty="0" smtClean="0"/>
              <a:t>Events that cause a transaction (closing a file or withdrawing money);</a:t>
            </a:r>
          </a:p>
          <a:p>
            <a:r>
              <a:rPr lang="en-US" dirty="0" smtClean="0"/>
              <a:t>Actions that result from a transition (an error message or being given your cash).</a:t>
            </a:r>
            <a:endParaRPr lang="en-US" dirty="0"/>
          </a:p>
        </p:txBody>
      </p:sp>
    </p:spTree>
    <p:extLst>
      <p:ext uri="{BB962C8B-B14F-4D97-AF65-F5344CB8AC3E}">
        <p14:creationId xmlns:p14="http://schemas.microsoft.com/office/powerpoint/2010/main" val="1824573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Invalid Transactions</a:t>
            </a:r>
            <a:endParaRPr lang="en-US" dirty="0"/>
          </a:p>
        </p:txBody>
      </p:sp>
      <p:sp>
        <p:nvSpPr>
          <p:cNvPr id="3" name="Content Placeholder 2"/>
          <p:cNvSpPr>
            <a:spLocks noGrp="1"/>
          </p:cNvSpPr>
          <p:nvPr>
            <p:ph idx="1"/>
          </p:nvPr>
        </p:nvSpPr>
        <p:spPr/>
        <p:txBody>
          <a:bodyPr/>
          <a:lstStyle/>
          <a:p>
            <a:r>
              <a:rPr lang="en-US" b="1" dirty="0" smtClean="0"/>
              <a:t>State Table: </a:t>
            </a:r>
            <a:r>
              <a:rPr lang="en-US" dirty="0" smtClean="0"/>
              <a:t>A grid showing the resulting transitions for each state combined with each possible event, showing both valid and invalid transitions.</a:t>
            </a:r>
            <a:endParaRPr lang="en-US" b="1" dirty="0"/>
          </a:p>
        </p:txBody>
      </p:sp>
    </p:spTree>
    <p:extLst>
      <p:ext uri="{BB962C8B-B14F-4D97-AF65-F5344CB8AC3E}">
        <p14:creationId xmlns:p14="http://schemas.microsoft.com/office/powerpoint/2010/main" val="614008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Table for the PIN </a:t>
            </a:r>
            <a:endParaRPr lang="en-US" dirty="0"/>
          </a:p>
        </p:txBody>
      </p:sp>
      <p:pic>
        <p:nvPicPr>
          <p:cNvPr id="4" name="Content Placeholder 3"/>
          <p:cNvPicPr>
            <a:picLocks noGrp="1" noChangeAspect="1"/>
          </p:cNvPicPr>
          <p:nvPr>
            <p:ph idx="1"/>
          </p:nvPr>
        </p:nvPicPr>
        <p:blipFill>
          <a:blip r:embed="rId2"/>
          <a:stretch>
            <a:fillRect/>
          </a:stretch>
        </p:blipFill>
        <p:spPr>
          <a:xfrm>
            <a:off x="673100" y="2819400"/>
            <a:ext cx="7785100" cy="3581400"/>
          </a:xfrm>
          <a:prstGeom prst="rect">
            <a:avLst/>
          </a:prstGeom>
        </p:spPr>
      </p:pic>
    </p:spTree>
    <p:extLst>
      <p:ext uri="{BB962C8B-B14F-4D97-AF65-F5344CB8AC3E}">
        <p14:creationId xmlns:p14="http://schemas.microsoft.com/office/powerpoint/2010/main" val="16117442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4.3.4 Use Case Testing</a:t>
            </a:r>
            <a:endParaRPr lang="en-US" dirty="0"/>
          </a:p>
        </p:txBody>
      </p:sp>
      <p:sp>
        <p:nvSpPr>
          <p:cNvPr id="3" name="Content Placeholder 2"/>
          <p:cNvSpPr>
            <a:spLocks noGrp="1"/>
          </p:cNvSpPr>
          <p:nvPr>
            <p:ph idx="1"/>
          </p:nvPr>
        </p:nvSpPr>
        <p:spPr>
          <a:xfrm>
            <a:off x="685800" y="2133600"/>
            <a:ext cx="7772400" cy="4495800"/>
          </a:xfrm>
        </p:spPr>
        <p:txBody>
          <a:bodyPr/>
          <a:lstStyle/>
          <a:p>
            <a:r>
              <a:rPr lang="en-US" b="1" dirty="0" smtClean="0"/>
              <a:t>Use Case Testing: </a:t>
            </a:r>
            <a:r>
              <a:rPr lang="en-US" dirty="0" smtClean="0"/>
              <a:t>A black box test design technique in which test cases are designed to execute scenarios of use cases.</a:t>
            </a:r>
          </a:p>
          <a:p>
            <a:r>
              <a:rPr lang="en-US" dirty="0" smtClean="0"/>
              <a:t>Use case testing is a technique that helps us identify test cases that exercise the whole system on a transaction by transaction basis from start to finish.</a:t>
            </a:r>
            <a:endParaRPr lang="en-US" dirty="0"/>
          </a:p>
        </p:txBody>
      </p:sp>
    </p:spTree>
    <p:extLst>
      <p:ext uri="{BB962C8B-B14F-4D97-AF65-F5344CB8AC3E}">
        <p14:creationId xmlns:p14="http://schemas.microsoft.com/office/powerpoint/2010/main" val="206524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4.3.4 Use Case Testing</a:t>
            </a:r>
          </a:p>
        </p:txBody>
      </p:sp>
      <p:sp>
        <p:nvSpPr>
          <p:cNvPr id="3" name="Content Placeholder 2"/>
          <p:cNvSpPr>
            <a:spLocks noGrp="1"/>
          </p:cNvSpPr>
          <p:nvPr>
            <p:ph idx="1"/>
          </p:nvPr>
        </p:nvSpPr>
        <p:spPr>
          <a:xfrm>
            <a:off x="685800" y="2209800"/>
            <a:ext cx="7772400" cy="4267200"/>
          </a:xfrm>
        </p:spPr>
        <p:txBody>
          <a:bodyPr/>
          <a:lstStyle/>
          <a:p>
            <a:r>
              <a:rPr lang="en-US" dirty="0" smtClean="0"/>
              <a:t>Use cases are a sequence of steps that describe the interactions between the actor and the system.</a:t>
            </a:r>
          </a:p>
          <a:p>
            <a:r>
              <a:rPr lang="en-US" dirty="0" smtClean="0"/>
              <a:t>Use cases can uncover integration defects.</a:t>
            </a:r>
          </a:p>
          <a:p>
            <a:r>
              <a:rPr lang="en-US" dirty="0" smtClean="0"/>
              <a:t>Use cases describe the process flows through a system based on its most likely use.</a:t>
            </a:r>
            <a:endParaRPr lang="en-US" dirty="0"/>
          </a:p>
        </p:txBody>
      </p:sp>
    </p:spTree>
    <p:extLst>
      <p:ext uri="{BB962C8B-B14F-4D97-AF65-F5344CB8AC3E}">
        <p14:creationId xmlns:p14="http://schemas.microsoft.com/office/powerpoint/2010/main" val="743127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Partial Use Case for PIN Entry</a:t>
            </a:r>
            <a:endParaRPr lang="en-US" dirty="0"/>
          </a:p>
        </p:txBody>
      </p:sp>
      <p:pic>
        <p:nvPicPr>
          <p:cNvPr id="5" name="Content Placeholder 4"/>
          <p:cNvPicPr>
            <a:picLocks noGrp="1" noChangeAspect="1"/>
          </p:cNvPicPr>
          <p:nvPr>
            <p:ph idx="1"/>
          </p:nvPr>
        </p:nvPicPr>
        <p:blipFill>
          <a:blip r:embed="rId2"/>
          <a:stretch>
            <a:fillRect/>
          </a:stretch>
        </p:blipFill>
        <p:spPr>
          <a:xfrm>
            <a:off x="685800" y="2133600"/>
            <a:ext cx="7772400" cy="4348519"/>
          </a:xfrm>
          <a:prstGeom prst="rect">
            <a:avLst/>
          </a:prstGeom>
        </p:spPr>
      </p:pic>
    </p:spTree>
    <p:extLst>
      <p:ext uri="{BB962C8B-B14F-4D97-AF65-F5344CB8AC3E}">
        <p14:creationId xmlns:p14="http://schemas.microsoft.com/office/powerpoint/2010/main" val="1833113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Structure-Based or White-Box Techniques </a:t>
            </a:r>
            <a:endParaRPr lang="en-US" dirty="0"/>
          </a:p>
        </p:txBody>
      </p:sp>
      <p:sp>
        <p:nvSpPr>
          <p:cNvPr id="3" name="Content Placeholder 2"/>
          <p:cNvSpPr>
            <a:spLocks noGrp="1"/>
          </p:cNvSpPr>
          <p:nvPr>
            <p:ph idx="1"/>
          </p:nvPr>
        </p:nvSpPr>
        <p:spPr>
          <a:xfrm>
            <a:off x="685800" y="2667000"/>
            <a:ext cx="7772400" cy="3810000"/>
          </a:xfrm>
        </p:spPr>
        <p:txBody>
          <a:bodyPr/>
          <a:lstStyle/>
          <a:p>
            <a:r>
              <a:rPr lang="en-US" b="1" dirty="0" smtClean="0"/>
              <a:t>White-box test design technique: </a:t>
            </a:r>
            <a:r>
              <a:rPr lang="en-US" dirty="0" smtClean="0"/>
              <a:t>Procedure to derive and/or select test cases based on an analysis of the internal structure of a component or system.</a:t>
            </a:r>
          </a:p>
          <a:p>
            <a:endParaRPr lang="en-US" b="1" dirty="0"/>
          </a:p>
        </p:txBody>
      </p:sp>
    </p:spTree>
    <p:extLst>
      <p:ext uri="{BB962C8B-B14F-4D97-AF65-F5344CB8AC3E}">
        <p14:creationId xmlns:p14="http://schemas.microsoft.com/office/powerpoint/2010/main" val="341466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The Test Development Process</a:t>
            </a:r>
          </a:p>
        </p:txBody>
      </p:sp>
      <p:sp>
        <p:nvSpPr>
          <p:cNvPr id="3" name="Content Placeholder 2"/>
          <p:cNvSpPr>
            <a:spLocks noGrp="1"/>
          </p:cNvSpPr>
          <p:nvPr>
            <p:ph idx="1"/>
          </p:nvPr>
        </p:nvSpPr>
        <p:spPr/>
        <p:txBody>
          <a:bodyPr/>
          <a:lstStyle/>
          <a:p>
            <a:r>
              <a:rPr lang="en-US" dirty="0" smtClean="0"/>
              <a:t>Test procedures are documented in a Test Procedure Specification (also known as a test script or a manual test script). </a:t>
            </a:r>
            <a:endParaRPr lang="en-US" dirty="0"/>
          </a:p>
        </p:txBody>
      </p:sp>
    </p:spTree>
    <p:extLst>
      <p:ext uri="{BB962C8B-B14F-4D97-AF65-F5344CB8AC3E}">
        <p14:creationId xmlns:p14="http://schemas.microsoft.com/office/powerpoint/2010/main" val="3732023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White-box technique</a:t>
            </a:r>
            <a:endParaRPr lang="en-US" dirty="0"/>
          </a:p>
        </p:txBody>
      </p:sp>
      <p:sp>
        <p:nvSpPr>
          <p:cNvPr id="3" name="Content Placeholder 2"/>
          <p:cNvSpPr>
            <a:spLocks noGrp="1"/>
          </p:cNvSpPr>
          <p:nvPr>
            <p:ph idx="1"/>
          </p:nvPr>
        </p:nvSpPr>
        <p:spPr/>
        <p:txBody>
          <a:bodyPr/>
          <a:lstStyle/>
          <a:p>
            <a:r>
              <a:rPr lang="en-US" dirty="0"/>
              <a:t>White-box technique focus on the structure of a software component, such as statements, decisions, branches or even distinct paths.</a:t>
            </a:r>
          </a:p>
          <a:p>
            <a:endParaRPr lang="en-US" dirty="0"/>
          </a:p>
        </p:txBody>
      </p:sp>
    </p:spTree>
    <p:extLst>
      <p:ext uri="{BB962C8B-B14F-4D97-AF65-F5344CB8AC3E}">
        <p14:creationId xmlns:p14="http://schemas.microsoft.com/office/powerpoint/2010/main" val="36240152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85800" y="1448293"/>
            <a:ext cx="7772399" cy="5028707"/>
          </a:xfrm>
          <a:prstGeom prst="rect">
            <a:avLst/>
          </a:prstGeom>
        </p:spPr>
      </p:pic>
    </p:spTree>
    <p:extLst>
      <p:ext uri="{BB962C8B-B14F-4D97-AF65-F5344CB8AC3E}">
        <p14:creationId xmlns:p14="http://schemas.microsoft.com/office/powerpoint/2010/main" val="1018057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381000" y="1524000"/>
            <a:ext cx="8458200" cy="5181600"/>
          </a:xfrm>
          <a:prstGeom prst="rect">
            <a:avLst/>
          </a:prstGeom>
        </p:spPr>
      </p:pic>
    </p:spTree>
    <p:extLst>
      <p:ext uri="{BB962C8B-B14F-4D97-AF65-F5344CB8AC3E}">
        <p14:creationId xmlns:p14="http://schemas.microsoft.com/office/powerpoint/2010/main" val="3607539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457200"/>
          </a:xfrm>
        </p:spPr>
        <p:txBody>
          <a:bodyPr/>
          <a:lstStyle/>
          <a:p>
            <a:r>
              <a:rPr lang="en-US" dirty="0" smtClean="0"/>
              <a:t>Black-Box Testing Levels</a:t>
            </a:r>
            <a:endParaRPr lang="en-US" dirty="0"/>
          </a:p>
        </p:txBody>
      </p:sp>
      <p:pic>
        <p:nvPicPr>
          <p:cNvPr id="4" name="Content Placeholder 3"/>
          <p:cNvPicPr>
            <a:picLocks noGrp="1" noChangeAspect="1"/>
          </p:cNvPicPr>
          <p:nvPr>
            <p:ph idx="1"/>
          </p:nvPr>
        </p:nvPicPr>
        <p:blipFill>
          <a:blip r:embed="rId2"/>
          <a:stretch>
            <a:fillRect/>
          </a:stretch>
        </p:blipFill>
        <p:spPr>
          <a:xfrm>
            <a:off x="304800" y="1981200"/>
            <a:ext cx="8534400" cy="4648200"/>
          </a:xfrm>
          <a:prstGeom prst="rect">
            <a:avLst/>
          </a:prstGeom>
        </p:spPr>
      </p:pic>
    </p:spTree>
    <p:extLst>
      <p:ext uri="{BB962C8B-B14F-4D97-AF65-F5344CB8AC3E}">
        <p14:creationId xmlns:p14="http://schemas.microsoft.com/office/powerpoint/2010/main" val="31744912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Black-Box Test</a:t>
            </a:r>
            <a:endParaRPr lang="en-US" dirty="0"/>
          </a:p>
        </p:txBody>
      </p:sp>
      <p:pic>
        <p:nvPicPr>
          <p:cNvPr id="4" name="Content Placeholder 3"/>
          <p:cNvPicPr>
            <a:picLocks noGrp="1" noChangeAspect="1"/>
          </p:cNvPicPr>
          <p:nvPr>
            <p:ph idx="1"/>
          </p:nvPr>
        </p:nvPicPr>
        <p:blipFill>
          <a:blip r:embed="rId2"/>
          <a:stretch>
            <a:fillRect/>
          </a:stretch>
        </p:blipFill>
        <p:spPr>
          <a:xfrm>
            <a:off x="685800" y="2667000"/>
            <a:ext cx="7772400" cy="3810000"/>
          </a:xfrm>
          <a:prstGeom prst="rect">
            <a:avLst/>
          </a:prstGeom>
        </p:spPr>
      </p:pic>
    </p:spTree>
    <p:extLst>
      <p:ext uri="{BB962C8B-B14F-4D97-AF65-F5344CB8AC3E}">
        <p14:creationId xmlns:p14="http://schemas.microsoft.com/office/powerpoint/2010/main" val="2799410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620000" cy="1016838"/>
          </a:xfrm>
        </p:spPr>
        <p:txBody>
          <a:bodyPr/>
          <a:lstStyle/>
          <a:p>
            <a:r>
              <a:rPr lang="en-US" b="1" dirty="0"/>
              <a:t>Pair-wise Combination of Parameters- Sample array</a:t>
            </a:r>
            <a:endParaRPr lang="en-US" dirty="0"/>
          </a:p>
        </p:txBody>
      </p:sp>
      <p:pic>
        <p:nvPicPr>
          <p:cNvPr id="9" name="Content Placeholder 8"/>
          <p:cNvPicPr>
            <a:picLocks noGrp="1" noChangeAspect="1"/>
          </p:cNvPicPr>
          <p:nvPr>
            <p:ph idx="1"/>
          </p:nvPr>
        </p:nvPicPr>
        <p:blipFill>
          <a:blip r:embed="rId2"/>
          <a:stretch>
            <a:fillRect/>
          </a:stretch>
        </p:blipFill>
        <p:spPr>
          <a:xfrm>
            <a:off x="762000" y="2764504"/>
            <a:ext cx="7543800" cy="3941096"/>
          </a:xfrm>
          <a:prstGeom prst="rect">
            <a:avLst/>
          </a:prstGeom>
        </p:spPr>
      </p:pic>
    </p:spTree>
    <p:extLst>
      <p:ext uri="{BB962C8B-B14F-4D97-AF65-F5344CB8AC3E}">
        <p14:creationId xmlns:p14="http://schemas.microsoft.com/office/powerpoint/2010/main" val="2835963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b="1" dirty="0"/>
              <a:t>Orthogonal Arrays</a:t>
            </a:r>
            <a:endParaRPr lang="en-US" dirty="0"/>
          </a:p>
        </p:txBody>
      </p:sp>
      <p:sp>
        <p:nvSpPr>
          <p:cNvPr id="6" name="Content Placeholder 5"/>
          <p:cNvSpPr>
            <a:spLocks noGrp="1"/>
          </p:cNvSpPr>
          <p:nvPr>
            <p:ph idx="1"/>
          </p:nvPr>
        </p:nvSpPr>
        <p:spPr/>
        <p:txBody>
          <a:bodyPr/>
          <a:lstStyle/>
          <a:p>
            <a:r>
              <a:rPr lang="en-US" b="1" dirty="0" smtClean="0"/>
              <a:t>Orthogonal </a:t>
            </a:r>
            <a:r>
              <a:rPr lang="en-US" b="1" dirty="0"/>
              <a:t>Array Testing Strategy (OATS</a:t>
            </a:r>
            <a:r>
              <a:rPr lang="en-US" dirty="0"/>
              <a:t>) is a systematical, statistical way of testing pair-wise interactions by deriving suitable small set of test cases from a large number of scenarios.  </a:t>
            </a:r>
          </a:p>
        </p:txBody>
      </p:sp>
    </p:spTree>
    <p:extLst>
      <p:ext uri="{BB962C8B-B14F-4D97-AF65-F5344CB8AC3E}">
        <p14:creationId xmlns:p14="http://schemas.microsoft.com/office/powerpoint/2010/main" val="130177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b="1" dirty="0"/>
              <a:t>Orthogonal Arrays</a:t>
            </a:r>
            <a:endParaRPr lang="en-US" dirty="0"/>
          </a:p>
        </p:txBody>
      </p:sp>
      <p:sp>
        <p:nvSpPr>
          <p:cNvPr id="3" name="Content Placeholder 2"/>
          <p:cNvSpPr>
            <a:spLocks noGrp="1"/>
          </p:cNvSpPr>
          <p:nvPr>
            <p:ph idx="1"/>
          </p:nvPr>
        </p:nvSpPr>
        <p:spPr>
          <a:xfrm>
            <a:off x="685800" y="2286000"/>
            <a:ext cx="7772400" cy="4419600"/>
          </a:xfrm>
        </p:spPr>
        <p:txBody>
          <a:bodyPr/>
          <a:lstStyle/>
          <a:p>
            <a:r>
              <a:rPr lang="en-US" dirty="0"/>
              <a:t>The testing strategy can be used to reduce the number of test combinations and provide maximum coverage with a minimum number of test cases.  OATS utilizes an array of values representing variable factors that are combined pair-wise rather than representing all combinations of factors and levels. </a:t>
            </a:r>
          </a:p>
          <a:p>
            <a:endParaRPr lang="en-US" dirty="0"/>
          </a:p>
        </p:txBody>
      </p:sp>
    </p:spTree>
    <p:extLst>
      <p:ext uri="{BB962C8B-B14F-4D97-AF65-F5344CB8AC3E}">
        <p14:creationId xmlns:p14="http://schemas.microsoft.com/office/powerpoint/2010/main" val="1141457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smtClean="0"/>
              <a:t>4.4 Structure-Based or White-Box Techniques</a:t>
            </a:r>
            <a:endParaRPr lang="en-US" dirty="0"/>
          </a:p>
        </p:txBody>
      </p:sp>
      <p:sp>
        <p:nvSpPr>
          <p:cNvPr id="3" name="Content Placeholder 2"/>
          <p:cNvSpPr>
            <a:spLocks noGrp="1"/>
          </p:cNvSpPr>
          <p:nvPr>
            <p:ph idx="1"/>
          </p:nvPr>
        </p:nvSpPr>
        <p:spPr>
          <a:xfrm>
            <a:off x="685800" y="2667000"/>
            <a:ext cx="7772400" cy="3810000"/>
          </a:xfrm>
        </p:spPr>
        <p:txBody>
          <a:bodyPr/>
          <a:lstStyle/>
          <a:p>
            <a:r>
              <a:rPr lang="en-US" b="1" dirty="0" smtClean="0"/>
              <a:t>White-box test design technique:</a:t>
            </a:r>
            <a:r>
              <a:rPr lang="en-US" dirty="0" smtClean="0"/>
              <a:t> Procedure to derive and/or select test cases based on an analysis of the internal structure of a component.</a:t>
            </a:r>
          </a:p>
          <a:p>
            <a:r>
              <a:rPr lang="en-US" b="1" dirty="0" smtClean="0"/>
              <a:t>White-box testing: </a:t>
            </a:r>
            <a:r>
              <a:rPr lang="en-US" dirty="0" smtClean="0"/>
              <a:t>Testing is based on an analysis is of the internal structure of the component or system.</a:t>
            </a:r>
            <a:endParaRPr lang="en-US" b="1" dirty="0"/>
          </a:p>
        </p:txBody>
      </p:sp>
    </p:spTree>
    <p:extLst>
      <p:ext uri="{BB962C8B-B14F-4D97-AF65-F5344CB8AC3E}">
        <p14:creationId xmlns:p14="http://schemas.microsoft.com/office/powerpoint/2010/main" val="40581793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smtClean="0"/>
              <a:t>White-Box Testing Techniques</a:t>
            </a:r>
            <a:endParaRPr lang="en-US" dirty="0"/>
          </a:p>
        </p:txBody>
      </p:sp>
      <p:sp>
        <p:nvSpPr>
          <p:cNvPr id="3" name="Content Placeholder 2"/>
          <p:cNvSpPr>
            <a:spLocks noGrp="1"/>
          </p:cNvSpPr>
          <p:nvPr>
            <p:ph idx="1"/>
          </p:nvPr>
        </p:nvSpPr>
        <p:spPr>
          <a:xfrm>
            <a:off x="685800" y="2362200"/>
            <a:ext cx="7772400" cy="4191000"/>
          </a:xfrm>
        </p:spPr>
        <p:txBody>
          <a:bodyPr/>
          <a:lstStyle/>
          <a:p>
            <a:r>
              <a:rPr lang="en-US" dirty="0"/>
              <a:t>White box testing techniques are: </a:t>
            </a:r>
            <a:endParaRPr lang="en-US" dirty="0" smtClean="0"/>
          </a:p>
          <a:p>
            <a:r>
              <a:rPr lang="en-US" dirty="0" smtClean="0"/>
              <a:t>1</a:t>
            </a:r>
            <a:r>
              <a:rPr lang="en-US" dirty="0"/>
              <a:t>. Static white box testing a. Desk checking b. Code walkthrough c. Formal Inspections  </a:t>
            </a:r>
          </a:p>
          <a:p>
            <a:r>
              <a:rPr lang="en-US" dirty="0"/>
              <a:t>2. Structural White box testing a. Control flow/ Coverage testing b. Basic path testing c. Loop testing d. Data flow testing </a:t>
            </a:r>
          </a:p>
        </p:txBody>
      </p:sp>
    </p:spTree>
    <p:extLst>
      <p:ext uri="{BB962C8B-B14F-4D97-AF65-F5344CB8AC3E}">
        <p14:creationId xmlns:p14="http://schemas.microsoft.com/office/powerpoint/2010/main" val="210917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85800" y="1371599"/>
            <a:ext cx="7848600" cy="5257801"/>
          </a:xfrm>
          <a:prstGeom prst="rect">
            <a:avLst/>
          </a:prstGeom>
        </p:spPr>
      </p:pic>
    </p:spTree>
    <p:extLst>
      <p:ext uri="{BB962C8B-B14F-4D97-AF65-F5344CB8AC3E}">
        <p14:creationId xmlns:p14="http://schemas.microsoft.com/office/powerpoint/2010/main" val="9969329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752600"/>
          </a:xfrm>
        </p:spPr>
        <p:txBody>
          <a:bodyPr/>
          <a:lstStyle/>
          <a:p>
            <a:r>
              <a:rPr lang="en-US" dirty="0" smtClean="0"/>
              <a:t>4.4.1 Using structure-based techniques to measure coverage and design tests</a:t>
            </a:r>
            <a:endParaRPr lang="en-US" dirty="0"/>
          </a:p>
        </p:txBody>
      </p:sp>
      <p:sp>
        <p:nvSpPr>
          <p:cNvPr id="3" name="Content Placeholder 2"/>
          <p:cNvSpPr>
            <a:spLocks noGrp="1"/>
          </p:cNvSpPr>
          <p:nvPr>
            <p:ph idx="1"/>
          </p:nvPr>
        </p:nvSpPr>
        <p:spPr>
          <a:xfrm>
            <a:off x="685800" y="3276600"/>
            <a:ext cx="7772400" cy="3200400"/>
          </a:xfrm>
        </p:spPr>
        <p:txBody>
          <a:bodyPr/>
          <a:lstStyle/>
          <a:p>
            <a:r>
              <a:rPr lang="en-US" b="1" dirty="0" smtClean="0"/>
              <a:t>Coverage (test coverage) </a:t>
            </a:r>
            <a:r>
              <a:rPr lang="en-US" dirty="0" smtClean="0"/>
              <a:t>The degree, expressed as a percentage, to which a specified coverage item has been exercised by a test suite.</a:t>
            </a:r>
            <a:endParaRPr lang="en-US" dirty="0"/>
          </a:p>
        </p:txBody>
      </p:sp>
    </p:spTree>
    <p:extLst>
      <p:ext uri="{BB962C8B-B14F-4D97-AF65-F5344CB8AC3E}">
        <p14:creationId xmlns:p14="http://schemas.microsoft.com/office/powerpoint/2010/main" val="10152877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test coverage?</a:t>
            </a:r>
            <a:endParaRPr lang="en-US" dirty="0"/>
          </a:p>
        </p:txBody>
      </p:sp>
      <p:sp>
        <p:nvSpPr>
          <p:cNvPr id="3" name="Content Placeholder 2"/>
          <p:cNvSpPr>
            <a:spLocks noGrp="1"/>
          </p:cNvSpPr>
          <p:nvPr>
            <p:ph idx="1"/>
          </p:nvPr>
        </p:nvSpPr>
        <p:spPr>
          <a:xfrm>
            <a:off x="568220" y="2514600"/>
            <a:ext cx="8194780" cy="3962400"/>
          </a:xfrm>
        </p:spPr>
        <p:txBody>
          <a:bodyPr/>
          <a:lstStyle/>
          <a:p>
            <a:r>
              <a:rPr lang="en-US" dirty="0" smtClean="0"/>
              <a:t>Test coverage measures in specific way the amount of testing performed by the set of tests.  The basic coverage measure is:</a:t>
            </a:r>
            <a:endParaRPr lang="en-US" dirty="0"/>
          </a:p>
          <a:p>
            <a:endParaRPr lang="en-US" dirty="0" smtClean="0"/>
          </a:p>
          <a:p>
            <a:endParaRPr lang="en-US" dirty="0" smtClean="0"/>
          </a:p>
          <a:p>
            <a:endParaRPr lang="en-US" dirty="0" smtClean="0"/>
          </a:p>
          <a:p>
            <a:endParaRPr lang="en-US" dirty="0"/>
          </a:p>
          <a:p>
            <a:endParaRPr lang="en-US" dirty="0"/>
          </a:p>
        </p:txBody>
      </p:sp>
      <p:pic>
        <p:nvPicPr>
          <p:cNvPr id="6" name="Picture 5"/>
          <p:cNvPicPr>
            <a:picLocks noChangeAspect="1"/>
          </p:cNvPicPr>
          <p:nvPr/>
        </p:nvPicPr>
        <p:blipFill>
          <a:blip r:embed="rId2"/>
          <a:stretch>
            <a:fillRect/>
          </a:stretch>
        </p:blipFill>
        <p:spPr>
          <a:xfrm>
            <a:off x="568220" y="4800600"/>
            <a:ext cx="8007559" cy="1162050"/>
          </a:xfrm>
          <a:prstGeom prst="rect">
            <a:avLst/>
          </a:prstGeom>
        </p:spPr>
      </p:pic>
    </p:spTree>
    <p:extLst>
      <p:ext uri="{BB962C8B-B14F-4D97-AF65-F5344CB8AC3E}">
        <p14:creationId xmlns:p14="http://schemas.microsoft.com/office/powerpoint/2010/main" val="32633371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coverage</a:t>
            </a:r>
            <a:endParaRPr lang="en-US" dirty="0"/>
          </a:p>
        </p:txBody>
      </p:sp>
      <p:sp>
        <p:nvSpPr>
          <p:cNvPr id="3" name="Content Placeholder 2"/>
          <p:cNvSpPr>
            <a:spLocks noGrp="1"/>
          </p:cNvSpPr>
          <p:nvPr>
            <p:ph idx="1"/>
          </p:nvPr>
        </p:nvSpPr>
        <p:spPr/>
        <p:txBody>
          <a:bodyPr/>
          <a:lstStyle/>
          <a:p>
            <a:r>
              <a:rPr lang="en-US" dirty="0" smtClean="0"/>
              <a:t>Coverage can be measured at component-testing level, integration-testing level, or at a system- or acceptance testing levels.</a:t>
            </a:r>
          </a:p>
          <a:p>
            <a:r>
              <a:rPr lang="en-US" dirty="0" smtClean="0"/>
              <a:t>Component is at the code level</a:t>
            </a:r>
          </a:p>
          <a:p>
            <a:r>
              <a:rPr lang="en-US" dirty="0" smtClean="0"/>
              <a:t>Integration covers interfaces </a:t>
            </a:r>
          </a:p>
          <a:p>
            <a:r>
              <a:rPr lang="en-US" dirty="0" smtClean="0"/>
              <a:t>System or user covers requirements</a:t>
            </a:r>
            <a:endParaRPr lang="en-US" dirty="0"/>
          </a:p>
        </p:txBody>
      </p:sp>
    </p:spTree>
    <p:extLst>
      <p:ext uri="{BB962C8B-B14F-4D97-AF65-F5344CB8AC3E}">
        <p14:creationId xmlns:p14="http://schemas.microsoft.com/office/powerpoint/2010/main" val="8153328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coverage</a:t>
            </a:r>
          </a:p>
        </p:txBody>
      </p:sp>
      <p:sp>
        <p:nvSpPr>
          <p:cNvPr id="3" name="Content Placeholder 2"/>
          <p:cNvSpPr>
            <a:spLocks noGrp="1"/>
          </p:cNvSpPr>
          <p:nvPr>
            <p:ph idx="1"/>
          </p:nvPr>
        </p:nvSpPr>
        <p:spPr/>
        <p:txBody>
          <a:bodyPr/>
          <a:lstStyle/>
          <a:p>
            <a:r>
              <a:rPr lang="en-US" dirty="0" smtClean="0"/>
              <a:t>Specification-based techniques:</a:t>
            </a:r>
          </a:p>
          <a:p>
            <a:r>
              <a:rPr lang="en-US" dirty="0" smtClean="0"/>
              <a:t>EP: percentage of equivalence partitions exercised. (valid &amp; invalid)</a:t>
            </a:r>
          </a:p>
          <a:p>
            <a:r>
              <a:rPr lang="en-US" dirty="0" smtClean="0"/>
              <a:t>BVA: percentage of boundaries. (V&amp;I)</a:t>
            </a:r>
          </a:p>
          <a:p>
            <a:r>
              <a:rPr lang="en-US" dirty="0" smtClean="0"/>
              <a:t>Decision tables: business rules or decision table. </a:t>
            </a:r>
            <a:endParaRPr lang="en-US" dirty="0"/>
          </a:p>
        </p:txBody>
      </p:sp>
    </p:spTree>
    <p:extLst>
      <p:ext uri="{BB962C8B-B14F-4D97-AF65-F5344CB8AC3E}">
        <p14:creationId xmlns:p14="http://schemas.microsoft.com/office/powerpoint/2010/main" val="36388394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Types of coverage</a:t>
            </a:r>
          </a:p>
        </p:txBody>
      </p:sp>
      <p:sp>
        <p:nvSpPr>
          <p:cNvPr id="3" name="Content Placeholder 2"/>
          <p:cNvSpPr>
            <a:spLocks noGrp="1"/>
          </p:cNvSpPr>
          <p:nvPr>
            <p:ph idx="1"/>
          </p:nvPr>
        </p:nvSpPr>
        <p:spPr>
          <a:xfrm>
            <a:off x="304800" y="2286000"/>
            <a:ext cx="8153400" cy="4419600"/>
          </a:xfrm>
        </p:spPr>
        <p:txBody>
          <a:bodyPr/>
          <a:lstStyle/>
          <a:p>
            <a:r>
              <a:rPr lang="en-US" dirty="0" smtClean="0"/>
              <a:t>State transition testing: </a:t>
            </a:r>
          </a:p>
          <a:p>
            <a:r>
              <a:rPr lang="en-US" dirty="0" smtClean="0"/>
              <a:t>Percentage of states visited</a:t>
            </a:r>
          </a:p>
          <a:p>
            <a:r>
              <a:rPr lang="en-US" dirty="0" smtClean="0"/>
              <a:t>Percentage of (valid) transitions exercised (Chow’s 0-witch coverage)</a:t>
            </a:r>
          </a:p>
          <a:p>
            <a:r>
              <a:rPr lang="en-US" dirty="0" smtClean="0"/>
              <a:t>Percentage of pairs of valid transitions and longer series of transitions</a:t>
            </a:r>
          </a:p>
          <a:p>
            <a:r>
              <a:rPr lang="en-US" dirty="0" smtClean="0"/>
              <a:t>Percentage of invalid transitions exercised</a:t>
            </a:r>
            <a:endParaRPr lang="en-US" dirty="0"/>
          </a:p>
        </p:txBody>
      </p:sp>
    </p:spTree>
    <p:extLst>
      <p:ext uri="{BB962C8B-B14F-4D97-AF65-F5344CB8AC3E}">
        <p14:creationId xmlns:p14="http://schemas.microsoft.com/office/powerpoint/2010/main" val="4810628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coverage</a:t>
            </a:r>
            <a:endParaRPr lang="en-US" dirty="0"/>
          </a:p>
        </p:txBody>
      </p:sp>
      <p:sp>
        <p:nvSpPr>
          <p:cNvPr id="3" name="Content Placeholder 2"/>
          <p:cNvSpPr>
            <a:spLocks noGrp="1"/>
          </p:cNvSpPr>
          <p:nvPr>
            <p:ph idx="1"/>
          </p:nvPr>
        </p:nvSpPr>
        <p:spPr/>
        <p:txBody>
          <a:bodyPr/>
          <a:lstStyle/>
          <a:p>
            <a:pPr marL="0" indent="0">
              <a:buNone/>
            </a:pPr>
            <a:r>
              <a:rPr lang="en-US" dirty="0" smtClean="0"/>
              <a:t>Coverage measurement tool alters the code by inserting instrumentation:</a:t>
            </a:r>
          </a:p>
          <a:p>
            <a:pPr marL="514350" indent="-514350">
              <a:buAutoNum type="arabicPeriod"/>
            </a:pPr>
            <a:r>
              <a:rPr lang="en-US" dirty="0" smtClean="0"/>
              <a:t>Decide on the structural element to used (coverage items need to counted).</a:t>
            </a:r>
          </a:p>
          <a:p>
            <a:pPr marL="0" indent="0">
              <a:buNone/>
            </a:pPr>
            <a:r>
              <a:rPr lang="en-US" dirty="0" smtClean="0"/>
              <a:t>2. Count the structural elements or items.</a:t>
            </a:r>
            <a:endParaRPr lang="en-US" dirty="0"/>
          </a:p>
        </p:txBody>
      </p:sp>
    </p:spTree>
    <p:extLst>
      <p:ext uri="{BB962C8B-B14F-4D97-AF65-F5344CB8AC3E}">
        <p14:creationId xmlns:p14="http://schemas.microsoft.com/office/powerpoint/2010/main" val="1423935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measure coverage</a:t>
            </a:r>
          </a:p>
        </p:txBody>
      </p:sp>
      <p:sp>
        <p:nvSpPr>
          <p:cNvPr id="3" name="Content Placeholder 2"/>
          <p:cNvSpPr>
            <a:spLocks noGrp="1"/>
          </p:cNvSpPr>
          <p:nvPr>
            <p:ph idx="1"/>
          </p:nvPr>
        </p:nvSpPr>
        <p:spPr/>
        <p:txBody>
          <a:bodyPr/>
          <a:lstStyle/>
          <a:p>
            <a:r>
              <a:rPr lang="en-US" dirty="0" smtClean="0"/>
              <a:t>3. Instrument the code.</a:t>
            </a:r>
          </a:p>
          <a:p>
            <a:r>
              <a:rPr lang="en-US" dirty="0" smtClean="0"/>
              <a:t>4. Run the tests for which coverage measurement is required.</a:t>
            </a:r>
          </a:p>
          <a:p>
            <a:r>
              <a:rPr lang="en-US" dirty="0" smtClean="0"/>
              <a:t>5. Using the output from the instrumentation, determine the percentage of elements of or items exercised.</a:t>
            </a:r>
            <a:endParaRPr lang="en-US" dirty="0"/>
          </a:p>
        </p:txBody>
      </p:sp>
    </p:spTree>
    <p:extLst>
      <p:ext uri="{BB962C8B-B14F-4D97-AF65-F5344CB8AC3E}">
        <p14:creationId xmlns:p14="http://schemas.microsoft.com/office/powerpoint/2010/main" val="29330792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measure coverage</a:t>
            </a:r>
          </a:p>
        </p:txBody>
      </p:sp>
      <p:sp>
        <p:nvSpPr>
          <p:cNvPr id="3" name="Content Placeholder 2"/>
          <p:cNvSpPr>
            <a:spLocks noGrp="1"/>
          </p:cNvSpPr>
          <p:nvPr>
            <p:ph idx="1"/>
          </p:nvPr>
        </p:nvSpPr>
        <p:spPr/>
        <p:txBody>
          <a:bodyPr/>
          <a:lstStyle/>
          <a:p>
            <a:r>
              <a:rPr lang="en-US" b="1" dirty="0" smtClean="0"/>
              <a:t>Structure based test case design</a:t>
            </a:r>
            <a:r>
              <a:rPr lang="en-US" dirty="0" smtClean="0"/>
              <a:t>:</a:t>
            </a:r>
          </a:p>
          <a:p>
            <a:r>
              <a:rPr lang="en-US" dirty="0" smtClean="0"/>
              <a:t>If you are targeting to cover 95% and you only have 87% then you need to add the additional test cases.</a:t>
            </a:r>
            <a:endParaRPr lang="en-US" dirty="0"/>
          </a:p>
        </p:txBody>
      </p:sp>
    </p:spTree>
    <p:extLst>
      <p:ext uri="{BB962C8B-B14F-4D97-AF65-F5344CB8AC3E}">
        <p14:creationId xmlns:p14="http://schemas.microsoft.com/office/powerpoint/2010/main" val="10391604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4.4.2 Statement coverage and statement testing </a:t>
            </a:r>
            <a:endParaRPr lang="en-US" dirty="0"/>
          </a:p>
        </p:txBody>
      </p:sp>
      <p:sp>
        <p:nvSpPr>
          <p:cNvPr id="3" name="Content Placeholder 2"/>
          <p:cNvSpPr>
            <a:spLocks noGrp="1"/>
          </p:cNvSpPr>
          <p:nvPr>
            <p:ph idx="1"/>
          </p:nvPr>
        </p:nvSpPr>
        <p:spPr>
          <a:xfrm>
            <a:off x="685800" y="2819400"/>
            <a:ext cx="7772400" cy="3657600"/>
          </a:xfrm>
        </p:spPr>
        <p:txBody>
          <a:bodyPr/>
          <a:lstStyle/>
          <a:p>
            <a:r>
              <a:rPr lang="en-US" b="1" dirty="0" smtClean="0"/>
              <a:t>Statement coverage:  </a:t>
            </a:r>
            <a:r>
              <a:rPr lang="en-US" dirty="0" smtClean="0"/>
              <a:t>The percentage of executable statements that have been exercised by a test suite.</a:t>
            </a:r>
            <a:endParaRPr lang="en-US" b="1" dirty="0"/>
          </a:p>
        </p:txBody>
      </p:sp>
    </p:spTree>
    <p:extLst>
      <p:ext uri="{BB962C8B-B14F-4D97-AF65-F5344CB8AC3E}">
        <p14:creationId xmlns:p14="http://schemas.microsoft.com/office/powerpoint/2010/main" val="20812457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4.4.3 Decision coverage and decision testing</a:t>
            </a:r>
            <a:endParaRPr lang="en-US" dirty="0"/>
          </a:p>
        </p:txBody>
      </p:sp>
      <p:sp>
        <p:nvSpPr>
          <p:cNvPr id="3" name="Content Placeholder 2"/>
          <p:cNvSpPr>
            <a:spLocks noGrp="1"/>
          </p:cNvSpPr>
          <p:nvPr>
            <p:ph idx="1"/>
          </p:nvPr>
        </p:nvSpPr>
        <p:spPr>
          <a:xfrm>
            <a:off x="685800" y="2667000"/>
            <a:ext cx="7772400" cy="3810000"/>
          </a:xfrm>
        </p:spPr>
        <p:txBody>
          <a:bodyPr/>
          <a:lstStyle/>
          <a:p>
            <a:r>
              <a:rPr lang="en-US" b="1" dirty="0" smtClean="0"/>
              <a:t>Decision coverage: </a:t>
            </a:r>
            <a:r>
              <a:rPr lang="en-US" dirty="0" smtClean="0"/>
              <a:t>The percentage of decision outcomes that have been exercised by a test suite. 100% decision coverage implies both 100% branch coverage and 100% statement coverage. </a:t>
            </a:r>
            <a:endParaRPr lang="en-US" b="1" dirty="0"/>
          </a:p>
        </p:txBody>
      </p:sp>
    </p:spTree>
    <p:extLst>
      <p:ext uri="{BB962C8B-B14F-4D97-AF65-F5344CB8AC3E}">
        <p14:creationId xmlns:p14="http://schemas.microsoft.com/office/powerpoint/2010/main" val="327558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Formality of test documentation</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Formal testing would have extensive documentation and well controlled.  It would include the detail  of exact and specific input and expected outcome of the test.</a:t>
            </a:r>
          </a:p>
          <a:p>
            <a:r>
              <a:rPr lang="en-US" dirty="0" smtClean="0"/>
              <a:t>The thoroughness of test documentation also depends on time constraints.</a:t>
            </a:r>
            <a:endParaRPr lang="en-US" dirty="0"/>
          </a:p>
        </p:txBody>
      </p:sp>
    </p:spTree>
    <p:extLst>
      <p:ext uri="{BB962C8B-B14F-4D97-AF65-F5344CB8AC3E}">
        <p14:creationId xmlns:p14="http://schemas.microsoft.com/office/powerpoint/2010/main" val="33552377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4.4.4 Other structure-based techniques</a:t>
            </a:r>
            <a:endParaRPr lang="en-US" dirty="0"/>
          </a:p>
        </p:txBody>
      </p:sp>
      <p:sp>
        <p:nvSpPr>
          <p:cNvPr id="3" name="Content Placeholder 2"/>
          <p:cNvSpPr>
            <a:spLocks noGrp="1"/>
          </p:cNvSpPr>
          <p:nvPr>
            <p:ph idx="1"/>
          </p:nvPr>
        </p:nvSpPr>
        <p:spPr>
          <a:xfrm>
            <a:off x="685800" y="2819400"/>
            <a:ext cx="7772400" cy="3657600"/>
          </a:xfrm>
        </p:spPr>
        <p:txBody>
          <a:bodyPr/>
          <a:lstStyle/>
          <a:p>
            <a:r>
              <a:rPr lang="en-US" b="1" dirty="0" smtClean="0"/>
              <a:t>Branch coverage: </a:t>
            </a:r>
            <a:r>
              <a:rPr lang="en-US" dirty="0" smtClean="0"/>
              <a:t>The percentage of branches that have been exercised by the test suite.  100% branch coverage implies both 100% decision coverage and 100% statement coverage.</a:t>
            </a:r>
            <a:endParaRPr lang="en-US" b="1" dirty="0"/>
          </a:p>
        </p:txBody>
      </p:sp>
    </p:spTree>
    <p:extLst>
      <p:ext uri="{BB962C8B-B14F-4D97-AF65-F5344CB8AC3E}">
        <p14:creationId xmlns:p14="http://schemas.microsoft.com/office/powerpoint/2010/main" val="776965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Experience Based Techniques</a:t>
            </a:r>
            <a:endParaRPr lang="en-US" dirty="0"/>
          </a:p>
        </p:txBody>
      </p:sp>
      <p:sp>
        <p:nvSpPr>
          <p:cNvPr id="3" name="Content Placeholder 2"/>
          <p:cNvSpPr>
            <a:spLocks noGrp="1"/>
          </p:cNvSpPr>
          <p:nvPr>
            <p:ph idx="1"/>
          </p:nvPr>
        </p:nvSpPr>
        <p:spPr/>
        <p:txBody>
          <a:bodyPr/>
          <a:lstStyle/>
          <a:p>
            <a:r>
              <a:rPr lang="en-US" dirty="0" smtClean="0"/>
              <a:t>There is a definite role for non-systematic techniques, i.e. tests based on a person’s knowledge, experience, imagination and intuition. The reason is that some defects are hard to find using more systematic approaches.</a:t>
            </a:r>
            <a:endParaRPr lang="en-US" dirty="0"/>
          </a:p>
        </p:txBody>
      </p:sp>
    </p:spTree>
    <p:extLst>
      <p:ext uri="{BB962C8B-B14F-4D97-AF65-F5344CB8AC3E}">
        <p14:creationId xmlns:p14="http://schemas.microsoft.com/office/powerpoint/2010/main" val="38302255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4.5.1 Error guessing and fault attacks</a:t>
            </a:r>
            <a:endParaRPr lang="en-US" dirty="0"/>
          </a:p>
        </p:txBody>
      </p:sp>
      <p:sp>
        <p:nvSpPr>
          <p:cNvPr id="3" name="Content Placeholder 2"/>
          <p:cNvSpPr>
            <a:spLocks noGrp="1"/>
          </p:cNvSpPr>
          <p:nvPr>
            <p:ph idx="1"/>
          </p:nvPr>
        </p:nvSpPr>
        <p:spPr/>
        <p:txBody>
          <a:bodyPr/>
          <a:lstStyle/>
          <a:p>
            <a:r>
              <a:rPr lang="en-US" dirty="0" smtClean="0"/>
              <a:t>Error guessing is a technique that should be always used as complement to other formal techniques.</a:t>
            </a:r>
          </a:p>
          <a:p>
            <a:r>
              <a:rPr lang="en-US" b="1" dirty="0" smtClean="0"/>
              <a:t>Fault attack: </a:t>
            </a:r>
            <a:r>
              <a:rPr lang="en-US" dirty="0" smtClean="0"/>
              <a:t>Directed and focused attempt to evaluate the quality, especially reliability, of a test object by attempting of force specific failures to occur.</a:t>
            </a:r>
            <a:endParaRPr lang="en-US" b="1" dirty="0"/>
          </a:p>
        </p:txBody>
      </p:sp>
    </p:spTree>
    <p:extLst>
      <p:ext uri="{BB962C8B-B14F-4D97-AF65-F5344CB8AC3E}">
        <p14:creationId xmlns:p14="http://schemas.microsoft.com/office/powerpoint/2010/main" val="24526224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4.5.2 Exploratory testing</a:t>
            </a:r>
            <a:endParaRPr lang="en-US" dirty="0"/>
          </a:p>
        </p:txBody>
      </p:sp>
      <p:sp>
        <p:nvSpPr>
          <p:cNvPr id="3" name="Content Placeholder 2"/>
          <p:cNvSpPr>
            <a:spLocks noGrp="1"/>
          </p:cNvSpPr>
          <p:nvPr>
            <p:ph idx="1"/>
          </p:nvPr>
        </p:nvSpPr>
        <p:spPr/>
        <p:txBody>
          <a:bodyPr/>
          <a:lstStyle/>
          <a:p>
            <a:r>
              <a:rPr lang="en-US" b="1" dirty="0" smtClean="0"/>
              <a:t>Exploratory testing: </a:t>
            </a:r>
            <a:r>
              <a:rPr lang="en-US" dirty="0" smtClean="0"/>
              <a:t>An informal test design technique where the tester actively controls the design of the test as those test are performed and uses information gained while testing to design new and better tests.</a:t>
            </a:r>
            <a:endParaRPr lang="en-US" b="1" dirty="0"/>
          </a:p>
        </p:txBody>
      </p:sp>
    </p:spTree>
    <p:extLst>
      <p:ext uri="{BB962C8B-B14F-4D97-AF65-F5344CB8AC3E}">
        <p14:creationId xmlns:p14="http://schemas.microsoft.com/office/powerpoint/2010/main" val="3960056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smtClean="0"/>
              <a:t>4.6 Choosing Test Techniques</a:t>
            </a:r>
            <a:endParaRPr lang="en-US" dirty="0"/>
          </a:p>
        </p:txBody>
      </p:sp>
      <p:sp>
        <p:nvSpPr>
          <p:cNvPr id="3" name="Content Placeholder 2"/>
          <p:cNvSpPr>
            <a:spLocks noGrp="1"/>
          </p:cNvSpPr>
          <p:nvPr>
            <p:ph idx="1"/>
          </p:nvPr>
        </p:nvSpPr>
        <p:spPr>
          <a:xfrm>
            <a:off x="304800" y="2057400"/>
            <a:ext cx="8534400" cy="4648200"/>
          </a:xfrm>
        </p:spPr>
        <p:txBody>
          <a:bodyPr/>
          <a:lstStyle/>
          <a:p>
            <a:r>
              <a:rPr lang="en-US" dirty="0" smtClean="0"/>
              <a:t>The choice of which test techniques to use depends on a number of factors, including the type of system, regulatory standards, customer or contractual requirements, level of risk, type of risk, test objective, documentation available, knowledge of the tester, time and budget, development life cycle, use case models and pervious experience to find different defects.</a:t>
            </a:r>
            <a:endParaRPr lang="en-US" dirty="0"/>
          </a:p>
        </p:txBody>
      </p:sp>
    </p:spTree>
    <p:extLst>
      <p:ext uri="{BB962C8B-B14F-4D97-AF65-F5344CB8AC3E}">
        <p14:creationId xmlns:p14="http://schemas.microsoft.com/office/powerpoint/2010/main" val="26321984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which technique to be used</a:t>
            </a:r>
            <a:endParaRPr lang="en-US" dirty="0"/>
          </a:p>
        </p:txBody>
      </p:sp>
      <p:sp>
        <p:nvSpPr>
          <p:cNvPr id="3" name="Content Placeholder 2"/>
          <p:cNvSpPr>
            <a:spLocks noGrp="1"/>
          </p:cNvSpPr>
          <p:nvPr>
            <p:ph idx="1"/>
          </p:nvPr>
        </p:nvSpPr>
        <p:spPr/>
        <p:txBody>
          <a:bodyPr/>
          <a:lstStyle/>
          <a:p>
            <a:r>
              <a:rPr lang="en-US" dirty="0" smtClean="0"/>
              <a:t>Model used: If specification contains a state transition diagram, - use state transition testing.</a:t>
            </a:r>
          </a:p>
          <a:p>
            <a:r>
              <a:rPr lang="en-US" dirty="0" smtClean="0"/>
              <a:t>Tester knowledge/experience: Tester knowledge is very useful and use it.</a:t>
            </a:r>
          </a:p>
          <a:p>
            <a:r>
              <a:rPr lang="en-US" dirty="0" smtClean="0"/>
              <a:t>Likely defects: This knowledge is gained through experience.</a:t>
            </a:r>
            <a:endParaRPr lang="en-US" dirty="0"/>
          </a:p>
        </p:txBody>
      </p:sp>
    </p:spTree>
    <p:extLst>
      <p:ext uri="{BB962C8B-B14F-4D97-AF65-F5344CB8AC3E}">
        <p14:creationId xmlns:p14="http://schemas.microsoft.com/office/powerpoint/2010/main" val="2682340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Decision which technique to be used</a:t>
            </a:r>
          </a:p>
        </p:txBody>
      </p:sp>
      <p:sp>
        <p:nvSpPr>
          <p:cNvPr id="3" name="Content Placeholder 2"/>
          <p:cNvSpPr>
            <a:spLocks noGrp="1"/>
          </p:cNvSpPr>
          <p:nvPr>
            <p:ph idx="1"/>
          </p:nvPr>
        </p:nvSpPr>
        <p:spPr>
          <a:xfrm>
            <a:off x="685800" y="2209800"/>
            <a:ext cx="7772400" cy="4267200"/>
          </a:xfrm>
        </p:spPr>
        <p:txBody>
          <a:bodyPr/>
          <a:lstStyle/>
          <a:p>
            <a:r>
              <a:rPr lang="en-US" dirty="0" smtClean="0"/>
              <a:t>Test objective: This should be through testing and use structure-based technique.</a:t>
            </a:r>
          </a:p>
          <a:p>
            <a:r>
              <a:rPr lang="en-US" dirty="0" smtClean="0"/>
              <a:t>Documentation: Documentation influences the testing technique e.g. decision tables, state graphs etc.</a:t>
            </a:r>
          </a:p>
          <a:p>
            <a:r>
              <a:rPr lang="en-US" dirty="0" smtClean="0"/>
              <a:t>Life cycle model: Sequential life cycle leads to more formal technique.</a:t>
            </a:r>
            <a:endParaRPr lang="en-US" dirty="0"/>
          </a:p>
        </p:txBody>
      </p:sp>
    </p:spTree>
    <p:extLst>
      <p:ext uri="{BB962C8B-B14F-4D97-AF65-F5344CB8AC3E}">
        <p14:creationId xmlns:p14="http://schemas.microsoft.com/office/powerpoint/2010/main" val="20861846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factors that influence which technique should be used</a:t>
            </a:r>
            <a:endParaRPr lang="en-US" dirty="0"/>
          </a:p>
        </p:txBody>
      </p:sp>
      <p:sp>
        <p:nvSpPr>
          <p:cNvPr id="3" name="Content Placeholder 2"/>
          <p:cNvSpPr>
            <a:spLocks noGrp="1"/>
          </p:cNvSpPr>
          <p:nvPr>
            <p:ph idx="1"/>
          </p:nvPr>
        </p:nvSpPr>
        <p:spPr>
          <a:xfrm>
            <a:off x="685800" y="2743200"/>
            <a:ext cx="7772400" cy="3733800"/>
          </a:xfrm>
        </p:spPr>
        <p:txBody>
          <a:bodyPr/>
          <a:lstStyle/>
          <a:p>
            <a:r>
              <a:rPr lang="en-US" dirty="0" smtClean="0"/>
              <a:t>Risk: Exploratory testing is appropriate.</a:t>
            </a:r>
          </a:p>
          <a:p>
            <a:r>
              <a:rPr lang="en-US" dirty="0" smtClean="0"/>
              <a:t>Customer/contractual requirements: Sometimes you need to use contract specific technique for testing.</a:t>
            </a:r>
          </a:p>
          <a:p>
            <a:pPr marL="0" indent="0">
              <a:buNone/>
            </a:pPr>
            <a:endParaRPr lang="en-US" dirty="0"/>
          </a:p>
        </p:txBody>
      </p:sp>
    </p:spTree>
    <p:extLst>
      <p:ext uri="{BB962C8B-B14F-4D97-AF65-F5344CB8AC3E}">
        <p14:creationId xmlns:p14="http://schemas.microsoft.com/office/powerpoint/2010/main" val="29697590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factors that influence which technique should be used</a:t>
            </a:r>
          </a:p>
        </p:txBody>
      </p:sp>
      <p:sp>
        <p:nvSpPr>
          <p:cNvPr id="3" name="Content Placeholder 2"/>
          <p:cNvSpPr>
            <a:spLocks noGrp="1"/>
          </p:cNvSpPr>
          <p:nvPr>
            <p:ph idx="1"/>
          </p:nvPr>
        </p:nvSpPr>
        <p:spPr>
          <a:xfrm>
            <a:off x="685800" y="2743200"/>
            <a:ext cx="7772400" cy="3733800"/>
          </a:xfrm>
        </p:spPr>
        <p:txBody>
          <a:bodyPr/>
          <a:lstStyle/>
          <a:p>
            <a:r>
              <a:rPr lang="en-US" dirty="0" smtClean="0"/>
              <a:t>Type of system: Specially for financial sector, insurance or healthcare industry you need lots of calculations and would be necessary to have boundary value analysis.</a:t>
            </a:r>
            <a:endParaRPr lang="en-US" dirty="0"/>
          </a:p>
        </p:txBody>
      </p:sp>
    </p:spTree>
    <p:extLst>
      <p:ext uri="{BB962C8B-B14F-4D97-AF65-F5344CB8AC3E}">
        <p14:creationId xmlns:p14="http://schemas.microsoft.com/office/powerpoint/2010/main" val="39182161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factors that influence which technique should be used</a:t>
            </a:r>
          </a:p>
        </p:txBody>
      </p:sp>
      <p:sp>
        <p:nvSpPr>
          <p:cNvPr id="3" name="Content Placeholder 2"/>
          <p:cNvSpPr>
            <a:spLocks noGrp="1"/>
          </p:cNvSpPr>
          <p:nvPr>
            <p:ph idx="1"/>
          </p:nvPr>
        </p:nvSpPr>
        <p:spPr>
          <a:xfrm>
            <a:off x="685800" y="2667000"/>
            <a:ext cx="7772400" cy="3810000"/>
          </a:xfrm>
        </p:spPr>
        <p:txBody>
          <a:bodyPr/>
          <a:lstStyle/>
          <a:p>
            <a:r>
              <a:rPr lang="en-US" dirty="0" smtClean="0"/>
              <a:t>Regulatory requirements: For example FAA airline industry, FDA food and drug administration, healthcare HIPAA law.</a:t>
            </a:r>
          </a:p>
        </p:txBody>
      </p:sp>
    </p:spTree>
    <p:extLst>
      <p:ext uri="{BB962C8B-B14F-4D97-AF65-F5344CB8AC3E}">
        <p14:creationId xmlns:p14="http://schemas.microsoft.com/office/powerpoint/2010/main" val="246527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dirty="0" smtClean="0"/>
              <a:t>4.1.2 Test analysis: identifying test conditions</a:t>
            </a:r>
            <a:endParaRPr lang="en-US" dirty="0"/>
          </a:p>
        </p:txBody>
      </p:sp>
      <p:sp>
        <p:nvSpPr>
          <p:cNvPr id="3" name="Content Placeholder 2"/>
          <p:cNvSpPr>
            <a:spLocks noGrp="1"/>
          </p:cNvSpPr>
          <p:nvPr>
            <p:ph idx="1"/>
          </p:nvPr>
        </p:nvSpPr>
        <p:spPr>
          <a:xfrm>
            <a:off x="609600" y="2590800"/>
            <a:ext cx="7924800" cy="4114800"/>
          </a:xfrm>
        </p:spPr>
        <p:txBody>
          <a:bodyPr/>
          <a:lstStyle/>
          <a:p>
            <a:r>
              <a:rPr lang="en-US" dirty="0" smtClean="0"/>
              <a:t>Test analysis is the process of looking at something that can be used to derive test information.</a:t>
            </a:r>
          </a:p>
          <a:p>
            <a:r>
              <a:rPr lang="en-US" dirty="0" smtClean="0"/>
              <a:t>This basis of the tests is called the “test basis”.  This could be a system requirement, a technical requirement or the code itself (for structural testing) or a business process.</a:t>
            </a:r>
            <a:endParaRPr lang="en-US" dirty="0"/>
          </a:p>
        </p:txBody>
      </p:sp>
    </p:spTree>
    <p:extLst>
      <p:ext uri="{BB962C8B-B14F-4D97-AF65-F5344CB8AC3E}">
        <p14:creationId xmlns:p14="http://schemas.microsoft.com/office/powerpoint/2010/main" val="32929445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077200" cy="1143000"/>
          </a:xfrm>
        </p:spPr>
        <p:txBody>
          <a:bodyPr/>
          <a:lstStyle/>
          <a:p>
            <a:r>
              <a:rPr lang="en-US" dirty="0"/>
              <a:t>External factors that influence which technique should be used</a:t>
            </a:r>
          </a:p>
        </p:txBody>
      </p:sp>
      <p:sp>
        <p:nvSpPr>
          <p:cNvPr id="3" name="Content Placeholder 2"/>
          <p:cNvSpPr>
            <a:spLocks noGrp="1"/>
          </p:cNvSpPr>
          <p:nvPr>
            <p:ph idx="1"/>
          </p:nvPr>
        </p:nvSpPr>
        <p:spPr>
          <a:xfrm>
            <a:off x="228600" y="2667000"/>
            <a:ext cx="8610600" cy="4038600"/>
          </a:xfrm>
        </p:spPr>
        <p:txBody>
          <a:bodyPr/>
          <a:lstStyle/>
          <a:p>
            <a:pPr marL="0" indent="0">
              <a:buNone/>
            </a:pPr>
            <a:r>
              <a:rPr lang="en-US" b="1" dirty="0"/>
              <a:t>HIPAA</a:t>
            </a:r>
            <a:r>
              <a:rPr lang="en-US" dirty="0"/>
              <a:t> is the acronym for the Health Insurance Portability and Accountability Act that was passed by Congress in 1996. </a:t>
            </a:r>
            <a:r>
              <a:rPr lang="en-US" b="1" dirty="0"/>
              <a:t>HIPAA</a:t>
            </a:r>
            <a:r>
              <a:rPr lang="en-US" dirty="0"/>
              <a:t> does the following: Provides the ability to transfer and continue health insurance coverage for millions of American workers and their families when they change or lose their jobs</a:t>
            </a:r>
          </a:p>
          <a:p>
            <a:endParaRPr lang="en-US" dirty="0"/>
          </a:p>
        </p:txBody>
      </p:sp>
    </p:spTree>
    <p:extLst>
      <p:ext uri="{BB962C8B-B14F-4D97-AF65-F5344CB8AC3E}">
        <p14:creationId xmlns:p14="http://schemas.microsoft.com/office/powerpoint/2010/main" val="32743339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factors that influence which technique should be used</a:t>
            </a:r>
          </a:p>
        </p:txBody>
      </p:sp>
      <p:sp>
        <p:nvSpPr>
          <p:cNvPr id="3" name="Content Placeholder 2"/>
          <p:cNvSpPr>
            <a:spLocks noGrp="1"/>
          </p:cNvSpPr>
          <p:nvPr>
            <p:ph idx="1"/>
          </p:nvPr>
        </p:nvSpPr>
        <p:spPr>
          <a:xfrm>
            <a:off x="685800" y="2667000"/>
            <a:ext cx="7772400" cy="3810000"/>
          </a:xfrm>
        </p:spPr>
        <p:txBody>
          <a:bodyPr/>
          <a:lstStyle/>
          <a:p>
            <a:r>
              <a:rPr lang="en-US" dirty="0" smtClean="0"/>
              <a:t>Time and budget: Ultimately how much time and money is available for testing. Depending on the time and budget you can select which type of testing can be used.</a:t>
            </a:r>
            <a:endParaRPr lang="en-US" dirty="0"/>
          </a:p>
        </p:txBody>
      </p:sp>
    </p:spTree>
    <p:extLst>
      <p:ext uri="{BB962C8B-B14F-4D97-AF65-F5344CB8AC3E}">
        <p14:creationId xmlns:p14="http://schemas.microsoft.com/office/powerpoint/2010/main" val="39934676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00"/>
            <a:ext cx="8763000" cy="609600"/>
          </a:xfrm>
        </p:spPr>
        <p:txBody>
          <a:bodyPr anchor="t"/>
          <a:lstStyle/>
          <a:p>
            <a:pPr algn="ctr"/>
            <a:r>
              <a:rPr lang="en-US" dirty="0" smtClean="0"/>
              <a:t>4. Test Design </a:t>
            </a:r>
            <a:r>
              <a:rPr lang="en-US" dirty="0" smtClean="0"/>
              <a:t>Techniques-Question </a:t>
            </a:r>
            <a:r>
              <a:rPr lang="en-US" dirty="0" smtClean="0"/>
              <a:t>1	</a:t>
            </a:r>
            <a:endParaRPr lang="en-US" dirty="0"/>
          </a:p>
        </p:txBody>
      </p:sp>
      <p:sp>
        <p:nvSpPr>
          <p:cNvPr id="3" name="Content Placeholder 2"/>
          <p:cNvSpPr>
            <a:spLocks noGrp="1"/>
          </p:cNvSpPr>
          <p:nvPr>
            <p:ph idx="1"/>
          </p:nvPr>
        </p:nvSpPr>
        <p:spPr>
          <a:xfrm>
            <a:off x="457200" y="1905000"/>
            <a:ext cx="8305800" cy="4800600"/>
          </a:xfrm>
        </p:spPr>
        <p:txBody>
          <a:bodyPr/>
          <a:lstStyle/>
          <a:p>
            <a:pPr marL="0" indent="0">
              <a:buNone/>
            </a:pPr>
            <a:r>
              <a:rPr lang="en-US" dirty="0" smtClean="0"/>
              <a:t>1. </a:t>
            </a:r>
            <a:r>
              <a:rPr lang="en-US" dirty="0" smtClean="0"/>
              <a:t>In which document described in IEEE 829 would you find instructions for the steps to be taken for a test including set-up, logging, environment and measurement?</a:t>
            </a:r>
          </a:p>
          <a:p>
            <a:pPr marL="0" indent="0">
              <a:buNone/>
            </a:pPr>
            <a:r>
              <a:rPr lang="en-US" dirty="0" smtClean="0"/>
              <a:t>a. Test plan</a:t>
            </a:r>
          </a:p>
          <a:p>
            <a:pPr marL="0" indent="0">
              <a:buNone/>
            </a:pPr>
            <a:r>
              <a:rPr lang="en-US" dirty="0" smtClean="0"/>
              <a:t>b. Test design specification</a:t>
            </a:r>
          </a:p>
          <a:p>
            <a:pPr marL="0" indent="0">
              <a:buNone/>
            </a:pPr>
            <a:r>
              <a:rPr lang="en-US" dirty="0" smtClean="0"/>
              <a:t>c. Test case specification</a:t>
            </a:r>
          </a:p>
          <a:p>
            <a:pPr marL="0" indent="0">
              <a:buNone/>
            </a:pPr>
            <a:r>
              <a:rPr lang="en-US" dirty="0" smtClean="0"/>
              <a:t>d. Test procedure specification</a:t>
            </a:r>
          </a:p>
          <a:p>
            <a:endParaRPr lang="en-US" dirty="0" smtClean="0"/>
          </a:p>
          <a:p>
            <a:endParaRPr lang="en-US" dirty="0"/>
          </a:p>
        </p:txBody>
      </p:sp>
    </p:spTree>
    <p:extLst>
      <p:ext uri="{BB962C8B-B14F-4D97-AF65-F5344CB8AC3E}">
        <p14:creationId xmlns:p14="http://schemas.microsoft.com/office/powerpoint/2010/main" val="10664168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0"/>
            <a:ext cx="8686800" cy="1143000"/>
          </a:xfrm>
        </p:spPr>
        <p:txBody>
          <a:bodyPr/>
          <a:lstStyle/>
          <a:p>
            <a:pPr algn="ctr"/>
            <a:r>
              <a:rPr lang="en-US" dirty="0"/>
              <a:t>4. Test Design Techniques -  Question 2</a:t>
            </a:r>
          </a:p>
        </p:txBody>
      </p:sp>
      <p:sp>
        <p:nvSpPr>
          <p:cNvPr id="3" name="Content Placeholder 2"/>
          <p:cNvSpPr>
            <a:spLocks noGrp="1"/>
          </p:cNvSpPr>
          <p:nvPr>
            <p:ph idx="1"/>
          </p:nvPr>
        </p:nvSpPr>
        <p:spPr>
          <a:xfrm>
            <a:off x="685800" y="2667000"/>
            <a:ext cx="7772400" cy="3810000"/>
          </a:xfrm>
        </p:spPr>
        <p:txBody>
          <a:bodyPr/>
          <a:lstStyle/>
          <a:p>
            <a:pPr marL="0" indent="0">
              <a:buNone/>
            </a:pPr>
            <a:r>
              <a:rPr lang="en-US" dirty="0" smtClean="0"/>
              <a:t>2. With a highly experienced tester with a good business background, which approach to defining test procedures would be effective and most efficient for a project under server time pressure?</a:t>
            </a:r>
          </a:p>
        </p:txBody>
      </p:sp>
    </p:spTree>
    <p:extLst>
      <p:ext uri="{BB962C8B-B14F-4D97-AF65-F5344CB8AC3E}">
        <p14:creationId xmlns:p14="http://schemas.microsoft.com/office/powerpoint/2010/main" val="27397764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19200"/>
            <a:ext cx="8610600" cy="838200"/>
          </a:xfrm>
        </p:spPr>
        <p:txBody>
          <a:bodyPr/>
          <a:lstStyle/>
          <a:p>
            <a:pPr algn="ctr"/>
            <a:r>
              <a:rPr lang="en-US" dirty="0"/>
              <a:t>4. Test Design </a:t>
            </a:r>
            <a:r>
              <a:rPr lang="en-US" dirty="0" smtClean="0"/>
              <a:t>Techniques-Question </a:t>
            </a:r>
            <a:r>
              <a:rPr lang="en-US" dirty="0"/>
              <a:t>2	</a:t>
            </a:r>
          </a:p>
        </p:txBody>
      </p:sp>
      <p:sp>
        <p:nvSpPr>
          <p:cNvPr id="3" name="Content Placeholder 2"/>
          <p:cNvSpPr>
            <a:spLocks noGrp="1"/>
          </p:cNvSpPr>
          <p:nvPr>
            <p:ph idx="1"/>
          </p:nvPr>
        </p:nvSpPr>
        <p:spPr>
          <a:xfrm>
            <a:off x="228600" y="2057400"/>
            <a:ext cx="8839200" cy="4724400"/>
          </a:xfrm>
        </p:spPr>
        <p:txBody>
          <a:bodyPr/>
          <a:lstStyle/>
          <a:p>
            <a:pPr marL="0" indent="0">
              <a:buNone/>
            </a:pPr>
            <a:r>
              <a:rPr lang="en-US" dirty="0" smtClean="0"/>
              <a:t>a. A high-level outline of the test conditions and general steps to take.</a:t>
            </a:r>
          </a:p>
          <a:p>
            <a:pPr marL="0" indent="0">
              <a:buNone/>
            </a:pPr>
            <a:r>
              <a:rPr lang="en-US" dirty="0" smtClean="0"/>
              <a:t>b. Every step in the test spelled out in detail.</a:t>
            </a:r>
          </a:p>
          <a:p>
            <a:pPr marL="0" indent="0">
              <a:buNone/>
            </a:pPr>
            <a:r>
              <a:rPr lang="en-US" dirty="0" smtClean="0"/>
              <a:t>c. A high-level outline of the test conditions with the steps to take discussed in detail with another experienced tester. </a:t>
            </a:r>
            <a:endParaRPr lang="en-US" dirty="0" smtClean="0"/>
          </a:p>
          <a:p>
            <a:pPr marL="0" indent="0">
              <a:buNone/>
            </a:pPr>
            <a:r>
              <a:rPr lang="en-US" dirty="0"/>
              <a:t>d. Detailed documentation of all test cases and careful records of each step taken in the testing.</a:t>
            </a:r>
          </a:p>
          <a:p>
            <a:pPr marL="0" indent="0">
              <a:buNone/>
            </a:pPr>
            <a:endParaRPr lang="en-US" dirty="0"/>
          </a:p>
        </p:txBody>
      </p:sp>
    </p:spTree>
    <p:extLst>
      <p:ext uri="{BB962C8B-B14F-4D97-AF65-F5344CB8AC3E}">
        <p14:creationId xmlns:p14="http://schemas.microsoft.com/office/powerpoint/2010/main" val="36317309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8229600" cy="685800"/>
          </a:xfrm>
        </p:spPr>
        <p:txBody>
          <a:bodyPr/>
          <a:lstStyle/>
          <a:p>
            <a:pPr algn="ctr"/>
            <a:r>
              <a:rPr lang="en-US" dirty="0"/>
              <a:t>4. Test Design </a:t>
            </a:r>
            <a:r>
              <a:rPr lang="en-US" dirty="0" smtClean="0"/>
              <a:t>Techniques-Question </a:t>
            </a:r>
            <a:r>
              <a:rPr lang="en-US" dirty="0" smtClean="0"/>
              <a:t>3</a:t>
            </a:r>
            <a:endParaRPr lang="en-US" dirty="0"/>
          </a:p>
        </p:txBody>
      </p:sp>
      <p:sp>
        <p:nvSpPr>
          <p:cNvPr id="3" name="Content Placeholder 2"/>
          <p:cNvSpPr>
            <a:spLocks noGrp="1"/>
          </p:cNvSpPr>
          <p:nvPr>
            <p:ph idx="1"/>
          </p:nvPr>
        </p:nvSpPr>
        <p:spPr>
          <a:xfrm>
            <a:off x="228600" y="2209800"/>
            <a:ext cx="8534400" cy="4267200"/>
          </a:xfrm>
        </p:spPr>
        <p:txBody>
          <a:bodyPr/>
          <a:lstStyle/>
          <a:p>
            <a:pPr marL="0" indent="0">
              <a:buNone/>
            </a:pPr>
            <a:r>
              <a:rPr lang="en-US" dirty="0" smtClean="0"/>
              <a:t>3. Put the test cases that implement the following test conditions into the best order for the test execution schedule, for a test that is checking modifications of customers on a database</a:t>
            </a:r>
            <a:r>
              <a:rPr lang="en-US" dirty="0" smtClean="0"/>
              <a:t>.</a:t>
            </a:r>
          </a:p>
          <a:p>
            <a:pPr marL="0" indent="0">
              <a:buNone/>
            </a:pPr>
            <a:r>
              <a:rPr lang="en-US" dirty="0"/>
              <a:t>1. Print modification customer record.</a:t>
            </a:r>
          </a:p>
          <a:p>
            <a:pPr marL="0" indent="0">
              <a:buNone/>
            </a:pPr>
            <a:r>
              <a:rPr lang="en-US" dirty="0"/>
              <a:t>2. Change customer address: house number and street name.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48729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1"/>
            <a:ext cx="8458200" cy="761999"/>
          </a:xfrm>
        </p:spPr>
        <p:txBody>
          <a:bodyPr/>
          <a:lstStyle/>
          <a:p>
            <a:pPr algn="ctr"/>
            <a:r>
              <a:rPr lang="en-US" dirty="0"/>
              <a:t>4. Test Design </a:t>
            </a:r>
            <a:r>
              <a:rPr lang="en-US" dirty="0" smtClean="0"/>
              <a:t>Techniques-Question 3</a:t>
            </a:r>
            <a:endParaRPr lang="en-US" dirty="0"/>
          </a:p>
        </p:txBody>
      </p:sp>
      <p:sp>
        <p:nvSpPr>
          <p:cNvPr id="3" name="Content Placeholder 2"/>
          <p:cNvSpPr>
            <a:spLocks noGrp="1"/>
          </p:cNvSpPr>
          <p:nvPr>
            <p:ph idx="1"/>
          </p:nvPr>
        </p:nvSpPr>
        <p:spPr>
          <a:xfrm>
            <a:off x="152400" y="1981200"/>
            <a:ext cx="8839200" cy="4724400"/>
          </a:xfrm>
        </p:spPr>
        <p:txBody>
          <a:bodyPr/>
          <a:lstStyle/>
          <a:p>
            <a:pPr marL="0" indent="0">
              <a:buNone/>
            </a:pPr>
            <a:r>
              <a:rPr lang="en-US" dirty="0" smtClean="0"/>
              <a:t>3</a:t>
            </a:r>
            <a:r>
              <a:rPr lang="en-US" dirty="0" smtClean="0"/>
              <a:t>. Capture and print the on-screen error message.</a:t>
            </a:r>
          </a:p>
          <a:p>
            <a:pPr marL="0" indent="0">
              <a:buNone/>
            </a:pPr>
            <a:r>
              <a:rPr lang="en-US" dirty="0" smtClean="0"/>
              <a:t>4. Change customer address: postal code</a:t>
            </a:r>
            <a:r>
              <a:rPr lang="en-US" dirty="0" smtClean="0"/>
              <a:t>.</a:t>
            </a:r>
          </a:p>
          <a:p>
            <a:pPr marL="0" indent="0">
              <a:buNone/>
            </a:pPr>
            <a:r>
              <a:rPr lang="en-US" dirty="0"/>
              <a:t>5. Confirm existing customer is on the database by opening that record.</a:t>
            </a:r>
          </a:p>
          <a:p>
            <a:pPr marL="0" indent="0">
              <a:buNone/>
            </a:pPr>
            <a:r>
              <a:rPr lang="en-US" dirty="0"/>
              <a:t>6. Close the customer record and close the database.</a:t>
            </a:r>
          </a:p>
          <a:p>
            <a:pPr marL="0" indent="0">
              <a:buNone/>
            </a:pPr>
            <a:r>
              <a:rPr lang="en-US" dirty="0"/>
              <a:t>7. Try to add a new customer with no details at all.</a:t>
            </a:r>
          </a:p>
          <a:p>
            <a:pPr marL="0" indent="0">
              <a:buNone/>
            </a:pPr>
            <a:endParaRPr lang="en-US" dirty="0"/>
          </a:p>
        </p:txBody>
      </p:sp>
    </p:spTree>
    <p:extLst>
      <p:ext uri="{BB962C8B-B14F-4D97-AF65-F5344CB8AC3E}">
        <p14:creationId xmlns:p14="http://schemas.microsoft.com/office/powerpoint/2010/main" val="34642403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00"/>
            <a:ext cx="8763000" cy="838200"/>
          </a:xfrm>
        </p:spPr>
        <p:txBody>
          <a:bodyPr/>
          <a:lstStyle/>
          <a:p>
            <a:pPr algn="ctr"/>
            <a:r>
              <a:rPr lang="en-US" dirty="0"/>
              <a:t>4. Test Design </a:t>
            </a:r>
            <a:r>
              <a:rPr lang="en-US" dirty="0" smtClean="0"/>
              <a:t>Techniques-Question 3</a:t>
            </a:r>
            <a:endParaRPr lang="en-US" dirty="0"/>
          </a:p>
        </p:txBody>
      </p:sp>
      <p:sp>
        <p:nvSpPr>
          <p:cNvPr id="3" name="Content Placeholder 2"/>
          <p:cNvSpPr>
            <a:spLocks noGrp="1"/>
          </p:cNvSpPr>
          <p:nvPr>
            <p:ph idx="1"/>
          </p:nvPr>
        </p:nvSpPr>
        <p:spPr>
          <a:xfrm>
            <a:off x="533400" y="2133600"/>
            <a:ext cx="8153400" cy="4648200"/>
          </a:xfrm>
        </p:spPr>
        <p:txBody>
          <a:bodyPr/>
          <a:lstStyle/>
          <a:p>
            <a:pPr marL="0" indent="0">
              <a:buNone/>
            </a:pPr>
            <a:r>
              <a:rPr lang="en-US" dirty="0" smtClean="0"/>
              <a:t>a</a:t>
            </a:r>
            <a:r>
              <a:rPr lang="en-US" dirty="0"/>
              <a:t>. 5,4,2,1,3,7,6</a:t>
            </a:r>
          </a:p>
          <a:p>
            <a:pPr marL="0" indent="0">
              <a:buNone/>
            </a:pPr>
            <a:r>
              <a:rPr lang="en-US" dirty="0"/>
              <a:t>b. 4,2,5,1,6,7,3</a:t>
            </a:r>
          </a:p>
          <a:p>
            <a:pPr marL="0" indent="0">
              <a:buNone/>
            </a:pPr>
            <a:r>
              <a:rPr lang="en-US" dirty="0"/>
              <a:t>c. 5,4,2,1,7,3,6</a:t>
            </a:r>
          </a:p>
          <a:p>
            <a:pPr marL="0" indent="0">
              <a:buNone/>
            </a:pPr>
            <a:r>
              <a:rPr lang="en-US" dirty="0"/>
              <a:t>d. 5,1,2,3,4,7,6</a:t>
            </a:r>
          </a:p>
          <a:p>
            <a:pPr marL="0" indent="0">
              <a:buNone/>
            </a:pPr>
            <a:endParaRPr lang="en-US" dirty="0"/>
          </a:p>
        </p:txBody>
      </p:sp>
    </p:spTree>
    <p:extLst>
      <p:ext uri="{BB962C8B-B14F-4D97-AF65-F5344CB8AC3E}">
        <p14:creationId xmlns:p14="http://schemas.microsoft.com/office/powerpoint/2010/main" val="19303154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8610600" cy="838200"/>
          </a:xfrm>
        </p:spPr>
        <p:txBody>
          <a:bodyPr/>
          <a:lstStyle/>
          <a:p>
            <a:r>
              <a:rPr lang="en-US" dirty="0"/>
              <a:t>4. Test Design </a:t>
            </a:r>
            <a:r>
              <a:rPr lang="en-US" dirty="0" smtClean="0"/>
              <a:t>Techniques-Question </a:t>
            </a:r>
            <a:r>
              <a:rPr lang="en-US" dirty="0"/>
              <a:t>4</a:t>
            </a:r>
          </a:p>
        </p:txBody>
      </p:sp>
      <p:sp>
        <p:nvSpPr>
          <p:cNvPr id="3" name="Content Placeholder 2"/>
          <p:cNvSpPr>
            <a:spLocks noGrp="1"/>
          </p:cNvSpPr>
          <p:nvPr>
            <p:ph idx="1"/>
          </p:nvPr>
        </p:nvSpPr>
        <p:spPr>
          <a:xfrm>
            <a:off x="228600" y="2362200"/>
            <a:ext cx="8610600" cy="4343400"/>
          </a:xfrm>
        </p:spPr>
        <p:txBody>
          <a:bodyPr/>
          <a:lstStyle/>
          <a:p>
            <a:pPr marL="0" indent="0">
              <a:buNone/>
            </a:pPr>
            <a:r>
              <a:rPr lang="en-US" dirty="0" smtClean="0"/>
              <a:t>4. Why are both specification-based and structure-based testing techniques useful?</a:t>
            </a:r>
          </a:p>
          <a:p>
            <a:pPr marL="0" indent="0">
              <a:buNone/>
            </a:pPr>
            <a:r>
              <a:rPr lang="en-US" dirty="0" smtClean="0"/>
              <a:t>a. They find different types of defect.</a:t>
            </a:r>
          </a:p>
          <a:p>
            <a:pPr marL="0" indent="0">
              <a:buNone/>
            </a:pPr>
            <a:r>
              <a:rPr lang="en-US" dirty="0" smtClean="0"/>
              <a:t>b. Using more techniques is always better.</a:t>
            </a:r>
          </a:p>
          <a:p>
            <a:pPr marL="0" indent="0">
              <a:buNone/>
            </a:pPr>
            <a:r>
              <a:rPr lang="en-US" dirty="0" smtClean="0"/>
              <a:t>c. Both find the same types of defect.</a:t>
            </a:r>
          </a:p>
          <a:p>
            <a:pPr marL="0" indent="0">
              <a:buNone/>
            </a:pPr>
            <a:r>
              <a:rPr lang="en-US" dirty="0" smtClean="0"/>
              <a:t>d. Because specifications tend to be unstructured. </a:t>
            </a:r>
            <a:endParaRPr lang="en-US" dirty="0"/>
          </a:p>
        </p:txBody>
      </p:sp>
    </p:spTree>
    <p:extLst>
      <p:ext uri="{BB962C8B-B14F-4D97-AF65-F5344CB8AC3E}">
        <p14:creationId xmlns:p14="http://schemas.microsoft.com/office/powerpoint/2010/main" val="18757182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34440"/>
            <a:ext cx="8686800" cy="594360"/>
          </a:xfrm>
        </p:spPr>
        <p:txBody>
          <a:bodyPr/>
          <a:lstStyle/>
          <a:p>
            <a:pPr algn="ctr"/>
            <a:r>
              <a:rPr lang="en-US" dirty="0"/>
              <a:t>4. Test Design </a:t>
            </a:r>
            <a:r>
              <a:rPr lang="en-US" dirty="0" smtClean="0"/>
              <a:t>Techniques-Question </a:t>
            </a:r>
            <a:r>
              <a:rPr lang="en-US" dirty="0" smtClean="0"/>
              <a:t>5</a:t>
            </a:r>
            <a:endParaRPr lang="en-US" dirty="0"/>
          </a:p>
        </p:txBody>
      </p:sp>
      <p:sp>
        <p:nvSpPr>
          <p:cNvPr id="3" name="Content Placeholder 2"/>
          <p:cNvSpPr>
            <a:spLocks noGrp="1"/>
          </p:cNvSpPr>
          <p:nvPr>
            <p:ph idx="1"/>
          </p:nvPr>
        </p:nvSpPr>
        <p:spPr>
          <a:xfrm>
            <a:off x="152400" y="1828800"/>
            <a:ext cx="8839200" cy="4953000"/>
          </a:xfrm>
        </p:spPr>
        <p:txBody>
          <a:bodyPr/>
          <a:lstStyle/>
          <a:p>
            <a:pPr marL="0" indent="0">
              <a:buNone/>
            </a:pPr>
            <a:r>
              <a:rPr lang="en-US" sz="3000" dirty="0" smtClean="0"/>
              <a:t>5. What is a key characteristic of structure-based testing techniques?</a:t>
            </a:r>
          </a:p>
          <a:p>
            <a:pPr marL="0" indent="0">
              <a:buNone/>
            </a:pPr>
            <a:r>
              <a:rPr lang="en-US" sz="3000" dirty="0" smtClean="0"/>
              <a:t>a. They are mainly used to assess the structure of a specification.</a:t>
            </a:r>
          </a:p>
          <a:p>
            <a:pPr marL="0" indent="0">
              <a:buNone/>
            </a:pPr>
            <a:r>
              <a:rPr lang="en-US" sz="3000" dirty="0" smtClean="0"/>
              <a:t>b. They are used both to measure coverage and to design tests to increase coverage</a:t>
            </a:r>
            <a:r>
              <a:rPr lang="en-US" sz="3000" dirty="0" smtClean="0"/>
              <a:t>.</a:t>
            </a:r>
          </a:p>
          <a:p>
            <a:pPr marL="0" indent="0">
              <a:buNone/>
            </a:pPr>
            <a:r>
              <a:rPr lang="en-US" sz="3000" dirty="0"/>
              <a:t>c. They are based on the skills and experience of the tester.</a:t>
            </a:r>
          </a:p>
          <a:p>
            <a:pPr marL="0" indent="0">
              <a:buNone/>
            </a:pPr>
            <a:r>
              <a:rPr lang="en-US" sz="3000" dirty="0"/>
              <a:t>d. They use a formal or informal model of the software or component.</a:t>
            </a:r>
          </a:p>
          <a:p>
            <a:pPr marL="0" indent="0">
              <a:buNone/>
            </a:pPr>
            <a:endParaRPr lang="en-US" dirty="0"/>
          </a:p>
        </p:txBody>
      </p:sp>
    </p:spTree>
    <p:extLst>
      <p:ext uri="{BB962C8B-B14F-4D97-AF65-F5344CB8AC3E}">
        <p14:creationId xmlns:p14="http://schemas.microsoft.com/office/powerpoint/2010/main" val="106031306"/>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11485</TotalTime>
  <Words>4905</Words>
  <Application>Microsoft Office PowerPoint</Application>
  <PresentationFormat>On-screen Show (4:3)</PresentationFormat>
  <Paragraphs>414</Paragraphs>
  <Slides>121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121</vt:i4>
      </vt:variant>
    </vt:vector>
  </HeadingPairs>
  <TitlesOfParts>
    <vt:vector size="126" baseType="lpstr">
      <vt:lpstr>Times New Roman</vt:lpstr>
      <vt:lpstr>Futura Md BT</vt:lpstr>
      <vt:lpstr>Arial</vt:lpstr>
      <vt:lpstr>Century Schoolbook</vt:lpstr>
      <vt:lpstr>Default Design</vt:lpstr>
      <vt:lpstr>ITMD 536 Software Testing &amp; Maintenance</vt:lpstr>
      <vt:lpstr>Objectives</vt:lpstr>
      <vt:lpstr>4.1. Test Design Techniques</vt:lpstr>
      <vt:lpstr>4.1 The Test Development Process</vt:lpstr>
      <vt:lpstr>4.1 The Test Development Process</vt:lpstr>
      <vt:lpstr>4.1 The Test Development Process</vt:lpstr>
      <vt:lpstr>PowerPoint Presentation</vt:lpstr>
      <vt:lpstr>4.1.1 Formality of test documentation</vt:lpstr>
      <vt:lpstr>4.1.2 Test analysis: identifying test conditions</vt:lpstr>
      <vt:lpstr>4.1.2 Test analysis: identifying test conditions</vt:lpstr>
      <vt:lpstr>4.1.2 Test analysis: identifying test conditions</vt:lpstr>
      <vt:lpstr>4.1.2 Test analysis: identifying test conditions</vt:lpstr>
      <vt:lpstr>4.1.2 Test analysis: identifying test conditions</vt:lpstr>
      <vt:lpstr>4.1.2 Test analysis: identifying test conditions</vt:lpstr>
      <vt:lpstr>4.1.2 Test analysis: identifying test conditions</vt:lpstr>
      <vt:lpstr>IEEE 829 Standard: Test Design Specification Template</vt:lpstr>
      <vt:lpstr>4.1.3 Test design: specifying test cases</vt:lpstr>
      <vt:lpstr>4.1.3 Test design: specifying test cases</vt:lpstr>
      <vt:lpstr>IEEE 829 Standard: Test Case Specification Template</vt:lpstr>
      <vt:lpstr>4.1.4 Test implementation: specifying test procedures or scripts</vt:lpstr>
      <vt:lpstr>4.1.4 Test implementation: specifying test procedures or scripts</vt:lpstr>
      <vt:lpstr>4.1.4 Test implementation: specifying test procedures or scripts</vt:lpstr>
      <vt:lpstr>4.1.4 Test implementation: specifying test procedures or scripts</vt:lpstr>
      <vt:lpstr>4.1.4 Test implementation: specifying test procedures or scripts</vt:lpstr>
      <vt:lpstr>IEEE 829 Standard: Test Procedure Specification Template</vt:lpstr>
      <vt:lpstr>4.2.1 Introduction</vt:lpstr>
      <vt:lpstr>4.2.1 Introduction</vt:lpstr>
      <vt:lpstr>4.2.2 Static testing techniques</vt:lpstr>
      <vt:lpstr>4.2.3 Specification-based (black-box) testing techniques</vt:lpstr>
      <vt:lpstr>4.2.4 Structure-based (white-box) testing techniques</vt:lpstr>
      <vt:lpstr>4.2.5 Experience-based testing techniques</vt:lpstr>
      <vt:lpstr>4.2.5 Experience-based testing techniques</vt:lpstr>
      <vt:lpstr>4.2.6 Where to apply the different categories of techniques</vt:lpstr>
      <vt:lpstr>4.2.6 Where to apply the different categories of techniques</vt:lpstr>
      <vt:lpstr>4.3 Specification-Based or Black-Box Techniques</vt:lpstr>
      <vt:lpstr>4.3 Specification-Based or Black-Box Techniques</vt:lpstr>
      <vt:lpstr>4.3.1 Equivalence partitioning and boundary value analysis </vt:lpstr>
      <vt:lpstr>4.3.1 Equivalence partitioning and boundary value analysis </vt:lpstr>
      <vt:lpstr>4.3.1 Equivalence partitioning and boundary value analysis </vt:lpstr>
      <vt:lpstr>Boundary Value Analysis</vt:lpstr>
      <vt:lpstr>Boundary Value</vt:lpstr>
      <vt:lpstr>Extending equivalence partitioning and boundary value analysis</vt:lpstr>
      <vt:lpstr>Designing Test Cases</vt:lpstr>
      <vt:lpstr>Why do both equivalence partitioning and boundary value analysis?</vt:lpstr>
      <vt:lpstr>4.3.2 Decision Table Testing</vt:lpstr>
      <vt:lpstr>4.3.2 Decision Table Testing</vt:lpstr>
      <vt:lpstr>Using Decision Tables for Test Design</vt:lpstr>
      <vt:lpstr>Using Decision Tables for Test Design</vt:lpstr>
      <vt:lpstr>4.3.3 State Transition Testing</vt:lpstr>
      <vt:lpstr>4.3.3 State Transition Testing</vt:lpstr>
      <vt:lpstr>State Diagram for PIN Entry – withdraw $100 at ATM</vt:lpstr>
      <vt:lpstr>State Transition Model has Four Parts</vt:lpstr>
      <vt:lpstr>State Transition Model has Four Parts</vt:lpstr>
      <vt:lpstr>Testing for Invalid Transactions</vt:lpstr>
      <vt:lpstr>State Table for the PIN </vt:lpstr>
      <vt:lpstr>4.3.4 Use Case Testing</vt:lpstr>
      <vt:lpstr>4.3.4 Use Case Testing</vt:lpstr>
      <vt:lpstr>Partial Use Case for PIN Entry</vt:lpstr>
      <vt:lpstr>Structure-Based or White-Box Techniques </vt:lpstr>
      <vt:lpstr>White-box technique</vt:lpstr>
      <vt:lpstr>PowerPoint Presentation</vt:lpstr>
      <vt:lpstr>PowerPoint Presentation</vt:lpstr>
      <vt:lpstr>Black-Box Testing Levels</vt:lpstr>
      <vt:lpstr>Black-Box Test</vt:lpstr>
      <vt:lpstr>Pair-wise Combination of Parameters- Sample array</vt:lpstr>
      <vt:lpstr>Orthogonal Arrays</vt:lpstr>
      <vt:lpstr>Orthogonal Arrays</vt:lpstr>
      <vt:lpstr>4.4 Structure-Based or White-Box Techniques</vt:lpstr>
      <vt:lpstr>White-Box Testing Techniques</vt:lpstr>
      <vt:lpstr>4.4.1 Using structure-based techniques to measure coverage and design tests</vt:lpstr>
      <vt:lpstr>What is a test coverage?</vt:lpstr>
      <vt:lpstr>Types of coverage</vt:lpstr>
      <vt:lpstr>Types of coverage</vt:lpstr>
      <vt:lpstr>Types of coverage</vt:lpstr>
      <vt:lpstr>How to measure coverage</vt:lpstr>
      <vt:lpstr>How to measure coverage</vt:lpstr>
      <vt:lpstr>How to measure coverage</vt:lpstr>
      <vt:lpstr>4.4.2 Statement coverage and statement testing </vt:lpstr>
      <vt:lpstr>4.4.3 Decision coverage and decision testing</vt:lpstr>
      <vt:lpstr>4.4.4 Other structure-based techniques</vt:lpstr>
      <vt:lpstr>4.5 Experience Based Techniques</vt:lpstr>
      <vt:lpstr>4.5.1 Error guessing and fault attacks</vt:lpstr>
      <vt:lpstr>4.5.2 Exploratory testing</vt:lpstr>
      <vt:lpstr>4.6 Choosing Test Techniques</vt:lpstr>
      <vt:lpstr>Decision which technique to be used</vt:lpstr>
      <vt:lpstr>Decision which technique to be used</vt:lpstr>
      <vt:lpstr>External factors that influence which technique should be used</vt:lpstr>
      <vt:lpstr>External factors that influence which technique should be used</vt:lpstr>
      <vt:lpstr>External factors that influence which technique should be used</vt:lpstr>
      <vt:lpstr>External factors that influence which technique should be used</vt:lpstr>
      <vt:lpstr>External factors that influence which technique should be used</vt:lpstr>
      <vt:lpstr>4. Test Design Techniques-Question 1 </vt:lpstr>
      <vt:lpstr>4. Test Design Techniques -  Question 2</vt:lpstr>
      <vt:lpstr>4. Test Design Techniques-Question 2 </vt:lpstr>
      <vt:lpstr>4. Test Design Techniques-Question 3</vt:lpstr>
      <vt:lpstr>4. Test Design Techniques-Question 3</vt:lpstr>
      <vt:lpstr>4. Test Design Techniques-Question 3</vt:lpstr>
      <vt:lpstr>4. Test Design Techniques-Question 4</vt:lpstr>
      <vt:lpstr>4. Test Design Techniques-Question 5</vt:lpstr>
      <vt:lpstr>4. Test Design Techniques-Question 6</vt:lpstr>
      <vt:lpstr>4. Test Design Techniques-Question 7 </vt:lpstr>
      <vt:lpstr>4. Test Design Techniques-Question 7</vt:lpstr>
      <vt:lpstr>4. Test Design Techniques-Question 8</vt:lpstr>
      <vt:lpstr>4. Test Design Techniques-Question 9 </vt:lpstr>
      <vt:lpstr>4. Test Design Techniques-Question 9</vt:lpstr>
      <vt:lpstr>4. Test Design Techniques-Question 10</vt:lpstr>
      <vt:lpstr>4. Test Design Techniques-Question 10</vt:lpstr>
      <vt:lpstr>4. Test Design Techniques-Question 11</vt:lpstr>
      <vt:lpstr>. Test Design Techniques-Question 11</vt:lpstr>
      <vt:lpstr>4. Test Design Techniques-Question 12</vt:lpstr>
      <vt:lpstr>4. Test Design Techniques-Question 12</vt:lpstr>
      <vt:lpstr> 4. Test Design Techniques-Question 13</vt:lpstr>
      <vt:lpstr>4. Test Design Techniques-Question 13</vt:lpstr>
      <vt:lpstr>4. Test Design Techniques-Question 13</vt:lpstr>
      <vt:lpstr>4.Test Design Techniques-Question 14</vt:lpstr>
      <vt:lpstr>4.Test Design Techniques-Question 14</vt:lpstr>
      <vt:lpstr>4.Test Design Techniques-Question 15</vt:lpstr>
      <vt:lpstr>4.Test Design Techniques-Question 16</vt:lpstr>
      <vt:lpstr>4.Test Design Techniques-Question 16</vt:lpstr>
      <vt:lpstr>4.Test Design Techniques-Question 17</vt:lpstr>
      <vt:lpstr>4.Test Design Techniques-Question 17</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259</cp:revision>
  <dcterms:created xsi:type="dcterms:W3CDTF">2015-08-27T06:10:18Z</dcterms:created>
  <dcterms:modified xsi:type="dcterms:W3CDTF">2018-09-15T00:49:38Z</dcterms:modified>
</cp:coreProperties>
</file>